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8"/>
  </p:notesMasterIdLst>
  <p:sldIdLst>
    <p:sldId id="369" r:id="rId2"/>
    <p:sldId id="265" r:id="rId3"/>
    <p:sldId id="558" r:id="rId4"/>
    <p:sldId id="559" r:id="rId5"/>
    <p:sldId id="256" r:id="rId6"/>
    <p:sldId id="257" r:id="rId7"/>
    <p:sldId id="305" r:id="rId8"/>
    <p:sldId id="560" r:id="rId9"/>
    <p:sldId id="579" r:id="rId10"/>
    <p:sldId id="568" r:id="rId11"/>
    <p:sldId id="569" r:id="rId12"/>
    <p:sldId id="324" r:id="rId13"/>
    <p:sldId id="570" r:id="rId14"/>
    <p:sldId id="571" r:id="rId15"/>
    <p:sldId id="572" r:id="rId16"/>
    <p:sldId id="573" r:id="rId17"/>
    <p:sldId id="577" r:id="rId18"/>
    <p:sldId id="561" r:id="rId19"/>
    <p:sldId id="574" r:id="rId20"/>
    <p:sldId id="557" r:id="rId21"/>
    <p:sldId id="370" r:id="rId22"/>
    <p:sldId id="566" r:id="rId23"/>
    <p:sldId id="564" r:id="rId24"/>
    <p:sldId id="575" r:id="rId25"/>
    <p:sldId id="576" r:id="rId26"/>
    <p:sldId id="506" r:id="rId27"/>
    <p:sldId id="507" r:id="rId28"/>
    <p:sldId id="508" r:id="rId29"/>
    <p:sldId id="509" r:id="rId30"/>
    <p:sldId id="523" r:id="rId31"/>
    <p:sldId id="258" r:id="rId32"/>
    <p:sldId id="306" r:id="rId33"/>
    <p:sldId id="307" r:id="rId34"/>
    <p:sldId id="308" r:id="rId35"/>
    <p:sldId id="309" r:id="rId36"/>
    <p:sldId id="310" r:id="rId37"/>
    <p:sldId id="543" r:id="rId38"/>
    <p:sldId id="542" r:id="rId39"/>
    <p:sldId id="311" r:id="rId40"/>
    <p:sldId id="312" r:id="rId41"/>
    <p:sldId id="313" r:id="rId42"/>
    <p:sldId id="314" r:id="rId43"/>
    <p:sldId id="315" r:id="rId44"/>
    <p:sldId id="316" r:id="rId45"/>
    <p:sldId id="318" r:id="rId46"/>
    <p:sldId id="319" r:id="rId47"/>
    <p:sldId id="320" r:id="rId48"/>
    <p:sldId id="321" r:id="rId49"/>
    <p:sldId id="578" r:id="rId50"/>
    <p:sldId id="322" r:id="rId51"/>
    <p:sldId id="269" r:id="rId52"/>
    <p:sldId id="270" r:id="rId53"/>
    <p:sldId id="278" r:id="rId54"/>
    <p:sldId id="268" r:id="rId55"/>
    <p:sldId id="544" r:id="rId56"/>
    <p:sldId id="547" r:id="rId57"/>
    <p:sldId id="372" r:id="rId58"/>
    <p:sldId id="383" r:id="rId59"/>
    <p:sldId id="380" r:id="rId60"/>
    <p:sldId id="381" r:id="rId61"/>
    <p:sldId id="382" r:id="rId62"/>
    <p:sldId id="386" r:id="rId63"/>
    <p:sldId id="388" r:id="rId64"/>
    <p:sldId id="389" r:id="rId65"/>
    <p:sldId id="397" r:id="rId66"/>
    <p:sldId id="545" r:id="rId67"/>
    <p:sldId id="546" r:id="rId68"/>
    <p:sldId id="404" r:id="rId69"/>
    <p:sldId id="405" r:id="rId70"/>
    <p:sldId id="283" r:id="rId71"/>
    <p:sldId id="284" r:id="rId72"/>
    <p:sldId id="285" r:id="rId73"/>
    <p:sldId id="286" r:id="rId74"/>
    <p:sldId id="287" r:id="rId75"/>
    <p:sldId id="289" r:id="rId76"/>
    <p:sldId id="522" r:id="rId77"/>
    <p:sldId id="323" r:id="rId78"/>
    <p:sldId id="327" r:id="rId79"/>
    <p:sldId id="353" r:id="rId80"/>
    <p:sldId id="330" r:id="rId81"/>
    <p:sldId id="354" r:id="rId82"/>
    <p:sldId id="355" r:id="rId83"/>
    <p:sldId id="406" r:id="rId84"/>
    <p:sldId id="360" r:id="rId85"/>
    <p:sldId id="344" r:id="rId86"/>
    <p:sldId id="340" r:id="rId87"/>
    <p:sldId id="346" r:id="rId88"/>
    <p:sldId id="363" r:id="rId89"/>
    <p:sldId id="356" r:id="rId90"/>
    <p:sldId id="357" r:id="rId91"/>
    <p:sldId id="548" r:id="rId92"/>
    <p:sldId id="549" r:id="rId93"/>
    <p:sldId id="550" r:id="rId94"/>
    <p:sldId id="551" r:id="rId95"/>
    <p:sldId id="552" r:id="rId96"/>
    <p:sldId id="553" r:id="rId97"/>
    <p:sldId id="361" r:id="rId98"/>
    <p:sldId id="331" r:id="rId99"/>
    <p:sldId id="527" r:id="rId100"/>
    <p:sldId id="528" r:id="rId101"/>
    <p:sldId id="408" r:id="rId102"/>
    <p:sldId id="410" r:id="rId103"/>
    <p:sldId id="411" r:id="rId104"/>
    <p:sldId id="412" r:id="rId105"/>
    <p:sldId id="413" r:id="rId106"/>
    <p:sldId id="414" r:id="rId107"/>
    <p:sldId id="526" r:id="rId108"/>
    <p:sldId id="416" r:id="rId109"/>
    <p:sldId id="554" r:id="rId110"/>
    <p:sldId id="421" r:id="rId111"/>
    <p:sldId id="419" r:id="rId112"/>
    <p:sldId id="422" r:id="rId113"/>
    <p:sldId id="423" r:id="rId114"/>
    <p:sldId id="424" r:id="rId115"/>
    <p:sldId id="425" r:id="rId116"/>
    <p:sldId id="426" r:id="rId117"/>
    <p:sldId id="427" r:id="rId118"/>
    <p:sldId id="428" r:id="rId119"/>
    <p:sldId id="431" r:id="rId120"/>
    <p:sldId id="430" r:id="rId121"/>
    <p:sldId id="432" r:id="rId122"/>
    <p:sldId id="433" r:id="rId123"/>
    <p:sldId id="434" r:id="rId124"/>
    <p:sldId id="435" r:id="rId125"/>
    <p:sldId id="436" r:id="rId126"/>
    <p:sldId id="438" r:id="rId127"/>
    <p:sldId id="441" r:id="rId128"/>
    <p:sldId id="442" r:id="rId129"/>
    <p:sldId id="443" r:id="rId130"/>
    <p:sldId id="444" r:id="rId131"/>
    <p:sldId id="445" r:id="rId132"/>
    <p:sldId id="448" r:id="rId133"/>
    <p:sldId id="449" r:id="rId134"/>
    <p:sldId id="450" r:id="rId135"/>
    <p:sldId id="451" r:id="rId136"/>
    <p:sldId id="452" r:id="rId137"/>
    <p:sldId id="453" r:id="rId138"/>
    <p:sldId id="454" r:id="rId139"/>
    <p:sldId id="455" r:id="rId140"/>
    <p:sldId id="456" r:id="rId141"/>
    <p:sldId id="457" r:id="rId142"/>
    <p:sldId id="458" r:id="rId143"/>
    <p:sldId id="459" r:id="rId144"/>
    <p:sldId id="461" r:id="rId145"/>
    <p:sldId id="460" r:id="rId146"/>
    <p:sldId id="462" r:id="rId147"/>
    <p:sldId id="463" r:id="rId148"/>
    <p:sldId id="464" r:id="rId149"/>
    <p:sldId id="465" r:id="rId150"/>
    <p:sldId id="466" r:id="rId151"/>
    <p:sldId id="467" r:id="rId152"/>
    <p:sldId id="468" r:id="rId153"/>
    <p:sldId id="469" r:id="rId154"/>
    <p:sldId id="470" r:id="rId155"/>
    <p:sldId id="471" r:id="rId156"/>
    <p:sldId id="472" r:id="rId157"/>
    <p:sldId id="473" r:id="rId158"/>
    <p:sldId id="474" r:id="rId159"/>
    <p:sldId id="475" r:id="rId160"/>
    <p:sldId id="476" r:id="rId161"/>
    <p:sldId id="480" r:id="rId162"/>
    <p:sldId id="481" r:id="rId163"/>
    <p:sldId id="529" r:id="rId164"/>
    <p:sldId id="487" r:id="rId165"/>
    <p:sldId id="482" r:id="rId166"/>
    <p:sldId id="539" r:id="rId167"/>
    <p:sldId id="533" r:id="rId168"/>
    <p:sldId id="538" r:id="rId169"/>
    <p:sldId id="536" r:id="rId170"/>
    <p:sldId id="537" r:id="rId171"/>
    <p:sldId id="540" r:id="rId172"/>
    <p:sldId id="541" r:id="rId173"/>
    <p:sldId id="532" r:id="rId174"/>
    <p:sldId id="534" r:id="rId175"/>
    <p:sldId id="535" r:id="rId176"/>
    <p:sldId id="556" r:id="rId177"/>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0652"/>
    <a:srgbClr val="FFFFFF"/>
    <a:srgbClr val="EC6B1C"/>
    <a:srgbClr val="FEC2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648" y="-90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8CA872-69B1-4494-A990-02453C6171A6}"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es-ES"/>
        </a:p>
      </dgm:t>
    </dgm:pt>
    <dgm:pt modelId="{60F94CDF-85C7-41AA-8F29-A4B6EA9DFD70}">
      <dgm:prSet phldrT="[Texto]" custT="1"/>
      <dgm:spPr/>
      <dgm:t>
        <a:bodyPr/>
        <a:lstStyle/>
        <a:p>
          <a:r>
            <a:rPr lang="es-ES" sz="1600" b="1" dirty="0">
              <a:solidFill>
                <a:schemeClr val="tx1"/>
              </a:solidFill>
              <a:latin typeface="Comic Sans MS" pitchFamily="66" charset="0"/>
            </a:rPr>
            <a:t>Registro datos</a:t>
          </a:r>
        </a:p>
      </dgm:t>
    </dgm:pt>
    <dgm:pt modelId="{51E5F3C6-5A85-426C-B7B2-1FC2CE3E2811}" type="parTrans" cxnId="{BB10A080-F00E-4BF2-8902-2536673FFAF1}">
      <dgm:prSet/>
      <dgm:spPr/>
      <dgm:t>
        <a:bodyPr/>
        <a:lstStyle/>
        <a:p>
          <a:endParaRPr lang="es-ES" sz="1100">
            <a:solidFill>
              <a:schemeClr val="tx1"/>
            </a:solidFill>
          </a:endParaRPr>
        </a:p>
      </dgm:t>
    </dgm:pt>
    <dgm:pt modelId="{6A8F634C-5629-4272-8320-566763A19B9C}" type="sibTrans" cxnId="{BB10A080-F00E-4BF2-8902-2536673FFAF1}">
      <dgm:prSet/>
      <dgm:spPr/>
      <dgm:t>
        <a:bodyPr/>
        <a:lstStyle/>
        <a:p>
          <a:endParaRPr lang="es-ES" sz="1100">
            <a:solidFill>
              <a:schemeClr val="tx1"/>
            </a:solidFill>
          </a:endParaRPr>
        </a:p>
      </dgm:t>
    </dgm:pt>
    <dgm:pt modelId="{A2BEB28D-0351-4E18-AC89-FA0B03DEE217}">
      <dgm:prSet phldrT="[Texto]" custT="1"/>
      <dgm:spPr/>
      <dgm:t>
        <a:bodyPr/>
        <a:lstStyle/>
        <a:p>
          <a:r>
            <a:rPr lang="es-ES" sz="1600" b="1" dirty="0">
              <a:solidFill>
                <a:schemeClr val="tx1"/>
              </a:solidFill>
              <a:latin typeface="Comic Sans MS" pitchFamily="66" charset="0"/>
            </a:rPr>
            <a:t>Análisis</a:t>
          </a:r>
        </a:p>
      </dgm:t>
    </dgm:pt>
    <dgm:pt modelId="{25EE1C53-F328-490C-B95B-2A9FD06439EE}" type="parTrans" cxnId="{8556A170-6D79-44C2-BCC3-242B2B41F38D}">
      <dgm:prSet/>
      <dgm:spPr/>
      <dgm:t>
        <a:bodyPr/>
        <a:lstStyle/>
        <a:p>
          <a:endParaRPr lang="es-ES" sz="1100">
            <a:solidFill>
              <a:schemeClr val="tx1"/>
            </a:solidFill>
          </a:endParaRPr>
        </a:p>
      </dgm:t>
    </dgm:pt>
    <dgm:pt modelId="{53A022AF-0A24-49EA-A0CA-177C24C034BE}" type="sibTrans" cxnId="{8556A170-6D79-44C2-BCC3-242B2B41F38D}">
      <dgm:prSet/>
      <dgm:spPr/>
      <dgm:t>
        <a:bodyPr/>
        <a:lstStyle/>
        <a:p>
          <a:endParaRPr lang="es-ES" sz="1100">
            <a:solidFill>
              <a:schemeClr val="tx1"/>
            </a:solidFill>
          </a:endParaRPr>
        </a:p>
      </dgm:t>
    </dgm:pt>
    <dgm:pt modelId="{BE3CB0E9-459D-49A5-8B06-A1B5AC1AE17B}">
      <dgm:prSet custT="1"/>
      <dgm:spPr/>
      <dgm:t>
        <a:bodyPr/>
        <a:lstStyle/>
        <a:p>
          <a:r>
            <a:rPr lang="es-ES" sz="1600" b="1">
              <a:solidFill>
                <a:schemeClr val="tx1"/>
              </a:solidFill>
              <a:latin typeface="Comic Sans MS" pitchFamily="66" charset="0"/>
            </a:rPr>
            <a:t>Resultados  y conclusiones</a:t>
          </a:r>
          <a:endParaRPr lang="es-ES" sz="1600" b="1" dirty="0">
            <a:solidFill>
              <a:schemeClr val="tx1"/>
            </a:solidFill>
            <a:latin typeface="Comic Sans MS" pitchFamily="66" charset="0"/>
          </a:endParaRPr>
        </a:p>
      </dgm:t>
    </dgm:pt>
    <dgm:pt modelId="{90878C57-372D-43D4-B030-51CE67C350C8}" type="parTrans" cxnId="{DE2EAA7B-2AA2-42DD-BF05-18816C1C9748}">
      <dgm:prSet/>
      <dgm:spPr/>
      <dgm:t>
        <a:bodyPr/>
        <a:lstStyle/>
        <a:p>
          <a:endParaRPr lang="es-ES" sz="1100">
            <a:solidFill>
              <a:schemeClr val="tx1"/>
            </a:solidFill>
          </a:endParaRPr>
        </a:p>
      </dgm:t>
    </dgm:pt>
    <dgm:pt modelId="{DAF2536A-903D-47E9-B06D-FA9DC49DB41F}" type="sibTrans" cxnId="{DE2EAA7B-2AA2-42DD-BF05-18816C1C9748}">
      <dgm:prSet/>
      <dgm:spPr/>
      <dgm:t>
        <a:bodyPr/>
        <a:lstStyle/>
        <a:p>
          <a:endParaRPr lang="es-ES" sz="1100">
            <a:solidFill>
              <a:schemeClr val="tx1"/>
            </a:solidFill>
          </a:endParaRPr>
        </a:p>
      </dgm:t>
    </dgm:pt>
    <dgm:pt modelId="{F7571640-ED28-4B8D-8155-C63084B4C571}">
      <dgm:prSet custT="1"/>
      <dgm:spPr/>
      <dgm:t>
        <a:bodyPr/>
        <a:lstStyle/>
        <a:p>
          <a:r>
            <a:rPr lang="es-ES" sz="1600" b="1" dirty="0">
              <a:solidFill>
                <a:schemeClr val="tx1"/>
              </a:solidFill>
              <a:latin typeface="Comic Sans MS" pitchFamily="66" charset="0"/>
            </a:rPr>
            <a:t>Búsqueda de estrategias</a:t>
          </a:r>
        </a:p>
      </dgm:t>
    </dgm:pt>
    <dgm:pt modelId="{AD49D8AA-BC46-4A68-8A00-C3C5BB8B5354}" type="parTrans" cxnId="{8C66EB66-F60B-4770-8926-92E97BA48CA7}">
      <dgm:prSet/>
      <dgm:spPr/>
      <dgm:t>
        <a:bodyPr/>
        <a:lstStyle/>
        <a:p>
          <a:endParaRPr lang="es-ES" sz="1100">
            <a:solidFill>
              <a:schemeClr val="tx1"/>
            </a:solidFill>
          </a:endParaRPr>
        </a:p>
      </dgm:t>
    </dgm:pt>
    <dgm:pt modelId="{7337B4E7-F4A8-471E-9C29-379B2A582ABD}" type="sibTrans" cxnId="{8C66EB66-F60B-4770-8926-92E97BA48CA7}">
      <dgm:prSet/>
      <dgm:spPr/>
      <dgm:t>
        <a:bodyPr/>
        <a:lstStyle/>
        <a:p>
          <a:endParaRPr lang="es-ES" sz="1100">
            <a:solidFill>
              <a:schemeClr val="tx1"/>
            </a:solidFill>
          </a:endParaRPr>
        </a:p>
      </dgm:t>
    </dgm:pt>
    <dgm:pt modelId="{3B0A057F-DC64-45D8-A790-9CD2811352FD}">
      <dgm:prSet custT="1"/>
      <dgm:spPr/>
      <dgm:t>
        <a:bodyPr/>
        <a:lstStyle/>
        <a:p>
          <a:r>
            <a:rPr lang="es-ES" sz="1600" b="1">
              <a:solidFill>
                <a:schemeClr val="tx1"/>
              </a:solidFill>
              <a:latin typeface="Comic Sans MS" pitchFamily="66" charset="0"/>
            </a:rPr>
            <a:t>Comunicación y exposición</a:t>
          </a:r>
          <a:endParaRPr lang="es-ES" sz="1600" b="1" dirty="0">
            <a:solidFill>
              <a:schemeClr val="tx1"/>
            </a:solidFill>
            <a:latin typeface="Comic Sans MS" pitchFamily="66" charset="0"/>
          </a:endParaRPr>
        </a:p>
      </dgm:t>
    </dgm:pt>
    <dgm:pt modelId="{2C92AC11-CAD1-4C5B-A0FE-9DC9CB98E46E}" type="parTrans" cxnId="{F5A6B13F-C16B-41E3-88ED-3F376B19533B}">
      <dgm:prSet/>
      <dgm:spPr/>
      <dgm:t>
        <a:bodyPr/>
        <a:lstStyle/>
        <a:p>
          <a:endParaRPr lang="es-ES" sz="1100">
            <a:solidFill>
              <a:schemeClr val="tx1"/>
            </a:solidFill>
          </a:endParaRPr>
        </a:p>
      </dgm:t>
    </dgm:pt>
    <dgm:pt modelId="{0AF012C4-3B02-4930-A685-8F0F9B5AF599}" type="sibTrans" cxnId="{F5A6B13F-C16B-41E3-88ED-3F376B19533B}">
      <dgm:prSet/>
      <dgm:spPr/>
      <dgm:t>
        <a:bodyPr/>
        <a:lstStyle/>
        <a:p>
          <a:endParaRPr lang="es-ES" sz="1100">
            <a:solidFill>
              <a:schemeClr val="tx1"/>
            </a:solidFill>
          </a:endParaRPr>
        </a:p>
      </dgm:t>
    </dgm:pt>
    <dgm:pt modelId="{DB50CD2C-8A22-45F7-81DF-17B0D905E71A}" type="pres">
      <dgm:prSet presAssocID="{338CA872-69B1-4494-A990-02453C6171A6}" presName="theList" presStyleCnt="0">
        <dgm:presLayoutVars>
          <dgm:dir/>
          <dgm:animLvl val="lvl"/>
          <dgm:resizeHandles val="exact"/>
        </dgm:presLayoutVars>
      </dgm:prSet>
      <dgm:spPr/>
      <dgm:t>
        <a:bodyPr/>
        <a:lstStyle/>
        <a:p>
          <a:endParaRPr lang="es-ES"/>
        </a:p>
      </dgm:t>
    </dgm:pt>
    <dgm:pt modelId="{EB2B5F1A-2874-440F-B2EE-3EB1A1379829}" type="pres">
      <dgm:prSet presAssocID="{60F94CDF-85C7-41AA-8F29-A4B6EA9DFD70}" presName="compNode" presStyleCnt="0"/>
      <dgm:spPr/>
    </dgm:pt>
    <dgm:pt modelId="{90757DE3-BEAB-4E16-9F04-B4F31AAE3E42}" type="pres">
      <dgm:prSet presAssocID="{60F94CDF-85C7-41AA-8F29-A4B6EA9DFD70}" presName="noGeometry" presStyleCnt="0"/>
      <dgm:spPr/>
    </dgm:pt>
    <dgm:pt modelId="{9C983FC3-4A8C-4233-A3BD-0F0CD90D6BEE}" type="pres">
      <dgm:prSet presAssocID="{60F94CDF-85C7-41AA-8F29-A4B6EA9DFD70}" presName="childTextVisible" presStyleLbl="bgAccFollowNode1" presStyleIdx="0" presStyleCnt="5">
        <dgm:presLayoutVars>
          <dgm:bulletEnabled val="1"/>
        </dgm:presLayoutVars>
      </dgm:prSet>
      <dgm:spPr/>
    </dgm:pt>
    <dgm:pt modelId="{BFD15C9E-37BA-4FD3-A381-01FBB8D67124}" type="pres">
      <dgm:prSet presAssocID="{60F94CDF-85C7-41AA-8F29-A4B6EA9DFD70}" presName="childTextHidden" presStyleLbl="bgAccFollowNode1" presStyleIdx="0" presStyleCnt="5"/>
      <dgm:spPr/>
    </dgm:pt>
    <dgm:pt modelId="{ACA9175C-BD86-4DBF-BB18-6EE94B6241D6}" type="pres">
      <dgm:prSet presAssocID="{60F94CDF-85C7-41AA-8F29-A4B6EA9DFD70}" presName="parentText" presStyleLbl="node1" presStyleIdx="0" presStyleCnt="5" custScaleX="281140" custScaleY="176910">
        <dgm:presLayoutVars>
          <dgm:chMax val="1"/>
          <dgm:bulletEnabled val="1"/>
        </dgm:presLayoutVars>
      </dgm:prSet>
      <dgm:spPr/>
      <dgm:t>
        <a:bodyPr/>
        <a:lstStyle/>
        <a:p>
          <a:endParaRPr lang="es-ES"/>
        </a:p>
      </dgm:t>
    </dgm:pt>
    <dgm:pt modelId="{BE13F6B5-87B3-4B5D-A273-363AFAE27D93}" type="pres">
      <dgm:prSet presAssocID="{60F94CDF-85C7-41AA-8F29-A4B6EA9DFD70}" presName="aSpace" presStyleCnt="0"/>
      <dgm:spPr/>
    </dgm:pt>
    <dgm:pt modelId="{3D651AC8-A197-4A49-8369-5614ED8C3FDC}" type="pres">
      <dgm:prSet presAssocID="{A2BEB28D-0351-4E18-AC89-FA0B03DEE217}" presName="compNode" presStyleCnt="0"/>
      <dgm:spPr/>
    </dgm:pt>
    <dgm:pt modelId="{FA56DF0E-DAE1-4E13-A55A-C824690CC195}" type="pres">
      <dgm:prSet presAssocID="{A2BEB28D-0351-4E18-AC89-FA0B03DEE217}" presName="noGeometry" presStyleCnt="0"/>
      <dgm:spPr/>
    </dgm:pt>
    <dgm:pt modelId="{5123C04E-74D0-45E9-85B5-00161859154D}" type="pres">
      <dgm:prSet presAssocID="{A2BEB28D-0351-4E18-AC89-FA0B03DEE217}" presName="childTextVisible" presStyleLbl="bgAccFollowNode1" presStyleIdx="1" presStyleCnt="5">
        <dgm:presLayoutVars>
          <dgm:bulletEnabled val="1"/>
        </dgm:presLayoutVars>
      </dgm:prSet>
      <dgm:spPr/>
    </dgm:pt>
    <dgm:pt modelId="{D2072C9C-30D6-454C-9541-72EE0D7C93AF}" type="pres">
      <dgm:prSet presAssocID="{A2BEB28D-0351-4E18-AC89-FA0B03DEE217}" presName="childTextHidden" presStyleLbl="bgAccFollowNode1" presStyleIdx="1" presStyleCnt="5"/>
      <dgm:spPr/>
    </dgm:pt>
    <dgm:pt modelId="{17995330-104D-4DDA-BB0F-DDF6530CCBCD}" type="pres">
      <dgm:prSet presAssocID="{A2BEB28D-0351-4E18-AC89-FA0B03DEE217}" presName="parentText" presStyleLbl="node1" presStyleIdx="1" presStyleCnt="5" custScaleX="281140" custScaleY="176910">
        <dgm:presLayoutVars>
          <dgm:chMax val="1"/>
          <dgm:bulletEnabled val="1"/>
        </dgm:presLayoutVars>
      </dgm:prSet>
      <dgm:spPr/>
      <dgm:t>
        <a:bodyPr/>
        <a:lstStyle/>
        <a:p>
          <a:endParaRPr lang="es-ES"/>
        </a:p>
      </dgm:t>
    </dgm:pt>
    <dgm:pt modelId="{0B66ABBD-667D-4BE0-A791-81D8BE77153F}" type="pres">
      <dgm:prSet presAssocID="{A2BEB28D-0351-4E18-AC89-FA0B03DEE217}" presName="aSpace" presStyleCnt="0"/>
      <dgm:spPr/>
    </dgm:pt>
    <dgm:pt modelId="{E18F7815-B5B1-41BE-B3B0-EA3E4310403F}" type="pres">
      <dgm:prSet presAssocID="{BE3CB0E9-459D-49A5-8B06-A1B5AC1AE17B}" presName="compNode" presStyleCnt="0"/>
      <dgm:spPr/>
    </dgm:pt>
    <dgm:pt modelId="{F958440A-4D0A-42C0-8BEF-C16DCB2417A6}" type="pres">
      <dgm:prSet presAssocID="{BE3CB0E9-459D-49A5-8B06-A1B5AC1AE17B}" presName="noGeometry" presStyleCnt="0"/>
      <dgm:spPr/>
    </dgm:pt>
    <dgm:pt modelId="{2A1D0DB5-8BD0-43B8-BCBD-DAAE28C70D3F}" type="pres">
      <dgm:prSet presAssocID="{BE3CB0E9-459D-49A5-8B06-A1B5AC1AE17B}" presName="childTextVisible" presStyleLbl="bgAccFollowNode1" presStyleIdx="2" presStyleCnt="5">
        <dgm:presLayoutVars>
          <dgm:bulletEnabled val="1"/>
        </dgm:presLayoutVars>
      </dgm:prSet>
      <dgm:spPr/>
    </dgm:pt>
    <dgm:pt modelId="{194A58B6-77A1-4F2A-A828-A8856432D024}" type="pres">
      <dgm:prSet presAssocID="{BE3CB0E9-459D-49A5-8B06-A1B5AC1AE17B}" presName="childTextHidden" presStyleLbl="bgAccFollowNode1" presStyleIdx="2" presStyleCnt="5"/>
      <dgm:spPr/>
    </dgm:pt>
    <dgm:pt modelId="{EED255DA-F10C-456F-8090-3BA18ED49F5D}" type="pres">
      <dgm:prSet presAssocID="{BE3CB0E9-459D-49A5-8B06-A1B5AC1AE17B}" presName="parentText" presStyleLbl="node1" presStyleIdx="2" presStyleCnt="5" custScaleX="281140" custScaleY="176910">
        <dgm:presLayoutVars>
          <dgm:chMax val="1"/>
          <dgm:bulletEnabled val="1"/>
        </dgm:presLayoutVars>
      </dgm:prSet>
      <dgm:spPr/>
      <dgm:t>
        <a:bodyPr/>
        <a:lstStyle/>
        <a:p>
          <a:endParaRPr lang="es-ES"/>
        </a:p>
      </dgm:t>
    </dgm:pt>
    <dgm:pt modelId="{97301A7C-E8AA-4D1F-806A-2E758D540BA2}" type="pres">
      <dgm:prSet presAssocID="{BE3CB0E9-459D-49A5-8B06-A1B5AC1AE17B}" presName="aSpace" presStyleCnt="0"/>
      <dgm:spPr/>
    </dgm:pt>
    <dgm:pt modelId="{4A612E12-29A3-4A2A-B68C-9DD3A384E783}" type="pres">
      <dgm:prSet presAssocID="{F7571640-ED28-4B8D-8155-C63084B4C571}" presName="compNode" presStyleCnt="0"/>
      <dgm:spPr/>
    </dgm:pt>
    <dgm:pt modelId="{04678326-BE17-4896-97BC-5E1D4C7D9157}" type="pres">
      <dgm:prSet presAssocID="{F7571640-ED28-4B8D-8155-C63084B4C571}" presName="noGeometry" presStyleCnt="0"/>
      <dgm:spPr/>
    </dgm:pt>
    <dgm:pt modelId="{619645EA-4E96-439F-B600-41C51816E4AE}" type="pres">
      <dgm:prSet presAssocID="{F7571640-ED28-4B8D-8155-C63084B4C571}" presName="childTextVisible" presStyleLbl="bgAccFollowNode1" presStyleIdx="3" presStyleCnt="5">
        <dgm:presLayoutVars>
          <dgm:bulletEnabled val="1"/>
        </dgm:presLayoutVars>
      </dgm:prSet>
      <dgm:spPr/>
    </dgm:pt>
    <dgm:pt modelId="{B80879A9-9A9F-4E3F-B00C-00E7DEB7DCA0}" type="pres">
      <dgm:prSet presAssocID="{F7571640-ED28-4B8D-8155-C63084B4C571}" presName="childTextHidden" presStyleLbl="bgAccFollowNode1" presStyleIdx="3" presStyleCnt="5"/>
      <dgm:spPr/>
    </dgm:pt>
    <dgm:pt modelId="{6E3DB598-B42C-499A-8B1F-AD1909439899}" type="pres">
      <dgm:prSet presAssocID="{F7571640-ED28-4B8D-8155-C63084B4C571}" presName="parentText" presStyleLbl="node1" presStyleIdx="3" presStyleCnt="5" custScaleX="281140" custScaleY="176910">
        <dgm:presLayoutVars>
          <dgm:chMax val="1"/>
          <dgm:bulletEnabled val="1"/>
        </dgm:presLayoutVars>
      </dgm:prSet>
      <dgm:spPr/>
      <dgm:t>
        <a:bodyPr/>
        <a:lstStyle/>
        <a:p>
          <a:endParaRPr lang="es-ES"/>
        </a:p>
      </dgm:t>
    </dgm:pt>
    <dgm:pt modelId="{FFE41343-2CF0-490E-A0D1-5E14658F65E0}" type="pres">
      <dgm:prSet presAssocID="{F7571640-ED28-4B8D-8155-C63084B4C571}" presName="aSpace" presStyleCnt="0"/>
      <dgm:spPr/>
    </dgm:pt>
    <dgm:pt modelId="{6B065A77-BCEF-482B-97F9-36ADC6D31980}" type="pres">
      <dgm:prSet presAssocID="{3B0A057F-DC64-45D8-A790-9CD2811352FD}" presName="compNode" presStyleCnt="0"/>
      <dgm:spPr/>
    </dgm:pt>
    <dgm:pt modelId="{A9791333-C7F4-4A14-80E6-732ED3089C75}" type="pres">
      <dgm:prSet presAssocID="{3B0A057F-DC64-45D8-A790-9CD2811352FD}" presName="noGeometry" presStyleCnt="0"/>
      <dgm:spPr/>
    </dgm:pt>
    <dgm:pt modelId="{6091A6E7-EF22-4573-8B0B-68C82DDAA923}" type="pres">
      <dgm:prSet presAssocID="{3B0A057F-DC64-45D8-A790-9CD2811352FD}" presName="childTextVisible" presStyleLbl="bgAccFollowNode1" presStyleIdx="4" presStyleCnt="5">
        <dgm:presLayoutVars>
          <dgm:bulletEnabled val="1"/>
        </dgm:presLayoutVars>
      </dgm:prSet>
      <dgm:spPr/>
    </dgm:pt>
    <dgm:pt modelId="{5E794304-8596-4F5E-BB61-13A1600F0DB0}" type="pres">
      <dgm:prSet presAssocID="{3B0A057F-DC64-45D8-A790-9CD2811352FD}" presName="childTextHidden" presStyleLbl="bgAccFollowNode1" presStyleIdx="4" presStyleCnt="5"/>
      <dgm:spPr/>
    </dgm:pt>
    <dgm:pt modelId="{6B13DD70-B8AD-4A6F-A6FB-26C2C8A7B52E}" type="pres">
      <dgm:prSet presAssocID="{3B0A057F-DC64-45D8-A790-9CD2811352FD}" presName="parentText" presStyleLbl="node1" presStyleIdx="4" presStyleCnt="5" custScaleX="281140" custScaleY="176910">
        <dgm:presLayoutVars>
          <dgm:chMax val="1"/>
          <dgm:bulletEnabled val="1"/>
        </dgm:presLayoutVars>
      </dgm:prSet>
      <dgm:spPr/>
      <dgm:t>
        <a:bodyPr/>
        <a:lstStyle/>
        <a:p>
          <a:endParaRPr lang="es-ES"/>
        </a:p>
      </dgm:t>
    </dgm:pt>
  </dgm:ptLst>
  <dgm:cxnLst>
    <dgm:cxn modelId="{F13BAAE2-FBA7-43CE-B596-6710DFF5A072}" type="presOf" srcId="{60F94CDF-85C7-41AA-8F29-A4B6EA9DFD70}" destId="{ACA9175C-BD86-4DBF-BB18-6EE94B6241D6}" srcOrd="0" destOrd="0" presId="urn:microsoft.com/office/officeart/2005/8/layout/hProcess6"/>
    <dgm:cxn modelId="{F5A6B13F-C16B-41E3-88ED-3F376B19533B}" srcId="{338CA872-69B1-4494-A990-02453C6171A6}" destId="{3B0A057F-DC64-45D8-A790-9CD2811352FD}" srcOrd="4" destOrd="0" parTransId="{2C92AC11-CAD1-4C5B-A0FE-9DC9CB98E46E}" sibTransId="{0AF012C4-3B02-4930-A685-8F0F9B5AF599}"/>
    <dgm:cxn modelId="{BB10A080-F00E-4BF2-8902-2536673FFAF1}" srcId="{338CA872-69B1-4494-A990-02453C6171A6}" destId="{60F94CDF-85C7-41AA-8F29-A4B6EA9DFD70}" srcOrd="0" destOrd="0" parTransId="{51E5F3C6-5A85-426C-B7B2-1FC2CE3E2811}" sibTransId="{6A8F634C-5629-4272-8320-566763A19B9C}"/>
    <dgm:cxn modelId="{021CFEFF-873F-4927-85F9-BDEA2E05B45A}" type="presOf" srcId="{A2BEB28D-0351-4E18-AC89-FA0B03DEE217}" destId="{17995330-104D-4DDA-BB0F-DDF6530CCBCD}" srcOrd="0" destOrd="0" presId="urn:microsoft.com/office/officeart/2005/8/layout/hProcess6"/>
    <dgm:cxn modelId="{8556A170-6D79-44C2-BCC3-242B2B41F38D}" srcId="{338CA872-69B1-4494-A990-02453C6171A6}" destId="{A2BEB28D-0351-4E18-AC89-FA0B03DEE217}" srcOrd="1" destOrd="0" parTransId="{25EE1C53-F328-490C-B95B-2A9FD06439EE}" sibTransId="{53A022AF-0A24-49EA-A0CA-177C24C034BE}"/>
    <dgm:cxn modelId="{92F49657-B6FF-46F9-B4DE-E7BFD15D6CD9}" type="presOf" srcId="{BE3CB0E9-459D-49A5-8B06-A1B5AC1AE17B}" destId="{EED255DA-F10C-456F-8090-3BA18ED49F5D}" srcOrd="0" destOrd="0" presId="urn:microsoft.com/office/officeart/2005/8/layout/hProcess6"/>
    <dgm:cxn modelId="{C0A8B32C-1841-4EBA-B94C-F3EB243917C7}" type="presOf" srcId="{3B0A057F-DC64-45D8-A790-9CD2811352FD}" destId="{6B13DD70-B8AD-4A6F-A6FB-26C2C8A7B52E}" srcOrd="0" destOrd="0" presId="urn:microsoft.com/office/officeart/2005/8/layout/hProcess6"/>
    <dgm:cxn modelId="{8C66EB66-F60B-4770-8926-92E97BA48CA7}" srcId="{338CA872-69B1-4494-A990-02453C6171A6}" destId="{F7571640-ED28-4B8D-8155-C63084B4C571}" srcOrd="3" destOrd="0" parTransId="{AD49D8AA-BC46-4A68-8A00-C3C5BB8B5354}" sibTransId="{7337B4E7-F4A8-471E-9C29-379B2A582ABD}"/>
    <dgm:cxn modelId="{9BF4C5B4-9FB0-4C06-A894-225C5D81D718}" type="presOf" srcId="{F7571640-ED28-4B8D-8155-C63084B4C571}" destId="{6E3DB598-B42C-499A-8B1F-AD1909439899}" srcOrd="0" destOrd="0" presId="urn:microsoft.com/office/officeart/2005/8/layout/hProcess6"/>
    <dgm:cxn modelId="{DE2EAA7B-2AA2-42DD-BF05-18816C1C9748}" srcId="{338CA872-69B1-4494-A990-02453C6171A6}" destId="{BE3CB0E9-459D-49A5-8B06-A1B5AC1AE17B}" srcOrd="2" destOrd="0" parTransId="{90878C57-372D-43D4-B030-51CE67C350C8}" sibTransId="{DAF2536A-903D-47E9-B06D-FA9DC49DB41F}"/>
    <dgm:cxn modelId="{71FA7359-3DA6-4F9B-90D8-64AB28631BDF}" type="presOf" srcId="{338CA872-69B1-4494-A990-02453C6171A6}" destId="{DB50CD2C-8A22-45F7-81DF-17B0D905E71A}" srcOrd="0" destOrd="0" presId="urn:microsoft.com/office/officeart/2005/8/layout/hProcess6"/>
    <dgm:cxn modelId="{EFAA0496-4C97-4582-9992-9B062C723FE1}" type="presParOf" srcId="{DB50CD2C-8A22-45F7-81DF-17B0D905E71A}" destId="{EB2B5F1A-2874-440F-B2EE-3EB1A1379829}" srcOrd="0" destOrd="0" presId="urn:microsoft.com/office/officeart/2005/8/layout/hProcess6"/>
    <dgm:cxn modelId="{F92BB8C4-2981-4E01-99BE-38FAA3994F70}" type="presParOf" srcId="{EB2B5F1A-2874-440F-B2EE-3EB1A1379829}" destId="{90757DE3-BEAB-4E16-9F04-B4F31AAE3E42}" srcOrd="0" destOrd="0" presId="urn:microsoft.com/office/officeart/2005/8/layout/hProcess6"/>
    <dgm:cxn modelId="{B175EB8D-A9B4-4341-9C1D-C42CDA72F4DA}" type="presParOf" srcId="{EB2B5F1A-2874-440F-B2EE-3EB1A1379829}" destId="{9C983FC3-4A8C-4233-A3BD-0F0CD90D6BEE}" srcOrd="1" destOrd="0" presId="urn:microsoft.com/office/officeart/2005/8/layout/hProcess6"/>
    <dgm:cxn modelId="{B3116B18-88F2-4118-89E2-4D42E71F8BB5}" type="presParOf" srcId="{EB2B5F1A-2874-440F-B2EE-3EB1A1379829}" destId="{BFD15C9E-37BA-4FD3-A381-01FBB8D67124}" srcOrd="2" destOrd="0" presId="urn:microsoft.com/office/officeart/2005/8/layout/hProcess6"/>
    <dgm:cxn modelId="{F55CAEBA-F887-4318-8DC2-E8D7DA9D7103}" type="presParOf" srcId="{EB2B5F1A-2874-440F-B2EE-3EB1A1379829}" destId="{ACA9175C-BD86-4DBF-BB18-6EE94B6241D6}" srcOrd="3" destOrd="0" presId="urn:microsoft.com/office/officeart/2005/8/layout/hProcess6"/>
    <dgm:cxn modelId="{6FC91FF0-7774-4CE8-A091-FC4B4318CD72}" type="presParOf" srcId="{DB50CD2C-8A22-45F7-81DF-17B0D905E71A}" destId="{BE13F6B5-87B3-4B5D-A273-363AFAE27D93}" srcOrd="1" destOrd="0" presId="urn:microsoft.com/office/officeart/2005/8/layout/hProcess6"/>
    <dgm:cxn modelId="{BDCC0214-B9F0-46BF-809B-0370C2402A1F}" type="presParOf" srcId="{DB50CD2C-8A22-45F7-81DF-17B0D905E71A}" destId="{3D651AC8-A197-4A49-8369-5614ED8C3FDC}" srcOrd="2" destOrd="0" presId="urn:microsoft.com/office/officeart/2005/8/layout/hProcess6"/>
    <dgm:cxn modelId="{BFE09037-784D-4852-8F8A-04F1D3FA4782}" type="presParOf" srcId="{3D651AC8-A197-4A49-8369-5614ED8C3FDC}" destId="{FA56DF0E-DAE1-4E13-A55A-C824690CC195}" srcOrd="0" destOrd="0" presId="urn:microsoft.com/office/officeart/2005/8/layout/hProcess6"/>
    <dgm:cxn modelId="{B44BC6CC-7CA9-44C5-83C2-B2C03EE08334}" type="presParOf" srcId="{3D651AC8-A197-4A49-8369-5614ED8C3FDC}" destId="{5123C04E-74D0-45E9-85B5-00161859154D}" srcOrd="1" destOrd="0" presId="urn:microsoft.com/office/officeart/2005/8/layout/hProcess6"/>
    <dgm:cxn modelId="{F7148EC6-D178-43FA-84DA-29D3E7E5431B}" type="presParOf" srcId="{3D651AC8-A197-4A49-8369-5614ED8C3FDC}" destId="{D2072C9C-30D6-454C-9541-72EE0D7C93AF}" srcOrd="2" destOrd="0" presId="urn:microsoft.com/office/officeart/2005/8/layout/hProcess6"/>
    <dgm:cxn modelId="{62D95A79-DB40-4E01-B28D-5E90E8906693}" type="presParOf" srcId="{3D651AC8-A197-4A49-8369-5614ED8C3FDC}" destId="{17995330-104D-4DDA-BB0F-DDF6530CCBCD}" srcOrd="3" destOrd="0" presId="urn:microsoft.com/office/officeart/2005/8/layout/hProcess6"/>
    <dgm:cxn modelId="{204788C8-D521-411A-9053-5D96C05280F1}" type="presParOf" srcId="{DB50CD2C-8A22-45F7-81DF-17B0D905E71A}" destId="{0B66ABBD-667D-4BE0-A791-81D8BE77153F}" srcOrd="3" destOrd="0" presId="urn:microsoft.com/office/officeart/2005/8/layout/hProcess6"/>
    <dgm:cxn modelId="{8FA321FD-DF98-4446-9C17-4AE6572AC7B1}" type="presParOf" srcId="{DB50CD2C-8A22-45F7-81DF-17B0D905E71A}" destId="{E18F7815-B5B1-41BE-B3B0-EA3E4310403F}" srcOrd="4" destOrd="0" presId="urn:microsoft.com/office/officeart/2005/8/layout/hProcess6"/>
    <dgm:cxn modelId="{BDDBE621-E03B-47D3-A45D-A7F510403DBE}" type="presParOf" srcId="{E18F7815-B5B1-41BE-B3B0-EA3E4310403F}" destId="{F958440A-4D0A-42C0-8BEF-C16DCB2417A6}" srcOrd="0" destOrd="0" presId="urn:microsoft.com/office/officeart/2005/8/layout/hProcess6"/>
    <dgm:cxn modelId="{36147635-7876-4FAC-BBF5-06054AE0A68F}" type="presParOf" srcId="{E18F7815-B5B1-41BE-B3B0-EA3E4310403F}" destId="{2A1D0DB5-8BD0-43B8-BCBD-DAAE28C70D3F}" srcOrd="1" destOrd="0" presId="urn:microsoft.com/office/officeart/2005/8/layout/hProcess6"/>
    <dgm:cxn modelId="{6D9AB0BC-4299-49BB-8C36-22EA0DEE2C0E}" type="presParOf" srcId="{E18F7815-B5B1-41BE-B3B0-EA3E4310403F}" destId="{194A58B6-77A1-4F2A-A828-A8856432D024}" srcOrd="2" destOrd="0" presId="urn:microsoft.com/office/officeart/2005/8/layout/hProcess6"/>
    <dgm:cxn modelId="{124AF1F8-19BF-422D-92FF-913C95420DB6}" type="presParOf" srcId="{E18F7815-B5B1-41BE-B3B0-EA3E4310403F}" destId="{EED255DA-F10C-456F-8090-3BA18ED49F5D}" srcOrd="3" destOrd="0" presId="urn:microsoft.com/office/officeart/2005/8/layout/hProcess6"/>
    <dgm:cxn modelId="{0D3C0E8B-84C1-4042-9DE4-66C5BF4771AE}" type="presParOf" srcId="{DB50CD2C-8A22-45F7-81DF-17B0D905E71A}" destId="{97301A7C-E8AA-4D1F-806A-2E758D540BA2}" srcOrd="5" destOrd="0" presId="urn:microsoft.com/office/officeart/2005/8/layout/hProcess6"/>
    <dgm:cxn modelId="{3390631E-689B-418E-B14A-CA435EF95FEE}" type="presParOf" srcId="{DB50CD2C-8A22-45F7-81DF-17B0D905E71A}" destId="{4A612E12-29A3-4A2A-B68C-9DD3A384E783}" srcOrd="6" destOrd="0" presId="urn:microsoft.com/office/officeart/2005/8/layout/hProcess6"/>
    <dgm:cxn modelId="{5482E82E-07CF-43A4-ABB4-E589BAEABBB9}" type="presParOf" srcId="{4A612E12-29A3-4A2A-B68C-9DD3A384E783}" destId="{04678326-BE17-4896-97BC-5E1D4C7D9157}" srcOrd="0" destOrd="0" presId="urn:microsoft.com/office/officeart/2005/8/layout/hProcess6"/>
    <dgm:cxn modelId="{3CBA6013-127A-4FA6-B9DE-D8ACDF966DDD}" type="presParOf" srcId="{4A612E12-29A3-4A2A-B68C-9DD3A384E783}" destId="{619645EA-4E96-439F-B600-41C51816E4AE}" srcOrd="1" destOrd="0" presId="urn:microsoft.com/office/officeart/2005/8/layout/hProcess6"/>
    <dgm:cxn modelId="{BEF58071-20DB-4A5A-9BC6-20627FC58164}" type="presParOf" srcId="{4A612E12-29A3-4A2A-B68C-9DD3A384E783}" destId="{B80879A9-9A9F-4E3F-B00C-00E7DEB7DCA0}" srcOrd="2" destOrd="0" presId="urn:microsoft.com/office/officeart/2005/8/layout/hProcess6"/>
    <dgm:cxn modelId="{A894640A-7A85-4F46-9CA4-7BA0F629FF75}" type="presParOf" srcId="{4A612E12-29A3-4A2A-B68C-9DD3A384E783}" destId="{6E3DB598-B42C-499A-8B1F-AD1909439899}" srcOrd="3" destOrd="0" presId="urn:microsoft.com/office/officeart/2005/8/layout/hProcess6"/>
    <dgm:cxn modelId="{9225390A-1CBB-4D49-90C2-2E227C800DD8}" type="presParOf" srcId="{DB50CD2C-8A22-45F7-81DF-17B0D905E71A}" destId="{FFE41343-2CF0-490E-A0D1-5E14658F65E0}" srcOrd="7" destOrd="0" presId="urn:microsoft.com/office/officeart/2005/8/layout/hProcess6"/>
    <dgm:cxn modelId="{AA3A25F3-8605-41EC-8467-249050B9FAB7}" type="presParOf" srcId="{DB50CD2C-8A22-45F7-81DF-17B0D905E71A}" destId="{6B065A77-BCEF-482B-97F9-36ADC6D31980}" srcOrd="8" destOrd="0" presId="urn:microsoft.com/office/officeart/2005/8/layout/hProcess6"/>
    <dgm:cxn modelId="{3BFC7DD6-D2F2-4C55-871B-3B8946C2BCED}" type="presParOf" srcId="{6B065A77-BCEF-482B-97F9-36ADC6D31980}" destId="{A9791333-C7F4-4A14-80E6-732ED3089C75}" srcOrd="0" destOrd="0" presId="urn:microsoft.com/office/officeart/2005/8/layout/hProcess6"/>
    <dgm:cxn modelId="{AA9B4562-10B3-4619-A8E3-AB5AE96F20D7}" type="presParOf" srcId="{6B065A77-BCEF-482B-97F9-36ADC6D31980}" destId="{6091A6E7-EF22-4573-8B0B-68C82DDAA923}" srcOrd="1" destOrd="0" presId="urn:microsoft.com/office/officeart/2005/8/layout/hProcess6"/>
    <dgm:cxn modelId="{A38570C3-90CF-42D5-A366-D18B8E1A7EB3}" type="presParOf" srcId="{6B065A77-BCEF-482B-97F9-36ADC6D31980}" destId="{5E794304-8596-4F5E-BB61-13A1600F0DB0}" srcOrd="2" destOrd="0" presId="urn:microsoft.com/office/officeart/2005/8/layout/hProcess6"/>
    <dgm:cxn modelId="{896C0026-1210-48C5-8CD6-D1FBBA5AA665}" type="presParOf" srcId="{6B065A77-BCEF-482B-97F9-36ADC6D31980}" destId="{6B13DD70-B8AD-4A6F-A6FB-26C2C8A7B52E}"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A8EDA6-1AC2-4DCF-B7FF-4E37ED09B6DD}" type="doc">
      <dgm:prSet loTypeId="urn:microsoft.com/office/officeart/2005/8/layout/radial2" loCatId="relationship" qsTypeId="urn:microsoft.com/office/officeart/2005/8/quickstyle/simple3" qsCatId="simple" csTypeId="urn:microsoft.com/office/officeart/2005/8/colors/accent0_3" csCatId="mainScheme" phldr="1"/>
      <dgm:spPr/>
      <dgm:t>
        <a:bodyPr/>
        <a:lstStyle/>
        <a:p>
          <a:endParaRPr lang="es-ES"/>
        </a:p>
      </dgm:t>
    </dgm:pt>
    <dgm:pt modelId="{9D85A302-854F-430B-9F8D-E4CD559BEB63}">
      <dgm:prSet phldrT="[Texto]" custT="1"/>
      <dgm:spPr/>
      <dgm:t>
        <a:bodyPr/>
        <a:lstStyle/>
        <a:p>
          <a:pPr marL="0" lvl="0" indent="0" algn="ctr" defTabSz="533400">
            <a:lnSpc>
              <a:spcPct val="90000"/>
            </a:lnSpc>
            <a:spcBef>
              <a:spcPct val="0"/>
            </a:spcBef>
            <a:spcAft>
              <a:spcPct val="35000"/>
            </a:spcAft>
            <a:buNone/>
          </a:pPr>
          <a:r>
            <a:rPr lang="es-ES" sz="1800" b="1" kern="1200" baseline="0" dirty="0">
              <a:solidFill>
                <a:schemeClr val="bg1"/>
              </a:solidFill>
              <a:latin typeface="Arial" pitchFamily="34" charset="0"/>
              <a:ea typeface="+mn-ea"/>
              <a:cs typeface="Arial" pitchFamily="34" charset="0"/>
            </a:rPr>
            <a:t>22% Muertes por accidente </a:t>
          </a:r>
          <a:r>
            <a:rPr lang="es-ES" sz="1800" b="1" kern="1200" baseline="0" dirty="0" err="1">
              <a:solidFill>
                <a:schemeClr val="bg1"/>
              </a:solidFill>
              <a:latin typeface="Arial" pitchFamily="34" charset="0"/>
              <a:ea typeface="+mn-ea"/>
              <a:cs typeface="Arial" pitchFamily="34" charset="0"/>
            </a:rPr>
            <a:t>cerebrovascular</a:t>
          </a:r>
          <a:endParaRPr lang="es-ES" sz="1800" b="1" kern="1200" baseline="0" dirty="0">
            <a:solidFill>
              <a:schemeClr val="bg1"/>
            </a:solidFill>
            <a:latin typeface="Arial" pitchFamily="34" charset="0"/>
            <a:ea typeface="+mn-ea"/>
            <a:cs typeface="Arial" pitchFamily="34" charset="0"/>
          </a:endParaRPr>
        </a:p>
      </dgm:t>
    </dgm:pt>
    <dgm:pt modelId="{3D23B65E-A823-435A-923C-9C9C355E44A2}" type="parTrans" cxnId="{209CA2D6-9B90-45A6-B92A-6C23A14B474D}">
      <dgm:prSet/>
      <dgm:spPr/>
      <dgm:t>
        <a:bodyPr/>
        <a:lstStyle/>
        <a:p>
          <a:endParaRPr lang="es-ES"/>
        </a:p>
      </dgm:t>
    </dgm:pt>
    <dgm:pt modelId="{F5B48138-2863-4349-9AF7-DDC986794188}" type="sibTrans" cxnId="{209CA2D6-9B90-45A6-B92A-6C23A14B474D}">
      <dgm:prSet/>
      <dgm:spPr/>
      <dgm:t>
        <a:bodyPr/>
        <a:lstStyle/>
        <a:p>
          <a:endParaRPr lang="es-ES"/>
        </a:p>
      </dgm:t>
    </dgm:pt>
    <dgm:pt modelId="{29689DB2-F8D4-4063-9F11-AD728BF5534A}">
      <dgm:prSet phldrT="[Texto]" custT="1"/>
      <dgm:spPr/>
      <dgm:t>
        <a:bodyPr/>
        <a:lstStyle/>
        <a:p>
          <a:pPr marL="0" lvl="0" indent="0" algn="ctr" defTabSz="533400">
            <a:lnSpc>
              <a:spcPct val="90000"/>
            </a:lnSpc>
            <a:spcBef>
              <a:spcPct val="0"/>
            </a:spcBef>
            <a:spcAft>
              <a:spcPct val="35000"/>
            </a:spcAft>
            <a:buNone/>
          </a:pPr>
          <a:r>
            <a:rPr lang="es-ES" sz="1800" b="1" kern="1200" baseline="0" dirty="0">
              <a:solidFill>
                <a:schemeClr val="bg1"/>
              </a:solidFill>
              <a:latin typeface="Arial" pitchFamily="34" charset="0"/>
              <a:ea typeface="+mn-ea"/>
              <a:cs typeface="Arial" pitchFamily="34" charset="0"/>
            </a:rPr>
            <a:t>16% Muertes por cardiopatía coronaria </a:t>
          </a:r>
        </a:p>
      </dgm:t>
    </dgm:pt>
    <dgm:pt modelId="{920F1B27-4D5E-46B4-817B-9D3D3917353B}" type="parTrans" cxnId="{8D17DA3B-0D36-46FE-A84D-8A66EFAF8101}">
      <dgm:prSet/>
      <dgm:spPr/>
      <dgm:t>
        <a:bodyPr/>
        <a:lstStyle/>
        <a:p>
          <a:endParaRPr lang="es-ES"/>
        </a:p>
      </dgm:t>
    </dgm:pt>
    <dgm:pt modelId="{963EA43D-6D03-4761-B177-42409AA4BDBE}" type="sibTrans" cxnId="{8D17DA3B-0D36-46FE-A84D-8A66EFAF8101}">
      <dgm:prSet/>
      <dgm:spPr/>
      <dgm:t>
        <a:bodyPr/>
        <a:lstStyle/>
        <a:p>
          <a:endParaRPr lang="es-ES"/>
        </a:p>
      </dgm:t>
    </dgm:pt>
    <dgm:pt modelId="{36C33EA0-B4F6-42C5-8946-3002760553FA}">
      <dgm:prSet phldrT="[Texto]"/>
      <dgm:spPr/>
      <dgm:t>
        <a:bodyPr/>
        <a:lstStyle/>
        <a:p>
          <a:endParaRPr lang="es-ES" dirty="0"/>
        </a:p>
      </dgm:t>
    </dgm:pt>
    <dgm:pt modelId="{41B0B564-B6A0-4721-A3F1-8EA17AC132E9}" type="sibTrans" cxnId="{9C1B59C3-EB03-410A-BCE0-1763C59B0DC3}">
      <dgm:prSet/>
      <dgm:spPr/>
      <dgm:t>
        <a:bodyPr/>
        <a:lstStyle/>
        <a:p>
          <a:endParaRPr lang="es-ES"/>
        </a:p>
      </dgm:t>
    </dgm:pt>
    <dgm:pt modelId="{EC4CC183-32FF-47B9-AA75-8CCB36C712FC}" type="parTrans" cxnId="{9C1B59C3-EB03-410A-BCE0-1763C59B0DC3}">
      <dgm:prSet/>
      <dgm:spPr/>
      <dgm:t>
        <a:bodyPr/>
        <a:lstStyle/>
        <a:p>
          <a:endParaRPr lang="es-ES"/>
        </a:p>
      </dgm:t>
    </dgm:pt>
    <dgm:pt modelId="{74F1FA37-09BA-4CC1-A79A-EB2AA34760A7}">
      <dgm:prSet phldrT="[Texto]" custT="1"/>
      <dgm:spPr/>
      <dgm:t>
        <a:bodyPr/>
        <a:lstStyle/>
        <a:p>
          <a:r>
            <a:rPr lang="es-ES" sz="1800" b="1" baseline="0" dirty="0">
              <a:solidFill>
                <a:schemeClr val="bg1"/>
              </a:solidFill>
              <a:latin typeface="Arial" pitchFamily="34" charset="0"/>
              <a:cs typeface="Arial" pitchFamily="34" charset="0"/>
            </a:rPr>
            <a:t>50% Personas que necesitan tratamiento </a:t>
          </a:r>
          <a:r>
            <a:rPr lang="es-ES" sz="1800" b="1" baseline="0" dirty="0" err="1">
              <a:solidFill>
                <a:schemeClr val="bg1"/>
              </a:solidFill>
              <a:latin typeface="Arial" pitchFamily="34" charset="0"/>
              <a:cs typeface="Arial" pitchFamily="34" charset="0"/>
            </a:rPr>
            <a:t>antihipertensivo</a:t>
          </a:r>
          <a:endParaRPr lang="es-ES" sz="1800" b="1" baseline="0" dirty="0">
            <a:solidFill>
              <a:schemeClr val="bg1"/>
            </a:solidFill>
            <a:latin typeface="Arial" pitchFamily="34" charset="0"/>
            <a:cs typeface="Arial" pitchFamily="34" charset="0"/>
          </a:endParaRPr>
        </a:p>
      </dgm:t>
    </dgm:pt>
    <dgm:pt modelId="{EE0CE7F6-76A4-48B7-8E56-30FE9921BEE7}" type="sibTrans" cxnId="{73A34017-2C43-4E5C-A855-71BC0B1E6054}">
      <dgm:prSet/>
      <dgm:spPr/>
      <dgm:t>
        <a:bodyPr/>
        <a:lstStyle/>
        <a:p>
          <a:endParaRPr lang="es-ES"/>
        </a:p>
      </dgm:t>
    </dgm:pt>
    <dgm:pt modelId="{29520385-C701-4498-8500-70F3AB6CC41A}" type="parTrans" cxnId="{73A34017-2C43-4E5C-A855-71BC0B1E6054}">
      <dgm:prSet/>
      <dgm:spPr/>
      <dgm:t>
        <a:bodyPr/>
        <a:lstStyle/>
        <a:p>
          <a:endParaRPr lang="es-ES"/>
        </a:p>
      </dgm:t>
    </dgm:pt>
    <dgm:pt modelId="{15AB1774-82FC-46AA-B25D-C2E7DC881883}" type="pres">
      <dgm:prSet presAssocID="{CDA8EDA6-1AC2-4DCF-B7FF-4E37ED09B6DD}" presName="composite" presStyleCnt="0">
        <dgm:presLayoutVars>
          <dgm:chMax val="5"/>
          <dgm:dir/>
          <dgm:animLvl val="ctr"/>
          <dgm:resizeHandles val="exact"/>
        </dgm:presLayoutVars>
      </dgm:prSet>
      <dgm:spPr/>
      <dgm:t>
        <a:bodyPr/>
        <a:lstStyle/>
        <a:p>
          <a:endParaRPr lang="es-ES"/>
        </a:p>
      </dgm:t>
    </dgm:pt>
    <dgm:pt modelId="{CCC63067-A141-4CF6-BDFF-469C36C6880F}" type="pres">
      <dgm:prSet presAssocID="{CDA8EDA6-1AC2-4DCF-B7FF-4E37ED09B6DD}" presName="cycle" presStyleCnt="0"/>
      <dgm:spPr/>
    </dgm:pt>
    <dgm:pt modelId="{0594154E-87DA-41E5-BF2F-BF35CFCDF73E}" type="pres">
      <dgm:prSet presAssocID="{CDA8EDA6-1AC2-4DCF-B7FF-4E37ED09B6DD}" presName="centerShape" presStyleCnt="0"/>
      <dgm:spPr/>
    </dgm:pt>
    <dgm:pt modelId="{311D3EFD-D903-4DB8-859E-28429549D240}" type="pres">
      <dgm:prSet presAssocID="{CDA8EDA6-1AC2-4DCF-B7FF-4E37ED09B6DD}" presName="connSite" presStyleLbl="node1" presStyleIdx="0" presStyleCnt="4"/>
      <dgm:spPr/>
    </dgm:pt>
    <dgm:pt modelId="{D43E7F3E-D067-46E7-A5CE-589A2E044133}" type="pres">
      <dgm:prSet presAssocID="{CDA8EDA6-1AC2-4DCF-B7FF-4E37ED09B6DD}" presName="visible" presStyleLbl="node1" presStyleIdx="0" presStyleCnt="4" custScaleX="72397" custScaleY="90077" custLinFactNeighborX="-1062" custLinFactNeighborY="3626"/>
      <dgm:spPr/>
    </dgm:pt>
    <dgm:pt modelId="{6508BF2C-A817-41A3-B05E-CE63C9C960CF}" type="pres">
      <dgm:prSet presAssocID="{29520385-C701-4498-8500-70F3AB6CC41A}" presName="Name25" presStyleLbl="parChTrans1D1" presStyleIdx="0" presStyleCnt="3"/>
      <dgm:spPr/>
      <dgm:t>
        <a:bodyPr/>
        <a:lstStyle/>
        <a:p>
          <a:endParaRPr lang="es-ES"/>
        </a:p>
      </dgm:t>
    </dgm:pt>
    <dgm:pt modelId="{BE5DF026-CF53-4845-903B-26EC61C66800}" type="pres">
      <dgm:prSet presAssocID="{74F1FA37-09BA-4CC1-A79A-EB2AA34760A7}" presName="node" presStyleCnt="0"/>
      <dgm:spPr/>
    </dgm:pt>
    <dgm:pt modelId="{C6554B84-33DA-470F-91BC-F8CEB01117EA}" type="pres">
      <dgm:prSet presAssocID="{74F1FA37-09BA-4CC1-A79A-EB2AA34760A7}" presName="parentNode" presStyleLbl="node1" presStyleIdx="1" presStyleCnt="4" custScaleX="383182" custScaleY="90942" custLinFactX="57453" custLinFactNeighborX="100000" custLinFactNeighborY="28776">
        <dgm:presLayoutVars>
          <dgm:chMax val="1"/>
          <dgm:bulletEnabled val="1"/>
        </dgm:presLayoutVars>
      </dgm:prSet>
      <dgm:spPr/>
      <dgm:t>
        <a:bodyPr/>
        <a:lstStyle/>
        <a:p>
          <a:endParaRPr lang="es-ES"/>
        </a:p>
      </dgm:t>
    </dgm:pt>
    <dgm:pt modelId="{FF40E4DA-1FD2-460A-B924-DF56909AEB7F}" type="pres">
      <dgm:prSet presAssocID="{74F1FA37-09BA-4CC1-A79A-EB2AA34760A7}" presName="childNode" presStyleLbl="revTx" presStyleIdx="0" presStyleCnt="1">
        <dgm:presLayoutVars>
          <dgm:bulletEnabled val="1"/>
        </dgm:presLayoutVars>
      </dgm:prSet>
      <dgm:spPr/>
      <dgm:t>
        <a:bodyPr/>
        <a:lstStyle/>
        <a:p>
          <a:endParaRPr lang="es-ES"/>
        </a:p>
      </dgm:t>
    </dgm:pt>
    <dgm:pt modelId="{77AE3419-92E4-4C15-9182-6E03C38F5470}" type="pres">
      <dgm:prSet presAssocID="{3D23B65E-A823-435A-923C-9C9C355E44A2}" presName="Name25" presStyleLbl="parChTrans1D1" presStyleIdx="1" presStyleCnt="3"/>
      <dgm:spPr/>
      <dgm:t>
        <a:bodyPr/>
        <a:lstStyle/>
        <a:p>
          <a:endParaRPr lang="es-ES"/>
        </a:p>
      </dgm:t>
    </dgm:pt>
    <dgm:pt modelId="{A8ED1653-33F7-45B1-B690-6A09240E52EE}" type="pres">
      <dgm:prSet presAssocID="{9D85A302-854F-430B-9F8D-E4CD559BEB63}" presName="node" presStyleCnt="0"/>
      <dgm:spPr/>
    </dgm:pt>
    <dgm:pt modelId="{D0F07D3D-2561-4CCB-9AE9-BB60555E23DF}" type="pres">
      <dgm:prSet presAssocID="{9D85A302-854F-430B-9F8D-E4CD559BEB63}" presName="parentNode" presStyleLbl="node1" presStyleIdx="2" presStyleCnt="4" custScaleX="380217" custScaleY="111965" custLinFactX="20945" custLinFactNeighborX="100000" custLinFactNeighborY="14636">
        <dgm:presLayoutVars>
          <dgm:chMax val="1"/>
          <dgm:bulletEnabled val="1"/>
        </dgm:presLayoutVars>
      </dgm:prSet>
      <dgm:spPr/>
      <dgm:t>
        <a:bodyPr/>
        <a:lstStyle/>
        <a:p>
          <a:endParaRPr lang="es-ES"/>
        </a:p>
      </dgm:t>
    </dgm:pt>
    <dgm:pt modelId="{85126585-1F69-4E13-9F07-FA8FC976532F}" type="pres">
      <dgm:prSet presAssocID="{9D85A302-854F-430B-9F8D-E4CD559BEB63}" presName="childNode" presStyleLbl="revTx" presStyleIdx="0" presStyleCnt="1">
        <dgm:presLayoutVars>
          <dgm:bulletEnabled val="1"/>
        </dgm:presLayoutVars>
      </dgm:prSet>
      <dgm:spPr/>
    </dgm:pt>
    <dgm:pt modelId="{E7A9070B-760B-4D74-AC71-551AE21D2156}" type="pres">
      <dgm:prSet presAssocID="{920F1B27-4D5E-46B4-817B-9D3D3917353B}" presName="Name25" presStyleLbl="parChTrans1D1" presStyleIdx="2" presStyleCnt="3"/>
      <dgm:spPr/>
      <dgm:t>
        <a:bodyPr/>
        <a:lstStyle/>
        <a:p>
          <a:endParaRPr lang="es-ES"/>
        </a:p>
      </dgm:t>
    </dgm:pt>
    <dgm:pt modelId="{82B0AAC0-6516-4FE9-9A10-E5183C9ABFB8}" type="pres">
      <dgm:prSet presAssocID="{29689DB2-F8D4-4063-9F11-AD728BF5534A}" presName="node" presStyleCnt="0"/>
      <dgm:spPr/>
    </dgm:pt>
    <dgm:pt modelId="{950E7CD0-F0DB-428F-BC54-5F70864E7139}" type="pres">
      <dgm:prSet presAssocID="{29689DB2-F8D4-4063-9F11-AD728BF5534A}" presName="parentNode" presStyleLbl="node1" presStyleIdx="3" presStyleCnt="4" custScaleX="380964" custScaleY="94241" custLinFactX="50269" custLinFactNeighborX="100000" custLinFactNeighborY="618">
        <dgm:presLayoutVars>
          <dgm:chMax val="1"/>
          <dgm:bulletEnabled val="1"/>
        </dgm:presLayoutVars>
      </dgm:prSet>
      <dgm:spPr/>
      <dgm:t>
        <a:bodyPr/>
        <a:lstStyle/>
        <a:p>
          <a:endParaRPr lang="es-ES"/>
        </a:p>
      </dgm:t>
    </dgm:pt>
    <dgm:pt modelId="{9AA9B9A8-B37E-48D6-841D-EBB38C4AAE63}" type="pres">
      <dgm:prSet presAssocID="{29689DB2-F8D4-4063-9F11-AD728BF5534A}" presName="childNode" presStyleLbl="revTx" presStyleIdx="0" presStyleCnt="1">
        <dgm:presLayoutVars>
          <dgm:bulletEnabled val="1"/>
        </dgm:presLayoutVars>
      </dgm:prSet>
      <dgm:spPr/>
    </dgm:pt>
  </dgm:ptLst>
  <dgm:cxnLst>
    <dgm:cxn modelId="{209CA2D6-9B90-45A6-B92A-6C23A14B474D}" srcId="{CDA8EDA6-1AC2-4DCF-B7FF-4E37ED09B6DD}" destId="{9D85A302-854F-430B-9F8D-E4CD559BEB63}" srcOrd="1" destOrd="0" parTransId="{3D23B65E-A823-435A-923C-9C9C355E44A2}" sibTransId="{F5B48138-2863-4349-9AF7-DDC986794188}"/>
    <dgm:cxn modelId="{8D17DA3B-0D36-46FE-A84D-8A66EFAF8101}" srcId="{CDA8EDA6-1AC2-4DCF-B7FF-4E37ED09B6DD}" destId="{29689DB2-F8D4-4063-9F11-AD728BF5534A}" srcOrd="2" destOrd="0" parTransId="{920F1B27-4D5E-46B4-817B-9D3D3917353B}" sibTransId="{963EA43D-6D03-4761-B177-42409AA4BDBE}"/>
    <dgm:cxn modelId="{844244A0-3882-49E4-BB37-88CCB8E93D0D}" type="presOf" srcId="{9D85A302-854F-430B-9F8D-E4CD559BEB63}" destId="{D0F07D3D-2561-4CCB-9AE9-BB60555E23DF}" srcOrd="0" destOrd="0" presId="urn:microsoft.com/office/officeart/2005/8/layout/radial2"/>
    <dgm:cxn modelId="{67276D21-37B2-4931-9027-4BB83C865D70}" type="presOf" srcId="{3D23B65E-A823-435A-923C-9C9C355E44A2}" destId="{77AE3419-92E4-4C15-9182-6E03C38F5470}" srcOrd="0" destOrd="0" presId="urn:microsoft.com/office/officeart/2005/8/layout/radial2"/>
    <dgm:cxn modelId="{77160EAB-FF30-4C64-9DE0-0BB2F2F2D924}" type="presOf" srcId="{920F1B27-4D5E-46B4-817B-9D3D3917353B}" destId="{E7A9070B-760B-4D74-AC71-551AE21D2156}" srcOrd="0" destOrd="0" presId="urn:microsoft.com/office/officeart/2005/8/layout/radial2"/>
    <dgm:cxn modelId="{031FFEA1-D33E-4261-9710-5512A9893839}" type="presOf" srcId="{29689DB2-F8D4-4063-9F11-AD728BF5534A}" destId="{950E7CD0-F0DB-428F-BC54-5F70864E7139}" srcOrd="0" destOrd="0" presId="urn:microsoft.com/office/officeart/2005/8/layout/radial2"/>
    <dgm:cxn modelId="{73A34017-2C43-4E5C-A855-71BC0B1E6054}" srcId="{CDA8EDA6-1AC2-4DCF-B7FF-4E37ED09B6DD}" destId="{74F1FA37-09BA-4CC1-A79A-EB2AA34760A7}" srcOrd="0" destOrd="0" parTransId="{29520385-C701-4498-8500-70F3AB6CC41A}" sibTransId="{EE0CE7F6-76A4-48B7-8E56-30FE9921BEE7}"/>
    <dgm:cxn modelId="{200715A5-A0C8-4CC3-BC85-983B0A602E08}" type="presOf" srcId="{29520385-C701-4498-8500-70F3AB6CC41A}" destId="{6508BF2C-A817-41A3-B05E-CE63C9C960CF}" srcOrd="0" destOrd="0" presId="urn:microsoft.com/office/officeart/2005/8/layout/radial2"/>
    <dgm:cxn modelId="{4806EA40-9F90-4EA9-BCFD-82D0F6F4B5F9}" type="presOf" srcId="{74F1FA37-09BA-4CC1-A79A-EB2AA34760A7}" destId="{C6554B84-33DA-470F-91BC-F8CEB01117EA}" srcOrd="0" destOrd="0" presId="urn:microsoft.com/office/officeart/2005/8/layout/radial2"/>
    <dgm:cxn modelId="{0434A6EA-F636-4575-88BF-EAA5DADFB5F5}" type="presOf" srcId="{36C33EA0-B4F6-42C5-8946-3002760553FA}" destId="{FF40E4DA-1FD2-460A-B924-DF56909AEB7F}" srcOrd="0" destOrd="0" presId="urn:microsoft.com/office/officeart/2005/8/layout/radial2"/>
    <dgm:cxn modelId="{D495607B-AC24-4BAF-9627-488F45ECCA5C}" type="presOf" srcId="{CDA8EDA6-1AC2-4DCF-B7FF-4E37ED09B6DD}" destId="{15AB1774-82FC-46AA-B25D-C2E7DC881883}" srcOrd="0" destOrd="0" presId="urn:microsoft.com/office/officeart/2005/8/layout/radial2"/>
    <dgm:cxn modelId="{9C1B59C3-EB03-410A-BCE0-1763C59B0DC3}" srcId="{74F1FA37-09BA-4CC1-A79A-EB2AA34760A7}" destId="{36C33EA0-B4F6-42C5-8946-3002760553FA}" srcOrd="0" destOrd="0" parTransId="{EC4CC183-32FF-47B9-AA75-8CCB36C712FC}" sibTransId="{41B0B564-B6A0-4721-A3F1-8EA17AC132E9}"/>
    <dgm:cxn modelId="{1810BB5B-C959-45E2-9702-6D4E8F7D02BC}" type="presParOf" srcId="{15AB1774-82FC-46AA-B25D-C2E7DC881883}" destId="{CCC63067-A141-4CF6-BDFF-469C36C6880F}" srcOrd="0" destOrd="0" presId="urn:microsoft.com/office/officeart/2005/8/layout/radial2"/>
    <dgm:cxn modelId="{08BD02C7-3353-4984-A628-3B5AA011B403}" type="presParOf" srcId="{CCC63067-A141-4CF6-BDFF-469C36C6880F}" destId="{0594154E-87DA-41E5-BF2F-BF35CFCDF73E}" srcOrd="0" destOrd="0" presId="urn:microsoft.com/office/officeart/2005/8/layout/radial2"/>
    <dgm:cxn modelId="{5733A6C0-1C7B-4A84-A4A4-EF2956EF593C}" type="presParOf" srcId="{0594154E-87DA-41E5-BF2F-BF35CFCDF73E}" destId="{311D3EFD-D903-4DB8-859E-28429549D240}" srcOrd="0" destOrd="0" presId="urn:microsoft.com/office/officeart/2005/8/layout/radial2"/>
    <dgm:cxn modelId="{6B59BEE7-0963-4885-AD7D-B15669FE034B}" type="presParOf" srcId="{0594154E-87DA-41E5-BF2F-BF35CFCDF73E}" destId="{D43E7F3E-D067-46E7-A5CE-589A2E044133}" srcOrd="1" destOrd="0" presId="urn:microsoft.com/office/officeart/2005/8/layout/radial2"/>
    <dgm:cxn modelId="{D13C6B9D-B924-4936-A6DB-8F0B0971128C}" type="presParOf" srcId="{CCC63067-A141-4CF6-BDFF-469C36C6880F}" destId="{6508BF2C-A817-41A3-B05E-CE63C9C960CF}" srcOrd="1" destOrd="0" presId="urn:microsoft.com/office/officeart/2005/8/layout/radial2"/>
    <dgm:cxn modelId="{AC4B1959-EA53-4CC2-AE9D-6B92F73F1772}" type="presParOf" srcId="{CCC63067-A141-4CF6-BDFF-469C36C6880F}" destId="{BE5DF026-CF53-4845-903B-26EC61C66800}" srcOrd="2" destOrd="0" presId="urn:microsoft.com/office/officeart/2005/8/layout/radial2"/>
    <dgm:cxn modelId="{43CFA978-A389-4A2E-BCBE-3A23C36DBD75}" type="presParOf" srcId="{BE5DF026-CF53-4845-903B-26EC61C66800}" destId="{C6554B84-33DA-470F-91BC-F8CEB01117EA}" srcOrd="0" destOrd="0" presId="urn:microsoft.com/office/officeart/2005/8/layout/radial2"/>
    <dgm:cxn modelId="{AE1A73D2-BADA-477A-A300-A997A56B89D3}" type="presParOf" srcId="{BE5DF026-CF53-4845-903B-26EC61C66800}" destId="{FF40E4DA-1FD2-460A-B924-DF56909AEB7F}" srcOrd="1" destOrd="0" presId="urn:microsoft.com/office/officeart/2005/8/layout/radial2"/>
    <dgm:cxn modelId="{F89E363F-46E7-4A1F-A04A-B80CAC717A8B}" type="presParOf" srcId="{CCC63067-A141-4CF6-BDFF-469C36C6880F}" destId="{77AE3419-92E4-4C15-9182-6E03C38F5470}" srcOrd="3" destOrd="0" presId="urn:microsoft.com/office/officeart/2005/8/layout/radial2"/>
    <dgm:cxn modelId="{F68CFD17-3B9F-40A0-AE79-AC55EF355FD0}" type="presParOf" srcId="{CCC63067-A141-4CF6-BDFF-469C36C6880F}" destId="{A8ED1653-33F7-45B1-B690-6A09240E52EE}" srcOrd="4" destOrd="0" presId="urn:microsoft.com/office/officeart/2005/8/layout/radial2"/>
    <dgm:cxn modelId="{72E5B91D-1840-4001-91BD-DD80B71FC976}" type="presParOf" srcId="{A8ED1653-33F7-45B1-B690-6A09240E52EE}" destId="{D0F07D3D-2561-4CCB-9AE9-BB60555E23DF}" srcOrd="0" destOrd="0" presId="urn:microsoft.com/office/officeart/2005/8/layout/radial2"/>
    <dgm:cxn modelId="{E854ACBA-5050-44DD-8C58-55EEFEF767C9}" type="presParOf" srcId="{A8ED1653-33F7-45B1-B690-6A09240E52EE}" destId="{85126585-1F69-4E13-9F07-FA8FC976532F}" srcOrd="1" destOrd="0" presId="urn:microsoft.com/office/officeart/2005/8/layout/radial2"/>
    <dgm:cxn modelId="{BB354518-62A0-46D3-AC0C-13687A980413}" type="presParOf" srcId="{CCC63067-A141-4CF6-BDFF-469C36C6880F}" destId="{E7A9070B-760B-4D74-AC71-551AE21D2156}" srcOrd="5" destOrd="0" presId="urn:microsoft.com/office/officeart/2005/8/layout/radial2"/>
    <dgm:cxn modelId="{6FE33FE1-E87A-48B5-9C1A-7BF716427859}" type="presParOf" srcId="{CCC63067-A141-4CF6-BDFF-469C36C6880F}" destId="{82B0AAC0-6516-4FE9-9A10-E5183C9ABFB8}" srcOrd="6" destOrd="0" presId="urn:microsoft.com/office/officeart/2005/8/layout/radial2"/>
    <dgm:cxn modelId="{66644B5A-2C71-42B6-BB21-33F7CF9C4F77}" type="presParOf" srcId="{82B0AAC0-6516-4FE9-9A10-E5183C9ABFB8}" destId="{950E7CD0-F0DB-428F-BC54-5F70864E7139}" srcOrd="0" destOrd="0" presId="urn:microsoft.com/office/officeart/2005/8/layout/radial2"/>
    <dgm:cxn modelId="{57B34AB2-9C6D-4DE0-969E-6D2363799B76}" type="presParOf" srcId="{82B0AAC0-6516-4FE9-9A10-E5183C9ABFB8}" destId="{9AA9B9A8-B37E-48D6-841D-EBB38C4AAE63}" srcOrd="1" destOrd="0" presId="urn:microsoft.com/office/officeart/2005/8/layout/radial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83FC3-4A8C-4233-A3BD-0F0CD90D6BEE}">
      <dsp:nvSpPr>
        <dsp:cNvPr id="0" name=""/>
        <dsp:cNvSpPr/>
      </dsp:nvSpPr>
      <dsp:spPr>
        <a:xfrm>
          <a:off x="936849" y="2870534"/>
          <a:ext cx="1330210" cy="1162771"/>
        </a:xfrm>
        <a:prstGeom prst="rightArrow">
          <a:avLst>
            <a:gd name="adj1" fmla="val 70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CA9175C-BD86-4DBF-BB18-6EE94B6241D6}">
      <dsp:nvSpPr>
        <dsp:cNvPr id="0" name=""/>
        <dsp:cNvSpPr/>
      </dsp:nvSpPr>
      <dsp:spPr>
        <a:xfrm>
          <a:off x="1911" y="2863601"/>
          <a:ext cx="1869876" cy="117663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latin typeface="Comic Sans MS" pitchFamily="66" charset="0"/>
            </a:rPr>
            <a:t>Registro datos</a:t>
          </a:r>
        </a:p>
      </dsp:txBody>
      <dsp:txXfrm>
        <a:off x="275748" y="3035915"/>
        <a:ext cx="1322202" cy="832009"/>
      </dsp:txXfrm>
    </dsp:sp>
    <dsp:sp modelId="{5123C04E-74D0-45E9-85B5-00161859154D}">
      <dsp:nvSpPr>
        <dsp:cNvPr id="0" name=""/>
        <dsp:cNvSpPr/>
      </dsp:nvSpPr>
      <dsp:spPr>
        <a:xfrm>
          <a:off x="3285135" y="2870534"/>
          <a:ext cx="1330210" cy="1162771"/>
        </a:xfrm>
        <a:prstGeom prst="rightArrow">
          <a:avLst>
            <a:gd name="adj1" fmla="val 70000"/>
            <a:gd name="adj2" fmla="val 50000"/>
          </a:avLst>
        </a:prstGeom>
        <a:solidFill>
          <a:schemeClr val="accent5">
            <a:tint val="40000"/>
            <a:alpha val="90000"/>
            <a:hueOff val="-1684941"/>
            <a:satOff val="-5708"/>
            <a:lumOff val="-732"/>
            <a:alphaOff val="0"/>
          </a:schemeClr>
        </a:solidFill>
        <a:ln w="6350" cap="flat" cmpd="sng" algn="ctr">
          <a:solidFill>
            <a:schemeClr val="accent5">
              <a:tint val="40000"/>
              <a:alpha val="90000"/>
              <a:hueOff val="-1684941"/>
              <a:satOff val="-5708"/>
              <a:lumOff val="-73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995330-104D-4DDA-BB0F-DDF6530CCBCD}">
      <dsp:nvSpPr>
        <dsp:cNvPr id="0" name=""/>
        <dsp:cNvSpPr/>
      </dsp:nvSpPr>
      <dsp:spPr>
        <a:xfrm>
          <a:off x="2350197" y="2863601"/>
          <a:ext cx="1869876" cy="1176637"/>
        </a:xfrm>
        <a:prstGeom prst="ellips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latin typeface="Comic Sans MS" pitchFamily="66" charset="0"/>
            </a:rPr>
            <a:t>Análisis</a:t>
          </a:r>
        </a:p>
      </dsp:txBody>
      <dsp:txXfrm>
        <a:off x="2624034" y="3035915"/>
        <a:ext cx="1322202" cy="832009"/>
      </dsp:txXfrm>
    </dsp:sp>
    <dsp:sp modelId="{2A1D0DB5-8BD0-43B8-BCBD-DAAE28C70D3F}">
      <dsp:nvSpPr>
        <dsp:cNvPr id="0" name=""/>
        <dsp:cNvSpPr/>
      </dsp:nvSpPr>
      <dsp:spPr>
        <a:xfrm>
          <a:off x="5633422" y="2870534"/>
          <a:ext cx="1330210" cy="1162771"/>
        </a:xfrm>
        <a:prstGeom prst="rightArrow">
          <a:avLst>
            <a:gd name="adj1" fmla="val 70000"/>
            <a:gd name="adj2" fmla="val 50000"/>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ED255DA-F10C-456F-8090-3BA18ED49F5D}">
      <dsp:nvSpPr>
        <dsp:cNvPr id="0" name=""/>
        <dsp:cNvSpPr/>
      </dsp:nvSpPr>
      <dsp:spPr>
        <a:xfrm>
          <a:off x="4698483" y="2863601"/>
          <a:ext cx="1869876" cy="1176637"/>
        </a:xfrm>
        <a:prstGeom prst="ellips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a:solidFill>
                <a:schemeClr val="tx1"/>
              </a:solidFill>
              <a:latin typeface="Comic Sans MS" pitchFamily="66" charset="0"/>
            </a:rPr>
            <a:t>Resultados  y conclusiones</a:t>
          </a:r>
          <a:endParaRPr lang="es-ES" sz="1600" b="1" kern="1200" dirty="0">
            <a:solidFill>
              <a:schemeClr val="tx1"/>
            </a:solidFill>
            <a:latin typeface="Comic Sans MS" pitchFamily="66" charset="0"/>
          </a:endParaRPr>
        </a:p>
      </dsp:txBody>
      <dsp:txXfrm>
        <a:off x="4972320" y="3035915"/>
        <a:ext cx="1322202" cy="832009"/>
      </dsp:txXfrm>
    </dsp:sp>
    <dsp:sp modelId="{619645EA-4E96-439F-B600-41C51816E4AE}">
      <dsp:nvSpPr>
        <dsp:cNvPr id="0" name=""/>
        <dsp:cNvSpPr/>
      </dsp:nvSpPr>
      <dsp:spPr>
        <a:xfrm>
          <a:off x="7981708" y="2870534"/>
          <a:ext cx="1330210" cy="1162771"/>
        </a:xfrm>
        <a:prstGeom prst="rightArrow">
          <a:avLst>
            <a:gd name="adj1" fmla="val 70000"/>
            <a:gd name="adj2" fmla="val 50000"/>
          </a:avLst>
        </a:prstGeom>
        <a:solidFill>
          <a:schemeClr val="accent5">
            <a:tint val="40000"/>
            <a:alpha val="90000"/>
            <a:hueOff val="-5054821"/>
            <a:satOff val="-17124"/>
            <a:lumOff val="-2196"/>
            <a:alphaOff val="0"/>
          </a:schemeClr>
        </a:solidFill>
        <a:ln w="6350" cap="flat" cmpd="sng" algn="ctr">
          <a:solidFill>
            <a:schemeClr val="accent5">
              <a:tint val="40000"/>
              <a:alpha val="90000"/>
              <a:hueOff val="-5054821"/>
              <a:satOff val="-17124"/>
              <a:lumOff val="-219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E3DB598-B42C-499A-8B1F-AD1909439899}">
      <dsp:nvSpPr>
        <dsp:cNvPr id="0" name=""/>
        <dsp:cNvSpPr/>
      </dsp:nvSpPr>
      <dsp:spPr>
        <a:xfrm>
          <a:off x="7046770" y="2863601"/>
          <a:ext cx="1869876" cy="1176637"/>
        </a:xfrm>
        <a:prstGeom prst="ellips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latin typeface="Comic Sans MS" pitchFamily="66" charset="0"/>
            </a:rPr>
            <a:t>Búsqueda de estrategias</a:t>
          </a:r>
        </a:p>
      </dsp:txBody>
      <dsp:txXfrm>
        <a:off x="7320607" y="3035915"/>
        <a:ext cx="1322202" cy="832009"/>
      </dsp:txXfrm>
    </dsp:sp>
    <dsp:sp modelId="{6091A6E7-EF22-4573-8B0B-68C82DDAA923}">
      <dsp:nvSpPr>
        <dsp:cNvPr id="0" name=""/>
        <dsp:cNvSpPr/>
      </dsp:nvSpPr>
      <dsp:spPr>
        <a:xfrm>
          <a:off x="10329994" y="2870534"/>
          <a:ext cx="1330210" cy="1162771"/>
        </a:xfrm>
        <a:prstGeom prst="rightArrow">
          <a:avLst>
            <a:gd name="adj1" fmla="val 70000"/>
            <a:gd name="adj2" fmla="val 50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B13DD70-B8AD-4A6F-A6FB-26C2C8A7B52E}">
      <dsp:nvSpPr>
        <dsp:cNvPr id="0" name=""/>
        <dsp:cNvSpPr/>
      </dsp:nvSpPr>
      <dsp:spPr>
        <a:xfrm>
          <a:off x="9395056" y="2863601"/>
          <a:ext cx="1869876" cy="1176637"/>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a:solidFill>
                <a:schemeClr val="tx1"/>
              </a:solidFill>
              <a:latin typeface="Comic Sans MS" pitchFamily="66" charset="0"/>
            </a:rPr>
            <a:t>Comunicación y exposición</a:t>
          </a:r>
          <a:endParaRPr lang="es-ES" sz="1600" b="1" kern="1200" dirty="0">
            <a:solidFill>
              <a:schemeClr val="tx1"/>
            </a:solidFill>
            <a:latin typeface="Comic Sans MS" pitchFamily="66" charset="0"/>
          </a:endParaRPr>
        </a:p>
      </dsp:txBody>
      <dsp:txXfrm>
        <a:off x="9668893" y="3035915"/>
        <a:ext cx="1322202" cy="832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9070B-760B-4D74-AC71-551AE21D2156}">
      <dsp:nvSpPr>
        <dsp:cNvPr id="0" name=""/>
        <dsp:cNvSpPr/>
      </dsp:nvSpPr>
      <dsp:spPr>
        <a:xfrm rot="1595095">
          <a:off x="1280198" y="2425697"/>
          <a:ext cx="1322570" cy="48779"/>
        </a:xfrm>
        <a:custGeom>
          <a:avLst/>
          <a:gdLst/>
          <a:ahLst/>
          <a:cxnLst/>
          <a:rect l="0" t="0" r="0" b="0"/>
          <a:pathLst>
            <a:path>
              <a:moveTo>
                <a:pt x="0" y="24389"/>
              </a:moveTo>
              <a:lnTo>
                <a:pt x="1322570" y="2438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AE3419-92E4-4C15-9182-6E03C38F5470}">
      <dsp:nvSpPr>
        <dsp:cNvPr id="0" name=""/>
        <dsp:cNvSpPr/>
      </dsp:nvSpPr>
      <dsp:spPr>
        <a:xfrm rot="192797">
          <a:off x="1349985" y="1863205"/>
          <a:ext cx="163687" cy="48779"/>
        </a:xfrm>
        <a:custGeom>
          <a:avLst/>
          <a:gdLst/>
          <a:ahLst/>
          <a:cxnLst/>
          <a:rect l="0" t="0" r="0" b="0"/>
          <a:pathLst>
            <a:path>
              <a:moveTo>
                <a:pt x="0" y="24389"/>
              </a:moveTo>
              <a:lnTo>
                <a:pt x="163687" y="2438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08BF2C-A817-41A3-B05E-CE63C9C960CF}">
      <dsp:nvSpPr>
        <dsp:cNvPr id="0" name=""/>
        <dsp:cNvSpPr/>
      </dsp:nvSpPr>
      <dsp:spPr>
        <a:xfrm rot="20365474">
          <a:off x="1313765" y="1395012"/>
          <a:ext cx="1139640" cy="48779"/>
        </a:xfrm>
        <a:custGeom>
          <a:avLst/>
          <a:gdLst/>
          <a:ahLst/>
          <a:cxnLst/>
          <a:rect l="0" t="0" r="0" b="0"/>
          <a:pathLst>
            <a:path>
              <a:moveTo>
                <a:pt x="0" y="24389"/>
              </a:moveTo>
              <a:lnTo>
                <a:pt x="1139640" y="2438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E7F3E-D067-46E7-A5CE-589A2E044133}">
      <dsp:nvSpPr>
        <dsp:cNvPr id="0" name=""/>
        <dsp:cNvSpPr/>
      </dsp:nvSpPr>
      <dsp:spPr>
        <a:xfrm>
          <a:off x="90161" y="1126667"/>
          <a:ext cx="1262332" cy="1570605"/>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6554B84-33DA-470F-91BC-F8CEB01117EA}">
      <dsp:nvSpPr>
        <dsp:cNvPr id="0" name=""/>
        <dsp:cNvSpPr/>
      </dsp:nvSpPr>
      <dsp:spPr>
        <a:xfrm>
          <a:off x="1483802" y="341353"/>
          <a:ext cx="4008756" cy="951413"/>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baseline="0" dirty="0">
              <a:solidFill>
                <a:schemeClr val="bg1"/>
              </a:solidFill>
              <a:latin typeface="Arial" pitchFamily="34" charset="0"/>
              <a:cs typeface="Arial" pitchFamily="34" charset="0"/>
            </a:rPr>
            <a:t>50% Personas que necesitan tratamiento </a:t>
          </a:r>
          <a:r>
            <a:rPr lang="es-ES" sz="1800" b="1" kern="1200" baseline="0" dirty="0" err="1">
              <a:solidFill>
                <a:schemeClr val="bg1"/>
              </a:solidFill>
              <a:latin typeface="Arial" pitchFamily="34" charset="0"/>
              <a:cs typeface="Arial" pitchFamily="34" charset="0"/>
            </a:rPr>
            <a:t>antihipertensivo</a:t>
          </a:r>
          <a:endParaRPr lang="es-ES" sz="1800" b="1" kern="1200" baseline="0" dirty="0">
            <a:solidFill>
              <a:schemeClr val="bg1"/>
            </a:solidFill>
            <a:latin typeface="Arial" pitchFamily="34" charset="0"/>
            <a:cs typeface="Arial" pitchFamily="34" charset="0"/>
          </a:endParaRPr>
        </a:p>
      </dsp:txBody>
      <dsp:txXfrm>
        <a:off x="2070871" y="480684"/>
        <a:ext cx="2834618" cy="672751"/>
      </dsp:txXfrm>
    </dsp:sp>
    <dsp:sp modelId="{FF40E4DA-1FD2-460A-B924-DF56909AEB7F}">
      <dsp:nvSpPr>
        <dsp:cNvPr id="0" name=""/>
        <dsp:cNvSpPr/>
      </dsp:nvSpPr>
      <dsp:spPr>
        <a:xfrm>
          <a:off x="1893950" y="341353"/>
          <a:ext cx="6013134" cy="951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s-ES" sz="6500" kern="1200" dirty="0"/>
        </a:p>
      </dsp:txBody>
      <dsp:txXfrm>
        <a:off x="1893950" y="341353"/>
        <a:ext cx="6013134" cy="951413"/>
      </dsp:txXfrm>
    </dsp:sp>
    <dsp:sp modelId="{D0F07D3D-2561-4CCB-9AE9-BB60555E23DF}">
      <dsp:nvSpPr>
        <dsp:cNvPr id="0" name=""/>
        <dsp:cNvSpPr/>
      </dsp:nvSpPr>
      <dsp:spPr>
        <a:xfrm>
          <a:off x="1478357" y="1416189"/>
          <a:ext cx="3977737" cy="1171350"/>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533400">
            <a:lnSpc>
              <a:spcPct val="90000"/>
            </a:lnSpc>
            <a:spcBef>
              <a:spcPct val="0"/>
            </a:spcBef>
            <a:spcAft>
              <a:spcPct val="35000"/>
            </a:spcAft>
            <a:buNone/>
          </a:pPr>
          <a:r>
            <a:rPr lang="es-ES" sz="1800" b="1" kern="1200" baseline="0" dirty="0">
              <a:solidFill>
                <a:schemeClr val="bg1"/>
              </a:solidFill>
              <a:latin typeface="Arial" pitchFamily="34" charset="0"/>
              <a:ea typeface="+mn-ea"/>
              <a:cs typeface="Arial" pitchFamily="34" charset="0"/>
            </a:rPr>
            <a:t>22% Muertes por accidente </a:t>
          </a:r>
          <a:r>
            <a:rPr lang="es-ES" sz="1800" b="1" kern="1200" baseline="0" dirty="0" err="1">
              <a:solidFill>
                <a:schemeClr val="bg1"/>
              </a:solidFill>
              <a:latin typeface="Arial" pitchFamily="34" charset="0"/>
              <a:ea typeface="+mn-ea"/>
              <a:cs typeface="Arial" pitchFamily="34" charset="0"/>
            </a:rPr>
            <a:t>cerebrovascular</a:t>
          </a:r>
          <a:endParaRPr lang="es-ES" sz="1800" b="1" kern="1200" baseline="0" dirty="0">
            <a:solidFill>
              <a:schemeClr val="bg1"/>
            </a:solidFill>
            <a:latin typeface="Arial" pitchFamily="34" charset="0"/>
            <a:ea typeface="+mn-ea"/>
            <a:cs typeface="Arial" pitchFamily="34" charset="0"/>
          </a:endParaRPr>
        </a:p>
      </dsp:txBody>
      <dsp:txXfrm>
        <a:off x="2060883" y="1587729"/>
        <a:ext cx="2812685" cy="828270"/>
      </dsp:txXfrm>
    </dsp:sp>
    <dsp:sp modelId="{950E7CD0-F0DB-428F-BC54-5F70864E7139}">
      <dsp:nvSpPr>
        <dsp:cNvPr id="0" name=""/>
        <dsp:cNvSpPr/>
      </dsp:nvSpPr>
      <dsp:spPr>
        <a:xfrm>
          <a:off x="1423148" y="2694983"/>
          <a:ext cx="3985552" cy="985926"/>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533400">
            <a:lnSpc>
              <a:spcPct val="90000"/>
            </a:lnSpc>
            <a:spcBef>
              <a:spcPct val="0"/>
            </a:spcBef>
            <a:spcAft>
              <a:spcPct val="35000"/>
            </a:spcAft>
            <a:buNone/>
          </a:pPr>
          <a:r>
            <a:rPr lang="es-ES" sz="1800" b="1" kern="1200" baseline="0" dirty="0">
              <a:solidFill>
                <a:schemeClr val="bg1"/>
              </a:solidFill>
              <a:latin typeface="Arial" pitchFamily="34" charset="0"/>
              <a:ea typeface="+mn-ea"/>
              <a:cs typeface="Arial" pitchFamily="34" charset="0"/>
            </a:rPr>
            <a:t>16% Muertes por cardiopatía coronaria </a:t>
          </a:r>
        </a:p>
      </dsp:txBody>
      <dsp:txXfrm>
        <a:off x="2006819" y="2839369"/>
        <a:ext cx="2818210" cy="6971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A3A9FB44-8B3D-4C12-B87E-CCF08754D0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
          </a:p>
        </p:txBody>
      </p:sp>
      <p:sp>
        <p:nvSpPr>
          <p:cNvPr id="3" name="Marcador de fecha 2">
            <a:extLst>
              <a:ext uri="{FF2B5EF4-FFF2-40B4-BE49-F238E27FC236}">
                <a16:creationId xmlns:a16="http://schemas.microsoft.com/office/drawing/2014/main" xmlns="" id="{0107EC63-C43D-4F60-9E40-ED056838F4A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FB0521D-098D-45D5-BC06-ECFB27F9C155}" type="datetimeFigureOut">
              <a:rPr lang="es-ES"/>
              <a:pPr>
                <a:defRPr/>
              </a:pPr>
              <a:t>24/05/2018</a:t>
            </a:fld>
            <a:endParaRPr lang="es-ES"/>
          </a:p>
        </p:txBody>
      </p:sp>
      <p:sp>
        <p:nvSpPr>
          <p:cNvPr id="4" name="Marcador de imagen de diapositiva 3">
            <a:extLst>
              <a:ext uri="{FF2B5EF4-FFF2-40B4-BE49-F238E27FC236}">
                <a16:creationId xmlns:a16="http://schemas.microsoft.com/office/drawing/2014/main" xmlns="" id="{F31059EC-C740-468C-9B70-7C6056193F4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xmlns="" id="{04F63330-FEE2-4195-9C60-136B96C95CB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Editar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xmlns="" id="{4F290304-8E12-4CAF-BA41-97A5DB2EDD5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Marcador de número de diapositiva 6">
            <a:extLst>
              <a:ext uri="{FF2B5EF4-FFF2-40B4-BE49-F238E27FC236}">
                <a16:creationId xmlns:a16="http://schemas.microsoft.com/office/drawing/2014/main" xmlns="" id="{2CD9000C-2A10-47D0-ABCD-6B5E2A2DB50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E225EC9-AD69-4326-BC78-DA9A80A0DAF5}" type="slidenum">
              <a:rPr lang="es-ES"/>
              <a:pPr>
                <a:defRPr/>
              </a:pPr>
              <a:t>‹Nº›</a:t>
            </a:fld>
            <a:endParaRPr lang="es-ES"/>
          </a:p>
        </p:txBody>
      </p:sp>
    </p:spTree>
    <p:extLst>
      <p:ext uri="{BB962C8B-B14F-4D97-AF65-F5344CB8AC3E}">
        <p14:creationId xmlns:p14="http://schemas.microsoft.com/office/powerpoint/2010/main" val="25577181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Marcador de imagen de diapositiva">
            <a:extLst>
              <a:ext uri="{FF2B5EF4-FFF2-40B4-BE49-F238E27FC236}">
                <a16:creationId xmlns:a16="http://schemas.microsoft.com/office/drawing/2014/main" xmlns="" id="{40DA0831-1973-462A-80AD-5B029F2DD7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2 Marcador de notas">
            <a:extLst>
              <a:ext uri="{FF2B5EF4-FFF2-40B4-BE49-F238E27FC236}">
                <a16:creationId xmlns:a16="http://schemas.microsoft.com/office/drawing/2014/main" xmlns="" id="{78641A02-5623-48F5-8884-9A6C810A8E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9220" name="3 Marcador de número de diapositiva">
            <a:extLst>
              <a:ext uri="{FF2B5EF4-FFF2-40B4-BE49-F238E27FC236}">
                <a16:creationId xmlns:a16="http://schemas.microsoft.com/office/drawing/2014/main" xmlns="" id="{62815966-D83F-41AC-A06F-A21D197735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363BF7-ECF1-485B-8AE0-50E993947972}" type="slidenum">
              <a:rPr lang="es-ES" altLang="es-ES" smtClean="0">
                <a:cs typeface="Arial" panose="020B0604020202020204" pitchFamily="34" charset="0"/>
              </a:rPr>
              <a:pPr fontAlgn="base">
                <a:spcBef>
                  <a:spcPct val="0"/>
                </a:spcBef>
                <a:spcAft>
                  <a:spcPct val="0"/>
                </a:spcAft>
              </a:pPr>
              <a:t>1</a:t>
            </a:fld>
            <a:endParaRPr lang="es-ES" altLang="es-ES">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56F2DA4F-28CB-413E-BE9C-3B7D9872B7A0}"/>
              </a:ext>
            </a:extLst>
          </p:cNvPr>
          <p:cNvSpPr>
            <a:spLocks noGrp="1" noRot="1" noChangeAspect="1" noChangeArrowheads="1" noTextEdit="1"/>
          </p:cNvSpPr>
          <p:nvPr>
            <p:ph type="sldImg"/>
          </p:nvPr>
        </p:nvSpPr>
        <p:spPr bwMode="auto">
          <a:xfrm>
            <a:off x="379413" y="695325"/>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9" name="Rectangle 3">
            <a:extLst>
              <a:ext uri="{FF2B5EF4-FFF2-40B4-BE49-F238E27FC236}">
                <a16:creationId xmlns:a16="http://schemas.microsoft.com/office/drawing/2014/main" xmlns="" id="{D82696BD-2020-45E0-B312-A0199758A5BA}"/>
              </a:ext>
            </a:extLst>
          </p:cNvPr>
          <p:cNvSpPr>
            <a:spLocks noGrp="1" noChangeArrowheads="1"/>
          </p:cNvSpPr>
          <p:nvPr>
            <p:ph type="body" idx="1"/>
          </p:nvPr>
        </p:nvSpPr>
        <p:spPr bwMode="auto">
          <a:xfrm>
            <a:off x="503238" y="4316413"/>
            <a:ext cx="5856287" cy="405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s-ES" altLang="es-E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a:extLst>
              <a:ext uri="{FF2B5EF4-FFF2-40B4-BE49-F238E27FC236}">
                <a16:creationId xmlns:a16="http://schemas.microsoft.com/office/drawing/2014/main" xmlns="" id="{234797D0-0D9E-417A-B4FE-9BA87E883E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Marcador de notas">
            <a:extLst>
              <a:ext uri="{FF2B5EF4-FFF2-40B4-BE49-F238E27FC236}">
                <a16:creationId xmlns:a16="http://schemas.microsoft.com/office/drawing/2014/main" xmlns="" id="{8603AD3A-7AC6-4641-8FF3-7D8BE02132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62468" name="3 Marcador de número de diapositiva">
            <a:extLst>
              <a:ext uri="{FF2B5EF4-FFF2-40B4-BE49-F238E27FC236}">
                <a16:creationId xmlns:a16="http://schemas.microsoft.com/office/drawing/2014/main" xmlns="" id="{A0760836-F3C9-4EBD-A276-ADF7C133FC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613225-727A-478A-A4FE-34E78D221363}" type="slidenum">
              <a:rPr lang="es-ES" altLang="es-ES" smtClean="0"/>
              <a:pPr fontAlgn="base">
                <a:spcBef>
                  <a:spcPct val="0"/>
                </a:spcBef>
                <a:spcAft>
                  <a:spcPct val="0"/>
                </a:spcAft>
              </a:pPr>
              <a:t>57</a:t>
            </a:fld>
            <a:endParaRPr lang="es-ES"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Marcador de imagen de diapositiva">
            <a:extLst>
              <a:ext uri="{FF2B5EF4-FFF2-40B4-BE49-F238E27FC236}">
                <a16:creationId xmlns:a16="http://schemas.microsoft.com/office/drawing/2014/main" xmlns="" id="{D6624900-B380-4755-A215-29F66005A0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Marcador de notas">
            <a:extLst>
              <a:ext uri="{FF2B5EF4-FFF2-40B4-BE49-F238E27FC236}">
                <a16:creationId xmlns:a16="http://schemas.microsoft.com/office/drawing/2014/main" xmlns="" id="{EF1B5928-7E45-4AC7-99C1-8D1DB0637B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ES" altLang="es-ES"/>
              <a:t/>
            </a:r>
            <a:br>
              <a:rPr lang="es-ES" altLang="es-ES"/>
            </a:br>
            <a:r>
              <a:rPr lang="es-ES" altLang="es-ES"/>
              <a:t/>
            </a:r>
            <a:br>
              <a:rPr lang="es-ES" altLang="es-ES"/>
            </a:br>
            <a:endParaRPr lang="es-ES" altLang="es-ES"/>
          </a:p>
          <a:p>
            <a:pPr algn="just" eaLnBrk="1" hangingPunct="1">
              <a:spcBef>
                <a:spcPct val="0"/>
              </a:spcBef>
            </a:pPr>
            <a:r>
              <a:rPr lang="es-ES" altLang="es-ES"/>
              <a:t>Sin embargo, a pesar de los beneficios conocidos de un estilo de vida saludable, solo una pequeña parte de los adultos siguen esa rutina; de hecho, el porcentaje de los que llevan una vida sana está disminuyendo. Desafortunadamente, hay muy poca conciencia pública sobre la relación entre la salud y el estilo de vida. Los valores bajos de colesterol en la mediana edad son pronósticos tanto de mejor supervivencia como de mejor funcionamiento físico en la vejez.</a:t>
            </a:r>
          </a:p>
          <a:p>
            <a:pPr algn="just" eaLnBrk="1" hangingPunct="1">
              <a:spcBef>
                <a:spcPct val="0"/>
              </a:spcBef>
            </a:pPr>
            <a:r>
              <a:rPr lang="es-ES" altLang="es-ES"/>
              <a:t/>
            </a:r>
            <a:br>
              <a:rPr lang="es-ES" altLang="es-ES"/>
            </a:br>
            <a:r>
              <a:rPr lang="es-ES" altLang="es-ES"/>
              <a:t>Numerosas personas no son conscientes de que un cambio en el estilo de vida constituye un factor importante en la aparición de las enfermedades crónicas como causas de una mayor morbilidad y mortalidad. El estilo de vida es generalmente considerado un asunto personal. Sin embargo, los estilos de vida son prácticas sociales y formas de vida adoptadas por las personas que reflejan identidades personales, de grupo y socioeconómicas.</a:t>
            </a:r>
          </a:p>
          <a:p>
            <a:pPr algn="just" eaLnBrk="1" hangingPunct="1">
              <a:spcBef>
                <a:spcPct val="0"/>
              </a:spcBef>
            </a:pPr>
            <a:r>
              <a:rPr lang="es-ES" altLang="es-ES"/>
              <a:t/>
            </a:r>
            <a:br>
              <a:rPr lang="es-ES" altLang="es-ES"/>
            </a:br>
            <a:r>
              <a:rPr lang="es-ES" altLang="es-ES"/>
              <a:t/>
            </a:r>
            <a:br>
              <a:rPr lang="es-ES" altLang="es-ES"/>
            </a:br>
            <a:r>
              <a:rPr lang="es-ES_tradnl" altLang="es-ES"/>
              <a:t>La hipertensión arterial (HTA) representa el factor de riesgo cardiovascular más frecuentemente asociado a las cardiopatías en España, pues acompaña al 70% de los casos de insuficiencia cardíaca y a más del 60% de los casos de cardiopatía isquémica y fibrilación auricular crónica.</a:t>
            </a:r>
          </a:p>
          <a:p>
            <a:pPr algn="just" eaLnBrk="1" hangingPunct="1">
              <a:spcBef>
                <a:spcPct val="0"/>
              </a:spcBef>
            </a:pPr>
            <a:r>
              <a:rPr lang="es-ES_tradnl" altLang="es-ES"/>
              <a:t>Por otra parte, la presencia de hipertrofia ventricular izquierda (HVI) en un paciente hipertenso no solamente matiza el tratamiento antihipertensivo que debe aplicarse y los objetivos terapéuticos que deben perseguirse, sino que también por sí misma es marcador de riesgo vascular.</a:t>
            </a:r>
          </a:p>
          <a:p>
            <a:pPr algn="just" eaLnBrk="1" hangingPunct="1">
              <a:spcBef>
                <a:spcPct val="0"/>
              </a:spcBef>
            </a:pPr>
            <a:endParaRPr lang="es-ES_tradnl" altLang="es-ES"/>
          </a:p>
          <a:p>
            <a:pPr algn="just" eaLnBrk="1" hangingPunct="1">
              <a:spcBef>
                <a:spcPct val="0"/>
              </a:spcBef>
            </a:pPr>
            <a:r>
              <a:rPr lang="es-ES_tradnl" altLang="es-ES"/>
              <a:t>La hipertensión arterial (HTA) representa el factor de riesgo cardiovascular más frecuentemente asociado a las cardiopatías en España, pues acompaña al 70% de los casos de insuficiencia cardíaca y a más del 60% de los casos de cardiopatía isquémica y fibrilación auricular crónica.</a:t>
            </a:r>
          </a:p>
          <a:p>
            <a:pPr algn="just" eaLnBrk="1" hangingPunct="1">
              <a:spcBef>
                <a:spcPct val="0"/>
              </a:spcBef>
            </a:pPr>
            <a:r>
              <a:rPr lang="es-ES_tradnl" altLang="es-ES"/>
              <a:t>Por otra parte, la presencia de hipertrofia ventricular izquierda (HVI) en un paciente hipertenso no solamente matiza el tratamiento antihipertensivo que debe aplicarse y los objetivos terapéuticos que deben perseguirse, sino que también por sí misma es marcador de riesgo vascular.</a:t>
            </a:r>
          </a:p>
          <a:p>
            <a:pPr eaLnBrk="1" hangingPunct="1">
              <a:spcBef>
                <a:spcPct val="0"/>
              </a:spcBef>
            </a:pPr>
            <a:endParaRPr lang="es-ES" altLang="es-ES"/>
          </a:p>
        </p:txBody>
      </p:sp>
      <p:sp>
        <p:nvSpPr>
          <p:cNvPr id="74756" name="3 Marcador de número de diapositiva">
            <a:extLst>
              <a:ext uri="{FF2B5EF4-FFF2-40B4-BE49-F238E27FC236}">
                <a16:creationId xmlns:a16="http://schemas.microsoft.com/office/drawing/2014/main" xmlns="" id="{9B59CC42-4BA5-460B-BCB0-9AEBB7F887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4F72D21-53E9-4992-A731-D2C640D0A50D}" type="slidenum">
              <a:rPr lang="es-ES" altLang="es-ES" smtClean="0">
                <a:solidFill>
                  <a:srgbClr val="000000"/>
                </a:solidFill>
                <a:latin typeface="Arial Black" panose="020B0A04020102020204" pitchFamily="34" charset="0"/>
              </a:rPr>
              <a:pPr fontAlgn="base">
                <a:spcBef>
                  <a:spcPct val="0"/>
                </a:spcBef>
                <a:spcAft>
                  <a:spcPct val="0"/>
                </a:spcAft>
              </a:pPr>
              <a:t>58</a:t>
            </a:fld>
            <a:endParaRPr lang="es-ES" altLang="es-ES">
              <a:solidFill>
                <a:srgbClr val="000000"/>
              </a:solidFill>
              <a:latin typeface="Arial Black" panose="020B0A040201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Marcador de imagen de diapositiva">
            <a:extLst>
              <a:ext uri="{FF2B5EF4-FFF2-40B4-BE49-F238E27FC236}">
                <a16:creationId xmlns:a16="http://schemas.microsoft.com/office/drawing/2014/main" xmlns="" id="{E9AA2EA7-9570-409A-A900-19EFB77F24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2 Marcador de notas">
            <a:extLst>
              <a:ext uri="{FF2B5EF4-FFF2-40B4-BE49-F238E27FC236}">
                <a16:creationId xmlns:a16="http://schemas.microsoft.com/office/drawing/2014/main" xmlns="" id="{53A0F0F4-39B4-46BD-AD2A-A1E78F3FB4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s-ES" altLang="es-ES"/>
              <a:t>La OMS calcula que la ingesta insuficiente de frutas y verduras causa en todo el mundo aproximadamente un 19% de los cánceres gastrointestinales, un 31% de las cardiopatías isquémicas y un 11% de los accidentes vasculares cerebrales. Aproximadamente un 85% de la carga mundial de morbilidad atribuible al escaso consumo de frutas y verduras se debió a las enfermedades cardiovasculares, y un 15% al cáncer. El consumo actual estimado de frutas y verduras es muy variable en todo el mundo, oscilando entre 100 g/día en los países menos desarrollados y aproximadamente 450 g/día en Europa Occidental.</a:t>
            </a:r>
          </a:p>
          <a:p>
            <a:pPr defTabSz="912813" eaLnBrk="1" hangingPunct="1">
              <a:spcBef>
                <a:spcPct val="0"/>
              </a:spcBef>
            </a:pPr>
            <a:endParaRPr lang="es-ES" altLang="es-ES"/>
          </a:p>
        </p:txBody>
      </p:sp>
      <p:sp>
        <p:nvSpPr>
          <p:cNvPr id="76804" name="3 Marcador de número de diapositiva">
            <a:extLst>
              <a:ext uri="{FF2B5EF4-FFF2-40B4-BE49-F238E27FC236}">
                <a16:creationId xmlns:a16="http://schemas.microsoft.com/office/drawing/2014/main" xmlns="" id="{1F1A4582-1824-4844-9086-7EFF25FC4B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7839A2-0E10-4A97-9D3E-083B84112E59}" type="slidenum">
              <a:rPr lang="es-ES" altLang="es-ES" smtClean="0"/>
              <a:pPr fontAlgn="base">
                <a:spcBef>
                  <a:spcPct val="0"/>
                </a:spcBef>
                <a:spcAft>
                  <a:spcPct val="0"/>
                </a:spcAft>
              </a:pPr>
              <a:t>59</a:t>
            </a:fld>
            <a:endParaRPr lang="es-ES"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a:extLst>
              <a:ext uri="{FF2B5EF4-FFF2-40B4-BE49-F238E27FC236}">
                <a16:creationId xmlns:a16="http://schemas.microsoft.com/office/drawing/2014/main" xmlns="" id="{AC0A04E6-F38E-4596-AAC2-C7E77707ED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a:extLst>
              <a:ext uri="{FF2B5EF4-FFF2-40B4-BE49-F238E27FC236}">
                <a16:creationId xmlns:a16="http://schemas.microsoft.com/office/drawing/2014/main" xmlns="" id="{855956F6-9167-4A26-B5B8-39E8EDE8F7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t>El ENRICA informa sobre la frecuencia y distribución de los principales componentes de la historia natural de la enfermedad cardiovascular (ECV). Por tanto, se describen factores de riesgo cardiovascular ligados a los estilos de vida, como el consumo de tabaco, la actividad física y la alimentación. También se proporciona información sobre factores biológicos de riesgo cardiovascular, como el exceso de peso, el síndrome metabólico, la hipertensión arterial, la dislipemia o la diabetes mellitus. Además, se describe el conocimiento y las actitudes de la población española sobre los signos y síntomas de alerta de padecer un ataque el corazón o un ictus. El ENRICA es un estudio transversal de la población no institucionalizada de 18 y más años. En concreto se recogió información de 11.991 personas en el periodo de junio de 2008 a octubre de 2010. </a:t>
            </a:r>
          </a:p>
        </p:txBody>
      </p:sp>
      <p:sp>
        <p:nvSpPr>
          <p:cNvPr id="91140" name="3 Marcador de número de diapositiva">
            <a:extLst>
              <a:ext uri="{FF2B5EF4-FFF2-40B4-BE49-F238E27FC236}">
                <a16:creationId xmlns:a16="http://schemas.microsoft.com/office/drawing/2014/main" xmlns="" id="{275F5151-20AB-4C06-BF6E-F29F981E02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1C758D0-FC02-444D-88A2-6FC0F8922FDF}" type="slidenum">
              <a:rPr lang="es-ES_tradnl" altLang="es-ES" smtClean="0"/>
              <a:pPr fontAlgn="base">
                <a:spcBef>
                  <a:spcPct val="0"/>
                </a:spcBef>
                <a:spcAft>
                  <a:spcPct val="0"/>
                </a:spcAft>
              </a:pPr>
              <a:t>63</a:t>
            </a:fld>
            <a:endParaRPr lang="es-ES_tradnl" alt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a:extLst>
              <a:ext uri="{FF2B5EF4-FFF2-40B4-BE49-F238E27FC236}">
                <a16:creationId xmlns:a16="http://schemas.microsoft.com/office/drawing/2014/main" xmlns="" id="{9BDA4E2B-2422-4718-97E1-34318A9D8A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a:extLst>
              <a:ext uri="{FF2B5EF4-FFF2-40B4-BE49-F238E27FC236}">
                <a16:creationId xmlns:a16="http://schemas.microsoft.com/office/drawing/2014/main" xmlns="" id="{FD7FE505-1D76-4074-B3C4-2B5205C003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84996" name="3 Marcador de número de diapositiva">
            <a:extLst>
              <a:ext uri="{FF2B5EF4-FFF2-40B4-BE49-F238E27FC236}">
                <a16:creationId xmlns:a16="http://schemas.microsoft.com/office/drawing/2014/main" xmlns="" id="{F6DD160E-5926-4081-A895-9E872954DD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3EE1A91-5855-4DC5-9CFB-98FB16E5E340}" type="slidenum">
              <a:rPr lang="es-ES_tradnl" altLang="es-ES" smtClean="0"/>
              <a:pPr fontAlgn="base">
                <a:spcBef>
                  <a:spcPct val="0"/>
                </a:spcBef>
                <a:spcAft>
                  <a:spcPct val="0"/>
                </a:spcAft>
              </a:pPr>
              <a:t>64</a:t>
            </a:fld>
            <a:endParaRPr lang="es-ES_tradnl" alt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a:extLst>
              <a:ext uri="{FF2B5EF4-FFF2-40B4-BE49-F238E27FC236}">
                <a16:creationId xmlns:a16="http://schemas.microsoft.com/office/drawing/2014/main" xmlns="" id="{85D4A587-6414-4B61-965F-043769FBFA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2 Marcador de notas">
            <a:extLst>
              <a:ext uri="{FF2B5EF4-FFF2-40B4-BE49-F238E27FC236}">
                <a16:creationId xmlns:a16="http://schemas.microsoft.com/office/drawing/2014/main" xmlns="" id="{3F74C443-47FF-4B3E-B9C1-D84C3EB793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87044" name="3 Marcador de número de diapositiva">
            <a:extLst>
              <a:ext uri="{FF2B5EF4-FFF2-40B4-BE49-F238E27FC236}">
                <a16:creationId xmlns:a16="http://schemas.microsoft.com/office/drawing/2014/main" xmlns="" id="{FF386E94-954D-4973-94E3-C4F616BAD6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FCCA6C-CCED-4CEC-BDF7-6BA5E0E91E19}" type="slidenum">
              <a:rPr lang="es-ES_tradnl" altLang="es-ES" smtClean="0"/>
              <a:pPr fontAlgn="base">
                <a:spcBef>
                  <a:spcPct val="0"/>
                </a:spcBef>
                <a:spcAft>
                  <a:spcPct val="0"/>
                </a:spcAft>
              </a:pPr>
              <a:t>65</a:t>
            </a:fld>
            <a:endParaRPr lang="es-ES_tradnl" alt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a:extLst>
              <a:ext uri="{FF2B5EF4-FFF2-40B4-BE49-F238E27FC236}">
                <a16:creationId xmlns:a16="http://schemas.microsoft.com/office/drawing/2014/main" xmlns="" id="{C2B7145C-6508-40A6-B3E5-E1BC6006B8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a:extLst>
              <a:ext uri="{FF2B5EF4-FFF2-40B4-BE49-F238E27FC236}">
                <a16:creationId xmlns:a16="http://schemas.microsoft.com/office/drawing/2014/main" xmlns="" id="{894ADE9F-6A6F-4D3B-A696-0ACC4A7A7E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altLang="es-ES"/>
              <a:t>El problema de la obesidad no debe quedar circunscrito a un exceso de peso y grasa corporal, a una apariencia física no deseada, ya que la obesidad en niños y adolescentes se acompaña de comorbilidades que afectan de forma manifiesta a la estructura y función de órganos vitales, al metabolismo y a la homeostasis corporal. Además, presenta un impacto muy negativo en su autoestima y conducta y en la aceptación social. Por tanto, la obesidad en la edad pediátrica tiene una gran repercusión biopsicosocial. Aun así, el principal riesgo asociado a la obesidad en la infancia y la adolescencia es la tendencia a persistir en edades posteriores, que es proporcional a la edad y al grado de adiposidad. Por tanto, tiende a perpetuarse de adultos, con lo que el riesgo de desarrollar enfermedades, que hoy son las más prevalentes y presentan la mayor tasa de mortalidad, como la diabetes tipo 2, la dislipemia, hipertensión, síndrome metabólico, enfermedad cardíaca coronaria y aterosclerosis, es grande.</a:t>
            </a:r>
          </a:p>
          <a:p>
            <a:pPr>
              <a:spcBef>
                <a:spcPct val="0"/>
              </a:spcBef>
            </a:pPr>
            <a:r>
              <a:rPr lang="es-ES" altLang="es-ES"/>
              <a:t>Al estar la salud de adulto muy relacionada con la salud de niño, la necesidad de establecer estrategias de prevención e intervención en esta edad, es una responsabilidad ineludible de las familias, de los sanitarios y de la salud pública.</a:t>
            </a:r>
          </a:p>
        </p:txBody>
      </p:sp>
      <p:sp>
        <p:nvSpPr>
          <p:cNvPr id="91140" name="3 Marcador de número de diapositiva">
            <a:extLst>
              <a:ext uri="{FF2B5EF4-FFF2-40B4-BE49-F238E27FC236}">
                <a16:creationId xmlns:a16="http://schemas.microsoft.com/office/drawing/2014/main" xmlns="" id="{3957923C-23C0-43C6-BC0D-8506D39A9E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55EAFDD-1D8A-4E40-B9E6-A060D8618BB6}" type="slidenum">
              <a:rPr lang="es-ES" altLang="es-ES"/>
              <a:pPr/>
              <a:t>67</a:t>
            </a:fld>
            <a:endParaRPr lang="es-ES" altLang="es-ES"/>
          </a:p>
        </p:txBody>
      </p:sp>
    </p:spTree>
    <p:extLst>
      <p:ext uri="{BB962C8B-B14F-4D97-AF65-F5344CB8AC3E}">
        <p14:creationId xmlns:p14="http://schemas.microsoft.com/office/powerpoint/2010/main" val="270243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Marcador de imagen de diapositiva">
            <a:extLst>
              <a:ext uri="{FF2B5EF4-FFF2-40B4-BE49-F238E27FC236}">
                <a16:creationId xmlns:a16="http://schemas.microsoft.com/office/drawing/2014/main" xmlns="" id="{35D0B348-4858-4286-997E-37A34F5F0A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2 Marcador de notas">
            <a:extLst>
              <a:ext uri="{FF2B5EF4-FFF2-40B4-BE49-F238E27FC236}">
                <a16:creationId xmlns:a16="http://schemas.microsoft.com/office/drawing/2014/main" xmlns="" id="{C61F8CD9-0BEC-4886-AE8C-783C6B5530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t>A Extremadamente recomendable (buena evidencia de que la medida es eficaz y los beneficios superan ampliamente</a:t>
            </a:r>
          </a:p>
          <a:p>
            <a:pPr eaLnBrk="1" hangingPunct="1">
              <a:spcBef>
                <a:spcPct val="0"/>
              </a:spcBef>
            </a:pPr>
            <a:r>
              <a:rPr lang="es-ES" altLang="es-ES"/>
              <a:t>a los perjuicios).</a:t>
            </a:r>
          </a:p>
          <a:p>
            <a:pPr eaLnBrk="1" hangingPunct="1">
              <a:spcBef>
                <a:spcPct val="0"/>
              </a:spcBef>
            </a:pPr>
            <a:r>
              <a:rPr lang="es-ES" altLang="es-ES"/>
              <a:t>B Recomendable (al menos moderada evidencia de que la medida es eficaz y los beneficios superan a los perjuicios).</a:t>
            </a:r>
          </a:p>
          <a:p>
            <a:pPr eaLnBrk="1" hangingPunct="1">
              <a:spcBef>
                <a:spcPct val="0"/>
              </a:spcBef>
            </a:pPr>
            <a:r>
              <a:rPr lang="es-ES" altLang="es-ES"/>
              <a:t>C Ni recomendable ni desaconsejable (al menos moderada evidencia de que la medida es eficaz, pero los beneficios son muy</a:t>
            </a:r>
          </a:p>
          <a:p>
            <a:pPr eaLnBrk="1" hangingPunct="1">
              <a:spcBef>
                <a:spcPct val="0"/>
              </a:spcBef>
            </a:pPr>
            <a:r>
              <a:rPr lang="es-ES" altLang="es-ES"/>
              <a:t>similares a los perjuicios y no puede justificarse una recomendación general).</a:t>
            </a:r>
          </a:p>
          <a:p>
            <a:pPr eaLnBrk="1" hangingPunct="1">
              <a:spcBef>
                <a:spcPct val="0"/>
              </a:spcBef>
            </a:pPr>
            <a:r>
              <a:rPr lang="es-ES" altLang="es-ES"/>
              <a:t>I Al menos un ensayo clínico controlado y aleatorizado diseñado de forma apropiada.</a:t>
            </a:r>
          </a:p>
          <a:p>
            <a:pPr eaLnBrk="1" hangingPunct="1">
              <a:spcBef>
                <a:spcPct val="0"/>
              </a:spcBef>
            </a:pPr>
            <a:r>
              <a:rPr lang="es-ES" altLang="es-ES"/>
              <a:t>II-1 Ensayos clínicos controlados bien diseñados, pero no aleatorizados.</a:t>
            </a:r>
          </a:p>
          <a:p>
            <a:pPr eaLnBrk="1" hangingPunct="1">
              <a:spcBef>
                <a:spcPct val="0"/>
              </a:spcBef>
            </a:pPr>
            <a:r>
              <a:rPr lang="es-ES" altLang="es-ES"/>
              <a:t>II-2 Estudios de cohortes o de casos y controles bien diseñados, preferentemente multicéntricos.</a:t>
            </a:r>
          </a:p>
          <a:p>
            <a:pPr eaLnBrk="1" hangingPunct="1">
              <a:spcBef>
                <a:spcPct val="0"/>
              </a:spcBef>
            </a:pPr>
            <a:r>
              <a:rPr lang="es-ES" altLang="es-ES"/>
              <a:t>II-3 Múltiples series comparadas en el tiempo, con o sin intervención, y resultados sorprendentes en experiencias no controladas.</a:t>
            </a:r>
          </a:p>
          <a:p>
            <a:pPr eaLnBrk="1" hangingPunct="1">
              <a:spcBef>
                <a:spcPct val="0"/>
              </a:spcBef>
            </a:pPr>
            <a:r>
              <a:rPr lang="es-ES" altLang="es-ES"/>
              <a:t>III Opiniones basadas en experiencias clínicas, estudios descriptivos, observaciones clínicas o informes de comités de expertos.</a:t>
            </a:r>
          </a:p>
        </p:txBody>
      </p:sp>
      <p:sp>
        <p:nvSpPr>
          <p:cNvPr id="111620" name="3 Marcador de número de diapositiva">
            <a:extLst>
              <a:ext uri="{FF2B5EF4-FFF2-40B4-BE49-F238E27FC236}">
                <a16:creationId xmlns:a16="http://schemas.microsoft.com/office/drawing/2014/main" xmlns="" id="{F16E2D02-267A-489E-9A03-71BF5426F2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2277B47-3A52-4592-8CC0-2B9C2765B1D2}" type="slidenum">
              <a:rPr lang="es-ES" altLang="es-ES" smtClean="0">
                <a:latin typeface="Arial Black" panose="020B0A04020102020204" pitchFamily="34" charset="0"/>
              </a:rPr>
              <a:pPr fontAlgn="base">
                <a:spcBef>
                  <a:spcPct val="0"/>
                </a:spcBef>
                <a:spcAft>
                  <a:spcPct val="0"/>
                </a:spcAft>
              </a:pPr>
              <a:t>68</a:t>
            </a:fld>
            <a:endParaRPr lang="es-ES" altLang="es-ES">
              <a:latin typeface="Arial Black" panose="020B0A040201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xmlns="" id="{02B27371-5CB1-47C1-BE79-FF79027EEE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6D8DB5-D6A4-4B21-82A4-A35F95D78F68}" type="slidenum">
              <a:rPr lang="es-ES" altLang="es-ES" smtClean="0">
                <a:latin typeface="Arial Black" panose="020B0A04020102020204" pitchFamily="34" charset="0"/>
              </a:rPr>
              <a:pPr fontAlgn="base">
                <a:spcBef>
                  <a:spcPct val="0"/>
                </a:spcBef>
                <a:spcAft>
                  <a:spcPct val="0"/>
                </a:spcAft>
              </a:pPr>
              <a:t>69</a:t>
            </a:fld>
            <a:endParaRPr lang="es-ES" altLang="es-ES">
              <a:latin typeface="Arial Black" panose="020B0A04020102020204" pitchFamily="34" charset="0"/>
            </a:endParaRPr>
          </a:p>
        </p:txBody>
      </p:sp>
      <p:sp>
        <p:nvSpPr>
          <p:cNvPr id="113667" name="Rectangle 2">
            <a:extLst>
              <a:ext uri="{FF2B5EF4-FFF2-40B4-BE49-F238E27FC236}">
                <a16:creationId xmlns:a16="http://schemas.microsoft.com/office/drawing/2014/main" xmlns="" id="{3F9A8A54-D6A2-4FB1-B43F-FF0BC75BC0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a:extLst>
              <a:ext uri="{FF2B5EF4-FFF2-40B4-BE49-F238E27FC236}">
                <a16:creationId xmlns:a16="http://schemas.microsoft.com/office/drawing/2014/main" xmlns="" id="{B90866C3-6D62-4238-990E-659F0DDEF5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Marcador de imagen de diapositiva">
            <a:extLst>
              <a:ext uri="{FF2B5EF4-FFF2-40B4-BE49-F238E27FC236}">
                <a16:creationId xmlns:a16="http://schemas.microsoft.com/office/drawing/2014/main" xmlns="" id="{BAE40EB5-DF61-4EB3-8C5D-8A042919CD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2 Marcador de notas">
            <a:extLst>
              <a:ext uri="{FF2B5EF4-FFF2-40B4-BE49-F238E27FC236}">
                <a16:creationId xmlns:a16="http://schemas.microsoft.com/office/drawing/2014/main" xmlns="" id="{B25114CE-B84B-4A91-A3FD-7A9B1DB8D2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4340" name="3 Marcador de número de diapositiva">
            <a:extLst>
              <a:ext uri="{FF2B5EF4-FFF2-40B4-BE49-F238E27FC236}">
                <a16:creationId xmlns:a16="http://schemas.microsoft.com/office/drawing/2014/main" xmlns="" id="{2CF4CBD0-16F5-48EE-8623-465DD750E0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233E0E-1B5A-4A86-A754-5D0386203BCE}" type="slidenum">
              <a:rPr lang="es-ES" altLang="es-ES" smtClean="0">
                <a:cs typeface="Arial" panose="020B0604020202020204" pitchFamily="34" charset="0"/>
              </a:rPr>
              <a:pPr fontAlgn="base">
                <a:spcBef>
                  <a:spcPct val="0"/>
                </a:spcBef>
                <a:spcAft>
                  <a:spcPct val="0"/>
                </a:spcAft>
              </a:pPr>
              <a:t>7</a:t>
            </a:fld>
            <a:endParaRPr lang="es-ES" altLang="es-ES">
              <a:cs typeface="Arial" panose="020B0604020202020204" pitchFamily="34" charset="0"/>
            </a:endParaRPr>
          </a:p>
        </p:txBody>
      </p:sp>
    </p:spTree>
    <p:extLst>
      <p:ext uri="{BB962C8B-B14F-4D97-AF65-F5344CB8AC3E}">
        <p14:creationId xmlns:p14="http://schemas.microsoft.com/office/powerpoint/2010/main" val="4091319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Marcador de imagen de diapositiva">
            <a:extLst>
              <a:ext uri="{FF2B5EF4-FFF2-40B4-BE49-F238E27FC236}">
                <a16:creationId xmlns:a16="http://schemas.microsoft.com/office/drawing/2014/main" xmlns="" id="{D71F9EC9-6BF0-4386-84DA-3CB9AF2FBF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2 Marcador de notas">
            <a:extLst>
              <a:ext uri="{FF2B5EF4-FFF2-40B4-BE49-F238E27FC236}">
                <a16:creationId xmlns:a16="http://schemas.microsoft.com/office/drawing/2014/main" xmlns="" id="{C28F7434-E16F-40DA-AC40-CD83CE6FAC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es-ES"/>
          </a:p>
        </p:txBody>
      </p:sp>
      <p:sp>
        <p:nvSpPr>
          <p:cNvPr id="119812" name="3 Marcador de número de diapositiva">
            <a:extLst>
              <a:ext uri="{FF2B5EF4-FFF2-40B4-BE49-F238E27FC236}">
                <a16:creationId xmlns:a16="http://schemas.microsoft.com/office/drawing/2014/main" xmlns="" id="{E65040EB-35B5-4D8A-B33C-2D0A60F8F0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809E8B-DCA2-40DE-B310-DFDC2C414BE8}" type="slidenum">
              <a:rPr lang="es-ES" altLang="es-ES" smtClean="0">
                <a:cs typeface="Arial" panose="020B0604020202020204" pitchFamily="34" charset="0"/>
              </a:rPr>
              <a:pPr fontAlgn="base">
                <a:spcBef>
                  <a:spcPct val="0"/>
                </a:spcBef>
                <a:spcAft>
                  <a:spcPct val="0"/>
                </a:spcAft>
              </a:pPr>
              <a:t>72</a:t>
            </a:fld>
            <a:endParaRPr lang="es-ES" altLang="es-ES">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a:extLst>
              <a:ext uri="{FF2B5EF4-FFF2-40B4-BE49-F238E27FC236}">
                <a16:creationId xmlns:a16="http://schemas.microsoft.com/office/drawing/2014/main" xmlns="" id="{CA3A478B-7D59-4A24-A719-C0CB1BD324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2 Marcador de notas">
            <a:extLst>
              <a:ext uri="{FF2B5EF4-FFF2-40B4-BE49-F238E27FC236}">
                <a16:creationId xmlns:a16="http://schemas.microsoft.com/office/drawing/2014/main" xmlns="" id="{EF9E891A-28EB-4A8A-8019-C6419B4DEF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28004" name="3 Marcador de número de diapositiva">
            <a:extLst>
              <a:ext uri="{FF2B5EF4-FFF2-40B4-BE49-F238E27FC236}">
                <a16:creationId xmlns:a16="http://schemas.microsoft.com/office/drawing/2014/main" xmlns="" id="{FE4B0C75-B4DC-4F54-AEDC-7133FA36D3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B040C4A-D74B-436F-BFFC-8FC84CE06462}" type="slidenum">
              <a:rPr lang="es-ES" altLang="es-ES" smtClean="0">
                <a:cs typeface="Arial" panose="020B0604020202020204" pitchFamily="34" charset="0"/>
              </a:rPr>
              <a:pPr fontAlgn="base">
                <a:spcBef>
                  <a:spcPct val="0"/>
                </a:spcBef>
                <a:spcAft>
                  <a:spcPct val="0"/>
                </a:spcAft>
              </a:pPr>
              <a:t>78</a:t>
            </a:fld>
            <a:endParaRPr lang="es-ES" altLang="es-ES">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Marcador de imagen de diapositiva">
            <a:extLst>
              <a:ext uri="{FF2B5EF4-FFF2-40B4-BE49-F238E27FC236}">
                <a16:creationId xmlns:a16="http://schemas.microsoft.com/office/drawing/2014/main" xmlns="" id="{2AF8CB34-B407-4DD5-8A3F-FA1A49D079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2 Marcador de notas">
            <a:extLst>
              <a:ext uri="{FF2B5EF4-FFF2-40B4-BE49-F238E27FC236}">
                <a16:creationId xmlns:a16="http://schemas.microsoft.com/office/drawing/2014/main" xmlns="" id="{1A57A2FD-A03A-462C-8812-42D7B8DD0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30052" name="3 Marcador de número de diapositiva">
            <a:extLst>
              <a:ext uri="{FF2B5EF4-FFF2-40B4-BE49-F238E27FC236}">
                <a16:creationId xmlns:a16="http://schemas.microsoft.com/office/drawing/2014/main" xmlns="" id="{ECC14EF9-21E8-418C-AC0F-A9E06085A2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9914F6A-8EF7-4494-A059-A19B62B50758}" type="slidenum">
              <a:rPr lang="es-ES" altLang="es-ES" smtClean="0">
                <a:cs typeface="Arial" panose="020B0604020202020204" pitchFamily="34" charset="0"/>
              </a:rPr>
              <a:pPr fontAlgn="base">
                <a:spcBef>
                  <a:spcPct val="0"/>
                </a:spcBef>
                <a:spcAft>
                  <a:spcPct val="0"/>
                </a:spcAft>
              </a:pPr>
              <a:t>79</a:t>
            </a:fld>
            <a:endParaRPr lang="es-ES" altLang="es-ES">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Marcador de imagen de diapositiva">
            <a:extLst>
              <a:ext uri="{FF2B5EF4-FFF2-40B4-BE49-F238E27FC236}">
                <a16:creationId xmlns:a16="http://schemas.microsoft.com/office/drawing/2014/main" xmlns="" id="{733335F9-9E12-42D9-908B-7609A728D2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2 Marcador de notas">
            <a:extLst>
              <a:ext uri="{FF2B5EF4-FFF2-40B4-BE49-F238E27FC236}">
                <a16:creationId xmlns:a16="http://schemas.microsoft.com/office/drawing/2014/main" xmlns="" id="{575268FC-F8C1-4738-AAAF-BC5607DEC0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39268" name="3 Marcador de número de diapositiva">
            <a:extLst>
              <a:ext uri="{FF2B5EF4-FFF2-40B4-BE49-F238E27FC236}">
                <a16:creationId xmlns:a16="http://schemas.microsoft.com/office/drawing/2014/main" xmlns="" id="{18506394-2606-4C06-94CE-35BBBB8673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D801849-90BB-4DB7-81A4-D0A30C78DC4C}" type="slidenum">
              <a:rPr lang="es-ES" altLang="es-ES" smtClean="0">
                <a:cs typeface="Arial" panose="020B0604020202020204" pitchFamily="34" charset="0"/>
              </a:rPr>
              <a:pPr fontAlgn="base">
                <a:spcBef>
                  <a:spcPct val="0"/>
                </a:spcBef>
                <a:spcAft>
                  <a:spcPct val="0"/>
                </a:spcAft>
              </a:pPr>
              <a:t>87</a:t>
            </a:fld>
            <a:endParaRPr lang="es-ES" altLang="es-ES">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Marcador de imagen de diapositiva">
            <a:extLst>
              <a:ext uri="{FF2B5EF4-FFF2-40B4-BE49-F238E27FC236}">
                <a16:creationId xmlns:a16="http://schemas.microsoft.com/office/drawing/2014/main" xmlns="" id="{17F4E7BC-2C6E-4726-958A-D72CCAE750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2 Marcador de notas">
            <a:extLst>
              <a:ext uri="{FF2B5EF4-FFF2-40B4-BE49-F238E27FC236}">
                <a16:creationId xmlns:a16="http://schemas.microsoft.com/office/drawing/2014/main" xmlns="" id="{FAA76AED-36BD-4007-B5EE-8FCEA25B12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41316" name="3 Marcador de número de diapositiva">
            <a:extLst>
              <a:ext uri="{FF2B5EF4-FFF2-40B4-BE49-F238E27FC236}">
                <a16:creationId xmlns:a16="http://schemas.microsoft.com/office/drawing/2014/main" xmlns="" id="{AA29B2B0-85AA-4329-BC6E-3D621695A5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53DD84-2183-4B9F-92ED-91AD5535E707}" type="slidenum">
              <a:rPr lang="es-ES" altLang="es-ES" smtClean="0">
                <a:cs typeface="Arial" panose="020B0604020202020204" pitchFamily="34" charset="0"/>
              </a:rPr>
              <a:pPr fontAlgn="base">
                <a:spcBef>
                  <a:spcPct val="0"/>
                </a:spcBef>
                <a:spcAft>
                  <a:spcPct val="0"/>
                </a:spcAft>
              </a:pPr>
              <a:t>88</a:t>
            </a:fld>
            <a:endParaRPr lang="es-ES" altLang="es-ES">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Marcador de imagen de diapositiva 1">
            <a:extLst>
              <a:ext uri="{FF2B5EF4-FFF2-40B4-BE49-F238E27FC236}">
                <a16:creationId xmlns:a16="http://schemas.microsoft.com/office/drawing/2014/main" xmlns="" id="{FB6B5A8A-23BF-43A4-9AB7-C969178219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Marcador de notas 2">
            <a:extLst>
              <a:ext uri="{FF2B5EF4-FFF2-40B4-BE49-F238E27FC236}">
                <a16:creationId xmlns:a16="http://schemas.microsoft.com/office/drawing/2014/main" xmlns="" id="{8008BAD5-9AC4-4DB2-9133-FCB0678C8F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55652" name="Marcador de número de diapositiva 3">
            <a:extLst>
              <a:ext uri="{FF2B5EF4-FFF2-40B4-BE49-F238E27FC236}">
                <a16:creationId xmlns:a16="http://schemas.microsoft.com/office/drawing/2014/main" xmlns="" id="{11A1276A-DF26-4A95-A9F4-47DF7CBDA9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969A9E-B117-4654-9BAB-8B7116764BD8}" type="slidenum">
              <a:rPr lang="es-ES" altLang="es-ES" smtClean="0"/>
              <a:pPr fontAlgn="base">
                <a:spcBef>
                  <a:spcPct val="0"/>
                </a:spcBef>
                <a:spcAft>
                  <a:spcPct val="0"/>
                </a:spcAft>
              </a:pPr>
              <a:t>101</a:t>
            </a:fld>
            <a:endParaRPr lang="es-ES" alt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Marcador de imagen de diapositiva 1">
            <a:extLst>
              <a:ext uri="{FF2B5EF4-FFF2-40B4-BE49-F238E27FC236}">
                <a16:creationId xmlns:a16="http://schemas.microsoft.com/office/drawing/2014/main" xmlns="" id="{A8263360-9DD9-4B47-B3F7-369086CA7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Marcador de notas 2">
            <a:extLst>
              <a:ext uri="{FF2B5EF4-FFF2-40B4-BE49-F238E27FC236}">
                <a16:creationId xmlns:a16="http://schemas.microsoft.com/office/drawing/2014/main" xmlns="" id="{6B8685B1-FF92-4D01-8A0F-28CF88A9E3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59748" name="Marcador de número de diapositiva 3">
            <a:extLst>
              <a:ext uri="{FF2B5EF4-FFF2-40B4-BE49-F238E27FC236}">
                <a16:creationId xmlns:a16="http://schemas.microsoft.com/office/drawing/2014/main" xmlns="" id="{B9917B43-4229-455F-A23C-22EAAE1839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676543B-5C0D-427B-86BE-4A9AA161BAD3}" type="slidenum">
              <a:rPr lang="es-ES" altLang="es-ES" smtClean="0"/>
              <a:pPr fontAlgn="base">
                <a:spcBef>
                  <a:spcPct val="0"/>
                </a:spcBef>
                <a:spcAft>
                  <a:spcPct val="0"/>
                </a:spcAft>
              </a:pPr>
              <a:t>102</a:t>
            </a:fld>
            <a:endParaRPr lang="es-ES" alt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Marcador de imagen de diapositiva 1">
            <a:extLst>
              <a:ext uri="{FF2B5EF4-FFF2-40B4-BE49-F238E27FC236}">
                <a16:creationId xmlns:a16="http://schemas.microsoft.com/office/drawing/2014/main" xmlns="" id="{6DEAC4D6-C750-4235-A5E4-36E4FF6DF3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Marcador de notas 2">
            <a:extLst>
              <a:ext uri="{FF2B5EF4-FFF2-40B4-BE49-F238E27FC236}">
                <a16:creationId xmlns:a16="http://schemas.microsoft.com/office/drawing/2014/main" xmlns="" id="{3129F737-E8D3-4E98-BBED-E6183D59E9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61796" name="Marcador de número de diapositiva 3">
            <a:extLst>
              <a:ext uri="{FF2B5EF4-FFF2-40B4-BE49-F238E27FC236}">
                <a16:creationId xmlns:a16="http://schemas.microsoft.com/office/drawing/2014/main" xmlns="" id="{B181F766-9D71-45ED-B157-1877318F49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D9CDC38-214D-44FD-AC93-256819149A05}" type="slidenum">
              <a:rPr lang="es-ES" altLang="es-ES" smtClean="0"/>
              <a:pPr fontAlgn="base">
                <a:spcBef>
                  <a:spcPct val="0"/>
                </a:spcBef>
                <a:spcAft>
                  <a:spcPct val="0"/>
                </a:spcAft>
              </a:pPr>
              <a:t>103</a:t>
            </a:fld>
            <a:endParaRPr lang="es-ES" alt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Marcador de imagen de diapositiva 1">
            <a:extLst>
              <a:ext uri="{FF2B5EF4-FFF2-40B4-BE49-F238E27FC236}">
                <a16:creationId xmlns:a16="http://schemas.microsoft.com/office/drawing/2014/main" xmlns="" id="{C9C8AA16-FAA5-42E9-A3DF-55497BB523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Marcador de notas 2">
            <a:extLst>
              <a:ext uri="{FF2B5EF4-FFF2-40B4-BE49-F238E27FC236}">
                <a16:creationId xmlns:a16="http://schemas.microsoft.com/office/drawing/2014/main" xmlns="" id="{ADD67480-3FED-40A1-BF71-EDC9635C7C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63844" name="Marcador de número de diapositiva 3">
            <a:extLst>
              <a:ext uri="{FF2B5EF4-FFF2-40B4-BE49-F238E27FC236}">
                <a16:creationId xmlns:a16="http://schemas.microsoft.com/office/drawing/2014/main" xmlns="" id="{0C06A68A-9EA0-4F96-9434-6E1B99CFAC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DA565F7-F4C0-4F50-A55D-FB6F8E587DC3}" type="slidenum">
              <a:rPr lang="es-ES" altLang="es-ES" smtClean="0"/>
              <a:pPr fontAlgn="base">
                <a:spcBef>
                  <a:spcPct val="0"/>
                </a:spcBef>
                <a:spcAft>
                  <a:spcPct val="0"/>
                </a:spcAft>
              </a:pPr>
              <a:t>104</a:t>
            </a:fld>
            <a:endParaRPr lang="es-ES" alt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Marcador de imagen de diapositiva 1">
            <a:extLst>
              <a:ext uri="{FF2B5EF4-FFF2-40B4-BE49-F238E27FC236}">
                <a16:creationId xmlns:a16="http://schemas.microsoft.com/office/drawing/2014/main" xmlns="" id="{E0249985-9781-4EAF-B7D9-B6D2D1FAC6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Marcador de notas 2">
            <a:extLst>
              <a:ext uri="{FF2B5EF4-FFF2-40B4-BE49-F238E27FC236}">
                <a16:creationId xmlns:a16="http://schemas.microsoft.com/office/drawing/2014/main" xmlns="" id="{7ED7DFF1-6BC6-4C61-8463-26E2C9471B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65892" name="Marcador de número de diapositiva 3">
            <a:extLst>
              <a:ext uri="{FF2B5EF4-FFF2-40B4-BE49-F238E27FC236}">
                <a16:creationId xmlns:a16="http://schemas.microsoft.com/office/drawing/2014/main" xmlns="" id="{B28ACAD8-F1BF-4524-AD76-A03CCCD2AA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005717D-5B0B-4A02-B97E-E5BA8788D649}" type="slidenum">
              <a:rPr lang="es-ES" altLang="es-ES" smtClean="0"/>
              <a:pPr fontAlgn="base">
                <a:spcBef>
                  <a:spcPct val="0"/>
                </a:spcBef>
                <a:spcAft>
                  <a:spcPct val="0"/>
                </a:spcAft>
              </a:pPr>
              <a:t>105</a:t>
            </a:fld>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24747CD-464E-4C59-AD4F-634499EFF3C1}" type="slidenum">
              <a:rPr lang="es-ES" smtClean="0"/>
              <a:t>13</a:t>
            </a:fld>
            <a:endParaRPr lang="es-ES"/>
          </a:p>
        </p:txBody>
      </p:sp>
    </p:spTree>
    <p:extLst>
      <p:ext uri="{BB962C8B-B14F-4D97-AF65-F5344CB8AC3E}">
        <p14:creationId xmlns:p14="http://schemas.microsoft.com/office/powerpoint/2010/main" val="191782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Marcador de imagen de diapositiva 1">
            <a:extLst>
              <a:ext uri="{FF2B5EF4-FFF2-40B4-BE49-F238E27FC236}">
                <a16:creationId xmlns:a16="http://schemas.microsoft.com/office/drawing/2014/main" xmlns="" id="{D6B601A1-B39A-4D6C-B1B7-4F092C89EE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Marcador de notas 2">
            <a:extLst>
              <a:ext uri="{FF2B5EF4-FFF2-40B4-BE49-F238E27FC236}">
                <a16:creationId xmlns:a16="http://schemas.microsoft.com/office/drawing/2014/main" xmlns="" id="{2DC3DCBB-E07E-43C2-8947-7D30964250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67940" name="Marcador de número de diapositiva 3">
            <a:extLst>
              <a:ext uri="{FF2B5EF4-FFF2-40B4-BE49-F238E27FC236}">
                <a16:creationId xmlns:a16="http://schemas.microsoft.com/office/drawing/2014/main" xmlns="" id="{90D861D0-1F97-41B0-88CF-BAD09368A7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3411AED-9B00-484F-B53D-2598394EADE7}" type="slidenum">
              <a:rPr lang="es-ES" altLang="es-ES" smtClean="0"/>
              <a:pPr fontAlgn="base">
                <a:spcBef>
                  <a:spcPct val="0"/>
                </a:spcBef>
                <a:spcAft>
                  <a:spcPct val="0"/>
                </a:spcAft>
              </a:pPr>
              <a:t>106</a:t>
            </a:fld>
            <a:endParaRPr lang="es-ES" alt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9">
            <a:extLst>
              <a:ext uri="{FF2B5EF4-FFF2-40B4-BE49-F238E27FC236}">
                <a16:creationId xmlns:a16="http://schemas.microsoft.com/office/drawing/2014/main" xmlns="" id="{A1CBA8C2-E02F-4FA0-B6A7-E775188185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wrap="square" numCol="1" anchorCtr="0" compatLnSpc="1">
            <a:prstTxWarp prst="textNoShape">
              <a:avLst/>
            </a:prstTxWarp>
          </a:bodyPr>
          <a:lstStyle>
            <a:lvl1pP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1pPr>
            <a:lvl2pPr marL="742950" indent="-28575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2pPr>
            <a:lvl3pPr marL="11430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3pPr>
            <a:lvl4pPr marL="16002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4pPr>
            <a:lvl5pPr marL="20574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9pPr>
          </a:lstStyle>
          <a:p>
            <a:pPr fontAlgn="base">
              <a:spcBef>
                <a:spcPct val="0"/>
              </a:spcBef>
              <a:spcAft>
                <a:spcPct val="0"/>
              </a:spcAft>
            </a:pPr>
            <a:fld id="{CC0283B6-948F-46ED-AD06-13B6E2FAD757}" type="slidenum">
              <a:rPr lang="es-ES" altLang="es-ES" smtClean="0">
                <a:solidFill>
                  <a:srgbClr val="000000"/>
                </a:solidFill>
                <a:latin typeface="Times New Roman" panose="02020603050405020304" pitchFamily="18" charset="0"/>
                <a:ea typeface="Arial Unicode MS"/>
                <a:cs typeface="Arial Unicode MS"/>
              </a:rPr>
              <a:pPr fontAlgn="base">
                <a:spcBef>
                  <a:spcPct val="0"/>
                </a:spcBef>
                <a:spcAft>
                  <a:spcPct val="0"/>
                </a:spcAft>
              </a:pPr>
              <a:t>108</a:t>
            </a:fld>
            <a:endParaRPr lang="es-ES" altLang="es-ES">
              <a:solidFill>
                <a:srgbClr val="000000"/>
              </a:solidFill>
              <a:latin typeface="Times New Roman" panose="02020603050405020304" pitchFamily="18" charset="0"/>
              <a:ea typeface="Arial Unicode MS"/>
              <a:cs typeface="Arial Unicode MS"/>
            </a:endParaRPr>
          </a:p>
        </p:txBody>
      </p:sp>
      <p:sp>
        <p:nvSpPr>
          <p:cNvPr id="171011" name="Rectangle 1">
            <a:extLst>
              <a:ext uri="{FF2B5EF4-FFF2-40B4-BE49-F238E27FC236}">
                <a16:creationId xmlns:a16="http://schemas.microsoft.com/office/drawing/2014/main" xmlns="" id="{A12A0DCE-51EA-4E4C-B796-471D981F693D}"/>
              </a:ext>
            </a:extLst>
          </p:cNvPr>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2" name="Text Box 2">
            <a:extLst>
              <a:ext uri="{FF2B5EF4-FFF2-40B4-BE49-F238E27FC236}">
                <a16:creationId xmlns:a16="http://schemas.microsoft.com/office/drawing/2014/main" xmlns="" id="{B8A0925F-3076-4410-ADDB-E06C6DD6E458}"/>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9">
            <a:extLst>
              <a:ext uri="{FF2B5EF4-FFF2-40B4-BE49-F238E27FC236}">
                <a16:creationId xmlns:a16="http://schemas.microsoft.com/office/drawing/2014/main" xmlns="" id="{A1CBA8C2-E02F-4FA0-B6A7-E775188185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wrap="square" numCol="1" anchorCtr="0" compatLnSpc="1">
            <a:prstTxWarp prst="textNoShape">
              <a:avLst/>
            </a:prstTxWarp>
          </a:bodyPr>
          <a:lstStyle>
            <a:lvl1pP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1pPr>
            <a:lvl2pPr marL="742950" indent="-28575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2pPr>
            <a:lvl3pPr marL="11430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3pPr>
            <a:lvl4pPr marL="16002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4pPr>
            <a:lvl5pPr marL="20574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9pPr>
          </a:lstStyle>
          <a:p>
            <a:pPr fontAlgn="base">
              <a:spcBef>
                <a:spcPct val="0"/>
              </a:spcBef>
              <a:spcAft>
                <a:spcPct val="0"/>
              </a:spcAft>
            </a:pPr>
            <a:fld id="{CC0283B6-948F-46ED-AD06-13B6E2FAD757}" type="slidenum">
              <a:rPr lang="es-ES" altLang="es-ES" smtClean="0">
                <a:solidFill>
                  <a:srgbClr val="000000"/>
                </a:solidFill>
                <a:latin typeface="Times New Roman" panose="02020603050405020304" pitchFamily="18" charset="0"/>
                <a:ea typeface="Arial Unicode MS"/>
                <a:cs typeface="Arial Unicode MS"/>
              </a:rPr>
              <a:pPr fontAlgn="base">
                <a:spcBef>
                  <a:spcPct val="0"/>
                </a:spcBef>
                <a:spcAft>
                  <a:spcPct val="0"/>
                </a:spcAft>
              </a:pPr>
              <a:t>109</a:t>
            </a:fld>
            <a:endParaRPr lang="es-ES" altLang="es-ES">
              <a:solidFill>
                <a:srgbClr val="000000"/>
              </a:solidFill>
              <a:latin typeface="Times New Roman" panose="02020603050405020304" pitchFamily="18" charset="0"/>
              <a:ea typeface="Arial Unicode MS"/>
              <a:cs typeface="Arial Unicode MS"/>
            </a:endParaRPr>
          </a:p>
        </p:txBody>
      </p:sp>
      <p:sp>
        <p:nvSpPr>
          <p:cNvPr id="171011" name="Rectangle 1">
            <a:extLst>
              <a:ext uri="{FF2B5EF4-FFF2-40B4-BE49-F238E27FC236}">
                <a16:creationId xmlns:a16="http://schemas.microsoft.com/office/drawing/2014/main" xmlns="" id="{A12A0DCE-51EA-4E4C-B796-471D981F693D}"/>
              </a:ext>
            </a:extLst>
          </p:cNvPr>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2" name="Text Box 2">
            <a:extLst>
              <a:ext uri="{FF2B5EF4-FFF2-40B4-BE49-F238E27FC236}">
                <a16:creationId xmlns:a16="http://schemas.microsoft.com/office/drawing/2014/main" xmlns="" id="{B8A0925F-3076-4410-ADDB-E06C6DD6E458}"/>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p>
        </p:txBody>
      </p:sp>
    </p:spTree>
    <p:extLst>
      <p:ext uri="{BB962C8B-B14F-4D97-AF65-F5344CB8AC3E}">
        <p14:creationId xmlns:p14="http://schemas.microsoft.com/office/powerpoint/2010/main" val="1317236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1 Marcador de imagen de diapositiva">
            <a:extLst>
              <a:ext uri="{FF2B5EF4-FFF2-40B4-BE49-F238E27FC236}">
                <a16:creationId xmlns:a16="http://schemas.microsoft.com/office/drawing/2014/main" xmlns="" id="{C0235B44-981A-4199-B495-B39B233E7B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2 Marcador de notas">
            <a:extLst>
              <a:ext uri="{FF2B5EF4-FFF2-40B4-BE49-F238E27FC236}">
                <a16:creationId xmlns:a16="http://schemas.microsoft.com/office/drawing/2014/main" xmlns="" id="{28D4EC6F-1B0A-43A4-BA9A-C297B3615C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77156" name="3 Marcador de número de diapositiva">
            <a:extLst>
              <a:ext uri="{FF2B5EF4-FFF2-40B4-BE49-F238E27FC236}">
                <a16:creationId xmlns:a16="http://schemas.microsoft.com/office/drawing/2014/main" xmlns="" id="{67422866-7D6E-417B-AA6B-4C7B7940FA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7E9009-4B60-4395-B98F-1DF168E0EF0D}" type="slidenum">
              <a:rPr lang="es-ES_tradnl" altLang="es-ES" smtClean="0"/>
              <a:pPr fontAlgn="base">
                <a:spcBef>
                  <a:spcPct val="0"/>
                </a:spcBef>
                <a:spcAft>
                  <a:spcPct val="0"/>
                </a:spcAft>
              </a:pPr>
              <a:t>110</a:t>
            </a:fld>
            <a:endParaRPr lang="es-ES_tradnl" alt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Marcador de imagen de diapositiva">
            <a:extLst>
              <a:ext uri="{FF2B5EF4-FFF2-40B4-BE49-F238E27FC236}">
                <a16:creationId xmlns:a16="http://schemas.microsoft.com/office/drawing/2014/main" xmlns="" id="{E9A8436C-4EBD-4AB6-B92F-F970311B7C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2 Marcador de notas">
            <a:extLst>
              <a:ext uri="{FF2B5EF4-FFF2-40B4-BE49-F238E27FC236}">
                <a16:creationId xmlns:a16="http://schemas.microsoft.com/office/drawing/2014/main" xmlns="" id="{CCED5B2C-412A-402C-8191-FADDC6D5DA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79204" name="3 Marcador de número de diapositiva">
            <a:extLst>
              <a:ext uri="{FF2B5EF4-FFF2-40B4-BE49-F238E27FC236}">
                <a16:creationId xmlns:a16="http://schemas.microsoft.com/office/drawing/2014/main" xmlns="" id="{A93B2E8D-2315-4962-A2D4-F606659AC9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A2C7CF4-45F4-4722-8AB7-78C6AEB37B3E}" type="slidenum">
              <a:rPr lang="es-ES" altLang="es-ES" smtClean="0"/>
              <a:pPr fontAlgn="base">
                <a:spcBef>
                  <a:spcPct val="0"/>
                </a:spcBef>
                <a:spcAft>
                  <a:spcPct val="0"/>
                </a:spcAft>
              </a:pPr>
              <a:t>111</a:t>
            </a:fld>
            <a:endParaRPr lang="es-ES" alt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Marcador de imagen de diapositiva 1">
            <a:extLst>
              <a:ext uri="{FF2B5EF4-FFF2-40B4-BE49-F238E27FC236}">
                <a16:creationId xmlns:a16="http://schemas.microsoft.com/office/drawing/2014/main" xmlns="" id="{8E3BD109-7310-4C8D-A135-BFD7EB81FC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Marcador de notas 2">
            <a:extLst>
              <a:ext uri="{FF2B5EF4-FFF2-40B4-BE49-F238E27FC236}">
                <a16:creationId xmlns:a16="http://schemas.microsoft.com/office/drawing/2014/main" xmlns="" id="{E80F103B-58D6-4F2E-9E14-9FCF2EF27F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81252" name="Marcador de número de diapositiva 3">
            <a:extLst>
              <a:ext uri="{FF2B5EF4-FFF2-40B4-BE49-F238E27FC236}">
                <a16:creationId xmlns:a16="http://schemas.microsoft.com/office/drawing/2014/main" xmlns="" id="{769E9C49-EC5D-4541-B8FE-C95CA28BA7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1B72F50-9E89-4065-BE1F-A20EFD948EE3}" type="slidenum">
              <a:rPr lang="es-ES" altLang="es-ES" smtClean="0"/>
              <a:pPr fontAlgn="base">
                <a:spcBef>
                  <a:spcPct val="0"/>
                </a:spcBef>
                <a:spcAft>
                  <a:spcPct val="0"/>
                </a:spcAft>
              </a:pPr>
              <a:t>112</a:t>
            </a:fld>
            <a:endParaRPr lang="es-ES" alt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1 Marcador de imagen de diapositiva">
            <a:extLst>
              <a:ext uri="{FF2B5EF4-FFF2-40B4-BE49-F238E27FC236}">
                <a16:creationId xmlns:a16="http://schemas.microsoft.com/office/drawing/2014/main" xmlns="" id="{2BC24154-632F-4E34-A4ED-416F4CC713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2 Marcador de notas">
            <a:extLst>
              <a:ext uri="{FF2B5EF4-FFF2-40B4-BE49-F238E27FC236}">
                <a16:creationId xmlns:a16="http://schemas.microsoft.com/office/drawing/2014/main" xmlns="" id="{BAFCAA14-832D-458D-8532-65297B470B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83300" name="3 Marcador de número de diapositiva">
            <a:extLst>
              <a:ext uri="{FF2B5EF4-FFF2-40B4-BE49-F238E27FC236}">
                <a16:creationId xmlns:a16="http://schemas.microsoft.com/office/drawing/2014/main" xmlns="" id="{E136939E-A646-4802-8077-1DBE625E41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CFEC5DD-D5EA-4B62-8E0A-B27F0F18A4E1}" type="slidenum">
              <a:rPr lang="es-ES" altLang="es-ES" smtClean="0"/>
              <a:pPr fontAlgn="base">
                <a:spcBef>
                  <a:spcPct val="0"/>
                </a:spcBef>
                <a:spcAft>
                  <a:spcPct val="0"/>
                </a:spcAft>
              </a:pPr>
              <a:t>113</a:t>
            </a:fld>
            <a:endParaRPr lang="es-ES" alt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9">
            <a:extLst>
              <a:ext uri="{FF2B5EF4-FFF2-40B4-BE49-F238E27FC236}">
                <a16:creationId xmlns:a16="http://schemas.microsoft.com/office/drawing/2014/main" xmlns="" id="{04C4E076-2FB8-4F79-B5C3-316B052032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wrap="square" numCol="1" anchorCtr="0" compatLnSpc="1">
            <a:prstTxWarp prst="textNoShape">
              <a:avLst/>
            </a:prstTxWarp>
          </a:bodyPr>
          <a:lstStyle>
            <a:lvl1pP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1pPr>
            <a:lvl2pPr marL="742950" indent="-28575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2pPr>
            <a:lvl3pPr marL="11430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3pPr>
            <a:lvl4pPr marL="16002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4pPr>
            <a:lvl5pPr marL="20574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9pPr>
          </a:lstStyle>
          <a:p>
            <a:pPr fontAlgn="base">
              <a:spcBef>
                <a:spcPct val="0"/>
              </a:spcBef>
              <a:spcAft>
                <a:spcPct val="0"/>
              </a:spcAft>
            </a:pPr>
            <a:fld id="{21384BB5-EDD8-44B7-ABFE-CD794400B9AF}" type="slidenum">
              <a:rPr lang="es-ES" altLang="es-ES" smtClean="0">
                <a:solidFill>
                  <a:srgbClr val="000000"/>
                </a:solidFill>
                <a:latin typeface="Times New Roman" panose="02020603050405020304" pitchFamily="18" charset="0"/>
                <a:ea typeface="Arial Unicode MS"/>
                <a:cs typeface="Arial Unicode MS"/>
              </a:rPr>
              <a:pPr fontAlgn="base">
                <a:spcBef>
                  <a:spcPct val="0"/>
                </a:spcBef>
                <a:spcAft>
                  <a:spcPct val="0"/>
                </a:spcAft>
              </a:pPr>
              <a:t>117</a:t>
            </a:fld>
            <a:endParaRPr lang="es-ES" altLang="es-ES">
              <a:solidFill>
                <a:srgbClr val="000000"/>
              </a:solidFill>
              <a:latin typeface="Times New Roman" panose="02020603050405020304" pitchFamily="18" charset="0"/>
              <a:ea typeface="Arial Unicode MS"/>
              <a:cs typeface="Arial Unicode MS"/>
            </a:endParaRPr>
          </a:p>
        </p:txBody>
      </p:sp>
      <p:sp>
        <p:nvSpPr>
          <p:cNvPr id="188419" name="Rectangle 1">
            <a:extLst>
              <a:ext uri="{FF2B5EF4-FFF2-40B4-BE49-F238E27FC236}">
                <a16:creationId xmlns:a16="http://schemas.microsoft.com/office/drawing/2014/main" xmlns="" id="{3F2E5021-E58B-4961-8DD9-D8324FF548DB}"/>
              </a:ext>
            </a:extLst>
          </p:cNvPr>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20" name="Text Box 2">
            <a:extLst>
              <a:ext uri="{FF2B5EF4-FFF2-40B4-BE49-F238E27FC236}">
                <a16:creationId xmlns:a16="http://schemas.microsoft.com/office/drawing/2014/main" xmlns="" id="{D56E71F5-C9DB-406C-B69E-29333FC751F2}"/>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9">
            <a:extLst>
              <a:ext uri="{FF2B5EF4-FFF2-40B4-BE49-F238E27FC236}">
                <a16:creationId xmlns:a16="http://schemas.microsoft.com/office/drawing/2014/main" xmlns="" id="{F077F9CD-E4D7-4EF7-BB8D-087CFB44A3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wrap="square" numCol="1" anchorCtr="0" compatLnSpc="1">
            <a:prstTxWarp prst="textNoShape">
              <a:avLst/>
            </a:prstTxWarp>
          </a:bodyPr>
          <a:lstStyle>
            <a:lvl1pP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1pPr>
            <a:lvl2pPr marL="742950" indent="-28575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2pPr>
            <a:lvl3pPr marL="11430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3pPr>
            <a:lvl4pPr marL="16002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4pPr>
            <a:lvl5pPr marL="20574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solidFill>
                  <a:schemeClr val="tx1"/>
                </a:solidFill>
                <a:latin typeface="Calibri" panose="020F0502020204030204" pitchFamily="34" charset="0"/>
              </a:defRPr>
            </a:lvl9pPr>
          </a:lstStyle>
          <a:p>
            <a:pPr fontAlgn="base">
              <a:spcBef>
                <a:spcPct val="0"/>
              </a:spcBef>
              <a:spcAft>
                <a:spcPct val="0"/>
              </a:spcAft>
            </a:pPr>
            <a:fld id="{BD29BBC6-ACC9-46D6-8157-B34CF03B7A55}" type="slidenum">
              <a:rPr lang="es-ES" altLang="es-ES" smtClean="0">
                <a:solidFill>
                  <a:srgbClr val="000000"/>
                </a:solidFill>
                <a:latin typeface="Times New Roman" panose="02020603050405020304" pitchFamily="18" charset="0"/>
                <a:ea typeface="Arial Unicode MS"/>
                <a:cs typeface="Arial Unicode MS"/>
              </a:rPr>
              <a:pPr fontAlgn="base">
                <a:spcBef>
                  <a:spcPct val="0"/>
                </a:spcBef>
                <a:spcAft>
                  <a:spcPct val="0"/>
                </a:spcAft>
              </a:pPr>
              <a:t>118</a:t>
            </a:fld>
            <a:endParaRPr lang="es-ES" altLang="es-ES">
              <a:solidFill>
                <a:srgbClr val="000000"/>
              </a:solidFill>
              <a:latin typeface="Times New Roman" panose="02020603050405020304" pitchFamily="18" charset="0"/>
              <a:ea typeface="Arial Unicode MS"/>
              <a:cs typeface="Arial Unicode MS"/>
            </a:endParaRPr>
          </a:p>
        </p:txBody>
      </p:sp>
      <p:sp>
        <p:nvSpPr>
          <p:cNvPr id="190467" name="Rectangle 1">
            <a:extLst>
              <a:ext uri="{FF2B5EF4-FFF2-40B4-BE49-F238E27FC236}">
                <a16:creationId xmlns:a16="http://schemas.microsoft.com/office/drawing/2014/main" xmlns="" id="{2608D450-B651-481C-A1DE-812D4812E00D}"/>
              </a:ext>
            </a:extLst>
          </p:cNvPr>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0468" name="Text Box 2">
            <a:extLst>
              <a:ext uri="{FF2B5EF4-FFF2-40B4-BE49-F238E27FC236}">
                <a16:creationId xmlns:a16="http://schemas.microsoft.com/office/drawing/2014/main" xmlns="" id="{09C7F552-146F-448F-9BE2-DA9826753453}"/>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ES" alt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1 Marcador de imagen de diapositiva">
            <a:extLst>
              <a:ext uri="{FF2B5EF4-FFF2-40B4-BE49-F238E27FC236}">
                <a16:creationId xmlns:a16="http://schemas.microsoft.com/office/drawing/2014/main" xmlns="" id="{9A25681E-4AE7-4F7B-96F9-76DC4C7E7B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2 Marcador de notas">
            <a:extLst>
              <a:ext uri="{FF2B5EF4-FFF2-40B4-BE49-F238E27FC236}">
                <a16:creationId xmlns:a16="http://schemas.microsoft.com/office/drawing/2014/main" xmlns="" id="{DB4623F7-4F72-4696-B20F-B0CAEBB734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94564" name="3 Marcador de número de diapositiva">
            <a:extLst>
              <a:ext uri="{FF2B5EF4-FFF2-40B4-BE49-F238E27FC236}">
                <a16:creationId xmlns:a16="http://schemas.microsoft.com/office/drawing/2014/main" xmlns="" id="{738AABA9-AB9B-445F-9E37-B873D86BDF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B58816B-0113-4A6E-B1FC-2D51D57771ED}" type="slidenum">
              <a:rPr lang="es-ES" altLang="es-ES" smtClean="0"/>
              <a:pPr fontAlgn="base">
                <a:spcBef>
                  <a:spcPct val="0"/>
                </a:spcBef>
                <a:spcAft>
                  <a:spcPct val="0"/>
                </a:spcAft>
              </a:pPr>
              <a:t>121</a:t>
            </a:fld>
            <a:endParaRPr lang="es-E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a:extLst>
              <a:ext uri="{FF2B5EF4-FFF2-40B4-BE49-F238E27FC236}">
                <a16:creationId xmlns:a16="http://schemas.microsoft.com/office/drawing/2014/main" xmlns="" id="{4F86D797-2225-40D9-AD96-40457F1F71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2 Marcador de notas">
            <a:extLst>
              <a:ext uri="{FF2B5EF4-FFF2-40B4-BE49-F238E27FC236}">
                <a16:creationId xmlns:a16="http://schemas.microsoft.com/office/drawing/2014/main" xmlns="" id="{052BB560-8B9A-4C3E-B83E-D1DE6634BE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58372" name="3 Marcador de número de diapositiva">
            <a:extLst>
              <a:ext uri="{FF2B5EF4-FFF2-40B4-BE49-F238E27FC236}">
                <a16:creationId xmlns:a16="http://schemas.microsoft.com/office/drawing/2014/main" xmlns="" id="{CCE03DAC-983E-4CB6-BEBB-BA6AEC2863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24C007-ECFA-4A11-87F9-F997A01157AA}" type="slidenum">
              <a:rPr lang="es-ES" altLang="es-ES" smtClean="0"/>
              <a:pPr fontAlgn="base">
                <a:spcBef>
                  <a:spcPct val="0"/>
                </a:spcBef>
                <a:spcAft>
                  <a:spcPct val="0"/>
                </a:spcAft>
              </a:pPr>
              <a:t>21</a:t>
            </a:fld>
            <a:endParaRPr lang="es-ES" altLang="es-ES"/>
          </a:p>
        </p:txBody>
      </p:sp>
    </p:spTree>
    <p:extLst>
      <p:ext uri="{BB962C8B-B14F-4D97-AF65-F5344CB8AC3E}">
        <p14:creationId xmlns:p14="http://schemas.microsoft.com/office/powerpoint/2010/main" val="928274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Marcador de imagen de diapositiva">
            <a:extLst>
              <a:ext uri="{FF2B5EF4-FFF2-40B4-BE49-F238E27FC236}">
                <a16:creationId xmlns:a16="http://schemas.microsoft.com/office/drawing/2014/main" xmlns="" id="{DD6669B3-4BA1-40C4-A104-4E1452DE27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2 Marcador de notas">
            <a:extLst>
              <a:ext uri="{FF2B5EF4-FFF2-40B4-BE49-F238E27FC236}">
                <a16:creationId xmlns:a16="http://schemas.microsoft.com/office/drawing/2014/main" xmlns="" id="{CA87D705-AD53-4DF2-A77B-16A6C70203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96612" name="3 Marcador de número de diapositiva">
            <a:extLst>
              <a:ext uri="{FF2B5EF4-FFF2-40B4-BE49-F238E27FC236}">
                <a16:creationId xmlns:a16="http://schemas.microsoft.com/office/drawing/2014/main" xmlns="" id="{33FB585A-47A0-4F19-934F-F3CD1B15A5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A90B9C-7FB6-421E-A572-18C7F97F9D2D}" type="slidenum">
              <a:rPr lang="es-ES" altLang="es-ES" smtClean="0"/>
              <a:pPr fontAlgn="base">
                <a:spcBef>
                  <a:spcPct val="0"/>
                </a:spcBef>
                <a:spcAft>
                  <a:spcPct val="0"/>
                </a:spcAft>
              </a:pPr>
              <a:t>122</a:t>
            </a:fld>
            <a:endParaRPr lang="es-ES" alt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Marcador de imagen de diapositiva">
            <a:extLst>
              <a:ext uri="{FF2B5EF4-FFF2-40B4-BE49-F238E27FC236}">
                <a16:creationId xmlns:a16="http://schemas.microsoft.com/office/drawing/2014/main" xmlns="" id="{16B85EC8-6686-4D7F-823D-7C18A2F527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2 Marcador de notas">
            <a:extLst>
              <a:ext uri="{FF2B5EF4-FFF2-40B4-BE49-F238E27FC236}">
                <a16:creationId xmlns:a16="http://schemas.microsoft.com/office/drawing/2014/main" xmlns="" id="{6A81D4C3-21DD-4F69-AE7F-E67082FA71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214020" name="3 Marcador de número de diapositiva">
            <a:extLst>
              <a:ext uri="{FF2B5EF4-FFF2-40B4-BE49-F238E27FC236}">
                <a16:creationId xmlns:a16="http://schemas.microsoft.com/office/drawing/2014/main" xmlns="" id="{4087B91B-A9A6-4CF1-AF65-243AC55A5E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4198B50-D6C0-433F-8BF7-5C9106C11F6A}" type="slidenum">
              <a:rPr lang="es-ES" altLang="es-ES" smtClean="0"/>
              <a:pPr fontAlgn="base">
                <a:spcBef>
                  <a:spcPct val="0"/>
                </a:spcBef>
                <a:spcAft>
                  <a:spcPct val="0"/>
                </a:spcAft>
              </a:pPr>
              <a:t>132</a:t>
            </a:fld>
            <a:endParaRPr lang="es-ES" alt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1 Marcador de imagen de diapositiva">
            <a:extLst>
              <a:ext uri="{FF2B5EF4-FFF2-40B4-BE49-F238E27FC236}">
                <a16:creationId xmlns:a16="http://schemas.microsoft.com/office/drawing/2014/main" xmlns="" id="{10F3AAD8-4212-46D0-80AE-8383138B47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2 Marcador de notas">
            <a:extLst>
              <a:ext uri="{FF2B5EF4-FFF2-40B4-BE49-F238E27FC236}">
                <a16:creationId xmlns:a16="http://schemas.microsoft.com/office/drawing/2014/main" xmlns="" id="{06D90E39-749C-4A0D-87A0-06BE9F502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226308" name="3 Marcador de número de diapositiva">
            <a:extLst>
              <a:ext uri="{FF2B5EF4-FFF2-40B4-BE49-F238E27FC236}">
                <a16:creationId xmlns:a16="http://schemas.microsoft.com/office/drawing/2014/main" xmlns="" id="{F3F058E4-DFE0-4161-AC2D-1EBE97449E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39044A-3F47-479A-8B04-86031DF4EA34}" type="slidenum">
              <a:rPr lang="es-ES_tradnl" altLang="es-ES" smtClean="0">
                <a:cs typeface="Arial" panose="020B0604020202020204" pitchFamily="34" charset="0"/>
              </a:rPr>
              <a:pPr fontAlgn="base">
                <a:spcBef>
                  <a:spcPct val="0"/>
                </a:spcBef>
                <a:spcAft>
                  <a:spcPct val="0"/>
                </a:spcAft>
              </a:pPr>
              <a:t>143</a:t>
            </a:fld>
            <a:endParaRPr lang="es-ES_tradnl" altLang="es-ES">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6">
            <a:extLst>
              <a:ext uri="{FF2B5EF4-FFF2-40B4-BE49-F238E27FC236}">
                <a16:creationId xmlns:a16="http://schemas.microsoft.com/office/drawing/2014/main" xmlns="" id="{D864197D-276B-42C4-B7E1-C9FAAF95BF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D1366BC-256C-4DA2-9F86-0AFFCA91BD8B}" type="slidenum">
              <a:rPr lang="es-ES" altLang="es-ES" smtClean="0"/>
              <a:pPr fontAlgn="base">
                <a:spcBef>
                  <a:spcPct val="0"/>
                </a:spcBef>
                <a:spcAft>
                  <a:spcPct val="0"/>
                </a:spcAft>
              </a:pPr>
              <a:t>145</a:t>
            </a:fld>
            <a:endParaRPr lang="es-ES" altLang="es-ES"/>
          </a:p>
        </p:txBody>
      </p:sp>
      <p:sp>
        <p:nvSpPr>
          <p:cNvPr id="229379" name="Rectangle 1">
            <a:extLst>
              <a:ext uri="{FF2B5EF4-FFF2-40B4-BE49-F238E27FC236}">
                <a16:creationId xmlns:a16="http://schemas.microsoft.com/office/drawing/2014/main" xmlns="" id="{309F971C-A23F-4D12-987D-52D33D8775DF}"/>
              </a:ext>
            </a:extLst>
          </p:cNvPr>
          <p:cNvSpPr>
            <a:spLocks noGrp="1" noRot="1" noChangeAspect="1" noChangeArrowheads="1" noTextEdit="1"/>
          </p:cNvSpPr>
          <p:nvPr>
            <p:ph type="sldImg"/>
          </p:nvPr>
        </p:nvSpPr>
        <p:spPr bwMode="auto">
          <a:xfrm>
            <a:off x="382588" y="695325"/>
            <a:ext cx="6091237"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9380" name="Rectangle 2">
            <a:extLst>
              <a:ext uri="{FF2B5EF4-FFF2-40B4-BE49-F238E27FC236}">
                <a16:creationId xmlns:a16="http://schemas.microsoft.com/office/drawing/2014/main" xmlns="" id="{B45424DF-3A68-4F29-B3AD-EDA222C53D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gl-ES" alt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Marcador de imagen de diapositiva 1">
            <a:extLst>
              <a:ext uri="{FF2B5EF4-FFF2-40B4-BE49-F238E27FC236}">
                <a16:creationId xmlns:a16="http://schemas.microsoft.com/office/drawing/2014/main" xmlns="" id="{EDB56CC9-B426-427F-BF68-58D30207F1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Marcador de notas 2">
            <a:extLst>
              <a:ext uri="{FF2B5EF4-FFF2-40B4-BE49-F238E27FC236}">
                <a16:creationId xmlns:a16="http://schemas.microsoft.com/office/drawing/2014/main" xmlns="" id="{E4ACE165-34DB-4E9B-B2AD-F8F35A63E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233476" name="Marcador de número de diapositiva 3">
            <a:extLst>
              <a:ext uri="{FF2B5EF4-FFF2-40B4-BE49-F238E27FC236}">
                <a16:creationId xmlns:a16="http://schemas.microsoft.com/office/drawing/2014/main" xmlns="" id="{E05B4931-12B8-4143-B3AA-0B6724A286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DD46323-1278-4AE4-815D-37B8B7077B2C}" type="slidenum">
              <a:rPr lang="es-ES" altLang="es-ES" smtClean="0"/>
              <a:pPr fontAlgn="base">
                <a:spcBef>
                  <a:spcPct val="0"/>
                </a:spcBef>
                <a:spcAft>
                  <a:spcPct val="0"/>
                </a:spcAft>
              </a:pPr>
              <a:t>148</a:t>
            </a:fld>
            <a:endParaRPr lang="es-ES" alt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Marcador de número de diapositiva 6">
            <a:extLst>
              <a:ext uri="{FF2B5EF4-FFF2-40B4-BE49-F238E27FC236}">
                <a16:creationId xmlns:a16="http://schemas.microsoft.com/office/drawing/2014/main" xmlns="" id="{1C0C08A3-9E84-4F3C-9528-53CC371F44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D3513E-DA6F-4E41-BAD9-B007D70B90CB}" type="slidenum">
              <a:rPr lang="es-ES" altLang="es-ES" smtClean="0"/>
              <a:pPr fontAlgn="base">
                <a:spcBef>
                  <a:spcPct val="0"/>
                </a:spcBef>
                <a:spcAft>
                  <a:spcPct val="0"/>
                </a:spcAft>
              </a:pPr>
              <a:t>156</a:t>
            </a:fld>
            <a:endParaRPr lang="es-ES" altLang="es-ES"/>
          </a:p>
        </p:txBody>
      </p:sp>
      <p:sp>
        <p:nvSpPr>
          <p:cNvPr id="242691" name="Marcador de imagen de diapositiva 1">
            <a:extLst>
              <a:ext uri="{FF2B5EF4-FFF2-40B4-BE49-F238E27FC236}">
                <a16:creationId xmlns:a16="http://schemas.microsoft.com/office/drawing/2014/main" xmlns="" id="{D67B77EB-6AF0-4FF3-97B3-7104367F1339}"/>
              </a:ext>
            </a:extLst>
          </p:cNvPr>
          <p:cNvSpPr>
            <a:spLocks noGrp="1" noRot="1" noChangeAspect="1" noTextEdit="1"/>
          </p:cNvSpPr>
          <p:nvPr>
            <p:ph type="sldImg"/>
          </p:nvPr>
        </p:nvSpPr>
        <p:spPr bwMode="auto">
          <a:xfrm>
            <a:off x="217488" y="812800"/>
            <a:ext cx="7123112" cy="4008438"/>
          </a:xfrm>
          <a:solidFill>
            <a:srgbClr val="99CCFF"/>
          </a:solidFill>
          <a:ln w="25400">
            <a:solidFill>
              <a:srgbClr val="000000"/>
            </a:solidFill>
            <a:miter lim="800000"/>
            <a:headEnd/>
            <a:tailEnd/>
          </a:ln>
        </p:spPr>
      </p:sp>
      <p:sp>
        <p:nvSpPr>
          <p:cNvPr id="242692" name="Marcador de notas 2">
            <a:extLst>
              <a:ext uri="{FF2B5EF4-FFF2-40B4-BE49-F238E27FC236}">
                <a16:creationId xmlns:a16="http://schemas.microsoft.com/office/drawing/2014/main" xmlns="" id="{6F570B8C-08B2-4B1C-B99C-341EC9C9972D}"/>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1 Marcador de imagen de diapositiva">
            <a:extLst>
              <a:ext uri="{FF2B5EF4-FFF2-40B4-BE49-F238E27FC236}">
                <a16:creationId xmlns:a16="http://schemas.microsoft.com/office/drawing/2014/main" xmlns="" id="{DF820F13-A605-43A1-91CE-3661A83563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2 Marcador de notas">
            <a:extLst>
              <a:ext uri="{FF2B5EF4-FFF2-40B4-BE49-F238E27FC236}">
                <a16:creationId xmlns:a16="http://schemas.microsoft.com/office/drawing/2014/main" xmlns="" id="{421B9ABB-0C80-4AF2-AEC4-D8C3167588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latin typeface="Arial" panose="020B0604020202020204" pitchFamily="34" charset="0"/>
              </a:rPr>
              <a:t>Del gráfico anterior, podemos concluir que el mayor porcentaje de exposición a un</a:t>
            </a:r>
          </a:p>
          <a:p>
            <a:pPr eaLnBrk="1" hangingPunct="1">
              <a:spcBef>
                <a:spcPct val="0"/>
              </a:spcBef>
            </a:pPr>
            <a:r>
              <a:rPr lang="es-ES" altLang="es-ES">
                <a:latin typeface="Arial" panose="020B0604020202020204" pitchFamily="34" charset="0"/>
              </a:rPr>
              <a:t>comercial de alimento, corresponde a la sub-categoría de “Golosinas, chocolates,</a:t>
            </a:r>
          </a:p>
          <a:p>
            <a:pPr eaLnBrk="1" hangingPunct="1">
              <a:spcBef>
                <a:spcPct val="0"/>
              </a:spcBef>
            </a:pPr>
            <a:r>
              <a:rPr lang="es-ES" altLang="es-ES">
                <a:latin typeface="Arial" panose="020B0604020202020204" pitchFamily="34" charset="0"/>
              </a:rPr>
              <a:t>caramelos, galletas, snacks” con un 39% del tiempo total de los comerciales</a:t>
            </a:r>
          </a:p>
        </p:txBody>
      </p:sp>
      <p:sp>
        <p:nvSpPr>
          <p:cNvPr id="258052" name="3 Marcador de número de diapositiva">
            <a:extLst>
              <a:ext uri="{FF2B5EF4-FFF2-40B4-BE49-F238E27FC236}">
                <a16:creationId xmlns:a16="http://schemas.microsoft.com/office/drawing/2014/main" xmlns="" id="{16BA8D1A-668B-4422-884F-A9EEA4A93B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eaLnBrk="0" fontAlgn="base" hangingPunct="0">
              <a:spcBef>
                <a:spcPct val="0"/>
              </a:spcBef>
              <a:spcAft>
                <a:spcPct val="0"/>
              </a:spcAft>
              <a:defRPr>
                <a:solidFill>
                  <a:schemeClr val="tx1"/>
                </a:solidFill>
                <a:latin typeface="Calibri" panose="020F0502020204030204" pitchFamily="34" charset="0"/>
              </a:defRPr>
            </a:lvl6pPr>
            <a:lvl7pPr marL="2970213" indent="-227013" eaLnBrk="0" fontAlgn="base" hangingPunct="0">
              <a:spcBef>
                <a:spcPct val="0"/>
              </a:spcBef>
              <a:spcAft>
                <a:spcPct val="0"/>
              </a:spcAft>
              <a:defRPr>
                <a:solidFill>
                  <a:schemeClr val="tx1"/>
                </a:solidFill>
                <a:latin typeface="Calibri" panose="020F0502020204030204" pitchFamily="34" charset="0"/>
              </a:defRPr>
            </a:lvl7pPr>
            <a:lvl8pPr marL="3427413" indent="-227013" eaLnBrk="0" fontAlgn="base" hangingPunct="0">
              <a:spcBef>
                <a:spcPct val="0"/>
              </a:spcBef>
              <a:spcAft>
                <a:spcPct val="0"/>
              </a:spcAft>
              <a:defRPr>
                <a:solidFill>
                  <a:schemeClr val="tx1"/>
                </a:solidFill>
                <a:latin typeface="Calibri" panose="020F0502020204030204" pitchFamily="34" charset="0"/>
              </a:defRPr>
            </a:lvl8pPr>
            <a:lvl9pPr marL="3884613" indent="-2270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C3BA57-36DC-4D7D-AB58-48A4ECEE70CB}" type="slidenum">
              <a:rPr lang="es-ES" altLang="es-ES" smtClean="0">
                <a:latin typeface="Arial" panose="020B0604020202020204" pitchFamily="34" charset="0"/>
                <a:cs typeface="Arial" panose="020B0604020202020204" pitchFamily="34" charset="0"/>
              </a:rPr>
              <a:pPr fontAlgn="base">
                <a:spcBef>
                  <a:spcPct val="0"/>
                </a:spcBef>
                <a:spcAft>
                  <a:spcPct val="0"/>
                </a:spcAft>
              </a:pPr>
              <a:t>165</a:t>
            </a:fld>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1 Marcador de imagen de diapositiva">
            <a:extLst>
              <a:ext uri="{FF2B5EF4-FFF2-40B4-BE49-F238E27FC236}">
                <a16:creationId xmlns:a16="http://schemas.microsoft.com/office/drawing/2014/main" xmlns="" id="{3CEB5610-7E68-4D56-9AC9-2C7DA57250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2 Marcador de notas">
            <a:extLst>
              <a:ext uri="{FF2B5EF4-FFF2-40B4-BE49-F238E27FC236}">
                <a16:creationId xmlns:a16="http://schemas.microsoft.com/office/drawing/2014/main" xmlns="" id="{F16AC5E3-5819-4E0F-8CF3-8D40BC6D8C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es-ES"/>
          </a:p>
        </p:txBody>
      </p:sp>
      <p:sp>
        <p:nvSpPr>
          <p:cNvPr id="260100" name="3 Marcador de número de diapositiva">
            <a:extLst>
              <a:ext uri="{FF2B5EF4-FFF2-40B4-BE49-F238E27FC236}">
                <a16:creationId xmlns:a16="http://schemas.microsoft.com/office/drawing/2014/main" xmlns="" id="{ACDC6F30-7DC8-46BF-95D9-F9EEC3EB7C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640F5D-5C44-4DC8-B6CC-EF58614B38CC}" type="slidenum">
              <a:rPr lang="it-IT" altLang="es-ES" smtClean="0">
                <a:cs typeface="Arial" panose="020B0604020202020204" pitchFamily="34" charset="0"/>
              </a:rPr>
              <a:pPr fontAlgn="base">
                <a:spcBef>
                  <a:spcPct val="0"/>
                </a:spcBef>
                <a:spcAft>
                  <a:spcPct val="0"/>
                </a:spcAft>
              </a:pPr>
              <a:t>166</a:t>
            </a:fld>
            <a:endParaRPr lang="it-IT" altLang="es-ES">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1 Marcador de imagen de diapositiva">
            <a:extLst>
              <a:ext uri="{FF2B5EF4-FFF2-40B4-BE49-F238E27FC236}">
                <a16:creationId xmlns:a16="http://schemas.microsoft.com/office/drawing/2014/main" xmlns="" id="{8E5D2550-BCE0-44F0-8CFE-4D9FA36CB0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2 Marcador de notas">
            <a:extLst>
              <a:ext uri="{FF2B5EF4-FFF2-40B4-BE49-F238E27FC236}">
                <a16:creationId xmlns:a16="http://schemas.microsoft.com/office/drawing/2014/main" xmlns="" id="{8C67EE79-788A-4ABB-8502-81C0B813AB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264196" name="3 Marcador de número de diapositiva">
            <a:extLst>
              <a:ext uri="{FF2B5EF4-FFF2-40B4-BE49-F238E27FC236}">
                <a16:creationId xmlns:a16="http://schemas.microsoft.com/office/drawing/2014/main" xmlns="" id="{C60A8706-13C7-4E76-8FF3-F8175BC5D6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5058985-2B84-4F0E-ABC4-7C85DD248A68}" type="slidenum">
              <a:rPr lang="es-ES" altLang="es-ES" smtClean="0">
                <a:cs typeface="Arial" panose="020B0604020202020204" pitchFamily="34" charset="0"/>
              </a:rPr>
              <a:pPr fontAlgn="base">
                <a:spcBef>
                  <a:spcPct val="0"/>
                </a:spcBef>
                <a:spcAft>
                  <a:spcPct val="0"/>
                </a:spcAft>
              </a:pPr>
              <a:t>169</a:t>
            </a:fld>
            <a:endParaRPr lang="es-ES" altLang="es-ES">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EE225EC9-AD69-4326-BC78-DA9A80A0DAF5}" type="slidenum">
              <a:rPr lang="es-ES" smtClean="0"/>
              <a:pPr>
                <a:defRPr/>
              </a:pPr>
              <a:t>22</a:t>
            </a:fld>
            <a:endParaRPr lang="es-ES"/>
          </a:p>
        </p:txBody>
      </p:sp>
    </p:spTree>
    <p:extLst>
      <p:ext uri="{BB962C8B-B14F-4D97-AF65-F5344CB8AC3E}">
        <p14:creationId xmlns:p14="http://schemas.microsoft.com/office/powerpoint/2010/main" val="242627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a:extLst>
              <a:ext uri="{FF2B5EF4-FFF2-40B4-BE49-F238E27FC236}">
                <a16:creationId xmlns:a16="http://schemas.microsoft.com/office/drawing/2014/main" xmlns="" id="{BC60EDDA-11AE-474C-86E3-4A56C9FCA5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a:extLst>
              <a:ext uri="{FF2B5EF4-FFF2-40B4-BE49-F238E27FC236}">
                <a16:creationId xmlns:a16="http://schemas.microsoft.com/office/drawing/2014/main" xmlns="" id="{1173E46E-02C5-487B-8658-10AD11557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t>El trabajo ha sido desarrollado por un grupo de expertos del ámbito alimentario de Azti-Tecnalia, apoyándose en el proyecto Food Trend Trotters, y junto a Bilbao Design Academy, centro de conocimiento sobre tendencias, diseño e innovación. Para estar al día de todas las novedades en esta materia, puede consultarse la web de Food Trend Trotters. </a:t>
            </a:r>
          </a:p>
          <a:p>
            <a:pPr eaLnBrk="1" hangingPunct="1">
              <a:spcBef>
                <a:spcPct val="0"/>
              </a:spcBef>
            </a:pPr>
            <a:r>
              <a:rPr lang="es-ES" altLang="es-ES"/>
              <a:t>Mejorar las propiedades organolépticas de los alimentos. Las personas han comido desde tiempo inmemorial para obtener energía, pero la estrategia evolutiva ha sido el placer y por ahí hay que seguir</a:t>
            </a:r>
          </a:p>
          <a:p>
            <a:pPr eaLnBrk="1" hangingPunct="1">
              <a:spcBef>
                <a:spcPct val="0"/>
              </a:spcBef>
            </a:pPr>
            <a:endParaRPr lang="es-ES" altLang="es-ES"/>
          </a:p>
        </p:txBody>
      </p:sp>
      <p:sp>
        <p:nvSpPr>
          <p:cNvPr id="33796" name="3 Marcador de número de diapositiva">
            <a:extLst>
              <a:ext uri="{FF2B5EF4-FFF2-40B4-BE49-F238E27FC236}">
                <a16:creationId xmlns:a16="http://schemas.microsoft.com/office/drawing/2014/main" xmlns="" id="{1983A6E8-3000-48A3-A4B4-12901D158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38E006E-28B6-4BAB-B039-6A9638F0EEF5}" type="slidenum">
              <a:rPr lang="es-ES" altLang="es-ES" smtClean="0">
                <a:cs typeface="Arial" panose="020B0604020202020204" pitchFamily="34" charset="0"/>
              </a:rPr>
              <a:pPr fontAlgn="base">
                <a:spcBef>
                  <a:spcPct val="0"/>
                </a:spcBef>
                <a:spcAft>
                  <a:spcPct val="0"/>
                </a:spcAft>
              </a:pPr>
              <a:t>45</a:t>
            </a:fld>
            <a:endParaRPr lang="es-ES" altLang="es-ES">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a:extLst>
              <a:ext uri="{FF2B5EF4-FFF2-40B4-BE49-F238E27FC236}">
                <a16:creationId xmlns:a16="http://schemas.microsoft.com/office/drawing/2014/main" xmlns="" id="{E21FDF50-3EC5-43DA-83AC-82C841BBDA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a:extLst>
              <a:ext uri="{FF2B5EF4-FFF2-40B4-BE49-F238E27FC236}">
                <a16:creationId xmlns:a16="http://schemas.microsoft.com/office/drawing/2014/main" xmlns="" id="{9EFA54BC-6ACC-44BA-A450-95B947236D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5844" name="3 Marcador de número de diapositiva">
            <a:extLst>
              <a:ext uri="{FF2B5EF4-FFF2-40B4-BE49-F238E27FC236}">
                <a16:creationId xmlns:a16="http://schemas.microsoft.com/office/drawing/2014/main" xmlns="" id="{3BF37C4A-4B2F-4EA0-A95C-D5C8ABF668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F9CF84-60E5-4A3A-BEF9-812EB7E7CCE0}" type="slidenum">
              <a:rPr lang="es-ES" altLang="es-ES" smtClean="0">
                <a:cs typeface="Arial" panose="020B0604020202020204" pitchFamily="34" charset="0"/>
              </a:rPr>
              <a:pPr fontAlgn="base">
                <a:spcBef>
                  <a:spcPct val="0"/>
                </a:spcBef>
                <a:spcAft>
                  <a:spcPct val="0"/>
                </a:spcAft>
              </a:pPr>
              <a:t>46</a:t>
            </a:fld>
            <a:endParaRPr lang="es-ES" altLang="es-E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a:extLst>
              <a:ext uri="{FF2B5EF4-FFF2-40B4-BE49-F238E27FC236}">
                <a16:creationId xmlns:a16="http://schemas.microsoft.com/office/drawing/2014/main" xmlns="" id="{ABB30864-C2A1-4DA0-B426-F66040E125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a:extLst>
              <a:ext uri="{FF2B5EF4-FFF2-40B4-BE49-F238E27FC236}">
                <a16:creationId xmlns:a16="http://schemas.microsoft.com/office/drawing/2014/main" xmlns="" id="{6ACDEEE8-C714-4C23-B24E-C350057827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8916" name="3 Marcador de número de diapositiva">
            <a:extLst>
              <a:ext uri="{FF2B5EF4-FFF2-40B4-BE49-F238E27FC236}">
                <a16:creationId xmlns:a16="http://schemas.microsoft.com/office/drawing/2014/main" xmlns="" id="{EE4810DE-0F25-4ABF-B3A2-8BC471E139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664E27E-0D5A-47D3-8649-CFBEF2D50229}" type="slidenum">
              <a:rPr lang="es-ES" altLang="es-ES" smtClean="0">
                <a:cs typeface="Arial" panose="020B0604020202020204" pitchFamily="34" charset="0"/>
              </a:rPr>
              <a:pPr fontAlgn="base">
                <a:spcBef>
                  <a:spcPct val="0"/>
                </a:spcBef>
                <a:spcAft>
                  <a:spcPct val="0"/>
                </a:spcAft>
              </a:pPr>
              <a:t>48</a:t>
            </a:fld>
            <a:endParaRPr lang="es-ES" altLang="es-ES">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a:extLst>
              <a:ext uri="{FF2B5EF4-FFF2-40B4-BE49-F238E27FC236}">
                <a16:creationId xmlns:a16="http://schemas.microsoft.com/office/drawing/2014/main" xmlns="" id="{ABB30864-C2A1-4DA0-B426-F66040E125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a:extLst>
              <a:ext uri="{FF2B5EF4-FFF2-40B4-BE49-F238E27FC236}">
                <a16:creationId xmlns:a16="http://schemas.microsoft.com/office/drawing/2014/main" xmlns="" id="{6ACDEEE8-C714-4C23-B24E-C350057827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8916" name="3 Marcador de número de diapositiva">
            <a:extLst>
              <a:ext uri="{FF2B5EF4-FFF2-40B4-BE49-F238E27FC236}">
                <a16:creationId xmlns:a16="http://schemas.microsoft.com/office/drawing/2014/main" xmlns="" id="{EE4810DE-0F25-4ABF-B3A2-8BC471E139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664E27E-0D5A-47D3-8649-CFBEF2D50229}" type="slidenum">
              <a:rPr lang="es-ES" altLang="es-ES" smtClean="0">
                <a:cs typeface="Arial" panose="020B0604020202020204" pitchFamily="34" charset="0"/>
              </a:rPr>
              <a:pPr fontAlgn="base">
                <a:spcBef>
                  <a:spcPct val="0"/>
                </a:spcBef>
                <a:spcAft>
                  <a:spcPct val="0"/>
                </a:spcAft>
              </a:pPr>
              <a:t>49</a:t>
            </a:fld>
            <a:endParaRPr lang="es-ES" altLang="es-ES">
              <a:cs typeface="Arial" panose="020B0604020202020204" pitchFamily="34" charset="0"/>
            </a:endParaRPr>
          </a:p>
        </p:txBody>
      </p:sp>
    </p:spTree>
    <p:extLst>
      <p:ext uri="{BB962C8B-B14F-4D97-AF65-F5344CB8AC3E}">
        <p14:creationId xmlns:p14="http://schemas.microsoft.com/office/powerpoint/2010/main" val="2738669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4102963-929B-43A6-89E7-E4571AD66F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E609DA1B-BAB3-4413-A390-FC1C4ED9A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F1A22A49-EF67-4FD5-BBDD-97EE5D78A150}"/>
              </a:ext>
            </a:extLst>
          </p:cNvPr>
          <p:cNvSpPr>
            <a:spLocks noGrp="1"/>
          </p:cNvSpPr>
          <p:nvPr>
            <p:ph type="dt" sz="half" idx="10"/>
          </p:nvPr>
        </p:nvSpPr>
        <p:spPr/>
        <p:txBody>
          <a:bodyPr/>
          <a:lstStyle>
            <a:lvl1pPr>
              <a:defRPr/>
            </a:lvl1pPr>
          </a:lstStyle>
          <a:p>
            <a:pPr>
              <a:defRPr/>
            </a:pPr>
            <a:fld id="{2AEC3C80-1028-42EA-B53D-8CBE67374534}" type="datetimeFigureOut">
              <a:rPr lang="es-ES"/>
              <a:pPr>
                <a:defRPr/>
              </a:pPr>
              <a:t>24/05/2018</a:t>
            </a:fld>
            <a:endParaRPr lang="es-ES"/>
          </a:p>
        </p:txBody>
      </p:sp>
      <p:sp>
        <p:nvSpPr>
          <p:cNvPr id="5" name="Marcador de pie de página 4">
            <a:extLst>
              <a:ext uri="{FF2B5EF4-FFF2-40B4-BE49-F238E27FC236}">
                <a16:creationId xmlns:a16="http://schemas.microsoft.com/office/drawing/2014/main" xmlns="" id="{19CE29BD-2A60-4663-B731-A7A5687C5BE2}"/>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xmlns="" id="{D4794454-67EE-4554-9A0C-23CFF7F34235}"/>
              </a:ext>
            </a:extLst>
          </p:cNvPr>
          <p:cNvSpPr>
            <a:spLocks noGrp="1"/>
          </p:cNvSpPr>
          <p:nvPr>
            <p:ph type="sldNum" sz="quarter" idx="12"/>
          </p:nvPr>
        </p:nvSpPr>
        <p:spPr/>
        <p:txBody>
          <a:bodyPr/>
          <a:lstStyle>
            <a:lvl1pPr>
              <a:defRPr/>
            </a:lvl1pPr>
          </a:lstStyle>
          <a:p>
            <a:pPr>
              <a:defRPr/>
            </a:pPr>
            <a:fld id="{670D6110-39B5-4A85-B271-4A7B29D64499}" type="slidenum">
              <a:rPr lang="es-ES"/>
              <a:pPr>
                <a:defRPr/>
              </a:pPr>
              <a:t>‹Nº›</a:t>
            </a:fld>
            <a:endParaRPr lang="es-ES"/>
          </a:p>
        </p:txBody>
      </p:sp>
    </p:spTree>
    <p:extLst>
      <p:ext uri="{BB962C8B-B14F-4D97-AF65-F5344CB8AC3E}">
        <p14:creationId xmlns:p14="http://schemas.microsoft.com/office/powerpoint/2010/main" val="659354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DEE56EC-7F89-4E57-A6C9-F6290A74BEB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CD21255F-943F-4D8F-86A0-A4D88D8CA46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D0D16E7E-9F9A-4626-B7BC-F6D13FC299D9}"/>
              </a:ext>
            </a:extLst>
          </p:cNvPr>
          <p:cNvSpPr>
            <a:spLocks noGrp="1"/>
          </p:cNvSpPr>
          <p:nvPr>
            <p:ph type="dt" sz="half" idx="10"/>
          </p:nvPr>
        </p:nvSpPr>
        <p:spPr/>
        <p:txBody>
          <a:bodyPr/>
          <a:lstStyle>
            <a:lvl1pPr>
              <a:defRPr/>
            </a:lvl1pPr>
          </a:lstStyle>
          <a:p>
            <a:pPr>
              <a:defRPr/>
            </a:pPr>
            <a:fld id="{17DE0E4B-1E57-46BC-94F2-F0D5EADCD2FA}" type="datetimeFigureOut">
              <a:rPr lang="es-ES"/>
              <a:pPr>
                <a:defRPr/>
              </a:pPr>
              <a:t>24/05/2018</a:t>
            </a:fld>
            <a:endParaRPr lang="es-ES"/>
          </a:p>
        </p:txBody>
      </p:sp>
      <p:sp>
        <p:nvSpPr>
          <p:cNvPr id="5" name="Marcador de pie de página 4">
            <a:extLst>
              <a:ext uri="{FF2B5EF4-FFF2-40B4-BE49-F238E27FC236}">
                <a16:creationId xmlns:a16="http://schemas.microsoft.com/office/drawing/2014/main" xmlns="" id="{F4D8AEA0-CF24-42CA-AD9F-FFBD2DB812CE}"/>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xmlns="" id="{5AAA92C5-C8B5-4901-9E11-C8B250CA2DA7}"/>
              </a:ext>
            </a:extLst>
          </p:cNvPr>
          <p:cNvSpPr>
            <a:spLocks noGrp="1"/>
          </p:cNvSpPr>
          <p:nvPr>
            <p:ph type="sldNum" sz="quarter" idx="12"/>
          </p:nvPr>
        </p:nvSpPr>
        <p:spPr/>
        <p:txBody>
          <a:bodyPr/>
          <a:lstStyle>
            <a:lvl1pPr>
              <a:defRPr/>
            </a:lvl1pPr>
          </a:lstStyle>
          <a:p>
            <a:pPr>
              <a:defRPr/>
            </a:pPr>
            <a:fld id="{4056DBCD-39A0-4A0F-8C37-24E22427342F}" type="slidenum">
              <a:rPr lang="es-ES"/>
              <a:pPr>
                <a:defRPr/>
              </a:pPr>
              <a:t>‹Nº›</a:t>
            </a:fld>
            <a:endParaRPr lang="es-ES"/>
          </a:p>
        </p:txBody>
      </p:sp>
    </p:spTree>
    <p:extLst>
      <p:ext uri="{BB962C8B-B14F-4D97-AF65-F5344CB8AC3E}">
        <p14:creationId xmlns:p14="http://schemas.microsoft.com/office/powerpoint/2010/main" val="1292298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1C7C989C-ED53-4AF2-94EB-1BDC3A9E897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D637660F-EFC1-4F3C-9F6C-2191560FF70F}"/>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3FA48B08-B880-4520-95B3-AFAA84E2BC17}"/>
              </a:ext>
            </a:extLst>
          </p:cNvPr>
          <p:cNvSpPr>
            <a:spLocks noGrp="1"/>
          </p:cNvSpPr>
          <p:nvPr>
            <p:ph type="dt" sz="half" idx="10"/>
          </p:nvPr>
        </p:nvSpPr>
        <p:spPr/>
        <p:txBody>
          <a:bodyPr/>
          <a:lstStyle>
            <a:lvl1pPr>
              <a:defRPr/>
            </a:lvl1pPr>
          </a:lstStyle>
          <a:p>
            <a:pPr>
              <a:defRPr/>
            </a:pPr>
            <a:fld id="{288AD176-BF6C-4539-9376-48A64AA823E5}" type="datetimeFigureOut">
              <a:rPr lang="es-ES"/>
              <a:pPr>
                <a:defRPr/>
              </a:pPr>
              <a:t>24/05/2018</a:t>
            </a:fld>
            <a:endParaRPr lang="es-ES"/>
          </a:p>
        </p:txBody>
      </p:sp>
      <p:sp>
        <p:nvSpPr>
          <p:cNvPr id="5" name="Marcador de pie de página 4">
            <a:extLst>
              <a:ext uri="{FF2B5EF4-FFF2-40B4-BE49-F238E27FC236}">
                <a16:creationId xmlns:a16="http://schemas.microsoft.com/office/drawing/2014/main" xmlns="" id="{8EABCEF9-4EF6-4A9C-9070-C651A7A872FC}"/>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xmlns="" id="{2B3C3263-F69F-4A9A-8AE4-5D8A437B18F0}"/>
              </a:ext>
            </a:extLst>
          </p:cNvPr>
          <p:cNvSpPr>
            <a:spLocks noGrp="1"/>
          </p:cNvSpPr>
          <p:nvPr>
            <p:ph type="sldNum" sz="quarter" idx="12"/>
          </p:nvPr>
        </p:nvSpPr>
        <p:spPr/>
        <p:txBody>
          <a:bodyPr/>
          <a:lstStyle>
            <a:lvl1pPr>
              <a:defRPr/>
            </a:lvl1pPr>
          </a:lstStyle>
          <a:p>
            <a:pPr>
              <a:defRPr/>
            </a:pPr>
            <a:fld id="{8113A281-7BA5-43D8-A941-E55353206B3F}" type="slidenum">
              <a:rPr lang="es-ES"/>
              <a:pPr>
                <a:defRPr/>
              </a:pPr>
              <a:t>‹Nº›</a:t>
            </a:fld>
            <a:endParaRPr lang="es-ES"/>
          </a:p>
        </p:txBody>
      </p:sp>
    </p:spTree>
    <p:extLst>
      <p:ext uri="{BB962C8B-B14F-4D97-AF65-F5344CB8AC3E}">
        <p14:creationId xmlns:p14="http://schemas.microsoft.com/office/powerpoint/2010/main" val="467239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551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6" name="5 Marcador de posición de imagen"/>
          <p:cNvSpPr>
            <a:spLocks noGrp="1"/>
          </p:cNvSpPr>
          <p:nvPr>
            <p:ph type="pic" sz="quarter" idx="13"/>
          </p:nvPr>
        </p:nvSpPr>
        <p:spPr>
          <a:xfrm>
            <a:off x="334434" y="188914"/>
            <a:ext cx="1824567" cy="6480175"/>
          </a:xfrm>
        </p:spPr>
        <p:txBody>
          <a:bodyPr rtlCol="0">
            <a:normAutofit/>
          </a:bodyPr>
          <a:lstStyle/>
          <a:p>
            <a:pPr lvl="0"/>
            <a:endParaRPr lang="es-ES_tradnl" noProof="0"/>
          </a:p>
        </p:txBody>
      </p:sp>
      <p:sp>
        <p:nvSpPr>
          <p:cNvPr id="3" name="Marcador de fecha 3">
            <a:extLst>
              <a:ext uri="{FF2B5EF4-FFF2-40B4-BE49-F238E27FC236}">
                <a16:creationId xmlns:a16="http://schemas.microsoft.com/office/drawing/2014/main" xmlns="" id="{44114724-5187-403E-8E3C-CE1DAED93FC5}"/>
              </a:ext>
            </a:extLst>
          </p:cNvPr>
          <p:cNvSpPr>
            <a:spLocks noGrp="1"/>
          </p:cNvSpPr>
          <p:nvPr>
            <p:ph type="dt" sz="half" idx="14"/>
          </p:nvPr>
        </p:nvSpPr>
        <p:spPr/>
        <p:txBody>
          <a:bodyPr/>
          <a:lstStyle>
            <a:lvl1pPr>
              <a:defRPr/>
            </a:lvl1pPr>
          </a:lstStyle>
          <a:p>
            <a:pPr>
              <a:defRPr/>
            </a:pPr>
            <a:fld id="{DBA04593-9839-4E24-95AF-0279C8E1E4B3}" type="datetimeFigureOut">
              <a:rPr lang="es-ES"/>
              <a:pPr>
                <a:defRPr/>
              </a:pPr>
              <a:t>24/05/2018</a:t>
            </a:fld>
            <a:endParaRPr lang="es-ES"/>
          </a:p>
        </p:txBody>
      </p:sp>
      <p:sp>
        <p:nvSpPr>
          <p:cNvPr id="4" name="Marcador de pie de página 4">
            <a:extLst>
              <a:ext uri="{FF2B5EF4-FFF2-40B4-BE49-F238E27FC236}">
                <a16:creationId xmlns:a16="http://schemas.microsoft.com/office/drawing/2014/main" xmlns="" id="{DA0EC429-56DC-4B0E-AC94-0BA939F3661C}"/>
              </a:ext>
            </a:extLst>
          </p:cNvPr>
          <p:cNvSpPr>
            <a:spLocks noGrp="1"/>
          </p:cNvSpPr>
          <p:nvPr>
            <p:ph type="ftr" sz="quarter" idx="15"/>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xmlns="" id="{87A655F2-393D-43C9-859F-E0DB067D1F09}"/>
              </a:ext>
            </a:extLst>
          </p:cNvPr>
          <p:cNvSpPr>
            <a:spLocks noGrp="1"/>
          </p:cNvSpPr>
          <p:nvPr>
            <p:ph type="sldNum" sz="quarter" idx="16"/>
          </p:nvPr>
        </p:nvSpPr>
        <p:spPr/>
        <p:txBody>
          <a:bodyPr/>
          <a:lstStyle>
            <a:lvl1pPr>
              <a:defRPr/>
            </a:lvl1pPr>
          </a:lstStyle>
          <a:p>
            <a:pPr>
              <a:defRPr/>
            </a:pPr>
            <a:fld id="{A7C3524D-F334-49C8-A9D6-5252CDFC05B7}" type="slidenum">
              <a:rPr lang="es-ES"/>
              <a:pPr>
                <a:defRPr/>
              </a:pPr>
              <a:t>‹Nº›</a:t>
            </a:fld>
            <a:endParaRPr lang="es-ES"/>
          </a:p>
        </p:txBody>
      </p:sp>
    </p:spTree>
    <p:extLst>
      <p:ext uri="{BB962C8B-B14F-4D97-AF65-F5344CB8AC3E}">
        <p14:creationId xmlns:p14="http://schemas.microsoft.com/office/powerpoint/2010/main" val="70856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En blanco">
    <p:spTree>
      <p:nvGrpSpPr>
        <p:cNvPr id="1" name=""/>
        <p:cNvGrpSpPr/>
        <p:nvPr/>
      </p:nvGrpSpPr>
      <p:grpSpPr>
        <a:xfrm>
          <a:off x="0" y="0"/>
          <a:ext cx="0" cy="0"/>
          <a:chOff x="0" y="0"/>
          <a:chExt cx="0" cy="0"/>
        </a:xfrm>
      </p:grpSpPr>
      <p:sp>
        <p:nvSpPr>
          <p:cNvPr id="6" name="5 Marcador de posición de imagen"/>
          <p:cNvSpPr>
            <a:spLocks noGrp="1"/>
          </p:cNvSpPr>
          <p:nvPr>
            <p:ph type="pic" sz="quarter" idx="13"/>
          </p:nvPr>
        </p:nvSpPr>
        <p:spPr>
          <a:xfrm>
            <a:off x="334434" y="188914"/>
            <a:ext cx="1824567" cy="6480175"/>
          </a:xfrm>
        </p:spPr>
        <p:txBody>
          <a:bodyPr rtlCol="0">
            <a:normAutofit/>
          </a:bodyPr>
          <a:lstStyle/>
          <a:p>
            <a:pPr lvl="0"/>
            <a:endParaRPr lang="es-ES_tradnl" noProof="0"/>
          </a:p>
        </p:txBody>
      </p:sp>
      <p:sp>
        <p:nvSpPr>
          <p:cNvPr id="3" name="Marcador de fecha 3">
            <a:extLst>
              <a:ext uri="{FF2B5EF4-FFF2-40B4-BE49-F238E27FC236}">
                <a16:creationId xmlns:a16="http://schemas.microsoft.com/office/drawing/2014/main" xmlns="" id="{1BC6CC2E-1006-42EB-9C8E-70068DE74BE8}"/>
              </a:ext>
            </a:extLst>
          </p:cNvPr>
          <p:cNvSpPr>
            <a:spLocks noGrp="1"/>
          </p:cNvSpPr>
          <p:nvPr>
            <p:ph type="dt" sz="half" idx="14"/>
          </p:nvPr>
        </p:nvSpPr>
        <p:spPr/>
        <p:txBody>
          <a:bodyPr/>
          <a:lstStyle>
            <a:lvl1pPr>
              <a:defRPr/>
            </a:lvl1pPr>
          </a:lstStyle>
          <a:p>
            <a:pPr>
              <a:defRPr/>
            </a:pPr>
            <a:fld id="{B2C2BDBF-69F4-49BA-8504-D2180E65F67B}" type="datetimeFigureOut">
              <a:rPr lang="es-ES"/>
              <a:pPr>
                <a:defRPr/>
              </a:pPr>
              <a:t>24/05/2018</a:t>
            </a:fld>
            <a:endParaRPr lang="es-ES"/>
          </a:p>
        </p:txBody>
      </p:sp>
      <p:sp>
        <p:nvSpPr>
          <p:cNvPr id="4" name="Marcador de pie de página 4">
            <a:extLst>
              <a:ext uri="{FF2B5EF4-FFF2-40B4-BE49-F238E27FC236}">
                <a16:creationId xmlns:a16="http://schemas.microsoft.com/office/drawing/2014/main" xmlns="" id="{67889B7B-DA76-4B7F-84B7-28F46147F3ED}"/>
              </a:ext>
            </a:extLst>
          </p:cNvPr>
          <p:cNvSpPr>
            <a:spLocks noGrp="1"/>
          </p:cNvSpPr>
          <p:nvPr>
            <p:ph type="ftr" sz="quarter" idx="15"/>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xmlns="" id="{D8241760-3DC5-42A0-8035-3BFFA8814C4B}"/>
              </a:ext>
            </a:extLst>
          </p:cNvPr>
          <p:cNvSpPr>
            <a:spLocks noGrp="1"/>
          </p:cNvSpPr>
          <p:nvPr>
            <p:ph type="sldNum" sz="quarter" idx="16"/>
          </p:nvPr>
        </p:nvSpPr>
        <p:spPr/>
        <p:txBody>
          <a:bodyPr/>
          <a:lstStyle>
            <a:lvl1pPr>
              <a:defRPr/>
            </a:lvl1pPr>
          </a:lstStyle>
          <a:p>
            <a:pPr>
              <a:defRPr/>
            </a:pPr>
            <a:fld id="{710605CB-0135-4A56-845C-741394C1B8EB}" type="slidenum">
              <a:rPr lang="es-ES"/>
              <a:pPr>
                <a:defRPr/>
              </a:pPr>
              <a:t>‹Nº›</a:t>
            </a:fld>
            <a:endParaRPr lang="es-ES"/>
          </a:p>
        </p:txBody>
      </p:sp>
    </p:spTree>
    <p:extLst>
      <p:ext uri="{BB962C8B-B14F-4D97-AF65-F5344CB8AC3E}">
        <p14:creationId xmlns:p14="http://schemas.microsoft.com/office/powerpoint/2010/main" val="1645865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8692" y="273679"/>
            <a:ext cx="10968201" cy="1142723"/>
          </a:xfrm>
          <a:prstGeom prst="rect">
            <a:avLst/>
          </a:prstGeom>
        </p:spPr>
        <p:txBody>
          <a:bodyPr lIns="0" tIns="0" rIns="0" bIns="0"/>
          <a:lstStyle/>
          <a:p>
            <a:endParaRPr lang="es-ES"/>
          </a:p>
        </p:txBody>
      </p:sp>
      <p:sp>
        <p:nvSpPr>
          <p:cNvPr id="25" name="PlaceHolder 2"/>
          <p:cNvSpPr>
            <a:spLocks noGrp="1"/>
          </p:cNvSpPr>
          <p:nvPr>
            <p:ph type="body"/>
          </p:nvPr>
        </p:nvSpPr>
        <p:spPr>
          <a:xfrm>
            <a:off x="608692" y="1604188"/>
            <a:ext cx="10968201" cy="498696"/>
          </a:xfrm>
          <a:prstGeom prst="rect">
            <a:avLst/>
          </a:prstGeom>
        </p:spPr>
        <p:txBody>
          <a:bodyPr lIns="0" tIns="0" rIns="0" bIns="0"/>
          <a:lstStyle/>
          <a:p>
            <a:endParaRPr lang="es-ES"/>
          </a:p>
        </p:txBody>
      </p:sp>
      <p:sp>
        <p:nvSpPr>
          <p:cNvPr id="26" name="PlaceHolder 3"/>
          <p:cNvSpPr>
            <a:spLocks noGrp="1"/>
          </p:cNvSpPr>
          <p:nvPr>
            <p:ph type="body"/>
          </p:nvPr>
        </p:nvSpPr>
        <p:spPr>
          <a:xfrm>
            <a:off x="608692" y="2150565"/>
            <a:ext cx="10968201" cy="498696"/>
          </a:xfrm>
          <a:prstGeom prst="rect">
            <a:avLst/>
          </a:prstGeom>
        </p:spPr>
        <p:txBody>
          <a:bodyPr lIns="0" tIns="0" rIns="0" bIns="0"/>
          <a:lstStyle/>
          <a:p>
            <a:endParaRPr lang="es-ES"/>
          </a:p>
        </p:txBody>
      </p:sp>
    </p:spTree>
    <p:extLst>
      <p:ext uri="{BB962C8B-B14F-4D97-AF65-F5344CB8AC3E}">
        <p14:creationId xmlns:p14="http://schemas.microsoft.com/office/powerpoint/2010/main" val="362521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608641" y="273629"/>
            <a:ext cx="10963200" cy="1139160"/>
          </a:xfrm>
        </p:spPr>
        <p:txBody>
          <a:bodyPr/>
          <a:lstStyle/>
          <a:p>
            <a:r>
              <a:rPr lang="es-ES"/>
              <a:t>Haga clic para modificar el estilo de título del patrón</a:t>
            </a:r>
          </a:p>
        </p:txBody>
      </p:sp>
      <p:sp>
        <p:nvSpPr>
          <p:cNvPr id="3" name="Rectangle 3">
            <a:extLst>
              <a:ext uri="{FF2B5EF4-FFF2-40B4-BE49-F238E27FC236}">
                <a16:creationId xmlns:a16="http://schemas.microsoft.com/office/drawing/2014/main" xmlns="" id="{EAA4C962-A61F-40EC-806F-D4D53E046895}"/>
              </a:ext>
            </a:extLst>
          </p:cNvPr>
          <p:cNvSpPr>
            <a:spLocks noGrp="1" noChangeArrowheads="1"/>
          </p:cNvSpPr>
          <p:nvPr>
            <p:ph type="dt" idx="10"/>
          </p:nvPr>
        </p:nvSpPr>
        <p:spPr/>
        <p:txBody>
          <a:bodyPr/>
          <a:lstStyle>
            <a:lvl1pPr>
              <a:defRPr/>
            </a:lvl1pPr>
          </a:lstStyle>
          <a:p>
            <a:pPr>
              <a:defRPr/>
            </a:pPr>
            <a:endParaRPr lang="es-ES"/>
          </a:p>
        </p:txBody>
      </p:sp>
      <p:sp>
        <p:nvSpPr>
          <p:cNvPr id="4" name="Rectangle 4">
            <a:extLst>
              <a:ext uri="{FF2B5EF4-FFF2-40B4-BE49-F238E27FC236}">
                <a16:creationId xmlns:a16="http://schemas.microsoft.com/office/drawing/2014/main" xmlns="" id="{08A271F6-3CFA-4813-853B-63861FC3510C}"/>
              </a:ext>
            </a:extLst>
          </p:cNvPr>
          <p:cNvSpPr>
            <a:spLocks noGrp="1" noChangeArrowheads="1"/>
          </p:cNvSpPr>
          <p:nvPr>
            <p:ph type="ftr" idx="11"/>
          </p:nvPr>
        </p:nvSpPr>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xmlns="" id="{678093D4-29AC-4DD9-B3AF-720ADB1BFD04}"/>
              </a:ext>
            </a:extLst>
          </p:cNvPr>
          <p:cNvSpPr>
            <a:spLocks noGrp="1" noChangeArrowheads="1"/>
          </p:cNvSpPr>
          <p:nvPr>
            <p:ph type="sldNum" idx="12"/>
          </p:nvPr>
        </p:nvSpPr>
        <p:spPr/>
        <p:txBody>
          <a:bodyPr/>
          <a:lstStyle>
            <a:lvl1pPr>
              <a:defRPr/>
            </a:lvl1pPr>
          </a:lstStyle>
          <a:p>
            <a:pPr>
              <a:defRPr/>
            </a:pPr>
            <a:fld id="{B5266098-B407-4F4C-AA7A-4BE4F76BF970}" type="slidenum">
              <a:rPr lang="es-ES"/>
              <a:pPr>
                <a:defRPr/>
              </a:pPr>
              <a:t>‹Nº›</a:t>
            </a:fld>
            <a:endParaRPr lang="es-ES"/>
          </a:p>
        </p:txBody>
      </p:sp>
    </p:spTree>
    <p:extLst>
      <p:ext uri="{BB962C8B-B14F-4D97-AF65-F5344CB8AC3E}">
        <p14:creationId xmlns:p14="http://schemas.microsoft.com/office/powerpoint/2010/main" val="43390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446A605-978E-41D6-822A-08AAA8AB733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237A1029-9692-42CD-A67A-EA16C9D8AD77}"/>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57FBC755-80BA-4C96-8044-AAEDD1C64896}"/>
              </a:ext>
            </a:extLst>
          </p:cNvPr>
          <p:cNvSpPr>
            <a:spLocks noGrp="1"/>
          </p:cNvSpPr>
          <p:nvPr>
            <p:ph type="dt" sz="half" idx="10"/>
          </p:nvPr>
        </p:nvSpPr>
        <p:spPr/>
        <p:txBody>
          <a:bodyPr/>
          <a:lstStyle>
            <a:lvl1pPr>
              <a:defRPr/>
            </a:lvl1pPr>
          </a:lstStyle>
          <a:p>
            <a:pPr>
              <a:defRPr/>
            </a:pPr>
            <a:fld id="{FBA5DD0C-BBC2-47E1-A873-492EB4A781E7}" type="datetimeFigureOut">
              <a:rPr lang="es-ES"/>
              <a:pPr>
                <a:defRPr/>
              </a:pPr>
              <a:t>24/05/2018</a:t>
            </a:fld>
            <a:endParaRPr lang="es-ES"/>
          </a:p>
        </p:txBody>
      </p:sp>
      <p:sp>
        <p:nvSpPr>
          <p:cNvPr id="5" name="Marcador de pie de página 4">
            <a:extLst>
              <a:ext uri="{FF2B5EF4-FFF2-40B4-BE49-F238E27FC236}">
                <a16:creationId xmlns:a16="http://schemas.microsoft.com/office/drawing/2014/main" xmlns="" id="{BAA6CE1C-3724-42F2-8FAD-4AAF309B7D5A}"/>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xmlns="" id="{70354ABA-E017-4361-B02A-279AE50BACAA}"/>
              </a:ext>
            </a:extLst>
          </p:cNvPr>
          <p:cNvSpPr>
            <a:spLocks noGrp="1"/>
          </p:cNvSpPr>
          <p:nvPr>
            <p:ph type="sldNum" sz="quarter" idx="12"/>
          </p:nvPr>
        </p:nvSpPr>
        <p:spPr/>
        <p:txBody>
          <a:bodyPr/>
          <a:lstStyle>
            <a:lvl1pPr>
              <a:defRPr/>
            </a:lvl1pPr>
          </a:lstStyle>
          <a:p>
            <a:pPr>
              <a:defRPr/>
            </a:pPr>
            <a:fld id="{049ECCD3-87E9-4524-9AE3-DA0E7B4A3B48}" type="slidenum">
              <a:rPr lang="es-ES"/>
              <a:pPr>
                <a:defRPr/>
              </a:pPr>
              <a:t>‹Nº›</a:t>
            </a:fld>
            <a:endParaRPr lang="es-ES"/>
          </a:p>
        </p:txBody>
      </p:sp>
    </p:spTree>
    <p:extLst>
      <p:ext uri="{BB962C8B-B14F-4D97-AF65-F5344CB8AC3E}">
        <p14:creationId xmlns:p14="http://schemas.microsoft.com/office/powerpoint/2010/main" val="220071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B098F3A-4ECB-4148-AC2A-9384278E6FF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C0D1D2D3-BE7D-491A-AEBE-821BCF0CE0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xmlns="" id="{4DE9C62F-DAC5-4B7F-9EBB-B988ECA625FD}"/>
              </a:ext>
            </a:extLst>
          </p:cNvPr>
          <p:cNvSpPr>
            <a:spLocks noGrp="1"/>
          </p:cNvSpPr>
          <p:nvPr>
            <p:ph type="dt" sz="half" idx="10"/>
          </p:nvPr>
        </p:nvSpPr>
        <p:spPr/>
        <p:txBody>
          <a:bodyPr/>
          <a:lstStyle>
            <a:lvl1pPr>
              <a:defRPr/>
            </a:lvl1pPr>
          </a:lstStyle>
          <a:p>
            <a:pPr>
              <a:defRPr/>
            </a:pPr>
            <a:fld id="{F85475DE-223B-4AB0-B5E7-239F90E638DD}" type="datetimeFigureOut">
              <a:rPr lang="es-ES"/>
              <a:pPr>
                <a:defRPr/>
              </a:pPr>
              <a:t>24/05/2018</a:t>
            </a:fld>
            <a:endParaRPr lang="es-ES"/>
          </a:p>
        </p:txBody>
      </p:sp>
      <p:sp>
        <p:nvSpPr>
          <p:cNvPr id="5" name="Marcador de pie de página 4">
            <a:extLst>
              <a:ext uri="{FF2B5EF4-FFF2-40B4-BE49-F238E27FC236}">
                <a16:creationId xmlns:a16="http://schemas.microsoft.com/office/drawing/2014/main" xmlns="" id="{1A75FF4E-9D85-484A-A547-F462BDB7A4F0}"/>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xmlns="" id="{3DF4C4B3-0772-42E7-A984-A2B3F56F2EC7}"/>
              </a:ext>
            </a:extLst>
          </p:cNvPr>
          <p:cNvSpPr>
            <a:spLocks noGrp="1"/>
          </p:cNvSpPr>
          <p:nvPr>
            <p:ph type="sldNum" sz="quarter" idx="12"/>
          </p:nvPr>
        </p:nvSpPr>
        <p:spPr/>
        <p:txBody>
          <a:bodyPr/>
          <a:lstStyle>
            <a:lvl1pPr>
              <a:defRPr/>
            </a:lvl1pPr>
          </a:lstStyle>
          <a:p>
            <a:pPr>
              <a:defRPr/>
            </a:pPr>
            <a:fld id="{8D7C362F-FFD7-4E80-9BFB-7BFE2B016671}" type="slidenum">
              <a:rPr lang="es-ES"/>
              <a:pPr>
                <a:defRPr/>
              </a:pPr>
              <a:t>‹Nº›</a:t>
            </a:fld>
            <a:endParaRPr lang="es-ES"/>
          </a:p>
        </p:txBody>
      </p:sp>
    </p:spTree>
    <p:extLst>
      <p:ext uri="{BB962C8B-B14F-4D97-AF65-F5344CB8AC3E}">
        <p14:creationId xmlns:p14="http://schemas.microsoft.com/office/powerpoint/2010/main" val="120338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C77034-7F38-4E13-8B47-1704833106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661D28C7-D9C9-4AA0-B7D8-58683D478082}"/>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318E42A1-AD92-4641-AA00-04CA658C5B6E}"/>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a:extLst>
              <a:ext uri="{FF2B5EF4-FFF2-40B4-BE49-F238E27FC236}">
                <a16:creationId xmlns:a16="http://schemas.microsoft.com/office/drawing/2014/main" xmlns="" id="{E7EF190A-427B-47D2-8BCC-AF7445D7CEA6}"/>
              </a:ext>
            </a:extLst>
          </p:cNvPr>
          <p:cNvSpPr>
            <a:spLocks noGrp="1"/>
          </p:cNvSpPr>
          <p:nvPr>
            <p:ph type="dt" sz="half" idx="10"/>
          </p:nvPr>
        </p:nvSpPr>
        <p:spPr/>
        <p:txBody>
          <a:bodyPr/>
          <a:lstStyle>
            <a:lvl1pPr>
              <a:defRPr/>
            </a:lvl1pPr>
          </a:lstStyle>
          <a:p>
            <a:pPr>
              <a:defRPr/>
            </a:pPr>
            <a:fld id="{90ED3E12-9F37-428A-A28F-A966C6D0BA23}" type="datetimeFigureOut">
              <a:rPr lang="es-ES"/>
              <a:pPr>
                <a:defRPr/>
              </a:pPr>
              <a:t>24/05/2018</a:t>
            </a:fld>
            <a:endParaRPr lang="es-ES"/>
          </a:p>
        </p:txBody>
      </p:sp>
      <p:sp>
        <p:nvSpPr>
          <p:cNvPr id="6" name="Marcador de pie de página 4">
            <a:extLst>
              <a:ext uri="{FF2B5EF4-FFF2-40B4-BE49-F238E27FC236}">
                <a16:creationId xmlns:a16="http://schemas.microsoft.com/office/drawing/2014/main" xmlns="" id="{21612434-36D8-45BB-A9CB-657AAD0CEDE1}"/>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xmlns="" id="{A88DE650-ACB2-4648-9D6E-BFAD95BA6AC1}"/>
              </a:ext>
            </a:extLst>
          </p:cNvPr>
          <p:cNvSpPr>
            <a:spLocks noGrp="1"/>
          </p:cNvSpPr>
          <p:nvPr>
            <p:ph type="sldNum" sz="quarter" idx="12"/>
          </p:nvPr>
        </p:nvSpPr>
        <p:spPr/>
        <p:txBody>
          <a:bodyPr/>
          <a:lstStyle>
            <a:lvl1pPr>
              <a:defRPr/>
            </a:lvl1pPr>
          </a:lstStyle>
          <a:p>
            <a:pPr>
              <a:defRPr/>
            </a:pPr>
            <a:fld id="{21188467-B033-44BA-8E1F-AC5313FD747B}" type="slidenum">
              <a:rPr lang="es-ES"/>
              <a:pPr>
                <a:defRPr/>
              </a:pPr>
              <a:t>‹Nº›</a:t>
            </a:fld>
            <a:endParaRPr lang="es-ES"/>
          </a:p>
        </p:txBody>
      </p:sp>
    </p:spTree>
    <p:extLst>
      <p:ext uri="{BB962C8B-B14F-4D97-AF65-F5344CB8AC3E}">
        <p14:creationId xmlns:p14="http://schemas.microsoft.com/office/powerpoint/2010/main" val="970579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63B75B6-93B5-4F0B-90F5-FF749497269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C6069107-905B-4197-A4A0-7EE1A3D3A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xmlns="" id="{0732062F-9733-427F-850E-4DBC295B36D7}"/>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A493255E-65F4-4433-8A7C-A44DEB1B6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xmlns="" id="{7148D53B-8E69-404B-819B-E45F37C19606}"/>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a:extLst>
              <a:ext uri="{FF2B5EF4-FFF2-40B4-BE49-F238E27FC236}">
                <a16:creationId xmlns:a16="http://schemas.microsoft.com/office/drawing/2014/main" xmlns="" id="{26B7CBAA-AC2D-47F1-8237-9AF75E690A6B}"/>
              </a:ext>
            </a:extLst>
          </p:cNvPr>
          <p:cNvSpPr>
            <a:spLocks noGrp="1"/>
          </p:cNvSpPr>
          <p:nvPr>
            <p:ph type="dt" sz="half" idx="10"/>
          </p:nvPr>
        </p:nvSpPr>
        <p:spPr/>
        <p:txBody>
          <a:bodyPr/>
          <a:lstStyle>
            <a:lvl1pPr>
              <a:defRPr/>
            </a:lvl1pPr>
          </a:lstStyle>
          <a:p>
            <a:pPr>
              <a:defRPr/>
            </a:pPr>
            <a:fld id="{27E0E5A7-725A-43DF-9CCA-DEF4A28FCDB1}" type="datetimeFigureOut">
              <a:rPr lang="es-ES"/>
              <a:pPr>
                <a:defRPr/>
              </a:pPr>
              <a:t>24/05/2018</a:t>
            </a:fld>
            <a:endParaRPr lang="es-ES"/>
          </a:p>
        </p:txBody>
      </p:sp>
      <p:sp>
        <p:nvSpPr>
          <p:cNvPr id="8" name="Marcador de pie de página 4">
            <a:extLst>
              <a:ext uri="{FF2B5EF4-FFF2-40B4-BE49-F238E27FC236}">
                <a16:creationId xmlns:a16="http://schemas.microsoft.com/office/drawing/2014/main" xmlns="" id="{B5F490E7-2001-40C7-AED6-DE794CB4FB92}"/>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xmlns="" id="{8A5D3049-C078-484E-B50B-5DAD984C3DA0}"/>
              </a:ext>
            </a:extLst>
          </p:cNvPr>
          <p:cNvSpPr>
            <a:spLocks noGrp="1"/>
          </p:cNvSpPr>
          <p:nvPr>
            <p:ph type="sldNum" sz="quarter" idx="12"/>
          </p:nvPr>
        </p:nvSpPr>
        <p:spPr/>
        <p:txBody>
          <a:bodyPr/>
          <a:lstStyle>
            <a:lvl1pPr>
              <a:defRPr/>
            </a:lvl1pPr>
          </a:lstStyle>
          <a:p>
            <a:pPr>
              <a:defRPr/>
            </a:pPr>
            <a:fld id="{F213963D-67A6-4338-B2AB-EF7CA68AD99C}" type="slidenum">
              <a:rPr lang="es-ES"/>
              <a:pPr>
                <a:defRPr/>
              </a:pPr>
              <a:t>‹Nº›</a:t>
            </a:fld>
            <a:endParaRPr lang="es-ES"/>
          </a:p>
        </p:txBody>
      </p:sp>
    </p:spTree>
    <p:extLst>
      <p:ext uri="{BB962C8B-B14F-4D97-AF65-F5344CB8AC3E}">
        <p14:creationId xmlns:p14="http://schemas.microsoft.com/office/powerpoint/2010/main" val="1794852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AB9E4BA-27CE-4A38-A811-6D26F463395E}"/>
              </a:ext>
            </a:extLst>
          </p:cNvPr>
          <p:cNvSpPr>
            <a:spLocks noGrp="1"/>
          </p:cNvSpPr>
          <p:nvPr>
            <p:ph type="title"/>
          </p:nvPr>
        </p:nvSpPr>
        <p:spPr/>
        <p:txBody>
          <a:bodyPr/>
          <a:lstStyle/>
          <a:p>
            <a:r>
              <a:rPr lang="es-ES"/>
              <a:t>Haga clic para modificar el estilo de título del patrón</a:t>
            </a:r>
          </a:p>
        </p:txBody>
      </p:sp>
      <p:sp>
        <p:nvSpPr>
          <p:cNvPr id="3" name="Marcador de fecha 3">
            <a:extLst>
              <a:ext uri="{FF2B5EF4-FFF2-40B4-BE49-F238E27FC236}">
                <a16:creationId xmlns:a16="http://schemas.microsoft.com/office/drawing/2014/main" xmlns="" id="{D60EB7A7-D721-4932-8970-E5B5F35D233B}"/>
              </a:ext>
            </a:extLst>
          </p:cNvPr>
          <p:cNvSpPr>
            <a:spLocks noGrp="1"/>
          </p:cNvSpPr>
          <p:nvPr>
            <p:ph type="dt" sz="half" idx="10"/>
          </p:nvPr>
        </p:nvSpPr>
        <p:spPr/>
        <p:txBody>
          <a:bodyPr/>
          <a:lstStyle>
            <a:lvl1pPr>
              <a:defRPr/>
            </a:lvl1pPr>
          </a:lstStyle>
          <a:p>
            <a:pPr>
              <a:defRPr/>
            </a:pPr>
            <a:fld id="{7B3DEB26-1CC1-4E87-A8A3-7F82F5ADFD26}" type="datetimeFigureOut">
              <a:rPr lang="es-ES"/>
              <a:pPr>
                <a:defRPr/>
              </a:pPr>
              <a:t>24/05/2018</a:t>
            </a:fld>
            <a:endParaRPr lang="es-ES"/>
          </a:p>
        </p:txBody>
      </p:sp>
      <p:sp>
        <p:nvSpPr>
          <p:cNvPr id="4" name="Marcador de pie de página 4">
            <a:extLst>
              <a:ext uri="{FF2B5EF4-FFF2-40B4-BE49-F238E27FC236}">
                <a16:creationId xmlns:a16="http://schemas.microsoft.com/office/drawing/2014/main" xmlns="" id="{D7F3368B-371D-4C0D-A014-AAE7F926E346}"/>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xmlns="" id="{8FE274A0-73B6-4CEE-A891-09AAD1BD6E2D}"/>
              </a:ext>
            </a:extLst>
          </p:cNvPr>
          <p:cNvSpPr>
            <a:spLocks noGrp="1"/>
          </p:cNvSpPr>
          <p:nvPr>
            <p:ph type="sldNum" sz="quarter" idx="12"/>
          </p:nvPr>
        </p:nvSpPr>
        <p:spPr/>
        <p:txBody>
          <a:bodyPr/>
          <a:lstStyle>
            <a:lvl1pPr>
              <a:defRPr/>
            </a:lvl1pPr>
          </a:lstStyle>
          <a:p>
            <a:pPr>
              <a:defRPr/>
            </a:pPr>
            <a:fld id="{E3D29EBF-20A1-4137-97DF-FF9F8FE0FCE0}" type="slidenum">
              <a:rPr lang="es-ES"/>
              <a:pPr>
                <a:defRPr/>
              </a:pPr>
              <a:t>‹Nº›</a:t>
            </a:fld>
            <a:endParaRPr lang="es-ES"/>
          </a:p>
        </p:txBody>
      </p:sp>
    </p:spTree>
    <p:extLst>
      <p:ext uri="{BB962C8B-B14F-4D97-AF65-F5344CB8AC3E}">
        <p14:creationId xmlns:p14="http://schemas.microsoft.com/office/powerpoint/2010/main" val="2194077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xmlns="" id="{2C838A26-7116-45BD-B3ED-0740727087EE}"/>
              </a:ext>
            </a:extLst>
          </p:cNvPr>
          <p:cNvSpPr>
            <a:spLocks noGrp="1"/>
          </p:cNvSpPr>
          <p:nvPr>
            <p:ph type="dt" sz="half" idx="10"/>
          </p:nvPr>
        </p:nvSpPr>
        <p:spPr/>
        <p:txBody>
          <a:bodyPr/>
          <a:lstStyle>
            <a:lvl1pPr>
              <a:defRPr/>
            </a:lvl1pPr>
          </a:lstStyle>
          <a:p>
            <a:pPr>
              <a:defRPr/>
            </a:pPr>
            <a:fld id="{9CABA145-2C4D-454B-8E68-9711C5F65F4D}" type="datetimeFigureOut">
              <a:rPr lang="es-ES"/>
              <a:pPr>
                <a:defRPr/>
              </a:pPr>
              <a:t>24/05/2018</a:t>
            </a:fld>
            <a:endParaRPr lang="es-ES"/>
          </a:p>
        </p:txBody>
      </p:sp>
      <p:sp>
        <p:nvSpPr>
          <p:cNvPr id="3" name="Marcador de pie de página 4">
            <a:extLst>
              <a:ext uri="{FF2B5EF4-FFF2-40B4-BE49-F238E27FC236}">
                <a16:creationId xmlns:a16="http://schemas.microsoft.com/office/drawing/2014/main" xmlns="" id="{487D1719-1ABB-4101-973D-4F2D1D8AE2A8}"/>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xmlns="" id="{359C39CB-17B7-4F87-9984-EDF652EC3D04}"/>
              </a:ext>
            </a:extLst>
          </p:cNvPr>
          <p:cNvSpPr>
            <a:spLocks noGrp="1"/>
          </p:cNvSpPr>
          <p:nvPr>
            <p:ph type="sldNum" sz="quarter" idx="12"/>
          </p:nvPr>
        </p:nvSpPr>
        <p:spPr/>
        <p:txBody>
          <a:bodyPr/>
          <a:lstStyle>
            <a:lvl1pPr>
              <a:defRPr/>
            </a:lvl1pPr>
          </a:lstStyle>
          <a:p>
            <a:pPr>
              <a:defRPr/>
            </a:pPr>
            <a:fld id="{C68FB2B8-CDD3-447E-A8B4-464B6995BD5F}" type="slidenum">
              <a:rPr lang="es-ES"/>
              <a:pPr>
                <a:defRPr/>
              </a:pPr>
              <a:t>‹Nº›</a:t>
            </a:fld>
            <a:endParaRPr lang="es-ES"/>
          </a:p>
        </p:txBody>
      </p:sp>
    </p:spTree>
    <p:extLst>
      <p:ext uri="{BB962C8B-B14F-4D97-AF65-F5344CB8AC3E}">
        <p14:creationId xmlns:p14="http://schemas.microsoft.com/office/powerpoint/2010/main" val="16204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1917F3D-E824-41A6-9C6B-0A9D0EBA82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B19981D7-E361-448E-B739-71ECF7972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5D304A30-E48C-42D3-8739-DD38922A2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3">
            <a:extLst>
              <a:ext uri="{FF2B5EF4-FFF2-40B4-BE49-F238E27FC236}">
                <a16:creationId xmlns:a16="http://schemas.microsoft.com/office/drawing/2014/main" xmlns="" id="{187243D3-E84E-42EE-832E-C8B53741E06C}"/>
              </a:ext>
            </a:extLst>
          </p:cNvPr>
          <p:cNvSpPr>
            <a:spLocks noGrp="1"/>
          </p:cNvSpPr>
          <p:nvPr>
            <p:ph type="dt" sz="half" idx="10"/>
          </p:nvPr>
        </p:nvSpPr>
        <p:spPr/>
        <p:txBody>
          <a:bodyPr/>
          <a:lstStyle>
            <a:lvl1pPr>
              <a:defRPr/>
            </a:lvl1pPr>
          </a:lstStyle>
          <a:p>
            <a:pPr>
              <a:defRPr/>
            </a:pPr>
            <a:fld id="{0AEB124D-0248-4CEA-A4F3-30EC2FF3CA14}" type="datetimeFigureOut">
              <a:rPr lang="es-ES"/>
              <a:pPr>
                <a:defRPr/>
              </a:pPr>
              <a:t>24/05/2018</a:t>
            </a:fld>
            <a:endParaRPr lang="es-ES"/>
          </a:p>
        </p:txBody>
      </p:sp>
      <p:sp>
        <p:nvSpPr>
          <p:cNvPr id="6" name="Marcador de pie de página 4">
            <a:extLst>
              <a:ext uri="{FF2B5EF4-FFF2-40B4-BE49-F238E27FC236}">
                <a16:creationId xmlns:a16="http://schemas.microsoft.com/office/drawing/2014/main" xmlns="" id="{A73606FD-1135-46FB-AE59-51CF0835CE98}"/>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xmlns="" id="{80867A32-6DA5-4113-BAE6-FC79FFF10F39}"/>
              </a:ext>
            </a:extLst>
          </p:cNvPr>
          <p:cNvSpPr>
            <a:spLocks noGrp="1"/>
          </p:cNvSpPr>
          <p:nvPr>
            <p:ph type="sldNum" sz="quarter" idx="12"/>
          </p:nvPr>
        </p:nvSpPr>
        <p:spPr/>
        <p:txBody>
          <a:bodyPr/>
          <a:lstStyle>
            <a:lvl1pPr>
              <a:defRPr/>
            </a:lvl1pPr>
          </a:lstStyle>
          <a:p>
            <a:pPr>
              <a:defRPr/>
            </a:pPr>
            <a:fld id="{1C495341-C64D-43BE-9811-05211E5B7AA3}" type="slidenum">
              <a:rPr lang="es-ES"/>
              <a:pPr>
                <a:defRPr/>
              </a:pPr>
              <a:t>‹Nº›</a:t>
            </a:fld>
            <a:endParaRPr lang="es-ES"/>
          </a:p>
        </p:txBody>
      </p:sp>
    </p:spTree>
    <p:extLst>
      <p:ext uri="{BB962C8B-B14F-4D97-AF65-F5344CB8AC3E}">
        <p14:creationId xmlns:p14="http://schemas.microsoft.com/office/powerpoint/2010/main" val="1026302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83FB540-FE77-4541-9A5F-AB6A054DF7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DDFBCA9B-A541-4F92-AA4F-D071421BE3DE}"/>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a:extLst>
              <a:ext uri="{FF2B5EF4-FFF2-40B4-BE49-F238E27FC236}">
                <a16:creationId xmlns:a16="http://schemas.microsoft.com/office/drawing/2014/main" xmlns="" id="{1DE6E719-073B-4F26-A9BD-AC3A8B05C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3">
            <a:extLst>
              <a:ext uri="{FF2B5EF4-FFF2-40B4-BE49-F238E27FC236}">
                <a16:creationId xmlns:a16="http://schemas.microsoft.com/office/drawing/2014/main" xmlns="" id="{587B5F7B-23BE-444A-9CF1-B77F34CC4FF0}"/>
              </a:ext>
            </a:extLst>
          </p:cNvPr>
          <p:cNvSpPr>
            <a:spLocks noGrp="1"/>
          </p:cNvSpPr>
          <p:nvPr>
            <p:ph type="dt" sz="half" idx="10"/>
          </p:nvPr>
        </p:nvSpPr>
        <p:spPr/>
        <p:txBody>
          <a:bodyPr/>
          <a:lstStyle>
            <a:lvl1pPr>
              <a:defRPr/>
            </a:lvl1pPr>
          </a:lstStyle>
          <a:p>
            <a:pPr>
              <a:defRPr/>
            </a:pPr>
            <a:fld id="{4235AD51-D2FE-4790-A853-F40177E54752}" type="datetimeFigureOut">
              <a:rPr lang="es-ES"/>
              <a:pPr>
                <a:defRPr/>
              </a:pPr>
              <a:t>24/05/2018</a:t>
            </a:fld>
            <a:endParaRPr lang="es-ES"/>
          </a:p>
        </p:txBody>
      </p:sp>
      <p:sp>
        <p:nvSpPr>
          <p:cNvPr id="6" name="Marcador de pie de página 4">
            <a:extLst>
              <a:ext uri="{FF2B5EF4-FFF2-40B4-BE49-F238E27FC236}">
                <a16:creationId xmlns:a16="http://schemas.microsoft.com/office/drawing/2014/main" xmlns="" id="{61529074-A545-41EE-837D-FA990248C6A6}"/>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xmlns="" id="{8EF7A862-9E99-4D1E-B541-665C4468AC80}"/>
              </a:ext>
            </a:extLst>
          </p:cNvPr>
          <p:cNvSpPr>
            <a:spLocks noGrp="1"/>
          </p:cNvSpPr>
          <p:nvPr>
            <p:ph type="sldNum" sz="quarter" idx="12"/>
          </p:nvPr>
        </p:nvSpPr>
        <p:spPr/>
        <p:txBody>
          <a:bodyPr/>
          <a:lstStyle>
            <a:lvl1pPr>
              <a:defRPr/>
            </a:lvl1pPr>
          </a:lstStyle>
          <a:p>
            <a:pPr>
              <a:defRPr/>
            </a:pPr>
            <a:fld id="{A4556238-10B0-4839-A9E3-469AEAEE1AB0}" type="slidenum">
              <a:rPr lang="es-ES"/>
              <a:pPr>
                <a:defRPr/>
              </a:pPr>
              <a:t>‹Nº›</a:t>
            </a:fld>
            <a:endParaRPr lang="es-ES"/>
          </a:p>
        </p:txBody>
      </p:sp>
    </p:spTree>
    <p:extLst>
      <p:ext uri="{BB962C8B-B14F-4D97-AF65-F5344CB8AC3E}">
        <p14:creationId xmlns:p14="http://schemas.microsoft.com/office/powerpoint/2010/main" val="425522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xmlns="" id="{4F90E637-C76A-4BF4-8BFE-D6053543346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Marcador de texto 2">
            <a:extLst>
              <a:ext uri="{FF2B5EF4-FFF2-40B4-BE49-F238E27FC236}">
                <a16:creationId xmlns:a16="http://schemas.microsoft.com/office/drawing/2014/main" xmlns="" id="{5D61A2D9-420E-47EB-A3F8-CC60C630845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Editar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Marcador de fecha 3">
            <a:extLst>
              <a:ext uri="{FF2B5EF4-FFF2-40B4-BE49-F238E27FC236}">
                <a16:creationId xmlns:a16="http://schemas.microsoft.com/office/drawing/2014/main" xmlns="" id="{0E2DC1BF-4FFE-4370-AF9E-00544794E5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92BC149-AA9C-4F8C-8BD8-3200306BBAA0}" type="datetimeFigureOut">
              <a:rPr lang="es-ES"/>
              <a:pPr>
                <a:defRPr/>
              </a:pPr>
              <a:t>24/05/2018</a:t>
            </a:fld>
            <a:endParaRPr lang="es-ES"/>
          </a:p>
        </p:txBody>
      </p:sp>
      <p:sp>
        <p:nvSpPr>
          <p:cNvPr id="5" name="Marcador de pie de página 4">
            <a:extLst>
              <a:ext uri="{FF2B5EF4-FFF2-40B4-BE49-F238E27FC236}">
                <a16:creationId xmlns:a16="http://schemas.microsoft.com/office/drawing/2014/main" xmlns="" id="{B4105192-71D4-4F9C-BE5F-8AFC579931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Marcador de número de diapositiva 5">
            <a:extLst>
              <a:ext uri="{FF2B5EF4-FFF2-40B4-BE49-F238E27FC236}">
                <a16:creationId xmlns:a16="http://schemas.microsoft.com/office/drawing/2014/main" xmlns="" id="{C24F11A9-7829-431C-B72E-C9B0F071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6872DA0-01E1-4D20-AA8D-CE223BE086C4}"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8" r:id="rId12"/>
    <p:sldLayoutId id="2147483743" r:id="rId13"/>
    <p:sldLayoutId id="2147483746" r:id="rId14"/>
    <p:sldLayoutId id="2147483750" r:id="rId15"/>
    <p:sldLayoutId id="2147483751" r:id="rId1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17.jpeg"/></Relationships>
</file>

<file path=ppt/slides/_rels/slide10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1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1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10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106.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1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7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5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0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79.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80.png"/><Relationship Id="rId7"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82.png"/><Relationship Id="rId4" Type="http://schemas.openxmlformats.org/officeDocument/2006/relationships/image" Target="../media/image181.png"/></Relationships>
</file>

<file path=ppt/slides/_rels/slide1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85.wmf"/><Relationship Id="rId3" Type="http://schemas.openxmlformats.org/officeDocument/2006/relationships/image" Target="../media/image183.png"/><Relationship Id="rId7" Type="http://schemas.openxmlformats.org/officeDocument/2006/relationships/image" Target="../media/image117.jpeg"/><Relationship Id="rId12"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diagramColors" Target="../diagrams/colors2.xml"/><Relationship Id="rId5" Type="http://schemas.openxmlformats.org/officeDocument/2006/relationships/image" Target="../media/image115.png"/><Relationship Id="rId10" Type="http://schemas.openxmlformats.org/officeDocument/2006/relationships/diagramQuickStyle" Target="../diagrams/quickStyle2.xml"/><Relationship Id="rId4" Type="http://schemas.openxmlformats.org/officeDocument/2006/relationships/image" Target="../media/image184.png"/><Relationship Id="rId9" Type="http://schemas.openxmlformats.org/officeDocument/2006/relationships/diagramLayout" Target="../diagrams/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86.png"/><Relationship Id="rId7"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86.png"/><Relationship Id="rId4" Type="http://schemas.openxmlformats.org/officeDocument/2006/relationships/image" Target="../media/image185.wmf"/></Relationships>
</file>

<file path=ppt/slides/_rels/slide113.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17.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88.png"/></Relationships>
</file>

<file path=ppt/slides/_rels/slide114.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16.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15.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117.jpeg"/></Relationships>
</file>

<file path=ppt/slides/_rels/slide115.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115.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200.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5" Type="http://schemas.openxmlformats.org/officeDocument/2006/relationships/image" Target="../media/image117.jpe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116.png"/></Relationships>
</file>

<file path=ppt/slides/_rels/slide1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1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118.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18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1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207.jpeg"/><Relationship Id="rId7" Type="http://schemas.openxmlformats.org/officeDocument/2006/relationships/image" Target="../media/image116.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209.jpeg"/><Relationship Id="rId4" Type="http://schemas.openxmlformats.org/officeDocument/2006/relationships/image" Target="../media/image20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hyperlink" Target="http://www.google.es/url?sa=i&amp;rct=j&amp;q=grasa&amp;source=images&amp;cd=&amp;docid=U-1q2DBlF-ofuM&amp;tbnid=nU3GwYULmzBEtM:&amp;ved=0CAUQjRw&amp;url=http://www.eleconomista.es/blogs/running-de-ciudad/tag/grasa-corporal/&amp;ei=1CF4UcLQFMil0wW7zYGYAg&amp;bvm=bv.45580626,d.ZGU&amp;psig=AFQjCNHVDkxFB_16fpT45jRqfq6Cx_3dMQ&amp;ust=1366913732610493" TargetMode="Externa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121.xml.rels><?xml version="1.0" encoding="UTF-8" standalone="yes"?>
<Relationships xmlns="http://schemas.openxmlformats.org/package/2006/relationships"><Relationship Id="rId3" Type="http://schemas.openxmlformats.org/officeDocument/2006/relationships/hyperlink" Target="http://www.google.es/url?sa=i&amp;rct=j&amp;q=grasa&amp;source=images&amp;cd=&amp;docid=U-1q2DBlF-ofuM&amp;tbnid=nU3GwYULmzBEtM:&amp;ved=0CAUQjRw&amp;url=http://www.eleconomista.es/blogs/running-de-ciudad/tag/grasa-corporal/&amp;ei=1CF4UcLQFMil0wW7zYGYAg&amp;bvm=bv.45580626,d.ZGU&amp;psig=AFQjCNHVDkxFB_16fpT45jRqfq6Cx_3dMQ&amp;ust=1366913732610493" TargetMode="External"/><Relationship Id="rId7" Type="http://schemas.openxmlformats.org/officeDocument/2006/relationships/image" Target="../media/image117.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210.jpeg"/></Relationships>
</file>

<file path=ppt/slides/_rels/slide122.xml.rels><?xml version="1.0" encoding="UTF-8" standalone="yes"?>
<Relationships xmlns="http://schemas.openxmlformats.org/package/2006/relationships"><Relationship Id="rId3" Type="http://schemas.openxmlformats.org/officeDocument/2006/relationships/hyperlink" Target="http://www.google.es/url?sa=i&amp;rct=j&amp;q=grasa&amp;source=images&amp;cd=&amp;docid=U-1q2DBlF-ofuM&amp;tbnid=nU3GwYULmzBEtM:&amp;ved=0CAUQjRw&amp;url=http://www.eleconomista.es/blogs/running-de-ciudad/tag/grasa-corporal/&amp;ei=1CF4UcLQFMil0wW7zYGYAg&amp;bvm=bv.45580626,d.ZGU&amp;psig=AFQjCNHVDkxFB_16fpT45jRqfq6Cx_3dMQ&amp;ust=1366913732610493" TargetMode="External"/><Relationship Id="rId7"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21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12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oleObject" Target="../embeddings/oleObject2.bin"/><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5.png"/><Relationship Id="rId5" Type="http://schemas.openxmlformats.org/officeDocument/2006/relationships/image" Target="../media/image212.png"/><Relationship Id="rId4" Type="http://schemas.openxmlformats.org/officeDocument/2006/relationships/image" Target="../media/image211.png"/></Relationships>
</file>

<file path=ppt/slides/_rels/slide1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128.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jpeg"/><Relationship Id="rId7" Type="http://schemas.openxmlformats.org/officeDocument/2006/relationships/image" Target="../media/image219.jpe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jpeg"/><Relationship Id="rId11" Type="http://schemas.openxmlformats.org/officeDocument/2006/relationships/image" Target="../media/image117.jpeg"/><Relationship Id="rId5" Type="http://schemas.openxmlformats.org/officeDocument/2006/relationships/image" Target="../media/image217.jpeg"/><Relationship Id="rId10" Type="http://schemas.openxmlformats.org/officeDocument/2006/relationships/image" Target="../media/image116.png"/><Relationship Id="rId4" Type="http://schemas.openxmlformats.org/officeDocument/2006/relationships/image" Target="../media/image216.png"/><Relationship Id="rId9" Type="http://schemas.openxmlformats.org/officeDocument/2006/relationships/image" Target="../media/image115.png"/></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21.png"/><Relationship Id="rId1" Type="http://schemas.openxmlformats.org/officeDocument/2006/relationships/slideLayout" Target="../slideLayouts/slideLayout12.xml"/><Relationship Id="rId5" Type="http://schemas.openxmlformats.org/officeDocument/2006/relationships/image" Target="../media/image117.jpeg"/><Relationship Id="rId4" Type="http://schemas.openxmlformats.org/officeDocument/2006/relationships/image" Target="../media/image116.png"/></Relationships>
</file>

<file path=ppt/slides/_rels/slide13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2.xml"/><Relationship Id="rId4" Type="http://schemas.openxmlformats.org/officeDocument/2006/relationships/image" Target="../media/image224.png"/></Relationships>
</file>

<file path=ppt/slides/_rels/slide1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25.png"/><Relationship Id="rId1" Type="http://schemas.openxmlformats.org/officeDocument/2006/relationships/slideLayout" Target="../slideLayouts/slideLayout12.xml"/><Relationship Id="rId5" Type="http://schemas.openxmlformats.org/officeDocument/2006/relationships/image" Target="../media/image117.jpeg"/><Relationship Id="rId4" Type="http://schemas.openxmlformats.org/officeDocument/2006/relationships/image" Target="../media/image116.png"/></Relationships>
</file>

<file path=ppt/slides/_rels/slide1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227.png"/></Relationships>
</file>

<file path=ppt/slides/_rels/slide13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7.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74.png"/></Relationships>
</file>

<file path=ppt/slides/_rels/slide13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15.xml"/><Relationship Id="rId6" Type="http://schemas.openxmlformats.org/officeDocument/2006/relationships/image" Target="../media/image174.png"/><Relationship Id="rId5" Type="http://schemas.openxmlformats.org/officeDocument/2006/relationships/image" Target="../media/image236.jpeg"/><Relationship Id="rId4" Type="http://schemas.openxmlformats.org/officeDocument/2006/relationships/image" Target="../media/image235.jpeg"/></Relationships>
</file>

<file path=ppt/slides/_rels/slide142.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6.xml"/><Relationship Id="rId5" Type="http://schemas.openxmlformats.org/officeDocument/2006/relationships/image" Target="../media/image242.jpeg"/><Relationship Id="rId4" Type="http://schemas.openxmlformats.org/officeDocument/2006/relationships/image" Target="../media/image241.png"/></Relationships>
</file>

<file path=ppt/slides/_rels/slide14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244.png"/></Relationships>
</file>

<file path=ppt/slides/_rels/slide14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248.jpeg"/><Relationship Id="rId7" Type="http://schemas.openxmlformats.org/officeDocument/2006/relationships/image" Target="../media/image251.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250.png"/><Relationship Id="rId5" Type="http://schemas.openxmlformats.org/officeDocument/2006/relationships/image" Target="../media/image174.png"/><Relationship Id="rId4" Type="http://schemas.openxmlformats.org/officeDocument/2006/relationships/image" Target="../media/image249.jpeg"/></Relationships>
</file>

<file path=ppt/slides/_rels/slide14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image" Target="../media/image253.png"/><Relationship Id="rId1" Type="http://schemas.openxmlformats.org/officeDocument/2006/relationships/slideLayout" Target="../slideLayouts/slideLayout13.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5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png"/><Relationship Id="rId1" Type="http://schemas.openxmlformats.org/officeDocument/2006/relationships/slideLayout" Target="../slideLayouts/slideLayout15.xml"/><Relationship Id="rId5" Type="http://schemas.openxmlformats.org/officeDocument/2006/relationships/image" Target="../media/image265.jpeg"/><Relationship Id="rId4" Type="http://schemas.openxmlformats.org/officeDocument/2006/relationships/image" Target="../media/image174.png"/></Relationships>
</file>

<file path=ppt/slides/_rels/slide15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png"/><Relationship Id="rId1" Type="http://schemas.openxmlformats.org/officeDocument/2006/relationships/slideLayout" Target="../slideLayouts/slideLayout13.xml"/><Relationship Id="rId5" Type="http://schemas.openxmlformats.org/officeDocument/2006/relationships/image" Target="../media/image269.png"/><Relationship Id="rId4" Type="http://schemas.openxmlformats.org/officeDocument/2006/relationships/image" Target="../media/image268.png"/></Relationships>
</file>

<file path=ppt/slides/_rels/slide15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72.jpeg"/><Relationship Id="rId4" Type="http://schemas.openxmlformats.org/officeDocument/2006/relationships/image" Target="../media/image271.png"/></Relationships>
</file>

<file path=ppt/slides/_rels/slide15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16.xml"/><Relationship Id="rId4" Type="http://schemas.openxmlformats.org/officeDocument/2006/relationships/image" Target="../media/image275.jpeg"/></Relationships>
</file>

<file path=ppt/slides/_rels/slide158.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16.xml"/><Relationship Id="rId4" Type="http://schemas.openxmlformats.org/officeDocument/2006/relationships/image" Target="../media/image278.jpeg"/></Relationships>
</file>

<file path=ppt/slides/_rels/slide159.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jpeg"/><Relationship Id="rId1" Type="http://schemas.openxmlformats.org/officeDocument/2006/relationships/slideLayout" Target="../slideLayouts/slideLayout16.xml"/><Relationship Id="rId6" Type="http://schemas.openxmlformats.org/officeDocument/2006/relationships/image" Target="../media/image286.jpeg"/><Relationship Id="rId5" Type="http://schemas.openxmlformats.org/officeDocument/2006/relationships/image" Target="../media/image285.png"/><Relationship Id="rId4" Type="http://schemas.openxmlformats.org/officeDocument/2006/relationships/image" Target="../media/image284.png"/></Relationships>
</file>

<file path=ppt/slides/_rels/slide162.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7.jpeg"/><Relationship Id="rId1" Type="http://schemas.openxmlformats.org/officeDocument/2006/relationships/slideLayout" Target="../slideLayouts/slideLayout16.xml"/><Relationship Id="rId5" Type="http://schemas.openxmlformats.org/officeDocument/2006/relationships/image" Target="../media/image289.jpeg"/><Relationship Id="rId4" Type="http://schemas.openxmlformats.org/officeDocument/2006/relationships/image" Target="../media/image288.jpeg"/></Relationships>
</file>

<file path=ppt/slides/_rels/slide163.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jpeg"/><Relationship Id="rId1" Type="http://schemas.openxmlformats.org/officeDocument/2006/relationships/slideLayout" Target="../slideLayouts/slideLayout7.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157.png"/></Relationships>
</file>

<file path=ppt/slides/_rels/slide164.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95.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304.wmf"/><Relationship Id="rId2" Type="http://schemas.openxmlformats.org/officeDocument/2006/relationships/image" Target="../media/image303.jpeg"/><Relationship Id="rId1" Type="http://schemas.openxmlformats.org/officeDocument/2006/relationships/slideLayout" Target="../slideLayouts/slideLayout7.xml"/><Relationship Id="rId4" Type="http://schemas.openxmlformats.org/officeDocument/2006/relationships/image" Target="../media/image305.jpeg"/></Relationships>
</file>

<file path=ppt/slides/_rels/slide174.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es/url?url=http://adictamente.blogspot.com/2013/01/12-senales-para-saber-si-estas-saliendo.html&amp;rct=j&amp;frm=1&amp;q=&amp;esrc=s&amp;sa=U&amp;ved=0ahUKEwic-IOmkK3PAhWB8RQKHZK9BYEQwW4IJjAI&amp;usg=AFQjCNHBFwouLetCaaFgpcPdqHfScQiiGQ"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www.google.es/url?url=http://www.melodijolola.com/gourmet/que-fruta-esta-de-temporada-cada-mes&amp;rct=j&amp;frm=1&amp;q=&amp;esrc=s&amp;sa=U&amp;ved=0ahUKEwjh6Mn2va3PAhUK8RQKHevlBnwQwW4IIjAG&amp;usg=AFQjCNF6XdHHDrYg0TpW0z3o1xUt7lm37w"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es/imgres?imgurl&amp;imgrefurl=http://www.erprofe.es/2012/03/11/adivina-adivinanza/&amp;h=0&amp;w=0&amp;tbnid=ymEkZLoDMF9lWM&amp;tbnh=232&amp;tbnw=217&amp;zoom=1&amp;docid=m12Jq-kJbjeUyM&amp;hl=es&amp;ei=2QYrU4vXJNHI0AWuqYHQDA&amp;ved=0CAUQsCUoAQ" TargetMode="External"/><Relationship Id="rId2" Type="http://schemas.openxmlformats.org/officeDocument/2006/relationships/image" Target="../media/image37.wm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es/imgres?imgurl&amp;imgrefurl=http://www.erprofe.es/2012/03/11/adivina-adivinanza/&amp;h=0&amp;w=0&amp;tbnid=ymEkZLoDMF9lWM&amp;tbnh=232&amp;tbnw=217&amp;zoom=1&amp;docid=m12Jq-kJbjeUyM&amp;hl=es&amp;ei=2QYrU4vXJNHI0AWuqYHQDA&amp;ved=0CAUQsCUoAQ" TargetMode="External"/><Relationship Id="rId2" Type="http://schemas.openxmlformats.org/officeDocument/2006/relationships/image" Target="../media/image37.wm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google.es/imgres?imgurl&amp;imgrefurl=http://www.erprofe.es/2012/03/11/adivina-adivinanza/&amp;h=0&amp;w=0&amp;tbnid=ymEkZLoDMF9lWM&amp;tbnh=232&amp;tbnw=217&amp;zoom=1&amp;docid=m12Jq-kJbjeUyM&amp;hl=es&amp;ei=2QYrU4vXJNHI0AWuqYHQDA&amp;ved=0CAUQsCUoAQ" TargetMode="Externa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7.jpe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8.png"/><Relationship Id="rId7"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7.png"/><Relationship Id="rId7" Type="http://schemas.openxmlformats.org/officeDocument/2006/relationships/image" Target="../media/image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8.jpeg"/><Relationship Id="rId9"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7.jpeg"/><Relationship Id="rId7" Type="http://schemas.openxmlformats.org/officeDocument/2006/relationships/image" Target="../media/image69.jpeg"/><Relationship Id="rId2" Type="http://schemas.openxmlformats.org/officeDocument/2006/relationships/hyperlink" Target="http://www.google.es/url?url=http://cineautentico.blogspot.com/2010/05/lo-que-el-viento-se-llevo-la-mejor.html&amp;rct=j&amp;frm=1&amp;q=&amp;esrc=s&amp;sa=U&amp;ved=0ahUKEwjt58yW-7fQAhWLy4MKHbqFAcw4PBDBbggyMA4&amp;sig2=khNWcwbG9WuV_0gNy5rnUA&amp;usg=AFQjCNETIhxYvPiI7P6YrNhc_oo_7yfZog" TargetMode="External"/><Relationship Id="rId1" Type="http://schemas.openxmlformats.org/officeDocument/2006/relationships/slideLayout" Target="../slideLayouts/slideLayout7.xml"/><Relationship Id="rId6" Type="http://schemas.openxmlformats.org/officeDocument/2006/relationships/hyperlink" Target="https://www.google.es/url?url=https://twitter.com/carpanta01&amp;rct=j&amp;frm=1&amp;q=&amp;esrc=s&amp;sa=U&amp;ved=0ahUKEwjR4_Dc-7fQAhWI7IMKHREWAcgQwW4IGjAC&amp;sig2=-gr1ouMqRaQBGBx2_x9ybA&amp;usg=AFQjCNEi1hnMHErdOfU3FNeAyMBKFvoekQ" TargetMode="External"/><Relationship Id="rId5" Type="http://schemas.openxmlformats.org/officeDocument/2006/relationships/image" Target="../media/image68.jpeg"/><Relationship Id="rId10" Type="http://schemas.openxmlformats.org/officeDocument/2006/relationships/image" Target="../media/image7.jpeg"/><Relationship Id="rId4" Type="http://schemas.openxmlformats.org/officeDocument/2006/relationships/hyperlink" Target="http://sp2.cinedor.es/715/foto-la-dama-y-el-vagabundo-3-227.jpg" TargetMode="External"/><Relationship Id="rId9"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0.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jpe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google.es/url?url=http://fullmusculo.com/home/por-que-la-comida-rapida-no-es-saludable/&amp;rct=j&amp;frm=1&amp;q=&amp;esrc=s&amp;sa=U&amp;ved=0ahUKEwjyu9XG_bfQAhVn64MKHTZIAUsQwW4IIDAF&amp;sig2=YukTp71fzdtGyXz_0r58qg&amp;usg=AFQjCNGOWtazUA8dobkE-Yr8IxcBWoz7lQ" TargetMode="External"/><Relationship Id="rId7" Type="http://schemas.openxmlformats.org/officeDocument/2006/relationships/image" Target="../media/image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05.jpeg"/><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11.png"/><Relationship Id="rId4" Type="http://schemas.openxmlformats.org/officeDocument/2006/relationships/image" Target="../media/image110.jpe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05.jpe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png"/><Relationship Id="rId1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google.es/url?url=https://pixabay.com/es/pictograma-personas-wc-s%C3%ADmbolo-884043/&amp;rct=j&amp;frm=1&amp;q=&amp;esrc=s&amp;sa=U&amp;ved=0ahUKEwjFotPZ76PQAhWB3YMKHSgiA7wQwW4IODAQ&amp;usg=AFQjCNGioou8_P7gNx5640AtwUeaq0yuuA" TargetMode="Externa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21.jpeg"/><Relationship Id="rId7" Type="http://schemas.openxmlformats.org/officeDocument/2006/relationships/image" Target="../media/image116.pn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9.png"/><Relationship Id="rId4" Type="http://schemas.openxmlformats.org/officeDocument/2006/relationships/image" Target="../media/image122.jpeg"/></Relationships>
</file>

<file path=ppt/slides/_rels/slide7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7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23.png"/><Relationship Id="rId7"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25.jpeg"/><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23.png"/><Relationship Id="rId7"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25.jpeg"/><Relationship Id="rId4" Type="http://schemas.openxmlformats.org/officeDocument/2006/relationships/image" Target="../media/image12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www.google.es/url?sa=i&amp;rct=j&amp;q=&amp;esrc=s&amp;source=images&amp;cd=&amp;cad=rja&amp;uact=8&amp;ved=0ahUKEwjp3qOqsYrNAhWEMhoKHeoAAbQQjRwIBw&amp;url=http://blocdietasana.blogspot.com/2016/01/kids-healthy-eating-plate.html&amp;bvm=bv.123664746,d.d2s&amp;psig=AFQjCNERc5k9q4mk2Lu3zYAt37BG4Y5KuQ&amp;ust=1464992720924971" TargetMode="Externa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29.jpeg"/><Relationship Id="rId7" Type="http://schemas.openxmlformats.org/officeDocument/2006/relationships/image" Target="../media/image115.png"/><Relationship Id="rId2" Type="http://schemas.openxmlformats.org/officeDocument/2006/relationships/hyperlink" Target="http://www.google.es/url?sa=i&amp;rct=j&amp;q=&amp;esrc=s&amp;source=images&amp;cd=&amp;cad=rja&amp;uact=8&amp;ved=0ahUKEwjp3qOqsYrNAhWEMhoKHeoAAbQQjRwIBw&amp;url=http://blocdietasana.blogspot.com/2016/01/kids-healthy-eating-plate.html&amp;bvm=bv.123664746,d.d2s&amp;psig=AFQjCNERc5k9q4mk2Lu3zYAt37BG4Y5KuQ&amp;ust=1464992720924971" TargetMode="External"/><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7.jpeg"/><Relationship Id="rId9" Type="http://schemas.openxmlformats.org/officeDocument/2006/relationships/image" Target="../media/image117.jpeg"/></Relationships>
</file>

<file path=ppt/slides/_rels/slide8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33.png"/><Relationship Id="rId7" Type="http://schemas.openxmlformats.org/officeDocument/2006/relationships/image" Target="../media/image115.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34.png"/><Relationship Id="rId5" Type="http://schemas.openxmlformats.org/officeDocument/2006/relationships/image" Target="../media/image132.png"/><Relationship Id="rId4" Type="http://schemas.openxmlformats.org/officeDocument/2006/relationships/oleObject" Target="../embeddings/oleObject1.bin"/><Relationship Id="rId9" Type="http://schemas.openxmlformats.org/officeDocument/2006/relationships/image" Target="../media/image117.jpeg"/></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8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8.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20.jpeg"/><Relationship Id="rId4" Type="http://schemas.openxmlformats.org/officeDocument/2006/relationships/image" Target="../media/image146.gif"/></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49.png"/><Relationship Id="rId1" Type="http://schemas.openxmlformats.org/officeDocument/2006/relationships/slideLayout" Target="../slideLayouts/slideLayout6.xml"/><Relationship Id="rId5" Type="http://schemas.openxmlformats.org/officeDocument/2006/relationships/image" Target="../media/image117.jpeg"/><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41.png"/><Relationship Id="rId7" Type="http://schemas.openxmlformats.org/officeDocument/2006/relationships/image" Target="../media/image159.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jpeg"/></Relationships>
</file>

<file path=ppt/slides/_rels/slide92.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41.png"/><Relationship Id="rId7"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jpeg"/></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png"/></Relationships>
</file>

<file path=ppt/slides/_rels/slide9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png"/></Relationships>
</file>

<file path=ppt/slides/_rels/slide9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60.jpeg"/></Relationships>
</file>

<file path=ppt/slides/_rels/slide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png"/></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CuadroTexto">
            <a:extLst>
              <a:ext uri="{FF2B5EF4-FFF2-40B4-BE49-F238E27FC236}">
                <a16:creationId xmlns:a16="http://schemas.microsoft.com/office/drawing/2014/main" xmlns="" id="{E615D647-7F53-40F6-A17A-A78029DB84DD}"/>
              </a:ext>
            </a:extLst>
          </p:cNvPr>
          <p:cNvSpPr txBox="1">
            <a:spLocks noChangeArrowheads="1"/>
          </p:cNvSpPr>
          <p:nvPr/>
        </p:nvSpPr>
        <p:spPr bwMode="auto">
          <a:xfrm>
            <a:off x="1063625" y="723900"/>
            <a:ext cx="2465388"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sp>
        <p:nvSpPr>
          <p:cNvPr id="8195" name="7 CuadroTexto">
            <a:extLst>
              <a:ext uri="{FF2B5EF4-FFF2-40B4-BE49-F238E27FC236}">
                <a16:creationId xmlns:a16="http://schemas.microsoft.com/office/drawing/2014/main" xmlns="" id="{E5214C2E-9D57-4645-9F89-D423D05E3751}"/>
              </a:ext>
            </a:extLst>
          </p:cNvPr>
          <p:cNvSpPr txBox="1">
            <a:spLocks noChangeArrowheads="1"/>
          </p:cNvSpPr>
          <p:nvPr/>
        </p:nvSpPr>
        <p:spPr bwMode="auto">
          <a:xfrm>
            <a:off x="9729788" y="4224338"/>
            <a:ext cx="2335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s-ES" altLang="es-ES" sz="2400" dirty="0"/>
              <a:t>Ferrol, mayo 2018</a:t>
            </a:r>
          </a:p>
          <a:p>
            <a:pPr algn="r" eaLnBrk="1" hangingPunct="1">
              <a:lnSpc>
                <a:spcPct val="100000"/>
              </a:lnSpc>
              <a:spcBef>
                <a:spcPct val="0"/>
              </a:spcBef>
              <a:buFontTx/>
              <a:buNone/>
            </a:pPr>
            <a:endParaRPr lang="es-ES" altLang="es-ES" sz="1800" dirty="0"/>
          </a:p>
          <a:p>
            <a:pPr algn="r" eaLnBrk="1" hangingPunct="1">
              <a:lnSpc>
                <a:spcPct val="100000"/>
              </a:lnSpc>
              <a:spcBef>
                <a:spcPct val="0"/>
              </a:spcBef>
              <a:buFontTx/>
              <a:buNone/>
            </a:pPr>
            <a:r>
              <a:rPr lang="es-ES" altLang="es-ES" sz="1800" dirty="0"/>
              <a:t>Ana </a:t>
            </a:r>
            <a:r>
              <a:rPr lang="es-ES" altLang="es-ES" sz="1800" dirty="0" err="1"/>
              <a:t>Mª</a:t>
            </a:r>
            <a:r>
              <a:rPr lang="es-ES" altLang="es-ES" sz="1800" dirty="0"/>
              <a:t> Martínez Lorente</a:t>
            </a:r>
          </a:p>
          <a:p>
            <a:pPr algn="r" eaLnBrk="1" hangingPunct="1">
              <a:lnSpc>
                <a:spcPct val="100000"/>
              </a:lnSpc>
              <a:spcBef>
                <a:spcPct val="0"/>
              </a:spcBef>
              <a:buFontTx/>
              <a:buNone/>
            </a:pPr>
            <a:r>
              <a:rPr lang="es-ES" altLang="es-ES" sz="1800" dirty="0"/>
              <a:t>D. X. </a:t>
            </a:r>
            <a:r>
              <a:rPr lang="es-ES" altLang="es-ES" sz="1800" dirty="0" err="1"/>
              <a:t>Saúde</a:t>
            </a:r>
            <a:r>
              <a:rPr lang="es-ES" altLang="es-ES" sz="1800" dirty="0"/>
              <a:t> Pública</a:t>
            </a:r>
          </a:p>
        </p:txBody>
      </p:sp>
      <p:grpSp>
        <p:nvGrpSpPr>
          <p:cNvPr id="8196" name="Grupo 22">
            <a:extLst>
              <a:ext uri="{FF2B5EF4-FFF2-40B4-BE49-F238E27FC236}">
                <a16:creationId xmlns:a16="http://schemas.microsoft.com/office/drawing/2014/main" xmlns="" id="{F95093CC-A803-48DF-8388-8FC33E5CA0C4}"/>
              </a:ext>
            </a:extLst>
          </p:cNvPr>
          <p:cNvGrpSpPr>
            <a:grpSpLocks/>
          </p:cNvGrpSpPr>
          <p:nvPr/>
        </p:nvGrpSpPr>
        <p:grpSpPr bwMode="auto">
          <a:xfrm>
            <a:off x="311150" y="174625"/>
            <a:ext cx="9334500" cy="6359525"/>
            <a:chOff x="311102" y="174229"/>
            <a:chExt cx="9335256" cy="6359305"/>
          </a:xfrm>
        </p:grpSpPr>
        <p:pic>
          <p:nvPicPr>
            <p:cNvPr id="8199" name="Imagen 18">
              <a:extLst>
                <a:ext uri="{FF2B5EF4-FFF2-40B4-BE49-F238E27FC236}">
                  <a16:creationId xmlns:a16="http://schemas.microsoft.com/office/drawing/2014/main" xmlns="" id="{5B71070F-A190-4DA6-8825-FAA56205E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Imagen 20">
              <a:extLst>
                <a:ext uri="{FF2B5EF4-FFF2-40B4-BE49-F238E27FC236}">
                  <a16:creationId xmlns:a16="http://schemas.microsoft.com/office/drawing/2014/main" xmlns="" id="{BCEBA694-2265-4A0F-AC36-84103C77A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7" name="CuadroTexto 21">
            <a:extLst>
              <a:ext uri="{FF2B5EF4-FFF2-40B4-BE49-F238E27FC236}">
                <a16:creationId xmlns:a16="http://schemas.microsoft.com/office/drawing/2014/main" xmlns="" id="{9E3BEC9F-EAE9-420F-B055-041C39440E96}"/>
              </a:ext>
            </a:extLst>
          </p:cNvPr>
          <p:cNvSpPr txBox="1">
            <a:spLocks noChangeArrowheads="1"/>
          </p:cNvSpPr>
          <p:nvPr/>
        </p:nvSpPr>
        <p:spPr bwMode="auto">
          <a:xfrm>
            <a:off x="9759950" y="300038"/>
            <a:ext cx="22748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3600">
                <a:solidFill>
                  <a:srgbClr val="7030A0"/>
                </a:solidFill>
              </a:rPr>
              <a:t>Educación para la Salud en la escuela</a:t>
            </a:r>
          </a:p>
        </p:txBody>
      </p:sp>
      <p:pic>
        <p:nvPicPr>
          <p:cNvPr id="35" name="Gráfico 34" descr="Niños">
            <a:extLst>
              <a:ext uri="{FF2B5EF4-FFF2-40B4-BE49-F238E27FC236}">
                <a16:creationId xmlns:a16="http://schemas.microsoft.com/office/drawing/2014/main" xmlns="" id="{2E1C09E1-8B75-43D5-BD10-2AE4ECE84522}"/>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559925" y="2163763"/>
            <a:ext cx="2505075" cy="25050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08BC093B-FA51-41B8-9244-A1F59FF32EA9}"/>
              </a:ext>
            </a:extLst>
          </p:cNvPr>
          <p:cNvPicPr>
            <a:picLocks noChangeAspect="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26055" r="26972"/>
          <a:stretch/>
        </p:blipFill>
        <p:spPr>
          <a:xfrm>
            <a:off x="511881" y="408094"/>
            <a:ext cx="3601329" cy="5628857"/>
          </a:xfrm>
          <a:prstGeom prst="rect">
            <a:avLst/>
          </a:prstGeom>
        </p:spPr>
      </p:pic>
      <p:sp>
        <p:nvSpPr>
          <p:cNvPr id="2" name="CuadroTexto 1">
            <a:extLst>
              <a:ext uri="{FF2B5EF4-FFF2-40B4-BE49-F238E27FC236}">
                <a16:creationId xmlns:a16="http://schemas.microsoft.com/office/drawing/2014/main" xmlns="" id="{98F8BD1F-9102-4D6A-B6F9-548689547CF0}"/>
              </a:ext>
            </a:extLst>
          </p:cNvPr>
          <p:cNvSpPr txBox="1"/>
          <p:nvPr/>
        </p:nvSpPr>
        <p:spPr>
          <a:xfrm>
            <a:off x="5059680" y="0"/>
            <a:ext cx="6724357" cy="12711172"/>
          </a:xfrm>
          <a:prstGeom prst="rect">
            <a:avLst/>
          </a:prstGeom>
          <a:noFill/>
        </p:spPr>
        <p:txBody>
          <a:bodyPr wrap="square" rtlCol="0">
            <a:spAutoFit/>
          </a:bodyPr>
          <a:lstStyle/>
          <a:p>
            <a:pPr algn="ctr"/>
            <a:endParaRPr lang="es-ES" sz="3600" dirty="0"/>
          </a:p>
          <a:p>
            <a:pPr marL="514350" indent="-514350" algn="r">
              <a:buAutoNum type="arabicPeriod"/>
            </a:pPr>
            <a:r>
              <a:rPr lang="es-ES" sz="3200" b="1" dirty="0">
                <a:solidFill>
                  <a:srgbClr val="F74343"/>
                </a:solidFill>
              </a:rPr>
              <a:t>Al leer un proyecto deberíamos poder identificar:</a:t>
            </a:r>
          </a:p>
          <a:p>
            <a:pPr marL="514350" indent="-514350" algn="r">
              <a:buAutoNum type="arabicPeriod"/>
            </a:pPr>
            <a:endParaRPr lang="es-ES" sz="3200" b="1" dirty="0">
              <a:solidFill>
                <a:srgbClr val="F74343"/>
              </a:solidFill>
            </a:endParaRPr>
          </a:p>
          <a:p>
            <a:pPr algn="r">
              <a:lnSpc>
                <a:spcPct val="150000"/>
              </a:lnSpc>
            </a:pPr>
            <a:r>
              <a:rPr lang="es-ES" sz="2800" b="1" dirty="0">
                <a:solidFill>
                  <a:srgbClr val="F74343"/>
                </a:solidFill>
              </a:rPr>
              <a:t>➔ El punto de partida</a:t>
            </a:r>
          </a:p>
          <a:p>
            <a:pPr algn="r">
              <a:lnSpc>
                <a:spcPct val="150000"/>
              </a:lnSpc>
            </a:pPr>
            <a:r>
              <a:rPr lang="es-ES" sz="2800" b="1" dirty="0">
                <a:solidFill>
                  <a:srgbClr val="F74343"/>
                </a:solidFill>
              </a:rPr>
              <a:t>➔ Los objetivos y metas iniciales</a:t>
            </a:r>
          </a:p>
          <a:p>
            <a:pPr algn="r">
              <a:lnSpc>
                <a:spcPct val="150000"/>
              </a:lnSpc>
            </a:pPr>
            <a:r>
              <a:rPr lang="es-ES" sz="2800" dirty="0">
                <a:solidFill>
                  <a:srgbClr val="F74343"/>
                </a:solidFill>
              </a:rPr>
              <a:t>➔ </a:t>
            </a:r>
            <a:r>
              <a:rPr lang="es-ES" sz="2800" b="1" dirty="0">
                <a:solidFill>
                  <a:srgbClr val="F74343"/>
                </a:solidFill>
              </a:rPr>
              <a:t>Los objetivos y metas reales</a:t>
            </a:r>
          </a:p>
          <a:p>
            <a:pPr algn="r">
              <a:lnSpc>
                <a:spcPct val="150000"/>
              </a:lnSpc>
            </a:pPr>
            <a:r>
              <a:rPr lang="pt-BR" sz="2800" b="1" dirty="0">
                <a:solidFill>
                  <a:srgbClr val="F74343"/>
                </a:solidFill>
                <a:cs typeface="Calibri" panose="020F0502020204030204" pitchFamily="34" charset="0"/>
              </a:rPr>
              <a:t>➔ </a:t>
            </a:r>
            <a:r>
              <a:rPr lang="pt-BR" sz="2800" b="1" dirty="0" err="1">
                <a:solidFill>
                  <a:srgbClr val="F74343"/>
                </a:solidFill>
                <a:cs typeface="Calibri" panose="020F0502020204030204" pitchFamily="34" charset="0"/>
              </a:rPr>
              <a:t>Lo</a:t>
            </a:r>
            <a:r>
              <a:rPr lang="pt-BR" sz="2800" b="1" dirty="0">
                <a:solidFill>
                  <a:srgbClr val="F74343"/>
                </a:solidFill>
                <a:cs typeface="Calibri" panose="020F0502020204030204" pitchFamily="34" charset="0"/>
              </a:rPr>
              <a:t> que se </a:t>
            </a:r>
            <a:r>
              <a:rPr lang="pt-BR" sz="2800" b="1" dirty="0" err="1">
                <a:solidFill>
                  <a:srgbClr val="F74343"/>
                </a:solidFill>
                <a:cs typeface="Calibri" panose="020F0502020204030204" pitchFamily="34" charset="0"/>
              </a:rPr>
              <a:t>consiguió</a:t>
            </a:r>
            <a:endParaRPr lang="pt-BR" sz="2800" b="1" dirty="0">
              <a:solidFill>
                <a:srgbClr val="F74343"/>
              </a:solidFill>
              <a:cs typeface="Calibri" panose="020F0502020204030204" pitchFamily="34" charset="0"/>
            </a:endParaRPr>
          </a:p>
          <a:p>
            <a:pPr algn="r">
              <a:lnSpc>
                <a:spcPct val="150000"/>
              </a:lnSpc>
            </a:pPr>
            <a:r>
              <a:rPr lang="pt-BR" sz="2800" b="1" dirty="0">
                <a:solidFill>
                  <a:srgbClr val="F74343"/>
                </a:solidFill>
                <a:cs typeface="Calibri" panose="020F0502020204030204" pitchFamily="34" charset="0"/>
              </a:rPr>
              <a:t>➔ </a:t>
            </a:r>
            <a:r>
              <a:rPr lang="pt-BR" sz="2800" b="1" dirty="0" err="1">
                <a:solidFill>
                  <a:srgbClr val="F74343"/>
                </a:solidFill>
                <a:cs typeface="Calibri" panose="020F0502020204030204" pitchFamily="34" charset="0"/>
              </a:rPr>
              <a:t>Cómo</a:t>
            </a:r>
            <a:r>
              <a:rPr lang="pt-BR" sz="2800" b="1" dirty="0">
                <a:solidFill>
                  <a:srgbClr val="F74343"/>
                </a:solidFill>
                <a:cs typeface="Calibri" panose="020F0502020204030204" pitchFamily="34" charset="0"/>
              </a:rPr>
              <a:t> se </a:t>
            </a:r>
            <a:r>
              <a:rPr lang="pt-BR" sz="2800" b="1" dirty="0" err="1">
                <a:solidFill>
                  <a:srgbClr val="F74343"/>
                </a:solidFill>
                <a:cs typeface="Calibri" panose="020F0502020204030204" pitchFamily="34" charset="0"/>
              </a:rPr>
              <a:t>evaluó</a:t>
            </a:r>
            <a:endParaRPr lang="pt-BR" sz="2800" b="1" dirty="0">
              <a:solidFill>
                <a:srgbClr val="F74343"/>
              </a:solidFill>
              <a:cs typeface="Calibri" panose="020F0502020204030204" pitchFamily="34" charset="0"/>
            </a:endParaRPr>
          </a:p>
          <a:p>
            <a:pPr algn="r">
              <a:lnSpc>
                <a:spcPct val="150000"/>
              </a:lnSpc>
            </a:pPr>
            <a:r>
              <a:rPr lang="es-ES" sz="2800" b="1" dirty="0">
                <a:solidFill>
                  <a:srgbClr val="F74343"/>
                </a:solidFill>
              </a:rPr>
              <a:t>➔ Qué se aprendió</a:t>
            </a:r>
            <a:endParaRPr lang="pt-BR" sz="2800" b="1" dirty="0">
              <a:solidFill>
                <a:srgbClr val="F74343"/>
              </a:solidFill>
              <a:cs typeface="Calibri" panose="020F0502020204030204" pitchFamily="34" charset="0"/>
            </a:endParaRPr>
          </a:p>
          <a:p>
            <a:pPr algn="r"/>
            <a:endParaRPr lang="pt-BR" sz="4400" b="1" dirty="0">
              <a:solidFill>
                <a:srgbClr val="F74343"/>
              </a:solidFill>
              <a:latin typeface="Calibri" panose="020F0502020204030204" pitchFamily="34" charset="0"/>
              <a:cs typeface="Calibri" panose="020F0502020204030204" pitchFamily="34" charset="0"/>
            </a:endParaRPr>
          </a:p>
          <a:p>
            <a:pPr algn="r"/>
            <a:r>
              <a:rPr lang="pt-BR" sz="4000" dirty="0">
                <a:solidFill>
                  <a:srgbClr val="333333"/>
                </a:solidFill>
                <a:latin typeface="Calibri" panose="020F0502020204030204" pitchFamily="34" charset="0"/>
                <a:cs typeface="Calibri" panose="020F0502020204030204" pitchFamily="34" charset="0"/>
              </a:rPr>
              <a:t> </a:t>
            </a:r>
          </a:p>
          <a:p>
            <a:pPr algn="r"/>
            <a:endParaRPr lang="es-ES" sz="4400" b="1" dirty="0">
              <a:solidFill>
                <a:srgbClr val="F74343"/>
              </a:solidFill>
            </a:endParaRPr>
          </a:p>
          <a:p>
            <a:pPr algn="r"/>
            <a:endParaRPr lang="es-ES" sz="4400" b="1" dirty="0">
              <a:solidFill>
                <a:srgbClr val="F74343"/>
              </a:solidFill>
            </a:endParaRPr>
          </a:p>
          <a:p>
            <a:pPr algn="r"/>
            <a:r>
              <a:rPr lang="es-ES" sz="4400" b="1" dirty="0">
                <a:solidFill>
                  <a:srgbClr val="F74343"/>
                </a:solidFill>
              </a:rPr>
              <a:t> </a:t>
            </a:r>
          </a:p>
          <a:p>
            <a:pPr algn="r"/>
            <a:endParaRPr lang="es-ES" sz="4400" b="1" dirty="0">
              <a:solidFill>
                <a:srgbClr val="F74343"/>
              </a:solidFill>
            </a:endParaRPr>
          </a:p>
          <a:p>
            <a:pPr algn="r"/>
            <a:r>
              <a:rPr lang="es-ES" sz="4400" b="1" dirty="0">
                <a:solidFill>
                  <a:srgbClr val="F74343"/>
                </a:solidFill>
              </a:rPr>
              <a:t> </a:t>
            </a:r>
          </a:p>
          <a:p>
            <a:pPr algn="r"/>
            <a:endParaRPr lang="es-ES" sz="4400" b="1" dirty="0">
              <a:solidFill>
                <a:srgbClr val="F74343"/>
              </a:solidFill>
            </a:endParaRPr>
          </a:p>
          <a:p>
            <a:pPr algn="r"/>
            <a:endParaRPr lang="es-ES" sz="4400" b="1" dirty="0">
              <a:solidFill>
                <a:srgbClr val="F74343"/>
              </a:solidFill>
            </a:endParaRPr>
          </a:p>
          <a:p>
            <a:pPr algn="r"/>
            <a:endParaRPr lang="es-ES" sz="4400" b="1" dirty="0">
              <a:solidFill>
                <a:srgbClr val="F74343"/>
              </a:solidFill>
            </a:endParaRPr>
          </a:p>
        </p:txBody>
      </p:sp>
    </p:spTree>
    <p:extLst>
      <p:ext uri="{BB962C8B-B14F-4D97-AF65-F5344CB8AC3E}">
        <p14:creationId xmlns:p14="http://schemas.microsoft.com/office/powerpoint/2010/main" val="14343102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5" name="Grupo 3">
            <a:extLst>
              <a:ext uri="{FF2B5EF4-FFF2-40B4-BE49-F238E27FC236}">
                <a16:creationId xmlns:a16="http://schemas.microsoft.com/office/drawing/2014/main" xmlns="" id="{28DD7742-428A-4C0B-8D72-1DFC99FD8A78}"/>
              </a:ext>
            </a:extLst>
          </p:cNvPr>
          <p:cNvGrpSpPr>
            <a:grpSpLocks/>
          </p:cNvGrpSpPr>
          <p:nvPr/>
        </p:nvGrpSpPr>
        <p:grpSpPr bwMode="auto">
          <a:xfrm>
            <a:off x="220663" y="71438"/>
            <a:ext cx="11680825" cy="1041400"/>
            <a:chOff x="324949" y="18898"/>
            <a:chExt cx="11473761" cy="1041523"/>
          </a:xfrm>
        </p:grpSpPr>
        <p:pic>
          <p:nvPicPr>
            <p:cNvPr id="5" name="Gráfico 4" descr="Niños">
              <a:extLst>
                <a:ext uri="{FF2B5EF4-FFF2-40B4-BE49-F238E27FC236}">
                  <a16:creationId xmlns:a16="http://schemas.microsoft.com/office/drawing/2014/main" xmlns="" id="{D68B29C4-DE57-451B-9411-5B9D6C814131}"/>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51583" name="Grupo 5">
              <a:extLst>
                <a:ext uri="{FF2B5EF4-FFF2-40B4-BE49-F238E27FC236}">
                  <a16:creationId xmlns:a16="http://schemas.microsoft.com/office/drawing/2014/main" xmlns="" id="{E393DAEB-BBCC-4219-9567-D983E1FD165C}"/>
                </a:ext>
              </a:extLst>
            </p:cNvPr>
            <p:cNvGrpSpPr>
              <a:grpSpLocks/>
            </p:cNvGrpSpPr>
            <p:nvPr/>
          </p:nvGrpSpPr>
          <p:grpSpPr bwMode="auto">
            <a:xfrm>
              <a:off x="10087897" y="203994"/>
              <a:ext cx="1710813" cy="651412"/>
              <a:chOff x="311102" y="174229"/>
              <a:chExt cx="9335256" cy="6359305"/>
            </a:xfrm>
          </p:grpSpPr>
          <p:pic>
            <p:nvPicPr>
              <p:cNvPr id="151584" name="Imagen 6">
                <a:extLst>
                  <a:ext uri="{FF2B5EF4-FFF2-40B4-BE49-F238E27FC236}">
                    <a16:creationId xmlns:a16="http://schemas.microsoft.com/office/drawing/2014/main" xmlns="" id="{7862AD87-F833-46E4-89EB-1B08DAF3E6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85" name="Imagen 7">
                <a:extLst>
                  <a:ext uri="{FF2B5EF4-FFF2-40B4-BE49-F238E27FC236}">
                    <a16:creationId xmlns:a16="http://schemas.microsoft.com/office/drawing/2014/main" xmlns="" id="{786DC756-4E91-48D4-B8EA-CE6524F2EF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1556" name="Picture 2">
            <a:extLst>
              <a:ext uri="{FF2B5EF4-FFF2-40B4-BE49-F238E27FC236}">
                <a16:creationId xmlns:a16="http://schemas.microsoft.com/office/drawing/2014/main" xmlns="" id="{B3585BEA-A33D-4F8C-B887-EB494CF5C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2638" y="1811338"/>
            <a:ext cx="2286000" cy="323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20 Tabla">
            <a:extLst>
              <a:ext uri="{FF2B5EF4-FFF2-40B4-BE49-F238E27FC236}">
                <a16:creationId xmlns:a16="http://schemas.microsoft.com/office/drawing/2014/main" xmlns="" id="{ABB843C3-72D3-4B62-84EA-C792B4640D5D}"/>
              </a:ext>
            </a:extLst>
          </p:cNvPr>
          <p:cNvGraphicFramePr>
            <a:graphicFrameLocks noGrp="1"/>
          </p:cNvGraphicFramePr>
          <p:nvPr/>
        </p:nvGraphicFramePr>
        <p:xfrm>
          <a:off x="3322638" y="649288"/>
          <a:ext cx="5767387" cy="5426077"/>
        </p:xfrm>
        <a:graphic>
          <a:graphicData uri="http://schemas.openxmlformats.org/drawingml/2006/table">
            <a:tbl>
              <a:tblPr firstRow="1" bandRow="1">
                <a:tableStyleId>{5C22544A-7EE6-4342-B048-85BDC9FD1C3A}</a:tableStyleId>
              </a:tblPr>
              <a:tblGrid>
                <a:gridCol w="1992898">
                  <a:extLst>
                    <a:ext uri="{9D8B030D-6E8A-4147-A177-3AD203B41FA5}">
                      <a16:colId xmlns:a16="http://schemas.microsoft.com/office/drawing/2014/main" xmlns="" val="20000"/>
                    </a:ext>
                  </a:extLst>
                </a:gridCol>
                <a:gridCol w="3774489">
                  <a:extLst>
                    <a:ext uri="{9D8B030D-6E8A-4147-A177-3AD203B41FA5}">
                      <a16:colId xmlns:a16="http://schemas.microsoft.com/office/drawing/2014/main" xmlns="" val="20001"/>
                    </a:ext>
                  </a:extLst>
                </a:gridCol>
              </a:tblGrid>
              <a:tr h="518219">
                <a:tc>
                  <a:txBody>
                    <a:bodyPr/>
                    <a:lstStyle/>
                    <a:p>
                      <a:pPr algn="ctr"/>
                      <a:r>
                        <a:rPr lang="es-ES" sz="2800" dirty="0"/>
                        <a:t>A Limitar  </a:t>
                      </a:r>
                    </a:p>
                  </a:txBody>
                  <a:tcPr marT="45722" marB="45722"/>
                </a:tc>
                <a:tc>
                  <a:txBody>
                    <a:bodyPr/>
                    <a:lstStyle/>
                    <a:p>
                      <a:pPr algn="ctr"/>
                      <a:r>
                        <a:rPr lang="es-ES" sz="2800" dirty="0"/>
                        <a:t>Excesos</a:t>
                      </a:r>
                    </a:p>
                  </a:txBody>
                  <a:tcPr marT="45722" marB="45722"/>
                </a:tc>
                <a:extLst>
                  <a:ext uri="{0D108BD9-81ED-4DB2-BD59-A6C34878D82A}">
                    <a16:rowId xmlns:a16="http://schemas.microsoft.com/office/drawing/2014/main" xmlns="" val="10000"/>
                  </a:ext>
                </a:extLst>
              </a:tr>
              <a:tr h="518219">
                <a:tc>
                  <a:txBody>
                    <a:bodyPr/>
                    <a:lstStyle/>
                    <a:p>
                      <a:r>
                        <a:rPr lang="es-ES" sz="2800" b="1" dirty="0">
                          <a:solidFill>
                            <a:schemeClr val="tx2"/>
                          </a:solidFill>
                        </a:rPr>
                        <a:t>Energía</a:t>
                      </a:r>
                    </a:p>
                  </a:txBody>
                  <a:tcPr marT="45722" marB="45722"/>
                </a:tc>
                <a:tc rowSpan="7">
                  <a:txBody>
                    <a:bodyPr/>
                    <a:lstStyle/>
                    <a:p>
                      <a:r>
                        <a:rPr lang="es-ES" sz="2800" b="1" dirty="0">
                          <a:solidFill>
                            <a:schemeClr val="bg1"/>
                          </a:solidFill>
                        </a:rPr>
                        <a:t>Obesidad</a:t>
                      </a:r>
                    </a:p>
                    <a:p>
                      <a:r>
                        <a:rPr lang="es-ES" sz="2800" b="1" dirty="0">
                          <a:solidFill>
                            <a:schemeClr val="bg1"/>
                          </a:solidFill>
                        </a:rPr>
                        <a:t>E</a:t>
                      </a:r>
                      <a:r>
                        <a:rPr lang="es-ES" sz="2800" b="1" baseline="0" dirty="0">
                          <a:solidFill>
                            <a:schemeClr val="bg1"/>
                          </a:solidFill>
                        </a:rPr>
                        <a:t>nfermedad cardiovascular</a:t>
                      </a:r>
                      <a:endParaRPr lang="es-ES" sz="2800" b="1" dirty="0">
                        <a:solidFill>
                          <a:schemeClr val="bg1"/>
                        </a:solidFill>
                      </a:endParaRPr>
                    </a:p>
                    <a:p>
                      <a:r>
                        <a:rPr lang="es-ES" sz="2800" b="1" dirty="0">
                          <a:solidFill>
                            <a:schemeClr val="bg1"/>
                          </a:solidFill>
                        </a:rPr>
                        <a:t>Diabetes tipo 2</a:t>
                      </a:r>
                    </a:p>
                    <a:p>
                      <a:r>
                        <a:rPr lang="es-ES" sz="2800" b="1" dirty="0">
                          <a:solidFill>
                            <a:schemeClr val="bg1"/>
                          </a:solidFill>
                        </a:rPr>
                        <a:t>Cáncer</a:t>
                      </a:r>
                    </a:p>
                    <a:p>
                      <a:r>
                        <a:rPr lang="es-ES" sz="2800" b="1" dirty="0">
                          <a:solidFill>
                            <a:schemeClr val="bg1"/>
                          </a:solidFill>
                        </a:rPr>
                        <a:t>Otras enfermedades crónicas</a:t>
                      </a:r>
                    </a:p>
                  </a:txBody>
                  <a:tcPr marT="45722" marB="45722" anchor="ctr">
                    <a:solidFill>
                      <a:schemeClr val="accent1">
                        <a:lumMod val="60000"/>
                        <a:lumOff val="40000"/>
                      </a:schemeClr>
                    </a:solidFill>
                  </a:tcPr>
                </a:tc>
                <a:extLst>
                  <a:ext uri="{0D108BD9-81ED-4DB2-BD59-A6C34878D82A}">
                    <a16:rowId xmlns:a16="http://schemas.microsoft.com/office/drawing/2014/main" xmlns="" val="10001"/>
                  </a:ext>
                </a:extLst>
              </a:tr>
              <a:tr h="518219">
                <a:tc>
                  <a:txBody>
                    <a:bodyPr/>
                    <a:lstStyle/>
                    <a:p>
                      <a:r>
                        <a:rPr lang="es-ES" sz="2800" b="1" dirty="0">
                          <a:solidFill>
                            <a:schemeClr val="tx2"/>
                          </a:solidFill>
                        </a:rPr>
                        <a:t>Grasa total</a:t>
                      </a:r>
                    </a:p>
                  </a:txBody>
                  <a:tcPr marT="45722" marB="45722"/>
                </a:tc>
                <a:tc vMerge="1">
                  <a:txBody>
                    <a:bodyPr/>
                    <a:lstStyle/>
                    <a:p>
                      <a:endParaRPr lang="es-ES" dirty="0"/>
                    </a:p>
                  </a:txBody>
                  <a:tcPr/>
                </a:tc>
                <a:extLst>
                  <a:ext uri="{0D108BD9-81ED-4DB2-BD59-A6C34878D82A}">
                    <a16:rowId xmlns:a16="http://schemas.microsoft.com/office/drawing/2014/main" xmlns="" val="10002"/>
                  </a:ext>
                </a:extLst>
              </a:tr>
              <a:tr h="944994">
                <a:tc>
                  <a:txBody>
                    <a:bodyPr/>
                    <a:lstStyle/>
                    <a:p>
                      <a:r>
                        <a:rPr lang="es-ES" sz="2800" b="1" dirty="0">
                          <a:solidFill>
                            <a:schemeClr val="tx2"/>
                          </a:solidFill>
                        </a:rPr>
                        <a:t>Grasa saturada</a:t>
                      </a:r>
                    </a:p>
                  </a:txBody>
                  <a:tcPr marT="45722" marB="45722"/>
                </a:tc>
                <a:tc vMerge="1">
                  <a:txBody>
                    <a:bodyPr/>
                    <a:lstStyle/>
                    <a:p>
                      <a:endParaRPr lang="es-ES" dirty="0"/>
                    </a:p>
                  </a:txBody>
                  <a:tcPr/>
                </a:tc>
                <a:extLst>
                  <a:ext uri="{0D108BD9-81ED-4DB2-BD59-A6C34878D82A}">
                    <a16:rowId xmlns:a16="http://schemas.microsoft.com/office/drawing/2014/main" xmlns="" val="10003"/>
                  </a:ext>
                </a:extLst>
              </a:tr>
              <a:tr h="518219">
                <a:tc>
                  <a:txBody>
                    <a:bodyPr/>
                    <a:lstStyle/>
                    <a:p>
                      <a:r>
                        <a:rPr lang="es-ES" sz="2800" b="1" dirty="0">
                          <a:solidFill>
                            <a:schemeClr val="tx2"/>
                          </a:solidFill>
                        </a:rPr>
                        <a:t>Sal</a:t>
                      </a:r>
                    </a:p>
                  </a:txBody>
                  <a:tcPr marT="45722" marB="45722"/>
                </a:tc>
                <a:tc vMerge="1">
                  <a:txBody>
                    <a:bodyPr/>
                    <a:lstStyle/>
                    <a:p>
                      <a:endParaRPr lang="es-ES" dirty="0"/>
                    </a:p>
                  </a:txBody>
                  <a:tcPr/>
                </a:tc>
                <a:extLst>
                  <a:ext uri="{0D108BD9-81ED-4DB2-BD59-A6C34878D82A}">
                    <a16:rowId xmlns:a16="http://schemas.microsoft.com/office/drawing/2014/main" xmlns="" val="10004"/>
                  </a:ext>
                </a:extLst>
              </a:tr>
              <a:tr h="518219">
                <a:tc>
                  <a:txBody>
                    <a:bodyPr/>
                    <a:lstStyle/>
                    <a:p>
                      <a:r>
                        <a:rPr lang="es-ES" sz="2800" b="1" dirty="0">
                          <a:solidFill>
                            <a:schemeClr val="tx2"/>
                          </a:solidFill>
                        </a:rPr>
                        <a:t>Azúcar</a:t>
                      </a:r>
                    </a:p>
                  </a:txBody>
                  <a:tcPr marT="45722" marB="45722"/>
                </a:tc>
                <a:tc vMerge="1">
                  <a:txBody>
                    <a:bodyPr/>
                    <a:lstStyle/>
                    <a:p>
                      <a:endParaRPr lang="es-ES" dirty="0"/>
                    </a:p>
                  </a:txBody>
                  <a:tcPr/>
                </a:tc>
                <a:extLst>
                  <a:ext uri="{0D108BD9-81ED-4DB2-BD59-A6C34878D82A}">
                    <a16:rowId xmlns:a16="http://schemas.microsoft.com/office/drawing/2014/main" xmlns="" val="10005"/>
                  </a:ext>
                </a:extLst>
              </a:tr>
              <a:tr h="944994">
                <a:tc>
                  <a:txBody>
                    <a:bodyPr/>
                    <a:lstStyle/>
                    <a:p>
                      <a:r>
                        <a:rPr lang="es-ES" sz="2800" b="1" dirty="0">
                          <a:solidFill>
                            <a:schemeClr val="tx2"/>
                          </a:solidFill>
                        </a:rPr>
                        <a:t>Alimentos animales</a:t>
                      </a:r>
                    </a:p>
                  </a:txBody>
                  <a:tcPr marT="45722" marB="45722"/>
                </a:tc>
                <a:tc vMerge="1">
                  <a:txBody>
                    <a:bodyPr/>
                    <a:lstStyle/>
                    <a:p>
                      <a:endParaRPr lang="es-ES" dirty="0"/>
                    </a:p>
                  </a:txBody>
                  <a:tcPr/>
                </a:tc>
                <a:extLst>
                  <a:ext uri="{0D108BD9-81ED-4DB2-BD59-A6C34878D82A}">
                    <a16:rowId xmlns:a16="http://schemas.microsoft.com/office/drawing/2014/main" xmlns="" val="10006"/>
                  </a:ext>
                </a:extLst>
              </a:tr>
              <a:tr h="944994">
                <a:tc>
                  <a:txBody>
                    <a:bodyPr/>
                    <a:lstStyle/>
                    <a:p>
                      <a:r>
                        <a:rPr lang="es-ES" sz="2800" b="1" dirty="0">
                          <a:solidFill>
                            <a:schemeClr val="tx2"/>
                          </a:solidFill>
                        </a:rPr>
                        <a:t>Alimentos procesados</a:t>
                      </a:r>
                    </a:p>
                  </a:txBody>
                  <a:tcPr marT="45722" marB="45722"/>
                </a:tc>
                <a:tc vMerge="1">
                  <a:txBody>
                    <a:bodyPr/>
                    <a:lstStyle/>
                    <a:p>
                      <a:endParaRPr lang="es-ES" dirty="0"/>
                    </a:p>
                  </a:txBody>
                  <a:tcPr/>
                </a:tc>
                <a:extLst>
                  <a:ext uri="{0D108BD9-81ED-4DB2-BD59-A6C34878D82A}">
                    <a16:rowId xmlns:a16="http://schemas.microsoft.com/office/drawing/2014/main" xmlns="" val="10007"/>
                  </a:ext>
                </a:extLst>
              </a:tr>
            </a:tbl>
          </a:graphicData>
        </a:graphic>
      </p:graphicFrame>
      <p:sp>
        <p:nvSpPr>
          <p:cNvPr id="11" name="3 Elipse">
            <a:extLst>
              <a:ext uri="{FF2B5EF4-FFF2-40B4-BE49-F238E27FC236}">
                <a16:creationId xmlns:a16="http://schemas.microsoft.com/office/drawing/2014/main" xmlns="" id="{A5D81A4F-B737-4FED-9EFF-10F28BC754C6}"/>
              </a:ext>
            </a:extLst>
          </p:cNvPr>
          <p:cNvSpPr/>
          <p:nvPr/>
        </p:nvSpPr>
        <p:spPr>
          <a:xfrm>
            <a:off x="895350" y="2333625"/>
            <a:ext cx="2427288" cy="2190750"/>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pic>
        <p:nvPicPr>
          <p:cNvPr id="151581" name="Picture 2">
            <a:extLst>
              <a:ext uri="{FF2B5EF4-FFF2-40B4-BE49-F238E27FC236}">
                <a16:creationId xmlns:a16="http://schemas.microsoft.com/office/drawing/2014/main" xmlns="" id="{BDFC2283-81D6-45A2-BA60-72A1EF905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738" y="2832100"/>
            <a:ext cx="1814512" cy="123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42" name="1 CuadroTexto">
            <a:extLst>
              <a:ext uri="{FF2B5EF4-FFF2-40B4-BE49-F238E27FC236}">
                <a16:creationId xmlns:a16="http://schemas.microsoft.com/office/drawing/2014/main" xmlns="" id="{53220B3D-5A7E-4EFE-8D49-2A6CB7D0569F}"/>
              </a:ext>
            </a:extLst>
          </p:cNvPr>
          <p:cNvSpPr txBox="1">
            <a:spLocks noChangeArrowheads="1"/>
          </p:cNvSpPr>
          <p:nvPr/>
        </p:nvSpPr>
        <p:spPr bwMode="auto">
          <a:xfrm>
            <a:off x="8524568" y="2512681"/>
            <a:ext cx="3354695" cy="1815882"/>
          </a:xfrm>
          <a:prstGeom prst="rect">
            <a:avLst/>
          </a:prstGeom>
          <a:solidFill>
            <a:schemeClr val="bg1"/>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 typeface="Arial" panose="020B0604020202020204" pitchFamily="34" charset="0"/>
              <a:buNone/>
              <a:defRPr/>
            </a:pPr>
            <a:r>
              <a:rPr lang="es-ES" altLang="es-ES" b="1" dirty="0">
                <a:solidFill>
                  <a:schemeClr val="accent1">
                    <a:lumMod val="50000"/>
                  </a:schemeClr>
                </a:solidFill>
              </a:rPr>
              <a:t>RIESGOS NUTRICIONALES </a:t>
            </a:r>
          </a:p>
          <a:p>
            <a:pPr algn="r" eaLnBrk="1" hangingPunct="1">
              <a:lnSpc>
                <a:spcPct val="100000"/>
              </a:lnSpc>
              <a:spcBef>
                <a:spcPct val="0"/>
              </a:spcBef>
              <a:buFont typeface="Arial" panose="020B0604020202020204" pitchFamily="34" charset="0"/>
              <a:buNone/>
              <a:defRPr/>
            </a:pPr>
            <a:r>
              <a:rPr lang="es-ES" altLang="es-ES" b="1" dirty="0">
                <a:solidFill>
                  <a:schemeClr val="accent1">
                    <a:lumMod val="50000"/>
                  </a:schemeClr>
                </a:solidFill>
              </a:rPr>
              <a:t>EN NUESTRA DIETA ACTUAL</a:t>
            </a:r>
            <a:endParaRPr lang="es-ES" altLang="es-ES" sz="4800" b="1" dirty="0">
              <a:solidFill>
                <a:srgbClr val="FA065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Imagen 1">
            <a:extLst>
              <a:ext uri="{FF2B5EF4-FFF2-40B4-BE49-F238E27FC236}">
                <a16:creationId xmlns:a16="http://schemas.microsoft.com/office/drawing/2014/main" xmlns="" id="{EDCBDE81-CC4F-497B-83E6-5CED87022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11" t="34862" r="57561" b="29147"/>
          <a:stretch>
            <a:fillRect/>
          </a:stretch>
        </p:blipFill>
        <p:spPr bwMode="auto">
          <a:xfrm>
            <a:off x="0" y="71438"/>
            <a:ext cx="795655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mbinar 2">
            <a:extLst>
              <a:ext uri="{FF2B5EF4-FFF2-40B4-BE49-F238E27FC236}">
                <a16:creationId xmlns:a16="http://schemas.microsoft.com/office/drawing/2014/main" xmlns="" id="{8B94AC9E-1DEF-486D-A586-75A6E17259F9}"/>
              </a:ext>
            </a:extLst>
          </p:cNvPr>
          <p:cNvSpPr/>
          <p:nvPr/>
        </p:nvSpPr>
        <p:spPr>
          <a:xfrm>
            <a:off x="5059163" y="873125"/>
            <a:ext cx="1303338" cy="719138"/>
          </a:xfrm>
          <a:prstGeom prst="flowChartMerge">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s-ES" dirty="0"/>
              <a:t>FSA</a:t>
            </a:r>
          </a:p>
        </p:txBody>
      </p:sp>
      <p:sp>
        <p:nvSpPr>
          <p:cNvPr id="4" name="Combinar 3">
            <a:extLst>
              <a:ext uri="{FF2B5EF4-FFF2-40B4-BE49-F238E27FC236}">
                <a16:creationId xmlns:a16="http://schemas.microsoft.com/office/drawing/2014/main" xmlns="" id="{748DBCC0-9D05-4787-B2BB-4F5E046AC969}"/>
              </a:ext>
            </a:extLst>
          </p:cNvPr>
          <p:cNvSpPr/>
          <p:nvPr/>
        </p:nvSpPr>
        <p:spPr>
          <a:xfrm>
            <a:off x="2082366" y="5282102"/>
            <a:ext cx="431800" cy="360362"/>
          </a:xfrm>
          <a:prstGeom prst="flowChartMerge">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ES"/>
          </a:p>
        </p:txBody>
      </p:sp>
      <p:sp>
        <p:nvSpPr>
          <p:cNvPr id="5" name="Combinar 4">
            <a:extLst>
              <a:ext uri="{FF2B5EF4-FFF2-40B4-BE49-F238E27FC236}">
                <a16:creationId xmlns:a16="http://schemas.microsoft.com/office/drawing/2014/main" xmlns="" id="{DB27BC33-554B-4C58-ABDB-5C98001396BC}"/>
              </a:ext>
            </a:extLst>
          </p:cNvPr>
          <p:cNvSpPr/>
          <p:nvPr/>
        </p:nvSpPr>
        <p:spPr>
          <a:xfrm>
            <a:off x="736191" y="1748708"/>
            <a:ext cx="431800" cy="360363"/>
          </a:xfrm>
          <a:prstGeom prst="flowChartMerge">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ES"/>
          </a:p>
        </p:txBody>
      </p:sp>
      <p:sp>
        <p:nvSpPr>
          <p:cNvPr id="19" name="29 CuadroTexto">
            <a:extLst>
              <a:ext uri="{FF2B5EF4-FFF2-40B4-BE49-F238E27FC236}">
                <a16:creationId xmlns:a16="http://schemas.microsoft.com/office/drawing/2014/main" xmlns="" id="{5CF228B0-79C0-4CB1-B269-0328FBCF4EF5}"/>
              </a:ext>
            </a:extLst>
          </p:cNvPr>
          <p:cNvSpPr txBox="1"/>
          <p:nvPr/>
        </p:nvSpPr>
        <p:spPr>
          <a:xfrm>
            <a:off x="1438275" y="211138"/>
            <a:ext cx="8820150" cy="522287"/>
          </a:xfrm>
          <a:prstGeom prst="rect">
            <a:avLst/>
          </a:prstGeom>
          <a:solidFill>
            <a:schemeClr val="bg1"/>
          </a:solidFill>
        </p:spPr>
        <p:txBody>
          <a:bodyPr>
            <a:spAutoFit/>
          </a:bodyPr>
          <a:lstStyle/>
          <a:p>
            <a:pPr algn="ctr" eaLnBrk="1" fontAlgn="auto" hangingPunct="1">
              <a:spcBef>
                <a:spcPts val="0"/>
              </a:spcBef>
              <a:spcAft>
                <a:spcPts val="0"/>
              </a:spcAft>
              <a:defRPr/>
            </a:pPr>
            <a:r>
              <a:rPr lang="es-ES" sz="2800" b="1" dirty="0">
                <a:solidFill>
                  <a:schemeClr val="accent1">
                    <a:lumMod val="50000"/>
                  </a:schemeClr>
                </a:solidFill>
                <a:latin typeface="+mn-lt"/>
              </a:rPr>
              <a:t>ESTABLECEMOS LÍMITES</a:t>
            </a:r>
          </a:p>
        </p:txBody>
      </p:sp>
      <p:grpSp>
        <p:nvGrpSpPr>
          <p:cNvPr id="154633" name="Grupo 19">
            <a:extLst>
              <a:ext uri="{FF2B5EF4-FFF2-40B4-BE49-F238E27FC236}">
                <a16:creationId xmlns:a16="http://schemas.microsoft.com/office/drawing/2014/main" xmlns="" id="{49744FBD-9B55-4F4D-B885-205FB64C13BD}"/>
              </a:ext>
            </a:extLst>
          </p:cNvPr>
          <p:cNvGrpSpPr>
            <a:grpSpLocks/>
          </p:cNvGrpSpPr>
          <p:nvPr/>
        </p:nvGrpSpPr>
        <p:grpSpPr bwMode="auto">
          <a:xfrm>
            <a:off x="220663" y="71438"/>
            <a:ext cx="11680825" cy="1041400"/>
            <a:chOff x="324949" y="18898"/>
            <a:chExt cx="11473761" cy="1041523"/>
          </a:xfrm>
        </p:grpSpPr>
        <p:pic>
          <p:nvPicPr>
            <p:cNvPr id="23" name="Gráfico 22" descr="Niños">
              <a:extLst>
                <a:ext uri="{FF2B5EF4-FFF2-40B4-BE49-F238E27FC236}">
                  <a16:creationId xmlns:a16="http://schemas.microsoft.com/office/drawing/2014/main" xmlns="" id="{8B3F1BA4-E219-47DB-A816-C71F8DEBD02E}"/>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54635" name="Grupo 24">
              <a:extLst>
                <a:ext uri="{FF2B5EF4-FFF2-40B4-BE49-F238E27FC236}">
                  <a16:creationId xmlns:a16="http://schemas.microsoft.com/office/drawing/2014/main" xmlns="" id="{D6D8CF3A-E036-412D-9CB7-5A529CECD2C8}"/>
                </a:ext>
              </a:extLst>
            </p:cNvPr>
            <p:cNvGrpSpPr>
              <a:grpSpLocks/>
            </p:cNvGrpSpPr>
            <p:nvPr/>
          </p:nvGrpSpPr>
          <p:grpSpPr bwMode="auto">
            <a:xfrm>
              <a:off x="10087897" y="203994"/>
              <a:ext cx="1710813" cy="651412"/>
              <a:chOff x="311102" y="174229"/>
              <a:chExt cx="9335256" cy="6359305"/>
            </a:xfrm>
          </p:grpSpPr>
          <p:pic>
            <p:nvPicPr>
              <p:cNvPr id="154636" name="Imagen 28">
                <a:extLst>
                  <a:ext uri="{FF2B5EF4-FFF2-40B4-BE49-F238E27FC236}">
                    <a16:creationId xmlns:a16="http://schemas.microsoft.com/office/drawing/2014/main" xmlns="" id="{5C6F3FCE-2FAF-431C-8092-CB53956CCB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7" name="Imagen 29">
                <a:extLst>
                  <a:ext uri="{FF2B5EF4-FFF2-40B4-BE49-F238E27FC236}">
                    <a16:creationId xmlns:a16="http://schemas.microsoft.com/office/drawing/2014/main" xmlns="" id="{A3C84D13-03F6-4622-A4F7-A0D9C50D89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 name="Rectángulo 24">
            <a:extLst>
              <a:ext uri="{FF2B5EF4-FFF2-40B4-BE49-F238E27FC236}">
                <a16:creationId xmlns:a16="http://schemas.microsoft.com/office/drawing/2014/main" xmlns="" id="{46A5065B-37E5-4522-BD7D-A8CEB0DC16C5}"/>
              </a:ext>
            </a:extLst>
          </p:cNvPr>
          <p:cNvSpPr/>
          <p:nvPr/>
        </p:nvSpPr>
        <p:spPr>
          <a:xfrm>
            <a:off x="8020082" y="1108326"/>
            <a:ext cx="4572000" cy="1938992"/>
          </a:xfrm>
          <a:prstGeom prst="rect">
            <a:avLst/>
          </a:prstGeom>
        </p:spPr>
        <p:txBody>
          <a:bodyPr>
            <a:spAutoFit/>
          </a:bodyPr>
          <a:lstStyle/>
          <a:p>
            <a:pPr eaLnBrk="1" fontAlgn="auto" hangingPunct="1">
              <a:spcBef>
                <a:spcPts val="0"/>
              </a:spcBef>
              <a:spcAft>
                <a:spcPts val="0"/>
              </a:spcAft>
              <a:defRPr/>
            </a:pPr>
            <a:r>
              <a:rPr lang="es-ES" sz="2000" b="1" dirty="0">
                <a:solidFill>
                  <a:srgbClr val="FF0000"/>
                </a:solidFill>
                <a:latin typeface="Minion Pro"/>
              </a:rPr>
              <a:t>Modelo de perfil de nutrientes:</a:t>
            </a:r>
          </a:p>
          <a:p>
            <a:pPr marL="285750" indent="-285750" eaLnBrk="1" fontAlgn="auto" hangingPunct="1">
              <a:spcBef>
                <a:spcPts val="0"/>
              </a:spcBef>
              <a:spcAft>
                <a:spcPts val="0"/>
              </a:spcAft>
              <a:buFont typeface="Arial" panose="020B0604020202020204" pitchFamily="34" charset="0"/>
              <a:buChar char="•"/>
              <a:defRPr/>
            </a:pPr>
            <a:r>
              <a:rPr lang="es-ES" sz="2000" b="1" dirty="0">
                <a:solidFill>
                  <a:srgbClr val="FF0000"/>
                </a:solidFill>
                <a:latin typeface="Minion Pro"/>
              </a:rPr>
              <a:t>Azúcares</a:t>
            </a:r>
          </a:p>
          <a:p>
            <a:pPr marL="285750" indent="-285750" eaLnBrk="1" fontAlgn="auto" hangingPunct="1">
              <a:spcBef>
                <a:spcPts val="0"/>
              </a:spcBef>
              <a:spcAft>
                <a:spcPts val="0"/>
              </a:spcAft>
              <a:buFont typeface="Arial" panose="020B0604020202020204" pitchFamily="34" charset="0"/>
              <a:buChar char="•"/>
              <a:defRPr/>
            </a:pPr>
            <a:r>
              <a:rPr lang="es-ES" sz="2000" b="1" dirty="0">
                <a:solidFill>
                  <a:srgbClr val="FF0000"/>
                </a:solidFill>
                <a:latin typeface="Minion Pro"/>
              </a:rPr>
              <a:t>Sodio</a:t>
            </a:r>
          </a:p>
          <a:p>
            <a:pPr marL="285750" indent="-285750" eaLnBrk="1" fontAlgn="auto" hangingPunct="1">
              <a:spcBef>
                <a:spcPts val="0"/>
              </a:spcBef>
              <a:spcAft>
                <a:spcPts val="0"/>
              </a:spcAft>
              <a:buFont typeface="Arial" panose="020B0604020202020204" pitchFamily="34" charset="0"/>
              <a:buChar char="•"/>
              <a:defRPr/>
            </a:pPr>
            <a:r>
              <a:rPr lang="es-ES" sz="2000" b="1" dirty="0">
                <a:solidFill>
                  <a:srgbClr val="FF0000"/>
                </a:solidFill>
                <a:latin typeface="Minion Pro"/>
              </a:rPr>
              <a:t>Grasas saturadas</a:t>
            </a:r>
          </a:p>
          <a:p>
            <a:pPr marL="285750" indent="-285750" eaLnBrk="1" fontAlgn="auto" hangingPunct="1">
              <a:spcBef>
                <a:spcPts val="0"/>
              </a:spcBef>
              <a:spcAft>
                <a:spcPts val="0"/>
              </a:spcAft>
              <a:buFont typeface="Arial" panose="020B0604020202020204" pitchFamily="34" charset="0"/>
              <a:buChar char="•"/>
              <a:defRPr/>
            </a:pPr>
            <a:r>
              <a:rPr lang="es-ES" sz="2000" b="1" dirty="0">
                <a:solidFill>
                  <a:srgbClr val="FF0000"/>
                </a:solidFill>
                <a:latin typeface="Minion Pro"/>
              </a:rPr>
              <a:t>Grasas totales</a:t>
            </a:r>
          </a:p>
          <a:p>
            <a:pPr marL="285750" indent="-285750" eaLnBrk="1" fontAlgn="auto" hangingPunct="1">
              <a:spcBef>
                <a:spcPts val="0"/>
              </a:spcBef>
              <a:spcAft>
                <a:spcPts val="0"/>
              </a:spcAft>
              <a:buFont typeface="Arial" panose="020B0604020202020204" pitchFamily="34" charset="0"/>
              <a:buChar char="•"/>
              <a:defRPr/>
            </a:pPr>
            <a:r>
              <a:rPr lang="es-ES" sz="2000" b="1" dirty="0" err="1">
                <a:solidFill>
                  <a:srgbClr val="FF0000"/>
                </a:solidFill>
                <a:latin typeface="Minion Pro"/>
              </a:rPr>
              <a:t>Acidos</a:t>
            </a:r>
            <a:r>
              <a:rPr lang="es-ES" sz="2000" b="1" dirty="0">
                <a:solidFill>
                  <a:srgbClr val="FF0000"/>
                </a:solidFill>
                <a:latin typeface="Minion Pro"/>
              </a:rPr>
              <a:t> grasos </a:t>
            </a:r>
            <a:r>
              <a:rPr lang="es-ES" sz="2000" b="1" dirty="0" err="1">
                <a:solidFill>
                  <a:srgbClr val="FF0000"/>
                </a:solidFill>
                <a:latin typeface="Minion Pro"/>
              </a:rPr>
              <a:t>trans</a:t>
            </a:r>
            <a:endParaRPr lang="es-ES" sz="2000" b="1" dirty="0">
              <a:solidFill>
                <a:srgbClr val="FF0000"/>
              </a:solidFill>
              <a:latin typeface="+mn-lt"/>
            </a:endParaRPr>
          </a:p>
        </p:txBody>
      </p:sp>
      <p:pic>
        <p:nvPicPr>
          <p:cNvPr id="29" name="Imagen 4">
            <a:extLst>
              <a:ext uri="{FF2B5EF4-FFF2-40B4-BE49-F238E27FC236}">
                <a16:creationId xmlns:a16="http://schemas.microsoft.com/office/drawing/2014/main" xmlns="" id="{95638125-5E03-4706-9DEB-9D8E7CCDC2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3474" t="10625" r="35612" b="8656"/>
          <a:stretch>
            <a:fillRect/>
          </a:stretch>
        </p:blipFill>
        <p:spPr bwMode="auto">
          <a:xfrm>
            <a:off x="10460295" y="1563446"/>
            <a:ext cx="1443457" cy="128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2">
            <a:extLst>
              <a:ext uri="{FF2B5EF4-FFF2-40B4-BE49-F238E27FC236}">
                <a16:creationId xmlns:a16="http://schemas.microsoft.com/office/drawing/2014/main" xmlns="" id="{58A90A3A-66BA-4337-A066-D117477D56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22800" t="16719" r="49857" b="5766"/>
          <a:stretch>
            <a:fillRect/>
          </a:stretch>
        </p:blipFill>
        <p:spPr bwMode="auto">
          <a:xfrm>
            <a:off x="10365146" y="3207207"/>
            <a:ext cx="1511652" cy="175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31" name="Grupo 18">
            <a:extLst>
              <a:ext uri="{FF2B5EF4-FFF2-40B4-BE49-F238E27FC236}">
                <a16:creationId xmlns:a16="http://schemas.microsoft.com/office/drawing/2014/main" xmlns="" id="{754CF71E-32C8-4ADD-852F-A0A22D28434E}"/>
              </a:ext>
            </a:extLst>
          </p:cNvPr>
          <p:cNvGrpSpPr>
            <a:grpSpLocks/>
          </p:cNvGrpSpPr>
          <p:nvPr/>
        </p:nvGrpSpPr>
        <p:grpSpPr bwMode="auto">
          <a:xfrm>
            <a:off x="7620001" y="4220352"/>
            <a:ext cx="4572000" cy="2135911"/>
            <a:chOff x="3492500" y="4183063"/>
            <a:chExt cx="5476875" cy="2659062"/>
          </a:xfrm>
        </p:grpSpPr>
        <p:grpSp>
          <p:nvGrpSpPr>
            <p:cNvPr id="154638" name="1 Grupo">
              <a:extLst>
                <a:ext uri="{FF2B5EF4-FFF2-40B4-BE49-F238E27FC236}">
                  <a16:creationId xmlns:a16="http://schemas.microsoft.com/office/drawing/2014/main" xmlns="" id="{38AC4536-69B5-4AD5-B200-26042782EAAE}"/>
                </a:ext>
              </a:extLst>
            </p:cNvPr>
            <p:cNvGrpSpPr>
              <a:grpSpLocks/>
            </p:cNvGrpSpPr>
            <p:nvPr/>
          </p:nvGrpSpPr>
          <p:grpSpPr bwMode="auto">
            <a:xfrm>
              <a:off x="4783138" y="4183063"/>
              <a:ext cx="2635250" cy="2659062"/>
              <a:chOff x="2616119" y="2114902"/>
              <a:chExt cx="2635257" cy="2659963"/>
            </a:xfrm>
          </p:grpSpPr>
          <p:grpSp>
            <p:nvGrpSpPr>
              <p:cNvPr id="154641" name="20 Grupo">
                <a:extLst>
                  <a:ext uri="{FF2B5EF4-FFF2-40B4-BE49-F238E27FC236}">
                    <a16:creationId xmlns:a16="http://schemas.microsoft.com/office/drawing/2014/main" xmlns="" id="{1395CECC-81A8-4D05-9E0E-EABB8A82275F}"/>
                  </a:ext>
                </a:extLst>
              </p:cNvPr>
              <p:cNvGrpSpPr>
                <a:grpSpLocks/>
              </p:cNvGrpSpPr>
              <p:nvPr/>
            </p:nvGrpSpPr>
            <p:grpSpPr bwMode="auto">
              <a:xfrm>
                <a:off x="2616119" y="2121871"/>
                <a:ext cx="2635257" cy="2652994"/>
                <a:chOff x="2233318" y="1270233"/>
                <a:chExt cx="2635257" cy="2652994"/>
              </a:xfrm>
            </p:grpSpPr>
            <p:sp>
              <p:nvSpPr>
                <p:cNvPr id="154643" name="PubChord">
                  <a:extLst>
                    <a:ext uri="{FF2B5EF4-FFF2-40B4-BE49-F238E27FC236}">
                      <a16:creationId xmlns:a16="http://schemas.microsoft.com/office/drawing/2014/main" xmlns="" id="{E8DCEEC3-2E0F-49AB-9597-A3BDAD8E570C}"/>
                    </a:ext>
                  </a:extLst>
                </p:cNvPr>
                <p:cNvSpPr>
                  <a:spLocks noEditPoints="1" noChangeArrowheads="1"/>
                </p:cNvSpPr>
                <p:nvPr/>
              </p:nvSpPr>
              <p:spPr bwMode="auto">
                <a:xfrm rot="8048652">
                  <a:off x="2304556" y="1656277"/>
                  <a:ext cx="2266950" cy="2266950"/>
                </a:xfrm>
                <a:custGeom>
                  <a:avLst/>
                  <a:gdLst>
                    <a:gd name="T0" fmla="*/ 2147483646 w 21600"/>
                    <a:gd name="T1" fmla="*/ 2147483646 h 21600"/>
                    <a:gd name="T2" fmla="*/ 2147483646 w 21600"/>
                    <a:gd name="T3" fmla="*/ 2147483646 h 21600"/>
                    <a:gd name="T4" fmla="*/ 2147483646 w 21600"/>
                    <a:gd name="T5" fmla="*/ 2147483646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3163" y="3163"/>
                      </a:moveTo>
                      <a:cubicBezTo>
                        <a:pt x="1137" y="5188"/>
                        <a:pt x="0" y="7935"/>
                        <a:pt x="0" y="10799"/>
                      </a:cubicBezTo>
                      <a:cubicBezTo>
                        <a:pt x="0" y="16764"/>
                        <a:pt x="4835" y="21600"/>
                        <a:pt x="10800" y="21600"/>
                      </a:cubicBezTo>
                      <a:cubicBezTo>
                        <a:pt x="13664" y="21600"/>
                        <a:pt x="16411" y="20462"/>
                        <a:pt x="18436" y="18436"/>
                      </a:cubicBezTo>
                      <a:lnTo>
                        <a:pt x="3163" y="3163"/>
                      </a:lnTo>
                      <a:close/>
                    </a:path>
                  </a:pathLst>
                </a:custGeom>
                <a:gradFill rotWithShape="1">
                  <a:gsLst>
                    <a:gs pos="0">
                      <a:srgbClr val="03D4A8"/>
                    </a:gs>
                    <a:gs pos="25000">
                      <a:srgbClr val="21D6E0"/>
                    </a:gs>
                    <a:gs pos="75000">
                      <a:srgbClr val="0087E6"/>
                    </a:gs>
                    <a:gs pos="100000">
                      <a:srgbClr val="005CBF"/>
                    </a:gs>
                  </a:gsLst>
                  <a:lin ang="2700000"/>
                </a:gradFill>
                <a:ln w="9525">
                  <a:solidFill>
                    <a:srgbClr val="000000"/>
                  </a:solidFill>
                  <a:miter lim="800000"/>
                  <a:headEnd/>
                  <a:tailEnd/>
                </a:ln>
                <a:effectLst>
                  <a:outerShdw dist="107763" dir="2700000" algn="ctr" rotWithShape="0">
                    <a:srgbClr val="808080"/>
                  </a:outerShdw>
                </a:effectLst>
              </p:spPr>
              <p:txBody>
                <a:bodyPr/>
                <a:lstStyle/>
                <a:p>
                  <a:endParaRPr lang="es-ES"/>
                </a:p>
              </p:txBody>
            </p:sp>
            <p:cxnSp>
              <p:nvCxnSpPr>
                <p:cNvPr id="26" name="5 Conector recto">
                  <a:extLst>
                    <a:ext uri="{FF2B5EF4-FFF2-40B4-BE49-F238E27FC236}">
                      <a16:creationId xmlns:a16="http://schemas.microsoft.com/office/drawing/2014/main" xmlns="" id="{7166EE55-9BA8-481C-B74C-233C2061F467}"/>
                    </a:ext>
                  </a:extLst>
                </p:cNvPr>
                <p:cNvCxnSpPr/>
                <p:nvPr/>
              </p:nvCxnSpPr>
              <p:spPr>
                <a:xfrm>
                  <a:off x="2593681" y="1269616"/>
                  <a:ext cx="804865" cy="15276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11 Elipse">
                  <a:extLst>
                    <a:ext uri="{FF2B5EF4-FFF2-40B4-BE49-F238E27FC236}">
                      <a16:creationId xmlns:a16="http://schemas.microsoft.com/office/drawing/2014/main" xmlns="" id="{407341F7-A7F8-48CA-9976-2F3AAD6CF9D4}"/>
                    </a:ext>
                  </a:extLst>
                </p:cNvPr>
                <p:cNvSpPr/>
                <p:nvPr/>
              </p:nvSpPr>
              <p:spPr>
                <a:xfrm>
                  <a:off x="2233318" y="1412539"/>
                  <a:ext cx="720727" cy="6923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b="1" dirty="0"/>
                    <a:t>5%</a:t>
                  </a:r>
                </a:p>
              </p:txBody>
            </p:sp>
            <p:sp>
              <p:nvSpPr>
                <p:cNvPr id="28" name="13 Elipse">
                  <a:extLst>
                    <a:ext uri="{FF2B5EF4-FFF2-40B4-BE49-F238E27FC236}">
                      <a16:creationId xmlns:a16="http://schemas.microsoft.com/office/drawing/2014/main" xmlns="" id="{7C6B88F8-05C4-4E31-A66A-FB6D1124DB25}"/>
                    </a:ext>
                  </a:extLst>
                </p:cNvPr>
                <p:cNvSpPr/>
                <p:nvPr/>
              </p:nvSpPr>
              <p:spPr>
                <a:xfrm>
                  <a:off x="4147848" y="1412539"/>
                  <a:ext cx="720727" cy="6923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b="1" dirty="0"/>
                    <a:t>15%</a:t>
                  </a:r>
                </a:p>
              </p:txBody>
            </p:sp>
            <p:sp>
              <p:nvSpPr>
                <p:cNvPr id="154647" name="14 CuadroTexto">
                  <a:extLst>
                    <a:ext uri="{FF2B5EF4-FFF2-40B4-BE49-F238E27FC236}">
                      <a16:creationId xmlns:a16="http://schemas.microsoft.com/office/drawing/2014/main" xmlns="" id="{CD216C79-C965-4E00-A724-6426E7913930}"/>
                    </a:ext>
                  </a:extLst>
                </p:cNvPr>
                <p:cNvSpPr txBox="1">
                  <a:spLocks noChangeArrowheads="1"/>
                </p:cNvSpPr>
                <p:nvPr/>
              </p:nvSpPr>
              <p:spPr bwMode="auto">
                <a:xfrm>
                  <a:off x="3746198" y="2263387"/>
                  <a:ext cx="8283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b="1">
                      <a:solidFill>
                        <a:schemeClr val="bg1"/>
                      </a:solidFill>
                      <a:latin typeface="Arial" panose="020B0604020202020204" pitchFamily="34" charset="0"/>
                    </a:rPr>
                    <a:t>Es </a:t>
                  </a:r>
                </a:p>
                <a:p>
                  <a:pPr eaLnBrk="1" hangingPunct="1">
                    <a:lnSpc>
                      <a:spcPct val="100000"/>
                    </a:lnSpc>
                    <a:spcBef>
                      <a:spcPct val="0"/>
                    </a:spcBef>
                    <a:buFontTx/>
                    <a:buNone/>
                  </a:pPr>
                  <a:r>
                    <a:rPr lang="es-ES" altLang="es-ES" sz="1400" b="1">
                      <a:solidFill>
                        <a:schemeClr val="bg1"/>
                      </a:solidFill>
                      <a:latin typeface="Arial" panose="020B0604020202020204" pitchFamily="34" charset="0"/>
                    </a:rPr>
                    <a:t>mucho</a:t>
                  </a:r>
                </a:p>
              </p:txBody>
            </p:sp>
            <p:sp>
              <p:nvSpPr>
                <p:cNvPr id="154648" name="10 CuadroTexto">
                  <a:extLst>
                    <a:ext uri="{FF2B5EF4-FFF2-40B4-BE49-F238E27FC236}">
                      <a16:creationId xmlns:a16="http://schemas.microsoft.com/office/drawing/2014/main" xmlns="" id="{E22D413D-290A-4C32-B234-F0C498098530}"/>
                    </a:ext>
                  </a:extLst>
                </p:cNvPr>
                <p:cNvSpPr txBox="1">
                  <a:spLocks noChangeArrowheads="1"/>
                </p:cNvSpPr>
                <p:nvPr/>
              </p:nvSpPr>
              <p:spPr bwMode="auto">
                <a:xfrm>
                  <a:off x="2483768" y="2263387"/>
                  <a:ext cx="11521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b="1" dirty="0">
                      <a:solidFill>
                        <a:schemeClr val="bg1"/>
                      </a:solidFill>
                      <a:latin typeface="Arial" panose="020B0604020202020204" pitchFamily="34" charset="0"/>
                    </a:rPr>
                    <a:t>Es </a:t>
                  </a:r>
                </a:p>
                <a:p>
                  <a:pPr eaLnBrk="1" hangingPunct="1">
                    <a:lnSpc>
                      <a:spcPct val="100000"/>
                    </a:lnSpc>
                    <a:spcBef>
                      <a:spcPct val="0"/>
                    </a:spcBef>
                    <a:buFontTx/>
                    <a:buNone/>
                  </a:pPr>
                  <a:r>
                    <a:rPr lang="es-ES" altLang="es-ES" sz="1400" b="1" dirty="0">
                      <a:solidFill>
                        <a:schemeClr val="bg1"/>
                      </a:solidFill>
                      <a:latin typeface="Arial" panose="020B0604020202020204" pitchFamily="34" charset="0"/>
                    </a:rPr>
                    <a:t>poco</a:t>
                  </a:r>
                </a:p>
              </p:txBody>
            </p:sp>
          </p:grpSp>
          <p:cxnSp>
            <p:nvCxnSpPr>
              <p:cNvPr id="24" name="7 Conector recto">
                <a:extLst>
                  <a:ext uri="{FF2B5EF4-FFF2-40B4-BE49-F238E27FC236}">
                    <a16:creationId xmlns:a16="http://schemas.microsoft.com/office/drawing/2014/main" xmlns="" id="{A714498C-5AD8-4A72-8981-0446E307B36C}"/>
                  </a:ext>
                </a:extLst>
              </p:cNvPr>
              <p:cNvCxnSpPr/>
              <p:nvPr/>
            </p:nvCxnSpPr>
            <p:spPr>
              <a:xfrm flipH="1">
                <a:off x="3821034" y="2114902"/>
                <a:ext cx="1100141" cy="14991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17 Llamada ovalada">
              <a:extLst>
                <a:ext uri="{FF2B5EF4-FFF2-40B4-BE49-F238E27FC236}">
                  <a16:creationId xmlns:a16="http://schemas.microsoft.com/office/drawing/2014/main" xmlns="" id="{E6E0BA76-B825-4FEB-BBAC-37A8F9292B42}"/>
                </a:ext>
              </a:extLst>
            </p:cNvPr>
            <p:cNvSpPr/>
            <p:nvPr/>
          </p:nvSpPr>
          <p:spPr>
            <a:xfrm>
              <a:off x="7705725" y="5230813"/>
              <a:ext cx="1263650" cy="1222375"/>
            </a:xfrm>
            <a:prstGeom prst="wedgeEllipseCallout">
              <a:avLst>
                <a:gd name="adj1" fmla="val -100561"/>
                <a:gd name="adj2" fmla="val -17220"/>
              </a:avLst>
            </a:prstGeom>
            <a:noFill/>
            <a:ln w="349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b="1" dirty="0">
                  <a:solidFill>
                    <a:schemeClr val="accent5">
                      <a:lumMod val="50000"/>
                    </a:schemeClr>
                  </a:solidFill>
                </a:rPr>
                <a:t>20% de calcio es mucho</a:t>
              </a:r>
            </a:p>
          </p:txBody>
        </p:sp>
        <p:sp>
          <p:nvSpPr>
            <p:cNvPr id="22" name="18 Llamada ovalada">
              <a:extLst>
                <a:ext uri="{FF2B5EF4-FFF2-40B4-BE49-F238E27FC236}">
                  <a16:creationId xmlns:a16="http://schemas.microsoft.com/office/drawing/2014/main" xmlns="" id="{6563870E-2BA4-4771-BDC0-6C84AE20E9AA}"/>
                </a:ext>
              </a:extLst>
            </p:cNvPr>
            <p:cNvSpPr/>
            <p:nvPr/>
          </p:nvSpPr>
          <p:spPr>
            <a:xfrm>
              <a:off x="3492500" y="5491163"/>
              <a:ext cx="1408113" cy="1222375"/>
            </a:xfrm>
            <a:prstGeom prst="wedgeEllipseCallout">
              <a:avLst>
                <a:gd name="adj1" fmla="val 56394"/>
                <a:gd name="adj2" fmla="val -68649"/>
              </a:avLst>
            </a:prstGeom>
            <a:noFill/>
            <a:ln w="349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400" b="1" dirty="0">
                  <a:solidFill>
                    <a:schemeClr val="accent5">
                      <a:lumMod val="50000"/>
                    </a:schemeClr>
                  </a:solidFill>
                </a:rPr>
                <a:t>4% de vitamina C es poco</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Imagen 1">
            <a:extLst>
              <a:ext uri="{FF2B5EF4-FFF2-40B4-BE49-F238E27FC236}">
                <a16:creationId xmlns:a16="http://schemas.microsoft.com/office/drawing/2014/main" xmlns="" id="{341EC925-4032-4759-91F6-719F5586C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01" t="45001" r="36633" b="17265"/>
          <a:stretch>
            <a:fillRect/>
          </a:stretch>
        </p:blipFill>
        <p:spPr bwMode="auto">
          <a:xfrm>
            <a:off x="1992313" y="2205038"/>
            <a:ext cx="8021637"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CuadroTexto 2">
            <a:extLst>
              <a:ext uri="{FF2B5EF4-FFF2-40B4-BE49-F238E27FC236}">
                <a16:creationId xmlns:a16="http://schemas.microsoft.com/office/drawing/2014/main" xmlns="" id="{12A650C5-3715-41F1-BD63-28ED7C14CAB7}"/>
              </a:ext>
            </a:extLst>
          </p:cNvPr>
          <p:cNvSpPr txBox="1">
            <a:spLocks noChangeArrowheads="1"/>
          </p:cNvSpPr>
          <p:nvPr/>
        </p:nvSpPr>
        <p:spPr bwMode="auto">
          <a:xfrm>
            <a:off x="2711450" y="592138"/>
            <a:ext cx="676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000" b="1" dirty="0">
                <a:solidFill>
                  <a:schemeClr val="tx2">
                    <a:lumMod val="50000"/>
                  </a:schemeClr>
                </a:solidFill>
              </a:rPr>
              <a:t>CRITERIOS DEL MODELO DE PERFIL DE NUTRIENTES DE LA OPS</a:t>
            </a:r>
          </a:p>
        </p:txBody>
      </p:sp>
      <p:grpSp>
        <p:nvGrpSpPr>
          <p:cNvPr id="158724" name="Grupo 3">
            <a:extLst>
              <a:ext uri="{FF2B5EF4-FFF2-40B4-BE49-F238E27FC236}">
                <a16:creationId xmlns:a16="http://schemas.microsoft.com/office/drawing/2014/main" xmlns="" id="{632A5FDC-D173-4991-80BC-67B832995B01}"/>
              </a:ext>
            </a:extLst>
          </p:cNvPr>
          <p:cNvGrpSpPr>
            <a:grpSpLocks/>
          </p:cNvGrpSpPr>
          <p:nvPr/>
        </p:nvGrpSpPr>
        <p:grpSpPr bwMode="auto">
          <a:xfrm>
            <a:off x="220663" y="71438"/>
            <a:ext cx="11680825" cy="1041400"/>
            <a:chOff x="324949" y="18898"/>
            <a:chExt cx="11473761" cy="1041523"/>
          </a:xfrm>
        </p:grpSpPr>
        <p:pic>
          <p:nvPicPr>
            <p:cNvPr id="5" name="Gráfico 4" descr="Niños">
              <a:extLst>
                <a:ext uri="{FF2B5EF4-FFF2-40B4-BE49-F238E27FC236}">
                  <a16:creationId xmlns:a16="http://schemas.microsoft.com/office/drawing/2014/main" xmlns="" id="{2C0C6AFB-66B3-4ECC-A9DE-1874BF4A7062}"/>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58726" name="Grupo 5">
              <a:extLst>
                <a:ext uri="{FF2B5EF4-FFF2-40B4-BE49-F238E27FC236}">
                  <a16:creationId xmlns:a16="http://schemas.microsoft.com/office/drawing/2014/main" xmlns="" id="{2DDC1425-C9F3-43C4-BB28-2277A13E18EB}"/>
                </a:ext>
              </a:extLst>
            </p:cNvPr>
            <p:cNvGrpSpPr>
              <a:grpSpLocks/>
            </p:cNvGrpSpPr>
            <p:nvPr/>
          </p:nvGrpSpPr>
          <p:grpSpPr bwMode="auto">
            <a:xfrm>
              <a:off x="10087897" y="203994"/>
              <a:ext cx="1710813" cy="651412"/>
              <a:chOff x="311102" y="174229"/>
              <a:chExt cx="9335256" cy="6359305"/>
            </a:xfrm>
          </p:grpSpPr>
          <p:pic>
            <p:nvPicPr>
              <p:cNvPr id="158727" name="Imagen 6">
                <a:extLst>
                  <a:ext uri="{FF2B5EF4-FFF2-40B4-BE49-F238E27FC236}">
                    <a16:creationId xmlns:a16="http://schemas.microsoft.com/office/drawing/2014/main" xmlns="" id="{38349DAF-09C7-4C6C-BB2C-C38639587D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Imagen 7">
                <a:extLst>
                  <a:ext uri="{FF2B5EF4-FFF2-40B4-BE49-F238E27FC236}">
                    <a16:creationId xmlns:a16="http://schemas.microsoft.com/office/drawing/2014/main" xmlns="" id="{EC456FDA-E7C0-4C19-A9D5-8648034C4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Imagen 1">
            <a:extLst>
              <a:ext uri="{FF2B5EF4-FFF2-40B4-BE49-F238E27FC236}">
                <a16:creationId xmlns:a16="http://schemas.microsoft.com/office/drawing/2014/main" xmlns="" id="{8530601D-8B9F-4E97-9CD3-8E9F5E659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48" t="16734" r="34142" b="5501"/>
          <a:stretch>
            <a:fillRect/>
          </a:stretch>
        </p:blipFill>
        <p:spPr bwMode="auto">
          <a:xfrm>
            <a:off x="2082017" y="907847"/>
            <a:ext cx="7706483" cy="579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771" name="Grupo 2">
            <a:extLst>
              <a:ext uri="{FF2B5EF4-FFF2-40B4-BE49-F238E27FC236}">
                <a16:creationId xmlns:a16="http://schemas.microsoft.com/office/drawing/2014/main" xmlns="" id="{E304622E-4126-4310-9023-E39F340F35EA}"/>
              </a:ext>
            </a:extLst>
          </p:cNvPr>
          <p:cNvGrpSpPr>
            <a:grpSpLocks/>
          </p:cNvGrpSpPr>
          <p:nvPr/>
        </p:nvGrpSpPr>
        <p:grpSpPr bwMode="auto">
          <a:xfrm>
            <a:off x="220663" y="71438"/>
            <a:ext cx="11680825" cy="1041400"/>
            <a:chOff x="324949" y="18898"/>
            <a:chExt cx="11473761" cy="1041523"/>
          </a:xfrm>
        </p:grpSpPr>
        <p:pic>
          <p:nvPicPr>
            <p:cNvPr id="4" name="Gráfico 3" descr="Niños">
              <a:extLst>
                <a:ext uri="{FF2B5EF4-FFF2-40B4-BE49-F238E27FC236}">
                  <a16:creationId xmlns:a16="http://schemas.microsoft.com/office/drawing/2014/main" xmlns="" id="{2E67E693-1352-44E3-A67D-C1FCFD14DBD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60773" name="Grupo 4">
              <a:extLst>
                <a:ext uri="{FF2B5EF4-FFF2-40B4-BE49-F238E27FC236}">
                  <a16:creationId xmlns:a16="http://schemas.microsoft.com/office/drawing/2014/main" xmlns="" id="{04B15E51-3A8C-49F1-A1D8-04929F2C2010}"/>
                </a:ext>
              </a:extLst>
            </p:cNvPr>
            <p:cNvGrpSpPr>
              <a:grpSpLocks/>
            </p:cNvGrpSpPr>
            <p:nvPr/>
          </p:nvGrpSpPr>
          <p:grpSpPr bwMode="auto">
            <a:xfrm>
              <a:off x="10087897" y="203994"/>
              <a:ext cx="1710813" cy="651412"/>
              <a:chOff x="311102" y="174229"/>
              <a:chExt cx="9335256" cy="6359305"/>
            </a:xfrm>
          </p:grpSpPr>
          <p:pic>
            <p:nvPicPr>
              <p:cNvPr id="160774" name="Imagen 5">
                <a:extLst>
                  <a:ext uri="{FF2B5EF4-FFF2-40B4-BE49-F238E27FC236}">
                    <a16:creationId xmlns:a16="http://schemas.microsoft.com/office/drawing/2014/main" xmlns="" id="{4482C0FD-21BA-47C4-8A2F-D22DD6AE4B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Imagen 6">
                <a:extLst>
                  <a:ext uri="{FF2B5EF4-FFF2-40B4-BE49-F238E27FC236}">
                    <a16:creationId xmlns:a16="http://schemas.microsoft.com/office/drawing/2014/main" xmlns="" id="{841176EE-7416-4AB6-8E67-2185561A85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 name="CuadroTexto 2">
            <a:extLst>
              <a:ext uri="{FF2B5EF4-FFF2-40B4-BE49-F238E27FC236}">
                <a16:creationId xmlns:a16="http://schemas.microsoft.com/office/drawing/2014/main" xmlns="" id="{B501205D-41B3-44DE-B31B-EC4F92A8CBD7}"/>
              </a:ext>
            </a:extLst>
          </p:cNvPr>
          <p:cNvSpPr txBox="1">
            <a:spLocks noChangeArrowheads="1"/>
          </p:cNvSpPr>
          <p:nvPr/>
        </p:nvSpPr>
        <p:spPr bwMode="auto">
          <a:xfrm>
            <a:off x="2585232" y="256512"/>
            <a:ext cx="676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000" b="1" dirty="0">
                <a:solidFill>
                  <a:schemeClr val="tx2">
                    <a:lumMod val="50000"/>
                  </a:schemeClr>
                </a:solidFill>
              </a:rPr>
              <a:t>CRITERIOS DEL MODELO DE PERFIL DE NUTRIENTES FRANCÉS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Imagen 1">
            <a:extLst>
              <a:ext uri="{FF2B5EF4-FFF2-40B4-BE49-F238E27FC236}">
                <a16:creationId xmlns:a16="http://schemas.microsoft.com/office/drawing/2014/main" xmlns="" id="{B919209B-3C46-43D3-AA72-F01121256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48" t="15750" r="32481" b="11407"/>
          <a:stretch>
            <a:fillRect/>
          </a:stretch>
        </p:blipFill>
        <p:spPr bwMode="auto">
          <a:xfrm>
            <a:off x="2135188" y="692150"/>
            <a:ext cx="7777162"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2819" name="Grupo 2">
            <a:extLst>
              <a:ext uri="{FF2B5EF4-FFF2-40B4-BE49-F238E27FC236}">
                <a16:creationId xmlns:a16="http://schemas.microsoft.com/office/drawing/2014/main" xmlns="" id="{02DFA3E8-256A-4907-A8C3-15E76393A709}"/>
              </a:ext>
            </a:extLst>
          </p:cNvPr>
          <p:cNvGrpSpPr>
            <a:grpSpLocks/>
          </p:cNvGrpSpPr>
          <p:nvPr/>
        </p:nvGrpSpPr>
        <p:grpSpPr bwMode="auto">
          <a:xfrm>
            <a:off x="220663" y="71438"/>
            <a:ext cx="11680825" cy="1041400"/>
            <a:chOff x="324949" y="18898"/>
            <a:chExt cx="11473761" cy="1041523"/>
          </a:xfrm>
        </p:grpSpPr>
        <p:pic>
          <p:nvPicPr>
            <p:cNvPr id="4" name="Gráfico 3" descr="Niños">
              <a:extLst>
                <a:ext uri="{FF2B5EF4-FFF2-40B4-BE49-F238E27FC236}">
                  <a16:creationId xmlns:a16="http://schemas.microsoft.com/office/drawing/2014/main" xmlns="" id="{D33F04C4-76EB-4D26-8169-046B3B229DEE}"/>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62821" name="Grupo 4">
              <a:extLst>
                <a:ext uri="{FF2B5EF4-FFF2-40B4-BE49-F238E27FC236}">
                  <a16:creationId xmlns:a16="http://schemas.microsoft.com/office/drawing/2014/main" xmlns="" id="{B541DBD7-6F14-49A3-A4F1-18618FB55B7A}"/>
                </a:ext>
              </a:extLst>
            </p:cNvPr>
            <p:cNvGrpSpPr>
              <a:grpSpLocks/>
            </p:cNvGrpSpPr>
            <p:nvPr/>
          </p:nvGrpSpPr>
          <p:grpSpPr bwMode="auto">
            <a:xfrm>
              <a:off x="10087897" y="203994"/>
              <a:ext cx="1710813" cy="651412"/>
              <a:chOff x="311102" y="174229"/>
              <a:chExt cx="9335256" cy="6359305"/>
            </a:xfrm>
          </p:grpSpPr>
          <p:pic>
            <p:nvPicPr>
              <p:cNvPr id="162822" name="Imagen 5">
                <a:extLst>
                  <a:ext uri="{FF2B5EF4-FFF2-40B4-BE49-F238E27FC236}">
                    <a16:creationId xmlns:a16="http://schemas.microsoft.com/office/drawing/2014/main" xmlns="" id="{00DC22A6-3D49-478B-87E2-AE89A9C5E5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Imagen 6">
                <a:extLst>
                  <a:ext uri="{FF2B5EF4-FFF2-40B4-BE49-F238E27FC236}">
                    <a16:creationId xmlns:a16="http://schemas.microsoft.com/office/drawing/2014/main" xmlns="" id="{2503E728-CBB3-43B3-B134-8621E2DD49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 name="CuadroTexto 2">
            <a:extLst>
              <a:ext uri="{FF2B5EF4-FFF2-40B4-BE49-F238E27FC236}">
                <a16:creationId xmlns:a16="http://schemas.microsoft.com/office/drawing/2014/main" xmlns="" id="{13320A82-C331-4AB0-B3DB-888AE8509221}"/>
              </a:ext>
            </a:extLst>
          </p:cNvPr>
          <p:cNvSpPr txBox="1">
            <a:spLocks noChangeArrowheads="1"/>
          </p:cNvSpPr>
          <p:nvPr/>
        </p:nvSpPr>
        <p:spPr bwMode="auto">
          <a:xfrm>
            <a:off x="2585232" y="256512"/>
            <a:ext cx="676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000" b="1" dirty="0">
                <a:solidFill>
                  <a:schemeClr val="tx2">
                    <a:lumMod val="50000"/>
                  </a:schemeClr>
                </a:solidFill>
              </a:rPr>
              <a:t>CRITERIOS DEL MODELO DE PERFIL DE NUTRIENTES FRANCÉS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Imagen 1">
            <a:extLst>
              <a:ext uri="{FF2B5EF4-FFF2-40B4-BE49-F238E27FC236}">
                <a16:creationId xmlns:a16="http://schemas.microsoft.com/office/drawing/2014/main" xmlns="" id="{625874FB-B34C-4454-9A5F-39042D3D0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48" t="15750" r="34695" b="7471"/>
          <a:stretch>
            <a:fillRect/>
          </a:stretch>
        </p:blipFill>
        <p:spPr bwMode="auto">
          <a:xfrm>
            <a:off x="2116943" y="907847"/>
            <a:ext cx="748982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867" name="Grupo 2">
            <a:extLst>
              <a:ext uri="{FF2B5EF4-FFF2-40B4-BE49-F238E27FC236}">
                <a16:creationId xmlns:a16="http://schemas.microsoft.com/office/drawing/2014/main" xmlns="" id="{6DD3ABBC-8DDB-48C0-BC9B-9B064D8DAAF2}"/>
              </a:ext>
            </a:extLst>
          </p:cNvPr>
          <p:cNvGrpSpPr>
            <a:grpSpLocks/>
          </p:cNvGrpSpPr>
          <p:nvPr/>
        </p:nvGrpSpPr>
        <p:grpSpPr bwMode="auto">
          <a:xfrm>
            <a:off x="220663" y="71438"/>
            <a:ext cx="11680825" cy="1041400"/>
            <a:chOff x="324949" y="18898"/>
            <a:chExt cx="11473761" cy="1041523"/>
          </a:xfrm>
        </p:grpSpPr>
        <p:pic>
          <p:nvPicPr>
            <p:cNvPr id="4" name="Gráfico 3" descr="Niños">
              <a:extLst>
                <a:ext uri="{FF2B5EF4-FFF2-40B4-BE49-F238E27FC236}">
                  <a16:creationId xmlns:a16="http://schemas.microsoft.com/office/drawing/2014/main" xmlns="" id="{8CE7F6F7-E40F-40A1-AF6F-D8BE5498125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64869" name="Grupo 4">
              <a:extLst>
                <a:ext uri="{FF2B5EF4-FFF2-40B4-BE49-F238E27FC236}">
                  <a16:creationId xmlns:a16="http://schemas.microsoft.com/office/drawing/2014/main" xmlns="" id="{1EB39C63-33E7-4604-803D-787D44FB5FFF}"/>
                </a:ext>
              </a:extLst>
            </p:cNvPr>
            <p:cNvGrpSpPr>
              <a:grpSpLocks/>
            </p:cNvGrpSpPr>
            <p:nvPr/>
          </p:nvGrpSpPr>
          <p:grpSpPr bwMode="auto">
            <a:xfrm>
              <a:off x="10087897" y="203994"/>
              <a:ext cx="1710813" cy="651412"/>
              <a:chOff x="311102" y="174229"/>
              <a:chExt cx="9335256" cy="6359305"/>
            </a:xfrm>
          </p:grpSpPr>
          <p:pic>
            <p:nvPicPr>
              <p:cNvPr id="164870" name="Imagen 5">
                <a:extLst>
                  <a:ext uri="{FF2B5EF4-FFF2-40B4-BE49-F238E27FC236}">
                    <a16:creationId xmlns:a16="http://schemas.microsoft.com/office/drawing/2014/main" xmlns="" id="{0235DD32-DEFC-4E52-98AA-4DD9F3F5E6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Imagen 6">
                <a:extLst>
                  <a:ext uri="{FF2B5EF4-FFF2-40B4-BE49-F238E27FC236}">
                    <a16:creationId xmlns:a16="http://schemas.microsoft.com/office/drawing/2014/main" xmlns="" id="{E5C2ED77-16BF-484D-9925-72552F31E4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 name="CuadroTexto 2">
            <a:extLst>
              <a:ext uri="{FF2B5EF4-FFF2-40B4-BE49-F238E27FC236}">
                <a16:creationId xmlns:a16="http://schemas.microsoft.com/office/drawing/2014/main" xmlns="" id="{F7F5E728-0B97-42CD-8C94-ABD5FC58B7F1}"/>
              </a:ext>
            </a:extLst>
          </p:cNvPr>
          <p:cNvSpPr txBox="1">
            <a:spLocks noChangeArrowheads="1"/>
          </p:cNvSpPr>
          <p:nvPr/>
        </p:nvSpPr>
        <p:spPr bwMode="auto">
          <a:xfrm>
            <a:off x="2585232" y="256512"/>
            <a:ext cx="676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000" b="1" dirty="0">
                <a:solidFill>
                  <a:schemeClr val="tx2">
                    <a:lumMod val="50000"/>
                  </a:schemeClr>
                </a:solidFill>
              </a:rPr>
              <a:t>CRITERIOS DEL MODELO DE PERFIL DE NUTRIENTES FRANCÉS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Imagen 1">
            <a:extLst>
              <a:ext uri="{FF2B5EF4-FFF2-40B4-BE49-F238E27FC236}">
                <a16:creationId xmlns:a16="http://schemas.microsoft.com/office/drawing/2014/main" xmlns="" id="{D5100B08-66C9-4234-BAB8-941692FAC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95" t="17024" r="32863" b="39983"/>
          <a:stretch>
            <a:fillRect/>
          </a:stretch>
        </p:blipFill>
        <p:spPr bwMode="auto">
          <a:xfrm>
            <a:off x="492125" y="2570871"/>
            <a:ext cx="6262688"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xmlns="" id="{E66E108A-F102-4346-9813-5777AD19A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956" t="19444" r="33412" b="6313"/>
          <a:stretch>
            <a:fillRect/>
          </a:stretch>
        </p:blipFill>
        <p:spPr bwMode="auto">
          <a:xfrm>
            <a:off x="6754813" y="1789629"/>
            <a:ext cx="514350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16" name="Grupo 3">
            <a:extLst>
              <a:ext uri="{FF2B5EF4-FFF2-40B4-BE49-F238E27FC236}">
                <a16:creationId xmlns:a16="http://schemas.microsoft.com/office/drawing/2014/main" xmlns="" id="{E43098E8-3856-41B0-AEBB-CA8CFF875B3F}"/>
              </a:ext>
            </a:extLst>
          </p:cNvPr>
          <p:cNvGrpSpPr>
            <a:grpSpLocks/>
          </p:cNvGrpSpPr>
          <p:nvPr/>
        </p:nvGrpSpPr>
        <p:grpSpPr bwMode="auto">
          <a:xfrm>
            <a:off x="220663" y="71438"/>
            <a:ext cx="11680825" cy="1041400"/>
            <a:chOff x="324949" y="18898"/>
            <a:chExt cx="11473761" cy="1041523"/>
          </a:xfrm>
        </p:grpSpPr>
        <p:pic>
          <p:nvPicPr>
            <p:cNvPr id="5" name="Gráfico 4" descr="Niños">
              <a:extLst>
                <a:ext uri="{FF2B5EF4-FFF2-40B4-BE49-F238E27FC236}">
                  <a16:creationId xmlns:a16="http://schemas.microsoft.com/office/drawing/2014/main" xmlns="" id="{84C4C9EC-3F38-4B85-A177-1357A091B0E3}"/>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66918" name="Grupo 5">
              <a:extLst>
                <a:ext uri="{FF2B5EF4-FFF2-40B4-BE49-F238E27FC236}">
                  <a16:creationId xmlns:a16="http://schemas.microsoft.com/office/drawing/2014/main" xmlns="" id="{A88EFC7E-EF02-419A-99C6-A5C2A0CF6DC5}"/>
                </a:ext>
              </a:extLst>
            </p:cNvPr>
            <p:cNvGrpSpPr>
              <a:grpSpLocks/>
            </p:cNvGrpSpPr>
            <p:nvPr/>
          </p:nvGrpSpPr>
          <p:grpSpPr bwMode="auto">
            <a:xfrm>
              <a:off x="10087897" y="203994"/>
              <a:ext cx="1710813" cy="651412"/>
              <a:chOff x="311102" y="174229"/>
              <a:chExt cx="9335256" cy="6359305"/>
            </a:xfrm>
          </p:grpSpPr>
          <p:pic>
            <p:nvPicPr>
              <p:cNvPr id="166919" name="Imagen 6">
                <a:extLst>
                  <a:ext uri="{FF2B5EF4-FFF2-40B4-BE49-F238E27FC236}">
                    <a16:creationId xmlns:a16="http://schemas.microsoft.com/office/drawing/2014/main" xmlns="" id="{A3D43010-C948-446B-934F-F8D8EB5C4A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Imagen 7">
                <a:extLst>
                  <a:ext uri="{FF2B5EF4-FFF2-40B4-BE49-F238E27FC236}">
                    <a16:creationId xmlns:a16="http://schemas.microsoft.com/office/drawing/2014/main" xmlns="" id="{3EA1075D-7AA4-45E2-A94A-D7BF06EC8D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CuadroTexto 2">
            <a:extLst>
              <a:ext uri="{FF2B5EF4-FFF2-40B4-BE49-F238E27FC236}">
                <a16:creationId xmlns:a16="http://schemas.microsoft.com/office/drawing/2014/main" xmlns="" id="{BB2BB3F0-F641-4B8F-9384-E45E9B11479C}"/>
              </a:ext>
            </a:extLst>
          </p:cNvPr>
          <p:cNvSpPr txBox="1">
            <a:spLocks noChangeArrowheads="1"/>
          </p:cNvSpPr>
          <p:nvPr/>
        </p:nvSpPr>
        <p:spPr bwMode="auto">
          <a:xfrm>
            <a:off x="2585232" y="256512"/>
            <a:ext cx="676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000" b="1" dirty="0">
                <a:solidFill>
                  <a:schemeClr val="tx2">
                    <a:lumMod val="50000"/>
                  </a:schemeClr>
                </a:solidFill>
              </a:rPr>
              <a:t>CRITERIOS DEL MODELO DE PERFIL DE NUTRIENTES FRANCÉS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Rectángulo">
            <a:extLst>
              <a:ext uri="{FF2B5EF4-FFF2-40B4-BE49-F238E27FC236}">
                <a16:creationId xmlns:a16="http://schemas.microsoft.com/office/drawing/2014/main" xmlns="" id="{A2F95803-F94C-4E5C-822A-4B9C30320A20}"/>
              </a:ext>
            </a:extLst>
          </p:cNvPr>
          <p:cNvSpPr>
            <a:spLocks noChangeArrowheads="1"/>
          </p:cNvSpPr>
          <p:nvPr/>
        </p:nvSpPr>
        <p:spPr bwMode="auto">
          <a:xfrm>
            <a:off x="450850" y="177800"/>
            <a:ext cx="11534775" cy="6554788"/>
          </a:xfrm>
          <a:prstGeom prst="rect">
            <a:avLst/>
          </a:prstGeom>
          <a:solidFill>
            <a:schemeClr val="accent4">
              <a:lumMod val="60000"/>
              <a:lumOff val="40000"/>
            </a:schemeClr>
          </a:solidFill>
          <a:ln>
            <a:noFill/>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es-ES" altLang="es-ES" sz="2400" dirty="0"/>
              <a:t>Grupo A: ¿Qué puntuación le pondrías a una dieta semanal con el siguiente aporte medio?</a:t>
            </a:r>
          </a:p>
          <a:p>
            <a:pPr eaLnBrk="1" fontAlgn="auto" hangingPunct="1">
              <a:lnSpc>
                <a:spcPct val="150000"/>
              </a:lnSpc>
              <a:spcBef>
                <a:spcPct val="0"/>
              </a:spcBef>
              <a:spcAft>
                <a:spcPts val="0"/>
              </a:spcAft>
              <a:buFontTx/>
              <a:buNone/>
              <a:defRPr/>
            </a:pPr>
            <a:r>
              <a:rPr lang="es-ES" altLang="es-ES" sz="2400" b="1" dirty="0"/>
              <a:t>Colesterol: 380mg </a:t>
            </a:r>
          </a:p>
          <a:p>
            <a:pPr eaLnBrk="1" fontAlgn="auto" hangingPunct="1">
              <a:lnSpc>
                <a:spcPct val="150000"/>
              </a:lnSpc>
              <a:spcBef>
                <a:spcPct val="0"/>
              </a:spcBef>
              <a:spcAft>
                <a:spcPts val="0"/>
              </a:spcAft>
              <a:buFontTx/>
              <a:buNone/>
              <a:defRPr/>
            </a:pPr>
            <a:r>
              <a:rPr lang="es-ES" altLang="es-ES" sz="2400" dirty="0"/>
              <a:t>(Intervalo  0: ≥  450mg; 10 ≤ 300mg)</a:t>
            </a:r>
          </a:p>
          <a:p>
            <a:pPr eaLnBrk="1" fontAlgn="auto" hangingPunct="1">
              <a:lnSpc>
                <a:spcPct val="150000"/>
              </a:lnSpc>
              <a:spcBef>
                <a:spcPct val="0"/>
              </a:spcBef>
              <a:spcAft>
                <a:spcPts val="0"/>
              </a:spcAft>
              <a:buFontTx/>
              <a:buNone/>
              <a:defRPr/>
            </a:pPr>
            <a:r>
              <a:rPr lang="es-ES" altLang="es-ES" sz="2400" dirty="0"/>
              <a:t>Nota:</a:t>
            </a:r>
          </a:p>
          <a:p>
            <a:pPr eaLnBrk="1" fontAlgn="auto" hangingPunct="1">
              <a:lnSpc>
                <a:spcPct val="150000"/>
              </a:lnSpc>
              <a:spcBef>
                <a:spcPct val="0"/>
              </a:spcBef>
              <a:spcAft>
                <a:spcPts val="0"/>
              </a:spcAft>
              <a:buFontTx/>
              <a:buNone/>
              <a:defRPr/>
            </a:pPr>
            <a:r>
              <a:rPr lang="es-ES" altLang="es-ES" sz="2400" b="1" dirty="0"/>
              <a:t>Energía aportada por los lípidos: 43%</a:t>
            </a:r>
          </a:p>
          <a:p>
            <a:pPr eaLnBrk="1" fontAlgn="auto" hangingPunct="1">
              <a:lnSpc>
                <a:spcPct val="150000"/>
              </a:lnSpc>
              <a:spcBef>
                <a:spcPct val="0"/>
              </a:spcBef>
              <a:spcAft>
                <a:spcPts val="0"/>
              </a:spcAft>
              <a:buFontTx/>
              <a:buNone/>
              <a:defRPr/>
            </a:pPr>
            <a:r>
              <a:rPr lang="es-ES" altLang="es-ES" sz="2400" dirty="0"/>
              <a:t>(Intervalo  0: ≥ 45%; 10 ≤ 35%)</a:t>
            </a:r>
          </a:p>
          <a:p>
            <a:pPr eaLnBrk="1" fontAlgn="auto" hangingPunct="1">
              <a:lnSpc>
                <a:spcPct val="150000"/>
              </a:lnSpc>
              <a:spcBef>
                <a:spcPct val="0"/>
              </a:spcBef>
              <a:spcAft>
                <a:spcPts val="0"/>
              </a:spcAft>
              <a:buFontTx/>
              <a:buNone/>
              <a:defRPr/>
            </a:pPr>
            <a:r>
              <a:rPr lang="es-ES" altLang="es-ES" sz="2400" dirty="0"/>
              <a:t>Nota:</a:t>
            </a:r>
          </a:p>
          <a:p>
            <a:pPr eaLnBrk="1" fontAlgn="auto" hangingPunct="1">
              <a:lnSpc>
                <a:spcPct val="150000"/>
              </a:lnSpc>
              <a:spcBef>
                <a:spcPct val="0"/>
              </a:spcBef>
              <a:spcAft>
                <a:spcPts val="0"/>
              </a:spcAft>
              <a:buFontTx/>
              <a:buNone/>
              <a:defRPr/>
            </a:pPr>
            <a:r>
              <a:rPr lang="es-ES" altLang="es-ES" sz="2400" b="1" dirty="0"/>
              <a:t>Energía aportada por los AG. Saturados: 12%</a:t>
            </a:r>
          </a:p>
          <a:p>
            <a:pPr eaLnBrk="1" fontAlgn="auto" hangingPunct="1">
              <a:lnSpc>
                <a:spcPct val="150000"/>
              </a:lnSpc>
              <a:spcBef>
                <a:spcPct val="0"/>
              </a:spcBef>
              <a:spcAft>
                <a:spcPts val="0"/>
              </a:spcAft>
              <a:buFontTx/>
              <a:buNone/>
              <a:defRPr/>
            </a:pPr>
            <a:r>
              <a:rPr lang="es-ES" altLang="es-ES" sz="2400" dirty="0"/>
              <a:t>(Intervalo  0: ≥ 15%; 10 ≤ 8%)</a:t>
            </a:r>
          </a:p>
          <a:p>
            <a:pPr eaLnBrk="1" fontAlgn="auto" hangingPunct="1">
              <a:lnSpc>
                <a:spcPct val="150000"/>
              </a:lnSpc>
              <a:spcBef>
                <a:spcPct val="0"/>
              </a:spcBef>
              <a:spcAft>
                <a:spcPts val="0"/>
              </a:spcAft>
              <a:buFontTx/>
              <a:buNone/>
              <a:defRPr/>
            </a:pPr>
            <a:r>
              <a:rPr lang="es-ES" altLang="es-ES" sz="2400" dirty="0"/>
              <a:t>Nota:</a:t>
            </a:r>
          </a:p>
          <a:p>
            <a:pPr eaLnBrk="1" fontAlgn="auto" hangingPunct="1">
              <a:lnSpc>
                <a:spcPct val="150000"/>
              </a:lnSpc>
              <a:spcBef>
                <a:spcPct val="0"/>
              </a:spcBef>
              <a:spcAft>
                <a:spcPts val="0"/>
              </a:spcAft>
              <a:buFontTx/>
              <a:buNone/>
              <a:defRPr/>
            </a:pPr>
            <a:r>
              <a:rPr lang="es-ES" altLang="es-ES" sz="2400" b="1" dirty="0"/>
              <a:t>Sodio aportado por los alimentos: 5.200 mg</a:t>
            </a:r>
          </a:p>
          <a:p>
            <a:pPr eaLnBrk="1" fontAlgn="auto" hangingPunct="1">
              <a:lnSpc>
                <a:spcPct val="150000"/>
              </a:lnSpc>
              <a:spcBef>
                <a:spcPct val="0"/>
              </a:spcBef>
              <a:spcAft>
                <a:spcPts val="0"/>
              </a:spcAft>
              <a:buFontTx/>
              <a:buNone/>
              <a:defRPr/>
            </a:pPr>
            <a:r>
              <a:rPr lang="es-ES" altLang="es-ES" sz="2400" dirty="0"/>
              <a:t>(Intervalo 0: ≥ 4.800; 10 ≤1.500)</a:t>
            </a:r>
          </a:p>
        </p:txBody>
      </p:sp>
      <p:sp>
        <p:nvSpPr>
          <p:cNvPr id="3" name="2 Llamada rectangular redondeada">
            <a:extLst>
              <a:ext uri="{FF2B5EF4-FFF2-40B4-BE49-F238E27FC236}">
                <a16:creationId xmlns:a16="http://schemas.microsoft.com/office/drawing/2014/main" xmlns="" id="{BE5D0416-69F1-4671-A6D5-3E5AFDBE3E9D}"/>
              </a:ext>
            </a:extLst>
          </p:cNvPr>
          <p:cNvSpPr/>
          <p:nvPr/>
        </p:nvSpPr>
        <p:spPr>
          <a:xfrm>
            <a:off x="7053263" y="1517650"/>
            <a:ext cx="3024187" cy="1635125"/>
          </a:xfrm>
          <a:prstGeom prst="wedgeRoundRectCallout">
            <a:avLst>
              <a:gd name="adj1" fmla="val -52809"/>
              <a:gd name="adj2" fmla="val 1094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600" b="1" dirty="0"/>
              <a:t>Qué os parece?</a:t>
            </a:r>
            <a:endParaRPr lang="it-IT" sz="36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4DB7E014-4A9A-4957-AE44-8915E0005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984" t="24727" r="51233" b="31635"/>
          <a:stretch>
            <a:fillRect/>
          </a:stretch>
        </p:blipFill>
        <p:spPr bwMode="auto">
          <a:xfrm>
            <a:off x="0" y="1535772"/>
            <a:ext cx="3649663"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2">
            <a:extLst>
              <a:ext uri="{FF2B5EF4-FFF2-40B4-BE49-F238E27FC236}">
                <a16:creationId xmlns:a16="http://schemas.microsoft.com/office/drawing/2014/main" xmlns="" id="{9B7F598A-108E-461B-90B0-F3228DF69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875" t="12758" r="32190" b="13287"/>
          <a:stretch>
            <a:fillRect/>
          </a:stretch>
        </p:blipFill>
        <p:spPr bwMode="auto">
          <a:xfrm>
            <a:off x="8542337" y="1927225"/>
            <a:ext cx="3649663" cy="4943475"/>
          </a:xfrm>
          <a:prstGeom prst="rect">
            <a:avLst/>
          </a:prstGeom>
          <a:noFill/>
          <a:ln>
            <a:noFill/>
          </a:ln>
          <a:effectLst/>
          <a:extLst>
            <a:ext uri="{909E8E84-426E-40DD-AFC4-6F175D3DCCD1}">
              <a14:hiddenFill xmlns:a14="http://schemas.microsoft.com/office/drawing/2010/main">
                <a:blipFill dpi="0" rotWithShape="0">
                  <a:blip/>
                  <a:srcRect l="33875" t="12758" r="32190" b="1328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5">
            <a:extLst>
              <a:ext uri="{FF2B5EF4-FFF2-40B4-BE49-F238E27FC236}">
                <a16:creationId xmlns:a16="http://schemas.microsoft.com/office/drawing/2014/main" xmlns="" id="{ECA5AB3B-182A-41F6-8C03-50DF8227FD4D}"/>
              </a:ext>
            </a:extLst>
          </p:cNvPr>
          <p:cNvSpPr/>
          <p:nvPr/>
        </p:nvSpPr>
        <p:spPr>
          <a:xfrm>
            <a:off x="3919199" y="1920348"/>
            <a:ext cx="4206118" cy="3785652"/>
          </a:xfrm>
          <a:prstGeom prst="rect">
            <a:avLst/>
          </a:prstGeom>
        </p:spPr>
        <p:txBody>
          <a:bodyPr wrap="square">
            <a:spAutoFit/>
          </a:bodyPr>
          <a:lstStyle/>
          <a:p>
            <a:pPr marL="342900" indent="-342900" algn="ctr" eaLnBrk="1" fontAlgn="auto" hangingPunct="1">
              <a:spcBef>
                <a:spcPts val="0"/>
              </a:spcBef>
              <a:spcAft>
                <a:spcPts val="0"/>
              </a:spcAft>
              <a:buFontTx/>
              <a:buAutoNum type="arabicPeriod"/>
              <a:defRPr/>
            </a:pPr>
            <a:r>
              <a:rPr lang="en-US" sz="2400" b="1" dirty="0" err="1">
                <a:solidFill>
                  <a:schemeClr val="tx2"/>
                </a:solidFill>
                <a:cs typeface="Calibri" panose="020F0502020204030204" pitchFamily="34" charset="0"/>
              </a:rPr>
              <a:t>Ayudar</a:t>
            </a:r>
            <a:r>
              <a:rPr lang="en-US" sz="2400" b="1" dirty="0">
                <a:solidFill>
                  <a:schemeClr val="tx2"/>
                </a:solidFill>
                <a:cs typeface="Calibri" panose="020F0502020204030204" pitchFamily="34" charset="0"/>
              </a:rPr>
              <a:t> al </a:t>
            </a:r>
            <a:r>
              <a:rPr lang="en-US" sz="2400" b="1" dirty="0" err="1">
                <a:solidFill>
                  <a:schemeClr val="tx2"/>
                </a:solidFill>
                <a:cs typeface="Calibri" panose="020F0502020204030204" pitchFamily="34" charset="0"/>
              </a:rPr>
              <a:t>consumidor</a:t>
            </a:r>
            <a:r>
              <a:rPr lang="en-US" sz="2400" b="1" dirty="0">
                <a:solidFill>
                  <a:schemeClr val="tx2"/>
                </a:solidFill>
                <a:cs typeface="Calibri" panose="020F0502020204030204" pitchFamily="34" charset="0"/>
              </a:rPr>
              <a:t> a </a:t>
            </a:r>
            <a:r>
              <a:rPr lang="en-US" sz="2400" b="1" dirty="0" err="1">
                <a:solidFill>
                  <a:schemeClr val="tx2"/>
                </a:solidFill>
                <a:cs typeface="Calibri" panose="020F0502020204030204" pitchFamily="34" charset="0"/>
              </a:rPr>
              <a:t>hacer</a:t>
            </a:r>
            <a:r>
              <a:rPr lang="en-US" sz="2400" b="1" dirty="0">
                <a:solidFill>
                  <a:schemeClr val="tx2"/>
                </a:solidFill>
                <a:cs typeface="Calibri" panose="020F0502020204030204" pitchFamily="34" charset="0"/>
              </a:rPr>
              <a:t> </a:t>
            </a:r>
            <a:r>
              <a:rPr lang="en-US" sz="2400" b="1" dirty="0" err="1">
                <a:solidFill>
                  <a:schemeClr val="tx2"/>
                </a:solidFill>
                <a:cs typeface="Calibri" panose="020F0502020204030204" pitchFamily="34" charset="0"/>
              </a:rPr>
              <a:t>elecciones</a:t>
            </a:r>
            <a:r>
              <a:rPr lang="en-US" sz="2400" b="1" dirty="0">
                <a:solidFill>
                  <a:schemeClr val="tx2"/>
                </a:solidFill>
                <a:cs typeface="Calibri" panose="020F0502020204030204" pitchFamily="34" charset="0"/>
              </a:rPr>
              <a:t> </a:t>
            </a:r>
            <a:r>
              <a:rPr lang="en-US" sz="2400" b="1" dirty="0" err="1">
                <a:solidFill>
                  <a:schemeClr val="tx2"/>
                </a:solidFill>
                <a:cs typeface="Calibri" panose="020F0502020204030204" pitchFamily="34" charset="0"/>
              </a:rPr>
              <a:t>saludables</a:t>
            </a:r>
            <a:r>
              <a:rPr lang="en-US" sz="2400" b="1" dirty="0">
                <a:solidFill>
                  <a:schemeClr val="tx2"/>
                </a:solidFill>
                <a:cs typeface="Calibri" panose="020F0502020204030204" pitchFamily="34" charset="0"/>
              </a:rPr>
              <a:t> </a:t>
            </a:r>
            <a:r>
              <a:rPr lang="en-US" sz="2400" b="1" dirty="0" err="1">
                <a:solidFill>
                  <a:schemeClr val="tx2"/>
                </a:solidFill>
                <a:cs typeface="Calibri" panose="020F0502020204030204" pitchFamily="34" charset="0"/>
              </a:rPr>
              <a:t>en</a:t>
            </a:r>
            <a:r>
              <a:rPr lang="en-US" sz="2400" b="1" dirty="0">
                <a:solidFill>
                  <a:schemeClr val="tx2"/>
                </a:solidFill>
                <a:cs typeface="Calibri" panose="020F0502020204030204" pitchFamily="34" charset="0"/>
              </a:rPr>
              <a:t> el </a:t>
            </a:r>
            <a:r>
              <a:rPr lang="en-US" sz="2400" b="1" dirty="0" err="1">
                <a:solidFill>
                  <a:schemeClr val="tx2"/>
                </a:solidFill>
                <a:cs typeface="Calibri" panose="020F0502020204030204" pitchFamily="34" charset="0"/>
              </a:rPr>
              <a:t>momento</a:t>
            </a:r>
            <a:r>
              <a:rPr lang="en-US" sz="2400" b="1" dirty="0">
                <a:solidFill>
                  <a:schemeClr val="tx2"/>
                </a:solidFill>
                <a:cs typeface="Calibri" panose="020F0502020204030204" pitchFamily="34" charset="0"/>
              </a:rPr>
              <a:t> de la </a:t>
            </a:r>
            <a:r>
              <a:rPr lang="en-US" sz="2400" b="1" dirty="0" err="1">
                <a:solidFill>
                  <a:schemeClr val="tx2"/>
                </a:solidFill>
                <a:cs typeface="Calibri" panose="020F0502020204030204" pitchFamily="34" charset="0"/>
              </a:rPr>
              <a:t>compra</a:t>
            </a:r>
            <a:r>
              <a:rPr lang="en-US" sz="2400" b="1" dirty="0">
                <a:solidFill>
                  <a:schemeClr val="tx2"/>
                </a:solidFill>
                <a:cs typeface="Calibri" panose="020F0502020204030204" pitchFamily="34" charset="0"/>
              </a:rPr>
              <a:t> y bajo la </a:t>
            </a:r>
            <a:r>
              <a:rPr lang="en-US" sz="2400" b="1" dirty="0" err="1">
                <a:solidFill>
                  <a:schemeClr val="tx2"/>
                </a:solidFill>
                <a:cs typeface="Calibri" panose="020F0502020204030204" pitchFamily="34" charset="0"/>
              </a:rPr>
              <a:t>presión</a:t>
            </a:r>
            <a:r>
              <a:rPr lang="en-US" sz="2400" b="1" dirty="0">
                <a:solidFill>
                  <a:schemeClr val="tx2"/>
                </a:solidFill>
                <a:cs typeface="Calibri" panose="020F0502020204030204" pitchFamily="34" charset="0"/>
              </a:rPr>
              <a:t> del “</a:t>
            </a:r>
            <a:r>
              <a:rPr lang="en-US" sz="2400" b="1" dirty="0" err="1">
                <a:solidFill>
                  <a:schemeClr val="tx2"/>
                </a:solidFill>
                <a:cs typeface="Calibri" panose="020F0502020204030204" pitchFamily="34" charset="0"/>
              </a:rPr>
              <a:t>tiempo</a:t>
            </a:r>
            <a:r>
              <a:rPr lang="en-US" sz="2400" b="1" dirty="0">
                <a:solidFill>
                  <a:schemeClr val="tx2"/>
                </a:solidFill>
                <a:cs typeface="Calibri" panose="020F0502020204030204" pitchFamily="34" charset="0"/>
              </a:rPr>
              <a:t>”. </a:t>
            </a:r>
          </a:p>
          <a:p>
            <a:pPr algn="ctr" eaLnBrk="1" fontAlgn="auto" hangingPunct="1">
              <a:spcBef>
                <a:spcPts val="0"/>
              </a:spcBef>
              <a:spcAft>
                <a:spcPts val="0"/>
              </a:spcAft>
              <a:defRPr/>
            </a:pPr>
            <a:r>
              <a:rPr lang="en-US" sz="2400" b="1" dirty="0">
                <a:solidFill>
                  <a:schemeClr val="tx2"/>
                </a:solidFill>
                <a:cs typeface="Calibri" panose="020F0502020204030204" pitchFamily="34" charset="0"/>
              </a:rPr>
              <a:t>2. </a:t>
            </a:r>
            <a:r>
              <a:rPr lang="en-US" sz="2400" b="1" dirty="0" err="1">
                <a:solidFill>
                  <a:schemeClr val="tx2"/>
                </a:solidFill>
                <a:cs typeface="Calibri" panose="020F0502020204030204" pitchFamily="34" charset="0"/>
              </a:rPr>
              <a:t>Inducir</a:t>
            </a:r>
            <a:r>
              <a:rPr lang="en-US" sz="2400" b="1" dirty="0">
                <a:solidFill>
                  <a:schemeClr val="tx2"/>
                </a:solidFill>
                <a:cs typeface="Calibri" panose="020F0502020204030204" pitchFamily="34" charset="0"/>
              </a:rPr>
              <a:t> a </a:t>
            </a:r>
            <a:r>
              <a:rPr lang="en-US" sz="2400" b="1" dirty="0" err="1">
                <a:solidFill>
                  <a:schemeClr val="tx2"/>
                </a:solidFill>
                <a:cs typeface="Calibri" panose="020F0502020204030204" pitchFamily="34" charset="0"/>
              </a:rPr>
              <a:t>los</a:t>
            </a:r>
            <a:r>
              <a:rPr lang="en-US" sz="2400" b="1" dirty="0">
                <a:solidFill>
                  <a:schemeClr val="tx2"/>
                </a:solidFill>
                <a:cs typeface="Calibri" panose="020F0502020204030204" pitchFamily="34" charset="0"/>
              </a:rPr>
              <a:t> </a:t>
            </a:r>
            <a:r>
              <a:rPr lang="en-US" sz="2400" b="1" dirty="0" err="1">
                <a:solidFill>
                  <a:schemeClr val="tx2"/>
                </a:solidFill>
                <a:cs typeface="Calibri" panose="020F0502020204030204" pitchFamily="34" charset="0"/>
              </a:rPr>
              <a:t>productores</a:t>
            </a:r>
            <a:r>
              <a:rPr lang="en-US" sz="2400" b="1" dirty="0">
                <a:solidFill>
                  <a:schemeClr val="tx2"/>
                </a:solidFill>
                <a:cs typeface="Calibri" panose="020F0502020204030204" pitchFamily="34" charset="0"/>
              </a:rPr>
              <a:t> a </a:t>
            </a:r>
            <a:r>
              <a:rPr lang="en-US" sz="2400" b="1" dirty="0" err="1">
                <a:solidFill>
                  <a:schemeClr val="tx2"/>
                </a:solidFill>
                <a:cs typeface="Calibri" panose="020F0502020204030204" pitchFamily="34" charset="0"/>
              </a:rPr>
              <a:t>reformular</a:t>
            </a:r>
            <a:r>
              <a:rPr lang="en-US" sz="2400" b="1" dirty="0">
                <a:solidFill>
                  <a:schemeClr val="tx2"/>
                </a:solidFill>
                <a:cs typeface="Calibri" panose="020F0502020204030204" pitchFamily="34" charset="0"/>
              </a:rPr>
              <a:t> el </a:t>
            </a:r>
            <a:r>
              <a:rPr lang="en-US" sz="2400" b="1" dirty="0" err="1">
                <a:solidFill>
                  <a:schemeClr val="tx2"/>
                </a:solidFill>
                <a:cs typeface="Calibri" panose="020F0502020204030204" pitchFamily="34" charset="0"/>
              </a:rPr>
              <a:t>producto</a:t>
            </a:r>
            <a:r>
              <a:rPr lang="en-US" sz="2400" b="1" dirty="0">
                <a:solidFill>
                  <a:schemeClr val="tx2"/>
                </a:solidFill>
                <a:cs typeface="Calibri" panose="020F0502020204030204" pitchFamily="34" charset="0"/>
              </a:rPr>
              <a:t> para </a:t>
            </a:r>
            <a:r>
              <a:rPr lang="en-US" sz="2400" b="1" dirty="0" err="1">
                <a:solidFill>
                  <a:schemeClr val="tx2"/>
                </a:solidFill>
                <a:cs typeface="Calibri" panose="020F0502020204030204" pitchFamily="34" charset="0"/>
              </a:rPr>
              <a:t>salud</a:t>
            </a:r>
            <a:r>
              <a:rPr lang="en-US" sz="2400" b="1" dirty="0">
                <a:solidFill>
                  <a:schemeClr val="tx2"/>
                </a:solidFill>
                <a:cs typeface="Calibri" panose="020F0502020204030204" pitchFamily="34" charset="0"/>
              </a:rPr>
              <a:t> y </a:t>
            </a:r>
            <a:r>
              <a:rPr lang="en-US" sz="2400" b="1" dirty="0" err="1">
                <a:solidFill>
                  <a:schemeClr val="tx2"/>
                </a:solidFill>
                <a:cs typeface="Calibri" panose="020F0502020204030204" pitchFamily="34" charset="0"/>
              </a:rPr>
              <a:t>beneficio</a:t>
            </a:r>
            <a:r>
              <a:rPr lang="en-US" sz="2400" b="1" dirty="0">
                <a:solidFill>
                  <a:schemeClr val="tx2"/>
                </a:solidFill>
                <a:cs typeface="Calibri" panose="020F0502020204030204" pitchFamily="34" charset="0"/>
              </a:rPr>
              <a:t> de </a:t>
            </a:r>
            <a:r>
              <a:rPr lang="en-US" sz="2400" b="1" dirty="0" err="1">
                <a:solidFill>
                  <a:schemeClr val="tx2"/>
                </a:solidFill>
                <a:cs typeface="Calibri" panose="020F0502020204030204" pitchFamily="34" charset="0"/>
              </a:rPr>
              <a:t>todos</a:t>
            </a:r>
            <a:endParaRPr lang="en-US" sz="2400" b="1" dirty="0">
              <a:solidFill>
                <a:schemeClr val="tx2"/>
              </a:solidFill>
              <a:cs typeface="Calibri" panose="020F0502020204030204" pitchFamily="34" charset="0"/>
            </a:endParaRPr>
          </a:p>
          <a:p>
            <a:pPr algn="ctr" eaLnBrk="1" fontAlgn="auto" hangingPunct="1">
              <a:spcBef>
                <a:spcPts val="0"/>
              </a:spcBef>
              <a:spcAft>
                <a:spcPts val="0"/>
              </a:spcAft>
              <a:defRPr/>
            </a:pPr>
            <a:r>
              <a:rPr lang="en-US" sz="2400" b="1" dirty="0">
                <a:solidFill>
                  <a:schemeClr val="tx2"/>
                </a:solidFill>
                <a:cs typeface="Calibri" panose="020F0502020204030204" pitchFamily="34" charset="0"/>
              </a:rPr>
              <a:t>3. </a:t>
            </a:r>
            <a:r>
              <a:rPr lang="en-US" sz="2400" b="1" dirty="0" err="1">
                <a:solidFill>
                  <a:schemeClr val="tx2"/>
                </a:solidFill>
                <a:cs typeface="Calibri" panose="020F0502020204030204" pitchFamily="34" charset="0"/>
              </a:rPr>
              <a:t>Ayudar</a:t>
            </a:r>
            <a:r>
              <a:rPr lang="en-US" sz="2400" b="1" dirty="0">
                <a:solidFill>
                  <a:schemeClr val="tx2"/>
                </a:solidFill>
                <a:cs typeface="Calibri" panose="020F0502020204030204" pitchFamily="34" charset="0"/>
              </a:rPr>
              <a:t> a </a:t>
            </a:r>
            <a:r>
              <a:rPr lang="en-US" sz="2400" b="1" dirty="0" err="1">
                <a:solidFill>
                  <a:schemeClr val="tx2"/>
                </a:solidFill>
                <a:cs typeface="Calibri" panose="020F0502020204030204" pitchFamily="34" charset="0"/>
              </a:rPr>
              <a:t>los</a:t>
            </a:r>
            <a:r>
              <a:rPr lang="en-US" sz="2400" b="1" dirty="0">
                <a:solidFill>
                  <a:schemeClr val="tx2"/>
                </a:solidFill>
                <a:cs typeface="Calibri" panose="020F0502020204030204" pitchFamily="34" charset="0"/>
              </a:rPr>
              <a:t> </a:t>
            </a:r>
            <a:r>
              <a:rPr lang="en-US" sz="2400" b="1" dirty="0" err="1">
                <a:solidFill>
                  <a:schemeClr val="tx2"/>
                </a:solidFill>
                <a:cs typeface="Calibri" panose="020F0502020204030204" pitchFamily="34" charset="0"/>
              </a:rPr>
              <a:t>profesionales</a:t>
            </a:r>
            <a:r>
              <a:rPr lang="en-US" sz="2400" b="1" dirty="0">
                <a:solidFill>
                  <a:schemeClr val="tx2"/>
                </a:solidFill>
                <a:cs typeface="Calibri" panose="020F0502020204030204" pitchFamily="34" charset="0"/>
              </a:rPr>
              <a:t> de </a:t>
            </a:r>
            <a:r>
              <a:rPr lang="en-US" sz="2400" b="1" dirty="0" err="1">
                <a:solidFill>
                  <a:schemeClr val="tx2"/>
                </a:solidFill>
                <a:cs typeface="Calibri" panose="020F0502020204030204" pitchFamily="34" charset="0"/>
              </a:rPr>
              <a:t>salud</a:t>
            </a:r>
            <a:r>
              <a:rPr lang="en-US" sz="2400" b="1" dirty="0">
                <a:solidFill>
                  <a:schemeClr val="tx2"/>
                </a:solidFill>
                <a:cs typeface="Calibri" panose="020F0502020204030204" pitchFamily="34" charset="0"/>
              </a:rPr>
              <a:t> </a:t>
            </a:r>
            <a:r>
              <a:rPr lang="en-US" sz="2400" b="1" dirty="0" err="1">
                <a:solidFill>
                  <a:schemeClr val="tx2"/>
                </a:solidFill>
                <a:cs typeface="Calibri" panose="020F0502020204030204" pitchFamily="34" charset="0"/>
              </a:rPr>
              <a:t>en</a:t>
            </a:r>
            <a:r>
              <a:rPr lang="en-US" sz="2400" b="1" dirty="0">
                <a:solidFill>
                  <a:schemeClr val="tx2"/>
                </a:solidFill>
                <a:cs typeface="Calibri" panose="020F0502020204030204" pitchFamily="34" charset="0"/>
              </a:rPr>
              <a:t> </a:t>
            </a:r>
            <a:r>
              <a:rPr lang="en-US" sz="2400" b="1" dirty="0" err="1">
                <a:solidFill>
                  <a:schemeClr val="tx2"/>
                </a:solidFill>
                <a:cs typeface="Calibri" panose="020F0502020204030204" pitchFamily="34" charset="0"/>
              </a:rPr>
              <a:t>su</a:t>
            </a:r>
            <a:r>
              <a:rPr lang="en-US" sz="2400" b="1" dirty="0">
                <a:solidFill>
                  <a:schemeClr val="tx2"/>
                </a:solidFill>
                <a:cs typeface="Calibri" panose="020F0502020204030204" pitchFamily="34" charset="0"/>
              </a:rPr>
              <a:t> </a:t>
            </a:r>
            <a:r>
              <a:rPr lang="en-US" sz="2400" b="1" dirty="0" err="1">
                <a:solidFill>
                  <a:schemeClr val="tx2"/>
                </a:solidFill>
                <a:cs typeface="Calibri" panose="020F0502020204030204" pitchFamily="34" charset="0"/>
              </a:rPr>
              <a:t>consejo</a:t>
            </a:r>
            <a:r>
              <a:rPr lang="en-US" sz="2400" b="1" dirty="0">
                <a:solidFill>
                  <a:schemeClr val="tx2"/>
                </a:solidFill>
                <a:cs typeface="Calibri" panose="020F0502020204030204" pitchFamily="34" charset="0"/>
              </a:rPr>
              <a:t> </a:t>
            </a:r>
            <a:r>
              <a:rPr lang="en-US" sz="2400" b="1" dirty="0" err="1">
                <a:solidFill>
                  <a:schemeClr val="tx2"/>
                </a:solidFill>
                <a:cs typeface="Calibri" panose="020F0502020204030204" pitchFamily="34" charset="0"/>
              </a:rPr>
              <a:t>nutricional</a:t>
            </a:r>
            <a:endParaRPr lang="en-US" sz="2400" b="1" dirty="0">
              <a:solidFill>
                <a:schemeClr val="tx2"/>
              </a:solidFill>
              <a:cs typeface="Calibri" panose="020F0502020204030204" pitchFamily="34" charset="0"/>
            </a:endParaRPr>
          </a:p>
        </p:txBody>
      </p:sp>
      <p:grpSp>
        <p:nvGrpSpPr>
          <p:cNvPr id="169991" name="Grupo 6">
            <a:extLst>
              <a:ext uri="{FF2B5EF4-FFF2-40B4-BE49-F238E27FC236}">
                <a16:creationId xmlns:a16="http://schemas.microsoft.com/office/drawing/2014/main" xmlns="" id="{C73BAA9F-05D2-4B79-8BD9-BA763BAB15DC}"/>
              </a:ext>
            </a:extLst>
          </p:cNvPr>
          <p:cNvGrpSpPr>
            <a:grpSpLocks/>
          </p:cNvGrpSpPr>
          <p:nvPr/>
        </p:nvGrpSpPr>
        <p:grpSpPr bwMode="auto">
          <a:xfrm>
            <a:off x="220663" y="71438"/>
            <a:ext cx="12130087" cy="1041400"/>
            <a:chOff x="324949" y="18898"/>
            <a:chExt cx="11473761" cy="1041523"/>
          </a:xfrm>
        </p:grpSpPr>
        <p:pic>
          <p:nvPicPr>
            <p:cNvPr id="8" name="Gráfico 7" descr="Niños">
              <a:extLst>
                <a:ext uri="{FF2B5EF4-FFF2-40B4-BE49-F238E27FC236}">
                  <a16:creationId xmlns:a16="http://schemas.microsoft.com/office/drawing/2014/main" xmlns="" id="{8C3D1898-5F82-49C1-8D5A-1195053E67F9}"/>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2114" cy="1041523"/>
            </a:xfrm>
            <a:prstGeom prst="rect">
              <a:avLst/>
            </a:prstGeom>
          </p:spPr>
        </p:pic>
        <p:grpSp>
          <p:nvGrpSpPr>
            <p:cNvPr id="169993" name="Grupo 8">
              <a:extLst>
                <a:ext uri="{FF2B5EF4-FFF2-40B4-BE49-F238E27FC236}">
                  <a16:creationId xmlns:a16="http://schemas.microsoft.com/office/drawing/2014/main" xmlns="" id="{7DA2A4DE-2563-4F4A-AE92-77D228C7A830}"/>
                </a:ext>
              </a:extLst>
            </p:cNvPr>
            <p:cNvGrpSpPr>
              <a:grpSpLocks/>
            </p:cNvGrpSpPr>
            <p:nvPr/>
          </p:nvGrpSpPr>
          <p:grpSpPr bwMode="auto">
            <a:xfrm>
              <a:off x="10087897" y="203994"/>
              <a:ext cx="1710813" cy="651412"/>
              <a:chOff x="311102" y="174229"/>
              <a:chExt cx="9335256" cy="6359305"/>
            </a:xfrm>
          </p:grpSpPr>
          <p:pic>
            <p:nvPicPr>
              <p:cNvPr id="169994" name="Imagen 9">
                <a:extLst>
                  <a:ext uri="{FF2B5EF4-FFF2-40B4-BE49-F238E27FC236}">
                    <a16:creationId xmlns:a16="http://schemas.microsoft.com/office/drawing/2014/main" xmlns="" id="{C44CBD12-36D8-4FB8-B2C0-39110D0B5C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5" name="Imagen 10">
                <a:extLst>
                  <a:ext uri="{FF2B5EF4-FFF2-40B4-BE49-F238E27FC236}">
                    <a16:creationId xmlns:a16="http://schemas.microsoft.com/office/drawing/2014/main" xmlns="" id="{2A8B8068-0166-46B2-8938-A164480B4E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CuadroTexto 1">
            <a:extLst>
              <a:ext uri="{FF2B5EF4-FFF2-40B4-BE49-F238E27FC236}">
                <a16:creationId xmlns:a16="http://schemas.microsoft.com/office/drawing/2014/main" xmlns="" id="{0EE5A32E-2635-4424-A7C7-62B86E3FA1AD}"/>
              </a:ext>
            </a:extLst>
          </p:cNvPr>
          <p:cNvSpPr txBox="1"/>
          <p:nvPr/>
        </p:nvSpPr>
        <p:spPr>
          <a:xfrm>
            <a:off x="220662" y="1152000"/>
            <a:ext cx="3576485" cy="461665"/>
          </a:xfrm>
          <a:prstGeom prst="rect">
            <a:avLst/>
          </a:prstGeom>
          <a:noFill/>
        </p:spPr>
        <p:txBody>
          <a:bodyPr wrap="square" rtlCol="0">
            <a:spAutoFit/>
          </a:bodyPr>
          <a:lstStyle/>
          <a:p>
            <a:pPr algn="ctr"/>
            <a:r>
              <a:rPr lang="es-ES" sz="2400" b="1" dirty="0">
                <a:solidFill>
                  <a:srgbClr val="FF0000"/>
                </a:solidFill>
              </a:rPr>
              <a:t>1. Información obligatoria</a:t>
            </a:r>
          </a:p>
        </p:txBody>
      </p:sp>
      <p:sp>
        <p:nvSpPr>
          <p:cNvPr id="3" name="CuadroTexto 2">
            <a:extLst>
              <a:ext uri="{FF2B5EF4-FFF2-40B4-BE49-F238E27FC236}">
                <a16:creationId xmlns:a16="http://schemas.microsoft.com/office/drawing/2014/main" xmlns="" id="{4458B43F-D984-420E-8B34-80D470749B39}"/>
              </a:ext>
            </a:extLst>
          </p:cNvPr>
          <p:cNvSpPr txBox="1"/>
          <p:nvPr/>
        </p:nvSpPr>
        <p:spPr>
          <a:xfrm>
            <a:off x="4173794" y="1152000"/>
            <a:ext cx="4206118" cy="461665"/>
          </a:xfrm>
          <a:prstGeom prst="rect">
            <a:avLst/>
          </a:prstGeom>
          <a:noFill/>
        </p:spPr>
        <p:txBody>
          <a:bodyPr wrap="square" rtlCol="0">
            <a:spAutoFit/>
          </a:bodyPr>
          <a:lstStyle/>
          <a:p>
            <a:pPr algn="ctr"/>
            <a:r>
              <a:rPr lang="es-ES" sz="2400" b="1" dirty="0">
                <a:solidFill>
                  <a:srgbClr val="FF0000"/>
                </a:solidFill>
              </a:rPr>
              <a:t>2. Necesidades percibidas</a:t>
            </a:r>
          </a:p>
        </p:txBody>
      </p:sp>
      <p:sp>
        <p:nvSpPr>
          <p:cNvPr id="7" name="CuadroTexto 6">
            <a:extLst>
              <a:ext uri="{FF2B5EF4-FFF2-40B4-BE49-F238E27FC236}">
                <a16:creationId xmlns:a16="http://schemas.microsoft.com/office/drawing/2014/main" xmlns="" id="{E8B0BF1A-3DFB-4F10-95AA-9B18C4421FE1}"/>
              </a:ext>
            </a:extLst>
          </p:cNvPr>
          <p:cNvSpPr txBox="1"/>
          <p:nvPr/>
        </p:nvSpPr>
        <p:spPr>
          <a:xfrm>
            <a:off x="8394853" y="1152000"/>
            <a:ext cx="3855592" cy="461665"/>
          </a:xfrm>
          <a:prstGeom prst="rect">
            <a:avLst/>
          </a:prstGeom>
          <a:noFill/>
        </p:spPr>
        <p:txBody>
          <a:bodyPr wrap="square" rtlCol="0">
            <a:spAutoFit/>
          </a:bodyPr>
          <a:lstStyle/>
          <a:p>
            <a:pPr algn="ctr"/>
            <a:r>
              <a:rPr lang="es-ES" sz="2400" b="1" dirty="0">
                <a:solidFill>
                  <a:srgbClr val="FF0000"/>
                </a:solidFill>
              </a:rPr>
              <a:t>3. Intervención propuesta</a:t>
            </a:r>
          </a:p>
        </p:txBody>
      </p:sp>
      <p:sp>
        <p:nvSpPr>
          <p:cNvPr id="9" name="CuadroTexto 8">
            <a:extLst>
              <a:ext uri="{FF2B5EF4-FFF2-40B4-BE49-F238E27FC236}">
                <a16:creationId xmlns:a16="http://schemas.microsoft.com/office/drawing/2014/main" xmlns="" id="{6C4AB98E-F995-4D5F-BEA1-FC6CFCBFF256}"/>
              </a:ext>
            </a:extLst>
          </p:cNvPr>
          <p:cNvSpPr txBox="1"/>
          <p:nvPr/>
        </p:nvSpPr>
        <p:spPr>
          <a:xfrm>
            <a:off x="2035277" y="256512"/>
            <a:ext cx="7772400" cy="461665"/>
          </a:xfrm>
          <a:prstGeom prst="rect">
            <a:avLst/>
          </a:prstGeom>
          <a:noFill/>
        </p:spPr>
        <p:txBody>
          <a:bodyPr wrap="square" rtlCol="0">
            <a:spAutoFit/>
          </a:bodyPr>
          <a:lstStyle/>
          <a:p>
            <a:pPr algn="ctr"/>
            <a:r>
              <a:rPr lang="es-ES" sz="2400" b="1" dirty="0">
                <a:solidFill>
                  <a:schemeClr val="tx2">
                    <a:lumMod val="50000"/>
                  </a:schemeClr>
                </a:solidFill>
              </a:rPr>
              <a:t>INTERPRETACION ETIQUETA NUTRICIONAL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3">
            <a:extLst>
              <a:ext uri="{FF2B5EF4-FFF2-40B4-BE49-F238E27FC236}">
                <a16:creationId xmlns:a16="http://schemas.microsoft.com/office/drawing/2014/main" xmlns="" id="{99E3EC13-CBFB-4BA5-8E13-D0DB7B0F9633}"/>
              </a:ext>
            </a:extLst>
          </p:cNvPr>
          <p:cNvSpPr txBox="1">
            <a:spLocks noChangeArrowheads="1"/>
          </p:cNvSpPr>
          <p:nvPr/>
        </p:nvSpPr>
        <p:spPr bwMode="auto">
          <a:xfrm>
            <a:off x="6343650" y="2620963"/>
            <a:ext cx="2490788" cy="266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algn="ctr"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algn="ctr"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algn="ctr"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algn="ctr"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marL="514350" indent="-514350" eaLnBrk="1" fontAlgn="auto" hangingPunct="1">
              <a:lnSpc>
                <a:spcPct val="150000"/>
              </a:lnSpc>
              <a:spcBef>
                <a:spcPts val="0"/>
              </a:spcBef>
              <a:spcAft>
                <a:spcPts val="0"/>
              </a:spcAft>
              <a:buFontTx/>
              <a:buAutoNum type="arabicPeriod"/>
              <a:defRPr/>
            </a:pPr>
            <a:r>
              <a:rPr lang="es-ES" sz="2800" b="1" dirty="0">
                <a:solidFill>
                  <a:srgbClr val="CC0000"/>
                </a:solidFill>
                <a:latin typeface="Calibri" pitchFamily="34" charset="0"/>
                <a:ea typeface="Microsoft YaHei" pitchFamily="34" charset="-122"/>
              </a:rPr>
              <a:t>Observar</a:t>
            </a:r>
            <a:r>
              <a:rPr lang="es-ES" sz="3200" b="1" dirty="0">
                <a:solidFill>
                  <a:srgbClr val="CC0000"/>
                </a:solidFill>
                <a:latin typeface="Calibri" pitchFamily="34" charset="0"/>
                <a:ea typeface="Microsoft YaHei" pitchFamily="34" charset="-122"/>
              </a:rPr>
              <a:t>.</a:t>
            </a:r>
          </a:p>
          <a:p>
            <a:pPr eaLnBrk="1" fontAlgn="auto" hangingPunct="1">
              <a:lnSpc>
                <a:spcPct val="150000"/>
              </a:lnSpc>
              <a:spcBef>
                <a:spcPts val="0"/>
              </a:spcBef>
              <a:spcAft>
                <a:spcPts val="0"/>
              </a:spcAft>
              <a:defRPr/>
            </a:pPr>
            <a:r>
              <a:rPr lang="es-ES" sz="3200" b="1" dirty="0">
                <a:solidFill>
                  <a:srgbClr val="CC0000"/>
                </a:solidFill>
                <a:latin typeface="Calibri" pitchFamily="34" charset="0"/>
                <a:ea typeface="Microsoft YaHei" pitchFamily="34" charset="-122"/>
              </a:rPr>
              <a:t>2.  Comparar.</a:t>
            </a:r>
          </a:p>
          <a:p>
            <a:pPr eaLnBrk="1" fontAlgn="auto" hangingPunct="1">
              <a:lnSpc>
                <a:spcPct val="150000"/>
              </a:lnSpc>
              <a:spcBef>
                <a:spcPts val="0"/>
              </a:spcBef>
              <a:spcAft>
                <a:spcPts val="0"/>
              </a:spcAft>
              <a:defRPr/>
            </a:pPr>
            <a:r>
              <a:rPr lang="es-ES" sz="3200" b="1" dirty="0">
                <a:solidFill>
                  <a:srgbClr val="CC0000"/>
                </a:solidFill>
                <a:latin typeface="Calibri" pitchFamily="34" charset="0"/>
                <a:ea typeface="Microsoft YaHei" pitchFamily="34" charset="-122"/>
              </a:rPr>
              <a:t>3.  Razonar.</a:t>
            </a:r>
            <a:r>
              <a:rPr lang="es-ES" sz="3200" dirty="0">
                <a:solidFill>
                  <a:srgbClr val="CC0000"/>
                </a:solidFill>
                <a:latin typeface="Calibri" pitchFamily="34" charset="0"/>
                <a:ea typeface="Microsoft YaHei" pitchFamily="34" charset="-122"/>
              </a:rPr>
              <a:t> </a:t>
            </a:r>
            <a:endParaRPr lang="es-ES" sz="3200" b="1" dirty="0">
              <a:solidFill>
                <a:srgbClr val="CC0000"/>
              </a:solidFill>
              <a:latin typeface="Calibri" pitchFamily="34" charset="0"/>
              <a:ea typeface="Microsoft YaHei" pitchFamily="34" charset="-122"/>
            </a:endParaRPr>
          </a:p>
          <a:p>
            <a:pPr eaLnBrk="1" fontAlgn="auto" hangingPunct="1">
              <a:lnSpc>
                <a:spcPct val="150000"/>
              </a:lnSpc>
              <a:spcBef>
                <a:spcPts val="0"/>
              </a:spcBef>
              <a:spcAft>
                <a:spcPts val="0"/>
              </a:spcAft>
              <a:defRPr/>
            </a:pPr>
            <a:r>
              <a:rPr lang="es-ES" sz="3200" b="1" dirty="0">
                <a:solidFill>
                  <a:srgbClr val="CC0000"/>
                </a:solidFill>
                <a:latin typeface="Calibri" pitchFamily="34" charset="0"/>
                <a:ea typeface="Microsoft YaHei" pitchFamily="34" charset="-122"/>
              </a:rPr>
              <a:t>4.  Elegir.</a:t>
            </a:r>
            <a:r>
              <a:rPr lang="es-ES" sz="900" dirty="0">
                <a:solidFill>
                  <a:srgbClr val="000066"/>
                </a:solidFill>
                <a:latin typeface="Calibri" pitchFamily="34" charset="0"/>
                <a:ea typeface="Microsoft YaHei" pitchFamily="34" charset="-122"/>
              </a:rPr>
              <a:t>.</a:t>
            </a:r>
          </a:p>
        </p:txBody>
      </p:sp>
      <p:pic>
        <p:nvPicPr>
          <p:cNvPr id="12291" name="Picture 2">
            <a:extLst>
              <a:ext uri="{FF2B5EF4-FFF2-40B4-BE49-F238E27FC236}">
                <a16:creationId xmlns:a16="http://schemas.microsoft.com/office/drawing/2014/main" xmlns="" id="{9B7F598A-108E-461B-90B0-F3228DF69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875" t="12758" r="32190" b="13287"/>
          <a:stretch>
            <a:fillRect/>
          </a:stretch>
        </p:blipFill>
        <p:spPr bwMode="auto">
          <a:xfrm>
            <a:off x="2443955" y="1293813"/>
            <a:ext cx="3649663" cy="4943475"/>
          </a:xfrm>
          <a:prstGeom prst="rect">
            <a:avLst/>
          </a:prstGeom>
          <a:noFill/>
          <a:ln>
            <a:noFill/>
          </a:ln>
          <a:effectLst/>
          <a:extLst>
            <a:ext uri="{909E8E84-426E-40DD-AFC4-6F175D3DCCD1}">
              <a14:hiddenFill xmlns:a14="http://schemas.microsoft.com/office/drawing/2010/main">
                <a:blipFill dpi="0" rotWithShape="0">
                  <a:blip/>
                  <a:srcRect l="33875" t="12758" r="32190" b="1328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a:extLst>
              <a:ext uri="{FF2B5EF4-FFF2-40B4-BE49-F238E27FC236}">
                <a16:creationId xmlns:a16="http://schemas.microsoft.com/office/drawing/2014/main" xmlns="" id="{7660A875-7944-4674-AE5B-0E9ED3FD1EAB}"/>
              </a:ext>
            </a:extLst>
          </p:cNvPr>
          <p:cNvSpPr txBox="1">
            <a:spLocks noChangeArrowheads="1"/>
          </p:cNvSpPr>
          <p:nvPr/>
        </p:nvSpPr>
        <p:spPr bwMode="auto">
          <a:xfrm>
            <a:off x="6843713" y="3141663"/>
            <a:ext cx="3824287" cy="619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solidFill>
                  <a:schemeClr val="tx2"/>
                </a:solidFill>
                <a:ea typeface="Microsoft YaHei" panose="020B0503020204020204" pitchFamily="34" charset="-122"/>
                <a:cs typeface="Arial Unicode MS"/>
              </a:rPr>
              <a:t>Referencias: 100g, porción…</a:t>
            </a:r>
          </a:p>
          <a:p>
            <a:pPr eaLnBrk="1" hangingPunct="1">
              <a:lnSpc>
                <a:spcPct val="100000"/>
              </a:lnSpc>
              <a:spcBef>
                <a:spcPct val="0"/>
              </a:spcBef>
              <a:buFontTx/>
              <a:buNone/>
            </a:pPr>
            <a:endParaRPr lang="es-ES" altLang="es-ES" sz="1800">
              <a:solidFill>
                <a:schemeClr val="tx2"/>
              </a:solidFill>
              <a:ea typeface="Microsoft YaHei" panose="020B0503020204020204" pitchFamily="34" charset="-122"/>
              <a:cs typeface="Arial Unicode MS"/>
            </a:endParaRPr>
          </a:p>
          <a:p>
            <a:pPr eaLnBrk="1" hangingPunct="1">
              <a:lnSpc>
                <a:spcPct val="100000"/>
              </a:lnSpc>
              <a:spcBef>
                <a:spcPct val="0"/>
              </a:spcBef>
              <a:buFontTx/>
              <a:buNone/>
            </a:pPr>
            <a:endParaRPr lang="es-ES" altLang="es-ES" sz="1800">
              <a:solidFill>
                <a:schemeClr val="tx2"/>
              </a:solidFill>
              <a:ea typeface="Microsoft YaHei" panose="020B0503020204020204" pitchFamily="34" charset="-122"/>
              <a:cs typeface="Arial Unicode MS"/>
            </a:endParaRPr>
          </a:p>
          <a:p>
            <a:pPr eaLnBrk="1" hangingPunct="1">
              <a:lnSpc>
                <a:spcPct val="100000"/>
              </a:lnSpc>
              <a:spcBef>
                <a:spcPct val="0"/>
              </a:spcBef>
              <a:buFontTx/>
              <a:buNone/>
            </a:pPr>
            <a:r>
              <a:rPr lang="es-ES" altLang="es-ES" sz="1800">
                <a:solidFill>
                  <a:schemeClr val="tx2"/>
                </a:solidFill>
                <a:ea typeface="Microsoft YaHei" panose="020B0503020204020204" pitchFamily="34" charset="-122"/>
                <a:cs typeface="Arial Unicode MS"/>
              </a:rPr>
              <a:t>Entre alimentos similares</a:t>
            </a:r>
          </a:p>
          <a:p>
            <a:pPr eaLnBrk="1" hangingPunct="1">
              <a:lnSpc>
                <a:spcPct val="100000"/>
              </a:lnSpc>
              <a:spcBef>
                <a:spcPct val="0"/>
              </a:spcBef>
              <a:buFontTx/>
              <a:buNone/>
            </a:pPr>
            <a:endParaRPr lang="es-ES" altLang="es-ES" sz="1800">
              <a:solidFill>
                <a:schemeClr val="tx2"/>
              </a:solidFill>
              <a:ea typeface="Microsoft YaHei" panose="020B0503020204020204" pitchFamily="34" charset="-122"/>
              <a:cs typeface="Arial Unicode MS"/>
            </a:endParaRPr>
          </a:p>
          <a:p>
            <a:pPr eaLnBrk="1" hangingPunct="1">
              <a:lnSpc>
                <a:spcPct val="100000"/>
              </a:lnSpc>
              <a:spcBef>
                <a:spcPct val="0"/>
              </a:spcBef>
              <a:buFontTx/>
              <a:buNone/>
            </a:pPr>
            <a:endParaRPr lang="es-ES" altLang="es-ES" sz="1800">
              <a:solidFill>
                <a:schemeClr val="tx2"/>
              </a:solidFill>
              <a:ea typeface="Microsoft YaHei" panose="020B0503020204020204" pitchFamily="34" charset="-122"/>
              <a:cs typeface="Arial Unicode MS"/>
            </a:endParaRPr>
          </a:p>
          <a:p>
            <a:pPr eaLnBrk="1" hangingPunct="1">
              <a:lnSpc>
                <a:spcPct val="100000"/>
              </a:lnSpc>
              <a:spcBef>
                <a:spcPct val="0"/>
              </a:spcBef>
              <a:buFontTx/>
              <a:buNone/>
            </a:pPr>
            <a:r>
              <a:rPr lang="es-ES" altLang="es-ES" sz="1800">
                <a:solidFill>
                  <a:schemeClr val="tx2"/>
                </a:solidFill>
                <a:ea typeface="Microsoft YaHei" panose="020B0503020204020204" pitchFamily="34" charset="-122"/>
                <a:cs typeface="Arial Unicode MS"/>
              </a:rPr>
              <a:t>La frecuencia y lo adecuado</a:t>
            </a:r>
          </a:p>
          <a:p>
            <a:pPr algn="just" eaLnBrk="1" hangingPunct="1">
              <a:lnSpc>
                <a:spcPct val="153000"/>
              </a:lnSpc>
              <a:spcBef>
                <a:spcPct val="0"/>
              </a:spcBef>
              <a:buFontTx/>
              <a:buNone/>
            </a:pPr>
            <a:r>
              <a:rPr lang="es-ES" altLang="es-ES" sz="1800">
                <a:solidFill>
                  <a:schemeClr val="tx2"/>
                </a:solidFill>
                <a:ea typeface="Microsoft YaHei" panose="020B0503020204020204" pitchFamily="34" charset="-122"/>
                <a:cs typeface="Arial Unicode MS"/>
              </a:rPr>
              <a:t>.</a:t>
            </a:r>
          </a:p>
          <a:p>
            <a:pPr algn="just" eaLnBrk="1" hangingPunct="1">
              <a:lnSpc>
                <a:spcPct val="153000"/>
              </a:lnSpc>
              <a:spcBef>
                <a:spcPct val="0"/>
              </a:spcBef>
              <a:buFontTx/>
              <a:buNone/>
            </a:pPr>
            <a:endParaRPr lang="es-ES" altLang="es-ES" sz="900">
              <a:solidFill>
                <a:srgbClr val="000066"/>
              </a:solidFill>
              <a:ea typeface="Microsoft YaHei" panose="020B0503020204020204" pitchFamily="34" charset="-122"/>
              <a:cs typeface="Arial Unicode MS"/>
            </a:endParaRPr>
          </a:p>
          <a:p>
            <a:pPr algn="just" eaLnBrk="1" hangingPunct="1">
              <a:lnSpc>
                <a:spcPct val="153000"/>
              </a:lnSpc>
              <a:spcBef>
                <a:spcPct val="0"/>
              </a:spcBef>
              <a:buFontTx/>
              <a:buNone/>
            </a:pPr>
            <a:endParaRPr lang="es-ES" altLang="es-ES" sz="900">
              <a:solidFill>
                <a:srgbClr val="000066"/>
              </a:solidFill>
              <a:ea typeface="Microsoft YaHei" panose="020B0503020204020204" pitchFamily="34" charset="-122"/>
              <a:cs typeface="Arial Unicode MS"/>
            </a:endParaRPr>
          </a:p>
        </p:txBody>
      </p:sp>
      <p:grpSp>
        <p:nvGrpSpPr>
          <p:cNvPr id="169991" name="Grupo 6">
            <a:extLst>
              <a:ext uri="{FF2B5EF4-FFF2-40B4-BE49-F238E27FC236}">
                <a16:creationId xmlns:a16="http://schemas.microsoft.com/office/drawing/2014/main" xmlns="" id="{C73BAA9F-05D2-4B79-8BD9-BA763BAB15DC}"/>
              </a:ext>
            </a:extLst>
          </p:cNvPr>
          <p:cNvGrpSpPr>
            <a:grpSpLocks/>
          </p:cNvGrpSpPr>
          <p:nvPr/>
        </p:nvGrpSpPr>
        <p:grpSpPr bwMode="auto">
          <a:xfrm>
            <a:off x="220663" y="71438"/>
            <a:ext cx="12130087" cy="1041400"/>
            <a:chOff x="324949" y="18898"/>
            <a:chExt cx="11473761" cy="1041523"/>
          </a:xfrm>
        </p:grpSpPr>
        <p:pic>
          <p:nvPicPr>
            <p:cNvPr id="8" name="Gráfico 7" descr="Niños">
              <a:extLst>
                <a:ext uri="{FF2B5EF4-FFF2-40B4-BE49-F238E27FC236}">
                  <a16:creationId xmlns:a16="http://schemas.microsoft.com/office/drawing/2014/main" xmlns="" id="{8C3D1898-5F82-49C1-8D5A-1195053E67F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2114" cy="1041523"/>
            </a:xfrm>
            <a:prstGeom prst="rect">
              <a:avLst/>
            </a:prstGeom>
          </p:spPr>
        </p:pic>
        <p:grpSp>
          <p:nvGrpSpPr>
            <p:cNvPr id="169993" name="Grupo 8">
              <a:extLst>
                <a:ext uri="{FF2B5EF4-FFF2-40B4-BE49-F238E27FC236}">
                  <a16:creationId xmlns:a16="http://schemas.microsoft.com/office/drawing/2014/main" xmlns="" id="{7DA2A4DE-2563-4F4A-AE92-77D228C7A830}"/>
                </a:ext>
              </a:extLst>
            </p:cNvPr>
            <p:cNvGrpSpPr>
              <a:grpSpLocks/>
            </p:cNvGrpSpPr>
            <p:nvPr/>
          </p:nvGrpSpPr>
          <p:grpSpPr bwMode="auto">
            <a:xfrm>
              <a:off x="10087897" y="203994"/>
              <a:ext cx="1710813" cy="651412"/>
              <a:chOff x="311102" y="174229"/>
              <a:chExt cx="9335256" cy="6359305"/>
            </a:xfrm>
          </p:grpSpPr>
          <p:pic>
            <p:nvPicPr>
              <p:cNvPr id="169994" name="Imagen 9">
                <a:extLst>
                  <a:ext uri="{FF2B5EF4-FFF2-40B4-BE49-F238E27FC236}">
                    <a16:creationId xmlns:a16="http://schemas.microsoft.com/office/drawing/2014/main" xmlns="" id="{C44CBD12-36D8-4FB8-B2C0-39110D0B5C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5" name="Imagen 10">
                <a:extLst>
                  <a:ext uri="{FF2B5EF4-FFF2-40B4-BE49-F238E27FC236}">
                    <a16:creationId xmlns:a16="http://schemas.microsoft.com/office/drawing/2014/main" xmlns="" id="{2A8B8068-0166-46B2-8938-A164480B4E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2" name="Grupo 6">
            <a:extLst>
              <a:ext uri="{FF2B5EF4-FFF2-40B4-BE49-F238E27FC236}">
                <a16:creationId xmlns:a16="http://schemas.microsoft.com/office/drawing/2014/main" xmlns="" id="{02D2B7F3-8B68-46E3-B3E8-3298653D2597}"/>
              </a:ext>
            </a:extLst>
          </p:cNvPr>
          <p:cNvGrpSpPr>
            <a:grpSpLocks/>
          </p:cNvGrpSpPr>
          <p:nvPr/>
        </p:nvGrpSpPr>
        <p:grpSpPr bwMode="auto">
          <a:xfrm>
            <a:off x="220663" y="71438"/>
            <a:ext cx="11971337" cy="1041400"/>
            <a:chOff x="324949" y="18898"/>
            <a:chExt cx="11473761" cy="1041523"/>
          </a:xfrm>
        </p:grpSpPr>
        <p:pic>
          <p:nvPicPr>
            <p:cNvPr id="13" name="Gráfico 7" descr="Niños">
              <a:extLst>
                <a:ext uri="{FF2B5EF4-FFF2-40B4-BE49-F238E27FC236}">
                  <a16:creationId xmlns:a16="http://schemas.microsoft.com/office/drawing/2014/main" xmlns="" id="{FF2B45EF-E88A-4098-AE3E-EEC360DAF3E6}"/>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2114" cy="1041523"/>
            </a:xfrm>
            <a:prstGeom prst="rect">
              <a:avLst/>
            </a:prstGeom>
          </p:spPr>
        </p:pic>
        <p:grpSp>
          <p:nvGrpSpPr>
            <p:cNvPr id="14" name="Grupo 8">
              <a:extLst>
                <a:ext uri="{FF2B5EF4-FFF2-40B4-BE49-F238E27FC236}">
                  <a16:creationId xmlns:a16="http://schemas.microsoft.com/office/drawing/2014/main" xmlns="" id="{1C41BE0D-0328-471A-B52C-CDF94ECEFE53}"/>
                </a:ext>
              </a:extLst>
            </p:cNvPr>
            <p:cNvGrpSpPr>
              <a:grpSpLocks/>
            </p:cNvGrpSpPr>
            <p:nvPr/>
          </p:nvGrpSpPr>
          <p:grpSpPr bwMode="auto">
            <a:xfrm>
              <a:off x="10087897" y="203994"/>
              <a:ext cx="1710813" cy="651412"/>
              <a:chOff x="311102" y="174229"/>
              <a:chExt cx="9335256" cy="6359305"/>
            </a:xfrm>
          </p:grpSpPr>
          <p:pic>
            <p:nvPicPr>
              <p:cNvPr id="15" name="Imagen 9">
                <a:extLst>
                  <a:ext uri="{FF2B5EF4-FFF2-40B4-BE49-F238E27FC236}">
                    <a16:creationId xmlns:a16="http://schemas.microsoft.com/office/drawing/2014/main" xmlns="" id="{3A1693DC-1DCD-4423-A2F3-79ED2DE9D7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0">
                <a:extLst>
                  <a:ext uri="{FF2B5EF4-FFF2-40B4-BE49-F238E27FC236}">
                    <a16:creationId xmlns:a16="http://schemas.microsoft.com/office/drawing/2014/main" xmlns="" id="{16B4B3BB-A207-4559-ACAF-532D8A6509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CuadroTexto 16">
            <a:extLst>
              <a:ext uri="{FF2B5EF4-FFF2-40B4-BE49-F238E27FC236}">
                <a16:creationId xmlns:a16="http://schemas.microsoft.com/office/drawing/2014/main" xmlns="" id="{DA6698A0-B687-4D91-9C28-3D5DBAA26556}"/>
              </a:ext>
            </a:extLst>
          </p:cNvPr>
          <p:cNvSpPr txBox="1"/>
          <p:nvPr/>
        </p:nvSpPr>
        <p:spPr>
          <a:xfrm>
            <a:off x="2035277" y="256512"/>
            <a:ext cx="7670680" cy="461665"/>
          </a:xfrm>
          <a:prstGeom prst="rect">
            <a:avLst/>
          </a:prstGeom>
          <a:noFill/>
        </p:spPr>
        <p:txBody>
          <a:bodyPr wrap="square" rtlCol="0">
            <a:spAutoFit/>
          </a:bodyPr>
          <a:lstStyle/>
          <a:p>
            <a:pPr algn="ctr"/>
            <a:r>
              <a:rPr lang="es-ES" sz="2400" b="1" dirty="0">
                <a:solidFill>
                  <a:schemeClr val="tx2">
                    <a:lumMod val="50000"/>
                  </a:schemeClr>
                </a:solidFill>
              </a:rPr>
              <a:t>INTERPRETACION ETIQUETA NUTRICIONAL</a:t>
            </a:r>
          </a:p>
        </p:txBody>
      </p:sp>
    </p:spTree>
    <p:extLst>
      <p:ext uri="{BB962C8B-B14F-4D97-AF65-F5344CB8AC3E}">
        <p14:creationId xmlns:p14="http://schemas.microsoft.com/office/powerpoint/2010/main" val="10750357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0CA6F191-8ABB-40FC-A825-5BD597EE1D06}"/>
              </a:ext>
            </a:extLst>
          </p:cNvPr>
          <p:cNvSpPr/>
          <p:nvPr/>
        </p:nvSpPr>
        <p:spPr>
          <a:xfrm>
            <a:off x="680384" y="2069179"/>
            <a:ext cx="11390142" cy="4005392"/>
          </a:xfrm>
          <a:prstGeom prst="rect">
            <a:avLst/>
          </a:prstGeom>
        </p:spPr>
        <p:txBody>
          <a:bodyPr wrap="square">
            <a:spAutoFit/>
          </a:bodyPr>
          <a:lstStyle/>
          <a:p>
            <a:pPr marL="457200" indent="-457200">
              <a:lnSpc>
                <a:spcPct val="150000"/>
              </a:lnSpc>
              <a:buFontTx/>
              <a:buAutoNum type="arabicPeriod"/>
            </a:pPr>
            <a:r>
              <a:rPr lang="es-ES" sz="2800" b="1" i="0" u="none" strike="noStrike" dirty="0">
                <a:solidFill>
                  <a:srgbClr val="F74343"/>
                </a:solidFill>
                <a:effectLst/>
              </a:rPr>
              <a:t>➔ </a:t>
            </a:r>
            <a:r>
              <a:rPr lang="es-ES" sz="2800" b="1" dirty="0">
                <a:solidFill>
                  <a:srgbClr val="F74343"/>
                </a:solidFill>
              </a:rPr>
              <a:t>El punto de partida </a:t>
            </a:r>
          </a:p>
          <a:p>
            <a:pPr>
              <a:lnSpc>
                <a:spcPct val="150000"/>
              </a:lnSpc>
            </a:pPr>
            <a:r>
              <a:rPr lang="en-US" sz="2400" dirty="0"/>
              <a:t>2 </a:t>
            </a:r>
            <a:r>
              <a:rPr lang="en-US" sz="2400" dirty="0" err="1"/>
              <a:t>grupos</a:t>
            </a:r>
            <a:r>
              <a:rPr lang="en-US" sz="2400" dirty="0"/>
              <a:t> de ESO. </a:t>
            </a:r>
            <a:r>
              <a:rPr lang="en-US" sz="2400" dirty="0" err="1"/>
              <a:t>Vamos</a:t>
            </a:r>
            <a:r>
              <a:rPr lang="en-US" sz="2400" dirty="0"/>
              <a:t> a </a:t>
            </a:r>
            <a:r>
              <a:rPr lang="en-US" sz="2400" dirty="0" err="1"/>
              <a:t>trabajar</a:t>
            </a:r>
            <a:r>
              <a:rPr lang="en-US" sz="2400" dirty="0"/>
              <a:t> </a:t>
            </a:r>
            <a:r>
              <a:rPr lang="en-US" sz="2400" dirty="0" err="1"/>
              <a:t>en</a:t>
            </a:r>
            <a:r>
              <a:rPr lang="en-US" sz="2400" dirty="0"/>
              <a:t> la hora </a:t>
            </a:r>
            <a:r>
              <a:rPr lang="en-US" sz="2400" dirty="0" err="1"/>
              <a:t>semanal</a:t>
            </a:r>
            <a:r>
              <a:rPr lang="en-US" sz="2400" dirty="0"/>
              <a:t> de...(</a:t>
            </a:r>
            <a:r>
              <a:rPr lang="en-US" sz="2400" dirty="0" err="1"/>
              <a:t>tutoría</a:t>
            </a:r>
            <a:r>
              <a:rPr lang="en-US" sz="2400" dirty="0"/>
              <a:t>, de la </a:t>
            </a:r>
            <a:r>
              <a:rPr lang="en-US" sz="2400" dirty="0" err="1"/>
              <a:t>asignatura</a:t>
            </a:r>
            <a:r>
              <a:rPr lang="en-US" sz="2400" dirty="0"/>
              <a:t> </a:t>
            </a:r>
            <a:r>
              <a:rPr lang="en-US" sz="2400" dirty="0" err="1"/>
              <a:t>optativa</a:t>
            </a:r>
            <a:r>
              <a:rPr lang="en-US" sz="2400" dirty="0"/>
              <a:t> </a:t>
            </a:r>
            <a:r>
              <a:rPr lang="en-US" sz="2400" dirty="0" err="1"/>
              <a:t>tal</a:t>
            </a:r>
            <a:r>
              <a:rPr lang="en-US" sz="2400" dirty="0"/>
              <a:t> o </a:t>
            </a:r>
            <a:r>
              <a:rPr lang="en-US" sz="2400" dirty="0" err="1"/>
              <a:t>cual</a:t>
            </a:r>
            <a:r>
              <a:rPr lang="en-US" sz="2400" dirty="0"/>
              <a:t>). De los...(</a:t>
            </a:r>
            <a:r>
              <a:rPr lang="en-US" sz="2400" dirty="0" err="1"/>
              <a:t>número</a:t>
            </a:r>
            <a:r>
              <a:rPr lang="en-US" sz="2400" dirty="0"/>
              <a:t> de </a:t>
            </a:r>
            <a:r>
              <a:rPr lang="en-US" sz="2400" dirty="0" err="1"/>
              <a:t>alumnos</a:t>
            </a:r>
            <a:r>
              <a:rPr lang="en-US" sz="2400" dirty="0"/>
              <a:t> con los que </a:t>
            </a:r>
            <a:r>
              <a:rPr lang="en-US" sz="2400" dirty="0" err="1"/>
              <a:t>contamos</a:t>
            </a:r>
            <a:r>
              <a:rPr lang="en-US" sz="2400" dirty="0"/>
              <a:t> </a:t>
            </a:r>
            <a:r>
              <a:rPr lang="en-US" sz="2400" dirty="0" err="1"/>
              <a:t>inicialmente</a:t>
            </a:r>
            <a:r>
              <a:rPr lang="en-US" sz="2400" dirty="0"/>
              <a:t>) </a:t>
            </a:r>
            <a:r>
              <a:rPr lang="en-US" sz="2400" dirty="0" err="1"/>
              <a:t>han</a:t>
            </a:r>
            <a:r>
              <a:rPr lang="en-US" sz="2400" dirty="0"/>
              <a:t> </a:t>
            </a:r>
            <a:r>
              <a:rPr lang="en-US" sz="2400" dirty="0" err="1"/>
              <a:t>manifestado</a:t>
            </a:r>
            <a:r>
              <a:rPr lang="en-US" sz="2400" dirty="0"/>
              <a:t> </a:t>
            </a:r>
            <a:r>
              <a:rPr lang="en-US" sz="2400" dirty="0" err="1"/>
              <a:t>interés</a:t>
            </a:r>
            <a:r>
              <a:rPr lang="en-US" sz="2400" dirty="0"/>
              <a:t>...(</a:t>
            </a:r>
            <a:r>
              <a:rPr lang="en-US" sz="2400" dirty="0" err="1"/>
              <a:t>número</a:t>
            </a:r>
            <a:r>
              <a:rPr lang="en-US" sz="2400" dirty="0"/>
              <a:t> de </a:t>
            </a:r>
            <a:r>
              <a:rPr lang="en-US" sz="2400" dirty="0" err="1"/>
              <a:t>alumnos</a:t>
            </a:r>
            <a:r>
              <a:rPr lang="en-US" sz="2400" dirty="0"/>
              <a:t> </a:t>
            </a:r>
            <a:r>
              <a:rPr lang="en-US" sz="2400" dirty="0" err="1"/>
              <a:t>dispuestos</a:t>
            </a:r>
            <a:r>
              <a:rPr lang="en-US" sz="2400" dirty="0"/>
              <a:t> a </a:t>
            </a:r>
            <a:r>
              <a:rPr lang="en-US" sz="2400" dirty="0" err="1"/>
              <a:t>participar</a:t>
            </a:r>
            <a:r>
              <a:rPr lang="en-US" sz="2400" dirty="0"/>
              <a:t>). Para </a:t>
            </a:r>
            <a:r>
              <a:rPr lang="en-US" sz="2400" dirty="0" err="1"/>
              <a:t>desarrollar</a:t>
            </a:r>
            <a:r>
              <a:rPr lang="en-US" sz="2400" dirty="0"/>
              <a:t> el </a:t>
            </a:r>
            <a:r>
              <a:rPr lang="en-US" sz="2400" dirty="0" err="1"/>
              <a:t>proyecto</a:t>
            </a:r>
            <a:r>
              <a:rPr lang="en-US" sz="2400" dirty="0"/>
              <a:t> se </a:t>
            </a:r>
            <a:r>
              <a:rPr lang="en-US" sz="2400" dirty="0" err="1"/>
              <a:t>comprometieron</a:t>
            </a:r>
            <a:r>
              <a:rPr lang="en-US" sz="2400" dirty="0"/>
              <a:t>...(</a:t>
            </a:r>
            <a:r>
              <a:rPr lang="en-US" sz="2400" dirty="0" err="1"/>
              <a:t>número</a:t>
            </a:r>
            <a:r>
              <a:rPr lang="en-US" sz="2400" dirty="0"/>
              <a:t>  de </a:t>
            </a:r>
            <a:r>
              <a:rPr lang="en-US" sz="2400" dirty="0" err="1"/>
              <a:t>profesores</a:t>
            </a:r>
            <a:r>
              <a:rPr lang="en-US" sz="2400" dirty="0"/>
              <a:t> </a:t>
            </a:r>
            <a:r>
              <a:rPr lang="en-US" sz="2400" dirty="0" err="1"/>
              <a:t>comprometidos</a:t>
            </a:r>
            <a:r>
              <a:rPr lang="en-US" sz="2400" dirty="0"/>
              <a:t> con el </a:t>
            </a:r>
            <a:r>
              <a:rPr lang="en-US" sz="2400" dirty="0" err="1"/>
              <a:t>proyecto</a:t>
            </a:r>
            <a:r>
              <a:rPr lang="en-US" sz="2400" dirty="0"/>
              <a:t>) y </a:t>
            </a:r>
            <a:r>
              <a:rPr lang="en-US" sz="2400" dirty="0" err="1"/>
              <a:t>otros</a:t>
            </a:r>
            <a:r>
              <a:rPr lang="en-US" sz="2400" dirty="0"/>
              <a:t>...(</a:t>
            </a:r>
            <a:r>
              <a:rPr lang="en-US" sz="2400" dirty="0" err="1"/>
              <a:t>número</a:t>
            </a:r>
            <a:r>
              <a:rPr lang="en-US" sz="2400" dirty="0"/>
              <a:t> de </a:t>
            </a:r>
            <a:r>
              <a:rPr lang="en-US" sz="2400" dirty="0" err="1"/>
              <a:t>profesores</a:t>
            </a:r>
            <a:r>
              <a:rPr lang="en-US" sz="2400" dirty="0"/>
              <a:t> de </a:t>
            </a:r>
            <a:r>
              <a:rPr lang="en-US" sz="2400" dirty="0" err="1"/>
              <a:t>apoyo</a:t>
            </a:r>
            <a:r>
              <a:rPr lang="en-US" sz="2400" dirty="0"/>
              <a:t>) </a:t>
            </a:r>
            <a:r>
              <a:rPr lang="en-US" sz="2400" dirty="0" err="1"/>
              <a:t>ofrecen</a:t>
            </a:r>
            <a:r>
              <a:rPr lang="en-US" sz="2400" dirty="0"/>
              <a:t> </a:t>
            </a:r>
            <a:r>
              <a:rPr lang="en-US" sz="2400" dirty="0" err="1"/>
              <a:t>ayuda</a:t>
            </a:r>
            <a:r>
              <a:rPr lang="en-US" sz="2400" dirty="0"/>
              <a:t> </a:t>
            </a:r>
            <a:r>
              <a:rPr lang="en-US" sz="2400" dirty="0" err="1"/>
              <a:t>puntual</a:t>
            </a:r>
            <a:r>
              <a:rPr lang="en-US" sz="2400" dirty="0"/>
              <a:t> para .... (</a:t>
            </a:r>
            <a:r>
              <a:rPr lang="en-US" sz="2400" dirty="0" err="1"/>
              <a:t>determinadas</a:t>
            </a:r>
            <a:r>
              <a:rPr lang="en-US" sz="2400" dirty="0"/>
              <a:t> </a:t>
            </a:r>
            <a:r>
              <a:rPr lang="en-US" sz="2400" dirty="0" err="1"/>
              <a:t>actividades</a:t>
            </a:r>
            <a:r>
              <a:rPr lang="en-US" sz="2400" dirty="0"/>
              <a:t> o para </a:t>
            </a:r>
            <a:r>
              <a:rPr lang="en-US" sz="2400" dirty="0" err="1"/>
              <a:t>realizar</a:t>
            </a:r>
            <a:r>
              <a:rPr lang="en-US" sz="2400" dirty="0"/>
              <a:t> el </a:t>
            </a:r>
            <a:r>
              <a:rPr lang="en-US" sz="2400" dirty="0" err="1"/>
              <a:t>seguimiento</a:t>
            </a:r>
            <a:r>
              <a:rPr lang="en-US" sz="2400" dirty="0"/>
              <a:t>, </a:t>
            </a:r>
            <a:r>
              <a:rPr lang="en-US" sz="2400" dirty="0" err="1"/>
              <a:t>etc</a:t>
            </a:r>
            <a:r>
              <a:rPr lang="en-US" sz="2400" dirty="0"/>
              <a:t>)</a:t>
            </a:r>
            <a:endParaRPr lang="es-ES" sz="2400" dirty="0"/>
          </a:p>
        </p:txBody>
      </p:sp>
      <p:pic>
        <p:nvPicPr>
          <p:cNvPr id="4" name="Imagen 3">
            <a:extLst>
              <a:ext uri="{FF2B5EF4-FFF2-40B4-BE49-F238E27FC236}">
                <a16:creationId xmlns:a16="http://schemas.microsoft.com/office/drawing/2014/main" xmlns="" id="{4CF31B7F-D717-4133-B848-C94C8EA66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4659"/>
            <a:ext cx="5186289" cy="2417609"/>
          </a:xfrm>
          <a:prstGeom prst="rect">
            <a:avLst/>
          </a:prstGeom>
        </p:spPr>
      </p:pic>
    </p:spTree>
    <p:extLst>
      <p:ext uri="{BB962C8B-B14F-4D97-AF65-F5344CB8AC3E}">
        <p14:creationId xmlns:p14="http://schemas.microsoft.com/office/powerpoint/2010/main" val="415951031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a:extLst>
              <a:ext uri="{FF2B5EF4-FFF2-40B4-BE49-F238E27FC236}">
                <a16:creationId xmlns:a16="http://schemas.microsoft.com/office/drawing/2014/main" xmlns="" id="{7A1F46C8-E33C-4AA8-ADBC-E70CB6867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0"/>
            <a:ext cx="4500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3">
            <a:extLst>
              <a:ext uri="{FF2B5EF4-FFF2-40B4-BE49-F238E27FC236}">
                <a16:creationId xmlns:a16="http://schemas.microsoft.com/office/drawing/2014/main" xmlns="" id="{EAF92472-ED12-45BB-800B-D6F4557D3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38" y="0"/>
            <a:ext cx="5160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1 CuadroTexto">
            <a:extLst>
              <a:ext uri="{FF2B5EF4-FFF2-40B4-BE49-F238E27FC236}">
                <a16:creationId xmlns:a16="http://schemas.microsoft.com/office/drawing/2014/main" xmlns="" id="{29840BEE-8F51-4E75-B185-74D85E69044D}"/>
              </a:ext>
            </a:extLst>
          </p:cNvPr>
          <p:cNvSpPr txBox="1">
            <a:spLocks noChangeArrowheads="1"/>
          </p:cNvSpPr>
          <p:nvPr/>
        </p:nvSpPr>
        <p:spPr bwMode="auto">
          <a:xfrm>
            <a:off x="4079875" y="1700213"/>
            <a:ext cx="32400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600">
                <a:solidFill>
                  <a:schemeClr val="bg1"/>
                </a:solidFill>
                <a:latin typeface="Broadway" panose="04040905080B02020502" pitchFamily="82" charset="0"/>
              </a:rPr>
              <a:t>¡ Cuidado con la sal !</a:t>
            </a:r>
            <a:endParaRPr lang="es-ES_tradnl" altLang="es-ES" sz="3600">
              <a:solidFill>
                <a:schemeClr val="bg1"/>
              </a:solidFill>
              <a:latin typeface="Broadway" panose="04040905080B02020502" pitchFamily="82" charset="0"/>
            </a:endParaRPr>
          </a:p>
        </p:txBody>
      </p:sp>
      <p:pic>
        <p:nvPicPr>
          <p:cNvPr id="6" name="Imagen 5">
            <a:extLst>
              <a:ext uri="{FF2B5EF4-FFF2-40B4-BE49-F238E27FC236}">
                <a16:creationId xmlns:a16="http://schemas.microsoft.com/office/drawing/2014/main" xmlns="" id="{137F85D0-567B-425F-8918-7B18E0E7A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835" t="21915" r="30560" b="19025"/>
          <a:stretch>
            <a:fillRect/>
          </a:stretch>
        </p:blipFill>
        <p:spPr bwMode="auto">
          <a:xfrm>
            <a:off x="5932488" y="3367088"/>
            <a:ext cx="433546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Rectángulo">
            <a:extLst>
              <a:ext uri="{FF2B5EF4-FFF2-40B4-BE49-F238E27FC236}">
                <a16:creationId xmlns:a16="http://schemas.microsoft.com/office/drawing/2014/main" xmlns="" id="{24E0BBB7-7AA1-4D7C-BC95-2381F3C71478}"/>
              </a:ext>
            </a:extLst>
          </p:cNvPr>
          <p:cNvSpPr/>
          <p:nvPr/>
        </p:nvSpPr>
        <p:spPr>
          <a:xfrm>
            <a:off x="1788022" y="3367013"/>
            <a:ext cx="4019946" cy="2970044"/>
          </a:xfrm>
          <a:prstGeom prst="rect">
            <a:avLst/>
          </a:prstGeom>
          <a:pattFill prst="ltUpDiag">
            <a:fgClr>
              <a:schemeClr val="accent2">
                <a:lumMod val="40000"/>
                <a:lumOff val="60000"/>
              </a:schemeClr>
            </a:fgClr>
            <a:bgClr>
              <a:schemeClr val="bg1"/>
            </a:bgClr>
          </a:pattFill>
          <a:effectLst>
            <a:glow rad="127000">
              <a:srgbClr val="FFFF00">
                <a:alpha val="82000"/>
              </a:srgbClr>
            </a:glow>
          </a:effectLst>
        </p:spPr>
        <p:txBody>
          <a:bodyPr>
            <a:spAutoFit/>
          </a:bodyPr>
          <a:lstStyle/>
          <a:p>
            <a:pPr algn="ctr" eaLnBrk="1" fontAlgn="auto" hangingPunct="1">
              <a:spcBef>
                <a:spcPts val="0"/>
              </a:spcBef>
              <a:spcAft>
                <a:spcPts val="0"/>
              </a:spcAft>
              <a:defRPr/>
            </a:pPr>
            <a:r>
              <a:rPr lang="es-ES" sz="1100" b="1" dirty="0">
                <a:solidFill>
                  <a:schemeClr val="accent3">
                    <a:lumMod val="50000"/>
                  </a:schemeClr>
                </a:solidFill>
                <a:latin typeface="+mn-lt"/>
              </a:rPr>
              <a:t>Ganar protección  frente a la enfermedad cardiovascular a través de la dieta</a:t>
            </a:r>
          </a:p>
          <a:p>
            <a:pPr algn="ctr" eaLnBrk="1" fontAlgn="auto" hangingPunct="1">
              <a:spcBef>
                <a:spcPts val="0"/>
              </a:spcBef>
              <a:spcAft>
                <a:spcPts val="0"/>
              </a:spcAft>
              <a:defRPr/>
            </a:pPr>
            <a:r>
              <a:rPr lang="es-ES" sz="1100" b="1" dirty="0">
                <a:solidFill>
                  <a:schemeClr val="tx2"/>
                </a:solidFill>
                <a:latin typeface="+mn-lt"/>
              </a:rPr>
              <a:t>Mantenga el peso corporal dentro de los márgenes normales. </a:t>
            </a:r>
          </a:p>
          <a:p>
            <a:pPr algn="ctr" eaLnBrk="1" fontAlgn="auto" hangingPunct="1">
              <a:spcBef>
                <a:spcPts val="0"/>
              </a:spcBef>
              <a:spcAft>
                <a:spcPts val="0"/>
              </a:spcAft>
              <a:defRPr/>
            </a:pPr>
            <a:r>
              <a:rPr lang="es-ES" sz="1100" b="1" dirty="0">
                <a:solidFill>
                  <a:schemeClr val="tx2"/>
                </a:solidFill>
                <a:latin typeface="+mn-lt"/>
              </a:rPr>
              <a:t>Evite los aumentos de peso y el aumento de la circunferencia de la cintura durante toda la vida adulta.</a:t>
            </a:r>
          </a:p>
          <a:p>
            <a:pPr algn="ctr" eaLnBrk="1" fontAlgn="auto" hangingPunct="1">
              <a:spcBef>
                <a:spcPts val="0"/>
              </a:spcBef>
              <a:spcAft>
                <a:spcPts val="0"/>
              </a:spcAft>
              <a:defRPr/>
            </a:pPr>
            <a:r>
              <a:rPr lang="es-ES" sz="1100" b="1" dirty="0">
                <a:solidFill>
                  <a:srgbClr val="7030A0"/>
                </a:solidFill>
                <a:latin typeface="+mn-lt"/>
              </a:rPr>
              <a:t>Consuma por lo menos cinco porciones diarias (como mínimo 400 g)  de hortalizas y frutas de colores diversos </a:t>
            </a:r>
          </a:p>
          <a:p>
            <a:pPr algn="ctr" eaLnBrk="1" fontAlgn="auto" hangingPunct="1">
              <a:spcBef>
                <a:spcPts val="0"/>
              </a:spcBef>
              <a:spcAft>
                <a:spcPts val="0"/>
              </a:spcAft>
              <a:defRPr/>
            </a:pPr>
            <a:r>
              <a:rPr lang="es-ES" sz="1100" b="1" dirty="0">
                <a:solidFill>
                  <a:srgbClr val="C49500"/>
                </a:solidFill>
                <a:latin typeface="+mn-lt"/>
              </a:rPr>
              <a:t>Incremente el consumo de pescado y legumbres</a:t>
            </a:r>
          </a:p>
          <a:p>
            <a:pPr algn="ctr" eaLnBrk="1" fontAlgn="auto" hangingPunct="1">
              <a:spcBef>
                <a:spcPts val="0"/>
              </a:spcBef>
              <a:spcAft>
                <a:spcPts val="0"/>
              </a:spcAft>
              <a:defRPr/>
            </a:pPr>
            <a:r>
              <a:rPr lang="es-ES" sz="1100" b="1" dirty="0">
                <a:solidFill>
                  <a:schemeClr val="accent5">
                    <a:lumMod val="50000"/>
                  </a:schemeClr>
                </a:solidFill>
                <a:latin typeface="+mn-lt"/>
              </a:rPr>
              <a:t>Cuide la calidad de la grasa</a:t>
            </a:r>
            <a:endParaRPr lang="es-ES" sz="1100" b="1" dirty="0">
              <a:solidFill>
                <a:schemeClr val="accent5">
                  <a:lumMod val="75000"/>
                </a:schemeClr>
              </a:solidFill>
              <a:latin typeface="+mn-lt"/>
            </a:endParaRPr>
          </a:p>
          <a:p>
            <a:pPr algn="ctr" eaLnBrk="1" fontAlgn="auto" hangingPunct="1">
              <a:spcBef>
                <a:spcPts val="0"/>
              </a:spcBef>
              <a:spcAft>
                <a:spcPts val="0"/>
              </a:spcAft>
              <a:defRPr/>
            </a:pPr>
            <a:r>
              <a:rPr lang="es-ES" sz="1100" b="1" dirty="0">
                <a:solidFill>
                  <a:srgbClr val="00B050"/>
                </a:solidFill>
                <a:latin typeface="+mn-lt"/>
              </a:rPr>
              <a:t>Consuma pocos alimentos de alta densidad energética. Evite el consumo de bebidas. Consuma poca “comida rápida”, o evítela del todo</a:t>
            </a:r>
            <a:endParaRPr lang="es-ES" sz="1100" b="1" dirty="0">
              <a:solidFill>
                <a:schemeClr val="accent5">
                  <a:lumMod val="75000"/>
                </a:schemeClr>
              </a:solidFill>
              <a:latin typeface="+mn-lt"/>
            </a:endParaRPr>
          </a:p>
          <a:p>
            <a:pPr algn="ctr" eaLnBrk="1" fontAlgn="auto" hangingPunct="1">
              <a:spcBef>
                <a:spcPts val="0"/>
              </a:spcBef>
              <a:spcAft>
                <a:spcPts val="0"/>
              </a:spcAft>
              <a:defRPr/>
            </a:pPr>
            <a:r>
              <a:rPr lang="es-ES" sz="1100" b="1" dirty="0">
                <a:solidFill>
                  <a:schemeClr val="tx2">
                    <a:lumMod val="60000"/>
                    <a:lumOff val="40000"/>
                  </a:schemeClr>
                </a:solidFill>
                <a:latin typeface="+mn-lt"/>
              </a:rPr>
              <a:t>Evite los alimentos conservados en salazón o salmuera, y los salados</a:t>
            </a:r>
          </a:p>
          <a:p>
            <a:pPr algn="ctr" eaLnBrk="1" fontAlgn="auto" hangingPunct="1">
              <a:spcBef>
                <a:spcPts val="0"/>
              </a:spcBef>
              <a:spcAft>
                <a:spcPts val="0"/>
              </a:spcAft>
              <a:defRPr/>
            </a:pPr>
            <a:r>
              <a:rPr lang="es-ES" sz="1100" b="1" dirty="0">
                <a:solidFill>
                  <a:schemeClr val="tx2">
                    <a:lumMod val="60000"/>
                    <a:lumOff val="40000"/>
                  </a:schemeClr>
                </a:solidFill>
                <a:latin typeface="+mn-lt"/>
              </a:rPr>
              <a:t>Limite el consumo de alimentos elaborados con sal añadida </a:t>
            </a:r>
          </a:p>
          <a:p>
            <a:pPr algn="ctr" eaLnBrk="1" fontAlgn="auto" hangingPunct="1">
              <a:spcBef>
                <a:spcPts val="0"/>
              </a:spcBef>
              <a:spcAft>
                <a:spcPts val="0"/>
              </a:spcAft>
              <a:defRPr/>
            </a:pPr>
            <a:endParaRPr lang="es-ES" sz="1100" b="1" dirty="0">
              <a:solidFill>
                <a:schemeClr val="tx2">
                  <a:lumMod val="60000"/>
                  <a:lumOff val="40000"/>
                </a:schemeClr>
              </a:solidFill>
              <a:latin typeface="+mn-lt"/>
            </a:endParaRPr>
          </a:p>
          <a:p>
            <a:pPr algn="ctr" eaLnBrk="1" fontAlgn="auto" hangingPunct="1">
              <a:spcBef>
                <a:spcPts val="0"/>
              </a:spcBef>
              <a:spcAft>
                <a:spcPts val="0"/>
              </a:spcAft>
              <a:defRPr/>
            </a:pPr>
            <a:r>
              <a:rPr lang="es-ES" sz="1100" b="1" dirty="0">
                <a:solidFill>
                  <a:srgbClr val="FF0000"/>
                </a:solidFill>
                <a:latin typeface="+mn-lt"/>
              </a:rPr>
              <a:t>Realice actividad física</a:t>
            </a:r>
            <a:endParaRPr lang="es-ES" sz="1000" b="1" dirty="0">
              <a:solidFill>
                <a:srgbClr val="00B050"/>
              </a:solidFill>
              <a:latin typeface="+mn-lt"/>
            </a:endParaRPr>
          </a:p>
        </p:txBody>
      </p:sp>
      <p:grpSp>
        <p:nvGrpSpPr>
          <p:cNvPr id="176137" name="Grupo 7">
            <a:extLst>
              <a:ext uri="{FF2B5EF4-FFF2-40B4-BE49-F238E27FC236}">
                <a16:creationId xmlns:a16="http://schemas.microsoft.com/office/drawing/2014/main" xmlns="" id="{B9B9B28E-F0FF-4B18-879F-9F2C762FC6D5}"/>
              </a:ext>
            </a:extLst>
          </p:cNvPr>
          <p:cNvGrpSpPr>
            <a:grpSpLocks/>
          </p:cNvGrpSpPr>
          <p:nvPr/>
        </p:nvGrpSpPr>
        <p:grpSpPr bwMode="auto">
          <a:xfrm>
            <a:off x="220663" y="71438"/>
            <a:ext cx="11680825" cy="1041400"/>
            <a:chOff x="324949" y="18898"/>
            <a:chExt cx="11473761" cy="1041523"/>
          </a:xfrm>
        </p:grpSpPr>
        <p:pic>
          <p:nvPicPr>
            <p:cNvPr id="9" name="Gráfico 8" descr="Niños">
              <a:extLst>
                <a:ext uri="{FF2B5EF4-FFF2-40B4-BE49-F238E27FC236}">
                  <a16:creationId xmlns:a16="http://schemas.microsoft.com/office/drawing/2014/main" xmlns="" id="{90AD2FCA-EC60-437D-B7E5-3B33CF4E0B37}"/>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76139" name="Grupo 9">
              <a:extLst>
                <a:ext uri="{FF2B5EF4-FFF2-40B4-BE49-F238E27FC236}">
                  <a16:creationId xmlns:a16="http://schemas.microsoft.com/office/drawing/2014/main" xmlns="" id="{24163693-E851-4653-9340-11085ABAD66F}"/>
                </a:ext>
              </a:extLst>
            </p:cNvPr>
            <p:cNvGrpSpPr>
              <a:grpSpLocks/>
            </p:cNvGrpSpPr>
            <p:nvPr/>
          </p:nvGrpSpPr>
          <p:grpSpPr bwMode="auto">
            <a:xfrm>
              <a:off x="10087897" y="203994"/>
              <a:ext cx="1710813" cy="651412"/>
              <a:chOff x="311102" y="174229"/>
              <a:chExt cx="9335256" cy="6359305"/>
            </a:xfrm>
          </p:grpSpPr>
          <p:pic>
            <p:nvPicPr>
              <p:cNvPr id="176140" name="Imagen 10">
                <a:extLst>
                  <a:ext uri="{FF2B5EF4-FFF2-40B4-BE49-F238E27FC236}">
                    <a16:creationId xmlns:a16="http://schemas.microsoft.com/office/drawing/2014/main" xmlns="" id="{7F63ABE4-25DB-440D-B425-29FCF783C0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1" name="Imagen 11">
                <a:extLst>
                  <a:ext uri="{FF2B5EF4-FFF2-40B4-BE49-F238E27FC236}">
                    <a16:creationId xmlns:a16="http://schemas.microsoft.com/office/drawing/2014/main" xmlns="" id="{2C3D7267-365D-4D1A-A2A8-2DC2FA4554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191490" name="Picture 2">
            <a:extLst>
              <a:ext uri="{FF2B5EF4-FFF2-40B4-BE49-F238E27FC236}">
                <a16:creationId xmlns:a16="http://schemas.microsoft.com/office/drawing/2014/main" xmlns="" id="{17818FEC-966B-4BE0-99DB-FAC3B0F96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347" t="27174" r="21715" b="21744"/>
          <a:stretch>
            <a:fillRect/>
          </a:stretch>
        </p:blipFill>
        <p:spPr bwMode="auto">
          <a:xfrm>
            <a:off x="6945313" y="3551238"/>
            <a:ext cx="4987925" cy="280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79" name="Picture 2">
            <a:extLst>
              <a:ext uri="{FF2B5EF4-FFF2-40B4-BE49-F238E27FC236}">
                <a16:creationId xmlns:a16="http://schemas.microsoft.com/office/drawing/2014/main" xmlns="" id="{4AE6BD8F-7AE5-4A29-BB26-E14C44070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238" y="155575"/>
            <a:ext cx="4610100" cy="32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8180" name="Rectángulo 1">
            <a:extLst>
              <a:ext uri="{FF2B5EF4-FFF2-40B4-BE49-F238E27FC236}">
                <a16:creationId xmlns:a16="http://schemas.microsoft.com/office/drawing/2014/main" xmlns="" id="{A8A837D2-1FB2-434E-BD88-531CDDB70357}"/>
              </a:ext>
            </a:extLst>
          </p:cNvPr>
          <p:cNvSpPr>
            <a:spLocks noChangeArrowheads="1"/>
          </p:cNvSpPr>
          <p:nvPr/>
        </p:nvSpPr>
        <p:spPr bwMode="auto">
          <a:xfrm>
            <a:off x="-209550" y="796925"/>
            <a:ext cx="8274050" cy="120015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b="1">
                <a:solidFill>
                  <a:srgbClr val="FF0000"/>
                </a:solidFill>
              </a:rPr>
              <a:t>El exceso de sodio causa al año 2,3 millones de muertes</a:t>
            </a:r>
          </a:p>
          <a:p>
            <a:pPr algn="ctr" eaLnBrk="1" hangingPunct="1">
              <a:lnSpc>
                <a:spcPct val="100000"/>
              </a:lnSpc>
              <a:spcBef>
                <a:spcPct val="0"/>
              </a:spcBef>
              <a:buFontTx/>
              <a:buNone/>
            </a:pPr>
            <a:r>
              <a:rPr lang="es-ES" altLang="es-ES" sz="2400" b="1">
                <a:solidFill>
                  <a:srgbClr val="FF0000"/>
                </a:solidFill>
              </a:rPr>
              <a:t>Más del 70% llega a través de alimentos muy procesados</a:t>
            </a:r>
          </a:p>
          <a:p>
            <a:pPr algn="ctr" eaLnBrk="1" hangingPunct="1">
              <a:lnSpc>
                <a:spcPct val="100000"/>
              </a:lnSpc>
              <a:spcBef>
                <a:spcPct val="0"/>
              </a:spcBef>
              <a:buFontTx/>
              <a:buNone/>
            </a:pPr>
            <a:r>
              <a:rPr lang="es-ES" altLang="es-ES" sz="2400" b="1">
                <a:solidFill>
                  <a:srgbClr val="FF0000"/>
                </a:solidFill>
              </a:rPr>
              <a:t>España duplica el consumo de sal aconsejado por la OMS</a:t>
            </a:r>
          </a:p>
        </p:txBody>
      </p:sp>
      <p:grpSp>
        <p:nvGrpSpPr>
          <p:cNvPr id="178181" name="Grupo 5">
            <a:extLst>
              <a:ext uri="{FF2B5EF4-FFF2-40B4-BE49-F238E27FC236}">
                <a16:creationId xmlns:a16="http://schemas.microsoft.com/office/drawing/2014/main" xmlns="" id="{7128FC3D-A717-4963-ACBD-A1C2369FC1CF}"/>
              </a:ext>
            </a:extLst>
          </p:cNvPr>
          <p:cNvGrpSpPr>
            <a:grpSpLocks/>
          </p:cNvGrpSpPr>
          <p:nvPr/>
        </p:nvGrpSpPr>
        <p:grpSpPr bwMode="auto">
          <a:xfrm>
            <a:off x="511175" y="-242888"/>
            <a:ext cx="11680825" cy="1041401"/>
            <a:chOff x="324949" y="18898"/>
            <a:chExt cx="11473761" cy="1041523"/>
          </a:xfrm>
        </p:grpSpPr>
        <p:pic>
          <p:nvPicPr>
            <p:cNvPr id="7" name="Gráfico 6" descr="Niños">
              <a:extLst>
                <a:ext uri="{FF2B5EF4-FFF2-40B4-BE49-F238E27FC236}">
                  <a16:creationId xmlns:a16="http://schemas.microsoft.com/office/drawing/2014/main" xmlns="" id="{CAF24CC3-B5A7-4548-BF58-AA4EDD0187C6}"/>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78188" name="Grupo 7">
              <a:extLst>
                <a:ext uri="{FF2B5EF4-FFF2-40B4-BE49-F238E27FC236}">
                  <a16:creationId xmlns:a16="http://schemas.microsoft.com/office/drawing/2014/main" xmlns="" id="{874CC7AC-8DDB-4923-8DB5-5B7D75135D51}"/>
                </a:ext>
              </a:extLst>
            </p:cNvPr>
            <p:cNvGrpSpPr>
              <a:grpSpLocks/>
            </p:cNvGrpSpPr>
            <p:nvPr/>
          </p:nvGrpSpPr>
          <p:grpSpPr bwMode="auto">
            <a:xfrm>
              <a:off x="10087897" y="203994"/>
              <a:ext cx="1710813" cy="651412"/>
              <a:chOff x="311102" y="174229"/>
              <a:chExt cx="9335256" cy="6359305"/>
            </a:xfrm>
          </p:grpSpPr>
          <p:pic>
            <p:nvPicPr>
              <p:cNvPr id="178189" name="Imagen 8">
                <a:extLst>
                  <a:ext uri="{FF2B5EF4-FFF2-40B4-BE49-F238E27FC236}">
                    <a16:creationId xmlns:a16="http://schemas.microsoft.com/office/drawing/2014/main" xmlns="" id="{F1E6E2F0-9AA6-4333-938B-92B58A2FD8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90" name="Imagen 9">
                <a:extLst>
                  <a:ext uri="{FF2B5EF4-FFF2-40B4-BE49-F238E27FC236}">
                    <a16:creationId xmlns:a16="http://schemas.microsoft.com/office/drawing/2014/main" xmlns="" id="{7CCE1384-40F8-47ED-814D-807ED6897A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 name="Grupo 1">
            <a:extLst>
              <a:ext uri="{FF2B5EF4-FFF2-40B4-BE49-F238E27FC236}">
                <a16:creationId xmlns:a16="http://schemas.microsoft.com/office/drawing/2014/main" xmlns="" id="{CF6C5335-4617-47E6-A4FA-A83081B48C11}"/>
              </a:ext>
            </a:extLst>
          </p:cNvPr>
          <p:cNvGrpSpPr>
            <a:grpSpLocks/>
          </p:cNvGrpSpPr>
          <p:nvPr/>
        </p:nvGrpSpPr>
        <p:grpSpPr bwMode="auto">
          <a:xfrm>
            <a:off x="220663" y="2260600"/>
            <a:ext cx="6434137" cy="3714750"/>
            <a:chOff x="-165709" y="2344995"/>
            <a:chExt cx="7200689" cy="4303500"/>
          </a:xfrm>
        </p:grpSpPr>
        <p:graphicFrame>
          <p:nvGraphicFramePr>
            <p:cNvPr id="11" name="3 Marcador de contenido">
              <a:extLst>
                <a:ext uri="{FF2B5EF4-FFF2-40B4-BE49-F238E27FC236}">
                  <a16:creationId xmlns:a16="http://schemas.microsoft.com/office/drawing/2014/main" xmlns="" id="{833EB89E-794B-4ECF-99F1-235D10186215}"/>
                </a:ext>
              </a:extLst>
            </p:cNvPr>
            <p:cNvGraphicFramePr>
              <a:graphicFrameLocks/>
            </p:cNvGraphicFramePr>
            <p:nvPr/>
          </p:nvGraphicFramePr>
          <p:xfrm>
            <a:off x="-165709" y="2344995"/>
            <a:ext cx="7200689" cy="4303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78186" name="Picture 2" descr="C:\Users\Familia\AppData\Local\Microsoft\Windows\Temporary Internet Files\Content.IE5\J36PI58K\MC900350040[1].wmf">
              <a:extLst>
                <a:ext uri="{FF2B5EF4-FFF2-40B4-BE49-F238E27FC236}">
                  <a16:creationId xmlns:a16="http://schemas.microsoft.com/office/drawing/2014/main" xmlns="" id="{4D7707BD-B1F9-4F13-AA11-6C88C62598F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49" y="3784014"/>
              <a:ext cx="1208087"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ángulo 2">
            <a:extLst>
              <a:ext uri="{FF2B5EF4-FFF2-40B4-BE49-F238E27FC236}">
                <a16:creationId xmlns:a16="http://schemas.microsoft.com/office/drawing/2014/main" xmlns="" id="{93FF2E69-7597-403E-9122-0280800DE927}"/>
              </a:ext>
            </a:extLst>
          </p:cNvPr>
          <p:cNvSpPr/>
          <p:nvPr/>
        </p:nvSpPr>
        <p:spPr>
          <a:xfrm>
            <a:off x="511175" y="6073775"/>
            <a:ext cx="6096000" cy="923925"/>
          </a:xfrm>
          <a:prstGeom prst="rect">
            <a:avLst/>
          </a:prstGeom>
        </p:spPr>
        <p:txBody>
          <a:bodyPr>
            <a:spAutoFit/>
          </a:bodyPr>
          <a:lstStyle/>
          <a:p>
            <a:pPr>
              <a:defRPr/>
            </a:pPr>
            <a:r>
              <a:rPr lang="es-ES" b="1" dirty="0">
                <a:solidFill>
                  <a:schemeClr val="accent2">
                    <a:lumMod val="50000"/>
                  </a:schemeClr>
                </a:solidFill>
                <a:latin typeface="Trebuchet MS" pitchFamily="34" charset="0"/>
                <a:cs typeface="Arial" pitchFamily="34" charset="0"/>
              </a:rPr>
              <a:t>Efectos de la reducción de 50 mmol (1,15g) diarios en la ingesta alimentaria de sodio (</a:t>
            </a:r>
            <a:r>
              <a:rPr lang="es-ES" b="1" dirty="0" err="1">
                <a:solidFill>
                  <a:schemeClr val="accent2">
                    <a:lumMod val="50000"/>
                  </a:schemeClr>
                </a:solidFill>
                <a:latin typeface="Trebuchet MS" pitchFamily="34" charset="0"/>
                <a:cs typeface="Arial" pitchFamily="34" charset="0"/>
              </a:rPr>
              <a:t>Na</a:t>
            </a:r>
            <a:r>
              <a:rPr lang="es-ES" b="1" dirty="0">
                <a:solidFill>
                  <a:schemeClr val="accent2">
                    <a:lumMod val="50000"/>
                  </a:schemeClr>
                </a:solidFill>
                <a:latin typeface="Trebuchet MS" pitchFamily="34" charset="0"/>
                <a:cs typeface="Arial" pitchFamily="34" charset="0"/>
              </a:rPr>
              <a:t>) en la población</a:t>
            </a:r>
            <a:br>
              <a:rPr lang="es-ES" b="1" dirty="0">
                <a:solidFill>
                  <a:schemeClr val="accent2">
                    <a:lumMod val="50000"/>
                  </a:schemeClr>
                </a:solidFill>
                <a:latin typeface="Trebuchet MS" pitchFamily="34" charset="0"/>
                <a:cs typeface="Arial" pitchFamily="34" charset="0"/>
              </a:rPr>
            </a:br>
            <a:endParaRPr lang="es-ES" dirty="0"/>
          </a:p>
        </p:txBody>
      </p:sp>
      <p:sp>
        <p:nvSpPr>
          <p:cNvPr id="178184" name="Rectangle 3">
            <a:extLst>
              <a:ext uri="{FF2B5EF4-FFF2-40B4-BE49-F238E27FC236}">
                <a16:creationId xmlns:a16="http://schemas.microsoft.com/office/drawing/2014/main" xmlns="" id="{89553698-63C6-4652-81C9-C07CEEE40B8A}"/>
              </a:ext>
            </a:extLst>
          </p:cNvPr>
          <p:cNvSpPr>
            <a:spLocks noChangeArrowheads="1"/>
          </p:cNvSpPr>
          <p:nvPr/>
        </p:nvSpPr>
        <p:spPr bwMode="auto">
          <a:xfrm>
            <a:off x="6264275" y="6453188"/>
            <a:ext cx="4311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GB" altLang="es-ES" sz="800">
                <a:cs typeface="Times New Roman" panose="02020603050405020304" pitchFamily="18" charset="0"/>
              </a:rPr>
              <a:t>Sacks FM et al. Effects on blood pressure of reduced dietary sodium</a:t>
            </a:r>
          </a:p>
          <a:p>
            <a:pPr algn="just">
              <a:lnSpc>
                <a:spcPct val="100000"/>
              </a:lnSpc>
              <a:spcBef>
                <a:spcPct val="0"/>
              </a:spcBef>
              <a:buFontTx/>
              <a:buNone/>
            </a:pPr>
            <a:r>
              <a:rPr lang="en-GB" altLang="es-ES" sz="800">
                <a:cs typeface="Times New Roman" panose="02020603050405020304" pitchFamily="18" charset="0"/>
              </a:rPr>
              <a:t>Dietary Approaches to Stop Hypertension (DASH) diet. New Engl JMed 2001; 344: 3-10.</a:t>
            </a:r>
            <a:endParaRPr lang="en-GB" altLang="es-ES" sz="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14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180226" name="Rectángulo 4">
            <a:extLst>
              <a:ext uri="{FF2B5EF4-FFF2-40B4-BE49-F238E27FC236}">
                <a16:creationId xmlns:a16="http://schemas.microsoft.com/office/drawing/2014/main" xmlns="" id="{8FB40B38-E8D2-4767-8648-16A7157092AA}"/>
              </a:ext>
            </a:extLst>
          </p:cNvPr>
          <p:cNvSpPr>
            <a:spLocks noChangeArrowheads="1"/>
          </p:cNvSpPr>
          <p:nvPr/>
        </p:nvSpPr>
        <p:spPr bwMode="auto">
          <a:xfrm>
            <a:off x="334963" y="1158875"/>
            <a:ext cx="79216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F0000"/>
                </a:solidFill>
                <a:cs typeface="Calibri" panose="020F0502020204030204" pitchFamily="34" charset="0"/>
              </a:rPr>
              <a:t>Cantidad excesiva de sodio:</a:t>
            </a:r>
          </a:p>
          <a:p>
            <a:pPr eaLnBrk="1" hangingPunct="1">
              <a:lnSpc>
                <a:spcPct val="100000"/>
              </a:lnSpc>
              <a:spcBef>
                <a:spcPct val="0"/>
              </a:spcBef>
              <a:buFontTx/>
              <a:buNone/>
            </a:pPr>
            <a:r>
              <a:rPr lang="es-ES" altLang="es-ES">
                <a:solidFill>
                  <a:srgbClr val="000000"/>
                </a:solidFill>
                <a:cs typeface="Calibri" panose="020F0502020204030204" pitchFamily="34" charset="0"/>
              </a:rPr>
              <a:t>si la razón entre la cantidad de sodio (mg) </a:t>
            </a:r>
          </a:p>
          <a:p>
            <a:pPr eaLnBrk="1" hangingPunct="1">
              <a:lnSpc>
                <a:spcPct val="100000"/>
              </a:lnSpc>
              <a:spcBef>
                <a:spcPct val="0"/>
              </a:spcBef>
              <a:buFontTx/>
              <a:buNone/>
            </a:pPr>
            <a:r>
              <a:rPr lang="es-ES" altLang="es-ES">
                <a:solidFill>
                  <a:srgbClr val="000000"/>
                </a:solidFill>
                <a:cs typeface="Calibri" panose="020F0502020204030204" pitchFamily="34" charset="0"/>
              </a:rPr>
              <a:t>en cualquier cantidad dada del producto y la energía (kcal) es igual o mayor a 1:1. </a:t>
            </a:r>
            <a:endParaRPr lang="es-ES" altLang="es-ES">
              <a:cs typeface="Calibri" panose="020F0502020204030204" pitchFamily="34" charset="0"/>
            </a:endParaRPr>
          </a:p>
        </p:txBody>
      </p:sp>
      <p:sp>
        <p:nvSpPr>
          <p:cNvPr id="6" name="Rectángulo 5">
            <a:extLst>
              <a:ext uri="{FF2B5EF4-FFF2-40B4-BE49-F238E27FC236}">
                <a16:creationId xmlns:a16="http://schemas.microsoft.com/office/drawing/2014/main" xmlns="" id="{83772081-3930-44BB-B295-6EAD3C21C33D}"/>
              </a:ext>
            </a:extLst>
          </p:cNvPr>
          <p:cNvSpPr>
            <a:spLocks noChangeArrowheads="1"/>
          </p:cNvSpPr>
          <p:nvPr/>
        </p:nvSpPr>
        <p:spPr bwMode="auto">
          <a:xfrm>
            <a:off x="334963" y="3252788"/>
            <a:ext cx="105759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a:solidFill>
                  <a:srgbClr val="000000"/>
                </a:solidFill>
                <a:cs typeface="Calibri" panose="020F0502020204030204" pitchFamily="34" charset="0"/>
              </a:rPr>
              <a:t>Esta razón deriva de una ingesta diaria máxima recomendada de 2.000 mg de sodio, el límite máximo de la OMS para los adultos, y una ingesta calórica diaria de 2.000 kcal en total.</a:t>
            </a:r>
            <a:endParaRPr lang="es-ES" altLang="es-ES">
              <a:cs typeface="Calibri" panose="020F0502020204030204" pitchFamily="34" charset="0"/>
            </a:endParaRPr>
          </a:p>
        </p:txBody>
      </p:sp>
      <p:pic>
        <p:nvPicPr>
          <p:cNvPr id="180228" name="Imagen 6">
            <a:extLst>
              <a:ext uri="{FF2B5EF4-FFF2-40B4-BE49-F238E27FC236}">
                <a16:creationId xmlns:a16="http://schemas.microsoft.com/office/drawing/2014/main" xmlns="" id="{2BD16AB2-8460-454A-A117-A6B177487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00" t="16719" r="49857" b="5766"/>
          <a:stretch>
            <a:fillRect/>
          </a:stretch>
        </p:blipFill>
        <p:spPr bwMode="auto">
          <a:xfrm>
            <a:off x="8040688" y="188913"/>
            <a:ext cx="237648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2" descr="C:\Users\Familia\AppData\Local\Microsoft\Windows\Temporary Internet Files\Content.IE5\J36PI58K\MC900350040[1].wmf">
            <a:extLst>
              <a:ext uri="{FF2B5EF4-FFF2-40B4-BE49-F238E27FC236}">
                <a16:creationId xmlns:a16="http://schemas.microsoft.com/office/drawing/2014/main" xmlns="" id="{7B01B6E3-43D3-423D-972F-6D51EF3ADB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1225" y="250825"/>
            <a:ext cx="1208088"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Picture 6">
            <a:extLst>
              <a:ext uri="{FF2B5EF4-FFF2-40B4-BE49-F238E27FC236}">
                <a16:creationId xmlns:a16="http://schemas.microsoft.com/office/drawing/2014/main" xmlns="" id="{0D3BF01B-2A7E-4026-BC2E-7E0CD2BB4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875" t="66273" r="32190" b="13287"/>
          <a:stretch>
            <a:fillRect/>
          </a:stretch>
        </p:blipFill>
        <p:spPr bwMode="auto">
          <a:xfrm>
            <a:off x="3290888" y="4813300"/>
            <a:ext cx="4664075" cy="1754188"/>
          </a:xfrm>
          <a:prstGeom prst="rect">
            <a:avLst/>
          </a:prstGeom>
          <a:noFill/>
          <a:ln w="36000">
            <a:solidFill>
              <a:srgbClr val="009900"/>
            </a:solidFill>
            <a:round/>
            <a:headEnd/>
            <a:tailEnd/>
          </a:ln>
          <a:effectLst/>
          <a:extLst>
            <a:ext uri="{909E8E84-426E-40DD-AFC4-6F175D3DCCD1}">
              <a14:hiddenFill xmlns:a14="http://schemas.microsoft.com/office/drawing/2010/main">
                <a:blipFill dpi="0" rotWithShape="0">
                  <a:blip/>
                  <a:srcRect l="33875" t="66273" r="32190" b="1328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0231" name="Grupo 6">
            <a:extLst>
              <a:ext uri="{FF2B5EF4-FFF2-40B4-BE49-F238E27FC236}">
                <a16:creationId xmlns:a16="http://schemas.microsoft.com/office/drawing/2014/main" xmlns="" id="{AC3784CC-5E30-42C9-A3D2-9300B3F96A3E}"/>
              </a:ext>
            </a:extLst>
          </p:cNvPr>
          <p:cNvGrpSpPr>
            <a:grpSpLocks/>
          </p:cNvGrpSpPr>
          <p:nvPr/>
        </p:nvGrpSpPr>
        <p:grpSpPr bwMode="auto">
          <a:xfrm>
            <a:off x="220663" y="71438"/>
            <a:ext cx="11680825" cy="1041400"/>
            <a:chOff x="324949" y="18898"/>
            <a:chExt cx="11473761" cy="1041523"/>
          </a:xfrm>
        </p:grpSpPr>
        <p:pic>
          <p:nvPicPr>
            <p:cNvPr id="8" name="Gráfico 7" descr="Niños">
              <a:extLst>
                <a:ext uri="{FF2B5EF4-FFF2-40B4-BE49-F238E27FC236}">
                  <a16:creationId xmlns:a16="http://schemas.microsoft.com/office/drawing/2014/main" xmlns="" id="{40EC5E35-4D99-4A4A-B324-474120BE3DB5}"/>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80233" name="Grupo 8">
              <a:extLst>
                <a:ext uri="{FF2B5EF4-FFF2-40B4-BE49-F238E27FC236}">
                  <a16:creationId xmlns:a16="http://schemas.microsoft.com/office/drawing/2014/main" xmlns="" id="{03048CE2-5399-40C2-8847-19DCB217CF30}"/>
                </a:ext>
              </a:extLst>
            </p:cNvPr>
            <p:cNvGrpSpPr>
              <a:grpSpLocks/>
            </p:cNvGrpSpPr>
            <p:nvPr/>
          </p:nvGrpSpPr>
          <p:grpSpPr bwMode="auto">
            <a:xfrm>
              <a:off x="10087897" y="203994"/>
              <a:ext cx="1710813" cy="651412"/>
              <a:chOff x="311102" y="174229"/>
              <a:chExt cx="9335256" cy="6359305"/>
            </a:xfrm>
          </p:grpSpPr>
          <p:pic>
            <p:nvPicPr>
              <p:cNvPr id="180234" name="Imagen 9">
                <a:extLst>
                  <a:ext uri="{FF2B5EF4-FFF2-40B4-BE49-F238E27FC236}">
                    <a16:creationId xmlns:a16="http://schemas.microsoft.com/office/drawing/2014/main" xmlns="" id="{20187A51-A154-4A4D-BC08-E5C2A790E6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5" name="Imagen 10">
                <a:extLst>
                  <a:ext uri="{FF2B5EF4-FFF2-40B4-BE49-F238E27FC236}">
                    <a16:creationId xmlns:a16="http://schemas.microsoft.com/office/drawing/2014/main" xmlns="" id="{74920B60-280D-4B35-8494-E0EE200774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182274" name="Picture 2">
            <a:extLst>
              <a:ext uri="{FF2B5EF4-FFF2-40B4-BE49-F238E27FC236}">
                <a16:creationId xmlns:a16="http://schemas.microsoft.com/office/drawing/2014/main" xmlns="" id="{76E965E5-3C54-440D-B08D-45FE2064F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65" t="22614" r="18980" b="5804"/>
          <a:stretch>
            <a:fillRect/>
          </a:stretch>
        </p:blipFill>
        <p:spPr bwMode="auto">
          <a:xfrm>
            <a:off x="2200275" y="444500"/>
            <a:ext cx="6669088"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275" name="Picture 2">
            <a:extLst>
              <a:ext uri="{FF2B5EF4-FFF2-40B4-BE49-F238E27FC236}">
                <a16:creationId xmlns:a16="http://schemas.microsoft.com/office/drawing/2014/main" xmlns="" id="{2111DFDB-A052-408D-B2D6-0701705D3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27" t="26392" r="58496" b="20087"/>
          <a:stretch>
            <a:fillRect/>
          </a:stretch>
        </p:blipFill>
        <p:spPr bwMode="auto">
          <a:xfrm>
            <a:off x="3849688" y="444500"/>
            <a:ext cx="6062662"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a:extLst>
              <a:ext uri="{FF2B5EF4-FFF2-40B4-BE49-F238E27FC236}">
                <a16:creationId xmlns:a16="http://schemas.microsoft.com/office/drawing/2014/main" xmlns="" id="{AFDACFB1-88BF-473F-B230-C181CE12B354}"/>
              </a:ext>
            </a:extLst>
          </p:cNvPr>
          <p:cNvSpPr txBox="1"/>
          <p:nvPr/>
        </p:nvSpPr>
        <p:spPr>
          <a:xfrm>
            <a:off x="5087938" y="68263"/>
            <a:ext cx="1800225" cy="376237"/>
          </a:xfrm>
          <a:prstGeom prst="rect">
            <a:avLst/>
          </a:prstGeom>
          <a:noFill/>
        </p:spPr>
        <p:txBody>
          <a:bodyPr>
            <a:spAutoFit/>
          </a:bodyPr>
          <a:lstStyle/>
          <a:p>
            <a:pPr eaLnBrk="1" fontAlgn="auto" hangingPunct="1">
              <a:spcBef>
                <a:spcPts val="0"/>
              </a:spcBef>
              <a:spcAft>
                <a:spcPts val="0"/>
              </a:spcAft>
              <a:defRPr/>
            </a:pPr>
            <a:r>
              <a:rPr lang="es-ES" sz="1850" b="1" normalizeH="1" dirty="0">
                <a:solidFill>
                  <a:srgbClr val="DC6F02"/>
                </a:solidFill>
                <a:latin typeface="+mn-lt"/>
              </a:rPr>
              <a:t>DRI PARA SODIO</a:t>
            </a:r>
          </a:p>
        </p:txBody>
      </p:sp>
      <p:grpSp>
        <p:nvGrpSpPr>
          <p:cNvPr id="182277" name="Grupo 4">
            <a:extLst>
              <a:ext uri="{FF2B5EF4-FFF2-40B4-BE49-F238E27FC236}">
                <a16:creationId xmlns:a16="http://schemas.microsoft.com/office/drawing/2014/main" xmlns="" id="{CB804651-6E0B-41CE-BE33-CB010B0B86D5}"/>
              </a:ext>
            </a:extLst>
          </p:cNvPr>
          <p:cNvGrpSpPr>
            <a:grpSpLocks/>
          </p:cNvGrpSpPr>
          <p:nvPr/>
        </p:nvGrpSpPr>
        <p:grpSpPr bwMode="auto">
          <a:xfrm>
            <a:off x="220663" y="71438"/>
            <a:ext cx="11680825" cy="1041400"/>
            <a:chOff x="324949" y="18898"/>
            <a:chExt cx="11473761" cy="1041523"/>
          </a:xfrm>
        </p:grpSpPr>
        <p:pic>
          <p:nvPicPr>
            <p:cNvPr id="6" name="Gráfico 5" descr="Niños">
              <a:extLst>
                <a:ext uri="{FF2B5EF4-FFF2-40B4-BE49-F238E27FC236}">
                  <a16:creationId xmlns:a16="http://schemas.microsoft.com/office/drawing/2014/main" xmlns="" id="{72C65FC9-7FB2-4B54-BE40-7B69A8126DAC}"/>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82279" name="Grupo 6">
              <a:extLst>
                <a:ext uri="{FF2B5EF4-FFF2-40B4-BE49-F238E27FC236}">
                  <a16:creationId xmlns:a16="http://schemas.microsoft.com/office/drawing/2014/main" xmlns="" id="{018269CA-FB14-4D76-8FA7-FC07DCDD9D87}"/>
                </a:ext>
              </a:extLst>
            </p:cNvPr>
            <p:cNvGrpSpPr>
              <a:grpSpLocks/>
            </p:cNvGrpSpPr>
            <p:nvPr/>
          </p:nvGrpSpPr>
          <p:grpSpPr bwMode="auto">
            <a:xfrm>
              <a:off x="10087897" y="203994"/>
              <a:ext cx="1710813" cy="651412"/>
              <a:chOff x="311102" y="174229"/>
              <a:chExt cx="9335256" cy="6359305"/>
            </a:xfrm>
          </p:grpSpPr>
          <p:pic>
            <p:nvPicPr>
              <p:cNvPr id="182280" name="Imagen 7">
                <a:extLst>
                  <a:ext uri="{FF2B5EF4-FFF2-40B4-BE49-F238E27FC236}">
                    <a16:creationId xmlns:a16="http://schemas.microsoft.com/office/drawing/2014/main" xmlns="" id="{B5BE0E9F-02E1-4306-BB15-46A4A3314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1" name="Imagen 8">
                <a:extLst>
                  <a:ext uri="{FF2B5EF4-FFF2-40B4-BE49-F238E27FC236}">
                    <a16:creationId xmlns:a16="http://schemas.microsoft.com/office/drawing/2014/main" xmlns="" id="{0AF20C49-9507-4C49-9C92-4939A04703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184322" name="Picture 2">
            <a:extLst>
              <a:ext uri="{FF2B5EF4-FFF2-40B4-BE49-F238E27FC236}">
                <a16:creationId xmlns:a16="http://schemas.microsoft.com/office/drawing/2014/main" xmlns="" id="{42F1293A-9834-4F96-B3A7-BA4BA75C7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1113"/>
            <a:ext cx="1563687" cy="218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3" name="Picture 3">
            <a:extLst>
              <a:ext uri="{FF2B5EF4-FFF2-40B4-BE49-F238E27FC236}">
                <a16:creationId xmlns:a16="http://schemas.microsoft.com/office/drawing/2014/main" xmlns="" id="{1D6FF7C9-13F4-4A7D-83BE-00658AF8D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131763"/>
            <a:ext cx="1928812" cy="14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4" name="Picture 4">
            <a:extLst>
              <a:ext uri="{FF2B5EF4-FFF2-40B4-BE49-F238E27FC236}">
                <a16:creationId xmlns:a16="http://schemas.microsoft.com/office/drawing/2014/main" xmlns="" id="{7FCAE9CF-258A-4458-827A-2FBB3B5B7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675" y="22225"/>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5" name="Picture 5">
            <a:extLst>
              <a:ext uri="{FF2B5EF4-FFF2-40B4-BE49-F238E27FC236}">
                <a16:creationId xmlns:a16="http://schemas.microsoft.com/office/drawing/2014/main" xmlns="" id="{6A79C6E8-A7C7-4DEF-A821-FC8338569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663" y="2093913"/>
            <a:ext cx="2236787" cy="1220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6" name="Picture 6">
            <a:extLst>
              <a:ext uri="{FF2B5EF4-FFF2-40B4-BE49-F238E27FC236}">
                <a16:creationId xmlns:a16="http://schemas.microsoft.com/office/drawing/2014/main" xmlns="" id="{CAB0D39F-ED16-4B52-BA41-B2B63BB21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913" y="2409825"/>
            <a:ext cx="1851025" cy="134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7" name="Picture 7">
            <a:extLst>
              <a:ext uri="{FF2B5EF4-FFF2-40B4-BE49-F238E27FC236}">
                <a16:creationId xmlns:a16="http://schemas.microsoft.com/office/drawing/2014/main" xmlns="" id="{9150E90C-C8BB-4F80-B43C-595DBFF59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625" y="192087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8" name="Picture 8">
            <a:extLst>
              <a:ext uri="{FF2B5EF4-FFF2-40B4-BE49-F238E27FC236}">
                <a16:creationId xmlns:a16="http://schemas.microsoft.com/office/drawing/2014/main" xmlns="" id="{A57B5F8A-6BDA-4355-B235-CFFA84D8BC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0725" y="3768725"/>
            <a:ext cx="2711450" cy="203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9" name="Picture 9">
            <a:extLst>
              <a:ext uri="{FF2B5EF4-FFF2-40B4-BE49-F238E27FC236}">
                <a16:creationId xmlns:a16="http://schemas.microsoft.com/office/drawing/2014/main" xmlns="" id="{092EC8E6-269C-484F-80C3-5F812E5C14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9675" y="4149725"/>
            <a:ext cx="1135063" cy="219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30" name="AutoShape 11" descr="Resultado de imagen de cereales desayuno">
            <a:extLst>
              <a:ext uri="{FF2B5EF4-FFF2-40B4-BE49-F238E27FC236}">
                <a16:creationId xmlns:a16="http://schemas.microsoft.com/office/drawing/2014/main" xmlns="" id="{9E2AC9BE-910C-4390-8E78-2F719045885E}"/>
              </a:ext>
            </a:extLst>
          </p:cNvPr>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pic>
        <p:nvPicPr>
          <p:cNvPr id="184331" name="Picture 12">
            <a:extLst>
              <a:ext uri="{FF2B5EF4-FFF2-40B4-BE49-F238E27FC236}">
                <a16:creationId xmlns:a16="http://schemas.microsoft.com/office/drawing/2014/main" xmlns="" id="{761E4FE2-3BE5-40AD-9AA5-4F3F73059F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7775" y="4283075"/>
            <a:ext cx="24860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32" name="Picture 13">
            <a:extLst>
              <a:ext uri="{FF2B5EF4-FFF2-40B4-BE49-F238E27FC236}">
                <a16:creationId xmlns:a16="http://schemas.microsoft.com/office/drawing/2014/main" xmlns="" id="{D5ADF533-DD78-4695-A16B-B7DBCA0D93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13800" y="4878388"/>
            <a:ext cx="1462088" cy="137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4333" name="Grupo 12">
            <a:extLst>
              <a:ext uri="{FF2B5EF4-FFF2-40B4-BE49-F238E27FC236}">
                <a16:creationId xmlns:a16="http://schemas.microsoft.com/office/drawing/2014/main" xmlns="" id="{DA29395C-B7FB-45A4-B461-F2863C20F0A9}"/>
              </a:ext>
            </a:extLst>
          </p:cNvPr>
          <p:cNvGrpSpPr>
            <a:grpSpLocks/>
          </p:cNvGrpSpPr>
          <p:nvPr/>
        </p:nvGrpSpPr>
        <p:grpSpPr bwMode="auto">
          <a:xfrm>
            <a:off x="220663" y="71438"/>
            <a:ext cx="11680825" cy="1041400"/>
            <a:chOff x="324949" y="18898"/>
            <a:chExt cx="11473761" cy="1041523"/>
          </a:xfrm>
        </p:grpSpPr>
        <p:pic>
          <p:nvPicPr>
            <p:cNvPr id="14" name="Gráfico 13" descr="Niños">
              <a:extLst>
                <a:ext uri="{FF2B5EF4-FFF2-40B4-BE49-F238E27FC236}">
                  <a16:creationId xmlns:a16="http://schemas.microsoft.com/office/drawing/2014/main" xmlns="" id="{B1A5F0E5-468D-4F8E-BADE-E55FE8D7EBD8}"/>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84335" name="Grupo 14">
              <a:extLst>
                <a:ext uri="{FF2B5EF4-FFF2-40B4-BE49-F238E27FC236}">
                  <a16:creationId xmlns:a16="http://schemas.microsoft.com/office/drawing/2014/main" xmlns="" id="{F99ABC6E-5EBB-4E10-9A75-E33EBE4D29EA}"/>
                </a:ext>
              </a:extLst>
            </p:cNvPr>
            <p:cNvGrpSpPr>
              <a:grpSpLocks/>
            </p:cNvGrpSpPr>
            <p:nvPr/>
          </p:nvGrpSpPr>
          <p:grpSpPr bwMode="auto">
            <a:xfrm>
              <a:off x="10087897" y="203994"/>
              <a:ext cx="1710813" cy="651412"/>
              <a:chOff x="311102" y="174229"/>
              <a:chExt cx="9335256" cy="6359305"/>
            </a:xfrm>
          </p:grpSpPr>
          <p:pic>
            <p:nvPicPr>
              <p:cNvPr id="184336" name="Imagen 15">
                <a:extLst>
                  <a:ext uri="{FF2B5EF4-FFF2-40B4-BE49-F238E27FC236}">
                    <a16:creationId xmlns:a16="http://schemas.microsoft.com/office/drawing/2014/main" xmlns="" id="{5C743D4B-924B-4CD0-B78D-754B8F9496F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7" name="Imagen 16">
                <a:extLst>
                  <a:ext uri="{FF2B5EF4-FFF2-40B4-BE49-F238E27FC236}">
                    <a16:creationId xmlns:a16="http://schemas.microsoft.com/office/drawing/2014/main" xmlns="" id="{21BBF195-F308-4500-A18D-CB242DEEF95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7" name="6 Rectángulo">
            <a:extLst>
              <a:ext uri="{FF2B5EF4-FFF2-40B4-BE49-F238E27FC236}">
                <a16:creationId xmlns:a16="http://schemas.microsoft.com/office/drawing/2014/main" xmlns="" id="{D62F6BC6-3BD0-43FE-A03E-C1006C9D5FA7}"/>
              </a:ext>
            </a:extLst>
          </p:cNvPr>
          <p:cNvSpPr/>
          <p:nvPr/>
        </p:nvSpPr>
        <p:spPr>
          <a:xfrm>
            <a:off x="1828800" y="5583238"/>
            <a:ext cx="8299450" cy="10445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6" name="5 Rectángulo">
            <a:extLst>
              <a:ext uri="{FF2B5EF4-FFF2-40B4-BE49-F238E27FC236}">
                <a16:creationId xmlns:a16="http://schemas.microsoft.com/office/drawing/2014/main" xmlns="" id="{F911F673-2EA6-468E-93FC-D3914B07A146}"/>
              </a:ext>
            </a:extLst>
          </p:cNvPr>
          <p:cNvSpPr/>
          <p:nvPr/>
        </p:nvSpPr>
        <p:spPr>
          <a:xfrm>
            <a:off x="1828800" y="4437063"/>
            <a:ext cx="8299450" cy="1031875"/>
          </a:xfrm>
          <a:prstGeom prst="rect">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5" name="4 Rectángulo">
            <a:extLst>
              <a:ext uri="{FF2B5EF4-FFF2-40B4-BE49-F238E27FC236}">
                <a16:creationId xmlns:a16="http://schemas.microsoft.com/office/drawing/2014/main" xmlns="" id="{85B21431-D4FC-436B-AE2F-6DB1EE84356E}"/>
              </a:ext>
            </a:extLst>
          </p:cNvPr>
          <p:cNvSpPr/>
          <p:nvPr/>
        </p:nvSpPr>
        <p:spPr>
          <a:xfrm>
            <a:off x="1828800" y="3027363"/>
            <a:ext cx="8299450" cy="1265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4" name="3 Rectángulo">
            <a:extLst>
              <a:ext uri="{FF2B5EF4-FFF2-40B4-BE49-F238E27FC236}">
                <a16:creationId xmlns:a16="http://schemas.microsoft.com/office/drawing/2014/main" xmlns="" id="{CA4F06BE-BDA3-4475-974E-256C1521FC3E}"/>
              </a:ext>
            </a:extLst>
          </p:cNvPr>
          <p:cNvSpPr/>
          <p:nvPr/>
        </p:nvSpPr>
        <p:spPr>
          <a:xfrm>
            <a:off x="1828800" y="1620838"/>
            <a:ext cx="8299450" cy="1287462"/>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3" name="2 Rectángulo">
            <a:extLst>
              <a:ext uri="{FF2B5EF4-FFF2-40B4-BE49-F238E27FC236}">
                <a16:creationId xmlns:a16="http://schemas.microsoft.com/office/drawing/2014/main" xmlns="" id="{D42A86F0-0997-4AAD-813A-D0827817EE61}"/>
              </a:ext>
            </a:extLst>
          </p:cNvPr>
          <p:cNvSpPr/>
          <p:nvPr/>
        </p:nvSpPr>
        <p:spPr>
          <a:xfrm>
            <a:off x="1828800" y="160338"/>
            <a:ext cx="8299450" cy="12684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85351" name="Picture 2">
            <a:extLst>
              <a:ext uri="{FF2B5EF4-FFF2-40B4-BE49-F238E27FC236}">
                <a16:creationId xmlns:a16="http://schemas.microsoft.com/office/drawing/2014/main" xmlns="" id="{5A222C54-EE1C-417C-8A05-530A889F8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23" r="305" b="19328"/>
          <a:stretch>
            <a:fillRect/>
          </a:stretch>
        </p:blipFill>
        <p:spPr bwMode="auto">
          <a:xfrm>
            <a:off x="6824663" y="1790700"/>
            <a:ext cx="969962" cy="92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2" name="Picture 3">
            <a:extLst>
              <a:ext uri="{FF2B5EF4-FFF2-40B4-BE49-F238E27FC236}">
                <a16:creationId xmlns:a16="http://schemas.microsoft.com/office/drawing/2014/main" xmlns="" id="{5431A5CC-66ED-4575-934F-6BF2B77B1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638" y="1747838"/>
            <a:ext cx="1614487" cy="93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3" name="Picture 4">
            <a:extLst>
              <a:ext uri="{FF2B5EF4-FFF2-40B4-BE49-F238E27FC236}">
                <a16:creationId xmlns:a16="http://schemas.microsoft.com/office/drawing/2014/main" xmlns="" id="{9B7CFD02-F71D-48E5-B99F-AE2720822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113" y="3187700"/>
            <a:ext cx="1573212" cy="94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4" name="Picture 5">
            <a:extLst>
              <a:ext uri="{FF2B5EF4-FFF2-40B4-BE49-F238E27FC236}">
                <a16:creationId xmlns:a16="http://schemas.microsoft.com/office/drawing/2014/main" xmlns="" id="{F3B7FF9E-A10D-4644-A854-2F54FE325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5813" y="1747838"/>
            <a:ext cx="1751012" cy="95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5" name="Picture 6">
            <a:extLst>
              <a:ext uri="{FF2B5EF4-FFF2-40B4-BE49-F238E27FC236}">
                <a16:creationId xmlns:a16="http://schemas.microsoft.com/office/drawing/2014/main" xmlns="" id="{D703B40B-6C00-432E-AB2F-1B6C68535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738" y="4549775"/>
            <a:ext cx="1122362" cy="81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6" name="Picture 7">
            <a:extLst>
              <a:ext uri="{FF2B5EF4-FFF2-40B4-BE49-F238E27FC236}">
                <a16:creationId xmlns:a16="http://schemas.microsoft.com/office/drawing/2014/main" xmlns="" id="{0E1810D5-1FDF-4660-AB04-5D2444C00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4413" y="361950"/>
            <a:ext cx="1435100"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7" name="Picture 8">
            <a:extLst>
              <a:ext uri="{FF2B5EF4-FFF2-40B4-BE49-F238E27FC236}">
                <a16:creationId xmlns:a16="http://schemas.microsoft.com/office/drawing/2014/main" xmlns="" id="{3D0AE0D0-0693-403A-B9BC-1F89D5CFCB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7113" y="4549775"/>
            <a:ext cx="1270000" cy="83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8" name="Picture 9">
            <a:extLst>
              <a:ext uri="{FF2B5EF4-FFF2-40B4-BE49-F238E27FC236}">
                <a16:creationId xmlns:a16="http://schemas.microsoft.com/office/drawing/2014/main" xmlns="" id="{6A14011A-80FE-4A8F-BEE1-6FD5BDC03B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8500" y="1436688"/>
            <a:ext cx="88582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359" name="AutoShape 11" descr="Resultado de imagen de cereales desayuno">
            <a:extLst>
              <a:ext uri="{FF2B5EF4-FFF2-40B4-BE49-F238E27FC236}">
                <a16:creationId xmlns:a16="http://schemas.microsoft.com/office/drawing/2014/main" xmlns="" id="{CA18AB7B-1230-4A84-A80F-0EB5439CDA1A}"/>
              </a:ext>
            </a:extLst>
          </p:cNvPr>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pic>
        <p:nvPicPr>
          <p:cNvPr id="185360" name="Picture 12">
            <a:extLst>
              <a:ext uri="{FF2B5EF4-FFF2-40B4-BE49-F238E27FC236}">
                <a16:creationId xmlns:a16="http://schemas.microsoft.com/office/drawing/2014/main" xmlns="" id="{2877E712-1463-4CC4-BC65-2169A128C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0588" y="3098800"/>
            <a:ext cx="1616075" cy="103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61" name="Picture 13">
            <a:extLst>
              <a:ext uri="{FF2B5EF4-FFF2-40B4-BE49-F238E27FC236}">
                <a16:creationId xmlns:a16="http://schemas.microsoft.com/office/drawing/2014/main" xmlns="" id="{2BFE3036-CBA5-48B1-B39F-7F42101AE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0325" y="5583238"/>
            <a:ext cx="1106488" cy="104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62" name="Picture 2">
            <a:extLst>
              <a:ext uri="{FF2B5EF4-FFF2-40B4-BE49-F238E27FC236}">
                <a16:creationId xmlns:a16="http://schemas.microsoft.com/office/drawing/2014/main" xmlns="" id="{40787D5B-215A-45BE-8CFE-953F8EB7A7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5263" y="3667125"/>
            <a:ext cx="1528762"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a:extLst>
              <a:ext uri="{FF2B5EF4-FFF2-40B4-BE49-F238E27FC236}">
                <a16:creationId xmlns:a16="http://schemas.microsoft.com/office/drawing/2014/main" xmlns="" id="{E723CB2F-5C2A-4DF2-BA39-54181AA3BC85}"/>
              </a:ext>
            </a:extLst>
          </p:cNvPr>
          <p:cNvSpPr/>
          <p:nvPr/>
        </p:nvSpPr>
        <p:spPr>
          <a:xfrm>
            <a:off x="9767888" y="160338"/>
            <a:ext cx="720725" cy="64674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2"/>
                </a:solidFill>
              </a:rPr>
              <a:t>C</a:t>
            </a:r>
          </a:p>
          <a:p>
            <a:pPr algn="ctr" eaLnBrk="1" fontAlgn="auto" hangingPunct="1">
              <a:spcBef>
                <a:spcPts val="0"/>
              </a:spcBef>
              <a:spcAft>
                <a:spcPts val="0"/>
              </a:spcAft>
              <a:defRPr/>
            </a:pPr>
            <a:r>
              <a:rPr lang="es-ES" dirty="0">
                <a:solidFill>
                  <a:schemeClr val="tx2"/>
                </a:solidFill>
              </a:rPr>
              <a:t>O</a:t>
            </a:r>
          </a:p>
          <a:p>
            <a:pPr algn="ctr" eaLnBrk="1" fontAlgn="auto" hangingPunct="1">
              <a:spcBef>
                <a:spcPts val="0"/>
              </a:spcBef>
              <a:spcAft>
                <a:spcPts val="0"/>
              </a:spcAft>
              <a:defRPr/>
            </a:pPr>
            <a:r>
              <a:rPr lang="es-ES" dirty="0">
                <a:solidFill>
                  <a:schemeClr val="tx2"/>
                </a:solidFill>
              </a:rPr>
              <a:t>N</a:t>
            </a:r>
          </a:p>
          <a:p>
            <a:pPr algn="ctr" eaLnBrk="1" fontAlgn="auto" hangingPunct="1">
              <a:spcBef>
                <a:spcPts val="0"/>
              </a:spcBef>
              <a:spcAft>
                <a:spcPts val="0"/>
              </a:spcAft>
              <a:defRPr/>
            </a:pPr>
            <a:r>
              <a:rPr lang="es-ES" dirty="0">
                <a:solidFill>
                  <a:schemeClr val="tx2"/>
                </a:solidFill>
              </a:rPr>
              <a:t>T</a:t>
            </a:r>
          </a:p>
          <a:p>
            <a:pPr algn="ctr" eaLnBrk="1" fontAlgn="auto" hangingPunct="1">
              <a:spcBef>
                <a:spcPts val="0"/>
              </a:spcBef>
              <a:spcAft>
                <a:spcPts val="0"/>
              </a:spcAft>
              <a:defRPr/>
            </a:pPr>
            <a:r>
              <a:rPr lang="es-ES" dirty="0">
                <a:solidFill>
                  <a:schemeClr val="tx2"/>
                </a:solidFill>
              </a:rPr>
              <a:t>E</a:t>
            </a:r>
          </a:p>
          <a:p>
            <a:pPr algn="ctr" eaLnBrk="1" fontAlgn="auto" hangingPunct="1">
              <a:spcBef>
                <a:spcPts val="0"/>
              </a:spcBef>
              <a:spcAft>
                <a:spcPts val="0"/>
              </a:spcAft>
              <a:defRPr/>
            </a:pPr>
            <a:r>
              <a:rPr lang="es-ES" dirty="0">
                <a:solidFill>
                  <a:schemeClr val="tx2"/>
                </a:solidFill>
              </a:rPr>
              <a:t>N</a:t>
            </a:r>
          </a:p>
          <a:p>
            <a:pPr algn="ctr" eaLnBrk="1" fontAlgn="auto" hangingPunct="1">
              <a:spcBef>
                <a:spcPts val="0"/>
              </a:spcBef>
              <a:spcAft>
                <a:spcPts val="0"/>
              </a:spcAft>
              <a:defRPr/>
            </a:pPr>
            <a:r>
              <a:rPr lang="es-ES" dirty="0">
                <a:solidFill>
                  <a:schemeClr val="tx2"/>
                </a:solidFill>
              </a:rPr>
              <a:t>I</a:t>
            </a:r>
          </a:p>
          <a:p>
            <a:pPr algn="ctr" eaLnBrk="1" fontAlgn="auto" hangingPunct="1">
              <a:spcBef>
                <a:spcPts val="0"/>
              </a:spcBef>
              <a:spcAft>
                <a:spcPts val="0"/>
              </a:spcAft>
              <a:defRPr/>
            </a:pPr>
            <a:r>
              <a:rPr lang="es-ES" dirty="0">
                <a:solidFill>
                  <a:schemeClr val="tx2"/>
                </a:solidFill>
              </a:rPr>
              <a:t>D</a:t>
            </a:r>
          </a:p>
          <a:p>
            <a:pPr algn="ctr" eaLnBrk="1" fontAlgn="auto" hangingPunct="1">
              <a:spcBef>
                <a:spcPts val="0"/>
              </a:spcBef>
              <a:spcAft>
                <a:spcPts val="0"/>
              </a:spcAft>
              <a:defRPr/>
            </a:pPr>
            <a:r>
              <a:rPr lang="es-ES" dirty="0">
                <a:solidFill>
                  <a:schemeClr val="tx2"/>
                </a:solidFill>
              </a:rPr>
              <a:t>O</a:t>
            </a:r>
          </a:p>
          <a:p>
            <a:pPr algn="ctr" eaLnBrk="1" fontAlgn="auto" hangingPunct="1">
              <a:spcBef>
                <a:spcPts val="0"/>
              </a:spcBef>
              <a:spcAft>
                <a:spcPts val="0"/>
              </a:spcAft>
              <a:defRPr/>
            </a:pPr>
            <a:endParaRPr lang="es-ES" dirty="0">
              <a:solidFill>
                <a:schemeClr val="tx2"/>
              </a:solidFill>
            </a:endParaRPr>
          </a:p>
          <a:p>
            <a:pPr algn="ctr" eaLnBrk="1" fontAlgn="auto" hangingPunct="1">
              <a:spcBef>
                <a:spcPts val="0"/>
              </a:spcBef>
              <a:spcAft>
                <a:spcPts val="0"/>
              </a:spcAft>
              <a:defRPr/>
            </a:pPr>
            <a:r>
              <a:rPr lang="es-ES" dirty="0">
                <a:solidFill>
                  <a:schemeClr val="tx2"/>
                </a:solidFill>
              </a:rPr>
              <a:t>E</a:t>
            </a:r>
          </a:p>
          <a:p>
            <a:pPr algn="ctr" eaLnBrk="1" fontAlgn="auto" hangingPunct="1">
              <a:spcBef>
                <a:spcPts val="0"/>
              </a:spcBef>
              <a:spcAft>
                <a:spcPts val="0"/>
              </a:spcAft>
              <a:defRPr/>
            </a:pPr>
            <a:r>
              <a:rPr lang="es-ES" dirty="0">
                <a:solidFill>
                  <a:schemeClr val="tx2"/>
                </a:solidFill>
              </a:rPr>
              <a:t>N</a:t>
            </a:r>
          </a:p>
          <a:p>
            <a:pPr algn="ctr" eaLnBrk="1" fontAlgn="auto" hangingPunct="1">
              <a:spcBef>
                <a:spcPts val="0"/>
              </a:spcBef>
              <a:spcAft>
                <a:spcPts val="0"/>
              </a:spcAft>
              <a:defRPr/>
            </a:pPr>
            <a:endParaRPr lang="es-ES" dirty="0">
              <a:solidFill>
                <a:schemeClr val="tx2"/>
              </a:solidFill>
            </a:endParaRPr>
          </a:p>
          <a:p>
            <a:pPr algn="ctr" eaLnBrk="1" fontAlgn="auto" hangingPunct="1">
              <a:spcBef>
                <a:spcPts val="0"/>
              </a:spcBef>
              <a:spcAft>
                <a:spcPts val="0"/>
              </a:spcAft>
              <a:defRPr/>
            </a:pPr>
            <a:r>
              <a:rPr lang="es-ES" dirty="0">
                <a:solidFill>
                  <a:schemeClr val="tx2"/>
                </a:solidFill>
              </a:rPr>
              <a:t>S</a:t>
            </a:r>
          </a:p>
          <a:p>
            <a:pPr algn="ctr" eaLnBrk="1" fontAlgn="auto" hangingPunct="1">
              <a:spcBef>
                <a:spcPts val="0"/>
              </a:spcBef>
              <a:spcAft>
                <a:spcPts val="0"/>
              </a:spcAft>
              <a:defRPr/>
            </a:pPr>
            <a:r>
              <a:rPr lang="es-ES" dirty="0">
                <a:solidFill>
                  <a:schemeClr val="tx2"/>
                </a:solidFill>
              </a:rPr>
              <a:t>O</a:t>
            </a:r>
          </a:p>
          <a:p>
            <a:pPr algn="ctr" eaLnBrk="1" fontAlgn="auto" hangingPunct="1">
              <a:spcBef>
                <a:spcPts val="0"/>
              </a:spcBef>
              <a:spcAft>
                <a:spcPts val="0"/>
              </a:spcAft>
              <a:defRPr/>
            </a:pPr>
            <a:r>
              <a:rPr lang="es-ES" dirty="0">
                <a:solidFill>
                  <a:schemeClr val="tx2"/>
                </a:solidFill>
              </a:rPr>
              <a:t>D</a:t>
            </a:r>
          </a:p>
          <a:p>
            <a:pPr algn="ctr" eaLnBrk="1" fontAlgn="auto" hangingPunct="1">
              <a:spcBef>
                <a:spcPts val="0"/>
              </a:spcBef>
              <a:spcAft>
                <a:spcPts val="0"/>
              </a:spcAft>
              <a:defRPr/>
            </a:pPr>
            <a:r>
              <a:rPr lang="es-ES" dirty="0">
                <a:solidFill>
                  <a:schemeClr val="tx2"/>
                </a:solidFill>
              </a:rPr>
              <a:t>I</a:t>
            </a:r>
          </a:p>
          <a:p>
            <a:pPr algn="ctr" eaLnBrk="1" fontAlgn="auto" hangingPunct="1">
              <a:spcBef>
                <a:spcPts val="0"/>
              </a:spcBef>
              <a:spcAft>
                <a:spcPts val="0"/>
              </a:spcAft>
              <a:defRPr/>
            </a:pPr>
            <a:r>
              <a:rPr lang="es-ES" dirty="0">
                <a:solidFill>
                  <a:schemeClr val="tx2"/>
                </a:solidFill>
              </a:rPr>
              <a:t>O</a:t>
            </a:r>
          </a:p>
          <a:p>
            <a:pPr algn="ctr" eaLnBrk="1" fontAlgn="auto" hangingPunct="1">
              <a:spcBef>
                <a:spcPts val="0"/>
              </a:spcBef>
              <a:spcAft>
                <a:spcPts val="0"/>
              </a:spcAft>
              <a:defRPr/>
            </a:pPr>
            <a:endParaRPr lang="es-ES" dirty="0">
              <a:solidFill>
                <a:schemeClr val="tx2"/>
              </a:solidFill>
            </a:endParaRPr>
          </a:p>
          <a:p>
            <a:pPr algn="ctr" eaLnBrk="1" fontAlgn="auto" hangingPunct="1">
              <a:spcBef>
                <a:spcPts val="0"/>
              </a:spcBef>
              <a:spcAft>
                <a:spcPts val="0"/>
              </a:spcAft>
              <a:defRPr/>
            </a:pPr>
            <a:r>
              <a:rPr lang="es-ES" dirty="0">
                <a:solidFill>
                  <a:schemeClr val="tx2"/>
                </a:solidFill>
              </a:rPr>
              <a:t>mg</a:t>
            </a:r>
          </a:p>
          <a:p>
            <a:pPr algn="ctr" eaLnBrk="1" fontAlgn="auto" hangingPunct="1">
              <a:spcBef>
                <a:spcPts val="0"/>
              </a:spcBef>
              <a:spcAft>
                <a:spcPts val="0"/>
              </a:spcAft>
              <a:defRPr/>
            </a:pPr>
            <a:r>
              <a:rPr lang="es-ES" dirty="0">
                <a:solidFill>
                  <a:schemeClr val="tx2"/>
                </a:solidFill>
              </a:rPr>
              <a:t>/100</a:t>
            </a:r>
          </a:p>
        </p:txBody>
      </p:sp>
      <p:sp>
        <p:nvSpPr>
          <p:cNvPr id="185364" name="8 CuadroTexto">
            <a:extLst>
              <a:ext uri="{FF2B5EF4-FFF2-40B4-BE49-F238E27FC236}">
                <a16:creationId xmlns:a16="http://schemas.microsoft.com/office/drawing/2014/main" xmlns="" id="{943B7E74-E5B1-41D0-AD3B-465A353E9CD0}"/>
              </a:ext>
            </a:extLst>
          </p:cNvPr>
          <p:cNvSpPr txBox="1">
            <a:spLocks noChangeArrowheads="1"/>
          </p:cNvSpPr>
          <p:nvPr/>
        </p:nvSpPr>
        <p:spPr bwMode="auto">
          <a:xfrm>
            <a:off x="4565650" y="714375"/>
            <a:ext cx="316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t> </a:t>
            </a:r>
            <a:r>
              <a:rPr lang="es-ES" altLang="es-ES" b="1">
                <a:solidFill>
                  <a:srgbClr val="FFFF00"/>
                </a:solidFill>
              </a:rPr>
              <a:t>&gt;2.500</a:t>
            </a:r>
          </a:p>
        </p:txBody>
      </p:sp>
      <p:sp>
        <p:nvSpPr>
          <p:cNvPr id="185365" name="20 CuadroTexto">
            <a:extLst>
              <a:ext uri="{FF2B5EF4-FFF2-40B4-BE49-F238E27FC236}">
                <a16:creationId xmlns:a16="http://schemas.microsoft.com/office/drawing/2014/main" xmlns="" id="{7C01E27A-F706-4D04-93A4-7F1A270F8572}"/>
              </a:ext>
            </a:extLst>
          </p:cNvPr>
          <p:cNvSpPr txBox="1">
            <a:spLocks noChangeArrowheads="1"/>
          </p:cNvSpPr>
          <p:nvPr/>
        </p:nvSpPr>
        <p:spPr bwMode="auto">
          <a:xfrm>
            <a:off x="7594600" y="1968500"/>
            <a:ext cx="316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b="1"/>
              <a:t> </a:t>
            </a:r>
            <a:r>
              <a:rPr lang="es-ES" altLang="es-ES" sz="2400" b="1">
                <a:solidFill>
                  <a:srgbClr val="FFFF00"/>
                </a:solidFill>
              </a:rPr>
              <a:t> </a:t>
            </a:r>
            <a:r>
              <a:rPr lang="es-ES" altLang="es-ES" b="1">
                <a:solidFill>
                  <a:srgbClr val="FFFF00"/>
                </a:solidFill>
              </a:rPr>
              <a:t>1.200-1.800</a:t>
            </a:r>
          </a:p>
        </p:txBody>
      </p:sp>
      <p:sp>
        <p:nvSpPr>
          <p:cNvPr id="185366" name="21 CuadroTexto">
            <a:extLst>
              <a:ext uri="{FF2B5EF4-FFF2-40B4-BE49-F238E27FC236}">
                <a16:creationId xmlns:a16="http://schemas.microsoft.com/office/drawing/2014/main" xmlns="" id="{416E890E-95A5-4648-BBE5-F0B284B061F4}"/>
              </a:ext>
            </a:extLst>
          </p:cNvPr>
          <p:cNvSpPr txBox="1">
            <a:spLocks noChangeArrowheads="1"/>
          </p:cNvSpPr>
          <p:nvPr/>
        </p:nvSpPr>
        <p:spPr bwMode="auto">
          <a:xfrm>
            <a:off x="6573838" y="3087688"/>
            <a:ext cx="3160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b="1"/>
              <a:t> </a:t>
            </a:r>
            <a:r>
              <a:rPr lang="es-ES" altLang="es-ES" sz="2400" b="1">
                <a:solidFill>
                  <a:srgbClr val="FFFF00"/>
                </a:solidFill>
              </a:rPr>
              <a:t> </a:t>
            </a:r>
            <a:r>
              <a:rPr lang="es-ES" altLang="es-ES" b="1">
                <a:solidFill>
                  <a:srgbClr val="FF0000"/>
                </a:solidFill>
              </a:rPr>
              <a:t>700-800</a:t>
            </a:r>
          </a:p>
        </p:txBody>
      </p:sp>
      <p:sp>
        <p:nvSpPr>
          <p:cNvPr id="185367" name="22 CuadroTexto">
            <a:extLst>
              <a:ext uri="{FF2B5EF4-FFF2-40B4-BE49-F238E27FC236}">
                <a16:creationId xmlns:a16="http://schemas.microsoft.com/office/drawing/2014/main" xmlns="" id="{7204F261-FE03-43ED-8E08-F6564EDE80CF}"/>
              </a:ext>
            </a:extLst>
          </p:cNvPr>
          <p:cNvSpPr txBox="1">
            <a:spLocks noChangeArrowheads="1"/>
          </p:cNvSpPr>
          <p:nvPr/>
        </p:nvSpPr>
        <p:spPr bwMode="auto">
          <a:xfrm>
            <a:off x="6494463" y="4841875"/>
            <a:ext cx="3160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F0000"/>
                </a:solidFill>
              </a:rPr>
              <a:t>50-60</a:t>
            </a:r>
          </a:p>
        </p:txBody>
      </p:sp>
      <p:sp>
        <p:nvSpPr>
          <p:cNvPr id="185368" name="23 CuadroTexto">
            <a:extLst>
              <a:ext uri="{FF2B5EF4-FFF2-40B4-BE49-F238E27FC236}">
                <a16:creationId xmlns:a16="http://schemas.microsoft.com/office/drawing/2014/main" xmlns="" id="{84FBF37A-A67D-4B17-9744-A73A0797D6D2}"/>
              </a:ext>
            </a:extLst>
          </p:cNvPr>
          <p:cNvSpPr txBox="1">
            <a:spLocks noChangeArrowheads="1"/>
          </p:cNvSpPr>
          <p:nvPr/>
        </p:nvSpPr>
        <p:spPr bwMode="auto">
          <a:xfrm>
            <a:off x="5375275" y="5843588"/>
            <a:ext cx="3162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F0000"/>
                </a:solidFill>
              </a:rPr>
              <a:t>&lt; 10</a:t>
            </a:r>
          </a:p>
        </p:txBody>
      </p:sp>
      <p:grpSp>
        <p:nvGrpSpPr>
          <p:cNvPr id="185369" name="Grupo 24">
            <a:extLst>
              <a:ext uri="{FF2B5EF4-FFF2-40B4-BE49-F238E27FC236}">
                <a16:creationId xmlns:a16="http://schemas.microsoft.com/office/drawing/2014/main" xmlns="" id="{8303DB65-9578-4532-9DEA-E47FA938D87E}"/>
              </a:ext>
            </a:extLst>
          </p:cNvPr>
          <p:cNvGrpSpPr>
            <a:grpSpLocks/>
          </p:cNvGrpSpPr>
          <p:nvPr/>
        </p:nvGrpSpPr>
        <p:grpSpPr bwMode="auto">
          <a:xfrm>
            <a:off x="220663" y="71438"/>
            <a:ext cx="11680825" cy="1041400"/>
            <a:chOff x="324949" y="18898"/>
            <a:chExt cx="11473761" cy="1041523"/>
          </a:xfrm>
        </p:grpSpPr>
        <p:pic>
          <p:nvPicPr>
            <p:cNvPr id="26" name="Gráfico 25" descr="Niños">
              <a:extLst>
                <a:ext uri="{FF2B5EF4-FFF2-40B4-BE49-F238E27FC236}">
                  <a16:creationId xmlns:a16="http://schemas.microsoft.com/office/drawing/2014/main" xmlns="" id="{B8E950E0-A59C-4643-B298-BE636C2C9101}"/>
                </a:ext>
              </a:extLst>
            </p:cNvPr>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85371" name="Grupo 26">
              <a:extLst>
                <a:ext uri="{FF2B5EF4-FFF2-40B4-BE49-F238E27FC236}">
                  <a16:creationId xmlns:a16="http://schemas.microsoft.com/office/drawing/2014/main" xmlns="" id="{0A49A4D6-B3AD-4454-976A-F0A14E7F5B45}"/>
                </a:ext>
              </a:extLst>
            </p:cNvPr>
            <p:cNvGrpSpPr>
              <a:grpSpLocks/>
            </p:cNvGrpSpPr>
            <p:nvPr/>
          </p:nvGrpSpPr>
          <p:grpSpPr bwMode="auto">
            <a:xfrm>
              <a:off x="10087897" y="203994"/>
              <a:ext cx="1710813" cy="651412"/>
              <a:chOff x="311102" y="174229"/>
              <a:chExt cx="9335256" cy="6359305"/>
            </a:xfrm>
          </p:grpSpPr>
          <p:pic>
            <p:nvPicPr>
              <p:cNvPr id="185372" name="Imagen 27">
                <a:extLst>
                  <a:ext uri="{FF2B5EF4-FFF2-40B4-BE49-F238E27FC236}">
                    <a16:creationId xmlns:a16="http://schemas.microsoft.com/office/drawing/2014/main" xmlns="" id="{EEF10DDB-28F7-4087-8FDF-6306F2D058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73" name="Imagen 28">
                <a:extLst>
                  <a:ext uri="{FF2B5EF4-FFF2-40B4-BE49-F238E27FC236}">
                    <a16:creationId xmlns:a16="http://schemas.microsoft.com/office/drawing/2014/main" xmlns="" id="{F18E46A3-2FAC-4A29-AF69-91FB173669D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graphicFrame>
        <p:nvGraphicFramePr>
          <p:cNvPr id="2" name="1 Tabla">
            <a:extLst>
              <a:ext uri="{FF2B5EF4-FFF2-40B4-BE49-F238E27FC236}">
                <a16:creationId xmlns:a16="http://schemas.microsoft.com/office/drawing/2014/main" xmlns="" id="{34C2E927-71EE-4723-91CC-EC9D8B9C282D}"/>
              </a:ext>
            </a:extLst>
          </p:cNvPr>
          <p:cNvGraphicFramePr>
            <a:graphicFrameLocks noGrp="1"/>
          </p:cNvGraphicFramePr>
          <p:nvPr/>
        </p:nvGraphicFramePr>
        <p:xfrm>
          <a:off x="4027488" y="477838"/>
          <a:ext cx="4064000" cy="6100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tblGrid>
              <a:tr h="370816">
                <a:tc>
                  <a:txBody>
                    <a:bodyPr/>
                    <a:lstStyle/>
                    <a:p>
                      <a:r>
                        <a:rPr lang="es-ES_tradnl" sz="1800" dirty="0">
                          <a:solidFill>
                            <a:schemeClr val="bg1"/>
                          </a:solidFill>
                          <a:latin typeface="Calibri" pitchFamily="34" charset="0"/>
                          <a:cs typeface="Calibri" pitchFamily="34" charset="0"/>
                        </a:rPr>
                        <a:t>Alimento</a:t>
                      </a:r>
                    </a:p>
                  </a:txBody>
                  <a:tcPr marT="45718" marB="45718"/>
                </a:tc>
                <a:tc>
                  <a:txBody>
                    <a:bodyPr/>
                    <a:lstStyle/>
                    <a:p>
                      <a:r>
                        <a:rPr lang="es-ES" sz="1800" dirty="0">
                          <a:solidFill>
                            <a:schemeClr val="bg1"/>
                          </a:solidFill>
                          <a:latin typeface="Calibri" pitchFamily="34" charset="0"/>
                          <a:cs typeface="Calibri" pitchFamily="34" charset="0"/>
                        </a:rPr>
                        <a:t>Sodio (mg)</a:t>
                      </a:r>
                      <a:endParaRPr lang="es-ES_tradnl" sz="1800" dirty="0">
                        <a:solidFill>
                          <a:schemeClr val="bg1"/>
                        </a:solidFill>
                        <a:latin typeface="Calibri" pitchFamily="34" charset="0"/>
                        <a:cs typeface="Calibri" pitchFamily="34" charset="0"/>
                      </a:endParaRPr>
                    </a:p>
                  </a:txBody>
                  <a:tcPr marT="45718" marB="45718"/>
                </a:tc>
                <a:extLst>
                  <a:ext uri="{0D108BD9-81ED-4DB2-BD59-A6C34878D82A}">
                    <a16:rowId xmlns:a16="http://schemas.microsoft.com/office/drawing/2014/main" xmlns="" val="10000"/>
                  </a:ext>
                </a:extLst>
              </a:tr>
              <a:tr h="370816">
                <a:tc>
                  <a:txBody>
                    <a:bodyPr/>
                    <a:lstStyle/>
                    <a:p>
                      <a:r>
                        <a:rPr lang="es-ES" sz="1800" dirty="0">
                          <a:solidFill>
                            <a:srgbClr val="FF0000"/>
                          </a:solidFill>
                          <a:latin typeface="Calibri" pitchFamily="34" charset="0"/>
                          <a:cs typeface="Calibri" pitchFamily="34" charset="0"/>
                        </a:rPr>
                        <a:t>Copos maíz</a:t>
                      </a:r>
                      <a:endParaRPr lang="es-ES_tradnl" sz="1800" dirty="0">
                        <a:solidFill>
                          <a:srgbClr val="FF0000"/>
                        </a:solidFill>
                        <a:latin typeface="Calibri" pitchFamily="34" charset="0"/>
                        <a:cs typeface="Calibri" pitchFamily="34" charset="0"/>
                      </a:endParaRPr>
                    </a:p>
                  </a:txBody>
                  <a:tcPr marT="45718" marB="45718"/>
                </a:tc>
                <a:tc>
                  <a:txBody>
                    <a:bodyPr/>
                    <a:lstStyle/>
                    <a:p>
                      <a:r>
                        <a:rPr lang="es-ES" sz="1800" dirty="0">
                          <a:solidFill>
                            <a:srgbClr val="FF0000"/>
                          </a:solidFill>
                          <a:latin typeface="Calibri" pitchFamily="34" charset="0"/>
                          <a:cs typeface="Calibri" pitchFamily="34" charset="0"/>
                        </a:rPr>
                        <a:t>1,110</a:t>
                      </a:r>
                      <a:endParaRPr lang="es-ES_tradnl" sz="1800" dirty="0">
                        <a:solidFill>
                          <a:srgbClr val="FF0000"/>
                        </a:solidFill>
                        <a:latin typeface="Calibri" pitchFamily="34" charset="0"/>
                        <a:cs typeface="Calibri" pitchFamily="34" charset="0"/>
                      </a:endParaRPr>
                    </a:p>
                  </a:txBody>
                  <a:tcPr marT="45718" marB="45718"/>
                </a:tc>
                <a:extLst>
                  <a:ext uri="{0D108BD9-81ED-4DB2-BD59-A6C34878D82A}">
                    <a16:rowId xmlns:a16="http://schemas.microsoft.com/office/drawing/2014/main" xmlns="" val="10001"/>
                  </a:ext>
                </a:extLst>
              </a:tr>
              <a:tr h="370816">
                <a:tc>
                  <a:txBody>
                    <a:bodyPr/>
                    <a:lstStyle/>
                    <a:p>
                      <a:r>
                        <a:rPr lang="es-ES" sz="1800" dirty="0">
                          <a:solidFill>
                            <a:schemeClr val="tx2"/>
                          </a:solidFill>
                          <a:latin typeface="Calibri" pitchFamily="34" charset="0"/>
                          <a:cs typeface="Calibri" pitchFamily="34" charset="0"/>
                        </a:rPr>
                        <a:t>Espaguetis</a:t>
                      </a:r>
                      <a:endParaRPr lang="es-ES_tradnl" sz="1800" dirty="0">
                        <a:solidFill>
                          <a:schemeClr val="tx2"/>
                        </a:solidFill>
                        <a:latin typeface="Calibri" pitchFamily="34" charset="0"/>
                        <a:cs typeface="Calibri" pitchFamily="34" charset="0"/>
                      </a:endParaRPr>
                    </a:p>
                  </a:txBody>
                  <a:tcPr marT="45718" marB="45718"/>
                </a:tc>
                <a:tc>
                  <a:txBody>
                    <a:bodyPr/>
                    <a:lstStyle/>
                    <a:p>
                      <a:r>
                        <a:rPr lang="es-ES" sz="1800" dirty="0">
                          <a:solidFill>
                            <a:schemeClr val="tx2"/>
                          </a:solidFill>
                          <a:latin typeface="Calibri" pitchFamily="34" charset="0"/>
                          <a:cs typeface="Calibri" pitchFamily="34" charset="0"/>
                        </a:rPr>
                        <a:t>3</a:t>
                      </a:r>
                      <a:endParaRPr lang="es-ES_tradnl" sz="1800" dirty="0">
                        <a:solidFill>
                          <a:schemeClr val="tx2"/>
                        </a:solidFill>
                        <a:latin typeface="Calibri" pitchFamily="34" charset="0"/>
                        <a:cs typeface="Calibri" pitchFamily="34" charset="0"/>
                      </a:endParaRPr>
                    </a:p>
                  </a:txBody>
                  <a:tcPr marT="45718" marB="45718"/>
                </a:tc>
                <a:extLst>
                  <a:ext uri="{0D108BD9-81ED-4DB2-BD59-A6C34878D82A}">
                    <a16:rowId xmlns:a16="http://schemas.microsoft.com/office/drawing/2014/main" xmlns="" val="10002"/>
                  </a:ext>
                </a:extLst>
              </a:tr>
              <a:tr h="370816">
                <a:tc>
                  <a:txBody>
                    <a:bodyPr/>
                    <a:lstStyle/>
                    <a:p>
                      <a:r>
                        <a:rPr lang="es-ES" sz="1800">
                          <a:solidFill>
                            <a:schemeClr val="tx2"/>
                          </a:solidFill>
                          <a:latin typeface="Calibri" pitchFamily="34" charset="0"/>
                          <a:cs typeface="Calibri" pitchFamily="34" charset="0"/>
                        </a:rPr>
                        <a:t>Batido lácteo</a:t>
                      </a:r>
                      <a:endParaRPr lang="es-ES_tradnl" sz="1800" dirty="0">
                        <a:solidFill>
                          <a:schemeClr val="tx2"/>
                        </a:solidFill>
                        <a:latin typeface="Calibri" pitchFamily="34" charset="0"/>
                        <a:cs typeface="Calibri" pitchFamily="34" charset="0"/>
                      </a:endParaRPr>
                    </a:p>
                  </a:txBody>
                  <a:tcPr marT="45718" marB="45718"/>
                </a:tc>
                <a:tc>
                  <a:txBody>
                    <a:bodyPr/>
                    <a:lstStyle/>
                    <a:p>
                      <a:r>
                        <a:rPr lang="es-ES" sz="1800" dirty="0">
                          <a:solidFill>
                            <a:schemeClr val="tx2"/>
                          </a:solidFill>
                          <a:latin typeface="Calibri" pitchFamily="34" charset="0"/>
                          <a:cs typeface="Calibri" pitchFamily="34" charset="0"/>
                        </a:rPr>
                        <a:t>50</a:t>
                      </a:r>
                      <a:endParaRPr lang="es-ES_tradnl" sz="1800" dirty="0">
                        <a:solidFill>
                          <a:schemeClr val="tx2"/>
                        </a:solidFill>
                        <a:latin typeface="Calibri" pitchFamily="34" charset="0"/>
                        <a:cs typeface="Calibri" pitchFamily="34" charset="0"/>
                      </a:endParaRPr>
                    </a:p>
                  </a:txBody>
                  <a:tcPr marT="45718" marB="45718"/>
                </a:tc>
                <a:extLst>
                  <a:ext uri="{0D108BD9-81ED-4DB2-BD59-A6C34878D82A}">
                    <a16:rowId xmlns:a16="http://schemas.microsoft.com/office/drawing/2014/main" xmlns="" val="10003"/>
                  </a:ext>
                </a:extLst>
              </a:tr>
              <a:tr h="370816">
                <a:tc>
                  <a:txBody>
                    <a:bodyPr/>
                    <a:lstStyle/>
                    <a:p>
                      <a:r>
                        <a:rPr lang="es-ES" sz="1800">
                          <a:solidFill>
                            <a:schemeClr val="tx2"/>
                          </a:solidFill>
                          <a:latin typeface="Calibri" pitchFamily="34" charset="0"/>
                          <a:cs typeface="Calibri" pitchFamily="34" charset="0"/>
                        </a:rPr>
                        <a:t>Helado</a:t>
                      </a:r>
                      <a:endParaRPr lang="es-ES_tradnl" sz="1800" dirty="0">
                        <a:solidFill>
                          <a:schemeClr val="tx2"/>
                        </a:solidFill>
                        <a:latin typeface="Calibri" pitchFamily="34" charset="0"/>
                        <a:cs typeface="Calibri" pitchFamily="34" charset="0"/>
                      </a:endParaRPr>
                    </a:p>
                  </a:txBody>
                  <a:tcPr marT="45718" marB="45718"/>
                </a:tc>
                <a:tc>
                  <a:txBody>
                    <a:bodyPr/>
                    <a:lstStyle/>
                    <a:p>
                      <a:r>
                        <a:rPr lang="es-ES" sz="1800" dirty="0">
                          <a:solidFill>
                            <a:schemeClr val="tx2"/>
                          </a:solidFill>
                          <a:latin typeface="Calibri" pitchFamily="34" charset="0"/>
                          <a:cs typeface="Calibri" pitchFamily="34" charset="0"/>
                        </a:rPr>
                        <a:t>69</a:t>
                      </a:r>
                      <a:endParaRPr lang="es-ES_tradnl" sz="1800" dirty="0">
                        <a:solidFill>
                          <a:schemeClr val="tx2"/>
                        </a:solidFill>
                        <a:latin typeface="Calibri" pitchFamily="34" charset="0"/>
                        <a:cs typeface="Calibri" pitchFamily="34" charset="0"/>
                      </a:endParaRPr>
                    </a:p>
                  </a:txBody>
                  <a:tcPr marT="45718" marB="45718"/>
                </a:tc>
                <a:extLst>
                  <a:ext uri="{0D108BD9-81ED-4DB2-BD59-A6C34878D82A}">
                    <a16:rowId xmlns:a16="http://schemas.microsoft.com/office/drawing/2014/main" xmlns="" val="10004"/>
                  </a:ext>
                </a:extLst>
              </a:tr>
              <a:tr h="640076">
                <a:tc>
                  <a:txBody>
                    <a:bodyPr/>
                    <a:lstStyle/>
                    <a:p>
                      <a:r>
                        <a:rPr lang="es-ES" sz="1800">
                          <a:solidFill>
                            <a:srgbClr val="FF0000"/>
                          </a:solidFill>
                          <a:latin typeface="Calibri" pitchFamily="34" charset="0"/>
                          <a:cs typeface="Calibri" pitchFamily="34" charset="0"/>
                        </a:rPr>
                        <a:t>Queso</a:t>
                      </a:r>
                      <a:r>
                        <a:rPr lang="es-ES" sz="1800" baseline="0">
                          <a:solidFill>
                            <a:srgbClr val="FF0000"/>
                          </a:solidFill>
                          <a:latin typeface="Calibri" pitchFamily="34" charset="0"/>
                          <a:cs typeface="Calibri" pitchFamily="34" charset="0"/>
                        </a:rPr>
                        <a:t> en porciones</a:t>
                      </a:r>
                      <a:endParaRPr lang="es-ES_tradnl" sz="1800" dirty="0">
                        <a:solidFill>
                          <a:srgbClr val="FF0000"/>
                        </a:solidFill>
                        <a:latin typeface="Calibri" pitchFamily="34" charset="0"/>
                        <a:cs typeface="Calibri" pitchFamily="34" charset="0"/>
                      </a:endParaRPr>
                    </a:p>
                  </a:txBody>
                  <a:tcPr marT="45718" marB="45718"/>
                </a:tc>
                <a:tc>
                  <a:txBody>
                    <a:bodyPr/>
                    <a:lstStyle/>
                    <a:p>
                      <a:r>
                        <a:rPr lang="es-ES" sz="1800" dirty="0">
                          <a:solidFill>
                            <a:srgbClr val="FF0000"/>
                          </a:solidFill>
                          <a:latin typeface="Calibri" pitchFamily="34" charset="0"/>
                          <a:cs typeface="Calibri" pitchFamily="34" charset="0"/>
                        </a:rPr>
                        <a:t>935</a:t>
                      </a:r>
                      <a:endParaRPr lang="es-ES_tradnl" sz="1800" dirty="0">
                        <a:solidFill>
                          <a:srgbClr val="FF0000"/>
                        </a:solidFill>
                        <a:latin typeface="Calibri" pitchFamily="34" charset="0"/>
                        <a:cs typeface="Calibri" pitchFamily="34" charset="0"/>
                      </a:endParaRPr>
                    </a:p>
                  </a:txBody>
                  <a:tcPr marT="45718" marB="45718"/>
                </a:tc>
                <a:extLst>
                  <a:ext uri="{0D108BD9-81ED-4DB2-BD59-A6C34878D82A}">
                    <a16:rowId xmlns:a16="http://schemas.microsoft.com/office/drawing/2014/main" xmlns="" val="10005"/>
                  </a:ext>
                </a:extLst>
              </a:tr>
              <a:tr h="370816">
                <a:tc>
                  <a:txBody>
                    <a:bodyPr/>
                    <a:lstStyle/>
                    <a:p>
                      <a:r>
                        <a:rPr lang="es-ES" sz="1800">
                          <a:solidFill>
                            <a:schemeClr val="tx2"/>
                          </a:solidFill>
                          <a:latin typeface="Calibri" pitchFamily="34" charset="0"/>
                          <a:cs typeface="Calibri" pitchFamily="34" charset="0"/>
                        </a:rPr>
                        <a:t>Lomo embuchado</a:t>
                      </a:r>
                      <a:endParaRPr lang="es-ES_tradnl" sz="1800" dirty="0">
                        <a:solidFill>
                          <a:schemeClr val="tx2"/>
                        </a:solidFill>
                        <a:latin typeface="Calibri" pitchFamily="34" charset="0"/>
                        <a:cs typeface="Calibri" pitchFamily="34" charset="0"/>
                      </a:endParaRPr>
                    </a:p>
                  </a:txBody>
                  <a:tcPr marT="45718" marB="45718"/>
                </a:tc>
                <a:tc>
                  <a:txBody>
                    <a:bodyPr/>
                    <a:lstStyle/>
                    <a:p>
                      <a:r>
                        <a:rPr lang="es-ES" sz="1800" dirty="0">
                          <a:solidFill>
                            <a:schemeClr val="tx2"/>
                          </a:solidFill>
                          <a:latin typeface="Calibri" pitchFamily="34" charset="0"/>
                          <a:cs typeface="Calibri" pitchFamily="34" charset="0"/>
                        </a:rPr>
                        <a:t>1.470</a:t>
                      </a:r>
                      <a:endParaRPr lang="es-ES_tradnl" sz="1800" dirty="0">
                        <a:solidFill>
                          <a:schemeClr val="tx2"/>
                        </a:solidFill>
                        <a:latin typeface="Calibri" pitchFamily="34" charset="0"/>
                        <a:cs typeface="Calibri" pitchFamily="34" charset="0"/>
                      </a:endParaRPr>
                    </a:p>
                  </a:txBody>
                  <a:tcPr marT="45718" marB="45718"/>
                </a:tc>
                <a:extLst>
                  <a:ext uri="{0D108BD9-81ED-4DB2-BD59-A6C34878D82A}">
                    <a16:rowId xmlns:a16="http://schemas.microsoft.com/office/drawing/2014/main" xmlns="" val="10006"/>
                  </a:ext>
                </a:extLst>
              </a:tr>
              <a:tr h="370816">
                <a:tc>
                  <a:txBody>
                    <a:bodyPr/>
                    <a:lstStyle/>
                    <a:p>
                      <a:r>
                        <a:rPr lang="es-ES" sz="1800">
                          <a:solidFill>
                            <a:schemeClr val="tx2"/>
                          </a:solidFill>
                          <a:latin typeface="Calibri" pitchFamily="34" charset="0"/>
                          <a:cs typeface="Calibri" pitchFamily="34" charset="0"/>
                        </a:rPr>
                        <a:t>Mayonesa</a:t>
                      </a:r>
                      <a:endParaRPr lang="es-ES_tradnl" sz="1800" dirty="0">
                        <a:solidFill>
                          <a:schemeClr val="tx2"/>
                        </a:solidFill>
                        <a:latin typeface="Calibri" pitchFamily="34" charset="0"/>
                        <a:cs typeface="Calibri" pitchFamily="34" charset="0"/>
                      </a:endParaRPr>
                    </a:p>
                  </a:txBody>
                  <a:tcPr marT="45718" marB="45718"/>
                </a:tc>
                <a:tc>
                  <a:txBody>
                    <a:bodyPr/>
                    <a:lstStyle/>
                    <a:p>
                      <a:r>
                        <a:rPr lang="es-ES" sz="1800" dirty="0">
                          <a:solidFill>
                            <a:schemeClr val="tx2"/>
                          </a:solidFill>
                          <a:latin typeface="Calibri" pitchFamily="34" charset="0"/>
                          <a:cs typeface="Calibri" pitchFamily="34" charset="0"/>
                        </a:rPr>
                        <a:t>500</a:t>
                      </a:r>
                      <a:endParaRPr lang="es-ES_tradnl" sz="1800" dirty="0">
                        <a:solidFill>
                          <a:schemeClr val="tx2"/>
                        </a:solidFill>
                        <a:latin typeface="Calibri" pitchFamily="34" charset="0"/>
                        <a:cs typeface="Calibri" pitchFamily="34" charset="0"/>
                      </a:endParaRPr>
                    </a:p>
                  </a:txBody>
                  <a:tcPr marT="45718" marB="45718"/>
                </a:tc>
                <a:extLst>
                  <a:ext uri="{0D108BD9-81ED-4DB2-BD59-A6C34878D82A}">
                    <a16:rowId xmlns:a16="http://schemas.microsoft.com/office/drawing/2014/main" xmlns="" val="10007"/>
                  </a:ext>
                </a:extLst>
              </a:tr>
              <a:tr h="640076">
                <a:tc>
                  <a:txBody>
                    <a:bodyPr/>
                    <a:lstStyle/>
                    <a:p>
                      <a:r>
                        <a:rPr lang="es-ES" sz="1800">
                          <a:solidFill>
                            <a:schemeClr val="tx2"/>
                          </a:solidFill>
                          <a:latin typeface="Calibri" pitchFamily="34" charset="0"/>
                          <a:cs typeface="Calibri" pitchFamily="34" charset="0"/>
                        </a:rPr>
                        <a:t>Calamares congelados</a:t>
                      </a:r>
                      <a:endParaRPr lang="es-ES_tradnl" sz="1800" dirty="0">
                        <a:solidFill>
                          <a:schemeClr val="tx2"/>
                        </a:solidFill>
                        <a:latin typeface="Calibri" pitchFamily="34" charset="0"/>
                        <a:cs typeface="Calibri" pitchFamily="34" charset="0"/>
                      </a:endParaRPr>
                    </a:p>
                  </a:txBody>
                  <a:tcPr marT="45718" marB="45718"/>
                </a:tc>
                <a:tc>
                  <a:txBody>
                    <a:bodyPr/>
                    <a:lstStyle/>
                    <a:p>
                      <a:r>
                        <a:rPr lang="es-ES" sz="1800" dirty="0">
                          <a:solidFill>
                            <a:schemeClr val="tx2"/>
                          </a:solidFill>
                          <a:latin typeface="Calibri" pitchFamily="34" charset="0"/>
                          <a:cs typeface="Calibri" pitchFamily="34" charset="0"/>
                        </a:rPr>
                        <a:t>642</a:t>
                      </a:r>
                      <a:endParaRPr lang="es-ES_tradnl" sz="1800" dirty="0">
                        <a:solidFill>
                          <a:schemeClr val="tx2"/>
                        </a:solidFill>
                        <a:latin typeface="Calibri" pitchFamily="34" charset="0"/>
                        <a:cs typeface="Calibri" pitchFamily="34" charset="0"/>
                      </a:endParaRPr>
                    </a:p>
                  </a:txBody>
                  <a:tcPr marT="45718" marB="45718"/>
                </a:tc>
                <a:extLst>
                  <a:ext uri="{0D108BD9-81ED-4DB2-BD59-A6C34878D82A}">
                    <a16:rowId xmlns:a16="http://schemas.microsoft.com/office/drawing/2014/main" xmlns="" val="10008"/>
                  </a:ext>
                </a:extLst>
              </a:tr>
              <a:tr h="370816">
                <a:tc>
                  <a:txBody>
                    <a:bodyPr/>
                    <a:lstStyle/>
                    <a:p>
                      <a:r>
                        <a:rPr lang="es-ES" sz="1800">
                          <a:solidFill>
                            <a:schemeClr val="tx2"/>
                          </a:solidFill>
                          <a:latin typeface="Calibri" pitchFamily="34" charset="0"/>
                          <a:cs typeface="Calibri" pitchFamily="34" charset="0"/>
                        </a:rPr>
                        <a:t>Pizza congelada</a:t>
                      </a:r>
                      <a:endParaRPr lang="es-ES_tradnl" sz="1800" dirty="0">
                        <a:solidFill>
                          <a:schemeClr val="tx2"/>
                        </a:solidFill>
                        <a:latin typeface="Calibri" pitchFamily="34" charset="0"/>
                        <a:cs typeface="Calibri" pitchFamily="34" charset="0"/>
                      </a:endParaRPr>
                    </a:p>
                  </a:txBody>
                  <a:tcPr marT="45718" marB="45718"/>
                </a:tc>
                <a:tc>
                  <a:txBody>
                    <a:bodyPr/>
                    <a:lstStyle/>
                    <a:p>
                      <a:r>
                        <a:rPr lang="es-ES" sz="1800" dirty="0">
                          <a:solidFill>
                            <a:schemeClr val="tx2"/>
                          </a:solidFill>
                          <a:latin typeface="Calibri" pitchFamily="34" charset="0"/>
                          <a:cs typeface="Calibri" pitchFamily="34" charset="0"/>
                        </a:rPr>
                        <a:t>570</a:t>
                      </a:r>
                      <a:endParaRPr lang="es-ES_tradnl" sz="1800" dirty="0">
                        <a:solidFill>
                          <a:schemeClr val="tx2"/>
                        </a:solidFill>
                        <a:latin typeface="Calibri" pitchFamily="34" charset="0"/>
                        <a:cs typeface="Calibri" pitchFamily="34" charset="0"/>
                      </a:endParaRPr>
                    </a:p>
                  </a:txBody>
                  <a:tcPr marT="45718" marB="45718"/>
                </a:tc>
                <a:extLst>
                  <a:ext uri="{0D108BD9-81ED-4DB2-BD59-A6C34878D82A}">
                    <a16:rowId xmlns:a16="http://schemas.microsoft.com/office/drawing/2014/main" xmlns="" val="10009"/>
                  </a:ext>
                </a:extLst>
              </a:tr>
              <a:tr h="370816">
                <a:tc>
                  <a:txBody>
                    <a:bodyPr/>
                    <a:lstStyle/>
                    <a:p>
                      <a:r>
                        <a:rPr lang="es-ES" sz="1800">
                          <a:solidFill>
                            <a:srgbClr val="FF0000"/>
                          </a:solidFill>
                          <a:latin typeface="Calibri" pitchFamily="34" charset="0"/>
                          <a:cs typeface="Calibri" pitchFamily="34" charset="0"/>
                        </a:rPr>
                        <a:t>Ketchup</a:t>
                      </a:r>
                      <a:endParaRPr lang="es-ES_tradnl" sz="1800" dirty="0">
                        <a:solidFill>
                          <a:srgbClr val="FF0000"/>
                        </a:solidFill>
                        <a:latin typeface="Calibri" pitchFamily="34" charset="0"/>
                        <a:cs typeface="Calibri" pitchFamily="34" charset="0"/>
                      </a:endParaRPr>
                    </a:p>
                  </a:txBody>
                  <a:tcPr marT="45718" marB="45718"/>
                </a:tc>
                <a:tc>
                  <a:txBody>
                    <a:bodyPr/>
                    <a:lstStyle/>
                    <a:p>
                      <a:r>
                        <a:rPr lang="es-ES" sz="1800" dirty="0">
                          <a:solidFill>
                            <a:srgbClr val="FF0000"/>
                          </a:solidFill>
                          <a:latin typeface="Calibri" pitchFamily="34" charset="0"/>
                          <a:cs typeface="Calibri" pitchFamily="34" charset="0"/>
                        </a:rPr>
                        <a:t>1,120</a:t>
                      </a:r>
                      <a:endParaRPr lang="es-ES_tradnl" sz="1800" dirty="0">
                        <a:solidFill>
                          <a:srgbClr val="FF0000"/>
                        </a:solidFill>
                        <a:latin typeface="Calibri" pitchFamily="34" charset="0"/>
                        <a:cs typeface="Calibri" pitchFamily="34" charset="0"/>
                      </a:endParaRPr>
                    </a:p>
                  </a:txBody>
                  <a:tcPr marT="45718" marB="45718"/>
                </a:tc>
                <a:extLst>
                  <a:ext uri="{0D108BD9-81ED-4DB2-BD59-A6C34878D82A}">
                    <a16:rowId xmlns:a16="http://schemas.microsoft.com/office/drawing/2014/main" xmlns="" val="10010"/>
                  </a:ext>
                </a:extLst>
              </a:tr>
              <a:tr h="370816">
                <a:tc>
                  <a:txBody>
                    <a:bodyPr/>
                    <a:lstStyle/>
                    <a:p>
                      <a:r>
                        <a:rPr lang="es-ES" sz="1800">
                          <a:solidFill>
                            <a:schemeClr val="tx2"/>
                          </a:solidFill>
                          <a:latin typeface="Calibri" pitchFamily="34" charset="0"/>
                          <a:cs typeface="Calibri" pitchFamily="34" charset="0"/>
                        </a:rPr>
                        <a:t>Mortadela</a:t>
                      </a:r>
                      <a:endParaRPr lang="es-ES_tradnl" sz="1800" dirty="0">
                        <a:solidFill>
                          <a:schemeClr val="tx2"/>
                        </a:solidFill>
                        <a:latin typeface="Calibri" pitchFamily="34" charset="0"/>
                        <a:cs typeface="Calibri" pitchFamily="34" charset="0"/>
                      </a:endParaRPr>
                    </a:p>
                  </a:txBody>
                  <a:tcPr marT="45718" marB="45718"/>
                </a:tc>
                <a:tc>
                  <a:txBody>
                    <a:bodyPr/>
                    <a:lstStyle/>
                    <a:p>
                      <a:r>
                        <a:rPr lang="es-ES" sz="1800" dirty="0">
                          <a:solidFill>
                            <a:schemeClr val="tx2"/>
                          </a:solidFill>
                          <a:latin typeface="Calibri" pitchFamily="34" charset="0"/>
                          <a:cs typeface="Calibri" pitchFamily="34" charset="0"/>
                        </a:rPr>
                        <a:t>668</a:t>
                      </a:r>
                      <a:endParaRPr lang="es-ES_tradnl" sz="1800" dirty="0">
                        <a:solidFill>
                          <a:schemeClr val="tx2"/>
                        </a:solidFill>
                        <a:latin typeface="Calibri" pitchFamily="34" charset="0"/>
                        <a:cs typeface="Calibri" pitchFamily="34" charset="0"/>
                      </a:endParaRPr>
                    </a:p>
                  </a:txBody>
                  <a:tcPr marT="45718" marB="45718"/>
                </a:tc>
                <a:extLst>
                  <a:ext uri="{0D108BD9-81ED-4DB2-BD59-A6C34878D82A}">
                    <a16:rowId xmlns:a16="http://schemas.microsoft.com/office/drawing/2014/main" xmlns="" val="10011"/>
                  </a:ext>
                </a:extLst>
              </a:tr>
              <a:tr h="370816">
                <a:tc>
                  <a:txBody>
                    <a:bodyPr/>
                    <a:lstStyle/>
                    <a:p>
                      <a:r>
                        <a:rPr lang="es-ES" sz="1800">
                          <a:solidFill>
                            <a:schemeClr val="tx2"/>
                          </a:solidFill>
                          <a:latin typeface="Calibri" pitchFamily="34" charset="0"/>
                          <a:cs typeface="Calibri" pitchFamily="34" charset="0"/>
                        </a:rPr>
                        <a:t>Queso curado</a:t>
                      </a:r>
                      <a:endParaRPr lang="es-ES_tradnl" sz="1800" dirty="0">
                        <a:solidFill>
                          <a:schemeClr val="tx2"/>
                        </a:solidFill>
                        <a:latin typeface="Calibri" pitchFamily="34" charset="0"/>
                        <a:cs typeface="Calibri" pitchFamily="34" charset="0"/>
                      </a:endParaRPr>
                    </a:p>
                  </a:txBody>
                  <a:tcPr marT="45718" marB="45718"/>
                </a:tc>
                <a:tc>
                  <a:txBody>
                    <a:bodyPr/>
                    <a:lstStyle/>
                    <a:p>
                      <a:r>
                        <a:rPr lang="es-ES" sz="1800" dirty="0">
                          <a:solidFill>
                            <a:schemeClr val="tx2"/>
                          </a:solidFill>
                          <a:latin typeface="Calibri" pitchFamily="34" charset="0"/>
                          <a:cs typeface="Calibri" pitchFamily="34" charset="0"/>
                        </a:rPr>
                        <a:t>670</a:t>
                      </a:r>
                      <a:endParaRPr lang="es-ES_tradnl" sz="1800" dirty="0">
                        <a:solidFill>
                          <a:schemeClr val="tx2"/>
                        </a:solidFill>
                        <a:latin typeface="Calibri" pitchFamily="34" charset="0"/>
                        <a:cs typeface="Calibri" pitchFamily="34" charset="0"/>
                      </a:endParaRPr>
                    </a:p>
                  </a:txBody>
                  <a:tcPr marT="45718" marB="45718"/>
                </a:tc>
                <a:extLst>
                  <a:ext uri="{0D108BD9-81ED-4DB2-BD59-A6C34878D82A}">
                    <a16:rowId xmlns:a16="http://schemas.microsoft.com/office/drawing/2014/main" xmlns="" val="10012"/>
                  </a:ext>
                </a:extLst>
              </a:tr>
              <a:tr h="370816">
                <a:tc>
                  <a:txBody>
                    <a:bodyPr/>
                    <a:lstStyle/>
                    <a:p>
                      <a:r>
                        <a:rPr lang="es-ES_tradnl" sz="1800">
                          <a:solidFill>
                            <a:schemeClr val="tx2"/>
                          </a:solidFill>
                          <a:latin typeface="Calibri" pitchFamily="34" charset="0"/>
                          <a:cs typeface="Calibri" pitchFamily="34" charset="0"/>
                        </a:rPr>
                        <a:t>Cacao en polvo</a:t>
                      </a:r>
                      <a:endParaRPr lang="es-ES_tradnl" sz="1800" dirty="0">
                        <a:solidFill>
                          <a:schemeClr val="tx2"/>
                        </a:solidFill>
                        <a:latin typeface="Calibri" pitchFamily="34" charset="0"/>
                        <a:cs typeface="Calibri" pitchFamily="34" charset="0"/>
                      </a:endParaRPr>
                    </a:p>
                  </a:txBody>
                  <a:tcPr marT="45718" marB="45718"/>
                </a:tc>
                <a:tc>
                  <a:txBody>
                    <a:bodyPr/>
                    <a:lstStyle/>
                    <a:p>
                      <a:r>
                        <a:rPr lang="es-ES_tradnl" sz="1800" dirty="0">
                          <a:solidFill>
                            <a:schemeClr val="tx2"/>
                          </a:solidFill>
                          <a:latin typeface="Calibri" pitchFamily="34" charset="0"/>
                          <a:cs typeface="Calibri" pitchFamily="34" charset="0"/>
                        </a:rPr>
                        <a:t>950</a:t>
                      </a:r>
                    </a:p>
                  </a:txBody>
                  <a:tcPr marT="45718" marB="45718"/>
                </a:tc>
                <a:extLst>
                  <a:ext uri="{0D108BD9-81ED-4DB2-BD59-A6C34878D82A}">
                    <a16:rowId xmlns:a16="http://schemas.microsoft.com/office/drawing/2014/main" xmlns="" val="10013"/>
                  </a:ext>
                </a:extLst>
              </a:tr>
              <a:tr h="370816">
                <a:tc>
                  <a:txBody>
                    <a:bodyPr/>
                    <a:lstStyle/>
                    <a:p>
                      <a:r>
                        <a:rPr lang="es-ES_tradnl" sz="1800" dirty="0">
                          <a:solidFill>
                            <a:schemeClr val="tx2"/>
                          </a:solidFill>
                          <a:latin typeface="Calibri" pitchFamily="34" charset="0"/>
                          <a:cs typeface="Calibri" pitchFamily="34" charset="0"/>
                        </a:rPr>
                        <a:t>Chorizo</a:t>
                      </a:r>
                    </a:p>
                  </a:txBody>
                  <a:tcPr marT="45718" marB="45718"/>
                </a:tc>
                <a:tc>
                  <a:txBody>
                    <a:bodyPr/>
                    <a:lstStyle/>
                    <a:p>
                      <a:r>
                        <a:rPr lang="es-ES_tradnl" sz="1800" dirty="0">
                          <a:solidFill>
                            <a:schemeClr val="tx2"/>
                          </a:solidFill>
                          <a:latin typeface="Calibri" pitchFamily="34" charset="0"/>
                          <a:cs typeface="Calibri" pitchFamily="34" charset="0"/>
                        </a:rPr>
                        <a:t>1.060</a:t>
                      </a:r>
                    </a:p>
                  </a:txBody>
                  <a:tcPr marT="45718" marB="45718"/>
                </a:tc>
                <a:extLst>
                  <a:ext uri="{0D108BD9-81ED-4DB2-BD59-A6C34878D82A}">
                    <a16:rowId xmlns:a16="http://schemas.microsoft.com/office/drawing/2014/main" xmlns="" val="10014"/>
                  </a:ext>
                </a:extLst>
              </a:tr>
            </a:tbl>
          </a:graphicData>
        </a:graphic>
      </p:graphicFrame>
      <p:sp>
        <p:nvSpPr>
          <p:cNvPr id="4" name="3 CuadroTexto">
            <a:extLst>
              <a:ext uri="{FF2B5EF4-FFF2-40B4-BE49-F238E27FC236}">
                <a16:creationId xmlns:a16="http://schemas.microsoft.com/office/drawing/2014/main" xmlns="" id="{2BEBF64D-D417-4058-A58B-934A27ACACA3}"/>
              </a:ext>
            </a:extLst>
          </p:cNvPr>
          <p:cNvSpPr txBox="1"/>
          <p:nvPr/>
        </p:nvSpPr>
        <p:spPr>
          <a:xfrm>
            <a:off x="2566988" y="0"/>
            <a:ext cx="6985000" cy="461963"/>
          </a:xfrm>
          <a:prstGeom prst="rect">
            <a:avLst/>
          </a:prstGeom>
          <a:noFill/>
        </p:spPr>
        <p:txBody>
          <a:bodyPr>
            <a:spAutoFit/>
          </a:bodyPr>
          <a:lstStyle/>
          <a:p>
            <a:pPr algn="ctr" eaLnBrk="1" fontAlgn="auto" hangingPunct="1">
              <a:spcBef>
                <a:spcPts val="0"/>
              </a:spcBef>
              <a:spcAft>
                <a:spcPts val="0"/>
              </a:spcAft>
              <a:defRPr/>
            </a:pPr>
            <a:r>
              <a:rPr lang="es-ES" sz="2400" dirty="0">
                <a:solidFill>
                  <a:schemeClr val="tx2">
                    <a:lumMod val="50000"/>
                  </a:schemeClr>
                </a:solidFill>
                <a:latin typeface="+mn-lt"/>
              </a:rPr>
              <a:t>Contenido en sodio de distintos alimentos</a:t>
            </a:r>
          </a:p>
        </p:txBody>
      </p:sp>
      <p:grpSp>
        <p:nvGrpSpPr>
          <p:cNvPr id="186421" name="Grupo 4">
            <a:extLst>
              <a:ext uri="{FF2B5EF4-FFF2-40B4-BE49-F238E27FC236}">
                <a16:creationId xmlns:a16="http://schemas.microsoft.com/office/drawing/2014/main" xmlns="" id="{C5CBB4F6-AB94-497D-8614-14C706CB54F7}"/>
              </a:ext>
            </a:extLst>
          </p:cNvPr>
          <p:cNvGrpSpPr>
            <a:grpSpLocks/>
          </p:cNvGrpSpPr>
          <p:nvPr/>
        </p:nvGrpSpPr>
        <p:grpSpPr bwMode="auto">
          <a:xfrm>
            <a:off x="220663" y="71438"/>
            <a:ext cx="11680825" cy="1041400"/>
            <a:chOff x="324949" y="18898"/>
            <a:chExt cx="11473761" cy="1041523"/>
          </a:xfrm>
        </p:grpSpPr>
        <p:pic>
          <p:nvPicPr>
            <p:cNvPr id="6" name="Gráfico 5" descr="Niños">
              <a:extLst>
                <a:ext uri="{FF2B5EF4-FFF2-40B4-BE49-F238E27FC236}">
                  <a16:creationId xmlns:a16="http://schemas.microsoft.com/office/drawing/2014/main" xmlns="" id="{8CAD5E05-B6D9-4D40-B54A-68026D2B0D85}"/>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86423" name="Grupo 6">
              <a:extLst>
                <a:ext uri="{FF2B5EF4-FFF2-40B4-BE49-F238E27FC236}">
                  <a16:creationId xmlns:a16="http://schemas.microsoft.com/office/drawing/2014/main" xmlns="" id="{8BFC3201-D789-4591-9BA7-3B6063D67000}"/>
                </a:ext>
              </a:extLst>
            </p:cNvPr>
            <p:cNvGrpSpPr>
              <a:grpSpLocks/>
            </p:cNvGrpSpPr>
            <p:nvPr/>
          </p:nvGrpSpPr>
          <p:grpSpPr bwMode="auto">
            <a:xfrm>
              <a:off x="10087897" y="203994"/>
              <a:ext cx="1710813" cy="651412"/>
              <a:chOff x="311102" y="174229"/>
              <a:chExt cx="9335256" cy="6359305"/>
            </a:xfrm>
          </p:grpSpPr>
          <p:pic>
            <p:nvPicPr>
              <p:cNvPr id="186424" name="Imagen 7">
                <a:extLst>
                  <a:ext uri="{FF2B5EF4-FFF2-40B4-BE49-F238E27FC236}">
                    <a16:creationId xmlns:a16="http://schemas.microsoft.com/office/drawing/2014/main" xmlns="" id="{A5CD05AE-3CB9-490D-8228-A1AE13EF0A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425" name="Imagen 8">
                <a:extLst>
                  <a:ext uri="{FF2B5EF4-FFF2-40B4-BE49-F238E27FC236}">
                    <a16:creationId xmlns:a16="http://schemas.microsoft.com/office/drawing/2014/main" xmlns="" id="{85E54E3D-8992-4C59-80F6-C92614F81C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187394" name="Picture 9">
            <a:extLst>
              <a:ext uri="{FF2B5EF4-FFF2-40B4-BE49-F238E27FC236}">
                <a16:creationId xmlns:a16="http://schemas.microsoft.com/office/drawing/2014/main" xmlns="" id="{3DCFD386-9D18-44DC-8AC0-4F4F399AA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04" t="35616" r="33975" b="24374"/>
          <a:stretch>
            <a:fillRect/>
          </a:stretch>
        </p:blipFill>
        <p:spPr bwMode="auto">
          <a:xfrm>
            <a:off x="2467429" y="3516449"/>
            <a:ext cx="6458629" cy="3211513"/>
          </a:xfrm>
          <a:prstGeom prst="rect">
            <a:avLst/>
          </a:prstGeom>
          <a:noFill/>
          <a:ln>
            <a:noFill/>
          </a:ln>
          <a:effectLst/>
          <a:extLst>
            <a:ext uri="{909E8E84-426E-40DD-AFC4-6F175D3DCCD1}">
              <a14:hiddenFill xmlns:a14="http://schemas.microsoft.com/office/drawing/2010/main">
                <a:blipFill dpi="0" rotWithShape="0">
                  <a:blip/>
                  <a:srcRect l="30304" t="35616" r="33975" b="2437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7443" name="Grupo 3">
            <a:extLst>
              <a:ext uri="{FF2B5EF4-FFF2-40B4-BE49-F238E27FC236}">
                <a16:creationId xmlns:a16="http://schemas.microsoft.com/office/drawing/2014/main" xmlns="" id="{375489E4-9610-40F5-9AA0-2BDBB1AB2945}"/>
              </a:ext>
            </a:extLst>
          </p:cNvPr>
          <p:cNvGrpSpPr>
            <a:grpSpLocks/>
          </p:cNvGrpSpPr>
          <p:nvPr/>
        </p:nvGrpSpPr>
        <p:grpSpPr bwMode="auto">
          <a:xfrm>
            <a:off x="220663" y="71438"/>
            <a:ext cx="11680825" cy="1041400"/>
            <a:chOff x="324949" y="18898"/>
            <a:chExt cx="11473761" cy="1041523"/>
          </a:xfrm>
        </p:grpSpPr>
        <p:pic>
          <p:nvPicPr>
            <p:cNvPr id="5" name="Gráfico 4" descr="Niños">
              <a:extLst>
                <a:ext uri="{FF2B5EF4-FFF2-40B4-BE49-F238E27FC236}">
                  <a16:creationId xmlns:a16="http://schemas.microsoft.com/office/drawing/2014/main" xmlns="" id="{70A981D2-3A8C-4626-BFC9-68C0E92C990F}"/>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87445" name="Grupo 5">
              <a:extLst>
                <a:ext uri="{FF2B5EF4-FFF2-40B4-BE49-F238E27FC236}">
                  <a16:creationId xmlns:a16="http://schemas.microsoft.com/office/drawing/2014/main" xmlns="" id="{E240723F-28B2-483A-9560-051E4B7EBDD2}"/>
                </a:ext>
              </a:extLst>
            </p:cNvPr>
            <p:cNvGrpSpPr>
              <a:grpSpLocks/>
            </p:cNvGrpSpPr>
            <p:nvPr/>
          </p:nvGrpSpPr>
          <p:grpSpPr bwMode="auto">
            <a:xfrm>
              <a:off x="10087897" y="203994"/>
              <a:ext cx="1710813" cy="651412"/>
              <a:chOff x="311102" y="174229"/>
              <a:chExt cx="9335256" cy="6359305"/>
            </a:xfrm>
          </p:grpSpPr>
          <p:pic>
            <p:nvPicPr>
              <p:cNvPr id="187446" name="Imagen 6">
                <a:extLst>
                  <a:ext uri="{FF2B5EF4-FFF2-40B4-BE49-F238E27FC236}">
                    <a16:creationId xmlns:a16="http://schemas.microsoft.com/office/drawing/2014/main" xmlns="" id="{2273E6D8-D273-4BD2-BD38-D6AB2656FF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47" name="Imagen 7">
                <a:extLst>
                  <a:ext uri="{FF2B5EF4-FFF2-40B4-BE49-F238E27FC236}">
                    <a16:creationId xmlns:a16="http://schemas.microsoft.com/office/drawing/2014/main" xmlns="" id="{194C2E15-9B3D-4B84-B31F-88E2E1521A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aphicFrame>
        <p:nvGraphicFramePr>
          <p:cNvPr id="2" name="Tabla 1">
            <a:extLst>
              <a:ext uri="{FF2B5EF4-FFF2-40B4-BE49-F238E27FC236}">
                <a16:creationId xmlns:a16="http://schemas.microsoft.com/office/drawing/2014/main" xmlns="" id="{ABB6CF40-DCD4-4CB9-88FF-FF24711EE070}"/>
              </a:ext>
            </a:extLst>
          </p:cNvPr>
          <p:cNvGraphicFramePr>
            <a:graphicFrameLocks noGrp="1"/>
          </p:cNvGraphicFramePr>
          <p:nvPr>
            <p:extLst>
              <p:ext uri="{D42A27DB-BD31-4B8C-83A1-F6EECF244321}">
                <p14:modId xmlns:p14="http://schemas.microsoft.com/office/powerpoint/2010/main" val="1760436058"/>
              </p:ext>
            </p:extLst>
          </p:nvPr>
        </p:nvGraphicFramePr>
        <p:xfrm>
          <a:off x="290512" y="537029"/>
          <a:ext cx="10130745" cy="2979420"/>
        </p:xfrm>
        <a:graphic>
          <a:graphicData uri="http://schemas.openxmlformats.org/drawingml/2006/table">
            <a:tbl>
              <a:tblPr>
                <a:tableStyleId>{5C22544A-7EE6-4342-B048-85BDC9FD1C3A}</a:tableStyleId>
              </a:tblPr>
              <a:tblGrid>
                <a:gridCol w="1032700">
                  <a:extLst>
                    <a:ext uri="{9D8B030D-6E8A-4147-A177-3AD203B41FA5}">
                      <a16:colId xmlns:a16="http://schemas.microsoft.com/office/drawing/2014/main" xmlns="" val="667076329"/>
                    </a:ext>
                  </a:extLst>
                </a:gridCol>
                <a:gridCol w="4379631">
                  <a:extLst>
                    <a:ext uri="{9D8B030D-6E8A-4147-A177-3AD203B41FA5}">
                      <a16:colId xmlns:a16="http://schemas.microsoft.com/office/drawing/2014/main" xmlns="" val="3510395158"/>
                    </a:ext>
                  </a:extLst>
                </a:gridCol>
                <a:gridCol w="4718414">
                  <a:extLst>
                    <a:ext uri="{9D8B030D-6E8A-4147-A177-3AD203B41FA5}">
                      <a16:colId xmlns:a16="http://schemas.microsoft.com/office/drawing/2014/main" xmlns="" val="2694564200"/>
                    </a:ext>
                  </a:extLst>
                </a:gridCol>
              </a:tblGrid>
              <a:tr h="622128">
                <a:tc>
                  <a:txBody>
                    <a:bodyPr/>
                    <a:lstStyle/>
                    <a:p>
                      <a:pPr algn="just">
                        <a:spcAft>
                          <a:spcPts val="0"/>
                        </a:spcAft>
                      </a:pPr>
                      <a:r>
                        <a:rPr lang="es-ES" sz="2400">
                          <a:effectLst/>
                          <a:highlight>
                            <a:srgbClr val="FFFF00"/>
                          </a:highlight>
                        </a:rPr>
                        <a:t>Idade (anos)</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Valores achega sodio recomendados (mg/día)</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Valores achega sal recomendados (mg/día)</a:t>
                      </a:r>
                      <a:endParaRPr lang="es-ES" sz="2400">
                        <a:effectLst/>
                        <a:latin typeface="Times New Roman" panose="02020603050405020304" pitchFamily="18" charset="0"/>
                        <a:ea typeface="Times New Roman" panose="02020603050405020304" pitchFamily="18" charset="0"/>
                      </a:endParaRPr>
                    </a:p>
                  </a:txBody>
                  <a:tcPr marL="34925" marR="34925" marT="34925" marB="34925"/>
                </a:tc>
                <a:extLst>
                  <a:ext uri="{0D108BD9-81ED-4DB2-BD59-A6C34878D82A}">
                    <a16:rowId xmlns:a16="http://schemas.microsoft.com/office/drawing/2014/main" xmlns="" val="1190821455"/>
                  </a:ext>
                </a:extLst>
              </a:tr>
              <a:tr h="369060">
                <a:tc>
                  <a:txBody>
                    <a:bodyPr/>
                    <a:lstStyle/>
                    <a:p>
                      <a:pPr algn="just">
                        <a:spcAft>
                          <a:spcPts val="0"/>
                        </a:spcAft>
                      </a:pPr>
                      <a:r>
                        <a:rPr lang="es-ES" sz="2400">
                          <a:effectLst/>
                          <a:highlight>
                            <a:srgbClr val="FFFF00"/>
                          </a:highlight>
                        </a:rPr>
                        <a:t>2-3</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1.000-1.250</a:t>
                      </a:r>
                      <a:endParaRPr lang="es-ES" sz="2400">
                        <a:effectLst/>
                        <a:latin typeface="Times New Roman" panose="02020603050405020304" pitchFamily="18" charset="0"/>
                        <a:ea typeface="Times New Roman" panose="02020603050405020304" pitchFamily="18" charset="0"/>
                      </a:endParaRPr>
                    </a:p>
                  </a:txBody>
                  <a:tcPr marL="34925" marR="34925" marT="34925" marB="34925" anchor="ctr"/>
                </a:tc>
                <a:tc>
                  <a:txBody>
                    <a:bodyPr/>
                    <a:lstStyle/>
                    <a:p>
                      <a:pPr algn="ctr">
                        <a:spcAft>
                          <a:spcPts val="0"/>
                        </a:spcAft>
                      </a:pPr>
                      <a:r>
                        <a:rPr lang="es-ES" sz="2400">
                          <a:effectLst/>
                          <a:highlight>
                            <a:srgbClr val="FFFF00"/>
                          </a:highlight>
                        </a:rPr>
                        <a:t>2.000- 2.500</a:t>
                      </a:r>
                      <a:endParaRPr lang="es-ES" sz="2400">
                        <a:effectLst/>
                        <a:latin typeface="Times New Roman" panose="02020603050405020304" pitchFamily="18" charset="0"/>
                        <a:ea typeface="Times New Roman" panose="02020603050405020304" pitchFamily="18" charset="0"/>
                      </a:endParaRPr>
                    </a:p>
                  </a:txBody>
                  <a:tcPr marL="34925" marR="34925" marT="34925" marB="34925" anchor="ctr"/>
                </a:tc>
                <a:extLst>
                  <a:ext uri="{0D108BD9-81ED-4DB2-BD59-A6C34878D82A}">
                    <a16:rowId xmlns:a16="http://schemas.microsoft.com/office/drawing/2014/main" xmlns="" val="828295678"/>
                  </a:ext>
                </a:extLst>
              </a:tr>
              <a:tr h="369060">
                <a:tc>
                  <a:txBody>
                    <a:bodyPr/>
                    <a:lstStyle/>
                    <a:p>
                      <a:pPr algn="just">
                        <a:spcAft>
                          <a:spcPts val="0"/>
                        </a:spcAft>
                      </a:pPr>
                      <a:r>
                        <a:rPr lang="es-ES" sz="2400">
                          <a:effectLst/>
                          <a:highlight>
                            <a:srgbClr val="FFFF00"/>
                          </a:highlight>
                        </a:rPr>
                        <a:t>4-5</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1.250-1.700</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2.500- 3.400</a:t>
                      </a:r>
                      <a:endParaRPr lang="es-ES" sz="2400">
                        <a:effectLst/>
                        <a:latin typeface="Times New Roman" panose="02020603050405020304" pitchFamily="18" charset="0"/>
                        <a:ea typeface="Times New Roman" panose="02020603050405020304" pitchFamily="18" charset="0"/>
                      </a:endParaRPr>
                    </a:p>
                  </a:txBody>
                  <a:tcPr marL="34925" marR="34925" marT="34925" marB="34925"/>
                </a:tc>
                <a:extLst>
                  <a:ext uri="{0D108BD9-81ED-4DB2-BD59-A6C34878D82A}">
                    <a16:rowId xmlns:a16="http://schemas.microsoft.com/office/drawing/2014/main" xmlns="" val="2895764307"/>
                  </a:ext>
                </a:extLst>
              </a:tr>
              <a:tr h="369060">
                <a:tc>
                  <a:txBody>
                    <a:bodyPr/>
                    <a:lstStyle/>
                    <a:p>
                      <a:pPr algn="just">
                        <a:spcAft>
                          <a:spcPts val="0"/>
                        </a:spcAft>
                      </a:pPr>
                      <a:r>
                        <a:rPr lang="es-ES" sz="2400">
                          <a:effectLst/>
                          <a:highlight>
                            <a:srgbClr val="FFFF00"/>
                          </a:highlight>
                        </a:rPr>
                        <a:t>6-9</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1.700-2.000</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3.400-4.000</a:t>
                      </a:r>
                      <a:endParaRPr lang="es-ES" sz="2400">
                        <a:effectLst/>
                        <a:latin typeface="Times New Roman" panose="02020603050405020304" pitchFamily="18" charset="0"/>
                        <a:ea typeface="Times New Roman" panose="02020603050405020304" pitchFamily="18" charset="0"/>
                      </a:endParaRPr>
                    </a:p>
                  </a:txBody>
                  <a:tcPr marL="34925" marR="34925" marT="34925" marB="34925"/>
                </a:tc>
                <a:extLst>
                  <a:ext uri="{0D108BD9-81ED-4DB2-BD59-A6C34878D82A}">
                    <a16:rowId xmlns:a16="http://schemas.microsoft.com/office/drawing/2014/main" xmlns="" val="1357587991"/>
                  </a:ext>
                </a:extLst>
              </a:tr>
              <a:tr h="418806">
                <a:tc>
                  <a:txBody>
                    <a:bodyPr/>
                    <a:lstStyle/>
                    <a:p>
                      <a:pPr algn="just">
                        <a:spcAft>
                          <a:spcPts val="0"/>
                        </a:spcAft>
                      </a:pPr>
                      <a:r>
                        <a:rPr lang="es-ES" sz="2400">
                          <a:effectLst/>
                          <a:highlight>
                            <a:srgbClr val="FFFF00"/>
                          </a:highlight>
                        </a:rPr>
                        <a:t>10-12</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2.000-2.400</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4.000-4.800</a:t>
                      </a:r>
                      <a:endParaRPr lang="es-ES" sz="2400">
                        <a:effectLst/>
                        <a:latin typeface="Times New Roman" panose="02020603050405020304" pitchFamily="18" charset="0"/>
                        <a:ea typeface="Times New Roman" panose="02020603050405020304" pitchFamily="18" charset="0"/>
                      </a:endParaRPr>
                    </a:p>
                  </a:txBody>
                  <a:tcPr marL="34925" marR="34925" marT="34925" marB="34925"/>
                </a:tc>
                <a:extLst>
                  <a:ext uri="{0D108BD9-81ED-4DB2-BD59-A6C34878D82A}">
                    <a16:rowId xmlns:a16="http://schemas.microsoft.com/office/drawing/2014/main" xmlns="" val="2889415113"/>
                  </a:ext>
                </a:extLst>
              </a:tr>
              <a:tr h="369060">
                <a:tc>
                  <a:txBody>
                    <a:bodyPr/>
                    <a:lstStyle/>
                    <a:p>
                      <a:pPr algn="just">
                        <a:spcAft>
                          <a:spcPts val="0"/>
                        </a:spcAft>
                      </a:pPr>
                      <a:r>
                        <a:rPr lang="es-ES" sz="2400">
                          <a:effectLst/>
                          <a:highlight>
                            <a:srgbClr val="FFFF00"/>
                          </a:highlight>
                        </a:rPr>
                        <a:t>&lt;12</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a:effectLst/>
                          <a:highlight>
                            <a:srgbClr val="FFFF00"/>
                          </a:highlight>
                        </a:rPr>
                        <a:t>2.400-2.500</a:t>
                      </a:r>
                      <a:endParaRPr lang="es-ES" sz="2400">
                        <a:effectLst/>
                        <a:latin typeface="Times New Roman" panose="02020603050405020304" pitchFamily="18" charset="0"/>
                        <a:ea typeface="Times New Roman" panose="02020603050405020304" pitchFamily="18" charset="0"/>
                      </a:endParaRPr>
                    </a:p>
                  </a:txBody>
                  <a:tcPr marL="34925" marR="34925" marT="34925" marB="34925"/>
                </a:tc>
                <a:tc>
                  <a:txBody>
                    <a:bodyPr/>
                    <a:lstStyle/>
                    <a:p>
                      <a:pPr algn="ctr">
                        <a:spcAft>
                          <a:spcPts val="0"/>
                        </a:spcAft>
                      </a:pPr>
                      <a:r>
                        <a:rPr lang="es-ES" sz="2400" dirty="0">
                          <a:effectLst/>
                          <a:highlight>
                            <a:srgbClr val="FFFF00"/>
                          </a:highlight>
                        </a:rPr>
                        <a:t>4.800-5.000</a:t>
                      </a:r>
                      <a:endParaRPr lang="es-ES" sz="2400" dirty="0">
                        <a:effectLst/>
                        <a:latin typeface="Times New Roman" panose="02020603050405020304" pitchFamily="18" charset="0"/>
                        <a:ea typeface="Times New Roman" panose="02020603050405020304" pitchFamily="18" charset="0"/>
                      </a:endParaRPr>
                    </a:p>
                  </a:txBody>
                  <a:tcPr marL="34925" marR="34925" marT="34925" marB="34925"/>
                </a:tc>
                <a:extLst>
                  <a:ext uri="{0D108BD9-81ED-4DB2-BD59-A6C34878D82A}">
                    <a16:rowId xmlns:a16="http://schemas.microsoft.com/office/drawing/2014/main" xmlns="" val="1880646333"/>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189442" name="Text Box 7">
            <a:extLst>
              <a:ext uri="{FF2B5EF4-FFF2-40B4-BE49-F238E27FC236}">
                <a16:creationId xmlns:a16="http://schemas.microsoft.com/office/drawing/2014/main" xmlns="" id="{43A405FC-60B9-493F-9F0C-D49470B20787}"/>
              </a:ext>
            </a:extLst>
          </p:cNvPr>
          <p:cNvSpPr txBox="1">
            <a:spLocks noChangeArrowheads="1"/>
          </p:cNvSpPr>
          <p:nvPr/>
        </p:nvSpPr>
        <p:spPr bwMode="auto">
          <a:xfrm>
            <a:off x="249238" y="79375"/>
            <a:ext cx="11731625" cy="6699250"/>
          </a:xfrm>
          <a:prstGeom prst="rect">
            <a:avLst/>
          </a:prstGeom>
          <a:noFill/>
          <a:ln w="36000">
            <a:solidFill>
              <a:srgbClr val="0099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7967" tIns="57147" rIns="97967" bIns="57147"/>
          <a:lstStyle>
            <a:lvl1pPr marL="28575">
              <a:lnSpc>
                <a:spcPct val="90000"/>
              </a:lnSpc>
              <a:spcBef>
                <a:spcPts val="1000"/>
              </a:spcBef>
              <a:buFont typeface="Arial" panose="020B0604020202020204" pitchFamily="34" charset="0"/>
              <a:buChar cha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 pos="94345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 pos="94345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 pos="94345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 pos="94345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 pos="94345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 pos="94345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 pos="94345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 pos="94345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 pos="9434513" algn="l"/>
              </a:tabLst>
              <a:defRPr>
                <a:solidFill>
                  <a:schemeClr val="tx1"/>
                </a:solidFill>
                <a:latin typeface="Calibri" panose="020F0502020204030204" pitchFamily="34" charset="0"/>
              </a:defRPr>
            </a:lvl9pPr>
          </a:lstStyle>
          <a:p>
            <a:pPr eaLnBrk="1" hangingPunct="1">
              <a:lnSpc>
                <a:spcPct val="150000"/>
              </a:lnSpc>
              <a:spcBef>
                <a:spcPct val="0"/>
              </a:spcBef>
              <a:buSzPct val="167000"/>
              <a:buFontTx/>
              <a:buBlip>
                <a:blip r:embed="rId3"/>
              </a:buBlip>
            </a:pPr>
            <a:r>
              <a:rPr lang="es-ES" altLang="es-ES">
                <a:solidFill>
                  <a:srgbClr val="000000"/>
                </a:solidFill>
                <a:ea typeface="Arial Unicode MS"/>
                <a:cs typeface="Arial Unicode MS"/>
              </a:rPr>
              <a:t>1 croissant de chocolate + 1 cucharada de salsa de soja + 1 bocadillo de salami = 5,8g de sal </a:t>
            </a:r>
          </a:p>
          <a:p>
            <a:pPr eaLnBrk="1" hangingPunct="1">
              <a:lnSpc>
                <a:spcPct val="150000"/>
              </a:lnSpc>
              <a:spcBef>
                <a:spcPct val="0"/>
              </a:spcBef>
              <a:buSzPct val="167000"/>
              <a:buFontTx/>
              <a:buBlip>
                <a:blip r:embed="rId3"/>
              </a:buBlip>
            </a:pPr>
            <a:r>
              <a:rPr lang="es-ES" altLang="es-ES">
                <a:solidFill>
                  <a:srgbClr val="000000"/>
                </a:solidFill>
                <a:ea typeface="Arial Unicode MS"/>
                <a:cs typeface="Arial Unicode MS"/>
              </a:rPr>
              <a:t>1 porción helado (1 bola grande)+ una ración de sopa preparada+1 bocadillo de mortadela+1 ración de pollo empanado = 5,6g de sal</a:t>
            </a:r>
          </a:p>
          <a:p>
            <a:pPr eaLnBrk="1" hangingPunct="1">
              <a:lnSpc>
                <a:spcPct val="150000"/>
              </a:lnSpc>
              <a:spcBef>
                <a:spcPct val="0"/>
              </a:spcBef>
              <a:buSzPct val="167000"/>
              <a:buFontTx/>
              <a:buBlip>
                <a:blip r:embed="rId3"/>
              </a:buBlip>
            </a:pPr>
            <a:r>
              <a:rPr lang="es-ES" altLang="es-ES">
                <a:solidFill>
                  <a:srgbClr val="000000"/>
                </a:solidFill>
                <a:ea typeface="Arial Unicode MS"/>
                <a:cs typeface="Arial Unicode MS"/>
              </a:rPr>
              <a:t>Crema de cacao con avellanas (ración para untar en bocadillo)</a:t>
            </a:r>
          </a:p>
          <a:p>
            <a:pPr eaLnBrk="1" hangingPunct="1">
              <a:lnSpc>
                <a:spcPct val="150000"/>
              </a:lnSpc>
              <a:spcBef>
                <a:spcPct val="0"/>
              </a:spcBef>
              <a:buSzPct val="167000"/>
              <a:buFontTx/>
              <a:buNone/>
            </a:pPr>
            <a:r>
              <a:rPr lang="es-ES" altLang="es-ES">
                <a:solidFill>
                  <a:srgbClr val="000000"/>
                </a:solidFill>
                <a:ea typeface="Arial Unicode MS"/>
                <a:cs typeface="Arial Unicode MS"/>
              </a:rPr>
              <a:t> + 1 ración de pizza +5 lonchas de queso = 5,2g de sal.</a:t>
            </a:r>
          </a:p>
          <a:p>
            <a:pPr eaLnBrk="1" hangingPunct="1">
              <a:lnSpc>
                <a:spcPct val="150000"/>
              </a:lnSpc>
              <a:spcBef>
                <a:spcPct val="0"/>
              </a:spcBef>
              <a:buSzPct val="167000"/>
              <a:buFontTx/>
              <a:buBlip>
                <a:blip r:embed="rId3"/>
              </a:buBlip>
            </a:pPr>
            <a:r>
              <a:rPr lang="es-ES" altLang="es-ES">
                <a:solidFill>
                  <a:srgbClr val="000000"/>
                </a:solidFill>
                <a:ea typeface="Arial Unicode MS"/>
                <a:cs typeface="Arial Unicode MS"/>
              </a:rPr>
              <a:t>4 galletas de chocolate + 1 perrito caliente con salsa tipo ketchup y mostaza = 2,5g de sal.</a:t>
            </a:r>
          </a:p>
        </p:txBody>
      </p:sp>
      <p:pic>
        <p:nvPicPr>
          <p:cNvPr id="189443" name="Picture 9">
            <a:extLst>
              <a:ext uri="{FF2B5EF4-FFF2-40B4-BE49-F238E27FC236}">
                <a16:creationId xmlns:a16="http://schemas.microsoft.com/office/drawing/2014/main" xmlns="" id="{CCF2618E-FD95-47F1-A6A7-3D3277EBB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060" t="42279" r="41119" b="27234"/>
          <a:stretch>
            <a:fillRect/>
          </a:stretch>
        </p:blipFill>
        <p:spPr bwMode="auto">
          <a:xfrm>
            <a:off x="8918575" y="4516438"/>
            <a:ext cx="2520950" cy="2016125"/>
          </a:xfrm>
          <a:prstGeom prst="rect">
            <a:avLst/>
          </a:prstGeom>
          <a:noFill/>
          <a:ln>
            <a:noFill/>
          </a:ln>
          <a:effectLst/>
          <a:extLst>
            <a:ext uri="{909E8E84-426E-40DD-AFC4-6F175D3DCCD1}">
              <a14:hiddenFill xmlns:a14="http://schemas.microsoft.com/office/drawing/2010/main">
                <a:blipFill dpi="0" rotWithShape="0">
                  <a:blip/>
                  <a:srcRect l="35060" t="42279" r="41119" b="2723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9444" name="Oval 11">
            <a:extLst>
              <a:ext uri="{FF2B5EF4-FFF2-40B4-BE49-F238E27FC236}">
                <a16:creationId xmlns:a16="http://schemas.microsoft.com/office/drawing/2014/main" xmlns="" id="{F5331047-3822-419A-AEC3-6BE7A87C015E}"/>
              </a:ext>
            </a:extLst>
          </p:cNvPr>
          <p:cNvSpPr>
            <a:spLocks noChangeArrowheads="1"/>
          </p:cNvSpPr>
          <p:nvPr/>
        </p:nvSpPr>
        <p:spPr bwMode="auto">
          <a:xfrm>
            <a:off x="2012950" y="5062538"/>
            <a:ext cx="654050" cy="65405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pic>
        <p:nvPicPr>
          <p:cNvPr id="189445" name="Picture 14">
            <a:extLst>
              <a:ext uri="{FF2B5EF4-FFF2-40B4-BE49-F238E27FC236}">
                <a16:creationId xmlns:a16="http://schemas.microsoft.com/office/drawing/2014/main" xmlns="" id="{24D4C36E-9474-429A-8888-5AEC52197D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027" t="26793" r="53825" b="21770"/>
          <a:stretch>
            <a:fillRect/>
          </a:stretch>
        </p:blipFill>
        <p:spPr bwMode="auto">
          <a:xfrm>
            <a:off x="3632200" y="4546600"/>
            <a:ext cx="3594100" cy="2198688"/>
          </a:xfrm>
          <a:prstGeom prst="rect">
            <a:avLst/>
          </a:prstGeom>
          <a:noFill/>
          <a:ln>
            <a:noFill/>
          </a:ln>
          <a:effectLst/>
          <a:extLst>
            <a:ext uri="{909E8E84-426E-40DD-AFC4-6F175D3DCCD1}">
              <a14:hiddenFill xmlns:a14="http://schemas.microsoft.com/office/drawing/2010/main">
                <a:blipFill dpi="0" rotWithShape="0">
                  <a:blip/>
                  <a:srcRect l="14027" t="26793" r="53825" b="21770"/>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9446" name="Line 17">
            <a:extLst>
              <a:ext uri="{FF2B5EF4-FFF2-40B4-BE49-F238E27FC236}">
                <a16:creationId xmlns:a16="http://schemas.microsoft.com/office/drawing/2014/main" xmlns="" id="{7B7D7010-F6A8-488C-95C1-59A0F42D1254}"/>
              </a:ext>
            </a:extLst>
          </p:cNvPr>
          <p:cNvSpPr>
            <a:spLocks noChangeShapeType="1"/>
          </p:cNvSpPr>
          <p:nvPr/>
        </p:nvSpPr>
        <p:spPr bwMode="auto">
          <a:xfrm>
            <a:off x="9197975" y="5862638"/>
            <a:ext cx="1951038" cy="7937"/>
          </a:xfrm>
          <a:prstGeom prst="line">
            <a:avLst/>
          </a:prstGeom>
          <a:noFill/>
          <a:ln w="360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es-ES"/>
          </a:p>
        </p:txBody>
      </p:sp>
      <p:pic>
        <p:nvPicPr>
          <p:cNvPr id="189447" name="Picture 18">
            <a:extLst>
              <a:ext uri="{FF2B5EF4-FFF2-40B4-BE49-F238E27FC236}">
                <a16:creationId xmlns:a16="http://schemas.microsoft.com/office/drawing/2014/main" xmlns="" id="{61B2B635-C40C-4327-830B-D4A768D3B1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888" t="32169" r="34351" b="34218"/>
          <a:stretch>
            <a:fillRect/>
          </a:stretch>
        </p:blipFill>
        <p:spPr bwMode="auto">
          <a:xfrm>
            <a:off x="8870950" y="5699125"/>
            <a:ext cx="327025" cy="327025"/>
          </a:xfrm>
          <a:prstGeom prst="rect">
            <a:avLst/>
          </a:prstGeom>
          <a:noFill/>
          <a:ln w="36000">
            <a:solidFill>
              <a:srgbClr val="FF3333"/>
            </a:solidFill>
            <a:round/>
            <a:headEnd/>
            <a:tailEnd/>
          </a:ln>
          <a:effectLst/>
          <a:extLst>
            <a:ext uri="{909E8E84-426E-40DD-AFC4-6F175D3DCCD1}">
              <a14:hiddenFill xmlns:a14="http://schemas.microsoft.com/office/drawing/2010/main">
                <a:blipFill dpi="0" rotWithShape="0">
                  <a:blip/>
                  <a:srcRect l="31888" t="32169" r="34351" b="34218"/>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9448" name="Picture 6">
            <a:extLst>
              <a:ext uri="{FF2B5EF4-FFF2-40B4-BE49-F238E27FC236}">
                <a16:creationId xmlns:a16="http://schemas.microsoft.com/office/drawing/2014/main" xmlns="" id="{360C5B2E-407F-4910-AFBD-E36E426FEA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875" t="66273" r="32190" b="13287"/>
          <a:stretch>
            <a:fillRect/>
          </a:stretch>
        </p:blipFill>
        <p:spPr bwMode="auto">
          <a:xfrm>
            <a:off x="544513" y="5524500"/>
            <a:ext cx="1795462" cy="676275"/>
          </a:xfrm>
          <a:prstGeom prst="rect">
            <a:avLst/>
          </a:prstGeom>
          <a:noFill/>
          <a:ln w="36000">
            <a:solidFill>
              <a:srgbClr val="009900"/>
            </a:solidFill>
            <a:round/>
            <a:headEnd/>
            <a:tailEnd/>
          </a:ln>
          <a:effectLst/>
          <a:extLst>
            <a:ext uri="{909E8E84-426E-40DD-AFC4-6F175D3DCCD1}">
              <a14:hiddenFill xmlns:a14="http://schemas.microsoft.com/office/drawing/2010/main">
                <a:blipFill dpi="0" rotWithShape="0">
                  <a:blip/>
                  <a:srcRect l="33875" t="66273" r="32190" b="1328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pic>
        <p:nvPicPr>
          <p:cNvPr id="191490" name="Picture 2">
            <a:extLst>
              <a:ext uri="{FF2B5EF4-FFF2-40B4-BE49-F238E27FC236}">
                <a16:creationId xmlns:a16="http://schemas.microsoft.com/office/drawing/2014/main" xmlns="" id="{DD259208-D32A-404A-A945-0C29E2C52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25" y="0"/>
            <a:ext cx="4275138" cy="374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1491" name="Rectángulo 1">
            <a:extLst>
              <a:ext uri="{FF2B5EF4-FFF2-40B4-BE49-F238E27FC236}">
                <a16:creationId xmlns:a16="http://schemas.microsoft.com/office/drawing/2014/main" xmlns="" id="{FA6B89C8-358F-48BD-B694-1881520DCEA9}"/>
              </a:ext>
            </a:extLst>
          </p:cNvPr>
          <p:cNvSpPr>
            <a:spLocks noChangeArrowheads="1"/>
          </p:cNvSpPr>
          <p:nvPr/>
        </p:nvSpPr>
        <p:spPr bwMode="auto">
          <a:xfrm>
            <a:off x="180975" y="709613"/>
            <a:ext cx="8229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s-ES" altLang="es-ES" sz="2400">
                <a:cs typeface="Calibri" panose="020F0502020204030204" pitchFamily="34" charset="0"/>
              </a:rPr>
              <a:t>La cantidad total y </a:t>
            </a:r>
            <a:r>
              <a:rPr lang="es-ES" altLang="es-ES" sz="2400" b="1">
                <a:cs typeface="Calibri" panose="020F0502020204030204" pitchFamily="34" charset="0"/>
              </a:rPr>
              <a:t>el tipo de grasa </a:t>
            </a:r>
            <a:r>
              <a:rPr lang="es-ES" altLang="es-ES" sz="2400">
                <a:cs typeface="Calibri" panose="020F0502020204030204" pitchFamily="34" charset="0"/>
              </a:rPr>
              <a:t>pueden contribuir o incrementar el riesgo de padecer: </a:t>
            </a:r>
          </a:p>
          <a:p>
            <a:pPr eaLnBrk="1" hangingPunct="1">
              <a:lnSpc>
                <a:spcPct val="150000"/>
              </a:lnSpc>
              <a:spcBef>
                <a:spcPct val="0"/>
              </a:spcBef>
              <a:buFontTx/>
              <a:buNone/>
            </a:pPr>
            <a:r>
              <a:rPr lang="es-ES" altLang="es-ES" sz="2400">
                <a:cs typeface="Calibri" panose="020F0502020204030204" pitchFamily="34" charset="0"/>
              </a:rPr>
              <a:t>• enfermedades cardiacas </a:t>
            </a:r>
          </a:p>
          <a:p>
            <a:pPr eaLnBrk="1" hangingPunct="1">
              <a:lnSpc>
                <a:spcPct val="150000"/>
              </a:lnSpc>
              <a:spcBef>
                <a:spcPct val="0"/>
              </a:spcBef>
              <a:buFontTx/>
              <a:buNone/>
            </a:pPr>
            <a:r>
              <a:rPr lang="es-ES" altLang="es-ES" sz="2400">
                <a:cs typeface="Calibri" panose="020F0502020204030204" pitchFamily="34" charset="0"/>
              </a:rPr>
              <a:t>• colesterol alto </a:t>
            </a:r>
          </a:p>
          <a:p>
            <a:pPr eaLnBrk="1" hangingPunct="1">
              <a:lnSpc>
                <a:spcPct val="150000"/>
              </a:lnSpc>
              <a:spcBef>
                <a:spcPct val="0"/>
              </a:spcBef>
              <a:buFontTx/>
              <a:buNone/>
            </a:pPr>
            <a:r>
              <a:rPr lang="es-ES" altLang="es-ES" sz="2400">
                <a:cs typeface="Calibri" panose="020F0502020204030204" pitchFamily="34" charset="0"/>
              </a:rPr>
              <a:t>• factor de riesgo para ciertos tipos de cáncer (c. colorrectal) </a:t>
            </a:r>
          </a:p>
          <a:p>
            <a:pPr eaLnBrk="1" hangingPunct="1">
              <a:lnSpc>
                <a:spcPct val="150000"/>
              </a:lnSpc>
              <a:spcBef>
                <a:spcPct val="0"/>
              </a:spcBef>
              <a:buFontTx/>
              <a:buNone/>
            </a:pPr>
            <a:r>
              <a:rPr lang="es-ES" altLang="es-ES" sz="2400">
                <a:cs typeface="Calibri" panose="020F0502020204030204" pitchFamily="34" charset="0"/>
              </a:rPr>
              <a:t>• obesidad </a:t>
            </a:r>
          </a:p>
          <a:p>
            <a:pPr eaLnBrk="1" hangingPunct="1">
              <a:lnSpc>
                <a:spcPct val="150000"/>
              </a:lnSpc>
              <a:spcBef>
                <a:spcPct val="0"/>
              </a:spcBef>
              <a:buFontTx/>
              <a:buNone/>
            </a:pPr>
            <a:r>
              <a:rPr lang="es-ES" altLang="es-ES" sz="2400">
                <a:cs typeface="Calibri" panose="020F0502020204030204" pitchFamily="34" charset="0"/>
              </a:rPr>
              <a:t>• presión arterial alta </a:t>
            </a:r>
          </a:p>
          <a:p>
            <a:pPr eaLnBrk="1" hangingPunct="1">
              <a:lnSpc>
                <a:spcPct val="150000"/>
              </a:lnSpc>
              <a:spcBef>
                <a:spcPct val="0"/>
              </a:spcBef>
              <a:buFontTx/>
              <a:buNone/>
            </a:pPr>
            <a:r>
              <a:rPr lang="es-ES" altLang="es-ES" sz="2400">
                <a:cs typeface="Calibri" panose="020F0502020204030204" pitchFamily="34" charset="0"/>
              </a:rPr>
              <a:t>• diabetes tipo 2 </a:t>
            </a:r>
          </a:p>
        </p:txBody>
      </p:sp>
      <p:pic>
        <p:nvPicPr>
          <p:cNvPr id="191492" name="Imagen 2">
            <a:extLst>
              <a:ext uri="{FF2B5EF4-FFF2-40B4-BE49-F238E27FC236}">
                <a16:creationId xmlns:a16="http://schemas.microsoft.com/office/drawing/2014/main" xmlns="" id="{5CC53CB7-20B5-4E2A-A713-D3127E324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638" y="494665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Imagen 3">
            <a:extLst>
              <a:ext uri="{FF2B5EF4-FFF2-40B4-BE49-F238E27FC236}">
                <a16:creationId xmlns:a16="http://schemas.microsoft.com/office/drawing/2014/main" xmlns="" id="{5B9954D6-47A8-42C0-B459-94D93CD54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8588" y="3781425"/>
            <a:ext cx="37052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CuadroTexto 4">
            <a:extLst>
              <a:ext uri="{FF2B5EF4-FFF2-40B4-BE49-F238E27FC236}">
                <a16:creationId xmlns:a16="http://schemas.microsoft.com/office/drawing/2014/main" xmlns="" id="{EBD8314F-962A-4E65-A799-98EA6EDB65C9}"/>
              </a:ext>
            </a:extLst>
          </p:cNvPr>
          <p:cNvSpPr txBox="1">
            <a:spLocks noChangeArrowheads="1"/>
          </p:cNvSpPr>
          <p:nvPr/>
        </p:nvSpPr>
        <p:spPr bwMode="auto">
          <a:xfrm>
            <a:off x="3279775" y="63500"/>
            <a:ext cx="3959225"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600">
                <a:solidFill>
                  <a:schemeClr val="bg1"/>
                </a:solidFill>
              </a:rPr>
              <a:t>¿La grasa o la vida?</a:t>
            </a:r>
          </a:p>
        </p:txBody>
      </p:sp>
      <p:pic>
        <p:nvPicPr>
          <p:cNvPr id="191495" name="Imagen 5">
            <a:extLst>
              <a:ext uri="{FF2B5EF4-FFF2-40B4-BE49-F238E27FC236}">
                <a16:creationId xmlns:a16="http://schemas.microsoft.com/office/drawing/2014/main" xmlns="" id="{7A61A9B4-9809-4C12-B6BA-021D20AAD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043" b="17686"/>
          <a:stretch>
            <a:fillRect/>
          </a:stretch>
        </p:blipFill>
        <p:spPr bwMode="auto">
          <a:xfrm>
            <a:off x="8356600" y="2898775"/>
            <a:ext cx="38147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6" name="CuadroTexto 7">
            <a:extLst>
              <a:ext uri="{FF2B5EF4-FFF2-40B4-BE49-F238E27FC236}">
                <a16:creationId xmlns:a16="http://schemas.microsoft.com/office/drawing/2014/main" xmlns="" id="{D5914B22-A0B0-4FC6-80DE-75DDA4135E91}"/>
              </a:ext>
            </a:extLst>
          </p:cNvPr>
          <p:cNvSpPr txBox="1">
            <a:spLocks noChangeArrowheads="1"/>
          </p:cNvSpPr>
          <p:nvPr/>
        </p:nvSpPr>
        <p:spPr bwMode="auto">
          <a:xfrm>
            <a:off x="8356600" y="4873625"/>
            <a:ext cx="38147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latin typeface="Comic Sans MS" panose="030F0702030302020204" pitchFamily="66" charset="0"/>
              </a:rPr>
              <a:t>Si el cuerpo humano tiene un 73% de agua, por que yo tengo que tener un 40% de grasa?</a:t>
            </a:r>
          </a:p>
        </p:txBody>
      </p:sp>
      <p:grpSp>
        <p:nvGrpSpPr>
          <p:cNvPr id="191497" name="Grupo 8">
            <a:extLst>
              <a:ext uri="{FF2B5EF4-FFF2-40B4-BE49-F238E27FC236}">
                <a16:creationId xmlns:a16="http://schemas.microsoft.com/office/drawing/2014/main" xmlns="" id="{8892ED89-6D9B-484B-A194-6203F2BDAA8E}"/>
              </a:ext>
            </a:extLst>
          </p:cNvPr>
          <p:cNvGrpSpPr>
            <a:grpSpLocks/>
          </p:cNvGrpSpPr>
          <p:nvPr/>
        </p:nvGrpSpPr>
        <p:grpSpPr bwMode="auto">
          <a:xfrm>
            <a:off x="220663" y="71438"/>
            <a:ext cx="11680825" cy="1041400"/>
            <a:chOff x="324949" y="18898"/>
            <a:chExt cx="11473761" cy="1041523"/>
          </a:xfrm>
        </p:grpSpPr>
        <p:pic>
          <p:nvPicPr>
            <p:cNvPr id="10" name="Gráfico 9" descr="Niños">
              <a:extLst>
                <a:ext uri="{FF2B5EF4-FFF2-40B4-BE49-F238E27FC236}">
                  <a16:creationId xmlns:a16="http://schemas.microsoft.com/office/drawing/2014/main" xmlns="" id="{CA19C0EC-63C7-4AB2-91D6-FE31A49A4189}"/>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91499" name="Grupo 10">
              <a:extLst>
                <a:ext uri="{FF2B5EF4-FFF2-40B4-BE49-F238E27FC236}">
                  <a16:creationId xmlns:a16="http://schemas.microsoft.com/office/drawing/2014/main" xmlns="" id="{9A15015D-B9B4-4C86-9D6C-15F6F746A08E}"/>
                </a:ext>
              </a:extLst>
            </p:cNvPr>
            <p:cNvGrpSpPr>
              <a:grpSpLocks/>
            </p:cNvGrpSpPr>
            <p:nvPr/>
          </p:nvGrpSpPr>
          <p:grpSpPr bwMode="auto">
            <a:xfrm>
              <a:off x="10087897" y="203994"/>
              <a:ext cx="1710813" cy="651412"/>
              <a:chOff x="311102" y="174229"/>
              <a:chExt cx="9335256" cy="6359305"/>
            </a:xfrm>
          </p:grpSpPr>
          <p:pic>
            <p:nvPicPr>
              <p:cNvPr id="191500" name="Imagen 11">
                <a:extLst>
                  <a:ext uri="{FF2B5EF4-FFF2-40B4-BE49-F238E27FC236}">
                    <a16:creationId xmlns:a16="http://schemas.microsoft.com/office/drawing/2014/main" xmlns="" id="{AAE20908-EB61-47CB-B3A8-A7159055B9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1" name="Imagen 12">
                <a:extLst>
                  <a:ext uri="{FF2B5EF4-FFF2-40B4-BE49-F238E27FC236}">
                    <a16:creationId xmlns:a16="http://schemas.microsoft.com/office/drawing/2014/main" xmlns="" id="{F9F41C41-44F6-4FD2-ACD8-7B71FDABAF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3E3E140-D064-4B64-8A82-DC16193DA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4473" y="92133"/>
            <a:ext cx="1638041" cy="1606038"/>
          </a:xfrm>
          <a:prstGeom prst="rect">
            <a:avLst/>
          </a:prstGeom>
        </p:spPr>
      </p:pic>
      <p:sp>
        <p:nvSpPr>
          <p:cNvPr id="3" name="Rectángulo 2">
            <a:extLst>
              <a:ext uri="{FF2B5EF4-FFF2-40B4-BE49-F238E27FC236}">
                <a16:creationId xmlns:a16="http://schemas.microsoft.com/office/drawing/2014/main" xmlns="" id="{0CA6F191-8ABB-40FC-A825-5BD597EE1D06}"/>
              </a:ext>
            </a:extLst>
          </p:cNvPr>
          <p:cNvSpPr/>
          <p:nvPr/>
        </p:nvSpPr>
        <p:spPr>
          <a:xfrm>
            <a:off x="323556" y="298062"/>
            <a:ext cx="11544888" cy="6494085"/>
          </a:xfrm>
          <a:prstGeom prst="rect">
            <a:avLst/>
          </a:prstGeom>
        </p:spPr>
        <p:txBody>
          <a:bodyPr wrap="square">
            <a:spAutoFit/>
          </a:bodyPr>
          <a:lstStyle/>
          <a:p>
            <a:r>
              <a:rPr lang="es-ES" sz="2800" b="0" i="0" u="none" strike="noStrike" dirty="0">
                <a:solidFill>
                  <a:srgbClr val="F74343"/>
                </a:solidFill>
                <a:effectLst/>
              </a:rPr>
              <a:t>➔ </a:t>
            </a:r>
            <a:r>
              <a:rPr lang="es-ES" sz="2800" b="1" dirty="0">
                <a:solidFill>
                  <a:srgbClr val="F74343"/>
                </a:solidFill>
              </a:rPr>
              <a:t>Los objetivos y metas en condiciones ideales</a:t>
            </a:r>
            <a:endParaRPr lang="es-ES" sz="2800" b="1" i="0" u="none" strike="noStrike" dirty="0">
              <a:solidFill>
                <a:srgbClr val="F74343"/>
              </a:solidFill>
              <a:effectLst/>
            </a:endParaRPr>
          </a:p>
          <a:p>
            <a:pPr lvl="0">
              <a:lnSpc>
                <a:spcPct val="150000"/>
              </a:lnSpc>
            </a:pPr>
            <a:r>
              <a:rPr lang="en-US" sz="2400" dirty="0"/>
              <a:t>Lo que </a:t>
            </a:r>
            <a:r>
              <a:rPr lang="en-US" sz="2400" dirty="0" err="1"/>
              <a:t>querían</a:t>
            </a:r>
            <a:r>
              <a:rPr lang="en-US" sz="2400" dirty="0"/>
              <a:t> </a:t>
            </a:r>
            <a:r>
              <a:rPr lang="en-US" sz="2400" dirty="0" err="1"/>
              <a:t>hacer</a:t>
            </a:r>
            <a:r>
              <a:rPr lang="en-US" sz="2400" dirty="0"/>
              <a:t> </a:t>
            </a:r>
            <a:r>
              <a:rPr lang="en-US" sz="2400" dirty="0" err="1"/>
              <a:t>inicialmente</a:t>
            </a:r>
            <a:r>
              <a:rPr lang="en-US" sz="2400" dirty="0"/>
              <a:t>:</a:t>
            </a:r>
            <a:endParaRPr lang="es-ES" sz="2400" dirty="0"/>
          </a:p>
          <a:p>
            <a:pPr>
              <a:lnSpc>
                <a:spcPct val="150000"/>
              </a:lnSpc>
            </a:pPr>
            <a:r>
              <a:rPr lang="en-US" sz="2400" dirty="0"/>
              <a:t>"</a:t>
            </a:r>
            <a:r>
              <a:rPr lang="en-US" sz="2400" dirty="0" err="1"/>
              <a:t>Objetivos</a:t>
            </a:r>
            <a:r>
              <a:rPr lang="en-US" sz="2400" dirty="0"/>
              <a:t> </a:t>
            </a:r>
            <a:r>
              <a:rPr lang="en-US" sz="2400" dirty="0" err="1"/>
              <a:t>específicos</a:t>
            </a:r>
            <a:r>
              <a:rPr lang="en-US" sz="2400" dirty="0"/>
              <a:t>: Los </a:t>
            </a:r>
            <a:r>
              <a:rPr lang="en-US" sz="2400" dirty="0" err="1"/>
              <a:t>alumnos</a:t>
            </a:r>
            <a:r>
              <a:rPr lang="en-US" sz="2400" dirty="0"/>
              <a:t> </a:t>
            </a:r>
            <a:r>
              <a:rPr lang="en-US" sz="2400" dirty="0" err="1"/>
              <a:t>serán</a:t>
            </a:r>
            <a:r>
              <a:rPr lang="en-US" sz="2400" dirty="0"/>
              <a:t> </a:t>
            </a:r>
            <a:r>
              <a:rPr lang="en-US" sz="2400" dirty="0" err="1"/>
              <a:t>capaces</a:t>
            </a:r>
            <a:r>
              <a:rPr lang="en-US" sz="2400" dirty="0"/>
              <a:t> de</a:t>
            </a:r>
            <a:endParaRPr lang="es-ES" sz="2400" dirty="0"/>
          </a:p>
          <a:p>
            <a:pPr>
              <a:lnSpc>
                <a:spcPct val="150000"/>
              </a:lnSpc>
            </a:pPr>
            <a:r>
              <a:rPr lang="en-US" sz="2400" dirty="0"/>
              <a:t>1. </a:t>
            </a:r>
            <a:r>
              <a:rPr lang="en-US" sz="2400" dirty="0" err="1"/>
              <a:t>Analizar</a:t>
            </a:r>
            <a:r>
              <a:rPr lang="en-US" sz="2400" dirty="0"/>
              <a:t> la </a:t>
            </a:r>
            <a:r>
              <a:rPr lang="en-US" sz="2400" dirty="0" err="1"/>
              <a:t>oferta</a:t>
            </a:r>
            <a:r>
              <a:rPr lang="en-US" sz="2400" dirty="0"/>
              <a:t> </a:t>
            </a:r>
            <a:r>
              <a:rPr lang="en-US" sz="2400" dirty="0" err="1"/>
              <a:t>alimentaria</a:t>
            </a:r>
            <a:r>
              <a:rPr lang="en-US" sz="2400" dirty="0"/>
              <a:t> de </a:t>
            </a:r>
            <a:r>
              <a:rPr lang="en-US" sz="2400" dirty="0" err="1"/>
              <a:t>su</a:t>
            </a:r>
            <a:r>
              <a:rPr lang="en-US" sz="2400" dirty="0"/>
              <a:t> </a:t>
            </a:r>
            <a:r>
              <a:rPr lang="en-US" sz="2400" dirty="0" err="1"/>
              <a:t>entorno</a:t>
            </a:r>
            <a:r>
              <a:rPr lang="en-US" sz="2400" dirty="0"/>
              <a:t> familiar y al </a:t>
            </a:r>
            <a:r>
              <a:rPr lang="en-US" sz="2400" dirty="0" err="1"/>
              <a:t>menos</a:t>
            </a:r>
            <a:r>
              <a:rPr lang="en-US" sz="2400" dirty="0"/>
              <a:t> </a:t>
            </a:r>
            <a:r>
              <a:rPr lang="en-US" sz="2400" dirty="0" err="1"/>
              <a:t>conocer</a:t>
            </a:r>
            <a:r>
              <a:rPr lang="en-US" sz="2400" dirty="0"/>
              <a:t> la </a:t>
            </a:r>
            <a:r>
              <a:rPr lang="en-US" sz="2400" dirty="0" err="1"/>
              <a:t>frecuencia</a:t>
            </a:r>
            <a:r>
              <a:rPr lang="en-US" sz="2400" dirty="0"/>
              <a:t> de </a:t>
            </a:r>
            <a:r>
              <a:rPr lang="en-US" sz="2400" dirty="0" err="1"/>
              <a:t>consumo</a:t>
            </a:r>
            <a:r>
              <a:rPr lang="en-US" sz="2400" dirty="0"/>
              <a:t> de...</a:t>
            </a:r>
            <a:r>
              <a:rPr lang="en-US" sz="2400" dirty="0" err="1"/>
              <a:t>tal</a:t>
            </a:r>
            <a:r>
              <a:rPr lang="en-US" sz="2400" dirty="0"/>
              <a:t> o </a:t>
            </a:r>
            <a:r>
              <a:rPr lang="en-US" sz="2400" dirty="0" err="1"/>
              <a:t>cual</a:t>
            </a:r>
            <a:r>
              <a:rPr lang="en-US" sz="2400" dirty="0"/>
              <a:t> </a:t>
            </a:r>
            <a:r>
              <a:rPr lang="en-US" sz="2400" dirty="0" err="1"/>
              <a:t>grupo</a:t>
            </a:r>
            <a:r>
              <a:rPr lang="en-US" sz="2400" dirty="0"/>
              <a:t> de </a:t>
            </a:r>
            <a:r>
              <a:rPr lang="en-US" sz="2400" dirty="0" err="1"/>
              <a:t>alimentos</a:t>
            </a:r>
            <a:r>
              <a:rPr lang="en-US" sz="2400" dirty="0"/>
              <a:t> entre los </a:t>
            </a:r>
            <a:r>
              <a:rPr lang="en-US" sz="2400" dirty="0" err="1"/>
              <a:t>miembros</a:t>
            </a:r>
            <a:r>
              <a:rPr lang="en-US" sz="2400" dirty="0"/>
              <a:t> de </a:t>
            </a:r>
            <a:r>
              <a:rPr lang="en-US" sz="2400" dirty="0" err="1"/>
              <a:t>su</a:t>
            </a:r>
            <a:r>
              <a:rPr lang="en-US" sz="2400" dirty="0"/>
              <a:t> </a:t>
            </a:r>
            <a:r>
              <a:rPr lang="en-US" sz="2400" dirty="0" err="1"/>
              <a:t>familia</a:t>
            </a:r>
            <a:r>
              <a:rPr lang="en-US" sz="2400" dirty="0"/>
              <a:t>.</a:t>
            </a:r>
            <a:endParaRPr lang="es-ES" sz="2400" dirty="0"/>
          </a:p>
          <a:p>
            <a:pPr>
              <a:lnSpc>
                <a:spcPct val="150000"/>
              </a:lnSpc>
            </a:pPr>
            <a:r>
              <a:rPr lang="en-US" sz="2400" dirty="0"/>
              <a:t>2. </a:t>
            </a:r>
            <a:r>
              <a:rPr lang="en-US" sz="2400" dirty="0" err="1"/>
              <a:t>Realizar</a:t>
            </a:r>
            <a:r>
              <a:rPr lang="en-US" sz="2400" dirty="0"/>
              <a:t> una </a:t>
            </a:r>
            <a:r>
              <a:rPr lang="en-US" sz="2400" dirty="0" err="1"/>
              <a:t>encuesta</a:t>
            </a:r>
            <a:r>
              <a:rPr lang="en-US" sz="2400" dirty="0"/>
              <a:t> </a:t>
            </a:r>
            <a:r>
              <a:rPr lang="en-US" sz="2400" dirty="0" err="1"/>
              <a:t>alimentaria</a:t>
            </a:r>
            <a:r>
              <a:rPr lang="en-US" sz="2400" dirty="0"/>
              <a:t> </a:t>
            </a:r>
            <a:r>
              <a:rPr lang="en-US" sz="2400" dirty="0" err="1"/>
              <a:t>en</a:t>
            </a:r>
            <a:r>
              <a:rPr lang="en-US" sz="2400" dirty="0"/>
              <a:t> el </a:t>
            </a:r>
            <a:r>
              <a:rPr lang="en-US" sz="2400" dirty="0" err="1"/>
              <a:t>hogar</a:t>
            </a:r>
            <a:r>
              <a:rPr lang="en-US" sz="2400" dirty="0"/>
              <a:t> para </a:t>
            </a:r>
            <a:r>
              <a:rPr lang="en-US" sz="2400" dirty="0" err="1"/>
              <a:t>conocer</a:t>
            </a:r>
            <a:r>
              <a:rPr lang="en-US" sz="2400" dirty="0"/>
              <a:t> la </a:t>
            </a:r>
            <a:r>
              <a:rPr lang="en-US" sz="2400" dirty="0" err="1"/>
              <a:t>frecuencia</a:t>
            </a:r>
            <a:r>
              <a:rPr lang="en-US" sz="2400" dirty="0"/>
              <a:t> de </a:t>
            </a:r>
            <a:r>
              <a:rPr lang="en-US" sz="2400" dirty="0" err="1"/>
              <a:t>consumo</a:t>
            </a:r>
            <a:r>
              <a:rPr lang="en-US" sz="2400" dirty="0"/>
              <a:t> de </a:t>
            </a:r>
            <a:r>
              <a:rPr lang="en-US" sz="2400" dirty="0" err="1"/>
              <a:t>todos</a:t>
            </a:r>
            <a:r>
              <a:rPr lang="en-US" sz="2400" dirty="0"/>
              <a:t> los </a:t>
            </a:r>
            <a:r>
              <a:rPr lang="en-US" sz="2400" dirty="0" err="1"/>
              <a:t>grupos</a:t>
            </a:r>
            <a:r>
              <a:rPr lang="en-US" sz="2400" dirty="0"/>
              <a:t> de </a:t>
            </a:r>
            <a:r>
              <a:rPr lang="en-US" sz="2400" dirty="0" err="1"/>
              <a:t>alimentos</a:t>
            </a:r>
            <a:r>
              <a:rPr lang="en-US" sz="2400" dirty="0"/>
              <a:t>.</a:t>
            </a:r>
            <a:endParaRPr lang="es-ES" sz="2400" dirty="0"/>
          </a:p>
          <a:p>
            <a:pPr>
              <a:lnSpc>
                <a:spcPct val="150000"/>
              </a:lnSpc>
            </a:pPr>
            <a:r>
              <a:rPr lang="en-US" sz="2400" dirty="0"/>
              <a:t>3. </a:t>
            </a:r>
            <a:r>
              <a:rPr lang="en-US" sz="2400" dirty="0" err="1"/>
              <a:t>Realizar</a:t>
            </a:r>
            <a:r>
              <a:rPr lang="en-US" sz="2400" dirty="0"/>
              <a:t> y </a:t>
            </a:r>
            <a:r>
              <a:rPr lang="en-US" sz="2400" dirty="0" err="1"/>
              <a:t>grabar</a:t>
            </a:r>
            <a:r>
              <a:rPr lang="en-US" sz="2400" dirty="0"/>
              <a:t> una </a:t>
            </a:r>
            <a:r>
              <a:rPr lang="en-US" sz="2400" dirty="0" err="1"/>
              <a:t>encuesta</a:t>
            </a:r>
            <a:r>
              <a:rPr lang="en-US" sz="2400" dirty="0"/>
              <a:t> </a:t>
            </a:r>
            <a:r>
              <a:rPr lang="en-US" sz="2400" dirty="0" err="1"/>
              <a:t>en</a:t>
            </a:r>
            <a:r>
              <a:rPr lang="en-US" sz="2400" dirty="0"/>
              <a:t> </a:t>
            </a:r>
            <a:r>
              <a:rPr lang="en-US" sz="2400" dirty="0" err="1"/>
              <a:t>su</a:t>
            </a:r>
            <a:r>
              <a:rPr lang="en-US" sz="2400" dirty="0"/>
              <a:t> casa (</a:t>
            </a:r>
            <a:r>
              <a:rPr lang="en-US" sz="2400" dirty="0" err="1"/>
              <a:t>inicial</a:t>
            </a:r>
            <a:r>
              <a:rPr lang="en-US" sz="2400" dirty="0"/>
              <a:t> y final) para </a:t>
            </a:r>
            <a:r>
              <a:rPr lang="en-US" sz="2400" dirty="0" err="1"/>
              <a:t>conocer</a:t>
            </a:r>
            <a:r>
              <a:rPr lang="en-US" sz="2400" dirty="0"/>
              <a:t> </a:t>
            </a:r>
            <a:r>
              <a:rPr lang="en-US" sz="2400" dirty="0" err="1"/>
              <a:t>cuales</a:t>
            </a:r>
            <a:r>
              <a:rPr lang="en-US" sz="2400" dirty="0"/>
              <a:t> son las </a:t>
            </a:r>
            <a:r>
              <a:rPr lang="en-US" sz="2400" dirty="0" err="1"/>
              <a:t>razones</a:t>
            </a:r>
            <a:r>
              <a:rPr lang="en-US" sz="2400" dirty="0"/>
              <a:t> de la </a:t>
            </a:r>
            <a:r>
              <a:rPr lang="en-US" sz="2400" dirty="0" err="1"/>
              <a:t>alta</a:t>
            </a:r>
            <a:r>
              <a:rPr lang="en-US" sz="2400" dirty="0"/>
              <a:t> o </a:t>
            </a:r>
            <a:r>
              <a:rPr lang="en-US" sz="2400" dirty="0" err="1"/>
              <a:t>baja</a:t>
            </a:r>
            <a:r>
              <a:rPr lang="en-US" sz="2400" dirty="0"/>
              <a:t> </a:t>
            </a:r>
            <a:r>
              <a:rPr lang="en-US" sz="2400" dirty="0" err="1"/>
              <a:t>frecuencia</a:t>
            </a:r>
            <a:r>
              <a:rPr lang="en-US" sz="2400" dirty="0"/>
              <a:t> de </a:t>
            </a:r>
            <a:r>
              <a:rPr lang="en-US" sz="2400" dirty="0" err="1"/>
              <a:t>consumo</a:t>
            </a:r>
            <a:r>
              <a:rPr lang="en-US" sz="2400" dirty="0"/>
              <a:t> de </a:t>
            </a:r>
            <a:r>
              <a:rPr lang="en-US" sz="2400" dirty="0" err="1"/>
              <a:t>esos</a:t>
            </a:r>
            <a:r>
              <a:rPr lang="en-US" sz="2400" dirty="0"/>
              <a:t> </a:t>
            </a:r>
            <a:r>
              <a:rPr lang="en-US" sz="2400" dirty="0" err="1"/>
              <a:t>alimentos</a:t>
            </a:r>
            <a:r>
              <a:rPr lang="en-US" sz="2400" dirty="0"/>
              <a:t>.</a:t>
            </a:r>
            <a:endParaRPr lang="es-ES" sz="2400" dirty="0"/>
          </a:p>
          <a:p>
            <a:pPr>
              <a:lnSpc>
                <a:spcPct val="150000"/>
              </a:lnSpc>
            </a:pPr>
            <a:r>
              <a:rPr lang="en-US" sz="2400" dirty="0"/>
              <a:t>4. </a:t>
            </a:r>
            <a:r>
              <a:rPr lang="en-US" sz="2400" dirty="0" err="1"/>
              <a:t>Organizar</a:t>
            </a:r>
            <a:r>
              <a:rPr lang="en-US" sz="2400" dirty="0"/>
              <a:t> un </a:t>
            </a:r>
            <a:r>
              <a:rPr lang="en-US" sz="2400" dirty="0" err="1"/>
              <a:t>sesión</a:t>
            </a:r>
            <a:r>
              <a:rPr lang="en-US" sz="2400" dirty="0"/>
              <a:t> </a:t>
            </a:r>
            <a:r>
              <a:rPr lang="en-US" sz="2400" dirty="0" err="1"/>
              <a:t>formativa</a:t>
            </a:r>
            <a:r>
              <a:rPr lang="en-US" sz="2400" dirty="0"/>
              <a:t> </a:t>
            </a:r>
            <a:r>
              <a:rPr lang="en-US" sz="2400" dirty="0" err="1"/>
              <a:t>en</a:t>
            </a:r>
            <a:r>
              <a:rPr lang="en-US" sz="2400" dirty="0"/>
              <a:t> video </a:t>
            </a:r>
            <a:r>
              <a:rPr lang="en-US" sz="2400" dirty="0" err="1"/>
              <a:t>dirigida</a:t>
            </a:r>
            <a:r>
              <a:rPr lang="en-US" sz="2400" dirty="0"/>
              <a:t> a sus </a:t>
            </a:r>
            <a:r>
              <a:rPr lang="en-US" sz="2400" dirty="0" err="1"/>
              <a:t>familias</a:t>
            </a:r>
            <a:r>
              <a:rPr lang="en-US" sz="2400" dirty="0"/>
              <a:t> para </a:t>
            </a:r>
            <a:r>
              <a:rPr lang="en-US" sz="2400" dirty="0" err="1"/>
              <a:t>mejorar</a:t>
            </a:r>
            <a:r>
              <a:rPr lang="en-US" sz="2400" dirty="0"/>
              <a:t> el </a:t>
            </a:r>
            <a:r>
              <a:rPr lang="en-US" sz="2400" dirty="0" err="1"/>
              <a:t>consumo</a:t>
            </a:r>
            <a:r>
              <a:rPr lang="en-US" sz="2400" dirty="0"/>
              <a:t> </a:t>
            </a:r>
            <a:r>
              <a:rPr lang="en-US" sz="2400" dirty="0" err="1"/>
              <a:t>en</a:t>
            </a:r>
            <a:r>
              <a:rPr lang="en-US" sz="2400" dirty="0"/>
              <a:t> </a:t>
            </a:r>
            <a:r>
              <a:rPr lang="en-US" sz="2400" dirty="0" err="1"/>
              <a:t>función</a:t>
            </a:r>
            <a:r>
              <a:rPr lang="en-US" sz="2400" dirty="0"/>
              <a:t> de las </a:t>
            </a:r>
            <a:r>
              <a:rPr lang="en-US" sz="2400" dirty="0" err="1"/>
              <a:t>razones</a:t>
            </a:r>
            <a:r>
              <a:rPr lang="en-US" sz="2400" dirty="0"/>
              <a:t> que </a:t>
            </a:r>
            <a:r>
              <a:rPr lang="en-US" sz="2400" dirty="0" err="1"/>
              <a:t>alegan</a:t>
            </a:r>
            <a:r>
              <a:rPr lang="en-US" sz="2400" dirty="0"/>
              <a:t>.</a:t>
            </a:r>
            <a:endParaRPr lang="es-ES" sz="2400" dirty="0"/>
          </a:p>
          <a:p>
            <a:endParaRPr lang="es-ES" sz="2800" b="1" i="0" u="none" strike="noStrike" dirty="0">
              <a:solidFill>
                <a:srgbClr val="F74343"/>
              </a:solidFill>
              <a:effectLst/>
            </a:endParaRPr>
          </a:p>
        </p:txBody>
      </p:sp>
    </p:spTree>
    <p:extLst>
      <p:ext uri="{BB962C8B-B14F-4D97-AF65-F5344CB8AC3E}">
        <p14:creationId xmlns:p14="http://schemas.microsoft.com/office/powerpoint/2010/main" val="14308929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92514" name="Rectángulo 2">
            <a:extLst>
              <a:ext uri="{FF2B5EF4-FFF2-40B4-BE49-F238E27FC236}">
                <a16:creationId xmlns:a16="http://schemas.microsoft.com/office/drawing/2014/main" xmlns="" id="{06EFA9EB-93D3-42CA-AEAE-F7F79861B2DF}"/>
              </a:ext>
            </a:extLst>
          </p:cNvPr>
          <p:cNvSpPr>
            <a:spLocks noChangeArrowheads="1"/>
          </p:cNvSpPr>
          <p:nvPr/>
        </p:nvSpPr>
        <p:spPr bwMode="auto">
          <a:xfrm>
            <a:off x="239713" y="1712913"/>
            <a:ext cx="11323637" cy="3416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ES" sz="2400" b="1">
                <a:solidFill>
                  <a:srgbClr val="FF0000"/>
                </a:solidFill>
                <a:latin typeface="Minion Pro"/>
              </a:rPr>
              <a:t>Cantidad excesiva de grasas totales</a:t>
            </a:r>
          </a:p>
          <a:p>
            <a:pPr algn="just" eaLnBrk="1" hangingPunct="1">
              <a:lnSpc>
                <a:spcPct val="100000"/>
              </a:lnSpc>
              <a:spcBef>
                <a:spcPct val="0"/>
              </a:spcBef>
              <a:buFontTx/>
              <a:buNone/>
            </a:pPr>
            <a:r>
              <a:rPr lang="es-ES" altLang="es-ES" sz="2400">
                <a:solidFill>
                  <a:srgbClr val="000000"/>
                </a:solidFill>
                <a:latin typeface="Minion Pro"/>
              </a:rPr>
              <a:t>la cantidad de energía (kcal) proveniente del total de grasas (gramos de grasas x 9 kcal)</a:t>
            </a:r>
          </a:p>
          <a:p>
            <a:pPr algn="just" eaLnBrk="1" hangingPunct="1">
              <a:lnSpc>
                <a:spcPct val="100000"/>
              </a:lnSpc>
              <a:spcBef>
                <a:spcPct val="0"/>
              </a:spcBef>
              <a:buFontTx/>
              <a:buNone/>
            </a:pPr>
            <a:r>
              <a:rPr lang="es-ES" altLang="es-ES" sz="2400">
                <a:solidFill>
                  <a:srgbClr val="000000"/>
                </a:solidFill>
                <a:latin typeface="Minion Pro"/>
              </a:rPr>
              <a:t>es igual o mayor a 30-35% del total de energía. </a:t>
            </a:r>
          </a:p>
          <a:p>
            <a:pPr algn="just" eaLnBrk="1" hangingPunct="1">
              <a:lnSpc>
                <a:spcPct val="100000"/>
              </a:lnSpc>
              <a:spcBef>
                <a:spcPct val="0"/>
              </a:spcBef>
              <a:buFontTx/>
              <a:buNone/>
            </a:pPr>
            <a:r>
              <a:rPr lang="es-ES" altLang="es-ES" sz="2400" b="1">
                <a:solidFill>
                  <a:srgbClr val="FF0000"/>
                </a:solidFill>
                <a:latin typeface="Minion Pro"/>
              </a:rPr>
              <a:t>Cantidad excesiva de grasas saturadas</a:t>
            </a:r>
          </a:p>
          <a:p>
            <a:pPr algn="just" eaLnBrk="1" hangingPunct="1">
              <a:lnSpc>
                <a:spcPct val="100000"/>
              </a:lnSpc>
              <a:spcBef>
                <a:spcPct val="0"/>
              </a:spcBef>
              <a:buFontTx/>
              <a:buNone/>
            </a:pPr>
            <a:r>
              <a:rPr lang="es-ES" altLang="es-ES" sz="2400">
                <a:solidFill>
                  <a:srgbClr val="000000"/>
                </a:solidFill>
                <a:latin typeface="Minion Pro"/>
              </a:rPr>
              <a:t>la cantidad de energía (kcal) proveniente de grasas saturadas (gramos de grasas saturadas x 9 kcal) es igual o mayor a 8% del total de energía (kcal). </a:t>
            </a:r>
          </a:p>
          <a:p>
            <a:pPr algn="just" eaLnBrk="1" hangingPunct="1">
              <a:lnSpc>
                <a:spcPct val="100000"/>
              </a:lnSpc>
              <a:spcBef>
                <a:spcPct val="0"/>
              </a:spcBef>
              <a:buFontTx/>
              <a:buNone/>
            </a:pPr>
            <a:r>
              <a:rPr lang="es-ES" altLang="es-ES" sz="2400" b="1">
                <a:solidFill>
                  <a:srgbClr val="FF0000"/>
                </a:solidFill>
                <a:latin typeface="Minion Pro"/>
              </a:rPr>
              <a:t>Cantidad excesiva de grasas trans</a:t>
            </a:r>
          </a:p>
          <a:p>
            <a:pPr algn="just" eaLnBrk="1" hangingPunct="1">
              <a:lnSpc>
                <a:spcPct val="100000"/>
              </a:lnSpc>
              <a:spcBef>
                <a:spcPct val="0"/>
              </a:spcBef>
              <a:buFontTx/>
              <a:buNone/>
            </a:pPr>
            <a:r>
              <a:rPr lang="es-ES" altLang="es-ES" sz="2400">
                <a:solidFill>
                  <a:srgbClr val="000000"/>
                </a:solidFill>
                <a:latin typeface="Minion Pro"/>
              </a:rPr>
              <a:t>la cantidad de energía (kcal) proveniente de grasas trans (gramos de grasas trans x 9 kcal) es igual o mayor a 1% del total de energía (kcal). </a:t>
            </a:r>
            <a:endParaRPr lang="es-ES" altLang="es-ES" sz="2400"/>
          </a:p>
        </p:txBody>
      </p:sp>
      <p:sp>
        <p:nvSpPr>
          <p:cNvPr id="192515" name="Rectángulo 5">
            <a:extLst>
              <a:ext uri="{FF2B5EF4-FFF2-40B4-BE49-F238E27FC236}">
                <a16:creationId xmlns:a16="http://schemas.microsoft.com/office/drawing/2014/main" xmlns="" id="{A8F35C03-57EF-48F8-9E06-914DF37DAE35}"/>
              </a:ext>
            </a:extLst>
          </p:cNvPr>
          <p:cNvSpPr>
            <a:spLocks noChangeArrowheads="1"/>
          </p:cNvSpPr>
          <p:nvPr/>
        </p:nvSpPr>
        <p:spPr bwMode="auto">
          <a:xfrm>
            <a:off x="1755775" y="6237288"/>
            <a:ext cx="417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solidFill>
                  <a:srgbClr val="000000"/>
                </a:solidFill>
                <a:latin typeface="Minion Pro"/>
              </a:rPr>
              <a:t>(en cualquier cantidad dada del producto) </a:t>
            </a:r>
            <a:endParaRPr lang="es-ES" altLang="es-ES" sz="1800"/>
          </a:p>
        </p:txBody>
      </p:sp>
      <p:pic>
        <p:nvPicPr>
          <p:cNvPr id="192516" name="Picture 2" descr="http://www.eleconomista.es/blogs/running-de-ciudad/wp-content/uploads/2012/05/obesidad.jpg">
            <a:hlinkClick r:id="rId2"/>
            <a:extLst>
              <a:ext uri="{FF2B5EF4-FFF2-40B4-BE49-F238E27FC236}">
                <a16:creationId xmlns:a16="http://schemas.microsoft.com/office/drawing/2014/main" xmlns="" id="{038BDB19-EDA8-42BF-B0A3-671B5A631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16" t="29086" r="31560" b="9"/>
          <a:stretch>
            <a:fillRect/>
          </a:stretch>
        </p:blipFill>
        <p:spPr bwMode="auto">
          <a:xfrm>
            <a:off x="7780338" y="227013"/>
            <a:ext cx="220503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6 CuadroTexto">
            <a:extLst>
              <a:ext uri="{FF2B5EF4-FFF2-40B4-BE49-F238E27FC236}">
                <a16:creationId xmlns:a16="http://schemas.microsoft.com/office/drawing/2014/main" xmlns="" id="{7E1ED4D1-1579-4E33-90AC-5DCB1EAE5B3B}"/>
              </a:ext>
            </a:extLst>
          </p:cNvPr>
          <p:cNvSpPr txBox="1">
            <a:spLocks noChangeArrowheads="1"/>
          </p:cNvSpPr>
          <p:nvPr/>
        </p:nvSpPr>
        <p:spPr bwMode="auto">
          <a:xfrm>
            <a:off x="4151313" y="655638"/>
            <a:ext cx="3629025"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a:solidFill>
                  <a:schemeClr val="bg1"/>
                </a:solidFill>
              </a:rPr>
              <a:t>Grasa corporal</a:t>
            </a:r>
          </a:p>
        </p:txBody>
      </p:sp>
      <p:grpSp>
        <p:nvGrpSpPr>
          <p:cNvPr id="192518" name="Grupo 5">
            <a:extLst>
              <a:ext uri="{FF2B5EF4-FFF2-40B4-BE49-F238E27FC236}">
                <a16:creationId xmlns:a16="http://schemas.microsoft.com/office/drawing/2014/main" xmlns="" id="{E899038A-FE79-415B-9D8D-C4FB05B753E9}"/>
              </a:ext>
            </a:extLst>
          </p:cNvPr>
          <p:cNvGrpSpPr>
            <a:grpSpLocks/>
          </p:cNvGrpSpPr>
          <p:nvPr/>
        </p:nvGrpSpPr>
        <p:grpSpPr bwMode="auto">
          <a:xfrm>
            <a:off x="220663" y="71438"/>
            <a:ext cx="11680825" cy="1041400"/>
            <a:chOff x="324949" y="18898"/>
            <a:chExt cx="11473761" cy="1041523"/>
          </a:xfrm>
        </p:grpSpPr>
        <p:pic>
          <p:nvPicPr>
            <p:cNvPr id="7" name="Gráfico 6" descr="Niños">
              <a:extLst>
                <a:ext uri="{FF2B5EF4-FFF2-40B4-BE49-F238E27FC236}">
                  <a16:creationId xmlns:a16="http://schemas.microsoft.com/office/drawing/2014/main" xmlns="" id="{AB10A0E7-AFF7-4AE3-933B-BDE5F9252A54}"/>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92520" name="Grupo 7">
              <a:extLst>
                <a:ext uri="{FF2B5EF4-FFF2-40B4-BE49-F238E27FC236}">
                  <a16:creationId xmlns:a16="http://schemas.microsoft.com/office/drawing/2014/main" xmlns="" id="{18EEEF50-9142-4D33-A1F4-1F9AA61BA2C4}"/>
                </a:ext>
              </a:extLst>
            </p:cNvPr>
            <p:cNvGrpSpPr>
              <a:grpSpLocks/>
            </p:cNvGrpSpPr>
            <p:nvPr/>
          </p:nvGrpSpPr>
          <p:grpSpPr bwMode="auto">
            <a:xfrm>
              <a:off x="10087897" y="203994"/>
              <a:ext cx="1710813" cy="651412"/>
              <a:chOff x="311102" y="174229"/>
              <a:chExt cx="9335256" cy="6359305"/>
            </a:xfrm>
          </p:grpSpPr>
          <p:pic>
            <p:nvPicPr>
              <p:cNvPr id="192521" name="Imagen 8">
                <a:extLst>
                  <a:ext uri="{FF2B5EF4-FFF2-40B4-BE49-F238E27FC236}">
                    <a16:creationId xmlns:a16="http://schemas.microsoft.com/office/drawing/2014/main" xmlns="" id="{6065D7F6-2EEE-44C2-9D16-FF12BDFA73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2" name="Imagen 9">
                <a:extLst>
                  <a:ext uri="{FF2B5EF4-FFF2-40B4-BE49-F238E27FC236}">
                    <a16:creationId xmlns:a16="http://schemas.microsoft.com/office/drawing/2014/main" xmlns="" id="{93B8A495-20F6-405B-9327-0C6BE2F36E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EBC2E73-40E1-4D1C-9615-339C5F744C59}"/>
              </a:ext>
            </a:extLst>
          </p:cNvPr>
          <p:cNvSpPr>
            <a:spLocks noChangeArrowheads="1"/>
          </p:cNvSpPr>
          <p:nvPr/>
        </p:nvSpPr>
        <p:spPr bwMode="auto">
          <a:xfrm>
            <a:off x="309563" y="363538"/>
            <a:ext cx="12023725" cy="649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fontAlgn="auto" hangingPunct="1">
              <a:lnSpc>
                <a:spcPct val="150000"/>
              </a:lnSpc>
              <a:spcBef>
                <a:spcPts val="0"/>
              </a:spcBef>
              <a:spcAft>
                <a:spcPts val="0"/>
              </a:spcAft>
              <a:defRPr/>
            </a:pPr>
            <a:r>
              <a:rPr lang="es-ES" sz="2400" b="1" dirty="0">
                <a:solidFill>
                  <a:srgbClr val="00B050"/>
                </a:solidFill>
                <a:latin typeface="+mn-lt"/>
              </a:rPr>
              <a:t>Funciones</a:t>
            </a:r>
          </a:p>
          <a:p>
            <a:pPr eaLnBrk="1" fontAlgn="auto" hangingPunct="1">
              <a:lnSpc>
                <a:spcPct val="150000"/>
              </a:lnSpc>
              <a:spcBef>
                <a:spcPts val="0"/>
              </a:spcBef>
              <a:spcAft>
                <a:spcPts val="0"/>
              </a:spcAft>
              <a:defRPr/>
            </a:pPr>
            <a:r>
              <a:rPr lang="es-ES" sz="2400" dirty="0">
                <a:latin typeface="+mj-lt"/>
                <a:cs typeface="Arial" pitchFamily="34" charset="0"/>
              </a:rPr>
              <a:t>Reserva energética </a:t>
            </a:r>
          </a:p>
          <a:p>
            <a:pPr fontAlgn="auto">
              <a:lnSpc>
                <a:spcPct val="150000"/>
              </a:lnSpc>
              <a:spcBef>
                <a:spcPts val="0"/>
              </a:spcBef>
              <a:spcAft>
                <a:spcPts val="0"/>
              </a:spcAft>
              <a:defRPr/>
            </a:pPr>
            <a:r>
              <a:rPr lang="es-ES" sz="2400" dirty="0">
                <a:latin typeface="+mj-lt"/>
                <a:cs typeface="Arial" pitchFamily="34" charset="0"/>
              </a:rPr>
              <a:t>Aislante térmico y amortiguador </a:t>
            </a:r>
          </a:p>
          <a:p>
            <a:pPr fontAlgn="auto">
              <a:lnSpc>
                <a:spcPct val="150000"/>
              </a:lnSpc>
              <a:spcBef>
                <a:spcPts val="0"/>
              </a:spcBef>
              <a:spcAft>
                <a:spcPts val="0"/>
              </a:spcAft>
              <a:defRPr/>
            </a:pPr>
            <a:r>
              <a:rPr lang="es-ES" sz="2400" dirty="0">
                <a:latin typeface="+mj-lt"/>
                <a:cs typeface="Arial" pitchFamily="34" charset="0"/>
              </a:rPr>
              <a:t>Forma parte de la membrana celular </a:t>
            </a:r>
          </a:p>
          <a:p>
            <a:pPr fontAlgn="auto">
              <a:lnSpc>
                <a:spcPct val="150000"/>
              </a:lnSpc>
              <a:spcBef>
                <a:spcPts val="0"/>
              </a:spcBef>
              <a:spcAft>
                <a:spcPts val="0"/>
              </a:spcAft>
              <a:defRPr/>
            </a:pPr>
            <a:r>
              <a:rPr lang="es-ES" sz="2400" dirty="0">
                <a:latin typeface="+mj-lt"/>
                <a:cs typeface="Arial" pitchFamily="34" charset="0"/>
              </a:rPr>
              <a:t>Mantienen la temperatura corporal</a:t>
            </a:r>
          </a:p>
          <a:p>
            <a:pPr fontAlgn="auto">
              <a:lnSpc>
                <a:spcPct val="150000"/>
              </a:lnSpc>
              <a:spcBef>
                <a:spcPts val="0"/>
              </a:spcBef>
              <a:spcAft>
                <a:spcPts val="0"/>
              </a:spcAft>
              <a:defRPr/>
            </a:pPr>
            <a:r>
              <a:rPr lang="es-ES" sz="2400" dirty="0">
                <a:latin typeface="+mj-lt"/>
                <a:cs typeface="Arial" pitchFamily="34" charset="0"/>
              </a:rPr>
              <a:t>Protegen la integridad de la piel</a:t>
            </a:r>
          </a:p>
          <a:p>
            <a:pPr fontAlgn="auto">
              <a:lnSpc>
                <a:spcPct val="150000"/>
              </a:lnSpc>
              <a:spcBef>
                <a:spcPts val="0"/>
              </a:spcBef>
              <a:spcAft>
                <a:spcPts val="0"/>
              </a:spcAft>
              <a:defRPr/>
            </a:pPr>
            <a:r>
              <a:rPr lang="es-ES" sz="2400" dirty="0">
                <a:latin typeface="+mj-lt"/>
                <a:cs typeface="Arial" pitchFamily="34" charset="0"/>
              </a:rPr>
              <a:t>Colesterol y fosfolípidos actúan como precursores de la biosíntesis de importantes</a:t>
            </a:r>
            <a:br>
              <a:rPr lang="es-ES" sz="2400" dirty="0">
                <a:latin typeface="+mj-lt"/>
                <a:cs typeface="Arial" pitchFamily="34" charset="0"/>
              </a:rPr>
            </a:br>
            <a:r>
              <a:rPr lang="es-ES" sz="2400" dirty="0">
                <a:latin typeface="+mj-lt"/>
                <a:cs typeface="Arial" pitchFamily="34" charset="0"/>
              </a:rPr>
              <a:t>moléculas (ácidos biliares, hormonas esteroideas: </a:t>
            </a:r>
            <a:r>
              <a:rPr lang="es-ES" sz="2400" dirty="0" err="1">
                <a:latin typeface="+mj-lt"/>
                <a:cs typeface="Arial" pitchFamily="34" charset="0"/>
              </a:rPr>
              <a:t>gluco</a:t>
            </a:r>
            <a:r>
              <a:rPr lang="es-ES" sz="2400" dirty="0">
                <a:latin typeface="+mj-lt"/>
                <a:cs typeface="Arial" pitchFamily="34" charset="0"/>
              </a:rPr>
              <a:t> y </a:t>
            </a:r>
            <a:r>
              <a:rPr lang="es-ES" sz="2400" dirty="0" err="1">
                <a:latin typeface="+mj-lt"/>
                <a:cs typeface="Arial" pitchFamily="34" charset="0"/>
              </a:rPr>
              <a:t>mineralcorticoides</a:t>
            </a:r>
            <a:r>
              <a:rPr lang="es-ES" sz="2400" dirty="0">
                <a:latin typeface="+mj-lt"/>
                <a:cs typeface="Arial" pitchFamily="34" charset="0"/>
              </a:rPr>
              <a:t>, h. sexuales) </a:t>
            </a:r>
          </a:p>
          <a:p>
            <a:pPr fontAlgn="auto">
              <a:lnSpc>
                <a:spcPct val="150000"/>
              </a:lnSpc>
              <a:spcBef>
                <a:spcPts val="0"/>
              </a:spcBef>
              <a:spcAft>
                <a:spcPts val="0"/>
              </a:spcAft>
              <a:defRPr/>
            </a:pPr>
            <a:r>
              <a:rPr lang="es-ES" sz="2400" dirty="0">
                <a:latin typeface="+mj-lt"/>
                <a:cs typeface="Arial" pitchFamily="34" charset="0"/>
              </a:rPr>
              <a:t>Constituyen entre un 50 a 60% de la masa cerebral </a:t>
            </a:r>
          </a:p>
          <a:p>
            <a:pPr fontAlgn="auto">
              <a:lnSpc>
                <a:spcPct val="150000"/>
              </a:lnSpc>
              <a:spcBef>
                <a:spcPts val="0"/>
              </a:spcBef>
              <a:spcAft>
                <a:spcPts val="0"/>
              </a:spcAft>
              <a:defRPr/>
            </a:pPr>
            <a:r>
              <a:rPr lang="es-ES" sz="2400" dirty="0">
                <a:latin typeface="+mj-lt"/>
                <a:cs typeface="Arial" pitchFamily="34" charset="0"/>
              </a:rPr>
              <a:t>A través de la grasa se vehiculizan las vitaminas liposolubles </a:t>
            </a:r>
          </a:p>
          <a:p>
            <a:pPr fontAlgn="auto">
              <a:lnSpc>
                <a:spcPct val="150000"/>
              </a:lnSpc>
              <a:spcBef>
                <a:spcPts val="0"/>
              </a:spcBef>
              <a:spcAft>
                <a:spcPts val="0"/>
              </a:spcAft>
              <a:defRPr/>
            </a:pPr>
            <a:r>
              <a:rPr lang="es-ES" sz="2400" dirty="0">
                <a:latin typeface="+mj-lt"/>
                <a:cs typeface="Arial" pitchFamily="34" charset="0"/>
              </a:rPr>
              <a:t>Son indispensables para crecimiento y la regeneración de tejidos. </a:t>
            </a:r>
          </a:p>
          <a:p>
            <a:pPr fontAlgn="auto">
              <a:spcBef>
                <a:spcPts val="0"/>
              </a:spcBef>
              <a:spcAft>
                <a:spcPts val="0"/>
              </a:spcAft>
              <a:defRPr/>
            </a:pPr>
            <a:endParaRPr lang="es-ES" sz="2000" dirty="0">
              <a:latin typeface="+mj-lt"/>
              <a:cs typeface="Arial" pitchFamily="34" charset="0"/>
            </a:endParaRPr>
          </a:p>
        </p:txBody>
      </p:sp>
      <p:pic>
        <p:nvPicPr>
          <p:cNvPr id="193539" name="Picture 2" descr="http://www.eleconomista.es/blogs/running-de-ciudad/wp-content/uploads/2012/05/obesidad.jpg">
            <a:hlinkClick r:id="rId3"/>
            <a:extLst>
              <a:ext uri="{FF2B5EF4-FFF2-40B4-BE49-F238E27FC236}">
                <a16:creationId xmlns:a16="http://schemas.microsoft.com/office/drawing/2014/main" xmlns="" id="{D66F829D-0C2F-4FCF-ABA6-A09A0082B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347" t="17798" r="16911"/>
          <a:stretch>
            <a:fillRect/>
          </a:stretch>
        </p:blipFill>
        <p:spPr bwMode="auto">
          <a:xfrm>
            <a:off x="7780338" y="655638"/>
            <a:ext cx="270668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6 CuadroTexto">
            <a:extLst>
              <a:ext uri="{FF2B5EF4-FFF2-40B4-BE49-F238E27FC236}">
                <a16:creationId xmlns:a16="http://schemas.microsoft.com/office/drawing/2014/main" xmlns="" id="{17D0A396-86D2-4721-A80F-D19E4C78B4C8}"/>
              </a:ext>
            </a:extLst>
          </p:cNvPr>
          <p:cNvSpPr txBox="1">
            <a:spLocks noChangeArrowheads="1"/>
          </p:cNvSpPr>
          <p:nvPr/>
        </p:nvSpPr>
        <p:spPr bwMode="auto">
          <a:xfrm>
            <a:off x="4151313" y="655638"/>
            <a:ext cx="3629025"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a:solidFill>
                  <a:schemeClr val="bg1"/>
                </a:solidFill>
              </a:rPr>
              <a:t>Grasa corporal</a:t>
            </a:r>
          </a:p>
        </p:txBody>
      </p:sp>
      <p:grpSp>
        <p:nvGrpSpPr>
          <p:cNvPr id="193541" name="Grupo 4">
            <a:extLst>
              <a:ext uri="{FF2B5EF4-FFF2-40B4-BE49-F238E27FC236}">
                <a16:creationId xmlns:a16="http://schemas.microsoft.com/office/drawing/2014/main" xmlns="" id="{FA0726BF-03B1-4384-B567-F2246A3D007B}"/>
              </a:ext>
            </a:extLst>
          </p:cNvPr>
          <p:cNvGrpSpPr>
            <a:grpSpLocks/>
          </p:cNvGrpSpPr>
          <p:nvPr/>
        </p:nvGrpSpPr>
        <p:grpSpPr bwMode="auto">
          <a:xfrm>
            <a:off x="201613" y="-182563"/>
            <a:ext cx="11680825" cy="1041401"/>
            <a:chOff x="324949" y="18898"/>
            <a:chExt cx="11473761" cy="1041523"/>
          </a:xfrm>
        </p:grpSpPr>
        <p:pic>
          <p:nvPicPr>
            <p:cNvPr id="6" name="Gráfico 5" descr="Niños">
              <a:extLst>
                <a:ext uri="{FF2B5EF4-FFF2-40B4-BE49-F238E27FC236}">
                  <a16:creationId xmlns:a16="http://schemas.microsoft.com/office/drawing/2014/main" xmlns="" id="{1B95C9C1-E3FE-4AB2-BBCD-424E55BB5434}"/>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93543" name="Grupo 6">
              <a:extLst>
                <a:ext uri="{FF2B5EF4-FFF2-40B4-BE49-F238E27FC236}">
                  <a16:creationId xmlns:a16="http://schemas.microsoft.com/office/drawing/2014/main" xmlns="" id="{D6821D16-07C1-4550-BE24-3FDF32BE70C5}"/>
                </a:ext>
              </a:extLst>
            </p:cNvPr>
            <p:cNvGrpSpPr>
              <a:grpSpLocks/>
            </p:cNvGrpSpPr>
            <p:nvPr/>
          </p:nvGrpSpPr>
          <p:grpSpPr bwMode="auto">
            <a:xfrm>
              <a:off x="10087897" y="203994"/>
              <a:ext cx="1710813" cy="651412"/>
              <a:chOff x="311102" y="174229"/>
              <a:chExt cx="9335256" cy="6359305"/>
            </a:xfrm>
          </p:grpSpPr>
          <p:pic>
            <p:nvPicPr>
              <p:cNvPr id="193544" name="Imagen 7">
                <a:extLst>
                  <a:ext uri="{FF2B5EF4-FFF2-40B4-BE49-F238E27FC236}">
                    <a16:creationId xmlns:a16="http://schemas.microsoft.com/office/drawing/2014/main" xmlns="" id="{E3BF3643-17F5-4B92-B70E-9E0431CB03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Imagen 8">
                <a:extLst>
                  <a:ext uri="{FF2B5EF4-FFF2-40B4-BE49-F238E27FC236}">
                    <a16:creationId xmlns:a16="http://schemas.microsoft.com/office/drawing/2014/main" xmlns="" id="{01C3F3F4-20C5-4373-98E3-B47E268967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4" name="3 Rectángulo">
            <a:extLst>
              <a:ext uri="{FF2B5EF4-FFF2-40B4-BE49-F238E27FC236}">
                <a16:creationId xmlns:a16="http://schemas.microsoft.com/office/drawing/2014/main" xmlns="" id="{659A9E56-4D83-42B5-B0A7-BFE69C1370BD}"/>
              </a:ext>
            </a:extLst>
          </p:cNvPr>
          <p:cNvSpPr/>
          <p:nvPr/>
        </p:nvSpPr>
        <p:spPr>
          <a:xfrm>
            <a:off x="5149850" y="176213"/>
            <a:ext cx="5959475" cy="6246812"/>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s-ES" sz="2000" b="1" dirty="0">
                <a:solidFill>
                  <a:schemeClr val="tx2"/>
                </a:solidFill>
                <a:latin typeface="+mn-lt"/>
              </a:rPr>
              <a:t>Dependiente del sexo</a:t>
            </a:r>
          </a:p>
          <a:p>
            <a:pPr eaLnBrk="1" fontAlgn="auto" hangingPunct="1">
              <a:spcBef>
                <a:spcPts val="0"/>
              </a:spcBef>
              <a:spcAft>
                <a:spcPts val="0"/>
              </a:spcAft>
              <a:defRPr/>
            </a:pPr>
            <a:r>
              <a:rPr lang="es-ES" sz="2000" dirty="0">
                <a:latin typeface="+mn-lt"/>
              </a:rPr>
              <a:t>• Hombre:</a:t>
            </a:r>
          </a:p>
          <a:p>
            <a:pPr eaLnBrk="1" fontAlgn="auto" hangingPunct="1">
              <a:spcBef>
                <a:spcPts val="0"/>
              </a:spcBef>
              <a:spcAft>
                <a:spcPts val="0"/>
              </a:spcAft>
              <a:defRPr/>
            </a:pPr>
            <a:r>
              <a:rPr lang="es-ES" sz="2000" dirty="0">
                <a:latin typeface="+mn-lt"/>
              </a:rPr>
              <a:t>  20 – 25%</a:t>
            </a:r>
          </a:p>
          <a:p>
            <a:pPr eaLnBrk="1" fontAlgn="auto" hangingPunct="1">
              <a:spcBef>
                <a:spcPts val="0"/>
              </a:spcBef>
              <a:spcAft>
                <a:spcPts val="0"/>
              </a:spcAft>
              <a:defRPr/>
            </a:pPr>
            <a:r>
              <a:rPr lang="es-ES" sz="2000" dirty="0">
                <a:latin typeface="+mn-lt"/>
              </a:rPr>
              <a:t>• Mujer:</a:t>
            </a:r>
          </a:p>
          <a:p>
            <a:pPr eaLnBrk="1" fontAlgn="auto" hangingPunct="1">
              <a:spcBef>
                <a:spcPts val="0"/>
              </a:spcBef>
              <a:spcAft>
                <a:spcPts val="0"/>
              </a:spcAft>
              <a:defRPr/>
            </a:pPr>
            <a:r>
              <a:rPr lang="es-ES" sz="2000" dirty="0">
                <a:latin typeface="+mn-lt"/>
              </a:rPr>
              <a:t>  25 – 35 %</a:t>
            </a:r>
          </a:p>
          <a:p>
            <a:pPr eaLnBrk="1" fontAlgn="auto" hangingPunct="1">
              <a:spcBef>
                <a:spcPts val="0"/>
              </a:spcBef>
              <a:spcAft>
                <a:spcPts val="0"/>
              </a:spcAft>
              <a:defRPr/>
            </a:pPr>
            <a:r>
              <a:rPr lang="es-ES" sz="2000" b="1" dirty="0">
                <a:solidFill>
                  <a:schemeClr val="tx2"/>
                </a:solidFill>
                <a:latin typeface="+mn-lt"/>
              </a:rPr>
              <a:t>Dependiente de la edad</a:t>
            </a:r>
            <a:r>
              <a:rPr lang="es-ES" sz="2000" dirty="0">
                <a:latin typeface="+mn-lt"/>
              </a:rPr>
              <a:t>:</a:t>
            </a:r>
          </a:p>
          <a:p>
            <a:pPr marL="285750" indent="-285750" eaLnBrk="1" fontAlgn="auto" hangingPunct="1">
              <a:spcBef>
                <a:spcPts val="0"/>
              </a:spcBef>
              <a:spcAft>
                <a:spcPts val="0"/>
              </a:spcAft>
              <a:buFont typeface="Arial" pitchFamily="34" charset="0"/>
              <a:buChar char="•"/>
              <a:defRPr/>
            </a:pPr>
            <a:r>
              <a:rPr lang="es-ES" sz="2000" dirty="0">
                <a:latin typeface="+mn-lt"/>
              </a:rPr>
              <a:t>30 años: 30%</a:t>
            </a:r>
          </a:p>
          <a:p>
            <a:pPr marL="285750" indent="-285750" eaLnBrk="1" fontAlgn="auto" hangingPunct="1">
              <a:spcBef>
                <a:spcPts val="0"/>
              </a:spcBef>
              <a:spcAft>
                <a:spcPts val="0"/>
              </a:spcAft>
              <a:buFont typeface="Arial" pitchFamily="34" charset="0"/>
              <a:buChar char="•"/>
              <a:defRPr/>
            </a:pPr>
            <a:r>
              <a:rPr lang="es-ES" sz="2000" dirty="0">
                <a:latin typeface="+mn-lt"/>
              </a:rPr>
              <a:t>60 años: 40%</a:t>
            </a:r>
          </a:p>
          <a:p>
            <a:pPr eaLnBrk="1" fontAlgn="auto" hangingPunct="1">
              <a:spcBef>
                <a:spcPts val="0"/>
              </a:spcBef>
              <a:spcAft>
                <a:spcPts val="0"/>
              </a:spcAft>
              <a:defRPr/>
            </a:pPr>
            <a:r>
              <a:rPr lang="es-ES" sz="2000" b="1" dirty="0">
                <a:solidFill>
                  <a:schemeClr val="tx2"/>
                </a:solidFill>
                <a:latin typeface="+mn-lt"/>
              </a:rPr>
              <a:t>Contenido</a:t>
            </a:r>
          </a:p>
          <a:p>
            <a:pPr eaLnBrk="1" fontAlgn="auto" hangingPunct="1">
              <a:spcBef>
                <a:spcPts val="0"/>
              </a:spcBef>
              <a:spcAft>
                <a:spcPts val="0"/>
              </a:spcAft>
              <a:defRPr/>
            </a:pPr>
            <a:r>
              <a:rPr lang="es-ES" sz="2000" dirty="0">
                <a:latin typeface="+mn-lt"/>
              </a:rPr>
              <a:t>Triglicéridos en su mayoría (+ </a:t>
            </a:r>
            <a:r>
              <a:rPr lang="es-ES" sz="2000" dirty="0" err="1">
                <a:latin typeface="+mn-lt"/>
              </a:rPr>
              <a:t>Fl</a:t>
            </a:r>
            <a:r>
              <a:rPr lang="es-ES" sz="2000" dirty="0">
                <a:latin typeface="+mn-lt"/>
              </a:rPr>
              <a:t> + CT)</a:t>
            </a:r>
            <a:br>
              <a:rPr lang="es-ES" sz="2000" dirty="0">
                <a:latin typeface="+mn-lt"/>
              </a:rPr>
            </a:br>
            <a:r>
              <a:rPr lang="es-ES" sz="2000" dirty="0">
                <a:latin typeface="+mn-lt"/>
              </a:rPr>
              <a:t>Elevada variabilidad interindividual:</a:t>
            </a:r>
            <a:br>
              <a:rPr lang="es-ES" sz="2000" dirty="0">
                <a:latin typeface="+mn-lt"/>
              </a:rPr>
            </a:br>
            <a:r>
              <a:rPr lang="es-ES" sz="2000" dirty="0">
                <a:latin typeface="+mn-lt"/>
              </a:rPr>
              <a:t>• En sujetos bien entrenados: 10 % del peso</a:t>
            </a:r>
            <a:br>
              <a:rPr lang="es-ES" sz="2000" dirty="0">
                <a:latin typeface="+mn-lt"/>
              </a:rPr>
            </a:br>
            <a:r>
              <a:rPr lang="es-ES" sz="2000" dirty="0">
                <a:latin typeface="+mn-lt"/>
              </a:rPr>
              <a:t>• En obesos: Hasta el 50 %</a:t>
            </a:r>
          </a:p>
          <a:p>
            <a:pPr eaLnBrk="1" fontAlgn="auto" hangingPunct="1">
              <a:spcBef>
                <a:spcPts val="0"/>
              </a:spcBef>
              <a:spcAft>
                <a:spcPts val="0"/>
              </a:spcAft>
              <a:defRPr/>
            </a:pPr>
            <a:r>
              <a:rPr lang="es-ES" sz="2000" b="1" dirty="0">
                <a:solidFill>
                  <a:schemeClr val="tx2"/>
                </a:solidFill>
                <a:latin typeface="+mn-lt"/>
              </a:rPr>
              <a:t>Alteraciones metabólicas relacionadas  con la grasa intrabdominal</a:t>
            </a:r>
          </a:p>
          <a:p>
            <a:pPr eaLnBrk="1" fontAlgn="auto" hangingPunct="1">
              <a:spcBef>
                <a:spcPts val="0"/>
              </a:spcBef>
              <a:spcAft>
                <a:spcPts val="0"/>
              </a:spcAft>
              <a:defRPr/>
            </a:pPr>
            <a:r>
              <a:rPr lang="es-ES" sz="2000" dirty="0">
                <a:latin typeface="+mn-lt"/>
              </a:rPr>
              <a:t>Resistencia a la insulina</a:t>
            </a:r>
          </a:p>
          <a:p>
            <a:pPr eaLnBrk="1" fontAlgn="auto" hangingPunct="1">
              <a:spcBef>
                <a:spcPts val="0"/>
              </a:spcBef>
              <a:spcAft>
                <a:spcPts val="0"/>
              </a:spcAft>
              <a:defRPr/>
            </a:pPr>
            <a:r>
              <a:rPr lang="es-ES" sz="2000" dirty="0">
                <a:latin typeface="+mn-lt"/>
              </a:rPr>
              <a:t>Intolerancia a la glucosa</a:t>
            </a:r>
          </a:p>
          <a:p>
            <a:pPr eaLnBrk="1" fontAlgn="auto" hangingPunct="1">
              <a:spcBef>
                <a:spcPts val="0"/>
              </a:spcBef>
              <a:spcAft>
                <a:spcPts val="0"/>
              </a:spcAft>
              <a:defRPr/>
            </a:pPr>
            <a:r>
              <a:rPr lang="es-ES" sz="2000" dirty="0">
                <a:latin typeface="+mn-lt"/>
              </a:rPr>
              <a:t>Diabetes tipo 2</a:t>
            </a:r>
          </a:p>
          <a:p>
            <a:pPr eaLnBrk="1" fontAlgn="auto" hangingPunct="1">
              <a:spcBef>
                <a:spcPts val="0"/>
              </a:spcBef>
              <a:spcAft>
                <a:spcPts val="0"/>
              </a:spcAft>
              <a:defRPr/>
            </a:pPr>
            <a:r>
              <a:rPr lang="es-ES" sz="2000" dirty="0" err="1">
                <a:latin typeface="+mn-lt"/>
              </a:rPr>
              <a:t>Dislipemia</a:t>
            </a:r>
            <a:r>
              <a:rPr lang="es-ES" sz="2000" dirty="0">
                <a:latin typeface="+mn-lt"/>
              </a:rPr>
              <a:t> </a:t>
            </a:r>
          </a:p>
          <a:p>
            <a:pPr eaLnBrk="1" fontAlgn="auto" hangingPunct="1">
              <a:spcBef>
                <a:spcPts val="0"/>
              </a:spcBef>
              <a:spcAft>
                <a:spcPts val="0"/>
              </a:spcAft>
              <a:defRPr/>
            </a:pPr>
            <a:r>
              <a:rPr lang="es-ES" sz="2000" dirty="0">
                <a:latin typeface="+mn-lt"/>
              </a:rPr>
              <a:t>Hipertensión arterial</a:t>
            </a:r>
          </a:p>
        </p:txBody>
      </p:sp>
      <p:pic>
        <p:nvPicPr>
          <p:cNvPr id="195587" name="Picture 2" descr="http://www.eleconomista.es/blogs/running-de-ciudad/wp-content/uploads/2012/05/obesidad.jpg">
            <a:hlinkClick r:id="rId3"/>
            <a:extLst>
              <a:ext uri="{FF2B5EF4-FFF2-40B4-BE49-F238E27FC236}">
                <a16:creationId xmlns:a16="http://schemas.microsoft.com/office/drawing/2014/main" xmlns="" id="{2F686CE4-B1AE-4F9A-9A0F-BF1305299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347" t="17798" r="16911"/>
          <a:stretch>
            <a:fillRect/>
          </a:stretch>
        </p:blipFill>
        <p:spPr bwMode="auto">
          <a:xfrm>
            <a:off x="806450" y="1609725"/>
            <a:ext cx="4105275"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8 CuadroTexto">
            <a:extLst>
              <a:ext uri="{FF2B5EF4-FFF2-40B4-BE49-F238E27FC236}">
                <a16:creationId xmlns:a16="http://schemas.microsoft.com/office/drawing/2014/main" xmlns="" id="{441B133D-5C8A-4D35-AD89-A10CEE2376E7}"/>
              </a:ext>
            </a:extLst>
          </p:cNvPr>
          <p:cNvSpPr txBox="1">
            <a:spLocks noChangeArrowheads="1"/>
          </p:cNvSpPr>
          <p:nvPr/>
        </p:nvSpPr>
        <p:spPr bwMode="auto">
          <a:xfrm>
            <a:off x="1044575" y="1085850"/>
            <a:ext cx="3629025" cy="523875"/>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a:solidFill>
                  <a:schemeClr val="bg1"/>
                </a:solidFill>
              </a:rPr>
              <a:t>Grasa corporal</a:t>
            </a:r>
          </a:p>
        </p:txBody>
      </p:sp>
      <p:grpSp>
        <p:nvGrpSpPr>
          <p:cNvPr id="195589" name="Grupo 4">
            <a:extLst>
              <a:ext uri="{FF2B5EF4-FFF2-40B4-BE49-F238E27FC236}">
                <a16:creationId xmlns:a16="http://schemas.microsoft.com/office/drawing/2014/main" xmlns="" id="{33FD8E9B-A826-43D4-8685-EA101319C96E}"/>
              </a:ext>
            </a:extLst>
          </p:cNvPr>
          <p:cNvGrpSpPr>
            <a:grpSpLocks/>
          </p:cNvGrpSpPr>
          <p:nvPr/>
        </p:nvGrpSpPr>
        <p:grpSpPr bwMode="auto">
          <a:xfrm>
            <a:off x="220663" y="71438"/>
            <a:ext cx="11680825" cy="1041400"/>
            <a:chOff x="324949" y="18898"/>
            <a:chExt cx="11473761" cy="1041523"/>
          </a:xfrm>
        </p:grpSpPr>
        <p:pic>
          <p:nvPicPr>
            <p:cNvPr id="6" name="Gráfico 5" descr="Niños">
              <a:extLst>
                <a:ext uri="{FF2B5EF4-FFF2-40B4-BE49-F238E27FC236}">
                  <a16:creationId xmlns:a16="http://schemas.microsoft.com/office/drawing/2014/main" xmlns="" id="{19D6F5D1-11A7-4855-84CA-B081E2410847}"/>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95591" name="Grupo 6">
              <a:extLst>
                <a:ext uri="{FF2B5EF4-FFF2-40B4-BE49-F238E27FC236}">
                  <a16:creationId xmlns:a16="http://schemas.microsoft.com/office/drawing/2014/main" xmlns="" id="{60B1E616-22FC-42A9-AC89-675EDD89600F}"/>
                </a:ext>
              </a:extLst>
            </p:cNvPr>
            <p:cNvGrpSpPr>
              <a:grpSpLocks/>
            </p:cNvGrpSpPr>
            <p:nvPr/>
          </p:nvGrpSpPr>
          <p:grpSpPr bwMode="auto">
            <a:xfrm>
              <a:off x="10087897" y="203994"/>
              <a:ext cx="1710813" cy="651412"/>
              <a:chOff x="311102" y="174229"/>
              <a:chExt cx="9335256" cy="6359305"/>
            </a:xfrm>
          </p:grpSpPr>
          <p:pic>
            <p:nvPicPr>
              <p:cNvPr id="195592" name="Imagen 7">
                <a:extLst>
                  <a:ext uri="{FF2B5EF4-FFF2-40B4-BE49-F238E27FC236}">
                    <a16:creationId xmlns:a16="http://schemas.microsoft.com/office/drawing/2014/main" xmlns="" id="{3EBA5276-4FBE-4A4B-8E1C-F9658F69BB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3" name="Imagen 8">
                <a:extLst>
                  <a:ext uri="{FF2B5EF4-FFF2-40B4-BE49-F238E27FC236}">
                    <a16:creationId xmlns:a16="http://schemas.microsoft.com/office/drawing/2014/main" xmlns="" id="{98385975-9048-4B15-B41F-C5578886D6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graphicFrame>
        <p:nvGraphicFramePr>
          <p:cNvPr id="5" name="Group 3">
            <a:extLst>
              <a:ext uri="{FF2B5EF4-FFF2-40B4-BE49-F238E27FC236}">
                <a16:creationId xmlns:a16="http://schemas.microsoft.com/office/drawing/2014/main" xmlns="" id="{1FFD2015-7872-4565-BB91-B51DF987F405}"/>
              </a:ext>
            </a:extLst>
          </p:cNvPr>
          <p:cNvGraphicFramePr>
            <a:graphicFrameLocks/>
          </p:cNvGraphicFramePr>
          <p:nvPr/>
        </p:nvGraphicFramePr>
        <p:xfrm>
          <a:off x="2568575" y="1008063"/>
          <a:ext cx="6696075" cy="4983162"/>
        </p:xfrm>
        <a:graphic>
          <a:graphicData uri="http://schemas.openxmlformats.org/drawingml/2006/table">
            <a:tbl>
              <a:tblPr>
                <a:tableStyleId>{16D9F66E-5EB9-4882-86FB-DCBF35E3C3E4}</a:tableStyleId>
              </a:tblPr>
              <a:tblGrid>
                <a:gridCol w="3697571">
                  <a:extLst>
                    <a:ext uri="{9D8B030D-6E8A-4147-A177-3AD203B41FA5}">
                      <a16:colId xmlns:a16="http://schemas.microsoft.com/office/drawing/2014/main" xmlns="" val="20000"/>
                    </a:ext>
                  </a:extLst>
                </a:gridCol>
                <a:gridCol w="1486269">
                  <a:extLst>
                    <a:ext uri="{9D8B030D-6E8A-4147-A177-3AD203B41FA5}">
                      <a16:colId xmlns:a16="http://schemas.microsoft.com/office/drawing/2014/main" xmlns="" val="20001"/>
                    </a:ext>
                  </a:extLst>
                </a:gridCol>
                <a:gridCol w="1512235">
                  <a:extLst>
                    <a:ext uri="{9D8B030D-6E8A-4147-A177-3AD203B41FA5}">
                      <a16:colId xmlns:a16="http://schemas.microsoft.com/office/drawing/2014/main" xmlns="" val="20002"/>
                    </a:ext>
                  </a:extLst>
                </a:gridCol>
              </a:tblGrid>
              <a:tr h="8368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u="none" strike="noStrike" kern="1200" cap="none" normalizeH="0" baseline="0" dirty="0">
                          <a:ln>
                            <a:noFill/>
                          </a:ln>
                          <a:solidFill>
                            <a:schemeClr val="tx2"/>
                          </a:solidFill>
                          <a:effectLst/>
                          <a:latin typeface="+mn-lt"/>
                          <a:ea typeface="+mn-ea"/>
                          <a:cs typeface="+mn-cs"/>
                        </a:rPr>
                        <a:t>Alimentos (100g)</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u="none" strike="noStrike" kern="1200" cap="none" normalizeH="0" baseline="0" dirty="0">
                          <a:ln>
                            <a:noFill/>
                          </a:ln>
                          <a:solidFill>
                            <a:schemeClr val="tx2"/>
                          </a:solidFill>
                          <a:effectLst/>
                          <a:latin typeface="+mn-lt"/>
                          <a:ea typeface="+mn-ea"/>
                          <a:cs typeface="+mn-cs"/>
                        </a:rPr>
                        <a:t>Grasas (g)</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u="none" strike="noStrike" kern="1200" cap="none" normalizeH="0" baseline="0" dirty="0">
                          <a:ln>
                            <a:noFill/>
                          </a:ln>
                          <a:solidFill>
                            <a:schemeClr val="tx2"/>
                          </a:solidFill>
                          <a:effectLst/>
                          <a:latin typeface="+mn-lt"/>
                          <a:ea typeface="+mn-ea"/>
                          <a:cs typeface="+mn-cs"/>
                        </a:rPr>
                        <a:t>Col (mg)</a:t>
                      </a:r>
                    </a:p>
                  </a:txBody>
                  <a:tcPr marL="91444" marR="91444" marT="45732" marB="45732" horzOverflow="overflow">
                    <a:solidFill>
                      <a:srgbClr val="EDF67E"/>
                    </a:solidFill>
                  </a:tcPr>
                </a:tc>
                <a:extLst>
                  <a:ext uri="{0D108BD9-81ED-4DB2-BD59-A6C34878D82A}">
                    <a16:rowId xmlns:a16="http://schemas.microsoft.com/office/drawing/2014/main" xmlns="" val="10000"/>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Leche entera</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3,7</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14</a:t>
                      </a:r>
                    </a:p>
                  </a:txBody>
                  <a:tcPr marL="91444" marR="91444" marT="45732" marB="45732" horzOverflow="overflow">
                    <a:solidFill>
                      <a:srgbClr val="EDF67E"/>
                    </a:solidFill>
                  </a:tcPr>
                </a:tc>
                <a:extLst>
                  <a:ext uri="{0D108BD9-81ED-4DB2-BD59-A6C34878D82A}">
                    <a16:rowId xmlns:a16="http://schemas.microsoft.com/office/drawing/2014/main" xmlns="" val="10001"/>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Leche desnatada</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0,1</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2</a:t>
                      </a:r>
                    </a:p>
                  </a:txBody>
                  <a:tcPr marL="91444" marR="91444" marT="45732" marB="45732" horzOverflow="overflow">
                    <a:solidFill>
                      <a:srgbClr val="EDF67E"/>
                    </a:solidFill>
                  </a:tcPr>
                </a:tc>
                <a:extLst>
                  <a:ext uri="{0D108BD9-81ED-4DB2-BD59-A6C34878D82A}">
                    <a16:rowId xmlns:a16="http://schemas.microsoft.com/office/drawing/2014/main" xmlns="" val="10002"/>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Queso en porciones</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47</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94</a:t>
                      </a:r>
                    </a:p>
                  </a:txBody>
                  <a:tcPr marL="91444" marR="91444" marT="45732" marB="45732" horzOverflow="overflow">
                    <a:solidFill>
                      <a:srgbClr val="EDF67E"/>
                    </a:solidFill>
                  </a:tcPr>
                </a:tc>
                <a:extLst>
                  <a:ext uri="{0D108BD9-81ED-4DB2-BD59-A6C34878D82A}">
                    <a16:rowId xmlns:a16="http://schemas.microsoft.com/office/drawing/2014/main" xmlns="" val="10003"/>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Atún</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12</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38</a:t>
                      </a:r>
                    </a:p>
                  </a:txBody>
                  <a:tcPr marL="91444" marR="91444" marT="45732" marB="45732" horzOverflow="overflow">
                    <a:solidFill>
                      <a:srgbClr val="EDF67E"/>
                    </a:solidFill>
                  </a:tcPr>
                </a:tc>
                <a:extLst>
                  <a:ext uri="{0D108BD9-81ED-4DB2-BD59-A6C34878D82A}">
                    <a16:rowId xmlns:a16="http://schemas.microsoft.com/office/drawing/2014/main" xmlns="" val="10004"/>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Gallo/lenguado</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1,3</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60</a:t>
                      </a:r>
                    </a:p>
                  </a:txBody>
                  <a:tcPr marL="91444" marR="91444" marT="45732" marB="45732" horzOverflow="overflow">
                    <a:solidFill>
                      <a:srgbClr val="EDF67E"/>
                    </a:solidFill>
                  </a:tcPr>
                </a:tc>
                <a:extLst>
                  <a:ext uri="{0D108BD9-81ED-4DB2-BD59-A6C34878D82A}">
                    <a16:rowId xmlns:a16="http://schemas.microsoft.com/office/drawing/2014/main" xmlns="" val="10005"/>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Jamón serrano</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4,5</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69</a:t>
                      </a:r>
                    </a:p>
                  </a:txBody>
                  <a:tcPr marL="91444" marR="91444" marT="45732" marB="45732" horzOverflow="overflow">
                    <a:solidFill>
                      <a:srgbClr val="EDF67E"/>
                    </a:solidFill>
                  </a:tcPr>
                </a:tc>
                <a:extLst>
                  <a:ext uri="{0D108BD9-81ED-4DB2-BD59-A6C34878D82A}">
                    <a16:rowId xmlns:a16="http://schemas.microsoft.com/office/drawing/2014/main" xmlns="" val="10006"/>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Cerdo magro</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8,3</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69</a:t>
                      </a:r>
                    </a:p>
                  </a:txBody>
                  <a:tcPr marL="91444" marR="91444" marT="45732" marB="45732" horzOverflow="overflow">
                    <a:solidFill>
                      <a:srgbClr val="EDF67E"/>
                    </a:solidFill>
                  </a:tcPr>
                </a:tc>
                <a:extLst>
                  <a:ext uri="{0D108BD9-81ED-4DB2-BD59-A6C34878D82A}">
                    <a16:rowId xmlns:a16="http://schemas.microsoft.com/office/drawing/2014/main" xmlns="" val="10007"/>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Salchichón</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38,1</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72</a:t>
                      </a:r>
                    </a:p>
                  </a:txBody>
                  <a:tcPr marL="91444" marR="91444" marT="45732" marB="45732" horzOverflow="overflow">
                    <a:solidFill>
                      <a:srgbClr val="EDF67E"/>
                    </a:solidFill>
                  </a:tcPr>
                </a:tc>
                <a:extLst>
                  <a:ext uri="{0D108BD9-81ED-4DB2-BD59-A6C34878D82A}">
                    <a16:rowId xmlns:a16="http://schemas.microsoft.com/office/drawing/2014/main" xmlns="" val="10008"/>
                  </a:ext>
                </a:extLst>
              </a:tr>
            </a:tbl>
          </a:graphicData>
        </a:graphic>
      </p:graphicFrame>
      <p:sp>
        <p:nvSpPr>
          <p:cNvPr id="2" name="1 Elipse">
            <a:extLst>
              <a:ext uri="{FF2B5EF4-FFF2-40B4-BE49-F238E27FC236}">
                <a16:creationId xmlns:a16="http://schemas.microsoft.com/office/drawing/2014/main" xmlns="" id="{1ACA3C34-E7F8-4F1C-BD61-2587C9E670E4}"/>
              </a:ext>
            </a:extLst>
          </p:cNvPr>
          <p:cNvSpPr/>
          <p:nvPr/>
        </p:nvSpPr>
        <p:spPr>
          <a:xfrm>
            <a:off x="6600825" y="5516563"/>
            <a:ext cx="863600" cy="433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6" name="5 Elipse">
            <a:extLst>
              <a:ext uri="{FF2B5EF4-FFF2-40B4-BE49-F238E27FC236}">
                <a16:creationId xmlns:a16="http://schemas.microsoft.com/office/drawing/2014/main" xmlns="" id="{AA6FE6E0-6BD2-473E-8D06-A7AE4944E414}"/>
              </a:ext>
            </a:extLst>
          </p:cNvPr>
          <p:cNvSpPr/>
          <p:nvPr/>
        </p:nvSpPr>
        <p:spPr>
          <a:xfrm>
            <a:off x="6600825" y="2852738"/>
            <a:ext cx="863600"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7" name="6 CuadroTexto">
            <a:extLst>
              <a:ext uri="{FF2B5EF4-FFF2-40B4-BE49-F238E27FC236}">
                <a16:creationId xmlns:a16="http://schemas.microsoft.com/office/drawing/2014/main" xmlns="" id="{F8FDE4E8-0385-4C3C-B42D-51217EE5643F}"/>
              </a:ext>
            </a:extLst>
          </p:cNvPr>
          <p:cNvSpPr txBox="1"/>
          <p:nvPr/>
        </p:nvSpPr>
        <p:spPr>
          <a:xfrm>
            <a:off x="1703388" y="404813"/>
            <a:ext cx="8064500" cy="461962"/>
          </a:xfrm>
          <a:prstGeom prst="rect">
            <a:avLst/>
          </a:prstGeom>
          <a:noFill/>
        </p:spPr>
        <p:txBody>
          <a:bodyPr>
            <a:spAutoFit/>
          </a:bodyPr>
          <a:lstStyle/>
          <a:p>
            <a:pPr algn="ctr" eaLnBrk="1" fontAlgn="auto" hangingPunct="1">
              <a:spcBef>
                <a:spcPct val="20000"/>
              </a:spcBef>
              <a:spcAft>
                <a:spcPts val="0"/>
              </a:spcAft>
              <a:defRPr/>
            </a:pPr>
            <a:r>
              <a:rPr lang="es-ES" sz="2400" b="1" dirty="0">
                <a:solidFill>
                  <a:schemeClr val="tx2"/>
                </a:solidFill>
                <a:latin typeface="+mn-lt"/>
              </a:rPr>
              <a:t>Contenido en grasas de diferentes alimentos </a:t>
            </a:r>
            <a:endParaRPr lang="es-ES" sz="2400" dirty="0">
              <a:solidFill>
                <a:schemeClr val="tx2">
                  <a:lumMod val="50000"/>
                </a:schemeClr>
              </a:solidFill>
              <a:latin typeface="+mn-lt"/>
            </a:endParaRPr>
          </a:p>
        </p:txBody>
      </p:sp>
      <p:grpSp>
        <p:nvGrpSpPr>
          <p:cNvPr id="197679" name="Grupo 7">
            <a:extLst>
              <a:ext uri="{FF2B5EF4-FFF2-40B4-BE49-F238E27FC236}">
                <a16:creationId xmlns:a16="http://schemas.microsoft.com/office/drawing/2014/main" xmlns="" id="{AC36B27C-F234-49B4-845D-B79421CFFB74}"/>
              </a:ext>
            </a:extLst>
          </p:cNvPr>
          <p:cNvGrpSpPr>
            <a:grpSpLocks/>
          </p:cNvGrpSpPr>
          <p:nvPr/>
        </p:nvGrpSpPr>
        <p:grpSpPr bwMode="auto">
          <a:xfrm>
            <a:off x="220663" y="71438"/>
            <a:ext cx="11680825" cy="1041400"/>
            <a:chOff x="324949" y="18898"/>
            <a:chExt cx="11473761" cy="1041523"/>
          </a:xfrm>
        </p:grpSpPr>
        <p:pic>
          <p:nvPicPr>
            <p:cNvPr id="9" name="Gráfico 8" descr="Niños">
              <a:extLst>
                <a:ext uri="{FF2B5EF4-FFF2-40B4-BE49-F238E27FC236}">
                  <a16:creationId xmlns:a16="http://schemas.microsoft.com/office/drawing/2014/main" xmlns="" id="{7AF06641-CF65-4384-A3F0-6317E347B77F}"/>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97681" name="Grupo 9">
              <a:extLst>
                <a:ext uri="{FF2B5EF4-FFF2-40B4-BE49-F238E27FC236}">
                  <a16:creationId xmlns:a16="http://schemas.microsoft.com/office/drawing/2014/main" xmlns="" id="{89052A70-F7DE-4A72-9957-26DBF11BA34A}"/>
                </a:ext>
              </a:extLst>
            </p:cNvPr>
            <p:cNvGrpSpPr>
              <a:grpSpLocks/>
            </p:cNvGrpSpPr>
            <p:nvPr/>
          </p:nvGrpSpPr>
          <p:grpSpPr bwMode="auto">
            <a:xfrm>
              <a:off x="10087897" y="203994"/>
              <a:ext cx="1710813" cy="651412"/>
              <a:chOff x="311102" y="174229"/>
              <a:chExt cx="9335256" cy="6359305"/>
            </a:xfrm>
          </p:grpSpPr>
          <p:pic>
            <p:nvPicPr>
              <p:cNvPr id="197682" name="Imagen 10">
                <a:extLst>
                  <a:ext uri="{FF2B5EF4-FFF2-40B4-BE49-F238E27FC236}">
                    <a16:creationId xmlns:a16="http://schemas.microsoft.com/office/drawing/2014/main" xmlns="" id="{3D0C3DA5-828B-4A44-8E34-70569CA995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83" name="Imagen 11">
                <a:extLst>
                  <a:ext uri="{FF2B5EF4-FFF2-40B4-BE49-F238E27FC236}">
                    <a16:creationId xmlns:a16="http://schemas.microsoft.com/office/drawing/2014/main" xmlns="" id="{653D042C-B900-45BE-AECC-769BE7E62E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graphicFrame>
        <p:nvGraphicFramePr>
          <p:cNvPr id="2" name="Group 3">
            <a:extLst>
              <a:ext uri="{FF2B5EF4-FFF2-40B4-BE49-F238E27FC236}">
                <a16:creationId xmlns:a16="http://schemas.microsoft.com/office/drawing/2014/main" xmlns="" id="{40FE5473-45B0-4817-BB86-5207272B3D55}"/>
              </a:ext>
            </a:extLst>
          </p:cNvPr>
          <p:cNvGraphicFramePr>
            <a:graphicFrameLocks/>
          </p:cNvGraphicFramePr>
          <p:nvPr/>
        </p:nvGraphicFramePr>
        <p:xfrm>
          <a:off x="1992313" y="908050"/>
          <a:ext cx="4103687" cy="5148264"/>
        </p:xfrm>
        <a:graphic>
          <a:graphicData uri="http://schemas.openxmlformats.org/drawingml/2006/table">
            <a:tbl>
              <a:tblPr>
                <a:tableStyleId>{22838BEF-8BB2-4498-84A7-C5851F593DF1}</a:tableStyleId>
              </a:tblPr>
              <a:tblGrid>
                <a:gridCol w="4103687">
                  <a:extLst>
                    <a:ext uri="{9D8B030D-6E8A-4147-A177-3AD203B41FA5}">
                      <a16:colId xmlns:a16="http://schemas.microsoft.com/office/drawing/2014/main" xmlns="" val="20000"/>
                    </a:ext>
                  </a:extLst>
                </a:gridCol>
              </a:tblGrid>
              <a:tr h="3962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u="none" strike="noStrike" cap="none" normalizeH="0" baseline="0" dirty="0">
                          <a:ln>
                            <a:noFill/>
                          </a:ln>
                          <a:solidFill>
                            <a:schemeClr val="tx2"/>
                          </a:solidFill>
                          <a:effectLst/>
                        </a:rPr>
                        <a:t>Alimentos ricos en grasa saturada</a:t>
                      </a:r>
                      <a:endParaRPr kumimoji="0" lang="es-ES" sz="2000" b="1" i="0" u="none" strike="noStrike" cap="none" normalizeH="0" baseline="0" dirty="0">
                        <a:ln>
                          <a:noFill/>
                        </a:ln>
                        <a:solidFill>
                          <a:schemeClr val="tx2"/>
                        </a:solidFill>
                        <a:effectLst/>
                        <a:latin typeface="Comic Sans MS" pitchFamily="66" charset="0"/>
                      </a:endParaRPr>
                    </a:p>
                  </a:txBody>
                  <a:tcPr marL="91423" marR="91423" marT="45726" marB="45726" horzOverflow="overflow">
                    <a:noFill/>
                  </a:tcPr>
                </a:tc>
                <a:extLst>
                  <a:ext uri="{0D108BD9-81ED-4DB2-BD59-A6C34878D82A}">
                    <a16:rowId xmlns:a16="http://schemas.microsoft.com/office/drawing/2014/main" xmlns="" val="10000"/>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cap="none" normalizeH="0" baseline="0" dirty="0">
                          <a:ln>
                            <a:noFill/>
                          </a:ln>
                          <a:solidFill>
                            <a:schemeClr val="tx2"/>
                          </a:solidFill>
                          <a:effectLst/>
                        </a:rPr>
                        <a:t>Aceites de coco y palma</a:t>
                      </a:r>
                      <a:endParaRPr kumimoji="0" lang="es-ES" sz="2000" b="0" i="0" u="none" strike="noStrike" cap="none" normalizeH="0" baseline="0" dirty="0">
                        <a:ln>
                          <a:noFill/>
                        </a:ln>
                        <a:solidFill>
                          <a:schemeClr val="tx2"/>
                        </a:solidFill>
                        <a:effectLst/>
                        <a:latin typeface="+mj-lt"/>
                        <a:cs typeface="Times New Roman" pitchFamily="18" charset="0"/>
                      </a:endParaRPr>
                    </a:p>
                  </a:txBody>
                  <a:tcPr marL="91423" marR="91423" marT="45726" marB="45726" horzOverflow="overflow">
                    <a:solidFill>
                      <a:srgbClr val="FFCC66"/>
                    </a:solidFill>
                  </a:tcPr>
                </a:tc>
                <a:extLst>
                  <a:ext uri="{0D108BD9-81ED-4DB2-BD59-A6C34878D82A}">
                    <a16:rowId xmlns:a16="http://schemas.microsoft.com/office/drawing/2014/main" xmlns="" val="10001"/>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u="none" strike="noStrike" cap="none" normalizeH="0" baseline="0" dirty="0">
                          <a:ln>
                            <a:noFill/>
                          </a:ln>
                          <a:solidFill>
                            <a:schemeClr val="tx2"/>
                          </a:solidFill>
                          <a:effectLst/>
                        </a:rPr>
                        <a:t>Mantequilla</a:t>
                      </a:r>
                      <a:endParaRPr kumimoji="0" lang="es-ES" sz="2000" b="0" i="0" u="none" strike="noStrike" cap="none" normalizeH="0" baseline="0" dirty="0">
                        <a:ln>
                          <a:noFill/>
                        </a:ln>
                        <a:solidFill>
                          <a:schemeClr val="tx2"/>
                        </a:solidFill>
                        <a:effectLst/>
                        <a:latin typeface="+mj-lt"/>
                        <a:cs typeface="Times New Roman" pitchFamily="18" charset="0"/>
                      </a:endParaRPr>
                    </a:p>
                  </a:txBody>
                  <a:tcPr marL="91423" marR="91423" marT="45726" marB="45726" horzOverflow="overflow">
                    <a:solidFill>
                      <a:srgbClr val="FFCC66"/>
                    </a:solidFill>
                  </a:tcPr>
                </a:tc>
                <a:extLst>
                  <a:ext uri="{0D108BD9-81ED-4DB2-BD59-A6C34878D82A}">
                    <a16:rowId xmlns:a16="http://schemas.microsoft.com/office/drawing/2014/main" xmlns="" val="10002"/>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u="none" strike="noStrike" cap="none" normalizeH="0" baseline="0" dirty="0">
                          <a:ln>
                            <a:noFill/>
                          </a:ln>
                          <a:solidFill>
                            <a:schemeClr val="tx2"/>
                          </a:solidFill>
                          <a:effectLst/>
                        </a:rPr>
                        <a:t>Nata</a:t>
                      </a:r>
                      <a:endParaRPr kumimoji="0" lang="es-ES" sz="2000" b="0" i="0" u="none" strike="noStrike" cap="none" normalizeH="0" baseline="0" dirty="0">
                        <a:ln>
                          <a:noFill/>
                        </a:ln>
                        <a:solidFill>
                          <a:schemeClr val="tx2"/>
                        </a:solidFill>
                        <a:effectLst/>
                        <a:latin typeface="+mj-lt"/>
                        <a:cs typeface="Times New Roman" pitchFamily="18" charset="0"/>
                      </a:endParaRPr>
                    </a:p>
                  </a:txBody>
                  <a:tcPr marL="91423" marR="91423" marT="45726" marB="45726" horzOverflow="overflow">
                    <a:solidFill>
                      <a:srgbClr val="FFCC66"/>
                    </a:solidFill>
                  </a:tcPr>
                </a:tc>
                <a:extLst>
                  <a:ext uri="{0D108BD9-81ED-4DB2-BD59-A6C34878D82A}">
                    <a16:rowId xmlns:a16="http://schemas.microsoft.com/office/drawing/2014/main" xmlns="" val="10003"/>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u="none" strike="noStrike" cap="none" normalizeH="0" baseline="0" dirty="0">
                          <a:ln>
                            <a:noFill/>
                          </a:ln>
                          <a:solidFill>
                            <a:schemeClr val="tx2"/>
                          </a:solidFill>
                          <a:effectLst/>
                        </a:rPr>
                        <a:t>Sobrasada</a:t>
                      </a:r>
                      <a:endParaRPr kumimoji="0" lang="es-ES" sz="2000" b="0" i="0" u="none" strike="noStrike" cap="none" normalizeH="0" baseline="0" dirty="0">
                        <a:ln>
                          <a:noFill/>
                        </a:ln>
                        <a:solidFill>
                          <a:schemeClr val="tx2"/>
                        </a:solidFill>
                        <a:effectLst/>
                        <a:latin typeface="+mj-lt"/>
                        <a:cs typeface="Times New Roman" pitchFamily="18" charset="0"/>
                      </a:endParaRPr>
                    </a:p>
                  </a:txBody>
                  <a:tcPr marL="91423" marR="91423" marT="45726" marB="45726" horzOverflow="overflow">
                    <a:solidFill>
                      <a:srgbClr val="FFCC66"/>
                    </a:solidFill>
                  </a:tcPr>
                </a:tc>
                <a:extLst>
                  <a:ext uri="{0D108BD9-81ED-4DB2-BD59-A6C34878D82A}">
                    <a16:rowId xmlns:a16="http://schemas.microsoft.com/office/drawing/2014/main" xmlns="" val="10004"/>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u="none" strike="noStrike" cap="none" normalizeH="0" baseline="0" dirty="0">
                          <a:ln>
                            <a:noFill/>
                          </a:ln>
                          <a:solidFill>
                            <a:schemeClr val="tx2"/>
                          </a:solidFill>
                          <a:effectLst/>
                        </a:rPr>
                        <a:t>Galletas tipo </a:t>
                      </a:r>
                      <a:r>
                        <a:rPr kumimoji="0" lang="es-ES" sz="2000" u="none" strike="noStrike" cap="none" normalizeH="0" baseline="0" dirty="0" err="1">
                          <a:ln>
                            <a:noFill/>
                          </a:ln>
                          <a:solidFill>
                            <a:schemeClr val="tx2"/>
                          </a:solidFill>
                          <a:effectLst/>
                        </a:rPr>
                        <a:t>sandwich</a:t>
                      </a:r>
                      <a:endParaRPr kumimoji="0" lang="es-ES" sz="2000" b="0" i="0" u="none" strike="noStrike" cap="none" normalizeH="0" baseline="0" dirty="0">
                        <a:ln>
                          <a:noFill/>
                        </a:ln>
                        <a:solidFill>
                          <a:schemeClr val="tx2"/>
                        </a:solidFill>
                        <a:effectLst/>
                        <a:latin typeface="+mj-lt"/>
                        <a:cs typeface="Times New Roman" pitchFamily="18" charset="0"/>
                      </a:endParaRPr>
                    </a:p>
                  </a:txBody>
                  <a:tcPr marL="91423" marR="91423" marT="45726" marB="45726" horzOverflow="overflow">
                    <a:solidFill>
                      <a:srgbClr val="FFCC66"/>
                    </a:solidFill>
                  </a:tcPr>
                </a:tc>
                <a:extLst>
                  <a:ext uri="{0D108BD9-81ED-4DB2-BD59-A6C34878D82A}">
                    <a16:rowId xmlns:a16="http://schemas.microsoft.com/office/drawing/2014/main" xmlns="" val="10005"/>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u="none" strike="noStrike" cap="none" normalizeH="0" baseline="0" dirty="0">
                          <a:ln>
                            <a:noFill/>
                          </a:ln>
                          <a:solidFill>
                            <a:schemeClr val="tx2"/>
                          </a:solidFill>
                          <a:effectLst/>
                        </a:rPr>
                        <a:t>Chocolate</a:t>
                      </a:r>
                      <a:endParaRPr kumimoji="0" lang="es-ES" sz="2000" b="0" i="0" u="none" strike="noStrike" cap="none" normalizeH="0" baseline="0" dirty="0">
                        <a:ln>
                          <a:noFill/>
                        </a:ln>
                        <a:solidFill>
                          <a:schemeClr val="tx2"/>
                        </a:solidFill>
                        <a:effectLst/>
                        <a:latin typeface="+mj-lt"/>
                        <a:cs typeface="Times New Roman" pitchFamily="18" charset="0"/>
                      </a:endParaRPr>
                    </a:p>
                  </a:txBody>
                  <a:tcPr marL="91423" marR="91423" marT="45726" marB="45726" horzOverflow="overflow">
                    <a:solidFill>
                      <a:srgbClr val="FFCC66"/>
                    </a:solidFill>
                  </a:tcPr>
                </a:tc>
                <a:extLst>
                  <a:ext uri="{0D108BD9-81ED-4DB2-BD59-A6C34878D82A}">
                    <a16:rowId xmlns:a16="http://schemas.microsoft.com/office/drawing/2014/main" xmlns="" val="10006"/>
                  </a:ext>
                </a:extLst>
              </a:tr>
              <a:tr h="4320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u="none" strike="noStrike" cap="none" normalizeH="0" baseline="0" dirty="0">
                          <a:ln>
                            <a:noFill/>
                          </a:ln>
                          <a:solidFill>
                            <a:schemeClr val="tx2"/>
                          </a:solidFill>
                          <a:effectLst/>
                        </a:rPr>
                        <a:t>Galletas cubiertas de chocolate</a:t>
                      </a:r>
                      <a:endParaRPr kumimoji="0" lang="es-ES" sz="2000" b="0" i="0" u="none" strike="noStrike" cap="none" normalizeH="0" baseline="0" dirty="0">
                        <a:ln>
                          <a:noFill/>
                        </a:ln>
                        <a:solidFill>
                          <a:schemeClr val="tx2"/>
                        </a:solidFill>
                        <a:effectLst/>
                        <a:latin typeface="+mj-lt"/>
                        <a:cs typeface="Times New Roman" pitchFamily="18" charset="0"/>
                      </a:endParaRPr>
                    </a:p>
                  </a:txBody>
                  <a:tcPr marL="91423" marR="91423" marT="45719" marB="45719" horzOverflow="overflow">
                    <a:solidFill>
                      <a:srgbClr val="FFCC66"/>
                    </a:solidFill>
                  </a:tcPr>
                </a:tc>
                <a:extLst>
                  <a:ext uri="{0D108BD9-81ED-4DB2-BD59-A6C34878D82A}">
                    <a16:rowId xmlns:a16="http://schemas.microsoft.com/office/drawing/2014/main" xmlns="" val="10007"/>
                  </a:ext>
                </a:extLst>
              </a:tr>
              <a:tr h="4320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u="none" strike="noStrike" cap="none" normalizeH="0" baseline="0" dirty="0">
                          <a:ln>
                            <a:noFill/>
                          </a:ln>
                          <a:solidFill>
                            <a:schemeClr val="tx2"/>
                          </a:solidFill>
                          <a:effectLst/>
                        </a:rPr>
                        <a:t>Cabeza de cerdo, chicharrones</a:t>
                      </a:r>
                      <a:endParaRPr kumimoji="0" lang="es-ES" sz="2000" b="0" i="0" u="none" strike="noStrike" cap="none" normalizeH="0" baseline="0" dirty="0">
                        <a:ln>
                          <a:noFill/>
                        </a:ln>
                        <a:solidFill>
                          <a:schemeClr val="tx2"/>
                        </a:solidFill>
                        <a:effectLst/>
                        <a:latin typeface="+mj-lt"/>
                      </a:endParaRPr>
                    </a:p>
                  </a:txBody>
                  <a:tcPr marL="91423" marR="91423" marT="45719" marB="45719" horzOverflow="overflow">
                    <a:solidFill>
                      <a:srgbClr val="FFCC66"/>
                    </a:solidFill>
                  </a:tcPr>
                </a:tc>
                <a:extLst>
                  <a:ext uri="{0D108BD9-81ED-4DB2-BD59-A6C34878D82A}">
                    <a16:rowId xmlns:a16="http://schemas.microsoft.com/office/drawing/2014/main" xmlns="" val="10008"/>
                  </a:ext>
                </a:extLst>
              </a:tr>
              <a:tr h="4320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u="none" strike="noStrike" cap="none" normalizeH="0" baseline="0" dirty="0">
                          <a:ln>
                            <a:noFill/>
                          </a:ln>
                          <a:solidFill>
                            <a:schemeClr val="tx2"/>
                          </a:solidFill>
                          <a:effectLst/>
                        </a:rPr>
                        <a:t>Queso de </a:t>
                      </a:r>
                      <a:r>
                        <a:rPr kumimoji="0" lang="es-ES" sz="2000" u="none" strike="noStrike" cap="none" normalizeH="0" baseline="0" dirty="0" err="1">
                          <a:ln>
                            <a:noFill/>
                          </a:ln>
                          <a:solidFill>
                            <a:schemeClr val="tx2"/>
                          </a:solidFill>
                          <a:effectLst/>
                        </a:rPr>
                        <a:t>sandwich</a:t>
                      </a:r>
                      <a:endParaRPr kumimoji="0" lang="es-ES" sz="2000" b="0" i="0" u="none" strike="noStrike" cap="none" normalizeH="0" baseline="0" dirty="0">
                        <a:ln>
                          <a:noFill/>
                        </a:ln>
                        <a:solidFill>
                          <a:schemeClr val="tx2"/>
                        </a:solidFill>
                        <a:effectLst/>
                        <a:latin typeface="+mj-lt"/>
                        <a:cs typeface="Times New Roman" pitchFamily="18" charset="0"/>
                      </a:endParaRPr>
                    </a:p>
                  </a:txBody>
                  <a:tcPr marL="91423" marR="91423" marT="45719" marB="45719" horzOverflow="overflow">
                    <a:solidFill>
                      <a:srgbClr val="FFCC66"/>
                    </a:solidFill>
                  </a:tcPr>
                </a:tc>
                <a:extLst>
                  <a:ext uri="{0D108BD9-81ED-4DB2-BD59-A6C34878D82A}">
                    <a16:rowId xmlns:a16="http://schemas.microsoft.com/office/drawing/2014/main" xmlns="" val="10009"/>
                  </a:ext>
                </a:extLst>
              </a:tr>
              <a:tr h="4320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b="0" i="0" u="none" strike="noStrike" cap="none" normalizeH="0" baseline="0" dirty="0">
                          <a:ln>
                            <a:noFill/>
                          </a:ln>
                          <a:solidFill>
                            <a:schemeClr val="tx2"/>
                          </a:solidFill>
                          <a:effectLst/>
                          <a:latin typeface="+mj-lt"/>
                          <a:cs typeface="Times New Roman" pitchFamily="18" charset="0"/>
                        </a:rPr>
                        <a:t>Palmeras</a:t>
                      </a:r>
                    </a:p>
                  </a:txBody>
                  <a:tcPr marL="91423" marR="91423" marT="45719" marB="45719" horzOverflow="overflow">
                    <a:solidFill>
                      <a:srgbClr val="FFCC66"/>
                    </a:solidFill>
                  </a:tcPr>
                </a:tc>
                <a:extLst>
                  <a:ext uri="{0D108BD9-81ED-4DB2-BD59-A6C34878D82A}">
                    <a16:rowId xmlns:a16="http://schemas.microsoft.com/office/drawing/2014/main" xmlns="" val="10010"/>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0" i="0" u="none" strike="noStrike" cap="none" normalizeH="0" baseline="0" dirty="0">
                          <a:ln>
                            <a:noFill/>
                          </a:ln>
                          <a:solidFill>
                            <a:schemeClr val="tx2"/>
                          </a:solidFill>
                          <a:effectLst/>
                          <a:latin typeface="+mj-lt"/>
                          <a:cs typeface="Times New Roman" pitchFamily="18" charset="0"/>
                        </a:rPr>
                        <a:t>Cordero</a:t>
                      </a:r>
                    </a:p>
                  </a:txBody>
                  <a:tcPr marL="91423" marR="91423" marT="45719" marB="45719" horzOverflow="overflow">
                    <a:solidFill>
                      <a:srgbClr val="FFCC66"/>
                    </a:solidFill>
                  </a:tcPr>
                </a:tc>
                <a:extLst>
                  <a:ext uri="{0D108BD9-81ED-4DB2-BD59-A6C34878D82A}">
                    <a16:rowId xmlns:a16="http://schemas.microsoft.com/office/drawing/2014/main" xmlns="" val="10011"/>
                  </a:ext>
                </a:extLst>
              </a:tr>
            </a:tbl>
          </a:graphicData>
        </a:graphic>
      </p:graphicFrame>
      <p:graphicFrame>
        <p:nvGraphicFramePr>
          <p:cNvPr id="4" name="Group 3">
            <a:extLst>
              <a:ext uri="{FF2B5EF4-FFF2-40B4-BE49-F238E27FC236}">
                <a16:creationId xmlns:a16="http://schemas.microsoft.com/office/drawing/2014/main" xmlns="" id="{435BDAEA-8B88-4A0F-B966-9A841DDD2D5C}"/>
              </a:ext>
            </a:extLst>
          </p:cNvPr>
          <p:cNvGraphicFramePr>
            <a:graphicFrameLocks/>
          </p:cNvGraphicFramePr>
          <p:nvPr/>
        </p:nvGraphicFramePr>
        <p:xfrm>
          <a:off x="6167438" y="908050"/>
          <a:ext cx="3673475" cy="5148264"/>
        </p:xfrm>
        <a:graphic>
          <a:graphicData uri="http://schemas.openxmlformats.org/drawingml/2006/table">
            <a:tbl>
              <a:tblPr>
                <a:tableStyleId>{22838BEF-8BB2-4498-84A7-C5851F593DF1}</a:tableStyleId>
              </a:tblPr>
              <a:tblGrid>
                <a:gridCol w="3673475">
                  <a:extLst>
                    <a:ext uri="{9D8B030D-6E8A-4147-A177-3AD203B41FA5}">
                      <a16:colId xmlns:a16="http://schemas.microsoft.com/office/drawing/2014/main" xmlns="" val="20000"/>
                    </a:ext>
                  </a:extLst>
                </a:gridCol>
              </a:tblGrid>
              <a:tr h="3962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u="none" strike="noStrike" cap="none" normalizeH="0" baseline="0" dirty="0">
                          <a:ln>
                            <a:noFill/>
                          </a:ln>
                          <a:solidFill>
                            <a:schemeClr val="tx2"/>
                          </a:solidFill>
                          <a:effectLst/>
                        </a:rPr>
                        <a:t>Alimentos ricos en grasas “</a:t>
                      </a:r>
                      <a:r>
                        <a:rPr kumimoji="0" lang="es-ES" sz="2000" b="1" u="none" strike="noStrike" cap="none" normalizeH="0" baseline="0" dirty="0" err="1">
                          <a:ln>
                            <a:noFill/>
                          </a:ln>
                          <a:solidFill>
                            <a:schemeClr val="tx2"/>
                          </a:solidFill>
                          <a:effectLst/>
                        </a:rPr>
                        <a:t>trans</a:t>
                      </a:r>
                      <a:r>
                        <a:rPr kumimoji="0" lang="es-ES" sz="2000" b="1" u="none" strike="noStrike" cap="none" normalizeH="0" baseline="0" dirty="0">
                          <a:ln>
                            <a:noFill/>
                          </a:ln>
                          <a:solidFill>
                            <a:schemeClr val="tx2"/>
                          </a:solidFill>
                          <a:effectLst/>
                        </a:rPr>
                        <a:t>”</a:t>
                      </a:r>
                      <a:endParaRPr kumimoji="0" lang="es-ES" sz="2000" b="1" i="0" u="none" strike="noStrike" cap="none" normalizeH="0" baseline="0" dirty="0">
                        <a:ln>
                          <a:noFill/>
                        </a:ln>
                        <a:solidFill>
                          <a:schemeClr val="tx2"/>
                        </a:solidFill>
                        <a:effectLst/>
                        <a:latin typeface="Comic Sans MS" pitchFamily="66" charset="0"/>
                      </a:endParaRPr>
                    </a:p>
                  </a:txBody>
                  <a:tcPr marL="91467" marR="91467" marT="45726" marB="45726" horzOverflow="overflow">
                    <a:noFill/>
                  </a:tcPr>
                </a:tc>
                <a:extLst>
                  <a:ext uri="{0D108BD9-81ED-4DB2-BD59-A6C34878D82A}">
                    <a16:rowId xmlns:a16="http://schemas.microsoft.com/office/drawing/2014/main" xmlns="" val="10000"/>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a:ln>
                            <a:noFill/>
                          </a:ln>
                          <a:solidFill>
                            <a:schemeClr val="tx2"/>
                          </a:solidFill>
                          <a:effectLst/>
                          <a:latin typeface="+mn-lt"/>
                          <a:ea typeface="+mn-ea"/>
                          <a:cs typeface="+mn-cs"/>
                        </a:rPr>
                        <a:t>Snacks: cookies, crackers </a:t>
                      </a:r>
                    </a:p>
                  </a:txBody>
                  <a:tcPr marL="91467" marR="91467" marT="45727" marB="45727" horzOverflow="overflow">
                    <a:solidFill>
                      <a:srgbClr val="FFC000"/>
                    </a:solidFill>
                  </a:tcPr>
                </a:tc>
                <a:extLst>
                  <a:ext uri="{0D108BD9-81ED-4DB2-BD59-A6C34878D82A}">
                    <a16:rowId xmlns:a16="http://schemas.microsoft.com/office/drawing/2014/main" xmlns="" val="10001"/>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err="1">
                          <a:ln>
                            <a:noFill/>
                          </a:ln>
                          <a:solidFill>
                            <a:schemeClr val="tx2"/>
                          </a:solidFill>
                          <a:effectLst/>
                          <a:latin typeface="+mn-lt"/>
                          <a:ea typeface="+mn-ea"/>
                          <a:cs typeface="+mn-cs"/>
                        </a:rPr>
                        <a:t>Productos</a:t>
                      </a:r>
                      <a:r>
                        <a:rPr kumimoji="0" lang="en-US" sz="2000" u="none" strike="noStrike" kern="1200" cap="none" normalizeH="0" baseline="0" dirty="0">
                          <a:ln>
                            <a:noFill/>
                          </a:ln>
                          <a:solidFill>
                            <a:schemeClr val="tx2"/>
                          </a:solidFill>
                          <a:effectLst/>
                          <a:latin typeface="+mn-lt"/>
                          <a:ea typeface="+mn-ea"/>
                          <a:cs typeface="+mn-cs"/>
                        </a:rPr>
                        <a:t> </a:t>
                      </a:r>
                      <a:r>
                        <a:rPr kumimoji="0" lang="en-US" sz="2000" u="none" strike="noStrike" kern="1200" cap="none" normalizeH="0" baseline="0" dirty="0" err="1">
                          <a:ln>
                            <a:noFill/>
                          </a:ln>
                          <a:solidFill>
                            <a:schemeClr val="tx2"/>
                          </a:solidFill>
                          <a:effectLst/>
                          <a:latin typeface="+mn-lt"/>
                          <a:ea typeface="+mn-ea"/>
                          <a:cs typeface="+mn-cs"/>
                        </a:rPr>
                        <a:t>animales</a:t>
                      </a:r>
                      <a:r>
                        <a:rPr kumimoji="0" lang="en-US" sz="2000" u="none" strike="noStrike" kern="1200" cap="none" normalizeH="0" baseline="0" dirty="0">
                          <a:ln>
                            <a:noFill/>
                          </a:ln>
                          <a:solidFill>
                            <a:schemeClr val="tx2"/>
                          </a:solidFill>
                          <a:effectLst/>
                          <a:latin typeface="+mn-lt"/>
                          <a:ea typeface="+mn-ea"/>
                          <a:cs typeface="+mn-cs"/>
                        </a:rPr>
                        <a:t> </a:t>
                      </a:r>
                      <a:r>
                        <a:rPr kumimoji="0" lang="en-US" sz="2000" u="none" strike="noStrike" kern="1200" cap="none" normalizeH="0" baseline="0" dirty="0" err="1">
                          <a:ln>
                            <a:noFill/>
                          </a:ln>
                          <a:solidFill>
                            <a:schemeClr val="tx2"/>
                          </a:solidFill>
                          <a:effectLst/>
                          <a:latin typeface="+mn-lt"/>
                          <a:ea typeface="+mn-ea"/>
                          <a:cs typeface="+mn-cs"/>
                        </a:rPr>
                        <a:t>procesados</a:t>
                      </a:r>
                      <a:endParaRPr kumimoji="0" lang="en-US" sz="2000" u="none" strike="noStrike" kern="1200" cap="none" normalizeH="0" baseline="0" dirty="0">
                        <a:ln>
                          <a:noFill/>
                        </a:ln>
                        <a:solidFill>
                          <a:schemeClr val="tx2"/>
                        </a:solidFill>
                        <a:effectLst/>
                        <a:latin typeface="+mn-lt"/>
                        <a:ea typeface="+mn-ea"/>
                        <a:cs typeface="+mn-cs"/>
                      </a:endParaRPr>
                    </a:p>
                  </a:txBody>
                  <a:tcPr marL="91467" marR="91467" marT="45727" marB="45727" horzOverflow="overflow">
                    <a:solidFill>
                      <a:srgbClr val="FFC000"/>
                    </a:solidFill>
                  </a:tcPr>
                </a:tc>
                <a:extLst>
                  <a:ext uri="{0D108BD9-81ED-4DB2-BD59-A6C34878D82A}">
                    <a16:rowId xmlns:a16="http://schemas.microsoft.com/office/drawing/2014/main" xmlns="" val="10002"/>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err="1">
                          <a:ln>
                            <a:noFill/>
                          </a:ln>
                          <a:solidFill>
                            <a:schemeClr val="tx2"/>
                          </a:solidFill>
                          <a:effectLst/>
                          <a:latin typeface="+mn-lt"/>
                          <a:ea typeface="+mn-ea"/>
                          <a:cs typeface="+mn-cs"/>
                        </a:rPr>
                        <a:t>Margarina</a:t>
                      </a:r>
                      <a:endParaRPr kumimoji="0" lang="en-US" sz="2000" u="none" strike="noStrike" kern="1200" cap="none" normalizeH="0" baseline="0" dirty="0">
                        <a:ln>
                          <a:noFill/>
                        </a:ln>
                        <a:solidFill>
                          <a:schemeClr val="tx2"/>
                        </a:solidFill>
                        <a:effectLst/>
                        <a:latin typeface="+mn-lt"/>
                        <a:ea typeface="+mn-ea"/>
                        <a:cs typeface="+mn-cs"/>
                      </a:endParaRPr>
                    </a:p>
                  </a:txBody>
                  <a:tcPr marL="91467" marR="91467" marT="45727" marB="45727" horzOverflow="overflow">
                    <a:solidFill>
                      <a:srgbClr val="FFC000"/>
                    </a:solidFill>
                  </a:tcPr>
                </a:tc>
                <a:extLst>
                  <a:ext uri="{0D108BD9-81ED-4DB2-BD59-A6C34878D82A}">
                    <a16:rowId xmlns:a16="http://schemas.microsoft.com/office/drawing/2014/main" xmlns="" val="10003"/>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err="1">
                          <a:ln>
                            <a:noFill/>
                          </a:ln>
                          <a:solidFill>
                            <a:schemeClr val="tx2"/>
                          </a:solidFill>
                          <a:effectLst/>
                          <a:latin typeface="+mn-lt"/>
                          <a:ea typeface="+mn-ea"/>
                          <a:cs typeface="+mn-cs"/>
                        </a:rPr>
                        <a:t>Patatas</a:t>
                      </a:r>
                      <a:r>
                        <a:rPr kumimoji="0" lang="en-US" sz="2000" u="none" strike="noStrike" kern="1200" cap="none" normalizeH="0" baseline="0" dirty="0">
                          <a:ln>
                            <a:noFill/>
                          </a:ln>
                          <a:solidFill>
                            <a:schemeClr val="tx2"/>
                          </a:solidFill>
                          <a:effectLst/>
                          <a:latin typeface="+mn-lt"/>
                          <a:ea typeface="+mn-ea"/>
                          <a:cs typeface="+mn-cs"/>
                        </a:rPr>
                        <a:t> </a:t>
                      </a:r>
                      <a:r>
                        <a:rPr kumimoji="0" lang="en-US" sz="2000" u="none" strike="noStrike" kern="1200" cap="none" normalizeH="0" baseline="0" dirty="0" err="1">
                          <a:ln>
                            <a:noFill/>
                          </a:ln>
                          <a:solidFill>
                            <a:schemeClr val="tx2"/>
                          </a:solidFill>
                          <a:effectLst/>
                          <a:latin typeface="+mn-lt"/>
                          <a:ea typeface="+mn-ea"/>
                          <a:cs typeface="+mn-cs"/>
                        </a:rPr>
                        <a:t>fritas</a:t>
                      </a:r>
                      <a:r>
                        <a:rPr kumimoji="0" lang="en-US" sz="2000" u="none" strike="noStrike" kern="1200" cap="none" normalizeH="0" baseline="0" dirty="0">
                          <a:ln>
                            <a:noFill/>
                          </a:ln>
                          <a:solidFill>
                            <a:schemeClr val="tx2"/>
                          </a:solidFill>
                          <a:effectLst/>
                          <a:latin typeface="+mn-lt"/>
                          <a:ea typeface="+mn-ea"/>
                          <a:cs typeface="+mn-cs"/>
                        </a:rPr>
                        <a:t> </a:t>
                      </a:r>
                      <a:r>
                        <a:rPr kumimoji="0" lang="en-US" sz="2000" u="none" strike="noStrike" kern="1200" cap="none" normalizeH="0" baseline="0" dirty="0" err="1">
                          <a:ln>
                            <a:noFill/>
                          </a:ln>
                          <a:solidFill>
                            <a:schemeClr val="tx2"/>
                          </a:solidFill>
                          <a:effectLst/>
                          <a:latin typeface="+mn-lt"/>
                          <a:ea typeface="+mn-ea"/>
                          <a:cs typeface="+mn-cs"/>
                        </a:rPr>
                        <a:t>precocinadas</a:t>
                      </a:r>
                      <a:endParaRPr kumimoji="0" lang="en-US" sz="2000" u="none" strike="noStrike" kern="1200" cap="none" normalizeH="0" baseline="0" dirty="0">
                        <a:ln>
                          <a:noFill/>
                        </a:ln>
                        <a:solidFill>
                          <a:schemeClr val="tx2"/>
                        </a:solidFill>
                        <a:effectLst/>
                        <a:latin typeface="+mn-lt"/>
                        <a:ea typeface="+mn-ea"/>
                        <a:cs typeface="+mn-cs"/>
                      </a:endParaRPr>
                    </a:p>
                  </a:txBody>
                  <a:tcPr marL="91467" marR="91467" marT="45727" marB="45727" horzOverflow="overflow">
                    <a:solidFill>
                      <a:srgbClr val="FFC000"/>
                    </a:solidFill>
                  </a:tcPr>
                </a:tc>
                <a:extLst>
                  <a:ext uri="{0D108BD9-81ED-4DB2-BD59-A6C34878D82A}">
                    <a16:rowId xmlns:a16="http://schemas.microsoft.com/office/drawing/2014/main" xmlns="" val="10004"/>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err="1">
                          <a:ln>
                            <a:noFill/>
                          </a:ln>
                          <a:solidFill>
                            <a:schemeClr val="tx2"/>
                          </a:solidFill>
                          <a:effectLst/>
                          <a:latin typeface="+mn-lt"/>
                          <a:ea typeface="+mn-ea"/>
                          <a:cs typeface="+mn-cs"/>
                        </a:rPr>
                        <a:t>Palomitas</a:t>
                      </a:r>
                      <a:endParaRPr kumimoji="0" lang="en-US" sz="2000" u="none" strike="noStrike" kern="1200" cap="none" normalizeH="0" baseline="0" dirty="0">
                        <a:ln>
                          <a:noFill/>
                        </a:ln>
                        <a:solidFill>
                          <a:schemeClr val="tx2"/>
                        </a:solidFill>
                        <a:effectLst/>
                        <a:latin typeface="+mn-lt"/>
                        <a:ea typeface="+mn-ea"/>
                        <a:cs typeface="+mn-cs"/>
                      </a:endParaRPr>
                    </a:p>
                  </a:txBody>
                  <a:tcPr marL="91467" marR="91467" marT="45727" marB="45727" horzOverflow="overflow">
                    <a:solidFill>
                      <a:srgbClr val="FFC000"/>
                    </a:solidFill>
                  </a:tcPr>
                </a:tc>
                <a:extLst>
                  <a:ext uri="{0D108BD9-81ED-4DB2-BD59-A6C34878D82A}">
                    <a16:rowId xmlns:a16="http://schemas.microsoft.com/office/drawing/2014/main" xmlns="" val="10005"/>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err="1">
                          <a:ln>
                            <a:noFill/>
                          </a:ln>
                          <a:solidFill>
                            <a:schemeClr val="tx2"/>
                          </a:solidFill>
                          <a:effectLst/>
                          <a:latin typeface="+mn-lt"/>
                          <a:ea typeface="+mn-ea"/>
                          <a:cs typeface="+mn-cs"/>
                        </a:rPr>
                        <a:t>Golosinas</a:t>
                      </a:r>
                      <a:endParaRPr kumimoji="0" lang="en-US" sz="2000" u="none" strike="noStrike" kern="1200" cap="none" normalizeH="0" baseline="0" dirty="0">
                        <a:ln>
                          <a:noFill/>
                        </a:ln>
                        <a:solidFill>
                          <a:schemeClr val="tx2"/>
                        </a:solidFill>
                        <a:effectLst/>
                        <a:latin typeface="+mn-lt"/>
                        <a:ea typeface="+mn-ea"/>
                        <a:cs typeface="+mn-cs"/>
                      </a:endParaRPr>
                    </a:p>
                  </a:txBody>
                  <a:tcPr marL="91467" marR="91467" marT="45727" marB="45727" horzOverflow="overflow">
                    <a:solidFill>
                      <a:srgbClr val="FFC000"/>
                    </a:solidFill>
                  </a:tcPr>
                </a:tc>
                <a:extLst>
                  <a:ext uri="{0D108BD9-81ED-4DB2-BD59-A6C34878D82A}">
                    <a16:rowId xmlns:a16="http://schemas.microsoft.com/office/drawing/2014/main" xmlns="" val="10006"/>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kern="1200" cap="none" normalizeH="0" baseline="0" dirty="0" err="1">
                          <a:ln>
                            <a:noFill/>
                          </a:ln>
                          <a:solidFill>
                            <a:schemeClr val="tx2"/>
                          </a:solidFill>
                          <a:effectLst/>
                          <a:latin typeface="+mn-lt"/>
                          <a:ea typeface="+mn-ea"/>
                          <a:cs typeface="+mn-cs"/>
                        </a:rPr>
                        <a:t>Pastelitos</a:t>
                      </a:r>
                      <a:endParaRPr kumimoji="0" lang="en-US" sz="2000" u="none" strike="noStrike" kern="1200" cap="none" normalizeH="0" baseline="0" dirty="0">
                        <a:ln>
                          <a:noFill/>
                        </a:ln>
                        <a:solidFill>
                          <a:schemeClr val="tx2"/>
                        </a:solidFill>
                        <a:effectLst/>
                        <a:latin typeface="+mn-lt"/>
                        <a:ea typeface="+mn-ea"/>
                        <a:cs typeface="+mn-cs"/>
                      </a:endParaRPr>
                    </a:p>
                  </a:txBody>
                  <a:tcPr marL="91467" marR="91467" marT="45727" marB="45727" horzOverflow="overflow">
                    <a:solidFill>
                      <a:srgbClr val="FFC000"/>
                    </a:solidFill>
                  </a:tcPr>
                </a:tc>
                <a:extLst>
                  <a:ext uri="{0D108BD9-81ED-4DB2-BD59-A6C34878D82A}">
                    <a16:rowId xmlns:a16="http://schemas.microsoft.com/office/drawing/2014/main" xmlns="" val="10007"/>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2000" u="none" strike="noStrike" kern="1200" cap="none" normalizeH="0" baseline="0" dirty="0">
                          <a:ln>
                            <a:noFill/>
                          </a:ln>
                          <a:solidFill>
                            <a:schemeClr val="tx2"/>
                          </a:solidFill>
                          <a:effectLst/>
                          <a:latin typeface="+mn-lt"/>
                          <a:ea typeface="+mn-ea"/>
                          <a:cs typeface="+mn-cs"/>
                        </a:rPr>
                        <a:t>Pasta de hojaldre congelada</a:t>
                      </a:r>
                    </a:p>
                  </a:txBody>
                  <a:tcPr marL="91467" marR="91467" horzOverflow="overflow">
                    <a:solidFill>
                      <a:srgbClr val="FFC000"/>
                    </a:solidFill>
                  </a:tcPr>
                </a:tc>
                <a:extLst>
                  <a:ext uri="{0D108BD9-81ED-4DB2-BD59-A6C34878D82A}">
                    <a16:rowId xmlns:a16="http://schemas.microsoft.com/office/drawing/2014/main" xmlns="" val="10008"/>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Crema de cacao y avellanas</a:t>
                      </a:r>
                    </a:p>
                  </a:txBody>
                  <a:tcPr marL="91467" marR="91467" horzOverflow="overflow">
                    <a:solidFill>
                      <a:srgbClr val="FFC000"/>
                    </a:solidFill>
                  </a:tcPr>
                </a:tc>
                <a:extLst>
                  <a:ext uri="{0D108BD9-81ED-4DB2-BD59-A6C34878D82A}">
                    <a16:rowId xmlns:a16="http://schemas.microsoft.com/office/drawing/2014/main" xmlns="" val="10009"/>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Caldo en cubitos</a:t>
                      </a:r>
                    </a:p>
                  </a:txBody>
                  <a:tcPr marL="91467" marR="91467" horzOverflow="overflow">
                    <a:solidFill>
                      <a:srgbClr val="FFC000"/>
                    </a:solidFill>
                  </a:tcPr>
                </a:tc>
                <a:extLst>
                  <a:ext uri="{0D108BD9-81ED-4DB2-BD59-A6C34878D82A}">
                    <a16:rowId xmlns:a16="http://schemas.microsoft.com/office/drawing/2014/main" xmlns="" val="10010"/>
                  </a:ext>
                </a:extLst>
              </a:tr>
              <a:tr h="4320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Tartas y pastelería</a:t>
                      </a:r>
                    </a:p>
                  </a:txBody>
                  <a:tcPr marL="91467" marR="91467" horzOverflow="overflow">
                    <a:solidFill>
                      <a:srgbClr val="FFC000"/>
                    </a:solidFill>
                  </a:tcPr>
                </a:tc>
                <a:extLst>
                  <a:ext uri="{0D108BD9-81ED-4DB2-BD59-A6C34878D82A}">
                    <a16:rowId xmlns:a16="http://schemas.microsoft.com/office/drawing/2014/main" xmlns="" val="10011"/>
                  </a:ext>
                </a:extLst>
              </a:tr>
            </a:tbl>
          </a:graphicData>
        </a:graphic>
      </p:graphicFrame>
      <p:grpSp>
        <p:nvGrpSpPr>
          <p:cNvPr id="198714" name="Grupo 4">
            <a:extLst>
              <a:ext uri="{FF2B5EF4-FFF2-40B4-BE49-F238E27FC236}">
                <a16:creationId xmlns:a16="http://schemas.microsoft.com/office/drawing/2014/main" xmlns="" id="{8F46D0F6-6592-4391-979D-5D131E9A46BF}"/>
              </a:ext>
            </a:extLst>
          </p:cNvPr>
          <p:cNvGrpSpPr>
            <a:grpSpLocks/>
          </p:cNvGrpSpPr>
          <p:nvPr/>
        </p:nvGrpSpPr>
        <p:grpSpPr bwMode="auto">
          <a:xfrm>
            <a:off x="220663" y="71438"/>
            <a:ext cx="11680825" cy="1041400"/>
            <a:chOff x="324949" y="18898"/>
            <a:chExt cx="11473761" cy="1041523"/>
          </a:xfrm>
        </p:grpSpPr>
        <p:pic>
          <p:nvPicPr>
            <p:cNvPr id="6" name="Gráfico 5" descr="Niños">
              <a:extLst>
                <a:ext uri="{FF2B5EF4-FFF2-40B4-BE49-F238E27FC236}">
                  <a16:creationId xmlns:a16="http://schemas.microsoft.com/office/drawing/2014/main" xmlns="" id="{FB4A17DB-06B0-4AC1-8804-3DEF95F57CB7}"/>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98716" name="Grupo 6">
              <a:extLst>
                <a:ext uri="{FF2B5EF4-FFF2-40B4-BE49-F238E27FC236}">
                  <a16:creationId xmlns:a16="http://schemas.microsoft.com/office/drawing/2014/main" xmlns="" id="{E0B2FDC4-BE51-4CB5-BD43-AD996F34BC16}"/>
                </a:ext>
              </a:extLst>
            </p:cNvPr>
            <p:cNvGrpSpPr>
              <a:grpSpLocks/>
            </p:cNvGrpSpPr>
            <p:nvPr/>
          </p:nvGrpSpPr>
          <p:grpSpPr bwMode="auto">
            <a:xfrm>
              <a:off x="10087897" y="203994"/>
              <a:ext cx="1710813" cy="651412"/>
              <a:chOff x="311102" y="174229"/>
              <a:chExt cx="9335256" cy="6359305"/>
            </a:xfrm>
          </p:grpSpPr>
          <p:pic>
            <p:nvPicPr>
              <p:cNvPr id="198717" name="Imagen 7">
                <a:extLst>
                  <a:ext uri="{FF2B5EF4-FFF2-40B4-BE49-F238E27FC236}">
                    <a16:creationId xmlns:a16="http://schemas.microsoft.com/office/drawing/2014/main" xmlns="" id="{D3309C3D-A794-4309-88A8-42A6D74AD7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718" name="Imagen 8">
                <a:extLst>
                  <a:ext uri="{FF2B5EF4-FFF2-40B4-BE49-F238E27FC236}">
                    <a16:creationId xmlns:a16="http://schemas.microsoft.com/office/drawing/2014/main" xmlns="" id="{1432F9ED-3C3C-4FB7-95C5-D94FA9B190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3075" name="1 Título">
            <a:extLst>
              <a:ext uri="{FF2B5EF4-FFF2-40B4-BE49-F238E27FC236}">
                <a16:creationId xmlns:a16="http://schemas.microsoft.com/office/drawing/2014/main" xmlns="" id="{45DBFF51-BB8B-48FC-B854-B602FF7448AC}"/>
              </a:ext>
            </a:extLst>
          </p:cNvPr>
          <p:cNvSpPr>
            <a:spLocks noGrp="1"/>
          </p:cNvSpPr>
          <p:nvPr>
            <p:ph type="title"/>
          </p:nvPr>
        </p:nvSpPr>
        <p:spPr>
          <a:xfrm>
            <a:off x="2135188" y="908050"/>
            <a:ext cx="8443912" cy="1143000"/>
          </a:xfrm>
        </p:spPr>
        <p:txBody>
          <a:bodyPr rtlCol="0">
            <a:normAutofit/>
          </a:bodyPr>
          <a:lstStyle/>
          <a:p>
            <a:pPr marL="57150" algn="ctr" eaLnBrk="1" fontAlgn="auto" hangingPunct="1">
              <a:spcBef>
                <a:spcPct val="20000"/>
              </a:spcBef>
              <a:spcAft>
                <a:spcPts val="0"/>
              </a:spcAft>
              <a:defRPr/>
            </a:pPr>
            <a:r>
              <a:rPr lang="es-ES" sz="2800" b="1" dirty="0">
                <a:solidFill>
                  <a:srgbClr val="FA0652"/>
                </a:solidFill>
                <a:latin typeface="+mn-lt"/>
                <a:ea typeface="+mn-ea"/>
                <a:cs typeface="+mn-cs"/>
              </a:rPr>
              <a:t>Ingesta de grasa según el uso de restaurantes de comida rápida en adolescentes norteamericanos</a:t>
            </a:r>
          </a:p>
        </p:txBody>
      </p:sp>
      <p:graphicFrame>
        <p:nvGraphicFramePr>
          <p:cNvPr id="199683" name="3 Marcador de contenido">
            <a:extLst>
              <a:ext uri="{FF2B5EF4-FFF2-40B4-BE49-F238E27FC236}">
                <a16:creationId xmlns:a16="http://schemas.microsoft.com/office/drawing/2014/main" xmlns="" id="{1AF60A9D-CDD6-4307-BF37-D1E72993AE72}"/>
              </a:ext>
            </a:extLst>
          </p:cNvPr>
          <p:cNvGraphicFramePr>
            <a:graphicFrameLocks noGrp="1"/>
          </p:cNvGraphicFramePr>
          <p:nvPr>
            <p:ph idx="1"/>
          </p:nvPr>
        </p:nvGraphicFramePr>
        <p:xfrm>
          <a:off x="3863975" y="2420938"/>
          <a:ext cx="6478588" cy="3394075"/>
        </p:xfrm>
        <a:graphic>
          <a:graphicData uri="http://schemas.openxmlformats.org/presentationml/2006/ole">
            <mc:AlternateContent xmlns:mc="http://schemas.openxmlformats.org/markup-compatibility/2006">
              <mc:Choice xmlns:v="urn:schemas-microsoft-com:vml" Requires="v">
                <p:oleObj spid="_x0000_s199700" r:id="rId3" imgW="7773074" imgH="4115157" progId="Excel.Sheet.8">
                  <p:embed/>
                </p:oleObj>
              </mc:Choice>
              <mc:Fallback>
                <p:oleObj r:id="rId3" imgW="7773074" imgH="4115157" progId="Excel.Sheet.8">
                  <p:embed/>
                  <p:pic>
                    <p:nvPicPr>
                      <p:cNvPr id="0" name="3 Marcador de contenido"/>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2420938"/>
                        <a:ext cx="6478588"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9684" name="4 CuadroTexto">
            <a:extLst>
              <a:ext uri="{FF2B5EF4-FFF2-40B4-BE49-F238E27FC236}">
                <a16:creationId xmlns:a16="http://schemas.microsoft.com/office/drawing/2014/main" xmlns="" id="{0678C48E-D5DA-49C7-A295-EB4523DD5144}"/>
              </a:ext>
            </a:extLst>
          </p:cNvPr>
          <p:cNvSpPr txBox="1">
            <a:spLocks noChangeArrowheads="1"/>
          </p:cNvSpPr>
          <p:nvPr/>
        </p:nvSpPr>
        <p:spPr bwMode="auto">
          <a:xfrm>
            <a:off x="3863975" y="5661025"/>
            <a:ext cx="4895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kumimoji="1" lang="es-ES" altLang="es-ES" sz="2000" b="1">
                <a:solidFill>
                  <a:schemeClr val="tx2"/>
                </a:solidFill>
                <a:latin typeface="Arial" panose="020B0604020202020204" pitchFamily="34" charset="0"/>
                <a:ea typeface="MS PGothic" panose="020B0600070205080204" pitchFamily="34" charset="-128"/>
              </a:rPr>
              <a:t>Comida rápida (veces por semana)</a:t>
            </a:r>
          </a:p>
        </p:txBody>
      </p:sp>
      <p:sp>
        <p:nvSpPr>
          <p:cNvPr id="199685" name="5 CuadroTexto">
            <a:extLst>
              <a:ext uri="{FF2B5EF4-FFF2-40B4-BE49-F238E27FC236}">
                <a16:creationId xmlns:a16="http://schemas.microsoft.com/office/drawing/2014/main" xmlns="" id="{86DB81BB-A734-4BEB-9405-9C5764C4E372}"/>
              </a:ext>
            </a:extLst>
          </p:cNvPr>
          <p:cNvSpPr txBox="1">
            <a:spLocks noChangeArrowheads="1"/>
          </p:cNvSpPr>
          <p:nvPr/>
        </p:nvSpPr>
        <p:spPr bwMode="auto">
          <a:xfrm>
            <a:off x="2135188" y="6396038"/>
            <a:ext cx="79930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kumimoji="1" lang="es-ES" altLang="es-ES" sz="1600">
                <a:latin typeface="Arial" panose="020B0604020202020204" pitchFamily="34" charset="0"/>
                <a:ea typeface="MS PGothic" panose="020B0600070205080204" pitchFamily="34" charset="-128"/>
              </a:rPr>
              <a:t>French SA y cols. Int J Obes 2001;25:1823-33</a:t>
            </a:r>
          </a:p>
        </p:txBody>
      </p:sp>
      <p:pic>
        <p:nvPicPr>
          <p:cNvPr id="8" name="Picture 11" descr="colesterol_3">
            <a:extLst>
              <a:ext uri="{FF2B5EF4-FFF2-40B4-BE49-F238E27FC236}">
                <a16:creationId xmlns:a16="http://schemas.microsoft.com/office/drawing/2014/main" xmlns="" id="{BA2F8014-A9C6-4451-B171-D62B1B180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838" y="2852738"/>
            <a:ext cx="21574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4">
            <a:extLst>
              <a:ext uri="{FF2B5EF4-FFF2-40B4-BE49-F238E27FC236}">
                <a16:creationId xmlns:a16="http://schemas.microsoft.com/office/drawing/2014/main" xmlns="" id="{FB53F9FF-1E01-4F60-B1C4-CDD377B0B317}"/>
              </a:ext>
            </a:extLst>
          </p:cNvPr>
          <p:cNvGrpSpPr>
            <a:grpSpLocks/>
          </p:cNvGrpSpPr>
          <p:nvPr/>
        </p:nvGrpSpPr>
        <p:grpSpPr bwMode="auto">
          <a:xfrm>
            <a:off x="220663" y="71438"/>
            <a:ext cx="11680825" cy="1041400"/>
            <a:chOff x="324949" y="18898"/>
            <a:chExt cx="11473761" cy="1041523"/>
          </a:xfrm>
        </p:grpSpPr>
        <p:pic>
          <p:nvPicPr>
            <p:cNvPr id="9" name="Gráfico 5" descr="Niños">
              <a:extLst>
                <a:ext uri="{FF2B5EF4-FFF2-40B4-BE49-F238E27FC236}">
                  <a16:creationId xmlns:a16="http://schemas.microsoft.com/office/drawing/2014/main" xmlns="" id="{8786665C-8775-438D-A6FF-19E5F9BD5961}"/>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0" name="Grupo 6">
              <a:extLst>
                <a:ext uri="{FF2B5EF4-FFF2-40B4-BE49-F238E27FC236}">
                  <a16:creationId xmlns:a16="http://schemas.microsoft.com/office/drawing/2014/main" xmlns="" id="{3838CCBB-C94E-4109-9829-A25A69D087A7}"/>
                </a:ext>
              </a:extLst>
            </p:cNvPr>
            <p:cNvGrpSpPr>
              <a:grpSpLocks/>
            </p:cNvGrpSpPr>
            <p:nvPr/>
          </p:nvGrpSpPr>
          <p:grpSpPr bwMode="auto">
            <a:xfrm>
              <a:off x="10087897" y="203994"/>
              <a:ext cx="1710813" cy="651412"/>
              <a:chOff x="311102" y="174229"/>
              <a:chExt cx="9335256" cy="6359305"/>
            </a:xfrm>
          </p:grpSpPr>
          <p:pic>
            <p:nvPicPr>
              <p:cNvPr id="11" name="Imagen 7">
                <a:extLst>
                  <a:ext uri="{FF2B5EF4-FFF2-40B4-BE49-F238E27FC236}">
                    <a16:creationId xmlns:a16="http://schemas.microsoft.com/office/drawing/2014/main" xmlns="" id="{014A0AD7-BEF2-43DB-AF1C-E24268AE47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8">
                <a:extLst>
                  <a:ext uri="{FF2B5EF4-FFF2-40B4-BE49-F238E27FC236}">
                    <a16:creationId xmlns:a16="http://schemas.microsoft.com/office/drawing/2014/main" xmlns="" id="{BB184FA2-DBE8-42E1-976D-39ABB084D7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46434" name="1 Título">
            <a:extLst>
              <a:ext uri="{FF2B5EF4-FFF2-40B4-BE49-F238E27FC236}">
                <a16:creationId xmlns:a16="http://schemas.microsoft.com/office/drawing/2014/main" xmlns="" id="{0C5F9621-6436-49CD-9D41-7D3B303C2E85}"/>
              </a:ext>
            </a:extLst>
          </p:cNvPr>
          <p:cNvSpPr>
            <a:spLocks noGrp="1"/>
          </p:cNvSpPr>
          <p:nvPr>
            <p:ph type="title"/>
          </p:nvPr>
        </p:nvSpPr>
        <p:spPr>
          <a:xfrm>
            <a:off x="1863725" y="285750"/>
            <a:ext cx="8229600" cy="720725"/>
          </a:xfrm>
        </p:spPr>
        <p:txBody>
          <a:bodyPr rtlCol="0" anchor="t">
            <a:normAutofit/>
          </a:bodyPr>
          <a:lstStyle/>
          <a:p>
            <a:pPr algn="ctr" eaLnBrk="1" fontAlgn="auto" hangingPunct="1">
              <a:spcAft>
                <a:spcPts val="0"/>
              </a:spcAft>
              <a:defRPr/>
            </a:pPr>
            <a:r>
              <a:rPr lang="es-ES" altLang="es-ES" sz="2800" b="1" dirty="0">
                <a:solidFill>
                  <a:srgbClr val="FA0652"/>
                </a:solidFill>
                <a:latin typeface="+mn-lt"/>
              </a:rPr>
              <a:t>Composición nutricional de distintos alimentos</a:t>
            </a:r>
            <a:endParaRPr lang="es-ES" altLang="es-ES" sz="2800" dirty="0">
              <a:solidFill>
                <a:srgbClr val="FA0652"/>
              </a:solidFill>
              <a:latin typeface="+mn-lt"/>
            </a:endParaRPr>
          </a:p>
        </p:txBody>
      </p:sp>
      <p:graphicFrame>
        <p:nvGraphicFramePr>
          <p:cNvPr id="7" name="6 Marcador de contenido">
            <a:extLst>
              <a:ext uri="{FF2B5EF4-FFF2-40B4-BE49-F238E27FC236}">
                <a16:creationId xmlns:a16="http://schemas.microsoft.com/office/drawing/2014/main" xmlns="" id="{C5F7A16B-C7E2-4BDC-912B-148E60E0FA35}"/>
              </a:ext>
            </a:extLst>
          </p:cNvPr>
          <p:cNvGraphicFramePr>
            <a:graphicFrameLocks noGrp="1"/>
          </p:cNvGraphicFramePr>
          <p:nvPr>
            <p:ph idx="1"/>
          </p:nvPr>
        </p:nvGraphicFramePr>
        <p:xfrm>
          <a:off x="1863725" y="1006475"/>
          <a:ext cx="8229600" cy="3133728"/>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1"/>
                    </a:ext>
                  </a:extLst>
                </a:gridCol>
                <a:gridCol w="1371600">
                  <a:extLst>
                    <a:ext uri="{9D8B030D-6E8A-4147-A177-3AD203B41FA5}">
                      <a16:colId xmlns:a16="http://schemas.microsoft.com/office/drawing/2014/main" xmlns="" val="20002"/>
                    </a:ext>
                  </a:extLst>
                </a:gridCol>
                <a:gridCol w="1371600">
                  <a:extLst>
                    <a:ext uri="{9D8B030D-6E8A-4147-A177-3AD203B41FA5}">
                      <a16:colId xmlns:a16="http://schemas.microsoft.com/office/drawing/2014/main" xmlns="" val="20003"/>
                    </a:ext>
                  </a:extLst>
                </a:gridCol>
                <a:gridCol w="1371600">
                  <a:extLst>
                    <a:ext uri="{9D8B030D-6E8A-4147-A177-3AD203B41FA5}">
                      <a16:colId xmlns:a16="http://schemas.microsoft.com/office/drawing/2014/main" xmlns="" val="20004"/>
                    </a:ext>
                  </a:extLst>
                </a:gridCol>
                <a:gridCol w="1371600">
                  <a:extLst>
                    <a:ext uri="{9D8B030D-6E8A-4147-A177-3AD203B41FA5}">
                      <a16:colId xmlns:a16="http://schemas.microsoft.com/office/drawing/2014/main" xmlns="" val="20005"/>
                    </a:ext>
                  </a:extLst>
                </a:gridCol>
              </a:tblGrid>
              <a:tr h="640053">
                <a:tc>
                  <a:txBody>
                    <a:bodyPr/>
                    <a:lstStyle/>
                    <a:p>
                      <a:endParaRPr lang="es-ES" sz="1800" dirty="0"/>
                    </a:p>
                  </a:txBody>
                  <a:tcPr marT="45707" marB="45707"/>
                </a:tc>
                <a:tc>
                  <a:txBody>
                    <a:bodyPr/>
                    <a:lstStyle/>
                    <a:p>
                      <a:r>
                        <a:rPr lang="es-ES" sz="1800" dirty="0">
                          <a:latin typeface="Calibri" pitchFamily="34" charset="0"/>
                        </a:rPr>
                        <a:t>Energía (</a:t>
                      </a:r>
                      <a:r>
                        <a:rPr lang="es-ES" sz="1800" dirty="0" err="1">
                          <a:latin typeface="Calibri" pitchFamily="34" charset="0"/>
                        </a:rPr>
                        <a:t>kcal</a:t>
                      </a:r>
                      <a:r>
                        <a:rPr lang="es-ES" sz="1800" dirty="0">
                          <a:latin typeface="Calibri" pitchFamily="34" charset="0"/>
                        </a:rPr>
                        <a:t>)</a:t>
                      </a:r>
                    </a:p>
                  </a:txBody>
                  <a:tcPr marT="45707" marB="45707"/>
                </a:tc>
                <a:tc>
                  <a:txBody>
                    <a:bodyPr/>
                    <a:lstStyle/>
                    <a:p>
                      <a:r>
                        <a:rPr lang="es-ES" sz="1800" dirty="0">
                          <a:latin typeface="Calibri" pitchFamily="34" charset="0"/>
                        </a:rPr>
                        <a:t>Grasas </a:t>
                      </a:r>
                    </a:p>
                    <a:p>
                      <a:r>
                        <a:rPr lang="es-ES" sz="1800" dirty="0">
                          <a:latin typeface="Calibri" pitchFamily="34" charset="0"/>
                        </a:rPr>
                        <a:t>Totales g</a:t>
                      </a:r>
                    </a:p>
                  </a:txBody>
                  <a:tcPr marT="45707" marB="45707"/>
                </a:tc>
                <a:tc>
                  <a:txBody>
                    <a:bodyPr/>
                    <a:lstStyle/>
                    <a:p>
                      <a:r>
                        <a:rPr lang="es-ES" sz="1800" dirty="0">
                          <a:latin typeface="Calibri" pitchFamily="34" charset="0"/>
                        </a:rPr>
                        <a:t>Grasas</a:t>
                      </a:r>
                    </a:p>
                    <a:p>
                      <a:r>
                        <a:rPr lang="es-ES" sz="1800" dirty="0">
                          <a:latin typeface="Calibri" pitchFamily="34" charset="0"/>
                        </a:rPr>
                        <a:t>Saturadas g</a:t>
                      </a:r>
                    </a:p>
                  </a:txBody>
                  <a:tcPr marT="45707" marB="45707"/>
                </a:tc>
                <a:tc>
                  <a:txBody>
                    <a:bodyPr/>
                    <a:lstStyle/>
                    <a:p>
                      <a:r>
                        <a:rPr lang="es-ES" sz="1800" dirty="0">
                          <a:latin typeface="Calibri" pitchFamily="34" charset="0"/>
                        </a:rPr>
                        <a:t>Azúcares</a:t>
                      </a:r>
                    </a:p>
                  </a:txBody>
                  <a:tcPr marT="45707" marB="45707"/>
                </a:tc>
                <a:tc>
                  <a:txBody>
                    <a:bodyPr/>
                    <a:lstStyle/>
                    <a:p>
                      <a:r>
                        <a:rPr lang="es-ES" sz="1800" dirty="0">
                          <a:latin typeface="Calibri" pitchFamily="34" charset="0"/>
                        </a:rPr>
                        <a:t>Sodio</a:t>
                      </a:r>
                    </a:p>
                    <a:p>
                      <a:r>
                        <a:rPr lang="es-ES" sz="1800" dirty="0">
                          <a:latin typeface="Calibri" pitchFamily="34" charset="0"/>
                        </a:rPr>
                        <a:t>(mg)</a:t>
                      </a:r>
                    </a:p>
                  </a:txBody>
                  <a:tcPr marT="45707" marB="45707"/>
                </a:tc>
                <a:extLst>
                  <a:ext uri="{0D108BD9-81ED-4DB2-BD59-A6C34878D82A}">
                    <a16:rowId xmlns:a16="http://schemas.microsoft.com/office/drawing/2014/main" xmlns="" val="10000"/>
                  </a:ext>
                </a:extLst>
              </a:tr>
              <a:tr h="370724">
                <a:tc>
                  <a:txBody>
                    <a:bodyPr/>
                    <a:lstStyle/>
                    <a:p>
                      <a:r>
                        <a:rPr lang="es-ES" sz="1800" dirty="0"/>
                        <a:t>Salchichas</a:t>
                      </a:r>
                    </a:p>
                  </a:txBody>
                  <a:tcPr marT="45707" marB="45707"/>
                </a:tc>
                <a:tc>
                  <a:txBody>
                    <a:bodyPr/>
                    <a:lstStyle/>
                    <a:p>
                      <a:r>
                        <a:rPr lang="es-ES" sz="1800" dirty="0"/>
                        <a:t>303</a:t>
                      </a:r>
                    </a:p>
                  </a:txBody>
                  <a:tcPr marT="45707" marB="45707"/>
                </a:tc>
                <a:tc>
                  <a:txBody>
                    <a:bodyPr/>
                    <a:lstStyle/>
                    <a:p>
                      <a:r>
                        <a:rPr lang="es-ES" sz="1800" dirty="0"/>
                        <a:t>27</a:t>
                      </a:r>
                    </a:p>
                  </a:txBody>
                  <a:tcPr marT="45707" marB="45707"/>
                </a:tc>
                <a:tc>
                  <a:txBody>
                    <a:bodyPr/>
                    <a:lstStyle/>
                    <a:p>
                      <a:r>
                        <a:rPr lang="es-ES" sz="1800" dirty="0"/>
                        <a:t>9,71g</a:t>
                      </a:r>
                    </a:p>
                  </a:txBody>
                  <a:tcPr marT="45707" marB="45707"/>
                </a:tc>
                <a:tc>
                  <a:txBody>
                    <a:bodyPr/>
                    <a:lstStyle/>
                    <a:p>
                      <a:r>
                        <a:rPr lang="es-ES" sz="1800" dirty="0"/>
                        <a:t>1,4</a:t>
                      </a:r>
                    </a:p>
                  </a:txBody>
                  <a:tcPr marT="45707" marB="45707"/>
                </a:tc>
                <a:tc>
                  <a:txBody>
                    <a:bodyPr/>
                    <a:lstStyle/>
                    <a:p>
                      <a:r>
                        <a:rPr lang="es-ES" sz="1800" dirty="0"/>
                        <a:t>778</a:t>
                      </a:r>
                    </a:p>
                  </a:txBody>
                  <a:tcPr marT="45707" marB="45707"/>
                </a:tc>
                <a:extLst>
                  <a:ext uri="{0D108BD9-81ED-4DB2-BD59-A6C34878D82A}">
                    <a16:rowId xmlns:a16="http://schemas.microsoft.com/office/drawing/2014/main" xmlns="" val="10001"/>
                  </a:ext>
                </a:extLst>
              </a:tr>
              <a:tr h="370724">
                <a:tc>
                  <a:txBody>
                    <a:bodyPr/>
                    <a:lstStyle/>
                    <a:p>
                      <a:r>
                        <a:rPr lang="es-ES" sz="1800" dirty="0"/>
                        <a:t>Patatas</a:t>
                      </a:r>
                    </a:p>
                  </a:txBody>
                  <a:tcPr marT="45707" marB="45707"/>
                </a:tc>
                <a:tc>
                  <a:txBody>
                    <a:bodyPr/>
                    <a:lstStyle/>
                    <a:p>
                      <a:r>
                        <a:rPr lang="es-ES" sz="1800" dirty="0"/>
                        <a:t>74</a:t>
                      </a:r>
                    </a:p>
                  </a:txBody>
                  <a:tcPr marT="45707" marB="45707"/>
                </a:tc>
                <a:tc>
                  <a:txBody>
                    <a:bodyPr/>
                    <a:lstStyle/>
                    <a:p>
                      <a:r>
                        <a:rPr lang="es-ES" sz="1800" dirty="0"/>
                        <a:t>0,3</a:t>
                      </a:r>
                    </a:p>
                  </a:txBody>
                  <a:tcPr marT="45707" marB="45707"/>
                </a:tc>
                <a:tc>
                  <a:txBody>
                    <a:bodyPr/>
                    <a:lstStyle/>
                    <a:p>
                      <a:r>
                        <a:rPr lang="es-ES" sz="1800" dirty="0"/>
                        <a:t>0,1g</a:t>
                      </a:r>
                    </a:p>
                  </a:txBody>
                  <a:tcPr marT="45707" marB="45707"/>
                </a:tc>
                <a:tc>
                  <a:txBody>
                    <a:bodyPr/>
                    <a:lstStyle/>
                    <a:p>
                      <a:r>
                        <a:rPr lang="es-ES" sz="1800" dirty="0"/>
                        <a:t>0,8</a:t>
                      </a:r>
                    </a:p>
                  </a:txBody>
                  <a:tcPr marT="45707" marB="45707"/>
                </a:tc>
                <a:tc>
                  <a:txBody>
                    <a:bodyPr/>
                    <a:lstStyle/>
                    <a:p>
                      <a:r>
                        <a:rPr lang="es-ES" sz="1800" dirty="0"/>
                        <a:t>11</a:t>
                      </a:r>
                    </a:p>
                  </a:txBody>
                  <a:tcPr marT="45707" marB="45707"/>
                </a:tc>
                <a:extLst>
                  <a:ext uri="{0D108BD9-81ED-4DB2-BD59-A6C34878D82A}">
                    <a16:rowId xmlns:a16="http://schemas.microsoft.com/office/drawing/2014/main" xmlns="" val="10002"/>
                  </a:ext>
                </a:extLst>
              </a:tr>
              <a:tr h="370724">
                <a:tc>
                  <a:txBody>
                    <a:bodyPr/>
                    <a:lstStyle/>
                    <a:p>
                      <a:r>
                        <a:rPr lang="es-ES" sz="1800" dirty="0"/>
                        <a:t>Palmeras</a:t>
                      </a:r>
                    </a:p>
                  </a:txBody>
                  <a:tcPr marT="45707" marB="45707"/>
                </a:tc>
                <a:tc>
                  <a:txBody>
                    <a:bodyPr/>
                    <a:lstStyle/>
                    <a:p>
                      <a:r>
                        <a:rPr lang="es-ES" sz="1800" dirty="0"/>
                        <a:t>509</a:t>
                      </a:r>
                    </a:p>
                  </a:txBody>
                  <a:tcPr marT="45707" marB="45707"/>
                </a:tc>
                <a:tc>
                  <a:txBody>
                    <a:bodyPr/>
                    <a:lstStyle/>
                    <a:p>
                      <a:r>
                        <a:rPr lang="es-ES" sz="1800" dirty="0"/>
                        <a:t>30</a:t>
                      </a:r>
                    </a:p>
                  </a:txBody>
                  <a:tcPr marT="45707" marB="45707"/>
                </a:tc>
                <a:tc>
                  <a:txBody>
                    <a:bodyPr/>
                    <a:lstStyle/>
                    <a:p>
                      <a:r>
                        <a:rPr lang="es-ES" sz="1800" dirty="0"/>
                        <a:t>15,29</a:t>
                      </a:r>
                    </a:p>
                  </a:txBody>
                  <a:tcPr marT="45707" marB="45707"/>
                </a:tc>
                <a:tc>
                  <a:txBody>
                    <a:bodyPr/>
                    <a:lstStyle/>
                    <a:p>
                      <a:r>
                        <a:rPr lang="es-ES" sz="1800" dirty="0"/>
                        <a:t>18,6</a:t>
                      </a:r>
                    </a:p>
                  </a:txBody>
                  <a:tcPr marT="45707" marB="45707"/>
                </a:tc>
                <a:tc>
                  <a:txBody>
                    <a:bodyPr/>
                    <a:lstStyle/>
                    <a:p>
                      <a:r>
                        <a:rPr lang="es-ES" sz="1800" dirty="0"/>
                        <a:t>178</a:t>
                      </a:r>
                    </a:p>
                  </a:txBody>
                  <a:tcPr marT="45707" marB="45707"/>
                </a:tc>
                <a:extLst>
                  <a:ext uri="{0D108BD9-81ED-4DB2-BD59-A6C34878D82A}">
                    <a16:rowId xmlns:a16="http://schemas.microsoft.com/office/drawing/2014/main" xmlns="" val="10003"/>
                  </a:ext>
                </a:extLst>
              </a:tr>
              <a:tr h="640053">
                <a:tc>
                  <a:txBody>
                    <a:bodyPr/>
                    <a:lstStyle/>
                    <a:p>
                      <a:r>
                        <a:rPr lang="es-ES" sz="1800" dirty="0"/>
                        <a:t>Patatas </a:t>
                      </a:r>
                      <a:r>
                        <a:rPr lang="es-ES" sz="1800" dirty="0" err="1"/>
                        <a:t>prefritas</a:t>
                      </a:r>
                      <a:endParaRPr lang="es-ES" sz="1800" dirty="0"/>
                    </a:p>
                  </a:txBody>
                  <a:tcPr marT="45707" marB="45707"/>
                </a:tc>
                <a:tc>
                  <a:txBody>
                    <a:bodyPr/>
                    <a:lstStyle/>
                    <a:p>
                      <a:r>
                        <a:rPr lang="es-ES" sz="1800" dirty="0"/>
                        <a:t>421</a:t>
                      </a:r>
                    </a:p>
                  </a:txBody>
                  <a:tcPr marT="45707" marB="45707"/>
                </a:tc>
                <a:tc>
                  <a:txBody>
                    <a:bodyPr/>
                    <a:lstStyle/>
                    <a:p>
                      <a:r>
                        <a:rPr lang="es-ES" sz="1800" dirty="0"/>
                        <a:t>14,1</a:t>
                      </a:r>
                    </a:p>
                  </a:txBody>
                  <a:tcPr marT="45707" marB="45707"/>
                </a:tc>
                <a:tc>
                  <a:txBody>
                    <a:bodyPr/>
                    <a:lstStyle/>
                    <a:p>
                      <a:r>
                        <a:rPr lang="es-ES" sz="1800" dirty="0"/>
                        <a:t>6,4g</a:t>
                      </a:r>
                    </a:p>
                  </a:txBody>
                  <a:tcPr marT="45707" marB="45707"/>
                </a:tc>
                <a:tc>
                  <a:txBody>
                    <a:bodyPr/>
                    <a:lstStyle/>
                    <a:p>
                      <a:r>
                        <a:rPr lang="es-ES" sz="1800" dirty="0"/>
                        <a:t>1,4</a:t>
                      </a:r>
                    </a:p>
                  </a:txBody>
                  <a:tcPr marT="45707" marB="45707"/>
                </a:tc>
                <a:tc>
                  <a:txBody>
                    <a:bodyPr/>
                    <a:lstStyle/>
                    <a:p>
                      <a:r>
                        <a:rPr lang="es-ES" sz="1800" dirty="0"/>
                        <a:t>29</a:t>
                      </a:r>
                    </a:p>
                  </a:txBody>
                  <a:tcPr marT="45707" marB="45707"/>
                </a:tc>
                <a:extLst>
                  <a:ext uri="{0D108BD9-81ED-4DB2-BD59-A6C34878D82A}">
                    <a16:rowId xmlns:a16="http://schemas.microsoft.com/office/drawing/2014/main" xmlns="" val="10004"/>
                  </a:ext>
                </a:extLst>
              </a:tr>
              <a:tr h="370724">
                <a:tc>
                  <a:txBody>
                    <a:bodyPr/>
                    <a:lstStyle/>
                    <a:p>
                      <a:r>
                        <a:rPr lang="es-ES" sz="1800" dirty="0"/>
                        <a:t>Pan</a:t>
                      </a:r>
                    </a:p>
                  </a:txBody>
                  <a:tcPr marT="45707" marB="45707"/>
                </a:tc>
                <a:tc>
                  <a:txBody>
                    <a:bodyPr/>
                    <a:lstStyle/>
                    <a:p>
                      <a:r>
                        <a:rPr lang="es-ES" sz="1800" dirty="0"/>
                        <a:t>272</a:t>
                      </a:r>
                    </a:p>
                  </a:txBody>
                  <a:tcPr marT="45707" marB="45707"/>
                </a:tc>
                <a:tc>
                  <a:txBody>
                    <a:bodyPr/>
                    <a:lstStyle/>
                    <a:p>
                      <a:r>
                        <a:rPr lang="es-ES" sz="1800" dirty="0"/>
                        <a:t>1</a:t>
                      </a:r>
                    </a:p>
                  </a:txBody>
                  <a:tcPr marT="45707" marB="45707"/>
                </a:tc>
                <a:tc>
                  <a:txBody>
                    <a:bodyPr/>
                    <a:lstStyle/>
                    <a:p>
                      <a:r>
                        <a:rPr lang="es-ES" sz="1800" dirty="0"/>
                        <a:t>0,2</a:t>
                      </a:r>
                    </a:p>
                  </a:txBody>
                  <a:tcPr marT="45707" marB="45707"/>
                </a:tc>
                <a:tc>
                  <a:txBody>
                    <a:bodyPr/>
                    <a:lstStyle/>
                    <a:p>
                      <a:r>
                        <a:rPr lang="es-ES" sz="1800" dirty="0"/>
                        <a:t>2</a:t>
                      </a:r>
                    </a:p>
                  </a:txBody>
                  <a:tcPr marT="45707" marB="45707"/>
                </a:tc>
                <a:tc>
                  <a:txBody>
                    <a:bodyPr/>
                    <a:lstStyle/>
                    <a:p>
                      <a:r>
                        <a:rPr lang="es-ES" sz="1800" dirty="0"/>
                        <a:t>540</a:t>
                      </a:r>
                    </a:p>
                  </a:txBody>
                  <a:tcPr marT="45707" marB="45707"/>
                </a:tc>
                <a:extLst>
                  <a:ext uri="{0D108BD9-81ED-4DB2-BD59-A6C34878D82A}">
                    <a16:rowId xmlns:a16="http://schemas.microsoft.com/office/drawing/2014/main" xmlns="" val="10005"/>
                  </a:ext>
                </a:extLst>
              </a:tr>
              <a:tr h="370724">
                <a:tc>
                  <a:txBody>
                    <a:bodyPr/>
                    <a:lstStyle/>
                    <a:p>
                      <a:r>
                        <a:rPr lang="es-ES" sz="1800" dirty="0"/>
                        <a:t>Garbanzos</a:t>
                      </a:r>
                    </a:p>
                  </a:txBody>
                  <a:tcPr marT="45707" marB="45707"/>
                </a:tc>
                <a:tc>
                  <a:txBody>
                    <a:bodyPr/>
                    <a:lstStyle/>
                    <a:p>
                      <a:r>
                        <a:rPr lang="es-ES" sz="1800" dirty="0"/>
                        <a:t>343</a:t>
                      </a:r>
                    </a:p>
                  </a:txBody>
                  <a:tcPr marT="45707" marB="45707"/>
                </a:tc>
                <a:tc>
                  <a:txBody>
                    <a:bodyPr/>
                    <a:lstStyle/>
                    <a:p>
                      <a:r>
                        <a:rPr lang="es-ES" sz="1800" dirty="0"/>
                        <a:t>5</a:t>
                      </a:r>
                    </a:p>
                  </a:txBody>
                  <a:tcPr marT="45707" marB="45707"/>
                </a:tc>
                <a:tc>
                  <a:txBody>
                    <a:bodyPr/>
                    <a:lstStyle/>
                    <a:p>
                      <a:r>
                        <a:rPr lang="es-ES" sz="1800" dirty="0" err="1"/>
                        <a:t>tr</a:t>
                      </a:r>
                      <a:endParaRPr lang="es-ES" sz="1800" dirty="0"/>
                    </a:p>
                  </a:txBody>
                  <a:tcPr marT="45707" marB="45707"/>
                </a:tc>
                <a:tc>
                  <a:txBody>
                    <a:bodyPr/>
                    <a:lstStyle/>
                    <a:p>
                      <a:r>
                        <a:rPr lang="es-ES" sz="1800" dirty="0"/>
                        <a:t>3</a:t>
                      </a:r>
                    </a:p>
                  </a:txBody>
                  <a:tcPr marT="45707" marB="45707"/>
                </a:tc>
                <a:tc>
                  <a:txBody>
                    <a:bodyPr/>
                    <a:lstStyle/>
                    <a:p>
                      <a:r>
                        <a:rPr lang="es-ES" sz="1800" dirty="0"/>
                        <a:t>26</a:t>
                      </a:r>
                    </a:p>
                  </a:txBody>
                  <a:tcPr marT="45707" marB="45707"/>
                </a:tc>
                <a:extLst>
                  <a:ext uri="{0D108BD9-81ED-4DB2-BD59-A6C34878D82A}">
                    <a16:rowId xmlns:a16="http://schemas.microsoft.com/office/drawing/2014/main" xmlns="" val="10006"/>
                  </a:ext>
                </a:extLst>
              </a:tr>
            </a:tbl>
          </a:graphicData>
        </a:graphic>
      </p:graphicFrame>
      <p:sp>
        <p:nvSpPr>
          <p:cNvPr id="201789" name="5 Marcador de número de diapositiva">
            <a:extLst>
              <a:ext uri="{FF2B5EF4-FFF2-40B4-BE49-F238E27FC236}">
                <a16:creationId xmlns:a16="http://schemas.microsoft.com/office/drawing/2014/main" xmlns="" id="{69E6193A-0A90-422E-A92A-F8576D3DDD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322F1D7E-0E7B-4862-8B60-33B197AB3E73}" type="slidenum">
              <a:rPr lang="es-ES" altLang="es-ES" sz="2400" smtClean="0">
                <a:solidFill>
                  <a:srgbClr val="2A4A75"/>
                </a:solidFill>
                <a:latin typeface="Arial" panose="020B0604020202020204" pitchFamily="34" charset="0"/>
                <a:ea typeface="MS PGothic" panose="020B0600070205080204" pitchFamily="34" charset="-128"/>
              </a:rPr>
              <a:pPr fontAlgn="base">
                <a:lnSpc>
                  <a:spcPct val="100000"/>
                </a:lnSpc>
                <a:spcBef>
                  <a:spcPct val="0"/>
                </a:spcBef>
                <a:spcAft>
                  <a:spcPct val="0"/>
                </a:spcAft>
                <a:buFontTx/>
                <a:buNone/>
              </a:pPr>
              <a:t>126</a:t>
            </a:fld>
            <a:endParaRPr lang="es-ES" altLang="es-ES" sz="2400">
              <a:solidFill>
                <a:srgbClr val="2A4A75"/>
              </a:solidFill>
              <a:latin typeface="Arial" panose="020B0604020202020204" pitchFamily="34" charset="0"/>
              <a:ea typeface="MS PGothic" panose="020B0600070205080204" pitchFamily="34" charset="-128"/>
            </a:endParaRPr>
          </a:p>
        </p:txBody>
      </p:sp>
      <p:graphicFrame>
        <p:nvGraphicFramePr>
          <p:cNvPr id="5" name="2 Tabla">
            <a:extLst>
              <a:ext uri="{FF2B5EF4-FFF2-40B4-BE49-F238E27FC236}">
                <a16:creationId xmlns:a16="http://schemas.microsoft.com/office/drawing/2014/main" xmlns="" id="{CD44EF81-381E-42EF-AA22-D776DD5255D0}"/>
              </a:ext>
            </a:extLst>
          </p:cNvPr>
          <p:cNvGraphicFramePr>
            <a:graphicFrameLocks noGrp="1"/>
          </p:cNvGraphicFramePr>
          <p:nvPr/>
        </p:nvGraphicFramePr>
        <p:xfrm>
          <a:off x="2930525" y="4873625"/>
          <a:ext cx="6096000" cy="1482724"/>
        </p:xfrm>
        <a:graphic>
          <a:graphicData uri="http://schemas.openxmlformats.org/drawingml/2006/table">
            <a:tbl>
              <a:tblPr bandRow="1">
                <a:tableStyleId>{5C22544A-7EE6-4342-B048-85BDC9FD1C3A}</a:tableStyleId>
              </a:tblPr>
              <a:tblGrid>
                <a:gridCol w="15240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gridCol w="1524000">
                  <a:extLst>
                    <a:ext uri="{9D8B030D-6E8A-4147-A177-3AD203B41FA5}">
                      <a16:colId xmlns:a16="http://schemas.microsoft.com/office/drawing/2014/main" xmlns="" val="20003"/>
                    </a:ext>
                  </a:extLst>
                </a:gridCol>
              </a:tblGrid>
              <a:tr h="370681">
                <a:tc>
                  <a:txBody>
                    <a:bodyPr/>
                    <a:lstStyle/>
                    <a:p>
                      <a:endParaRPr lang="es-ES" sz="1800" dirty="0"/>
                    </a:p>
                  </a:txBody>
                  <a:tcPr marT="45700" marB="45700"/>
                </a:tc>
                <a:tc>
                  <a:txBody>
                    <a:bodyPr/>
                    <a:lstStyle/>
                    <a:p>
                      <a:r>
                        <a:rPr lang="es-ES" sz="1800" dirty="0"/>
                        <a:t>Energía (</a:t>
                      </a:r>
                      <a:r>
                        <a:rPr lang="es-ES" sz="1800" dirty="0" err="1"/>
                        <a:t>kcal</a:t>
                      </a:r>
                      <a:r>
                        <a:rPr lang="es-ES" sz="1800" dirty="0"/>
                        <a:t>)</a:t>
                      </a:r>
                    </a:p>
                  </a:txBody>
                  <a:tcPr marT="45700" marB="45700"/>
                </a:tc>
                <a:tc>
                  <a:txBody>
                    <a:bodyPr/>
                    <a:lstStyle/>
                    <a:p>
                      <a:r>
                        <a:rPr lang="es-ES" sz="1800" dirty="0"/>
                        <a:t>Grasas (g)</a:t>
                      </a:r>
                    </a:p>
                  </a:txBody>
                  <a:tcPr marT="45700" marB="45700"/>
                </a:tc>
                <a:tc>
                  <a:txBody>
                    <a:bodyPr/>
                    <a:lstStyle/>
                    <a:p>
                      <a:r>
                        <a:rPr lang="es-ES" sz="1800" dirty="0"/>
                        <a:t>Fibra (g)</a:t>
                      </a:r>
                    </a:p>
                  </a:txBody>
                  <a:tcPr marT="45700" marB="45700"/>
                </a:tc>
                <a:extLst>
                  <a:ext uri="{0D108BD9-81ED-4DB2-BD59-A6C34878D82A}">
                    <a16:rowId xmlns:a16="http://schemas.microsoft.com/office/drawing/2014/main" xmlns="" val="10000"/>
                  </a:ext>
                </a:extLst>
              </a:tr>
              <a:tr h="370681">
                <a:tc>
                  <a:txBody>
                    <a:bodyPr/>
                    <a:lstStyle/>
                    <a:p>
                      <a:r>
                        <a:rPr lang="es-ES" sz="1800" dirty="0"/>
                        <a:t>Lentejas</a:t>
                      </a:r>
                    </a:p>
                  </a:txBody>
                  <a:tcPr marT="45700" marB="45700"/>
                </a:tc>
                <a:tc>
                  <a:txBody>
                    <a:bodyPr/>
                    <a:lstStyle/>
                    <a:p>
                      <a:r>
                        <a:rPr lang="es-ES" sz="1800" dirty="0"/>
                        <a:t>350</a:t>
                      </a:r>
                    </a:p>
                  </a:txBody>
                  <a:tcPr marT="45700" marB="45700"/>
                </a:tc>
                <a:tc>
                  <a:txBody>
                    <a:bodyPr/>
                    <a:lstStyle/>
                    <a:p>
                      <a:r>
                        <a:rPr lang="es-ES" sz="1800" dirty="0"/>
                        <a:t>8,7</a:t>
                      </a:r>
                    </a:p>
                  </a:txBody>
                  <a:tcPr marT="45700" marB="45700"/>
                </a:tc>
                <a:tc>
                  <a:txBody>
                    <a:bodyPr/>
                    <a:lstStyle/>
                    <a:p>
                      <a:r>
                        <a:rPr lang="es-ES" sz="1800" dirty="0"/>
                        <a:t>13,7</a:t>
                      </a:r>
                    </a:p>
                  </a:txBody>
                  <a:tcPr marT="45700" marB="45700"/>
                </a:tc>
                <a:extLst>
                  <a:ext uri="{0D108BD9-81ED-4DB2-BD59-A6C34878D82A}">
                    <a16:rowId xmlns:a16="http://schemas.microsoft.com/office/drawing/2014/main" xmlns="" val="10001"/>
                  </a:ext>
                </a:extLst>
              </a:tr>
              <a:tr h="370681">
                <a:tc>
                  <a:txBody>
                    <a:bodyPr/>
                    <a:lstStyle/>
                    <a:p>
                      <a:r>
                        <a:rPr lang="es-ES" sz="1800" dirty="0"/>
                        <a:t>San Jacobo</a:t>
                      </a:r>
                    </a:p>
                  </a:txBody>
                  <a:tcPr marT="45700" marB="45700"/>
                </a:tc>
                <a:tc>
                  <a:txBody>
                    <a:bodyPr/>
                    <a:lstStyle/>
                    <a:p>
                      <a:r>
                        <a:rPr lang="es-ES" sz="1800" dirty="0"/>
                        <a:t>491</a:t>
                      </a:r>
                    </a:p>
                  </a:txBody>
                  <a:tcPr marT="45700" marB="45700"/>
                </a:tc>
                <a:tc>
                  <a:txBody>
                    <a:bodyPr/>
                    <a:lstStyle/>
                    <a:p>
                      <a:r>
                        <a:rPr lang="es-ES" sz="1800" dirty="0"/>
                        <a:t>38,9</a:t>
                      </a:r>
                    </a:p>
                  </a:txBody>
                  <a:tcPr marT="45700" marB="45700"/>
                </a:tc>
                <a:tc>
                  <a:txBody>
                    <a:bodyPr/>
                    <a:lstStyle/>
                    <a:p>
                      <a:r>
                        <a:rPr lang="es-ES" sz="1800" dirty="0"/>
                        <a:t>0,7</a:t>
                      </a:r>
                    </a:p>
                  </a:txBody>
                  <a:tcPr marT="45700" marB="45700"/>
                </a:tc>
                <a:extLst>
                  <a:ext uri="{0D108BD9-81ED-4DB2-BD59-A6C34878D82A}">
                    <a16:rowId xmlns:a16="http://schemas.microsoft.com/office/drawing/2014/main" xmlns="" val="10002"/>
                  </a:ext>
                </a:extLst>
              </a:tr>
              <a:tr h="370681">
                <a:tc>
                  <a:txBody>
                    <a:bodyPr/>
                    <a:lstStyle/>
                    <a:p>
                      <a:r>
                        <a:rPr lang="es-ES" sz="1800" dirty="0"/>
                        <a:t>Patatas fritas</a:t>
                      </a:r>
                    </a:p>
                  </a:txBody>
                  <a:tcPr marT="45700" marB="45700"/>
                </a:tc>
                <a:tc>
                  <a:txBody>
                    <a:bodyPr/>
                    <a:lstStyle/>
                    <a:p>
                      <a:r>
                        <a:rPr lang="es-ES" sz="1800" dirty="0"/>
                        <a:t>373</a:t>
                      </a:r>
                    </a:p>
                  </a:txBody>
                  <a:tcPr marT="45700" marB="45700"/>
                </a:tc>
                <a:tc>
                  <a:txBody>
                    <a:bodyPr/>
                    <a:lstStyle/>
                    <a:p>
                      <a:r>
                        <a:rPr lang="es-ES" sz="1800" dirty="0"/>
                        <a:t>29,2</a:t>
                      </a:r>
                    </a:p>
                  </a:txBody>
                  <a:tcPr marT="45700" marB="45700"/>
                </a:tc>
                <a:tc>
                  <a:txBody>
                    <a:bodyPr/>
                    <a:lstStyle/>
                    <a:p>
                      <a:r>
                        <a:rPr lang="es-ES" sz="1800" dirty="0"/>
                        <a:t>3</a:t>
                      </a:r>
                    </a:p>
                  </a:txBody>
                  <a:tcPr marT="45700" marB="45700"/>
                </a:tc>
                <a:extLst>
                  <a:ext uri="{0D108BD9-81ED-4DB2-BD59-A6C34878D82A}">
                    <a16:rowId xmlns:a16="http://schemas.microsoft.com/office/drawing/2014/main" xmlns="" val="10003"/>
                  </a:ext>
                </a:extLst>
              </a:tr>
            </a:tbl>
          </a:graphicData>
        </a:graphic>
      </p:graphicFrame>
      <p:sp>
        <p:nvSpPr>
          <p:cNvPr id="2" name="Rectángulo 1">
            <a:extLst>
              <a:ext uri="{FF2B5EF4-FFF2-40B4-BE49-F238E27FC236}">
                <a16:creationId xmlns:a16="http://schemas.microsoft.com/office/drawing/2014/main" xmlns="" id="{A19C9DFE-8220-46B3-B854-C2C937615CA7}"/>
              </a:ext>
            </a:extLst>
          </p:cNvPr>
          <p:cNvSpPr>
            <a:spLocks noChangeArrowheads="1"/>
          </p:cNvSpPr>
          <p:nvPr/>
        </p:nvSpPr>
        <p:spPr bwMode="auto">
          <a:xfrm>
            <a:off x="1193800" y="4243388"/>
            <a:ext cx="9569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kumimoji="1" lang="es-ES" altLang="es-ES" b="1">
                <a:solidFill>
                  <a:srgbClr val="FA0652"/>
                </a:solidFill>
                <a:ea typeface="MS PGothic" panose="020B0600070205080204" pitchFamily="34" charset="-128"/>
              </a:rPr>
              <a:t>¿Prefieres lentejas o San Jacobo con patatas fritas del Burguer?</a:t>
            </a:r>
          </a:p>
        </p:txBody>
      </p:sp>
      <p:grpSp>
        <p:nvGrpSpPr>
          <p:cNvPr id="8" name="Grupo 4">
            <a:extLst>
              <a:ext uri="{FF2B5EF4-FFF2-40B4-BE49-F238E27FC236}">
                <a16:creationId xmlns:a16="http://schemas.microsoft.com/office/drawing/2014/main" xmlns="" id="{821621BE-88E0-4CBD-B84D-AAB8DA2A3D8C}"/>
              </a:ext>
            </a:extLst>
          </p:cNvPr>
          <p:cNvGrpSpPr>
            <a:grpSpLocks/>
          </p:cNvGrpSpPr>
          <p:nvPr/>
        </p:nvGrpSpPr>
        <p:grpSpPr bwMode="auto">
          <a:xfrm>
            <a:off x="220663" y="71438"/>
            <a:ext cx="11680825" cy="1041400"/>
            <a:chOff x="324949" y="18898"/>
            <a:chExt cx="11473761" cy="1041523"/>
          </a:xfrm>
        </p:grpSpPr>
        <p:pic>
          <p:nvPicPr>
            <p:cNvPr id="9" name="Gráfico 5" descr="Niños">
              <a:extLst>
                <a:ext uri="{FF2B5EF4-FFF2-40B4-BE49-F238E27FC236}">
                  <a16:creationId xmlns:a16="http://schemas.microsoft.com/office/drawing/2014/main" xmlns="" id="{DC6BA9FE-1EFD-445D-8BF7-5A15C2F448EC}"/>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0" name="Grupo 6">
              <a:extLst>
                <a:ext uri="{FF2B5EF4-FFF2-40B4-BE49-F238E27FC236}">
                  <a16:creationId xmlns:a16="http://schemas.microsoft.com/office/drawing/2014/main" xmlns="" id="{A0E25F75-2778-490E-8B0A-D6ADD7188DDF}"/>
                </a:ext>
              </a:extLst>
            </p:cNvPr>
            <p:cNvGrpSpPr>
              <a:grpSpLocks/>
            </p:cNvGrpSpPr>
            <p:nvPr/>
          </p:nvGrpSpPr>
          <p:grpSpPr bwMode="auto">
            <a:xfrm>
              <a:off x="10087897" y="203994"/>
              <a:ext cx="1710813" cy="651412"/>
              <a:chOff x="311102" y="174229"/>
              <a:chExt cx="9335256" cy="6359305"/>
            </a:xfrm>
          </p:grpSpPr>
          <p:pic>
            <p:nvPicPr>
              <p:cNvPr id="11" name="Imagen 7">
                <a:extLst>
                  <a:ext uri="{FF2B5EF4-FFF2-40B4-BE49-F238E27FC236}">
                    <a16:creationId xmlns:a16="http://schemas.microsoft.com/office/drawing/2014/main" xmlns="" id="{0E4EB58D-B393-49BB-B830-05AD075E48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8">
                <a:extLst>
                  <a:ext uri="{FF2B5EF4-FFF2-40B4-BE49-F238E27FC236}">
                    <a16:creationId xmlns:a16="http://schemas.microsoft.com/office/drawing/2014/main" xmlns="" id="{0F6A19A8-0D8F-48FA-B8EF-F838434030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EEBF7">
            <a:alpha val="41960"/>
          </a:srgbClr>
        </a:solidFill>
        <a:effectLst/>
      </p:bgPr>
    </p:bg>
    <p:spTree>
      <p:nvGrpSpPr>
        <p:cNvPr id="1" name=""/>
        <p:cNvGrpSpPr/>
        <p:nvPr/>
      </p:nvGrpSpPr>
      <p:grpSpPr>
        <a:xfrm>
          <a:off x="0" y="0"/>
          <a:ext cx="0" cy="0"/>
          <a:chOff x="0" y="0"/>
          <a:chExt cx="0" cy="0"/>
        </a:xfrm>
      </p:grpSpPr>
      <p:sp>
        <p:nvSpPr>
          <p:cNvPr id="204802" name="Rectángulo 1">
            <a:extLst>
              <a:ext uri="{FF2B5EF4-FFF2-40B4-BE49-F238E27FC236}">
                <a16:creationId xmlns:a16="http://schemas.microsoft.com/office/drawing/2014/main" xmlns="" id="{4BA99CE6-9494-4AA9-AB6F-03346D9CD0CF}"/>
              </a:ext>
            </a:extLst>
          </p:cNvPr>
          <p:cNvSpPr>
            <a:spLocks noChangeArrowheads="1"/>
          </p:cNvSpPr>
          <p:nvPr/>
        </p:nvSpPr>
        <p:spPr bwMode="auto">
          <a:xfrm>
            <a:off x="220663" y="1851025"/>
            <a:ext cx="117506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A0652"/>
                </a:solidFill>
                <a:cs typeface="Calibri" panose="020F0502020204030204" pitchFamily="34" charset="0"/>
              </a:rPr>
              <a:t>Cantidad excesiva de azúcares libres</a:t>
            </a:r>
          </a:p>
          <a:p>
            <a:pPr eaLnBrk="1" hangingPunct="1">
              <a:lnSpc>
                <a:spcPct val="100000"/>
              </a:lnSpc>
              <a:spcBef>
                <a:spcPct val="0"/>
              </a:spcBef>
              <a:buFontTx/>
              <a:buNone/>
            </a:pPr>
            <a:r>
              <a:rPr lang="es-ES" altLang="es-ES" sz="2400">
                <a:solidFill>
                  <a:srgbClr val="000000"/>
                </a:solidFill>
                <a:latin typeface="Minion Pro"/>
              </a:rPr>
              <a:t>si en cualquier cantidad dada del producto la cantidad de energía (kcal) proveniente de los azúcares libres (gramos de azúcares libres x 4 kcal) es igual o mayor a 10% del total de energía (kcal). </a:t>
            </a:r>
            <a:endParaRPr lang="es-ES" altLang="es-ES" sz="2400"/>
          </a:p>
        </p:txBody>
      </p:sp>
      <p:pic>
        <p:nvPicPr>
          <p:cNvPr id="204803" name="Picture 2" descr="http://dietsindetails.com/userfiles/sugar(1).jpg">
            <a:extLst>
              <a:ext uri="{FF2B5EF4-FFF2-40B4-BE49-F238E27FC236}">
                <a16:creationId xmlns:a16="http://schemas.microsoft.com/office/drawing/2014/main" xmlns="" id="{BAE7A9F5-0BDC-4F30-91C0-4EC55CA5DA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1695" y="165893"/>
            <a:ext cx="251301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xmlns="" id="{743799F9-2DB0-4C60-A53A-86AAF1D05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84" t="15768" r="35355" b="26651"/>
          <a:stretch>
            <a:fillRect/>
          </a:stretch>
        </p:blipFill>
        <p:spPr bwMode="auto">
          <a:xfrm>
            <a:off x="1304925" y="3429000"/>
            <a:ext cx="2746375" cy="288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ángulo 6">
            <a:extLst>
              <a:ext uri="{FF2B5EF4-FFF2-40B4-BE49-F238E27FC236}">
                <a16:creationId xmlns:a16="http://schemas.microsoft.com/office/drawing/2014/main" xmlns="" id="{6E432175-6168-4489-A63B-C46D59E1242E}"/>
              </a:ext>
            </a:extLst>
          </p:cNvPr>
          <p:cNvSpPr/>
          <p:nvPr/>
        </p:nvSpPr>
        <p:spPr>
          <a:xfrm>
            <a:off x="1943100" y="406400"/>
            <a:ext cx="4837528" cy="522288"/>
          </a:xfrm>
          <a:prstGeom prst="rect">
            <a:avLst/>
          </a:prstGeom>
          <a:solidFill>
            <a:schemeClr val="accent1">
              <a:lumMod val="20000"/>
              <a:lumOff val="80000"/>
            </a:schemeClr>
          </a:solidFill>
        </p:spPr>
        <p:txBody>
          <a:bodyPr wrap="square">
            <a:spAutoFit/>
          </a:bodyPr>
          <a:lstStyle/>
          <a:p>
            <a:pPr eaLnBrk="1" fontAlgn="auto" hangingPunct="1">
              <a:spcBef>
                <a:spcPts val="0"/>
              </a:spcBef>
              <a:spcAft>
                <a:spcPts val="0"/>
              </a:spcAft>
              <a:defRPr/>
            </a:pPr>
            <a:r>
              <a:rPr lang="es-ES" sz="2800" b="1" dirty="0">
                <a:solidFill>
                  <a:srgbClr val="FA0652"/>
                </a:solidFill>
                <a:latin typeface="+mn-lt"/>
              </a:rPr>
              <a:t>Azúcar…una amarga verdad???</a:t>
            </a:r>
          </a:p>
        </p:txBody>
      </p:sp>
      <p:sp>
        <p:nvSpPr>
          <p:cNvPr id="4" name="Rectángulo 3">
            <a:extLst>
              <a:ext uri="{FF2B5EF4-FFF2-40B4-BE49-F238E27FC236}">
                <a16:creationId xmlns:a16="http://schemas.microsoft.com/office/drawing/2014/main" xmlns="" id="{1596A05C-2D7F-422F-9121-8C1A160248F9}"/>
              </a:ext>
            </a:extLst>
          </p:cNvPr>
          <p:cNvSpPr/>
          <p:nvPr/>
        </p:nvSpPr>
        <p:spPr>
          <a:xfrm>
            <a:off x="4851400" y="4124325"/>
            <a:ext cx="5670550" cy="1200150"/>
          </a:xfrm>
          <a:prstGeom prst="rect">
            <a:avLst/>
          </a:prstGeom>
        </p:spPr>
        <p:txBody>
          <a:bodyPr>
            <a:spAutoFit/>
          </a:bodyPr>
          <a:lstStyle/>
          <a:p>
            <a:pPr eaLnBrk="1" fontAlgn="auto" hangingPunct="1">
              <a:spcBef>
                <a:spcPts val="0"/>
              </a:spcBef>
              <a:spcAft>
                <a:spcPts val="0"/>
              </a:spcAft>
              <a:defRPr/>
            </a:pPr>
            <a:r>
              <a:rPr lang="es-ES" sz="2400" b="1" dirty="0">
                <a:solidFill>
                  <a:srgbClr val="FA0652"/>
                </a:solidFill>
                <a:latin typeface="+mj-lt"/>
                <a:ea typeface="Andale Sans UI"/>
                <a:cs typeface="Tahoma" panose="020B0604030504040204" pitchFamily="34" charset="0"/>
              </a:rPr>
              <a:t>“Hay evidencia coherente que el riesgo de enfermedad cardiovascular aumenta conforme aumenta el consumo de azúcares”</a:t>
            </a:r>
            <a:endParaRPr lang="es-ES" sz="2400" b="1" dirty="0">
              <a:solidFill>
                <a:srgbClr val="FA0652"/>
              </a:solidFill>
              <a:latin typeface="+mj-lt"/>
            </a:endParaRPr>
          </a:p>
        </p:txBody>
      </p:sp>
      <p:grpSp>
        <p:nvGrpSpPr>
          <p:cNvPr id="8" name="Grupo 4">
            <a:extLst>
              <a:ext uri="{FF2B5EF4-FFF2-40B4-BE49-F238E27FC236}">
                <a16:creationId xmlns:a16="http://schemas.microsoft.com/office/drawing/2014/main" xmlns="" id="{C597DF9D-02AB-4BAB-8412-193280FF1485}"/>
              </a:ext>
            </a:extLst>
          </p:cNvPr>
          <p:cNvGrpSpPr>
            <a:grpSpLocks/>
          </p:cNvGrpSpPr>
          <p:nvPr/>
        </p:nvGrpSpPr>
        <p:grpSpPr bwMode="auto">
          <a:xfrm>
            <a:off x="220663" y="71438"/>
            <a:ext cx="11680825" cy="1041400"/>
            <a:chOff x="324949" y="18898"/>
            <a:chExt cx="11473761" cy="1041523"/>
          </a:xfrm>
        </p:grpSpPr>
        <p:pic>
          <p:nvPicPr>
            <p:cNvPr id="9" name="Gráfico 5" descr="Niños">
              <a:extLst>
                <a:ext uri="{FF2B5EF4-FFF2-40B4-BE49-F238E27FC236}">
                  <a16:creationId xmlns:a16="http://schemas.microsoft.com/office/drawing/2014/main" xmlns="" id="{5437FC61-5C05-4D92-A772-B03D4197A7D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0" name="Grupo 6">
              <a:extLst>
                <a:ext uri="{FF2B5EF4-FFF2-40B4-BE49-F238E27FC236}">
                  <a16:creationId xmlns:a16="http://schemas.microsoft.com/office/drawing/2014/main" xmlns="" id="{2A88B35D-4255-4F8B-BE0D-8F71032EC554}"/>
                </a:ext>
              </a:extLst>
            </p:cNvPr>
            <p:cNvGrpSpPr>
              <a:grpSpLocks/>
            </p:cNvGrpSpPr>
            <p:nvPr/>
          </p:nvGrpSpPr>
          <p:grpSpPr bwMode="auto">
            <a:xfrm>
              <a:off x="10087897" y="203994"/>
              <a:ext cx="1710813" cy="651412"/>
              <a:chOff x="311102" y="174229"/>
              <a:chExt cx="9335256" cy="6359305"/>
            </a:xfrm>
          </p:grpSpPr>
          <p:pic>
            <p:nvPicPr>
              <p:cNvPr id="11" name="Imagen 7">
                <a:extLst>
                  <a:ext uri="{FF2B5EF4-FFF2-40B4-BE49-F238E27FC236}">
                    <a16:creationId xmlns:a16="http://schemas.microsoft.com/office/drawing/2014/main" xmlns="" id="{F129EC08-C650-475F-8626-376E127630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8">
                <a:extLst>
                  <a:ext uri="{FF2B5EF4-FFF2-40B4-BE49-F238E27FC236}">
                    <a16:creationId xmlns:a16="http://schemas.microsoft.com/office/drawing/2014/main" xmlns="" id="{D1F792B6-AFD7-49EA-86AB-882451F01F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EEBF7">
            <a:alpha val="41960"/>
          </a:srgbClr>
        </a:solidFill>
        <a:effectLst/>
      </p:bgPr>
    </p:bg>
    <p:spTree>
      <p:nvGrpSpPr>
        <p:cNvPr id="1" name=""/>
        <p:cNvGrpSpPr/>
        <p:nvPr/>
      </p:nvGrpSpPr>
      <p:grpSpPr>
        <a:xfrm>
          <a:off x="0" y="0"/>
          <a:ext cx="0" cy="0"/>
          <a:chOff x="0" y="0"/>
          <a:chExt cx="0" cy="0"/>
        </a:xfrm>
      </p:grpSpPr>
      <p:sp>
        <p:nvSpPr>
          <p:cNvPr id="205826" name="AutoShape 2" descr="Resultado de imagen de ketchup y mostaza">
            <a:extLst>
              <a:ext uri="{FF2B5EF4-FFF2-40B4-BE49-F238E27FC236}">
                <a16:creationId xmlns:a16="http://schemas.microsoft.com/office/drawing/2014/main" xmlns="" id="{9998134F-9011-4ABE-BEC4-343A611D319B}"/>
              </a:ext>
            </a:extLst>
          </p:cNvPr>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solidFill>
                <a:srgbClr val="000000"/>
              </a:solidFill>
            </a:endParaRPr>
          </a:p>
        </p:txBody>
      </p:sp>
      <p:pic>
        <p:nvPicPr>
          <p:cNvPr id="205827" name="Imagen 1">
            <a:extLst>
              <a:ext uri="{FF2B5EF4-FFF2-40B4-BE49-F238E27FC236}">
                <a16:creationId xmlns:a16="http://schemas.microsoft.com/office/drawing/2014/main" xmlns="" id="{EFA6F2EF-DAC0-45C4-8B7B-C692BCD28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05" t="10754" r="15913" b="-1711"/>
          <a:stretch>
            <a:fillRect/>
          </a:stretch>
        </p:blipFill>
        <p:spPr bwMode="auto">
          <a:xfrm>
            <a:off x="1878013" y="2435225"/>
            <a:ext cx="25923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xmlns="" id="{C7CAAE0C-F381-4B30-AC7B-CC4B28034B69}"/>
              </a:ext>
            </a:extLst>
          </p:cNvPr>
          <p:cNvSpPr txBox="1"/>
          <p:nvPr/>
        </p:nvSpPr>
        <p:spPr>
          <a:xfrm>
            <a:off x="6008688" y="2913063"/>
            <a:ext cx="962025" cy="584200"/>
          </a:xfrm>
          <a:prstGeom prst="rect">
            <a:avLst/>
          </a:prstGeom>
          <a:solidFill>
            <a:schemeClr val="accent6">
              <a:lumMod val="75000"/>
            </a:schemeClr>
          </a:solidFill>
        </p:spPr>
        <p:txBody>
          <a:bodyPr>
            <a:spAutoFit/>
          </a:bodyPr>
          <a:lstStyle/>
          <a:p>
            <a:pPr algn="ctr" eaLnBrk="1" fontAlgn="auto" hangingPunct="1">
              <a:spcBef>
                <a:spcPts val="0"/>
              </a:spcBef>
              <a:spcAft>
                <a:spcPts val="0"/>
              </a:spcAft>
              <a:defRPr/>
            </a:pPr>
            <a:r>
              <a:rPr lang="es-ES" sz="3200" dirty="0">
                <a:solidFill>
                  <a:schemeClr val="bg1"/>
                </a:solidFill>
                <a:latin typeface="+mn-lt"/>
              </a:rPr>
              <a:t>5,4</a:t>
            </a:r>
          </a:p>
        </p:txBody>
      </p:sp>
      <p:sp>
        <p:nvSpPr>
          <p:cNvPr id="205829" name="CuadroTexto 3">
            <a:extLst>
              <a:ext uri="{FF2B5EF4-FFF2-40B4-BE49-F238E27FC236}">
                <a16:creationId xmlns:a16="http://schemas.microsoft.com/office/drawing/2014/main" xmlns="" id="{E379B9E5-1549-428E-AD14-14CEA52644F1}"/>
              </a:ext>
            </a:extLst>
          </p:cNvPr>
          <p:cNvSpPr txBox="1">
            <a:spLocks noChangeArrowheads="1"/>
          </p:cNvSpPr>
          <p:nvPr/>
        </p:nvSpPr>
        <p:spPr bwMode="auto">
          <a:xfrm>
            <a:off x="6248400" y="3984625"/>
            <a:ext cx="573088" cy="584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200">
                <a:solidFill>
                  <a:schemeClr val="bg1"/>
                </a:solidFill>
              </a:rPr>
              <a:t>8</a:t>
            </a:r>
          </a:p>
        </p:txBody>
      </p:sp>
      <p:pic>
        <p:nvPicPr>
          <p:cNvPr id="205830" name="Imagen 4">
            <a:extLst>
              <a:ext uri="{FF2B5EF4-FFF2-40B4-BE49-F238E27FC236}">
                <a16:creationId xmlns:a16="http://schemas.microsoft.com/office/drawing/2014/main" xmlns="" id="{C43DA16F-D21A-43EC-A884-43DC0DFA9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34" r="27951"/>
          <a:stretch>
            <a:fillRect/>
          </a:stretch>
        </p:blipFill>
        <p:spPr bwMode="auto">
          <a:xfrm>
            <a:off x="1905000" y="4305300"/>
            <a:ext cx="26035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CuadroTexto 5">
            <a:extLst>
              <a:ext uri="{FF2B5EF4-FFF2-40B4-BE49-F238E27FC236}">
                <a16:creationId xmlns:a16="http://schemas.microsoft.com/office/drawing/2014/main" xmlns="" id="{440A2AEE-E090-4856-91D7-F83CB8FBFB33}"/>
              </a:ext>
            </a:extLst>
          </p:cNvPr>
          <p:cNvSpPr txBox="1">
            <a:spLocks noChangeArrowheads="1"/>
          </p:cNvSpPr>
          <p:nvPr/>
        </p:nvSpPr>
        <p:spPr bwMode="auto">
          <a:xfrm>
            <a:off x="6107113" y="5081588"/>
            <a:ext cx="863600" cy="584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200">
                <a:solidFill>
                  <a:schemeClr val="bg1"/>
                </a:solidFill>
              </a:rPr>
              <a:t>21</a:t>
            </a:r>
          </a:p>
        </p:txBody>
      </p:sp>
      <p:pic>
        <p:nvPicPr>
          <p:cNvPr id="205832" name="Imagen 7">
            <a:extLst>
              <a:ext uri="{FF2B5EF4-FFF2-40B4-BE49-F238E27FC236}">
                <a16:creationId xmlns:a16="http://schemas.microsoft.com/office/drawing/2014/main" xmlns="" id="{C3613638-20CC-402E-A6B0-18C5A1443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599" t="22839" r="32150"/>
          <a:stretch>
            <a:fillRect/>
          </a:stretch>
        </p:blipFill>
        <p:spPr bwMode="auto">
          <a:xfrm>
            <a:off x="7986713" y="739775"/>
            <a:ext cx="1331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3" name="CuadroTexto 8">
            <a:extLst>
              <a:ext uri="{FF2B5EF4-FFF2-40B4-BE49-F238E27FC236}">
                <a16:creationId xmlns:a16="http://schemas.microsoft.com/office/drawing/2014/main" xmlns="" id="{7A9615CE-E270-49E0-9C49-F9A34B405245}"/>
              </a:ext>
            </a:extLst>
          </p:cNvPr>
          <p:cNvSpPr txBox="1">
            <a:spLocks noChangeArrowheads="1"/>
          </p:cNvSpPr>
          <p:nvPr/>
        </p:nvSpPr>
        <p:spPr bwMode="auto">
          <a:xfrm>
            <a:off x="5972175" y="1673225"/>
            <a:ext cx="1014413" cy="585788"/>
          </a:xfrm>
          <a:prstGeom prst="rect">
            <a:avLst/>
          </a:prstGeom>
          <a:solidFill>
            <a:srgbClr val="00763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200">
                <a:solidFill>
                  <a:schemeClr val="bg1"/>
                </a:solidFill>
              </a:rPr>
              <a:t>3,9</a:t>
            </a:r>
          </a:p>
        </p:txBody>
      </p:sp>
      <p:pic>
        <p:nvPicPr>
          <p:cNvPr id="205834" name="Imagen 9">
            <a:extLst>
              <a:ext uri="{FF2B5EF4-FFF2-40B4-BE49-F238E27FC236}">
                <a16:creationId xmlns:a16="http://schemas.microsoft.com/office/drawing/2014/main" xmlns="" id="{5E7968DB-C66A-4EB3-827D-DF543DA6C8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74" r="22079" b="14777"/>
          <a:stretch>
            <a:fillRect/>
          </a:stretch>
        </p:blipFill>
        <p:spPr bwMode="auto">
          <a:xfrm>
            <a:off x="8223250" y="3916363"/>
            <a:ext cx="13874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5" name="CuadroTexto 10">
            <a:extLst>
              <a:ext uri="{FF2B5EF4-FFF2-40B4-BE49-F238E27FC236}">
                <a16:creationId xmlns:a16="http://schemas.microsoft.com/office/drawing/2014/main" xmlns="" id="{3EF50651-83C5-4552-9FB0-C2C792DFC5A2}"/>
              </a:ext>
            </a:extLst>
          </p:cNvPr>
          <p:cNvSpPr txBox="1">
            <a:spLocks noChangeArrowheads="1"/>
          </p:cNvSpPr>
          <p:nvPr/>
        </p:nvSpPr>
        <p:spPr bwMode="auto">
          <a:xfrm>
            <a:off x="5948363" y="6042025"/>
            <a:ext cx="1282700" cy="584200"/>
          </a:xfrm>
          <a:prstGeom prst="rect">
            <a:avLst/>
          </a:prstGeom>
          <a:solidFill>
            <a:srgbClr val="B88D3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200">
                <a:solidFill>
                  <a:schemeClr val="bg1"/>
                </a:solidFill>
              </a:rPr>
              <a:t>74,5</a:t>
            </a:r>
          </a:p>
        </p:txBody>
      </p:sp>
      <p:pic>
        <p:nvPicPr>
          <p:cNvPr id="205836" name="Imagen 11">
            <a:extLst>
              <a:ext uri="{FF2B5EF4-FFF2-40B4-BE49-F238E27FC236}">
                <a16:creationId xmlns:a16="http://schemas.microsoft.com/office/drawing/2014/main" xmlns="" id="{0C369D9E-1B46-4DB5-8DF6-00430F19E1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9465" r="16161" b="29587"/>
          <a:stretch>
            <a:fillRect/>
          </a:stretch>
        </p:blipFill>
        <p:spPr bwMode="auto">
          <a:xfrm>
            <a:off x="2092325" y="804863"/>
            <a:ext cx="176053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7" name="CuadroTexto 12">
            <a:extLst>
              <a:ext uri="{FF2B5EF4-FFF2-40B4-BE49-F238E27FC236}">
                <a16:creationId xmlns:a16="http://schemas.microsoft.com/office/drawing/2014/main" xmlns="" id="{7851D0DA-A107-455C-B2FD-7A0C5DE20033}"/>
              </a:ext>
            </a:extLst>
          </p:cNvPr>
          <p:cNvSpPr txBox="1">
            <a:spLocks noChangeArrowheads="1"/>
          </p:cNvSpPr>
          <p:nvPr/>
        </p:nvSpPr>
        <p:spPr bwMode="auto">
          <a:xfrm>
            <a:off x="6161088" y="920750"/>
            <a:ext cx="431800" cy="584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200">
                <a:solidFill>
                  <a:schemeClr val="bg1"/>
                </a:solidFill>
              </a:rPr>
              <a:t>0</a:t>
            </a:r>
          </a:p>
        </p:txBody>
      </p:sp>
      <p:sp>
        <p:nvSpPr>
          <p:cNvPr id="205838" name="CuadroTexto 13">
            <a:extLst>
              <a:ext uri="{FF2B5EF4-FFF2-40B4-BE49-F238E27FC236}">
                <a16:creationId xmlns:a16="http://schemas.microsoft.com/office/drawing/2014/main" xmlns="" id="{2D226038-DC21-43F8-B957-321DFAA89494}"/>
              </a:ext>
            </a:extLst>
          </p:cNvPr>
          <p:cNvSpPr txBox="1">
            <a:spLocks noChangeArrowheads="1"/>
          </p:cNvSpPr>
          <p:nvPr/>
        </p:nvSpPr>
        <p:spPr bwMode="auto">
          <a:xfrm>
            <a:off x="2243138" y="1571625"/>
            <a:ext cx="14065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a:t>Harina de maíz</a:t>
            </a:r>
          </a:p>
        </p:txBody>
      </p:sp>
      <p:sp>
        <p:nvSpPr>
          <p:cNvPr id="205839" name="CuadroTexto 18">
            <a:extLst>
              <a:ext uri="{FF2B5EF4-FFF2-40B4-BE49-F238E27FC236}">
                <a16:creationId xmlns:a16="http://schemas.microsoft.com/office/drawing/2014/main" xmlns="" id="{7BEE6966-5577-4C12-8CDF-E568F08ACA01}"/>
              </a:ext>
            </a:extLst>
          </p:cNvPr>
          <p:cNvSpPr txBox="1">
            <a:spLocks noChangeArrowheads="1"/>
          </p:cNvSpPr>
          <p:nvPr/>
        </p:nvSpPr>
        <p:spPr bwMode="auto">
          <a:xfrm>
            <a:off x="2057400" y="5262563"/>
            <a:ext cx="2233613"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a:t>Galletas para “desayuno digestivas”</a:t>
            </a:r>
          </a:p>
        </p:txBody>
      </p:sp>
      <p:cxnSp>
        <p:nvCxnSpPr>
          <p:cNvPr id="16" name="Conector recto de flecha 15">
            <a:extLst>
              <a:ext uri="{FF2B5EF4-FFF2-40B4-BE49-F238E27FC236}">
                <a16:creationId xmlns:a16="http://schemas.microsoft.com/office/drawing/2014/main" xmlns="" id="{93081070-9DB4-4488-90E5-4F47BFA14261}"/>
              </a:ext>
            </a:extLst>
          </p:cNvPr>
          <p:cNvCxnSpPr/>
          <p:nvPr/>
        </p:nvCxnSpPr>
        <p:spPr>
          <a:xfrm flipH="1" flipV="1">
            <a:off x="3725863" y="1254125"/>
            <a:ext cx="2452687" cy="0"/>
          </a:xfrm>
          <a:prstGeom prst="straightConnector1">
            <a:avLst/>
          </a:prstGeom>
          <a:ln w="793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xmlns="" id="{9D2C45D6-AEBC-413E-85A1-AFBE0A29DC94}"/>
              </a:ext>
            </a:extLst>
          </p:cNvPr>
          <p:cNvCxnSpPr>
            <a:stCxn id="3" idx="1"/>
            <a:endCxn id="205827" idx="3"/>
          </p:cNvCxnSpPr>
          <p:nvPr/>
        </p:nvCxnSpPr>
        <p:spPr>
          <a:xfrm flipH="1">
            <a:off x="4470400" y="3205163"/>
            <a:ext cx="1538288" cy="58737"/>
          </a:xfrm>
          <a:prstGeom prst="straightConnector1">
            <a:avLst/>
          </a:prstGeom>
          <a:ln w="79375">
            <a:solidFill>
              <a:srgbClr val="C34D05"/>
            </a:solidFill>
            <a:tailEnd type="triangle"/>
          </a:ln>
        </p:spPr>
        <p:style>
          <a:lnRef idx="1">
            <a:schemeClr val="accent1"/>
          </a:lnRef>
          <a:fillRef idx="0">
            <a:schemeClr val="accent1"/>
          </a:fillRef>
          <a:effectRef idx="0">
            <a:schemeClr val="accent1"/>
          </a:effectRef>
          <a:fontRef idx="minor">
            <a:schemeClr val="tx1"/>
          </a:fontRef>
        </p:style>
      </p:cxnSp>
      <p:pic>
        <p:nvPicPr>
          <p:cNvPr id="205842" name="Imagen 20">
            <a:extLst>
              <a:ext uri="{FF2B5EF4-FFF2-40B4-BE49-F238E27FC236}">
                <a16:creationId xmlns:a16="http://schemas.microsoft.com/office/drawing/2014/main" xmlns="" id="{8E87D3FC-AF00-40A9-A6D2-E7D2DAA4EE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599" t="8534" r="23352" b="-5202"/>
          <a:stretch>
            <a:fillRect/>
          </a:stretch>
        </p:blipFill>
        <p:spPr bwMode="auto">
          <a:xfrm>
            <a:off x="7926388" y="2322513"/>
            <a:ext cx="20478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ector recto de flecha 29">
            <a:extLst>
              <a:ext uri="{FF2B5EF4-FFF2-40B4-BE49-F238E27FC236}">
                <a16:creationId xmlns:a16="http://schemas.microsoft.com/office/drawing/2014/main" xmlns="" id="{1D9EB180-84F0-4B21-9E86-92B1014CB249}"/>
              </a:ext>
            </a:extLst>
          </p:cNvPr>
          <p:cNvCxnSpPr/>
          <p:nvPr/>
        </p:nvCxnSpPr>
        <p:spPr>
          <a:xfrm flipV="1">
            <a:off x="6970713" y="1100138"/>
            <a:ext cx="955675" cy="717550"/>
          </a:xfrm>
          <a:prstGeom prst="straightConnector1">
            <a:avLst/>
          </a:prstGeom>
          <a:ln w="79375">
            <a:solidFill>
              <a:srgbClr val="00763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xmlns="" id="{29191FBB-4DBD-42F0-B2C6-4FDE300211EB}"/>
              </a:ext>
            </a:extLst>
          </p:cNvPr>
          <p:cNvCxnSpPr/>
          <p:nvPr/>
        </p:nvCxnSpPr>
        <p:spPr>
          <a:xfrm flipV="1">
            <a:off x="6772275" y="3290888"/>
            <a:ext cx="1301750" cy="942975"/>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xmlns="" id="{7DB31A78-D89E-4711-8FA9-377ABE6C8AD0}"/>
              </a:ext>
            </a:extLst>
          </p:cNvPr>
          <p:cNvCxnSpPr>
            <a:stCxn id="205831" idx="1"/>
          </p:cNvCxnSpPr>
          <p:nvPr/>
        </p:nvCxnSpPr>
        <p:spPr>
          <a:xfrm flipH="1" flipV="1">
            <a:off x="4470400" y="5081588"/>
            <a:ext cx="1636713" cy="292100"/>
          </a:xfrm>
          <a:prstGeom prst="straightConnector1">
            <a:avLst/>
          </a:prstGeom>
          <a:ln w="79375">
            <a:solidFill>
              <a:srgbClr val="C34D05"/>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xmlns="" id="{89312D82-8A2D-4C62-BBCC-91358AE07EB2}"/>
              </a:ext>
            </a:extLst>
          </p:cNvPr>
          <p:cNvCxnSpPr/>
          <p:nvPr/>
        </p:nvCxnSpPr>
        <p:spPr>
          <a:xfrm flipV="1">
            <a:off x="7142163" y="5586413"/>
            <a:ext cx="1081087" cy="579437"/>
          </a:xfrm>
          <a:prstGeom prst="straightConnector1">
            <a:avLst/>
          </a:prstGeom>
          <a:ln w="79375">
            <a:solidFill>
              <a:srgbClr val="B88D36"/>
            </a:solidFill>
            <a:tailEnd type="triangle"/>
          </a:ln>
        </p:spPr>
        <p:style>
          <a:lnRef idx="1">
            <a:schemeClr val="accent1"/>
          </a:lnRef>
          <a:fillRef idx="0">
            <a:schemeClr val="accent1"/>
          </a:fillRef>
          <a:effectRef idx="0">
            <a:schemeClr val="accent1"/>
          </a:effectRef>
          <a:fontRef idx="minor">
            <a:schemeClr val="tx1"/>
          </a:fontRef>
        </p:style>
      </p:cxnSp>
      <p:sp>
        <p:nvSpPr>
          <p:cNvPr id="205847" name="CuadroTexto 34">
            <a:extLst>
              <a:ext uri="{FF2B5EF4-FFF2-40B4-BE49-F238E27FC236}">
                <a16:creationId xmlns:a16="http://schemas.microsoft.com/office/drawing/2014/main" xmlns="" id="{947F44E7-D6B2-483A-866C-788A901A9C9E}"/>
              </a:ext>
            </a:extLst>
          </p:cNvPr>
          <p:cNvSpPr txBox="1">
            <a:spLocks noChangeArrowheads="1"/>
          </p:cNvSpPr>
          <p:nvPr/>
        </p:nvSpPr>
        <p:spPr bwMode="auto">
          <a:xfrm>
            <a:off x="2219325" y="47625"/>
            <a:ext cx="8520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a:solidFill>
                  <a:schemeClr val="tx2"/>
                </a:solidFill>
              </a:rPr>
              <a:t>Contenido (g/100 de azúcares) en distintos alimentos</a:t>
            </a:r>
          </a:p>
        </p:txBody>
      </p:sp>
      <p:grpSp>
        <p:nvGrpSpPr>
          <p:cNvPr id="24" name="Grupo 4">
            <a:extLst>
              <a:ext uri="{FF2B5EF4-FFF2-40B4-BE49-F238E27FC236}">
                <a16:creationId xmlns:a16="http://schemas.microsoft.com/office/drawing/2014/main" xmlns="" id="{82B3C3EC-BE29-4B1B-9020-9C326E51FDF1}"/>
              </a:ext>
            </a:extLst>
          </p:cNvPr>
          <p:cNvGrpSpPr>
            <a:grpSpLocks/>
          </p:cNvGrpSpPr>
          <p:nvPr/>
        </p:nvGrpSpPr>
        <p:grpSpPr bwMode="auto">
          <a:xfrm>
            <a:off x="220663" y="71438"/>
            <a:ext cx="11680825" cy="1041400"/>
            <a:chOff x="324949" y="18898"/>
            <a:chExt cx="11473761" cy="1041523"/>
          </a:xfrm>
        </p:grpSpPr>
        <p:pic>
          <p:nvPicPr>
            <p:cNvPr id="26" name="Gráfico 5" descr="Niños">
              <a:extLst>
                <a:ext uri="{FF2B5EF4-FFF2-40B4-BE49-F238E27FC236}">
                  <a16:creationId xmlns:a16="http://schemas.microsoft.com/office/drawing/2014/main" xmlns="" id="{3A914680-F12A-4E10-B05D-7A83C870C2AC}"/>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27" name="Grupo 6">
              <a:extLst>
                <a:ext uri="{FF2B5EF4-FFF2-40B4-BE49-F238E27FC236}">
                  <a16:creationId xmlns:a16="http://schemas.microsoft.com/office/drawing/2014/main" xmlns="" id="{5A746539-D014-4E41-8D2D-733A517F6E6F}"/>
                </a:ext>
              </a:extLst>
            </p:cNvPr>
            <p:cNvGrpSpPr>
              <a:grpSpLocks/>
            </p:cNvGrpSpPr>
            <p:nvPr/>
          </p:nvGrpSpPr>
          <p:grpSpPr bwMode="auto">
            <a:xfrm>
              <a:off x="10087897" y="203994"/>
              <a:ext cx="1710813" cy="651412"/>
              <a:chOff x="311102" y="174229"/>
              <a:chExt cx="9335256" cy="6359305"/>
            </a:xfrm>
          </p:grpSpPr>
          <p:pic>
            <p:nvPicPr>
              <p:cNvPr id="28" name="Imagen 7">
                <a:extLst>
                  <a:ext uri="{FF2B5EF4-FFF2-40B4-BE49-F238E27FC236}">
                    <a16:creationId xmlns:a16="http://schemas.microsoft.com/office/drawing/2014/main" xmlns="" id="{638584CD-5A93-40B1-B367-1CABA87E07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8">
                <a:extLst>
                  <a:ext uri="{FF2B5EF4-FFF2-40B4-BE49-F238E27FC236}">
                    <a16:creationId xmlns:a16="http://schemas.microsoft.com/office/drawing/2014/main" xmlns="" id="{EA52C404-D79A-456C-8C4D-F1A31A46D5C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EEBF7">
            <a:alpha val="41960"/>
          </a:srgbClr>
        </a:solidFill>
        <a:effectLst/>
      </p:bgPr>
    </p:bg>
    <p:spTree>
      <p:nvGrpSpPr>
        <p:cNvPr id="1" name=""/>
        <p:cNvGrpSpPr/>
        <p:nvPr/>
      </p:nvGrpSpPr>
      <p:grpSpPr>
        <a:xfrm>
          <a:off x="0" y="0"/>
          <a:ext cx="0" cy="0"/>
          <a:chOff x="0" y="0"/>
          <a:chExt cx="0" cy="0"/>
        </a:xfrm>
      </p:grpSpPr>
      <p:graphicFrame>
        <p:nvGraphicFramePr>
          <p:cNvPr id="4" name="2 Tabla">
            <a:extLst>
              <a:ext uri="{FF2B5EF4-FFF2-40B4-BE49-F238E27FC236}">
                <a16:creationId xmlns:a16="http://schemas.microsoft.com/office/drawing/2014/main" xmlns="" id="{FCC1336E-CB01-464E-B0F0-96942AA1F847}"/>
              </a:ext>
            </a:extLst>
          </p:cNvPr>
          <p:cNvGraphicFramePr>
            <a:graphicFrameLocks noGrp="1"/>
          </p:cNvGraphicFramePr>
          <p:nvPr/>
        </p:nvGraphicFramePr>
        <p:xfrm>
          <a:off x="2801938" y="131763"/>
          <a:ext cx="6918326" cy="6594474"/>
        </p:xfrm>
        <a:graphic>
          <a:graphicData uri="http://schemas.openxmlformats.org/drawingml/2006/table">
            <a:tbl>
              <a:tblPr firstRow="1" bandRow="1">
                <a:tableStyleId>{5C22544A-7EE6-4342-B048-85BDC9FD1C3A}</a:tableStyleId>
              </a:tblPr>
              <a:tblGrid>
                <a:gridCol w="3459163">
                  <a:extLst>
                    <a:ext uri="{9D8B030D-6E8A-4147-A177-3AD203B41FA5}">
                      <a16:colId xmlns:a16="http://schemas.microsoft.com/office/drawing/2014/main" xmlns="" val="20000"/>
                    </a:ext>
                  </a:extLst>
                </a:gridCol>
                <a:gridCol w="3459163">
                  <a:extLst>
                    <a:ext uri="{9D8B030D-6E8A-4147-A177-3AD203B41FA5}">
                      <a16:colId xmlns:a16="http://schemas.microsoft.com/office/drawing/2014/main" xmlns="" val="20001"/>
                    </a:ext>
                  </a:extLst>
                </a:gridCol>
              </a:tblGrid>
              <a:tr h="518175">
                <a:tc>
                  <a:txBody>
                    <a:bodyPr/>
                    <a:lstStyle/>
                    <a:p>
                      <a:pPr marL="0" algn="l" defTabSz="914400" rtl="0" eaLnBrk="1" latinLnBrk="0" hangingPunct="1"/>
                      <a:r>
                        <a:rPr lang="es-ES_tradnl" sz="2800" b="1" kern="1200" dirty="0">
                          <a:solidFill>
                            <a:schemeClr val="bg1"/>
                          </a:solidFill>
                          <a:latin typeface="+mn-lt"/>
                          <a:ea typeface="+mn-ea"/>
                          <a:cs typeface="Calibri" pitchFamily="34" charset="0"/>
                        </a:rPr>
                        <a:t>Alimento</a:t>
                      </a:r>
                    </a:p>
                  </a:txBody>
                  <a:tcPr marL="91425" marR="91425"/>
                </a:tc>
                <a:tc>
                  <a:txBody>
                    <a:bodyPr/>
                    <a:lstStyle/>
                    <a:p>
                      <a:pPr marL="0" algn="l" defTabSz="914400" rtl="0" eaLnBrk="1" latinLnBrk="0" hangingPunct="1"/>
                      <a:r>
                        <a:rPr lang="es-ES" sz="2800" b="1" kern="1200" dirty="0">
                          <a:solidFill>
                            <a:schemeClr val="bg1"/>
                          </a:solidFill>
                          <a:latin typeface="+mn-lt"/>
                          <a:ea typeface="+mn-ea"/>
                          <a:cs typeface="Calibri" pitchFamily="34" charset="0"/>
                        </a:rPr>
                        <a:t>Azúcares (g)</a:t>
                      </a:r>
                      <a:endParaRPr lang="es-ES_tradnl" sz="2800" b="1" kern="1200" dirty="0">
                        <a:solidFill>
                          <a:schemeClr val="bg1"/>
                        </a:solidFill>
                        <a:latin typeface="+mn-lt"/>
                        <a:ea typeface="+mn-ea"/>
                        <a:cs typeface="Calibri" pitchFamily="34" charset="0"/>
                      </a:endParaRPr>
                    </a:p>
                  </a:txBody>
                  <a:tcPr marL="91425" marR="91425"/>
                </a:tc>
                <a:extLst>
                  <a:ext uri="{0D108BD9-81ED-4DB2-BD59-A6C34878D82A}">
                    <a16:rowId xmlns:a16="http://schemas.microsoft.com/office/drawing/2014/main" xmlns="" val="10000"/>
                  </a:ext>
                </a:extLst>
              </a:tr>
              <a:tr h="518175">
                <a:tc>
                  <a:txBody>
                    <a:bodyPr/>
                    <a:lstStyle/>
                    <a:p>
                      <a:r>
                        <a:rPr lang="es-ES" sz="2800" dirty="0">
                          <a:solidFill>
                            <a:srgbClr val="FF0000"/>
                          </a:solidFill>
                          <a:latin typeface="+mn-lt"/>
                        </a:rPr>
                        <a:t>Refrescos</a:t>
                      </a:r>
                      <a:endParaRPr lang="es-ES_tradnl" sz="2800" dirty="0">
                        <a:solidFill>
                          <a:srgbClr val="FF0000"/>
                        </a:solidFill>
                        <a:latin typeface="+mn-lt"/>
                      </a:endParaRPr>
                    </a:p>
                  </a:txBody>
                  <a:tcPr marL="91425" marR="91425"/>
                </a:tc>
                <a:tc>
                  <a:txBody>
                    <a:bodyPr/>
                    <a:lstStyle/>
                    <a:p>
                      <a:r>
                        <a:rPr lang="es-ES" sz="2800" dirty="0">
                          <a:solidFill>
                            <a:srgbClr val="FF0000"/>
                          </a:solidFill>
                          <a:latin typeface="+mn-lt"/>
                        </a:rPr>
                        <a:t>10,5</a:t>
                      </a:r>
                      <a:endParaRPr lang="es-ES_tradnl" sz="2800" dirty="0">
                        <a:solidFill>
                          <a:srgbClr val="FF0000"/>
                        </a:solidFill>
                        <a:latin typeface="+mn-lt"/>
                      </a:endParaRPr>
                    </a:p>
                  </a:txBody>
                  <a:tcPr marL="91425" marR="91425"/>
                </a:tc>
                <a:extLst>
                  <a:ext uri="{0D108BD9-81ED-4DB2-BD59-A6C34878D82A}">
                    <a16:rowId xmlns:a16="http://schemas.microsoft.com/office/drawing/2014/main" xmlns="" val="10001"/>
                  </a:ext>
                </a:extLst>
              </a:tr>
              <a:tr h="518175">
                <a:tc>
                  <a:txBody>
                    <a:bodyPr/>
                    <a:lstStyle/>
                    <a:p>
                      <a:r>
                        <a:rPr lang="es-ES" sz="2800" dirty="0">
                          <a:latin typeface="+mn-lt"/>
                        </a:rPr>
                        <a:t>Zumos comerciales</a:t>
                      </a:r>
                      <a:endParaRPr lang="es-ES_tradnl" sz="2800" dirty="0">
                        <a:latin typeface="+mn-lt"/>
                      </a:endParaRPr>
                    </a:p>
                  </a:txBody>
                  <a:tcPr marL="91425" marR="91425"/>
                </a:tc>
                <a:tc>
                  <a:txBody>
                    <a:bodyPr/>
                    <a:lstStyle/>
                    <a:p>
                      <a:r>
                        <a:rPr lang="es-ES" sz="2800" dirty="0">
                          <a:latin typeface="+mn-lt"/>
                        </a:rPr>
                        <a:t>12-16</a:t>
                      </a:r>
                      <a:endParaRPr lang="es-ES_tradnl" sz="2800" dirty="0">
                        <a:latin typeface="+mn-lt"/>
                      </a:endParaRPr>
                    </a:p>
                  </a:txBody>
                  <a:tcPr marL="91425" marR="91425"/>
                </a:tc>
                <a:extLst>
                  <a:ext uri="{0D108BD9-81ED-4DB2-BD59-A6C34878D82A}">
                    <a16:rowId xmlns:a16="http://schemas.microsoft.com/office/drawing/2014/main" xmlns="" val="10002"/>
                  </a:ext>
                </a:extLst>
              </a:tr>
              <a:tr h="518175">
                <a:tc>
                  <a:txBody>
                    <a:bodyPr/>
                    <a:lstStyle/>
                    <a:p>
                      <a:r>
                        <a:rPr lang="es-ES" sz="2800" dirty="0" err="1">
                          <a:solidFill>
                            <a:srgbClr val="FF0000"/>
                          </a:solidFill>
                          <a:latin typeface="+mn-lt"/>
                        </a:rPr>
                        <a:t>Ketchup</a:t>
                      </a:r>
                      <a:endParaRPr lang="es-ES_tradnl" sz="2800" dirty="0">
                        <a:solidFill>
                          <a:srgbClr val="FF0000"/>
                        </a:solidFill>
                        <a:latin typeface="+mn-lt"/>
                      </a:endParaRPr>
                    </a:p>
                  </a:txBody>
                  <a:tcPr marL="91425" marR="91425"/>
                </a:tc>
                <a:tc>
                  <a:txBody>
                    <a:bodyPr/>
                    <a:lstStyle/>
                    <a:p>
                      <a:r>
                        <a:rPr lang="es-ES" sz="2800" dirty="0">
                          <a:solidFill>
                            <a:srgbClr val="FF0000"/>
                          </a:solidFill>
                          <a:latin typeface="+mn-lt"/>
                        </a:rPr>
                        <a:t>22,9</a:t>
                      </a:r>
                      <a:endParaRPr lang="es-ES_tradnl" sz="2800" dirty="0">
                        <a:solidFill>
                          <a:srgbClr val="FF0000"/>
                        </a:solidFill>
                        <a:latin typeface="+mn-lt"/>
                      </a:endParaRPr>
                    </a:p>
                  </a:txBody>
                  <a:tcPr marL="91425" marR="91425"/>
                </a:tc>
                <a:extLst>
                  <a:ext uri="{0D108BD9-81ED-4DB2-BD59-A6C34878D82A}">
                    <a16:rowId xmlns:a16="http://schemas.microsoft.com/office/drawing/2014/main" xmlns="" val="10003"/>
                  </a:ext>
                </a:extLst>
              </a:tr>
              <a:tr h="518175">
                <a:tc>
                  <a:txBody>
                    <a:bodyPr/>
                    <a:lstStyle/>
                    <a:p>
                      <a:r>
                        <a:rPr lang="es-ES" sz="2800" dirty="0">
                          <a:latin typeface="+mn-lt"/>
                        </a:rPr>
                        <a:t>Kiwi</a:t>
                      </a:r>
                      <a:endParaRPr lang="es-ES_tradnl" sz="2800" dirty="0">
                        <a:latin typeface="+mn-lt"/>
                      </a:endParaRPr>
                    </a:p>
                  </a:txBody>
                  <a:tcPr marL="91425" marR="91425"/>
                </a:tc>
                <a:tc>
                  <a:txBody>
                    <a:bodyPr/>
                    <a:lstStyle/>
                    <a:p>
                      <a:r>
                        <a:rPr lang="es-ES" sz="2800" dirty="0">
                          <a:latin typeface="+mn-lt"/>
                        </a:rPr>
                        <a:t>10,6</a:t>
                      </a:r>
                      <a:endParaRPr lang="es-ES_tradnl" sz="2800" dirty="0">
                        <a:latin typeface="+mn-lt"/>
                      </a:endParaRPr>
                    </a:p>
                  </a:txBody>
                  <a:tcPr marL="91425" marR="91425"/>
                </a:tc>
                <a:extLst>
                  <a:ext uri="{0D108BD9-81ED-4DB2-BD59-A6C34878D82A}">
                    <a16:rowId xmlns:a16="http://schemas.microsoft.com/office/drawing/2014/main" xmlns="" val="10004"/>
                  </a:ext>
                </a:extLst>
              </a:tr>
              <a:tr h="518175">
                <a:tc>
                  <a:txBody>
                    <a:bodyPr/>
                    <a:lstStyle/>
                    <a:p>
                      <a:r>
                        <a:rPr lang="es-ES" sz="2800" dirty="0" err="1">
                          <a:solidFill>
                            <a:srgbClr val="FF0000"/>
                          </a:solidFill>
                          <a:latin typeface="+mn-lt"/>
                        </a:rPr>
                        <a:t>Nocilla</a:t>
                      </a:r>
                      <a:endParaRPr lang="es-ES_tradnl" sz="2800" dirty="0">
                        <a:solidFill>
                          <a:srgbClr val="FF0000"/>
                        </a:solidFill>
                        <a:latin typeface="+mn-lt"/>
                      </a:endParaRPr>
                    </a:p>
                  </a:txBody>
                  <a:tcPr marL="91425" marR="91425"/>
                </a:tc>
                <a:tc>
                  <a:txBody>
                    <a:bodyPr/>
                    <a:lstStyle/>
                    <a:p>
                      <a:r>
                        <a:rPr lang="es-ES" sz="2800" dirty="0">
                          <a:solidFill>
                            <a:srgbClr val="FF0000"/>
                          </a:solidFill>
                          <a:latin typeface="+mn-lt"/>
                        </a:rPr>
                        <a:t>58,3</a:t>
                      </a:r>
                      <a:endParaRPr lang="es-ES_tradnl" sz="2800" dirty="0">
                        <a:solidFill>
                          <a:srgbClr val="FF0000"/>
                        </a:solidFill>
                        <a:latin typeface="+mn-lt"/>
                      </a:endParaRPr>
                    </a:p>
                  </a:txBody>
                  <a:tcPr marL="91425" marR="91425"/>
                </a:tc>
                <a:extLst>
                  <a:ext uri="{0D108BD9-81ED-4DB2-BD59-A6C34878D82A}">
                    <a16:rowId xmlns:a16="http://schemas.microsoft.com/office/drawing/2014/main" xmlns="" val="10005"/>
                  </a:ext>
                </a:extLst>
              </a:tr>
              <a:tr h="518175">
                <a:tc>
                  <a:txBody>
                    <a:bodyPr/>
                    <a:lstStyle/>
                    <a:p>
                      <a:r>
                        <a:rPr lang="es-ES" sz="2800" dirty="0">
                          <a:latin typeface="+mn-lt"/>
                        </a:rPr>
                        <a:t>Yogur de sabores</a:t>
                      </a:r>
                      <a:endParaRPr lang="es-ES_tradnl" sz="2800" dirty="0">
                        <a:latin typeface="+mn-lt"/>
                      </a:endParaRPr>
                    </a:p>
                  </a:txBody>
                  <a:tcPr marL="91425" marR="91425"/>
                </a:tc>
                <a:tc>
                  <a:txBody>
                    <a:bodyPr/>
                    <a:lstStyle/>
                    <a:p>
                      <a:r>
                        <a:rPr lang="es-ES" sz="2800" dirty="0">
                          <a:latin typeface="+mn-lt"/>
                        </a:rPr>
                        <a:t>15,6</a:t>
                      </a:r>
                      <a:endParaRPr lang="es-ES_tradnl" sz="2800" dirty="0">
                        <a:latin typeface="+mn-lt"/>
                      </a:endParaRPr>
                    </a:p>
                  </a:txBody>
                  <a:tcPr marL="91425" marR="91425"/>
                </a:tc>
                <a:extLst>
                  <a:ext uri="{0D108BD9-81ED-4DB2-BD59-A6C34878D82A}">
                    <a16:rowId xmlns:a16="http://schemas.microsoft.com/office/drawing/2014/main" xmlns="" val="10006"/>
                  </a:ext>
                </a:extLst>
              </a:tr>
              <a:tr h="518175">
                <a:tc>
                  <a:txBody>
                    <a:bodyPr/>
                    <a:lstStyle/>
                    <a:p>
                      <a:r>
                        <a:rPr lang="es-ES" sz="2800" dirty="0">
                          <a:latin typeface="+mn-lt"/>
                        </a:rPr>
                        <a:t>Yogur natural</a:t>
                      </a:r>
                      <a:endParaRPr lang="es-ES_tradnl" sz="2800" dirty="0">
                        <a:latin typeface="+mn-lt"/>
                      </a:endParaRPr>
                    </a:p>
                  </a:txBody>
                  <a:tcPr marL="91425" marR="91425"/>
                </a:tc>
                <a:tc>
                  <a:txBody>
                    <a:bodyPr/>
                    <a:lstStyle/>
                    <a:p>
                      <a:r>
                        <a:rPr lang="es-ES" sz="2800" dirty="0">
                          <a:latin typeface="+mn-lt"/>
                        </a:rPr>
                        <a:t>5,5</a:t>
                      </a:r>
                      <a:endParaRPr lang="es-ES_tradnl" sz="2800" dirty="0">
                        <a:latin typeface="+mn-lt"/>
                      </a:endParaRPr>
                    </a:p>
                  </a:txBody>
                  <a:tcPr marL="91425" marR="91425"/>
                </a:tc>
                <a:extLst>
                  <a:ext uri="{0D108BD9-81ED-4DB2-BD59-A6C34878D82A}">
                    <a16:rowId xmlns:a16="http://schemas.microsoft.com/office/drawing/2014/main" xmlns="" val="10007"/>
                  </a:ext>
                </a:extLst>
              </a:tr>
              <a:tr h="518175">
                <a:tc>
                  <a:txBody>
                    <a:bodyPr/>
                    <a:lstStyle/>
                    <a:p>
                      <a:r>
                        <a:rPr lang="es-ES" sz="2800" dirty="0">
                          <a:latin typeface="+mn-lt"/>
                        </a:rPr>
                        <a:t>Cacao en polvo</a:t>
                      </a:r>
                      <a:endParaRPr lang="es-ES_tradnl" sz="2800" dirty="0">
                        <a:latin typeface="+mn-lt"/>
                      </a:endParaRPr>
                    </a:p>
                  </a:txBody>
                  <a:tcPr marL="91425" marR="91425"/>
                </a:tc>
                <a:tc>
                  <a:txBody>
                    <a:bodyPr/>
                    <a:lstStyle/>
                    <a:p>
                      <a:r>
                        <a:rPr lang="es-ES" sz="2800" dirty="0">
                          <a:latin typeface="+mn-lt"/>
                        </a:rPr>
                        <a:t>61,5</a:t>
                      </a:r>
                      <a:endParaRPr lang="es-ES_tradnl" sz="2800" dirty="0">
                        <a:latin typeface="+mn-lt"/>
                      </a:endParaRPr>
                    </a:p>
                  </a:txBody>
                  <a:tcPr marL="91425" marR="91425"/>
                </a:tc>
                <a:extLst>
                  <a:ext uri="{0D108BD9-81ED-4DB2-BD59-A6C34878D82A}">
                    <a16:rowId xmlns:a16="http://schemas.microsoft.com/office/drawing/2014/main" xmlns="" val="10008"/>
                  </a:ext>
                </a:extLst>
              </a:tr>
              <a:tr h="518175">
                <a:tc>
                  <a:txBody>
                    <a:bodyPr/>
                    <a:lstStyle/>
                    <a:p>
                      <a:r>
                        <a:rPr lang="es-ES" sz="2800" dirty="0">
                          <a:latin typeface="+mn-lt"/>
                        </a:rPr>
                        <a:t>Sobaos</a:t>
                      </a:r>
                      <a:endParaRPr lang="es-ES_tradnl" sz="2800" dirty="0">
                        <a:latin typeface="+mn-lt"/>
                      </a:endParaRPr>
                    </a:p>
                  </a:txBody>
                  <a:tcPr marL="91425" marR="91425"/>
                </a:tc>
                <a:tc>
                  <a:txBody>
                    <a:bodyPr/>
                    <a:lstStyle/>
                    <a:p>
                      <a:r>
                        <a:rPr lang="es-ES" sz="2800" dirty="0">
                          <a:latin typeface="+mn-lt"/>
                        </a:rPr>
                        <a:t>45</a:t>
                      </a:r>
                      <a:endParaRPr lang="es-ES_tradnl" sz="2800" dirty="0">
                        <a:latin typeface="+mn-lt"/>
                      </a:endParaRPr>
                    </a:p>
                  </a:txBody>
                  <a:tcPr marL="91425" marR="91425"/>
                </a:tc>
                <a:extLst>
                  <a:ext uri="{0D108BD9-81ED-4DB2-BD59-A6C34878D82A}">
                    <a16:rowId xmlns:a16="http://schemas.microsoft.com/office/drawing/2014/main" xmlns="" val="10009"/>
                  </a:ext>
                </a:extLst>
              </a:tr>
              <a:tr h="518175">
                <a:tc>
                  <a:txBody>
                    <a:bodyPr/>
                    <a:lstStyle/>
                    <a:p>
                      <a:r>
                        <a:rPr lang="es-ES" sz="2800" dirty="0">
                          <a:latin typeface="+mn-lt"/>
                        </a:rPr>
                        <a:t>Pan</a:t>
                      </a:r>
                      <a:endParaRPr lang="es-ES_tradnl" sz="2800" dirty="0">
                        <a:latin typeface="+mn-lt"/>
                      </a:endParaRPr>
                    </a:p>
                  </a:txBody>
                  <a:tcPr marL="91425" marR="91425"/>
                </a:tc>
                <a:tc>
                  <a:txBody>
                    <a:bodyPr/>
                    <a:lstStyle/>
                    <a:p>
                      <a:r>
                        <a:rPr lang="es-ES" sz="2800" dirty="0">
                          <a:latin typeface="+mn-lt"/>
                        </a:rPr>
                        <a:t>2</a:t>
                      </a:r>
                      <a:endParaRPr lang="es-ES_tradnl" sz="2800" dirty="0">
                        <a:latin typeface="+mn-lt"/>
                      </a:endParaRPr>
                    </a:p>
                  </a:txBody>
                  <a:tcPr marL="91425" marR="91425"/>
                </a:tc>
                <a:extLst>
                  <a:ext uri="{0D108BD9-81ED-4DB2-BD59-A6C34878D82A}">
                    <a16:rowId xmlns:a16="http://schemas.microsoft.com/office/drawing/2014/main" xmlns="" val="10010"/>
                  </a:ext>
                </a:extLst>
              </a:tr>
              <a:tr h="518175">
                <a:tc>
                  <a:txBody>
                    <a:bodyPr/>
                    <a:lstStyle/>
                    <a:p>
                      <a:r>
                        <a:rPr lang="es-ES" sz="2800" dirty="0">
                          <a:latin typeface="+mn-lt"/>
                        </a:rPr>
                        <a:t>Galletas</a:t>
                      </a:r>
                      <a:endParaRPr lang="es-ES_tradnl" sz="2800" dirty="0">
                        <a:latin typeface="+mn-lt"/>
                      </a:endParaRPr>
                    </a:p>
                  </a:txBody>
                  <a:tcPr marL="91425" marR="91425"/>
                </a:tc>
                <a:tc>
                  <a:txBody>
                    <a:bodyPr/>
                    <a:lstStyle/>
                    <a:p>
                      <a:r>
                        <a:rPr lang="es-ES" sz="2800" dirty="0">
                          <a:latin typeface="+mn-lt"/>
                        </a:rPr>
                        <a:t>29,8</a:t>
                      </a:r>
                      <a:endParaRPr lang="es-ES_tradnl" sz="2800" dirty="0">
                        <a:latin typeface="+mn-lt"/>
                      </a:endParaRPr>
                    </a:p>
                  </a:txBody>
                  <a:tcPr marL="91425" marR="91425"/>
                </a:tc>
                <a:extLst>
                  <a:ext uri="{0D108BD9-81ED-4DB2-BD59-A6C34878D82A}">
                    <a16:rowId xmlns:a16="http://schemas.microsoft.com/office/drawing/2014/main" xmlns="" val="10011"/>
                  </a:ext>
                </a:extLst>
              </a:tr>
              <a:tr h="376374">
                <a:tc>
                  <a:txBody>
                    <a:bodyPr/>
                    <a:lstStyle/>
                    <a:p>
                      <a:endParaRPr lang="es-ES_tradnl" sz="1800" dirty="0"/>
                    </a:p>
                  </a:txBody>
                  <a:tcPr marL="91425" marR="91425"/>
                </a:tc>
                <a:tc>
                  <a:txBody>
                    <a:bodyPr/>
                    <a:lstStyle/>
                    <a:p>
                      <a:endParaRPr lang="es-ES_tradnl" sz="1800" dirty="0"/>
                    </a:p>
                  </a:txBody>
                  <a:tcPr marL="91425" marR="91425"/>
                </a:tc>
                <a:extLst>
                  <a:ext uri="{0D108BD9-81ED-4DB2-BD59-A6C34878D82A}">
                    <a16:rowId xmlns:a16="http://schemas.microsoft.com/office/drawing/2014/main" xmlns="" val="10012"/>
                  </a:ext>
                </a:extLst>
              </a:tr>
            </a:tbl>
          </a:graphicData>
        </a:graphic>
      </p:graphicFrame>
      <p:grpSp>
        <p:nvGrpSpPr>
          <p:cNvPr id="206894" name="Grupo 2">
            <a:extLst>
              <a:ext uri="{FF2B5EF4-FFF2-40B4-BE49-F238E27FC236}">
                <a16:creationId xmlns:a16="http://schemas.microsoft.com/office/drawing/2014/main" xmlns="" id="{DD6159CF-D5D3-4678-856E-D13B34417A4F}"/>
              </a:ext>
            </a:extLst>
          </p:cNvPr>
          <p:cNvGrpSpPr>
            <a:grpSpLocks/>
          </p:cNvGrpSpPr>
          <p:nvPr/>
        </p:nvGrpSpPr>
        <p:grpSpPr bwMode="auto">
          <a:xfrm>
            <a:off x="220663" y="71438"/>
            <a:ext cx="11680825" cy="1041400"/>
            <a:chOff x="324949" y="18898"/>
            <a:chExt cx="11473761" cy="1041523"/>
          </a:xfrm>
        </p:grpSpPr>
        <p:pic>
          <p:nvPicPr>
            <p:cNvPr id="5" name="Gráfico 4" descr="Niños">
              <a:extLst>
                <a:ext uri="{FF2B5EF4-FFF2-40B4-BE49-F238E27FC236}">
                  <a16:creationId xmlns:a16="http://schemas.microsoft.com/office/drawing/2014/main" xmlns="" id="{161123C6-D07A-4E59-A37E-91168280235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206896" name="Grupo 5">
              <a:extLst>
                <a:ext uri="{FF2B5EF4-FFF2-40B4-BE49-F238E27FC236}">
                  <a16:creationId xmlns:a16="http://schemas.microsoft.com/office/drawing/2014/main" xmlns="" id="{FBCFCF27-1003-401B-92B4-FCE8A356885D}"/>
                </a:ext>
              </a:extLst>
            </p:cNvPr>
            <p:cNvGrpSpPr>
              <a:grpSpLocks/>
            </p:cNvGrpSpPr>
            <p:nvPr/>
          </p:nvGrpSpPr>
          <p:grpSpPr bwMode="auto">
            <a:xfrm>
              <a:off x="10087897" y="203994"/>
              <a:ext cx="1710813" cy="651412"/>
              <a:chOff x="311102" y="174229"/>
              <a:chExt cx="9335256" cy="6359305"/>
            </a:xfrm>
          </p:grpSpPr>
          <p:pic>
            <p:nvPicPr>
              <p:cNvPr id="206897" name="Imagen 6">
                <a:extLst>
                  <a:ext uri="{FF2B5EF4-FFF2-40B4-BE49-F238E27FC236}">
                    <a16:creationId xmlns:a16="http://schemas.microsoft.com/office/drawing/2014/main" xmlns="" id="{A9776409-E76B-489E-96A8-5494792F27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98" name="Imagen 7">
                <a:extLst>
                  <a:ext uri="{FF2B5EF4-FFF2-40B4-BE49-F238E27FC236}">
                    <a16:creationId xmlns:a16="http://schemas.microsoft.com/office/drawing/2014/main" xmlns="" id="{2EF2D6DB-ADEE-486A-836C-97550B6F3F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74D63C6C-0224-45D5-9FB4-4B6581AB1459}"/>
              </a:ext>
            </a:extLst>
          </p:cNvPr>
          <p:cNvSpPr/>
          <p:nvPr/>
        </p:nvSpPr>
        <p:spPr>
          <a:xfrm>
            <a:off x="56223" y="199382"/>
            <a:ext cx="11739489" cy="6986528"/>
          </a:xfrm>
          <a:prstGeom prst="rect">
            <a:avLst/>
          </a:prstGeom>
        </p:spPr>
        <p:txBody>
          <a:bodyPr wrap="square">
            <a:spAutoFit/>
          </a:bodyPr>
          <a:lstStyle/>
          <a:p>
            <a:pPr lvl="0"/>
            <a:r>
              <a:rPr lang="es-ES" sz="2800" dirty="0">
                <a:solidFill>
                  <a:srgbClr val="F74343"/>
                </a:solidFill>
              </a:rPr>
              <a:t>➔</a:t>
            </a:r>
            <a:r>
              <a:rPr lang="en-US" sz="2800" b="1" dirty="0"/>
              <a:t> </a:t>
            </a:r>
            <a:r>
              <a:rPr lang="en-US" sz="2800" b="1" dirty="0">
                <a:solidFill>
                  <a:srgbClr val="FA0652"/>
                </a:solidFill>
              </a:rPr>
              <a:t>3.Lo que </a:t>
            </a:r>
            <a:r>
              <a:rPr lang="en-US" sz="2800" b="1" dirty="0" err="1">
                <a:solidFill>
                  <a:srgbClr val="FA0652"/>
                </a:solidFill>
              </a:rPr>
              <a:t>pudieron</a:t>
            </a:r>
            <a:r>
              <a:rPr lang="en-US" sz="2800" b="1" dirty="0">
                <a:solidFill>
                  <a:srgbClr val="FA0652"/>
                </a:solidFill>
              </a:rPr>
              <a:t> o </a:t>
            </a:r>
            <a:r>
              <a:rPr lang="en-US" sz="2800" b="1" dirty="0" err="1">
                <a:solidFill>
                  <a:srgbClr val="FA0652"/>
                </a:solidFill>
              </a:rPr>
              <a:t>decidieron</a:t>
            </a:r>
            <a:r>
              <a:rPr lang="en-US" sz="2800" b="1" dirty="0">
                <a:solidFill>
                  <a:srgbClr val="FA0652"/>
                </a:solidFill>
              </a:rPr>
              <a:t> </a:t>
            </a:r>
            <a:r>
              <a:rPr lang="en-US" sz="2800" b="1" dirty="0" err="1">
                <a:solidFill>
                  <a:srgbClr val="FA0652"/>
                </a:solidFill>
              </a:rPr>
              <a:t>hacer</a:t>
            </a:r>
            <a:r>
              <a:rPr lang="en-US" sz="2800" b="1" dirty="0">
                <a:solidFill>
                  <a:srgbClr val="FA0652"/>
                </a:solidFill>
              </a:rPr>
              <a:t>:</a:t>
            </a:r>
            <a:endParaRPr lang="es-ES" sz="2800" dirty="0">
              <a:solidFill>
                <a:srgbClr val="FA0652"/>
              </a:solidFill>
            </a:endParaRPr>
          </a:p>
          <a:p>
            <a:pPr algn="just">
              <a:lnSpc>
                <a:spcPct val="150000"/>
              </a:lnSpc>
            </a:pPr>
            <a:r>
              <a:rPr lang="en-US" sz="2400" dirty="0"/>
              <a:t>Dado lo extenso de la </a:t>
            </a:r>
            <a:r>
              <a:rPr lang="en-US" sz="2400" dirty="0" err="1"/>
              <a:t>encuesta</a:t>
            </a:r>
            <a:r>
              <a:rPr lang="en-US" sz="2400" dirty="0"/>
              <a:t> y las </a:t>
            </a:r>
            <a:r>
              <a:rPr lang="en-US" sz="2400" dirty="0" err="1"/>
              <a:t>dificultades</a:t>
            </a:r>
            <a:r>
              <a:rPr lang="en-US" sz="2400" dirty="0"/>
              <a:t> para </a:t>
            </a:r>
            <a:r>
              <a:rPr lang="en-US" sz="2400" dirty="0" err="1"/>
              <a:t>obtener</a:t>
            </a:r>
            <a:r>
              <a:rPr lang="en-US" sz="2400" dirty="0"/>
              <a:t> un </a:t>
            </a:r>
            <a:r>
              <a:rPr lang="en-US" sz="2400" dirty="0" err="1"/>
              <a:t>cuestionario</a:t>
            </a:r>
            <a:r>
              <a:rPr lang="en-US" sz="2400" dirty="0"/>
              <a:t> </a:t>
            </a:r>
            <a:r>
              <a:rPr lang="en-US" sz="2400" dirty="0" err="1"/>
              <a:t>adecuado</a:t>
            </a:r>
            <a:r>
              <a:rPr lang="en-US" sz="2400" dirty="0"/>
              <a:t>, </a:t>
            </a:r>
            <a:r>
              <a:rPr lang="en-US" sz="2400" b="1" dirty="0" err="1">
                <a:solidFill>
                  <a:srgbClr val="FF0000"/>
                </a:solidFill>
              </a:rPr>
              <a:t>decidieron</a:t>
            </a:r>
            <a:r>
              <a:rPr lang="en-US" sz="2400" b="1" dirty="0">
                <a:solidFill>
                  <a:srgbClr val="FF0000"/>
                </a:solidFill>
              </a:rPr>
              <a:t> </a:t>
            </a:r>
            <a:r>
              <a:rPr lang="en-US" sz="2400" b="1" dirty="0" err="1">
                <a:solidFill>
                  <a:srgbClr val="FF0000"/>
                </a:solidFill>
              </a:rPr>
              <a:t>evaluar</a:t>
            </a:r>
            <a:r>
              <a:rPr lang="en-US" sz="2400" b="1" dirty="0">
                <a:solidFill>
                  <a:srgbClr val="FF0000"/>
                </a:solidFill>
              </a:rPr>
              <a:t> solo 2 </a:t>
            </a:r>
            <a:r>
              <a:rPr lang="en-US" sz="2400" b="1" dirty="0" err="1">
                <a:solidFill>
                  <a:srgbClr val="FF0000"/>
                </a:solidFill>
              </a:rPr>
              <a:t>grupos</a:t>
            </a:r>
            <a:r>
              <a:rPr lang="en-US" sz="2400" b="1" dirty="0">
                <a:solidFill>
                  <a:srgbClr val="FF0000"/>
                </a:solidFill>
              </a:rPr>
              <a:t> de </a:t>
            </a:r>
            <a:r>
              <a:rPr lang="en-US" sz="2400" b="1" dirty="0" err="1">
                <a:solidFill>
                  <a:srgbClr val="FF0000"/>
                </a:solidFill>
              </a:rPr>
              <a:t>alimentos</a:t>
            </a:r>
            <a:r>
              <a:rPr lang="en-US" sz="2400" b="1" dirty="0">
                <a:solidFill>
                  <a:srgbClr val="FF0000"/>
                </a:solidFill>
              </a:rPr>
              <a:t> </a:t>
            </a:r>
            <a:r>
              <a:rPr lang="en-US" sz="2400" dirty="0"/>
              <a:t>(</a:t>
            </a:r>
            <a:r>
              <a:rPr lang="en-US" sz="2400" dirty="0" err="1"/>
              <a:t>pescados</a:t>
            </a:r>
            <a:r>
              <a:rPr lang="en-US" sz="2400" dirty="0"/>
              <a:t> y </a:t>
            </a:r>
            <a:r>
              <a:rPr lang="en-US" sz="2400" dirty="0" err="1"/>
              <a:t>legumbres</a:t>
            </a:r>
            <a:r>
              <a:rPr lang="en-US" sz="2400" dirty="0"/>
              <a:t>). </a:t>
            </a:r>
            <a:endParaRPr lang="es-ES" sz="2400" dirty="0"/>
          </a:p>
          <a:p>
            <a:pPr algn="just">
              <a:lnSpc>
                <a:spcPct val="150000"/>
              </a:lnSpc>
            </a:pPr>
            <a:r>
              <a:rPr lang="en-US" sz="2400" dirty="0"/>
              <a:t>La </a:t>
            </a:r>
            <a:r>
              <a:rPr lang="en-US" sz="2400" dirty="0" err="1"/>
              <a:t>sesión</a:t>
            </a:r>
            <a:r>
              <a:rPr lang="en-US" sz="2400" dirty="0"/>
              <a:t> </a:t>
            </a:r>
            <a:r>
              <a:rPr lang="en-US" sz="2400" dirty="0" err="1"/>
              <a:t>formativa</a:t>
            </a:r>
            <a:r>
              <a:rPr lang="en-US" sz="2400" dirty="0"/>
              <a:t> con </a:t>
            </a:r>
            <a:r>
              <a:rPr lang="en-US" sz="2400" dirty="0" err="1"/>
              <a:t>contenidos</a:t>
            </a:r>
            <a:r>
              <a:rPr lang="en-US" sz="2400" dirty="0"/>
              <a:t> </a:t>
            </a:r>
            <a:r>
              <a:rPr lang="en-US" sz="2400" dirty="0" err="1"/>
              <a:t>teóricos</a:t>
            </a:r>
            <a:r>
              <a:rPr lang="en-US" sz="2400" dirty="0"/>
              <a:t> de </a:t>
            </a:r>
            <a:r>
              <a:rPr lang="en-US" sz="2400" dirty="0" err="1"/>
              <a:t>alimentación</a:t>
            </a:r>
            <a:r>
              <a:rPr lang="en-US" sz="2400" dirty="0"/>
              <a:t> la </a:t>
            </a:r>
            <a:r>
              <a:rPr lang="en-US" sz="2400" dirty="0" err="1"/>
              <a:t>sustituyeron</a:t>
            </a:r>
            <a:r>
              <a:rPr lang="en-US" sz="2400" dirty="0"/>
              <a:t> por </a:t>
            </a:r>
            <a:r>
              <a:rPr lang="en-US" sz="2400" b="1" dirty="0" err="1">
                <a:solidFill>
                  <a:srgbClr val="FF0000"/>
                </a:solidFill>
              </a:rPr>
              <a:t>talleres</a:t>
            </a:r>
            <a:r>
              <a:rPr lang="en-US" sz="2400" b="1" dirty="0">
                <a:solidFill>
                  <a:srgbClr val="FF0000"/>
                </a:solidFill>
              </a:rPr>
              <a:t> de </a:t>
            </a:r>
            <a:r>
              <a:rPr lang="en-US" sz="2400" b="1" dirty="0" err="1">
                <a:solidFill>
                  <a:srgbClr val="FF0000"/>
                </a:solidFill>
              </a:rPr>
              <a:t>cocina</a:t>
            </a:r>
            <a:r>
              <a:rPr lang="en-US" sz="2400" b="1" dirty="0">
                <a:solidFill>
                  <a:srgbClr val="FF0000"/>
                </a:solidFill>
              </a:rPr>
              <a:t> </a:t>
            </a:r>
            <a:r>
              <a:rPr lang="en-US" sz="2400" b="1" dirty="0" err="1">
                <a:solidFill>
                  <a:srgbClr val="FF0000"/>
                </a:solidFill>
              </a:rPr>
              <a:t>presencial</a:t>
            </a:r>
            <a:r>
              <a:rPr lang="en-US" sz="2400" dirty="0"/>
              <a:t>. </a:t>
            </a:r>
          </a:p>
          <a:p>
            <a:pPr algn="just">
              <a:lnSpc>
                <a:spcPct val="150000"/>
              </a:lnSpc>
            </a:pPr>
            <a:r>
              <a:rPr lang="en-US" sz="2400" dirty="0" err="1"/>
              <a:t>Contaron</a:t>
            </a:r>
            <a:r>
              <a:rPr lang="en-US" sz="2400" dirty="0"/>
              <a:t> con la </a:t>
            </a:r>
            <a:r>
              <a:rPr lang="en-US" sz="2400" dirty="0" err="1"/>
              <a:t>colaboración</a:t>
            </a:r>
            <a:r>
              <a:rPr lang="en-US" sz="2400" dirty="0"/>
              <a:t> de una </a:t>
            </a:r>
            <a:r>
              <a:rPr lang="en-US" sz="2400" dirty="0" err="1"/>
              <a:t>cocinera</a:t>
            </a:r>
            <a:r>
              <a:rPr lang="en-US" sz="2400" dirty="0"/>
              <a:t> de un </a:t>
            </a:r>
            <a:r>
              <a:rPr lang="en-US" sz="2400" dirty="0" err="1"/>
              <a:t>restaurante</a:t>
            </a:r>
            <a:r>
              <a:rPr lang="en-US" sz="2400" dirty="0"/>
              <a:t> del </a:t>
            </a:r>
            <a:r>
              <a:rPr lang="en-US" sz="2400" dirty="0" err="1"/>
              <a:t>municipio</a:t>
            </a:r>
            <a:r>
              <a:rPr lang="en-US" sz="2400" dirty="0"/>
              <a:t>, que </a:t>
            </a:r>
            <a:r>
              <a:rPr lang="en-US" sz="2400" dirty="0" err="1"/>
              <a:t>organizó</a:t>
            </a:r>
            <a:r>
              <a:rPr lang="en-US" sz="2400" dirty="0"/>
              <a:t> </a:t>
            </a:r>
            <a:r>
              <a:rPr lang="en-US" sz="2400" dirty="0" err="1"/>
              <a:t>en</a:t>
            </a:r>
            <a:r>
              <a:rPr lang="en-US" sz="2400" dirty="0"/>
              <a:t> el primer </a:t>
            </a:r>
            <a:r>
              <a:rPr lang="en-US" sz="2400" dirty="0" err="1"/>
              <a:t>trimestre</a:t>
            </a:r>
            <a:r>
              <a:rPr lang="en-US" sz="2400" dirty="0"/>
              <a:t> una </a:t>
            </a:r>
            <a:r>
              <a:rPr lang="en-US" sz="2400" dirty="0" err="1"/>
              <a:t>serie</a:t>
            </a:r>
            <a:r>
              <a:rPr lang="en-US" sz="2400" dirty="0"/>
              <a:t> de </a:t>
            </a:r>
            <a:r>
              <a:rPr lang="en-US" sz="2400" dirty="0" err="1"/>
              <a:t>talleres</a:t>
            </a:r>
            <a:r>
              <a:rPr lang="en-US" sz="2400" dirty="0"/>
              <a:t> </a:t>
            </a:r>
            <a:r>
              <a:rPr lang="en-US" sz="2400" dirty="0" err="1"/>
              <a:t>en</a:t>
            </a:r>
            <a:r>
              <a:rPr lang="en-US" sz="2400" dirty="0"/>
              <a:t> </a:t>
            </a:r>
            <a:r>
              <a:rPr lang="en-US" sz="2400" dirty="0" err="1"/>
              <a:t>colaboración</a:t>
            </a:r>
            <a:r>
              <a:rPr lang="en-US" sz="2400" dirty="0"/>
              <a:t> con el </a:t>
            </a:r>
            <a:r>
              <a:rPr lang="en-US" sz="2400" dirty="0" err="1"/>
              <a:t>mercado</a:t>
            </a:r>
            <a:r>
              <a:rPr lang="en-US" sz="2400" dirty="0"/>
              <a:t> de </a:t>
            </a:r>
            <a:r>
              <a:rPr lang="en-US" sz="2400" dirty="0" err="1"/>
              <a:t>abastos</a:t>
            </a:r>
            <a:r>
              <a:rPr lang="en-US" sz="2400" dirty="0"/>
              <a:t>, dado que la principal </a:t>
            </a:r>
            <a:r>
              <a:rPr lang="en-US" sz="2400" dirty="0" err="1"/>
              <a:t>razón</a:t>
            </a:r>
            <a:r>
              <a:rPr lang="en-US" sz="2400" dirty="0"/>
              <a:t> que </a:t>
            </a:r>
            <a:r>
              <a:rPr lang="en-US" sz="2400" dirty="0" err="1"/>
              <a:t>alegaban</a:t>
            </a:r>
            <a:r>
              <a:rPr lang="en-US" sz="2400" dirty="0"/>
              <a:t> sus </a:t>
            </a:r>
            <a:r>
              <a:rPr lang="en-US" sz="2400" dirty="0" err="1"/>
              <a:t>familias</a:t>
            </a:r>
            <a:r>
              <a:rPr lang="en-US" sz="2400" dirty="0"/>
              <a:t> </a:t>
            </a:r>
            <a:r>
              <a:rPr lang="en-US" sz="2400" dirty="0" err="1"/>
              <a:t>eran</a:t>
            </a:r>
            <a:r>
              <a:rPr lang="en-US" sz="2400" dirty="0"/>
              <a:t> las </a:t>
            </a:r>
            <a:r>
              <a:rPr lang="en-US" sz="2400" dirty="0" err="1"/>
              <a:t>dificultades</a:t>
            </a:r>
            <a:r>
              <a:rPr lang="en-US" sz="2400" dirty="0"/>
              <a:t> de </a:t>
            </a:r>
            <a:r>
              <a:rPr lang="en-US" sz="2400" dirty="0" err="1"/>
              <a:t>tiempo</a:t>
            </a:r>
            <a:r>
              <a:rPr lang="en-US" sz="2400" dirty="0"/>
              <a:t> y </a:t>
            </a:r>
            <a:r>
              <a:rPr lang="en-US" sz="2400" dirty="0" err="1"/>
              <a:t>preparación</a:t>
            </a:r>
            <a:r>
              <a:rPr lang="en-US" sz="2400" dirty="0"/>
              <a:t> para </a:t>
            </a:r>
            <a:r>
              <a:rPr lang="en-US" sz="2400" dirty="0" err="1"/>
              <a:t>cocinar</a:t>
            </a:r>
            <a:r>
              <a:rPr lang="en-US" sz="2400" dirty="0"/>
              <a:t> las </a:t>
            </a:r>
            <a:r>
              <a:rPr lang="en-US" sz="2400" dirty="0" err="1"/>
              <a:t>legumbres</a:t>
            </a:r>
            <a:r>
              <a:rPr lang="en-US" sz="2400" dirty="0"/>
              <a:t>.  </a:t>
            </a:r>
          </a:p>
          <a:p>
            <a:pPr algn="just">
              <a:lnSpc>
                <a:spcPct val="150000"/>
              </a:lnSpc>
            </a:pPr>
            <a:r>
              <a:rPr lang="en-US" sz="2400" dirty="0"/>
              <a:t>Como la </a:t>
            </a:r>
            <a:r>
              <a:rPr lang="en-US" sz="2400" dirty="0" err="1"/>
              <a:t>realización</a:t>
            </a:r>
            <a:r>
              <a:rPr lang="en-US" sz="2400" dirty="0"/>
              <a:t> de los </a:t>
            </a:r>
            <a:r>
              <a:rPr lang="en-US" sz="2400" dirty="0" err="1"/>
              <a:t>talleres</a:t>
            </a:r>
            <a:r>
              <a:rPr lang="en-US" sz="2400" dirty="0"/>
              <a:t> </a:t>
            </a:r>
            <a:r>
              <a:rPr lang="en-US" sz="2400" dirty="0" err="1"/>
              <a:t>suponía</a:t>
            </a:r>
            <a:r>
              <a:rPr lang="en-US" sz="2400" dirty="0"/>
              <a:t> un </a:t>
            </a:r>
            <a:r>
              <a:rPr lang="en-US" sz="2400" dirty="0" err="1"/>
              <a:t>gasto</a:t>
            </a:r>
            <a:r>
              <a:rPr lang="en-US" sz="2400" dirty="0"/>
              <a:t> </a:t>
            </a:r>
            <a:r>
              <a:rPr lang="en-US" sz="2400" dirty="0" err="1"/>
              <a:t>inicial</a:t>
            </a:r>
            <a:r>
              <a:rPr lang="en-US" sz="2400" dirty="0"/>
              <a:t>, </a:t>
            </a:r>
            <a:r>
              <a:rPr lang="en-US" sz="2400" dirty="0" err="1"/>
              <a:t>tuvieron</a:t>
            </a:r>
            <a:r>
              <a:rPr lang="en-US" sz="2400" dirty="0"/>
              <a:t> </a:t>
            </a:r>
            <a:r>
              <a:rPr lang="en-US" sz="2400" dirty="0" err="1"/>
              <a:t>también</a:t>
            </a:r>
            <a:r>
              <a:rPr lang="en-US" sz="2400" dirty="0"/>
              <a:t> que </a:t>
            </a:r>
            <a:r>
              <a:rPr lang="en-US" sz="2400" dirty="0" err="1"/>
              <a:t>buscar</a:t>
            </a:r>
            <a:r>
              <a:rPr lang="en-US" sz="2400" dirty="0"/>
              <a:t> "</a:t>
            </a:r>
            <a:r>
              <a:rPr lang="en-US" sz="2400" dirty="0" err="1"/>
              <a:t>patrocinadores</a:t>
            </a:r>
            <a:r>
              <a:rPr lang="en-US" sz="2400" dirty="0"/>
              <a:t>" entre el </a:t>
            </a:r>
            <a:r>
              <a:rPr lang="en-US" sz="2400" dirty="0" err="1"/>
              <a:t>centro</a:t>
            </a:r>
            <a:r>
              <a:rPr lang="en-US" sz="2400" dirty="0"/>
              <a:t> y las </a:t>
            </a:r>
            <a:r>
              <a:rPr lang="en-US" sz="2400" dirty="0" err="1"/>
              <a:t>familias</a:t>
            </a:r>
            <a:r>
              <a:rPr lang="en-US" sz="2400" dirty="0"/>
              <a:t>. </a:t>
            </a:r>
            <a:r>
              <a:rPr lang="en-US" sz="2400" dirty="0" err="1"/>
              <a:t>Además</a:t>
            </a:r>
            <a:r>
              <a:rPr lang="en-US" sz="2400" dirty="0"/>
              <a:t>, </a:t>
            </a:r>
            <a:r>
              <a:rPr lang="en-US" sz="2400" dirty="0" err="1"/>
              <a:t>diseñaron</a:t>
            </a:r>
            <a:r>
              <a:rPr lang="en-US" sz="2400" dirty="0"/>
              <a:t> </a:t>
            </a:r>
            <a:r>
              <a:rPr lang="en-US" sz="2400" dirty="0" err="1"/>
              <a:t>algunos</a:t>
            </a:r>
            <a:r>
              <a:rPr lang="en-US" sz="2400" dirty="0"/>
              <a:t> </a:t>
            </a:r>
            <a:r>
              <a:rPr lang="en-US" sz="2400" dirty="0" err="1"/>
              <a:t>objetos</a:t>
            </a:r>
            <a:r>
              <a:rPr lang="en-US" sz="2400" dirty="0"/>
              <a:t> que </a:t>
            </a:r>
            <a:r>
              <a:rPr lang="en-US" sz="2400" dirty="0" err="1"/>
              <a:t>vendieron</a:t>
            </a:r>
            <a:r>
              <a:rPr lang="en-US" sz="2400" dirty="0"/>
              <a:t> </a:t>
            </a:r>
            <a:r>
              <a:rPr lang="en-US" sz="2400" dirty="0" err="1"/>
              <a:t>en</a:t>
            </a:r>
            <a:r>
              <a:rPr lang="en-US" sz="2400" dirty="0"/>
              <a:t> el </a:t>
            </a:r>
            <a:r>
              <a:rPr lang="en-US" sz="2400" dirty="0" err="1"/>
              <a:t>centro</a:t>
            </a:r>
            <a:r>
              <a:rPr lang="en-US" sz="2400" dirty="0"/>
              <a:t> para </a:t>
            </a:r>
            <a:r>
              <a:rPr lang="en-US" sz="2400" dirty="0" err="1"/>
              <a:t>recaudar</a:t>
            </a:r>
            <a:r>
              <a:rPr lang="en-US" sz="2400" dirty="0"/>
              <a:t> </a:t>
            </a:r>
            <a:r>
              <a:rPr lang="en-US" sz="2400" dirty="0" err="1"/>
              <a:t>fondos</a:t>
            </a:r>
            <a:r>
              <a:rPr lang="en-US" sz="2400" dirty="0"/>
              <a:t>.</a:t>
            </a:r>
            <a:endParaRPr lang="es-ES" sz="2400" dirty="0"/>
          </a:p>
          <a:p>
            <a:endParaRPr lang="es-ES" sz="2400" dirty="0"/>
          </a:p>
        </p:txBody>
      </p:sp>
      <p:pic>
        <p:nvPicPr>
          <p:cNvPr id="4" name="Imagen 3">
            <a:extLst>
              <a:ext uri="{FF2B5EF4-FFF2-40B4-BE49-F238E27FC236}">
                <a16:creationId xmlns:a16="http://schemas.microsoft.com/office/drawing/2014/main" xmlns="" id="{5BF0F1D6-D4BB-4E96-88D1-C9047239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5368" y="0"/>
            <a:ext cx="3553264" cy="1840433"/>
          </a:xfrm>
          <a:prstGeom prst="rect">
            <a:avLst/>
          </a:prstGeom>
        </p:spPr>
      </p:pic>
      <p:sp>
        <p:nvSpPr>
          <p:cNvPr id="5" name="CuadroTexto 4">
            <a:extLst>
              <a:ext uri="{FF2B5EF4-FFF2-40B4-BE49-F238E27FC236}">
                <a16:creationId xmlns:a16="http://schemas.microsoft.com/office/drawing/2014/main" xmlns="" id="{33335DEA-B1B6-4BD9-88F2-CF451AABACD2}"/>
              </a:ext>
            </a:extLst>
          </p:cNvPr>
          <p:cNvSpPr txBox="1"/>
          <p:nvPr/>
        </p:nvSpPr>
        <p:spPr>
          <a:xfrm>
            <a:off x="8242448" y="2039815"/>
            <a:ext cx="3553264" cy="461665"/>
          </a:xfrm>
          <a:prstGeom prst="rect">
            <a:avLst/>
          </a:prstGeom>
          <a:noFill/>
        </p:spPr>
        <p:txBody>
          <a:bodyPr wrap="square" rtlCol="0">
            <a:spAutoFit/>
          </a:bodyPr>
          <a:lstStyle/>
          <a:p>
            <a:r>
              <a:rPr lang="es-ES" sz="2400" b="1" dirty="0">
                <a:solidFill>
                  <a:schemeClr val="bg1"/>
                </a:solidFill>
                <a:latin typeface="Comic Sans MS" panose="030F0702030302020204" pitchFamily="66" charset="0"/>
              </a:rPr>
              <a:t>O realismo </a:t>
            </a:r>
            <a:r>
              <a:rPr lang="es-ES" sz="2400" b="1" dirty="0" err="1">
                <a:solidFill>
                  <a:schemeClr val="bg1"/>
                </a:solidFill>
                <a:latin typeface="Comic Sans MS" panose="030F0702030302020204" pitchFamily="66" charset="0"/>
              </a:rPr>
              <a:t>na</a:t>
            </a:r>
            <a:r>
              <a:rPr lang="es-ES" sz="2400" b="1" dirty="0">
                <a:solidFill>
                  <a:schemeClr val="bg1"/>
                </a:solidFill>
                <a:latin typeface="Comic Sans MS" panose="030F0702030302020204" pitchFamily="66" charset="0"/>
              </a:rPr>
              <a:t> pintura</a:t>
            </a:r>
          </a:p>
        </p:txBody>
      </p:sp>
    </p:spTree>
    <p:extLst>
      <p:ext uri="{BB962C8B-B14F-4D97-AF65-F5344CB8AC3E}">
        <p14:creationId xmlns:p14="http://schemas.microsoft.com/office/powerpoint/2010/main" val="23831321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EEBF7">
            <a:alpha val="41960"/>
          </a:srgbClr>
        </a:solid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xmlns="" id="{048C28F9-61AA-46D0-BA34-7EE2991162CC}"/>
              </a:ext>
            </a:extLst>
          </p:cNvPr>
          <p:cNvSpPr/>
          <p:nvPr/>
        </p:nvSpPr>
        <p:spPr>
          <a:xfrm>
            <a:off x="1879600" y="404813"/>
            <a:ext cx="5295900" cy="5186362"/>
          </a:xfrm>
          <a:prstGeom prst="rect">
            <a:avLst/>
          </a:prstGeom>
        </p:spPr>
        <p:txBody>
          <a:bodyPr>
            <a:spAutoFit/>
          </a:bodyPr>
          <a:lstStyle/>
          <a:p>
            <a:pPr algn="ctr" eaLnBrk="1" fontAlgn="auto" hangingPunct="1">
              <a:spcBef>
                <a:spcPts val="0"/>
              </a:spcBef>
              <a:spcAft>
                <a:spcPts val="0"/>
              </a:spcAft>
              <a:defRPr/>
            </a:pPr>
            <a:r>
              <a:rPr lang="es-ES" sz="2800" b="1" dirty="0">
                <a:solidFill>
                  <a:srgbClr val="FF0000"/>
                </a:solidFill>
                <a:latin typeface="+mn-lt"/>
              </a:rPr>
              <a:t>Los gallegos cada vez más dulces?</a:t>
            </a:r>
          </a:p>
          <a:p>
            <a:pPr algn="ctr" eaLnBrk="1" fontAlgn="auto" hangingPunct="1">
              <a:spcBef>
                <a:spcPts val="0"/>
              </a:spcBef>
              <a:spcAft>
                <a:spcPts val="0"/>
              </a:spcAft>
              <a:defRPr/>
            </a:pPr>
            <a:endParaRPr lang="es-ES" sz="2800" b="1" dirty="0">
              <a:solidFill>
                <a:srgbClr val="FF0000"/>
              </a:solidFill>
              <a:latin typeface="+mn-lt"/>
            </a:endParaRPr>
          </a:p>
          <a:p>
            <a:pPr eaLnBrk="1" fontAlgn="auto" hangingPunct="1">
              <a:spcBef>
                <a:spcPts val="0"/>
              </a:spcBef>
              <a:spcAft>
                <a:spcPts val="0"/>
              </a:spcAft>
              <a:defRPr/>
            </a:pPr>
            <a:r>
              <a:rPr lang="es-ES" sz="2400" dirty="0">
                <a:latin typeface="+mn-lt"/>
              </a:rPr>
              <a:t>Tendencia 2004- 2014!!!!:</a:t>
            </a:r>
          </a:p>
          <a:p>
            <a:pPr marL="342900" indent="-342900" eaLnBrk="1" fontAlgn="auto" hangingPunct="1">
              <a:lnSpc>
                <a:spcPct val="150000"/>
              </a:lnSpc>
              <a:spcBef>
                <a:spcPts val="600"/>
              </a:spcBef>
              <a:spcAft>
                <a:spcPts val="600"/>
              </a:spcAft>
              <a:buFont typeface="Arial" panose="020B0604020202020204" pitchFamily="34" charset="0"/>
              <a:buChar char="•"/>
              <a:defRPr/>
            </a:pPr>
            <a:r>
              <a:rPr lang="es-ES" sz="2400" dirty="0">
                <a:latin typeface="+mn-lt"/>
              </a:rPr>
              <a:t>30 litros + zumos, gaseosas y bebidas refrescantes.</a:t>
            </a:r>
          </a:p>
          <a:p>
            <a:pPr marL="342900" indent="-342900" eaLnBrk="1" fontAlgn="auto" hangingPunct="1">
              <a:lnSpc>
                <a:spcPct val="150000"/>
              </a:lnSpc>
              <a:spcBef>
                <a:spcPts val="600"/>
              </a:spcBef>
              <a:spcAft>
                <a:spcPts val="600"/>
              </a:spcAft>
              <a:buFont typeface="Arial" panose="020B0604020202020204" pitchFamily="34" charset="0"/>
              <a:buChar char="•"/>
              <a:defRPr/>
            </a:pPr>
            <a:r>
              <a:rPr lang="es-ES" sz="2400" dirty="0">
                <a:latin typeface="+mn-lt"/>
              </a:rPr>
              <a:t>3 kg mas de bollería y pastelería industrial.</a:t>
            </a:r>
          </a:p>
          <a:p>
            <a:pPr marL="342900" indent="-342900" eaLnBrk="1" fontAlgn="auto" hangingPunct="1">
              <a:lnSpc>
                <a:spcPct val="150000"/>
              </a:lnSpc>
              <a:spcBef>
                <a:spcPts val="600"/>
              </a:spcBef>
              <a:spcAft>
                <a:spcPts val="600"/>
              </a:spcAft>
              <a:buFont typeface="Arial" panose="020B0604020202020204" pitchFamily="34" charset="0"/>
              <a:buChar char="•"/>
              <a:defRPr/>
            </a:pPr>
            <a:r>
              <a:rPr lang="es-ES" sz="2400" dirty="0">
                <a:latin typeface="+mn-lt"/>
              </a:rPr>
              <a:t>19 litros menos de leche líquida.</a:t>
            </a:r>
          </a:p>
          <a:p>
            <a:pPr marL="342900" indent="-342900" eaLnBrk="1" fontAlgn="auto" hangingPunct="1">
              <a:lnSpc>
                <a:spcPct val="150000"/>
              </a:lnSpc>
              <a:spcBef>
                <a:spcPts val="600"/>
              </a:spcBef>
              <a:spcAft>
                <a:spcPts val="600"/>
              </a:spcAft>
              <a:buFont typeface="Arial" panose="020B0604020202020204" pitchFamily="34" charset="0"/>
              <a:buChar char="•"/>
              <a:defRPr/>
            </a:pPr>
            <a:r>
              <a:rPr lang="es-ES" sz="2400" dirty="0">
                <a:latin typeface="+mn-lt"/>
              </a:rPr>
              <a:t>6 litros más de derivados lácteos</a:t>
            </a:r>
          </a:p>
        </p:txBody>
      </p:sp>
      <p:pic>
        <p:nvPicPr>
          <p:cNvPr id="207875" name="Picture 3">
            <a:extLst>
              <a:ext uri="{FF2B5EF4-FFF2-40B4-BE49-F238E27FC236}">
                <a16:creationId xmlns:a16="http://schemas.microsoft.com/office/drawing/2014/main" xmlns="" id="{984FB545-05E4-47EB-8932-533B548B6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908050"/>
            <a:ext cx="3457575" cy="489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7876" name="Grupo 3">
            <a:extLst>
              <a:ext uri="{FF2B5EF4-FFF2-40B4-BE49-F238E27FC236}">
                <a16:creationId xmlns:a16="http://schemas.microsoft.com/office/drawing/2014/main" xmlns="" id="{B9F90B0B-EAF8-4BE4-A345-A367A7A94598}"/>
              </a:ext>
            </a:extLst>
          </p:cNvPr>
          <p:cNvGrpSpPr>
            <a:grpSpLocks/>
          </p:cNvGrpSpPr>
          <p:nvPr/>
        </p:nvGrpSpPr>
        <p:grpSpPr bwMode="auto">
          <a:xfrm>
            <a:off x="220663" y="71438"/>
            <a:ext cx="11680825" cy="1041400"/>
            <a:chOff x="324949" y="18898"/>
            <a:chExt cx="11473761" cy="1041523"/>
          </a:xfrm>
        </p:grpSpPr>
        <p:pic>
          <p:nvPicPr>
            <p:cNvPr id="5" name="Gráfico 4" descr="Niños">
              <a:extLst>
                <a:ext uri="{FF2B5EF4-FFF2-40B4-BE49-F238E27FC236}">
                  <a16:creationId xmlns:a16="http://schemas.microsoft.com/office/drawing/2014/main" xmlns="" id="{084582C9-9C8D-41BB-829B-F5503C251DE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207878" name="Grupo 5">
              <a:extLst>
                <a:ext uri="{FF2B5EF4-FFF2-40B4-BE49-F238E27FC236}">
                  <a16:creationId xmlns:a16="http://schemas.microsoft.com/office/drawing/2014/main" xmlns="" id="{2357DCF7-F8C2-44D0-9609-36A8990FD86F}"/>
                </a:ext>
              </a:extLst>
            </p:cNvPr>
            <p:cNvGrpSpPr>
              <a:grpSpLocks/>
            </p:cNvGrpSpPr>
            <p:nvPr/>
          </p:nvGrpSpPr>
          <p:grpSpPr bwMode="auto">
            <a:xfrm>
              <a:off x="10087897" y="203994"/>
              <a:ext cx="1710813" cy="651412"/>
              <a:chOff x="311102" y="174229"/>
              <a:chExt cx="9335256" cy="6359305"/>
            </a:xfrm>
          </p:grpSpPr>
          <p:pic>
            <p:nvPicPr>
              <p:cNvPr id="207879" name="Imagen 6">
                <a:extLst>
                  <a:ext uri="{FF2B5EF4-FFF2-40B4-BE49-F238E27FC236}">
                    <a16:creationId xmlns:a16="http://schemas.microsoft.com/office/drawing/2014/main" xmlns="" id="{B4E868BA-E54E-4DC0-9D97-996F0975B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0" name="Imagen 7">
                <a:extLst>
                  <a:ext uri="{FF2B5EF4-FFF2-40B4-BE49-F238E27FC236}">
                    <a16:creationId xmlns:a16="http://schemas.microsoft.com/office/drawing/2014/main" xmlns="" id="{87AEF962-1013-434B-8DED-22AD98D78E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EEBF7">
            <a:alpha val="41960"/>
          </a:srgbClr>
        </a:solidFill>
        <a:effectLst/>
      </p:bgPr>
    </p:bg>
    <p:spTree>
      <p:nvGrpSpPr>
        <p:cNvPr id="1" name=""/>
        <p:cNvGrpSpPr/>
        <p:nvPr/>
      </p:nvGrpSpPr>
      <p:grpSpPr>
        <a:xfrm>
          <a:off x="0" y="0"/>
          <a:ext cx="0" cy="0"/>
          <a:chOff x="0" y="0"/>
          <a:chExt cx="0" cy="0"/>
        </a:xfrm>
      </p:grpSpPr>
      <p:sp>
        <p:nvSpPr>
          <p:cNvPr id="208898" name="Rectángulo 1">
            <a:extLst>
              <a:ext uri="{FF2B5EF4-FFF2-40B4-BE49-F238E27FC236}">
                <a16:creationId xmlns:a16="http://schemas.microsoft.com/office/drawing/2014/main" xmlns="" id="{25B1C9B2-2712-44D4-9A27-DFA9349E37E2}"/>
              </a:ext>
            </a:extLst>
          </p:cNvPr>
          <p:cNvSpPr>
            <a:spLocks noChangeArrowheads="1"/>
          </p:cNvSpPr>
          <p:nvPr/>
        </p:nvSpPr>
        <p:spPr bwMode="auto">
          <a:xfrm>
            <a:off x="265113" y="150813"/>
            <a:ext cx="1166177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ES" sz="2400" b="1">
                <a:solidFill>
                  <a:srgbClr val="333399"/>
                </a:solidFill>
                <a:ea typeface="Times New Roman" panose="02020603050405020304" pitchFamily="18" charset="0"/>
                <a:cs typeface="Calibri" panose="020F0502020204030204" pitchFamily="34" charset="0"/>
              </a:rPr>
              <a:t>Los carbohidratos</a:t>
            </a:r>
            <a:r>
              <a:rPr lang="es-ES" altLang="es-ES" sz="2400">
                <a:solidFill>
                  <a:srgbClr val="333399"/>
                </a:solidFill>
                <a:ea typeface="Times New Roman" panose="02020603050405020304" pitchFamily="18" charset="0"/>
                <a:cs typeface="Calibri" panose="020F0502020204030204" pitchFamily="34" charset="0"/>
              </a:rPr>
              <a:t> son nutrientes que encontramos en el pan, la pasta, el arroz… y también en bebidas azucaradas, los zumos de frutas y los refrescos. Incluyen los almidones, los azúcares y la fibra. </a:t>
            </a:r>
          </a:p>
          <a:p>
            <a:pPr algn="just" eaLnBrk="1" hangingPunct="1">
              <a:lnSpc>
                <a:spcPct val="100000"/>
              </a:lnSpc>
              <a:spcBef>
                <a:spcPts val="600"/>
              </a:spcBef>
              <a:buFontTx/>
              <a:buNone/>
            </a:pPr>
            <a:r>
              <a:rPr lang="es-ES" altLang="es-ES" sz="2400" b="1">
                <a:solidFill>
                  <a:srgbClr val="333399"/>
                </a:solidFill>
                <a:ea typeface="Times New Roman" panose="02020603050405020304" pitchFamily="18" charset="0"/>
                <a:cs typeface="Calibri" panose="020F0502020204030204" pitchFamily="34" charset="0"/>
              </a:rPr>
              <a:t>Almidones:</a:t>
            </a:r>
          </a:p>
          <a:p>
            <a:pPr algn="just" eaLnBrk="1" hangingPunct="1">
              <a:lnSpc>
                <a:spcPct val="100000"/>
              </a:lnSpc>
              <a:spcBef>
                <a:spcPts val="600"/>
              </a:spcBef>
              <a:buFontTx/>
              <a:buNone/>
            </a:pPr>
            <a:r>
              <a:rPr lang="es-ES" altLang="es-ES" sz="2400">
                <a:solidFill>
                  <a:srgbClr val="333399"/>
                </a:solidFill>
                <a:ea typeface="Times New Roman" panose="02020603050405020304" pitchFamily="18" charset="0"/>
                <a:cs typeface="Calibri" panose="020F0502020204030204" pitchFamily="34" charset="0"/>
              </a:rPr>
              <a:t>Moléculas grandes  de absorción lenta</a:t>
            </a:r>
          </a:p>
          <a:p>
            <a:pPr algn="just" eaLnBrk="1" hangingPunct="1">
              <a:lnSpc>
                <a:spcPct val="100000"/>
              </a:lnSpc>
              <a:spcBef>
                <a:spcPts val="600"/>
              </a:spcBef>
              <a:buFontTx/>
              <a:buNone/>
            </a:pPr>
            <a:r>
              <a:rPr lang="es-ES" altLang="es-ES" sz="2400">
                <a:solidFill>
                  <a:srgbClr val="333399"/>
                </a:solidFill>
                <a:ea typeface="Times New Roman" panose="02020603050405020304" pitchFamily="18" charset="0"/>
                <a:cs typeface="Calibri" panose="020F0502020204030204" pitchFamily="34" charset="0"/>
              </a:rPr>
              <a:t>Imprescindibles en una dieta saludable. Proporcionan vitaminas, minerales…</a:t>
            </a:r>
          </a:p>
          <a:p>
            <a:pPr algn="just" eaLnBrk="1" hangingPunct="1">
              <a:lnSpc>
                <a:spcPct val="100000"/>
              </a:lnSpc>
              <a:spcBef>
                <a:spcPts val="600"/>
              </a:spcBef>
              <a:buFontTx/>
              <a:buNone/>
            </a:pPr>
            <a:r>
              <a:rPr lang="es-ES" altLang="es-ES" sz="2400">
                <a:solidFill>
                  <a:srgbClr val="333399"/>
                </a:solidFill>
                <a:ea typeface="Times New Roman" panose="02020603050405020304" pitchFamily="18" charset="0"/>
                <a:cs typeface="Calibri" panose="020F0502020204030204" pitchFamily="34" charset="0"/>
              </a:rPr>
              <a:t>Pan, arroz, avena. </a:t>
            </a:r>
          </a:p>
          <a:p>
            <a:pPr algn="just" eaLnBrk="1" hangingPunct="1">
              <a:lnSpc>
                <a:spcPct val="100000"/>
              </a:lnSpc>
              <a:spcBef>
                <a:spcPts val="600"/>
              </a:spcBef>
              <a:buFontTx/>
              <a:buNone/>
            </a:pPr>
            <a:r>
              <a:rPr lang="es-ES" altLang="es-ES" sz="2400" b="1">
                <a:solidFill>
                  <a:srgbClr val="333399"/>
                </a:solidFill>
                <a:ea typeface="Times New Roman" panose="02020603050405020304" pitchFamily="18" charset="0"/>
                <a:cs typeface="Calibri" panose="020F0502020204030204" pitchFamily="34" charset="0"/>
              </a:rPr>
              <a:t>Polisacáridos no absorbibles:</a:t>
            </a:r>
          </a:p>
          <a:p>
            <a:pPr algn="just" eaLnBrk="1" hangingPunct="1">
              <a:lnSpc>
                <a:spcPct val="100000"/>
              </a:lnSpc>
              <a:spcBef>
                <a:spcPts val="600"/>
              </a:spcBef>
              <a:buFontTx/>
              <a:buNone/>
            </a:pPr>
            <a:r>
              <a:rPr lang="es-ES" altLang="es-ES" sz="2400">
                <a:solidFill>
                  <a:srgbClr val="333399"/>
                </a:solidFill>
                <a:ea typeface="Times New Roman" panose="02020603050405020304" pitchFamily="18" charset="0"/>
                <a:cs typeface="Calibri" panose="020F0502020204030204" pitchFamily="34" charset="0"/>
              </a:rPr>
              <a:t>Fibra dietética: importantes funciones metabólicas y mecánicas.</a:t>
            </a:r>
          </a:p>
          <a:p>
            <a:pPr algn="just" eaLnBrk="1" hangingPunct="1">
              <a:lnSpc>
                <a:spcPct val="100000"/>
              </a:lnSpc>
              <a:spcBef>
                <a:spcPts val="600"/>
              </a:spcBef>
              <a:buFontTx/>
              <a:buNone/>
            </a:pPr>
            <a:r>
              <a:rPr lang="es-ES" altLang="es-ES" sz="2400" b="1">
                <a:solidFill>
                  <a:srgbClr val="333399"/>
                </a:solidFill>
                <a:ea typeface="Times New Roman" panose="02020603050405020304" pitchFamily="18" charset="0"/>
                <a:cs typeface="Calibri" panose="020F0502020204030204" pitchFamily="34" charset="0"/>
              </a:rPr>
              <a:t>Los azúcares </a:t>
            </a:r>
            <a:r>
              <a:rPr lang="es-ES" altLang="es-ES" sz="2400">
                <a:solidFill>
                  <a:srgbClr val="333399"/>
                </a:solidFill>
                <a:ea typeface="Times New Roman" panose="02020603050405020304" pitchFamily="18" charset="0"/>
                <a:cs typeface="Calibri" panose="020F0502020204030204" pitchFamily="34" charset="0"/>
              </a:rPr>
              <a:t>son moléculas sencillas que pasan rápidamente a la sangre. Los encontramos de forma natural en la fruta y la leche. También los encontramos “añadidos” durante el procesado industrial en muchos alimentos: </a:t>
            </a:r>
          </a:p>
          <a:p>
            <a:pPr lvl="1" algn="just" eaLnBrk="1" hangingPunct="1">
              <a:lnSpc>
                <a:spcPct val="100000"/>
              </a:lnSpc>
              <a:spcBef>
                <a:spcPts val="600"/>
              </a:spcBef>
            </a:pPr>
            <a:r>
              <a:rPr lang="es-ES" altLang="es-ES">
                <a:solidFill>
                  <a:srgbClr val="333399"/>
                </a:solidFill>
                <a:ea typeface="Times New Roman" panose="02020603050405020304" pitchFamily="18" charset="0"/>
                <a:cs typeface="Calibri" panose="020F0502020204030204" pitchFamily="34" charset="0"/>
              </a:rPr>
              <a:t>Bebidas refrescantes y zumos industriales</a:t>
            </a:r>
          </a:p>
          <a:p>
            <a:pPr lvl="1" algn="just" eaLnBrk="1" hangingPunct="1">
              <a:lnSpc>
                <a:spcPct val="100000"/>
              </a:lnSpc>
              <a:spcBef>
                <a:spcPts val="600"/>
              </a:spcBef>
            </a:pPr>
            <a:r>
              <a:rPr lang="es-ES" altLang="es-ES">
                <a:solidFill>
                  <a:srgbClr val="333399"/>
                </a:solidFill>
                <a:ea typeface="Times New Roman" panose="02020603050405020304" pitchFamily="18" charset="0"/>
                <a:cs typeface="Calibri" panose="020F0502020204030204" pitchFamily="34" charset="0"/>
              </a:rPr>
              <a:t>Productos de bollería y pastelería.</a:t>
            </a:r>
          </a:p>
          <a:p>
            <a:pPr lvl="1" algn="just" eaLnBrk="1" hangingPunct="1">
              <a:lnSpc>
                <a:spcPct val="100000"/>
              </a:lnSpc>
              <a:spcBef>
                <a:spcPts val="600"/>
              </a:spcBef>
            </a:pPr>
            <a:r>
              <a:rPr lang="es-ES" altLang="es-ES">
                <a:solidFill>
                  <a:srgbClr val="333399"/>
                </a:solidFill>
                <a:ea typeface="Times New Roman" panose="02020603050405020304" pitchFamily="18" charset="0"/>
                <a:cs typeface="Calibri" panose="020F0502020204030204" pitchFamily="34" charset="0"/>
              </a:rPr>
              <a:t>Postres lácteos, yogures saborizados y edulcorados, helados.</a:t>
            </a:r>
          </a:p>
          <a:p>
            <a:pPr lvl="1" algn="just" eaLnBrk="1" hangingPunct="1">
              <a:lnSpc>
                <a:spcPct val="100000"/>
              </a:lnSpc>
              <a:spcBef>
                <a:spcPts val="600"/>
              </a:spcBef>
            </a:pPr>
            <a:r>
              <a:rPr lang="es-ES" altLang="es-ES">
                <a:solidFill>
                  <a:srgbClr val="333399"/>
                </a:solidFill>
                <a:ea typeface="Times New Roman" panose="02020603050405020304" pitchFamily="18" charset="0"/>
                <a:cs typeface="Calibri" panose="020F0502020204030204" pitchFamily="34" charset="0"/>
              </a:rPr>
              <a:t>Cremas para untar en la merienda</a:t>
            </a:r>
          </a:p>
        </p:txBody>
      </p:sp>
      <p:sp>
        <p:nvSpPr>
          <p:cNvPr id="208899" name="AutoShape 2" descr="Resultado de imagen de pan">
            <a:extLst>
              <a:ext uri="{FF2B5EF4-FFF2-40B4-BE49-F238E27FC236}">
                <a16:creationId xmlns:a16="http://schemas.microsoft.com/office/drawing/2014/main" xmlns="" id="{F2239A77-FCE0-4B53-B5D7-7655D5D33C4B}"/>
              </a:ext>
            </a:extLst>
          </p:cNvPr>
          <p:cNvSpPr>
            <a:spLocks noChangeAspect="1" noChangeArrowheads="1"/>
          </p:cNvSpPr>
          <p:nvPr/>
        </p:nvSpPr>
        <p:spPr bwMode="auto">
          <a:xfrm>
            <a:off x="14922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pic>
        <p:nvPicPr>
          <p:cNvPr id="208900" name="Imagen 4">
            <a:extLst>
              <a:ext uri="{FF2B5EF4-FFF2-40B4-BE49-F238E27FC236}">
                <a16:creationId xmlns:a16="http://schemas.microsoft.com/office/drawing/2014/main" xmlns="" id="{2925223C-CF63-4220-99FE-43687D08F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0" y="976313"/>
            <a:ext cx="278765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1" name="Imagen 5">
            <a:extLst>
              <a:ext uri="{FF2B5EF4-FFF2-40B4-BE49-F238E27FC236}">
                <a16:creationId xmlns:a16="http://schemas.microsoft.com/office/drawing/2014/main" xmlns="" id="{D3177540-EAAE-469C-898E-BA85DFBDB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413" y="1141413"/>
            <a:ext cx="287655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2" name="AutoShape 4" descr="Resultado de imagen de alimentos ricos en hidratos de carbono">
            <a:extLst>
              <a:ext uri="{FF2B5EF4-FFF2-40B4-BE49-F238E27FC236}">
                <a16:creationId xmlns:a16="http://schemas.microsoft.com/office/drawing/2014/main" xmlns="" id="{3350721C-FC9E-422B-A453-247025F96AA0}"/>
              </a:ext>
            </a:extLst>
          </p:cNvPr>
          <p:cNvSpPr>
            <a:spLocks noChangeAspect="1" noChangeArrowheads="1"/>
          </p:cNvSpPr>
          <p:nvPr/>
        </p:nvSpPr>
        <p:spPr bwMode="auto">
          <a:xfrm>
            <a:off x="164465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pic>
        <p:nvPicPr>
          <p:cNvPr id="208903" name="Imagen 7">
            <a:extLst>
              <a:ext uri="{FF2B5EF4-FFF2-40B4-BE49-F238E27FC236}">
                <a16:creationId xmlns:a16="http://schemas.microsoft.com/office/drawing/2014/main" xmlns="" id="{1CCBEF8E-87C6-4D43-AA22-2D62A8603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8538" y="2632075"/>
            <a:ext cx="239871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EEBF7">
            <a:alpha val="39999"/>
          </a:srgbClr>
        </a:solidFill>
        <a:effectLst/>
      </p:bgPr>
    </p:bg>
    <p:spTree>
      <p:nvGrpSpPr>
        <p:cNvPr id="1" name=""/>
        <p:cNvGrpSpPr/>
        <p:nvPr/>
      </p:nvGrpSpPr>
      <p:grpSpPr>
        <a:xfrm>
          <a:off x="0" y="0"/>
          <a:ext cx="0" cy="0"/>
          <a:chOff x="0" y="0"/>
          <a:chExt cx="0" cy="0"/>
        </a:xfrm>
      </p:grpSpPr>
      <p:pic>
        <p:nvPicPr>
          <p:cNvPr id="212994" name="Picture 2">
            <a:extLst>
              <a:ext uri="{FF2B5EF4-FFF2-40B4-BE49-F238E27FC236}">
                <a16:creationId xmlns:a16="http://schemas.microsoft.com/office/drawing/2014/main" xmlns="" id="{3E52C68A-0881-4056-8472-3DED2DF52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84" t="15768" r="35355" b="26651"/>
          <a:stretch>
            <a:fillRect/>
          </a:stretch>
        </p:blipFill>
        <p:spPr bwMode="auto">
          <a:xfrm>
            <a:off x="1919288" y="765175"/>
            <a:ext cx="4392612"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2995" name="3 Rectángulo">
            <a:extLst>
              <a:ext uri="{FF2B5EF4-FFF2-40B4-BE49-F238E27FC236}">
                <a16:creationId xmlns:a16="http://schemas.microsoft.com/office/drawing/2014/main" xmlns="" id="{E62B8487-AE98-4151-9358-75075015FFC7}"/>
              </a:ext>
            </a:extLst>
          </p:cNvPr>
          <p:cNvSpPr>
            <a:spLocks noChangeArrowheads="1"/>
          </p:cNvSpPr>
          <p:nvPr/>
        </p:nvSpPr>
        <p:spPr bwMode="auto">
          <a:xfrm>
            <a:off x="6527800" y="563563"/>
            <a:ext cx="3708400"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t>«Azúcares libres»: «Los azúcares libres incluyen los monosacáridos</a:t>
            </a:r>
          </a:p>
          <a:p>
            <a:pPr eaLnBrk="1" hangingPunct="1">
              <a:lnSpc>
                <a:spcPct val="100000"/>
              </a:lnSpc>
              <a:spcBef>
                <a:spcPct val="0"/>
              </a:spcBef>
              <a:buFontTx/>
              <a:buNone/>
            </a:pPr>
            <a:r>
              <a:rPr lang="es-ES" altLang="es-ES" sz="2400"/>
              <a:t>y los disacáridos añadidos a los alimentos y las bebidas por el fabricante, el cocinero o el consumidor, más los azúcares</a:t>
            </a:r>
          </a:p>
          <a:p>
            <a:pPr eaLnBrk="1" hangingPunct="1">
              <a:lnSpc>
                <a:spcPct val="100000"/>
              </a:lnSpc>
              <a:spcBef>
                <a:spcPct val="0"/>
              </a:spcBef>
              <a:buFontTx/>
              <a:buNone/>
            </a:pPr>
            <a:r>
              <a:rPr lang="es-ES" altLang="es-ES" sz="2400"/>
              <a:t>naturalmente presentes en la miel, los jarabes, los jugos de frutas y los concentrados de jugos de frutas».</a:t>
            </a:r>
          </a:p>
        </p:txBody>
      </p:sp>
      <p:sp>
        <p:nvSpPr>
          <p:cNvPr id="212996" name="Rectángulo 1">
            <a:extLst>
              <a:ext uri="{FF2B5EF4-FFF2-40B4-BE49-F238E27FC236}">
                <a16:creationId xmlns:a16="http://schemas.microsoft.com/office/drawing/2014/main" xmlns="" id="{FBDAA894-2E38-4603-A378-32A5C5B0E8FE}"/>
              </a:ext>
            </a:extLst>
          </p:cNvPr>
          <p:cNvSpPr>
            <a:spLocks noChangeArrowheads="1"/>
          </p:cNvSpPr>
          <p:nvPr/>
        </p:nvSpPr>
        <p:spPr bwMode="auto">
          <a:xfrm>
            <a:off x="1679575" y="5661025"/>
            <a:ext cx="8928100" cy="923925"/>
          </a:xfrm>
          <a:prstGeom prst="rect">
            <a:avLst/>
          </a:prstGeom>
          <a:noFill/>
          <a:ln w="34925">
            <a:solidFill>
              <a:srgbClr val="F11BB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b="1">
                <a:solidFill>
                  <a:schemeClr val="tx2"/>
                </a:solidFill>
              </a:rPr>
              <a:t>En los países con una ingesta baja de azúcares libres, los niveles no deberían aumentarse. Las ingestas elevadas de azúcares libres amenazan la calidad nutricional de las dietas pues aportan una cantidad considerable de energía sin nutrientes específicos. </a:t>
            </a:r>
          </a:p>
        </p:txBody>
      </p:sp>
      <p:grpSp>
        <p:nvGrpSpPr>
          <p:cNvPr id="5" name="Grupo 3">
            <a:extLst>
              <a:ext uri="{FF2B5EF4-FFF2-40B4-BE49-F238E27FC236}">
                <a16:creationId xmlns:a16="http://schemas.microsoft.com/office/drawing/2014/main" xmlns="" id="{9D6043ED-23EF-46FC-9521-2DFE581A5F01}"/>
              </a:ext>
            </a:extLst>
          </p:cNvPr>
          <p:cNvGrpSpPr>
            <a:grpSpLocks/>
          </p:cNvGrpSpPr>
          <p:nvPr/>
        </p:nvGrpSpPr>
        <p:grpSpPr bwMode="auto">
          <a:xfrm>
            <a:off x="220663" y="71438"/>
            <a:ext cx="11680825" cy="1041400"/>
            <a:chOff x="324949" y="18898"/>
            <a:chExt cx="11473761" cy="1041523"/>
          </a:xfrm>
        </p:grpSpPr>
        <p:pic>
          <p:nvPicPr>
            <p:cNvPr id="6" name="Gráfico 4" descr="Niños">
              <a:extLst>
                <a:ext uri="{FF2B5EF4-FFF2-40B4-BE49-F238E27FC236}">
                  <a16:creationId xmlns:a16="http://schemas.microsoft.com/office/drawing/2014/main" xmlns="" id="{073B9B13-A06E-48C4-814F-B549F538233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7" name="Grupo 5">
              <a:extLst>
                <a:ext uri="{FF2B5EF4-FFF2-40B4-BE49-F238E27FC236}">
                  <a16:creationId xmlns:a16="http://schemas.microsoft.com/office/drawing/2014/main" xmlns="" id="{83E38FED-056A-41C9-AD9B-2FEE1A904B43}"/>
                </a:ext>
              </a:extLst>
            </p:cNvPr>
            <p:cNvGrpSpPr>
              <a:grpSpLocks/>
            </p:cNvGrpSpPr>
            <p:nvPr/>
          </p:nvGrpSpPr>
          <p:grpSpPr bwMode="auto">
            <a:xfrm>
              <a:off x="10087897" y="203994"/>
              <a:ext cx="1710813" cy="651412"/>
              <a:chOff x="311102" y="174229"/>
              <a:chExt cx="9335256" cy="6359305"/>
            </a:xfrm>
          </p:grpSpPr>
          <p:pic>
            <p:nvPicPr>
              <p:cNvPr id="8" name="Imagen 6">
                <a:extLst>
                  <a:ext uri="{FF2B5EF4-FFF2-40B4-BE49-F238E27FC236}">
                    <a16:creationId xmlns:a16="http://schemas.microsoft.com/office/drawing/2014/main" xmlns="" id="{97B439F0-06B9-4DB1-A2B1-D7054C150A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7">
                <a:extLst>
                  <a:ext uri="{FF2B5EF4-FFF2-40B4-BE49-F238E27FC236}">
                    <a16:creationId xmlns:a16="http://schemas.microsoft.com/office/drawing/2014/main" xmlns="" id="{6AAE95B2-D784-4FE5-BB13-5C5D065CDC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alpha val="39999"/>
          </a:schemeClr>
        </a:solidFill>
        <a:effectLst/>
      </p:bgPr>
    </p:bg>
    <p:spTree>
      <p:nvGrpSpPr>
        <p:cNvPr id="1" name=""/>
        <p:cNvGrpSpPr/>
        <p:nvPr/>
      </p:nvGrpSpPr>
      <p:grpSpPr>
        <a:xfrm>
          <a:off x="0" y="0"/>
          <a:ext cx="0" cy="0"/>
          <a:chOff x="0" y="0"/>
          <a:chExt cx="0" cy="0"/>
        </a:xfrm>
      </p:grpSpPr>
      <p:pic>
        <p:nvPicPr>
          <p:cNvPr id="215042" name="Picture 2">
            <a:extLst>
              <a:ext uri="{FF2B5EF4-FFF2-40B4-BE49-F238E27FC236}">
                <a16:creationId xmlns:a16="http://schemas.microsoft.com/office/drawing/2014/main" xmlns="" id="{45A13700-5A56-4FFD-B895-570E55CE5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784" t="15768" r="35355" b="26651"/>
          <a:stretch>
            <a:fillRect/>
          </a:stretch>
        </p:blipFill>
        <p:spPr bwMode="auto">
          <a:xfrm>
            <a:off x="10344150" y="1120775"/>
            <a:ext cx="1503363" cy="258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0530" name="1 Rectángulo">
            <a:extLst>
              <a:ext uri="{FF2B5EF4-FFF2-40B4-BE49-F238E27FC236}">
                <a16:creationId xmlns:a16="http://schemas.microsoft.com/office/drawing/2014/main" xmlns="" id="{0ED01640-09CA-4543-A8FB-967197DA2E78}"/>
              </a:ext>
            </a:extLst>
          </p:cNvPr>
          <p:cNvSpPr>
            <a:spLocks noChangeArrowheads="1"/>
          </p:cNvSpPr>
          <p:nvPr/>
        </p:nvSpPr>
        <p:spPr bwMode="auto">
          <a:xfrm>
            <a:off x="1847850" y="20638"/>
            <a:ext cx="8640763"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fontAlgn="auto" hangingPunct="1">
              <a:lnSpc>
                <a:spcPct val="150000"/>
              </a:lnSpc>
              <a:spcBef>
                <a:spcPts val="0"/>
              </a:spcBef>
              <a:spcAft>
                <a:spcPts val="0"/>
              </a:spcAft>
              <a:defRPr/>
            </a:pPr>
            <a:r>
              <a:rPr lang="es-ES" altLang="es-ES" sz="2400" dirty="0">
                <a:solidFill>
                  <a:schemeClr val="tx2"/>
                </a:solidFill>
                <a:latin typeface="+mn-lt"/>
              </a:rPr>
              <a:t>La OMS recomienda una ingesta reducida de azúcares libres a lo largo de toda la vida: </a:t>
            </a:r>
          </a:p>
          <a:p>
            <a:pPr eaLnBrk="1" fontAlgn="auto" hangingPunct="1">
              <a:lnSpc>
                <a:spcPct val="150000"/>
              </a:lnSpc>
              <a:spcBef>
                <a:spcPts val="0"/>
              </a:spcBef>
              <a:spcAft>
                <a:spcPts val="0"/>
              </a:spcAft>
              <a:defRPr/>
            </a:pPr>
            <a:r>
              <a:rPr lang="es-ES" altLang="es-ES" sz="2400" dirty="0">
                <a:latin typeface="+mn-lt"/>
              </a:rPr>
              <a:t>I. Tanto en adultos como en niños, </a:t>
            </a:r>
            <a:r>
              <a:rPr lang="es-ES" altLang="es-ES" sz="2400" b="1" dirty="0">
                <a:latin typeface="+mn-lt"/>
              </a:rPr>
              <a:t>la OMS recomienda reducir la ingesta de azúcares libres a menos del 10% de la ingesta calórica total (1).</a:t>
            </a:r>
          </a:p>
          <a:p>
            <a:pPr marL="342900" indent="-342900" eaLnBrk="1" fontAlgn="auto" hangingPunct="1">
              <a:lnSpc>
                <a:spcPct val="150000"/>
              </a:lnSpc>
              <a:spcBef>
                <a:spcPts val="0"/>
              </a:spcBef>
              <a:spcAft>
                <a:spcPts val="0"/>
              </a:spcAft>
              <a:buFont typeface="Arial" panose="020B0604020202020204" pitchFamily="34" charset="0"/>
              <a:buChar char="•"/>
              <a:defRPr/>
            </a:pPr>
            <a:r>
              <a:rPr lang="es-ES" altLang="es-ES" sz="2400" b="1" dirty="0">
                <a:latin typeface="+mn-lt"/>
              </a:rPr>
              <a:t>2000 kcal: 10%= 200kcal del azúcar=</a:t>
            </a:r>
            <a:r>
              <a:rPr lang="es-ES" altLang="es-ES" sz="2400" b="1" dirty="0">
                <a:solidFill>
                  <a:srgbClr val="FF0000"/>
                </a:solidFill>
                <a:latin typeface="+mn-lt"/>
              </a:rPr>
              <a:t>50g</a:t>
            </a:r>
            <a:r>
              <a:rPr lang="es-ES" altLang="es-ES" sz="2400" b="1" dirty="0">
                <a:latin typeface="+mn-lt"/>
              </a:rPr>
              <a:t> (200/4)</a:t>
            </a:r>
          </a:p>
          <a:p>
            <a:pPr marL="342900" indent="-342900" eaLnBrk="1" fontAlgn="auto" hangingPunct="1">
              <a:lnSpc>
                <a:spcPct val="150000"/>
              </a:lnSpc>
              <a:spcBef>
                <a:spcPts val="0"/>
              </a:spcBef>
              <a:spcAft>
                <a:spcPts val="0"/>
              </a:spcAft>
              <a:buFont typeface="Arial" panose="020B0604020202020204" pitchFamily="34" charset="0"/>
              <a:buChar char="•"/>
              <a:defRPr/>
            </a:pPr>
            <a:r>
              <a:rPr lang="es-ES" altLang="es-ES" sz="2400" b="1" dirty="0">
                <a:latin typeface="+mn-lt"/>
              </a:rPr>
              <a:t>Niños &lt; 25gdía (recomendación AHA)</a:t>
            </a:r>
          </a:p>
          <a:p>
            <a:pPr marL="342900" indent="-342900" eaLnBrk="1" fontAlgn="auto" hangingPunct="1">
              <a:lnSpc>
                <a:spcPct val="150000"/>
              </a:lnSpc>
              <a:spcBef>
                <a:spcPts val="0"/>
              </a:spcBef>
              <a:spcAft>
                <a:spcPts val="0"/>
              </a:spcAft>
              <a:buFont typeface="Arial" panose="020B0604020202020204" pitchFamily="34" charset="0"/>
              <a:buChar char="•"/>
              <a:defRPr/>
            </a:pPr>
            <a:r>
              <a:rPr lang="es-ES" altLang="es-ES" sz="2400" b="1" dirty="0">
                <a:latin typeface="+mn-lt"/>
              </a:rPr>
              <a:t>Niños &lt; 2años: evitarlos (recomendación AHA)</a:t>
            </a:r>
          </a:p>
          <a:p>
            <a:pPr eaLnBrk="1" fontAlgn="auto" hangingPunct="1">
              <a:lnSpc>
                <a:spcPct val="150000"/>
              </a:lnSpc>
              <a:spcBef>
                <a:spcPts val="0"/>
              </a:spcBef>
              <a:spcAft>
                <a:spcPts val="0"/>
              </a:spcAft>
              <a:defRPr/>
            </a:pPr>
            <a:r>
              <a:rPr lang="es-ES" altLang="es-ES" sz="2400" b="1" dirty="0">
                <a:latin typeface="+mn-lt"/>
              </a:rPr>
              <a:t>II. La OMS sugiere que se reduzca aún más la ingesta de azúcares libres a menos del 5% de la ingesta calórica total </a:t>
            </a:r>
            <a:r>
              <a:rPr lang="es-ES" altLang="es-ES" sz="2400" dirty="0">
                <a:latin typeface="+mn-lt"/>
              </a:rPr>
              <a:t>(2).</a:t>
            </a:r>
          </a:p>
          <a:p>
            <a:pPr eaLnBrk="1" fontAlgn="auto" hangingPunct="1">
              <a:lnSpc>
                <a:spcPct val="200000"/>
              </a:lnSpc>
              <a:spcBef>
                <a:spcPts val="0"/>
              </a:spcBef>
              <a:spcAft>
                <a:spcPts val="0"/>
              </a:spcAft>
              <a:defRPr/>
            </a:pPr>
            <a:r>
              <a:rPr lang="es-ES" altLang="es-ES" sz="1400" b="1" dirty="0">
                <a:solidFill>
                  <a:srgbClr val="FF0000"/>
                </a:solidFill>
                <a:latin typeface="+mn-lt"/>
              </a:rPr>
              <a:t>(1) Recomendación firme: los efectos deseables del cumplimiento superan los efectos adversos.</a:t>
            </a:r>
            <a:endParaRPr lang="es-ES" altLang="es-ES" sz="1400" dirty="0">
              <a:solidFill>
                <a:srgbClr val="FF0000"/>
              </a:solidFill>
              <a:latin typeface="+mn-lt"/>
            </a:endParaRPr>
          </a:p>
          <a:p>
            <a:pPr eaLnBrk="1" fontAlgn="auto" hangingPunct="1">
              <a:lnSpc>
                <a:spcPct val="200000"/>
              </a:lnSpc>
              <a:spcBef>
                <a:spcPts val="0"/>
              </a:spcBef>
              <a:spcAft>
                <a:spcPts val="0"/>
              </a:spcAft>
              <a:defRPr/>
            </a:pPr>
            <a:r>
              <a:rPr lang="es-ES" altLang="es-ES" sz="1400" dirty="0">
                <a:solidFill>
                  <a:srgbClr val="FF0000"/>
                </a:solidFill>
                <a:latin typeface="+mn-lt"/>
              </a:rPr>
              <a:t>(2) </a:t>
            </a:r>
            <a:r>
              <a:rPr lang="es-ES" altLang="es-ES" sz="1400" b="1" dirty="0">
                <a:solidFill>
                  <a:srgbClr val="FF0000"/>
                </a:solidFill>
                <a:latin typeface="+mn-lt"/>
              </a:rPr>
              <a:t>Recomendación condicional</a:t>
            </a:r>
            <a:r>
              <a:rPr lang="es-ES" altLang="es-ES" sz="1400" dirty="0">
                <a:solidFill>
                  <a:srgbClr val="FF0000"/>
                </a:solidFill>
                <a:latin typeface="+mn-lt"/>
              </a:rPr>
              <a:t>: Menos certeza, por lo tanto la formulación de políticas exigirá debates considerables y la participación de diferentes partes interesadas.</a:t>
            </a:r>
          </a:p>
          <a:p>
            <a:pPr eaLnBrk="1" fontAlgn="auto" hangingPunct="1">
              <a:spcBef>
                <a:spcPts val="0"/>
              </a:spcBef>
              <a:spcAft>
                <a:spcPts val="0"/>
              </a:spcAft>
              <a:defRPr/>
            </a:pPr>
            <a:endParaRPr lang="es-ES" altLang="es-ES" dirty="0">
              <a:latin typeface="+mn-lt"/>
            </a:endParaRPr>
          </a:p>
        </p:txBody>
      </p:sp>
      <p:grpSp>
        <p:nvGrpSpPr>
          <p:cNvPr id="4" name="Grupo 3">
            <a:extLst>
              <a:ext uri="{FF2B5EF4-FFF2-40B4-BE49-F238E27FC236}">
                <a16:creationId xmlns:a16="http://schemas.microsoft.com/office/drawing/2014/main" xmlns="" id="{88F33005-C14F-4CA4-BEDD-B2E7BB30F2C4}"/>
              </a:ext>
            </a:extLst>
          </p:cNvPr>
          <p:cNvGrpSpPr>
            <a:grpSpLocks/>
          </p:cNvGrpSpPr>
          <p:nvPr/>
        </p:nvGrpSpPr>
        <p:grpSpPr bwMode="auto">
          <a:xfrm>
            <a:off x="220663" y="71438"/>
            <a:ext cx="11680825" cy="1041400"/>
            <a:chOff x="324949" y="18898"/>
            <a:chExt cx="11473761" cy="1041523"/>
          </a:xfrm>
        </p:grpSpPr>
        <p:pic>
          <p:nvPicPr>
            <p:cNvPr id="5" name="Gráfico 4" descr="Niños">
              <a:extLst>
                <a:ext uri="{FF2B5EF4-FFF2-40B4-BE49-F238E27FC236}">
                  <a16:creationId xmlns:a16="http://schemas.microsoft.com/office/drawing/2014/main" xmlns="" id="{A018FBB7-C19E-4C3D-944F-D1BA4CF0511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6" name="Grupo 5">
              <a:extLst>
                <a:ext uri="{FF2B5EF4-FFF2-40B4-BE49-F238E27FC236}">
                  <a16:creationId xmlns:a16="http://schemas.microsoft.com/office/drawing/2014/main" xmlns="" id="{F5F0FFD4-28F0-40F7-9A4D-1B2576D57203}"/>
                </a:ext>
              </a:extLst>
            </p:cNvPr>
            <p:cNvGrpSpPr>
              <a:grpSpLocks/>
            </p:cNvGrpSpPr>
            <p:nvPr/>
          </p:nvGrpSpPr>
          <p:grpSpPr bwMode="auto">
            <a:xfrm>
              <a:off x="10087897" y="203994"/>
              <a:ext cx="1710813" cy="651412"/>
              <a:chOff x="311102" y="174229"/>
              <a:chExt cx="9335256" cy="6359305"/>
            </a:xfrm>
          </p:grpSpPr>
          <p:pic>
            <p:nvPicPr>
              <p:cNvPr id="7" name="Imagen 6">
                <a:extLst>
                  <a:ext uri="{FF2B5EF4-FFF2-40B4-BE49-F238E27FC236}">
                    <a16:creationId xmlns:a16="http://schemas.microsoft.com/office/drawing/2014/main" xmlns="" id="{91E394D3-F29A-4EB4-BDC5-14F2C4F959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xmlns="" id="{D93E4368-3349-4468-8BE2-0948356554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Imagen 3">
            <a:extLst>
              <a:ext uri="{FF2B5EF4-FFF2-40B4-BE49-F238E27FC236}">
                <a16:creationId xmlns:a16="http://schemas.microsoft.com/office/drawing/2014/main" xmlns="" id="{9031F1DF-6FC1-4B68-8F23-764D3E5C0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41" t="21272" r="62074" b="6723"/>
          <a:stretch>
            <a:fillRect/>
          </a:stretch>
        </p:blipFill>
        <p:spPr bwMode="auto">
          <a:xfrm>
            <a:off x="4140200" y="260350"/>
            <a:ext cx="369728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Picture 2">
            <a:extLst>
              <a:ext uri="{FF2B5EF4-FFF2-40B4-BE49-F238E27FC236}">
                <a16:creationId xmlns:a16="http://schemas.microsoft.com/office/drawing/2014/main" xmlns="" id="{66D22F90-EBCA-48F6-86E3-DD3512306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875" t="12758" r="32190" b="13287"/>
          <a:stretch>
            <a:fillRect/>
          </a:stretch>
        </p:blipFill>
        <p:spPr bwMode="auto">
          <a:xfrm>
            <a:off x="277813" y="830263"/>
            <a:ext cx="3697287" cy="4795837"/>
          </a:xfrm>
          <a:prstGeom prst="rect">
            <a:avLst/>
          </a:prstGeom>
          <a:noFill/>
          <a:ln>
            <a:noFill/>
          </a:ln>
          <a:effectLst/>
          <a:extLst>
            <a:ext uri="{909E8E84-426E-40DD-AFC4-6F175D3DCCD1}">
              <a14:hiddenFill xmlns:a14="http://schemas.microsoft.com/office/drawing/2010/main">
                <a:blipFill dpi="0" rotWithShape="0">
                  <a:blip/>
                  <a:srcRect l="33875" t="12758" r="32190" b="1328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6068" name="Imagen 7">
            <a:extLst>
              <a:ext uri="{FF2B5EF4-FFF2-40B4-BE49-F238E27FC236}">
                <a16:creationId xmlns:a16="http://schemas.microsoft.com/office/drawing/2014/main" xmlns="" id="{7723DB3A-72F8-4A68-AF96-A06A7FD3D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488" y="428625"/>
            <a:ext cx="3640137"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9" name="Imagen 6">
            <a:extLst>
              <a:ext uri="{FF2B5EF4-FFF2-40B4-BE49-F238E27FC236}">
                <a16:creationId xmlns:a16="http://schemas.microsoft.com/office/drawing/2014/main" xmlns="" id="{6A155FD8-87CB-4BA5-9636-6776017268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901" t="45001" r="36633" b="17265"/>
          <a:stretch>
            <a:fillRect/>
          </a:stretch>
        </p:blipFill>
        <p:spPr bwMode="auto">
          <a:xfrm>
            <a:off x="4256088" y="3670300"/>
            <a:ext cx="519112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Imagen 7">
            <a:extLst>
              <a:ext uri="{FF2B5EF4-FFF2-40B4-BE49-F238E27FC236}">
                <a16:creationId xmlns:a16="http://schemas.microsoft.com/office/drawing/2014/main" xmlns="" id="{CC27A38C-4144-4F7C-BFB9-2D31AA1B6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802"/>
          <a:stretch>
            <a:fillRect/>
          </a:stretch>
        </p:blipFill>
        <p:spPr bwMode="auto">
          <a:xfrm>
            <a:off x="3348038" y="280988"/>
            <a:ext cx="4565650"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Imagen 4">
            <a:extLst>
              <a:ext uri="{FF2B5EF4-FFF2-40B4-BE49-F238E27FC236}">
                <a16:creationId xmlns:a16="http://schemas.microsoft.com/office/drawing/2014/main" xmlns="" id="{A195983C-D903-44C0-8557-CC622E2D2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056" t="37158" r="9390" b="23721"/>
          <a:stretch>
            <a:fillRect/>
          </a:stretch>
        </p:blipFill>
        <p:spPr bwMode="auto">
          <a:xfrm>
            <a:off x="7548563" y="280988"/>
            <a:ext cx="4146550"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2">
            <a:extLst>
              <a:ext uri="{FF2B5EF4-FFF2-40B4-BE49-F238E27FC236}">
                <a16:creationId xmlns:a16="http://schemas.microsoft.com/office/drawing/2014/main" xmlns="" id="{478E3EE6-7527-47DC-A1BE-A84DC7707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875" t="12758" r="32190" b="13287"/>
          <a:stretch>
            <a:fillRect/>
          </a:stretch>
        </p:blipFill>
        <p:spPr bwMode="auto">
          <a:xfrm>
            <a:off x="161925" y="781050"/>
            <a:ext cx="3354388" cy="4454525"/>
          </a:xfrm>
          <a:prstGeom prst="rect">
            <a:avLst/>
          </a:prstGeom>
          <a:noFill/>
          <a:ln>
            <a:noFill/>
          </a:ln>
          <a:effectLst/>
          <a:extLst>
            <a:ext uri="{909E8E84-426E-40DD-AFC4-6F175D3DCCD1}">
              <a14:hiddenFill xmlns:a14="http://schemas.microsoft.com/office/drawing/2010/main">
                <a:blipFill dpi="0" rotWithShape="0">
                  <a:blip/>
                  <a:srcRect l="33875" t="12758" r="32190" b="1328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3" name="Imagen 6">
            <a:extLst>
              <a:ext uri="{FF2B5EF4-FFF2-40B4-BE49-F238E27FC236}">
                <a16:creationId xmlns:a16="http://schemas.microsoft.com/office/drawing/2014/main" xmlns="" id="{30E1E8EB-5441-4CD5-9C15-95EE59B67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901" t="45001" r="36633" b="17265"/>
          <a:stretch>
            <a:fillRect/>
          </a:stretch>
        </p:blipFill>
        <p:spPr bwMode="auto">
          <a:xfrm>
            <a:off x="3516313" y="3727450"/>
            <a:ext cx="7304087"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EEBF7">
            <a:alpha val="39999"/>
          </a:srgbClr>
        </a:solidFill>
        <a:effectLst/>
      </p:bgPr>
    </p:bg>
    <p:spTree>
      <p:nvGrpSpPr>
        <p:cNvPr id="1" name=""/>
        <p:cNvGrpSpPr/>
        <p:nvPr/>
      </p:nvGrpSpPr>
      <p:grpSpPr>
        <a:xfrm>
          <a:off x="0" y="0"/>
          <a:ext cx="0" cy="0"/>
          <a:chOff x="0" y="0"/>
          <a:chExt cx="0" cy="0"/>
        </a:xfrm>
      </p:grpSpPr>
      <p:pic>
        <p:nvPicPr>
          <p:cNvPr id="218114" name="Imagen 4">
            <a:extLst>
              <a:ext uri="{FF2B5EF4-FFF2-40B4-BE49-F238E27FC236}">
                <a16:creationId xmlns:a16="http://schemas.microsoft.com/office/drawing/2014/main" xmlns="" id="{7ABDF895-4D54-415B-BC70-4B0E9C8B8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43" t="28548" r="39676" b="7471"/>
          <a:stretch>
            <a:fillRect/>
          </a:stretch>
        </p:blipFill>
        <p:spPr bwMode="auto">
          <a:xfrm>
            <a:off x="1893888" y="115888"/>
            <a:ext cx="8378825"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CuadroTexto 5">
            <a:extLst>
              <a:ext uri="{FF2B5EF4-FFF2-40B4-BE49-F238E27FC236}">
                <a16:creationId xmlns:a16="http://schemas.microsoft.com/office/drawing/2014/main" xmlns="" id="{71DF3D52-46F3-49A1-A9E5-058F58D42F63}"/>
              </a:ext>
            </a:extLst>
          </p:cNvPr>
          <p:cNvSpPr txBox="1">
            <a:spLocks noChangeArrowheads="1"/>
          </p:cNvSpPr>
          <p:nvPr/>
        </p:nvSpPr>
        <p:spPr bwMode="auto">
          <a:xfrm>
            <a:off x="6743700" y="5300663"/>
            <a:ext cx="3673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t>¡¡¡¡La AHA recomienda reducir a &lt;25g la ingesta de azúcares en niños¡¡¡¡¡Y evitarla en los &lt; 2 años</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EEBF7">
            <a:alpha val="39999"/>
          </a:srgbClr>
        </a:solidFill>
        <a:effectLst/>
      </p:bgPr>
    </p:bg>
    <p:spTree>
      <p:nvGrpSpPr>
        <p:cNvPr id="1" name=""/>
        <p:cNvGrpSpPr/>
        <p:nvPr/>
      </p:nvGrpSpPr>
      <p:grpSpPr>
        <a:xfrm>
          <a:off x="0" y="0"/>
          <a:ext cx="0" cy="0"/>
          <a:chOff x="0" y="0"/>
          <a:chExt cx="0" cy="0"/>
        </a:xfrm>
      </p:grpSpPr>
      <p:pic>
        <p:nvPicPr>
          <p:cNvPr id="219138" name="Imagen 4">
            <a:extLst>
              <a:ext uri="{FF2B5EF4-FFF2-40B4-BE49-F238E27FC236}">
                <a16:creationId xmlns:a16="http://schemas.microsoft.com/office/drawing/2014/main" xmlns="" id="{88CB4999-35F3-4B30-956F-AF144C639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6" t="23624" r="37462" b="4517"/>
          <a:stretch>
            <a:fillRect/>
          </a:stretch>
        </p:blipFill>
        <p:spPr bwMode="auto">
          <a:xfrm>
            <a:off x="1847850" y="836613"/>
            <a:ext cx="841533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EEBF7">
            <a:alpha val="39999"/>
          </a:srgbClr>
        </a:solidFill>
        <a:effectLst/>
      </p:bgPr>
    </p:bg>
    <p:spTree>
      <p:nvGrpSpPr>
        <p:cNvPr id="1" name=""/>
        <p:cNvGrpSpPr/>
        <p:nvPr/>
      </p:nvGrpSpPr>
      <p:grpSpPr>
        <a:xfrm>
          <a:off x="0" y="0"/>
          <a:ext cx="0" cy="0"/>
          <a:chOff x="0" y="0"/>
          <a:chExt cx="0" cy="0"/>
        </a:xfrm>
      </p:grpSpPr>
      <p:pic>
        <p:nvPicPr>
          <p:cNvPr id="220162" name="Picture 2">
            <a:extLst>
              <a:ext uri="{FF2B5EF4-FFF2-40B4-BE49-F238E27FC236}">
                <a16:creationId xmlns:a16="http://schemas.microsoft.com/office/drawing/2014/main" xmlns="" id="{A911F7EC-16DD-430C-B07F-F24CCB0D8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17" t="32870" r="15314" b="16145"/>
          <a:stretch>
            <a:fillRect/>
          </a:stretch>
        </p:blipFill>
        <p:spPr bwMode="auto">
          <a:xfrm>
            <a:off x="-2227263" y="-946150"/>
            <a:ext cx="14258926" cy="797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EEBF7">
            <a:alpha val="39999"/>
          </a:srgbClr>
        </a:solidFill>
        <a:effectLst/>
      </p:bgPr>
    </p:bg>
    <p:spTree>
      <p:nvGrpSpPr>
        <p:cNvPr id="1" name=""/>
        <p:cNvGrpSpPr/>
        <p:nvPr/>
      </p:nvGrpSpPr>
      <p:grpSpPr>
        <a:xfrm>
          <a:off x="0" y="0"/>
          <a:ext cx="0" cy="0"/>
          <a:chOff x="0" y="0"/>
          <a:chExt cx="0" cy="0"/>
        </a:xfrm>
      </p:grpSpPr>
      <p:pic>
        <p:nvPicPr>
          <p:cNvPr id="221186" name="Picture 2">
            <a:extLst>
              <a:ext uri="{FF2B5EF4-FFF2-40B4-BE49-F238E27FC236}">
                <a16:creationId xmlns:a16="http://schemas.microsoft.com/office/drawing/2014/main" xmlns="" id="{724C981D-A7FC-472F-93AE-03292D76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48" t="21269" r="13403" b="22437"/>
          <a:stretch>
            <a:fillRect/>
          </a:stretch>
        </p:blipFill>
        <p:spPr bwMode="auto">
          <a:xfrm>
            <a:off x="144463" y="0"/>
            <a:ext cx="12323762" cy="699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7191299-98B0-42AE-9FFE-928435C39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629" y="155921"/>
            <a:ext cx="4487483" cy="2625655"/>
          </a:xfrm>
          <a:prstGeom prst="rect">
            <a:avLst/>
          </a:prstGeom>
        </p:spPr>
      </p:pic>
      <p:sp>
        <p:nvSpPr>
          <p:cNvPr id="3" name="Rectángulo 2">
            <a:extLst>
              <a:ext uri="{FF2B5EF4-FFF2-40B4-BE49-F238E27FC236}">
                <a16:creationId xmlns:a16="http://schemas.microsoft.com/office/drawing/2014/main" xmlns="" id="{9510DB61-D279-415B-9B40-9DB73648BFC1}"/>
              </a:ext>
            </a:extLst>
          </p:cNvPr>
          <p:cNvSpPr/>
          <p:nvPr/>
        </p:nvSpPr>
        <p:spPr>
          <a:xfrm>
            <a:off x="348342" y="155921"/>
            <a:ext cx="11843658" cy="6759992"/>
          </a:xfrm>
          <a:prstGeom prst="rect">
            <a:avLst/>
          </a:prstGeom>
        </p:spPr>
        <p:txBody>
          <a:bodyPr wrap="square">
            <a:spAutoFit/>
          </a:bodyPr>
          <a:lstStyle/>
          <a:p>
            <a:pPr marL="342900" lvl="0" indent="-342900" algn="just">
              <a:lnSpc>
                <a:spcPct val="150000"/>
              </a:lnSpc>
              <a:spcBef>
                <a:spcPts val="285"/>
              </a:spcBef>
              <a:spcAft>
                <a:spcPts val="285"/>
              </a:spcAft>
              <a:buFont typeface="Arial" panose="020B0604020202020204" pitchFamily="34" charset="0"/>
              <a:buChar char="➔"/>
            </a:pPr>
            <a:r>
              <a:rPr lang="en-US" sz="2800" b="1" kern="150" dirty="0">
                <a:solidFill>
                  <a:srgbClr val="FF0066"/>
                </a:solidFill>
                <a:latin typeface="+mn-lt"/>
                <a:ea typeface="Andale Sans UI"/>
                <a:cs typeface="Tahoma" panose="020B0604030504040204" pitchFamily="34" charset="0"/>
              </a:rPr>
              <a:t>4. Lo que </a:t>
            </a:r>
            <a:r>
              <a:rPr lang="en-US" sz="2800" b="1" kern="150" dirty="0" err="1">
                <a:solidFill>
                  <a:srgbClr val="FF0066"/>
                </a:solidFill>
                <a:latin typeface="+mn-lt"/>
                <a:ea typeface="Andale Sans UI"/>
                <a:cs typeface="Tahoma" panose="020B0604030504040204" pitchFamily="34" charset="0"/>
              </a:rPr>
              <a:t>consiguieron</a:t>
            </a:r>
            <a:r>
              <a:rPr lang="en-US" sz="2800" b="1" kern="150" dirty="0">
                <a:solidFill>
                  <a:srgbClr val="FF0066"/>
                </a:solidFill>
                <a:latin typeface="+mn-lt"/>
                <a:ea typeface="Andale Sans UI"/>
                <a:cs typeface="Tahoma" panose="020B0604030504040204" pitchFamily="34" charset="0"/>
              </a:rPr>
              <a:t>:</a:t>
            </a:r>
            <a:endParaRPr lang="es-ES" sz="28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a:ea typeface="Andale Sans UI"/>
                <a:cs typeface="Tahoma" panose="020B0604030504040204" pitchFamily="34" charset="0"/>
              </a:rPr>
              <a:t>Los </a:t>
            </a:r>
            <a:r>
              <a:rPr lang="en-US" sz="2400" kern="150" dirty="0" err="1">
                <a:ea typeface="Andale Sans UI"/>
                <a:cs typeface="Tahoma" panose="020B0604030504040204" pitchFamily="34" charset="0"/>
              </a:rPr>
              <a:t>alumnos</a:t>
            </a:r>
            <a:r>
              <a:rPr lang="en-US" sz="2400" kern="150" dirty="0">
                <a:ea typeface="Andale Sans UI"/>
                <a:cs typeface="Tahoma" panose="020B0604030504040204" pitchFamily="34" charset="0"/>
              </a:rPr>
              <a:t> y </a:t>
            </a:r>
            <a:r>
              <a:rPr lang="en-US" sz="2400" kern="150" dirty="0" err="1">
                <a:ea typeface="Andale Sans UI"/>
                <a:cs typeface="Tahoma" panose="020B0604030504040204" pitchFamily="34" charset="0"/>
              </a:rPr>
              <a:t>alumnas</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fueron</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capaces</a:t>
            </a:r>
            <a:r>
              <a:rPr lang="en-US" sz="2400" kern="150" dirty="0">
                <a:ea typeface="Andale Sans UI"/>
                <a:cs typeface="Tahoma" panose="020B0604030504040204" pitchFamily="34" charset="0"/>
              </a:rPr>
              <a:t> de:</a:t>
            </a:r>
          </a:p>
          <a:p>
            <a:pPr marL="636905" lvl="1" indent="-215900" algn="just">
              <a:lnSpc>
                <a:spcPct val="150000"/>
              </a:lnSpc>
              <a:spcBef>
                <a:spcPts val="285"/>
              </a:spcBef>
              <a:spcAft>
                <a:spcPts val="285"/>
              </a:spcAft>
            </a:pPr>
            <a:r>
              <a:rPr lang="en-US" sz="2400" kern="150" dirty="0" err="1">
                <a:ea typeface="Andale Sans UI"/>
                <a:cs typeface="Tahoma" panose="020B0604030504040204" pitchFamily="34" charset="0"/>
              </a:rPr>
              <a:t>Organizarse</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en</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grupo</a:t>
            </a:r>
            <a:r>
              <a:rPr lang="en-US" sz="2400" kern="150" dirty="0">
                <a:ea typeface="Andale Sans UI"/>
                <a:cs typeface="Tahoma" panose="020B0604030504040204" pitchFamily="34" charset="0"/>
              </a:rPr>
              <a:t> </a:t>
            </a:r>
          </a:p>
          <a:p>
            <a:pPr marL="636905" lvl="1" indent="-215900" algn="just">
              <a:lnSpc>
                <a:spcPct val="150000"/>
              </a:lnSpc>
              <a:spcBef>
                <a:spcPts val="285"/>
              </a:spcBef>
              <a:spcAft>
                <a:spcPts val="285"/>
              </a:spcAft>
            </a:pPr>
            <a:r>
              <a:rPr lang="en-US" sz="2400" kern="150" dirty="0" err="1">
                <a:ea typeface="Andale Sans UI"/>
                <a:cs typeface="Tahoma" panose="020B0604030504040204" pitchFamily="34" charset="0"/>
              </a:rPr>
              <a:t>Diseñar</a:t>
            </a:r>
            <a:r>
              <a:rPr lang="en-US" sz="2400" kern="150" dirty="0">
                <a:ea typeface="Andale Sans UI"/>
                <a:cs typeface="Tahoma" panose="020B0604030504040204" pitchFamily="34" charset="0"/>
              </a:rPr>
              <a:t> y </a:t>
            </a:r>
            <a:r>
              <a:rPr lang="en-US" sz="2400" kern="150" dirty="0" err="1">
                <a:ea typeface="Andale Sans UI"/>
                <a:cs typeface="Tahoma" panose="020B0604030504040204" pitchFamily="34" charset="0"/>
              </a:rPr>
              <a:t>redirigir</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su</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proyecto</a:t>
            </a:r>
            <a:r>
              <a:rPr lang="en-US" sz="2400" kern="150" dirty="0">
                <a:ea typeface="Andale Sans UI"/>
                <a:cs typeface="Tahoma" panose="020B0604030504040204" pitchFamily="34" charset="0"/>
              </a:rPr>
              <a:t> </a:t>
            </a:r>
          </a:p>
          <a:p>
            <a:pPr marL="636905" lvl="1" indent="-215900" algn="just">
              <a:lnSpc>
                <a:spcPct val="150000"/>
              </a:lnSpc>
              <a:spcBef>
                <a:spcPts val="285"/>
              </a:spcBef>
              <a:spcAft>
                <a:spcPts val="285"/>
              </a:spcAft>
            </a:pPr>
            <a:r>
              <a:rPr lang="en-US" sz="2400" kern="150" dirty="0" err="1">
                <a:ea typeface="Andale Sans UI"/>
                <a:cs typeface="Tahoma" panose="020B0604030504040204" pitchFamily="34" charset="0"/>
              </a:rPr>
              <a:t>Elaborar</a:t>
            </a:r>
            <a:r>
              <a:rPr lang="en-US" sz="2400" kern="150" dirty="0">
                <a:ea typeface="Andale Sans UI"/>
                <a:cs typeface="Tahoma" panose="020B0604030504040204" pitchFamily="34" charset="0"/>
              </a:rPr>
              <a:t> el plan de </a:t>
            </a:r>
            <a:r>
              <a:rPr lang="en-US" sz="2400" kern="150" dirty="0" err="1">
                <a:ea typeface="Andale Sans UI"/>
                <a:cs typeface="Tahoma" panose="020B0604030504040204" pitchFamily="34" charset="0"/>
              </a:rPr>
              <a:t>trabajo</a:t>
            </a:r>
            <a:r>
              <a:rPr lang="en-US" sz="2400" kern="150" dirty="0">
                <a:ea typeface="Andale Sans UI"/>
                <a:cs typeface="Tahoma" panose="020B0604030504040204" pitchFamily="34" charset="0"/>
              </a:rPr>
              <a:t> </a:t>
            </a:r>
          </a:p>
          <a:p>
            <a:pPr marL="636905" lvl="1" indent="-215900" algn="just">
              <a:lnSpc>
                <a:spcPct val="150000"/>
              </a:lnSpc>
              <a:spcBef>
                <a:spcPts val="285"/>
              </a:spcBef>
              <a:spcAft>
                <a:spcPts val="285"/>
              </a:spcAft>
            </a:pPr>
            <a:r>
              <a:rPr lang="en-US" sz="2400" kern="150" dirty="0" err="1">
                <a:ea typeface="Andale Sans UI"/>
                <a:cs typeface="Tahoma" panose="020B0604030504040204" pitchFamily="34" charset="0"/>
              </a:rPr>
              <a:t>Adjudicar</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tareas</a:t>
            </a:r>
            <a:r>
              <a:rPr lang="en-US" sz="2400" kern="150" dirty="0">
                <a:ea typeface="Andale Sans UI"/>
                <a:cs typeface="Tahoma" panose="020B0604030504040204" pitchFamily="34" charset="0"/>
              </a:rPr>
              <a:t>  </a:t>
            </a:r>
          </a:p>
          <a:p>
            <a:pPr marL="636905" lvl="1" indent="-215900" algn="just">
              <a:lnSpc>
                <a:spcPct val="150000"/>
              </a:lnSpc>
              <a:spcBef>
                <a:spcPts val="285"/>
              </a:spcBef>
              <a:spcAft>
                <a:spcPts val="285"/>
              </a:spcAft>
            </a:pPr>
            <a:r>
              <a:rPr lang="en-US" sz="2400" kern="150" dirty="0" err="1">
                <a:ea typeface="Andale Sans UI"/>
                <a:cs typeface="Tahoma" panose="020B0604030504040204" pitchFamily="34" charset="0"/>
              </a:rPr>
              <a:t>Analizar</a:t>
            </a:r>
            <a:r>
              <a:rPr lang="en-US" sz="2400" kern="150" dirty="0">
                <a:ea typeface="Andale Sans UI"/>
                <a:cs typeface="Tahoma" panose="020B0604030504040204" pitchFamily="34" charset="0"/>
              </a:rPr>
              <a:t> de forma </a:t>
            </a:r>
            <a:r>
              <a:rPr lang="en-US" sz="2400" kern="150" dirty="0" err="1">
                <a:ea typeface="Andale Sans UI"/>
                <a:cs typeface="Tahoma" panose="020B0604030504040204" pitchFamily="34" charset="0"/>
              </a:rPr>
              <a:t>reflexiva</a:t>
            </a:r>
            <a:r>
              <a:rPr lang="en-US" sz="2400" kern="150" dirty="0">
                <a:ea typeface="Andale Sans UI"/>
                <a:cs typeface="Tahoma" panose="020B0604030504040204" pitchFamily="34" charset="0"/>
              </a:rPr>
              <a:t> y </a:t>
            </a:r>
            <a:r>
              <a:rPr lang="en-US" sz="2400" kern="150" dirty="0" err="1">
                <a:ea typeface="Andale Sans UI"/>
                <a:cs typeface="Tahoma" panose="020B0604030504040204" pitchFamily="34" charset="0"/>
              </a:rPr>
              <a:t>crítica</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su</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consumo</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alimentario</a:t>
            </a:r>
            <a:r>
              <a:rPr lang="en-US" sz="2400" kern="150" dirty="0">
                <a:ea typeface="Andale Sans UI"/>
                <a:cs typeface="Tahoma" panose="020B0604030504040204" pitchFamily="34" charset="0"/>
              </a:rPr>
              <a:t>. </a:t>
            </a:r>
          </a:p>
          <a:p>
            <a:pPr marL="179705" indent="-215900" algn="just">
              <a:lnSpc>
                <a:spcPct val="150000"/>
              </a:lnSpc>
              <a:spcBef>
                <a:spcPts val="285"/>
              </a:spcBef>
              <a:spcAft>
                <a:spcPts val="285"/>
              </a:spcAft>
            </a:pPr>
            <a:r>
              <a:rPr lang="en-US" sz="2400" kern="150" dirty="0" err="1">
                <a:ea typeface="Andale Sans UI"/>
                <a:cs typeface="Tahoma" panose="020B0604030504040204" pitchFamily="34" charset="0"/>
              </a:rPr>
              <a:t>También</a:t>
            </a:r>
            <a:r>
              <a:rPr lang="en-US" sz="2400" kern="150" dirty="0">
                <a:ea typeface="Andale Sans UI"/>
                <a:cs typeface="Tahoma" panose="020B0604030504040204" pitchFamily="34" charset="0"/>
              </a:rPr>
              <a:t> de </a:t>
            </a:r>
            <a:r>
              <a:rPr lang="en-US" sz="2400" kern="150" dirty="0" err="1">
                <a:ea typeface="Andale Sans UI"/>
                <a:cs typeface="Tahoma" panose="020B0604030504040204" pitchFamily="34" charset="0"/>
              </a:rPr>
              <a:t>diseñar</a:t>
            </a:r>
            <a:r>
              <a:rPr lang="en-US" sz="2400" kern="150" dirty="0">
                <a:ea typeface="Andale Sans UI"/>
                <a:cs typeface="Tahoma" panose="020B0604030504040204" pitchFamily="34" charset="0"/>
              </a:rPr>
              <a:t> una </a:t>
            </a:r>
            <a:r>
              <a:rPr lang="en-US" sz="2400" kern="150" dirty="0" err="1">
                <a:ea typeface="Andale Sans UI"/>
                <a:cs typeface="Tahoma" panose="020B0604030504040204" pitchFamily="34" charset="0"/>
              </a:rPr>
              <a:t>propuesta</a:t>
            </a:r>
            <a:r>
              <a:rPr lang="en-US" sz="2400" kern="150" dirty="0">
                <a:ea typeface="Andale Sans UI"/>
                <a:cs typeface="Tahoma" panose="020B0604030504040204" pitchFamily="34" charset="0"/>
              </a:rPr>
              <a:t> de </a:t>
            </a:r>
            <a:r>
              <a:rPr lang="en-US" sz="2400" kern="150" dirty="0" err="1">
                <a:ea typeface="Andale Sans UI"/>
                <a:cs typeface="Tahoma" panose="020B0604030504040204" pitchFamily="34" charset="0"/>
              </a:rPr>
              <a:t>mejora</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evaluando</a:t>
            </a:r>
            <a:r>
              <a:rPr lang="en-US" sz="2400" kern="150" dirty="0">
                <a:ea typeface="Andale Sans UI"/>
                <a:cs typeface="Tahoma" panose="020B0604030504040204" pitchFamily="34" charset="0"/>
              </a:rPr>
              <a:t> los </a:t>
            </a:r>
            <a:r>
              <a:rPr lang="en-US" sz="2400" kern="150" dirty="0" err="1">
                <a:ea typeface="Andale Sans UI"/>
                <a:cs typeface="Tahoma" panose="020B0604030504040204" pitchFamily="34" charset="0"/>
              </a:rPr>
              <a:t>recursos</a:t>
            </a:r>
            <a:r>
              <a:rPr lang="en-US" sz="2400" kern="150" dirty="0">
                <a:ea typeface="Andale Sans UI"/>
                <a:cs typeface="Tahoma" panose="020B0604030504040204" pitchFamily="34" charset="0"/>
              </a:rPr>
              <a:t> de </a:t>
            </a:r>
            <a:r>
              <a:rPr lang="en-US" sz="2400" kern="150" dirty="0" err="1">
                <a:ea typeface="Andale Sans UI"/>
                <a:cs typeface="Tahoma" panose="020B0604030504040204" pitchFamily="34" charset="0"/>
              </a:rPr>
              <a:t>su</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entorno</a:t>
            </a:r>
            <a:r>
              <a:rPr lang="en-US" sz="2400" kern="150" dirty="0">
                <a:ea typeface="Andale Sans UI"/>
                <a:cs typeface="Tahoma" panose="020B0604030504040204" pitchFamily="34" charset="0"/>
              </a:rPr>
              <a:t> y </a:t>
            </a:r>
            <a:r>
              <a:rPr lang="en-US" sz="2400" kern="150" dirty="0" err="1">
                <a:ea typeface="Andale Sans UI"/>
                <a:cs typeface="Tahoma" panose="020B0604030504040204" pitchFamily="34" charset="0"/>
              </a:rPr>
              <a:t>llegando</a:t>
            </a:r>
            <a:r>
              <a:rPr lang="en-US" sz="2400" kern="150" dirty="0">
                <a:ea typeface="Andale Sans UI"/>
                <a:cs typeface="Tahoma" panose="020B0604030504040204" pitchFamily="34" charset="0"/>
              </a:rPr>
              <a:t> a </a:t>
            </a:r>
            <a:r>
              <a:rPr lang="en-US" sz="2400" kern="150" dirty="0" err="1">
                <a:ea typeface="Andale Sans UI"/>
                <a:cs typeface="Tahoma" panose="020B0604030504040204" pitchFamily="34" charset="0"/>
              </a:rPr>
              <a:t>acuerdos</a:t>
            </a:r>
            <a:r>
              <a:rPr lang="en-US" sz="2400" kern="150" dirty="0">
                <a:ea typeface="Andale Sans UI"/>
                <a:cs typeface="Tahoma" panose="020B0604030504040204" pitchFamily="34" charset="0"/>
              </a:rPr>
              <a:t> con </a:t>
            </a:r>
            <a:r>
              <a:rPr lang="en-US" sz="2400" kern="150" dirty="0" err="1">
                <a:ea typeface="Andale Sans UI"/>
                <a:cs typeface="Tahoma" panose="020B0604030504040204" pitchFamily="34" charset="0"/>
              </a:rPr>
              <a:t>terceros</a:t>
            </a:r>
            <a:r>
              <a:rPr lang="en-US" sz="2400" kern="150" dirty="0">
                <a:ea typeface="Andale Sans UI"/>
                <a:cs typeface="Tahoma" panose="020B0604030504040204" pitchFamily="34" charset="0"/>
              </a:rPr>
              <a:t>. De los 20 </a:t>
            </a:r>
            <a:r>
              <a:rPr lang="en-US" sz="2400" kern="150" dirty="0" err="1">
                <a:ea typeface="Andale Sans UI"/>
                <a:cs typeface="Tahoma" panose="020B0604030504040204" pitchFamily="34" charset="0"/>
              </a:rPr>
              <a:t>alumnos</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participantes</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acudieron</a:t>
            </a:r>
            <a:r>
              <a:rPr lang="en-US" sz="2400" kern="150" dirty="0">
                <a:ea typeface="Andale Sans UI"/>
                <a:cs typeface="Tahoma" panose="020B0604030504040204" pitchFamily="34" charset="0"/>
              </a:rPr>
              <a:t> a los </a:t>
            </a:r>
            <a:r>
              <a:rPr lang="en-US" sz="2400" kern="150" dirty="0" err="1">
                <a:ea typeface="Andale Sans UI"/>
                <a:cs typeface="Tahoma" panose="020B0604030504040204" pitchFamily="34" charset="0"/>
              </a:rPr>
              <a:t>talleres</a:t>
            </a:r>
            <a:r>
              <a:rPr lang="en-US" sz="2400" kern="150" dirty="0">
                <a:ea typeface="Andale Sans UI"/>
                <a:cs typeface="Tahoma" panose="020B0604030504040204" pitchFamily="34" charset="0"/>
              </a:rPr>
              <a:t> 12 </a:t>
            </a:r>
            <a:r>
              <a:rPr lang="en-US" sz="2400" kern="150" dirty="0" err="1">
                <a:ea typeface="Andale Sans UI"/>
                <a:cs typeface="Tahoma" panose="020B0604030504040204" pitchFamily="34" charset="0"/>
              </a:rPr>
              <a:t>familias</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En</a:t>
            </a:r>
            <a:r>
              <a:rPr lang="en-US" sz="2400" kern="150" dirty="0">
                <a:ea typeface="Andale Sans UI"/>
                <a:cs typeface="Tahoma" panose="020B0604030504040204" pitchFamily="34" charset="0"/>
              </a:rPr>
              <a:t> la </a:t>
            </a:r>
            <a:r>
              <a:rPr lang="en-US" sz="2400" kern="150" dirty="0" err="1">
                <a:ea typeface="Andale Sans UI"/>
                <a:cs typeface="Tahoma" panose="020B0604030504040204" pitchFamily="34" charset="0"/>
              </a:rPr>
              <a:t>encuesta</a:t>
            </a:r>
            <a:r>
              <a:rPr lang="en-US" sz="2400" kern="150" dirty="0">
                <a:ea typeface="Andale Sans UI"/>
                <a:cs typeface="Tahoma" panose="020B0604030504040204" pitchFamily="34" charset="0"/>
              </a:rPr>
              <a:t> final, con </a:t>
            </a:r>
            <a:r>
              <a:rPr lang="en-US" sz="2400" kern="150" dirty="0" err="1">
                <a:ea typeface="Andale Sans UI"/>
                <a:cs typeface="Tahoma" panose="020B0604030504040204" pitchFamily="34" charset="0"/>
              </a:rPr>
              <a:t>respecto</a:t>
            </a:r>
            <a:r>
              <a:rPr lang="en-US" sz="2400" kern="150" dirty="0">
                <a:ea typeface="Andale Sans UI"/>
                <a:cs typeface="Tahoma" panose="020B0604030504040204" pitchFamily="34" charset="0"/>
              </a:rPr>
              <a:t> a la </a:t>
            </a:r>
            <a:r>
              <a:rPr lang="en-US" sz="2400" kern="150" dirty="0" err="1">
                <a:ea typeface="Andale Sans UI"/>
                <a:cs typeface="Tahoma" panose="020B0604030504040204" pitchFamily="34" charset="0"/>
              </a:rPr>
              <a:t>inicial</a:t>
            </a:r>
            <a:r>
              <a:rPr lang="en-US" sz="2400" kern="150" dirty="0">
                <a:ea typeface="Andale Sans UI"/>
                <a:cs typeface="Tahoma" panose="020B0604030504040204" pitchFamily="34" charset="0"/>
              </a:rPr>
              <a:t> se </a:t>
            </a:r>
            <a:r>
              <a:rPr lang="en-US" sz="2400" kern="150" dirty="0" err="1">
                <a:ea typeface="Andale Sans UI"/>
                <a:cs typeface="Tahoma" panose="020B0604030504040204" pitchFamily="34" charset="0"/>
              </a:rPr>
              <a:t>había</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incrementado</a:t>
            </a:r>
            <a:r>
              <a:rPr lang="en-US" sz="2400" kern="150" dirty="0">
                <a:ea typeface="Andale Sans UI"/>
                <a:cs typeface="Tahoma" panose="020B0604030504040204" pitchFamily="34" charset="0"/>
              </a:rPr>
              <a:t> la </a:t>
            </a:r>
            <a:r>
              <a:rPr lang="en-US" sz="2400" kern="150" dirty="0" err="1">
                <a:ea typeface="Andale Sans UI"/>
                <a:cs typeface="Tahoma" panose="020B0604030504040204" pitchFamily="34" charset="0"/>
              </a:rPr>
              <a:t>oferta</a:t>
            </a:r>
            <a:r>
              <a:rPr lang="en-US" sz="2400" kern="150" dirty="0">
                <a:ea typeface="Andale Sans UI"/>
                <a:cs typeface="Tahoma" panose="020B0604030504040204" pitchFamily="34" charset="0"/>
              </a:rPr>
              <a:t> de </a:t>
            </a:r>
            <a:r>
              <a:rPr lang="en-US" sz="2400" kern="150" dirty="0" err="1">
                <a:ea typeface="Andale Sans UI"/>
                <a:cs typeface="Tahoma" panose="020B0604030504040204" pitchFamily="34" charset="0"/>
              </a:rPr>
              <a:t>pescado</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en</a:t>
            </a:r>
            <a:r>
              <a:rPr lang="en-US" sz="2400" kern="150" dirty="0">
                <a:ea typeface="Andale Sans UI"/>
                <a:cs typeface="Tahoma" panose="020B0604030504040204" pitchFamily="34" charset="0"/>
              </a:rPr>
              <a:t> un 20% y de </a:t>
            </a:r>
            <a:r>
              <a:rPr lang="en-US" sz="2400" kern="150" dirty="0" err="1">
                <a:ea typeface="Andale Sans UI"/>
                <a:cs typeface="Tahoma" panose="020B0604030504040204" pitchFamily="34" charset="0"/>
              </a:rPr>
              <a:t>legumbres</a:t>
            </a:r>
            <a:r>
              <a:rPr lang="en-US" sz="2400" kern="150" dirty="0">
                <a:ea typeface="Andale Sans UI"/>
                <a:cs typeface="Tahoma" panose="020B0604030504040204" pitchFamily="34" charset="0"/>
              </a:rPr>
              <a:t> </a:t>
            </a:r>
            <a:r>
              <a:rPr lang="en-US" sz="2400" kern="150" dirty="0" err="1">
                <a:ea typeface="Andale Sans UI"/>
                <a:cs typeface="Tahoma" panose="020B0604030504040204" pitchFamily="34" charset="0"/>
              </a:rPr>
              <a:t>en</a:t>
            </a:r>
            <a:r>
              <a:rPr lang="en-US" sz="2400" kern="150" dirty="0">
                <a:ea typeface="Andale Sans UI"/>
                <a:cs typeface="Tahoma" panose="020B0604030504040204" pitchFamily="34" charset="0"/>
              </a:rPr>
              <a:t> un 25%, del total de los </a:t>
            </a:r>
            <a:r>
              <a:rPr lang="en-US" sz="2400" kern="150" dirty="0" err="1">
                <a:ea typeface="Andale Sans UI"/>
                <a:cs typeface="Tahoma" panose="020B0604030504040204" pitchFamily="34" charset="0"/>
              </a:rPr>
              <a:t>hogares</a:t>
            </a:r>
            <a:r>
              <a:rPr lang="en-US" kern="150" dirty="0">
                <a:ea typeface="Andale Sans UI"/>
                <a:cs typeface="Tahoma" panose="020B0604030504040204" pitchFamily="34" charset="0"/>
              </a:rPr>
              <a:t>.</a:t>
            </a:r>
            <a:endParaRPr lang="es-ES" sz="1600" kern="150" dirty="0">
              <a:effectLst/>
              <a:latin typeface="Times New Roman" panose="02020603050405020304" pitchFamily="18" charset="0"/>
              <a:ea typeface="Andale Sans UI"/>
              <a:cs typeface="Tahoma" panose="020B0604030504040204" pitchFamily="34" charset="0"/>
            </a:endParaRPr>
          </a:p>
        </p:txBody>
      </p:sp>
    </p:spTree>
    <p:extLst>
      <p:ext uri="{BB962C8B-B14F-4D97-AF65-F5344CB8AC3E}">
        <p14:creationId xmlns:p14="http://schemas.microsoft.com/office/powerpoint/2010/main" val="22141754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EEBF7">
            <a:alpha val="39999"/>
          </a:srgbClr>
        </a:solidFill>
        <a:effectLst/>
      </p:bgPr>
    </p:bg>
    <p:spTree>
      <p:nvGrpSpPr>
        <p:cNvPr id="1" name=""/>
        <p:cNvGrpSpPr/>
        <p:nvPr/>
      </p:nvGrpSpPr>
      <p:grpSpPr>
        <a:xfrm>
          <a:off x="0" y="0"/>
          <a:ext cx="0" cy="0"/>
          <a:chOff x="0" y="0"/>
          <a:chExt cx="0" cy="0"/>
        </a:xfrm>
      </p:grpSpPr>
      <p:pic>
        <p:nvPicPr>
          <p:cNvPr id="222210" name="Picture 2">
            <a:extLst>
              <a:ext uri="{FF2B5EF4-FFF2-40B4-BE49-F238E27FC236}">
                <a16:creationId xmlns:a16="http://schemas.microsoft.com/office/drawing/2014/main" xmlns="" id="{5871B9CA-F8C3-4484-AAE9-14158D936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371" t="18262" r="13872" b="24939"/>
          <a:stretch>
            <a:fillRect/>
          </a:stretch>
        </p:blipFill>
        <p:spPr bwMode="auto">
          <a:xfrm>
            <a:off x="112713" y="0"/>
            <a:ext cx="12079287"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Imagen 4">
            <a:extLst>
              <a:ext uri="{FF2B5EF4-FFF2-40B4-BE49-F238E27FC236}">
                <a16:creationId xmlns:a16="http://schemas.microsoft.com/office/drawing/2014/main" xmlns="" id="{BE082048-B0E2-41DC-8BAA-A4291CE72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92" t="10628" r="22563" b="26328"/>
          <a:stretch>
            <a:fillRect/>
          </a:stretch>
        </p:blipFill>
        <p:spPr bwMode="auto">
          <a:xfrm>
            <a:off x="2170113" y="1362075"/>
            <a:ext cx="3278187"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Imagen 5">
            <a:extLst>
              <a:ext uri="{FF2B5EF4-FFF2-40B4-BE49-F238E27FC236}">
                <a16:creationId xmlns:a16="http://schemas.microsoft.com/office/drawing/2014/main" xmlns="" id="{EA83DDEA-1A14-47F1-B43F-2E9F440F0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763" t="30400" r="20863" b="22002"/>
          <a:stretch>
            <a:fillRect/>
          </a:stretch>
        </p:blipFill>
        <p:spPr bwMode="auto">
          <a:xfrm>
            <a:off x="2028825" y="3671888"/>
            <a:ext cx="19050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6" name="Imagen 6">
            <a:extLst>
              <a:ext uri="{FF2B5EF4-FFF2-40B4-BE49-F238E27FC236}">
                <a16:creationId xmlns:a16="http://schemas.microsoft.com/office/drawing/2014/main" xmlns="" id="{6AAFCF9D-B1B3-47AA-9BE7-D3992819F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50" t="16402" r="33463" b="31801"/>
          <a:stretch>
            <a:fillRect/>
          </a:stretch>
        </p:blipFill>
        <p:spPr bwMode="auto">
          <a:xfrm>
            <a:off x="3933825" y="3671888"/>
            <a:ext cx="280193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CuadroTexto 7">
            <a:extLst>
              <a:ext uri="{FF2B5EF4-FFF2-40B4-BE49-F238E27FC236}">
                <a16:creationId xmlns:a16="http://schemas.microsoft.com/office/drawing/2014/main" xmlns="" id="{F8644147-2935-4242-8E12-C49CEC594515}"/>
              </a:ext>
            </a:extLst>
          </p:cNvPr>
          <p:cNvSpPr txBox="1">
            <a:spLocks noChangeArrowheads="1"/>
          </p:cNvSpPr>
          <p:nvPr/>
        </p:nvSpPr>
        <p:spPr bwMode="auto">
          <a:xfrm>
            <a:off x="6888163" y="3421063"/>
            <a:ext cx="18938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t>16 g grasa</a:t>
            </a:r>
          </a:p>
          <a:p>
            <a:pPr eaLnBrk="1" hangingPunct="1">
              <a:lnSpc>
                <a:spcPct val="100000"/>
              </a:lnSpc>
              <a:spcBef>
                <a:spcPct val="0"/>
              </a:spcBef>
              <a:buFontTx/>
              <a:buNone/>
            </a:pPr>
            <a:r>
              <a:rPr lang="es-ES" altLang="es-ES" sz="2400" b="1"/>
              <a:t>11g grasa saturada</a:t>
            </a:r>
          </a:p>
          <a:p>
            <a:pPr eaLnBrk="1" hangingPunct="1">
              <a:lnSpc>
                <a:spcPct val="100000"/>
              </a:lnSpc>
              <a:spcBef>
                <a:spcPct val="0"/>
              </a:spcBef>
              <a:buFontTx/>
              <a:buNone/>
            </a:pPr>
            <a:r>
              <a:rPr lang="es-ES" altLang="es-ES" sz="2400" b="1"/>
              <a:t>44g azúcares</a:t>
            </a:r>
          </a:p>
        </p:txBody>
      </p:sp>
      <p:sp>
        <p:nvSpPr>
          <p:cNvPr id="223238" name="CuadroTexto 8">
            <a:extLst>
              <a:ext uri="{FF2B5EF4-FFF2-40B4-BE49-F238E27FC236}">
                <a16:creationId xmlns:a16="http://schemas.microsoft.com/office/drawing/2014/main" xmlns="" id="{047F088F-4FC9-4FE9-A513-C81E44AF473C}"/>
              </a:ext>
            </a:extLst>
          </p:cNvPr>
          <p:cNvSpPr txBox="1">
            <a:spLocks noChangeArrowheads="1"/>
          </p:cNvSpPr>
          <p:nvPr/>
        </p:nvSpPr>
        <p:spPr bwMode="auto">
          <a:xfrm>
            <a:off x="5448300" y="1416050"/>
            <a:ext cx="18938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t>29 g grasa</a:t>
            </a:r>
          </a:p>
          <a:p>
            <a:pPr eaLnBrk="1" hangingPunct="1">
              <a:lnSpc>
                <a:spcPct val="100000"/>
              </a:lnSpc>
              <a:spcBef>
                <a:spcPct val="0"/>
              </a:spcBef>
              <a:buFontTx/>
              <a:buNone/>
            </a:pPr>
            <a:r>
              <a:rPr lang="es-ES" altLang="es-ES" sz="2400" b="1"/>
              <a:t>12g grasa saturada</a:t>
            </a:r>
          </a:p>
          <a:p>
            <a:pPr eaLnBrk="1" hangingPunct="1">
              <a:lnSpc>
                <a:spcPct val="100000"/>
              </a:lnSpc>
              <a:spcBef>
                <a:spcPct val="0"/>
              </a:spcBef>
              <a:buFontTx/>
              <a:buNone/>
            </a:pPr>
            <a:r>
              <a:rPr lang="es-ES" altLang="es-ES" sz="2400" b="1"/>
              <a:t>39g azúcares</a:t>
            </a:r>
          </a:p>
        </p:txBody>
      </p:sp>
      <p:pic>
        <p:nvPicPr>
          <p:cNvPr id="223239" name="Imagen 9">
            <a:extLst>
              <a:ext uri="{FF2B5EF4-FFF2-40B4-BE49-F238E27FC236}">
                <a16:creationId xmlns:a16="http://schemas.microsoft.com/office/drawing/2014/main" xmlns="" id="{9D3226D4-0763-463E-86E5-E668750ED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535" t="42622" r="26888" b="52174"/>
          <a:stretch>
            <a:fillRect/>
          </a:stretch>
        </p:blipFill>
        <p:spPr bwMode="auto">
          <a:xfrm>
            <a:off x="2279650" y="5610225"/>
            <a:ext cx="194468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0" name="CuadroTexto 11">
            <a:extLst>
              <a:ext uri="{FF2B5EF4-FFF2-40B4-BE49-F238E27FC236}">
                <a16:creationId xmlns:a16="http://schemas.microsoft.com/office/drawing/2014/main" xmlns="" id="{CD8EAC6C-06F0-4160-920F-5EF795C23883}"/>
              </a:ext>
            </a:extLst>
          </p:cNvPr>
          <p:cNvSpPr txBox="1">
            <a:spLocks noChangeArrowheads="1"/>
          </p:cNvSpPr>
          <p:nvPr/>
        </p:nvSpPr>
        <p:spPr bwMode="auto">
          <a:xfrm>
            <a:off x="4403725" y="5553075"/>
            <a:ext cx="1893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t>12 unidades de 330g</a:t>
            </a:r>
          </a:p>
        </p:txBody>
      </p:sp>
      <p:pic>
        <p:nvPicPr>
          <p:cNvPr id="223241" name="Picture 2">
            <a:extLst>
              <a:ext uri="{FF2B5EF4-FFF2-40B4-BE49-F238E27FC236}">
                <a16:creationId xmlns:a16="http://schemas.microsoft.com/office/drawing/2014/main" xmlns="" id="{5CDDF697-F4BC-4950-89D3-65B317C92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875" t="12758" r="32190" b="13287"/>
          <a:stretch>
            <a:fillRect/>
          </a:stretch>
        </p:blipFill>
        <p:spPr bwMode="auto">
          <a:xfrm>
            <a:off x="8359775" y="477838"/>
            <a:ext cx="3297238" cy="5303837"/>
          </a:xfrm>
          <a:prstGeom prst="rect">
            <a:avLst/>
          </a:prstGeom>
          <a:noFill/>
          <a:ln>
            <a:noFill/>
          </a:ln>
          <a:effectLst/>
          <a:extLst>
            <a:ext uri="{909E8E84-426E-40DD-AFC4-6F175D3DCCD1}">
              <a14:hiddenFill xmlns:a14="http://schemas.microsoft.com/office/drawing/2010/main">
                <a:blipFill dpi="0" rotWithShape="0">
                  <a:blip/>
                  <a:srcRect l="33875" t="12758" r="32190" b="1328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Imagen 4">
            <a:extLst>
              <a:ext uri="{FF2B5EF4-FFF2-40B4-BE49-F238E27FC236}">
                <a16:creationId xmlns:a16="http://schemas.microsoft.com/office/drawing/2014/main" xmlns="" id="{0E9744C0-F04A-434D-B628-7CF42E36D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765175"/>
            <a:ext cx="8459788"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CuadroTexto 2">
            <a:extLst>
              <a:ext uri="{FF2B5EF4-FFF2-40B4-BE49-F238E27FC236}">
                <a16:creationId xmlns:a16="http://schemas.microsoft.com/office/drawing/2014/main" xmlns="" id="{181B6F80-A20C-494F-8DA3-B10CA5D7BD59}"/>
              </a:ext>
            </a:extLst>
          </p:cNvPr>
          <p:cNvSpPr txBox="1">
            <a:spLocks noChangeArrowheads="1"/>
          </p:cNvSpPr>
          <p:nvPr/>
        </p:nvSpPr>
        <p:spPr bwMode="auto">
          <a:xfrm>
            <a:off x="4583113" y="5734050"/>
            <a:ext cx="2160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600">
                <a:solidFill>
                  <a:schemeClr val="tx2"/>
                </a:solidFill>
              </a:rPr>
              <a:t>+/- 5-6mg</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xmlns="" id="{2853F446-6A8C-476A-9CA8-1A9050D8D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117" t="14999" r="16914" b="6250"/>
          <a:stretch>
            <a:fillRect/>
          </a:stretch>
        </p:blipFill>
        <p:spPr bwMode="auto">
          <a:xfrm>
            <a:off x="760413" y="-88900"/>
            <a:ext cx="10704512" cy="698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AutoShape 2" descr="Resultado de imagen de filete">
            <a:extLst>
              <a:ext uri="{FF2B5EF4-FFF2-40B4-BE49-F238E27FC236}">
                <a16:creationId xmlns:a16="http://schemas.microsoft.com/office/drawing/2014/main" xmlns="" id="{5EAA1CEB-C1D3-4025-ABA9-DEAEC04BD77E}"/>
              </a:ext>
            </a:extLst>
          </p:cNvPr>
          <p:cNvSpPr>
            <a:spLocks noChangeAspect="1" noChangeArrowheads="1"/>
          </p:cNvSpPr>
          <p:nvPr/>
        </p:nvSpPr>
        <p:spPr bwMode="auto">
          <a:xfrm>
            <a:off x="2351088" y="11969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pic>
        <p:nvPicPr>
          <p:cNvPr id="227331" name="Imagen 3">
            <a:extLst>
              <a:ext uri="{FF2B5EF4-FFF2-40B4-BE49-F238E27FC236}">
                <a16:creationId xmlns:a16="http://schemas.microsoft.com/office/drawing/2014/main" xmlns="" id="{9C369747-DADB-4E46-BA44-1E1F22EB5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325" y="32543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AutoShape 4" descr="Resultado de imagen de almejas">
            <a:extLst>
              <a:ext uri="{FF2B5EF4-FFF2-40B4-BE49-F238E27FC236}">
                <a16:creationId xmlns:a16="http://schemas.microsoft.com/office/drawing/2014/main" xmlns="" id="{5EFE86E1-5D4E-4ACB-8309-F57DB7D381D4}"/>
              </a:ext>
            </a:extLst>
          </p:cNvPr>
          <p:cNvSpPr>
            <a:spLocks noChangeAspect="1" noChangeArrowheads="1"/>
          </p:cNvSpPr>
          <p:nvPr/>
        </p:nvSpPr>
        <p:spPr bwMode="auto">
          <a:xfrm>
            <a:off x="14922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pic>
        <p:nvPicPr>
          <p:cNvPr id="227333" name="Imagen 5">
            <a:extLst>
              <a:ext uri="{FF2B5EF4-FFF2-40B4-BE49-F238E27FC236}">
                <a16:creationId xmlns:a16="http://schemas.microsoft.com/office/drawing/2014/main" xmlns="" id="{59D3C67D-CC31-4378-9BF5-9AAD61D54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325" y="2463800"/>
            <a:ext cx="27527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AutoShape 6" descr="Resultado de imagen de mejillones">
            <a:extLst>
              <a:ext uri="{FF2B5EF4-FFF2-40B4-BE49-F238E27FC236}">
                <a16:creationId xmlns:a16="http://schemas.microsoft.com/office/drawing/2014/main" xmlns="" id="{17FB40A3-5496-499D-93F1-6E64E44C534B}"/>
              </a:ext>
            </a:extLst>
          </p:cNvPr>
          <p:cNvSpPr>
            <a:spLocks noChangeAspect="1" noChangeArrowheads="1"/>
          </p:cNvSpPr>
          <p:nvPr/>
        </p:nvSpPr>
        <p:spPr bwMode="auto">
          <a:xfrm>
            <a:off x="164465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pic>
        <p:nvPicPr>
          <p:cNvPr id="227335" name="Imagen 7">
            <a:extLst>
              <a:ext uri="{FF2B5EF4-FFF2-40B4-BE49-F238E27FC236}">
                <a16:creationId xmlns:a16="http://schemas.microsoft.com/office/drawing/2014/main" xmlns="" id="{6F1BC39F-67DD-4327-8170-787801532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438" y="4451350"/>
            <a:ext cx="2409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6" name="Imagen 8">
            <a:extLst>
              <a:ext uri="{FF2B5EF4-FFF2-40B4-BE49-F238E27FC236}">
                <a16:creationId xmlns:a16="http://schemas.microsoft.com/office/drawing/2014/main" xmlns="" id="{7771E576-FC99-42E9-AA17-2190CBB1B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0150" y="1739900"/>
            <a:ext cx="259556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7" name="CuadroTexto 9">
            <a:extLst>
              <a:ext uri="{FF2B5EF4-FFF2-40B4-BE49-F238E27FC236}">
                <a16:creationId xmlns:a16="http://schemas.microsoft.com/office/drawing/2014/main" xmlns="" id="{100CB4AD-9E57-4F61-B6AC-7D9B9C0FECE1}"/>
              </a:ext>
            </a:extLst>
          </p:cNvPr>
          <p:cNvSpPr txBox="1">
            <a:spLocks noChangeArrowheads="1"/>
          </p:cNvSpPr>
          <p:nvPr/>
        </p:nvSpPr>
        <p:spPr bwMode="auto">
          <a:xfrm>
            <a:off x="4767263" y="307975"/>
            <a:ext cx="13239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000" b="1">
                <a:solidFill>
                  <a:srgbClr val="CC0000"/>
                </a:solidFill>
              </a:rPr>
              <a:t>Proteína elevado valor biológico</a:t>
            </a:r>
          </a:p>
          <a:p>
            <a:pPr eaLnBrk="1" hangingPunct="1">
              <a:lnSpc>
                <a:spcPct val="100000"/>
              </a:lnSpc>
              <a:spcBef>
                <a:spcPct val="0"/>
              </a:spcBef>
              <a:buFontTx/>
              <a:buNone/>
            </a:pPr>
            <a:r>
              <a:rPr lang="es-ES" altLang="es-ES" sz="2000" b="1">
                <a:solidFill>
                  <a:srgbClr val="CC0000"/>
                </a:solidFill>
              </a:rPr>
              <a:t>Zn</a:t>
            </a:r>
          </a:p>
          <a:p>
            <a:pPr eaLnBrk="1" hangingPunct="1">
              <a:lnSpc>
                <a:spcPct val="100000"/>
              </a:lnSpc>
              <a:spcBef>
                <a:spcPct val="0"/>
              </a:spcBef>
              <a:buFontTx/>
              <a:buNone/>
            </a:pPr>
            <a:r>
              <a:rPr lang="es-ES" altLang="es-ES" sz="2000" b="1">
                <a:solidFill>
                  <a:srgbClr val="CC0000"/>
                </a:solidFill>
              </a:rPr>
              <a:t>Vitamina B12</a:t>
            </a:r>
          </a:p>
          <a:p>
            <a:pPr eaLnBrk="1" hangingPunct="1">
              <a:lnSpc>
                <a:spcPct val="100000"/>
              </a:lnSpc>
              <a:spcBef>
                <a:spcPct val="0"/>
              </a:spcBef>
              <a:buFontTx/>
              <a:buNone/>
            </a:pPr>
            <a:r>
              <a:rPr lang="es-ES" altLang="es-ES" sz="2000" b="1">
                <a:solidFill>
                  <a:srgbClr val="CC0000"/>
                </a:solidFill>
              </a:rPr>
              <a:t>120kcal</a:t>
            </a:r>
          </a:p>
          <a:p>
            <a:pPr eaLnBrk="1" hangingPunct="1">
              <a:lnSpc>
                <a:spcPct val="100000"/>
              </a:lnSpc>
              <a:spcBef>
                <a:spcPct val="0"/>
              </a:spcBef>
              <a:buFontTx/>
              <a:buNone/>
            </a:pPr>
            <a:endParaRPr lang="es-ES" altLang="es-ES" sz="2000"/>
          </a:p>
        </p:txBody>
      </p:sp>
      <p:sp>
        <p:nvSpPr>
          <p:cNvPr id="227338" name="CuadroTexto 10">
            <a:extLst>
              <a:ext uri="{FF2B5EF4-FFF2-40B4-BE49-F238E27FC236}">
                <a16:creationId xmlns:a16="http://schemas.microsoft.com/office/drawing/2014/main" xmlns="" id="{16DBE3D7-CB71-450A-8D76-F636EE41099E}"/>
              </a:ext>
            </a:extLst>
          </p:cNvPr>
          <p:cNvSpPr txBox="1">
            <a:spLocks noChangeArrowheads="1"/>
          </p:cNvSpPr>
          <p:nvPr/>
        </p:nvSpPr>
        <p:spPr bwMode="auto">
          <a:xfrm>
            <a:off x="4711700" y="4660900"/>
            <a:ext cx="15113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000" b="1">
                <a:solidFill>
                  <a:srgbClr val="FF9933"/>
                </a:solidFill>
              </a:rPr>
              <a:t>4mg Fe</a:t>
            </a:r>
          </a:p>
          <a:p>
            <a:pPr eaLnBrk="1" hangingPunct="1">
              <a:lnSpc>
                <a:spcPct val="100000"/>
              </a:lnSpc>
              <a:spcBef>
                <a:spcPct val="0"/>
              </a:spcBef>
              <a:buFontTx/>
              <a:buNone/>
            </a:pPr>
            <a:r>
              <a:rPr lang="es-ES" altLang="es-ES" sz="2000" b="1">
                <a:solidFill>
                  <a:srgbClr val="FF9933"/>
                </a:solidFill>
              </a:rPr>
              <a:t>Iodo</a:t>
            </a:r>
          </a:p>
          <a:p>
            <a:pPr eaLnBrk="1" hangingPunct="1">
              <a:lnSpc>
                <a:spcPct val="100000"/>
              </a:lnSpc>
              <a:spcBef>
                <a:spcPct val="0"/>
              </a:spcBef>
              <a:buFontTx/>
              <a:buNone/>
            </a:pPr>
            <a:r>
              <a:rPr lang="es-ES" altLang="es-ES" sz="2000" b="1">
                <a:solidFill>
                  <a:srgbClr val="FF9933"/>
                </a:solidFill>
              </a:rPr>
              <a:t>Zn </a:t>
            </a:r>
          </a:p>
          <a:p>
            <a:pPr eaLnBrk="1" hangingPunct="1">
              <a:lnSpc>
                <a:spcPct val="100000"/>
              </a:lnSpc>
              <a:spcBef>
                <a:spcPct val="0"/>
              </a:spcBef>
              <a:buFontTx/>
              <a:buNone/>
            </a:pPr>
            <a:r>
              <a:rPr lang="es-ES" altLang="es-ES" sz="2000" b="1">
                <a:solidFill>
                  <a:srgbClr val="FF9933"/>
                </a:solidFill>
              </a:rPr>
              <a:t>Vitaminas B</a:t>
            </a:r>
          </a:p>
          <a:p>
            <a:pPr eaLnBrk="1" hangingPunct="1">
              <a:lnSpc>
                <a:spcPct val="100000"/>
              </a:lnSpc>
              <a:spcBef>
                <a:spcPct val="0"/>
              </a:spcBef>
              <a:buFontTx/>
              <a:buNone/>
            </a:pPr>
            <a:r>
              <a:rPr lang="es-ES" altLang="es-ES" sz="2000" b="1">
                <a:solidFill>
                  <a:srgbClr val="FF9933"/>
                </a:solidFill>
              </a:rPr>
              <a:t>70Kcal</a:t>
            </a:r>
          </a:p>
        </p:txBody>
      </p:sp>
      <p:sp>
        <p:nvSpPr>
          <p:cNvPr id="12" name="CuadroTexto 11">
            <a:extLst>
              <a:ext uri="{FF2B5EF4-FFF2-40B4-BE49-F238E27FC236}">
                <a16:creationId xmlns:a16="http://schemas.microsoft.com/office/drawing/2014/main" xmlns="" id="{712C51E0-F05D-4689-A927-7672F366388E}"/>
              </a:ext>
            </a:extLst>
          </p:cNvPr>
          <p:cNvSpPr txBox="1"/>
          <p:nvPr/>
        </p:nvSpPr>
        <p:spPr>
          <a:xfrm>
            <a:off x="7654925" y="4130675"/>
            <a:ext cx="2386013" cy="2092325"/>
          </a:xfrm>
          <a:prstGeom prst="rect">
            <a:avLst/>
          </a:prstGeom>
          <a:noFill/>
        </p:spPr>
        <p:txBody>
          <a:bodyPr>
            <a:spAutoFit/>
          </a:bodyPr>
          <a:lstStyle/>
          <a:p>
            <a:pPr eaLnBrk="1" fontAlgn="auto" hangingPunct="1">
              <a:spcBef>
                <a:spcPts val="0"/>
              </a:spcBef>
              <a:spcAft>
                <a:spcPts val="0"/>
              </a:spcAft>
              <a:defRPr/>
            </a:pPr>
            <a:r>
              <a:rPr lang="es-ES" sz="2800" b="1" dirty="0">
                <a:solidFill>
                  <a:schemeClr val="accent3">
                    <a:lumMod val="50000"/>
                  </a:schemeClr>
                </a:solidFill>
                <a:latin typeface="+mn-lt"/>
              </a:rPr>
              <a:t>14g grasa</a:t>
            </a:r>
          </a:p>
          <a:p>
            <a:pPr eaLnBrk="1" fontAlgn="auto" hangingPunct="1">
              <a:spcBef>
                <a:spcPts val="0"/>
              </a:spcBef>
              <a:spcAft>
                <a:spcPts val="0"/>
              </a:spcAft>
              <a:defRPr/>
            </a:pPr>
            <a:r>
              <a:rPr lang="es-ES" sz="2800" b="1" dirty="0">
                <a:solidFill>
                  <a:schemeClr val="accent3">
                    <a:lumMod val="50000"/>
                  </a:schemeClr>
                </a:solidFill>
                <a:latin typeface="+mn-lt"/>
              </a:rPr>
              <a:t>18g azúcar</a:t>
            </a:r>
          </a:p>
          <a:p>
            <a:pPr eaLnBrk="1" fontAlgn="auto" hangingPunct="1">
              <a:spcBef>
                <a:spcPts val="0"/>
              </a:spcBef>
              <a:spcAft>
                <a:spcPts val="0"/>
              </a:spcAft>
              <a:defRPr/>
            </a:pPr>
            <a:r>
              <a:rPr lang="es-ES" sz="2800" b="1" dirty="0">
                <a:solidFill>
                  <a:schemeClr val="accent3">
                    <a:lumMod val="50000"/>
                  </a:schemeClr>
                </a:solidFill>
                <a:latin typeface="+mn-lt"/>
              </a:rPr>
              <a:t>372 kcal</a:t>
            </a:r>
          </a:p>
          <a:p>
            <a:pPr eaLnBrk="1" fontAlgn="auto" hangingPunct="1">
              <a:spcBef>
                <a:spcPts val="0"/>
              </a:spcBef>
              <a:spcAft>
                <a:spcPts val="0"/>
              </a:spcAft>
              <a:defRPr/>
            </a:pPr>
            <a:r>
              <a:rPr lang="es-ES" sz="2800" b="1" dirty="0">
                <a:solidFill>
                  <a:schemeClr val="accent3">
                    <a:lumMod val="50000"/>
                  </a:schemeClr>
                </a:solidFill>
                <a:latin typeface="+mn-lt"/>
              </a:rPr>
              <a:t>………y otros</a:t>
            </a:r>
          </a:p>
          <a:p>
            <a:pPr eaLnBrk="1" fontAlgn="auto" hangingPunct="1">
              <a:spcBef>
                <a:spcPts val="0"/>
              </a:spcBef>
              <a:spcAft>
                <a:spcPts val="0"/>
              </a:spcAft>
              <a:defRPr/>
            </a:pPr>
            <a:endParaRPr lang="es-ES" dirty="0">
              <a:latin typeface="+mn-lt"/>
            </a:endParaRPr>
          </a:p>
        </p:txBody>
      </p:sp>
      <p:sp>
        <p:nvSpPr>
          <p:cNvPr id="13" name="CuadroTexto 12">
            <a:extLst>
              <a:ext uri="{FF2B5EF4-FFF2-40B4-BE49-F238E27FC236}">
                <a16:creationId xmlns:a16="http://schemas.microsoft.com/office/drawing/2014/main" xmlns="" id="{113F5E86-12C1-495B-91F6-DFC2195F127B}"/>
              </a:ext>
            </a:extLst>
          </p:cNvPr>
          <p:cNvSpPr txBox="1">
            <a:spLocks noChangeArrowheads="1"/>
          </p:cNvSpPr>
          <p:nvPr/>
        </p:nvSpPr>
        <p:spPr bwMode="auto">
          <a:xfrm rot="-5400000">
            <a:off x="-1315243" y="3342481"/>
            <a:ext cx="6529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solidFill>
                  <a:srgbClr val="F54F05"/>
                </a:solidFill>
              </a:rPr>
              <a:t>Necesarios formando parte de una dieta saludable</a:t>
            </a:r>
          </a:p>
        </p:txBody>
      </p:sp>
      <p:sp>
        <p:nvSpPr>
          <p:cNvPr id="14" name="CuadroTexto 13">
            <a:extLst>
              <a:ext uri="{FF2B5EF4-FFF2-40B4-BE49-F238E27FC236}">
                <a16:creationId xmlns:a16="http://schemas.microsoft.com/office/drawing/2014/main" xmlns="" id="{4257F89D-71E0-4C22-A00F-53ECC6EA04A6}"/>
              </a:ext>
            </a:extLst>
          </p:cNvPr>
          <p:cNvSpPr txBox="1">
            <a:spLocks noChangeArrowheads="1"/>
          </p:cNvSpPr>
          <p:nvPr/>
        </p:nvSpPr>
        <p:spPr bwMode="auto">
          <a:xfrm rot="-5400000">
            <a:off x="3921125" y="3201988"/>
            <a:ext cx="6529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solidFill>
                  <a:srgbClr val="F54F05"/>
                </a:solidFill>
              </a:rPr>
              <a:t>Innecesarios y ocasionales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1">
            <a:extLst>
              <a:ext uri="{FF2B5EF4-FFF2-40B4-BE49-F238E27FC236}">
                <a16:creationId xmlns:a16="http://schemas.microsoft.com/office/drawing/2014/main" xmlns="" id="{D1D19D3F-2885-45E4-AB1D-F7E0157B1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261" t="37430" r="35760" b="24374"/>
          <a:stretch>
            <a:fillRect/>
          </a:stretch>
        </p:blipFill>
        <p:spPr bwMode="auto">
          <a:xfrm>
            <a:off x="2339975" y="163513"/>
            <a:ext cx="8264525" cy="6367462"/>
          </a:xfrm>
          <a:prstGeom prst="rect">
            <a:avLst/>
          </a:prstGeom>
          <a:noFill/>
          <a:ln>
            <a:noFill/>
          </a:ln>
          <a:effectLst/>
          <a:extLst>
            <a:ext uri="{909E8E84-426E-40DD-AFC4-6F175D3DCCD1}">
              <a14:hiddenFill xmlns:a14="http://schemas.microsoft.com/office/drawing/2010/main">
                <a:blipFill dpi="0" rotWithShape="0">
                  <a:blip/>
                  <a:srcRect l="33261" t="37430" r="35760" b="2437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9203" name="Picture 2">
            <a:extLst>
              <a:ext uri="{FF2B5EF4-FFF2-40B4-BE49-F238E27FC236}">
                <a16:creationId xmlns:a16="http://schemas.microsoft.com/office/drawing/2014/main" xmlns="" id="{A650EA98-F0DB-451C-9B27-EB18EE9B5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413" t="37469" r="37823" b="24510"/>
          <a:stretch>
            <a:fillRect/>
          </a:stretch>
        </p:blipFill>
        <p:spPr bwMode="auto">
          <a:xfrm>
            <a:off x="5087938" y="20638"/>
            <a:ext cx="5040312" cy="6308725"/>
          </a:xfrm>
          <a:prstGeom prst="rect">
            <a:avLst/>
          </a:prstGeom>
          <a:noFill/>
          <a:ln>
            <a:noFill/>
          </a:ln>
          <a:effectLst/>
          <a:extLst>
            <a:ext uri="{909E8E84-426E-40DD-AFC4-6F175D3DCCD1}">
              <a14:hiddenFill xmlns:a14="http://schemas.microsoft.com/office/drawing/2010/main">
                <a:blipFill dpi="0" rotWithShape="0">
                  <a:blip/>
                  <a:srcRect l="43413" t="37469" r="37823" b="2451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Imagen 4">
            <a:extLst>
              <a:ext uri="{FF2B5EF4-FFF2-40B4-BE49-F238E27FC236}">
                <a16:creationId xmlns:a16="http://schemas.microsoft.com/office/drawing/2014/main" xmlns="" id="{E3354099-BAE9-4A68-9B10-B50A87BC5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51" t="13602" r="29526" b="17799"/>
          <a:stretch>
            <a:fillRect/>
          </a:stretch>
        </p:blipFill>
        <p:spPr bwMode="auto">
          <a:xfrm>
            <a:off x="2351088" y="188913"/>
            <a:ext cx="741680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xmlns="" id="{BD231F29-D72D-428E-A934-B20FFD09BA57}"/>
              </a:ext>
            </a:extLst>
          </p:cNvPr>
          <p:cNvSpPr txBox="1"/>
          <p:nvPr/>
        </p:nvSpPr>
        <p:spPr>
          <a:xfrm>
            <a:off x="1774825" y="4167188"/>
            <a:ext cx="5400675" cy="2216150"/>
          </a:xfrm>
          <a:prstGeom prst="rect">
            <a:avLst/>
          </a:prstGeom>
          <a:noFill/>
        </p:spPr>
        <p:txBody>
          <a:bodyPr>
            <a:spAutoFit/>
          </a:bodyPr>
          <a:lstStyle/>
          <a:p>
            <a:pPr marL="342900" indent="-342900" eaLnBrk="1" fontAlgn="auto" hangingPunct="1">
              <a:spcBef>
                <a:spcPts val="0"/>
              </a:spcBef>
              <a:spcAft>
                <a:spcPts val="0"/>
              </a:spcAft>
              <a:buFont typeface="Arial" panose="020B0604020202020204" pitchFamily="34" charset="0"/>
              <a:buChar char="•"/>
              <a:defRPr/>
            </a:pPr>
            <a:r>
              <a:rPr lang="es-ES" sz="2000" b="1" dirty="0">
                <a:solidFill>
                  <a:srgbClr val="CC0000"/>
                </a:solidFill>
                <a:latin typeface="+mn-lt"/>
              </a:rPr>
              <a:t>Amalgama de sabores (azúcar, jarabe de glucosa, chocolate, naranja, manzana, piña, palma, sal…)</a:t>
            </a:r>
          </a:p>
          <a:p>
            <a:pPr marL="342900" indent="-342900" eaLnBrk="1" fontAlgn="auto" hangingPunct="1">
              <a:spcBef>
                <a:spcPts val="0"/>
              </a:spcBef>
              <a:spcAft>
                <a:spcPts val="0"/>
              </a:spcAft>
              <a:buFont typeface="Arial" panose="020B0604020202020204" pitchFamily="34" charset="0"/>
              <a:buChar char="•"/>
              <a:defRPr/>
            </a:pPr>
            <a:r>
              <a:rPr lang="es-ES" sz="2000" b="1" dirty="0">
                <a:solidFill>
                  <a:srgbClr val="CC0000"/>
                </a:solidFill>
                <a:latin typeface="+mn-lt"/>
              </a:rPr>
              <a:t>Textura grasa (aceites, manteca de cacao, palmitato…)</a:t>
            </a:r>
          </a:p>
          <a:p>
            <a:pPr marL="342900" indent="-342900" eaLnBrk="1" fontAlgn="auto" hangingPunct="1">
              <a:spcBef>
                <a:spcPts val="0"/>
              </a:spcBef>
              <a:spcAft>
                <a:spcPts val="0"/>
              </a:spcAft>
              <a:buFont typeface="Arial" panose="020B0604020202020204" pitchFamily="34" charset="0"/>
              <a:buChar char="•"/>
              <a:defRPr/>
            </a:pPr>
            <a:r>
              <a:rPr lang="es-ES" sz="2000" b="1" dirty="0">
                <a:solidFill>
                  <a:srgbClr val="CC0000"/>
                </a:solidFill>
                <a:latin typeface="+mn-lt"/>
              </a:rPr>
              <a:t>….1% de té verde????????</a:t>
            </a:r>
          </a:p>
          <a:p>
            <a:pPr eaLnBrk="1" fontAlgn="auto" hangingPunct="1">
              <a:spcBef>
                <a:spcPts val="0"/>
              </a:spcBef>
              <a:spcAft>
                <a:spcPts val="0"/>
              </a:spcAft>
              <a:defRPr/>
            </a:pPr>
            <a:endParaRPr lang="es-ES" dirty="0">
              <a:latin typeface="+mn-lt"/>
            </a:endParaRPr>
          </a:p>
        </p:txBody>
      </p:sp>
      <p:pic>
        <p:nvPicPr>
          <p:cNvPr id="8" name="Imagen 7">
            <a:extLst>
              <a:ext uri="{FF2B5EF4-FFF2-40B4-BE49-F238E27FC236}">
                <a16:creationId xmlns:a16="http://schemas.microsoft.com/office/drawing/2014/main" xmlns="" id="{17625CD1-8AB0-4911-9C6C-2AB1D250C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3500438"/>
            <a:ext cx="3440113"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echa doblada 8">
            <a:extLst>
              <a:ext uri="{FF2B5EF4-FFF2-40B4-BE49-F238E27FC236}">
                <a16:creationId xmlns:a16="http://schemas.microsoft.com/office/drawing/2014/main" xmlns="" id="{987C4711-1683-4D2C-8A19-90388498EB3C}"/>
              </a:ext>
            </a:extLst>
          </p:cNvPr>
          <p:cNvSpPr/>
          <p:nvPr/>
        </p:nvSpPr>
        <p:spPr>
          <a:xfrm>
            <a:off x="3432175" y="3500438"/>
            <a:ext cx="4751388" cy="666750"/>
          </a:xfrm>
          <a:prstGeom prst="bentArrow">
            <a:avLst>
              <a:gd name="adj1" fmla="val 25000"/>
              <a:gd name="adj2" fmla="val 25000"/>
              <a:gd name="adj3" fmla="val 27047"/>
              <a:gd name="adj4" fmla="val 43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b="1">
              <a:ln w="22225">
                <a:solidFill>
                  <a:schemeClr val="accent2"/>
                </a:solidFill>
                <a:prstDash val="solid"/>
              </a:ln>
              <a:solidFill>
                <a:schemeClr val="accent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ángulo 2">
            <a:extLst>
              <a:ext uri="{FF2B5EF4-FFF2-40B4-BE49-F238E27FC236}">
                <a16:creationId xmlns:a16="http://schemas.microsoft.com/office/drawing/2014/main" xmlns="" id="{8D7B1355-14AB-4F6D-B49C-FB880CC429E6}"/>
              </a:ext>
            </a:extLst>
          </p:cNvPr>
          <p:cNvSpPr>
            <a:spLocks noChangeArrowheads="1"/>
          </p:cNvSpPr>
          <p:nvPr/>
        </p:nvSpPr>
        <p:spPr bwMode="auto">
          <a:xfrm>
            <a:off x="1919288" y="158750"/>
            <a:ext cx="3455987"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s-ES" altLang="es-ES" sz="1800">
                <a:solidFill>
                  <a:srgbClr val="000000"/>
                </a:solidFill>
                <a:latin typeface="Arial" panose="020B0604020202020204" pitchFamily="34" charset="0"/>
              </a:rPr>
              <a:t>Además, en la publicidad o promoción directa o indirecta de alimentos (sin perjuicio de lo establecido en el Reglamento (CE) 1924/2006 relativo a las declaraciones nutricionales y de propiedades saludables en los alimentos) </a:t>
            </a:r>
            <a:r>
              <a:rPr lang="es-ES" altLang="es-ES" sz="1800" b="1">
                <a:solidFill>
                  <a:srgbClr val="000000"/>
                </a:solidFill>
                <a:latin typeface="Arial" panose="020B0604020202020204" pitchFamily="34" charset="0"/>
              </a:rPr>
              <a:t>quedará prohibida: </a:t>
            </a:r>
            <a:endParaRPr lang="es-ES" altLang="es-ES" sz="1800">
              <a:solidFill>
                <a:srgbClr val="000000"/>
              </a:solidFill>
              <a:latin typeface="Arial" panose="020B0604020202020204" pitchFamily="34" charset="0"/>
            </a:endParaRPr>
          </a:p>
          <a:p>
            <a:pPr eaLnBrk="1" hangingPunct="1">
              <a:lnSpc>
                <a:spcPct val="150000"/>
              </a:lnSpc>
              <a:spcBef>
                <a:spcPct val="0"/>
              </a:spcBef>
              <a:buFontTx/>
              <a:buNone/>
            </a:pPr>
            <a:r>
              <a:rPr lang="es-ES" altLang="es-ES" sz="1800">
                <a:solidFill>
                  <a:srgbClr val="000000"/>
                </a:solidFill>
                <a:latin typeface="Arial" panose="020B0604020202020204" pitchFamily="34" charset="0"/>
              </a:rPr>
              <a:t>a) La </a:t>
            </a:r>
            <a:r>
              <a:rPr lang="es-ES" altLang="es-ES" sz="1800" b="1">
                <a:solidFill>
                  <a:srgbClr val="000000"/>
                </a:solidFill>
                <a:latin typeface="Arial" panose="020B0604020202020204" pitchFamily="34" charset="0"/>
              </a:rPr>
              <a:t>aportación de testimonios de profesionales sanitarios o científicos</a:t>
            </a:r>
            <a:r>
              <a:rPr lang="es-ES" altLang="es-ES" sz="1800">
                <a:solidFill>
                  <a:srgbClr val="000000"/>
                </a:solidFill>
                <a:latin typeface="Arial" panose="020B0604020202020204" pitchFamily="34" charset="0"/>
              </a:rPr>
              <a:t>, reales o ficticios, o de pacientes reales o supuestos, como medio de inducción al consumo, así como la sugerencia de un aval sanitario o científico. </a:t>
            </a:r>
            <a:endParaRPr lang="es-ES" altLang="es-ES" sz="1800"/>
          </a:p>
        </p:txBody>
      </p:sp>
      <p:pic>
        <p:nvPicPr>
          <p:cNvPr id="4" name="Imagen 3">
            <a:extLst>
              <a:ext uri="{FF2B5EF4-FFF2-40B4-BE49-F238E27FC236}">
                <a16:creationId xmlns:a16="http://schemas.microsoft.com/office/drawing/2014/main" xmlns="" id="{17FE8670-E227-4440-AFA0-78CE491D0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8" y="33338"/>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ángulo 2">
            <a:extLst>
              <a:ext uri="{FF2B5EF4-FFF2-40B4-BE49-F238E27FC236}">
                <a16:creationId xmlns:a16="http://schemas.microsoft.com/office/drawing/2014/main" xmlns="" id="{B571AA5C-1CB4-4E8B-9149-704EF1DB70BD}"/>
              </a:ext>
            </a:extLst>
          </p:cNvPr>
          <p:cNvSpPr>
            <a:spLocks noChangeArrowheads="1"/>
          </p:cNvSpPr>
          <p:nvPr/>
        </p:nvSpPr>
        <p:spPr bwMode="auto">
          <a:xfrm>
            <a:off x="1847850" y="198438"/>
            <a:ext cx="3455988" cy="669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s-ES" altLang="es-ES" sz="1800">
                <a:solidFill>
                  <a:srgbClr val="000000"/>
                </a:solidFill>
                <a:latin typeface="Arial" panose="020B0604020202020204" pitchFamily="34" charset="0"/>
              </a:rPr>
              <a:t>Además, en la publicidad o promoción directa o indirecta de alimentos (sin perjuicio de lo establecido en el Reglamento (CE) 1924/2006 relativo a las declaraciones nutricionales y de propiedades saludables en los alimentos) </a:t>
            </a:r>
            <a:r>
              <a:rPr lang="es-ES" altLang="es-ES" sz="1800" b="1">
                <a:solidFill>
                  <a:srgbClr val="000000"/>
                </a:solidFill>
                <a:latin typeface="Arial" panose="020B0604020202020204" pitchFamily="34" charset="0"/>
              </a:rPr>
              <a:t>quedará prohibida: </a:t>
            </a:r>
            <a:endParaRPr lang="es-ES" altLang="es-ES" sz="1800">
              <a:solidFill>
                <a:srgbClr val="000000"/>
              </a:solidFill>
              <a:latin typeface="Arial" panose="020B0604020202020204" pitchFamily="34" charset="0"/>
            </a:endParaRPr>
          </a:p>
          <a:p>
            <a:pPr eaLnBrk="1" hangingPunct="1">
              <a:lnSpc>
                <a:spcPct val="150000"/>
              </a:lnSpc>
              <a:spcBef>
                <a:spcPct val="0"/>
              </a:spcBef>
              <a:buFontTx/>
              <a:buNone/>
            </a:pPr>
            <a:r>
              <a:rPr lang="es-ES" altLang="es-ES" sz="1800">
                <a:solidFill>
                  <a:srgbClr val="000000"/>
                </a:solidFill>
                <a:latin typeface="Arial" panose="020B0604020202020204" pitchFamily="34" charset="0"/>
              </a:rPr>
              <a:t>a) La </a:t>
            </a:r>
            <a:r>
              <a:rPr lang="es-ES" altLang="es-ES" sz="1800" b="1">
                <a:solidFill>
                  <a:srgbClr val="000000"/>
                </a:solidFill>
                <a:latin typeface="Arial" panose="020B0604020202020204" pitchFamily="34" charset="0"/>
              </a:rPr>
              <a:t>aportación de testimonios de profesionales sanitarios o científicos</a:t>
            </a:r>
            <a:r>
              <a:rPr lang="es-ES" altLang="es-ES" sz="1800">
                <a:solidFill>
                  <a:srgbClr val="000000"/>
                </a:solidFill>
                <a:latin typeface="Arial" panose="020B0604020202020204" pitchFamily="34" charset="0"/>
              </a:rPr>
              <a:t>, reales o ficticios, o de pacientes reales o supuestos, como medio de inducción al consumo, así como la sugerencia de un aval sanitario o científico. </a:t>
            </a:r>
            <a:endParaRPr lang="es-ES" altLang="es-ES" sz="1800"/>
          </a:p>
        </p:txBody>
      </p:sp>
      <p:pic>
        <p:nvPicPr>
          <p:cNvPr id="6" name="Imagen 5">
            <a:extLst>
              <a:ext uri="{FF2B5EF4-FFF2-40B4-BE49-F238E27FC236}">
                <a16:creationId xmlns:a16="http://schemas.microsoft.com/office/drawing/2014/main" xmlns="" id="{3A6813BC-EAB6-41EF-AAF2-F1417D154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2636838"/>
            <a:ext cx="48609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xmlns="" id="{45C3E006-2830-4C8E-962C-B5F816C1A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466725"/>
            <a:ext cx="27717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xmlns="" id="{6B354845-2C7B-4D97-886B-AC226CDBE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573" t="46693" r="32063" b="33298"/>
          <a:stretch>
            <a:fillRect/>
          </a:stretch>
        </p:blipFill>
        <p:spPr bwMode="auto">
          <a:xfrm>
            <a:off x="5591175" y="5118100"/>
            <a:ext cx="3124200" cy="1179513"/>
          </a:xfrm>
          <a:prstGeom prst="rect">
            <a:avLst/>
          </a:prstGeom>
          <a:noFill/>
          <a:ln>
            <a:noFill/>
          </a:ln>
          <a:effectLst/>
          <a:extLst>
            <a:ext uri="{909E8E84-426E-40DD-AFC4-6F175D3DCCD1}">
              <a14:hiddenFill xmlns:a14="http://schemas.microsoft.com/office/drawing/2010/main">
                <a:blipFill dpi="0" rotWithShape="0">
                  <a:blip/>
                  <a:srcRect l="34573" t="46693" r="32063" b="33298"/>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4" name="CuadroTexto 8">
            <a:extLst>
              <a:ext uri="{FF2B5EF4-FFF2-40B4-BE49-F238E27FC236}">
                <a16:creationId xmlns:a16="http://schemas.microsoft.com/office/drawing/2014/main" xmlns="" id="{E553910B-EA11-4772-9DF0-44D02B239BBE}"/>
              </a:ext>
            </a:extLst>
          </p:cNvPr>
          <p:cNvSpPr txBox="1">
            <a:spLocks noChangeArrowheads="1"/>
          </p:cNvSpPr>
          <p:nvPr/>
        </p:nvSpPr>
        <p:spPr bwMode="auto">
          <a:xfrm>
            <a:off x="9015413" y="5386388"/>
            <a:ext cx="1436687" cy="461962"/>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solidFill>
                  <a:srgbClr val="CC0000"/>
                </a:solidFill>
              </a:rPr>
              <a:t>21g/100</a:t>
            </a:r>
          </a:p>
        </p:txBody>
      </p:sp>
      <p:pic>
        <p:nvPicPr>
          <p:cNvPr id="2" name="Imagen 1">
            <a:extLst>
              <a:ext uri="{FF2B5EF4-FFF2-40B4-BE49-F238E27FC236}">
                <a16:creationId xmlns:a16="http://schemas.microsoft.com/office/drawing/2014/main" xmlns="" id="{DE148C8E-37CB-4A38-8DB3-D11B73B26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6737" r="41106"/>
          <a:stretch>
            <a:fillRect/>
          </a:stretch>
        </p:blipFill>
        <p:spPr bwMode="auto">
          <a:xfrm>
            <a:off x="5295900" y="846138"/>
            <a:ext cx="2384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xmlns="" id="{FC5756B8-A4AF-4A71-8187-B12BEA72D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4719"/>
          <a:stretch>
            <a:fillRect/>
          </a:stretch>
        </p:blipFill>
        <p:spPr bwMode="auto">
          <a:xfrm>
            <a:off x="6621463" y="4440238"/>
            <a:ext cx="28003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Imagen 2">
            <a:extLst>
              <a:ext uri="{FF2B5EF4-FFF2-40B4-BE49-F238E27FC236}">
                <a16:creationId xmlns:a16="http://schemas.microsoft.com/office/drawing/2014/main" xmlns="" id="{BFA64C3A-CEB7-43A0-AC10-5B34DA2CE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176213"/>
            <a:ext cx="6048375"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xmlns="" id="{06ED1692-99E9-48E4-866F-2FC12DCFBF22}"/>
              </a:ext>
            </a:extLst>
          </p:cNvPr>
          <p:cNvSpPr>
            <a:spLocks noChangeArrowheads="1"/>
          </p:cNvSpPr>
          <p:nvPr/>
        </p:nvSpPr>
        <p:spPr bwMode="auto">
          <a:xfrm>
            <a:off x="7896225" y="1052513"/>
            <a:ext cx="248443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b="1">
                <a:solidFill>
                  <a:srgbClr val="3333FF"/>
                </a:solidFill>
              </a:rPr>
              <a:t>Para prevenir el cáncer no se recomiendan los suplementos alimenticios</a:t>
            </a:r>
          </a:p>
          <a:p>
            <a:pPr eaLnBrk="1" hangingPunct="1">
              <a:lnSpc>
                <a:spcPct val="100000"/>
              </a:lnSpc>
              <a:spcBef>
                <a:spcPct val="0"/>
              </a:spcBef>
              <a:buFontTx/>
              <a:buNone/>
            </a:pPr>
            <a:endParaRPr lang="es-ES" altLang="es-ES" sz="1100" b="1">
              <a:solidFill>
                <a:srgbClr val="3333FF"/>
              </a:solidFill>
            </a:endParaRPr>
          </a:p>
          <a:p>
            <a:pPr eaLnBrk="1" hangingPunct="1">
              <a:lnSpc>
                <a:spcPct val="100000"/>
              </a:lnSpc>
              <a:spcBef>
                <a:spcPct val="0"/>
              </a:spcBef>
              <a:buFontTx/>
              <a:buNone/>
            </a:pPr>
            <a:r>
              <a:rPr lang="es-ES" altLang="es-ES" sz="1100" b="1">
                <a:solidFill>
                  <a:srgbClr val="3333FF"/>
                </a:solidFill>
              </a:rPr>
              <a:t>Fondo Mundial para la Investigación del Cáncer</a:t>
            </a:r>
            <a:endParaRPr lang="es-ES" altLang="es-ES" sz="1800">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6F2FBC57-1A8E-4335-9AF8-9A9286983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736" y="0"/>
            <a:ext cx="3549748" cy="3497325"/>
          </a:xfrm>
          <a:prstGeom prst="rect">
            <a:avLst/>
          </a:prstGeom>
        </p:spPr>
      </p:pic>
      <p:pic>
        <p:nvPicPr>
          <p:cNvPr id="6" name="Imagen 5">
            <a:extLst>
              <a:ext uri="{FF2B5EF4-FFF2-40B4-BE49-F238E27FC236}">
                <a16:creationId xmlns:a16="http://schemas.microsoft.com/office/drawing/2014/main" xmlns="" id="{C987D46E-E8A0-46DF-BEF3-32727B092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216" y="116114"/>
            <a:ext cx="2979567" cy="1527500"/>
          </a:xfrm>
          <a:prstGeom prst="rect">
            <a:avLst/>
          </a:prstGeom>
        </p:spPr>
      </p:pic>
      <p:sp>
        <p:nvSpPr>
          <p:cNvPr id="3" name="Rectángulo 2">
            <a:extLst>
              <a:ext uri="{FF2B5EF4-FFF2-40B4-BE49-F238E27FC236}">
                <a16:creationId xmlns:a16="http://schemas.microsoft.com/office/drawing/2014/main" xmlns="" id="{B9803DF2-A6B7-448F-A29D-94A711473B2C}"/>
              </a:ext>
            </a:extLst>
          </p:cNvPr>
          <p:cNvSpPr/>
          <p:nvPr/>
        </p:nvSpPr>
        <p:spPr>
          <a:xfrm>
            <a:off x="188686" y="763750"/>
            <a:ext cx="11618798" cy="5821274"/>
          </a:xfrm>
          <a:prstGeom prst="rect">
            <a:avLst/>
          </a:prstGeom>
        </p:spPr>
        <p:txBody>
          <a:bodyPr wrap="square">
            <a:spAutoFit/>
          </a:bodyPr>
          <a:lstStyle/>
          <a:p>
            <a:pPr marL="342900" lvl="0" indent="-342900" algn="just">
              <a:lnSpc>
                <a:spcPct val="150000"/>
              </a:lnSpc>
              <a:spcBef>
                <a:spcPts val="285"/>
              </a:spcBef>
              <a:spcAft>
                <a:spcPts val="285"/>
              </a:spcAft>
              <a:buFont typeface="Arial" panose="020B0604020202020204" pitchFamily="34" charset="0"/>
              <a:buChar char="➔"/>
            </a:pPr>
            <a:r>
              <a:rPr lang="en-US" sz="2800" b="1" kern="150" dirty="0">
                <a:solidFill>
                  <a:srgbClr val="FF0066"/>
                </a:solidFill>
                <a:latin typeface="+mn-lt"/>
                <a:ea typeface="Andale Sans UI"/>
                <a:cs typeface="Tahoma" panose="020B0604030504040204" pitchFamily="34" charset="0"/>
              </a:rPr>
              <a:t>5. </a:t>
            </a:r>
            <a:r>
              <a:rPr lang="en-US" sz="2800" b="1" kern="150" dirty="0" err="1">
                <a:solidFill>
                  <a:srgbClr val="FF0066"/>
                </a:solidFill>
                <a:latin typeface="+mn-lt"/>
                <a:ea typeface="Andale Sans UI"/>
                <a:cs typeface="Tahoma" panose="020B0604030504040204" pitchFamily="34" charset="0"/>
              </a:rPr>
              <a:t>Cómo</a:t>
            </a:r>
            <a:r>
              <a:rPr lang="en-US" sz="2800" b="1" kern="150" dirty="0">
                <a:solidFill>
                  <a:srgbClr val="FF0066"/>
                </a:solidFill>
                <a:latin typeface="+mn-lt"/>
                <a:ea typeface="Andale Sans UI"/>
                <a:cs typeface="Tahoma" panose="020B0604030504040204" pitchFamily="34" charset="0"/>
              </a:rPr>
              <a:t> lo </a:t>
            </a:r>
            <a:r>
              <a:rPr lang="en-US" sz="2800" b="1" kern="150" dirty="0" err="1">
                <a:solidFill>
                  <a:srgbClr val="FF0066"/>
                </a:solidFill>
                <a:latin typeface="+mn-lt"/>
                <a:ea typeface="Andale Sans UI"/>
                <a:cs typeface="Tahoma" panose="020B0604030504040204" pitchFamily="34" charset="0"/>
              </a:rPr>
              <a:t>evaluaron</a:t>
            </a:r>
            <a:r>
              <a:rPr lang="en-US" sz="2800" b="1" kern="150" dirty="0">
                <a:solidFill>
                  <a:srgbClr val="FF0066"/>
                </a:solidFill>
                <a:latin typeface="+mn-lt"/>
                <a:ea typeface="Andale Sans UI"/>
                <a:cs typeface="Tahoma" panose="020B0604030504040204" pitchFamily="34" charset="0"/>
              </a:rPr>
              <a:t>:</a:t>
            </a:r>
            <a:endParaRPr lang="es-ES" sz="28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Desde</a:t>
            </a:r>
            <a:r>
              <a:rPr lang="en-US" sz="2400" kern="150" dirty="0">
                <a:latin typeface="+mn-lt"/>
                <a:ea typeface="Andale Sans UI"/>
                <a:cs typeface="Tahoma" panose="020B0604030504040204" pitchFamily="34" charset="0"/>
              </a:rPr>
              <a:t> el </a:t>
            </a:r>
            <a:r>
              <a:rPr lang="en-US" sz="2400" kern="150" dirty="0" err="1">
                <a:latin typeface="+mn-lt"/>
                <a:ea typeface="Andale Sans UI"/>
                <a:cs typeface="Tahoma" panose="020B0604030504040204" pitchFamily="34" charset="0"/>
              </a:rPr>
              <a:t>inicio</a:t>
            </a:r>
            <a:r>
              <a:rPr lang="en-US" sz="2400" kern="150" dirty="0">
                <a:latin typeface="+mn-lt"/>
                <a:ea typeface="Andale Sans UI"/>
                <a:cs typeface="Tahoma" panose="020B0604030504040204" pitchFamily="34" charset="0"/>
              </a:rPr>
              <a:t>, 4 </a:t>
            </a:r>
            <a:r>
              <a:rPr lang="en-US" sz="2400" kern="150" dirty="0" err="1">
                <a:latin typeface="+mn-lt"/>
                <a:ea typeface="Andale Sans UI"/>
                <a:cs typeface="Tahoma" panose="020B0604030504040204" pitchFamily="34" charset="0"/>
              </a:rPr>
              <a:t>alumnos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asumieron</a:t>
            </a:r>
            <a:r>
              <a:rPr lang="en-US" sz="2400" kern="150" dirty="0">
                <a:latin typeface="+mn-lt"/>
                <a:ea typeface="Andale Sans UI"/>
                <a:cs typeface="Tahoma" panose="020B0604030504040204" pitchFamily="34" charset="0"/>
              </a:rPr>
              <a:t> las </a:t>
            </a:r>
            <a:r>
              <a:rPr lang="en-US" sz="2400" kern="150" dirty="0" err="1">
                <a:latin typeface="+mn-lt"/>
                <a:ea typeface="Andale Sans UI"/>
                <a:cs typeface="Tahoma" panose="020B0604030504040204" pitchFamily="34" charset="0"/>
              </a:rPr>
              <a:t>tareas</a:t>
            </a:r>
            <a:r>
              <a:rPr lang="en-US" sz="2400" kern="150" dirty="0">
                <a:latin typeface="+mn-lt"/>
                <a:ea typeface="Andale Sans UI"/>
                <a:cs typeface="Tahoma" panose="020B0604030504040204" pitchFamily="34" charset="0"/>
              </a:rPr>
              <a:t> de </a:t>
            </a:r>
            <a:r>
              <a:rPr lang="en-US" sz="2400" kern="150" dirty="0" err="1">
                <a:latin typeface="+mn-lt"/>
                <a:ea typeface="Andale Sans UI"/>
                <a:cs typeface="Tahoma" panose="020B0604030504040204" pitchFamily="34" charset="0"/>
              </a:rPr>
              <a:t>evaluación</a:t>
            </a:r>
            <a:r>
              <a:rPr lang="en-US" sz="2400" kern="150" dirty="0">
                <a:latin typeface="+mn-lt"/>
                <a:ea typeface="Andale Sans UI"/>
                <a:cs typeface="Tahoma" panose="020B0604030504040204" pitchFamily="34" charset="0"/>
              </a:rPr>
              <a:t>. Dado que </a:t>
            </a:r>
            <a:r>
              <a:rPr lang="en-US" sz="2400" kern="150" dirty="0" err="1">
                <a:latin typeface="+mn-lt"/>
                <a:ea typeface="Andale Sans UI"/>
                <a:cs typeface="Tahoma" panose="020B0604030504040204" pitchFamily="34" charset="0"/>
              </a:rPr>
              <a:t>su</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trabajo</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implica</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conocimentos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matemáticos</a:t>
            </a:r>
            <a:r>
              <a:rPr lang="en-US" sz="2400" kern="150" dirty="0">
                <a:latin typeface="+mn-lt"/>
                <a:ea typeface="Andale Sans UI"/>
                <a:cs typeface="Tahoma" panose="020B0604030504040204" pitchFamily="34" charset="0"/>
              </a:rPr>
              <a:t> para </a:t>
            </a:r>
            <a:r>
              <a:rPr lang="en-US" sz="2400" kern="150" dirty="0" err="1">
                <a:latin typeface="+mn-lt"/>
                <a:ea typeface="Andale Sans UI"/>
                <a:cs typeface="Tahoma" panose="020B0604030504040204" pitchFamily="34" charset="0"/>
              </a:rPr>
              <a:t>establecer</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parámetros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estadísitcos</a:t>
            </a:r>
            <a:r>
              <a:rPr lang="en-US" sz="2400" kern="150" dirty="0">
                <a:latin typeface="+mn-lt"/>
                <a:ea typeface="Andale Sans UI"/>
                <a:cs typeface="Tahoma" panose="020B0604030504040204" pitchFamily="34" charset="0"/>
              </a:rPr>
              <a:t> y </a:t>
            </a:r>
            <a:r>
              <a:rPr lang="en-US" sz="2400" kern="150" dirty="0" err="1">
                <a:latin typeface="+mn-lt"/>
                <a:ea typeface="Andale Sans UI"/>
                <a:cs typeface="Tahoma" panose="020B0604030504040204" pitchFamily="34" charset="0"/>
              </a:rPr>
              <a:t>conocimientos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lingúísticos</a:t>
            </a:r>
            <a:r>
              <a:rPr lang="en-US" sz="2400" kern="150" dirty="0">
                <a:latin typeface="+mn-lt"/>
                <a:ea typeface="Andale Sans UI"/>
                <a:cs typeface="Tahoma" panose="020B0604030504040204" pitchFamily="34" charset="0"/>
              </a:rPr>
              <a:t> para </a:t>
            </a:r>
            <a:r>
              <a:rPr lang="en-US" sz="2400" kern="150" dirty="0" err="1">
                <a:latin typeface="+mn-lt"/>
                <a:ea typeface="Andale Sans UI"/>
                <a:cs typeface="Tahoma" panose="020B0604030504040204" pitchFamily="34" charset="0"/>
              </a:rPr>
              <a:t>realizar</a:t>
            </a:r>
            <a:r>
              <a:rPr lang="en-US" sz="2400" kern="150" dirty="0">
                <a:latin typeface="+mn-lt"/>
                <a:ea typeface="Andale Sans UI"/>
                <a:cs typeface="Tahoma" panose="020B0604030504040204" pitchFamily="34" charset="0"/>
              </a:rPr>
              <a:t> un </a:t>
            </a:r>
            <a:r>
              <a:rPr lang="en-US" sz="2400" kern="150" dirty="0" err="1">
                <a:latin typeface="+mn-lt"/>
                <a:ea typeface="Andale Sans UI"/>
                <a:cs typeface="Tahoma" panose="020B0604030504040204" pitchFamily="34" charset="0"/>
              </a:rPr>
              <a:t>informe</a:t>
            </a:r>
            <a:r>
              <a:rPr lang="en-US" sz="2400" kern="150" dirty="0">
                <a:latin typeface="+mn-lt"/>
                <a:ea typeface="Andale Sans UI"/>
                <a:cs typeface="Tahoma" panose="020B0604030504040204" pitchFamily="34" charset="0"/>
              </a:rPr>
              <a:t> final </a:t>
            </a:r>
            <a:r>
              <a:rPr lang="en-US" sz="2400" kern="150" dirty="0" err="1">
                <a:latin typeface="+mn-lt"/>
                <a:ea typeface="Andale Sans UI"/>
                <a:cs typeface="Tahoma" panose="020B0604030504040204" pitchFamily="34" charset="0"/>
              </a:rPr>
              <a:t>solicitaron</a:t>
            </a:r>
            <a:r>
              <a:rPr lang="en-US" sz="2400" kern="150" dirty="0">
                <a:latin typeface="+mn-lt"/>
                <a:ea typeface="Andale Sans UI"/>
                <a:cs typeface="Tahoma" panose="020B0604030504040204" pitchFamily="34" charset="0"/>
              </a:rPr>
              <a:t> a los </a:t>
            </a:r>
            <a:r>
              <a:rPr lang="en-US" sz="2400" kern="150" dirty="0" err="1">
                <a:latin typeface="+mn-lt"/>
                <a:ea typeface="Andale Sans UI"/>
                <a:cs typeface="Tahoma" panose="020B0604030504040204" pitchFamily="34" charset="0"/>
              </a:rPr>
              <a:t>profes</a:t>
            </a:r>
            <a:r>
              <a:rPr lang="en-US" sz="2400" kern="150" dirty="0">
                <a:latin typeface="+mn-lt"/>
                <a:ea typeface="Andale Sans UI"/>
                <a:cs typeface="Tahoma" panose="020B0604030504040204" pitchFamily="34" charset="0"/>
              </a:rPr>
              <a:t> de </a:t>
            </a:r>
            <a:r>
              <a:rPr lang="en-US" sz="2400" kern="150" dirty="0" err="1">
                <a:latin typeface="+mn-lt"/>
                <a:ea typeface="Andale Sans UI"/>
                <a:cs typeface="Tahoma" panose="020B0604030504040204" pitchFamily="34" charset="0"/>
              </a:rPr>
              <a:t>dichas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materias</a:t>
            </a:r>
            <a:r>
              <a:rPr lang="en-US" sz="2400" kern="150" dirty="0">
                <a:latin typeface="+mn-lt"/>
                <a:ea typeface="Andale Sans UI"/>
                <a:cs typeface="Tahoma" panose="020B0604030504040204" pitchFamily="34" charset="0"/>
              </a:rPr>
              <a:t> un </a:t>
            </a:r>
            <a:r>
              <a:rPr lang="en-US" sz="2400" kern="150" dirty="0" err="1">
                <a:latin typeface="+mn-lt"/>
                <a:ea typeface="Andale Sans UI"/>
                <a:cs typeface="Tahoma" panose="020B0604030504040204" pitchFamily="34" charset="0"/>
              </a:rPr>
              <a:t>reconocimiento</a:t>
            </a:r>
            <a:r>
              <a:rPr lang="en-US" sz="2400" kern="150" dirty="0">
                <a:latin typeface="+mn-lt"/>
                <a:ea typeface="Andale Sans UI"/>
                <a:cs typeface="Tahoma" panose="020B0604030504040204" pitchFamily="34" charset="0"/>
              </a:rPr>
              <a:t> a </a:t>
            </a:r>
            <a:r>
              <a:rPr lang="en-US" sz="2400" kern="150" dirty="0" err="1">
                <a:latin typeface="+mn-lt"/>
                <a:ea typeface="Andale Sans UI"/>
                <a:cs typeface="Tahoma" panose="020B0604030504040204" pitchFamily="34" charset="0"/>
              </a:rPr>
              <a:t>su</a:t>
            </a:r>
            <a:r>
              <a:rPr lang="en-US" sz="2400" kern="150" dirty="0">
                <a:latin typeface="+mn-lt"/>
                <a:ea typeface="Andale Sans UI"/>
                <a:cs typeface="Tahoma" panose="020B0604030504040204" pitchFamily="34" charset="0"/>
              </a:rPr>
              <a:t> labor.</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Registraron</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todas</a:t>
            </a:r>
            <a:r>
              <a:rPr lang="en-US" sz="2400" kern="150" dirty="0">
                <a:latin typeface="+mn-lt"/>
                <a:ea typeface="Andale Sans UI"/>
                <a:cs typeface="Tahoma" panose="020B0604030504040204" pitchFamily="34" charset="0"/>
              </a:rPr>
              <a:t> las </a:t>
            </a:r>
            <a:r>
              <a:rPr lang="en-US" sz="2400" kern="150" dirty="0" err="1">
                <a:latin typeface="+mn-lt"/>
                <a:ea typeface="Andale Sans UI"/>
                <a:cs typeface="Tahoma" panose="020B0604030504040204" pitchFamily="34" charset="0"/>
              </a:rPr>
              <a:t>tareas</a:t>
            </a:r>
            <a:r>
              <a:rPr lang="en-US" sz="2400" kern="150" dirty="0">
                <a:latin typeface="+mn-lt"/>
                <a:ea typeface="Andale Sans UI"/>
                <a:cs typeface="Tahoma" panose="020B0604030504040204" pitchFamily="34" charset="0"/>
              </a:rPr>
              <a:t>, los </a:t>
            </a:r>
            <a:r>
              <a:rPr lang="en-US" sz="2400" kern="150" dirty="0" err="1">
                <a:latin typeface="+mn-lt"/>
                <a:ea typeface="Andale Sans UI"/>
                <a:cs typeface="Tahoma" panose="020B0604030504040204" pitchFamily="34" charset="0"/>
              </a:rPr>
              <a:t>resultados</a:t>
            </a:r>
            <a:r>
              <a:rPr lang="en-US" sz="2400" kern="150" dirty="0">
                <a:latin typeface="+mn-lt"/>
                <a:ea typeface="Andale Sans UI"/>
                <a:cs typeface="Tahoma" panose="020B0604030504040204" pitchFamily="34" charset="0"/>
              </a:rPr>
              <a:t> de las </a:t>
            </a:r>
            <a:r>
              <a:rPr lang="en-US" sz="2400" kern="150" dirty="0" err="1">
                <a:latin typeface="+mn-lt"/>
                <a:ea typeface="Andale Sans UI"/>
                <a:cs typeface="Tahoma" panose="020B0604030504040204" pitchFamily="34" charset="0"/>
              </a:rPr>
              <a:t>encuestas</a:t>
            </a:r>
            <a:r>
              <a:rPr lang="en-US" sz="2400" kern="150" dirty="0">
                <a:latin typeface="+mn-lt"/>
                <a:ea typeface="Andale Sans UI"/>
                <a:cs typeface="Tahoma" panose="020B0604030504040204" pitchFamily="34" charset="0"/>
              </a:rPr>
              <a:t>, las </a:t>
            </a:r>
            <a:r>
              <a:rPr lang="en-US" sz="2400" kern="150" dirty="0" err="1">
                <a:latin typeface="+mn-lt"/>
                <a:ea typeface="Andale Sans UI"/>
                <a:cs typeface="Tahoma" panose="020B0604030504040204" pitchFamily="34" charset="0"/>
              </a:rPr>
              <a:t>incidencias</a:t>
            </a:r>
            <a:r>
              <a:rPr lang="en-US" sz="2400" kern="150" dirty="0">
                <a:latin typeface="+mn-lt"/>
                <a:ea typeface="Andale Sans UI"/>
                <a:cs typeface="Tahoma" panose="020B0604030504040204" pitchFamily="34" charset="0"/>
              </a:rPr>
              <a:t>, los </a:t>
            </a:r>
            <a:r>
              <a:rPr lang="en-US" sz="2400" kern="150" dirty="0" err="1">
                <a:latin typeface="+mn-lt"/>
                <a:ea typeface="Andale Sans UI"/>
                <a:cs typeface="Tahoma" panose="020B0604030504040204" pitchFamily="34" charset="0"/>
              </a:rPr>
              <a:t>retrasos</a:t>
            </a:r>
            <a:r>
              <a:rPr lang="en-US" sz="2400" kern="150" dirty="0">
                <a:latin typeface="+mn-lt"/>
                <a:ea typeface="Andale Sans UI"/>
                <a:cs typeface="Tahoma" panose="020B0604030504040204" pitchFamily="34" charset="0"/>
              </a:rPr>
              <a:t> y </a:t>
            </a:r>
            <a:r>
              <a:rPr lang="en-US" sz="2400" kern="150" dirty="0" err="1">
                <a:latin typeface="+mn-lt"/>
                <a:ea typeface="Andale Sans UI"/>
                <a:cs typeface="Tahoma" panose="020B0604030504040204" pitchFamily="34" charset="0"/>
              </a:rPr>
              <a:t>establecieron</a:t>
            </a:r>
            <a:r>
              <a:rPr lang="en-US" sz="2400" kern="150" dirty="0">
                <a:latin typeface="+mn-lt"/>
                <a:ea typeface="Andale Sans UI"/>
                <a:cs typeface="Tahoma" panose="020B0604030504040204" pitchFamily="34" charset="0"/>
              </a:rPr>
              <a:t> un </a:t>
            </a:r>
            <a:r>
              <a:rPr lang="en-US" sz="2400" kern="150" dirty="0" err="1">
                <a:latin typeface="+mn-lt"/>
                <a:ea typeface="Andale Sans UI"/>
                <a:cs typeface="Tahoma" panose="020B0604030504040204" pitchFamily="34" charset="0"/>
              </a:rPr>
              <a:t>cronograma</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inicial</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Además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registraron</a:t>
            </a:r>
            <a:r>
              <a:rPr lang="en-US" sz="2400" kern="150" dirty="0">
                <a:latin typeface="+mn-lt"/>
                <a:ea typeface="Andale Sans UI"/>
                <a:cs typeface="Tahoma" panose="020B0604030504040204" pitchFamily="34" charset="0"/>
              </a:rPr>
              <a:t> los </a:t>
            </a:r>
            <a:r>
              <a:rPr lang="en-US" sz="2400" kern="150" dirty="0" err="1">
                <a:latin typeface="+mn-lt"/>
                <a:ea typeface="Andale Sans UI"/>
                <a:cs typeface="Tahoma" panose="020B0604030504040204" pitchFamily="34" charset="0"/>
              </a:rPr>
              <a:t>productos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descripción</a:t>
            </a:r>
            <a:r>
              <a:rPr lang="en-US" sz="2400" kern="150" dirty="0">
                <a:latin typeface="+mn-lt"/>
                <a:ea typeface="Andale Sans UI"/>
                <a:cs typeface="Tahoma" panose="020B0604030504040204" pitchFamily="34" charset="0"/>
              </a:rPr>
              <a:t> de </a:t>
            </a:r>
            <a:r>
              <a:rPr lang="en-US" sz="2400" kern="150" dirty="0" err="1">
                <a:latin typeface="+mn-lt"/>
                <a:ea typeface="Andale Sans UI"/>
                <a:cs typeface="Tahoma" panose="020B0604030504040204" pitchFamily="34" charset="0"/>
              </a:rPr>
              <a:t>soportes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informáticos</a:t>
            </a:r>
            <a:r>
              <a:rPr lang="en-US" sz="2400" kern="150" dirty="0">
                <a:latin typeface="+mn-lt"/>
                <a:ea typeface="Andale Sans UI"/>
                <a:cs typeface="Tahoma" panose="020B0604030504040204" pitchFamily="34" charset="0"/>
              </a:rPr>
              <a:t>...) y los </a:t>
            </a:r>
            <a:r>
              <a:rPr lang="en-US" sz="2400" kern="150" dirty="0" err="1">
                <a:latin typeface="+mn-lt"/>
                <a:ea typeface="Andale Sans UI"/>
                <a:cs typeface="Tahoma" panose="020B0604030504040204" pitchFamily="34" charset="0"/>
              </a:rPr>
              <a:t>resultados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obtenidos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Cada</a:t>
            </a:r>
            <a:r>
              <a:rPr lang="en-US" sz="2400" kern="150" dirty="0">
                <a:latin typeface="+mn-lt"/>
                <a:ea typeface="Andale Sans UI"/>
                <a:cs typeface="Tahoma" panose="020B0604030504040204" pitchFamily="34" charset="0"/>
              </a:rPr>
              <a:t> 15 </a:t>
            </a:r>
            <a:r>
              <a:rPr lang="en-US" sz="2400" kern="150" dirty="0" err="1">
                <a:latin typeface="+mn-lt"/>
                <a:ea typeface="Andale Sans UI"/>
                <a:cs typeface="Tahoma" panose="020B0604030504040204" pitchFamily="34" charset="0"/>
              </a:rPr>
              <a:t>días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solicitaron</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reunión</a:t>
            </a:r>
            <a:r>
              <a:rPr lang="en-US" sz="2400" kern="150" dirty="0">
                <a:latin typeface="+mn-lt"/>
                <a:ea typeface="Andale Sans UI"/>
                <a:cs typeface="Tahoma" panose="020B0604030504040204" pitchFamily="34" charset="0"/>
              </a:rPr>
              <a:t> con el </a:t>
            </a:r>
            <a:r>
              <a:rPr lang="en-US" sz="2400" kern="150" dirty="0" err="1">
                <a:latin typeface="+mn-lt"/>
                <a:ea typeface="Andale Sans UI"/>
                <a:cs typeface="Tahoma" panose="020B0604030504040204" pitchFamily="34" charset="0"/>
              </a:rPr>
              <a:t>profesor</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coordinador</a:t>
            </a:r>
            <a:r>
              <a:rPr lang="en-US" sz="2400" kern="150" dirty="0">
                <a:latin typeface="+mn-lt"/>
                <a:ea typeface="Andale Sans UI"/>
                <a:cs typeface="Tahoma" panose="020B0604030504040204" pitchFamily="34" charset="0"/>
              </a:rPr>
              <a:t> para </a:t>
            </a:r>
            <a:r>
              <a:rPr lang="en-US" sz="2400" kern="150" dirty="0" err="1">
                <a:latin typeface="+mn-lt"/>
                <a:ea typeface="Andale Sans UI"/>
                <a:cs typeface="Tahoma" panose="020B0604030504040204" pitchFamily="34" charset="0"/>
              </a:rPr>
              <a:t>explicarle</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incidencias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consultar</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dudas</a:t>
            </a:r>
            <a:r>
              <a:rPr lang="en-US" sz="2400" kern="150" dirty="0">
                <a:latin typeface="+mn-lt"/>
                <a:ea typeface="Andale Sans UI"/>
                <a:cs typeface="Tahoma" panose="020B0604030504040204" pitchFamily="34" charset="0"/>
              </a:rPr>
              <a:t> y </a:t>
            </a:r>
            <a:r>
              <a:rPr lang="en-US" sz="2400" kern="150" dirty="0" err="1">
                <a:latin typeface="+mn-lt"/>
                <a:ea typeface="Andale Sans UI"/>
                <a:cs typeface="Tahoma" panose="020B0604030504040204" pitchFamily="34" charset="0"/>
              </a:rPr>
              <a:t>alcanzar</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soluciones</a:t>
            </a:r>
            <a:r>
              <a:rPr lang="en-US" sz="2400" kern="150" dirty="0">
                <a:latin typeface="+mn-lt"/>
                <a:ea typeface="Andale Sans UI"/>
                <a:cs typeface="Tahoma" panose="020B0604030504040204" pitchFamily="34" charset="0"/>
              </a:rPr>
              <a:t>. Se </a:t>
            </a:r>
            <a:r>
              <a:rPr lang="en-US" sz="2400" kern="150" dirty="0" err="1">
                <a:latin typeface="+mn-lt"/>
                <a:ea typeface="Andale Sans UI"/>
                <a:cs typeface="Tahoma" panose="020B0604030504040204" pitchFamily="34" charset="0"/>
              </a:rPr>
              <a:t>acostumbraron</a:t>
            </a:r>
            <a:r>
              <a:rPr lang="en-US" sz="2400" kern="150" dirty="0">
                <a:latin typeface="+mn-lt"/>
                <a:ea typeface="Andale Sans UI"/>
                <a:cs typeface="Tahoma" panose="020B0604030504040204" pitchFamily="34" charset="0"/>
              </a:rPr>
              <a:t> a </a:t>
            </a:r>
            <a:r>
              <a:rPr lang="en-US" sz="2400" kern="150" dirty="0" err="1">
                <a:latin typeface="+mn-lt"/>
                <a:ea typeface="Andale Sans UI"/>
                <a:cs typeface="Tahoma" panose="020B0604030504040204" pitchFamily="34" charset="0"/>
              </a:rPr>
              <a:t>levantar</a:t>
            </a:r>
            <a:r>
              <a:rPr lang="en-US" sz="2400" kern="150" dirty="0">
                <a:latin typeface="+mn-lt"/>
                <a:ea typeface="Andale Sans UI"/>
                <a:cs typeface="Tahoma" panose="020B0604030504040204" pitchFamily="34" charset="0"/>
              </a:rPr>
              <a:t> acta de </a:t>
            </a:r>
            <a:r>
              <a:rPr lang="en-US" sz="2400" kern="150" dirty="0" err="1">
                <a:latin typeface="+mn-lt"/>
                <a:ea typeface="Andale Sans UI"/>
                <a:cs typeface="Tahoma" panose="020B0604030504040204" pitchFamily="34" charset="0"/>
              </a:rPr>
              <a:t>cada</a:t>
            </a:r>
            <a:r>
              <a:rPr lang="en-US" sz="2400" kern="150" dirty="0">
                <a:latin typeface="+mn-lt"/>
                <a:ea typeface="Andale Sans UI"/>
                <a:cs typeface="Tahoma" panose="020B0604030504040204" pitchFamily="34" charset="0"/>
              </a:rPr>
              <a:t> una de las </a:t>
            </a:r>
            <a:r>
              <a:rPr lang="en-US" sz="2400" kern="150" dirty="0" err="1">
                <a:latin typeface="+mn-lt"/>
                <a:ea typeface="Andale Sans UI"/>
                <a:cs typeface="Tahoma" panose="020B0604030504040204" pitchFamily="34" charset="0"/>
              </a:rPr>
              <a:t>reuniones</a:t>
            </a:r>
            <a:r>
              <a:rPr lang="en-US" sz="2400" kern="150" dirty="0">
                <a:latin typeface="+mn-lt"/>
                <a:ea typeface="Andale Sans UI"/>
                <a:cs typeface="Tahoma" panose="020B0604030504040204" pitchFamily="34" charset="0"/>
              </a:rPr>
              <a:t>. ....</a:t>
            </a:r>
            <a:endParaRPr lang="es-ES" sz="2400" kern="150" dirty="0">
              <a:effectLst/>
              <a:latin typeface="+mn-lt"/>
              <a:ea typeface="Andale Sans UI"/>
              <a:cs typeface="Tahoma" panose="020B0604030504040204" pitchFamily="34" charset="0"/>
            </a:endParaRPr>
          </a:p>
        </p:txBody>
      </p:sp>
    </p:spTree>
    <p:extLst>
      <p:ext uri="{BB962C8B-B14F-4D97-AF65-F5344CB8AC3E}">
        <p14:creationId xmlns:p14="http://schemas.microsoft.com/office/powerpoint/2010/main" val="192399912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DB409A5C-08F7-4697-8F38-9640D6F1893F}"/>
              </a:ext>
            </a:extLst>
          </p:cNvPr>
          <p:cNvSpPr/>
          <p:nvPr/>
        </p:nvSpPr>
        <p:spPr>
          <a:xfrm>
            <a:off x="1649413" y="180975"/>
            <a:ext cx="4478337" cy="5632450"/>
          </a:xfrm>
          <a:prstGeom prst="rect">
            <a:avLst/>
          </a:prstGeom>
        </p:spPr>
        <p:txBody>
          <a:bodyPr>
            <a:spAutoFit/>
          </a:bodyPr>
          <a:lstStyle/>
          <a:p>
            <a:pPr eaLnBrk="1" fontAlgn="auto" hangingPunct="1">
              <a:spcBef>
                <a:spcPts val="0"/>
              </a:spcBef>
              <a:spcAft>
                <a:spcPts val="0"/>
              </a:spcAft>
              <a:defRPr/>
            </a:pPr>
            <a:r>
              <a:rPr lang="es-ES" sz="2000" dirty="0">
                <a:solidFill>
                  <a:srgbClr val="000000"/>
                </a:solidFill>
                <a:latin typeface="+mj-lt"/>
              </a:rPr>
              <a:t>Publicidad ilícita: </a:t>
            </a:r>
          </a:p>
          <a:p>
            <a:pPr eaLnBrk="1" fontAlgn="auto" hangingPunct="1">
              <a:spcBef>
                <a:spcPts val="0"/>
              </a:spcBef>
              <a:spcAft>
                <a:spcPts val="0"/>
              </a:spcAft>
              <a:defRPr/>
            </a:pPr>
            <a:r>
              <a:rPr lang="es-ES" sz="2000" dirty="0">
                <a:solidFill>
                  <a:srgbClr val="000000"/>
                </a:solidFill>
                <a:latin typeface="+mj-lt"/>
              </a:rPr>
              <a:t>La publicidad </a:t>
            </a:r>
            <a:r>
              <a:rPr lang="es-ES" sz="2000" b="1" dirty="0">
                <a:solidFill>
                  <a:srgbClr val="000000"/>
                </a:solidFill>
                <a:latin typeface="+mj-lt"/>
              </a:rPr>
              <a:t>dirigida a menores que</a:t>
            </a:r>
          </a:p>
          <a:p>
            <a:pPr eaLnBrk="1" fontAlgn="auto" hangingPunct="1">
              <a:spcBef>
                <a:spcPts val="0"/>
              </a:spcBef>
              <a:spcAft>
                <a:spcPts val="0"/>
              </a:spcAft>
              <a:defRPr/>
            </a:pPr>
            <a:r>
              <a:rPr lang="es-ES" sz="2000" b="1" dirty="0">
                <a:solidFill>
                  <a:srgbClr val="000000"/>
                </a:solidFill>
                <a:latin typeface="+mj-lt"/>
              </a:rPr>
              <a:t>incite a la compra </a:t>
            </a:r>
            <a:r>
              <a:rPr lang="es-ES" sz="2000" dirty="0">
                <a:solidFill>
                  <a:srgbClr val="000000"/>
                </a:solidFill>
                <a:latin typeface="+mj-lt"/>
              </a:rPr>
              <a:t>de un bien explotando</a:t>
            </a:r>
          </a:p>
          <a:p>
            <a:pPr eaLnBrk="1" fontAlgn="auto" hangingPunct="1">
              <a:spcBef>
                <a:spcPts val="0"/>
              </a:spcBef>
              <a:spcAft>
                <a:spcPts val="0"/>
              </a:spcAft>
              <a:defRPr/>
            </a:pPr>
            <a:r>
              <a:rPr lang="es-ES" sz="2000" dirty="0">
                <a:solidFill>
                  <a:srgbClr val="000000"/>
                </a:solidFill>
                <a:latin typeface="+mj-lt"/>
              </a:rPr>
              <a:t>su inexperiencia o credulidad, o en la que aparezcan persuadiendo de la compra a padres. </a:t>
            </a:r>
          </a:p>
          <a:p>
            <a:pPr eaLnBrk="1" fontAlgn="auto" hangingPunct="1">
              <a:spcBef>
                <a:spcPts val="0"/>
              </a:spcBef>
              <a:spcAft>
                <a:spcPts val="0"/>
              </a:spcAft>
              <a:defRPr/>
            </a:pPr>
            <a:r>
              <a:rPr lang="es-ES" sz="2000" dirty="0">
                <a:latin typeface="+mj-lt"/>
              </a:rPr>
              <a:t>El </a:t>
            </a:r>
            <a:r>
              <a:rPr lang="es-ES" sz="2000" b="1" dirty="0">
                <a:latin typeface="+mj-lt"/>
              </a:rPr>
              <a:t>mensaje publicitario no puede ni debe distorsionar de manera significativa</a:t>
            </a:r>
          </a:p>
          <a:p>
            <a:pPr eaLnBrk="1" fontAlgn="auto" hangingPunct="1">
              <a:spcBef>
                <a:spcPts val="0"/>
              </a:spcBef>
              <a:spcAft>
                <a:spcPts val="0"/>
              </a:spcAft>
              <a:defRPr/>
            </a:pPr>
            <a:r>
              <a:rPr lang="es-ES" sz="2000" b="1" dirty="0">
                <a:latin typeface="+mj-lt"/>
              </a:rPr>
              <a:t> el comportamiento del consumidor</a:t>
            </a:r>
            <a:r>
              <a:rPr lang="es-ES" sz="2000" dirty="0">
                <a:latin typeface="+mj-lt"/>
              </a:rPr>
              <a:t>, provocando que éste tome una decisión</a:t>
            </a:r>
          </a:p>
          <a:p>
            <a:pPr eaLnBrk="1" fontAlgn="auto" hangingPunct="1">
              <a:spcBef>
                <a:spcPts val="0"/>
              </a:spcBef>
              <a:spcAft>
                <a:spcPts val="0"/>
              </a:spcAft>
              <a:defRPr/>
            </a:pPr>
            <a:r>
              <a:rPr lang="es-ES" sz="2000" dirty="0">
                <a:latin typeface="+mj-lt"/>
              </a:rPr>
              <a:t> que no habría adoptado de no mediar la publicidad </a:t>
            </a:r>
            <a:r>
              <a:rPr lang="es-ES" sz="2000" dirty="0" err="1">
                <a:solidFill>
                  <a:srgbClr val="000000"/>
                </a:solidFill>
                <a:latin typeface="+mj-lt"/>
              </a:rPr>
              <a:t>agresivaPAOS</a:t>
            </a:r>
            <a:endParaRPr lang="es-ES" sz="2000" dirty="0">
              <a:latin typeface="+mj-lt"/>
            </a:endParaRPr>
          </a:p>
          <a:p>
            <a:pPr eaLnBrk="1" fontAlgn="auto" hangingPunct="1">
              <a:spcBef>
                <a:spcPts val="0"/>
              </a:spcBef>
              <a:spcAft>
                <a:spcPts val="0"/>
              </a:spcAft>
              <a:defRPr/>
            </a:pPr>
            <a:r>
              <a:rPr lang="es-ES" sz="2000" dirty="0">
                <a:latin typeface="+mj-lt"/>
              </a:rPr>
              <a:t>Debe evitarse que la utilización publicitaria de la imaginación cree expectativas inalcanzables o explote la ingenuidad de los niños más pequeños a la hora de distinguir entre </a:t>
            </a:r>
            <a:r>
              <a:rPr lang="es-ES" sz="2000" b="1" dirty="0">
                <a:latin typeface="+mj-lt"/>
              </a:rPr>
              <a:t>fantasía y realidad</a:t>
            </a:r>
            <a:r>
              <a:rPr lang="es-ES" sz="2000" dirty="0">
                <a:latin typeface="+mj-lt"/>
              </a:rPr>
              <a:t>.</a:t>
            </a:r>
            <a:endParaRPr lang="es-ES" dirty="0">
              <a:solidFill>
                <a:srgbClr val="000000"/>
              </a:solidFill>
              <a:latin typeface="Arial" panose="020B0604020202020204" pitchFamily="34" charset="0"/>
            </a:endParaRPr>
          </a:p>
        </p:txBody>
      </p:sp>
      <p:pic>
        <p:nvPicPr>
          <p:cNvPr id="4" name="Imagen 3">
            <a:extLst>
              <a:ext uri="{FF2B5EF4-FFF2-40B4-BE49-F238E27FC236}">
                <a16:creationId xmlns:a16="http://schemas.microsoft.com/office/drawing/2014/main" xmlns="" id="{B7ED1B09-C412-4EC5-A3C3-6D9F648358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22389"/>
          <a:stretch>
            <a:fillRect/>
          </a:stretch>
        </p:blipFill>
        <p:spPr bwMode="auto">
          <a:xfrm>
            <a:off x="3270250" y="325438"/>
            <a:ext cx="449738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xmlns="" id="{40B9F946-7088-41E7-BCD7-2E698812B8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645" t="29695"/>
          <a:stretch>
            <a:fillRect/>
          </a:stretch>
        </p:blipFill>
        <p:spPr bwMode="auto">
          <a:xfrm>
            <a:off x="6743700" y="765175"/>
            <a:ext cx="35274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xmlns="" id="{68411FB8-DF80-4900-983C-708A2B97B4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87" r="32883" b="14774"/>
          <a:stretch>
            <a:fillRect/>
          </a:stretch>
        </p:blipFill>
        <p:spPr bwMode="auto">
          <a:xfrm>
            <a:off x="5454650" y="2997200"/>
            <a:ext cx="4886325"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6" name="Rectángulo 9">
            <a:extLst>
              <a:ext uri="{FF2B5EF4-FFF2-40B4-BE49-F238E27FC236}">
                <a16:creationId xmlns:a16="http://schemas.microsoft.com/office/drawing/2014/main" xmlns="" id="{114D2D48-375F-4936-8B3E-7AE6ACEF0C47}"/>
              </a:ext>
            </a:extLst>
          </p:cNvPr>
          <p:cNvSpPr>
            <a:spLocks noChangeArrowheads="1"/>
          </p:cNvSpPr>
          <p:nvPr/>
        </p:nvSpPr>
        <p:spPr bwMode="auto">
          <a:xfrm>
            <a:off x="1833563" y="6238875"/>
            <a:ext cx="712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solidFill>
                  <a:srgbClr val="000000"/>
                </a:solidFill>
              </a:rPr>
              <a:t>*La </a:t>
            </a:r>
            <a:r>
              <a:rPr lang="es-ES" altLang="es-ES" sz="1800" b="1">
                <a:solidFill>
                  <a:srgbClr val="000000"/>
                </a:solidFill>
              </a:rPr>
              <a:t>Ley 34/1988 General de Publicidad </a:t>
            </a:r>
            <a:r>
              <a:rPr lang="es-ES" altLang="es-ES" sz="1800">
                <a:solidFill>
                  <a:srgbClr val="000000"/>
                </a:solidFill>
              </a:rPr>
              <a:t>(texto consolidado a 28.03.2014) </a:t>
            </a:r>
            <a:endParaRPr lang="es-ES" altLang="es-ES" sz="1800"/>
          </a:p>
        </p:txBody>
      </p:sp>
      <p:pic>
        <p:nvPicPr>
          <p:cNvPr id="7" name="Imagen 6">
            <a:extLst>
              <a:ext uri="{FF2B5EF4-FFF2-40B4-BE49-F238E27FC236}">
                <a16:creationId xmlns:a16="http://schemas.microsoft.com/office/drawing/2014/main" xmlns="" id="{B8026A5D-9572-432D-822D-60EE331C66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5133" t="23424" r="20947" b="28337"/>
          <a:stretch>
            <a:fillRect/>
          </a:stretch>
        </p:blipFill>
        <p:spPr bwMode="auto">
          <a:xfrm>
            <a:off x="7419975" y="2327275"/>
            <a:ext cx="25923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trella de 6 puntas 10">
            <a:extLst>
              <a:ext uri="{FF2B5EF4-FFF2-40B4-BE49-F238E27FC236}">
                <a16:creationId xmlns:a16="http://schemas.microsoft.com/office/drawing/2014/main" xmlns="" id="{8E5BA766-63E7-4FB0-ACC8-F31E9B4658C1}"/>
              </a:ext>
            </a:extLst>
          </p:cNvPr>
          <p:cNvSpPr/>
          <p:nvPr/>
        </p:nvSpPr>
        <p:spPr>
          <a:xfrm>
            <a:off x="2279650" y="4508500"/>
            <a:ext cx="1736725" cy="1582738"/>
          </a:xfrm>
          <a:prstGeom prst="star6">
            <a:avLst/>
          </a:prstGeom>
          <a:solidFill>
            <a:srgbClr val="FFC000">
              <a:alpha val="25000"/>
            </a:srgb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6" name="Imagen 5">
            <a:extLst>
              <a:ext uri="{FF2B5EF4-FFF2-40B4-BE49-F238E27FC236}">
                <a16:creationId xmlns:a16="http://schemas.microsoft.com/office/drawing/2014/main" xmlns="" id="{26E8A139-2FAD-4602-B993-7558F30F97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10464" r="29492"/>
          <a:stretch>
            <a:fillRect/>
          </a:stretch>
        </p:blipFill>
        <p:spPr bwMode="auto">
          <a:xfrm>
            <a:off x="4970463" y="2492375"/>
            <a:ext cx="24495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xmlns="" id="{63AF49E2-ED82-408E-BFEA-CAAE766E44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5579" r="29506"/>
          <a:stretch>
            <a:fillRect/>
          </a:stretch>
        </p:blipFill>
        <p:spPr bwMode="auto">
          <a:xfrm>
            <a:off x="1722438" y="2540000"/>
            <a:ext cx="4589462"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Imagen 4">
            <a:extLst>
              <a:ext uri="{FF2B5EF4-FFF2-40B4-BE49-F238E27FC236}">
                <a16:creationId xmlns:a16="http://schemas.microsoft.com/office/drawing/2014/main" xmlns="" id="{0B83E35C-82AD-49D6-B255-ADE01EBBB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318" b="21194"/>
          <a:stretch>
            <a:fillRect/>
          </a:stretch>
        </p:blipFill>
        <p:spPr bwMode="auto">
          <a:xfrm>
            <a:off x="4745038" y="496888"/>
            <a:ext cx="50419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Imagen 5">
            <a:extLst>
              <a:ext uri="{FF2B5EF4-FFF2-40B4-BE49-F238E27FC236}">
                <a16:creationId xmlns:a16="http://schemas.microsoft.com/office/drawing/2014/main" xmlns="" id="{DD3EDC8C-DC9A-4C55-B40C-586643193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0646"/>
          <a:stretch>
            <a:fillRect/>
          </a:stretch>
        </p:blipFill>
        <p:spPr bwMode="auto">
          <a:xfrm>
            <a:off x="4872038" y="4643438"/>
            <a:ext cx="4787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CuadroTexto 1">
            <a:extLst>
              <a:ext uri="{FF2B5EF4-FFF2-40B4-BE49-F238E27FC236}">
                <a16:creationId xmlns:a16="http://schemas.microsoft.com/office/drawing/2014/main" xmlns="" id="{BDDC13E2-230B-453E-B704-1B198DC2E848}"/>
              </a:ext>
            </a:extLst>
          </p:cNvPr>
          <p:cNvSpPr txBox="1">
            <a:spLocks noChangeArrowheads="1"/>
          </p:cNvSpPr>
          <p:nvPr/>
        </p:nvSpPr>
        <p:spPr bwMode="auto">
          <a:xfrm>
            <a:off x="5808663" y="1800225"/>
            <a:ext cx="2752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600" b="1">
                <a:solidFill>
                  <a:schemeClr val="bg1"/>
                </a:solidFill>
              </a:rPr>
              <a:t>???????????</a:t>
            </a:r>
          </a:p>
        </p:txBody>
      </p:sp>
      <p:sp>
        <p:nvSpPr>
          <p:cNvPr id="7" name="Almacenamiento de acceso secuencial 6">
            <a:extLst>
              <a:ext uri="{FF2B5EF4-FFF2-40B4-BE49-F238E27FC236}">
                <a16:creationId xmlns:a16="http://schemas.microsoft.com/office/drawing/2014/main" xmlns="" id="{CD2A521B-C1C5-402E-A95A-AA93B8A32212}"/>
              </a:ext>
            </a:extLst>
          </p:cNvPr>
          <p:cNvSpPr/>
          <p:nvPr/>
        </p:nvSpPr>
        <p:spPr>
          <a:xfrm>
            <a:off x="1919288" y="3101975"/>
            <a:ext cx="5113337" cy="1296988"/>
          </a:xfrm>
          <a:prstGeom prst="flowChartMagneticTap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200" dirty="0"/>
              <a:t>Merece un comentario, por lo menos</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Imagen 2">
            <a:extLst>
              <a:ext uri="{FF2B5EF4-FFF2-40B4-BE49-F238E27FC236}">
                <a16:creationId xmlns:a16="http://schemas.microsoft.com/office/drawing/2014/main" xmlns="" id="{2878DC36-DD29-4133-B3FE-EFA03BD84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23813"/>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macenamiento de acceso secuencial 3">
            <a:extLst>
              <a:ext uri="{FF2B5EF4-FFF2-40B4-BE49-F238E27FC236}">
                <a16:creationId xmlns:a16="http://schemas.microsoft.com/office/drawing/2014/main" xmlns="" id="{C3AF969B-CAD5-4EC3-B167-34DE76AF9CC4}"/>
              </a:ext>
            </a:extLst>
          </p:cNvPr>
          <p:cNvSpPr/>
          <p:nvPr/>
        </p:nvSpPr>
        <p:spPr>
          <a:xfrm>
            <a:off x="2063750" y="1844675"/>
            <a:ext cx="5111750" cy="1296988"/>
          </a:xfrm>
          <a:prstGeom prst="flowChartMagneticTap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200" dirty="0"/>
              <a:t>Merece un comentario, por lo menos</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Imagen 2">
            <a:extLst>
              <a:ext uri="{FF2B5EF4-FFF2-40B4-BE49-F238E27FC236}">
                <a16:creationId xmlns:a16="http://schemas.microsoft.com/office/drawing/2014/main" xmlns="" id="{D8F959F5-6D0F-49CF-A4A2-CFBA13423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620713"/>
            <a:ext cx="7832725"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lamada ovalada 3">
            <a:extLst>
              <a:ext uri="{FF2B5EF4-FFF2-40B4-BE49-F238E27FC236}">
                <a16:creationId xmlns:a16="http://schemas.microsoft.com/office/drawing/2014/main" xmlns="" id="{A29CA2C3-6548-419D-A5EF-8AFCBFF531B3}"/>
              </a:ext>
            </a:extLst>
          </p:cNvPr>
          <p:cNvSpPr/>
          <p:nvPr/>
        </p:nvSpPr>
        <p:spPr>
          <a:xfrm>
            <a:off x="8328025" y="765175"/>
            <a:ext cx="2016125" cy="1511300"/>
          </a:xfrm>
          <a:prstGeom prst="wedgeEllipseCallout">
            <a:avLst>
              <a:gd name="adj1" fmla="val -86492"/>
              <a:gd name="adj2" fmla="val 70480"/>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2000" b="1" dirty="0"/>
              <a:t>Con grasas</a:t>
            </a:r>
          </a:p>
          <a:p>
            <a:pPr algn="ctr" eaLnBrk="1" fontAlgn="auto" hangingPunct="1">
              <a:spcBef>
                <a:spcPts val="0"/>
              </a:spcBef>
              <a:spcAft>
                <a:spcPts val="0"/>
              </a:spcAft>
              <a:defRPr/>
            </a:pPr>
            <a:r>
              <a:rPr lang="es-ES" sz="2000" b="1" dirty="0"/>
              <a:t>Con grasa saturada</a:t>
            </a:r>
          </a:p>
          <a:p>
            <a:pPr algn="ctr" eaLnBrk="1" fontAlgn="auto" hangingPunct="1">
              <a:spcBef>
                <a:spcPts val="0"/>
              </a:spcBef>
              <a:spcAft>
                <a:spcPts val="0"/>
              </a:spcAft>
              <a:defRPr/>
            </a:pPr>
            <a:r>
              <a:rPr lang="es-ES" sz="2000" b="1" dirty="0"/>
              <a:t>Con azúcar</a:t>
            </a:r>
          </a:p>
        </p:txBody>
      </p:sp>
      <p:pic>
        <p:nvPicPr>
          <p:cNvPr id="5" name="Imagen 4">
            <a:extLst>
              <a:ext uri="{FF2B5EF4-FFF2-40B4-BE49-F238E27FC236}">
                <a16:creationId xmlns:a16="http://schemas.microsoft.com/office/drawing/2014/main" xmlns="" id="{302B6EC4-80EA-4ACE-83B3-FF0BDB584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943" t="48949" r="32993" b="37206"/>
          <a:stretch>
            <a:fillRect/>
          </a:stretch>
        </p:blipFill>
        <p:spPr bwMode="auto">
          <a:xfrm>
            <a:off x="4413250" y="2997200"/>
            <a:ext cx="35655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CuadroTexto 1">
            <a:extLst>
              <a:ext uri="{FF2B5EF4-FFF2-40B4-BE49-F238E27FC236}">
                <a16:creationId xmlns:a16="http://schemas.microsoft.com/office/drawing/2014/main" xmlns="" id="{89ADA7E7-0507-4724-9E6C-2294BAAE41A1}"/>
              </a:ext>
            </a:extLst>
          </p:cNvPr>
          <p:cNvSpPr txBox="1">
            <a:spLocks noChangeArrowheads="1"/>
          </p:cNvSpPr>
          <p:nvPr/>
        </p:nvSpPr>
        <p:spPr bwMode="auto">
          <a:xfrm>
            <a:off x="4872038" y="255588"/>
            <a:ext cx="20875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t>165g……..1,65€</a:t>
            </a:r>
          </a:p>
          <a:p>
            <a:pPr eaLnBrk="1" hangingPunct="1">
              <a:lnSpc>
                <a:spcPct val="100000"/>
              </a:lnSpc>
              <a:spcBef>
                <a:spcPct val="0"/>
              </a:spcBef>
              <a:buFontTx/>
              <a:buNone/>
            </a:pPr>
            <a:r>
              <a:rPr lang="es-ES" altLang="es-ES" sz="2400"/>
              <a:t>1kg………..10€</a:t>
            </a:r>
          </a:p>
        </p:txBody>
      </p:sp>
      <p:pic>
        <p:nvPicPr>
          <p:cNvPr id="239619" name="Imagen 10">
            <a:extLst>
              <a:ext uri="{FF2B5EF4-FFF2-40B4-BE49-F238E27FC236}">
                <a16:creationId xmlns:a16="http://schemas.microsoft.com/office/drawing/2014/main" xmlns="" id="{36C8C3DB-50CF-4A18-9A5F-EE0EAA325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694" t="23827" r="35440" b="5704"/>
          <a:stretch>
            <a:fillRect/>
          </a:stretch>
        </p:blipFill>
        <p:spPr bwMode="auto">
          <a:xfrm>
            <a:off x="2327275" y="3133725"/>
            <a:ext cx="24479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CuadroTexto 2">
            <a:extLst>
              <a:ext uri="{FF2B5EF4-FFF2-40B4-BE49-F238E27FC236}">
                <a16:creationId xmlns:a16="http://schemas.microsoft.com/office/drawing/2014/main" xmlns="" id="{69E2C0DE-3475-4B10-898F-C6F0236F3635}"/>
              </a:ext>
            </a:extLst>
          </p:cNvPr>
          <p:cNvSpPr txBox="1">
            <a:spLocks noChangeArrowheads="1"/>
          </p:cNvSpPr>
          <p:nvPr/>
        </p:nvSpPr>
        <p:spPr bwMode="auto">
          <a:xfrm>
            <a:off x="4872038" y="1068388"/>
            <a:ext cx="25193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b="1">
                <a:solidFill>
                  <a:srgbClr val="FF0000"/>
                </a:solidFill>
              </a:rPr>
              <a:t>Energía  500 kcal</a:t>
            </a:r>
          </a:p>
          <a:p>
            <a:pPr eaLnBrk="1" hangingPunct="1">
              <a:lnSpc>
                <a:spcPct val="100000"/>
              </a:lnSpc>
              <a:spcBef>
                <a:spcPct val="0"/>
              </a:spcBef>
              <a:buFontTx/>
              <a:buNone/>
            </a:pPr>
            <a:r>
              <a:rPr lang="es-ES" altLang="es-ES" sz="1800" b="1">
                <a:solidFill>
                  <a:srgbClr val="FF0000"/>
                </a:solidFill>
              </a:rPr>
              <a:t>Grasas 30g</a:t>
            </a:r>
          </a:p>
          <a:p>
            <a:pPr eaLnBrk="1" hangingPunct="1">
              <a:lnSpc>
                <a:spcPct val="100000"/>
              </a:lnSpc>
              <a:spcBef>
                <a:spcPct val="0"/>
              </a:spcBef>
              <a:buFontTx/>
              <a:buNone/>
            </a:pPr>
            <a:r>
              <a:rPr lang="es-ES" altLang="es-ES" sz="1800" b="1">
                <a:solidFill>
                  <a:srgbClr val="FF0000"/>
                </a:solidFill>
              </a:rPr>
              <a:t>Azúcares 30g</a:t>
            </a:r>
          </a:p>
          <a:p>
            <a:pPr eaLnBrk="1" hangingPunct="1">
              <a:lnSpc>
                <a:spcPct val="100000"/>
              </a:lnSpc>
              <a:spcBef>
                <a:spcPct val="0"/>
              </a:spcBef>
              <a:buFontTx/>
              <a:buNone/>
            </a:pPr>
            <a:r>
              <a:rPr lang="es-ES" altLang="es-ES" sz="1800" b="1">
                <a:solidFill>
                  <a:srgbClr val="FF9933"/>
                </a:solidFill>
              </a:rPr>
              <a:t>Sal 0,8g</a:t>
            </a:r>
          </a:p>
        </p:txBody>
      </p:sp>
      <p:pic>
        <p:nvPicPr>
          <p:cNvPr id="239621" name="Imagen 3">
            <a:extLst>
              <a:ext uri="{FF2B5EF4-FFF2-40B4-BE49-F238E27FC236}">
                <a16:creationId xmlns:a16="http://schemas.microsoft.com/office/drawing/2014/main" xmlns="" id="{C5B7EC9B-AC9F-45B2-AE71-819DB47E7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134" t="14957" r="2934" b="29395"/>
          <a:stretch>
            <a:fillRect/>
          </a:stretch>
        </p:blipFill>
        <p:spPr bwMode="auto">
          <a:xfrm>
            <a:off x="2376488" y="404813"/>
            <a:ext cx="2351087"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2">
            <a:extLst>
              <a:ext uri="{FF2B5EF4-FFF2-40B4-BE49-F238E27FC236}">
                <a16:creationId xmlns:a16="http://schemas.microsoft.com/office/drawing/2014/main" xmlns="" id="{86EAAC8C-9A7C-4B09-9CA8-48B767DE39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3875" t="12758" r="32190" b="13287"/>
          <a:stretch>
            <a:fillRect/>
          </a:stretch>
        </p:blipFill>
        <p:spPr bwMode="auto">
          <a:xfrm>
            <a:off x="6992938" y="138113"/>
            <a:ext cx="2495550" cy="2879725"/>
          </a:xfrm>
          <a:prstGeom prst="rect">
            <a:avLst/>
          </a:prstGeom>
          <a:noFill/>
          <a:ln>
            <a:noFill/>
          </a:ln>
          <a:effectLst/>
          <a:extLst>
            <a:ext uri="{909E8E84-426E-40DD-AFC4-6F175D3DCCD1}">
              <a14:hiddenFill xmlns:a14="http://schemas.microsoft.com/office/drawing/2010/main">
                <a:blipFill dpi="0" rotWithShape="0">
                  <a:blip/>
                  <a:srcRect l="33875" t="12758" r="32190" b="1328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9623" name="Imagen 13">
            <a:extLst>
              <a:ext uri="{FF2B5EF4-FFF2-40B4-BE49-F238E27FC236}">
                <a16:creationId xmlns:a16="http://schemas.microsoft.com/office/drawing/2014/main" xmlns="" id="{E0C33B8C-D421-4ACD-8375-485BD3BD78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7248" b="31355"/>
          <a:stretch>
            <a:fillRect/>
          </a:stretch>
        </p:blipFill>
        <p:spPr bwMode="auto">
          <a:xfrm>
            <a:off x="5051425" y="4106863"/>
            <a:ext cx="3348038"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4" name="CuadroTexto 14">
            <a:extLst>
              <a:ext uri="{FF2B5EF4-FFF2-40B4-BE49-F238E27FC236}">
                <a16:creationId xmlns:a16="http://schemas.microsoft.com/office/drawing/2014/main" xmlns="" id="{E76A88C0-05E0-45E6-9C2C-CABD36386084}"/>
              </a:ext>
            </a:extLst>
          </p:cNvPr>
          <p:cNvSpPr txBox="1">
            <a:spLocks noChangeArrowheads="1"/>
          </p:cNvSpPr>
          <p:nvPr/>
        </p:nvSpPr>
        <p:spPr bwMode="auto">
          <a:xfrm>
            <a:off x="8399463" y="3883025"/>
            <a:ext cx="18732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b="1">
                <a:solidFill>
                  <a:srgbClr val="00B050"/>
                </a:solidFill>
              </a:rPr>
              <a:t>Energía  104 kcal</a:t>
            </a:r>
          </a:p>
          <a:p>
            <a:pPr eaLnBrk="1" hangingPunct="1">
              <a:lnSpc>
                <a:spcPct val="100000"/>
              </a:lnSpc>
              <a:spcBef>
                <a:spcPct val="0"/>
              </a:spcBef>
              <a:buFontTx/>
              <a:buNone/>
            </a:pPr>
            <a:r>
              <a:rPr lang="es-ES" altLang="es-ES" sz="1800" b="1">
                <a:solidFill>
                  <a:srgbClr val="00B050"/>
                </a:solidFill>
              </a:rPr>
              <a:t>Grasas 4,4g</a:t>
            </a:r>
          </a:p>
          <a:p>
            <a:pPr eaLnBrk="1" hangingPunct="1">
              <a:lnSpc>
                <a:spcPct val="100000"/>
              </a:lnSpc>
              <a:spcBef>
                <a:spcPct val="0"/>
              </a:spcBef>
              <a:buFontTx/>
              <a:buNone/>
            </a:pPr>
            <a:r>
              <a:rPr lang="es-ES" altLang="es-ES" sz="1800" b="1">
                <a:solidFill>
                  <a:srgbClr val="00B050"/>
                </a:solidFill>
              </a:rPr>
              <a:t>Azúcares 0</a:t>
            </a:r>
          </a:p>
          <a:p>
            <a:pPr eaLnBrk="1" hangingPunct="1">
              <a:lnSpc>
                <a:spcPct val="100000"/>
              </a:lnSpc>
              <a:spcBef>
                <a:spcPct val="0"/>
              </a:spcBef>
              <a:buFontTx/>
              <a:buNone/>
            </a:pPr>
            <a:r>
              <a:rPr lang="es-ES" altLang="es-ES" sz="1800" b="1">
                <a:solidFill>
                  <a:srgbClr val="00B050"/>
                </a:solidFill>
              </a:rPr>
              <a:t>Sal 0,3</a:t>
            </a:r>
          </a:p>
          <a:p>
            <a:pPr eaLnBrk="1" hangingPunct="1">
              <a:lnSpc>
                <a:spcPct val="100000"/>
              </a:lnSpc>
              <a:spcBef>
                <a:spcPct val="0"/>
              </a:spcBef>
              <a:buFontTx/>
              <a:buNone/>
            </a:pPr>
            <a:r>
              <a:rPr lang="es-ES" altLang="es-ES" sz="1800" b="1">
                <a:solidFill>
                  <a:srgbClr val="00B050"/>
                </a:solidFill>
              </a:rPr>
              <a:t>…..DHA</a:t>
            </a:r>
          </a:p>
          <a:p>
            <a:pPr eaLnBrk="1" hangingPunct="1">
              <a:lnSpc>
                <a:spcPct val="100000"/>
              </a:lnSpc>
              <a:spcBef>
                <a:spcPct val="0"/>
              </a:spcBef>
              <a:buFontTx/>
              <a:buNone/>
            </a:pPr>
            <a:r>
              <a:rPr lang="es-ES" altLang="es-ES" sz="1800" b="1">
                <a:solidFill>
                  <a:srgbClr val="00B050"/>
                </a:solidFill>
              </a:rPr>
              <a:t>Proteínas…</a:t>
            </a:r>
          </a:p>
        </p:txBody>
      </p:sp>
      <p:sp>
        <p:nvSpPr>
          <p:cNvPr id="239625" name="Rectángulo 15">
            <a:extLst>
              <a:ext uri="{FF2B5EF4-FFF2-40B4-BE49-F238E27FC236}">
                <a16:creationId xmlns:a16="http://schemas.microsoft.com/office/drawing/2014/main" xmlns="" id="{B3476985-0148-4E2C-A154-5893FC89722D}"/>
              </a:ext>
            </a:extLst>
          </p:cNvPr>
          <p:cNvSpPr>
            <a:spLocks noChangeArrowheads="1"/>
          </p:cNvSpPr>
          <p:nvPr/>
        </p:nvSpPr>
        <p:spPr bwMode="auto">
          <a:xfrm>
            <a:off x="5535613" y="3744913"/>
            <a:ext cx="1457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t>1kg………..10€</a:t>
            </a:r>
          </a:p>
        </p:txBody>
      </p:sp>
      <p:cxnSp>
        <p:nvCxnSpPr>
          <p:cNvPr id="18" name="Conector recto 17">
            <a:extLst>
              <a:ext uri="{FF2B5EF4-FFF2-40B4-BE49-F238E27FC236}">
                <a16:creationId xmlns:a16="http://schemas.microsoft.com/office/drawing/2014/main" xmlns="" id="{19BBEE88-9A43-49A4-A062-E7A141E887D4}"/>
              </a:ext>
            </a:extLst>
          </p:cNvPr>
          <p:cNvCxnSpPr/>
          <p:nvPr/>
        </p:nvCxnSpPr>
        <p:spPr>
          <a:xfrm>
            <a:off x="1739900" y="3133725"/>
            <a:ext cx="8785225" cy="0"/>
          </a:xfrm>
          <a:prstGeom prst="line">
            <a:avLst/>
          </a:prstGeom>
          <a:ln w="44450">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239627" name="CuadroTexto 18">
            <a:extLst>
              <a:ext uri="{FF2B5EF4-FFF2-40B4-BE49-F238E27FC236}">
                <a16:creationId xmlns:a16="http://schemas.microsoft.com/office/drawing/2014/main" xmlns="" id="{5DD46A4B-6D7E-42F2-8FD5-5F3C61A673CB}"/>
              </a:ext>
            </a:extLst>
          </p:cNvPr>
          <p:cNvSpPr txBox="1">
            <a:spLocks noChangeArrowheads="1"/>
          </p:cNvSpPr>
          <p:nvPr/>
        </p:nvSpPr>
        <p:spPr bwMode="auto">
          <a:xfrm>
            <a:off x="1919288" y="2492375"/>
            <a:ext cx="4681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solidFill>
                  <a:srgbClr val="FF0000"/>
                </a:solidFill>
              </a:rPr>
              <a:t>Prescindible y evitable</a:t>
            </a:r>
          </a:p>
        </p:txBody>
      </p:sp>
      <p:sp>
        <p:nvSpPr>
          <p:cNvPr id="239628" name="CuadroTexto 19">
            <a:extLst>
              <a:ext uri="{FF2B5EF4-FFF2-40B4-BE49-F238E27FC236}">
                <a16:creationId xmlns:a16="http://schemas.microsoft.com/office/drawing/2014/main" xmlns="" id="{0C443E54-9557-41B7-B499-66A42B3CFEEB}"/>
              </a:ext>
            </a:extLst>
          </p:cNvPr>
          <p:cNvSpPr txBox="1">
            <a:spLocks noChangeArrowheads="1"/>
          </p:cNvSpPr>
          <p:nvPr/>
        </p:nvSpPr>
        <p:spPr bwMode="auto">
          <a:xfrm>
            <a:off x="5051425" y="5870575"/>
            <a:ext cx="467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solidFill>
                  <a:schemeClr val="tx2"/>
                </a:solidFill>
              </a:rPr>
              <a:t>Recomendable y adecuado</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Imagen 2">
            <a:extLst>
              <a:ext uri="{FF2B5EF4-FFF2-40B4-BE49-F238E27FC236}">
                <a16:creationId xmlns:a16="http://schemas.microsoft.com/office/drawing/2014/main" xmlns="" id="{30B4A866-0379-4225-BA4B-8CDB8BA4B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62" b="28990"/>
          <a:stretch>
            <a:fillRect/>
          </a:stretch>
        </p:blipFill>
        <p:spPr bwMode="auto">
          <a:xfrm>
            <a:off x="1758950" y="790575"/>
            <a:ext cx="3544888"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Imagen 3">
            <a:extLst>
              <a:ext uri="{FF2B5EF4-FFF2-40B4-BE49-F238E27FC236}">
                <a16:creationId xmlns:a16="http://schemas.microsoft.com/office/drawing/2014/main" xmlns="" id="{30920BD3-D502-4768-B063-9FA1608D0A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201" t="21986" r="9052" b="6580"/>
          <a:stretch>
            <a:fillRect/>
          </a:stretch>
        </p:blipFill>
        <p:spPr bwMode="auto">
          <a:xfrm>
            <a:off x="1760538" y="3789363"/>
            <a:ext cx="354330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e 5">
            <a:extLst>
              <a:ext uri="{FF2B5EF4-FFF2-40B4-BE49-F238E27FC236}">
                <a16:creationId xmlns:a16="http://schemas.microsoft.com/office/drawing/2014/main" xmlns="" id="{F7A40E97-905C-4FF5-8C50-A33AA873DCBC}"/>
              </a:ext>
            </a:extLst>
          </p:cNvPr>
          <p:cNvSpPr/>
          <p:nvPr/>
        </p:nvSpPr>
        <p:spPr>
          <a:xfrm>
            <a:off x="2640013" y="5262563"/>
            <a:ext cx="863600" cy="792162"/>
          </a:xfrm>
          <a:prstGeom prst="ellipse">
            <a:avLst/>
          </a:prstGeom>
          <a:solidFill>
            <a:schemeClr val="bg1"/>
          </a:solid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200" b="1" dirty="0">
              <a:solidFill>
                <a:schemeClr val="tx1"/>
              </a:solidFill>
            </a:endParaRPr>
          </a:p>
          <a:p>
            <a:pPr algn="ctr" eaLnBrk="1" fontAlgn="auto" hangingPunct="1">
              <a:spcBef>
                <a:spcPts val="0"/>
              </a:spcBef>
              <a:spcAft>
                <a:spcPts val="0"/>
              </a:spcAft>
              <a:defRPr/>
            </a:pPr>
            <a:r>
              <a:rPr lang="es-ES" sz="1200" b="1" dirty="0">
                <a:solidFill>
                  <a:schemeClr val="tx1"/>
                </a:solidFill>
              </a:rPr>
              <a:t>Precio kg</a:t>
            </a:r>
          </a:p>
          <a:p>
            <a:pPr algn="ctr" eaLnBrk="1" fontAlgn="auto" hangingPunct="1">
              <a:spcBef>
                <a:spcPts val="0"/>
              </a:spcBef>
              <a:spcAft>
                <a:spcPts val="0"/>
              </a:spcAft>
              <a:defRPr/>
            </a:pPr>
            <a:r>
              <a:rPr lang="es-ES" b="1" dirty="0">
                <a:solidFill>
                  <a:schemeClr val="tx1"/>
                </a:solidFill>
              </a:rPr>
              <a:t>12,4</a:t>
            </a:r>
          </a:p>
          <a:p>
            <a:pPr algn="ctr" eaLnBrk="1" fontAlgn="auto" hangingPunct="1">
              <a:spcBef>
                <a:spcPts val="0"/>
              </a:spcBef>
              <a:spcAft>
                <a:spcPts val="0"/>
              </a:spcAft>
              <a:defRPr/>
            </a:pPr>
            <a:endParaRPr lang="es-ES" dirty="0"/>
          </a:p>
        </p:txBody>
      </p:sp>
      <p:sp>
        <p:nvSpPr>
          <p:cNvPr id="240645" name="CuadroTexto 6">
            <a:extLst>
              <a:ext uri="{FF2B5EF4-FFF2-40B4-BE49-F238E27FC236}">
                <a16:creationId xmlns:a16="http://schemas.microsoft.com/office/drawing/2014/main" xmlns="" id="{B625682F-E603-4065-8FAE-B9E51F8A3167}"/>
              </a:ext>
            </a:extLst>
          </p:cNvPr>
          <p:cNvSpPr txBox="1">
            <a:spLocks noChangeArrowheads="1"/>
          </p:cNvSpPr>
          <p:nvPr/>
        </p:nvSpPr>
        <p:spPr bwMode="auto">
          <a:xfrm>
            <a:off x="5951538" y="4903788"/>
            <a:ext cx="237648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t>Sin huevo</a:t>
            </a:r>
          </a:p>
          <a:p>
            <a:pPr eaLnBrk="1" hangingPunct="1">
              <a:lnSpc>
                <a:spcPct val="100000"/>
              </a:lnSpc>
              <a:spcBef>
                <a:spcPct val="0"/>
              </a:spcBef>
              <a:buFontTx/>
              <a:buNone/>
            </a:pPr>
            <a:r>
              <a:rPr lang="es-ES" altLang="es-ES" sz="1800"/>
              <a:t>Sin lactosa</a:t>
            </a:r>
          </a:p>
          <a:p>
            <a:pPr eaLnBrk="1" hangingPunct="1">
              <a:lnSpc>
                <a:spcPct val="100000"/>
              </a:lnSpc>
              <a:spcBef>
                <a:spcPct val="0"/>
              </a:spcBef>
              <a:buFontTx/>
              <a:buNone/>
            </a:pPr>
            <a:r>
              <a:rPr lang="es-ES" altLang="es-ES" sz="1800"/>
              <a:t>Sin gluten….</a:t>
            </a:r>
          </a:p>
          <a:p>
            <a:pPr eaLnBrk="1" hangingPunct="1">
              <a:lnSpc>
                <a:spcPct val="100000"/>
              </a:lnSpc>
              <a:spcBef>
                <a:spcPct val="0"/>
              </a:spcBef>
              <a:buFontTx/>
              <a:buNone/>
            </a:pPr>
            <a:r>
              <a:rPr lang="es-ES" altLang="es-ES" sz="1800"/>
              <a:t>Con </a:t>
            </a:r>
            <a:r>
              <a:rPr lang="es-ES" altLang="es-ES" sz="2000" b="1"/>
              <a:t>730 mg </a:t>
            </a:r>
            <a:r>
              <a:rPr lang="es-ES" altLang="es-ES" sz="1800"/>
              <a:t>de sodio, + grasa y +…</a:t>
            </a:r>
          </a:p>
        </p:txBody>
      </p:sp>
      <p:sp>
        <p:nvSpPr>
          <p:cNvPr id="8" name="Elipse 7">
            <a:extLst>
              <a:ext uri="{FF2B5EF4-FFF2-40B4-BE49-F238E27FC236}">
                <a16:creationId xmlns:a16="http://schemas.microsoft.com/office/drawing/2014/main" xmlns="" id="{4D402D02-BC37-4A0A-A12F-7AA5C02BE196}"/>
              </a:ext>
            </a:extLst>
          </p:cNvPr>
          <p:cNvSpPr/>
          <p:nvPr/>
        </p:nvSpPr>
        <p:spPr>
          <a:xfrm>
            <a:off x="3071813" y="2260600"/>
            <a:ext cx="863600" cy="792163"/>
          </a:xfrm>
          <a:prstGeom prst="ellipse">
            <a:avLst/>
          </a:prstGeom>
          <a:solidFill>
            <a:schemeClr val="bg1"/>
          </a:solid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200" b="1" dirty="0">
              <a:solidFill>
                <a:schemeClr val="tx1"/>
              </a:solidFill>
            </a:endParaRPr>
          </a:p>
          <a:p>
            <a:pPr algn="ctr" eaLnBrk="1" fontAlgn="auto" hangingPunct="1">
              <a:spcBef>
                <a:spcPts val="0"/>
              </a:spcBef>
              <a:spcAft>
                <a:spcPts val="0"/>
              </a:spcAft>
              <a:defRPr/>
            </a:pPr>
            <a:r>
              <a:rPr lang="es-ES" sz="1200" b="1" dirty="0">
                <a:solidFill>
                  <a:schemeClr val="tx1"/>
                </a:solidFill>
              </a:rPr>
              <a:t>Precio kg</a:t>
            </a:r>
          </a:p>
          <a:p>
            <a:pPr algn="ctr" eaLnBrk="1" fontAlgn="auto" hangingPunct="1">
              <a:spcBef>
                <a:spcPts val="0"/>
              </a:spcBef>
              <a:spcAft>
                <a:spcPts val="0"/>
              </a:spcAft>
              <a:defRPr/>
            </a:pPr>
            <a:r>
              <a:rPr lang="es-ES" b="1" dirty="0">
                <a:solidFill>
                  <a:schemeClr val="tx1"/>
                </a:solidFill>
              </a:rPr>
              <a:t>5,50</a:t>
            </a:r>
          </a:p>
          <a:p>
            <a:pPr algn="ctr" eaLnBrk="1" fontAlgn="auto" hangingPunct="1">
              <a:spcBef>
                <a:spcPts val="0"/>
              </a:spcBef>
              <a:spcAft>
                <a:spcPts val="0"/>
              </a:spcAft>
              <a:defRPr/>
            </a:pPr>
            <a:endParaRPr lang="es-ES" dirty="0"/>
          </a:p>
        </p:txBody>
      </p:sp>
      <p:pic>
        <p:nvPicPr>
          <p:cNvPr id="240647" name="Imagen 10">
            <a:extLst>
              <a:ext uri="{FF2B5EF4-FFF2-40B4-BE49-F238E27FC236}">
                <a16:creationId xmlns:a16="http://schemas.microsoft.com/office/drawing/2014/main" xmlns="" id="{0816B5F4-1C5F-47B2-BCAD-1DF03020D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853" t="29372" r="22935" b="33096"/>
          <a:stretch>
            <a:fillRect/>
          </a:stretch>
        </p:blipFill>
        <p:spPr bwMode="auto">
          <a:xfrm>
            <a:off x="5445125" y="80963"/>
            <a:ext cx="46418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8" name="Imagen 11">
            <a:extLst>
              <a:ext uri="{FF2B5EF4-FFF2-40B4-BE49-F238E27FC236}">
                <a16:creationId xmlns:a16="http://schemas.microsoft.com/office/drawing/2014/main" xmlns="" id="{D5FE4FDF-26DD-4C59-AF8C-FB1C6617C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203" t="21974" r="24226" b="42528"/>
          <a:stretch>
            <a:fillRect/>
          </a:stretch>
        </p:blipFill>
        <p:spPr bwMode="auto">
          <a:xfrm>
            <a:off x="5364163" y="2693988"/>
            <a:ext cx="5040312"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Imagen 1">
            <a:extLst>
              <a:ext uri="{FF2B5EF4-FFF2-40B4-BE49-F238E27FC236}">
                <a16:creationId xmlns:a16="http://schemas.microsoft.com/office/drawing/2014/main" xmlns="" id="{97BEFC97-93FA-4F93-84AD-4BAF32C2F784}"/>
              </a:ext>
            </a:extLst>
          </p:cNvPr>
          <p:cNvPicPr>
            <a:picLocks noChangeAspect="1" noChangeArrowheads="1"/>
          </p:cNvPicPr>
          <p:nvPr/>
        </p:nvPicPr>
        <p:blipFill>
          <a:blip r:embed="rId3">
            <a:lum contrast="14000"/>
            <a:extLst>
              <a:ext uri="{28A0092B-C50C-407E-A947-70E740481C1C}">
                <a14:useLocalDpi xmlns:a14="http://schemas.microsoft.com/office/drawing/2010/main" val="0"/>
              </a:ext>
            </a:extLst>
          </a:blip>
          <a:srcRect l="12267" t="29645" r="15256" b="29585"/>
          <a:stretch>
            <a:fillRect/>
          </a:stretch>
        </p:blipFill>
        <p:spPr bwMode="auto">
          <a:xfrm>
            <a:off x="1851025" y="815975"/>
            <a:ext cx="310197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Imagen 2">
            <a:extLst>
              <a:ext uri="{FF2B5EF4-FFF2-40B4-BE49-F238E27FC236}">
                <a16:creationId xmlns:a16="http://schemas.microsoft.com/office/drawing/2014/main" xmlns="" id="{BC4B8698-A669-4257-AC44-F5B4A7F6DA19}"/>
              </a:ext>
            </a:extLst>
          </p:cNvPr>
          <p:cNvPicPr>
            <a:picLocks noChangeAspect="1" noChangeArrowheads="1"/>
          </p:cNvPicPr>
          <p:nvPr/>
        </p:nvPicPr>
        <p:blipFill>
          <a:blip r:embed="rId4" cstate="print">
            <a:lum bright="2000" contrast="14000"/>
            <a:extLst>
              <a:ext uri="{28A0092B-C50C-407E-A947-70E740481C1C}">
                <a14:useLocalDpi xmlns:a14="http://schemas.microsoft.com/office/drawing/2010/main" val="0"/>
              </a:ext>
            </a:extLst>
          </a:blip>
          <a:srcRect l="33493" t="-1671" b="30504"/>
          <a:stretch>
            <a:fillRect/>
          </a:stretch>
        </p:blipFill>
        <p:spPr bwMode="auto">
          <a:xfrm>
            <a:off x="7710488" y="815975"/>
            <a:ext cx="2630487"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rma libre 3">
            <a:extLst>
              <a:ext uri="{FF2B5EF4-FFF2-40B4-BE49-F238E27FC236}">
                <a16:creationId xmlns:a16="http://schemas.microsoft.com/office/drawing/2014/main" xmlns="" id="{E8E5852C-E06A-4EF7-8107-62698E8FEE37}"/>
              </a:ext>
            </a:extLst>
          </p:cNvPr>
          <p:cNvSpPr/>
          <p:nvPr/>
        </p:nvSpPr>
        <p:spPr>
          <a:xfrm>
            <a:off x="2503488" y="3265488"/>
            <a:ext cx="1795462" cy="1316037"/>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8 f0 1"/>
              <a:gd name="f12" fmla="*/ 5400 f9 1"/>
              <a:gd name="f13" fmla="*/ 16200 f9 1"/>
              <a:gd name="f14" fmla="*/ 16200 f10 1"/>
              <a:gd name="f15" fmla="*/ 5400 f10 1"/>
              <a:gd name="f16" fmla="*/ 10800 f9 1"/>
              <a:gd name="f17" fmla="*/ 0 f10 1"/>
              <a:gd name="f18" fmla="*/ f11 1 f2"/>
              <a:gd name="f19" fmla="*/ 0 f9 1"/>
              <a:gd name="f20" fmla="*/ 10800 f10 1"/>
              <a:gd name="f21" fmla="*/ 21600 f10 1"/>
              <a:gd name="f22" fmla="*/ 21600 f9 1"/>
              <a:gd name="f23" fmla="+- f18 0 f1"/>
            </a:gdLst>
            <a:ahLst/>
            <a:cxnLst>
              <a:cxn ang="3cd4">
                <a:pos x="hc" y="t"/>
              </a:cxn>
              <a:cxn ang="0">
                <a:pos x="r" y="vc"/>
              </a:cxn>
              <a:cxn ang="cd4">
                <a:pos x="hc" y="b"/>
              </a:cxn>
              <a:cxn ang="cd2">
                <a:pos x="l" y="vc"/>
              </a:cxn>
              <a:cxn ang="f23">
                <a:pos x="f16" y="f17"/>
              </a:cxn>
              <a:cxn ang="f23">
                <a:pos x="f19" y="f20"/>
              </a:cxn>
              <a:cxn ang="f23">
                <a:pos x="f16" y="f21"/>
              </a:cxn>
              <a:cxn ang="f23">
                <a:pos x="f22" y="f20"/>
              </a:cxn>
            </a:cxnLst>
            <a:rect l="f12" t="f15" r="f13" b="f14"/>
            <a:pathLst>
              <a:path w="21600" h="21600">
                <a:moveTo>
                  <a:pt x="f7" y="f5"/>
                </a:moveTo>
                <a:lnTo>
                  <a:pt x="f6" y="f7"/>
                </a:lnTo>
                <a:lnTo>
                  <a:pt x="f7" y="f6"/>
                </a:lnTo>
                <a:lnTo>
                  <a:pt x="f5" y="f7"/>
                </a:lnTo>
                <a:lnTo>
                  <a:pt x="f7" y="f5"/>
                </a:lnTo>
                <a:close/>
              </a:path>
            </a:pathLst>
          </a:custGeom>
          <a:solidFill>
            <a:srgbClr val="99FF66"/>
          </a:solidFill>
          <a:ln w="0">
            <a:solidFill>
              <a:srgbClr val="000000"/>
            </a:solidFill>
            <a:prstDash val="solid"/>
          </a:ln>
        </p:spPr>
        <p:txBody>
          <a:bodyPr wrap="none" lIns="81638" tIns="40819" rIns="81638" bIns="40819" anchor="ctr" compatLnSpc="0"/>
          <a:lstStyle/>
          <a:p>
            <a:pPr algn="ctr" eaLnBrk="1" fontAlgn="auto">
              <a:spcBef>
                <a:spcPts val="0"/>
              </a:spcBef>
              <a:spcAft>
                <a:spcPts val="0"/>
              </a:spcAft>
              <a:defRPr/>
            </a:pPr>
            <a:r>
              <a:rPr lang="es-ES">
                <a:solidFill>
                  <a:schemeClr val="tx2"/>
                </a:solidFill>
                <a:latin typeface="Comic Sans MS" panose="030F0702030302020204" pitchFamily="66" charset="0"/>
                <a:ea typeface="Andale Sans UI" pitchFamily="2"/>
                <a:cs typeface="Tahoma" pitchFamily="2"/>
              </a:rPr>
              <a:t>Precio kg:2,26€</a:t>
            </a:r>
          </a:p>
        </p:txBody>
      </p:sp>
      <p:sp>
        <p:nvSpPr>
          <p:cNvPr id="5" name="Forma libre 4">
            <a:extLst>
              <a:ext uri="{FF2B5EF4-FFF2-40B4-BE49-F238E27FC236}">
                <a16:creationId xmlns:a16="http://schemas.microsoft.com/office/drawing/2014/main" xmlns="" id="{C117B379-9627-483A-A42E-EB6BC44472F1}"/>
              </a:ext>
            </a:extLst>
          </p:cNvPr>
          <p:cNvSpPr/>
          <p:nvPr/>
        </p:nvSpPr>
        <p:spPr>
          <a:xfrm>
            <a:off x="2176463" y="684213"/>
            <a:ext cx="2449512" cy="2581275"/>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8 f0 1"/>
              <a:gd name="f12" fmla="*/ 5400 f9 1"/>
              <a:gd name="f13" fmla="*/ 16200 f9 1"/>
              <a:gd name="f14" fmla="*/ 16200 f10 1"/>
              <a:gd name="f15" fmla="*/ 5400 f10 1"/>
              <a:gd name="f16" fmla="*/ 10800 f9 1"/>
              <a:gd name="f17" fmla="*/ 0 f10 1"/>
              <a:gd name="f18" fmla="*/ f11 1 f2"/>
              <a:gd name="f19" fmla="*/ 0 f9 1"/>
              <a:gd name="f20" fmla="*/ 10800 f10 1"/>
              <a:gd name="f21" fmla="*/ 21600 f10 1"/>
              <a:gd name="f22" fmla="*/ 21600 f9 1"/>
              <a:gd name="f23" fmla="+- f18 0 f1"/>
            </a:gdLst>
            <a:ahLst/>
            <a:cxnLst>
              <a:cxn ang="3cd4">
                <a:pos x="hc" y="t"/>
              </a:cxn>
              <a:cxn ang="0">
                <a:pos x="r" y="vc"/>
              </a:cxn>
              <a:cxn ang="cd4">
                <a:pos x="hc" y="b"/>
              </a:cxn>
              <a:cxn ang="cd2">
                <a:pos x="l" y="vc"/>
              </a:cxn>
              <a:cxn ang="f23">
                <a:pos x="f16" y="f17"/>
              </a:cxn>
              <a:cxn ang="f23">
                <a:pos x="f19" y="f20"/>
              </a:cxn>
              <a:cxn ang="f23">
                <a:pos x="f16" y="f21"/>
              </a:cxn>
              <a:cxn ang="f23">
                <a:pos x="f22" y="f20"/>
              </a:cxn>
            </a:cxnLst>
            <a:rect l="f12" t="f15" r="f13" b="f14"/>
            <a:pathLst>
              <a:path w="21600" h="21600">
                <a:moveTo>
                  <a:pt x="f7" y="f5"/>
                </a:moveTo>
                <a:lnTo>
                  <a:pt x="f6" y="f7"/>
                </a:lnTo>
                <a:lnTo>
                  <a:pt x="f7" y="f6"/>
                </a:lnTo>
                <a:lnTo>
                  <a:pt x="f5" y="f7"/>
                </a:lnTo>
                <a:lnTo>
                  <a:pt x="f7" y="f5"/>
                </a:lnTo>
                <a:close/>
              </a:path>
            </a:pathLst>
          </a:custGeom>
          <a:solidFill>
            <a:srgbClr val="FFFF99"/>
          </a:solidFill>
          <a:ln w="0">
            <a:solidFill>
              <a:srgbClr val="000000"/>
            </a:solidFill>
            <a:prstDash val="solid"/>
          </a:ln>
        </p:spPr>
        <p:txBody>
          <a:bodyPr wrap="none" lIns="81638" tIns="40819" rIns="81638" bIns="40819" anchor="ctr" compatLnSpc="0"/>
          <a:lstStyle/>
          <a:p>
            <a:pPr algn="ctr" eaLnBrk="1" fontAlgn="auto">
              <a:spcBef>
                <a:spcPts val="0"/>
              </a:spcBef>
              <a:spcAft>
                <a:spcPts val="0"/>
              </a:spcAft>
              <a:defRPr/>
            </a:pPr>
            <a:r>
              <a:rPr lang="es-ES">
                <a:solidFill>
                  <a:schemeClr val="tx2"/>
                </a:solidFill>
                <a:latin typeface="Comic Sans MS" panose="030F0702030302020204" pitchFamily="66" charset="0"/>
                <a:ea typeface="Andale Sans UI" pitchFamily="2"/>
                <a:cs typeface="Tahoma" pitchFamily="2"/>
              </a:rPr>
              <a:t>CH complejos</a:t>
            </a:r>
          </a:p>
          <a:p>
            <a:pPr algn="ctr" eaLnBrk="1" fontAlgn="auto">
              <a:spcBef>
                <a:spcPts val="0"/>
              </a:spcBef>
              <a:spcAft>
                <a:spcPts val="0"/>
              </a:spcAft>
              <a:defRPr/>
            </a:pPr>
            <a:r>
              <a:rPr lang="es-ES">
                <a:solidFill>
                  <a:schemeClr val="tx2"/>
                </a:solidFill>
                <a:latin typeface="Comic Sans MS" panose="030F0702030302020204" pitchFamily="66" charset="0"/>
                <a:ea typeface="Andale Sans UI" pitchFamily="2"/>
                <a:cs typeface="Tahoma" pitchFamily="2"/>
              </a:rPr>
              <a:t>83</a:t>
            </a:r>
          </a:p>
          <a:p>
            <a:pPr algn="ctr" eaLnBrk="1" fontAlgn="auto">
              <a:spcBef>
                <a:spcPts val="0"/>
              </a:spcBef>
              <a:spcAft>
                <a:spcPts val="0"/>
              </a:spcAft>
              <a:defRPr/>
            </a:pPr>
            <a:r>
              <a:rPr lang="es-ES">
                <a:solidFill>
                  <a:schemeClr val="tx2"/>
                </a:solidFill>
                <a:latin typeface="Comic Sans MS" panose="030F0702030302020204" pitchFamily="66" charset="0"/>
                <a:ea typeface="Andale Sans UI" pitchFamily="2"/>
                <a:cs typeface="Tahoma" pitchFamily="2"/>
              </a:rPr>
              <a:t>Azúcares</a:t>
            </a:r>
          </a:p>
          <a:p>
            <a:pPr algn="ctr" eaLnBrk="1" fontAlgn="auto">
              <a:spcBef>
                <a:spcPts val="0"/>
              </a:spcBef>
              <a:spcAft>
                <a:spcPts val="0"/>
              </a:spcAft>
              <a:defRPr/>
            </a:pPr>
            <a:r>
              <a:rPr lang="es-ES">
                <a:solidFill>
                  <a:schemeClr val="tx2"/>
                </a:solidFill>
                <a:latin typeface="Comic Sans MS" panose="030F0702030302020204" pitchFamily="66" charset="0"/>
                <a:ea typeface="Andale Sans UI" pitchFamily="2"/>
                <a:cs typeface="Tahoma" pitchFamily="2"/>
              </a:rPr>
              <a:t>8</a:t>
            </a:r>
          </a:p>
        </p:txBody>
      </p:sp>
      <p:sp>
        <p:nvSpPr>
          <p:cNvPr id="6" name="Forma libre 5">
            <a:extLst>
              <a:ext uri="{FF2B5EF4-FFF2-40B4-BE49-F238E27FC236}">
                <a16:creationId xmlns:a16="http://schemas.microsoft.com/office/drawing/2014/main" xmlns="" id="{8FC30572-830E-48F5-94A6-94A91062CE0D}"/>
              </a:ext>
            </a:extLst>
          </p:cNvPr>
          <p:cNvSpPr/>
          <p:nvPr/>
        </p:nvSpPr>
        <p:spPr>
          <a:xfrm>
            <a:off x="7727950" y="981075"/>
            <a:ext cx="2613025" cy="2016125"/>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8 f0 1"/>
              <a:gd name="f12" fmla="*/ 5400 f9 1"/>
              <a:gd name="f13" fmla="*/ 16200 f9 1"/>
              <a:gd name="f14" fmla="*/ 16200 f10 1"/>
              <a:gd name="f15" fmla="*/ 5400 f10 1"/>
              <a:gd name="f16" fmla="*/ 10800 f9 1"/>
              <a:gd name="f17" fmla="*/ 0 f10 1"/>
              <a:gd name="f18" fmla="*/ f11 1 f2"/>
              <a:gd name="f19" fmla="*/ 0 f9 1"/>
              <a:gd name="f20" fmla="*/ 10800 f10 1"/>
              <a:gd name="f21" fmla="*/ 21600 f10 1"/>
              <a:gd name="f22" fmla="*/ 21600 f9 1"/>
              <a:gd name="f23" fmla="+- f18 0 f1"/>
            </a:gdLst>
            <a:ahLst/>
            <a:cxnLst>
              <a:cxn ang="3cd4">
                <a:pos x="hc" y="t"/>
              </a:cxn>
              <a:cxn ang="0">
                <a:pos x="r" y="vc"/>
              </a:cxn>
              <a:cxn ang="cd4">
                <a:pos x="hc" y="b"/>
              </a:cxn>
              <a:cxn ang="cd2">
                <a:pos x="l" y="vc"/>
              </a:cxn>
              <a:cxn ang="f23">
                <a:pos x="f16" y="f17"/>
              </a:cxn>
              <a:cxn ang="f23">
                <a:pos x="f19" y="f20"/>
              </a:cxn>
              <a:cxn ang="f23">
                <a:pos x="f16" y="f21"/>
              </a:cxn>
              <a:cxn ang="f23">
                <a:pos x="f22" y="f20"/>
              </a:cxn>
            </a:cxnLst>
            <a:rect l="f12" t="f15" r="f13" b="f14"/>
            <a:pathLst>
              <a:path w="21600" h="21600">
                <a:moveTo>
                  <a:pt x="f7" y="f5"/>
                </a:moveTo>
                <a:lnTo>
                  <a:pt x="f6" y="f7"/>
                </a:lnTo>
                <a:lnTo>
                  <a:pt x="f7" y="f6"/>
                </a:lnTo>
                <a:lnTo>
                  <a:pt x="f5" y="f7"/>
                </a:lnTo>
                <a:lnTo>
                  <a:pt x="f7" y="f5"/>
                </a:lnTo>
                <a:close/>
              </a:path>
            </a:pathLst>
          </a:custGeom>
          <a:solidFill>
            <a:srgbClr val="99CCFF"/>
          </a:solidFill>
          <a:ln w="0">
            <a:solidFill>
              <a:srgbClr val="000000"/>
            </a:solidFill>
            <a:prstDash val="solid"/>
          </a:ln>
        </p:spPr>
        <p:txBody>
          <a:bodyPr wrap="none" lIns="81638" tIns="40819" rIns="81638" bIns="40819" anchor="ctr" compatLnSpc="0"/>
          <a:lstStyle/>
          <a:p>
            <a:pPr eaLnBrk="1" fontAlgn="auto">
              <a:spcBef>
                <a:spcPts val="0"/>
              </a:spcBef>
              <a:spcAft>
                <a:spcPts val="0"/>
              </a:spcAft>
              <a:defRPr/>
            </a:pPr>
            <a:endParaRPr lang="es-ES" sz="1633">
              <a:latin typeface="Arial" pitchFamily="18"/>
              <a:ea typeface="Andale Sans UI" pitchFamily="2"/>
              <a:cs typeface="Tahoma" pitchFamily="2"/>
            </a:endParaRPr>
          </a:p>
        </p:txBody>
      </p:sp>
      <p:sp>
        <p:nvSpPr>
          <p:cNvPr id="7" name="CuadroTexto 6">
            <a:extLst>
              <a:ext uri="{FF2B5EF4-FFF2-40B4-BE49-F238E27FC236}">
                <a16:creationId xmlns:a16="http://schemas.microsoft.com/office/drawing/2014/main" xmlns="" id="{4E385D83-5D11-4F01-858D-680E0DA9F5FA}"/>
              </a:ext>
            </a:extLst>
          </p:cNvPr>
          <p:cNvSpPr txBox="1"/>
          <p:nvPr/>
        </p:nvSpPr>
        <p:spPr>
          <a:xfrm>
            <a:off x="8237538" y="1460500"/>
            <a:ext cx="1612900" cy="1230313"/>
          </a:xfrm>
          <a:prstGeom prst="rect">
            <a:avLst/>
          </a:prstGeom>
          <a:noFill/>
          <a:ln>
            <a:noFill/>
          </a:ln>
        </p:spPr>
        <p:txBody>
          <a:bodyPr wrap="none" lIns="81638" tIns="40819" rIns="81638" bIns="40819" compatLnSpc="0"/>
          <a:lstStyle/>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 CH complejos</a:t>
            </a:r>
          </a:p>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67</a:t>
            </a:r>
          </a:p>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Azúcares</a:t>
            </a:r>
          </a:p>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22</a:t>
            </a:r>
          </a:p>
        </p:txBody>
      </p:sp>
      <p:sp>
        <p:nvSpPr>
          <p:cNvPr id="8" name="Forma libre 7">
            <a:extLst>
              <a:ext uri="{FF2B5EF4-FFF2-40B4-BE49-F238E27FC236}">
                <a16:creationId xmlns:a16="http://schemas.microsoft.com/office/drawing/2014/main" xmlns="" id="{8E3C9B08-310E-4339-9A3D-44784DF3A673}"/>
              </a:ext>
            </a:extLst>
          </p:cNvPr>
          <p:cNvSpPr/>
          <p:nvPr/>
        </p:nvSpPr>
        <p:spPr>
          <a:xfrm>
            <a:off x="8218488" y="3265488"/>
            <a:ext cx="1795462" cy="1143000"/>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8 f0 1"/>
              <a:gd name="f12" fmla="*/ 5400 f9 1"/>
              <a:gd name="f13" fmla="*/ 16200 f9 1"/>
              <a:gd name="f14" fmla="*/ 16200 f10 1"/>
              <a:gd name="f15" fmla="*/ 5400 f10 1"/>
              <a:gd name="f16" fmla="*/ 10800 f9 1"/>
              <a:gd name="f17" fmla="*/ 0 f10 1"/>
              <a:gd name="f18" fmla="*/ f11 1 f2"/>
              <a:gd name="f19" fmla="*/ 0 f9 1"/>
              <a:gd name="f20" fmla="*/ 10800 f10 1"/>
              <a:gd name="f21" fmla="*/ 21600 f10 1"/>
              <a:gd name="f22" fmla="*/ 21600 f9 1"/>
              <a:gd name="f23" fmla="+- f18 0 f1"/>
            </a:gdLst>
            <a:ahLst/>
            <a:cxnLst>
              <a:cxn ang="3cd4">
                <a:pos x="hc" y="t"/>
              </a:cxn>
              <a:cxn ang="0">
                <a:pos x="r" y="vc"/>
              </a:cxn>
              <a:cxn ang="cd4">
                <a:pos x="hc" y="b"/>
              </a:cxn>
              <a:cxn ang="cd2">
                <a:pos x="l" y="vc"/>
              </a:cxn>
              <a:cxn ang="f23">
                <a:pos x="f16" y="f17"/>
              </a:cxn>
              <a:cxn ang="f23">
                <a:pos x="f19" y="f20"/>
              </a:cxn>
              <a:cxn ang="f23">
                <a:pos x="f16" y="f21"/>
              </a:cxn>
              <a:cxn ang="f23">
                <a:pos x="f22" y="f20"/>
              </a:cxn>
            </a:cxnLst>
            <a:rect l="f12" t="f15" r="f13" b="f14"/>
            <a:pathLst>
              <a:path w="21600" h="21600">
                <a:moveTo>
                  <a:pt x="f7" y="f5"/>
                </a:moveTo>
                <a:lnTo>
                  <a:pt x="f6" y="f7"/>
                </a:lnTo>
                <a:lnTo>
                  <a:pt x="f7" y="f6"/>
                </a:lnTo>
                <a:lnTo>
                  <a:pt x="f5" y="f7"/>
                </a:lnTo>
                <a:lnTo>
                  <a:pt x="f7" y="f5"/>
                </a:lnTo>
                <a:close/>
              </a:path>
            </a:pathLst>
          </a:custGeom>
          <a:solidFill>
            <a:srgbClr val="99FF66"/>
          </a:solidFill>
          <a:ln w="0">
            <a:solidFill>
              <a:srgbClr val="000000"/>
            </a:solidFill>
            <a:prstDash val="solid"/>
          </a:ln>
        </p:spPr>
        <p:txBody>
          <a:bodyPr wrap="none" lIns="81638" tIns="40819" rIns="81638" bIns="40819" anchor="ctr" compatLnSpc="0"/>
          <a:lstStyle/>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Precio kg:7,6€</a:t>
            </a:r>
          </a:p>
        </p:txBody>
      </p:sp>
      <p:sp>
        <p:nvSpPr>
          <p:cNvPr id="9" name="CuadroTexto 8">
            <a:extLst>
              <a:ext uri="{FF2B5EF4-FFF2-40B4-BE49-F238E27FC236}">
                <a16:creationId xmlns:a16="http://schemas.microsoft.com/office/drawing/2014/main" xmlns="" id="{3F84DE2B-9DC9-4523-AB14-E8EDD437F554}"/>
              </a:ext>
            </a:extLst>
          </p:cNvPr>
          <p:cNvSpPr txBox="1"/>
          <p:nvPr/>
        </p:nvSpPr>
        <p:spPr>
          <a:xfrm>
            <a:off x="2613025" y="5194300"/>
            <a:ext cx="1576388" cy="347663"/>
          </a:xfrm>
          <a:prstGeom prst="rect">
            <a:avLst/>
          </a:prstGeom>
          <a:solidFill>
            <a:schemeClr val="accent1"/>
          </a:solidFill>
          <a:ln>
            <a:noFill/>
          </a:ln>
        </p:spPr>
        <p:txBody>
          <a:bodyPr lIns="81638" tIns="40819" rIns="81638" bIns="40819" compatLnSpc="0">
            <a:spAutoFit/>
          </a:bodyPr>
          <a:lstStyle>
            <a:defPPr>
              <a:defRPr lang="es-ES"/>
            </a:defPPr>
            <a:lvl1pPr hangingPunct="0">
              <a:defRPr>
                <a:solidFill>
                  <a:schemeClr val="bg1"/>
                </a:solidFill>
                <a:latin typeface="Arial" pitchFamily="18"/>
                <a:ea typeface="Andale Sans UI" pitchFamily="2"/>
                <a:cs typeface="Tahoma" pitchFamily="2"/>
              </a:defRPr>
            </a:lvl1pPr>
          </a:lstStyle>
          <a:p>
            <a:pPr eaLnBrk="1" fontAlgn="auto">
              <a:spcBef>
                <a:spcPts val="0"/>
              </a:spcBef>
              <a:spcAft>
                <a:spcPts val="0"/>
              </a:spcAft>
              <a:defRPr/>
            </a:pPr>
            <a:r>
              <a:rPr lang="es-ES" dirty="0"/>
              <a:t>Marca Blanca</a:t>
            </a:r>
          </a:p>
        </p:txBody>
      </p:sp>
      <p:sp>
        <p:nvSpPr>
          <p:cNvPr id="10" name="CuadroTexto 9">
            <a:extLst>
              <a:ext uri="{FF2B5EF4-FFF2-40B4-BE49-F238E27FC236}">
                <a16:creationId xmlns:a16="http://schemas.microsoft.com/office/drawing/2014/main" xmlns="" id="{C7AAE775-6B42-43FC-8720-9CB85B552695}"/>
              </a:ext>
            </a:extLst>
          </p:cNvPr>
          <p:cNvSpPr txBox="1"/>
          <p:nvPr/>
        </p:nvSpPr>
        <p:spPr>
          <a:xfrm>
            <a:off x="7874000" y="4672013"/>
            <a:ext cx="2339975" cy="1044575"/>
          </a:xfrm>
          <a:prstGeom prst="rect">
            <a:avLst/>
          </a:prstGeom>
          <a:solidFill>
            <a:schemeClr val="accent1"/>
          </a:solidFill>
          <a:ln>
            <a:noFill/>
          </a:ln>
        </p:spPr>
        <p:txBody>
          <a:bodyPr lIns="81638" tIns="40819" rIns="81638" bIns="40819" compatLnSpc="0">
            <a:spAutoFit/>
          </a:bodyPr>
          <a:lstStyle/>
          <a:p>
            <a:pPr eaLnBrk="1" fontAlgn="auto">
              <a:spcBef>
                <a:spcPts val="0"/>
              </a:spcBef>
              <a:spcAft>
                <a:spcPts val="0"/>
              </a:spcAft>
              <a:defRPr/>
            </a:pPr>
            <a:r>
              <a:rPr lang="es-ES" sz="1633" dirty="0">
                <a:solidFill>
                  <a:schemeClr val="bg1"/>
                </a:solidFill>
                <a:latin typeface="Arial" pitchFamily="18"/>
                <a:ea typeface="Andale Sans UI" pitchFamily="2"/>
                <a:cs typeface="Tahoma" pitchFamily="2"/>
              </a:rPr>
              <a:t>Marca con declaración baja en sodio. Imágenes naturaleza, campo...</a:t>
            </a:r>
          </a:p>
        </p:txBody>
      </p:sp>
      <p:pic>
        <p:nvPicPr>
          <p:cNvPr id="241675" name="Imagen 10">
            <a:extLst>
              <a:ext uri="{FF2B5EF4-FFF2-40B4-BE49-F238E27FC236}">
                <a16:creationId xmlns:a16="http://schemas.microsoft.com/office/drawing/2014/main" xmlns="" id="{FA3925A7-D1C4-4AE1-9A06-A1D250C271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6513" y="823913"/>
            <a:ext cx="249872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rma libre 11">
            <a:extLst>
              <a:ext uri="{FF2B5EF4-FFF2-40B4-BE49-F238E27FC236}">
                <a16:creationId xmlns:a16="http://schemas.microsoft.com/office/drawing/2014/main" xmlns="" id="{59B26440-7F71-4C77-BBA4-046B41373399}"/>
              </a:ext>
            </a:extLst>
          </p:cNvPr>
          <p:cNvSpPr/>
          <p:nvPr/>
        </p:nvSpPr>
        <p:spPr>
          <a:xfrm>
            <a:off x="5441950" y="3265488"/>
            <a:ext cx="1797050" cy="1143000"/>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8 f0 1"/>
              <a:gd name="f12" fmla="*/ 5400 f9 1"/>
              <a:gd name="f13" fmla="*/ 16200 f9 1"/>
              <a:gd name="f14" fmla="*/ 16200 f10 1"/>
              <a:gd name="f15" fmla="*/ 5400 f10 1"/>
              <a:gd name="f16" fmla="*/ 10800 f9 1"/>
              <a:gd name="f17" fmla="*/ 0 f10 1"/>
              <a:gd name="f18" fmla="*/ f11 1 f2"/>
              <a:gd name="f19" fmla="*/ 0 f9 1"/>
              <a:gd name="f20" fmla="*/ 10800 f10 1"/>
              <a:gd name="f21" fmla="*/ 21600 f10 1"/>
              <a:gd name="f22" fmla="*/ 21600 f9 1"/>
              <a:gd name="f23" fmla="+- f18 0 f1"/>
            </a:gdLst>
            <a:ahLst/>
            <a:cxnLst>
              <a:cxn ang="3cd4">
                <a:pos x="hc" y="t"/>
              </a:cxn>
              <a:cxn ang="0">
                <a:pos x="r" y="vc"/>
              </a:cxn>
              <a:cxn ang="cd4">
                <a:pos x="hc" y="b"/>
              </a:cxn>
              <a:cxn ang="cd2">
                <a:pos x="l" y="vc"/>
              </a:cxn>
              <a:cxn ang="f23">
                <a:pos x="f16" y="f17"/>
              </a:cxn>
              <a:cxn ang="f23">
                <a:pos x="f19" y="f20"/>
              </a:cxn>
              <a:cxn ang="f23">
                <a:pos x="f16" y="f21"/>
              </a:cxn>
              <a:cxn ang="f23">
                <a:pos x="f22" y="f20"/>
              </a:cxn>
            </a:cxnLst>
            <a:rect l="f12" t="f15" r="f13" b="f14"/>
            <a:pathLst>
              <a:path w="21600" h="21600">
                <a:moveTo>
                  <a:pt x="f7" y="f5"/>
                </a:moveTo>
                <a:lnTo>
                  <a:pt x="f6" y="f7"/>
                </a:lnTo>
                <a:lnTo>
                  <a:pt x="f7" y="f6"/>
                </a:lnTo>
                <a:lnTo>
                  <a:pt x="f5" y="f7"/>
                </a:lnTo>
                <a:lnTo>
                  <a:pt x="f7" y="f5"/>
                </a:lnTo>
                <a:close/>
              </a:path>
            </a:pathLst>
          </a:custGeom>
          <a:solidFill>
            <a:srgbClr val="99FF66"/>
          </a:solidFill>
          <a:ln w="0">
            <a:solidFill>
              <a:srgbClr val="000000"/>
            </a:solidFill>
            <a:prstDash val="solid"/>
          </a:ln>
        </p:spPr>
        <p:txBody>
          <a:bodyPr wrap="none" lIns="81638" tIns="40819" rIns="81638" bIns="40819" anchor="ctr" compatLnSpc="0"/>
          <a:lstStyle/>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Precio kg:5,7€</a:t>
            </a:r>
          </a:p>
        </p:txBody>
      </p:sp>
      <p:sp>
        <p:nvSpPr>
          <p:cNvPr id="13" name="Forma libre 12">
            <a:extLst>
              <a:ext uri="{FF2B5EF4-FFF2-40B4-BE49-F238E27FC236}">
                <a16:creationId xmlns:a16="http://schemas.microsoft.com/office/drawing/2014/main" xmlns="" id="{B1B5D6BE-8710-4C4D-92F5-F261A19904B7}"/>
              </a:ext>
            </a:extLst>
          </p:cNvPr>
          <p:cNvSpPr/>
          <p:nvPr/>
        </p:nvSpPr>
        <p:spPr>
          <a:xfrm>
            <a:off x="5116513" y="815975"/>
            <a:ext cx="2447925" cy="2325688"/>
          </a:xfrm>
          <a:custGeom>
            <a:avLst/>
            <a:gdLst>
              <a:gd name="f0" fmla="val 10800000"/>
              <a:gd name="f1" fmla="val 5400000"/>
              <a:gd name="f2" fmla="val 180"/>
              <a:gd name="f3" fmla="val w"/>
              <a:gd name="f4" fmla="val h"/>
              <a:gd name="f5" fmla="val 0"/>
              <a:gd name="f6" fmla="val 21600"/>
              <a:gd name="f7" fmla="val 10800"/>
              <a:gd name="f8" fmla="+- 0 0 0"/>
              <a:gd name="f9" fmla="*/ f3 1 21600"/>
              <a:gd name="f10" fmla="*/ f4 1 21600"/>
              <a:gd name="f11" fmla="*/ f8 f0 1"/>
              <a:gd name="f12" fmla="*/ 5400 f9 1"/>
              <a:gd name="f13" fmla="*/ 16200 f9 1"/>
              <a:gd name="f14" fmla="*/ 16200 f10 1"/>
              <a:gd name="f15" fmla="*/ 5400 f10 1"/>
              <a:gd name="f16" fmla="*/ 10800 f9 1"/>
              <a:gd name="f17" fmla="*/ 0 f10 1"/>
              <a:gd name="f18" fmla="*/ f11 1 f2"/>
              <a:gd name="f19" fmla="*/ 0 f9 1"/>
              <a:gd name="f20" fmla="*/ 10800 f10 1"/>
              <a:gd name="f21" fmla="*/ 21600 f10 1"/>
              <a:gd name="f22" fmla="*/ 21600 f9 1"/>
              <a:gd name="f23" fmla="+- f18 0 f1"/>
            </a:gdLst>
            <a:ahLst/>
            <a:cxnLst>
              <a:cxn ang="3cd4">
                <a:pos x="hc" y="t"/>
              </a:cxn>
              <a:cxn ang="0">
                <a:pos x="r" y="vc"/>
              </a:cxn>
              <a:cxn ang="cd4">
                <a:pos x="hc" y="b"/>
              </a:cxn>
              <a:cxn ang="cd2">
                <a:pos x="l" y="vc"/>
              </a:cxn>
              <a:cxn ang="f23">
                <a:pos x="f16" y="f17"/>
              </a:cxn>
              <a:cxn ang="f23">
                <a:pos x="f19" y="f20"/>
              </a:cxn>
              <a:cxn ang="f23">
                <a:pos x="f16" y="f21"/>
              </a:cxn>
              <a:cxn ang="f23">
                <a:pos x="f22" y="f20"/>
              </a:cxn>
            </a:cxnLst>
            <a:rect l="f12" t="f15" r="f13" b="f14"/>
            <a:pathLst>
              <a:path w="21600" h="21600">
                <a:moveTo>
                  <a:pt x="f7" y="f5"/>
                </a:moveTo>
                <a:lnTo>
                  <a:pt x="f6" y="f7"/>
                </a:lnTo>
                <a:lnTo>
                  <a:pt x="f7" y="f6"/>
                </a:lnTo>
                <a:lnTo>
                  <a:pt x="f5" y="f7"/>
                </a:lnTo>
                <a:lnTo>
                  <a:pt x="f7" y="f5"/>
                </a:lnTo>
                <a:close/>
              </a:path>
            </a:pathLst>
          </a:custGeom>
          <a:solidFill>
            <a:srgbClr val="FFFF99"/>
          </a:solidFill>
          <a:ln w="0">
            <a:solidFill>
              <a:srgbClr val="000000"/>
            </a:solidFill>
            <a:prstDash val="solid"/>
          </a:ln>
        </p:spPr>
        <p:txBody>
          <a:bodyPr wrap="none" lIns="81638" tIns="40819" rIns="81638" bIns="40819" anchor="ctr" compatLnSpc="0"/>
          <a:lstStyle/>
          <a:p>
            <a:pPr algn="ctr" eaLnBrk="1" fontAlgn="auto">
              <a:spcBef>
                <a:spcPts val="0"/>
              </a:spcBef>
              <a:spcAft>
                <a:spcPts val="0"/>
              </a:spcAft>
              <a:defRPr/>
            </a:pPr>
            <a:endParaRPr lang="es-ES" dirty="0">
              <a:solidFill>
                <a:schemeClr val="tx2"/>
              </a:solidFill>
              <a:latin typeface="Comic Sans MS" panose="030F0702030302020204" pitchFamily="66" charset="0"/>
              <a:ea typeface="Andale Sans UI" pitchFamily="2"/>
              <a:cs typeface="Tahoma" pitchFamily="2"/>
            </a:endParaRPr>
          </a:p>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CH complejos</a:t>
            </a:r>
          </a:p>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79</a:t>
            </a:r>
          </a:p>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Azúcares</a:t>
            </a:r>
          </a:p>
          <a:p>
            <a:pPr algn="ctr" eaLnBrk="1" fontAlgn="auto">
              <a:spcBef>
                <a:spcPts val="0"/>
              </a:spcBef>
              <a:spcAft>
                <a:spcPts val="0"/>
              </a:spcAft>
              <a:defRPr/>
            </a:pPr>
            <a:r>
              <a:rPr lang="es-ES" dirty="0">
                <a:solidFill>
                  <a:schemeClr val="tx2"/>
                </a:solidFill>
                <a:latin typeface="Comic Sans MS" panose="030F0702030302020204" pitchFamily="66" charset="0"/>
                <a:ea typeface="Andale Sans UI" pitchFamily="2"/>
                <a:cs typeface="Tahoma" pitchFamily="2"/>
              </a:rPr>
              <a:t>17</a:t>
            </a:r>
          </a:p>
        </p:txBody>
      </p:sp>
      <p:sp>
        <p:nvSpPr>
          <p:cNvPr id="14" name="CuadroTexto 13">
            <a:extLst>
              <a:ext uri="{FF2B5EF4-FFF2-40B4-BE49-F238E27FC236}">
                <a16:creationId xmlns:a16="http://schemas.microsoft.com/office/drawing/2014/main" xmlns="" id="{57F10402-62B4-4217-B90C-F96A10F75E7E}"/>
              </a:ext>
            </a:extLst>
          </p:cNvPr>
          <p:cNvSpPr txBox="1"/>
          <p:nvPr/>
        </p:nvSpPr>
        <p:spPr>
          <a:xfrm>
            <a:off x="5086350" y="4754563"/>
            <a:ext cx="2478088" cy="879475"/>
          </a:xfrm>
          <a:prstGeom prst="rect">
            <a:avLst/>
          </a:prstGeom>
          <a:solidFill>
            <a:schemeClr val="accent1"/>
          </a:solidFill>
          <a:ln>
            <a:noFill/>
          </a:ln>
        </p:spPr>
        <p:txBody>
          <a:bodyPr lIns="81638" tIns="40819" rIns="81638" bIns="40819" compatLnSpc="0">
            <a:spAutoFit/>
          </a:bodyPr>
          <a:lstStyle/>
          <a:p>
            <a:pPr eaLnBrk="1" fontAlgn="auto">
              <a:spcBef>
                <a:spcPts val="0"/>
              </a:spcBef>
              <a:spcAft>
                <a:spcPts val="0"/>
              </a:spcAft>
              <a:defRPr/>
            </a:pPr>
            <a:r>
              <a:rPr lang="es-ES" dirty="0">
                <a:solidFill>
                  <a:schemeClr val="bg1"/>
                </a:solidFill>
                <a:latin typeface="Arial" pitchFamily="18"/>
                <a:ea typeface="Andale Sans UI" pitchFamily="2"/>
                <a:cs typeface="Tahoma" pitchFamily="2"/>
              </a:rPr>
              <a:t>Línea saludable, imágenes de personas</a:t>
            </a:r>
          </a:p>
          <a:p>
            <a:pPr eaLnBrk="1" fontAlgn="auto">
              <a:spcBef>
                <a:spcPts val="0"/>
              </a:spcBef>
              <a:spcAft>
                <a:spcPts val="0"/>
              </a:spcAft>
              <a:defRPr/>
            </a:pPr>
            <a:r>
              <a:rPr lang="es-ES" dirty="0">
                <a:solidFill>
                  <a:schemeClr val="bg1"/>
                </a:solidFill>
                <a:latin typeface="Arial" pitchFamily="18"/>
                <a:ea typeface="Andale Sans UI" pitchFamily="2"/>
                <a:cs typeface="Tahoma" pitchFamily="2"/>
              </a:rPr>
              <a:t>haciendo deporte</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ítulo 1">
            <a:extLst>
              <a:ext uri="{FF2B5EF4-FFF2-40B4-BE49-F238E27FC236}">
                <a16:creationId xmlns:a16="http://schemas.microsoft.com/office/drawing/2014/main" xmlns="" id="{1BF2DD6B-7D37-4F60-A28F-70AA8698C583}"/>
              </a:ext>
            </a:extLst>
          </p:cNvPr>
          <p:cNvSpPr>
            <a:spLocks noGrp="1" noChangeArrowheads="1"/>
          </p:cNvSpPr>
          <p:nvPr>
            <p:ph type="title"/>
          </p:nvPr>
        </p:nvSpPr>
        <p:spPr>
          <a:xfrm>
            <a:off x="608013" y="273050"/>
            <a:ext cx="10963275" cy="1139825"/>
          </a:xfrm>
        </p:spPr>
        <p:txBody>
          <a:bodyPr/>
          <a:lstStyle/>
          <a:p>
            <a:pPr eaLnBrk="1" hangingPunct="1"/>
            <a:endParaRPr lang="es-ES" altLang="es-ES"/>
          </a:p>
        </p:txBody>
      </p:sp>
      <p:pic>
        <p:nvPicPr>
          <p:cNvPr id="243715" name="Imagen 2">
            <a:extLst>
              <a:ext uri="{FF2B5EF4-FFF2-40B4-BE49-F238E27FC236}">
                <a16:creationId xmlns:a16="http://schemas.microsoft.com/office/drawing/2014/main" xmlns="" id="{C2E93D50-570B-4365-97AA-C4FDD9A2A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756"/>
          <a:stretch>
            <a:fillRect/>
          </a:stretch>
        </p:blipFill>
        <p:spPr bwMode="auto">
          <a:xfrm>
            <a:off x="1963738" y="139700"/>
            <a:ext cx="5975350"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6" name="Imagen 3">
            <a:extLst>
              <a:ext uri="{FF2B5EF4-FFF2-40B4-BE49-F238E27FC236}">
                <a16:creationId xmlns:a16="http://schemas.microsoft.com/office/drawing/2014/main" xmlns="" id="{03796769-0AD4-465A-8990-20C1F7B38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70" t="62534" r="15601"/>
          <a:stretch>
            <a:fillRect/>
          </a:stretch>
        </p:blipFill>
        <p:spPr bwMode="auto">
          <a:xfrm>
            <a:off x="4629150" y="3213100"/>
            <a:ext cx="5761038"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7" name="Imagen 5">
            <a:extLst>
              <a:ext uri="{FF2B5EF4-FFF2-40B4-BE49-F238E27FC236}">
                <a16:creationId xmlns:a16="http://schemas.microsoft.com/office/drawing/2014/main" xmlns="" id="{FD8F9D81-DAB8-4CEE-86BE-B4695FCD8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6740" r="44044"/>
          <a:stretch>
            <a:fillRect/>
          </a:stretch>
        </p:blipFill>
        <p:spPr bwMode="auto">
          <a:xfrm>
            <a:off x="4656138" y="439738"/>
            <a:ext cx="370363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ítulo 1">
            <a:extLst>
              <a:ext uri="{FF2B5EF4-FFF2-40B4-BE49-F238E27FC236}">
                <a16:creationId xmlns:a16="http://schemas.microsoft.com/office/drawing/2014/main" xmlns="" id="{E2853910-0866-438F-A232-6B7814E6E6DC}"/>
              </a:ext>
            </a:extLst>
          </p:cNvPr>
          <p:cNvSpPr>
            <a:spLocks noGrp="1" noChangeArrowheads="1"/>
          </p:cNvSpPr>
          <p:nvPr>
            <p:ph type="title"/>
          </p:nvPr>
        </p:nvSpPr>
        <p:spPr>
          <a:xfrm>
            <a:off x="608013" y="273050"/>
            <a:ext cx="10963275" cy="1139825"/>
          </a:xfrm>
        </p:spPr>
        <p:txBody>
          <a:bodyPr/>
          <a:lstStyle/>
          <a:p>
            <a:pPr eaLnBrk="1" hangingPunct="1"/>
            <a:endParaRPr lang="es-ES" altLang="es-ES"/>
          </a:p>
        </p:txBody>
      </p:sp>
      <p:pic>
        <p:nvPicPr>
          <p:cNvPr id="244739" name="Imagen 2">
            <a:extLst>
              <a:ext uri="{FF2B5EF4-FFF2-40B4-BE49-F238E27FC236}">
                <a16:creationId xmlns:a16="http://schemas.microsoft.com/office/drawing/2014/main" xmlns="" id="{AA3EB531-4C4D-4C30-B7AB-3CDDF0460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88913"/>
            <a:ext cx="6659563"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0" name="Imagen 4">
            <a:extLst>
              <a:ext uri="{FF2B5EF4-FFF2-40B4-BE49-F238E27FC236}">
                <a16:creationId xmlns:a16="http://schemas.microsoft.com/office/drawing/2014/main" xmlns="" id="{A310E4A3-0BAD-4248-B6EF-462BD8EEB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470275"/>
            <a:ext cx="5448300"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Imagen 5">
            <a:extLst>
              <a:ext uri="{FF2B5EF4-FFF2-40B4-BE49-F238E27FC236}">
                <a16:creationId xmlns:a16="http://schemas.microsoft.com/office/drawing/2014/main" xmlns="" id="{AC166C1E-EAEF-4103-B9B1-EEF10E68A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3713163"/>
            <a:ext cx="4067175"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Elipse">
            <a:extLst>
              <a:ext uri="{FF2B5EF4-FFF2-40B4-BE49-F238E27FC236}">
                <a16:creationId xmlns:a16="http://schemas.microsoft.com/office/drawing/2014/main" xmlns="" id="{90B3318E-FF19-438D-9E56-E145A864ABEA}"/>
              </a:ext>
            </a:extLst>
          </p:cNvPr>
          <p:cNvSpPr/>
          <p:nvPr/>
        </p:nvSpPr>
        <p:spPr>
          <a:xfrm>
            <a:off x="4008438" y="5732463"/>
            <a:ext cx="711200" cy="576262"/>
          </a:xfrm>
          <a:prstGeom prst="ellipse">
            <a:avLst/>
          </a:prstGeom>
          <a:solidFill>
            <a:srgbClr val="FFC000"/>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8194" name="Picture 2" descr="F:\Etiqueta nutricional informacion\IMG.png">
            <a:extLst>
              <a:ext uri="{FF2B5EF4-FFF2-40B4-BE49-F238E27FC236}">
                <a16:creationId xmlns:a16="http://schemas.microsoft.com/office/drawing/2014/main" xmlns="" id="{052446F5-B8A6-47D4-9D7D-42ED1AE50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95" r="24921" b="4268"/>
          <a:stretch>
            <a:fillRect/>
          </a:stretch>
        </p:blipFill>
        <p:spPr bwMode="auto">
          <a:xfrm>
            <a:off x="1847850" y="1390650"/>
            <a:ext cx="373856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a:extLst>
              <a:ext uri="{FF2B5EF4-FFF2-40B4-BE49-F238E27FC236}">
                <a16:creationId xmlns:a16="http://schemas.microsoft.com/office/drawing/2014/main" xmlns="" id="{ADE2F92A-9EED-4043-B94A-3D7AE9C2E767}"/>
              </a:ext>
            </a:extLst>
          </p:cNvPr>
          <p:cNvSpPr txBox="1"/>
          <p:nvPr/>
        </p:nvSpPr>
        <p:spPr>
          <a:xfrm>
            <a:off x="5753100" y="277813"/>
            <a:ext cx="4735513" cy="1631950"/>
          </a:xfrm>
          <a:prstGeom prst="rect">
            <a:avLst/>
          </a:prstGeom>
          <a:solidFill>
            <a:schemeClr val="accent5">
              <a:lumMod val="50000"/>
            </a:schemeClr>
          </a:solidFill>
        </p:spPr>
        <p:txBody>
          <a:bodyPr>
            <a:spAutoFit/>
          </a:bodyPr>
          <a:lstStyle/>
          <a:p>
            <a:pPr eaLnBrk="1" fontAlgn="auto" hangingPunct="1">
              <a:spcBef>
                <a:spcPts val="0"/>
              </a:spcBef>
              <a:spcAft>
                <a:spcPts val="0"/>
              </a:spcAft>
              <a:defRPr/>
            </a:pPr>
            <a:r>
              <a:rPr lang="es-ES" sz="2000" b="1" dirty="0">
                <a:solidFill>
                  <a:schemeClr val="bg1"/>
                </a:solidFill>
                <a:latin typeface="+mn-lt"/>
              </a:rPr>
              <a:t>OMS: </a:t>
            </a:r>
          </a:p>
          <a:p>
            <a:pPr eaLnBrk="1" fontAlgn="auto" hangingPunct="1">
              <a:spcBef>
                <a:spcPts val="0"/>
              </a:spcBef>
              <a:spcAft>
                <a:spcPts val="0"/>
              </a:spcAft>
              <a:defRPr/>
            </a:pPr>
            <a:r>
              <a:rPr lang="es-ES" sz="2000" b="1" dirty="0">
                <a:solidFill>
                  <a:schemeClr val="bg1"/>
                </a:solidFill>
                <a:latin typeface="+mn-lt"/>
              </a:rPr>
              <a:t>No más del 10% del total de calorías aportadas por la dieta deberán proceder de los azúcares</a:t>
            </a:r>
            <a:r>
              <a:rPr lang="es-ES" sz="2000" dirty="0">
                <a:solidFill>
                  <a:schemeClr val="bg1"/>
                </a:solidFill>
                <a:latin typeface="+mn-lt"/>
              </a:rPr>
              <a:t>.</a:t>
            </a:r>
            <a:r>
              <a:rPr lang="es-ES" sz="2000" dirty="0">
                <a:latin typeface="+mn-lt"/>
              </a:rPr>
              <a:t>. (</a:t>
            </a:r>
            <a:r>
              <a:rPr lang="es-ES" sz="2000" dirty="0">
                <a:solidFill>
                  <a:schemeClr val="bg1"/>
                </a:solidFill>
                <a:latin typeface="+mn-lt"/>
              </a:rPr>
              <a:t>Si es de un 5% se obtienen beneficios  añadidos para la salud)</a:t>
            </a:r>
          </a:p>
        </p:txBody>
      </p:sp>
      <p:sp>
        <p:nvSpPr>
          <p:cNvPr id="6" name="5 CuadroTexto">
            <a:extLst>
              <a:ext uri="{FF2B5EF4-FFF2-40B4-BE49-F238E27FC236}">
                <a16:creationId xmlns:a16="http://schemas.microsoft.com/office/drawing/2014/main" xmlns="" id="{D140D2FB-0D61-4B7F-B143-E521C9860F0F}"/>
              </a:ext>
            </a:extLst>
          </p:cNvPr>
          <p:cNvSpPr txBox="1">
            <a:spLocks noChangeArrowheads="1"/>
          </p:cNvSpPr>
          <p:nvPr/>
        </p:nvSpPr>
        <p:spPr bwMode="auto">
          <a:xfrm>
            <a:off x="5808663" y="1909763"/>
            <a:ext cx="3671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solidFill>
                  <a:srgbClr val="C34D05"/>
                </a:solidFill>
              </a:rPr>
              <a:t>Asumimos que:</a:t>
            </a:r>
          </a:p>
        </p:txBody>
      </p:sp>
      <p:sp>
        <p:nvSpPr>
          <p:cNvPr id="8" name="7 CuadroTexto">
            <a:extLst>
              <a:ext uri="{FF2B5EF4-FFF2-40B4-BE49-F238E27FC236}">
                <a16:creationId xmlns:a16="http://schemas.microsoft.com/office/drawing/2014/main" xmlns="" id="{E29B9095-AC96-4005-B5E5-FB3EF9CEAAC3}"/>
              </a:ext>
            </a:extLst>
          </p:cNvPr>
          <p:cNvSpPr txBox="1">
            <a:spLocks noChangeArrowheads="1"/>
          </p:cNvSpPr>
          <p:nvPr/>
        </p:nvSpPr>
        <p:spPr bwMode="auto">
          <a:xfrm>
            <a:off x="5729288" y="2471738"/>
            <a:ext cx="4759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200" b="1">
                <a:solidFill>
                  <a:srgbClr val="C34D05"/>
                </a:solidFill>
              </a:rPr>
              <a:t>100%</a:t>
            </a:r>
            <a:r>
              <a:rPr lang="es-ES" altLang="es-ES" sz="2400" b="1">
                <a:solidFill>
                  <a:srgbClr val="C34D05"/>
                </a:solidFill>
              </a:rPr>
              <a:t> de las calorías de este envase proceden del azúcar     </a:t>
            </a:r>
          </a:p>
        </p:txBody>
      </p:sp>
      <p:sp>
        <p:nvSpPr>
          <p:cNvPr id="9" name="8 Flecha derecha">
            <a:extLst>
              <a:ext uri="{FF2B5EF4-FFF2-40B4-BE49-F238E27FC236}">
                <a16:creationId xmlns:a16="http://schemas.microsoft.com/office/drawing/2014/main" xmlns="" id="{E39277B1-1DA8-47C4-927C-2C7C12BC44C6}"/>
              </a:ext>
            </a:extLst>
          </p:cNvPr>
          <p:cNvSpPr/>
          <p:nvPr/>
        </p:nvSpPr>
        <p:spPr>
          <a:xfrm>
            <a:off x="5586413" y="4941888"/>
            <a:ext cx="1085850" cy="119062"/>
          </a:xfrm>
          <a:prstGeom prst="rightArrow">
            <a:avLst/>
          </a:prstGeom>
          <a:solidFill>
            <a:srgbClr val="C34D05"/>
          </a:solidFill>
          <a:ln>
            <a:solidFill>
              <a:srgbClr val="C34D0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0" name="9 CuadroTexto">
            <a:extLst>
              <a:ext uri="{FF2B5EF4-FFF2-40B4-BE49-F238E27FC236}">
                <a16:creationId xmlns:a16="http://schemas.microsoft.com/office/drawing/2014/main" xmlns="" id="{469241A1-4E6D-4EC7-8EEB-D331ADD7570B}"/>
              </a:ext>
            </a:extLst>
          </p:cNvPr>
          <p:cNvSpPr txBox="1"/>
          <p:nvPr/>
        </p:nvSpPr>
        <p:spPr>
          <a:xfrm>
            <a:off x="6383338" y="4797425"/>
            <a:ext cx="3889375" cy="1630363"/>
          </a:xfrm>
          <a:prstGeom prst="rect">
            <a:avLst/>
          </a:prstGeom>
          <a:solidFill>
            <a:schemeClr val="accent5">
              <a:lumMod val="50000"/>
            </a:schemeClr>
          </a:solidFill>
        </p:spPr>
        <p:txBody>
          <a:bodyPr>
            <a:spAutoFit/>
          </a:bodyPr>
          <a:lstStyle/>
          <a:p>
            <a:pPr algn="ctr" eaLnBrk="1" fontAlgn="auto" hangingPunct="1">
              <a:spcBef>
                <a:spcPts val="0"/>
              </a:spcBef>
              <a:spcAft>
                <a:spcPts val="0"/>
              </a:spcAft>
              <a:defRPr/>
            </a:pPr>
            <a:r>
              <a:rPr lang="es-ES" sz="2000" b="1" dirty="0">
                <a:solidFill>
                  <a:schemeClr val="bg1"/>
                </a:solidFill>
                <a:latin typeface="+mn-lt"/>
              </a:rPr>
              <a:t>Ingesta referencia adulto medio: 2.000kcal……100%</a:t>
            </a:r>
          </a:p>
          <a:p>
            <a:pPr algn="ctr" eaLnBrk="1" fontAlgn="auto" hangingPunct="1">
              <a:spcBef>
                <a:spcPts val="0"/>
              </a:spcBef>
              <a:spcAft>
                <a:spcPts val="0"/>
              </a:spcAft>
              <a:defRPr/>
            </a:pPr>
            <a:r>
              <a:rPr lang="es-ES" sz="2000" b="1" dirty="0">
                <a:solidFill>
                  <a:schemeClr val="bg1"/>
                </a:solidFill>
                <a:latin typeface="+mn-lt"/>
              </a:rPr>
              <a:t>        X………..10%</a:t>
            </a:r>
          </a:p>
          <a:p>
            <a:pPr algn="ctr" eaLnBrk="1" fontAlgn="auto" hangingPunct="1">
              <a:spcBef>
                <a:spcPts val="0"/>
              </a:spcBef>
              <a:spcAft>
                <a:spcPts val="0"/>
              </a:spcAft>
              <a:defRPr/>
            </a:pPr>
            <a:r>
              <a:rPr lang="es-ES" sz="2000" b="1" dirty="0">
                <a:solidFill>
                  <a:schemeClr val="bg1"/>
                </a:solidFill>
                <a:latin typeface="+mn-lt"/>
              </a:rPr>
              <a:t>X=200/4kcal= 50g al día (25g en el caso del 5%)</a:t>
            </a:r>
          </a:p>
        </p:txBody>
      </p:sp>
      <p:sp>
        <p:nvSpPr>
          <p:cNvPr id="12" name="11 Elipse">
            <a:extLst>
              <a:ext uri="{FF2B5EF4-FFF2-40B4-BE49-F238E27FC236}">
                <a16:creationId xmlns:a16="http://schemas.microsoft.com/office/drawing/2014/main" xmlns="" id="{0CBDC709-542D-4BD9-A3B6-D1DB0E58FB13}"/>
              </a:ext>
            </a:extLst>
          </p:cNvPr>
          <p:cNvSpPr/>
          <p:nvPr/>
        </p:nvSpPr>
        <p:spPr>
          <a:xfrm>
            <a:off x="7942263" y="5613400"/>
            <a:ext cx="711200" cy="574675"/>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45770" name="10 CuadroTexto">
            <a:extLst>
              <a:ext uri="{FF2B5EF4-FFF2-40B4-BE49-F238E27FC236}">
                <a16:creationId xmlns:a16="http://schemas.microsoft.com/office/drawing/2014/main" xmlns="" id="{EC1B05F9-E588-4E5D-86D0-69AC735FEC88}"/>
              </a:ext>
            </a:extLst>
          </p:cNvPr>
          <p:cNvSpPr txBox="1">
            <a:spLocks noChangeArrowheads="1"/>
          </p:cNvSpPr>
          <p:nvPr/>
        </p:nvSpPr>
        <p:spPr bwMode="auto">
          <a:xfrm>
            <a:off x="2466975" y="5013325"/>
            <a:ext cx="2879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t>50g…………….100%</a:t>
            </a:r>
          </a:p>
          <a:p>
            <a:pPr eaLnBrk="1" hangingPunct="1">
              <a:lnSpc>
                <a:spcPct val="100000"/>
              </a:lnSpc>
              <a:spcBef>
                <a:spcPct val="0"/>
              </a:spcBef>
              <a:buFontTx/>
              <a:buNone/>
            </a:pPr>
            <a:r>
              <a:rPr lang="es-ES" altLang="es-ES" sz="2400"/>
              <a:t>14g……………..x</a:t>
            </a:r>
          </a:p>
          <a:p>
            <a:pPr eaLnBrk="1" hangingPunct="1">
              <a:lnSpc>
                <a:spcPct val="100000"/>
              </a:lnSpc>
              <a:spcBef>
                <a:spcPct val="0"/>
              </a:spcBef>
              <a:buFontTx/>
              <a:buNone/>
            </a:pPr>
            <a:r>
              <a:rPr lang="es-ES" altLang="es-ES" sz="2400"/>
              <a:t>X=1400/50= </a:t>
            </a:r>
            <a:r>
              <a:rPr lang="es-ES" altLang="es-ES" sz="2400" b="1"/>
              <a:t>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p:bldP spid="8" grpId="0"/>
      <p:bldP spid="9"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212CEEC9-680A-45CB-A6CB-02A0C95E2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119" y="745588"/>
            <a:ext cx="5107796" cy="3825459"/>
          </a:xfrm>
          <a:prstGeom prst="rect">
            <a:avLst/>
          </a:prstGeom>
        </p:spPr>
      </p:pic>
      <p:sp>
        <p:nvSpPr>
          <p:cNvPr id="2" name="Rectángulo 1">
            <a:extLst>
              <a:ext uri="{FF2B5EF4-FFF2-40B4-BE49-F238E27FC236}">
                <a16:creationId xmlns:a16="http://schemas.microsoft.com/office/drawing/2014/main" xmlns="" id="{F702CC31-CD6B-4195-92AF-C3D89CEF9C7A}"/>
              </a:ext>
            </a:extLst>
          </p:cNvPr>
          <p:cNvSpPr/>
          <p:nvPr/>
        </p:nvSpPr>
        <p:spPr>
          <a:xfrm>
            <a:off x="572085" y="0"/>
            <a:ext cx="11047830" cy="6990825"/>
          </a:xfrm>
          <a:prstGeom prst="rect">
            <a:avLst/>
          </a:prstGeom>
        </p:spPr>
        <p:txBody>
          <a:bodyPr wrap="square">
            <a:spAutoFit/>
          </a:bodyPr>
          <a:lstStyle/>
          <a:p>
            <a:pPr marL="342900" lvl="0" indent="-342900" algn="just">
              <a:lnSpc>
                <a:spcPct val="150000"/>
              </a:lnSpc>
              <a:spcBef>
                <a:spcPts val="285"/>
              </a:spcBef>
              <a:spcAft>
                <a:spcPts val="285"/>
              </a:spcAft>
              <a:buFont typeface="Arial" panose="020B0604020202020204" pitchFamily="34" charset="0"/>
              <a:buChar char="➔"/>
            </a:pPr>
            <a:r>
              <a:rPr lang="en-US" sz="2800" b="1" kern="150" dirty="0">
                <a:solidFill>
                  <a:srgbClr val="FF0066"/>
                </a:solidFill>
                <a:latin typeface="+mn-lt"/>
                <a:ea typeface="Andale Sans UI"/>
                <a:cs typeface="Tahoma" panose="020B0604030504040204" pitchFamily="34" charset="0"/>
              </a:rPr>
              <a:t>6. Lo que </a:t>
            </a:r>
            <a:r>
              <a:rPr lang="en-US" sz="2800" b="1" kern="150" dirty="0" err="1">
                <a:solidFill>
                  <a:srgbClr val="FF0066"/>
                </a:solidFill>
                <a:latin typeface="+mn-lt"/>
                <a:ea typeface="Andale Sans UI"/>
                <a:cs typeface="Tahoma" panose="020B0604030504040204" pitchFamily="34" charset="0"/>
              </a:rPr>
              <a:t>han</a:t>
            </a:r>
            <a:r>
              <a:rPr lang="en-US" sz="2800" b="1" kern="150" dirty="0">
                <a:solidFill>
                  <a:srgbClr val="FF0066"/>
                </a:solidFill>
                <a:latin typeface="+mn-lt"/>
                <a:ea typeface="Andale Sans UI"/>
                <a:cs typeface="Tahoma" panose="020B0604030504040204" pitchFamily="34" charset="0"/>
              </a:rPr>
              <a:t> </a:t>
            </a:r>
            <a:r>
              <a:rPr lang="en-US" sz="2800" b="1" kern="150" dirty="0" err="1">
                <a:solidFill>
                  <a:srgbClr val="FF0066"/>
                </a:solidFill>
                <a:latin typeface="+mn-lt"/>
                <a:ea typeface="Andale Sans UI"/>
                <a:cs typeface="Tahoma" panose="020B0604030504040204" pitchFamily="34" charset="0"/>
              </a:rPr>
              <a:t>aprendido</a:t>
            </a:r>
            <a:r>
              <a:rPr lang="en-US" sz="2800" b="1" kern="150" dirty="0">
                <a:solidFill>
                  <a:srgbClr val="FF0066"/>
                </a:solidFill>
                <a:latin typeface="+mn-lt"/>
                <a:ea typeface="Andale Sans UI"/>
                <a:cs typeface="Tahoma" panose="020B0604030504040204" pitchFamily="34" charset="0"/>
              </a:rPr>
              <a:t>.</a:t>
            </a:r>
            <a:endParaRPr lang="es-ES" sz="28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Qué</a:t>
            </a:r>
            <a:r>
              <a:rPr lang="en-US" sz="2400" kern="150" dirty="0">
                <a:latin typeface="+mn-lt"/>
                <a:ea typeface="Andale Sans UI"/>
                <a:cs typeface="Tahoma" panose="020B0604030504040204" pitchFamily="34" charset="0"/>
              </a:rPr>
              <a:t> es una </a:t>
            </a:r>
            <a:r>
              <a:rPr lang="en-US" sz="2400" kern="150" dirty="0" err="1">
                <a:latin typeface="+mn-lt"/>
                <a:ea typeface="Andale Sans UI"/>
                <a:cs typeface="Tahoma" panose="020B0604030504040204" pitchFamily="34" charset="0"/>
              </a:rPr>
              <a:t>encuesta</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alimentaria</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Qué</a:t>
            </a:r>
            <a:r>
              <a:rPr lang="en-US" sz="2400" kern="150" dirty="0">
                <a:latin typeface="+mn-lt"/>
                <a:ea typeface="Andale Sans UI"/>
                <a:cs typeface="Tahoma" panose="020B0604030504040204" pitchFamily="34" charset="0"/>
              </a:rPr>
              <a:t> es un </a:t>
            </a:r>
            <a:r>
              <a:rPr lang="en-US" sz="2400" kern="150" dirty="0" err="1">
                <a:latin typeface="+mn-lt"/>
                <a:ea typeface="Andale Sans UI"/>
                <a:cs typeface="Tahoma" panose="020B0604030504040204" pitchFamily="34" charset="0"/>
              </a:rPr>
              <a:t>cuestionario</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Cómo</a:t>
            </a:r>
            <a:r>
              <a:rPr lang="en-US" sz="2400" kern="150" dirty="0">
                <a:latin typeface="+mn-lt"/>
                <a:ea typeface="Andale Sans UI"/>
                <a:cs typeface="Tahoma" panose="020B0604030504040204" pitchFamily="34" charset="0"/>
              </a:rPr>
              <a:t> se </a:t>
            </a:r>
            <a:r>
              <a:rPr lang="en-US" sz="2400" kern="150" dirty="0" err="1">
                <a:latin typeface="+mn-lt"/>
                <a:ea typeface="Andale Sans UI"/>
                <a:cs typeface="Tahoma" panose="020B0604030504040204" pitchFamily="34" charset="0"/>
              </a:rPr>
              <a:t>realiza</a:t>
            </a:r>
            <a:r>
              <a:rPr lang="en-US" sz="2400" kern="150" dirty="0">
                <a:latin typeface="+mn-lt"/>
                <a:ea typeface="Andale Sans UI"/>
                <a:cs typeface="Tahoma" panose="020B0604030504040204" pitchFamily="34" charset="0"/>
              </a:rPr>
              <a:t> una </a:t>
            </a:r>
            <a:r>
              <a:rPr lang="en-US" sz="2400" kern="150" dirty="0" err="1">
                <a:latin typeface="+mn-lt"/>
                <a:ea typeface="Andale Sans UI"/>
                <a:cs typeface="Tahoma" panose="020B0604030504040204" pitchFamily="34" charset="0"/>
              </a:rPr>
              <a:t>tabla</a:t>
            </a:r>
            <a:r>
              <a:rPr lang="en-US" sz="2400" kern="150" dirty="0">
                <a:latin typeface="+mn-lt"/>
                <a:ea typeface="Andale Sans UI"/>
                <a:cs typeface="Tahoma" panose="020B0604030504040204" pitchFamily="34" charset="0"/>
              </a:rPr>
              <a:t> de </a:t>
            </a:r>
            <a:r>
              <a:rPr lang="en-US" sz="2400" kern="150" dirty="0" err="1">
                <a:latin typeface="+mn-lt"/>
                <a:ea typeface="Andale Sans UI"/>
                <a:cs typeface="Tahoma" panose="020B0604030504040204" pitchFamily="34" charset="0"/>
              </a:rPr>
              <a:t>frecuencias</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Cómo</a:t>
            </a:r>
            <a:r>
              <a:rPr lang="en-US" sz="2400" kern="150" dirty="0">
                <a:latin typeface="+mn-lt"/>
                <a:ea typeface="Andale Sans UI"/>
                <a:cs typeface="Tahoma" panose="020B0604030504040204" pitchFamily="34" charset="0"/>
              </a:rPr>
              <a:t> se </a:t>
            </a:r>
            <a:r>
              <a:rPr lang="en-US" sz="2400" kern="150" dirty="0" err="1">
                <a:latin typeface="+mn-lt"/>
                <a:ea typeface="Andale Sans UI"/>
                <a:cs typeface="Tahoma" panose="020B0604030504040204" pitchFamily="34" charset="0"/>
              </a:rPr>
              <a:t>hace</a:t>
            </a:r>
            <a:r>
              <a:rPr lang="en-US" sz="2400" kern="150" dirty="0">
                <a:latin typeface="+mn-lt"/>
                <a:ea typeface="Andale Sans UI"/>
                <a:cs typeface="Tahoma" panose="020B0604030504040204" pitchFamily="34" charset="0"/>
              </a:rPr>
              <a:t> un </a:t>
            </a:r>
            <a:r>
              <a:rPr lang="en-US" sz="2400" kern="150" dirty="0" err="1">
                <a:latin typeface="+mn-lt"/>
                <a:ea typeface="Andale Sans UI"/>
                <a:cs typeface="Tahoma" panose="020B0604030504040204" pitchFamily="34" charset="0"/>
              </a:rPr>
              <a:t>informe</a:t>
            </a:r>
            <a:r>
              <a:rPr lang="en-US" sz="2400" kern="150" dirty="0">
                <a:latin typeface="+mn-lt"/>
                <a:ea typeface="Andale Sans UI"/>
                <a:cs typeface="Tahoma" panose="020B0604030504040204" pitchFamily="34" charset="0"/>
              </a:rPr>
              <a:t> de </a:t>
            </a:r>
            <a:r>
              <a:rPr lang="en-US" sz="2400" kern="150" dirty="0" err="1">
                <a:latin typeface="+mn-lt"/>
                <a:ea typeface="Andale Sans UI"/>
                <a:cs typeface="Tahoma" panose="020B0604030504040204" pitchFamily="34" charset="0"/>
              </a:rPr>
              <a:t>resultados</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Cómo</a:t>
            </a:r>
            <a:r>
              <a:rPr lang="en-US" sz="2400" kern="150" dirty="0">
                <a:latin typeface="+mn-lt"/>
                <a:ea typeface="Andale Sans UI"/>
                <a:cs typeface="Tahoma" panose="020B0604030504040204" pitchFamily="34" charset="0"/>
              </a:rPr>
              <a:t> se </a:t>
            </a:r>
            <a:r>
              <a:rPr lang="en-US" sz="2400" kern="150" dirty="0" err="1">
                <a:latin typeface="+mn-lt"/>
                <a:ea typeface="Andale Sans UI"/>
                <a:cs typeface="Tahoma" panose="020B0604030504040204" pitchFamily="34" charset="0"/>
              </a:rPr>
              <a:t>organiza</a:t>
            </a:r>
            <a:r>
              <a:rPr lang="en-US" sz="2400" kern="150" dirty="0">
                <a:latin typeface="+mn-lt"/>
                <a:ea typeface="Andale Sans UI"/>
                <a:cs typeface="Tahoma" panose="020B0604030504040204" pitchFamily="34" charset="0"/>
              </a:rPr>
              <a:t> un </a:t>
            </a:r>
            <a:r>
              <a:rPr lang="en-US" sz="2400" kern="150" dirty="0" err="1">
                <a:latin typeface="+mn-lt"/>
                <a:ea typeface="Andale Sans UI"/>
                <a:cs typeface="Tahoma" panose="020B0604030504040204" pitchFamily="34" charset="0"/>
              </a:rPr>
              <a:t>grupo</a:t>
            </a:r>
            <a:r>
              <a:rPr lang="en-US" sz="2400" kern="150" dirty="0">
                <a:latin typeface="+mn-lt"/>
                <a:ea typeface="Andale Sans UI"/>
                <a:cs typeface="Tahoma" panose="020B0604030504040204" pitchFamily="34" charset="0"/>
              </a:rPr>
              <a:t> de </a:t>
            </a:r>
            <a:r>
              <a:rPr lang="en-US" sz="2400" kern="150" dirty="0" err="1">
                <a:latin typeface="+mn-lt"/>
                <a:ea typeface="Andale Sans UI"/>
                <a:cs typeface="Tahoma" panose="020B0604030504040204" pitchFamily="34" charset="0"/>
              </a:rPr>
              <a:t>trabajo</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Cómo</a:t>
            </a:r>
            <a:r>
              <a:rPr lang="en-US" sz="2400" kern="150" dirty="0">
                <a:latin typeface="+mn-lt"/>
                <a:ea typeface="Andale Sans UI"/>
                <a:cs typeface="Tahoma" panose="020B0604030504040204" pitchFamily="34" charset="0"/>
              </a:rPr>
              <a:t> se </a:t>
            </a:r>
            <a:r>
              <a:rPr lang="en-US" sz="2400" kern="150" dirty="0" err="1">
                <a:latin typeface="+mn-lt"/>
                <a:ea typeface="Andale Sans UI"/>
                <a:cs typeface="Tahoma" panose="020B0604030504040204" pitchFamily="34" charset="0"/>
              </a:rPr>
              <a:t>busca</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consenso</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Cómo</a:t>
            </a:r>
            <a:r>
              <a:rPr lang="en-US" sz="2400" kern="150" dirty="0">
                <a:latin typeface="+mn-lt"/>
                <a:ea typeface="Andale Sans UI"/>
                <a:cs typeface="Tahoma" panose="020B0604030504040204" pitchFamily="34" charset="0"/>
              </a:rPr>
              <a:t> se </a:t>
            </a:r>
            <a:r>
              <a:rPr lang="en-US" sz="2400" kern="150" dirty="0" err="1">
                <a:latin typeface="+mn-lt"/>
                <a:ea typeface="Andale Sans UI"/>
                <a:cs typeface="Tahoma" panose="020B0604030504040204" pitchFamily="34" charset="0"/>
              </a:rPr>
              <a:t>solicitan</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mejoras</a:t>
            </a:r>
            <a:r>
              <a:rPr lang="en-US" sz="2400" kern="150" dirty="0">
                <a:latin typeface="+mn-lt"/>
                <a:ea typeface="Andale Sans UI"/>
                <a:cs typeface="Tahoma" panose="020B0604030504040204" pitchFamily="34" charset="0"/>
              </a:rPr>
              <a:t> a los </a:t>
            </a:r>
            <a:r>
              <a:rPr lang="en-US" sz="2400" kern="150" dirty="0" err="1">
                <a:latin typeface="+mn-lt"/>
                <a:ea typeface="Andale Sans UI"/>
                <a:cs typeface="Tahoma" panose="020B0604030504040204" pitchFamily="34" charset="0"/>
              </a:rPr>
              <a:t>profes</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Cómo</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nos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relacionamos</a:t>
            </a:r>
            <a:r>
              <a:rPr lang="en-US" sz="2400" kern="150" dirty="0">
                <a:latin typeface="+mn-lt"/>
                <a:ea typeface="Andale Sans UI"/>
                <a:cs typeface="Tahoma" panose="020B0604030504040204" pitchFamily="34" charset="0"/>
              </a:rPr>
              <a:t> con </a:t>
            </a:r>
            <a:r>
              <a:rPr lang="en-US" sz="2400" kern="150" dirty="0" err="1">
                <a:latin typeface="+mn-lt"/>
                <a:ea typeface="Andale Sans UI"/>
                <a:cs typeface="Tahoma" panose="020B0604030504040204" pitchFamily="34" charset="0"/>
              </a:rPr>
              <a:t>otras</a:t>
            </a:r>
            <a:r>
              <a:rPr lang="en-US" sz="2400" kern="150" dirty="0">
                <a:latin typeface="+mn-lt"/>
                <a:ea typeface="Andale Sans UI"/>
                <a:cs typeface="Tahoma" panose="020B0604030504040204" pitchFamily="34" charset="0"/>
              </a:rPr>
              <a:t> personas</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Cómo</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buscamos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compromisos</a:t>
            </a:r>
            <a:r>
              <a:rPr lang="en-US" sz="2400" kern="150" dirty="0">
                <a:latin typeface="+mn-lt"/>
                <a:ea typeface="Andale Sans UI"/>
                <a:cs typeface="Tahoma" panose="020B0604030504040204" pitchFamily="34" charset="0"/>
              </a:rPr>
              <a:t> de </a:t>
            </a:r>
            <a:r>
              <a:rPr lang="en-US" sz="2400" kern="150" dirty="0" err="1">
                <a:latin typeface="+mn-lt"/>
                <a:ea typeface="Andale Sans UI"/>
                <a:cs typeface="Tahoma" panose="020B0604030504040204" pitchFamily="34" charset="0"/>
              </a:rPr>
              <a:t>participación</a:t>
            </a:r>
            <a:r>
              <a:rPr lang="en-US" sz="2400" kern="150" dirty="0">
                <a:latin typeface="+mn-lt"/>
                <a:ea typeface="Andale Sans UI"/>
                <a:cs typeface="Tahoma" panose="020B0604030504040204" pitchFamily="34" charset="0"/>
              </a:rPr>
              <a:t> con las </a:t>
            </a:r>
            <a:r>
              <a:rPr lang="en-US" sz="2400" kern="150" dirty="0" err="1">
                <a:latin typeface="+mn-lt"/>
                <a:ea typeface="Andale Sans UI"/>
                <a:cs typeface="Tahoma" panose="020B0604030504040204" pitchFamily="34" charset="0"/>
              </a:rPr>
              <a:t>familias</a:t>
            </a:r>
            <a:r>
              <a:rPr lang="en-US" sz="2400" kern="150" dirty="0">
                <a:latin typeface="+mn-lt"/>
                <a:ea typeface="Andale Sans UI"/>
                <a:cs typeface="Tahoma" panose="020B0604030504040204" pitchFamily="34" charset="0"/>
              </a:rPr>
              <a:t>...</a:t>
            </a:r>
            <a:endParaRPr lang="es-ES" sz="24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400" kern="150" dirty="0" err="1">
                <a:latin typeface="+mn-lt"/>
                <a:ea typeface="Andale Sans UI"/>
                <a:cs typeface="Tahoma" panose="020B0604030504040204" pitchFamily="34" charset="0"/>
              </a:rPr>
              <a:t>Cómo</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buscamos</a:t>
            </a:r>
            <a:r>
              <a:rPr lang="en-US" sz="2400" kern="150" dirty="0">
                <a:latin typeface="+mn-lt"/>
                <a:ea typeface="Andale Sans UI"/>
                <a:cs typeface="Tahoma" panose="020B0604030504040204" pitchFamily="34" charset="0"/>
              </a:rPr>
              <a:t> </a:t>
            </a:r>
            <a:r>
              <a:rPr lang="en-US" sz="2400" kern="150" dirty="0" err="1">
                <a:latin typeface="+mn-lt"/>
                <a:ea typeface="Andale Sans UI"/>
                <a:cs typeface="Tahoma" panose="020B0604030504040204" pitchFamily="34" charset="0"/>
              </a:rPr>
              <a:t>recursos</a:t>
            </a:r>
            <a:r>
              <a:rPr lang="en-US" sz="2400" kern="150" dirty="0">
                <a:latin typeface="+mn-lt"/>
                <a:ea typeface="Andale Sans UI"/>
                <a:cs typeface="Tahoma" panose="020B0604030504040204" pitchFamily="34" charset="0"/>
              </a:rPr>
              <a:t>.</a:t>
            </a:r>
            <a:endParaRPr lang="es-ES" sz="2400" kern="150" dirty="0">
              <a:effectLst/>
              <a:latin typeface="+mn-lt"/>
              <a:ea typeface="Andale Sans UI"/>
              <a:cs typeface="Tahoma" panose="020B0604030504040204" pitchFamily="34" charset="0"/>
            </a:endParaRPr>
          </a:p>
        </p:txBody>
      </p:sp>
    </p:spTree>
    <p:extLst>
      <p:ext uri="{BB962C8B-B14F-4D97-AF65-F5344CB8AC3E}">
        <p14:creationId xmlns:p14="http://schemas.microsoft.com/office/powerpoint/2010/main" val="379564284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Imagen 2">
            <a:extLst>
              <a:ext uri="{FF2B5EF4-FFF2-40B4-BE49-F238E27FC236}">
                <a16:creationId xmlns:a16="http://schemas.microsoft.com/office/drawing/2014/main" xmlns="" id="{471ACD8F-BFE3-4BD7-B7A6-CD57EB4D2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287338"/>
            <a:ext cx="493395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7" name="Picture 2" descr="C:\Users\amarlor\AppData\Local\Microsoft\Windows\Temporary Internet Files\Content.IE5\HHK5DYNI\IMG_1223.JPG">
            <a:extLst>
              <a:ext uri="{FF2B5EF4-FFF2-40B4-BE49-F238E27FC236}">
                <a16:creationId xmlns:a16="http://schemas.microsoft.com/office/drawing/2014/main" xmlns="" id="{527C67DD-9197-4605-B3D6-904150CD1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70"/>
          <a:stretch>
            <a:fillRect/>
          </a:stretch>
        </p:blipFill>
        <p:spPr bwMode="auto">
          <a:xfrm>
            <a:off x="6240463" y="287338"/>
            <a:ext cx="4608512"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8" name="CuadroTexto 3">
            <a:extLst>
              <a:ext uri="{FF2B5EF4-FFF2-40B4-BE49-F238E27FC236}">
                <a16:creationId xmlns:a16="http://schemas.microsoft.com/office/drawing/2014/main" xmlns="" id="{DFF63665-D467-43F7-A665-3278929B79FB}"/>
              </a:ext>
            </a:extLst>
          </p:cNvPr>
          <p:cNvSpPr txBox="1">
            <a:spLocks noChangeArrowheads="1"/>
          </p:cNvSpPr>
          <p:nvPr/>
        </p:nvSpPr>
        <p:spPr bwMode="auto">
          <a:xfrm>
            <a:off x="2927350" y="5661025"/>
            <a:ext cx="59055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600">
                <a:solidFill>
                  <a:srgbClr val="FF0000"/>
                </a:solidFill>
              </a:rPr>
              <a:t>Información ????? nutricional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10" descr="https://tse4.mm.bing.net/th?id=OIP.B6QgWB3oBkcSb1rreLX02QEsEs&amp;pid=15.1&amp;P=0&amp;w=300&amp;h=300">
            <a:extLst>
              <a:ext uri="{FF2B5EF4-FFF2-40B4-BE49-F238E27FC236}">
                <a16:creationId xmlns:a16="http://schemas.microsoft.com/office/drawing/2014/main" xmlns="" id="{1D427130-56A2-4F62-99D0-C9D5576A9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788" y="12985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1" name="Picture 2" descr="https://tse1.mm.bing.net/th?id=OIP.bbjfLdOWPndbN7aqEpWd0AEsDz&amp;pid=15.1&amp;P=0&amp;w=202&amp;h=165">
            <a:extLst>
              <a:ext uri="{FF2B5EF4-FFF2-40B4-BE49-F238E27FC236}">
                <a16:creationId xmlns:a16="http://schemas.microsoft.com/office/drawing/2014/main" xmlns="" id="{11879828-51A7-472E-9331-9642E16F3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93663"/>
            <a:ext cx="19240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ágrima 5">
            <a:extLst>
              <a:ext uri="{FF2B5EF4-FFF2-40B4-BE49-F238E27FC236}">
                <a16:creationId xmlns:a16="http://schemas.microsoft.com/office/drawing/2014/main" xmlns="" id="{6B65E318-3EEF-4B5D-82F6-7BFECF28A227}"/>
              </a:ext>
            </a:extLst>
          </p:cNvPr>
          <p:cNvSpPr/>
          <p:nvPr/>
        </p:nvSpPr>
        <p:spPr>
          <a:xfrm>
            <a:off x="4805363" y="2801938"/>
            <a:ext cx="3862387" cy="1600200"/>
          </a:xfrm>
          <a:prstGeom prst="teardrop">
            <a:avLst>
              <a:gd name="adj" fmla="val 155672"/>
            </a:avLst>
          </a:prstGeom>
          <a:noFill/>
          <a:ln>
            <a:solidFill>
              <a:srgbClr val="F11BB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2000" dirty="0">
                <a:solidFill>
                  <a:schemeClr val="tx2"/>
                </a:solidFill>
                <a:latin typeface="Comic Sans MS" panose="030F0702030302020204" pitchFamily="66" charset="0"/>
              </a:rPr>
              <a:t>Mi producto “fija” mejor el calcio</a:t>
            </a:r>
          </a:p>
          <a:p>
            <a:pPr algn="ctr" eaLnBrk="1" fontAlgn="auto" hangingPunct="1">
              <a:spcBef>
                <a:spcPts val="0"/>
              </a:spcBef>
              <a:spcAft>
                <a:spcPts val="0"/>
              </a:spcAft>
              <a:defRPr/>
            </a:pPr>
            <a:r>
              <a:rPr lang="es-ES" sz="2000" dirty="0">
                <a:solidFill>
                  <a:schemeClr val="tx2"/>
                </a:solidFill>
                <a:latin typeface="Comic Sans MS" panose="030F0702030302020204" pitchFamily="66" charset="0"/>
              </a:rPr>
              <a:t>Vitamina D? lactosa? Vitamina K?</a:t>
            </a:r>
          </a:p>
          <a:p>
            <a:pPr algn="ctr" eaLnBrk="1" fontAlgn="auto" hangingPunct="1">
              <a:spcBef>
                <a:spcPts val="0"/>
              </a:spcBef>
              <a:spcAft>
                <a:spcPts val="0"/>
              </a:spcAft>
              <a:defRPr/>
            </a:pPr>
            <a:endParaRPr lang="es-ES" sz="2000" dirty="0">
              <a:solidFill>
                <a:schemeClr val="tx2"/>
              </a:solidFill>
              <a:latin typeface="Comic Sans MS" panose="030F0702030302020204" pitchFamily="66" charset="0"/>
            </a:endParaRPr>
          </a:p>
        </p:txBody>
      </p:sp>
      <p:pic>
        <p:nvPicPr>
          <p:cNvPr id="252933" name="Picture 2">
            <a:extLst>
              <a:ext uri="{FF2B5EF4-FFF2-40B4-BE49-F238E27FC236}">
                <a16:creationId xmlns:a16="http://schemas.microsoft.com/office/drawing/2014/main" xmlns="" id="{3A35E30A-6451-4804-8D68-1C0984C65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908" t="79034" r="-6" b="15562"/>
          <a:stretch>
            <a:fillRect/>
          </a:stretch>
        </p:blipFill>
        <p:spPr bwMode="auto">
          <a:xfrm>
            <a:off x="3395663" y="5465763"/>
            <a:ext cx="6948487" cy="873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2934" name="Picture 6" descr="https://i.blogs.es/3b7eb2/probiotico_normal_yogures/450_1000.png">
            <a:extLst>
              <a:ext uri="{FF2B5EF4-FFF2-40B4-BE49-F238E27FC236}">
                <a16:creationId xmlns:a16="http://schemas.microsoft.com/office/drawing/2014/main" xmlns="" id="{8BE88B0F-916E-4A44-91A1-A96C975FF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9347"/>
          <a:stretch>
            <a:fillRect/>
          </a:stretch>
        </p:blipFill>
        <p:spPr bwMode="auto">
          <a:xfrm>
            <a:off x="2316163" y="4824413"/>
            <a:ext cx="10795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5" name="CuadroTexto 3">
            <a:extLst>
              <a:ext uri="{FF2B5EF4-FFF2-40B4-BE49-F238E27FC236}">
                <a16:creationId xmlns:a16="http://schemas.microsoft.com/office/drawing/2014/main" xmlns="" id="{92BA5CC6-BA25-45BA-99D5-B01D2322F499}"/>
              </a:ext>
            </a:extLst>
          </p:cNvPr>
          <p:cNvSpPr txBox="1">
            <a:spLocks noChangeArrowheads="1"/>
          </p:cNvSpPr>
          <p:nvPr/>
        </p:nvSpPr>
        <p:spPr bwMode="auto">
          <a:xfrm>
            <a:off x="1976438" y="5151438"/>
            <a:ext cx="2447925"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t>Bifidus activos naturales</a:t>
            </a:r>
          </a:p>
        </p:txBody>
      </p:sp>
      <p:sp>
        <p:nvSpPr>
          <p:cNvPr id="252936" name="CuadroTexto 14">
            <a:extLst>
              <a:ext uri="{FF2B5EF4-FFF2-40B4-BE49-F238E27FC236}">
                <a16:creationId xmlns:a16="http://schemas.microsoft.com/office/drawing/2014/main" xmlns="" id="{AAAD7D16-49B2-42D1-A850-49866A3BE16D}"/>
              </a:ext>
            </a:extLst>
          </p:cNvPr>
          <p:cNvSpPr txBox="1">
            <a:spLocks noChangeArrowheads="1"/>
          </p:cNvSpPr>
          <p:nvPr/>
        </p:nvSpPr>
        <p:spPr bwMode="auto">
          <a:xfrm>
            <a:off x="2820988" y="4872038"/>
            <a:ext cx="1582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4400">
                <a:solidFill>
                  <a:srgbClr val="FF0000"/>
                </a:solidFill>
              </a:rPr>
              <a:t>X</a:t>
            </a:r>
          </a:p>
        </p:txBody>
      </p:sp>
      <p:sp>
        <p:nvSpPr>
          <p:cNvPr id="252937" name="CuadroTexto 15">
            <a:extLst>
              <a:ext uri="{FF2B5EF4-FFF2-40B4-BE49-F238E27FC236}">
                <a16:creationId xmlns:a16="http://schemas.microsoft.com/office/drawing/2014/main" xmlns="" id="{D45006D7-F6F2-4230-8C12-2AEE8F615A12}"/>
              </a:ext>
            </a:extLst>
          </p:cNvPr>
          <p:cNvSpPr txBox="1">
            <a:spLocks noChangeArrowheads="1"/>
          </p:cNvSpPr>
          <p:nvPr/>
        </p:nvSpPr>
        <p:spPr bwMode="auto">
          <a:xfrm>
            <a:off x="3279775" y="4465638"/>
            <a:ext cx="5005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solidFill>
                  <a:srgbClr val="FF0000"/>
                </a:solidFill>
              </a:rPr>
              <a:t>Sin ninguna alegación en el envase</a:t>
            </a:r>
          </a:p>
          <a:p>
            <a:pPr eaLnBrk="1" hangingPunct="1">
              <a:lnSpc>
                <a:spcPct val="100000"/>
              </a:lnSpc>
              <a:spcBef>
                <a:spcPct val="0"/>
              </a:spcBef>
              <a:buFontTx/>
              <a:buNone/>
            </a:pPr>
            <a:r>
              <a:rPr lang="es-ES" altLang="es-ES" sz="1800">
                <a:solidFill>
                  <a:srgbClr val="FF0000"/>
                </a:solidFill>
              </a:rPr>
              <a:t>Con buena campaña publicitaria!!!!!!!!!!!!!!!!!!!!!!</a:t>
            </a:r>
          </a:p>
        </p:txBody>
      </p:sp>
      <p:pic>
        <p:nvPicPr>
          <p:cNvPr id="252938" name="Picture 8" descr="https://tse3.mm.bing.net/th?id=OIP.P9KfdNXzDEuHwPF9U134jQEsCo&amp;pid=15.1&amp;P=0&amp;w=327&amp;h=184">
            <a:extLst>
              <a:ext uri="{FF2B5EF4-FFF2-40B4-BE49-F238E27FC236}">
                <a16:creationId xmlns:a16="http://schemas.microsoft.com/office/drawing/2014/main" xmlns="" id="{90A58072-21B9-4872-9D13-C342226371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8" y="466725"/>
            <a:ext cx="4249737"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ágrima 2">
            <a:extLst>
              <a:ext uri="{FF2B5EF4-FFF2-40B4-BE49-F238E27FC236}">
                <a16:creationId xmlns:a16="http://schemas.microsoft.com/office/drawing/2014/main" xmlns="" id="{AD98B02D-B22B-437C-8B65-82F07FD25DD5}"/>
              </a:ext>
            </a:extLst>
          </p:cNvPr>
          <p:cNvSpPr/>
          <p:nvPr/>
        </p:nvSpPr>
        <p:spPr>
          <a:xfrm>
            <a:off x="2820988" y="1260475"/>
            <a:ext cx="2960687" cy="1649413"/>
          </a:xfrm>
          <a:prstGeom prst="teardrop">
            <a:avLst>
              <a:gd name="adj" fmla="val 148912"/>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2000" b="1" dirty="0">
                <a:solidFill>
                  <a:schemeClr val="tx2"/>
                </a:solidFill>
                <a:latin typeface="Comic Sans MS" panose="030F0702030302020204" pitchFamily="66" charset="0"/>
              </a:rPr>
              <a:t>¿Han desayunado tus defensas?</a:t>
            </a:r>
          </a:p>
          <a:p>
            <a:pPr algn="ctr" eaLnBrk="1" fontAlgn="auto" hangingPunct="1">
              <a:spcBef>
                <a:spcPts val="0"/>
              </a:spcBef>
              <a:spcAft>
                <a:spcPts val="0"/>
              </a:spcAft>
              <a:defRPr/>
            </a:pPr>
            <a:r>
              <a:rPr lang="es-ES" sz="2000" b="1" dirty="0" err="1">
                <a:solidFill>
                  <a:schemeClr val="tx2"/>
                </a:solidFill>
                <a:latin typeface="Comic Sans MS" panose="030F0702030302020204" pitchFamily="66" charset="0"/>
              </a:rPr>
              <a:t>Lactobacilus</a:t>
            </a:r>
            <a:r>
              <a:rPr lang="es-ES" sz="2000" b="1" dirty="0">
                <a:solidFill>
                  <a:schemeClr val="tx2"/>
                </a:solidFill>
                <a:latin typeface="Comic Sans MS" panose="030F0702030302020204" pitchFamily="66" charset="0"/>
              </a:rPr>
              <a:t>…o vitB6?</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nomasaditivos.com/wp-content/uploads/2013/03/Yogures.jpg">
            <a:extLst>
              <a:ext uri="{FF2B5EF4-FFF2-40B4-BE49-F238E27FC236}">
                <a16:creationId xmlns:a16="http://schemas.microsoft.com/office/drawing/2014/main" xmlns="" id="{8B0279BF-E8E8-4B2D-B53B-A90D03EAE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57" r="38272"/>
          <a:stretch>
            <a:fillRect/>
          </a:stretch>
        </p:blipFill>
        <p:spPr bwMode="auto">
          <a:xfrm>
            <a:off x="2279650" y="950913"/>
            <a:ext cx="2722563"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o 17">
            <a:extLst>
              <a:ext uri="{FF2B5EF4-FFF2-40B4-BE49-F238E27FC236}">
                <a16:creationId xmlns:a16="http://schemas.microsoft.com/office/drawing/2014/main" xmlns="" id="{6394C14F-7D69-4175-82A3-92B119473083}"/>
              </a:ext>
            </a:extLst>
          </p:cNvPr>
          <p:cNvGrpSpPr>
            <a:grpSpLocks/>
          </p:cNvGrpSpPr>
          <p:nvPr/>
        </p:nvGrpSpPr>
        <p:grpSpPr bwMode="auto">
          <a:xfrm>
            <a:off x="5808663" y="188913"/>
            <a:ext cx="3167062" cy="2571750"/>
            <a:chOff x="4283968" y="188640"/>
            <a:chExt cx="3168352" cy="2572325"/>
          </a:xfrm>
        </p:grpSpPr>
        <p:pic>
          <p:nvPicPr>
            <p:cNvPr id="253968" name="Picture 2" descr="https://tse1.mm.bing.net/th?id=OIP.bbjfLdOWPndbN7aqEpWd0AEsDz&amp;pid=15.1&amp;P=0&amp;w=202&amp;h=165">
              <a:extLst>
                <a:ext uri="{FF2B5EF4-FFF2-40B4-BE49-F238E27FC236}">
                  <a16:creationId xmlns:a16="http://schemas.microsoft.com/office/drawing/2014/main" xmlns="" id="{3221827B-F6C6-489F-8BA2-254AB9A2B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88640"/>
              <a:ext cx="3168352" cy="25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9" name="CuadroTexto 2">
              <a:extLst>
                <a:ext uri="{FF2B5EF4-FFF2-40B4-BE49-F238E27FC236}">
                  <a16:creationId xmlns:a16="http://schemas.microsoft.com/office/drawing/2014/main" xmlns="" id="{0F4854B4-499C-43A0-B56D-D56C8A33F457}"/>
                </a:ext>
              </a:extLst>
            </p:cNvPr>
            <p:cNvSpPr txBox="1">
              <a:spLocks noChangeArrowheads="1"/>
            </p:cNvSpPr>
            <p:nvPr/>
          </p:nvSpPr>
          <p:spPr bwMode="auto">
            <a:xfrm>
              <a:off x="4572000" y="762478"/>
              <a:ext cx="2448272"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000" b="1">
                  <a:solidFill>
                    <a:schemeClr val="bg1"/>
                  </a:solidFill>
                </a:rPr>
                <a:t>Mujer &gt;50 años</a:t>
              </a:r>
            </a:p>
            <a:p>
              <a:pPr eaLnBrk="1" hangingPunct="1">
                <a:lnSpc>
                  <a:spcPct val="100000"/>
                </a:lnSpc>
                <a:spcBef>
                  <a:spcPct val="0"/>
                </a:spcBef>
                <a:buFontTx/>
                <a:buNone/>
              </a:pPr>
              <a:r>
                <a:rPr lang="es-ES" altLang="es-ES" sz="2000" b="1">
                  <a:solidFill>
                    <a:schemeClr val="bg1"/>
                  </a:solidFill>
                </a:rPr>
                <a:t>Nuestro producto</a:t>
              </a:r>
            </a:p>
            <a:p>
              <a:pPr eaLnBrk="1" hangingPunct="1">
                <a:lnSpc>
                  <a:spcPct val="100000"/>
                </a:lnSpc>
                <a:spcBef>
                  <a:spcPct val="0"/>
                </a:spcBef>
                <a:buFontTx/>
                <a:buNone/>
              </a:pPr>
              <a:r>
                <a:rPr lang="es-ES" altLang="es-ES" sz="2000" b="1">
                  <a:solidFill>
                    <a:schemeClr val="bg1"/>
                  </a:solidFill>
                </a:rPr>
                <a:t>Ayuda a absorber calcio (osteoporosis….)</a:t>
              </a:r>
            </a:p>
            <a:p>
              <a:pPr eaLnBrk="1" hangingPunct="1">
                <a:lnSpc>
                  <a:spcPct val="100000"/>
                </a:lnSpc>
                <a:spcBef>
                  <a:spcPct val="0"/>
                </a:spcBef>
                <a:buFontTx/>
                <a:buNone/>
              </a:pPr>
              <a:endParaRPr lang="es-ES" altLang="es-ES" sz="1800"/>
            </a:p>
          </p:txBody>
        </p:sp>
      </p:grpSp>
      <p:cxnSp>
        <p:nvCxnSpPr>
          <p:cNvPr id="6" name="Conector recto de flecha 5">
            <a:extLst>
              <a:ext uri="{FF2B5EF4-FFF2-40B4-BE49-F238E27FC236}">
                <a16:creationId xmlns:a16="http://schemas.microsoft.com/office/drawing/2014/main" xmlns="" id="{5444C986-51CA-4531-B02A-7702D0428D72}"/>
              </a:ext>
            </a:extLst>
          </p:cNvPr>
          <p:cNvCxnSpPr>
            <a:endCxn id="12290" idx="3"/>
          </p:cNvCxnSpPr>
          <p:nvPr/>
        </p:nvCxnSpPr>
        <p:spPr>
          <a:xfrm flipH="1">
            <a:off x="5002213" y="1731963"/>
            <a:ext cx="806450" cy="0"/>
          </a:xfrm>
          <a:prstGeom prst="straightConnector1">
            <a:avLst/>
          </a:prstGeom>
          <a:ln w="635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Conector recto de flecha 7">
            <a:extLst>
              <a:ext uri="{FF2B5EF4-FFF2-40B4-BE49-F238E27FC236}">
                <a16:creationId xmlns:a16="http://schemas.microsoft.com/office/drawing/2014/main" xmlns="" id="{694FD025-576E-468C-97C2-99F41FEE4303}"/>
              </a:ext>
            </a:extLst>
          </p:cNvPr>
          <p:cNvCxnSpPr/>
          <p:nvPr/>
        </p:nvCxnSpPr>
        <p:spPr>
          <a:xfrm flipH="1">
            <a:off x="3624263" y="1595438"/>
            <a:ext cx="0" cy="1152525"/>
          </a:xfrm>
          <a:prstGeom prst="straightConnector1">
            <a:avLst/>
          </a:prstGeom>
          <a:ln w="635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CuadroTexto 9">
            <a:extLst>
              <a:ext uri="{FF2B5EF4-FFF2-40B4-BE49-F238E27FC236}">
                <a16:creationId xmlns:a16="http://schemas.microsoft.com/office/drawing/2014/main" xmlns="" id="{134F3AA1-C2D3-406E-9A8E-33B7B46FE538}"/>
              </a:ext>
            </a:extLst>
          </p:cNvPr>
          <p:cNvSpPr txBox="1">
            <a:spLocks noChangeArrowheads="1"/>
          </p:cNvSpPr>
          <p:nvPr/>
        </p:nvSpPr>
        <p:spPr bwMode="auto">
          <a:xfrm>
            <a:off x="2482850" y="2773363"/>
            <a:ext cx="25193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000" b="1">
                <a:solidFill>
                  <a:srgbClr val="F11BB9"/>
                </a:solidFill>
                <a:latin typeface="Comic Sans MS" panose="030F0702030302020204" pitchFamily="66" charset="0"/>
              </a:rPr>
              <a:t>Más precio sobre el producto básico….</a:t>
            </a:r>
          </a:p>
        </p:txBody>
      </p:sp>
      <p:sp>
        <p:nvSpPr>
          <p:cNvPr id="11" name="CuadroTexto 10">
            <a:extLst>
              <a:ext uri="{FF2B5EF4-FFF2-40B4-BE49-F238E27FC236}">
                <a16:creationId xmlns:a16="http://schemas.microsoft.com/office/drawing/2014/main" xmlns="" id="{47CCC854-ABCB-4D7C-BDA7-DB9046E337E4}"/>
              </a:ext>
            </a:extLst>
          </p:cNvPr>
          <p:cNvSpPr txBox="1">
            <a:spLocks noChangeArrowheads="1"/>
          </p:cNvSpPr>
          <p:nvPr/>
        </p:nvSpPr>
        <p:spPr bwMode="auto">
          <a:xfrm>
            <a:off x="4132263" y="5534025"/>
            <a:ext cx="4056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b="1">
                <a:solidFill>
                  <a:srgbClr val="F11BB9"/>
                </a:solidFill>
              </a:rPr>
              <a:t>Consumo leche sin lactosa y desnatada , posiblemente con &lt;Vit D</a:t>
            </a:r>
          </a:p>
        </p:txBody>
      </p:sp>
      <p:cxnSp>
        <p:nvCxnSpPr>
          <p:cNvPr id="13" name="Conector recto de flecha 12">
            <a:extLst>
              <a:ext uri="{FF2B5EF4-FFF2-40B4-BE49-F238E27FC236}">
                <a16:creationId xmlns:a16="http://schemas.microsoft.com/office/drawing/2014/main" xmlns="" id="{77A12FEE-C916-4271-81CA-20B4F3E5A525}"/>
              </a:ext>
            </a:extLst>
          </p:cNvPr>
          <p:cNvCxnSpPr/>
          <p:nvPr/>
        </p:nvCxnSpPr>
        <p:spPr>
          <a:xfrm flipH="1">
            <a:off x="3638550" y="3773488"/>
            <a:ext cx="3175" cy="709612"/>
          </a:xfrm>
          <a:prstGeom prst="straightConnector1">
            <a:avLst/>
          </a:prstGeom>
          <a:ln w="635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2292" name="Picture 4" descr="https://tse2.mm.bing.net/th?id=OIP.ggkBi7ruFZ-1o7cNBik5aQD6D6&amp;pid=15.1&amp;P=0&amp;w=300&amp;h=300">
            <a:extLst>
              <a:ext uri="{FF2B5EF4-FFF2-40B4-BE49-F238E27FC236}">
                <a16:creationId xmlns:a16="http://schemas.microsoft.com/office/drawing/2014/main" xmlns="" id="{4156E763-CF1B-441F-B141-C76BBC380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80" r="19781"/>
          <a:stretch>
            <a:fillRect/>
          </a:stretch>
        </p:blipFill>
        <p:spPr bwMode="auto">
          <a:xfrm>
            <a:off x="3048000" y="4427538"/>
            <a:ext cx="115252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o 19">
            <a:extLst>
              <a:ext uri="{FF2B5EF4-FFF2-40B4-BE49-F238E27FC236}">
                <a16:creationId xmlns:a16="http://schemas.microsoft.com/office/drawing/2014/main" xmlns="" id="{0C2AF5E6-43B2-4619-BA52-5F6F3C2730B7}"/>
              </a:ext>
            </a:extLst>
          </p:cNvPr>
          <p:cNvGrpSpPr>
            <a:grpSpLocks/>
          </p:cNvGrpSpPr>
          <p:nvPr/>
        </p:nvGrpSpPr>
        <p:grpSpPr bwMode="auto">
          <a:xfrm>
            <a:off x="4440238" y="2963863"/>
            <a:ext cx="4302125" cy="2101850"/>
            <a:chOff x="2915816" y="2963957"/>
            <a:chExt cx="4302971" cy="2101440"/>
          </a:xfrm>
        </p:grpSpPr>
        <p:grpSp>
          <p:nvGrpSpPr>
            <p:cNvPr id="253964" name="Grupo 16">
              <a:extLst>
                <a:ext uri="{FF2B5EF4-FFF2-40B4-BE49-F238E27FC236}">
                  <a16:creationId xmlns:a16="http://schemas.microsoft.com/office/drawing/2014/main" xmlns="" id="{9E5CC839-C4BA-4C2F-9A31-BC9092853183}"/>
                </a:ext>
              </a:extLst>
            </p:cNvPr>
            <p:cNvGrpSpPr>
              <a:grpSpLocks/>
            </p:cNvGrpSpPr>
            <p:nvPr/>
          </p:nvGrpSpPr>
          <p:grpSpPr bwMode="auto">
            <a:xfrm>
              <a:off x="2915816" y="2963957"/>
              <a:ext cx="4302971" cy="2101440"/>
              <a:chOff x="3252954" y="3100973"/>
              <a:chExt cx="4032448" cy="1893109"/>
            </a:xfrm>
          </p:grpSpPr>
          <p:sp>
            <p:nvSpPr>
              <p:cNvPr id="14" name="Llamada de nube 13">
                <a:extLst>
                  <a:ext uri="{FF2B5EF4-FFF2-40B4-BE49-F238E27FC236}">
                    <a16:creationId xmlns:a16="http://schemas.microsoft.com/office/drawing/2014/main" xmlns="" id="{0E2A16BE-ACB3-4865-A593-D915B390886E}"/>
                  </a:ext>
                </a:extLst>
              </p:cNvPr>
              <p:cNvSpPr/>
              <p:nvPr/>
            </p:nvSpPr>
            <p:spPr>
              <a:xfrm>
                <a:off x="3252954" y="3100973"/>
                <a:ext cx="4032448" cy="1823046"/>
              </a:xfrm>
              <a:prstGeom prst="cloudCallout">
                <a:avLst>
                  <a:gd name="adj1" fmla="val -61032"/>
                  <a:gd name="adj2" fmla="val 58863"/>
                </a:avLst>
              </a:prstGeom>
              <a:solidFill>
                <a:srgbClr val="F11BB9">
                  <a:alpha val="40000"/>
                </a:srgbClr>
              </a:solidFill>
              <a:ln>
                <a:solidFill>
                  <a:srgbClr val="F11BB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253967" name="Imagen 14">
                <a:extLst>
                  <a:ext uri="{FF2B5EF4-FFF2-40B4-BE49-F238E27FC236}">
                    <a16:creationId xmlns:a16="http://schemas.microsoft.com/office/drawing/2014/main" xmlns="" id="{8AAF8C6C-77E1-449B-BAF3-8B46DB07A4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289" t="24800" r="15350"/>
              <a:stretch>
                <a:fillRect/>
              </a:stretch>
            </p:blipFill>
            <p:spPr bwMode="auto">
              <a:xfrm>
                <a:off x="3664904" y="3456245"/>
                <a:ext cx="2376264" cy="153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3965" name="CuadroTexto 15">
              <a:extLst>
                <a:ext uri="{FF2B5EF4-FFF2-40B4-BE49-F238E27FC236}">
                  <a16:creationId xmlns:a16="http://schemas.microsoft.com/office/drawing/2014/main" xmlns="" id="{F460D0CC-7B37-4C41-B1DE-EEABDAA6C28E}"/>
                </a:ext>
              </a:extLst>
            </p:cNvPr>
            <p:cNvSpPr txBox="1">
              <a:spLocks noChangeArrowheads="1"/>
            </p:cNvSpPr>
            <p:nvPr/>
          </p:nvSpPr>
          <p:spPr bwMode="auto">
            <a:xfrm>
              <a:off x="3664904" y="3334803"/>
              <a:ext cx="1698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solidFill>
                    <a:srgbClr val="F11BB9"/>
                  </a:solidFill>
                  <a:latin typeface="Aharoni"/>
                  <a:ea typeface="Aharoni"/>
                  <a:cs typeface="Aharoni"/>
                </a:rPr>
                <a:t>Sin lactosa</a:t>
              </a:r>
            </a:p>
          </p:txBody>
        </p:sp>
      </p:grpSp>
      <p:sp>
        <p:nvSpPr>
          <p:cNvPr id="19" name="CuadroTexto 18">
            <a:extLst>
              <a:ext uri="{FF2B5EF4-FFF2-40B4-BE49-F238E27FC236}">
                <a16:creationId xmlns:a16="http://schemas.microsoft.com/office/drawing/2014/main" xmlns="" id="{693BD50B-DBC4-40D7-BE8E-BCA3AFA8722E}"/>
              </a:ext>
            </a:extLst>
          </p:cNvPr>
          <p:cNvSpPr txBox="1">
            <a:spLocks noChangeArrowheads="1"/>
          </p:cNvSpPr>
          <p:nvPr/>
        </p:nvSpPr>
        <p:spPr bwMode="auto">
          <a:xfrm>
            <a:off x="7820025" y="5156200"/>
            <a:ext cx="2519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b="1">
                <a:solidFill>
                  <a:srgbClr val="F11BB9"/>
                </a:solidFill>
                <a:latin typeface="Comic Sans MS" panose="030F0702030302020204" pitchFamily="66" charset="0"/>
              </a:rPr>
              <a:t>Más precio sobre el producto básico….y posiblemente menos absorción del calcio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https://encrypted-tbn2.gstatic.com/images?q=tbn:ANd9GcR4iS164Xwjv-FUQ7ZTK0tqowYA4GHxVS92IEfWNtEBbXOclt2z">
            <a:extLst>
              <a:ext uri="{FF2B5EF4-FFF2-40B4-BE49-F238E27FC236}">
                <a16:creationId xmlns:a16="http://schemas.microsoft.com/office/drawing/2014/main" xmlns="" id="{FA39562B-1146-4EFE-B79A-4E57EDBD9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50" y="1160463"/>
            <a:ext cx="32686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9" name="Picture 2">
            <a:extLst>
              <a:ext uri="{FF2B5EF4-FFF2-40B4-BE49-F238E27FC236}">
                <a16:creationId xmlns:a16="http://schemas.microsoft.com/office/drawing/2014/main" xmlns="" id="{6CAF6ABC-5674-47C4-A691-85EE2354F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438150"/>
            <a:ext cx="3906838"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4980" name="Picture 2">
            <a:extLst>
              <a:ext uri="{FF2B5EF4-FFF2-40B4-BE49-F238E27FC236}">
                <a16:creationId xmlns:a16="http://schemas.microsoft.com/office/drawing/2014/main" xmlns="" id="{D942D7BE-E18F-4FCA-8D3E-0C49378CA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363" y="4627563"/>
            <a:ext cx="2786062" cy="213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4981" name="Picture 4">
            <a:extLst>
              <a:ext uri="{FF2B5EF4-FFF2-40B4-BE49-F238E27FC236}">
                <a16:creationId xmlns:a16="http://schemas.microsoft.com/office/drawing/2014/main" xmlns="" id="{97917AA0-7E2D-4227-B014-3A4396375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4975" y="512763"/>
            <a:ext cx="2416175" cy="400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a:extLst>
              <a:ext uri="{FF2B5EF4-FFF2-40B4-BE49-F238E27FC236}">
                <a16:creationId xmlns:a16="http://schemas.microsoft.com/office/drawing/2014/main" xmlns="" id="{FFC2F586-7549-48B8-9F7E-213F96451F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5579" r="29506"/>
          <a:stretch>
            <a:fillRect/>
          </a:stretch>
        </p:blipFill>
        <p:spPr bwMode="auto">
          <a:xfrm>
            <a:off x="6842125" y="3429000"/>
            <a:ext cx="3735388"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1 Rectángulo">
            <a:extLst>
              <a:ext uri="{FF2B5EF4-FFF2-40B4-BE49-F238E27FC236}">
                <a16:creationId xmlns:a16="http://schemas.microsoft.com/office/drawing/2014/main" xmlns="" id="{C4F10921-0076-4DC5-B3B2-C2A42E5FF8AB}"/>
              </a:ext>
            </a:extLst>
          </p:cNvPr>
          <p:cNvSpPr>
            <a:spLocks noChangeArrowheads="1"/>
          </p:cNvSpPr>
          <p:nvPr/>
        </p:nvSpPr>
        <p:spPr bwMode="auto">
          <a:xfrm>
            <a:off x="461963" y="701675"/>
            <a:ext cx="112680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es-ES" sz="2400"/>
              <a:t>El último informe Eurodata TV Worldwide </a:t>
            </a:r>
            <a:r>
              <a:rPr lang="es-ES" altLang="es-ES" sz="2400"/>
              <a:t>indica que </a:t>
            </a:r>
            <a:r>
              <a:rPr lang="es-ES" altLang="es-ES" sz="2400">
                <a:solidFill>
                  <a:srgbClr val="FF0000"/>
                </a:solidFill>
              </a:rPr>
              <a:t>los niños españoles de entre 3 y 12 años son los segundos en Europa que más tiempo pasan frente a la televisión </a:t>
            </a:r>
            <a:r>
              <a:rPr lang="es-ES" altLang="es-ES" sz="2400"/>
              <a:t>(por detrás de los italianos), con una media de </a:t>
            </a:r>
            <a:r>
              <a:rPr lang="es-ES" altLang="es-ES" sz="2400">
                <a:solidFill>
                  <a:srgbClr val="FF0000"/>
                </a:solidFill>
              </a:rPr>
              <a:t>2 horas y 30 minutos</a:t>
            </a:r>
            <a:r>
              <a:rPr lang="es-ES" altLang="es-ES" sz="2400"/>
              <a:t>. </a:t>
            </a:r>
          </a:p>
          <a:p>
            <a:pPr eaLnBrk="1" hangingPunct="1">
              <a:lnSpc>
                <a:spcPct val="100000"/>
              </a:lnSpc>
              <a:spcBef>
                <a:spcPct val="0"/>
              </a:spcBef>
              <a:buFontTx/>
              <a:buNone/>
            </a:pPr>
            <a:endParaRPr lang="es-ES" altLang="es-ES" sz="2400"/>
          </a:p>
          <a:p>
            <a:pPr eaLnBrk="1" hangingPunct="1">
              <a:lnSpc>
                <a:spcPct val="100000"/>
              </a:lnSpc>
              <a:spcBef>
                <a:spcPct val="0"/>
              </a:spcBef>
              <a:buFontTx/>
              <a:buNone/>
            </a:pPr>
            <a:r>
              <a:rPr lang="es-ES" altLang="es-ES" sz="2400"/>
              <a:t>Cada niño puede llegar a visionar </a:t>
            </a:r>
            <a:r>
              <a:rPr lang="es-ES" altLang="es-ES" sz="2400">
                <a:solidFill>
                  <a:srgbClr val="FF0000"/>
                </a:solidFill>
              </a:rPr>
              <a:t>54 anuncios en un día</a:t>
            </a:r>
            <a:r>
              <a:rPr lang="es-ES" altLang="es-ES" sz="2400"/>
              <a:t>, la mayoría de ellos, de alimentos y bebidas ricos en </a:t>
            </a:r>
            <a:r>
              <a:rPr lang="es-ES" altLang="es-ES" sz="2400">
                <a:solidFill>
                  <a:srgbClr val="FF0000"/>
                </a:solidFill>
              </a:rPr>
              <a:t>calorías y azúcares</a:t>
            </a:r>
            <a:r>
              <a:rPr lang="es-ES" altLang="es-ES" sz="2400"/>
              <a:t>.</a:t>
            </a:r>
          </a:p>
          <a:p>
            <a:pPr eaLnBrk="1" hangingPunct="1">
              <a:lnSpc>
                <a:spcPct val="100000"/>
              </a:lnSpc>
              <a:spcBef>
                <a:spcPct val="0"/>
              </a:spcBef>
              <a:buFontTx/>
              <a:buNone/>
            </a:pPr>
            <a:endParaRPr lang="es-ES" altLang="es-ES" sz="2400"/>
          </a:p>
          <a:p>
            <a:pPr eaLnBrk="1" hangingPunct="1">
              <a:lnSpc>
                <a:spcPct val="100000"/>
              </a:lnSpc>
              <a:spcBef>
                <a:spcPct val="0"/>
              </a:spcBef>
              <a:buFontTx/>
              <a:buNone/>
            </a:pPr>
            <a:r>
              <a:rPr lang="it-IT" altLang="es-ES" sz="2400"/>
              <a:t>Los fabricantes de alimentos procesados y </a:t>
            </a:r>
            <a:r>
              <a:rPr lang="es-ES" altLang="es-ES" sz="2400"/>
              <a:t>cadenas de comida rápida están utilizando cada vez más los medios sociales </a:t>
            </a:r>
            <a:r>
              <a:rPr lang="it-IT" altLang="es-ES" sz="2400"/>
              <a:t>—como Facebook, Twitter, YouTube, vídeos online…—, para promocionar sus productos, </a:t>
            </a:r>
            <a:r>
              <a:rPr lang="es-ES" altLang="es-ES" sz="2400"/>
              <a:t>y animan a los niños a que compartan la información con sus amigos, «nativos digitales» como ellos. </a:t>
            </a:r>
          </a:p>
        </p:txBody>
      </p:sp>
      <p:sp>
        <p:nvSpPr>
          <p:cNvPr id="256003" name="2 Rectángulo">
            <a:extLst>
              <a:ext uri="{FF2B5EF4-FFF2-40B4-BE49-F238E27FC236}">
                <a16:creationId xmlns:a16="http://schemas.microsoft.com/office/drawing/2014/main" xmlns="" id="{156AB434-DB6A-46FD-BB2C-4F089149037C}"/>
              </a:ext>
            </a:extLst>
          </p:cNvPr>
          <p:cNvSpPr>
            <a:spLocks noChangeArrowheads="1"/>
          </p:cNvSpPr>
          <p:nvPr/>
        </p:nvSpPr>
        <p:spPr bwMode="auto">
          <a:xfrm>
            <a:off x="7942263" y="5810250"/>
            <a:ext cx="3846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es-ES" sz="1800"/>
              <a:t>Datos informe Eurodata TV Worldwide </a:t>
            </a:r>
            <a:endParaRPr lang="es-ES" altLang="es-ES" sz="1800"/>
          </a:p>
        </p:txBody>
      </p:sp>
      <p:pic>
        <p:nvPicPr>
          <p:cNvPr id="256004" name="Picture 2">
            <a:extLst>
              <a:ext uri="{FF2B5EF4-FFF2-40B4-BE49-F238E27FC236}">
                <a16:creationId xmlns:a16="http://schemas.microsoft.com/office/drawing/2014/main" xmlns="" id="{6A9B8B82-0556-4A31-BBE7-5160488DC2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513" y="5032375"/>
            <a:ext cx="2489200"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05" name="Rectángulo 1">
            <a:extLst>
              <a:ext uri="{FF2B5EF4-FFF2-40B4-BE49-F238E27FC236}">
                <a16:creationId xmlns:a16="http://schemas.microsoft.com/office/drawing/2014/main" xmlns="" id="{AE9E06DF-BE08-456C-923E-0415A5A1256B}"/>
              </a:ext>
            </a:extLst>
          </p:cNvPr>
          <p:cNvSpPr>
            <a:spLocks noChangeArrowheads="1"/>
          </p:cNvSpPr>
          <p:nvPr/>
        </p:nvSpPr>
        <p:spPr bwMode="auto">
          <a:xfrm>
            <a:off x="165100" y="155575"/>
            <a:ext cx="1217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A0652"/>
                </a:solidFill>
              </a:rPr>
              <a:t>Exposición infantil a la publicidad alimentos y bebidas en TV. Un factor de riesgo </a:t>
            </a:r>
            <a:endParaRPr lang="es-ES" altLang="es-E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2 Rectángulo">
            <a:extLst>
              <a:ext uri="{FF2B5EF4-FFF2-40B4-BE49-F238E27FC236}">
                <a16:creationId xmlns:a16="http://schemas.microsoft.com/office/drawing/2014/main" xmlns="" id="{8E6E68E9-3ECD-4C58-9CE2-A4B6795713BE}"/>
              </a:ext>
            </a:extLst>
          </p:cNvPr>
          <p:cNvSpPr>
            <a:spLocks noChangeArrowheads="1"/>
          </p:cNvSpPr>
          <p:nvPr/>
        </p:nvSpPr>
        <p:spPr bwMode="auto">
          <a:xfrm>
            <a:off x="2133600" y="6477000"/>
            <a:ext cx="7543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000" b="1"/>
              <a:t>Análisis de contenido nutricional de la publicidad de alimentos dirigida al público infantil. Cáceres C, Ibarra I. Chile, 2008.</a:t>
            </a:r>
            <a:endParaRPr lang="es-ES" altLang="es-ES" sz="1000"/>
          </a:p>
        </p:txBody>
      </p:sp>
      <p:sp>
        <p:nvSpPr>
          <p:cNvPr id="257027" name="5 Rectángulo">
            <a:extLst>
              <a:ext uri="{FF2B5EF4-FFF2-40B4-BE49-F238E27FC236}">
                <a16:creationId xmlns:a16="http://schemas.microsoft.com/office/drawing/2014/main" xmlns="" id="{2E45D41E-E19A-431A-A3CD-42A8237A7A8D}"/>
              </a:ext>
            </a:extLst>
          </p:cNvPr>
          <p:cNvSpPr>
            <a:spLocks noChangeArrowheads="1"/>
          </p:cNvSpPr>
          <p:nvPr/>
        </p:nvSpPr>
        <p:spPr bwMode="auto">
          <a:xfrm>
            <a:off x="6024563" y="974725"/>
            <a:ext cx="5819775" cy="50784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200000"/>
              </a:lnSpc>
              <a:spcBef>
                <a:spcPct val="0"/>
              </a:spcBef>
              <a:buFontTx/>
              <a:buNone/>
            </a:pPr>
            <a:r>
              <a:rPr lang="es-ES" altLang="es-ES" sz="1800" b="1">
                <a:solidFill>
                  <a:srgbClr val="002060"/>
                </a:solidFill>
                <a:latin typeface="Comic Sans MS" panose="030F0702030302020204" pitchFamily="66" charset="0"/>
              </a:rPr>
              <a:t>Un 56,6% de la publicidad de alimentos está  dirigida a niños y solo el 6% es saludable</a:t>
            </a:r>
          </a:p>
          <a:p>
            <a:pPr eaLnBrk="1" hangingPunct="1">
              <a:lnSpc>
                <a:spcPct val="200000"/>
              </a:lnSpc>
              <a:spcBef>
                <a:spcPct val="0"/>
              </a:spcBef>
              <a:buFontTx/>
              <a:buNone/>
            </a:pPr>
            <a:r>
              <a:rPr lang="es-ES" altLang="es-ES" sz="1800" b="1">
                <a:solidFill>
                  <a:srgbClr val="002060"/>
                </a:solidFill>
                <a:latin typeface="Comic Sans MS" panose="030F0702030302020204" pitchFamily="66" charset="0"/>
              </a:rPr>
              <a:t>El 97,8% de los alimentos anunciados son excesivos en grasa, azúcares o sodio</a:t>
            </a:r>
          </a:p>
          <a:p>
            <a:pPr eaLnBrk="1" hangingPunct="1">
              <a:lnSpc>
                <a:spcPct val="200000"/>
              </a:lnSpc>
              <a:spcBef>
                <a:spcPct val="0"/>
              </a:spcBef>
              <a:buFontTx/>
              <a:buNone/>
            </a:pPr>
            <a:r>
              <a:rPr lang="es-ES" altLang="es-ES" sz="1800" b="1">
                <a:solidFill>
                  <a:srgbClr val="002060"/>
                </a:solidFill>
                <a:latin typeface="Comic Sans MS" panose="030F0702030302020204" pitchFamily="66" charset="0"/>
              </a:rPr>
              <a:t>El 95% son bebidas azucaradas</a:t>
            </a:r>
          </a:p>
          <a:p>
            <a:pPr eaLnBrk="1" hangingPunct="1">
              <a:lnSpc>
                <a:spcPct val="200000"/>
              </a:lnSpc>
              <a:spcBef>
                <a:spcPct val="0"/>
              </a:spcBef>
              <a:buFontTx/>
              <a:buNone/>
            </a:pPr>
            <a:r>
              <a:rPr lang="es-ES" altLang="es-ES" sz="1800" b="1">
                <a:solidFill>
                  <a:srgbClr val="002060"/>
                </a:solidFill>
                <a:latin typeface="Comic Sans MS" panose="030F0702030302020204" pitchFamily="66" charset="0"/>
              </a:rPr>
              <a:t>Ninguno de los 15 productos más anunciados promociona fruta, verdura o alimentos frescos</a:t>
            </a:r>
          </a:p>
          <a:p>
            <a:pPr eaLnBrk="1" hangingPunct="1">
              <a:lnSpc>
                <a:spcPct val="200000"/>
              </a:lnSpc>
              <a:spcBef>
                <a:spcPct val="0"/>
              </a:spcBef>
              <a:buFontTx/>
              <a:buNone/>
            </a:pPr>
            <a:r>
              <a:rPr lang="es-ES" altLang="es-ES" sz="1800" b="1">
                <a:solidFill>
                  <a:srgbClr val="002060"/>
                </a:solidFill>
                <a:latin typeface="Comic Sans MS" panose="030F0702030302020204" pitchFamily="66" charset="0"/>
              </a:rPr>
              <a:t>Las marcas afectan más a los niños que el propio sabor del alimento</a:t>
            </a:r>
          </a:p>
        </p:txBody>
      </p:sp>
      <p:sp>
        <p:nvSpPr>
          <p:cNvPr id="257028" name="CuadroTexto 1">
            <a:extLst>
              <a:ext uri="{FF2B5EF4-FFF2-40B4-BE49-F238E27FC236}">
                <a16:creationId xmlns:a16="http://schemas.microsoft.com/office/drawing/2014/main" xmlns="" id="{1BE2B30A-2CE8-492F-BA4E-1F8FFDAE1D55}"/>
              </a:ext>
            </a:extLst>
          </p:cNvPr>
          <p:cNvSpPr txBox="1">
            <a:spLocks noChangeArrowheads="1"/>
          </p:cNvSpPr>
          <p:nvPr/>
        </p:nvSpPr>
        <p:spPr bwMode="auto">
          <a:xfrm>
            <a:off x="1031875" y="225425"/>
            <a:ext cx="10128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A0652"/>
                </a:solidFill>
              </a:rPr>
              <a:t>Tiempo de exposición a la publicidad en TV según subcategorías de alimentos</a:t>
            </a:r>
          </a:p>
        </p:txBody>
      </p:sp>
      <p:pic>
        <p:nvPicPr>
          <p:cNvPr id="257029" name="Imagen 5">
            <a:extLst>
              <a:ext uri="{FF2B5EF4-FFF2-40B4-BE49-F238E27FC236}">
                <a16:creationId xmlns:a16="http://schemas.microsoft.com/office/drawing/2014/main" xmlns="" id="{DB187412-4AAC-42CE-A4D5-74A914B53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73" t="18095" r="39098" b="8362"/>
          <a:stretch>
            <a:fillRect/>
          </a:stretch>
        </p:blipFill>
        <p:spPr bwMode="auto">
          <a:xfrm>
            <a:off x="590550" y="1016000"/>
            <a:ext cx="523398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a:extLst>
              <a:ext uri="{FF2B5EF4-FFF2-40B4-BE49-F238E27FC236}">
                <a16:creationId xmlns:a16="http://schemas.microsoft.com/office/drawing/2014/main" xmlns="" id="{A217238F-20D7-4049-B46C-9053BC3C1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003" t="19432" r="18021" b="17360"/>
          <a:stretch>
            <a:fillRect/>
          </a:stretch>
        </p:blipFill>
        <p:spPr bwMode="auto">
          <a:xfrm>
            <a:off x="3411538" y="1492250"/>
            <a:ext cx="46291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9075" name="1 Rectángulo">
            <a:extLst>
              <a:ext uri="{FF2B5EF4-FFF2-40B4-BE49-F238E27FC236}">
                <a16:creationId xmlns:a16="http://schemas.microsoft.com/office/drawing/2014/main" xmlns="" id="{90852623-1ED6-421E-B660-CFDCBA224259}"/>
              </a:ext>
            </a:extLst>
          </p:cNvPr>
          <p:cNvSpPr>
            <a:spLocks noChangeArrowheads="1"/>
          </p:cNvSpPr>
          <p:nvPr/>
        </p:nvSpPr>
        <p:spPr bwMode="auto">
          <a:xfrm>
            <a:off x="1919288" y="476250"/>
            <a:ext cx="8424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000"/>
              <a:t>Los restaurantes de comida rápida de Estados Unidos gastaron 12,4 veces más en divulgar sus productos que los anunciantes de cuatro categorías de alimentos sanos (verduras y legumbres, fruta, leche y agua embotellada).</a:t>
            </a:r>
            <a:endParaRPr lang="it-IT" altLang="es-ES" sz="200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a:extLst>
              <a:ext uri="{FF2B5EF4-FFF2-40B4-BE49-F238E27FC236}">
                <a16:creationId xmlns:a16="http://schemas.microsoft.com/office/drawing/2014/main" xmlns="" id="{D76C2B11-6641-4F79-9752-ED8D895F1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70" t="17009" r="20766" b="51601"/>
          <a:stretch>
            <a:fillRect/>
          </a:stretch>
        </p:blipFill>
        <p:spPr bwMode="auto">
          <a:xfrm>
            <a:off x="681038" y="944563"/>
            <a:ext cx="10829925"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a:extLst>
              <a:ext uri="{FF2B5EF4-FFF2-40B4-BE49-F238E27FC236}">
                <a16:creationId xmlns:a16="http://schemas.microsoft.com/office/drawing/2014/main" xmlns="" id="{D4DB7575-0294-4BE9-AFD1-49396823DB18}"/>
              </a:ext>
            </a:extLst>
          </p:cNvPr>
          <p:cNvSpPr/>
          <p:nvPr/>
        </p:nvSpPr>
        <p:spPr>
          <a:xfrm>
            <a:off x="4651375" y="4325938"/>
            <a:ext cx="2303463" cy="1938337"/>
          </a:xfrm>
          <a:prstGeom prst="rect">
            <a:avLst/>
          </a:prstGeom>
        </p:spPr>
        <p:txBody>
          <a:bodyPr>
            <a:spAutoFit/>
          </a:bodyPr>
          <a:lstStyle/>
          <a:p>
            <a:pPr eaLnBrk="1" fontAlgn="auto" hangingPunct="1">
              <a:spcBef>
                <a:spcPts val="0"/>
              </a:spcBef>
              <a:spcAft>
                <a:spcPts val="0"/>
              </a:spcAft>
              <a:defRPr/>
            </a:pPr>
            <a:r>
              <a:rPr lang="es-ES" sz="2400" b="1" dirty="0">
                <a:solidFill>
                  <a:schemeClr val="accent6">
                    <a:lumMod val="75000"/>
                  </a:schemeClr>
                </a:solidFill>
                <a:latin typeface="+mn-lt"/>
              </a:rPr>
              <a:t>1. McDonald’s </a:t>
            </a:r>
            <a:endParaRPr lang="es-ES" sz="2400" dirty="0">
              <a:solidFill>
                <a:schemeClr val="accent6">
                  <a:lumMod val="75000"/>
                </a:schemeClr>
              </a:solidFill>
              <a:latin typeface="+mn-lt"/>
            </a:endParaRPr>
          </a:p>
          <a:p>
            <a:pPr eaLnBrk="1" fontAlgn="auto" hangingPunct="1">
              <a:spcBef>
                <a:spcPts val="0"/>
              </a:spcBef>
              <a:spcAft>
                <a:spcPts val="0"/>
              </a:spcAft>
              <a:defRPr/>
            </a:pPr>
            <a:r>
              <a:rPr lang="es-ES" sz="2400" b="1" dirty="0">
                <a:solidFill>
                  <a:schemeClr val="accent6">
                    <a:lumMod val="75000"/>
                  </a:schemeClr>
                </a:solidFill>
                <a:latin typeface="+mn-lt"/>
              </a:rPr>
              <a:t>2. </a:t>
            </a:r>
            <a:r>
              <a:rPr lang="es-ES" sz="2400" b="1" dirty="0" err="1">
                <a:solidFill>
                  <a:schemeClr val="accent6">
                    <a:lumMod val="75000"/>
                  </a:schemeClr>
                </a:solidFill>
                <a:latin typeface="+mn-lt"/>
              </a:rPr>
              <a:t>Subway</a:t>
            </a:r>
            <a:r>
              <a:rPr lang="es-ES" sz="2400" b="1" dirty="0">
                <a:solidFill>
                  <a:schemeClr val="accent6">
                    <a:lumMod val="75000"/>
                  </a:schemeClr>
                </a:solidFill>
                <a:latin typeface="+mn-lt"/>
              </a:rPr>
              <a:t> </a:t>
            </a:r>
            <a:endParaRPr lang="es-ES" sz="2400" dirty="0">
              <a:solidFill>
                <a:schemeClr val="accent6">
                  <a:lumMod val="75000"/>
                </a:schemeClr>
              </a:solidFill>
              <a:latin typeface="+mn-lt"/>
            </a:endParaRPr>
          </a:p>
          <a:p>
            <a:pPr eaLnBrk="1" fontAlgn="auto" hangingPunct="1">
              <a:spcBef>
                <a:spcPts val="0"/>
              </a:spcBef>
              <a:spcAft>
                <a:spcPts val="0"/>
              </a:spcAft>
              <a:defRPr/>
            </a:pPr>
            <a:r>
              <a:rPr lang="es-ES" sz="2400" b="1" dirty="0">
                <a:solidFill>
                  <a:schemeClr val="accent6">
                    <a:lumMod val="75000"/>
                  </a:schemeClr>
                </a:solidFill>
                <a:latin typeface="+mn-lt"/>
              </a:rPr>
              <a:t>3. </a:t>
            </a:r>
            <a:r>
              <a:rPr lang="es-ES" sz="2400" b="1" dirty="0" err="1">
                <a:solidFill>
                  <a:schemeClr val="accent6">
                    <a:lumMod val="75000"/>
                  </a:schemeClr>
                </a:solidFill>
                <a:latin typeface="+mn-lt"/>
              </a:rPr>
              <a:t>Domino’s</a:t>
            </a:r>
            <a:r>
              <a:rPr lang="es-ES" sz="2400" b="1" dirty="0">
                <a:solidFill>
                  <a:schemeClr val="accent6">
                    <a:lumMod val="75000"/>
                  </a:schemeClr>
                </a:solidFill>
                <a:latin typeface="+mn-lt"/>
              </a:rPr>
              <a:t> </a:t>
            </a:r>
            <a:endParaRPr lang="es-ES" sz="2400" dirty="0">
              <a:solidFill>
                <a:schemeClr val="accent6">
                  <a:lumMod val="75000"/>
                </a:schemeClr>
              </a:solidFill>
              <a:latin typeface="+mn-lt"/>
            </a:endParaRPr>
          </a:p>
          <a:p>
            <a:pPr eaLnBrk="1" fontAlgn="auto" hangingPunct="1">
              <a:spcBef>
                <a:spcPts val="0"/>
              </a:spcBef>
              <a:spcAft>
                <a:spcPts val="0"/>
              </a:spcAft>
              <a:defRPr/>
            </a:pPr>
            <a:r>
              <a:rPr lang="es-ES" sz="2400" b="1" dirty="0">
                <a:solidFill>
                  <a:schemeClr val="accent6">
                    <a:lumMod val="75000"/>
                  </a:schemeClr>
                </a:solidFill>
                <a:latin typeface="+mn-lt"/>
              </a:rPr>
              <a:t>4. Burger King </a:t>
            </a:r>
            <a:endParaRPr lang="es-ES" sz="2400" dirty="0">
              <a:solidFill>
                <a:schemeClr val="accent6">
                  <a:lumMod val="75000"/>
                </a:schemeClr>
              </a:solidFill>
              <a:latin typeface="+mn-lt"/>
            </a:endParaRPr>
          </a:p>
          <a:p>
            <a:pPr eaLnBrk="1" fontAlgn="auto" hangingPunct="1">
              <a:spcBef>
                <a:spcPts val="0"/>
              </a:spcBef>
              <a:spcAft>
                <a:spcPts val="0"/>
              </a:spcAft>
              <a:defRPr/>
            </a:pPr>
            <a:r>
              <a:rPr lang="es-ES" sz="2400" b="1" dirty="0">
                <a:solidFill>
                  <a:schemeClr val="accent6">
                    <a:lumMod val="75000"/>
                  </a:schemeClr>
                </a:solidFill>
                <a:latin typeface="+mn-lt"/>
              </a:rPr>
              <a:t>5. Pizza Hut </a:t>
            </a:r>
            <a:endParaRPr lang="es-ES" sz="2400" dirty="0">
              <a:solidFill>
                <a:schemeClr val="accent6">
                  <a:lumMod val="75000"/>
                </a:schemeClr>
              </a:solidFill>
              <a:latin typeface="+mn-lt"/>
            </a:endParaRPr>
          </a:p>
        </p:txBody>
      </p:sp>
      <p:sp>
        <p:nvSpPr>
          <p:cNvPr id="261124" name="CuadroTexto 1">
            <a:extLst>
              <a:ext uri="{FF2B5EF4-FFF2-40B4-BE49-F238E27FC236}">
                <a16:creationId xmlns:a16="http://schemas.microsoft.com/office/drawing/2014/main" xmlns="" id="{0EA920B2-402A-4338-90BE-2BC1E800E36A}"/>
              </a:ext>
            </a:extLst>
          </p:cNvPr>
          <p:cNvSpPr txBox="1">
            <a:spLocks noChangeArrowheads="1"/>
          </p:cNvSpPr>
          <p:nvPr/>
        </p:nvSpPr>
        <p:spPr bwMode="auto">
          <a:xfrm>
            <a:off x="895350" y="215900"/>
            <a:ext cx="9813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A0652"/>
                </a:solidFill>
              </a:rPr>
              <a:t>Porcentaje de alimentos y bebidas dirigidos a niños de 4-12 años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96">
            <a:extLst>
              <a:ext uri="{FF2B5EF4-FFF2-40B4-BE49-F238E27FC236}">
                <a16:creationId xmlns:a16="http://schemas.microsoft.com/office/drawing/2014/main" xmlns="" id="{03656E9D-5B11-427F-A4F1-433FBF4FC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540" r="977" b="4665"/>
          <a:stretch>
            <a:fillRect/>
          </a:stretch>
        </p:blipFill>
        <p:spPr bwMode="auto">
          <a:xfrm>
            <a:off x="1309688" y="1490663"/>
            <a:ext cx="9572625"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CuadroTexto 1">
            <a:extLst>
              <a:ext uri="{FF2B5EF4-FFF2-40B4-BE49-F238E27FC236}">
                <a16:creationId xmlns:a16="http://schemas.microsoft.com/office/drawing/2014/main" xmlns="" id="{7BBD0A39-D7B1-4B95-A405-25375FFB061E}"/>
              </a:ext>
            </a:extLst>
          </p:cNvPr>
          <p:cNvSpPr txBox="1">
            <a:spLocks noChangeArrowheads="1"/>
          </p:cNvSpPr>
          <p:nvPr/>
        </p:nvSpPr>
        <p:spPr bwMode="auto">
          <a:xfrm>
            <a:off x="619125" y="506413"/>
            <a:ext cx="11253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A0652"/>
                </a:solidFill>
              </a:rPr>
              <a:t>Precios para spot en cadenas privadas de TV. Anuncio publicitario 20”</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1 Rectángulo">
            <a:extLst>
              <a:ext uri="{FF2B5EF4-FFF2-40B4-BE49-F238E27FC236}">
                <a16:creationId xmlns:a16="http://schemas.microsoft.com/office/drawing/2014/main" xmlns="" id="{492C4C7B-32D5-44B4-B420-9BA5D636FCAB}"/>
              </a:ext>
            </a:extLst>
          </p:cNvPr>
          <p:cNvSpPr>
            <a:spLocks noChangeArrowheads="1"/>
          </p:cNvSpPr>
          <p:nvPr/>
        </p:nvSpPr>
        <p:spPr bwMode="auto">
          <a:xfrm>
            <a:off x="5240338" y="1325563"/>
            <a:ext cx="63404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t>McDonald's invierte anualmente más de 100.000 millones de dólares (unos 73.100 millones de euros) en publicidad solamente en Estados Unidos. </a:t>
            </a:r>
          </a:p>
          <a:p>
            <a:pPr eaLnBrk="1" hangingPunct="1">
              <a:lnSpc>
                <a:spcPct val="100000"/>
              </a:lnSpc>
              <a:spcBef>
                <a:spcPct val="0"/>
              </a:spcBef>
              <a:buFontTx/>
              <a:buNone/>
            </a:pPr>
            <a:endParaRPr lang="es-ES" altLang="es-ES" sz="2400"/>
          </a:p>
          <a:p>
            <a:pPr eaLnBrk="1" hangingPunct="1">
              <a:lnSpc>
                <a:spcPct val="100000"/>
              </a:lnSpc>
              <a:spcBef>
                <a:spcPct val="0"/>
              </a:spcBef>
              <a:buFontTx/>
              <a:buNone/>
            </a:pPr>
            <a:r>
              <a:rPr lang="es-ES" altLang="es-ES" sz="2400"/>
              <a:t>Se calcula que en USA los niños de entre dos y once años ven un promedio de 5.500 anuncios de comida al año.</a:t>
            </a:r>
          </a:p>
          <a:p>
            <a:pPr eaLnBrk="1" hangingPunct="1">
              <a:lnSpc>
                <a:spcPct val="100000"/>
              </a:lnSpc>
              <a:spcBef>
                <a:spcPct val="0"/>
              </a:spcBef>
              <a:buFontTx/>
              <a:buNone/>
            </a:pPr>
            <a:endParaRPr lang="es-ES" altLang="es-ES" sz="1800"/>
          </a:p>
        </p:txBody>
      </p:sp>
      <p:sp>
        <p:nvSpPr>
          <p:cNvPr id="263171" name="3 Rectángulo">
            <a:extLst>
              <a:ext uri="{FF2B5EF4-FFF2-40B4-BE49-F238E27FC236}">
                <a16:creationId xmlns:a16="http://schemas.microsoft.com/office/drawing/2014/main" xmlns="" id="{B0CAEB30-EE26-4EBF-B775-8391CC46AD6E}"/>
              </a:ext>
            </a:extLst>
          </p:cNvPr>
          <p:cNvSpPr>
            <a:spLocks noChangeArrowheads="1"/>
          </p:cNvSpPr>
          <p:nvPr/>
        </p:nvSpPr>
        <p:spPr bwMode="auto">
          <a:xfrm>
            <a:off x="5591175" y="5624513"/>
            <a:ext cx="563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i="1">
                <a:solidFill>
                  <a:srgbClr val="000000"/>
                </a:solidFill>
              </a:rPr>
              <a:t>Archives of Pediatrics and Adolescent Medicine</a:t>
            </a:r>
            <a:endParaRPr lang="es-ES" altLang="es-ES" sz="1800"/>
          </a:p>
        </p:txBody>
      </p:sp>
      <p:sp>
        <p:nvSpPr>
          <p:cNvPr id="263172" name="6 CuadroTexto">
            <a:extLst>
              <a:ext uri="{FF2B5EF4-FFF2-40B4-BE49-F238E27FC236}">
                <a16:creationId xmlns:a16="http://schemas.microsoft.com/office/drawing/2014/main" xmlns="" id="{05A52202-E398-4815-938B-8829677746ED}"/>
              </a:ext>
            </a:extLst>
          </p:cNvPr>
          <p:cNvSpPr txBox="1">
            <a:spLocks noChangeArrowheads="1"/>
          </p:cNvSpPr>
          <p:nvPr/>
        </p:nvSpPr>
        <p:spPr bwMode="auto">
          <a:xfrm>
            <a:off x="460375" y="169863"/>
            <a:ext cx="11510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a:solidFill>
                  <a:srgbClr val="FA0652"/>
                </a:solidFill>
                <a:cs typeface="Calibri" panose="020F0502020204030204" pitchFamily="34" charset="0"/>
              </a:rPr>
              <a:t>¡Importante inversión de la industria alimentaria!</a:t>
            </a:r>
          </a:p>
        </p:txBody>
      </p:sp>
      <p:pic>
        <p:nvPicPr>
          <p:cNvPr id="263173" name="Picture 8" descr="http://t1.gstatic.com/images?q=tbn:ANd9GcR_IwQ5NvAQEVWJ_RSky3ckgDD8eWjQfKNZhRWtutJHdoNDzpqC">
            <a:extLst>
              <a:ext uri="{FF2B5EF4-FFF2-40B4-BE49-F238E27FC236}">
                <a16:creationId xmlns:a16="http://schemas.microsoft.com/office/drawing/2014/main" xmlns="" id="{EF412890-8E87-4E5B-8E9F-1A3C41FDD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898525"/>
            <a:ext cx="3863975"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4" name="5 Rectángulo">
            <a:extLst>
              <a:ext uri="{FF2B5EF4-FFF2-40B4-BE49-F238E27FC236}">
                <a16:creationId xmlns:a16="http://schemas.microsoft.com/office/drawing/2014/main" xmlns="" id="{16AEEA0F-2C76-44AC-858A-F47B10BC1BC2}"/>
              </a:ext>
            </a:extLst>
          </p:cNvPr>
          <p:cNvSpPr>
            <a:spLocks noChangeArrowheads="1"/>
          </p:cNvSpPr>
          <p:nvPr/>
        </p:nvSpPr>
        <p:spPr bwMode="auto">
          <a:xfrm>
            <a:off x="460375" y="4116388"/>
            <a:ext cx="48387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000">
                <a:solidFill>
                  <a:srgbClr val="FF0000"/>
                </a:solidFill>
                <a:latin typeface="Comic Sans MS" panose="030F0702030302020204" pitchFamily="66" charset="0"/>
                <a:ea typeface="Calibri" panose="020F0502020204030204" pitchFamily="34" charset="0"/>
                <a:cs typeface="Times New Roman" panose="02020603050405020304" pitchFamily="18" charset="0"/>
              </a:rPr>
              <a:t>McDonald's abrió su primer restaurante en España en 1981. </a:t>
            </a:r>
          </a:p>
          <a:p>
            <a:pPr eaLnBrk="1" hangingPunct="1">
              <a:lnSpc>
                <a:spcPct val="100000"/>
              </a:lnSpc>
              <a:spcBef>
                <a:spcPct val="0"/>
              </a:spcBef>
              <a:buFontTx/>
              <a:buNone/>
            </a:pPr>
            <a:r>
              <a:rPr lang="es-ES" altLang="es-ES" sz="2000">
                <a:solidFill>
                  <a:srgbClr val="FF0000"/>
                </a:solidFill>
                <a:latin typeface="Comic Sans MS" panose="030F0702030302020204" pitchFamily="66" charset="0"/>
                <a:ea typeface="Calibri" panose="020F0502020204030204" pitchFamily="34" charset="0"/>
                <a:cs typeface="Times New Roman" panose="02020603050405020304" pitchFamily="18" charset="0"/>
              </a:rPr>
              <a:t>A finales de 2006, la cadena de comida rápida contaba con 373 restaurantes por toda la geografía española. Facturaron 659 millones de euros ese año, según datos de la empresa. </a:t>
            </a:r>
          </a:p>
          <a:p>
            <a:pPr eaLnBrk="1" hangingPunct="1">
              <a:lnSpc>
                <a:spcPct val="100000"/>
              </a:lnSpc>
              <a:spcBef>
                <a:spcPct val="0"/>
              </a:spcBef>
              <a:buFontTx/>
              <a:buNone/>
            </a:pPr>
            <a:endParaRPr lang="es-ES" altLang="es-ES" sz="2000">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8DCB73D-A96C-447E-BDAB-F108C4A33B94}"/>
              </a:ext>
            </a:extLst>
          </p:cNvPr>
          <p:cNvSpPr/>
          <p:nvPr/>
        </p:nvSpPr>
        <p:spPr>
          <a:xfrm>
            <a:off x="499864" y="496908"/>
            <a:ext cx="4689874" cy="671851"/>
          </a:xfrm>
          <a:prstGeom prst="rect">
            <a:avLst/>
          </a:prstGeom>
        </p:spPr>
        <p:txBody>
          <a:bodyPr wrap="none">
            <a:spAutoFit/>
          </a:bodyPr>
          <a:lstStyle/>
          <a:p>
            <a:pPr marL="342900" lvl="0" indent="-342900" algn="just">
              <a:lnSpc>
                <a:spcPct val="150000"/>
              </a:lnSpc>
              <a:spcBef>
                <a:spcPts val="285"/>
              </a:spcBef>
              <a:spcAft>
                <a:spcPts val="285"/>
              </a:spcAft>
              <a:buFont typeface="Arial" panose="020B0604020202020204" pitchFamily="34" charset="0"/>
              <a:buChar char="➔"/>
            </a:pPr>
            <a:r>
              <a:rPr lang="en-US" sz="2800" b="1" kern="150" dirty="0">
                <a:solidFill>
                  <a:srgbClr val="FF0066"/>
                </a:solidFill>
                <a:ea typeface="Andale Sans UI"/>
                <a:cs typeface="Tahoma" panose="020B0604030504040204" pitchFamily="34" charset="0"/>
              </a:rPr>
              <a:t>6. Lo que </a:t>
            </a:r>
            <a:r>
              <a:rPr lang="en-US" sz="2800" b="1" kern="150" dirty="0" err="1">
                <a:solidFill>
                  <a:srgbClr val="FF0066"/>
                </a:solidFill>
                <a:ea typeface="Andale Sans UI"/>
                <a:cs typeface="Tahoma" panose="020B0604030504040204" pitchFamily="34" charset="0"/>
              </a:rPr>
              <a:t>hemos</a:t>
            </a:r>
            <a:r>
              <a:rPr lang="en-US" sz="2800" b="1" kern="150" dirty="0">
                <a:solidFill>
                  <a:srgbClr val="FF0066"/>
                </a:solidFill>
                <a:ea typeface="Andale Sans UI"/>
                <a:cs typeface="Tahoma" panose="020B0604030504040204" pitchFamily="34" charset="0"/>
              </a:rPr>
              <a:t> </a:t>
            </a:r>
            <a:r>
              <a:rPr lang="en-US" sz="2800" b="1" kern="150" dirty="0" err="1">
                <a:solidFill>
                  <a:srgbClr val="FF0066"/>
                </a:solidFill>
                <a:ea typeface="Andale Sans UI"/>
                <a:cs typeface="Tahoma" panose="020B0604030504040204" pitchFamily="34" charset="0"/>
              </a:rPr>
              <a:t>aprendido</a:t>
            </a:r>
            <a:r>
              <a:rPr lang="en-US" sz="2800" b="1" kern="150" dirty="0">
                <a:solidFill>
                  <a:srgbClr val="FF0066"/>
                </a:solidFill>
                <a:ea typeface="Andale Sans UI"/>
                <a:cs typeface="Tahoma" panose="020B0604030504040204" pitchFamily="34" charset="0"/>
              </a:rPr>
              <a:t>.</a:t>
            </a:r>
            <a:endParaRPr lang="es-ES" sz="2800" kern="150" dirty="0">
              <a:ea typeface="Andale Sans UI"/>
              <a:cs typeface="Tahoma" panose="020B0604030504040204" pitchFamily="34" charset="0"/>
            </a:endParaRPr>
          </a:p>
        </p:txBody>
      </p:sp>
      <p:sp>
        <p:nvSpPr>
          <p:cNvPr id="3" name="Rectángulo 2">
            <a:extLst>
              <a:ext uri="{FF2B5EF4-FFF2-40B4-BE49-F238E27FC236}">
                <a16:creationId xmlns:a16="http://schemas.microsoft.com/office/drawing/2014/main" xmlns="" id="{127E1899-FF5C-4FD4-A40F-825628698BCF}"/>
              </a:ext>
            </a:extLst>
          </p:cNvPr>
          <p:cNvSpPr/>
          <p:nvPr/>
        </p:nvSpPr>
        <p:spPr>
          <a:xfrm>
            <a:off x="5189738" y="545654"/>
            <a:ext cx="6502398" cy="5892382"/>
          </a:xfrm>
          <a:prstGeom prst="rect">
            <a:avLst/>
          </a:prstGeom>
        </p:spPr>
        <p:txBody>
          <a:bodyPr wrap="square">
            <a:spAutoFit/>
          </a:bodyPr>
          <a:lstStyle/>
          <a:p>
            <a:pPr marL="179705" indent="-215900" algn="just">
              <a:lnSpc>
                <a:spcPct val="150000"/>
              </a:lnSpc>
              <a:spcBef>
                <a:spcPts val="285"/>
              </a:spcBef>
              <a:spcAft>
                <a:spcPts val="285"/>
              </a:spcAft>
            </a:pPr>
            <a:r>
              <a:rPr lang="en-US" sz="2000" kern="150" dirty="0" err="1">
                <a:latin typeface="+mn-lt"/>
                <a:ea typeface="Andale Sans UI"/>
                <a:cs typeface="Tahoma" panose="020B0604030504040204" pitchFamily="34" charset="0"/>
              </a:rPr>
              <a:t>Qué</a:t>
            </a:r>
            <a:r>
              <a:rPr lang="en-US" sz="2000" kern="150" dirty="0">
                <a:latin typeface="+mn-lt"/>
                <a:ea typeface="Andale Sans UI"/>
                <a:cs typeface="Tahoma" panose="020B0604030504040204" pitchFamily="34" charset="0"/>
              </a:rPr>
              <a:t> es una </a:t>
            </a:r>
            <a:r>
              <a:rPr lang="en-US" sz="2000" kern="150" dirty="0" err="1">
                <a:solidFill>
                  <a:srgbClr val="FF0000"/>
                </a:solidFill>
                <a:latin typeface="+mn-lt"/>
                <a:ea typeface="Andale Sans UI"/>
                <a:cs typeface="Tahoma" panose="020B0604030504040204" pitchFamily="34" charset="0"/>
              </a:rPr>
              <a:t>encuesta</a:t>
            </a:r>
            <a:r>
              <a:rPr lang="en-US" sz="2000" kern="150" dirty="0">
                <a:solidFill>
                  <a:srgbClr val="FF0000"/>
                </a:solidFill>
                <a:latin typeface="+mn-lt"/>
                <a:ea typeface="Andale Sans UI"/>
                <a:cs typeface="Tahoma" panose="020B0604030504040204" pitchFamily="34" charset="0"/>
              </a:rPr>
              <a:t> </a:t>
            </a:r>
            <a:r>
              <a:rPr lang="en-US" sz="2000" kern="150" dirty="0" err="1">
                <a:latin typeface="+mn-lt"/>
                <a:ea typeface="Andale Sans UI"/>
                <a:cs typeface="Tahoma" panose="020B0604030504040204" pitchFamily="34" charset="0"/>
              </a:rPr>
              <a:t>alimentaria</a:t>
            </a:r>
            <a:endParaRPr lang="es-ES" sz="20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000" kern="150" dirty="0" err="1">
                <a:latin typeface="+mn-lt"/>
                <a:ea typeface="Andale Sans UI"/>
                <a:cs typeface="Tahoma" panose="020B0604030504040204" pitchFamily="34" charset="0"/>
              </a:rPr>
              <a:t>Qué</a:t>
            </a:r>
            <a:r>
              <a:rPr lang="en-US" sz="2000" kern="150" dirty="0">
                <a:latin typeface="+mn-lt"/>
                <a:ea typeface="Andale Sans UI"/>
                <a:cs typeface="Tahoma" panose="020B0604030504040204" pitchFamily="34" charset="0"/>
              </a:rPr>
              <a:t> es un </a:t>
            </a:r>
            <a:r>
              <a:rPr lang="en-US" sz="2000" kern="150" dirty="0" err="1">
                <a:solidFill>
                  <a:srgbClr val="FF0000"/>
                </a:solidFill>
                <a:latin typeface="+mn-lt"/>
                <a:ea typeface="Andale Sans UI"/>
                <a:cs typeface="Tahoma" panose="020B0604030504040204" pitchFamily="34" charset="0"/>
              </a:rPr>
              <a:t>cuestionario</a:t>
            </a:r>
            <a:endParaRPr lang="es-ES" sz="2000" kern="150" dirty="0">
              <a:solidFill>
                <a:srgbClr val="FF0000"/>
              </a:solidFill>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000" kern="150" dirty="0" err="1">
                <a:latin typeface="+mn-lt"/>
                <a:ea typeface="Andale Sans UI"/>
                <a:cs typeface="Tahoma" panose="020B0604030504040204" pitchFamily="34" charset="0"/>
              </a:rPr>
              <a:t>Cómo</a:t>
            </a:r>
            <a:r>
              <a:rPr lang="en-US" sz="2000" kern="150" dirty="0">
                <a:latin typeface="+mn-lt"/>
                <a:ea typeface="Andale Sans UI"/>
                <a:cs typeface="Tahoma" panose="020B0604030504040204" pitchFamily="34" charset="0"/>
              </a:rPr>
              <a:t> se </a:t>
            </a:r>
            <a:r>
              <a:rPr lang="en-US" sz="2000" kern="150" dirty="0" err="1">
                <a:latin typeface="+mn-lt"/>
                <a:ea typeface="Andale Sans UI"/>
                <a:cs typeface="Tahoma" panose="020B0604030504040204" pitchFamily="34" charset="0"/>
              </a:rPr>
              <a:t>realiza</a:t>
            </a:r>
            <a:r>
              <a:rPr lang="en-US" sz="2000" kern="150" dirty="0">
                <a:latin typeface="+mn-lt"/>
                <a:ea typeface="Andale Sans UI"/>
                <a:cs typeface="Tahoma" panose="020B0604030504040204" pitchFamily="34" charset="0"/>
              </a:rPr>
              <a:t> una </a:t>
            </a:r>
            <a:r>
              <a:rPr lang="en-US" sz="2000" kern="150" dirty="0" err="1">
                <a:latin typeface="+mn-lt"/>
                <a:ea typeface="Andale Sans UI"/>
                <a:cs typeface="Tahoma" panose="020B0604030504040204" pitchFamily="34" charset="0"/>
              </a:rPr>
              <a:t>tabla</a:t>
            </a:r>
            <a:r>
              <a:rPr lang="en-US" sz="2000" kern="150" dirty="0">
                <a:latin typeface="+mn-lt"/>
                <a:ea typeface="Andale Sans UI"/>
                <a:cs typeface="Tahoma" panose="020B0604030504040204" pitchFamily="34" charset="0"/>
              </a:rPr>
              <a:t> de </a:t>
            </a:r>
            <a:r>
              <a:rPr lang="en-US" sz="2000" kern="150" dirty="0" err="1">
                <a:latin typeface="+mn-lt"/>
                <a:ea typeface="Andale Sans UI"/>
                <a:cs typeface="Tahoma" panose="020B0604030504040204" pitchFamily="34" charset="0"/>
              </a:rPr>
              <a:t>frecuencias</a:t>
            </a:r>
            <a:endParaRPr lang="es-ES" sz="20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000" kern="150" dirty="0" err="1">
                <a:latin typeface="+mn-lt"/>
                <a:ea typeface="Andale Sans UI"/>
                <a:cs typeface="Tahoma" panose="020B0604030504040204" pitchFamily="34" charset="0"/>
              </a:rPr>
              <a:t>Cómo</a:t>
            </a:r>
            <a:r>
              <a:rPr lang="en-US" sz="2000" kern="150" dirty="0">
                <a:latin typeface="+mn-lt"/>
                <a:ea typeface="Andale Sans UI"/>
                <a:cs typeface="Tahoma" panose="020B0604030504040204" pitchFamily="34" charset="0"/>
              </a:rPr>
              <a:t> se </a:t>
            </a:r>
            <a:r>
              <a:rPr lang="en-US" sz="2000" kern="150" dirty="0" err="1">
                <a:latin typeface="+mn-lt"/>
                <a:ea typeface="Andale Sans UI"/>
                <a:cs typeface="Tahoma" panose="020B0604030504040204" pitchFamily="34" charset="0"/>
              </a:rPr>
              <a:t>hace</a:t>
            </a:r>
            <a:r>
              <a:rPr lang="en-US" sz="2000" kern="150" dirty="0">
                <a:latin typeface="+mn-lt"/>
                <a:ea typeface="Andale Sans UI"/>
                <a:cs typeface="Tahoma" panose="020B0604030504040204" pitchFamily="34" charset="0"/>
              </a:rPr>
              <a:t> un </a:t>
            </a:r>
            <a:r>
              <a:rPr lang="en-US" sz="2000" kern="150" dirty="0" err="1">
                <a:solidFill>
                  <a:srgbClr val="FF0000"/>
                </a:solidFill>
                <a:latin typeface="+mn-lt"/>
                <a:ea typeface="Andale Sans UI"/>
                <a:cs typeface="Tahoma" panose="020B0604030504040204" pitchFamily="34" charset="0"/>
              </a:rPr>
              <a:t>informe</a:t>
            </a:r>
            <a:r>
              <a:rPr lang="en-US" sz="2000" kern="150" dirty="0">
                <a:solidFill>
                  <a:srgbClr val="FF0000"/>
                </a:solidFill>
                <a:latin typeface="+mn-lt"/>
                <a:ea typeface="Andale Sans UI"/>
                <a:cs typeface="Tahoma" panose="020B0604030504040204" pitchFamily="34" charset="0"/>
              </a:rPr>
              <a:t> de </a:t>
            </a:r>
            <a:r>
              <a:rPr lang="en-US" sz="2000" kern="150" dirty="0" err="1">
                <a:solidFill>
                  <a:srgbClr val="FF0000"/>
                </a:solidFill>
                <a:latin typeface="+mn-lt"/>
                <a:ea typeface="Andale Sans UI"/>
                <a:cs typeface="Tahoma" panose="020B0604030504040204" pitchFamily="34" charset="0"/>
              </a:rPr>
              <a:t>resultados</a:t>
            </a:r>
            <a:endParaRPr lang="es-ES" sz="2000" kern="150" dirty="0">
              <a:solidFill>
                <a:srgbClr val="FF0000"/>
              </a:solidFill>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000" kern="150" dirty="0" err="1">
                <a:latin typeface="+mn-lt"/>
                <a:ea typeface="Andale Sans UI"/>
                <a:cs typeface="Tahoma" panose="020B0604030504040204" pitchFamily="34" charset="0"/>
              </a:rPr>
              <a:t>Cómo</a:t>
            </a:r>
            <a:r>
              <a:rPr lang="en-US" sz="2000" kern="150" dirty="0">
                <a:latin typeface="+mn-lt"/>
                <a:ea typeface="Andale Sans UI"/>
                <a:cs typeface="Tahoma" panose="020B0604030504040204" pitchFamily="34" charset="0"/>
              </a:rPr>
              <a:t> </a:t>
            </a:r>
            <a:r>
              <a:rPr lang="en-US" sz="2000" kern="150" dirty="0">
                <a:solidFill>
                  <a:srgbClr val="FF0000"/>
                </a:solidFill>
                <a:latin typeface="+mn-lt"/>
                <a:ea typeface="Andale Sans UI"/>
                <a:cs typeface="Tahoma" panose="020B0604030504040204" pitchFamily="34" charset="0"/>
              </a:rPr>
              <a:t>se </a:t>
            </a:r>
            <a:r>
              <a:rPr lang="en-US" sz="2000" kern="150" dirty="0" err="1">
                <a:solidFill>
                  <a:srgbClr val="FF0000"/>
                </a:solidFill>
                <a:latin typeface="+mn-lt"/>
                <a:ea typeface="Andale Sans UI"/>
                <a:cs typeface="Tahoma" panose="020B0604030504040204" pitchFamily="34" charset="0"/>
              </a:rPr>
              <a:t>organiza</a:t>
            </a:r>
            <a:r>
              <a:rPr lang="en-US" sz="2000" kern="150" dirty="0">
                <a:solidFill>
                  <a:srgbClr val="FF0000"/>
                </a:solidFill>
                <a:latin typeface="+mn-lt"/>
                <a:ea typeface="Andale Sans UI"/>
                <a:cs typeface="Tahoma" panose="020B0604030504040204" pitchFamily="34" charset="0"/>
              </a:rPr>
              <a:t> un </a:t>
            </a:r>
            <a:r>
              <a:rPr lang="en-US" sz="2000" kern="150" dirty="0" err="1">
                <a:solidFill>
                  <a:srgbClr val="FF0000"/>
                </a:solidFill>
                <a:latin typeface="+mn-lt"/>
                <a:ea typeface="Andale Sans UI"/>
                <a:cs typeface="Tahoma" panose="020B0604030504040204" pitchFamily="34" charset="0"/>
              </a:rPr>
              <a:t>grupo</a:t>
            </a:r>
            <a:r>
              <a:rPr lang="en-US" sz="2000" kern="150" dirty="0">
                <a:solidFill>
                  <a:srgbClr val="FF0000"/>
                </a:solidFill>
                <a:latin typeface="+mn-lt"/>
                <a:ea typeface="Andale Sans UI"/>
                <a:cs typeface="Tahoma" panose="020B0604030504040204" pitchFamily="34" charset="0"/>
              </a:rPr>
              <a:t> de </a:t>
            </a:r>
            <a:r>
              <a:rPr lang="en-US" sz="2000" kern="150" dirty="0" err="1">
                <a:solidFill>
                  <a:srgbClr val="FF0000"/>
                </a:solidFill>
                <a:latin typeface="+mn-lt"/>
                <a:ea typeface="Andale Sans UI"/>
                <a:cs typeface="Tahoma" panose="020B0604030504040204" pitchFamily="34" charset="0"/>
              </a:rPr>
              <a:t>trabajo</a:t>
            </a:r>
            <a:endParaRPr lang="es-ES" sz="2000" kern="150" dirty="0">
              <a:solidFill>
                <a:srgbClr val="FF0000"/>
              </a:solidFill>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000" kern="150" dirty="0" err="1">
                <a:latin typeface="+mn-lt"/>
                <a:ea typeface="Andale Sans UI"/>
                <a:cs typeface="Tahoma" panose="020B0604030504040204" pitchFamily="34" charset="0"/>
              </a:rPr>
              <a:t>Cómo</a:t>
            </a:r>
            <a:r>
              <a:rPr lang="en-US" sz="2000" kern="150" dirty="0">
                <a:latin typeface="+mn-lt"/>
                <a:ea typeface="Andale Sans UI"/>
                <a:cs typeface="Tahoma" panose="020B0604030504040204" pitchFamily="34" charset="0"/>
              </a:rPr>
              <a:t> se </a:t>
            </a:r>
            <a:r>
              <a:rPr lang="en-US" sz="2000" kern="150" dirty="0" err="1">
                <a:latin typeface="+mn-lt"/>
                <a:ea typeface="Andale Sans UI"/>
                <a:cs typeface="Tahoma" panose="020B0604030504040204" pitchFamily="34" charset="0"/>
              </a:rPr>
              <a:t>busca</a:t>
            </a:r>
            <a:r>
              <a:rPr lang="en-US" sz="2000" kern="150" dirty="0">
                <a:latin typeface="+mn-lt"/>
                <a:ea typeface="Andale Sans UI"/>
                <a:cs typeface="Tahoma" panose="020B0604030504040204" pitchFamily="34" charset="0"/>
              </a:rPr>
              <a:t> </a:t>
            </a:r>
            <a:r>
              <a:rPr lang="en-US" sz="2000" kern="150" dirty="0" err="1">
                <a:latin typeface="+mn-lt"/>
                <a:ea typeface="Andale Sans UI"/>
                <a:cs typeface="Tahoma" panose="020B0604030504040204" pitchFamily="34" charset="0"/>
              </a:rPr>
              <a:t>consenso</a:t>
            </a:r>
            <a:endParaRPr lang="es-ES" sz="20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000" kern="150" dirty="0" err="1">
                <a:latin typeface="+mn-lt"/>
                <a:ea typeface="Andale Sans UI"/>
                <a:cs typeface="Tahoma" panose="020B0604030504040204" pitchFamily="34" charset="0"/>
              </a:rPr>
              <a:t>Cómo</a:t>
            </a:r>
            <a:r>
              <a:rPr lang="en-US" sz="2000" kern="150" dirty="0">
                <a:latin typeface="+mn-lt"/>
                <a:ea typeface="Andale Sans UI"/>
                <a:cs typeface="Tahoma" panose="020B0604030504040204" pitchFamily="34" charset="0"/>
              </a:rPr>
              <a:t> se </a:t>
            </a:r>
            <a:r>
              <a:rPr lang="en-US" sz="2000" kern="150" dirty="0" err="1">
                <a:latin typeface="+mn-lt"/>
                <a:ea typeface="Andale Sans UI"/>
                <a:cs typeface="Tahoma" panose="020B0604030504040204" pitchFamily="34" charset="0"/>
              </a:rPr>
              <a:t>solicitan</a:t>
            </a:r>
            <a:r>
              <a:rPr lang="en-US" sz="2000" kern="150" dirty="0">
                <a:latin typeface="+mn-lt"/>
                <a:ea typeface="Andale Sans UI"/>
                <a:cs typeface="Tahoma" panose="020B0604030504040204" pitchFamily="34" charset="0"/>
              </a:rPr>
              <a:t> </a:t>
            </a:r>
            <a:r>
              <a:rPr lang="en-US" sz="2000" kern="150" dirty="0" err="1">
                <a:latin typeface="+mn-lt"/>
                <a:ea typeface="Andale Sans UI"/>
                <a:cs typeface="Tahoma" panose="020B0604030504040204" pitchFamily="34" charset="0"/>
              </a:rPr>
              <a:t>mejoras</a:t>
            </a:r>
            <a:r>
              <a:rPr lang="en-US" sz="2000" kern="150" dirty="0">
                <a:latin typeface="+mn-lt"/>
                <a:ea typeface="Andale Sans UI"/>
                <a:cs typeface="Tahoma" panose="020B0604030504040204" pitchFamily="34" charset="0"/>
              </a:rPr>
              <a:t> a los </a:t>
            </a:r>
            <a:r>
              <a:rPr lang="en-US" sz="2000" kern="150" dirty="0" err="1">
                <a:latin typeface="+mn-lt"/>
                <a:ea typeface="Andale Sans UI"/>
                <a:cs typeface="Tahoma" panose="020B0604030504040204" pitchFamily="34" charset="0"/>
              </a:rPr>
              <a:t>profes</a:t>
            </a:r>
            <a:endParaRPr lang="es-ES" sz="20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000" kern="150" dirty="0" err="1">
                <a:latin typeface="+mn-lt"/>
                <a:ea typeface="Andale Sans UI"/>
                <a:cs typeface="Tahoma" panose="020B0604030504040204" pitchFamily="34" charset="0"/>
              </a:rPr>
              <a:t>Cómo</a:t>
            </a:r>
            <a:r>
              <a:rPr lang="en-US" sz="2000" kern="150" dirty="0">
                <a:latin typeface="+mn-lt"/>
                <a:ea typeface="Andale Sans UI"/>
                <a:cs typeface="Tahoma" panose="020B0604030504040204" pitchFamily="34" charset="0"/>
              </a:rPr>
              <a:t> </a:t>
            </a:r>
            <a:r>
              <a:rPr lang="en-US" sz="2000" kern="150" dirty="0" err="1">
                <a:solidFill>
                  <a:srgbClr val="FF0000"/>
                </a:solidFill>
                <a:latin typeface="+mn-lt"/>
                <a:ea typeface="Andale Sans UI"/>
                <a:cs typeface="Tahoma" panose="020B0604030504040204" pitchFamily="34" charset="0"/>
              </a:rPr>
              <a:t>nos</a:t>
            </a:r>
            <a:r>
              <a:rPr lang="en-US" sz="2000" kern="150" dirty="0">
                <a:solidFill>
                  <a:srgbClr val="FF0000"/>
                </a:solidFill>
                <a:latin typeface="+mn-lt"/>
                <a:ea typeface="Andale Sans UI"/>
                <a:cs typeface="Tahoma" panose="020B0604030504040204" pitchFamily="34" charset="0"/>
              </a:rPr>
              <a:t> </a:t>
            </a:r>
            <a:r>
              <a:rPr lang="en-US" sz="2000" kern="150" dirty="0" err="1">
                <a:solidFill>
                  <a:srgbClr val="FF0000"/>
                </a:solidFill>
                <a:latin typeface="+mn-lt"/>
                <a:ea typeface="Andale Sans UI"/>
                <a:cs typeface="Tahoma" panose="020B0604030504040204" pitchFamily="34" charset="0"/>
              </a:rPr>
              <a:t>relacionamos</a:t>
            </a:r>
            <a:r>
              <a:rPr lang="en-US" sz="2000" kern="150" dirty="0">
                <a:solidFill>
                  <a:srgbClr val="FF0000"/>
                </a:solidFill>
                <a:latin typeface="+mn-lt"/>
                <a:ea typeface="Andale Sans UI"/>
                <a:cs typeface="Tahoma" panose="020B0604030504040204" pitchFamily="34" charset="0"/>
              </a:rPr>
              <a:t> </a:t>
            </a:r>
            <a:r>
              <a:rPr lang="en-US" sz="2000" kern="150" dirty="0">
                <a:latin typeface="+mn-lt"/>
                <a:ea typeface="Andale Sans UI"/>
                <a:cs typeface="Tahoma" panose="020B0604030504040204" pitchFamily="34" charset="0"/>
              </a:rPr>
              <a:t>con </a:t>
            </a:r>
            <a:r>
              <a:rPr lang="en-US" sz="2000" kern="150" dirty="0" err="1">
                <a:latin typeface="+mn-lt"/>
                <a:ea typeface="Andale Sans UI"/>
                <a:cs typeface="Tahoma" panose="020B0604030504040204" pitchFamily="34" charset="0"/>
              </a:rPr>
              <a:t>otras</a:t>
            </a:r>
            <a:r>
              <a:rPr lang="en-US" sz="2000" kern="150" dirty="0">
                <a:latin typeface="+mn-lt"/>
                <a:ea typeface="Andale Sans UI"/>
                <a:cs typeface="Tahoma" panose="020B0604030504040204" pitchFamily="34" charset="0"/>
              </a:rPr>
              <a:t> personas</a:t>
            </a:r>
            <a:endParaRPr lang="es-ES" sz="20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000" kern="150" dirty="0" err="1">
                <a:latin typeface="+mn-lt"/>
                <a:ea typeface="Andale Sans UI"/>
                <a:cs typeface="Tahoma" panose="020B0604030504040204" pitchFamily="34" charset="0"/>
              </a:rPr>
              <a:t>Cómo</a:t>
            </a:r>
            <a:r>
              <a:rPr lang="en-US" sz="2000" kern="150" dirty="0">
                <a:latin typeface="+mn-lt"/>
                <a:ea typeface="Andale Sans UI"/>
                <a:cs typeface="Tahoma" panose="020B0604030504040204" pitchFamily="34" charset="0"/>
              </a:rPr>
              <a:t> </a:t>
            </a:r>
            <a:r>
              <a:rPr lang="en-US" sz="2000" kern="150" dirty="0" err="1">
                <a:solidFill>
                  <a:srgbClr val="FF0000"/>
                </a:solidFill>
                <a:latin typeface="+mn-lt"/>
                <a:ea typeface="Andale Sans UI"/>
                <a:cs typeface="Tahoma" panose="020B0604030504040204" pitchFamily="34" charset="0"/>
              </a:rPr>
              <a:t>buscamos</a:t>
            </a:r>
            <a:r>
              <a:rPr lang="en-US" sz="2000" kern="150" dirty="0">
                <a:solidFill>
                  <a:srgbClr val="FF0000"/>
                </a:solidFill>
                <a:latin typeface="+mn-lt"/>
                <a:ea typeface="Andale Sans UI"/>
                <a:cs typeface="Tahoma" panose="020B0604030504040204" pitchFamily="34" charset="0"/>
              </a:rPr>
              <a:t> </a:t>
            </a:r>
            <a:r>
              <a:rPr lang="en-US" sz="2000" kern="150" dirty="0" err="1">
                <a:solidFill>
                  <a:srgbClr val="FF0000"/>
                </a:solidFill>
                <a:latin typeface="+mn-lt"/>
                <a:ea typeface="Andale Sans UI"/>
                <a:cs typeface="Tahoma" panose="020B0604030504040204" pitchFamily="34" charset="0"/>
              </a:rPr>
              <a:t>compromisos</a:t>
            </a:r>
            <a:r>
              <a:rPr lang="en-US" sz="2000" kern="150" dirty="0">
                <a:solidFill>
                  <a:srgbClr val="FF0000"/>
                </a:solidFill>
                <a:latin typeface="+mn-lt"/>
                <a:ea typeface="Andale Sans UI"/>
                <a:cs typeface="Tahoma" panose="020B0604030504040204" pitchFamily="34" charset="0"/>
              </a:rPr>
              <a:t> de </a:t>
            </a:r>
            <a:r>
              <a:rPr lang="en-US" sz="2000" kern="150" dirty="0" err="1">
                <a:solidFill>
                  <a:srgbClr val="FF0000"/>
                </a:solidFill>
                <a:latin typeface="+mn-lt"/>
                <a:ea typeface="Andale Sans UI"/>
                <a:cs typeface="Tahoma" panose="020B0604030504040204" pitchFamily="34" charset="0"/>
              </a:rPr>
              <a:t>participación</a:t>
            </a:r>
            <a:r>
              <a:rPr lang="en-US" sz="2000" kern="150" dirty="0">
                <a:solidFill>
                  <a:srgbClr val="FF0000"/>
                </a:solidFill>
                <a:latin typeface="+mn-lt"/>
                <a:ea typeface="Andale Sans UI"/>
                <a:cs typeface="Tahoma" panose="020B0604030504040204" pitchFamily="34" charset="0"/>
              </a:rPr>
              <a:t> con las</a:t>
            </a:r>
          </a:p>
          <a:p>
            <a:pPr marL="179705" indent="-215900" algn="just">
              <a:lnSpc>
                <a:spcPct val="150000"/>
              </a:lnSpc>
              <a:spcBef>
                <a:spcPts val="285"/>
              </a:spcBef>
              <a:spcAft>
                <a:spcPts val="285"/>
              </a:spcAft>
            </a:pPr>
            <a:r>
              <a:rPr lang="en-US" sz="2000" kern="150" dirty="0" err="1">
                <a:solidFill>
                  <a:srgbClr val="FF0000"/>
                </a:solidFill>
                <a:latin typeface="+mn-lt"/>
                <a:ea typeface="Andale Sans UI"/>
                <a:cs typeface="Tahoma" panose="020B0604030504040204" pitchFamily="34" charset="0"/>
              </a:rPr>
              <a:t>familias</a:t>
            </a:r>
            <a:r>
              <a:rPr lang="en-US" sz="2000" kern="150" dirty="0">
                <a:latin typeface="+mn-lt"/>
                <a:ea typeface="Andale Sans UI"/>
                <a:cs typeface="Tahoma" panose="020B0604030504040204" pitchFamily="34" charset="0"/>
              </a:rPr>
              <a:t>...</a:t>
            </a:r>
            <a:endParaRPr lang="es-ES" sz="2000" kern="150" dirty="0">
              <a:latin typeface="+mn-lt"/>
              <a:ea typeface="Andale Sans UI"/>
              <a:cs typeface="Tahoma" panose="020B0604030504040204" pitchFamily="34" charset="0"/>
            </a:endParaRPr>
          </a:p>
          <a:p>
            <a:pPr marL="179705" indent="-215900" algn="just">
              <a:lnSpc>
                <a:spcPct val="150000"/>
              </a:lnSpc>
              <a:spcBef>
                <a:spcPts val="285"/>
              </a:spcBef>
              <a:spcAft>
                <a:spcPts val="285"/>
              </a:spcAft>
            </a:pPr>
            <a:r>
              <a:rPr lang="en-US" sz="2000" kern="150" dirty="0" err="1">
                <a:solidFill>
                  <a:srgbClr val="FF0000"/>
                </a:solidFill>
                <a:latin typeface="+mn-lt"/>
                <a:ea typeface="Andale Sans UI"/>
                <a:cs typeface="Tahoma" panose="020B0604030504040204" pitchFamily="34" charset="0"/>
              </a:rPr>
              <a:t>Cómo</a:t>
            </a:r>
            <a:r>
              <a:rPr lang="en-US" sz="2000" kern="150" dirty="0">
                <a:solidFill>
                  <a:srgbClr val="FF0000"/>
                </a:solidFill>
                <a:latin typeface="+mn-lt"/>
                <a:ea typeface="Andale Sans UI"/>
                <a:cs typeface="Tahoma" panose="020B0604030504040204" pitchFamily="34" charset="0"/>
              </a:rPr>
              <a:t> </a:t>
            </a:r>
            <a:r>
              <a:rPr lang="en-US" sz="2000" kern="150" dirty="0" err="1">
                <a:solidFill>
                  <a:srgbClr val="FF0000"/>
                </a:solidFill>
                <a:latin typeface="+mn-lt"/>
                <a:ea typeface="Andale Sans UI"/>
                <a:cs typeface="Tahoma" panose="020B0604030504040204" pitchFamily="34" charset="0"/>
              </a:rPr>
              <a:t>buscamos</a:t>
            </a:r>
            <a:r>
              <a:rPr lang="en-US" sz="2000" kern="150" dirty="0">
                <a:solidFill>
                  <a:srgbClr val="FF0000"/>
                </a:solidFill>
                <a:latin typeface="+mn-lt"/>
                <a:ea typeface="Andale Sans UI"/>
                <a:cs typeface="Tahoma" panose="020B0604030504040204" pitchFamily="34" charset="0"/>
              </a:rPr>
              <a:t> </a:t>
            </a:r>
            <a:r>
              <a:rPr lang="en-US" sz="2000" kern="150" dirty="0" err="1">
                <a:solidFill>
                  <a:srgbClr val="FF0000"/>
                </a:solidFill>
                <a:latin typeface="+mn-lt"/>
                <a:ea typeface="Andale Sans UI"/>
                <a:cs typeface="Tahoma" panose="020B0604030504040204" pitchFamily="34" charset="0"/>
              </a:rPr>
              <a:t>recursos</a:t>
            </a:r>
            <a:r>
              <a:rPr lang="en-US" sz="2000" kern="150" dirty="0">
                <a:solidFill>
                  <a:srgbClr val="FF0000"/>
                </a:solidFill>
                <a:latin typeface="+mn-lt"/>
                <a:ea typeface="Andale Sans UI"/>
                <a:cs typeface="Tahoma" panose="020B0604030504040204" pitchFamily="34" charset="0"/>
              </a:rPr>
              <a:t>.</a:t>
            </a:r>
            <a:endParaRPr lang="es-ES" sz="2000" kern="150" dirty="0">
              <a:solidFill>
                <a:srgbClr val="FF0000"/>
              </a:solidFill>
              <a:effectLst/>
              <a:latin typeface="+mn-lt"/>
              <a:ea typeface="Andale Sans UI"/>
              <a:cs typeface="Tahoma" panose="020B0604030504040204" pitchFamily="34" charset="0"/>
            </a:endParaRPr>
          </a:p>
        </p:txBody>
      </p:sp>
    </p:spTree>
    <p:extLst>
      <p:ext uri="{BB962C8B-B14F-4D97-AF65-F5344CB8AC3E}">
        <p14:creationId xmlns:p14="http://schemas.microsoft.com/office/powerpoint/2010/main" val="8480583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a:extLst>
              <a:ext uri="{FF2B5EF4-FFF2-40B4-BE49-F238E27FC236}">
                <a16:creationId xmlns:a16="http://schemas.microsoft.com/office/drawing/2014/main" xmlns="" id="{0C1328CB-8E5F-482D-AF56-72C979CE1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393" t="13860" r="14214" b="4451"/>
          <a:stretch>
            <a:fillRect/>
          </a:stretch>
        </p:blipFill>
        <p:spPr bwMode="auto">
          <a:xfrm>
            <a:off x="1919288" y="115888"/>
            <a:ext cx="8461375" cy="622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www.folkvox.com/fail/wp-content/uploads/Publicidad-FAIL-Comparada-con-la-Realidad-de-la-Comida-R%C3%A1pida.jpg">
            <a:extLst>
              <a:ext uri="{FF2B5EF4-FFF2-40B4-BE49-F238E27FC236}">
                <a16:creationId xmlns:a16="http://schemas.microsoft.com/office/drawing/2014/main" xmlns="" id="{AA8A3228-6388-4823-9904-CB8DBDF38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4800"/>
            <a:ext cx="4648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2 CuadroTexto">
            <a:extLst>
              <a:ext uri="{FF2B5EF4-FFF2-40B4-BE49-F238E27FC236}">
                <a16:creationId xmlns:a16="http://schemas.microsoft.com/office/drawing/2014/main" xmlns="" id="{5D1BCA8A-67E9-45CC-B771-929E73D4CE10}"/>
              </a:ext>
            </a:extLst>
          </p:cNvPr>
          <p:cNvSpPr txBox="1">
            <a:spLocks noChangeArrowheads="1"/>
          </p:cNvSpPr>
          <p:nvPr/>
        </p:nvSpPr>
        <p:spPr bwMode="auto">
          <a:xfrm rot="-941639">
            <a:off x="1127125" y="2501900"/>
            <a:ext cx="43116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pitchFamily="34" charset="0"/>
              </a:defRPr>
            </a:lvl1pPr>
            <a:lvl2pPr marL="742950" indent="-285750" eaLnBrk="0" hangingPunct="0">
              <a:defRPr sz="2400">
                <a:solidFill>
                  <a:schemeClr val="tx1"/>
                </a:solidFill>
                <a:latin typeface="Arial Black" pitchFamily="34" charset="0"/>
              </a:defRPr>
            </a:lvl2pPr>
            <a:lvl3pPr marL="1143000" indent="-228600" eaLnBrk="0" hangingPunct="0">
              <a:defRPr sz="2400">
                <a:solidFill>
                  <a:schemeClr val="tx1"/>
                </a:solidFill>
                <a:latin typeface="Arial Black" pitchFamily="34" charset="0"/>
              </a:defRPr>
            </a:lvl3pPr>
            <a:lvl4pPr marL="1600200" indent="-228600" eaLnBrk="0" hangingPunct="0">
              <a:defRPr sz="2400">
                <a:solidFill>
                  <a:schemeClr val="tx1"/>
                </a:solidFill>
                <a:latin typeface="Arial Black" pitchFamily="34" charset="0"/>
              </a:defRPr>
            </a:lvl4pPr>
            <a:lvl5pPr marL="2057400" indent="-228600" eaLnBrk="0" hangingPunct="0">
              <a:defRPr sz="2400">
                <a:solidFill>
                  <a:schemeClr val="tx1"/>
                </a:solidFill>
                <a:latin typeface="Arial Black" pitchFamily="34" charset="0"/>
              </a:defRPr>
            </a:lvl5pPr>
            <a:lvl6pPr marL="2514600" indent="-228600" eaLnBrk="0" fontAlgn="base" hangingPunct="0">
              <a:spcBef>
                <a:spcPct val="0"/>
              </a:spcBef>
              <a:spcAft>
                <a:spcPct val="0"/>
              </a:spcAft>
              <a:defRPr sz="2400">
                <a:solidFill>
                  <a:schemeClr val="tx1"/>
                </a:solidFill>
                <a:latin typeface="Arial Black" pitchFamily="34" charset="0"/>
              </a:defRPr>
            </a:lvl6pPr>
            <a:lvl7pPr marL="2971800" indent="-228600" eaLnBrk="0" fontAlgn="base" hangingPunct="0">
              <a:spcBef>
                <a:spcPct val="0"/>
              </a:spcBef>
              <a:spcAft>
                <a:spcPct val="0"/>
              </a:spcAft>
              <a:defRPr sz="2400">
                <a:solidFill>
                  <a:schemeClr val="tx1"/>
                </a:solidFill>
                <a:latin typeface="Arial Black" pitchFamily="34" charset="0"/>
              </a:defRPr>
            </a:lvl7pPr>
            <a:lvl8pPr marL="3429000" indent="-228600" eaLnBrk="0" fontAlgn="base" hangingPunct="0">
              <a:spcBef>
                <a:spcPct val="0"/>
              </a:spcBef>
              <a:spcAft>
                <a:spcPct val="0"/>
              </a:spcAft>
              <a:defRPr sz="2400">
                <a:solidFill>
                  <a:schemeClr val="tx1"/>
                </a:solidFill>
                <a:latin typeface="Arial Black" pitchFamily="34" charset="0"/>
              </a:defRPr>
            </a:lvl8pPr>
            <a:lvl9pPr marL="3886200" indent="-228600" eaLnBrk="0" fontAlgn="base" hangingPunct="0">
              <a:spcBef>
                <a:spcPct val="0"/>
              </a:spcBef>
              <a:spcAft>
                <a:spcPct val="0"/>
              </a:spcAft>
              <a:defRPr sz="2400">
                <a:solidFill>
                  <a:schemeClr val="tx1"/>
                </a:solidFill>
                <a:latin typeface="Arial Black" pitchFamily="34" charset="0"/>
              </a:defRPr>
            </a:lvl9pPr>
          </a:lstStyle>
          <a:p>
            <a:pPr eaLnBrk="1" fontAlgn="auto" hangingPunct="1">
              <a:spcBef>
                <a:spcPts val="0"/>
              </a:spcBef>
              <a:spcAft>
                <a:spcPts val="0"/>
              </a:spcAft>
              <a:defRPr/>
            </a:pPr>
            <a:r>
              <a:rPr lang="es-ES" altLang="es-ES" sz="4000" b="1" dirty="0">
                <a:solidFill>
                  <a:srgbClr val="CC0000"/>
                </a:solidFill>
                <a:latin typeface="+mn-lt"/>
              </a:rPr>
              <a:t>1. ¿Sabes lo que comes?</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266" name="6 Grupo">
            <a:extLst>
              <a:ext uri="{FF2B5EF4-FFF2-40B4-BE49-F238E27FC236}">
                <a16:creationId xmlns:a16="http://schemas.microsoft.com/office/drawing/2014/main" xmlns="" id="{8D38084D-52DC-4E4E-8698-CBCA6EA8EE6E}"/>
              </a:ext>
            </a:extLst>
          </p:cNvPr>
          <p:cNvGrpSpPr>
            <a:grpSpLocks/>
          </p:cNvGrpSpPr>
          <p:nvPr/>
        </p:nvGrpSpPr>
        <p:grpSpPr bwMode="auto">
          <a:xfrm>
            <a:off x="1703388" y="1149350"/>
            <a:ext cx="8785225" cy="4076700"/>
            <a:chOff x="762000" y="1883609"/>
            <a:chExt cx="8392082" cy="3602791"/>
          </a:xfrm>
        </p:grpSpPr>
        <p:pic>
          <p:nvPicPr>
            <p:cNvPr id="267296" name="Picture 2">
              <a:extLst>
                <a:ext uri="{FF2B5EF4-FFF2-40B4-BE49-F238E27FC236}">
                  <a16:creationId xmlns:a16="http://schemas.microsoft.com/office/drawing/2014/main" xmlns="" id="{98ABCAA5-EEAC-4828-A829-C99ECBBE0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327" r="19083" b="51305"/>
            <a:stretch>
              <a:fillRect/>
            </a:stretch>
          </p:blipFill>
          <p:spPr bwMode="auto">
            <a:xfrm>
              <a:off x="762000" y="1883609"/>
              <a:ext cx="8392082" cy="360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97" name="2 CuadroTexto">
              <a:extLst>
                <a:ext uri="{FF2B5EF4-FFF2-40B4-BE49-F238E27FC236}">
                  <a16:creationId xmlns:a16="http://schemas.microsoft.com/office/drawing/2014/main" xmlns="" id="{D2452C23-964E-41BB-80D7-36AF372FAB41}"/>
                </a:ext>
              </a:extLst>
            </p:cNvPr>
            <p:cNvSpPr txBox="1">
              <a:spLocks noChangeArrowheads="1"/>
            </p:cNvSpPr>
            <p:nvPr/>
          </p:nvSpPr>
          <p:spPr bwMode="auto">
            <a:xfrm>
              <a:off x="2286000" y="2743200"/>
              <a:ext cx="838200" cy="2719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a:latin typeface="Arial" panose="020B0604020202020204" pitchFamily="34" charset="0"/>
                </a:rPr>
                <a:t>De: TV</a:t>
              </a:r>
            </a:p>
          </p:txBody>
        </p:sp>
        <p:sp>
          <p:nvSpPr>
            <p:cNvPr id="267298" name="3 CuadroTexto">
              <a:extLst>
                <a:ext uri="{FF2B5EF4-FFF2-40B4-BE49-F238E27FC236}">
                  <a16:creationId xmlns:a16="http://schemas.microsoft.com/office/drawing/2014/main" xmlns="" id="{42928063-D032-40A5-85BB-92FF044BD55E}"/>
                </a:ext>
              </a:extLst>
            </p:cNvPr>
            <p:cNvSpPr txBox="1">
              <a:spLocks noChangeArrowheads="1"/>
            </p:cNvSpPr>
            <p:nvPr/>
          </p:nvSpPr>
          <p:spPr bwMode="auto">
            <a:xfrm>
              <a:off x="3657600" y="2743200"/>
              <a:ext cx="838200" cy="2719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400">
                  <a:latin typeface="Arial" panose="020B0604020202020204" pitchFamily="34" charset="0"/>
                </a:rPr>
                <a:t>Al: Real</a:t>
              </a:r>
            </a:p>
          </p:txBody>
        </p:sp>
        <p:sp>
          <p:nvSpPr>
            <p:cNvPr id="267299" name="4 CuadroTexto">
              <a:extLst>
                <a:ext uri="{FF2B5EF4-FFF2-40B4-BE49-F238E27FC236}">
                  <a16:creationId xmlns:a16="http://schemas.microsoft.com/office/drawing/2014/main" xmlns="" id="{C3418E78-D516-4D36-B3D0-FA568CD57718}"/>
                </a:ext>
              </a:extLst>
            </p:cNvPr>
            <p:cNvSpPr txBox="1">
              <a:spLocks noChangeArrowheads="1"/>
            </p:cNvSpPr>
            <p:nvPr/>
          </p:nvSpPr>
          <p:spPr bwMode="auto">
            <a:xfrm>
              <a:off x="1143000" y="3733800"/>
              <a:ext cx="4572000" cy="3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latin typeface="Arial" panose="020B0604020202020204" pitchFamily="34" charset="0"/>
                </a:rPr>
                <a:t>Te revitaliza</a:t>
              </a:r>
            </a:p>
          </p:txBody>
        </p:sp>
        <p:sp>
          <p:nvSpPr>
            <p:cNvPr id="267300" name="5 CuadroTexto">
              <a:extLst>
                <a:ext uri="{FF2B5EF4-FFF2-40B4-BE49-F238E27FC236}">
                  <a16:creationId xmlns:a16="http://schemas.microsoft.com/office/drawing/2014/main" xmlns="" id="{1A957C81-A435-44AE-9D22-EB521CF0773E}"/>
                </a:ext>
              </a:extLst>
            </p:cNvPr>
            <p:cNvSpPr txBox="1">
              <a:spLocks noChangeArrowheads="1"/>
            </p:cNvSpPr>
            <p:nvPr/>
          </p:nvSpPr>
          <p:spPr bwMode="auto">
            <a:xfrm>
              <a:off x="6019800" y="3733800"/>
              <a:ext cx="2438400" cy="57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latin typeface="Arial" panose="020B0604020202020204" pitchFamily="34" charset="0"/>
                </a:rPr>
                <a:t>Proporciona muchas calorías</a:t>
              </a:r>
            </a:p>
          </p:txBody>
        </p:sp>
      </p:grpSp>
      <p:sp>
        <p:nvSpPr>
          <p:cNvPr id="11267" name="7 CuadroTexto">
            <a:extLst>
              <a:ext uri="{FF2B5EF4-FFF2-40B4-BE49-F238E27FC236}">
                <a16:creationId xmlns:a16="http://schemas.microsoft.com/office/drawing/2014/main" xmlns="" id="{8E1973A2-8625-4491-8EBF-70E7D5B78AA9}"/>
              </a:ext>
            </a:extLst>
          </p:cNvPr>
          <p:cNvSpPr txBox="1">
            <a:spLocks noChangeArrowheads="1"/>
          </p:cNvSpPr>
          <p:nvPr/>
        </p:nvSpPr>
        <p:spPr bwMode="auto">
          <a:xfrm>
            <a:off x="2587625" y="441325"/>
            <a:ext cx="716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ts val="0"/>
              </a:spcBef>
              <a:spcAft>
                <a:spcPts val="0"/>
              </a:spcAft>
              <a:buFontTx/>
              <a:buNone/>
              <a:defRPr/>
            </a:pPr>
            <a:r>
              <a:rPr lang="es-ES" altLang="es-ES" sz="4000" b="1" dirty="0">
                <a:solidFill>
                  <a:srgbClr val="CC0000"/>
                </a:solidFill>
                <a:latin typeface="+mn-lt"/>
              </a:rPr>
              <a:t>2. Aprende nuevos idiomas</a:t>
            </a:r>
          </a:p>
        </p:txBody>
      </p:sp>
      <p:graphicFrame>
        <p:nvGraphicFramePr>
          <p:cNvPr id="2" name="1 Tabla">
            <a:extLst>
              <a:ext uri="{FF2B5EF4-FFF2-40B4-BE49-F238E27FC236}">
                <a16:creationId xmlns:a16="http://schemas.microsoft.com/office/drawing/2014/main" xmlns="" id="{C8BB7DD4-1589-4FDD-BF33-E7C8E89B957C}"/>
              </a:ext>
            </a:extLst>
          </p:cNvPr>
          <p:cNvGraphicFramePr>
            <a:graphicFrameLocks noGrp="1"/>
          </p:cNvGraphicFramePr>
          <p:nvPr/>
        </p:nvGraphicFramePr>
        <p:xfrm>
          <a:off x="1068388" y="1997075"/>
          <a:ext cx="9848850" cy="4511674"/>
        </p:xfrm>
        <a:graphic>
          <a:graphicData uri="http://schemas.openxmlformats.org/drawingml/2006/table">
            <a:tbl>
              <a:tblPr firstRow="1" bandRow="1">
                <a:tableStyleId>{5C22544A-7EE6-4342-B048-85BDC9FD1C3A}</a:tableStyleId>
              </a:tblPr>
              <a:tblGrid>
                <a:gridCol w="3951136">
                  <a:extLst>
                    <a:ext uri="{9D8B030D-6E8A-4147-A177-3AD203B41FA5}">
                      <a16:colId xmlns:a16="http://schemas.microsoft.com/office/drawing/2014/main" xmlns="" val="20000"/>
                    </a:ext>
                  </a:extLst>
                </a:gridCol>
                <a:gridCol w="2948857">
                  <a:extLst>
                    <a:ext uri="{9D8B030D-6E8A-4147-A177-3AD203B41FA5}">
                      <a16:colId xmlns:a16="http://schemas.microsoft.com/office/drawing/2014/main" xmlns="" val="20001"/>
                    </a:ext>
                  </a:extLst>
                </a:gridCol>
                <a:gridCol w="2948857">
                  <a:extLst>
                    <a:ext uri="{9D8B030D-6E8A-4147-A177-3AD203B41FA5}">
                      <a16:colId xmlns:a16="http://schemas.microsoft.com/office/drawing/2014/main" xmlns="" val="1015913997"/>
                    </a:ext>
                  </a:extLst>
                </a:gridCol>
              </a:tblGrid>
              <a:tr h="280452">
                <a:tc>
                  <a:txBody>
                    <a:bodyPr/>
                    <a:lstStyle/>
                    <a:p>
                      <a:pPr algn="just">
                        <a:lnSpc>
                          <a:spcPct val="115000"/>
                        </a:lnSpc>
                        <a:spcAft>
                          <a:spcPts val="0"/>
                        </a:spcAft>
                      </a:pPr>
                      <a:r>
                        <a:rPr lang="es-ES" sz="1600" dirty="0">
                          <a:effectLst/>
                        </a:rPr>
                        <a:t>La tele dice…</a:t>
                      </a:r>
                      <a:endParaRPr lang="es-ES" sz="1100" dirty="0">
                        <a:solidFill>
                          <a:srgbClr val="000000"/>
                        </a:solidFill>
                        <a:effectLst/>
                        <a:latin typeface="Calibri"/>
                        <a:ea typeface="Calibri"/>
                        <a:cs typeface="Times New Roman"/>
                      </a:endParaRPr>
                    </a:p>
                  </a:txBody>
                  <a:tcPr marL="68596" marR="68596" marT="0" marB="0"/>
                </a:tc>
                <a:tc gridSpan="2">
                  <a:txBody>
                    <a:bodyPr/>
                    <a:lstStyle/>
                    <a:p>
                      <a:pPr algn="just">
                        <a:lnSpc>
                          <a:spcPct val="115000"/>
                        </a:lnSpc>
                        <a:spcAft>
                          <a:spcPts val="0"/>
                        </a:spcAft>
                      </a:pPr>
                      <a:r>
                        <a:rPr lang="es-ES" sz="1600" dirty="0">
                          <a:effectLst/>
                        </a:rPr>
                        <a:t>y tú debes entender…</a:t>
                      </a:r>
                      <a:endParaRPr lang="es-ES" sz="1100" dirty="0">
                        <a:solidFill>
                          <a:srgbClr val="000000"/>
                        </a:solidFill>
                        <a:effectLst/>
                        <a:latin typeface="Calibri"/>
                        <a:ea typeface="Calibri"/>
                        <a:cs typeface="Times New Roman"/>
                      </a:endParaRPr>
                    </a:p>
                  </a:txBody>
                  <a:tcPr marL="68596" marR="68596" marT="0" marB="0"/>
                </a:tc>
                <a:tc hMerge="1">
                  <a:txBody>
                    <a:bodyPr/>
                    <a:lstStyle/>
                    <a:p>
                      <a:endParaRPr lang="es-ES"/>
                    </a:p>
                  </a:txBody>
                  <a:tcPr/>
                </a:tc>
                <a:extLst>
                  <a:ext uri="{0D108BD9-81ED-4DB2-BD59-A6C34878D82A}">
                    <a16:rowId xmlns:a16="http://schemas.microsoft.com/office/drawing/2014/main" xmlns="" val="10000"/>
                  </a:ext>
                </a:extLst>
              </a:tr>
              <a:tr h="705095">
                <a:tc>
                  <a:txBody>
                    <a:bodyPr/>
                    <a:lstStyle/>
                    <a:p>
                      <a:pPr algn="just">
                        <a:lnSpc>
                          <a:spcPct val="115000"/>
                        </a:lnSpc>
                        <a:spcAft>
                          <a:spcPts val="0"/>
                        </a:spcAft>
                      </a:pPr>
                      <a:r>
                        <a:rPr lang="es-ES" sz="1800" dirty="0">
                          <a:effectLst/>
                        </a:rPr>
                        <a:t>…producto enriquecido. “Te revitaliza”</a:t>
                      </a:r>
                      <a:endParaRPr lang="es-ES" sz="1800" dirty="0">
                        <a:solidFill>
                          <a:srgbClr val="000000"/>
                        </a:solidFill>
                        <a:effectLst/>
                        <a:latin typeface="Calibri"/>
                        <a:ea typeface="Calibri"/>
                        <a:cs typeface="Times New Roman"/>
                      </a:endParaRPr>
                    </a:p>
                  </a:txBody>
                  <a:tcPr marL="68596" marR="68596" marT="0" marB="0"/>
                </a:tc>
                <a:tc gridSpan="2">
                  <a:txBody>
                    <a:bodyPr/>
                    <a:lstStyle/>
                    <a:p>
                      <a:pPr algn="just">
                        <a:lnSpc>
                          <a:spcPct val="115000"/>
                        </a:lnSpc>
                        <a:spcAft>
                          <a:spcPts val="0"/>
                        </a:spcAft>
                      </a:pPr>
                      <a:r>
                        <a:rPr lang="es-ES" sz="1400" dirty="0">
                          <a:effectLst/>
                        </a:rPr>
                        <a:t>…producto hipercalórico, seguramente estará enriquecido en grasas, azúcares y sal..</a:t>
                      </a:r>
                      <a:endParaRPr lang="es-ES" sz="1400" dirty="0">
                        <a:solidFill>
                          <a:srgbClr val="000000"/>
                        </a:solidFill>
                        <a:effectLst/>
                        <a:latin typeface="Calibri"/>
                        <a:ea typeface="Calibri"/>
                        <a:cs typeface="Times New Roman"/>
                      </a:endParaRPr>
                    </a:p>
                  </a:txBody>
                  <a:tcPr marL="68596" marR="68596" marT="0" marB="0"/>
                </a:tc>
                <a:tc hMerge="1">
                  <a:txBody>
                    <a:bodyPr/>
                    <a:lstStyle/>
                    <a:p>
                      <a:endParaRPr lang="es-ES"/>
                    </a:p>
                  </a:txBody>
                  <a:tcPr/>
                </a:tc>
                <a:extLst>
                  <a:ext uri="{0D108BD9-81ED-4DB2-BD59-A6C34878D82A}">
                    <a16:rowId xmlns:a16="http://schemas.microsoft.com/office/drawing/2014/main" xmlns="" val="10001"/>
                  </a:ext>
                </a:extLst>
              </a:tr>
              <a:tr h="705095">
                <a:tc>
                  <a:txBody>
                    <a:bodyPr/>
                    <a:lstStyle/>
                    <a:p>
                      <a:pPr algn="just">
                        <a:lnSpc>
                          <a:spcPct val="115000"/>
                        </a:lnSpc>
                        <a:spcAft>
                          <a:spcPts val="0"/>
                        </a:spcAft>
                      </a:pPr>
                      <a:r>
                        <a:rPr lang="es-ES" sz="1800" dirty="0">
                          <a:effectLst/>
                        </a:rPr>
                        <a:t>…le ayuda a crecer</a:t>
                      </a:r>
                      <a:endParaRPr lang="es-ES" sz="1800" dirty="0">
                        <a:solidFill>
                          <a:srgbClr val="000000"/>
                        </a:solidFill>
                        <a:effectLst/>
                        <a:latin typeface="Calibri"/>
                        <a:ea typeface="Calibri"/>
                        <a:cs typeface="Times New Roman"/>
                      </a:endParaRPr>
                    </a:p>
                  </a:txBody>
                  <a:tcPr marL="68596" marR="68596" marT="0" marB="0"/>
                </a:tc>
                <a:tc gridSpan="2">
                  <a:txBody>
                    <a:bodyPr/>
                    <a:lstStyle/>
                    <a:p>
                      <a:pPr algn="just">
                        <a:lnSpc>
                          <a:spcPct val="115000"/>
                        </a:lnSpc>
                        <a:spcAft>
                          <a:spcPts val="0"/>
                        </a:spcAft>
                      </a:pPr>
                      <a:r>
                        <a:rPr lang="es-ES" sz="1400" dirty="0">
                          <a:effectLst/>
                        </a:rPr>
                        <a:t>..posiblemente sea rico en calcio y proteínas, pero también en grasas lácteas</a:t>
                      </a:r>
                      <a:endParaRPr lang="es-ES" sz="1400" dirty="0">
                        <a:solidFill>
                          <a:srgbClr val="000000"/>
                        </a:solidFill>
                        <a:effectLst/>
                        <a:latin typeface="Calibri"/>
                        <a:ea typeface="Calibri"/>
                        <a:cs typeface="Times New Roman"/>
                      </a:endParaRPr>
                    </a:p>
                  </a:txBody>
                  <a:tcPr marL="68596" marR="68596" marT="0" marB="0"/>
                </a:tc>
                <a:tc hMerge="1">
                  <a:txBody>
                    <a:bodyPr/>
                    <a:lstStyle/>
                    <a:p>
                      <a:endParaRPr lang="es-ES"/>
                    </a:p>
                  </a:txBody>
                  <a:tcPr/>
                </a:tc>
                <a:extLst>
                  <a:ext uri="{0D108BD9-81ED-4DB2-BD59-A6C34878D82A}">
                    <a16:rowId xmlns:a16="http://schemas.microsoft.com/office/drawing/2014/main" xmlns="" val="10002"/>
                  </a:ext>
                </a:extLst>
              </a:tr>
              <a:tr h="625705">
                <a:tc>
                  <a:txBody>
                    <a:bodyPr/>
                    <a:lstStyle/>
                    <a:p>
                      <a:pPr algn="just">
                        <a:lnSpc>
                          <a:spcPct val="115000"/>
                        </a:lnSpc>
                        <a:spcAft>
                          <a:spcPts val="0"/>
                        </a:spcAft>
                      </a:pPr>
                      <a:r>
                        <a:rPr lang="es-ES" sz="1600" dirty="0">
                          <a:effectLst/>
                        </a:rPr>
                        <a:t>…el regalo es una muestra de lo que se le quiere</a:t>
                      </a:r>
                      <a:endParaRPr lang="es-ES" sz="1600" dirty="0">
                        <a:solidFill>
                          <a:srgbClr val="000000"/>
                        </a:solidFill>
                        <a:effectLst/>
                        <a:latin typeface="Calibri"/>
                        <a:ea typeface="Calibri"/>
                        <a:cs typeface="Times New Roman"/>
                      </a:endParaRPr>
                    </a:p>
                  </a:txBody>
                  <a:tcPr marL="68596" marR="68596" marT="0" marB="0"/>
                </a:tc>
                <a:tc gridSpan="2">
                  <a:txBody>
                    <a:bodyPr/>
                    <a:lstStyle/>
                    <a:p>
                      <a:pPr algn="just">
                        <a:lnSpc>
                          <a:spcPct val="115000"/>
                        </a:lnSpc>
                        <a:spcAft>
                          <a:spcPts val="0"/>
                        </a:spcAft>
                      </a:pPr>
                      <a:r>
                        <a:rPr lang="es-ES" sz="1400" dirty="0">
                          <a:effectLst/>
                        </a:rPr>
                        <a:t>...para enseñarles a comer bien, no son necesarios premios ni castigos </a:t>
                      </a:r>
                      <a:endParaRPr lang="es-ES" sz="1400" dirty="0">
                        <a:solidFill>
                          <a:srgbClr val="000000"/>
                        </a:solidFill>
                        <a:effectLst/>
                        <a:latin typeface="Calibri"/>
                        <a:ea typeface="Calibri"/>
                        <a:cs typeface="Times New Roman"/>
                      </a:endParaRPr>
                    </a:p>
                  </a:txBody>
                  <a:tcPr marL="68596" marR="68596" marT="0" marB="0"/>
                </a:tc>
                <a:tc hMerge="1">
                  <a:txBody>
                    <a:bodyPr/>
                    <a:lstStyle/>
                    <a:p>
                      <a:endParaRPr lang="es-ES"/>
                    </a:p>
                  </a:txBody>
                  <a:tcPr/>
                </a:tc>
                <a:extLst>
                  <a:ext uri="{0D108BD9-81ED-4DB2-BD59-A6C34878D82A}">
                    <a16:rowId xmlns:a16="http://schemas.microsoft.com/office/drawing/2014/main" xmlns="" val="10003"/>
                  </a:ext>
                </a:extLst>
              </a:tr>
              <a:tr h="1368729">
                <a:tc rowSpan="3">
                  <a:txBody>
                    <a:bodyPr/>
                    <a:lstStyle/>
                    <a:p>
                      <a:pPr algn="just">
                        <a:lnSpc>
                          <a:spcPct val="115000"/>
                        </a:lnSpc>
                        <a:spcAft>
                          <a:spcPts val="0"/>
                        </a:spcAft>
                      </a:pPr>
                      <a:r>
                        <a:rPr lang="es-ES" sz="1600" dirty="0">
                          <a:effectLst/>
                        </a:rPr>
                        <a:t>…te da propiedades mágicas, te dinamiza</a:t>
                      </a:r>
                    </a:p>
                    <a:p>
                      <a:pPr algn="just">
                        <a:lnSpc>
                          <a:spcPct val="115000"/>
                        </a:lnSpc>
                        <a:spcAft>
                          <a:spcPts val="0"/>
                        </a:spcAft>
                      </a:pPr>
                      <a:r>
                        <a:rPr lang="es-ES" sz="1600" dirty="0">
                          <a:solidFill>
                            <a:srgbClr val="000000"/>
                          </a:solidFill>
                          <a:effectLst/>
                          <a:latin typeface="Calibri"/>
                          <a:ea typeface="Calibri"/>
                          <a:cs typeface="Times New Roman"/>
                        </a:rPr>
                        <a:t>Te da alas</a:t>
                      </a:r>
                    </a:p>
                    <a:p>
                      <a:pPr algn="just">
                        <a:lnSpc>
                          <a:spcPct val="115000"/>
                        </a:lnSpc>
                        <a:spcAft>
                          <a:spcPts val="0"/>
                        </a:spcAft>
                      </a:pPr>
                      <a:endParaRPr lang="es-ES" sz="1600" dirty="0">
                        <a:solidFill>
                          <a:srgbClr val="000000"/>
                        </a:solidFill>
                        <a:effectLst/>
                        <a:latin typeface="Calibri"/>
                        <a:ea typeface="Calibri"/>
                        <a:cs typeface="Times New Roman"/>
                      </a:endParaRPr>
                    </a:p>
                    <a:p>
                      <a:pPr algn="just">
                        <a:lnSpc>
                          <a:spcPct val="115000"/>
                        </a:lnSpc>
                        <a:spcAft>
                          <a:spcPts val="0"/>
                        </a:spcAft>
                      </a:pPr>
                      <a:r>
                        <a:rPr lang="es-ES" sz="1600" dirty="0">
                          <a:solidFill>
                            <a:srgbClr val="000000"/>
                          </a:solidFill>
                          <a:effectLst/>
                          <a:latin typeface="Calibri"/>
                          <a:ea typeface="Calibri"/>
                          <a:cs typeface="Times New Roman"/>
                        </a:rPr>
                        <a:t>Te proporciona todo lo bueno de la leche</a:t>
                      </a:r>
                    </a:p>
                  </a:txBody>
                  <a:tcPr marL="68596" marR="68596" marT="0" marB="0"/>
                </a:tc>
                <a:tc>
                  <a:txBody>
                    <a:bodyPr/>
                    <a:lstStyle/>
                    <a:p>
                      <a:pPr algn="just">
                        <a:lnSpc>
                          <a:spcPct val="115000"/>
                        </a:lnSpc>
                        <a:spcAft>
                          <a:spcPts val="0"/>
                        </a:spcAft>
                      </a:pPr>
                      <a:r>
                        <a:rPr lang="es-ES" sz="1400" dirty="0">
                          <a:effectLst/>
                        </a:rPr>
                        <a:t>…exceso de energía y/o posiblemente de excitantes como cafeína en el caso de bebidas energizantes</a:t>
                      </a:r>
                    </a:p>
                    <a:p>
                      <a:pPr algn="just">
                        <a:lnSpc>
                          <a:spcPct val="115000"/>
                        </a:lnSpc>
                        <a:spcAft>
                          <a:spcPts val="0"/>
                        </a:spcAft>
                      </a:pPr>
                      <a:endParaRPr lang="es-ES" sz="1400" dirty="0">
                        <a:solidFill>
                          <a:srgbClr val="000000"/>
                        </a:solidFill>
                        <a:effectLst/>
                        <a:latin typeface="Calibri"/>
                        <a:ea typeface="Calibri"/>
                        <a:cs typeface="Times New Roman"/>
                      </a:endParaRPr>
                    </a:p>
                  </a:txBody>
                  <a:tcPr marL="68596" marR="68596" marT="0" marB="0"/>
                </a:tc>
                <a:tc>
                  <a:txBody>
                    <a:bodyPr/>
                    <a:lstStyle/>
                    <a:p>
                      <a:pPr algn="just">
                        <a:lnSpc>
                          <a:spcPct val="115000"/>
                        </a:lnSpc>
                        <a:spcAft>
                          <a:spcPts val="0"/>
                        </a:spcAft>
                      </a:pPr>
                      <a:endParaRPr lang="es-ES" sz="1400" dirty="0">
                        <a:solidFill>
                          <a:srgbClr val="000000"/>
                        </a:solidFill>
                        <a:effectLst/>
                        <a:latin typeface="Calibri"/>
                        <a:ea typeface="Calibri"/>
                        <a:cs typeface="Times New Roman"/>
                      </a:endParaRPr>
                    </a:p>
                  </a:txBody>
                  <a:tcPr marL="68596" marR="68596" marT="0" marB="0"/>
                </a:tc>
                <a:extLst>
                  <a:ext uri="{0D108BD9-81ED-4DB2-BD59-A6C34878D82A}">
                    <a16:rowId xmlns:a16="http://schemas.microsoft.com/office/drawing/2014/main" xmlns="" val="10004"/>
                  </a:ext>
                </a:extLst>
              </a:tr>
              <a:tr h="552853">
                <a:tc vMerge="1">
                  <a:txBody>
                    <a:bodyPr/>
                    <a:lstStyle/>
                    <a:p>
                      <a:endParaRPr lang="es-ES"/>
                    </a:p>
                  </a:txBody>
                  <a:tcPr/>
                </a:tc>
                <a:tc>
                  <a:txBody>
                    <a:bodyPr/>
                    <a:lstStyle/>
                    <a:p>
                      <a:pPr algn="just">
                        <a:lnSpc>
                          <a:spcPct val="115000"/>
                        </a:lnSpc>
                        <a:spcAft>
                          <a:spcPts val="0"/>
                        </a:spcAft>
                      </a:pPr>
                      <a:r>
                        <a:rPr lang="es-ES" sz="1400" dirty="0">
                          <a:solidFill>
                            <a:srgbClr val="000000"/>
                          </a:solidFill>
                          <a:effectLst/>
                          <a:latin typeface="Calibri"/>
                          <a:ea typeface="Calibri"/>
                          <a:cs typeface="Times New Roman"/>
                        </a:rPr>
                        <a:t>Generalmente</a:t>
                      </a:r>
                      <a:r>
                        <a:rPr lang="es-ES" sz="1400" baseline="0" dirty="0">
                          <a:solidFill>
                            <a:srgbClr val="000000"/>
                          </a:solidFill>
                          <a:effectLst/>
                          <a:latin typeface="Calibri"/>
                          <a:ea typeface="Calibri"/>
                          <a:cs typeface="Times New Roman"/>
                        </a:rPr>
                        <a:t> derivado lácteo graso</a:t>
                      </a:r>
                      <a:endParaRPr lang="es-ES" sz="1400" dirty="0">
                        <a:solidFill>
                          <a:srgbClr val="000000"/>
                        </a:solidFill>
                        <a:effectLst/>
                        <a:latin typeface="Calibri"/>
                        <a:ea typeface="Calibri"/>
                        <a:cs typeface="Times New Roman"/>
                      </a:endParaRPr>
                    </a:p>
                  </a:txBody>
                  <a:tcPr marL="68596" marR="68596" marT="0" marB="0"/>
                </a:tc>
                <a:tc>
                  <a:txBody>
                    <a:bodyPr/>
                    <a:lstStyle/>
                    <a:p>
                      <a:pPr algn="just">
                        <a:lnSpc>
                          <a:spcPct val="115000"/>
                        </a:lnSpc>
                        <a:spcAft>
                          <a:spcPts val="0"/>
                        </a:spcAft>
                      </a:pPr>
                      <a:endParaRPr lang="es-ES" sz="1400" dirty="0">
                        <a:solidFill>
                          <a:srgbClr val="000000"/>
                        </a:solidFill>
                        <a:effectLst/>
                        <a:latin typeface="Calibri"/>
                        <a:ea typeface="Calibri"/>
                        <a:cs typeface="Times New Roman"/>
                      </a:endParaRPr>
                    </a:p>
                  </a:txBody>
                  <a:tcPr marL="68596" marR="68596" marT="0" marB="0"/>
                </a:tc>
                <a:extLst>
                  <a:ext uri="{0D108BD9-81ED-4DB2-BD59-A6C34878D82A}">
                    <a16:rowId xmlns:a16="http://schemas.microsoft.com/office/drawing/2014/main" xmlns="" val="293352084"/>
                  </a:ext>
                </a:extLst>
              </a:tr>
              <a:tr h="273745">
                <a:tc vMerge="1">
                  <a:txBody>
                    <a:bodyPr/>
                    <a:lstStyle/>
                    <a:p>
                      <a:endParaRPr lang="es-ES"/>
                    </a:p>
                  </a:txBody>
                  <a:tcPr/>
                </a:tc>
                <a:tc>
                  <a:txBody>
                    <a:bodyPr/>
                    <a:lstStyle/>
                    <a:p>
                      <a:pPr algn="just">
                        <a:lnSpc>
                          <a:spcPct val="115000"/>
                        </a:lnSpc>
                        <a:spcAft>
                          <a:spcPts val="0"/>
                        </a:spcAft>
                      </a:pPr>
                      <a:endParaRPr lang="es-ES" sz="1400" dirty="0">
                        <a:solidFill>
                          <a:srgbClr val="000000"/>
                        </a:solidFill>
                        <a:effectLst/>
                        <a:latin typeface="Calibri"/>
                        <a:ea typeface="Calibri"/>
                        <a:cs typeface="Times New Roman"/>
                      </a:endParaRPr>
                    </a:p>
                  </a:txBody>
                  <a:tcPr marL="68596" marR="68596" marT="0" marB="0"/>
                </a:tc>
                <a:tc>
                  <a:txBody>
                    <a:bodyPr/>
                    <a:lstStyle/>
                    <a:p>
                      <a:pPr algn="just">
                        <a:lnSpc>
                          <a:spcPct val="115000"/>
                        </a:lnSpc>
                        <a:spcAft>
                          <a:spcPts val="0"/>
                        </a:spcAft>
                      </a:pPr>
                      <a:endParaRPr lang="es-ES" sz="1400" dirty="0">
                        <a:solidFill>
                          <a:srgbClr val="000000"/>
                        </a:solidFill>
                        <a:effectLst/>
                        <a:latin typeface="Calibri"/>
                        <a:ea typeface="Calibri"/>
                        <a:cs typeface="Times New Roman"/>
                      </a:endParaRPr>
                    </a:p>
                  </a:txBody>
                  <a:tcPr marL="68596" marR="68596" marT="0" marB="0"/>
                </a:tc>
                <a:extLst>
                  <a:ext uri="{0D108BD9-81ED-4DB2-BD59-A6C34878D82A}">
                    <a16:rowId xmlns:a16="http://schemas.microsoft.com/office/drawing/2014/main" xmlns="" val="1919193416"/>
                  </a:ext>
                </a:extLst>
              </a:tr>
            </a:tbl>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http://4.bp.blogspot.com/-_v6zmxkeKYE/TsWKYPd4yMI/AAAAAAAADyo/mro2Gqcnik0/s00/humor%2Bgrafico%2Belecciones%2Bgenerales.jpg">
            <a:extLst>
              <a:ext uri="{FF2B5EF4-FFF2-40B4-BE49-F238E27FC236}">
                <a16:creationId xmlns:a16="http://schemas.microsoft.com/office/drawing/2014/main" xmlns="" id="{7E078E10-6D52-4E2E-975E-65C60A7FA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752600"/>
            <a:ext cx="59436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2 CuadroTexto">
            <a:extLst>
              <a:ext uri="{FF2B5EF4-FFF2-40B4-BE49-F238E27FC236}">
                <a16:creationId xmlns:a16="http://schemas.microsoft.com/office/drawing/2014/main" xmlns="" id="{88C0B5BD-5205-4558-9720-47A4827D1DF7}"/>
              </a:ext>
            </a:extLst>
          </p:cNvPr>
          <p:cNvSpPr txBox="1">
            <a:spLocks noChangeArrowheads="1"/>
          </p:cNvSpPr>
          <p:nvPr/>
        </p:nvSpPr>
        <p:spPr bwMode="auto">
          <a:xfrm>
            <a:off x="2615199" y="728662"/>
            <a:ext cx="716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4000" b="1" dirty="0">
                <a:solidFill>
                  <a:srgbClr val="FF0000"/>
                </a:solidFill>
                <a:latin typeface="+mn-lt"/>
              </a:rPr>
              <a:t>3. Amplía tus opciones</a:t>
            </a:r>
          </a:p>
        </p:txBody>
      </p:sp>
      <p:pic>
        <p:nvPicPr>
          <p:cNvPr id="268292" name="Picture 3" descr="C:\Users\amarlor\AppData\Local\Microsoft\Windows\Temporary Internet Files\Content.IE5\GKQQCRJ3\MC900432517[1].wmf">
            <a:extLst>
              <a:ext uri="{FF2B5EF4-FFF2-40B4-BE49-F238E27FC236}">
                <a16:creationId xmlns:a16="http://schemas.microsoft.com/office/drawing/2014/main" xmlns="" id="{7CDBAD52-285A-48A3-9D73-05CC26197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23622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3" name="AutoShape 5" descr="data:image/jpeg;base64,/9j/4AAQSkZJRgABAQAAAQABAAD/2wBDAAkGBwgHBgkIBwgKCgkLDRYPDQwMDRsUFRAWIB0iIiAdHx8kKDQsJCYxJx8fLT0tMTU3Ojo6Iys/RD84QzQ5Ojf/2wBDAQoKCg0MDRoPDxo3JR8lNzc3Nzc3Nzc3Nzc3Nzc3Nzc3Nzc3Nzc3Nzc3Nzc3Nzc3Nzc3Nzc3Nzc3Nzc3Nzc3Nzf/wAARCACLALsDASIAAhEBAxEB/8QAHAAAAgIDAQEAAAAAAAAAAAAAAAcBBgMEBQII/8QAPxAAAQMCBAIHBgQDBwUAAAAAAQACAwQRBQYSIQcxE0FRYXGRoRQiMkKBsTNSYsEjcnMVJIKSotHwNENjsuH/xAAbAQABBQEBAAAAAAAAAAAAAAAGAAECBAUDB//EADIRAAEDAgQEBAQGAwAAAAAAAAEAAgMEBRESITETQVFhFCJxsSOBweEGJDIzkdFCcqH/2gAMAwEAAhEDEQA/AKioUoWCvXkWUqEJJKVCFmo6WatqoqWmZqmldpYO/wD5ukSAMSmc4NBJ2C28GweuxmpMFBEHEC73vNmsHebK6QcNYejHT4lL0tt+iYA313Vmwyho8s4OI2mzGDVK885H9ZKr0WbDU1+kTaAT7oFkPS19TO4+H0aOfVCU91qZ3ngnK0f9VZzLk7EcEidUxltZSN+J7GkPYO9vZ338lWWSB1iOtP2km9og9+zrjfvSlz9lcYDVivw9hGHzvsWDlC89Xc09XZy7Fatty47uDLo7l3+6tW+7yOfwp9+qr6heY3hwuF6WwiQIRdCkNJIABJPIDrTJFe4IZaiZkFPG6SaQ6WMYLlxVzoeHNdLGH11ZDA4j4GNLyPE7KxZKy1HgtH7bWNb7dKy7y7/tN56R+652O506KodFROAjbtq7ViTV800pjpeW5/pC9Zd5XyFlMcAOf9LhYvkPFqCJ01NJHWsaLuEYLZP8vI+aqQe1ziAeuxB5gpu5Sx2XE4yJ3arHY2VZ4n5b9nf/AG5QR+6XAVTGjbuf+x8b9q6Ude8zeHqP1cip0d3lEgjqMDjzVK6kLxE8Obe69rYwRIDihCEJk6EXQhJJCEISSQhCEkkdaYHDDBwXS4vO3cExQX/1EfbzVBjjfLIyKIanyODWjtJNgnhQU0eCYHFCDdtNCLk9ZA3Pmsm71BjhEbd3afJYd9qTHCIm7u9lS+JeO9DqpY3AMjF3WPNyVMJnnlMzpXtcTtpcRZdzOla6qq9BJvI8uctCijDWC4WhQQCnpgBuVQt1IJX4HYJm8NMwyVbXYXXv1VMQ1RSH529niPsrritDBiVFNRVTdcEzS13d/wDUkcMrZMNxGnrYfjheHWHzDrH1F09oZGVNOyWI3Y9oc09oKHbvBwJ2zR6Y+6q3ej8LMHt2Puvn+uopsIxOow2pN5IHadVram8wfqN1PMK98V8H6SmhxmBv8WnIjmsObCdj9D91QYXhzAiKlnFTC2Ub8/VEFqq+PCMdwvauHDrA/b8SNfUNvT0rvdBGzpLftz8SFUo43zSsiibqke4NaO0k2CduC0MWA4FDTki0MeqV4FtTrXcfNUbrVGGHK39TtFzvVYYYeGw+Z3suDxCxwUFF7HC/TJILvN+TUmJ6iaunc4OIZfYX5rs51xiSvxCd9z/FcbDsHUuZQQgNvZXLbSilpxiNSsi20gkflOw3V14YYkabEjh9Sb9MLxOJ+YfL5fZNOvhiqKSSCdgfFI0se13IgiyRVLMaSqhqY764ZGyCxtex5J8RltRRtew3D2Ag+Kwr3HkmbMNMfcJrxSCnla9ux+iQWJUT8Hxepw95uIn+44/M07g+Skcge1WbibRaZKbEGDdp6OQ26uq/1v5qrQO1MCIIJeNC2Trv6rfts/EiAO4XtCELqtJCEDZF0kkIQUJJIQhFkklZeH2He3ZjilcLxUrTK7svyb97/RMPOVT0GCyNBsZHBq4nC2h6LCqitI96pl0tP6W7fclHEep0RRxA/CwuKGap3iLiGDZqDLjNxq89G6fx90oMSkM+Ku3vp2W9CNMa5kBMlXI49bl1m7N+iKn6ANW5aI8Ii7qpG5Td4dVpq8swxvdd9O4wnwB29CEogr1wqrAysraJztpIxK0d4IB+4WRd4uJSuPTVNe4eJSEj/HX6K84vRxV1FUUk4vFPG5j/AAItdIXoJKKsmoqj8WGRzHd5BX0NUtuy6TnEugFFmSOsj2bWxhxH6m7H00qhYZ/M6E89fmFh2eo4c2HVb3DnDBXY77RILx0TQ8j9ZuG/uforrn2v9jwR0bXWfMdO3Z1rFw4w/wBjy5FO4fxKs9KT3cm+n3VZ4n1+urMIO0LLW7+tRe7xdyy8m/T7qFfP4isc4bN+n3SzqnmoryeYGy6cDdMey5dE3XKXHrJK7LRZqKZMBg1EFohyxZuqnYDknFkKsNZlelL3XfFeJx/lNh6WScTH4UVV6SupL3cyRsgHYHC37LFvMeelJ6HFQv0WalzdCP6WfPlCKihqITtradJ7D1eqU1G82s4WI2ITyzVDroy8dhCSFWz2bFp2DYF2ofX/AIU1klzwFh5LPtE+DgOq2AhQ3cBStZFSAhHUoukkp+qEISSQpvYcr+HWoW5g8BqsWooAL9JUMafC+/pdM44NJUZHZGF3RObLdGcPwKhpnAB7IW6wPzEXPql9xKqbyz2Ow90JovIZGSNgAkzxDmuZN+bvNC1pxlrC88ygCEl7nyHn9VTsObd2rtK6o5Ln4a2zWroItkPmRrQtywhC7mSaw0WZ6J1wGyuMLr/qFh62XDWWmmNPVQTg2MUjH+FnArjKwPYWHmF2qYxJC5nUFP6QamEKh8R8IdimG0nRfjR1cbQQN7SEMPqQfor3G8SRtcOTmghahiY6drXtDgHBwuOsG4P0IQPRzmmmD+i8+heWHEclmpoo6OjigjAbHDGGtA5AAJH51rDPVVMt7l73H1TlzDU+yYPUyXsdBaPEpCZil1PDe1y2rFHnkdIV1gBIJ6rWw5lmg9a6Q2C1KFtmBbn1RI84uR1SsyQgIVv4X1BjzBNCTZstOfNrgR6EqnrvZGn6HNNCep7nMP1af9lTrWZ6d47Fc7izPSSDsmxjMXS4fKOZAukbmuLocSY8C1yW3T8qGa4JG9rSElc9U+h7nW+F11h2GTCQt6oPoJMp+a40Ju269rXpH3YFsImIwKOozmaChCEXTKSEWQEJJIVk4f03tGaaZx5QNdJ9bWH3VbV64VQ6q/EJyPw42MB7ySf2VSvfkpnnt9lQuknDpJD2w/nRMKvfopJD3WSQz9LqlDe0pz47JooH9pSLzo/VXMasewM+JihCmHw/UrToB7oW4tejFmBbARK7dHMAwjAQh27UIPJRXVPLLdQarAaCcm+uBhPjbdbbxaoaVwuHcpkylRgm5YZGeTzb0srBIB0jD3oCqm5Kh7e5XnU7eHO9vQkKs8QanosKjiad3vuR3BJPFna6trU0+I9Tqqo4QfgZy8Up5z0le49iLLHHkgBVulZqxq6NK20YWay8RbMCyLSO6OGDBoChbmCzGnxehlBtpqYyT3ahf0WmvTH9G5r/AMrg7yKi4ZgQmkbmYW9QvoLmEqOINL+OAO1NOnf0kEcg+ZoKouf6feR1tiLoOtb+HU4Lz6m0cQlXh7rtC3lzqS7JnsPyuI9V0RuEavGqOqJ+eEFCj6KUKCtICFKCkkoTQ4WQFmCVEzuc05t4AAf7pXpx5AhEOVaLbd4c/wA3FZN6flpcOpCw7+/LShvUhbOZn6aMDtBSMzU7VirW9idebH2gA7kjsdf0mNP7lysDdCVg0rfKwd1npRaMLMscG0YWRbh3RxGMGhCEITKSanC+XXl57L/h1Dh52KtzxsPEKi8KJB7FXw9kzXebbfsr1KbROJ6hdBVzbhWP9UA3NuWskHf3SnzxUdLilS78pI8ku4Pfq5HfqV1zHIZJp5D8ziqXRbzvP6kYW9uWH5K7Rt/MNC7DPhUqG8l6XZGKhB+E+CEJkk9cAl6fBKCX89Ox3mAuHnaHXCT2tXRyXJ0uVsMcOqAN8tv2XnNMWum/wlBDCWVh9T7rz0DJUuHcpEStMWJzNPK91vt+ELBjbOixc9WofussZuwI5xxa09kX2p2MOC9IuhCitNAQpUJJIPJPPLkBpcAw+A82UzAfHSLpGtb0jgxvNxDfNP8Ap2dHTxsHysA9FgX92EbG9yhr8RO8sbfX6Kt5tfsRfkEksR97GZj2FObNrt5O66S1QdWKzn9ZVqxDCM+ioUg80YXSiHur0vMezV6WsjMbIQhCZOr5wndarxNl/iZG7yLkwqw2pJj+h32S34VOtjFY381PfycP90x6/wD6Gf8Apu+yELuPzv8ACCLw3Cud8vZJjHPw5D3FVHDhd5Perbjp/u8v8pVTwzcX70WUn7JVugH5oLrhShQposQhAUjmnSTe4cuvlOkbz0vkH+ty6eOM10v0K4/DR18ssH5ZpB6qwYm3VTFA9Ucta890AVPlrX/7FInOERjxOJ3Vdw+y14DdgXYz/BolY/8ALIuLSm8YRpTuzU7CiW0O0IWZCEKa2kI5oQkktnDGdJidEwD46iMebgE+0isAGrH8Lb21kX/uE9epDV/PmYPVCf4iPxWDsVSs1vv0t+9Jke9iE7v/ACFOHNpt0vgUm6a5q5v6hWpZR8FxXKk/ejXYZuF6ChmwUrSRiNkIQgpklceF5tmCZvbTH7hMvENqCp/pO+yV3DaVkWZHGR7Wg0zuZ72pg4pjeHMpZovamOkcxzQ1u+9kK3aN7qwFox2Qbemk1ug6JU443+7S/wAhVTwr4ArjjMbjSTWF/cPLdU/DGlrBcWRPRn4JVi3tPiQut1BHUoUqaKlCLoQnSTV4YOvl+Rv5Z3eoCtVW3VA/wVN4VP1YTWt/LUfdoV1lF43A9YQPcRhWP9UA3EZa1/qlDxCivSvcOpwPqqnRAmIEq857iH9n1PdclUmm09AzSNrIst7saYIgtGrnLKhAQra3kIChSkktvC6tuH4pSVj2F7YJWyFo5kAq6VXE2A3EMLoh2uYXFL8/CfFYXtBPJV5qOGdwdIMcFnVtvjqiHO3CtGJ5upMQjeJHP1EEC0RG6pVFCRLI4/M8uW3paeYCyxtAOwXeGJkDS2MaFcoLayOQPx2XscgpQepBUlrIQhQmSQ4E7i4PUQtZ8MjjfpH/AOYrauUDdSBIXKSFkn6hitMU7+t7z/iKzRRBgsFmUpFxKaOCOM4tCEKOtQorspPNSFAQU6SseVc1My5DUxSU7pOmcHgg7A2tut6p4jGa41yxDsZEqY/cbrCWt7Aqr6GnkeZHN1Kyai1xSymTmV38YzLTV9BNEXyue9ptqZzPiuHT2ETAOwLGGtvyCzRgLvHGyNuVg0XejpBASQd17CLICLqSvr//2Q==">
            <a:extLst>
              <a:ext uri="{FF2B5EF4-FFF2-40B4-BE49-F238E27FC236}">
                <a16:creationId xmlns:a16="http://schemas.microsoft.com/office/drawing/2014/main" xmlns="" id="{142A3203-01F8-49AC-9B5D-3412A1F9AEF1}"/>
              </a:ext>
            </a:extLst>
          </p:cNvPr>
          <p:cNvSpPr>
            <a:spLocks noChangeAspect="1" noChangeArrowheads="1"/>
          </p:cNvSpPr>
          <p:nvPr/>
        </p:nvSpPr>
        <p:spPr bwMode="auto">
          <a:xfrm>
            <a:off x="1587500" y="-627063"/>
            <a:ext cx="1724025" cy="128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2400">
              <a:latin typeface="Arial Black" panose="020B0A04020102020204" pitchFamily="34" charset="0"/>
            </a:endParaRPr>
          </a:p>
        </p:txBody>
      </p:sp>
      <p:pic>
        <p:nvPicPr>
          <p:cNvPr id="268294" name="Picture 7" descr="http://t0.gstatic.com/images?q=tbn:ANd9GcTS_qCaLp1CJu4eb4aXAttzvlJhblkch5Uo0n-QyOMRepSDaIZ_">
            <a:extLst>
              <a:ext uri="{FF2B5EF4-FFF2-40B4-BE49-F238E27FC236}">
                <a16:creationId xmlns:a16="http://schemas.microsoft.com/office/drawing/2014/main" xmlns="" id="{B4933491-52AF-4034-B165-57010B380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3 Imagen" descr="1.caffeine.jpg">
            <a:extLst>
              <a:ext uri="{FF2B5EF4-FFF2-40B4-BE49-F238E27FC236}">
                <a16:creationId xmlns:a16="http://schemas.microsoft.com/office/drawing/2014/main" xmlns="" id="{17605235-52E3-4202-AC41-7CF8F1BE6B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5050" y="0"/>
            <a:ext cx="511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4 Rectángulo">
            <a:extLst>
              <a:ext uri="{FF2B5EF4-FFF2-40B4-BE49-F238E27FC236}">
                <a16:creationId xmlns:a16="http://schemas.microsoft.com/office/drawing/2014/main" xmlns="" id="{D0E93183-58A0-43A7-B63E-F6E84DE7DA90}"/>
              </a:ext>
            </a:extLst>
          </p:cNvPr>
          <p:cNvSpPr>
            <a:spLocks noChangeArrowheads="1"/>
          </p:cNvSpPr>
          <p:nvPr/>
        </p:nvSpPr>
        <p:spPr bwMode="auto">
          <a:xfrm rot="-5400000">
            <a:off x="522288" y="273843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solidFill>
                  <a:srgbClr val="008000"/>
                </a:solidFill>
                <a:latin typeface="Arial" panose="020B0604020202020204" pitchFamily="34" charset="0"/>
              </a:rPr>
              <a:t>Contenido medio de cafeína en algunas bebidas de consumo frecuente</a:t>
            </a:r>
            <a:endParaRPr lang="es-ES" altLang="es-ES" sz="2400">
              <a:latin typeface="Arial Black" panose="020B0A040201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xmlns="" id="{69779F00-9925-40E1-8EA8-7F44C2EB256D}"/>
              </a:ext>
            </a:extLst>
          </p:cNvPr>
          <p:cNvSpPr txBox="1"/>
          <p:nvPr/>
        </p:nvSpPr>
        <p:spPr>
          <a:xfrm>
            <a:off x="1524000" y="0"/>
            <a:ext cx="9144000" cy="6986588"/>
          </a:xfrm>
          <a:prstGeom prst="rect">
            <a:avLst/>
          </a:prstGeom>
          <a:solidFill>
            <a:srgbClr val="FCF48E"/>
          </a:solidFill>
        </p:spPr>
        <p:txBody>
          <a:bodyPr>
            <a:spAutoFit/>
          </a:bodyPr>
          <a:lstStyle/>
          <a:p>
            <a:pPr eaLnBrk="1" fontAlgn="auto" hangingPunct="1">
              <a:spcBef>
                <a:spcPts val="0"/>
              </a:spcBef>
              <a:spcAft>
                <a:spcPts val="0"/>
              </a:spcAft>
              <a:defRPr/>
            </a:pPr>
            <a:r>
              <a:rPr lang="es-ES" sz="2800" b="1" dirty="0">
                <a:latin typeface="+mn-lt"/>
                <a:cs typeface="Arial" charset="0"/>
              </a:rPr>
              <a:t>Propuestas de trabajo</a:t>
            </a:r>
          </a:p>
          <a:p>
            <a:pPr eaLnBrk="1" fontAlgn="auto" hangingPunct="1">
              <a:spcBef>
                <a:spcPts val="0"/>
              </a:spcBef>
              <a:spcAft>
                <a:spcPts val="0"/>
              </a:spcAft>
              <a:defRPr/>
            </a:pPr>
            <a:r>
              <a:rPr lang="es-ES" sz="2000" b="1" dirty="0">
                <a:solidFill>
                  <a:srgbClr val="FF0000"/>
                </a:solidFill>
                <a:latin typeface="+mn-lt"/>
                <a:cs typeface="Arial" charset="0"/>
              </a:rPr>
              <a:t>1. Analizar publicidad en internet comparando:</a:t>
            </a:r>
          </a:p>
          <a:p>
            <a:pPr lvl="1" eaLnBrk="1" fontAlgn="auto" hangingPunct="1">
              <a:spcBef>
                <a:spcPts val="0"/>
              </a:spcBef>
              <a:spcAft>
                <a:spcPts val="0"/>
              </a:spcAft>
              <a:defRPr/>
            </a:pPr>
            <a:r>
              <a:rPr lang="es-ES" sz="2000" dirty="0">
                <a:latin typeface="+mn-lt"/>
                <a:cs typeface="Arial" charset="0"/>
              </a:rPr>
              <a:t>Espacio (publicidad alimentos en España y Argentina…)</a:t>
            </a:r>
          </a:p>
          <a:p>
            <a:pPr lvl="1" eaLnBrk="1" fontAlgn="auto" hangingPunct="1">
              <a:spcBef>
                <a:spcPts val="0"/>
              </a:spcBef>
              <a:spcAft>
                <a:spcPts val="0"/>
              </a:spcAft>
              <a:defRPr/>
            </a:pPr>
            <a:r>
              <a:rPr lang="es-ES" sz="2000" dirty="0">
                <a:latin typeface="+mn-lt"/>
                <a:cs typeface="Arial" charset="0"/>
              </a:rPr>
              <a:t>Tiempo (publicidad alimentos en años 60 y 2000)</a:t>
            </a:r>
          </a:p>
          <a:p>
            <a:pPr lvl="1" eaLnBrk="1" fontAlgn="auto" hangingPunct="1">
              <a:spcBef>
                <a:spcPts val="0"/>
              </a:spcBef>
              <a:spcAft>
                <a:spcPts val="0"/>
              </a:spcAft>
              <a:defRPr/>
            </a:pPr>
            <a:r>
              <a:rPr lang="es-ES" sz="2000" dirty="0">
                <a:latin typeface="+mn-lt"/>
                <a:cs typeface="Arial" charset="0"/>
              </a:rPr>
              <a:t>Los recursos empleados.</a:t>
            </a:r>
          </a:p>
          <a:p>
            <a:pPr lvl="2" eaLnBrk="1" fontAlgn="auto" hangingPunct="1">
              <a:spcBef>
                <a:spcPts val="0"/>
              </a:spcBef>
              <a:spcAft>
                <a:spcPts val="0"/>
              </a:spcAft>
              <a:defRPr/>
            </a:pPr>
            <a:r>
              <a:rPr lang="es-ES" sz="2000" dirty="0">
                <a:latin typeface="+mn-lt"/>
                <a:cs typeface="Arial" charset="0"/>
              </a:rPr>
              <a:t>Las emociones</a:t>
            </a:r>
          </a:p>
          <a:p>
            <a:pPr lvl="2" eaLnBrk="1" fontAlgn="auto" hangingPunct="1">
              <a:spcBef>
                <a:spcPts val="0"/>
              </a:spcBef>
              <a:spcAft>
                <a:spcPts val="0"/>
              </a:spcAft>
              <a:defRPr/>
            </a:pPr>
            <a:r>
              <a:rPr lang="es-ES" sz="2000" dirty="0">
                <a:latin typeface="+mn-lt"/>
                <a:cs typeface="Arial" charset="0"/>
              </a:rPr>
              <a:t>El humor</a:t>
            </a:r>
          </a:p>
          <a:p>
            <a:pPr lvl="2" eaLnBrk="1" fontAlgn="auto" hangingPunct="1">
              <a:spcBef>
                <a:spcPts val="0"/>
              </a:spcBef>
              <a:spcAft>
                <a:spcPts val="0"/>
              </a:spcAft>
              <a:defRPr/>
            </a:pPr>
            <a:r>
              <a:rPr lang="es-ES" sz="2000" dirty="0">
                <a:latin typeface="+mn-lt"/>
                <a:cs typeface="Arial" charset="0"/>
              </a:rPr>
              <a:t>Los famosos</a:t>
            </a:r>
          </a:p>
          <a:p>
            <a:pPr lvl="2" eaLnBrk="1" fontAlgn="auto" hangingPunct="1">
              <a:spcBef>
                <a:spcPts val="0"/>
              </a:spcBef>
              <a:spcAft>
                <a:spcPts val="0"/>
              </a:spcAft>
              <a:defRPr/>
            </a:pPr>
            <a:r>
              <a:rPr lang="es-ES" sz="2000" dirty="0">
                <a:latin typeface="+mn-lt"/>
                <a:cs typeface="Arial" charset="0"/>
              </a:rPr>
              <a:t>Los “sin sentido”</a:t>
            </a:r>
          </a:p>
          <a:p>
            <a:pPr lvl="2" eaLnBrk="1" fontAlgn="auto" hangingPunct="1">
              <a:spcBef>
                <a:spcPts val="0"/>
              </a:spcBef>
              <a:spcAft>
                <a:spcPts val="0"/>
              </a:spcAft>
              <a:defRPr/>
            </a:pPr>
            <a:r>
              <a:rPr lang="es-ES" sz="2000" dirty="0">
                <a:latin typeface="+mn-lt"/>
                <a:cs typeface="Arial" charset="0"/>
              </a:rPr>
              <a:t>La imagen corporal…</a:t>
            </a:r>
          </a:p>
          <a:p>
            <a:pPr lvl="1" eaLnBrk="1" fontAlgn="auto" hangingPunct="1">
              <a:spcBef>
                <a:spcPts val="0"/>
              </a:spcBef>
              <a:spcAft>
                <a:spcPts val="0"/>
              </a:spcAft>
              <a:defRPr/>
            </a:pPr>
            <a:r>
              <a:rPr lang="es-ES" sz="2000" dirty="0">
                <a:latin typeface="+mn-lt"/>
                <a:cs typeface="Arial" charset="0"/>
              </a:rPr>
              <a:t>Los productos anunciados</a:t>
            </a:r>
          </a:p>
          <a:p>
            <a:pPr lvl="1" eaLnBrk="1" fontAlgn="auto" hangingPunct="1">
              <a:spcBef>
                <a:spcPts val="0"/>
              </a:spcBef>
              <a:spcAft>
                <a:spcPts val="0"/>
              </a:spcAft>
              <a:defRPr/>
            </a:pPr>
            <a:r>
              <a:rPr lang="es-ES" sz="2000" dirty="0">
                <a:latin typeface="+mn-lt"/>
                <a:cs typeface="Arial" charset="0"/>
              </a:rPr>
              <a:t>Los productos que hay en casa y que se están anunciando en ese momento</a:t>
            </a:r>
          </a:p>
          <a:p>
            <a:pPr lvl="1" eaLnBrk="1" fontAlgn="auto" hangingPunct="1">
              <a:spcBef>
                <a:spcPts val="0"/>
              </a:spcBef>
              <a:spcAft>
                <a:spcPts val="0"/>
              </a:spcAft>
              <a:defRPr/>
            </a:pPr>
            <a:r>
              <a:rPr lang="es-ES" sz="2000" dirty="0">
                <a:latin typeface="+mn-lt"/>
                <a:cs typeface="Arial" charset="0"/>
              </a:rPr>
              <a:t>La encuesta a otros miembros de la familia:</a:t>
            </a:r>
          </a:p>
          <a:p>
            <a:pPr lvl="1" eaLnBrk="1" fontAlgn="auto" hangingPunct="1">
              <a:spcBef>
                <a:spcPts val="0"/>
              </a:spcBef>
              <a:spcAft>
                <a:spcPts val="0"/>
              </a:spcAft>
              <a:defRPr/>
            </a:pPr>
            <a:r>
              <a:rPr lang="es-ES" sz="2000" dirty="0">
                <a:latin typeface="+mn-lt"/>
                <a:cs typeface="Arial" charset="0"/>
              </a:rPr>
              <a:t>Puntos de vista sobre lo publicitado Te lo crees? ¿Te gusta?...</a:t>
            </a:r>
          </a:p>
          <a:p>
            <a:pPr marL="0" lvl="1" eaLnBrk="1" fontAlgn="auto" hangingPunct="1">
              <a:spcBef>
                <a:spcPts val="0"/>
              </a:spcBef>
              <a:spcAft>
                <a:spcPts val="0"/>
              </a:spcAft>
              <a:defRPr/>
            </a:pPr>
            <a:r>
              <a:rPr lang="es-ES" sz="2000" b="1" dirty="0">
                <a:solidFill>
                  <a:srgbClr val="FF0000"/>
                </a:solidFill>
                <a:latin typeface="+mn-lt"/>
                <a:cs typeface="Arial" charset="0"/>
              </a:rPr>
              <a:t>2. Diseñar intervenciones: </a:t>
            </a:r>
            <a:r>
              <a:rPr lang="es-ES" sz="2000" dirty="0">
                <a:latin typeface="+mn-lt"/>
                <a:cs typeface="Arial" charset="0"/>
              </a:rPr>
              <a:t>Mensajes para divulgar (videos, posters, </a:t>
            </a:r>
            <a:r>
              <a:rPr lang="es-ES" sz="2000" dirty="0" err="1">
                <a:latin typeface="+mn-lt"/>
                <a:cs typeface="Arial" charset="0"/>
              </a:rPr>
              <a:t>etc</a:t>
            </a:r>
            <a:r>
              <a:rPr lang="es-ES" sz="2000" dirty="0">
                <a:latin typeface="+mn-lt"/>
                <a:cs typeface="Arial" charset="0"/>
              </a:rPr>
              <a:t>) </a:t>
            </a:r>
          </a:p>
          <a:p>
            <a:pPr marL="0" lvl="1" eaLnBrk="1" fontAlgn="auto" hangingPunct="1">
              <a:spcBef>
                <a:spcPts val="0"/>
              </a:spcBef>
              <a:spcAft>
                <a:spcPts val="0"/>
              </a:spcAft>
              <a:defRPr/>
            </a:pPr>
            <a:r>
              <a:rPr lang="es-ES" sz="2000" b="1" dirty="0">
                <a:solidFill>
                  <a:srgbClr val="FF0000"/>
                </a:solidFill>
                <a:latin typeface="+mn-lt"/>
                <a:cs typeface="Arial" charset="0"/>
              </a:rPr>
              <a:t>3. </a:t>
            </a:r>
            <a:r>
              <a:rPr lang="es-ES" sz="2000" b="1" dirty="0" err="1">
                <a:solidFill>
                  <a:srgbClr val="FF0000"/>
                </a:solidFill>
                <a:latin typeface="+mn-lt"/>
                <a:cs typeface="Arial" charset="0"/>
              </a:rPr>
              <a:t>Què</a:t>
            </a:r>
            <a:r>
              <a:rPr lang="es-ES" sz="2000" b="1" dirty="0">
                <a:solidFill>
                  <a:srgbClr val="FF0000"/>
                </a:solidFill>
                <a:latin typeface="+mn-lt"/>
                <a:cs typeface="Arial" charset="0"/>
              </a:rPr>
              <a:t> hay de cierto?</a:t>
            </a:r>
          </a:p>
          <a:p>
            <a:pPr lvl="1" eaLnBrk="1" fontAlgn="auto" hangingPunct="1">
              <a:spcBef>
                <a:spcPts val="0"/>
              </a:spcBef>
              <a:spcAft>
                <a:spcPts val="0"/>
              </a:spcAft>
              <a:defRPr/>
            </a:pPr>
            <a:r>
              <a:rPr lang="es-ES" sz="2000" dirty="0">
                <a:latin typeface="+mn-lt"/>
                <a:cs typeface="Arial" charset="0"/>
              </a:rPr>
              <a:t>“Le meten mucha porquería</a:t>
            </a:r>
          </a:p>
          <a:p>
            <a:pPr lvl="1" eaLnBrk="1" fontAlgn="auto" hangingPunct="1">
              <a:spcBef>
                <a:spcPts val="0"/>
              </a:spcBef>
              <a:spcAft>
                <a:spcPts val="0"/>
              </a:spcAft>
              <a:defRPr/>
            </a:pPr>
            <a:r>
              <a:rPr lang="es-ES" sz="2000" dirty="0">
                <a:latin typeface="+mn-lt"/>
                <a:cs typeface="Arial" charset="0"/>
              </a:rPr>
              <a:t>Eso es todo química…</a:t>
            </a:r>
          </a:p>
          <a:p>
            <a:pPr lvl="1" eaLnBrk="1" fontAlgn="auto" hangingPunct="1">
              <a:spcBef>
                <a:spcPts val="0"/>
              </a:spcBef>
              <a:spcAft>
                <a:spcPts val="0"/>
              </a:spcAft>
              <a:defRPr/>
            </a:pPr>
            <a:r>
              <a:rPr lang="es-ES" sz="2000" dirty="0">
                <a:latin typeface="+mn-lt"/>
                <a:cs typeface="Arial" charset="0"/>
              </a:rPr>
              <a:t>Tengo postres caseros…</a:t>
            </a:r>
          </a:p>
          <a:p>
            <a:pPr lvl="1" eaLnBrk="1" fontAlgn="auto" hangingPunct="1">
              <a:spcBef>
                <a:spcPts val="0"/>
              </a:spcBef>
              <a:spcAft>
                <a:spcPts val="0"/>
              </a:spcAft>
              <a:defRPr/>
            </a:pPr>
            <a:r>
              <a:rPr lang="es-ES" sz="2000" dirty="0">
                <a:latin typeface="+mn-lt"/>
                <a:cs typeface="Arial" charset="0"/>
              </a:rPr>
              <a:t>No quiere llevar un bizcocho que me traen de casa?...</a:t>
            </a:r>
          </a:p>
          <a:p>
            <a:pPr lvl="1" eaLnBrk="1" fontAlgn="auto" hangingPunct="1">
              <a:spcBef>
                <a:spcPts val="0"/>
              </a:spcBef>
              <a:spcAft>
                <a:spcPts val="0"/>
              </a:spcAft>
              <a:defRPr/>
            </a:pPr>
            <a:r>
              <a:rPr lang="es-ES" sz="2000" dirty="0">
                <a:latin typeface="+mn-lt"/>
                <a:cs typeface="Arial" charset="0"/>
              </a:rPr>
              <a:t>Esto no tiene conservantes…”</a:t>
            </a:r>
          </a:p>
          <a:p>
            <a:pPr lvl="1" eaLnBrk="1" fontAlgn="auto" hangingPunct="1">
              <a:spcBef>
                <a:spcPts val="0"/>
              </a:spcBef>
              <a:spcAft>
                <a:spcPts val="0"/>
              </a:spcAft>
              <a:defRPr/>
            </a:pPr>
            <a:endParaRPr lang="es-ES" sz="2000" dirty="0">
              <a:latin typeface="+mn-lt"/>
              <a:cs typeface="Arial"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067E942-5353-4E82-A21D-BB3AECE71302}"/>
              </a:ext>
            </a:extLst>
          </p:cNvPr>
          <p:cNvSpPr/>
          <p:nvPr/>
        </p:nvSpPr>
        <p:spPr>
          <a:xfrm>
            <a:off x="909711" y="820465"/>
            <a:ext cx="10822744" cy="2608535"/>
          </a:xfrm>
          <a:prstGeom prst="rect">
            <a:avLst/>
          </a:prstGeom>
        </p:spPr>
        <p:txBody>
          <a:bodyPr wrap="square">
            <a:spAutoFit/>
          </a:bodyPr>
          <a:lstStyle/>
          <a:p>
            <a:pPr algn="just">
              <a:lnSpc>
                <a:spcPct val="150000"/>
              </a:lnSpc>
              <a:spcBef>
                <a:spcPts val="285"/>
              </a:spcBef>
              <a:spcAft>
                <a:spcPts val="285"/>
              </a:spcAft>
            </a:pPr>
            <a:r>
              <a:rPr lang="es-ES" sz="2800" kern="150" dirty="0">
                <a:solidFill>
                  <a:srgbClr val="000000"/>
                </a:solidFill>
                <a:ea typeface="Andale Sans UI"/>
                <a:cs typeface="Tahoma" panose="020B0604030504040204" pitchFamily="34" charset="0"/>
              </a:rPr>
              <a:t>1.Es necesario aclarar mejor ciertos conceptos teóricos. Se cae en ciertos errores y tópicos habituales en la opinión general, que pueden trascender a los alumnos. No todo es "obesidad", ingesta y gasto, grasas malas o buenas...Es necesario matizar y revisar contenidos.</a:t>
            </a:r>
            <a:endParaRPr lang="es-ES" sz="2800" kern="150" dirty="0">
              <a:effectLst/>
              <a:latin typeface="Times New Roman" panose="02020603050405020304" pitchFamily="18" charset="0"/>
              <a:ea typeface="Andale Sans UI"/>
              <a:cs typeface="Tahoma" panose="020B0604030504040204" pitchFamily="34" charset="0"/>
            </a:endParaRPr>
          </a:p>
        </p:txBody>
      </p:sp>
    </p:spTree>
    <p:extLst>
      <p:ext uri="{BB962C8B-B14F-4D97-AF65-F5344CB8AC3E}">
        <p14:creationId xmlns:p14="http://schemas.microsoft.com/office/powerpoint/2010/main" val="127572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4A2F2161-0871-4E4A-AA3E-406AF0D859AF}"/>
              </a:ext>
            </a:extLst>
          </p:cNvPr>
          <p:cNvSpPr/>
          <p:nvPr/>
        </p:nvSpPr>
        <p:spPr>
          <a:xfrm>
            <a:off x="541605" y="455752"/>
            <a:ext cx="10846191" cy="369332"/>
          </a:xfrm>
          <a:prstGeom prst="rect">
            <a:avLst/>
          </a:prstGeom>
        </p:spPr>
        <p:txBody>
          <a:bodyPr wrap="square">
            <a:spAutoFit/>
          </a:bodyPr>
          <a:lstStyle/>
          <a:p>
            <a:pPr algn="r" fontAlgn="t"/>
            <a:endParaRPr lang="pt-BR" b="0" i="0" u="none" strike="noStrike" dirty="0">
              <a:solidFill>
                <a:srgbClr val="4675B8"/>
              </a:solidFill>
              <a:effectLst/>
              <a:latin typeface="&amp;quot"/>
            </a:endParaRPr>
          </a:p>
        </p:txBody>
      </p:sp>
      <p:sp>
        <p:nvSpPr>
          <p:cNvPr id="8" name="Rectángulo 7">
            <a:extLst>
              <a:ext uri="{FF2B5EF4-FFF2-40B4-BE49-F238E27FC236}">
                <a16:creationId xmlns:a16="http://schemas.microsoft.com/office/drawing/2014/main" xmlns="" id="{A3FF79E1-338C-4102-8676-D467C98DF256}"/>
              </a:ext>
            </a:extLst>
          </p:cNvPr>
          <p:cNvSpPr/>
          <p:nvPr/>
        </p:nvSpPr>
        <p:spPr>
          <a:xfrm>
            <a:off x="333466" y="0"/>
            <a:ext cx="11858534" cy="7791044"/>
          </a:xfrm>
          <a:prstGeom prst="rect">
            <a:avLst/>
          </a:prstGeom>
          <a:solidFill>
            <a:srgbClr val="FFFF00">
              <a:alpha val="18000"/>
            </a:srgbClr>
          </a:solidFill>
        </p:spPr>
        <p:txBody>
          <a:bodyPr wrap="square">
            <a:spAutoFit/>
          </a:bodyPr>
          <a:lstStyle/>
          <a:p>
            <a:pPr>
              <a:lnSpc>
                <a:spcPct val="150000"/>
              </a:lnSpc>
            </a:pPr>
            <a:r>
              <a:rPr lang="pt-BR" sz="2400" i="0" u="none" strike="noStrike" dirty="0" err="1">
                <a:solidFill>
                  <a:srgbClr val="0070C0"/>
                </a:solidFill>
                <a:effectLst/>
              </a:rPr>
              <a:t>En</a:t>
            </a:r>
            <a:r>
              <a:rPr lang="pt-BR" sz="2400" i="0" u="none" strike="noStrike" dirty="0">
                <a:solidFill>
                  <a:srgbClr val="0070C0"/>
                </a:solidFill>
                <a:effectLst/>
              </a:rPr>
              <a:t> principio, </a:t>
            </a:r>
            <a:r>
              <a:rPr lang="pt-BR" sz="2400" i="0" u="none" strike="noStrike" dirty="0" err="1">
                <a:solidFill>
                  <a:srgbClr val="0070C0"/>
                </a:solidFill>
                <a:effectLst/>
              </a:rPr>
              <a:t>el</a:t>
            </a:r>
            <a:r>
              <a:rPr lang="pt-BR" sz="2400" i="0" u="none" strike="noStrike" dirty="0">
                <a:solidFill>
                  <a:srgbClr val="0070C0"/>
                </a:solidFill>
                <a:effectLst/>
              </a:rPr>
              <a:t> </a:t>
            </a:r>
            <a:r>
              <a:rPr lang="pt-BR" sz="2400" i="0" u="none" strike="noStrike" dirty="0" err="1">
                <a:solidFill>
                  <a:srgbClr val="0070C0"/>
                </a:solidFill>
                <a:effectLst/>
              </a:rPr>
              <a:t>alumnado</a:t>
            </a:r>
            <a:r>
              <a:rPr lang="pt-BR" sz="2400" i="0" u="none" strike="noStrike" dirty="0">
                <a:solidFill>
                  <a:srgbClr val="0070C0"/>
                </a:solidFill>
                <a:effectLst/>
              </a:rPr>
              <a:t> </a:t>
            </a:r>
            <a:r>
              <a:rPr lang="pt-BR" sz="2400" i="0" u="none" strike="noStrike" dirty="0" err="1">
                <a:solidFill>
                  <a:srgbClr val="0070C0"/>
                </a:solidFill>
                <a:effectLst/>
              </a:rPr>
              <a:t>debería</a:t>
            </a:r>
            <a:r>
              <a:rPr lang="pt-BR" sz="2400" i="0" u="none" strike="noStrike" dirty="0">
                <a:solidFill>
                  <a:srgbClr val="0070C0"/>
                </a:solidFill>
                <a:effectLst/>
              </a:rPr>
              <a:t> ser capaz de: </a:t>
            </a:r>
          </a:p>
          <a:p>
            <a:pPr marL="342900" indent="-342900">
              <a:lnSpc>
                <a:spcPct val="150000"/>
              </a:lnSpc>
              <a:buAutoNum type="arabicPeriod"/>
            </a:pPr>
            <a:r>
              <a:rPr lang="pt-BR" sz="2400" i="0" u="none" strike="noStrike" dirty="0">
                <a:solidFill>
                  <a:srgbClr val="0070C0"/>
                </a:solidFill>
                <a:effectLst/>
              </a:rPr>
              <a:t>Aumentar </a:t>
            </a:r>
            <a:r>
              <a:rPr lang="pt-BR" sz="2400" i="0" u="none" strike="noStrike" dirty="0" err="1">
                <a:solidFill>
                  <a:srgbClr val="0070C0"/>
                </a:solidFill>
                <a:effectLst/>
              </a:rPr>
              <a:t>conocimientos</a:t>
            </a:r>
            <a:r>
              <a:rPr lang="pt-BR" sz="2400" i="0" u="none" strike="noStrike" dirty="0">
                <a:solidFill>
                  <a:srgbClr val="0070C0"/>
                </a:solidFill>
                <a:effectLst/>
              </a:rPr>
              <a:t> relativos al campo de </a:t>
            </a:r>
            <a:r>
              <a:rPr lang="pt-BR" sz="2400" i="0" u="none" strike="noStrike" dirty="0" err="1">
                <a:solidFill>
                  <a:srgbClr val="0070C0"/>
                </a:solidFill>
                <a:effectLst/>
              </a:rPr>
              <a:t>la</a:t>
            </a:r>
            <a:r>
              <a:rPr lang="pt-BR" sz="2400" i="0" u="none" strike="noStrike" dirty="0">
                <a:solidFill>
                  <a:srgbClr val="0070C0"/>
                </a:solidFill>
                <a:effectLst/>
              </a:rPr>
              <a:t> </a:t>
            </a:r>
            <a:r>
              <a:rPr lang="pt-BR" sz="2400" i="0" u="none" strike="noStrike" dirty="0" err="1">
                <a:solidFill>
                  <a:srgbClr val="0070C0"/>
                </a:solidFill>
                <a:effectLst/>
              </a:rPr>
              <a:t>alimentación</a:t>
            </a:r>
            <a:r>
              <a:rPr lang="pt-BR" sz="2400" i="0" u="none" strike="noStrike" dirty="0">
                <a:solidFill>
                  <a:srgbClr val="0070C0"/>
                </a:solidFill>
                <a:effectLst/>
              </a:rPr>
              <a:t> y </a:t>
            </a:r>
            <a:r>
              <a:rPr lang="pt-BR" sz="2400" i="0" u="none" strike="noStrike" dirty="0" err="1">
                <a:solidFill>
                  <a:srgbClr val="0070C0"/>
                </a:solidFill>
                <a:effectLst/>
              </a:rPr>
              <a:t>la</a:t>
            </a:r>
            <a:r>
              <a:rPr lang="pt-BR" sz="2400" i="0" u="none" strike="noStrike" dirty="0">
                <a:solidFill>
                  <a:srgbClr val="0070C0"/>
                </a:solidFill>
                <a:effectLst/>
              </a:rPr>
              <a:t> </a:t>
            </a:r>
            <a:r>
              <a:rPr lang="pt-BR" sz="2400" i="0" u="none" strike="noStrike" dirty="0" err="1">
                <a:solidFill>
                  <a:srgbClr val="0070C0"/>
                </a:solidFill>
                <a:effectLst/>
              </a:rPr>
              <a:t>nutrición</a:t>
            </a:r>
            <a:r>
              <a:rPr lang="pt-BR" sz="2400" i="0" u="none" strike="noStrike" dirty="0">
                <a:solidFill>
                  <a:srgbClr val="0070C0"/>
                </a:solidFill>
                <a:effectLst/>
              </a:rPr>
              <a:t>. </a:t>
            </a:r>
          </a:p>
          <a:p>
            <a:pPr marL="342900" indent="-342900">
              <a:lnSpc>
                <a:spcPct val="150000"/>
              </a:lnSpc>
              <a:buAutoNum type="arabicPeriod"/>
            </a:pPr>
            <a:r>
              <a:rPr lang="pt-BR" sz="2400" i="0" u="none" strike="noStrike" dirty="0" err="1">
                <a:solidFill>
                  <a:srgbClr val="0070C0"/>
                </a:solidFill>
                <a:effectLst/>
              </a:rPr>
              <a:t>Conocer</a:t>
            </a:r>
            <a:r>
              <a:rPr lang="pt-BR" sz="2400" i="0" u="none" strike="noStrike" dirty="0">
                <a:solidFill>
                  <a:srgbClr val="0070C0"/>
                </a:solidFill>
                <a:effectLst/>
              </a:rPr>
              <a:t> </a:t>
            </a:r>
            <a:r>
              <a:rPr lang="pt-BR" sz="2400" i="0" u="none" strike="noStrike" dirty="0" err="1">
                <a:solidFill>
                  <a:srgbClr val="0070C0"/>
                </a:solidFill>
                <a:effectLst/>
              </a:rPr>
              <a:t>su</a:t>
            </a:r>
            <a:r>
              <a:rPr lang="pt-BR" sz="2400" i="0" u="none" strike="noStrike" dirty="0">
                <a:solidFill>
                  <a:srgbClr val="0070C0"/>
                </a:solidFill>
                <a:effectLst/>
              </a:rPr>
              <a:t> entorno </a:t>
            </a:r>
            <a:r>
              <a:rPr lang="pt-BR" sz="2400" i="0" u="none" strike="noStrike" dirty="0" err="1">
                <a:solidFill>
                  <a:srgbClr val="0070C0"/>
                </a:solidFill>
                <a:effectLst/>
              </a:rPr>
              <a:t>alimentario</a:t>
            </a:r>
            <a:r>
              <a:rPr lang="pt-BR" sz="2400" i="0" u="none" strike="noStrike" dirty="0">
                <a:solidFill>
                  <a:srgbClr val="0070C0"/>
                </a:solidFill>
                <a:effectLst/>
              </a:rPr>
              <a:t> (</a:t>
            </a:r>
            <a:r>
              <a:rPr lang="pt-BR" sz="2400" i="0" u="none" strike="noStrike" dirty="0" err="1">
                <a:solidFill>
                  <a:srgbClr val="0070C0"/>
                </a:solidFill>
                <a:effectLst/>
              </a:rPr>
              <a:t>producción</a:t>
            </a:r>
            <a:r>
              <a:rPr lang="pt-BR" sz="2400" i="0" u="none" strike="noStrike" dirty="0">
                <a:solidFill>
                  <a:srgbClr val="0070C0"/>
                </a:solidFill>
                <a:effectLst/>
              </a:rPr>
              <a:t> alimentaria, sectores económicos...) </a:t>
            </a:r>
          </a:p>
          <a:p>
            <a:pPr marL="342900" indent="-342900">
              <a:lnSpc>
                <a:spcPct val="150000"/>
              </a:lnSpc>
              <a:buAutoNum type="arabicPeriod"/>
            </a:pPr>
            <a:r>
              <a:rPr lang="pt-BR" sz="2400" i="0" u="none" strike="noStrike" dirty="0">
                <a:solidFill>
                  <a:srgbClr val="0070C0"/>
                </a:solidFill>
                <a:effectLst/>
              </a:rPr>
              <a:t>Interpretar </a:t>
            </a:r>
            <a:r>
              <a:rPr lang="pt-BR" sz="2400" i="0" u="none" strike="noStrike" dirty="0" err="1">
                <a:solidFill>
                  <a:srgbClr val="0070C0"/>
                </a:solidFill>
                <a:effectLst/>
              </a:rPr>
              <a:t>correctamente</a:t>
            </a:r>
            <a:r>
              <a:rPr lang="pt-BR" sz="2400" i="0" u="none" strike="noStrike" dirty="0">
                <a:solidFill>
                  <a:srgbClr val="0070C0"/>
                </a:solidFill>
                <a:effectLst/>
              </a:rPr>
              <a:t> </a:t>
            </a:r>
            <a:r>
              <a:rPr lang="pt-BR" sz="2400" i="0" u="none" strike="noStrike" dirty="0" err="1">
                <a:solidFill>
                  <a:srgbClr val="0070C0"/>
                </a:solidFill>
                <a:effectLst/>
              </a:rPr>
              <a:t>la</a:t>
            </a:r>
            <a:r>
              <a:rPr lang="pt-BR" sz="2400" i="0" u="none" strike="noStrike" dirty="0">
                <a:solidFill>
                  <a:srgbClr val="0070C0"/>
                </a:solidFill>
                <a:effectLst/>
              </a:rPr>
              <a:t> </a:t>
            </a:r>
            <a:r>
              <a:rPr lang="pt-BR" sz="2400" i="0" u="none" strike="noStrike" dirty="0" err="1">
                <a:solidFill>
                  <a:srgbClr val="0070C0"/>
                </a:solidFill>
                <a:effectLst/>
              </a:rPr>
              <a:t>información</a:t>
            </a:r>
            <a:r>
              <a:rPr lang="pt-BR" sz="2400" i="0" u="none" strike="noStrike" dirty="0">
                <a:solidFill>
                  <a:srgbClr val="0070C0"/>
                </a:solidFill>
                <a:effectLst/>
              </a:rPr>
              <a:t> de </a:t>
            </a:r>
            <a:r>
              <a:rPr lang="pt-BR" sz="2400" i="0" u="none" strike="noStrike" dirty="0" err="1">
                <a:solidFill>
                  <a:srgbClr val="0070C0"/>
                </a:solidFill>
                <a:effectLst/>
              </a:rPr>
              <a:t>la</a:t>
            </a:r>
            <a:r>
              <a:rPr lang="pt-BR" sz="2400" i="0" u="none" strike="noStrike" dirty="0">
                <a:solidFill>
                  <a:srgbClr val="0070C0"/>
                </a:solidFill>
                <a:effectLst/>
              </a:rPr>
              <a:t> etiqueta</a:t>
            </a:r>
          </a:p>
          <a:p>
            <a:pPr marL="342900" indent="-342900">
              <a:lnSpc>
                <a:spcPct val="150000"/>
              </a:lnSpc>
              <a:buAutoNum type="arabicPeriod"/>
            </a:pPr>
            <a:r>
              <a:rPr lang="pt-BR" sz="2400" i="0" u="none" strike="noStrike" dirty="0" err="1">
                <a:solidFill>
                  <a:srgbClr val="0070C0"/>
                </a:solidFill>
                <a:effectLst/>
              </a:rPr>
              <a:t>Analizar</a:t>
            </a:r>
            <a:r>
              <a:rPr lang="pt-BR" sz="2400" i="0" u="none" strike="noStrike" dirty="0">
                <a:solidFill>
                  <a:srgbClr val="0070C0"/>
                </a:solidFill>
                <a:effectLst/>
              </a:rPr>
              <a:t> </a:t>
            </a:r>
            <a:r>
              <a:rPr lang="pt-BR" sz="2400" i="0" u="none" strike="noStrike" dirty="0" err="1">
                <a:solidFill>
                  <a:srgbClr val="0070C0"/>
                </a:solidFill>
                <a:effectLst/>
              </a:rPr>
              <a:t>un</a:t>
            </a:r>
            <a:r>
              <a:rPr lang="pt-BR" sz="2400" i="0" u="none" strike="noStrike" dirty="0">
                <a:solidFill>
                  <a:srgbClr val="0070C0"/>
                </a:solidFill>
                <a:effectLst/>
              </a:rPr>
              <a:t> tipo específico de oferta alimentaria: </a:t>
            </a:r>
          </a:p>
          <a:p>
            <a:pPr marL="800100" lvl="1" indent="-342900">
              <a:lnSpc>
                <a:spcPct val="150000"/>
              </a:lnSpc>
              <a:buFont typeface="Arial" panose="020B0604020202020204" pitchFamily="34" charset="0"/>
              <a:buChar char="•"/>
            </a:pPr>
            <a:r>
              <a:rPr lang="pt-BR" sz="2400" i="0" u="none" strike="noStrike" dirty="0">
                <a:solidFill>
                  <a:srgbClr val="0070C0"/>
                </a:solidFill>
                <a:effectLst/>
              </a:rPr>
              <a:t>Entorno </a:t>
            </a:r>
            <a:r>
              <a:rPr lang="pt-BR" sz="2400" i="0" u="none" strike="noStrike" dirty="0" err="1">
                <a:solidFill>
                  <a:srgbClr val="0070C0"/>
                </a:solidFill>
                <a:effectLst/>
              </a:rPr>
              <a:t>alimentario</a:t>
            </a:r>
            <a:r>
              <a:rPr lang="pt-BR" sz="2400" i="0" u="none" strike="noStrike" dirty="0">
                <a:solidFill>
                  <a:srgbClr val="0070C0"/>
                </a:solidFill>
                <a:effectLst/>
              </a:rPr>
              <a:t> </a:t>
            </a:r>
            <a:r>
              <a:rPr lang="pt-BR" sz="2400" i="0" u="none" strike="noStrike" dirty="0" err="1">
                <a:solidFill>
                  <a:srgbClr val="0070C0"/>
                </a:solidFill>
                <a:effectLst/>
              </a:rPr>
              <a:t>del</a:t>
            </a:r>
            <a:r>
              <a:rPr lang="pt-BR" sz="2400" i="0" u="none" strike="noStrike" dirty="0">
                <a:solidFill>
                  <a:srgbClr val="0070C0"/>
                </a:solidFill>
                <a:effectLst/>
              </a:rPr>
              <a:t> </a:t>
            </a:r>
            <a:r>
              <a:rPr lang="pt-BR" sz="2400" i="0" u="none" strike="noStrike" dirty="0" err="1">
                <a:solidFill>
                  <a:srgbClr val="0070C0"/>
                </a:solidFill>
                <a:effectLst/>
              </a:rPr>
              <a:t>alumno</a:t>
            </a:r>
            <a:r>
              <a:rPr lang="pt-BR" sz="2400" i="0" u="none" strike="noStrike" dirty="0">
                <a:solidFill>
                  <a:srgbClr val="0070C0"/>
                </a:solidFill>
                <a:effectLst/>
              </a:rPr>
              <a:t>: comedor escolar, </a:t>
            </a:r>
            <a:r>
              <a:rPr lang="pt-BR" sz="2400" i="0" u="none" strike="noStrike" dirty="0" err="1">
                <a:solidFill>
                  <a:srgbClr val="0070C0"/>
                </a:solidFill>
                <a:effectLst/>
              </a:rPr>
              <a:t>cafetería</a:t>
            </a:r>
            <a:r>
              <a:rPr lang="pt-BR" sz="2400" i="0" u="none" strike="noStrike" dirty="0">
                <a:solidFill>
                  <a:srgbClr val="0070C0"/>
                </a:solidFill>
                <a:effectLst/>
              </a:rPr>
              <a:t>, supermercado, </a:t>
            </a:r>
            <a:r>
              <a:rPr lang="pt-BR" sz="2400" i="0" u="none" strike="noStrike" dirty="0" err="1">
                <a:solidFill>
                  <a:srgbClr val="0070C0"/>
                </a:solidFill>
                <a:effectLst/>
              </a:rPr>
              <a:t>quiosco</a:t>
            </a:r>
            <a:r>
              <a:rPr lang="pt-BR" sz="2400" i="0" u="none" strike="noStrike" dirty="0">
                <a:solidFill>
                  <a:srgbClr val="0070C0"/>
                </a:solidFill>
                <a:effectLst/>
              </a:rPr>
              <a:t>... </a:t>
            </a:r>
          </a:p>
          <a:p>
            <a:pPr marL="800100" lvl="1" indent="-342900">
              <a:lnSpc>
                <a:spcPct val="150000"/>
              </a:lnSpc>
              <a:buFont typeface="Arial" panose="020B0604020202020204" pitchFamily="34" charset="0"/>
              <a:buChar char="•"/>
            </a:pPr>
            <a:r>
              <a:rPr lang="pt-BR" sz="2400" i="0" u="none" strike="noStrike" dirty="0" err="1">
                <a:solidFill>
                  <a:srgbClr val="0070C0"/>
                </a:solidFill>
                <a:effectLst/>
              </a:rPr>
              <a:t>Otros</a:t>
            </a:r>
            <a:r>
              <a:rPr lang="pt-BR" sz="2400" i="0" u="none" strike="noStrike" dirty="0">
                <a:solidFill>
                  <a:srgbClr val="0070C0"/>
                </a:solidFill>
                <a:effectLst/>
              </a:rPr>
              <a:t> </a:t>
            </a:r>
            <a:r>
              <a:rPr lang="pt-BR" sz="2400" i="0" u="none" strike="noStrike" dirty="0" err="1">
                <a:solidFill>
                  <a:srgbClr val="0070C0"/>
                </a:solidFill>
                <a:effectLst/>
              </a:rPr>
              <a:t>escenarios</a:t>
            </a:r>
            <a:r>
              <a:rPr lang="pt-BR" sz="2400" i="0" u="none" strike="noStrike" dirty="0">
                <a:solidFill>
                  <a:srgbClr val="0070C0"/>
                </a:solidFill>
                <a:effectLst/>
              </a:rPr>
              <a:t> </a:t>
            </a:r>
            <a:r>
              <a:rPr lang="pt-BR" sz="2400" i="0" u="none" strike="noStrike" dirty="0" err="1">
                <a:solidFill>
                  <a:srgbClr val="0070C0"/>
                </a:solidFill>
                <a:effectLst/>
              </a:rPr>
              <a:t>alejados</a:t>
            </a:r>
            <a:r>
              <a:rPr lang="pt-BR" sz="2400" i="0" u="none" strike="noStrike" dirty="0">
                <a:solidFill>
                  <a:srgbClr val="0070C0"/>
                </a:solidFill>
                <a:effectLst/>
              </a:rPr>
              <a:t> </a:t>
            </a:r>
            <a:r>
              <a:rPr lang="pt-BR" sz="2400" i="0" u="none" strike="noStrike" dirty="0" err="1">
                <a:solidFill>
                  <a:srgbClr val="0070C0"/>
                </a:solidFill>
                <a:effectLst/>
              </a:rPr>
              <a:t>del</a:t>
            </a:r>
            <a:r>
              <a:rPr lang="pt-BR" sz="2400" i="0" u="none" strike="noStrike" dirty="0">
                <a:solidFill>
                  <a:srgbClr val="0070C0"/>
                </a:solidFill>
                <a:effectLst/>
              </a:rPr>
              <a:t> entorno de proximidade tanto </a:t>
            </a:r>
            <a:r>
              <a:rPr lang="pt-BR" sz="2400" i="0" u="none" strike="noStrike" dirty="0" err="1">
                <a:solidFill>
                  <a:srgbClr val="0070C0"/>
                </a:solidFill>
                <a:effectLst/>
              </a:rPr>
              <a:t>en</a:t>
            </a:r>
            <a:r>
              <a:rPr lang="pt-BR" sz="2400" i="0" u="none" strike="noStrike" dirty="0">
                <a:solidFill>
                  <a:srgbClr val="0070C0"/>
                </a:solidFill>
                <a:effectLst/>
              </a:rPr>
              <a:t> </a:t>
            </a:r>
            <a:r>
              <a:rPr lang="pt-BR" sz="2400" i="0" u="none" strike="noStrike" dirty="0" err="1">
                <a:solidFill>
                  <a:srgbClr val="0070C0"/>
                </a:solidFill>
                <a:effectLst/>
              </a:rPr>
              <a:t>el</a:t>
            </a:r>
            <a:r>
              <a:rPr lang="pt-BR" sz="2400" i="0" u="none" strike="noStrike" dirty="0">
                <a:solidFill>
                  <a:srgbClr val="0070C0"/>
                </a:solidFill>
                <a:effectLst/>
              </a:rPr>
              <a:t> </a:t>
            </a:r>
            <a:r>
              <a:rPr lang="pt-BR" sz="2400" i="0" u="none" strike="noStrike" dirty="0" err="1">
                <a:solidFill>
                  <a:srgbClr val="0070C0"/>
                </a:solidFill>
                <a:effectLst/>
              </a:rPr>
              <a:t>tiempo</a:t>
            </a:r>
            <a:r>
              <a:rPr lang="pt-BR" sz="2400" i="0" u="none" strike="noStrike" dirty="0">
                <a:solidFill>
                  <a:srgbClr val="0070C0"/>
                </a:solidFill>
                <a:effectLst/>
              </a:rPr>
              <a:t> (historia de </a:t>
            </a:r>
            <a:r>
              <a:rPr lang="pt-BR" sz="2400" i="0" u="none" strike="noStrike" dirty="0" err="1">
                <a:solidFill>
                  <a:srgbClr val="0070C0"/>
                </a:solidFill>
                <a:effectLst/>
              </a:rPr>
              <a:t>la</a:t>
            </a:r>
            <a:r>
              <a:rPr lang="pt-BR" sz="2400" i="0" u="none" strike="noStrike" dirty="0">
                <a:solidFill>
                  <a:srgbClr val="0070C0"/>
                </a:solidFill>
                <a:effectLst/>
              </a:rPr>
              <a:t> </a:t>
            </a:r>
            <a:r>
              <a:rPr lang="pt-BR" sz="2400" i="0" u="none" strike="noStrike" dirty="0" err="1">
                <a:solidFill>
                  <a:srgbClr val="0070C0"/>
                </a:solidFill>
                <a:effectLst/>
              </a:rPr>
              <a:t>alimentación</a:t>
            </a:r>
            <a:r>
              <a:rPr lang="pt-BR" sz="2400" i="0" u="none" strike="noStrike" dirty="0">
                <a:solidFill>
                  <a:srgbClr val="0070C0"/>
                </a:solidFill>
                <a:effectLst/>
              </a:rPr>
              <a:t>) como </a:t>
            </a:r>
            <a:r>
              <a:rPr lang="pt-BR" sz="2400" i="0" u="none" strike="noStrike" dirty="0" err="1">
                <a:solidFill>
                  <a:srgbClr val="0070C0"/>
                </a:solidFill>
                <a:effectLst/>
              </a:rPr>
              <a:t>en</a:t>
            </a:r>
            <a:r>
              <a:rPr lang="pt-BR" sz="2400" i="0" u="none" strike="noStrike" dirty="0">
                <a:solidFill>
                  <a:srgbClr val="0070C0"/>
                </a:solidFill>
                <a:effectLst/>
              </a:rPr>
              <a:t> </a:t>
            </a:r>
            <a:r>
              <a:rPr lang="pt-BR" sz="2400" i="0" u="none" strike="noStrike" dirty="0" err="1">
                <a:solidFill>
                  <a:srgbClr val="0070C0"/>
                </a:solidFill>
                <a:effectLst/>
              </a:rPr>
              <a:t>el</a:t>
            </a:r>
            <a:r>
              <a:rPr lang="pt-BR" sz="2400" i="0" u="none" strike="noStrike" dirty="0">
                <a:solidFill>
                  <a:srgbClr val="0070C0"/>
                </a:solidFill>
                <a:effectLst/>
              </a:rPr>
              <a:t> </a:t>
            </a:r>
            <a:r>
              <a:rPr lang="pt-BR" sz="2400" i="0" u="none" strike="noStrike" dirty="0" err="1">
                <a:solidFill>
                  <a:srgbClr val="0070C0"/>
                </a:solidFill>
                <a:effectLst/>
              </a:rPr>
              <a:t>espacio</a:t>
            </a:r>
            <a:r>
              <a:rPr lang="pt-BR" sz="2400" dirty="0">
                <a:solidFill>
                  <a:srgbClr val="0070C0"/>
                </a:solidFill>
              </a:rPr>
              <a:t> (</a:t>
            </a:r>
            <a:r>
              <a:rPr lang="pt-BR" sz="2400" i="0" u="none" strike="noStrike" dirty="0" err="1">
                <a:solidFill>
                  <a:srgbClr val="0070C0"/>
                </a:solidFill>
                <a:effectLst/>
              </a:rPr>
              <a:t>patrón</a:t>
            </a:r>
            <a:r>
              <a:rPr lang="pt-BR" sz="2400" i="0" u="none" strike="noStrike" dirty="0">
                <a:solidFill>
                  <a:srgbClr val="0070C0"/>
                </a:solidFill>
                <a:effectLst/>
              </a:rPr>
              <a:t> </a:t>
            </a:r>
            <a:r>
              <a:rPr lang="pt-BR" sz="2400" i="0" u="none" strike="noStrike" dirty="0" err="1">
                <a:solidFill>
                  <a:srgbClr val="0070C0"/>
                </a:solidFill>
                <a:effectLst/>
              </a:rPr>
              <a:t>alimentario</a:t>
            </a:r>
            <a:r>
              <a:rPr lang="pt-BR" sz="2400" i="0" u="none" strike="noStrike" dirty="0">
                <a:solidFill>
                  <a:srgbClr val="0070C0"/>
                </a:solidFill>
                <a:effectLst/>
              </a:rPr>
              <a:t> </a:t>
            </a:r>
            <a:r>
              <a:rPr lang="pt-BR" sz="2400" i="0" u="none" strike="noStrike" dirty="0" err="1">
                <a:solidFill>
                  <a:srgbClr val="0070C0"/>
                </a:solidFill>
                <a:effectLst/>
              </a:rPr>
              <a:t>en</a:t>
            </a:r>
            <a:r>
              <a:rPr lang="pt-BR" sz="2400" i="0" u="none" strike="noStrike" dirty="0">
                <a:solidFill>
                  <a:srgbClr val="0070C0"/>
                </a:solidFill>
                <a:effectLst/>
              </a:rPr>
              <a:t> zonas </a:t>
            </a:r>
            <a:r>
              <a:rPr lang="pt-BR" sz="2400" i="0" u="none" strike="noStrike" dirty="0" err="1">
                <a:solidFill>
                  <a:srgbClr val="0070C0"/>
                </a:solidFill>
                <a:effectLst/>
              </a:rPr>
              <a:t>xeográficas</a:t>
            </a:r>
            <a:r>
              <a:rPr lang="pt-BR" sz="2400" i="0" u="none" strike="noStrike" dirty="0">
                <a:solidFill>
                  <a:srgbClr val="0070C0"/>
                </a:solidFill>
                <a:effectLst/>
              </a:rPr>
              <a:t> de </a:t>
            </a:r>
            <a:r>
              <a:rPr lang="pt-BR" sz="2400" i="0" u="none" strike="noStrike" dirty="0" err="1">
                <a:solidFill>
                  <a:srgbClr val="0070C0"/>
                </a:solidFill>
                <a:effectLst/>
              </a:rPr>
              <a:t>Asia</a:t>
            </a:r>
            <a:r>
              <a:rPr lang="pt-BR" sz="2400" i="0" u="none" strike="noStrike" dirty="0">
                <a:solidFill>
                  <a:srgbClr val="0070C0"/>
                </a:solidFill>
                <a:effectLst/>
              </a:rPr>
              <a:t>...) </a:t>
            </a:r>
          </a:p>
          <a:p>
            <a:pPr marL="800100" lvl="1" indent="-342900">
              <a:lnSpc>
                <a:spcPct val="150000"/>
              </a:lnSpc>
              <a:buFont typeface="Arial" panose="020B0604020202020204" pitchFamily="34" charset="0"/>
              <a:buChar char="•"/>
            </a:pPr>
            <a:r>
              <a:rPr lang="pt-BR" sz="2400" i="0" u="none" strike="noStrike" dirty="0">
                <a:solidFill>
                  <a:srgbClr val="0070C0"/>
                </a:solidFill>
                <a:effectLst/>
              </a:rPr>
              <a:t> De </a:t>
            </a:r>
            <a:r>
              <a:rPr lang="pt-BR" sz="2400" i="0" u="none" strike="noStrike" dirty="0" err="1">
                <a:solidFill>
                  <a:srgbClr val="0070C0"/>
                </a:solidFill>
                <a:effectLst/>
              </a:rPr>
              <a:t>la</a:t>
            </a:r>
            <a:r>
              <a:rPr lang="pt-BR" sz="2400" i="0" u="none" strike="noStrike" dirty="0">
                <a:solidFill>
                  <a:srgbClr val="0070C0"/>
                </a:solidFill>
                <a:effectLst/>
              </a:rPr>
              <a:t> mostrada em </a:t>
            </a:r>
            <a:r>
              <a:rPr lang="pt-BR" sz="2400" i="0" u="none" strike="noStrike" dirty="0" err="1">
                <a:solidFill>
                  <a:srgbClr val="0070C0"/>
                </a:solidFill>
                <a:effectLst/>
              </a:rPr>
              <a:t>la</a:t>
            </a:r>
            <a:r>
              <a:rPr lang="pt-BR" sz="2400" i="0" u="none" strike="noStrike" dirty="0">
                <a:solidFill>
                  <a:srgbClr val="0070C0"/>
                </a:solidFill>
                <a:effectLst/>
              </a:rPr>
              <a:t> </a:t>
            </a:r>
            <a:r>
              <a:rPr lang="pt-BR" sz="2400" i="0" u="none" strike="noStrike" dirty="0" err="1">
                <a:solidFill>
                  <a:srgbClr val="0070C0"/>
                </a:solidFill>
                <a:effectLst/>
              </a:rPr>
              <a:t>práctica</a:t>
            </a:r>
            <a:r>
              <a:rPr lang="pt-BR" sz="2400" i="0" u="none" strike="noStrike" dirty="0">
                <a:solidFill>
                  <a:srgbClr val="0070C0"/>
                </a:solidFill>
                <a:effectLst/>
              </a:rPr>
              <a:t> publicitaria de </a:t>
            </a:r>
            <a:r>
              <a:rPr lang="pt-BR" sz="2400" dirty="0">
                <a:solidFill>
                  <a:srgbClr val="0070C0"/>
                </a:solidFill>
              </a:rPr>
              <a:t>alimentos</a:t>
            </a:r>
          </a:p>
          <a:p>
            <a:pPr>
              <a:lnSpc>
                <a:spcPct val="150000"/>
              </a:lnSpc>
            </a:pPr>
            <a:r>
              <a:rPr lang="pt-BR" sz="2400" dirty="0">
                <a:solidFill>
                  <a:srgbClr val="0070C0"/>
                </a:solidFill>
              </a:rPr>
              <a:t>6. Elaborar </a:t>
            </a:r>
            <a:r>
              <a:rPr lang="pt-BR" sz="2400" dirty="0" err="1">
                <a:solidFill>
                  <a:srgbClr val="0070C0"/>
                </a:solidFill>
              </a:rPr>
              <a:t>propuestas</a:t>
            </a:r>
            <a:r>
              <a:rPr lang="pt-BR" sz="2400" dirty="0">
                <a:solidFill>
                  <a:srgbClr val="0070C0"/>
                </a:solidFill>
              </a:rPr>
              <a:t> de </a:t>
            </a:r>
            <a:r>
              <a:rPr lang="pt-BR" sz="2400" dirty="0" err="1">
                <a:solidFill>
                  <a:srgbClr val="0070C0"/>
                </a:solidFill>
              </a:rPr>
              <a:t>mejora</a:t>
            </a:r>
            <a:r>
              <a:rPr lang="pt-BR" sz="2400" dirty="0">
                <a:solidFill>
                  <a:srgbClr val="0070C0"/>
                </a:solidFill>
              </a:rPr>
              <a:t>. </a:t>
            </a:r>
          </a:p>
          <a:p>
            <a:pPr>
              <a:lnSpc>
                <a:spcPct val="150000"/>
              </a:lnSpc>
            </a:pPr>
            <a:r>
              <a:rPr lang="pt-BR" sz="2400" dirty="0">
                <a:solidFill>
                  <a:srgbClr val="0070C0"/>
                </a:solidFill>
              </a:rPr>
              <a:t>7. Valorar </a:t>
            </a:r>
            <a:r>
              <a:rPr lang="pt-BR" sz="2400" dirty="0" err="1">
                <a:solidFill>
                  <a:srgbClr val="0070C0"/>
                </a:solidFill>
              </a:rPr>
              <a:t>la</a:t>
            </a:r>
            <a:r>
              <a:rPr lang="pt-BR" sz="2400" dirty="0">
                <a:solidFill>
                  <a:srgbClr val="0070C0"/>
                </a:solidFill>
              </a:rPr>
              <a:t> </a:t>
            </a:r>
            <a:r>
              <a:rPr lang="es-ES" sz="2400" dirty="0">
                <a:solidFill>
                  <a:srgbClr val="0070C0"/>
                </a:solidFill>
              </a:rPr>
              <a:t>idoneidad de determinados patrones de consumo</a:t>
            </a:r>
          </a:p>
          <a:p>
            <a:pPr>
              <a:lnSpc>
                <a:spcPct val="150000"/>
              </a:lnSpc>
            </a:pPr>
            <a:r>
              <a:rPr lang="es-ES" sz="2400" dirty="0">
                <a:solidFill>
                  <a:srgbClr val="0070C0"/>
                </a:solidFill>
              </a:rPr>
              <a:t>8. Desarrollar un proyecto a lo largo del curso escolar</a:t>
            </a:r>
          </a:p>
          <a:p>
            <a:pPr marL="800100" lvl="1" indent="-342900">
              <a:lnSpc>
                <a:spcPct val="150000"/>
              </a:lnSpc>
              <a:buFont typeface="Arial" panose="020B0604020202020204" pitchFamily="34" charset="0"/>
              <a:buChar char="•"/>
            </a:pPr>
            <a:endParaRPr lang="pt-BR" sz="2400" i="0" u="none" strike="noStrike" dirty="0">
              <a:solidFill>
                <a:srgbClr val="0070C0"/>
              </a:solidFill>
              <a:effectLst/>
            </a:endParaRPr>
          </a:p>
          <a:p>
            <a:pPr marL="800100" lvl="1" indent="-342900">
              <a:lnSpc>
                <a:spcPct val="150000"/>
              </a:lnSpc>
              <a:buFont typeface="Arial" panose="020B0604020202020204" pitchFamily="34" charset="0"/>
              <a:buChar char="•"/>
            </a:pPr>
            <a:r>
              <a:rPr lang="pt-BR" sz="2400" i="0" u="none" strike="noStrike" dirty="0">
                <a:solidFill>
                  <a:srgbClr val="0070C0"/>
                </a:solidFill>
                <a:effectLst/>
              </a:rPr>
              <a:t> </a:t>
            </a:r>
          </a:p>
        </p:txBody>
      </p:sp>
    </p:spTree>
    <p:extLst>
      <p:ext uri="{BB962C8B-B14F-4D97-AF65-F5344CB8AC3E}">
        <p14:creationId xmlns:p14="http://schemas.microsoft.com/office/powerpoint/2010/main" val="3616357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xmlns="" id="{E800DC88-7559-424F-BCDD-ADA5329253D9}"/>
              </a:ext>
            </a:extLst>
          </p:cNvPr>
          <p:cNvGraphicFramePr>
            <a:graphicFrameLocks noGrp="1"/>
          </p:cNvGraphicFramePr>
          <p:nvPr>
            <p:extLst>
              <p:ext uri="{D42A27DB-BD31-4B8C-83A1-F6EECF244321}">
                <p14:modId xmlns:p14="http://schemas.microsoft.com/office/powerpoint/2010/main" val="750070001"/>
              </p:ext>
            </p:extLst>
          </p:nvPr>
        </p:nvGraphicFramePr>
        <p:xfrm>
          <a:off x="399143" y="228600"/>
          <a:ext cx="11393714" cy="6035040"/>
        </p:xfrm>
        <a:graphic>
          <a:graphicData uri="http://schemas.openxmlformats.org/drawingml/2006/table">
            <a:tbl>
              <a:tblPr firstRow="1" bandRow="1">
                <a:tableStyleId>{21E4AEA4-8DFA-4A89-87EB-49C32662AFE0}</a:tableStyleId>
              </a:tblPr>
              <a:tblGrid>
                <a:gridCol w="5696857">
                  <a:extLst>
                    <a:ext uri="{9D8B030D-6E8A-4147-A177-3AD203B41FA5}">
                      <a16:colId xmlns:a16="http://schemas.microsoft.com/office/drawing/2014/main" xmlns="" val="3675506574"/>
                    </a:ext>
                  </a:extLst>
                </a:gridCol>
                <a:gridCol w="5696857">
                  <a:extLst>
                    <a:ext uri="{9D8B030D-6E8A-4147-A177-3AD203B41FA5}">
                      <a16:colId xmlns:a16="http://schemas.microsoft.com/office/drawing/2014/main" xmlns="" val="3771989894"/>
                    </a:ext>
                  </a:extLst>
                </a:gridCol>
              </a:tblGrid>
              <a:tr h="370840">
                <a:tc>
                  <a:txBody>
                    <a:bodyPr/>
                    <a:lstStyle/>
                    <a:p>
                      <a:pPr algn="ctr"/>
                      <a:r>
                        <a:rPr lang="es-ES" sz="2400" dirty="0"/>
                        <a:t>Sí a</a:t>
                      </a:r>
                    </a:p>
                  </a:txBody>
                  <a:tcPr/>
                </a:tc>
                <a:tc>
                  <a:txBody>
                    <a:bodyPr/>
                    <a:lstStyle/>
                    <a:p>
                      <a:pPr algn="ctr"/>
                      <a:r>
                        <a:rPr lang="es-ES" sz="2400" dirty="0"/>
                        <a:t>No a </a:t>
                      </a:r>
                    </a:p>
                  </a:txBody>
                  <a:tcPr/>
                </a:tc>
                <a:extLst>
                  <a:ext uri="{0D108BD9-81ED-4DB2-BD59-A6C34878D82A}">
                    <a16:rowId xmlns:a16="http://schemas.microsoft.com/office/drawing/2014/main" xmlns="" val="2084830412"/>
                  </a:ext>
                </a:extLst>
              </a:tr>
              <a:tr h="370840">
                <a:tc>
                  <a:txBody>
                    <a:bodyPr/>
                    <a:lstStyle/>
                    <a:p>
                      <a:r>
                        <a:rPr lang="es-ES" sz="2400" dirty="0"/>
                        <a:t>A lo largo del curso</a:t>
                      </a:r>
                    </a:p>
                  </a:txBody>
                  <a:tcPr/>
                </a:tc>
                <a:tc>
                  <a:txBody>
                    <a:bodyPr/>
                    <a:lstStyle/>
                    <a:p>
                      <a:r>
                        <a:rPr lang="es-ES" sz="2400" dirty="0"/>
                        <a:t>Día D</a:t>
                      </a:r>
                    </a:p>
                  </a:txBody>
                  <a:tcPr/>
                </a:tc>
                <a:extLst>
                  <a:ext uri="{0D108BD9-81ED-4DB2-BD59-A6C34878D82A}">
                    <a16:rowId xmlns:a16="http://schemas.microsoft.com/office/drawing/2014/main" xmlns="" val="1686272646"/>
                  </a:ext>
                </a:extLst>
              </a:tr>
              <a:tr h="370840">
                <a:tc>
                  <a:txBody>
                    <a:bodyPr/>
                    <a:lstStyle/>
                    <a:p>
                      <a:r>
                        <a:rPr lang="es-ES" sz="2400" dirty="0"/>
                        <a:t>PEC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t>Iniciativa de un grupo o de un docente</a:t>
                      </a:r>
                    </a:p>
                  </a:txBody>
                  <a:tcPr/>
                </a:tc>
                <a:extLst>
                  <a:ext uri="{0D108BD9-81ED-4DB2-BD59-A6C34878D82A}">
                    <a16:rowId xmlns:a16="http://schemas.microsoft.com/office/drawing/2014/main" xmlns="" val="3620992799"/>
                  </a:ext>
                </a:extLst>
              </a:tr>
              <a:tr h="370840">
                <a:tc>
                  <a:txBody>
                    <a:bodyPr/>
                    <a:lstStyle/>
                    <a:p>
                      <a:r>
                        <a:rPr lang="es-ES" sz="2400" dirty="0"/>
                        <a:t>Solo los escolares</a:t>
                      </a:r>
                    </a:p>
                  </a:txBody>
                  <a:tcPr/>
                </a:tc>
                <a:tc>
                  <a:txBody>
                    <a:bodyPr/>
                    <a:lstStyle/>
                    <a:p>
                      <a:r>
                        <a:rPr lang="es-ES" sz="2400" dirty="0"/>
                        <a:t>Escolares, docentes y familias</a:t>
                      </a:r>
                    </a:p>
                  </a:txBody>
                  <a:tcPr/>
                </a:tc>
                <a:extLst>
                  <a:ext uri="{0D108BD9-81ED-4DB2-BD59-A6C34878D82A}">
                    <a16:rowId xmlns:a16="http://schemas.microsoft.com/office/drawing/2014/main" xmlns="" val="401605649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t>Propuesta de actividades variada con distintas estrategias educativas y refuerzos</a:t>
                      </a:r>
                    </a:p>
                  </a:txBody>
                  <a:tcPr/>
                </a:tc>
                <a:tc>
                  <a:txBody>
                    <a:bodyPr/>
                    <a:lstStyle/>
                    <a:p>
                      <a:r>
                        <a:rPr lang="es-ES" sz="2400" dirty="0"/>
                        <a:t>Solo mensajes, memorización de textos, actitud pasiva</a:t>
                      </a:r>
                    </a:p>
                  </a:txBody>
                  <a:tcPr/>
                </a:tc>
                <a:extLst>
                  <a:ext uri="{0D108BD9-81ED-4DB2-BD59-A6C34878D82A}">
                    <a16:rowId xmlns:a16="http://schemas.microsoft.com/office/drawing/2014/main" xmlns="" val="2836501572"/>
                  </a:ext>
                </a:extLst>
              </a:tr>
              <a:tr h="370840">
                <a:tc>
                  <a:txBody>
                    <a:bodyPr/>
                    <a:lstStyle/>
                    <a:p>
                      <a:r>
                        <a:rPr lang="es-ES" sz="2400" dirty="0"/>
                        <a:t>Trabajo en equipo, respetando individualidades</a:t>
                      </a:r>
                    </a:p>
                  </a:txBody>
                  <a:tcPr/>
                </a:tc>
                <a:tc>
                  <a:txBody>
                    <a:bodyPr/>
                    <a:lstStyle/>
                    <a:p>
                      <a:r>
                        <a:rPr lang="es-ES" sz="2400" dirty="0"/>
                        <a:t>Algunos profes, algunos equipos</a:t>
                      </a:r>
                    </a:p>
                  </a:txBody>
                  <a:tcPr/>
                </a:tc>
                <a:extLst>
                  <a:ext uri="{0D108BD9-81ED-4DB2-BD59-A6C34878D82A}">
                    <a16:rowId xmlns:a16="http://schemas.microsoft.com/office/drawing/2014/main" xmlns="" val="94174406"/>
                  </a:ext>
                </a:extLst>
              </a:tr>
              <a:tr h="370840">
                <a:tc>
                  <a:txBody>
                    <a:bodyPr/>
                    <a:lstStyle/>
                    <a:p>
                      <a:r>
                        <a:rPr lang="es-ES" sz="2400" dirty="0"/>
                        <a:t>Evaluando desde el inicio</a:t>
                      </a:r>
                    </a:p>
                  </a:txBody>
                  <a:tcPr/>
                </a:tc>
                <a:tc>
                  <a:txBody>
                    <a:bodyPr/>
                    <a:lstStyle/>
                    <a:p>
                      <a:r>
                        <a:rPr lang="es-ES" sz="2400" dirty="0"/>
                        <a:t>Sin evaluación. Solo impresiones generales</a:t>
                      </a:r>
                    </a:p>
                  </a:txBody>
                  <a:tcPr/>
                </a:tc>
                <a:extLst>
                  <a:ext uri="{0D108BD9-81ED-4DB2-BD59-A6C34878D82A}">
                    <a16:rowId xmlns:a16="http://schemas.microsoft.com/office/drawing/2014/main" xmlns="" val="3237248190"/>
                  </a:ext>
                </a:extLst>
              </a:tr>
              <a:tr h="311574">
                <a:tc>
                  <a:txBody>
                    <a:bodyPr/>
                    <a:lstStyle/>
                    <a:p>
                      <a:r>
                        <a:rPr lang="es-ES" sz="2400" dirty="0"/>
                        <a:t>Con compromisos asumidos</a:t>
                      </a:r>
                    </a:p>
                  </a:txBody>
                  <a:tcPr/>
                </a:tc>
                <a:tc>
                  <a:txBody>
                    <a:bodyPr/>
                    <a:lstStyle/>
                    <a:p>
                      <a:r>
                        <a:rPr lang="es-ES" sz="2400" dirty="0"/>
                        <a:t>“Dejándolo ir”</a:t>
                      </a:r>
                    </a:p>
                  </a:txBody>
                  <a:tcPr/>
                </a:tc>
                <a:extLst>
                  <a:ext uri="{0D108BD9-81ED-4DB2-BD59-A6C34878D82A}">
                    <a16:rowId xmlns:a16="http://schemas.microsoft.com/office/drawing/2014/main" xmlns="" val="3402421948"/>
                  </a:ext>
                </a:extLst>
              </a:tr>
              <a:tr h="370840">
                <a:tc>
                  <a:txBody>
                    <a:bodyPr/>
                    <a:lstStyle/>
                    <a:p>
                      <a:r>
                        <a:rPr lang="es-ES" sz="2400" dirty="0"/>
                        <a:t>Buscando consenso con sociedades científicas y participación comunitaria y sanitaria</a:t>
                      </a:r>
                    </a:p>
                  </a:txBody>
                  <a:tcPr/>
                </a:tc>
                <a:tc>
                  <a:txBody>
                    <a:bodyPr/>
                    <a:lstStyle/>
                    <a:p>
                      <a:r>
                        <a:rPr lang="es-ES" sz="2400" dirty="0"/>
                        <a:t>A mi aire, con la pirámide que tiene mejor color, con mi “religión” particular</a:t>
                      </a:r>
                    </a:p>
                  </a:txBody>
                  <a:tcPr/>
                </a:tc>
                <a:extLst>
                  <a:ext uri="{0D108BD9-81ED-4DB2-BD59-A6C34878D82A}">
                    <a16:rowId xmlns:a16="http://schemas.microsoft.com/office/drawing/2014/main" xmlns="" val="2948986141"/>
                  </a:ext>
                </a:extLst>
              </a:tr>
              <a:tr h="236100">
                <a:tc>
                  <a:txBody>
                    <a:bodyPr/>
                    <a:lstStyle/>
                    <a:p>
                      <a:endParaRPr lang="es-ES" sz="2400" dirty="0"/>
                    </a:p>
                  </a:txBody>
                  <a:tcPr/>
                </a:tc>
                <a:tc>
                  <a:txBody>
                    <a:bodyPr/>
                    <a:lstStyle/>
                    <a:p>
                      <a:endParaRPr lang="es-ES" sz="2400" dirty="0"/>
                    </a:p>
                  </a:txBody>
                  <a:tcPr/>
                </a:tc>
                <a:extLst>
                  <a:ext uri="{0D108BD9-81ED-4DB2-BD59-A6C34878D82A}">
                    <a16:rowId xmlns:a16="http://schemas.microsoft.com/office/drawing/2014/main" xmlns="" val="1671464991"/>
                  </a:ext>
                </a:extLst>
              </a:tr>
            </a:tbl>
          </a:graphicData>
        </a:graphic>
      </p:graphicFrame>
    </p:spTree>
    <p:extLst>
      <p:ext uri="{BB962C8B-B14F-4D97-AF65-F5344CB8AC3E}">
        <p14:creationId xmlns:p14="http://schemas.microsoft.com/office/powerpoint/2010/main" val="4236376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xmlns="" id="{2D0615C8-2E95-4C98-ADC9-2F5AA4A17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943" t="13329" r="34177" b="21829"/>
          <a:stretch>
            <a:fillRect/>
          </a:stretch>
        </p:blipFill>
        <p:spPr bwMode="auto">
          <a:xfrm>
            <a:off x="511175" y="914400"/>
            <a:ext cx="3749675" cy="52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1 Rectángulo">
            <a:extLst>
              <a:ext uri="{FF2B5EF4-FFF2-40B4-BE49-F238E27FC236}">
                <a16:creationId xmlns:a16="http://schemas.microsoft.com/office/drawing/2014/main" xmlns="" id="{E7DC9530-A1E5-4CE2-ADAA-37F3EF0BAF22}"/>
              </a:ext>
            </a:extLst>
          </p:cNvPr>
          <p:cNvSpPr>
            <a:spLocks noChangeArrowheads="1"/>
          </p:cNvSpPr>
          <p:nvPr/>
        </p:nvSpPr>
        <p:spPr bwMode="auto">
          <a:xfrm>
            <a:off x="4260850" y="1460500"/>
            <a:ext cx="705167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a:latin typeface="Comic Sans MS" panose="030F0702030302020204" pitchFamily="66" charset="0"/>
              </a:rPr>
              <a:t>“Las personas toman sus propias decisiones sobre lo que quieren comer pero son decisiones influenciadas por factores sociales, culturales y publicitarios. Solo podrán tomar decisiones saludables si tienen los conocimientos, la accesibilidad y el poder adquisitivo necesarios”</a:t>
            </a:r>
          </a:p>
        </p:txBody>
      </p:sp>
      <p:sp>
        <p:nvSpPr>
          <p:cNvPr id="89090" name="1 CuadroTexto">
            <a:extLst>
              <a:ext uri="{FF2B5EF4-FFF2-40B4-BE49-F238E27FC236}">
                <a16:creationId xmlns:a16="http://schemas.microsoft.com/office/drawing/2014/main" xmlns="" id="{87C5E6B6-2CCF-4550-9FF0-2968773F750E}"/>
              </a:ext>
            </a:extLst>
          </p:cNvPr>
          <p:cNvSpPr txBox="1">
            <a:spLocks noChangeArrowheads="1"/>
          </p:cNvSpPr>
          <p:nvPr/>
        </p:nvSpPr>
        <p:spPr bwMode="auto">
          <a:xfrm>
            <a:off x="846138" y="1082675"/>
            <a:ext cx="11328400" cy="4524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200" b="1">
                <a:solidFill>
                  <a:srgbClr val="FF0000"/>
                </a:solidFill>
                <a:cs typeface="Arial" panose="020B0604020202020204" pitchFamily="34" charset="0"/>
              </a:rPr>
              <a:t>Sean cual sean los factores que intervienen en el patrón alimentario de las personas</a:t>
            </a:r>
          </a:p>
          <a:p>
            <a:pPr eaLnBrk="1" hangingPunct="1">
              <a:lnSpc>
                <a:spcPct val="100000"/>
              </a:lnSpc>
              <a:spcBef>
                <a:spcPct val="0"/>
              </a:spcBef>
              <a:buFontTx/>
              <a:buNone/>
            </a:pPr>
            <a:endParaRPr lang="es-ES" altLang="es-ES" sz="3200" b="1">
              <a:solidFill>
                <a:srgbClr val="FF0000"/>
              </a:solidFill>
              <a:cs typeface="Arial" panose="020B0604020202020204" pitchFamily="34" charset="0"/>
            </a:endParaRPr>
          </a:p>
          <a:p>
            <a:pPr eaLnBrk="1" hangingPunct="1">
              <a:lnSpc>
                <a:spcPct val="100000"/>
              </a:lnSpc>
              <a:spcBef>
                <a:spcPct val="0"/>
              </a:spcBef>
              <a:buFontTx/>
              <a:buNone/>
            </a:pPr>
            <a:r>
              <a:rPr lang="es-ES" altLang="es-ES" sz="3200" b="1">
                <a:solidFill>
                  <a:srgbClr val="FF0000"/>
                </a:solidFill>
                <a:cs typeface="Arial" panose="020B0604020202020204" pitchFamily="34" charset="0"/>
              </a:rPr>
              <a:t>…SUS DECISIONES DEBEN BASARSE EN UNA BUENA INFORMACIÓN…</a:t>
            </a:r>
          </a:p>
          <a:p>
            <a:pPr eaLnBrk="1" hangingPunct="1">
              <a:lnSpc>
                <a:spcPct val="100000"/>
              </a:lnSpc>
              <a:spcBef>
                <a:spcPct val="0"/>
              </a:spcBef>
              <a:buFontTx/>
              <a:buNone/>
            </a:pPr>
            <a:endParaRPr lang="es-ES" altLang="es-ES" sz="3200" b="1">
              <a:solidFill>
                <a:srgbClr val="FF0000"/>
              </a:solidFill>
              <a:cs typeface="Arial" panose="020B0604020202020204" pitchFamily="34" charset="0"/>
            </a:endParaRPr>
          </a:p>
          <a:p>
            <a:pPr eaLnBrk="1" hangingPunct="1">
              <a:lnSpc>
                <a:spcPct val="100000"/>
              </a:lnSpc>
              <a:spcBef>
                <a:spcPct val="0"/>
              </a:spcBef>
              <a:buFontTx/>
              <a:buNone/>
            </a:pPr>
            <a:r>
              <a:rPr lang="es-ES" altLang="es-ES" sz="3200" b="1">
                <a:solidFill>
                  <a:srgbClr val="FF0000"/>
                </a:solidFill>
                <a:cs typeface="Arial" panose="020B0604020202020204" pitchFamily="34" charset="0"/>
              </a:rPr>
              <a:t>…SUS ELECCIONES DEBEN SER SIEMPRE LAS MÁS SALUDABLES POSIBLE…</a:t>
            </a:r>
          </a:p>
          <a:p>
            <a:pPr eaLnBrk="1" hangingPunct="1">
              <a:lnSpc>
                <a:spcPct val="100000"/>
              </a:lnSpc>
              <a:spcBef>
                <a:spcPct val="0"/>
              </a:spcBef>
              <a:buFontTx/>
              <a:buNone/>
            </a:pPr>
            <a:endParaRPr lang="es-ES" altLang="es-ES" sz="3200" b="1">
              <a:solidFill>
                <a:srgbClr val="FF0000"/>
              </a:solidFill>
              <a:cs typeface="Arial" panose="020B0604020202020204" pitchFamily="34" charset="0"/>
            </a:endParaRPr>
          </a:p>
        </p:txBody>
      </p:sp>
      <p:grpSp>
        <p:nvGrpSpPr>
          <p:cNvPr id="10245" name="Grupo 1">
            <a:extLst>
              <a:ext uri="{FF2B5EF4-FFF2-40B4-BE49-F238E27FC236}">
                <a16:creationId xmlns:a16="http://schemas.microsoft.com/office/drawing/2014/main" xmlns="" id="{001C34E3-DE45-48C7-AE08-71316FD402D0}"/>
              </a:ext>
            </a:extLst>
          </p:cNvPr>
          <p:cNvGrpSpPr>
            <a:grpSpLocks/>
          </p:cNvGrpSpPr>
          <p:nvPr/>
        </p:nvGrpSpPr>
        <p:grpSpPr bwMode="auto">
          <a:xfrm>
            <a:off x="325438" y="19050"/>
            <a:ext cx="11472862" cy="1041400"/>
            <a:chOff x="324949" y="18898"/>
            <a:chExt cx="11473761" cy="1041523"/>
          </a:xfrm>
        </p:grpSpPr>
        <p:pic>
          <p:nvPicPr>
            <p:cNvPr id="5" name="Gráfico 4" descr="Niños">
              <a:extLst>
                <a:ext uri="{FF2B5EF4-FFF2-40B4-BE49-F238E27FC236}">
                  <a16:creationId xmlns:a16="http://schemas.microsoft.com/office/drawing/2014/main" xmlns="" id="{79579C25-0DCE-46B9-A9FF-481E69D1E601}"/>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10247" name="Grupo 5">
              <a:extLst>
                <a:ext uri="{FF2B5EF4-FFF2-40B4-BE49-F238E27FC236}">
                  <a16:creationId xmlns:a16="http://schemas.microsoft.com/office/drawing/2014/main" xmlns="" id="{24A364CD-8CC7-4843-A6E5-F2A04782C145}"/>
                </a:ext>
              </a:extLst>
            </p:cNvPr>
            <p:cNvGrpSpPr>
              <a:grpSpLocks/>
            </p:cNvGrpSpPr>
            <p:nvPr/>
          </p:nvGrpSpPr>
          <p:grpSpPr bwMode="auto">
            <a:xfrm>
              <a:off x="10087897" y="203994"/>
              <a:ext cx="1710813" cy="651412"/>
              <a:chOff x="311102" y="174229"/>
              <a:chExt cx="9335256" cy="6359305"/>
            </a:xfrm>
          </p:grpSpPr>
          <p:pic>
            <p:nvPicPr>
              <p:cNvPr id="10248" name="Imagen 6">
                <a:extLst>
                  <a:ext uri="{FF2B5EF4-FFF2-40B4-BE49-F238E27FC236}">
                    <a16:creationId xmlns:a16="http://schemas.microsoft.com/office/drawing/2014/main" xmlns="" id="{D1A216DB-D542-4525-ABD3-99C62E89C0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Imagen 7">
                <a:extLst>
                  <a:ext uri="{FF2B5EF4-FFF2-40B4-BE49-F238E27FC236}">
                    <a16:creationId xmlns:a16="http://schemas.microsoft.com/office/drawing/2014/main" xmlns="" id="{2B05EAE3-E4BD-41F0-8D9A-CCD4E21A39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0D525D87-05C2-4F64-AE51-B42ED05A0DBD}"/>
              </a:ext>
            </a:extLst>
          </p:cNvPr>
          <p:cNvSpPr txBox="1"/>
          <p:nvPr/>
        </p:nvSpPr>
        <p:spPr>
          <a:xfrm>
            <a:off x="491502" y="225672"/>
            <a:ext cx="11177937" cy="9417963"/>
          </a:xfrm>
          <a:prstGeom prst="rect">
            <a:avLst/>
          </a:prstGeom>
          <a:noFill/>
        </p:spPr>
        <p:txBody>
          <a:bodyPr wrap="square" rtlCol="0">
            <a:spAutoFit/>
          </a:bodyPr>
          <a:lstStyle/>
          <a:p>
            <a:r>
              <a:rPr lang="es-ES" sz="2800" b="1" dirty="0">
                <a:solidFill>
                  <a:srgbClr val="00B050"/>
                </a:solidFill>
              </a:rPr>
              <a:t>1. “Si tomas postres y pastelería tienes que hacer más ejercicio físico”</a:t>
            </a:r>
          </a:p>
          <a:p>
            <a:endParaRPr lang="es-ES" sz="2800" dirty="0"/>
          </a:p>
          <a:p>
            <a:r>
              <a:rPr lang="es-ES" sz="2800" dirty="0"/>
              <a:t>Obesidad….kilocalorías….engorda y adelgaza…bueno y malo….operación bikini…operación gimnasio….Kcal, Kcal y Kcal. </a:t>
            </a:r>
          </a:p>
          <a:p>
            <a:r>
              <a:rPr lang="es-ES" sz="2800" dirty="0"/>
              <a:t>                                                                           </a:t>
            </a:r>
            <a:r>
              <a:rPr lang="es-ES" sz="2800" b="1" dirty="0">
                <a:solidFill>
                  <a:srgbClr val="FF0000"/>
                </a:solidFill>
              </a:rPr>
              <a:t>                                                                                                 NO todo es obesidad</a:t>
            </a:r>
          </a:p>
          <a:p>
            <a:r>
              <a:rPr lang="es-ES" sz="2800" b="1" dirty="0">
                <a:solidFill>
                  <a:srgbClr val="FF0000"/>
                </a:solidFill>
              </a:rPr>
              <a:t>NO todo son “calorías”</a:t>
            </a:r>
          </a:p>
          <a:p>
            <a:r>
              <a:rPr lang="es-ES" sz="2800" b="1" dirty="0">
                <a:solidFill>
                  <a:srgbClr val="FF0000"/>
                </a:solidFill>
              </a:rPr>
              <a:t>NO limitemos todo a una balanza                                                                      </a:t>
            </a:r>
          </a:p>
          <a:p>
            <a:r>
              <a:rPr lang="es-ES" sz="2800" b="1" dirty="0">
                <a:solidFill>
                  <a:srgbClr val="FF0000"/>
                </a:solidFill>
              </a:rPr>
              <a:t>La ecuación no es tan fácil</a:t>
            </a:r>
          </a:p>
          <a:p>
            <a:endParaRPr lang="es-ES" sz="2800" dirty="0"/>
          </a:p>
          <a:p>
            <a:endParaRPr lang="es-ES" sz="3200" dirty="0"/>
          </a:p>
          <a:p>
            <a:endParaRPr lang="es-ES" sz="3200" dirty="0"/>
          </a:p>
          <a:p>
            <a:endParaRPr lang="es-ES" sz="3200" dirty="0"/>
          </a:p>
          <a:p>
            <a:endParaRPr lang="es-ES" sz="3200" dirty="0"/>
          </a:p>
          <a:p>
            <a:endParaRPr lang="es-ES" sz="3200" dirty="0"/>
          </a:p>
          <a:p>
            <a:endParaRPr lang="es-ES" sz="3200" dirty="0"/>
          </a:p>
          <a:p>
            <a:pPr algn="just"/>
            <a:r>
              <a:rPr lang="es-ES" sz="2800" dirty="0"/>
              <a:t>Los aditivos son adictivos</a:t>
            </a:r>
          </a:p>
          <a:p>
            <a:r>
              <a:rPr lang="es-ES" sz="2800" dirty="0"/>
              <a:t>Los alimentos tienen mucha química</a:t>
            </a:r>
          </a:p>
          <a:p>
            <a:r>
              <a:rPr lang="es-ES" sz="2800" dirty="0"/>
              <a:t>La industria solo quiere vender, nos llena de porquerías y de química</a:t>
            </a:r>
          </a:p>
          <a:p>
            <a:endParaRPr lang="es-ES" sz="3200" dirty="0"/>
          </a:p>
          <a:p>
            <a:endParaRPr lang="es-ES" dirty="0"/>
          </a:p>
        </p:txBody>
      </p:sp>
      <p:pic>
        <p:nvPicPr>
          <p:cNvPr id="4" name="Imagen 3">
            <a:extLst>
              <a:ext uri="{FF2B5EF4-FFF2-40B4-BE49-F238E27FC236}">
                <a16:creationId xmlns:a16="http://schemas.microsoft.com/office/drawing/2014/main" xmlns="" id="{F8A26442-0E95-4505-9214-7DECBD1BE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281" y="4475906"/>
            <a:ext cx="3183281" cy="1790596"/>
          </a:xfrm>
          <a:prstGeom prst="rect">
            <a:avLst/>
          </a:prstGeom>
        </p:spPr>
      </p:pic>
      <p:pic>
        <p:nvPicPr>
          <p:cNvPr id="6" name="Imagen 5">
            <a:extLst>
              <a:ext uri="{FF2B5EF4-FFF2-40B4-BE49-F238E27FC236}">
                <a16:creationId xmlns:a16="http://schemas.microsoft.com/office/drawing/2014/main" xmlns="" id="{949A9493-0781-4C31-BDC0-ACCBF8477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594" y="4045954"/>
            <a:ext cx="4147809" cy="2220548"/>
          </a:xfrm>
          <a:prstGeom prst="rect">
            <a:avLst/>
          </a:prstGeom>
        </p:spPr>
      </p:pic>
      <p:sp>
        <p:nvSpPr>
          <p:cNvPr id="7" name="CuadroTexto 6">
            <a:extLst>
              <a:ext uri="{FF2B5EF4-FFF2-40B4-BE49-F238E27FC236}">
                <a16:creationId xmlns:a16="http://schemas.microsoft.com/office/drawing/2014/main" xmlns="" id="{B432683E-8FB5-4E1A-9C9F-44498DA1EB85}"/>
              </a:ext>
            </a:extLst>
          </p:cNvPr>
          <p:cNvSpPr txBox="1"/>
          <p:nvPr/>
        </p:nvSpPr>
        <p:spPr>
          <a:xfrm>
            <a:off x="4817104" y="4934654"/>
            <a:ext cx="3488788" cy="461665"/>
          </a:xfrm>
          <a:prstGeom prst="rect">
            <a:avLst/>
          </a:prstGeom>
          <a:noFill/>
        </p:spPr>
        <p:txBody>
          <a:bodyPr wrap="square" rtlCol="0">
            <a:spAutoFit/>
          </a:bodyPr>
          <a:lstStyle/>
          <a:p>
            <a:r>
              <a:rPr lang="es-ES" sz="2400" b="1" dirty="0">
                <a:solidFill>
                  <a:srgbClr val="FF0000"/>
                </a:solidFill>
              </a:rPr>
              <a:t>Ingesta                      gasto</a:t>
            </a:r>
          </a:p>
        </p:txBody>
      </p:sp>
      <p:pic>
        <p:nvPicPr>
          <p:cNvPr id="9" name="Imagen 8">
            <a:extLst>
              <a:ext uri="{FF2B5EF4-FFF2-40B4-BE49-F238E27FC236}">
                <a16:creationId xmlns:a16="http://schemas.microsoft.com/office/drawing/2014/main" xmlns="" id="{145F9319-AEC2-4560-89CF-28A3C7736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1565" y="2024377"/>
            <a:ext cx="3858158" cy="2572106"/>
          </a:xfrm>
          <a:prstGeom prst="rect">
            <a:avLst/>
          </a:prstGeom>
        </p:spPr>
      </p:pic>
      <p:sp>
        <p:nvSpPr>
          <p:cNvPr id="10" name="CuadroTexto 9">
            <a:extLst>
              <a:ext uri="{FF2B5EF4-FFF2-40B4-BE49-F238E27FC236}">
                <a16:creationId xmlns:a16="http://schemas.microsoft.com/office/drawing/2014/main" xmlns="" id="{79E3BFF6-B22D-4CD2-BE82-3A0ACF7AF73C}"/>
              </a:ext>
            </a:extLst>
          </p:cNvPr>
          <p:cNvSpPr txBox="1"/>
          <p:nvPr/>
        </p:nvSpPr>
        <p:spPr>
          <a:xfrm>
            <a:off x="8305892" y="3739200"/>
            <a:ext cx="3379858" cy="369332"/>
          </a:xfrm>
          <a:prstGeom prst="rect">
            <a:avLst/>
          </a:prstGeom>
          <a:solidFill>
            <a:schemeClr val="accent4">
              <a:lumMod val="20000"/>
              <a:lumOff val="80000"/>
            </a:schemeClr>
          </a:solidFill>
        </p:spPr>
        <p:txBody>
          <a:bodyPr wrap="square" rtlCol="0">
            <a:spAutoFit/>
          </a:bodyPr>
          <a:lstStyle/>
          <a:p>
            <a:r>
              <a:rPr lang="es-ES" dirty="0"/>
              <a:t>…Y practica hábitos saludables</a:t>
            </a:r>
          </a:p>
        </p:txBody>
      </p:sp>
      <p:sp>
        <p:nvSpPr>
          <p:cNvPr id="11" name="Estrella: 5 puntas 10">
            <a:extLst>
              <a:ext uri="{FF2B5EF4-FFF2-40B4-BE49-F238E27FC236}">
                <a16:creationId xmlns:a16="http://schemas.microsoft.com/office/drawing/2014/main" xmlns="" id="{BBC6C308-E39E-4B47-9EA8-B01E2ED08972}"/>
              </a:ext>
            </a:extLst>
          </p:cNvPr>
          <p:cNvSpPr/>
          <p:nvPr/>
        </p:nvSpPr>
        <p:spPr>
          <a:xfrm>
            <a:off x="8044191" y="3908323"/>
            <a:ext cx="4147809" cy="287113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0000"/>
                </a:solidFill>
              </a:rPr>
              <a:t>Salud=TODO</a:t>
            </a:r>
          </a:p>
        </p:txBody>
      </p:sp>
    </p:spTree>
    <p:extLst>
      <p:ext uri="{BB962C8B-B14F-4D97-AF65-F5344CB8AC3E}">
        <p14:creationId xmlns:p14="http://schemas.microsoft.com/office/powerpoint/2010/main" val="274627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xmlns="" id="{D031787B-AA93-44EE-8635-F58F72759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79" t="23434" r="40465" b="18686"/>
          <a:stretch>
            <a:fillRect/>
          </a:stretch>
        </p:blipFill>
        <p:spPr bwMode="auto">
          <a:xfrm>
            <a:off x="236538" y="891777"/>
            <a:ext cx="6840537" cy="475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7" name="3 Rectángulo">
            <a:extLst>
              <a:ext uri="{FF2B5EF4-FFF2-40B4-BE49-F238E27FC236}">
                <a16:creationId xmlns:a16="http://schemas.microsoft.com/office/drawing/2014/main" xmlns="" id="{D80985E4-CAF6-41B4-AC2D-C4F460D33231}"/>
              </a:ext>
            </a:extLst>
          </p:cNvPr>
          <p:cNvSpPr>
            <a:spLocks noChangeArrowheads="1"/>
          </p:cNvSpPr>
          <p:nvPr/>
        </p:nvSpPr>
        <p:spPr bwMode="auto">
          <a:xfrm>
            <a:off x="1775618" y="5862046"/>
            <a:ext cx="8640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ES" sz="1800" dirty="0"/>
              <a:t>Fuente. </a:t>
            </a:r>
            <a:r>
              <a:rPr lang="en-US" altLang="es-ES" sz="1800" dirty="0" err="1"/>
              <a:t>Modificado</a:t>
            </a:r>
            <a:r>
              <a:rPr lang="en-US" altLang="es-ES" sz="1800" dirty="0"/>
              <a:t> </a:t>
            </a:r>
            <a:r>
              <a:rPr lang="en-US" altLang="es-ES" sz="1800" dirty="0" err="1"/>
              <a:t>deDAHLGREN</a:t>
            </a:r>
            <a:r>
              <a:rPr lang="en-US" altLang="es-ES" sz="1800" dirty="0"/>
              <a:t> G, WHITEHEAD M. Policies and strategies to promote social equity in health. Stockholm: Institute of Futures Studies, 1991.</a:t>
            </a:r>
            <a:endParaRPr lang="es-ES" altLang="es-ES" sz="1800" dirty="0"/>
          </a:p>
        </p:txBody>
      </p:sp>
      <p:grpSp>
        <p:nvGrpSpPr>
          <p:cNvPr id="57348" name="Grupo 3">
            <a:extLst>
              <a:ext uri="{FF2B5EF4-FFF2-40B4-BE49-F238E27FC236}">
                <a16:creationId xmlns:a16="http://schemas.microsoft.com/office/drawing/2014/main" xmlns="" id="{2799911C-9C6F-4DE7-94A8-DE0525422BB1}"/>
              </a:ext>
            </a:extLst>
          </p:cNvPr>
          <p:cNvGrpSpPr>
            <a:grpSpLocks/>
          </p:cNvGrpSpPr>
          <p:nvPr/>
        </p:nvGrpSpPr>
        <p:grpSpPr bwMode="auto">
          <a:xfrm>
            <a:off x="236538" y="-163513"/>
            <a:ext cx="11474450" cy="1041401"/>
            <a:chOff x="324949" y="18898"/>
            <a:chExt cx="11473761" cy="1041523"/>
          </a:xfrm>
        </p:grpSpPr>
        <p:pic>
          <p:nvPicPr>
            <p:cNvPr id="5" name="Gráfico 4" descr="Niños">
              <a:extLst>
                <a:ext uri="{FF2B5EF4-FFF2-40B4-BE49-F238E27FC236}">
                  <a16:creationId xmlns:a16="http://schemas.microsoft.com/office/drawing/2014/main" xmlns="" id="{99CA9176-E70A-4295-AB9F-105CBFE5752E}"/>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37" cy="1041523"/>
            </a:xfrm>
            <a:prstGeom prst="rect">
              <a:avLst/>
            </a:prstGeom>
          </p:spPr>
        </p:pic>
        <p:grpSp>
          <p:nvGrpSpPr>
            <p:cNvPr id="57350" name="Grupo 5">
              <a:extLst>
                <a:ext uri="{FF2B5EF4-FFF2-40B4-BE49-F238E27FC236}">
                  <a16:creationId xmlns:a16="http://schemas.microsoft.com/office/drawing/2014/main" xmlns="" id="{198D2628-351F-4381-B8D1-DE3E884333FD}"/>
                </a:ext>
              </a:extLst>
            </p:cNvPr>
            <p:cNvGrpSpPr>
              <a:grpSpLocks/>
            </p:cNvGrpSpPr>
            <p:nvPr/>
          </p:nvGrpSpPr>
          <p:grpSpPr bwMode="auto">
            <a:xfrm>
              <a:off x="10087897" y="203994"/>
              <a:ext cx="1710813" cy="651412"/>
              <a:chOff x="311102" y="174229"/>
              <a:chExt cx="9335256" cy="6359305"/>
            </a:xfrm>
          </p:grpSpPr>
          <p:pic>
            <p:nvPicPr>
              <p:cNvPr id="57351" name="Imagen 6">
                <a:extLst>
                  <a:ext uri="{FF2B5EF4-FFF2-40B4-BE49-F238E27FC236}">
                    <a16:creationId xmlns:a16="http://schemas.microsoft.com/office/drawing/2014/main" xmlns="" id="{663D6F99-A1BC-4C74-A556-696803C660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Imagen 7">
                <a:extLst>
                  <a:ext uri="{FF2B5EF4-FFF2-40B4-BE49-F238E27FC236}">
                    <a16:creationId xmlns:a16="http://schemas.microsoft.com/office/drawing/2014/main" xmlns="" id="{3E6ED3B9-6A3F-4AEA-ADFC-75D1898206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CuadroTexto 1">
            <a:extLst>
              <a:ext uri="{FF2B5EF4-FFF2-40B4-BE49-F238E27FC236}">
                <a16:creationId xmlns:a16="http://schemas.microsoft.com/office/drawing/2014/main" xmlns="" id="{D4C3B04C-9F7E-496C-AF2F-65E2CC5CF185}"/>
              </a:ext>
            </a:extLst>
          </p:cNvPr>
          <p:cNvSpPr txBox="1"/>
          <p:nvPr/>
        </p:nvSpPr>
        <p:spPr>
          <a:xfrm>
            <a:off x="6921304" y="2308470"/>
            <a:ext cx="5134708" cy="2677656"/>
          </a:xfrm>
          <a:prstGeom prst="rect">
            <a:avLst/>
          </a:prstGeom>
          <a:noFill/>
        </p:spPr>
        <p:txBody>
          <a:bodyPr wrap="square" rtlCol="0">
            <a:spAutoFit/>
          </a:bodyPr>
          <a:lstStyle/>
          <a:p>
            <a:pPr marL="342900" indent="-342900">
              <a:buAutoNum type="arabicPeriod"/>
            </a:pPr>
            <a:r>
              <a:rPr lang="es-ES" sz="2400" b="1" dirty="0">
                <a:solidFill>
                  <a:schemeClr val="accent2">
                    <a:lumMod val="50000"/>
                  </a:schemeClr>
                </a:solidFill>
              </a:rPr>
              <a:t>Identificar amigos y enemigos (factores de riesgo y factores protectores)</a:t>
            </a:r>
          </a:p>
          <a:p>
            <a:pPr marL="342900" indent="-342900">
              <a:buAutoNum type="arabicPeriod"/>
            </a:pPr>
            <a:r>
              <a:rPr lang="es-ES" sz="2400" b="1" dirty="0">
                <a:solidFill>
                  <a:schemeClr val="accent2">
                    <a:lumMod val="50000"/>
                  </a:schemeClr>
                </a:solidFill>
              </a:rPr>
              <a:t>Saber lo que quiero (entender el riesgo)</a:t>
            </a:r>
          </a:p>
          <a:p>
            <a:pPr marL="342900" indent="-342900">
              <a:buAutoNum type="arabicPeriod"/>
            </a:pPr>
            <a:r>
              <a:rPr lang="es-ES" sz="2400" b="1" dirty="0">
                <a:solidFill>
                  <a:schemeClr val="accent2">
                    <a:lumMod val="50000"/>
                  </a:schemeClr>
                </a:solidFill>
              </a:rPr>
              <a:t>Saber como actúan</a:t>
            </a:r>
          </a:p>
          <a:p>
            <a:pPr marL="342900" indent="-342900">
              <a:buAutoNum type="arabicPeriod"/>
            </a:pPr>
            <a:r>
              <a:rPr lang="es-ES" sz="2400" b="1" dirty="0">
                <a:solidFill>
                  <a:schemeClr val="accent2">
                    <a:lumMod val="50000"/>
                  </a:schemeClr>
                </a:solidFill>
              </a:rPr>
              <a:t>Saber dónde están</a:t>
            </a:r>
          </a:p>
        </p:txBody>
      </p:sp>
    </p:spTree>
    <p:extLst>
      <p:ext uri="{BB962C8B-B14F-4D97-AF65-F5344CB8AC3E}">
        <p14:creationId xmlns:p14="http://schemas.microsoft.com/office/powerpoint/2010/main" val="2257538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BD89D10E-FBD4-4CAE-B1B2-E5ACC511FD05}"/>
              </a:ext>
            </a:extLst>
          </p:cNvPr>
          <p:cNvPicPr>
            <a:picLocks noChangeAspect="1"/>
          </p:cNvPicPr>
          <p:nvPr/>
        </p:nvPicPr>
        <p:blipFill rotWithShape="1">
          <a:blip r:embed="rId3"/>
          <a:srcRect l="23453" t="22826" r="21786" b="11728"/>
          <a:stretch/>
        </p:blipFill>
        <p:spPr>
          <a:xfrm>
            <a:off x="3207657" y="1168195"/>
            <a:ext cx="6769806" cy="5689804"/>
          </a:xfrm>
          <a:prstGeom prst="rect">
            <a:avLst/>
          </a:prstGeom>
        </p:spPr>
      </p:pic>
      <p:pic>
        <p:nvPicPr>
          <p:cNvPr id="3" name="Imagen 2">
            <a:extLst>
              <a:ext uri="{FF2B5EF4-FFF2-40B4-BE49-F238E27FC236}">
                <a16:creationId xmlns:a16="http://schemas.microsoft.com/office/drawing/2014/main" xmlns="" id="{C9206587-746E-4116-ACB8-ECADD6C6974B}"/>
              </a:ext>
            </a:extLst>
          </p:cNvPr>
          <p:cNvPicPr>
            <a:picLocks noChangeAspect="1"/>
          </p:cNvPicPr>
          <p:nvPr/>
        </p:nvPicPr>
        <p:blipFill rotWithShape="1">
          <a:blip r:embed="rId4"/>
          <a:srcRect l="57261" t="29408" r="22500" b="35866"/>
          <a:stretch/>
        </p:blipFill>
        <p:spPr>
          <a:xfrm>
            <a:off x="9756674" y="662110"/>
            <a:ext cx="2467429" cy="2380342"/>
          </a:xfrm>
          <a:prstGeom prst="rect">
            <a:avLst/>
          </a:prstGeom>
        </p:spPr>
      </p:pic>
      <p:pic>
        <p:nvPicPr>
          <p:cNvPr id="4" name="Imagen 3">
            <a:extLst>
              <a:ext uri="{FF2B5EF4-FFF2-40B4-BE49-F238E27FC236}">
                <a16:creationId xmlns:a16="http://schemas.microsoft.com/office/drawing/2014/main" xmlns="" id="{9154C952-471A-439F-B1CA-005D762D4DE1}"/>
              </a:ext>
            </a:extLst>
          </p:cNvPr>
          <p:cNvPicPr>
            <a:picLocks noChangeAspect="1"/>
          </p:cNvPicPr>
          <p:nvPr/>
        </p:nvPicPr>
        <p:blipFill rotWithShape="1">
          <a:blip r:embed="rId5"/>
          <a:srcRect l="35655" t="39678" r="23036" b="25596"/>
          <a:stretch/>
        </p:blipFill>
        <p:spPr>
          <a:xfrm>
            <a:off x="6966857" y="4209146"/>
            <a:ext cx="5036457" cy="2380342"/>
          </a:xfrm>
          <a:prstGeom prst="rect">
            <a:avLst/>
          </a:prstGeom>
        </p:spPr>
      </p:pic>
      <p:pic>
        <p:nvPicPr>
          <p:cNvPr id="5" name="Imagen 4">
            <a:extLst>
              <a:ext uri="{FF2B5EF4-FFF2-40B4-BE49-F238E27FC236}">
                <a16:creationId xmlns:a16="http://schemas.microsoft.com/office/drawing/2014/main" xmlns="" id="{ED6B9819-081D-4406-8D76-150C6BC10A4A}"/>
              </a:ext>
            </a:extLst>
          </p:cNvPr>
          <p:cNvPicPr>
            <a:picLocks noChangeAspect="1"/>
          </p:cNvPicPr>
          <p:nvPr/>
        </p:nvPicPr>
        <p:blipFill rotWithShape="1">
          <a:blip r:embed="rId6"/>
          <a:srcRect l="24464" t="17339" r="24464" b="17285"/>
          <a:stretch/>
        </p:blipFill>
        <p:spPr>
          <a:xfrm>
            <a:off x="188686" y="2750454"/>
            <a:ext cx="2349482" cy="1690917"/>
          </a:xfrm>
          <a:prstGeom prst="rect">
            <a:avLst/>
          </a:prstGeom>
        </p:spPr>
      </p:pic>
      <p:sp>
        <p:nvSpPr>
          <p:cNvPr id="6" name="Rectángulo 5">
            <a:extLst>
              <a:ext uri="{FF2B5EF4-FFF2-40B4-BE49-F238E27FC236}">
                <a16:creationId xmlns:a16="http://schemas.microsoft.com/office/drawing/2014/main" xmlns="" id="{D4AC7B15-DE2B-4EF5-994E-8B3845C2D4CC}"/>
              </a:ext>
            </a:extLst>
          </p:cNvPr>
          <p:cNvSpPr/>
          <p:nvPr/>
        </p:nvSpPr>
        <p:spPr>
          <a:xfrm>
            <a:off x="188686" y="0"/>
            <a:ext cx="11814628" cy="954107"/>
          </a:xfrm>
          <a:prstGeom prst="rect">
            <a:avLst/>
          </a:prstGeom>
        </p:spPr>
        <p:txBody>
          <a:bodyPr wrap="square">
            <a:spAutoFit/>
          </a:bodyPr>
          <a:lstStyle/>
          <a:p>
            <a:pPr algn="just"/>
            <a:r>
              <a:rPr lang="es-ES" sz="2800" b="1" dirty="0">
                <a:solidFill>
                  <a:srgbClr val="00B050"/>
                </a:solidFill>
              </a:rPr>
              <a:t>2.Los aditivos son adictivos- Los alimentos tienen mucha química</a:t>
            </a:r>
          </a:p>
          <a:p>
            <a:r>
              <a:rPr lang="es-ES" sz="2800" b="1" dirty="0">
                <a:solidFill>
                  <a:srgbClr val="00B050"/>
                </a:solidFill>
              </a:rPr>
              <a:t>La industria solo quiere vender, nos llena de porquerías y de química</a:t>
            </a:r>
          </a:p>
        </p:txBody>
      </p:sp>
    </p:spTree>
    <p:extLst>
      <p:ext uri="{BB962C8B-B14F-4D97-AF65-F5344CB8AC3E}">
        <p14:creationId xmlns:p14="http://schemas.microsoft.com/office/powerpoint/2010/main" val="36601001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0936EF8-01AF-4473-B19D-60AC455948E6}"/>
              </a:ext>
            </a:extLst>
          </p:cNvPr>
          <p:cNvSpPr/>
          <p:nvPr/>
        </p:nvSpPr>
        <p:spPr>
          <a:xfrm>
            <a:off x="529770" y="522293"/>
            <a:ext cx="11430001" cy="4832092"/>
          </a:xfrm>
          <a:prstGeom prst="rect">
            <a:avLst/>
          </a:prstGeom>
        </p:spPr>
        <p:txBody>
          <a:bodyPr wrap="square">
            <a:spAutoFit/>
          </a:bodyPr>
          <a:lstStyle/>
          <a:p>
            <a:r>
              <a:rPr lang="es-ES" sz="2800" b="1" dirty="0">
                <a:solidFill>
                  <a:srgbClr val="00B050"/>
                </a:solidFill>
              </a:rPr>
              <a:t> 3. “La fruta es buena, la bollería es mala. Desayuna bien”</a:t>
            </a:r>
          </a:p>
          <a:p>
            <a:r>
              <a:rPr lang="es-ES" sz="2800" b="1" dirty="0">
                <a:solidFill>
                  <a:srgbClr val="00B050"/>
                </a:solidFill>
              </a:rPr>
              <a:t>     “Si tomas postres que sean caseros”</a:t>
            </a:r>
          </a:p>
          <a:p>
            <a:r>
              <a:rPr lang="es-ES" sz="2800" b="1" dirty="0">
                <a:solidFill>
                  <a:srgbClr val="00B050"/>
                </a:solidFill>
              </a:rPr>
              <a:t>      “Toma leche para tus huesos”</a:t>
            </a:r>
          </a:p>
          <a:p>
            <a:endParaRPr lang="es-ES" sz="2800" dirty="0"/>
          </a:p>
          <a:p>
            <a:r>
              <a:rPr lang="es-ES" sz="2800" dirty="0"/>
              <a:t> …..Por eso tomo más palmeras de chocolate que espinacas….”</a:t>
            </a:r>
          </a:p>
          <a:p>
            <a:endParaRPr lang="es-ES" sz="2800" dirty="0"/>
          </a:p>
          <a:p>
            <a:endParaRPr lang="es-ES" sz="2800" dirty="0"/>
          </a:p>
          <a:p>
            <a:endParaRPr lang="es-ES" sz="2800" dirty="0"/>
          </a:p>
          <a:p>
            <a:r>
              <a:rPr lang="es-ES" sz="2800" b="1" dirty="0">
                <a:solidFill>
                  <a:srgbClr val="FF0000"/>
                </a:solidFill>
              </a:rPr>
              <a:t>No todo son mensajes</a:t>
            </a:r>
          </a:p>
          <a:p>
            <a:r>
              <a:rPr lang="es-ES" sz="2800" b="1" dirty="0">
                <a:solidFill>
                  <a:srgbClr val="FF0000"/>
                </a:solidFill>
              </a:rPr>
              <a:t>Sin ningún elemento que los fortalezca, que les de valor, que los interiorice, aportan muy poco</a:t>
            </a:r>
          </a:p>
        </p:txBody>
      </p:sp>
    </p:spTree>
    <p:extLst>
      <p:ext uri="{BB962C8B-B14F-4D97-AF65-F5344CB8AC3E}">
        <p14:creationId xmlns:p14="http://schemas.microsoft.com/office/powerpoint/2010/main" val="336295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7CD01DB-D619-4B1A-9582-B9DB97B3625F}"/>
              </a:ext>
            </a:extLst>
          </p:cNvPr>
          <p:cNvSpPr/>
          <p:nvPr/>
        </p:nvSpPr>
        <p:spPr>
          <a:xfrm>
            <a:off x="725444" y="486619"/>
            <a:ext cx="10246716" cy="954107"/>
          </a:xfrm>
          <a:prstGeom prst="rect">
            <a:avLst/>
          </a:prstGeom>
        </p:spPr>
        <p:txBody>
          <a:bodyPr wrap="none">
            <a:spAutoFit/>
          </a:bodyPr>
          <a:lstStyle/>
          <a:p>
            <a:r>
              <a:rPr lang="es-ES" sz="2800" b="1" dirty="0">
                <a:solidFill>
                  <a:srgbClr val="00B050"/>
                </a:solidFill>
              </a:rPr>
              <a:t>4. El alumnado valoró la pirámide y lo comparó con lo que tomaban</a:t>
            </a:r>
          </a:p>
          <a:p>
            <a:r>
              <a:rPr lang="es-ES" sz="2800" b="1" dirty="0">
                <a:solidFill>
                  <a:srgbClr val="00B050"/>
                </a:solidFill>
              </a:rPr>
              <a:t> habitualmente </a:t>
            </a:r>
            <a:endParaRPr lang="es-ES" sz="2800" dirty="0"/>
          </a:p>
        </p:txBody>
      </p:sp>
      <p:pic>
        <p:nvPicPr>
          <p:cNvPr id="3" name="Picture 2">
            <a:extLst>
              <a:ext uri="{FF2B5EF4-FFF2-40B4-BE49-F238E27FC236}">
                <a16:creationId xmlns:a16="http://schemas.microsoft.com/office/drawing/2014/main" xmlns="" id="{2249463C-3A4C-45CF-9A92-B93F33135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270" y="1610159"/>
            <a:ext cx="4574054" cy="441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a:extLst>
              <a:ext uri="{FF2B5EF4-FFF2-40B4-BE49-F238E27FC236}">
                <a16:creationId xmlns:a16="http://schemas.microsoft.com/office/drawing/2014/main" xmlns="" id="{B8FAEE6E-D091-4817-B61D-8C33BAB77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071" t="15012" r="32915" b="12543"/>
          <a:stretch>
            <a:fillRect/>
          </a:stretch>
        </p:blipFill>
        <p:spPr bwMode="auto">
          <a:xfrm>
            <a:off x="6915870" y="1610159"/>
            <a:ext cx="4056290" cy="419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3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7CD01DB-D619-4B1A-9582-B9DB97B3625F}"/>
              </a:ext>
            </a:extLst>
          </p:cNvPr>
          <p:cNvSpPr/>
          <p:nvPr/>
        </p:nvSpPr>
        <p:spPr>
          <a:xfrm>
            <a:off x="725444" y="486619"/>
            <a:ext cx="10302629" cy="523220"/>
          </a:xfrm>
          <a:prstGeom prst="rect">
            <a:avLst/>
          </a:prstGeom>
        </p:spPr>
        <p:txBody>
          <a:bodyPr wrap="none">
            <a:spAutoFit/>
          </a:bodyPr>
          <a:lstStyle/>
          <a:p>
            <a:r>
              <a:rPr lang="es-ES" sz="2800" b="1" dirty="0">
                <a:solidFill>
                  <a:srgbClr val="00B050"/>
                </a:solidFill>
              </a:rPr>
              <a:t>5. Los contenidos, los mensajes….deberían tener una censura previa</a:t>
            </a:r>
            <a:endParaRPr lang="es-ES" sz="2800" dirty="0"/>
          </a:p>
        </p:txBody>
      </p:sp>
      <p:sp>
        <p:nvSpPr>
          <p:cNvPr id="5" name="1 CuadroTexto">
            <a:extLst>
              <a:ext uri="{FF2B5EF4-FFF2-40B4-BE49-F238E27FC236}">
                <a16:creationId xmlns:a16="http://schemas.microsoft.com/office/drawing/2014/main" xmlns="" id="{A0F28A82-DFB0-41FC-8E6D-4EE37944E93F}"/>
              </a:ext>
            </a:extLst>
          </p:cNvPr>
          <p:cNvSpPr txBox="1">
            <a:spLocks noChangeArrowheads="1"/>
          </p:cNvSpPr>
          <p:nvPr/>
        </p:nvSpPr>
        <p:spPr bwMode="auto">
          <a:xfrm>
            <a:off x="627335" y="1631136"/>
            <a:ext cx="385925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dirty="0"/>
              <a:t>Huevo frito prohibido???</a:t>
            </a:r>
          </a:p>
          <a:p>
            <a:pPr eaLnBrk="1" hangingPunct="1">
              <a:lnSpc>
                <a:spcPct val="100000"/>
              </a:lnSpc>
              <a:spcBef>
                <a:spcPct val="0"/>
              </a:spcBef>
              <a:buFontTx/>
              <a:buNone/>
            </a:pPr>
            <a:r>
              <a:rPr lang="es-ES" altLang="es-ES" sz="2400" dirty="0"/>
              <a:t>1,2,3,4,5,6……..??????</a:t>
            </a:r>
          </a:p>
          <a:p>
            <a:pPr eaLnBrk="1" hangingPunct="1">
              <a:lnSpc>
                <a:spcPct val="100000"/>
              </a:lnSpc>
              <a:spcBef>
                <a:spcPct val="0"/>
              </a:spcBef>
              <a:buFontTx/>
              <a:buNone/>
            </a:pPr>
            <a:r>
              <a:rPr lang="es-ES" altLang="es-ES" sz="2400" dirty="0"/>
              <a:t>Erradicados en la hipercolesterolemia???</a:t>
            </a:r>
          </a:p>
          <a:p>
            <a:pPr eaLnBrk="1" hangingPunct="1">
              <a:lnSpc>
                <a:spcPct val="100000"/>
              </a:lnSpc>
              <a:spcBef>
                <a:spcPct val="0"/>
              </a:spcBef>
              <a:buFontTx/>
              <a:buNone/>
            </a:pPr>
            <a:r>
              <a:rPr lang="es-ES" altLang="es-ES" sz="2400" dirty="0"/>
              <a:t>Blancos o oscuros????</a:t>
            </a:r>
          </a:p>
          <a:p>
            <a:pPr eaLnBrk="1" hangingPunct="1">
              <a:lnSpc>
                <a:spcPct val="100000"/>
              </a:lnSpc>
              <a:spcBef>
                <a:spcPct val="0"/>
              </a:spcBef>
              <a:buFontTx/>
              <a:buNone/>
            </a:pPr>
            <a:r>
              <a:rPr lang="es-ES" altLang="es-ES" sz="2400" dirty="0"/>
              <a:t>Crudos o cocidos?????????</a:t>
            </a:r>
          </a:p>
          <a:p>
            <a:pPr eaLnBrk="1" hangingPunct="1">
              <a:lnSpc>
                <a:spcPct val="100000"/>
              </a:lnSpc>
              <a:spcBef>
                <a:spcPct val="0"/>
              </a:spcBef>
              <a:buFontTx/>
              <a:buNone/>
            </a:pPr>
            <a:r>
              <a:rPr lang="es-ES" altLang="es-ES" sz="2400" dirty="0"/>
              <a:t>En la alimentación se introduce primero la yema o la clara?</a:t>
            </a:r>
          </a:p>
        </p:txBody>
      </p:sp>
      <p:grpSp>
        <p:nvGrpSpPr>
          <p:cNvPr id="6" name="Grupo 5">
            <a:extLst>
              <a:ext uri="{FF2B5EF4-FFF2-40B4-BE49-F238E27FC236}">
                <a16:creationId xmlns:a16="http://schemas.microsoft.com/office/drawing/2014/main" xmlns="" id="{7CCD6E6F-F07F-477B-9835-60B90C55172B}"/>
              </a:ext>
            </a:extLst>
          </p:cNvPr>
          <p:cNvGrpSpPr/>
          <p:nvPr/>
        </p:nvGrpSpPr>
        <p:grpSpPr>
          <a:xfrm>
            <a:off x="4119336" y="1538713"/>
            <a:ext cx="7705725" cy="5038725"/>
            <a:chOff x="2711450" y="1412875"/>
            <a:chExt cx="7705725" cy="5038725"/>
          </a:xfrm>
        </p:grpSpPr>
        <p:sp>
          <p:nvSpPr>
            <p:cNvPr id="7" name="2 CuadroTexto">
              <a:extLst>
                <a:ext uri="{FF2B5EF4-FFF2-40B4-BE49-F238E27FC236}">
                  <a16:creationId xmlns:a16="http://schemas.microsoft.com/office/drawing/2014/main" xmlns="" id="{42C526DA-6C11-498C-9608-AED87415E93D}"/>
                </a:ext>
              </a:extLst>
            </p:cNvPr>
            <p:cNvSpPr txBox="1">
              <a:spLocks noChangeArrowheads="1"/>
            </p:cNvSpPr>
            <p:nvPr/>
          </p:nvSpPr>
          <p:spPr bwMode="auto">
            <a:xfrm>
              <a:off x="6167438" y="1412875"/>
              <a:ext cx="4249737" cy="2678113"/>
            </a:xfrm>
            <a:prstGeom prst="rect">
              <a:avLst/>
            </a:prstGeom>
            <a:solidFill>
              <a:srgbClr val="FCD7B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dirty="0">
                  <a:cs typeface="Calibri" panose="020F0502020204030204" pitchFamily="34" charset="0"/>
                </a:rPr>
                <a:t>Proteínas de elevado valor biológico:</a:t>
              </a:r>
            </a:p>
            <a:p>
              <a:pPr lvl="1" eaLnBrk="1" hangingPunct="1">
                <a:lnSpc>
                  <a:spcPct val="100000"/>
                </a:lnSpc>
                <a:spcBef>
                  <a:spcPct val="0"/>
                </a:spcBef>
              </a:pPr>
              <a:r>
                <a:rPr lang="es-ES" altLang="es-ES" sz="2800" dirty="0">
                  <a:cs typeface="Calibri" panose="020F0502020204030204" pitchFamily="34" charset="0"/>
                </a:rPr>
                <a:t>Infancia </a:t>
              </a:r>
            </a:p>
            <a:p>
              <a:pPr lvl="1" eaLnBrk="1" hangingPunct="1">
                <a:lnSpc>
                  <a:spcPct val="100000"/>
                </a:lnSpc>
                <a:spcBef>
                  <a:spcPct val="0"/>
                </a:spcBef>
              </a:pPr>
              <a:r>
                <a:rPr lang="es-ES" altLang="es-ES" sz="2800" dirty="0">
                  <a:cs typeface="Calibri" panose="020F0502020204030204" pitchFamily="34" charset="0"/>
                </a:rPr>
                <a:t>Gestación </a:t>
              </a:r>
            </a:p>
            <a:p>
              <a:pPr lvl="1" eaLnBrk="1" hangingPunct="1">
                <a:lnSpc>
                  <a:spcPct val="100000"/>
                </a:lnSpc>
                <a:spcBef>
                  <a:spcPct val="0"/>
                </a:spcBef>
              </a:pPr>
              <a:r>
                <a:rPr lang="es-ES" altLang="es-ES" sz="2800" dirty="0">
                  <a:cs typeface="Calibri" panose="020F0502020204030204" pitchFamily="34" charset="0"/>
                </a:rPr>
                <a:t>Deportistas</a:t>
              </a:r>
            </a:p>
            <a:p>
              <a:pPr lvl="1" eaLnBrk="1" hangingPunct="1">
                <a:lnSpc>
                  <a:spcPct val="100000"/>
                </a:lnSpc>
                <a:spcBef>
                  <a:spcPct val="0"/>
                </a:spcBef>
              </a:pPr>
              <a:r>
                <a:rPr lang="es-ES" altLang="es-ES" sz="2800" dirty="0">
                  <a:cs typeface="Calibri" panose="020F0502020204030204" pitchFamily="34" charset="0"/>
                </a:rPr>
                <a:t>Ancianos</a:t>
              </a:r>
            </a:p>
          </p:txBody>
        </p:sp>
        <p:sp>
          <p:nvSpPr>
            <p:cNvPr id="8" name="3 CuadroTexto">
              <a:extLst>
                <a:ext uri="{FF2B5EF4-FFF2-40B4-BE49-F238E27FC236}">
                  <a16:creationId xmlns:a16="http://schemas.microsoft.com/office/drawing/2014/main" xmlns="" id="{DA6B8B03-466F-4B69-9449-8C44F42E7181}"/>
                </a:ext>
              </a:extLst>
            </p:cNvPr>
            <p:cNvSpPr txBox="1">
              <a:spLocks noChangeArrowheads="1"/>
            </p:cNvSpPr>
            <p:nvPr/>
          </p:nvSpPr>
          <p:spPr bwMode="auto">
            <a:xfrm>
              <a:off x="6600825" y="5805488"/>
              <a:ext cx="345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Tx/>
                <a:buNone/>
              </a:pPr>
              <a:r>
                <a:rPr lang="es-ES" altLang="es-ES" sz="1800" dirty="0">
                  <a:latin typeface="Arial" panose="020B0604020202020204" pitchFamily="34" charset="0"/>
                </a:rPr>
                <a:t>Campos de investigación:</a:t>
              </a:r>
            </a:p>
            <a:p>
              <a:pPr lvl="1" eaLnBrk="1" hangingPunct="1">
                <a:lnSpc>
                  <a:spcPct val="100000"/>
                </a:lnSpc>
                <a:spcBef>
                  <a:spcPct val="0"/>
                </a:spcBef>
                <a:buFontTx/>
                <a:buNone/>
              </a:pPr>
              <a:r>
                <a:rPr lang="es-ES" altLang="es-ES" sz="1800" dirty="0">
                  <a:latin typeface="Arial" panose="020B0604020202020204" pitchFamily="34" charset="0"/>
                </a:rPr>
                <a:t>Posible efecto hipotensor</a:t>
              </a:r>
            </a:p>
          </p:txBody>
        </p:sp>
        <p:sp>
          <p:nvSpPr>
            <p:cNvPr id="9" name="6 CuadroTexto">
              <a:extLst>
                <a:ext uri="{FF2B5EF4-FFF2-40B4-BE49-F238E27FC236}">
                  <a16:creationId xmlns:a16="http://schemas.microsoft.com/office/drawing/2014/main" xmlns="" id="{8D220496-7A75-4D9E-A229-A61673DD8548}"/>
                </a:ext>
              </a:extLst>
            </p:cNvPr>
            <p:cNvSpPr txBox="1"/>
            <p:nvPr/>
          </p:nvSpPr>
          <p:spPr>
            <a:xfrm>
              <a:off x="2711450" y="5084763"/>
              <a:ext cx="2016125" cy="923925"/>
            </a:xfrm>
            <a:prstGeom prst="rect">
              <a:avLst/>
            </a:prstGeom>
            <a:solidFill>
              <a:schemeClr val="accent2">
                <a:lumMod val="40000"/>
                <a:lumOff val="60000"/>
              </a:schemeClr>
            </a:solidFill>
          </p:spPr>
          <p:txBody>
            <a:bodyPr>
              <a:spAutoFit/>
            </a:bodyPr>
            <a:lstStyle/>
            <a:p>
              <a:pPr algn="ctr" eaLnBrk="1" fontAlgn="auto" hangingPunct="1">
                <a:spcBef>
                  <a:spcPts val="0"/>
                </a:spcBef>
                <a:spcAft>
                  <a:spcPts val="0"/>
                </a:spcAft>
                <a:defRPr/>
              </a:pPr>
              <a:r>
                <a:rPr lang="es-ES" dirty="0">
                  <a:latin typeface="+mn-lt"/>
                  <a:cs typeface="Calibri" pitchFamily="34" charset="0"/>
                </a:rPr>
                <a:t>Vitaminas, minerales  antioxidantes</a:t>
              </a:r>
            </a:p>
          </p:txBody>
        </p:sp>
        <p:sp>
          <p:nvSpPr>
            <p:cNvPr id="10" name="7 CuadroTexto">
              <a:extLst>
                <a:ext uri="{FF2B5EF4-FFF2-40B4-BE49-F238E27FC236}">
                  <a16:creationId xmlns:a16="http://schemas.microsoft.com/office/drawing/2014/main" xmlns="" id="{645BED71-40C4-4022-BB15-4269CAE6AF93}"/>
                </a:ext>
              </a:extLst>
            </p:cNvPr>
            <p:cNvSpPr txBox="1">
              <a:spLocks noChangeArrowheads="1"/>
            </p:cNvSpPr>
            <p:nvPr/>
          </p:nvSpPr>
          <p:spPr bwMode="auto">
            <a:xfrm>
              <a:off x="5591175" y="4724400"/>
              <a:ext cx="208915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a:cs typeface="Calibri" panose="020F0502020204030204" pitchFamily="34" charset="0"/>
                </a:rPr>
                <a:t>Ácidos grasos esenciales</a:t>
              </a:r>
            </a:p>
          </p:txBody>
        </p:sp>
        <p:sp>
          <p:nvSpPr>
            <p:cNvPr id="11" name="9 Flecha abajo">
              <a:extLst>
                <a:ext uri="{FF2B5EF4-FFF2-40B4-BE49-F238E27FC236}">
                  <a16:creationId xmlns:a16="http://schemas.microsoft.com/office/drawing/2014/main" xmlns="" id="{D72A464F-F0B6-46FE-B9B4-3F6DFFDC5656}"/>
                </a:ext>
              </a:extLst>
            </p:cNvPr>
            <p:cNvSpPr>
              <a:spLocks noChangeArrowheads="1"/>
            </p:cNvSpPr>
            <p:nvPr/>
          </p:nvSpPr>
          <p:spPr bwMode="auto">
            <a:xfrm rot="8083085" flipH="1">
              <a:off x="5088731" y="4077494"/>
              <a:ext cx="574675" cy="719138"/>
            </a:xfrm>
            <a:prstGeom prst="downArrow">
              <a:avLst>
                <a:gd name="adj1" fmla="val 50000"/>
                <a:gd name="adj2" fmla="val 50055"/>
              </a:avLst>
            </a:prstGeom>
            <a:solidFill>
              <a:schemeClr val="accent1"/>
            </a:solidFill>
            <a:ln w="9525" algn="ctr">
              <a:solidFill>
                <a:schemeClr val="tx1"/>
              </a:solidFill>
              <a:miter lim="800000"/>
              <a:headEnd/>
              <a:tailEnd/>
            </a:ln>
          </p:spPr>
          <p:txBody>
            <a:bodyPr wrap="none"/>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_tradnl" altLang="es-ES" sz="1800"/>
            </a:p>
          </p:txBody>
        </p:sp>
        <p:sp>
          <p:nvSpPr>
            <p:cNvPr id="12" name="10 Flecha abajo">
              <a:extLst>
                <a:ext uri="{FF2B5EF4-FFF2-40B4-BE49-F238E27FC236}">
                  <a16:creationId xmlns:a16="http://schemas.microsoft.com/office/drawing/2014/main" xmlns="" id="{723C6694-4CC3-4BD8-B61B-3486853D325E}"/>
                </a:ext>
              </a:extLst>
            </p:cNvPr>
            <p:cNvSpPr>
              <a:spLocks noChangeArrowheads="1"/>
            </p:cNvSpPr>
            <p:nvPr/>
          </p:nvSpPr>
          <p:spPr bwMode="auto">
            <a:xfrm rot="5400000" flipH="1">
              <a:off x="5474494" y="2302669"/>
              <a:ext cx="576263" cy="720725"/>
            </a:xfrm>
            <a:prstGeom prst="downArrow">
              <a:avLst>
                <a:gd name="adj1" fmla="val 50000"/>
                <a:gd name="adj2" fmla="val 50028"/>
              </a:avLst>
            </a:prstGeom>
            <a:solidFill>
              <a:schemeClr val="accent1"/>
            </a:solidFill>
            <a:ln w="9525" algn="ctr">
              <a:solidFill>
                <a:schemeClr val="tx1"/>
              </a:solidFill>
              <a:miter lim="800000"/>
              <a:headEnd/>
              <a:tailEnd/>
            </a:ln>
          </p:spPr>
          <p:txBody>
            <a:bodyPr wrap="none"/>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_tradnl" altLang="es-ES" sz="1800"/>
            </a:p>
          </p:txBody>
        </p:sp>
      </p:grpSp>
      <p:pic>
        <p:nvPicPr>
          <p:cNvPr id="13" name="Picture 6" descr="http://t2.gstatic.com/images?q=tbn:ANd9GcTjhz0Khctal1W_chz3usuLxa3j6A-GlddZhg86BaYKwtL0oe9f">
            <a:extLst>
              <a:ext uri="{FF2B5EF4-FFF2-40B4-BE49-F238E27FC236}">
                <a16:creationId xmlns:a16="http://schemas.microsoft.com/office/drawing/2014/main" xmlns="" id="{39999FDB-674D-4945-86C0-E0C6BE49A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08"/>
          <a:stretch>
            <a:fillRect/>
          </a:stretch>
        </p:blipFill>
        <p:spPr bwMode="auto">
          <a:xfrm>
            <a:off x="4348762" y="1881652"/>
            <a:ext cx="2650299" cy="228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50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xmlns="" id="{7C7BFCBC-04FE-4028-98A9-B650209BBF03}"/>
              </a:ext>
            </a:extLst>
          </p:cNvPr>
          <p:cNvSpPr txBox="1">
            <a:spLocks noChangeArrowheads="1"/>
          </p:cNvSpPr>
          <p:nvPr/>
        </p:nvSpPr>
        <p:spPr bwMode="auto">
          <a:xfrm>
            <a:off x="2995613" y="293688"/>
            <a:ext cx="755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4800" b="1">
                <a:solidFill>
                  <a:srgbClr val="FF0000"/>
                </a:solidFill>
              </a:rPr>
              <a:t>              Fruta???</a:t>
            </a:r>
            <a:endParaRPr lang="es-ES" altLang="es-ES" sz="1800" b="1">
              <a:solidFill>
                <a:srgbClr val="FF0000"/>
              </a:solidFill>
            </a:endParaRPr>
          </a:p>
        </p:txBody>
      </p:sp>
      <p:pic>
        <p:nvPicPr>
          <p:cNvPr id="39938" name="Picture 2" descr="Resultado de imagen de emoticono preguntando">
            <a:hlinkClick r:id="rId2"/>
            <a:extLst>
              <a:ext uri="{FF2B5EF4-FFF2-40B4-BE49-F238E27FC236}">
                <a16:creationId xmlns:a16="http://schemas.microsoft.com/office/drawing/2014/main" xmlns="" id="{A19314EA-4841-4803-915B-204C3F487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4763"/>
            <a:ext cx="1190625"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8" name="Rectangle 2">
            <a:extLst>
              <a:ext uri="{FF2B5EF4-FFF2-40B4-BE49-F238E27FC236}">
                <a16:creationId xmlns:a16="http://schemas.microsoft.com/office/drawing/2014/main" xmlns="" id="{01CF3DBB-6F33-49BA-A3B3-6D5182E3E0A7}"/>
              </a:ext>
            </a:extLst>
          </p:cNvPr>
          <p:cNvSpPr>
            <a:spLocks noChangeArrowheads="1"/>
          </p:cNvSpPr>
          <p:nvPr/>
        </p:nvSpPr>
        <p:spPr bwMode="auto">
          <a:xfrm>
            <a:off x="1524000" y="-1841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sp>
        <p:nvSpPr>
          <p:cNvPr id="2" name="1 CuadroTexto">
            <a:extLst>
              <a:ext uri="{FF2B5EF4-FFF2-40B4-BE49-F238E27FC236}">
                <a16:creationId xmlns:a16="http://schemas.microsoft.com/office/drawing/2014/main" xmlns="" id="{4E715BA3-B9F1-4E41-990E-86A8DCECB9BE}"/>
              </a:ext>
            </a:extLst>
          </p:cNvPr>
          <p:cNvSpPr txBox="1">
            <a:spLocks noChangeArrowheads="1"/>
          </p:cNvSpPr>
          <p:nvPr/>
        </p:nvSpPr>
        <p:spPr bwMode="auto">
          <a:xfrm>
            <a:off x="2233613" y="1670050"/>
            <a:ext cx="77247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200"/>
              <a:t>Antes o despues de comer?</a:t>
            </a:r>
          </a:p>
          <a:p>
            <a:pPr eaLnBrk="1" hangingPunct="1">
              <a:lnSpc>
                <a:spcPct val="100000"/>
              </a:lnSpc>
              <a:spcBef>
                <a:spcPct val="0"/>
              </a:spcBef>
              <a:buFontTx/>
              <a:buNone/>
            </a:pPr>
            <a:r>
              <a:rPr lang="es-ES" altLang="es-ES" sz="3200"/>
              <a:t>Fermenta?</a:t>
            </a:r>
          </a:p>
          <a:p>
            <a:pPr eaLnBrk="1" hangingPunct="1">
              <a:lnSpc>
                <a:spcPct val="100000"/>
              </a:lnSpc>
              <a:spcBef>
                <a:spcPct val="0"/>
              </a:spcBef>
              <a:buFontTx/>
              <a:buNone/>
            </a:pPr>
            <a:r>
              <a:rPr lang="es-ES" altLang="es-ES" sz="3200"/>
              <a:t>Engorda?</a:t>
            </a:r>
          </a:p>
          <a:p>
            <a:pPr eaLnBrk="1" hangingPunct="1">
              <a:lnSpc>
                <a:spcPct val="100000"/>
              </a:lnSpc>
              <a:spcBef>
                <a:spcPct val="0"/>
              </a:spcBef>
              <a:buFontTx/>
              <a:buNone/>
            </a:pPr>
            <a:r>
              <a:rPr lang="es-ES" altLang="es-ES" sz="3200"/>
              <a:t>A fruta y agua para adelgazar?</a:t>
            </a:r>
          </a:p>
        </p:txBody>
      </p:sp>
      <p:pic>
        <p:nvPicPr>
          <p:cNvPr id="292870" name="Picture 2" descr="Resultado de imagen de fruta">
            <a:hlinkClick r:id="rId4"/>
            <a:extLst>
              <a:ext uri="{FF2B5EF4-FFF2-40B4-BE49-F238E27FC236}">
                <a16:creationId xmlns:a16="http://schemas.microsoft.com/office/drawing/2014/main" xmlns="" id="{73DEAC39-26DA-4B58-ABDB-43AF18A21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4005263"/>
            <a:ext cx="310356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2314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3">
            <a:extLst>
              <a:ext uri="{FF2B5EF4-FFF2-40B4-BE49-F238E27FC236}">
                <a16:creationId xmlns:a16="http://schemas.microsoft.com/office/drawing/2014/main" xmlns="" id="{0AA06806-E268-48BF-9A73-C7B62A993090}"/>
              </a:ext>
            </a:extLst>
          </p:cNvPr>
          <p:cNvSpPr>
            <a:spLocks noGrp="1" noChangeArrowheads="1"/>
          </p:cNvSpPr>
          <p:nvPr>
            <p:ph type="body" idx="1"/>
          </p:nvPr>
        </p:nvSpPr>
        <p:spPr>
          <a:xfrm>
            <a:off x="1847850" y="2420938"/>
            <a:ext cx="8472488" cy="4900612"/>
          </a:xfrm>
        </p:spPr>
        <p:txBody>
          <a:bodyPr/>
          <a:lstStyle/>
          <a:p>
            <a:pPr eaLnBrk="1" hangingPunct="1">
              <a:lnSpc>
                <a:spcPct val="150000"/>
              </a:lnSpc>
            </a:pPr>
            <a:r>
              <a:rPr lang="es-ES" altLang="es-ES" dirty="0">
                <a:solidFill>
                  <a:srgbClr val="C00000"/>
                </a:solidFill>
                <a:latin typeface="Comic Sans MS" panose="030F0702030302020204" pitchFamily="66" charset="0"/>
              </a:rPr>
              <a:t>Las </a:t>
            </a:r>
            <a:r>
              <a:rPr lang="es-ES" altLang="es-ES" b="1" dirty="0">
                <a:solidFill>
                  <a:srgbClr val="C00000"/>
                </a:solidFill>
                <a:latin typeface="Comic Sans MS" panose="030F0702030302020204" pitchFamily="66" charset="0"/>
              </a:rPr>
              <a:t>grasas</a:t>
            </a:r>
            <a:r>
              <a:rPr lang="es-ES" altLang="es-ES" dirty="0">
                <a:solidFill>
                  <a:srgbClr val="C00000"/>
                </a:solidFill>
                <a:latin typeface="Comic Sans MS" panose="030F0702030302020204" pitchFamily="66" charset="0"/>
              </a:rPr>
              <a:t> son insanas</a:t>
            </a:r>
          </a:p>
          <a:p>
            <a:pPr eaLnBrk="1" hangingPunct="1">
              <a:lnSpc>
                <a:spcPct val="150000"/>
              </a:lnSpc>
            </a:pPr>
            <a:r>
              <a:rPr lang="es-ES" altLang="es-ES" b="1" dirty="0">
                <a:solidFill>
                  <a:srgbClr val="C00000"/>
                </a:solidFill>
                <a:latin typeface="Comic Sans MS" panose="030F0702030302020204" pitchFamily="66" charset="0"/>
              </a:rPr>
              <a:t>Los alimentos “light” </a:t>
            </a:r>
            <a:r>
              <a:rPr lang="es-ES" altLang="es-ES" dirty="0">
                <a:solidFill>
                  <a:srgbClr val="C00000"/>
                </a:solidFill>
                <a:latin typeface="Comic Sans MS" panose="030F0702030302020204" pitchFamily="66" charset="0"/>
              </a:rPr>
              <a:t>adelgazan</a:t>
            </a:r>
          </a:p>
          <a:p>
            <a:pPr eaLnBrk="1" hangingPunct="1">
              <a:lnSpc>
                <a:spcPct val="150000"/>
              </a:lnSpc>
            </a:pPr>
            <a:r>
              <a:rPr lang="es-ES" altLang="es-ES" dirty="0">
                <a:solidFill>
                  <a:srgbClr val="C00000"/>
                </a:solidFill>
                <a:latin typeface="Comic Sans MS" panose="030F0702030302020204" pitchFamily="66" charset="0"/>
              </a:rPr>
              <a:t>Los aceites vegetales son cardiosaludables</a:t>
            </a:r>
          </a:p>
          <a:p>
            <a:pPr eaLnBrk="1" hangingPunct="1">
              <a:lnSpc>
                <a:spcPct val="150000"/>
              </a:lnSpc>
            </a:pPr>
            <a:r>
              <a:rPr lang="es-ES" altLang="es-ES" dirty="0">
                <a:solidFill>
                  <a:srgbClr val="C00000"/>
                </a:solidFill>
                <a:latin typeface="Comic Sans MS" panose="030F0702030302020204" pitchFamily="66" charset="0"/>
              </a:rPr>
              <a:t>El </a:t>
            </a:r>
            <a:r>
              <a:rPr lang="es-ES" altLang="es-ES" b="1" dirty="0">
                <a:solidFill>
                  <a:srgbClr val="C00000"/>
                </a:solidFill>
                <a:latin typeface="Comic Sans MS" panose="030F0702030302020204" pitchFamily="66" charset="0"/>
              </a:rPr>
              <a:t>colesterol es malo </a:t>
            </a:r>
            <a:r>
              <a:rPr lang="es-ES" altLang="es-ES" dirty="0">
                <a:solidFill>
                  <a:srgbClr val="C00000"/>
                </a:solidFill>
                <a:latin typeface="Comic Sans MS" panose="030F0702030302020204" pitchFamily="66" charset="0"/>
              </a:rPr>
              <a:t>para la salud</a:t>
            </a:r>
          </a:p>
          <a:p>
            <a:pPr eaLnBrk="1" hangingPunct="1">
              <a:lnSpc>
                <a:spcPct val="150000"/>
              </a:lnSpc>
            </a:pPr>
            <a:r>
              <a:rPr lang="es-ES" altLang="es-ES" dirty="0">
                <a:solidFill>
                  <a:srgbClr val="C00000"/>
                </a:solidFill>
                <a:latin typeface="Comic Sans MS" panose="030F0702030302020204" pitchFamily="66" charset="0"/>
              </a:rPr>
              <a:t>Si el agua se toma durante la comida, engorda</a:t>
            </a:r>
          </a:p>
          <a:p>
            <a:pPr eaLnBrk="1" hangingPunct="1">
              <a:lnSpc>
                <a:spcPct val="150000"/>
              </a:lnSpc>
            </a:pPr>
            <a:endParaRPr lang="es-ES" altLang="es-ES" dirty="0">
              <a:solidFill>
                <a:srgbClr val="C00000"/>
              </a:solidFill>
              <a:latin typeface="Comic Sans MS" panose="030F0702030302020204" pitchFamily="66" charset="0"/>
            </a:endParaRPr>
          </a:p>
        </p:txBody>
      </p:sp>
      <p:pic>
        <p:nvPicPr>
          <p:cNvPr id="293891" name="Picture 2" descr="C:\Documents and Settings\HP_Propietario\Configuración local\Archivos temporales de Internet\Content.IE5\Y8Q5V9G4\MCj04077340000[1].wmf">
            <a:extLst>
              <a:ext uri="{FF2B5EF4-FFF2-40B4-BE49-F238E27FC236}">
                <a16:creationId xmlns:a16="http://schemas.microsoft.com/office/drawing/2014/main" xmlns="" id="{0874396F-6976-4F0D-B4E3-333825D3A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25" y="673100"/>
            <a:ext cx="164306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2" name="Picture 2" descr="https://encrypted-tbn2.gstatic.com/images?q=tbn:ANd9GcTaH1xmuki3nf0l_hUCNqBfl4KH9YZEwT8kLByXy6uAaNTrMUFF_ZpNBlYm">
            <a:hlinkClick r:id="rId3"/>
            <a:extLst>
              <a:ext uri="{FF2B5EF4-FFF2-40B4-BE49-F238E27FC236}">
                <a16:creationId xmlns:a16="http://schemas.microsoft.com/office/drawing/2014/main" xmlns="" id="{C70CFA0E-12DE-405E-9273-524D9BF86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106363"/>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165865"/>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xmlns="" id="{DE7D8071-A85A-42E2-8171-B9BA027006B4}"/>
              </a:ext>
            </a:extLst>
          </p:cNvPr>
          <p:cNvSpPr>
            <a:spLocks noGrp="1" noChangeArrowheads="1"/>
          </p:cNvSpPr>
          <p:nvPr>
            <p:ph type="body" idx="1"/>
          </p:nvPr>
        </p:nvSpPr>
        <p:spPr>
          <a:xfrm>
            <a:off x="1919288" y="2030413"/>
            <a:ext cx="8472487" cy="4900612"/>
          </a:xfrm>
        </p:spPr>
        <p:txBody>
          <a:bodyPr rtlCol="0">
            <a:normAutofit lnSpcReduction="10000"/>
          </a:bodyPr>
          <a:lstStyle/>
          <a:p>
            <a:pPr eaLnBrk="1" fontAlgn="auto" hangingPunct="1">
              <a:lnSpc>
                <a:spcPct val="150000"/>
              </a:lnSpc>
              <a:spcAft>
                <a:spcPts val="0"/>
              </a:spcAft>
              <a:buFont typeface="Arial" charset="0"/>
              <a:buChar char="•"/>
              <a:defRPr/>
            </a:pPr>
            <a:r>
              <a:rPr lang="es-ES" dirty="0">
                <a:solidFill>
                  <a:srgbClr val="C00000"/>
                </a:solidFill>
                <a:latin typeface="Comic Sans MS" pitchFamily="66" charset="0"/>
              </a:rPr>
              <a:t>Sólo el </a:t>
            </a:r>
            <a:r>
              <a:rPr lang="es-ES" b="1" dirty="0">
                <a:solidFill>
                  <a:srgbClr val="C00000"/>
                </a:solidFill>
                <a:latin typeface="Comic Sans MS" pitchFamily="66" charset="0"/>
              </a:rPr>
              <a:t>café</a:t>
            </a:r>
            <a:r>
              <a:rPr lang="es-ES" dirty="0">
                <a:solidFill>
                  <a:srgbClr val="C00000"/>
                </a:solidFill>
                <a:latin typeface="Comic Sans MS" pitchFamily="66" charset="0"/>
              </a:rPr>
              <a:t> contiene cafeína. </a:t>
            </a:r>
          </a:p>
          <a:p>
            <a:pPr eaLnBrk="1" fontAlgn="auto" hangingPunct="1">
              <a:lnSpc>
                <a:spcPct val="150000"/>
              </a:lnSpc>
              <a:spcAft>
                <a:spcPts val="0"/>
              </a:spcAft>
              <a:buFont typeface="Arial" charset="0"/>
              <a:buChar char="•"/>
              <a:defRPr/>
            </a:pPr>
            <a:r>
              <a:rPr lang="es-ES" dirty="0">
                <a:solidFill>
                  <a:srgbClr val="C00000"/>
                </a:solidFill>
                <a:latin typeface="Comic Sans MS" pitchFamily="66" charset="0"/>
              </a:rPr>
              <a:t>El pan engorda</a:t>
            </a:r>
          </a:p>
          <a:p>
            <a:pPr eaLnBrk="1" fontAlgn="auto" hangingPunct="1">
              <a:lnSpc>
                <a:spcPct val="150000"/>
              </a:lnSpc>
              <a:spcAft>
                <a:spcPts val="0"/>
              </a:spcAft>
              <a:buFont typeface="Arial" charset="0"/>
              <a:buChar char="•"/>
              <a:defRPr/>
            </a:pPr>
            <a:r>
              <a:rPr lang="es-ES" dirty="0">
                <a:solidFill>
                  <a:srgbClr val="C00000"/>
                </a:solidFill>
                <a:latin typeface="Comic Sans MS" pitchFamily="66" charset="0"/>
              </a:rPr>
              <a:t>Es necesario tomar suplementos vitamínicos para cubrir nuestras necesidades. </a:t>
            </a:r>
          </a:p>
          <a:p>
            <a:pPr eaLnBrk="1" fontAlgn="auto" hangingPunct="1">
              <a:lnSpc>
                <a:spcPct val="150000"/>
              </a:lnSpc>
              <a:spcAft>
                <a:spcPts val="0"/>
              </a:spcAft>
              <a:buFont typeface="Arial" charset="0"/>
              <a:buChar char="•"/>
              <a:defRPr/>
            </a:pPr>
            <a:r>
              <a:rPr lang="es-ES" dirty="0">
                <a:solidFill>
                  <a:srgbClr val="C00000"/>
                </a:solidFill>
                <a:latin typeface="Comic Sans MS" pitchFamily="66" charset="0"/>
              </a:rPr>
              <a:t>El chocolate es una golosina muy perjudicial que debemos excluir de nuestra alimentación.</a:t>
            </a:r>
          </a:p>
          <a:p>
            <a:pPr eaLnBrk="1" fontAlgn="auto" hangingPunct="1">
              <a:lnSpc>
                <a:spcPct val="150000"/>
              </a:lnSpc>
              <a:spcAft>
                <a:spcPts val="0"/>
              </a:spcAft>
              <a:buFont typeface="Arial" charset="0"/>
              <a:buChar char="•"/>
              <a:defRPr/>
            </a:pPr>
            <a:r>
              <a:rPr lang="es-ES" dirty="0">
                <a:solidFill>
                  <a:srgbClr val="C00000"/>
                </a:solidFill>
                <a:latin typeface="Comic Sans MS" pitchFamily="66" charset="0"/>
              </a:rPr>
              <a:t>Los alimentos transgénicos son muy malos</a:t>
            </a:r>
          </a:p>
          <a:p>
            <a:pPr eaLnBrk="1" fontAlgn="auto" hangingPunct="1">
              <a:lnSpc>
                <a:spcPct val="150000"/>
              </a:lnSpc>
              <a:spcAft>
                <a:spcPts val="0"/>
              </a:spcAft>
              <a:buFont typeface="Arial" charset="0"/>
              <a:buChar char="•"/>
              <a:defRPr/>
            </a:pPr>
            <a:endParaRPr lang="es-ES" dirty="0">
              <a:solidFill>
                <a:srgbClr val="C00000"/>
              </a:solidFill>
              <a:latin typeface="Comic Sans MS" pitchFamily="66" charset="0"/>
            </a:endParaRPr>
          </a:p>
        </p:txBody>
      </p:sp>
      <p:pic>
        <p:nvPicPr>
          <p:cNvPr id="294915" name="Picture 2" descr="C:\Documents and Settings\HP_Propietario\Configuración local\Archivos temporales de Internet\Content.IE5\Y8Q5V9G4\MCj04077340000[1].wmf">
            <a:extLst>
              <a:ext uri="{FF2B5EF4-FFF2-40B4-BE49-F238E27FC236}">
                <a16:creationId xmlns:a16="http://schemas.microsoft.com/office/drawing/2014/main" xmlns="" id="{84B99D96-880C-4BC6-98AF-AA86006AD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100" y="333375"/>
            <a:ext cx="164306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6" name="Picture 2" descr="https://encrypted-tbn2.gstatic.com/images?q=tbn:ANd9GcTaH1xmuki3nf0l_hUCNqBfl4KH9YZEwT8kLByXy6uAaNTrMUFF_ZpNBlYm">
            <a:hlinkClick r:id="rId3"/>
            <a:extLst>
              <a:ext uri="{FF2B5EF4-FFF2-40B4-BE49-F238E27FC236}">
                <a16:creationId xmlns:a16="http://schemas.microsoft.com/office/drawing/2014/main" xmlns="" id="{F98BBCC6-A802-444A-B2F1-7E96E66A7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106363"/>
            <a:ext cx="18002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0751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a:extLst>
              <a:ext uri="{FF2B5EF4-FFF2-40B4-BE49-F238E27FC236}">
                <a16:creationId xmlns:a16="http://schemas.microsoft.com/office/drawing/2014/main" xmlns="" id="{7049F96E-7413-45E7-AC9A-E0E309A25CA8}"/>
              </a:ext>
            </a:extLst>
          </p:cNvPr>
          <p:cNvSpPr>
            <a:spLocks noGrp="1" noChangeArrowheads="1"/>
          </p:cNvSpPr>
          <p:nvPr>
            <p:ph type="body" idx="1"/>
          </p:nvPr>
        </p:nvSpPr>
        <p:spPr>
          <a:xfrm>
            <a:off x="1922463" y="1773238"/>
            <a:ext cx="8229600" cy="4525962"/>
          </a:xfrm>
          <a:extLst/>
        </p:spPr>
        <p:txBody>
          <a:bodyPr rtlCol="0">
            <a:normAutofit lnSpcReduction="10000"/>
          </a:bodyPr>
          <a:lstStyle/>
          <a:p>
            <a:pPr eaLnBrk="1" fontAlgn="auto" hangingPunct="1">
              <a:spcAft>
                <a:spcPts val="0"/>
              </a:spcAft>
              <a:defRPr/>
            </a:pPr>
            <a:endParaRPr lang="es-ES" altLang="es-ES" dirty="0">
              <a:latin typeface="Arial" pitchFamily="34" charset="0"/>
            </a:endParaRPr>
          </a:p>
          <a:p>
            <a:pPr eaLnBrk="1" fontAlgn="auto" hangingPunct="1">
              <a:lnSpc>
                <a:spcPct val="150000"/>
              </a:lnSpc>
              <a:spcAft>
                <a:spcPts val="0"/>
              </a:spcAft>
              <a:buFont typeface="Arial" charset="0"/>
              <a:buChar char="•"/>
              <a:defRPr/>
            </a:pPr>
            <a:r>
              <a:rPr lang="es-ES" altLang="es-ES" dirty="0">
                <a:solidFill>
                  <a:srgbClr val="C00000"/>
                </a:solidFill>
                <a:latin typeface="Comic Sans MS" pitchFamily="66" charset="0"/>
              </a:rPr>
              <a:t>Los </a:t>
            </a:r>
            <a:r>
              <a:rPr lang="es-ES" altLang="es-ES" b="1" dirty="0">
                <a:solidFill>
                  <a:srgbClr val="C00000"/>
                </a:solidFill>
                <a:latin typeface="Comic Sans MS" pitchFamily="66" charset="0"/>
              </a:rPr>
              <a:t>conservadores</a:t>
            </a:r>
            <a:r>
              <a:rPr lang="es-ES" altLang="es-ES" dirty="0">
                <a:solidFill>
                  <a:srgbClr val="C00000"/>
                </a:solidFill>
                <a:latin typeface="Comic Sans MS" pitchFamily="66" charset="0"/>
              </a:rPr>
              <a:t> son perjudiciales para la salud. </a:t>
            </a:r>
          </a:p>
          <a:p>
            <a:pPr eaLnBrk="1" fontAlgn="auto" hangingPunct="1">
              <a:lnSpc>
                <a:spcPct val="150000"/>
              </a:lnSpc>
              <a:spcAft>
                <a:spcPts val="0"/>
              </a:spcAft>
              <a:buFont typeface="Arial" charset="0"/>
              <a:buChar char="•"/>
              <a:defRPr/>
            </a:pPr>
            <a:r>
              <a:rPr lang="es-ES" altLang="es-ES" dirty="0">
                <a:solidFill>
                  <a:srgbClr val="C00000"/>
                </a:solidFill>
                <a:latin typeface="Comic Sans MS" pitchFamily="66" charset="0"/>
              </a:rPr>
              <a:t>Para perder peso lo mejor es:</a:t>
            </a:r>
          </a:p>
          <a:p>
            <a:pPr eaLnBrk="1" fontAlgn="auto" hangingPunct="1">
              <a:lnSpc>
                <a:spcPct val="150000"/>
              </a:lnSpc>
              <a:spcAft>
                <a:spcPts val="0"/>
              </a:spcAft>
              <a:buFont typeface="Arial" charset="0"/>
              <a:buChar char="•"/>
              <a:defRPr/>
            </a:pPr>
            <a:r>
              <a:rPr lang="es-ES" altLang="es-ES" dirty="0">
                <a:solidFill>
                  <a:srgbClr val="C00000"/>
                </a:solidFill>
                <a:latin typeface="Comic Sans MS" pitchFamily="66" charset="0"/>
              </a:rPr>
              <a:t>No comer hidratos de carbono (pan, cereales, azúcar, legumbres y pastas). </a:t>
            </a:r>
          </a:p>
          <a:p>
            <a:pPr eaLnBrk="1" fontAlgn="auto" hangingPunct="1">
              <a:lnSpc>
                <a:spcPct val="150000"/>
              </a:lnSpc>
              <a:spcAft>
                <a:spcPts val="0"/>
              </a:spcAft>
              <a:buFont typeface="Arial" charset="0"/>
              <a:buChar char="•"/>
              <a:defRPr/>
            </a:pPr>
            <a:r>
              <a:rPr lang="es-ES" altLang="es-ES" dirty="0">
                <a:solidFill>
                  <a:srgbClr val="C00000"/>
                </a:solidFill>
                <a:latin typeface="Comic Sans MS" pitchFamily="66" charset="0"/>
              </a:rPr>
              <a:t>No desayunar</a:t>
            </a:r>
          </a:p>
        </p:txBody>
      </p:sp>
      <p:pic>
        <p:nvPicPr>
          <p:cNvPr id="295939" name="Picture 2" descr="https://encrypted-tbn2.gstatic.com/images?q=tbn:ANd9GcTaH1xmuki3nf0l_hUCNqBfl4KH9YZEwT8kLByXy6uAaNTrMUFF_ZpNBlYm">
            <a:hlinkClick r:id="rId2"/>
            <a:extLst>
              <a:ext uri="{FF2B5EF4-FFF2-40B4-BE49-F238E27FC236}">
                <a16:creationId xmlns:a16="http://schemas.microsoft.com/office/drawing/2014/main" xmlns="" id="{1A501059-7DB5-4CEC-956C-BDE25741A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0"/>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0" name="Picture 2" descr="C:\Documents and Settings\HP_Propietario\Configuración local\Archivos temporales de Internet\Content.IE5\8DM7KXIV\MCj03269080000[1].wmf">
            <a:extLst>
              <a:ext uri="{FF2B5EF4-FFF2-40B4-BE49-F238E27FC236}">
                <a16:creationId xmlns:a16="http://schemas.microsoft.com/office/drawing/2014/main" xmlns="" id="{217AA948-F57D-4AB4-8D6C-77FDB276AB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5638" y="18891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76659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4D8369F6-DBA0-491F-BD33-970F90FC40AC}"/>
              </a:ext>
            </a:extLst>
          </p:cNvPr>
          <p:cNvSpPr txBox="1"/>
          <p:nvPr/>
        </p:nvSpPr>
        <p:spPr>
          <a:xfrm>
            <a:off x="618978" y="675250"/>
            <a:ext cx="11573022" cy="5693866"/>
          </a:xfrm>
          <a:prstGeom prst="rect">
            <a:avLst/>
          </a:prstGeom>
          <a:noFill/>
        </p:spPr>
        <p:txBody>
          <a:bodyPr wrap="square" rtlCol="0">
            <a:spAutoFit/>
          </a:bodyPr>
          <a:lstStyle/>
          <a:p>
            <a:r>
              <a:rPr lang="es-ES" sz="2800" dirty="0"/>
              <a:t>OBJETIVO: OFRECER UNA PROPUESTA DE INTERVENCIÓN EDUCATIVA</a:t>
            </a:r>
          </a:p>
          <a:p>
            <a:endParaRPr lang="es-ES" sz="2800" dirty="0"/>
          </a:p>
          <a:p>
            <a:pPr algn="ctr"/>
            <a:r>
              <a:rPr lang="es-ES" sz="2800" dirty="0">
                <a:solidFill>
                  <a:srgbClr val="FF0000"/>
                </a:solidFill>
              </a:rPr>
              <a:t>PROMOCIÓN DE ALIMENTACIÓN SALUDABLE EN LA ESCUELA</a:t>
            </a:r>
          </a:p>
          <a:p>
            <a:endParaRPr lang="es-ES" sz="2400" dirty="0">
              <a:solidFill>
                <a:srgbClr val="FF0000"/>
              </a:solidFill>
            </a:endParaRPr>
          </a:p>
          <a:p>
            <a:pPr marL="457200" indent="-457200">
              <a:buAutoNum type="arabicPeriod"/>
            </a:pPr>
            <a:r>
              <a:rPr lang="es-ES" sz="3200" dirty="0"/>
              <a:t>Pautas generales</a:t>
            </a:r>
          </a:p>
          <a:p>
            <a:pPr marL="457200" indent="-457200">
              <a:buAutoNum type="arabicPeriod"/>
            </a:pPr>
            <a:r>
              <a:rPr lang="es-ES" sz="3200" dirty="0"/>
              <a:t>Ideas para puesta en marcha</a:t>
            </a:r>
          </a:p>
          <a:p>
            <a:pPr marL="457200" indent="-457200">
              <a:buAutoNum type="arabicPeriod"/>
            </a:pPr>
            <a:r>
              <a:rPr lang="es-ES" sz="3200" dirty="0"/>
              <a:t>Criterios nutricionales. </a:t>
            </a:r>
          </a:p>
          <a:p>
            <a:pPr marL="457200" indent="-457200">
              <a:buAutoNum type="arabicPeriod"/>
            </a:pPr>
            <a:r>
              <a:rPr lang="es-ES" sz="3200" dirty="0"/>
              <a:t>Información sobre alimentos, nutrientes, ingestas recomendadas, objetivos nutricionales y guías alimentarias, aspectos preventivos, adquisición de hábitos saludables.</a:t>
            </a:r>
          </a:p>
          <a:p>
            <a:pPr marL="457200" indent="-457200">
              <a:buAutoNum type="arabicPeriod"/>
            </a:pPr>
            <a:r>
              <a:rPr lang="es-ES" sz="3200" dirty="0" err="1"/>
              <a:t>Cardioescolas</a:t>
            </a:r>
            <a:r>
              <a:rPr lang="es-ES" sz="3200" dirty="0"/>
              <a:t>???</a:t>
            </a:r>
          </a:p>
          <a:p>
            <a:pPr marL="457200" indent="-457200">
              <a:buAutoNum type="arabicPeriod"/>
            </a:pPr>
            <a:r>
              <a:rPr lang="es-ES" sz="3200" dirty="0"/>
              <a:t>Aprender de los errores.</a:t>
            </a:r>
          </a:p>
        </p:txBody>
      </p:sp>
      <p:pic>
        <p:nvPicPr>
          <p:cNvPr id="3" name="Gráfico 34" descr="Niños">
            <a:extLst>
              <a:ext uri="{FF2B5EF4-FFF2-40B4-BE49-F238E27FC236}">
                <a16:creationId xmlns:a16="http://schemas.microsoft.com/office/drawing/2014/main" xmlns="" id="{2F2A9FFB-7A67-4CBF-B146-91B3361C4D9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569062" y="-136219"/>
            <a:ext cx="1622938" cy="1622938"/>
          </a:xfrm>
          <a:prstGeom prst="rect">
            <a:avLst/>
          </a:prstGeom>
        </p:spPr>
      </p:pic>
    </p:spTree>
    <p:extLst>
      <p:ext uri="{BB962C8B-B14F-4D97-AF65-F5344CB8AC3E}">
        <p14:creationId xmlns:p14="http://schemas.microsoft.com/office/powerpoint/2010/main" val="11243049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CuadroTexto">
            <a:extLst>
              <a:ext uri="{FF2B5EF4-FFF2-40B4-BE49-F238E27FC236}">
                <a16:creationId xmlns:a16="http://schemas.microsoft.com/office/drawing/2014/main" xmlns="" id="{A49CEF64-B4A4-4EB7-A6F1-DBE4E49395AE}"/>
              </a:ext>
            </a:extLst>
          </p:cNvPr>
          <p:cNvSpPr txBox="1">
            <a:spLocks noChangeArrowheads="1"/>
          </p:cNvSpPr>
          <p:nvPr/>
        </p:nvSpPr>
        <p:spPr bwMode="auto">
          <a:xfrm>
            <a:off x="295275" y="0"/>
            <a:ext cx="11896725" cy="7078663"/>
          </a:xfrm>
          <a:prstGeom prst="rect">
            <a:avLst/>
          </a:prstGeom>
          <a:solidFill>
            <a:schemeClr val="accent4">
              <a:lumMod val="60000"/>
              <a:lumOff val="40000"/>
            </a:schemeClr>
          </a:solidFill>
          <a:ln>
            <a:noFill/>
          </a:ln>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es-ES" altLang="es-ES" sz="3600" dirty="0"/>
              <a:t>Cenar poco?</a:t>
            </a:r>
          </a:p>
          <a:p>
            <a:pPr eaLnBrk="1" fontAlgn="auto" hangingPunct="1">
              <a:spcBef>
                <a:spcPct val="0"/>
              </a:spcBef>
              <a:spcAft>
                <a:spcPts val="0"/>
              </a:spcAft>
              <a:buFontTx/>
              <a:buNone/>
              <a:defRPr/>
            </a:pPr>
            <a:r>
              <a:rPr lang="es-ES" altLang="es-ES" sz="3600" dirty="0"/>
              <a:t>¿Evitar patata y pan?</a:t>
            </a:r>
          </a:p>
          <a:p>
            <a:pPr eaLnBrk="1" fontAlgn="auto" hangingPunct="1">
              <a:spcBef>
                <a:spcPct val="0"/>
              </a:spcBef>
              <a:spcAft>
                <a:spcPts val="0"/>
              </a:spcAft>
              <a:buFontTx/>
              <a:buNone/>
              <a:defRPr/>
            </a:pPr>
            <a:r>
              <a:rPr lang="es-ES" altLang="es-ES" sz="3600" dirty="0"/>
              <a:t>No mezclar….</a:t>
            </a:r>
          </a:p>
          <a:p>
            <a:pPr eaLnBrk="1" fontAlgn="auto" hangingPunct="1">
              <a:spcBef>
                <a:spcPct val="0"/>
              </a:spcBef>
              <a:spcAft>
                <a:spcPts val="0"/>
              </a:spcAft>
              <a:buFontTx/>
              <a:buNone/>
              <a:defRPr/>
            </a:pPr>
            <a:r>
              <a:rPr lang="es-ES" altLang="es-ES" sz="3600" dirty="0"/>
              <a:t>Frutas antes o después</a:t>
            </a:r>
          </a:p>
          <a:p>
            <a:pPr eaLnBrk="1" fontAlgn="auto" hangingPunct="1">
              <a:spcBef>
                <a:spcPct val="0"/>
              </a:spcBef>
              <a:spcAft>
                <a:spcPts val="0"/>
              </a:spcAft>
              <a:buFontTx/>
              <a:buNone/>
              <a:defRPr/>
            </a:pPr>
            <a:r>
              <a:rPr lang="es-ES" altLang="es-ES" sz="3600" dirty="0"/>
              <a:t>¿Bollería?</a:t>
            </a:r>
          </a:p>
          <a:p>
            <a:pPr eaLnBrk="1" fontAlgn="auto" hangingPunct="1">
              <a:spcBef>
                <a:spcPct val="0"/>
              </a:spcBef>
              <a:spcAft>
                <a:spcPts val="0"/>
              </a:spcAft>
              <a:buFontTx/>
              <a:buNone/>
              <a:defRPr/>
            </a:pPr>
            <a:endParaRPr lang="es-ES" altLang="es-ES" sz="3600" dirty="0"/>
          </a:p>
          <a:p>
            <a:pPr eaLnBrk="1" fontAlgn="auto" hangingPunct="1">
              <a:spcBef>
                <a:spcPct val="0"/>
              </a:spcBef>
              <a:spcAft>
                <a:spcPts val="0"/>
              </a:spcAft>
              <a:buFontTx/>
              <a:buNone/>
              <a:defRPr/>
            </a:pPr>
            <a:r>
              <a:rPr lang="es-ES" altLang="es-ES" sz="3600" dirty="0"/>
              <a:t>Leche entera o desnatada? O de soja, o sin lactosa, o de burra?</a:t>
            </a:r>
          </a:p>
          <a:p>
            <a:pPr eaLnBrk="1" fontAlgn="auto" hangingPunct="1">
              <a:spcBef>
                <a:spcPct val="0"/>
              </a:spcBef>
              <a:spcAft>
                <a:spcPts val="0"/>
              </a:spcAft>
              <a:buFontTx/>
              <a:buNone/>
              <a:defRPr/>
            </a:pPr>
            <a:r>
              <a:rPr lang="es-ES" altLang="es-ES" sz="3600" dirty="0"/>
              <a:t>Gluten no y quinoa sí?</a:t>
            </a:r>
          </a:p>
          <a:p>
            <a:pPr eaLnBrk="1" fontAlgn="auto" hangingPunct="1">
              <a:spcBef>
                <a:spcPct val="0"/>
              </a:spcBef>
              <a:spcAft>
                <a:spcPts val="0"/>
              </a:spcAft>
              <a:buFontTx/>
              <a:buNone/>
              <a:defRPr/>
            </a:pPr>
            <a:endParaRPr lang="es-ES" altLang="es-ES" sz="3600" dirty="0"/>
          </a:p>
          <a:p>
            <a:pPr eaLnBrk="1" fontAlgn="auto" hangingPunct="1">
              <a:spcBef>
                <a:spcPct val="0"/>
              </a:spcBef>
              <a:spcAft>
                <a:spcPts val="0"/>
              </a:spcAft>
              <a:buFontTx/>
              <a:buNone/>
              <a:defRPr/>
            </a:pPr>
            <a:r>
              <a:rPr lang="es-ES" altLang="es-ES" sz="3600" dirty="0"/>
              <a:t>Miel sí y azúcar? Transgénicos? Ecológicos? Funcionales? cuentos chinos?</a:t>
            </a:r>
          </a:p>
          <a:p>
            <a:pPr eaLnBrk="1" fontAlgn="auto" hangingPunct="1">
              <a:spcBef>
                <a:spcPct val="0"/>
              </a:spcBef>
              <a:spcAft>
                <a:spcPts val="0"/>
              </a:spcAft>
              <a:buFontTx/>
              <a:buNone/>
              <a:defRPr/>
            </a:pPr>
            <a:endParaRPr lang="es-ES" altLang="es-ES" sz="2000" dirty="0"/>
          </a:p>
          <a:p>
            <a:pPr eaLnBrk="1" fontAlgn="auto" hangingPunct="1">
              <a:spcBef>
                <a:spcPct val="0"/>
              </a:spcBef>
              <a:spcAft>
                <a:spcPts val="0"/>
              </a:spcAft>
              <a:buFontTx/>
              <a:buNone/>
              <a:defRPr/>
            </a:pPr>
            <a:endParaRPr lang="es-ES" altLang="es-ES" sz="2000" dirty="0"/>
          </a:p>
          <a:p>
            <a:pPr eaLnBrk="1" fontAlgn="auto" hangingPunct="1">
              <a:spcBef>
                <a:spcPct val="0"/>
              </a:spcBef>
              <a:spcAft>
                <a:spcPts val="0"/>
              </a:spcAft>
              <a:buFontTx/>
              <a:buNone/>
              <a:defRPr/>
            </a:pPr>
            <a:endParaRPr lang="es-ES" altLang="es-ES" sz="1800" dirty="0"/>
          </a:p>
        </p:txBody>
      </p:sp>
      <p:sp>
        <p:nvSpPr>
          <p:cNvPr id="3" name="2 Llamada rectangular redondeada">
            <a:extLst>
              <a:ext uri="{FF2B5EF4-FFF2-40B4-BE49-F238E27FC236}">
                <a16:creationId xmlns:a16="http://schemas.microsoft.com/office/drawing/2014/main" xmlns="" id="{B2E172CE-0B79-48D0-8B39-160CAB92A77F}"/>
              </a:ext>
            </a:extLst>
          </p:cNvPr>
          <p:cNvSpPr/>
          <p:nvPr/>
        </p:nvSpPr>
        <p:spPr>
          <a:xfrm>
            <a:off x="6546850" y="433388"/>
            <a:ext cx="3024188" cy="1635125"/>
          </a:xfrm>
          <a:prstGeom prst="wedgeRoundRectCallout">
            <a:avLst>
              <a:gd name="adj1" fmla="val 57437"/>
              <a:gd name="adj2" fmla="val 1360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600" b="1" dirty="0"/>
              <a:t>Os </a:t>
            </a:r>
            <a:r>
              <a:rPr lang="es-ES" sz="3600" b="1" dirty="0" err="1"/>
              <a:t>animais</a:t>
            </a:r>
            <a:r>
              <a:rPr lang="es-ES" sz="3600" b="1" dirty="0"/>
              <a:t> a contestar?</a:t>
            </a:r>
            <a:endParaRPr lang="it-IT" sz="3600" b="1" dirty="0"/>
          </a:p>
        </p:txBody>
      </p:sp>
    </p:spTree>
    <p:extLst>
      <p:ext uri="{BB962C8B-B14F-4D97-AF65-F5344CB8AC3E}">
        <p14:creationId xmlns:p14="http://schemas.microsoft.com/office/powerpoint/2010/main" val="1474780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
        <p:cNvGrpSpPr/>
        <p:nvPr/>
      </p:nvGrpSpPr>
      <p:grpSpPr>
        <a:xfrm>
          <a:off x="0" y="0"/>
          <a:ext cx="0" cy="0"/>
          <a:chOff x="0" y="0"/>
          <a:chExt cx="0" cy="0"/>
        </a:xfrm>
      </p:grpSpPr>
      <p:sp>
        <p:nvSpPr>
          <p:cNvPr id="5122" name="1 CuadroTexto">
            <a:extLst>
              <a:ext uri="{FF2B5EF4-FFF2-40B4-BE49-F238E27FC236}">
                <a16:creationId xmlns:a16="http://schemas.microsoft.com/office/drawing/2014/main" xmlns="" id="{F202F5E9-C362-490D-BA12-F3649CC63F3E}"/>
              </a:ext>
            </a:extLst>
          </p:cNvPr>
          <p:cNvSpPr txBox="1">
            <a:spLocks noChangeArrowheads="1"/>
          </p:cNvSpPr>
          <p:nvPr/>
        </p:nvSpPr>
        <p:spPr bwMode="auto">
          <a:xfrm>
            <a:off x="785813" y="3175000"/>
            <a:ext cx="11128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4800" dirty="0">
                <a:solidFill>
                  <a:schemeClr val="bg2">
                    <a:lumMod val="10000"/>
                  </a:schemeClr>
                </a:solidFill>
              </a:rPr>
              <a:t>¿Qué os parece?</a:t>
            </a:r>
          </a:p>
          <a:p>
            <a:pPr algn="ctr" eaLnBrk="1" fontAlgn="auto" hangingPunct="1">
              <a:spcBef>
                <a:spcPct val="0"/>
              </a:spcBef>
              <a:spcAft>
                <a:spcPts val="0"/>
              </a:spcAft>
              <a:buFontTx/>
              <a:buNone/>
              <a:defRPr/>
            </a:pPr>
            <a:r>
              <a:rPr lang="es-ES" altLang="es-ES" sz="4800" dirty="0">
                <a:solidFill>
                  <a:schemeClr val="bg2">
                    <a:lumMod val="10000"/>
                  </a:schemeClr>
                </a:solidFill>
              </a:rPr>
              <a:t>¿Qué tipo de oferta alimentaria podemos analizar?</a:t>
            </a:r>
          </a:p>
        </p:txBody>
      </p:sp>
      <p:sp>
        <p:nvSpPr>
          <p:cNvPr id="4" name="2 Llamada rectangular redondeada">
            <a:extLst>
              <a:ext uri="{FF2B5EF4-FFF2-40B4-BE49-F238E27FC236}">
                <a16:creationId xmlns:a16="http://schemas.microsoft.com/office/drawing/2014/main" xmlns="" id="{7A9F3C06-A5CE-4083-88D0-44B2C1E398FC}"/>
              </a:ext>
            </a:extLst>
          </p:cNvPr>
          <p:cNvSpPr/>
          <p:nvPr/>
        </p:nvSpPr>
        <p:spPr>
          <a:xfrm>
            <a:off x="8740775" y="1052513"/>
            <a:ext cx="3024188" cy="1635125"/>
          </a:xfrm>
          <a:prstGeom prst="wedgeRoundRectCallout">
            <a:avLst>
              <a:gd name="adj1" fmla="val -54670"/>
              <a:gd name="adj2" fmla="val 827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600" b="1" dirty="0"/>
              <a:t>Os </a:t>
            </a:r>
            <a:r>
              <a:rPr lang="es-ES" sz="3600" b="1" dirty="0" err="1"/>
              <a:t>animais</a:t>
            </a:r>
            <a:r>
              <a:rPr lang="es-ES" sz="3600" b="1" dirty="0"/>
              <a:t> a contestar?</a:t>
            </a:r>
            <a:endParaRPr lang="it-IT" sz="3600" b="1" dirty="0"/>
          </a:p>
        </p:txBody>
      </p:sp>
      <p:pic>
        <p:nvPicPr>
          <p:cNvPr id="15364" name="Gráfico 6" descr="Niños">
            <a:extLst>
              <a:ext uri="{FF2B5EF4-FFF2-40B4-BE49-F238E27FC236}">
                <a16:creationId xmlns:a16="http://schemas.microsoft.com/office/drawing/2014/main" xmlns="" id="{B283C65D-1CF7-4069-8C79-265E2AE91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0"/>
            <a:ext cx="25050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CuadroTexto">
            <a:extLst>
              <a:ext uri="{FF2B5EF4-FFF2-40B4-BE49-F238E27FC236}">
                <a16:creationId xmlns:a16="http://schemas.microsoft.com/office/drawing/2014/main" xmlns="" id="{AACEA616-40D0-4D7D-8E7C-D136D4EB63A9}"/>
              </a:ext>
            </a:extLst>
          </p:cNvPr>
          <p:cNvSpPr txBox="1">
            <a:spLocks noChangeArrowheads="1"/>
          </p:cNvSpPr>
          <p:nvPr/>
        </p:nvSpPr>
        <p:spPr bwMode="auto">
          <a:xfrm>
            <a:off x="396875" y="661988"/>
            <a:ext cx="1179512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00150" indent="-2857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AutoNum type="arabicPeriod"/>
            </a:pPr>
            <a:r>
              <a:rPr lang="es-ES" altLang="es-ES" b="1" dirty="0">
                <a:solidFill>
                  <a:srgbClr val="FA0652"/>
                </a:solidFill>
              </a:rPr>
              <a:t>Analizar la oferta alimentaria de casa</a:t>
            </a:r>
          </a:p>
          <a:p>
            <a:pPr lvl="2" eaLnBrk="1" hangingPunct="1">
              <a:lnSpc>
                <a:spcPct val="150000"/>
              </a:lnSpc>
              <a:spcBef>
                <a:spcPct val="0"/>
              </a:spcBef>
              <a:buFont typeface="Wingdings" panose="05000000000000000000" pitchFamily="2" charset="2"/>
              <a:buChar char="v"/>
            </a:pPr>
            <a:r>
              <a:rPr lang="es-ES" altLang="es-ES" sz="2800" dirty="0"/>
              <a:t>Comida del mediodía de una semana </a:t>
            </a:r>
          </a:p>
          <a:p>
            <a:pPr lvl="2" eaLnBrk="1" hangingPunct="1">
              <a:lnSpc>
                <a:spcPct val="150000"/>
              </a:lnSpc>
              <a:spcBef>
                <a:spcPct val="0"/>
              </a:spcBef>
              <a:buFont typeface="Wingdings" panose="05000000000000000000" pitchFamily="2" charset="2"/>
              <a:buChar char="v"/>
            </a:pPr>
            <a:r>
              <a:rPr lang="es-ES" altLang="es-ES" sz="2800" dirty="0"/>
              <a:t>Comida del mediodía de 2 fines de semana</a:t>
            </a:r>
          </a:p>
          <a:p>
            <a:pPr lvl="2" eaLnBrk="1" hangingPunct="1">
              <a:lnSpc>
                <a:spcPct val="150000"/>
              </a:lnSpc>
              <a:spcBef>
                <a:spcPct val="0"/>
              </a:spcBef>
              <a:buFont typeface="Wingdings" panose="05000000000000000000" pitchFamily="2" charset="2"/>
              <a:buChar char="v"/>
            </a:pPr>
            <a:r>
              <a:rPr lang="es-ES" altLang="es-ES" sz="2800" dirty="0"/>
              <a:t>Menú familiar de fiesta</a:t>
            </a:r>
          </a:p>
          <a:p>
            <a:pPr lvl="2" eaLnBrk="1" hangingPunct="1">
              <a:lnSpc>
                <a:spcPct val="150000"/>
              </a:lnSpc>
              <a:spcBef>
                <a:spcPct val="0"/>
              </a:spcBef>
              <a:buFont typeface="Wingdings" panose="05000000000000000000" pitchFamily="2" charset="2"/>
              <a:buChar char="v"/>
            </a:pPr>
            <a:r>
              <a:rPr lang="es-ES" altLang="es-ES" sz="2800" dirty="0"/>
              <a:t>Despensa familiar (envasados, conservas, comidas precocinadas)</a:t>
            </a:r>
          </a:p>
          <a:p>
            <a:pPr lvl="2" eaLnBrk="1" hangingPunct="1">
              <a:lnSpc>
                <a:spcPct val="150000"/>
              </a:lnSpc>
              <a:spcBef>
                <a:spcPct val="0"/>
              </a:spcBef>
              <a:buFont typeface="Wingdings" panose="05000000000000000000" pitchFamily="2" charset="2"/>
              <a:buChar char="v"/>
            </a:pPr>
            <a:r>
              <a:rPr lang="es-ES" altLang="es-ES" sz="2800" dirty="0"/>
              <a:t>Alimentos compartidos con otros miembros del grupo ( P. </a:t>
            </a:r>
            <a:r>
              <a:rPr lang="es-ES" altLang="es-ES" sz="2800" dirty="0" err="1"/>
              <a:t>ej</a:t>
            </a:r>
            <a:r>
              <a:rPr lang="es-ES" altLang="es-ES" sz="2800" dirty="0"/>
              <a:t>: en el 100% de las casas hay yogures, en el 30% verduras de hoja verde y solo en el 10% mantequilla…) </a:t>
            </a:r>
          </a:p>
          <a:p>
            <a:pPr lvl="2" eaLnBrk="1" hangingPunct="1">
              <a:lnSpc>
                <a:spcPct val="150000"/>
              </a:lnSpc>
              <a:spcBef>
                <a:spcPct val="0"/>
              </a:spcBef>
              <a:buFont typeface="Wingdings" panose="05000000000000000000" pitchFamily="2" charset="2"/>
              <a:buChar char="v"/>
            </a:pPr>
            <a:r>
              <a:rPr lang="es-ES" altLang="es-ES" sz="2800" dirty="0"/>
              <a:t>Frecuencia de consumo de alimentos “picoteo” (cima de la pirámide)</a:t>
            </a:r>
          </a:p>
        </p:txBody>
      </p:sp>
      <p:sp>
        <p:nvSpPr>
          <p:cNvPr id="16387" name="5 CuadroTexto">
            <a:extLst>
              <a:ext uri="{FF2B5EF4-FFF2-40B4-BE49-F238E27FC236}">
                <a16:creationId xmlns:a16="http://schemas.microsoft.com/office/drawing/2014/main" xmlns="" id="{B9F813B9-3BAC-42C1-BC82-F5984DFB2EE0}"/>
              </a:ext>
            </a:extLst>
          </p:cNvPr>
          <p:cNvSpPr txBox="1">
            <a:spLocks noChangeArrowheads="1"/>
          </p:cNvSpPr>
          <p:nvPr/>
        </p:nvSpPr>
        <p:spPr bwMode="auto">
          <a:xfrm>
            <a:off x="1946275" y="1143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grpSp>
        <p:nvGrpSpPr>
          <p:cNvPr id="17412" name="Grupo 7">
            <a:extLst>
              <a:ext uri="{FF2B5EF4-FFF2-40B4-BE49-F238E27FC236}">
                <a16:creationId xmlns:a16="http://schemas.microsoft.com/office/drawing/2014/main" xmlns="" id="{2F11A999-08EB-4569-A68E-81A9B03F0D30}"/>
              </a:ext>
            </a:extLst>
          </p:cNvPr>
          <p:cNvGrpSpPr>
            <a:grpSpLocks/>
          </p:cNvGrpSpPr>
          <p:nvPr/>
        </p:nvGrpSpPr>
        <p:grpSpPr bwMode="auto">
          <a:xfrm>
            <a:off x="307975" y="-127000"/>
            <a:ext cx="11472863" cy="1041400"/>
            <a:chOff x="324949" y="18898"/>
            <a:chExt cx="11473761" cy="1041523"/>
          </a:xfrm>
        </p:grpSpPr>
        <p:pic>
          <p:nvPicPr>
            <p:cNvPr id="9" name="Gráfico 8" descr="Niños">
              <a:extLst>
                <a:ext uri="{FF2B5EF4-FFF2-40B4-BE49-F238E27FC236}">
                  <a16:creationId xmlns:a16="http://schemas.microsoft.com/office/drawing/2014/main" xmlns="" id="{B37B261D-224D-4855-B2ED-0D0AFA2EA365}"/>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17414" name="Grupo 9">
              <a:extLst>
                <a:ext uri="{FF2B5EF4-FFF2-40B4-BE49-F238E27FC236}">
                  <a16:creationId xmlns:a16="http://schemas.microsoft.com/office/drawing/2014/main" xmlns="" id="{B5D423A4-E028-4FFD-958E-96C13F6AB0BE}"/>
                </a:ext>
              </a:extLst>
            </p:cNvPr>
            <p:cNvGrpSpPr>
              <a:grpSpLocks/>
            </p:cNvGrpSpPr>
            <p:nvPr/>
          </p:nvGrpSpPr>
          <p:grpSpPr bwMode="auto">
            <a:xfrm>
              <a:off x="10087897" y="203994"/>
              <a:ext cx="1710813" cy="651412"/>
              <a:chOff x="311102" y="174229"/>
              <a:chExt cx="9335256" cy="6359305"/>
            </a:xfrm>
          </p:grpSpPr>
          <p:pic>
            <p:nvPicPr>
              <p:cNvPr id="17415" name="Imagen 10">
                <a:extLst>
                  <a:ext uri="{FF2B5EF4-FFF2-40B4-BE49-F238E27FC236}">
                    <a16:creationId xmlns:a16="http://schemas.microsoft.com/office/drawing/2014/main" xmlns="" id="{4D88A7D3-B1D8-4B8C-9321-61B7985A56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Imagen 11">
                <a:extLst>
                  <a:ext uri="{FF2B5EF4-FFF2-40B4-BE49-F238E27FC236}">
                    <a16:creationId xmlns:a16="http://schemas.microsoft.com/office/drawing/2014/main" xmlns="" id="{F32B5F9F-1946-46A0-BC33-0C1CA7EA11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4 Grupo">
            <a:extLst>
              <a:ext uri="{FF2B5EF4-FFF2-40B4-BE49-F238E27FC236}">
                <a16:creationId xmlns:a16="http://schemas.microsoft.com/office/drawing/2014/main" xmlns="" id="{9414DAFB-18B1-4F9D-8B0E-421C12CE76F4}"/>
              </a:ext>
            </a:extLst>
          </p:cNvPr>
          <p:cNvGrpSpPr>
            <a:grpSpLocks/>
          </p:cNvGrpSpPr>
          <p:nvPr/>
        </p:nvGrpSpPr>
        <p:grpSpPr bwMode="auto">
          <a:xfrm>
            <a:off x="8102991" y="914400"/>
            <a:ext cx="3560372" cy="2317750"/>
            <a:chOff x="295197" y="764704"/>
            <a:chExt cx="5425980" cy="3772460"/>
          </a:xfrm>
        </p:grpSpPr>
        <p:pic>
          <p:nvPicPr>
            <p:cNvPr id="11" name="Picture 4">
              <a:extLst>
                <a:ext uri="{FF2B5EF4-FFF2-40B4-BE49-F238E27FC236}">
                  <a16:creationId xmlns:a16="http://schemas.microsoft.com/office/drawing/2014/main" xmlns="" id="{B4C57FD2-61CB-407E-A891-855A720F9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02" t="5058" r="8704" b="7985"/>
            <a:stretch>
              <a:fillRect/>
            </a:stretch>
          </p:blipFill>
          <p:spPr bwMode="auto">
            <a:xfrm>
              <a:off x="295197" y="908720"/>
              <a:ext cx="3124675" cy="345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xmlns="" id="{B1E61343-6A24-46CC-993E-D271F09E9B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764704"/>
              <a:ext cx="2085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descr="C:\Users\Paco\AppData\Local\Microsoft\Windows\INetCache\IE\8QD37GLG\bekvam-taburete-escalon__0122139_PE278504_S4[1].jpg">
              <a:extLst>
                <a:ext uri="{FF2B5EF4-FFF2-40B4-BE49-F238E27FC236}">
                  <a16:creationId xmlns:a16="http://schemas.microsoft.com/office/drawing/2014/main" xmlns="" id="{3C8E4441-84D0-49B2-BA26-866C5B2CFA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8321" r="43539"/>
            <a:stretch>
              <a:fillRect/>
            </a:stretch>
          </p:blipFill>
          <p:spPr bwMode="auto">
            <a:xfrm>
              <a:off x="3684262" y="2746749"/>
              <a:ext cx="1102614" cy="179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Users\Paco\AppData\Local\Microsoft\Windows\INetCache\IE\8QD37GLG\bekvam-taburete-escalon__0122139_PE278504_S4[1].jpg">
              <a:extLst>
                <a:ext uri="{FF2B5EF4-FFF2-40B4-BE49-F238E27FC236}">
                  <a16:creationId xmlns:a16="http://schemas.microsoft.com/office/drawing/2014/main" xmlns="" id="{736EC23A-15EB-4C57-8364-F0DEEC63E0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50000" t="13564" b="2"/>
            <a:stretch>
              <a:fillRect/>
            </a:stretch>
          </p:blipFill>
          <p:spPr bwMode="auto">
            <a:xfrm>
              <a:off x="4744712" y="2849109"/>
              <a:ext cx="976465" cy="168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Rectángulo">
            <a:extLst>
              <a:ext uri="{FF2B5EF4-FFF2-40B4-BE49-F238E27FC236}">
                <a16:creationId xmlns:a16="http://schemas.microsoft.com/office/drawing/2014/main" xmlns="" id="{753FE88F-D8A9-4D38-83CA-AE2957D14325}"/>
              </a:ext>
            </a:extLst>
          </p:cNvPr>
          <p:cNvSpPr>
            <a:spLocks noChangeArrowheads="1"/>
          </p:cNvSpPr>
          <p:nvPr/>
        </p:nvSpPr>
        <p:spPr bwMode="auto">
          <a:xfrm>
            <a:off x="1" y="934319"/>
            <a:ext cx="10438228"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s-ES" altLang="es-ES" b="1" dirty="0">
                <a:solidFill>
                  <a:srgbClr val="FA0652"/>
                </a:solidFill>
              </a:rPr>
              <a:t>2. Analizar oferta alimentaria centro escolar</a:t>
            </a:r>
          </a:p>
          <a:p>
            <a:pPr lvl="1" eaLnBrk="1" hangingPunct="1">
              <a:lnSpc>
                <a:spcPct val="150000"/>
              </a:lnSpc>
              <a:spcBef>
                <a:spcPct val="0"/>
              </a:spcBef>
              <a:buFont typeface="Wingdings" panose="05000000000000000000" pitchFamily="2" charset="2"/>
              <a:buChar char="v"/>
            </a:pPr>
            <a:r>
              <a:rPr lang="es-ES" altLang="es-ES" sz="2800" dirty="0"/>
              <a:t>Cafetería (presencia de bollería industrial, comparativa de precios con bocadillos y bollería, presencia de verduras y hortalizas en los platos combinados, presencia de fritos, rebozados y precocinados, aporte calórico de la colación diaria).</a:t>
            </a:r>
          </a:p>
          <a:p>
            <a:pPr lvl="1" eaLnBrk="1" hangingPunct="1">
              <a:lnSpc>
                <a:spcPct val="150000"/>
              </a:lnSpc>
              <a:spcBef>
                <a:spcPct val="0"/>
              </a:spcBef>
              <a:buFont typeface="Wingdings" panose="05000000000000000000" pitchFamily="2" charset="2"/>
              <a:buChar char="v"/>
            </a:pPr>
            <a:r>
              <a:rPr lang="es-ES" altLang="es-ES" sz="2800" dirty="0"/>
              <a:t>Comedor: Programación del menú escolar. Valoración de preferencias y aversiones…</a:t>
            </a:r>
          </a:p>
          <a:p>
            <a:pPr lvl="1" eaLnBrk="1" hangingPunct="1">
              <a:lnSpc>
                <a:spcPct val="150000"/>
              </a:lnSpc>
              <a:spcBef>
                <a:spcPct val="0"/>
              </a:spcBef>
              <a:buFont typeface="Wingdings" panose="05000000000000000000" pitchFamily="2" charset="2"/>
              <a:buChar char="v"/>
            </a:pPr>
            <a:r>
              <a:rPr lang="es-ES" altLang="es-ES" sz="2800" dirty="0"/>
              <a:t>Máquinas expendedoras: Lectura de la etiqueta nutricional</a:t>
            </a:r>
          </a:p>
          <a:p>
            <a:pPr eaLnBrk="1" hangingPunct="1">
              <a:lnSpc>
                <a:spcPct val="150000"/>
              </a:lnSpc>
              <a:spcBef>
                <a:spcPct val="0"/>
              </a:spcBef>
              <a:buFont typeface="Arial" panose="020B0604020202020204" pitchFamily="34" charset="0"/>
              <a:buNone/>
            </a:pPr>
            <a:endParaRPr lang="es-ES" altLang="es-ES" dirty="0"/>
          </a:p>
        </p:txBody>
      </p:sp>
      <p:sp>
        <p:nvSpPr>
          <p:cNvPr id="6" name="5 CuadroTexto">
            <a:extLst>
              <a:ext uri="{FF2B5EF4-FFF2-40B4-BE49-F238E27FC236}">
                <a16:creationId xmlns:a16="http://schemas.microsoft.com/office/drawing/2014/main" xmlns="" id="{42B288BF-867C-4655-B075-EAC7B5125B3E}"/>
              </a:ext>
            </a:extLst>
          </p:cNvPr>
          <p:cNvSpPr txBox="1">
            <a:spLocks noChangeArrowheads="1"/>
          </p:cNvSpPr>
          <p:nvPr/>
        </p:nvSpPr>
        <p:spPr bwMode="auto">
          <a:xfrm>
            <a:off x="1946275" y="1143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grpSp>
        <p:nvGrpSpPr>
          <p:cNvPr id="18436" name="Grupo 9">
            <a:extLst>
              <a:ext uri="{FF2B5EF4-FFF2-40B4-BE49-F238E27FC236}">
                <a16:creationId xmlns:a16="http://schemas.microsoft.com/office/drawing/2014/main" xmlns="" id="{EAD9952E-52E6-46F1-B57C-B13C93301E79}"/>
              </a:ext>
            </a:extLst>
          </p:cNvPr>
          <p:cNvGrpSpPr>
            <a:grpSpLocks/>
          </p:cNvGrpSpPr>
          <p:nvPr/>
        </p:nvGrpSpPr>
        <p:grpSpPr bwMode="auto">
          <a:xfrm>
            <a:off x="307975" y="-127000"/>
            <a:ext cx="11472863" cy="1041400"/>
            <a:chOff x="324949" y="18898"/>
            <a:chExt cx="11473761" cy="1041523"/>
          </a:xfrm>
        </p:grpSpPr>
        <p:pic>
          <p:nvPicPr>
            <p:cNvPr id="11" name="Gráfico 10" descr="Niños">
              <a:extLst>
                <a:ext uri="{FF2B5EF4-FFF2-40B4-BE49-F238E27FC236}">
                  <a16:creationId xmlns:a16="http://schemas.microsoft.com/office/drawing/2014/main" xmlns="" id="{835E5B2A-435E-41F0-87C9-C433757EB0E1}"/>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18438" name="Grupo 11">
              <a:extLst>
                <a:ext uri="{FF2B5EF4-FFF2-40B4-BE49-F238E27FC236}">
                  <a16:creationId xmlns:a16="http://schemas.microsoft.com/office/drawing/2014/main" xmlns="" id="{63F9BF3A-ED98-440A-9AEA-7D4E40FEE8BC}"/>
                </a:ext>
              </a:extLst>
            </p:cNvPr>
            <p:cNvGrpSpPr>
              <a:grpSpLocks/>
            </p:cNvGrpSpPr>
            <p:nvPr/>
          </p:nvGrpSpPr>
          <p:grpSpPr bwMode="auto">
            <a:xfrm>
              <a:off x="10087897" y="203994"/>
              <a:ext cx="1710813" cy="651412"/>
              <a:chOff x="311102" y="174229"/>
              <a:chExt cx="9335256" cy="6359305"/>
            </a:xfrm>
          </p:grpSpPr>
          <p:pic>
            <p:nvPicPr>
              <p:cNvPr id="18439" name="Imagen 12">
                <a:extLst>
                  <a:ext uri="{FF2B5EF4-FFF2-40B4-BE49-F238E27FC236}">
                    <a16:creationId xmlns:a16="http://schemas.microsoft.com/office/drawing/2014/main" xmlns="" id="{6A5743BF-3882-42C4-938C-8EB2FE3E7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Imagen 13">
                <a:extLst>
                  <a:ext uri="{FF2B5EF4-FFF2-40B4-BE49-F238E27FC236}">
                    <a16:creationId xmlns:a16="http://schemas.microsoft.com/office/drawing/2014/main" xmlns="" id="{023AAD6E-866A-4740-9089-E4202DB2C1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 name="Picture 2">
            <a:extLst>
              <a:ext uri="{FF2B5EF4-FFF2-40B4-BE49-F238E27FC236}">
                <a16:creationId xmlns:a16="http://schemas.microsoft.com/office/drawing/2014/main" xmlns="" id="{78871708-4A42-483E-86EF-FD4776DA4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5278" y="2668709"/>
            <a:ext cx="1865560" cy="298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Rectángulo">
            <a:extLst>
              <a:ext uri="{FF2B5EF4-FFF2-40B4-BE49-F238E27FC236}">
                <a16:creationId xmlns:a16="http://schemas.microsoft.com/office/drawing/2014/main" xmlns="" id="{E6B959C6-CFB5-458B-9705-6E38DAC71D7D}"/>
              </a:ext>
            </a:extLst>
          </p:cNvPr>
          <p:cNvSpPr>
            <a:spLocks noChangeArrowheads="1"/>
          </p:cNvSpPr>
          <p:nvPr/>
        </p:nvSpPr>
        <p:spPr bwMode="auto">
          <a:xfrm>
            <a:off x="236538" y="1271588"/>
            <a:ext cx="117189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fontAlgn="auto" hangingPunct="1">
              <a:lnSpc>
                <a:spcPct val="150000"/>
              </a:lnSpc>
              <a:spcBef>
                <a:spcPct val="0"/>
              </a:spcBef>
              <a:spcAft>
                <a:spcPts val="0"/>
              </a:spcAft>
              <a:buFont typeface="Arial" panose="020B0604020202020204" pitchFamily="34" charset="0"/>
              <a:buNone/>
              <a:defRPr/>
            </a:pPr>
            <a:r>
              <a:rPr lang="es-ES" altLang="es-ES" sz="2800" b="1" dirty="0">
                <a:solidFill>
                  <a:srgbClr val="FA0652"/>
                </a:solidFill>
              </a:rPr>
              <a:t>3. Analizar publicidad de alimentos en TV y otros medios de comunicación</a:t>
            </a:r>
          </a:p>
          <a:p>
            <a:pPr marL="0" indent="0" eaLnBrk="1" fontAlgn="auto" hangingPunct="1">
              <a:lnSpc>
                <a:spcPct val="150000"/>
              </a:lnSpc>
              <a:spcBef>
                <a:spcPct val="0"/>
              </a:spcBef>
              <a:spcAft>
                <a:spcPts val="0"/>
              </a:spcAft>
              <a:buFont typeface="Arial" panose="020B0604020202020204" pitchFamily="34" charset="0"/>
              <a:buNone/>
              <a:defRPr/>
            </a:pPr>
            <a:r>
              <a:rPr lang="es-ES" altLang="es-ES" sz="2800" b="1" dirty="0">
                <a:solidFill>
                  <a:srgbClr val="FA0652"/>
                </a:solidFill>
              </a:rPr>
              <a:t>4. Analizar la oferta restaurantes</a:t>
            </a:r>
          </a:p>
          <a:p>
            <a:pPr marL="0" indent="0" eaLnBrk="1" fontAlgn="auto" hangingPunct="1">
              <a:lnSpc>
                <a:spcPct val="150000"/>
              </a:lnSpc>
              <a:spcBef>
                <a:spcPct val="0"/>
              </a:spcBef>
              <a:spcAft>
                <a:spcPts val="0"/>
              </a:spcAft>
              <a:buFont typeface="Arial" panose="020B0604020202020204" pitchFamily="34" charset="0"/>
              <a:buNone/>
              <a:defRPr/>
            </a:pPr>
            <a:r>
              <a:rPr lang="es-ES" altLang="es-ES" sz="2800" b="1" dirty="0">
                <a:solidFill>
                  <a:srgbClr val="FA0652"/>
                </a:solidFill>
              </a:rPr>
              <a:t>5. Analizar: </a:t>
            </a:r>
          </a:p>
          <a:p>
            <a:pPr eaLnBrk="1" fontAlgn="auto" hangingPunct="1">
              <a:lnSpc>
                <a:spcPct val="150000"/>
              </a:lnSpc>
              <a:spcBef>
                <a:spcPct val="0"/>
              </a:spcBef>
              <a:spcAft>
                <a:spcPts val="0"/>
              </a:spcAft>
              <a:defRPr/>
            </a:pPr>
            <a:r>
              <a:rPr lang="es-ES" altLang="es-ES" sz="2800" b="1" dirty="0">
                <a:solidFill>
                  <a:srgbClr val="FA0652"/>
                </a:solidFill>
              </a:rPr>
              <a:t>El cocido de Lalín</a:t>
            </a:r>
          </a:p>
          <a:p>
            <a:pPr eaLnBrk="1" fontAlgn="auto" hangingPunct="1">
              <a:lnSpc>
                <a:spcPct val="150000"/>
              </a:lnSpc>
              <a:spcBef>
                <a:spcPct val="0"/>
              </a:spcBef>
              <a:spcAft>
                <a:spcPts val="0"/>
              </a:spcAft>
              <a:defRPr/>
            </a:pPr>
            <a:r>
              <a:rPr lang="es-ES" altLang="es-ES" sz="2800" b="1" dirty="0">
                <a:solidFill>
                  <a:srgbClr val="FA0652"/>
                </a:solidFill>
              </a:rPr>
              <a:t>El capón de Villalba</a:t>
            </a:r>
          </a:p>
          <a:p>
            <a:pPr eaLnBrk="1" fontAlgn="auto" hangingPunct="1">
              <a:lnSpc>
                <a:spcPct val="150000"/>
              </a:lnSpc>
              <a:spcBef>
                <a:spcPct val="0"/>
              </a:spcBef>
              <a:spcAft>
                <a:spcPts val="0"/>
              </a:spcAft>
              <a:defRPr/>
            </a:pPr>
            <a:r>
              <a:rPr lang="es-ES" altLang="es-ES" sz="2800" b="1" dirty="0">
                <a:solidFill>
                  <a:srgbClr val="FA0652"/>
                </a:solidFill>
              </a:rPr>
              <a:t>Los callos madrileños…</a:t>
            </a:r>
          </a:p>
        </p:txBody>
      </p:sp>
      <p:pic>
        <p:nvPicPr>
          <p:cNvPr id="19459" name="Picture 7">
            <a:extLst>
              <a:ext uri="{FF2B5EF4-FFF2-40B4-BE49-F238E27FC236}">
                <a16:creationId xmlns:a16="http://schemas.microsoft.com/office/drawing/2014/main" xmlns="" id="{62BC7914-6AC9-4481-A48B-9B1C7F390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59" t="10365" r="43213"/>
          <a:stretch>
            <a:fillRect/>
          </a:stretch>
        </p:blipFill>
        <p:spPr bwMode="auto">
          <a:xfrm>
            <a:off x="6362700" y="1997075"/>
            <a:ext cx="4273550"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CuadroTexto 2">
            <a:extLst>
              <a:ext uri="{FF2B5EF4-FFF2-40B4-BE49-F238E27FC236}">
                <a16:creationId xmlns:a16="http://schemas.microsoft.com/office/drawing/2014/main" xmlns="" id="{14702872-2BEE-449B-81FA-0449FC3E6A57}"/>
              </a:ext>
            </a:extLst>
          </p:cNvPr>
          <p:cNvSpPr txBox="1">
            <a:spLocks noChangeArrowheads="1"/>
          </p:cNvSpPr>
          <p:nvPr/>
        </p:nvSpPr>
        <p:spPr bwMode="auto">
          <a:xfrm>
            <a:off x="8499475" y="1997075"/>
            <a:ext cx="26558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solidFill>
                  <a:schemeClr val="bg1"/>
                </a:solidFill>
              </a:rPr>
              <a:t>ccccc</a:t>
            </a:r>
          </a:p>
        </p:txBody>
      </p:sp>
      <p:sp>
        <p:nvSpPr>
          <p:cNvPr id="8" name="5 CuadroTexto">
            <a:extLst>
              <a:ext uri="{FF2B5EF4-FFF2-40B4-BE49-F238E27FC236}">
                <a16:creationId xmlns:a16="http://schemas.microsoft.com/office/drawing/2014/main" xmlns="" id="{E2C1C344-12C6-4A76-9AA2-FE957B4CE0DA}"/>
              </a:ext>
            </a:extLst>
          </p:cNvPr>
          <p:cNvSpPr txBox="1">
            <a:spLocks noChangeArrowheads="1"/>
          </p:cNvSpPr>
          <p:nvPr/>
        </p:nvSpPr>
        <p:spPr bwMode="auto">
          <a:xfrm>
            <a:off x="1946275" y="1143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grpSp>
        <p:nvGrpSpPr>
          <p:cNvPr id="19462" name="Grupo 8">
            <a:extLst>
              <a:ext uri="{FF2B5EF4-FFF2-40B4-BE49-F238E27FC236}">
                <a16:creationId xmlns:a16="http://schemas.microsoft.com/office/drawing/2014/main" xmlns="" id="{D79407CF-C93C-4EA3-9B6A-C4C498294F99}"/>
              </a:ext>
            </a:extLst>
          </p:cNvPr>
          <p:cNvGrpSpPr>
            <a:grpSpLocks/>
          </p:cNvGrpSpPr>
          <p:nvPr/>
        </p:nvGrpSpPr>
        <p:grpSpPr bwMode="auto">
          <a:xfrm>
            <a:off x="307975" y="-127000"/>
            <a:ext cx="11472863" cy="1041400"/>
            <a:chOff x="324949" y="18898"/>
            <a:chExt cx="11473761" cy="1041523"/>
          </a:xfrm>
        </p:grpSpPr>
        <p:pic>
          <p:nvPicPr>
            <p:cNvPr id="10" name="Gráfico 9" descr="Niños">
              <a:extLst>
                <a:ext uri="{FF2B5EF4-FFF2-40B4-BE49-F238E27FC236}">
                  <a16:creationId xmlns:a16="http://schemas.microsoft.com/office/drawing/2014/main" xmlns="" id="{E18C41AF-C9E6-4682-8F72-3BD8C0E08CC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19464" name="Grupo 10">
              <a:extLst>
                <a:ext uri="{FF2B5EF4-FFF2-40B4-BE49-F238E27FC236}">
                  <a16:creationId xmlns:a16="http://schemas.microsoft.com/office/drawing/2014/main" xmlns="" id="{385A80F6-80BB-4D37-8E92-7A1673C33123}"/>
                </a:ext>
              </a:extLst>
            </p:cNvPr>
            <p:cNvGrpSpPr>
              <a:grpSpLocks/>
            </p:cNvGrpSpPr>
            <p:nvPr/>
          </p:nvGrpSpPr>
          <p:grpSpPr bwMode="auto">
            <a:xfrm>
              <a:off x="10087897" y="203994"/>
              <a:ext cx="1710813" cy="651412"/>
              <a:chOff x="311102" y="174229"/>
              <a:chExt cx="9335256" cy="6359305"/>
            </a:xfrm>
          </p:grpSpPr>
          <p:pic>
            <p:nvPicPr>
              <p:cNvPr id="19465" name="Imagen 11">
                <a:extLst>
                  <a:ext uri="{FF2B5EF4-FFF2-40B4-BE49-F238E27FC236}">
                    <a16:creationId xmlns:a16="http://schemas.microsoft.com/office/drawing/2014/main" xmlns="" id="{ADEA88FA-312D-4F8B-867D-4F58FB3A3B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Imagen 12">
                <a:extLst>
                  <a:ext uri="{FF2B5EF4-FFF2-40B4-BE49-F238E27FC236}">
                    <a16:creationId xmlns:a16="http://schemas.microsoft.com/office/drawing/2014/main" xmlns="" id="{F1DFB722-B542-41AF-B642-2698118EF4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1" name="Picture 5" descr="Resultado de imagen de bocadillos">
            <a:extLst>
              <a:ext uri="{FF2B5EF4-FFF2-40B4-BE49-F238E27FC236}">
                <a16:creationId xmlns:a16="http://schemas.microsoft.com/office/drawing/2014/main" xmlns="" id="{6CEB9245-4E6F-4328-80B1-708AC42E47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8238" y="2964766"/>
            <a:ext cx="2259888" cy="150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xmlns="" id="{D9A57283-20A3-4643-8DF6-1432B295B1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3264" y="4703715"/>
            <a:ext cx="2174862" cy="1662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a:extLst>
              <a:ext uri="{FF2B5EF4-FFF2-40B4-BE49-F238E27FC236}">
                <a16:creationId xmlns:a16="http://schemas.microsoft.com/office/drawing/2014/main" xmlns="" id="{7C455A85-E0DD-4A83-AE61-4F18BE11D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349" y="1762870"/>
            <a:ext cx="3705620" cy="254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a:extLst>
              <a:ext uri="{FF2B5EF4-FFF2-40B4-BE49-F238E27FC236}">
                <a16:creationId xmlns:a16="http://schemas.microsoft.com/office/drawing/2014/main" xmlns="" id="{67165092-4713-4884-B48C-FEB4AC150FA2}"/>
              </a:ext>
            </a:extLst>
          </p:cNvPr>
          <p:cNvSpPr txBox="1"/>
          <p:nvPr/>
        </p:nvSpPr>
        <p:spPr>
          <a:xfrm>
            <a:off x="461963" y="715963"/>
            <a:ext cx="11268075" cy="3108325"/>
          </a:xfrm>
          <a:prstGeom prst="rect">
            <a:avLst/>
          </a:prstGeom>
          <a:noFill/>
        </p:spPr>
        <p:txBody>
          <a:bodyPr>
            <a:spAutoFit/>
          </a:bodyPr>
          <a:lstStyle/>
          <a:p>
            <a:pPr eaLnBrk="1" fontAlgn="auto" hangingPunct="1">
              <a:spcBef>
                <a:spcPts val="0"/>
              </a:spcBef>
              <a:spcAft>
                <a:spcPts val="0"/>
              </a:spcAft>
              <a:defRPr/>
            </a:pPr>
            <a:r>
              <a:rPr lang="es-ES" sz="2800" b="1" dirty="0">
                <a:solidFill>
                  <a:srgbClr val="FA0652"/>
                </a:solidFill>
              </a:rPr>
              <a:t>6. Revisar distintos patrones alimentarios</a:t>
            </a:r>
          </a:p>
          <a:p>
            <a:pPr eaLnBrk="1" fontAlgn="auto" hangingPunct="1">
              <a:spcBef>
                <a:spcPts val="0"/>
              </a:spcBef>
              <a:spcAft>
                <a:spcPts val="0"/>
              </a:spcAft>
              <a:defRPr/>
            </a:pPr>
            <a:r>
              <a:rPr lang="es-ES" sz="2400" dirty="0">
                <a:latin typeface="+mn-lt"/>
              </a:rPr>
              <a:t>Dieta de una familia de 4 personas en una semana en distintos países (en Internet):</a:t>
            </a:r>
          </a:p>
          <a:p>
            <a:pPr eaLnBrk="1" fontAlgn="auto" hangingPunct="1">
              <a:spcBef>
                <a:spcPts val="0"/>
              </a:spcBef>
              <a:spcAft>
                <a:spcPts val="0"/>
              </a:spcAft>
              <a:defRPr/>
            </a:pPr>
            <a:r>
              <a:rPr lang="es-ES" sz="2400" dirty="0">
                <a:latin typeface="+mn-lt"/>
              </a:rPr>
              <a:t>En función delas fotos y las recomendaciones actuales, averiguar:</a:t>
            </a:r>
          </a:p>
          <a:p>
            <a:pPr marL="285750" indent="-285750" eaLnBrk="1" fontAlgn="auto" hangingPunct="1">
              <a:spcBef>
                <a:spcPts val="0"/>
              </a:spcBef>
              <a:spcAft>
                <a:spcPts val="0"/>
              </a:spcAft>
              <a:buFont typeface="Arial" panose="020B0604020202020204" pitchFamily="34" charset="0"/>
              <a:buChar char="•"/>
              <a:defRPr/>
            </a:pPr>
            <a:r>
              <a:rPr lang="es-ES" sz="2400" dirty="0">
                <a:latin typeface="+mn-lt"/>
              </a:rPr>
              <a:t>Excesos</a:t>
            </a:r>
          </a:p>
          <a:p>
            <a:pPr marL="285750" indent="-285750" eaLnBrk="1" fontAlgn="auto" hangingPunct="1">
              <a:spcBef>
                <a:spcPts val="0"/>
              </a:spcBef>
              <a:spcAft>
                <a:spcPts val="0"/>
              </a:spcAft>
              <a:buFont typeface="Arial" panose="020B0604020202020204" pitchFamily="34" charset="0"/>
              <a:buChar char="•"/>
              <a:defRPr/>
            </a:pPr>
            <a:r>
              <a:rPr lang="es-ES" sz="2400" dirty="0">
                <a:latin typeface="+mn-lt"/>
              </a:rPr>
              <a:t>Carencias</a:t>
            </a:r>
          </a:p>
          <a:p>
            <a:pPr marL="285750" indent="-285750" eaLnBrk="1" fontAlgn="auto" hangingPunct="1">
              <a:spcBef>
                <a:spcPts val="0"/>
              </a:spcBef>
              <a:spcAft>
                <a:spcPts val="0"/>
              </a:spcAft>
              <a:buFont typeface="Arial" panose="020B0604020202020204" pitchFamily="34" charset="0"/>
              <a:buChar char="•"/>
              <a:defRPr/>
            </a:pPr>
            <a:r>
              <a:rPr lang="es-ES" sz="2400" dirty="0">
                <a:latin typeface="+mn-lt"/>
              </a:rPr>
              <a:t>Costumbres</a:t>
            </a:r>
          </a:p>
          <a:p>
            <a:pPr marL="285750" indent="-285750" eaLnBrk="1" fontAlgn="auto" hangingPunct="1">
              <a:spcBef>
                <a:spcPts val="0"/>
              </a:spcBef>
              <a:spcAft>
                <a:spcPts val="0"/>
              </a:spcAft>
              <a:buFont typeface="Arial" panose="020B0604020202020204" pitchFamily="34" charset="0"/>
              <a:buChar char="•"/>
              <a:defRPr/>
            </a:pPr>
            <a:r>
              <a:rPr lang="es-ES" sz="2400" dirty="0">
                <a:latin typeface="+mn-lt"/>
              </a:rPr>
              <a:t>Adecuación</a:t>
            </a:r>
          </a:p>
          <a:p>
            <a:pPr marL="285750" indent="-285750" eaLnBrk="1" fontAlgn="auto" hangingPunct="1">
              <a:spcBef>
                <a:spcPts val="0"/>
              </a:spcBef>
              <a:spcAft>
                <a:spcPts val="0"/>
              </a:spcAft>
              <a:buFont typeface="Arial" panose="020B0604020202020204" pitchFamily="34" charset="0"/>
              <a:buChar char="•"/>
              <a:defRPr/>
            </a:pPr>
            <a:r>
              <a:rPr lang="es-ES" sz="2400" dirty="0">
                <a:latin typeface="+mn-lt"/>
              </a:rPr>
              <a:t>Tradiciones, </a:t>
            </a:r>
            <a:r>
              <a:rPr lang="es-ES" sz="2400" dirty="0" err="1">
                <a:latin typeface="+mn-lt"/>
              </a:rPr>
              <a:t>etc</a:t>
            </a:r>
            <a:endParaRPr lang="es-ES" sz="2400" dirty="0">
              <a:latin typeface="+mn-lt"/>
            </a:endParaRPr>
          </a:p>
        </p:txBody>
      </p:sp>
      <p:pic>
        <p:nvPicPr>
          <p:cNvPr id="20484" name="Picture 2">
            <a:extLst>
              <a:ext uri="{FF2B5EF4-FFF2-40B4-BE49-F238E27FC236}">
                <a16:creationId xmlns:a16="http://schemas.microsoft.com/office/drawing/2014/main" xmlns="" id="{F01671D2-EFFA-4B61-A010-08A7B246C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3857625"/>
            <a:ext cx="3238500" cy="238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6">
            <a:extLst>
              <a:ext uri="{FF2B5EF4-FFF2-40B4-BE49-F238E27FC236}">
                <a16:creationId xmlns:a16="http://schemas.microsoft.com/office/drawing/2014/main" xmlns="" id="{7E0C46F2-550F-4E13-BC27-5D2CA7DAE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532" y="1230485"/>
            <a:ext cx="7388674" cy="488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4" descr="https://encrypted-tbn3.gstatic.com/images?q=tbn:ANd9GcTnn8DlB1xQi2lAfALQjDo6xmagLo20mKOStZI8zlEhdVB7qF7ICw">
            <a:extLst>
              <a:ext uri="{FF2B5EF4-FFF2-40B4-BE49-F238E27FC236}">
                <a16:creationId xmlns:a16="http://schemas.microsoft.com/office/drawing/2014/main" xmlns="" id="{ACDC7510-F25D-497E-BE20-29B6E2E1B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6336" y="3767138"/>
            <a:ext cx="3459162"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5 CuadroTexto">
            <a:extLst>
              <a:ext uri="{FF2B5EF4-FFF2-40B4-BE49-F238E27FC236}">
                <a16:creationId xmlns:a16="http://schemas.microsoft.com/office/drawing/2014/main" xmlns="" id="{7D70DEEB-B3ED-46CC-BE3D-D2B3B5B9948A}"/>
              </a:ext>
            </a:extLst>
          </p:cNvPr>
          <p:cNvSpPr txBox="1">
            <a:spLocks noChangeArrowheads="1"/>
          </p:cNvSpPr>
          <p:nvPr/>
        </p:nvSpPr>
        <p:spPr bwMode="auto">
          <a:xfrm>
            <a:off x="1946275" y="1143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grpSp>
        <p:nvGrpSpPr>
          <p:cNvPr id="20488" name="Grupo 11">
            <a:extLst>
              <a:ext uri="{FF2B5EF4-FFF2-40B4-BE49-F238E27FC236}">
                <a16:creationId xmlns:a16="http://schemas.microsoft.com/office/drawing/2014/main" xmlns="" id="{2D63CA13-6496-43FD-B1C5-4C8735034000}"/>
              </a:ext>
            </a:extLst>
          </p:cNvPr>
          <p:cNvGrpSpPr>
            <a:grpSpLocks/>
          </p:cNvGrpSpPr>
          <p:nvPr/>
        </p:nvGrpSpPr>
        <p:grpSpPr bwMode="auto">
          <a:xfrm>
            <a:off x="307975" y="-127000"/>
            <a:ext cx="11472863" cy="1041400"/>
            <a:chOff x="324949" y="18898"/>
            <a:chExt cx="11473761" cy="1041523"/>
          </a:xfrm>
        </p:grpSpPr>
        <p:pic>
          <p:nvPicPr>
            <p:cNvPr id="13" name="Gráfico 12" descr="Niños">
              <a:extLst>
                <a:ext uri="{FF2B5EF4-FFF2-40B4-BE49-F238E27FC236}">
                  <a16:creationId xmlns:a16="http://schemas.microsoft.com/office/drawing/2014/main" xmlns="" id="{BAB571C6-A85A-466B-8E91-8FC71A064BE6}"/>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20490" name="Grupo 13">
              <a:extLst>
                <a:ext uri="{FF2B5EF4-FFF2-40B4-BE49-F238E27FC236}">
                  <a16:creationId xmlns:a16="http://schemas.microsoft.com/office/drawing/2014/main" xmlns="" id="{42CC5C02-FA4D-49FB-B18D-35E83676CF25}"/>
                </a:ext>
              </a:extLst>
            </p:cNvPr>
            <p:cNvGrpSpPr>
              <a:grpSpLocks/>
            </p:cNvGrpSpPr>
            <p:nvPr/>
          </p:nvGrpSpPr>
          <p:grpSpPr bwMode="auto">
            <a:xfrm>
              <a:off x="10087897" y="203994"/>
              <a:ext cx="1710813" cy="651412"/>
              <a:chOff x="311102" y="174229"/>
              <a:chExt cx="9335256" cy="6359305"/>
            </a:xfrm>
          </p:grpSpPr>
          <p:pic>
            <p:nvPicPr>
              <p:cNvPr id="20491" name="Imagen 14">
                <a:extLst>
                  <a:ext uri="{FF2B5EF4-FFF2-40B4-BE49-F238E27FC236}">
                    <a16:creationId xmlns:a16="http://schemas.microsoft.com/office/drawing/2014/main" xmlns="" id="{83281405-D8DD-436E-9FD3-C5668342D3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Imagen 15">
                <a:extLst>
                  <a:ext uri="{FF2B5EF4-FFF2-40B4-BE49-F238E27FC236}">
                    <a16:creationId xmlns:a16="http://schemas.microsoft.com/office/drawing/2014/main" xmlns="" id="{8F8BC194-E2EE-4B7C-B9EC-C9F80677CA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CuadroTexto 2">
            <a:extLst>
              <a:ext uri="{FF2B5EF4-FFF2-40B4-BE49-F238E27FC236}">
                <a16:creationId xmlns:a16="http://schemas.microsoft.com/office/drawing/2014/main" xmlns="" id="{80054C7D-022C-48C9-97D5-C38E11C4910D}"/>
              </a:ext>
            </a:extLst>
          </p:cNvPr>
          <p:cNvSpPr txBox="1"/>
          <p:nvPr/>
        </p:nvSpPr>
        <p:spPr>
          <a:xfrm>
            <a:off x="2686930" y="2319615"/>
            <a:ext cx="5640680" cy="707886"/>
          </a:xfrm>
          <a:prstGeom prst="rect">
            <a:avLst/>
          </a:prstGeom>
          <a:noFill/>
        </p:spPr>
        <p:txBody>
          <a:bodyPr wrap="square" rtlCol="0">
            <a:spAutoFit/>
          </a:bodyPr>
          <a:lstStyle/>
          <a:p>
            <a:pPr algn="ctr"/>
            <a:r>
              <a:rPr lang="es-ES" sz="2000" dirty="0">
                <a:solidFill>
                  <a:schemeClr val="accent6">
                    <a:lumMod val="50000"/>
                  </a:schemeClr>
                </a:solidFill>
                <a:latin typeface="Elephant" panose="02020904090505020303" pitchFamily="18" charset="0"/>
              </a:rPr>
              <a:t>Peter </a:t>
            </a:r>
            <a:r>
              <a:rPr lang="es-ES" sz="2000" dirty="0" err="1">
                <a:solidFill>
                  <a:schemeClr val="accent6">
                    <a:lumMod val="50000"/>
                  </a:schemeClr>
                </a:solidFill>
                <a:latin typeface="Elephant" panose="02020904090505020303" pitchFamily="18" charset="0"/>
              </a:rPr>
              <a:t>Menzel</a:t>
            </a:r>
            <a:r>
              <a:rPr lang="es-ES" sz="2000" dirty="0">
                <a:solidFill>
                  <a:schemeClr val="accent6">
                    <a:lumMod val="50000"/>
                  </a:schemeClr>
                </a:solidFill>
                <a:latin typeface="Elephant" panose="02020904090505020303" pitchFamily="18" charset="0"/>
              </a:rPr>
              <a:t>. </a:t>
            </a:r>
          </a:p>
          <a:p>
            <a:pPr algn="ctr"/>
            <a:r>
              <a:rPr lang="es-ES" sz="2000" dirty="0" err="1">
                <a:solidFill>
                  <a:schemeClr val="accent6">
                    <a:lumMod val="50000"/>
                  </a:schemeClr>
                </a:solidFill>
                <a:latin typeface="Elephant" panose="02020904090505020303" pitchFamily="18" charset="0"/>
              </a:rPr>
              <a:t>Fotografias</a:t>
            </a:r>
            <a:r>
              <a:rPr lang="es-ES" sz="2000" dirty="0">
                <a:solidFill>
                  <a:schemeClr val="accent6">
                    <a:lumMod val="50000"/>
                  </a:schemeClr>
                </a:solidFill>
                <a:latin typeface="Elephant" panose="02020904090505020303" pitchFamily="18" charset="0"/>
              </a:rPr>
              <a:t> alimentación familias</a:t>
            </a:r>
          </a:p>
        </p:txBody>
      </p:sp>
      <p:sp>
        <p:nvSpPr>
          <p:cNvPr id="4" name="CuadroTexto 3">
            <a:extLst>
              <a:ext uri="{FF2B5EF4-FFF2-40B4-BE49-F238E27FC236}">
                <a16:creationId xmlns:a16="http://schemas.microsoft.com/office/drawing/2014/main" xmlns="" id="{330301A0-7172-4A1B-9309-3C7890F96481}"/>
              </a:ext>
            </a:extLst>
          </p:cNvPr>
          <p:cNvSpPr txBox="1"/>
          <p:nvPr/>
        </p:nvSpPr>
        <p:spPr>
          <a:xfrm rot="20779616">
            <a:off x="1218103" y="4628605"/>
            <a:ext cx="2301489" cy="584775"/>
          </a:xfrm>
          <a:prstGeom prst="rect">
            <a:avLst/>
          </a:prstGeom>
          <a:solidFill>
            <a:schemeClr val="bg1"/>
          </a:solidFill>
        </p:spPr>
        <p:txBody>
          <a:bodyPr wrap="square" rtlCol="0">
            <a:spAutoFit/>
          </a:bodyPr>
          <a:lstStyle/>
          <a:p>
            <a:r>
              <a:rPr lang="es-ES" sz="3200" dirty="0">
                <a:solidFill>
                  <a:srgbClr val="FF0000"/>
                </a:solidFill>
              </a:rPr>
              <a:t>0,8€ semana</a:t>
            </a:r>
          </a:p>
        </p:txBody>
      </p:sp>
      <p:sp>
        <p:nvSpPr>
          <p:cNvPr id="15" name="CuadroTexto 14">
            <a:extLst>
              <a:ext uri="{FF2B5EF4-FFF2-40B4-BE49-F238E27FC236}">
                <a16:creationId xmlns:a16="http://schemas.microsoft.com/office/drawing/2014/main" xmlns="" id="{8F2D9E61-4DF3-4C2D-8FEE-E163E07FB0E6}"/>
              </a:ext>
            </a:extLst>
          </p:cNvPr>
          <p:cNvSpPr txBox="1"/>
          <p:nvPr/>
        </p:nvSpPr>
        <p:spPr>
          <a:xfrm rot="20779616">
            <a:off x="4544329" y="4986959"/>
            <a:ext cx="2862976" cy="584775"/>
          </a:xfrm>
          <a:prstGeom prst="rect">
            <a:avLst/>
          </a:prstGeom>
          <a:solidFill>
            <a:schemeClr val="bg1"/>
          </a:solidFill>
        </p:spPr>
        <p:txBody>
          <a:bodyPr wrap="square" rtlCol="0">
            <a:spAutoFit/>
          </a:bodyPr>
          <a:lstStyle/>
          <a:p>
            <a:r>
              <a:rPr lang="es-ES" sz="3200" dirty="0">
                <a:solidFill>
                  <a:srgbClr val="FF0000"/>
                </a:solidFill>
              </a:rPr>
              <a:t>375€ semana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CuadroTexto">
            <a:extLst>
              <a:ext uri="{FF2B5EF4-FFF2-40B4-BE49-F238E27FC236}">
                <a16:creationId xmlns:a16="http://schemas.microsoft.com/office/drawing/2014/main" xmlns="" id="{BD802B0E-6D95-4785-A356-CE3F0F27BFF3}"/>
              </a:ext>
            </a:extLst>
          </p:cNvPr>
          <p:cNvSpPr txBox="1">
            <a:spLocks noChangeArrowheads="1"/>
          </p:cNvSpPr>
          <p:nvPr/>
        </p:nvSpPr>
        <p:spPr bwMode="auto">
          <a:xfrm>
            <a:off x="98425" y="1039813"/>
            <a:ext cx="1130776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ts val="0"/>
              </a:spcBef>
              <a:spcAft>
                <a:spcPts val="0"/>
              </a:spcAft>
              <a:defRPr/>
            </a:pPr>
            <a:r>
              <a:rPr lang="es-ES" altLang="es-ES" sz="2800" b="1" dirty="0">
                <a:solidFill>
                  <a:srgbClr val="FA0652"/>
                </a:solidFill>
              </a:rPr>
              <a:t>7. Relacionar dieta atlántica y mediterránea en función del entorno:</a:t>
            </a:r>
          </a:p>
          <a:p>
            <a:pPr lvl="1" eaLnBrk="1" fontAlgn="auto" hangingPunct="1">
              <a:spcBef>
                <a:spcPts val="0"/>
              </a:spcBef>
              <a:spcAft>
                <a:spcPts val="0"/>
              </a:spcAft>
              <a:defRPr/>
            </a:pPr>
            <a:r>
              <a:rPr lang="es-ES" altLang="es-ES" sz="2800" dirty="0"/>
              <a:t>Buscar y comparar cartas de restaurantes del Levante y de Galicia. </a:t>
            </a:r>
          </a:p>
          <a:p>
            <a:pPr lvl="1" eaLnBrk="1" fontAlgn="auto" hangingPunct="1">
              <a:spcBef>
                <a:spcPts val="0"/>
              </a:spcBef>
              <a:spcAft>
                <a:spcPts val="0"/>
              </a:spcAft>
              <a:defRPr/>
            </a:pPr>
            <a:r>
              <a:rPr lang="es-ES" altLang="es-ES" sz="2800" dirty="0"/>
              <a:t>Buscar “socios de dieta” en Galicia (otros patrones del arco atlántico) </a:t>
            </a:r>
          </a:p>
          <a:p>
            <a:pPr eaLnBrk="1" fontAlgn="auto" hangingPunct="1">
              <a:spcBef>
                <a:spcPts val="0"/>
              </a:spcBef>
              <a:spcAft>
                <a:spcPts val="0"/>
              </a:spcAft>
              <a:defRPr/>
            </a:pPr>
            <a:r>
              <a:rPr lang="es-ES" altLang="es-ES" sz="2800" b="1" dirty="0">
                <a:solidFill>
                  <a:srgbClr val="FA0652"/>
                </a:solidFill>
              </a:rPr>
              <a:t>8. Comparar guías alimentarias de distintos países: </a:t>
            </a:r>
          </a:p>
          <a:p>
            <a:pPr lvl="1" eaLnBrk="1" fontAlgn="auto" hangingPunct="1">
              <a:spcBef>
                <a:spcPts val="0"/>
              </a:spcBef>
              <a:spcAft>
                <a:spcPts val="0"/>
              </a:spcAft>
              <a:defRPr/>
            </a:pPr>
            <a:r>
              <a:rPr lang="es-ES" altLang="es-ES" sz="2800" dirty="0"/>
              <a:t>Y a través de las imágenes, ilustraciones y sugerencias, extraer conclusiones (hábitos alimentarios que necesitan cambiarse, recomendaciones en función de variedad, frecuencia…en función del tamaño de los sectores, etc.).</a:t>
            </a:r>
          </a:p>
          <a:p>
            <a:pPr marL="914400" lvl="1" indent="-457200" eaLnBrk="1" fontAlgn="auto" hangingPunct="1">
              <a:spcBef>
                <a:spcPts val="0"/>
              </a:spcBef>
              <a:spcAft>
                <a:spcPts val="0"/>
              </a:spcAft>
              <a:buFont typeface="Arial" panose="020B0604020202020204" pitchFamily="34" charset="0"/>
              <a:buChar char="•"/>
              <a:defRPr/>
            </a:pPr>
            <a:r>
              <a:rPr lang="es-ES" altLang="es-ES" sz="2800" dirty="0"/>
              <a:t>“Votar” la mejor guía alimentaria en función de determinados criterios.</a:t>
            </a:r>
          </a:p>
          <a:p>
            <a:pPr marL="914400" lvl="1" indent="-457200" eaLnBrk="1" fontAlgn="auto" hangingPunct="1">
              <a:spcBef>
                <a:spcPts val="0"/>
              </a:spcBef>
              <a:spcAft>
                <a:spcPts val="0"/>
              </a:spcAft>
              <a:buFont typeface="Arial" panose="020B0604020202020204" pitchFamily="34" charset="0"/>
              <a:buChar char="•"/>
              <a:defRPr/>
            </a:pPr>
            <a:r>
              <a:rPr lang="es-ES" altLang="es-ES" sz="2800" dirty="0"/>
              <a:t>Diseñar una guía alimentaria para un grupo poblacional concreto con una intención (hidratación, </a:t>
            </a:r>
            <a:r>
              <a:rPr lang="es-ES" altLang="es-ES" sz="2800" dirty="0">
                <a:solidFill>
                  <a:srgbClr val="FF0000"/>
                </a:solidFill>
              </a:rPr>
              <a:t>pirámide del bajo consumo de sal….) </a:t>
            </a:r>
            <a:r>
              <a:rPr lang="es-ES" altLang="es-ES" sz="2800" dirty="0"/>
              <a:t>y en función de la oferta alimentaria evaluada.</a:t>
            </a:r>
          </a:p>
          <a:p>
            <a:pPr lvl="1" eaLnBrk="1" fontAlgn="auto" hangingPunct="1">
              <a:spcBef>
                <a:spcPts val="0"/>
              </a:spcBef>
              <a:spcAft>
                <a:spcPts val="0"/>
              </a:spcAft>
              <a:defRPr/>
            </a:pPr>
            <a:endParaRPr lang="es-ES" altLang="es-ES" sz="2000" dirty="0"/>
          </a:p>
          <a:p>
            <a:pPr eaLnBrk="1" fontAlgn="auto" hangingPunct="1">
              <a:spcBef>
                <a:spcPts val="0"/>
              </a:spcBef>
              <a:spcAft>
                <a:spcPts val="0"/>
              </a:spcAft>
              <a:defRPr/>
            </a:pPr>
            <a:endParaRPr lang="es-ES" altLang="es-ES" sz="2000" dirty="0"/>
          </a:p>
        </p:txBody>
      </p:sp>
      <p:grpSp>
        <p:nvGrpSpPr>
          <p:cNvPr id="21507" name="Grupo 1">
            <a:extLst>
              <a:ext uri="{FF2B5EF4-FFF2-40B4-BE49-F238E27FC236}">
                <a16:creationId xmlns:a16="http://schemas.microsoft.com/office/drawing/2014/main" xmlns="" id="{3E75A928-CADE-403A-A7D9-08729FF8A165}"/>
              </a:ext>
            </a:extLst>
          </p:cNvPr>
          <p:cNvGrpSpPr>
            <a:grpSpLocks/>
          </p:cNvGrpSpPr>
          <p:nvPr/>
        </p:nvGrpSpPr>
        <p:grpSpPr bwMode="auto">
          <a:xfrm>
            <a:off x="11015663" y="463550"/>
            <a:ext cx="1077912" cy="6310313"/>
            <a:chOff x="162684" y="224958"/>
            <a:chExt cx="962733" cy="6072189"/>
          </a:xfrm>
        </p:grpSpPr>
        <p:pic>
          <p:nvPicPr>
            <p:cNvPr id="21514" name="Picture 8" descr="https://encrypted-tbn2.gstatic.com/images?q=tbn:ANd9GcSYPk1CPibIYN4oyB0B20bm7Aw6YyO1ZpkHXo9WA8MZgIR3RJQe">
              <a:extLst>
                <a:ext uri="{FF2B5EF4-FFF2-40B4-BE49-F238E27FC236}">
                  <a16:creationId xmlns:a16="http://schemas.microsoft.com/office/drawing/2014/main" xmlns="" id="{02C8C944-0FB1-4FEA-8BB9-AC27BA3D4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47" y="4985872"/>
              <a:ext cx="95797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a:extLst>
                <a:ext uri="{FF2B5EF4-FFF2-40B4-BE49-F238E27FC236}">
                  <a16:creationId xmlns:a16="http://schemas.microsoft.com/office/drawing/2014/main" xmlns="" id="{61F6D197-FCF2-49DA-A89C-C91AF20E0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36407" y="2124049"/>
              <a:ext cx="4760913" cy="96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5 CuadroTexto">
            <a:extLst>
              <a:ext uri="{FF2B5EF4-FFF2-40B4-BE49-F238E27FC236}">
                <a16:creationId xmlns:a16="http://schemas.microsoft.com/office/drawing/2014/main" xmlns="" id="{0F744102-FA5B-4358-9E7F-689CFD16DD59}"/>
              </a:ext>
            </a:extLst>
          </p:cNvPr>
          <p:cNvSpPr txBox="1">
            <a:spLocks noChangeArrowheads="1"/>
          </p:cNvSpPr>
          <p:nvPr/>
        </p:nvSpPr>
        <p:spPr bwMode="auto">
          <a:xfrm>
            <a:off x="1946275" y="1143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grpSp>
        <p:nvGrpSpPr>
          <p:cNvPr id="21509" name="Grupo 9">
            <a:extLst>
              <a:ext uri="{FF2B5EF4-FFF2-40B4-BE49-F238E27FC236}">
                <a16:creationId xmlns:a16="http://schemas.microsoft.com/office/drawing/2014/main" xmlns="" id="{FCF560D8-49B5-45E3-BD22-112BC8502EFD}"/>
              </a:ext>
            </a:extLst>
          </p:cNvPr>
          <p:cNvGrpSpPr>
            <a:grpSpLocks/>
          </p:cNvGrpSpPr>
          <p:nvPr/>
        </p:nvGrpSpPr>
        <p:grpSpPr bwMode="auto">
          <a:xfrm>
            <a:off x="307975" y="-127000"/>
            <a:ext cx="11472863" cy="1041400"/>
            <a:chOff x="324949" y="18898"/>
            <a:chExt cx="11473761" cy="1041523"/>
          </a:xfrm>
        </p:grpSpPr>
        <p:pic>
          <p:nvPicPr>
            <p:cNvPr id="11" name="Gráfico 10" descr="Niños">
              <a:extLst>
                <a:ext uri="{FF2B5EF4-FFF2-40B4-BE49-F238E27FC236}">
                  <a16:creationId xmlns:a16="http://schemas.microsoft.com/office/drawing/2014/main" xmlns="" id="{93C77F9E-ED18-474F-B505-6CB85C53360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21511" name="Grupo 11">
              <a:extLst>
                <a:ext uri="{FF2B5EF4-FFF2-40B4-BE49-F238E27FC236}">
                  <a16:creationId xmlns:a16="http://schemas.microsoft.com/office/drawing/2014/main" xmlns="" id="{F0580D31-C068-4010-8299-D6BD371BC59A}"/>
                </a:ext>
              </a:extLst>
            </p:cNvPr>
            <p:cNvGrpSpPr>
              <a:grpSpLocks/>
            </p:cNvGrpSpPr>
            <p:nvPr/>
          </p:nvGrpSpPr>
          <p:grpSpPr bwMode="auto">
            <a:xfrm>
              <a:off x="10087897" y="203994"/>
              <a:ext cx="1710813" cy="651412"/>
              <a:chOff x="311102" y="174229"/>
              <a:chExt cx="9335256" cy="6359305"/>
            </a:xfrm>
          </p:grpSpPr>
          <p:pic>
            <p:nvPicPr>
              <p:cNvPr id="21512" name="Imagen 12">
                <a:extLst>
                  <a:ext uri="{FF2B5EF4-FFF2-40B4-BE49-F238E27FC236}">
                    <a16:creationId xmlns:a16="http://schemas.microsoft.com/office/drawing/2014/main" xmlns="" id="{292B2758-8003-4DD7-95DF-4343B1D2BF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Imagen 13">
                <a:extLst>
                  <a:ext uri="{FF2B5EF4-FFF2-40B4-BE49-F238E27FC236}">
                    <a16:creationId xmlns:a16="http://schemas.microsoft.com/office/drawing/2014/main" xmlns="" id="{77EC0744-970F-44AD-88DB-22124E5699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esultado de imagen de piramide dieta mediterranea 2017">
            <a:extLst>
              <a:ext uri="{FF2B5EF4-FFF2-40B4-BE49-F238E27FC236}">
                <a16:creationId xmlns:a16="http://schemas.microsoft.com/office/drawing/2014/main" xmlns="" id="{5A0D3D4F-DC05-45A4-865A-D1E1CC739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50" r="18854"/>
          <a:stretch>
            <a:fillRect/>
          </a:stretch>
        </p:blipFill>
        <p:spPr bwMode="auto">
          <a:xfrm>
            <a:off x="792163" y="1066800"/>
            <a:ext cx="4202112"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Imagen 2">
            <a:extLst>
              <a:ext uri="{FF2B5EF4-FFF2-40B4-BE49-F238E27FC236}">
                <a16:creationId xmlns:a16="http://schemas.microsoft.com/office/drawing/2014/main" xmlns="" id="{98D03EED-5887-40AA-86C1-3B6CFBF15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722" r="16936" b="8511"/>
          <a:stretch>
            <a:fillRect/>
          </a:stretch>
        </p:blipFill>
        <p:spPr bwMode="auto">
          <a:xfrm>
            <a:off x="5227638" y="1066800"/>
            <a:ext cx="6503987"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a:extLst>
              <a:ext uri="{FF2B5EF4-FFF2-40B4-BE49-F238E27FC236}">
                <a16:creationId xmlns:a16="http://schemas.microsoft.com/office/drawing/2014/main" xmlns="" id="{2E0E3362-2B46-49B5-BFC8-54D9B0DB2576}"/>
              </a:ext>
            </a:extLst>
          </p:cNvPr>
          <p:cNvSpPr txBox="1">
            <a:spLocks noChangeArrowheads="1"/>
          </p:cNvSpPr>
          <p:nvPr/>
        </p:nvSpPr>
        <p:spPr bwMode="auto">
          <a:xfrm>
            <a:off x="2098675" y="2667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grpSp>
        <p:nvGrpSpPr>
          <p:cNvPr id="22533" name="Grupo 6">
            <a:extLst>
              <a:ext uri="{FF2B5EF4-FFF2-40B4-BE49-F238E27FC236}">
                <a16:creationId xmlns:a16="http://schemas.microsoft.com/office/drawing/2014/main" xmlns="" id="{CAA8DFD0-860F-4040-A231-5D3BE08DAA6A}"/>
              </a:ext>
            </a:extLst>
          </p:cNvPr>
          <p:cNvGrpSpPr>
            <a:grpSpLocks/>
          </p:cNvGrpSpPr>
          <p:nvPr/>
        </p:nvGrpSpPr>
        <p:grpSpPr bwMode="auto">
          <a:xfrm>
            <a:off x="460375" y="25400"/>
            <a:ext cx="11472863" cy="1041400"/>
            <a:chOff x="324949" y="18898"/>
            <a:chExt cx="11473761" cy="1041523"/>
          </a:xfrm>
        </p:grpSpPr>
        <p:pic>
          <p:nvPicPr>
            <p:cNvPr id="8" name="Gráfico 7" descr="Niños">
              <a:extLst>
                <a:ext uri="{FF2B5EF4-FFF2-40B4-BE49-F238E27FC236}">
                  <a16:creationId xmlns:a16="http://schemas.microsoft.com/office/drawing/2014/main" xmlns="" id="{2F5002C3-FAC1-43DC-9C83-C5BCE7311BC2}"/>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22536" name="Grupo 8">
              <a:extLst>
                <a:ext uri="{FF2B5EF4-FFF2-40B4-BE49-F238E27FC236}">
                  <a16:creationId xmlns:a16="http://schemas.microsoft.com/office/drawing/2014/main" xmlns="" id="{7C37135F-4B9C-4E81-9C01-FB064965C6AF}"/>
                </a:ext>
              </a:extLst>
            </p:cNvPr>
            <p:cNvGrpSpPr>
              <a:grpSpLocks/>
            </p:cNvGrpSpPr>
            <p:nvPr/>
          </p:nvGrpSpPr>
          <p:grpSpPr bwMode="auto">
            <a:xfrm>
              <a:off x="10087897" y="203994"/>
              <a:ext cx="1710813" cy="651412"/>
              <a:chOff x="311102" y="174229"/>
              <a:chExt cx="9335256" cy="6359305"/>
            </a:xfrm>
          </p:grpSpPr>
          <p:pic>
            <p:nvPicPr>
              <p:cNvPr id="22537" name="Imagen 9">
                <a:extLst>
                  <a:ext uri="{FF2B5EF4-FFF2-40B4-BE49-F238E27FC236}">
                    <a16:creationId xmlns:a16="http://schemas.microsoft.com/office/drawing/2014/main" xmlns="" id="{9BA4EEAE-F0CE-4CB8-A7C4-7B1530F28C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Imagen 10">
                <a:extLst>
                  <a:ext uri="{FF2B5EF4-FFF2-40B4-BE49-F238E27FC236}">
                    <a16:creationId xmlns:a16="http://schemas.microsoft.com/office/drawing/2014/main" xmlns="" id="{85C6FA92-116A-4764-97C4-1CE4CD65E3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2534" name="Imagen 9">
            <a:extLst>
              <a:ext uri="{FF2B5EF4-FFF2-40B4-BE49-F238E27FC236}">
                <a16:creationId xmlns:a16="http://schemas.microsoft.com/office/drawing/2014/main" xmlns="" id="{D2294FF9-A0EA-4EFB-A652-34936BD18C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3769" t="13315" r="42357" b="48512"/>
          <a:stretch>
            <a:fillRect/>
          </a:stretch>
        </p:blipFill>
        <p:spPr bwMode="auto">
          <a:xfrm>
            <a:off x="4343400" y="4487863"/>
            <a:ext cx="356235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n 2">
            <a:extLst>
              <a:ext uri="{FF2B5EF4-FFF2-40B4-BE49-F238E27FC236}">
                <a16:creationId xmlns:a16="http://schemas.microsoft.com/office/drawing/2014/main" xmlns="" id="{A9757A07-D476-4879-BE4F-C650A38EF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8738"/>
            <a:ext cx="47339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Imagen 4">
            <a:extLst>
              <a:ext uri="{FF2B5EF4-FFF2-40B4-BE49-F238E27FC236}">
                <a16:creationId xmlns:a16="http://schemas.microsoft.com/office/drawing/2014/main" xmlns="" id="{F23C3610-A39B-4920-9BF8-4EF93AE3C3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5050" y="1328738"/>
            <a:ext cx="39512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Imagen 8">
            <a:extLst>
              <a:ext uri="{FF2B5EF4-FFF2-40B4-BE49-F238E27FC236}">
                <a16:creationId xmlns:a16="http://schemas.microsoft.com/office/drawing/2014/main" xmlns="" id="{E0791F8F-CCF9-4424-B2E8-63FE0ACBD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11113"/>
            <a:ext cx="5448300"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5 CuadroTexto">
            <a:extLst>
              <a:ext uri="{FF2B5EF4-FFF2-40B4-BE49-F238E27FC236}">
                <a16:creationId xmlns:a16="http://schemas.microsoft.com/office/drawing/2014/main" xmlns="" id="{A9B74076-3DBB-477D-B594-3EB2D2435888}"/>
              </a:ext>
            </a:extLst>
          </p:cNvPr>
          <p:cNvSpPr txBox="1">
            <a:spLocks noChangeArrowheads="1"/>
          </p:cNvSpPr>
          <p:nvPr/>
        </p:nvSpPr>
        <p:spPr bwMode="auto">
          <a:xfrm>
            <a:off x="1887538" y="131763"/>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grpSp>
        <p:nvGrpSpPr>
          <p:cNvPr id="23558" name="Grupo 15">
            <a:extLst>
              <a:ext uri="{FF2B5EF4-FFF2-40B4-BE49-F238E27FC236}">
                <a16:creationId xmlns:a16="http://schemas.microsoft.com/office/drawing/2014/main" xmlns="" id="{B115F607-22EB-48D3-8025-BCB8F6144698}"/>
              </a:ext>
            </a:extLst>
          </p:cNvPr>
          <p:cNvGrpSpPr>
            <a:grpSpLocks/>
          </p:cNvGrpSpPr>
          <p:nvPr/>
        </p:nvGrpSpPr>
        <p:grpSpPr bwMode="auto">
          <a:xfrm>
            <a:off x="600075" y="-74613"/>
            <a:ext cx="11472863" cy="1041401"/>
            <a:chOff x="324949" y="18898"/>
            <a:chExt cx="11473761" cy="1041523"/>
          </a:xfrm>
        </p:grpSpPr>
        <p:pic>
          <p:nvPicPr>
            <p:cNvPr id="17" name="Gráfico 16" descr="Niños">
              <a:extLst>
                <a:ext uri="{FF2B5EF4-FFF2-40B4-BE49-F238E27FC236}">
                  <a16:creationId xmlns:a16="http://schemas.microsoft.com/office/drawing/2014/main" xmlns="" id="{BAB2217D-07E7-4B40-932E-5B9D04625A19}"/>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23566" name="Grupo 17">
              <a:extLst>
                <a:ext uri="{FF2B5EF4-FFF2-40B4-BE49-F238E27FC236}">
                  <a16:creationId xmlns:a16="http://schemas.microsoft.com/office/drawing/2014/main" xmlns="" id="{529FDA9A-87C7-40AB-8150-3AF4EA3F8528}"/>
                </a:ext>
              </a:extLst>
            </p:cNvPr>
            <p:cNvGrpSpPr>
              <a:grpSpLocks/>
            </p:cNvGrpSpPr>
            <p:nvPr/>
          </p:nvGrpSpPr>
          <p:grpSpPr bwMode="auto">
            <a:xfrm>
              <a:off x="10087897" y="203994"/>
              <a:ext cx="1710813" cy="651412"/>
              <a:chOff x="311102" y="174229"/>
              <a:chExt cx="9335256" cy="6359305"/>
            </a:xfrm>
          </p:grpSpPr>
          <p:pic>
            <p:nvPicPr>
              <p:cNvPr id="23567" name="Imagen 18">
                <a:extLst>
                  <a:ext uri="{FF2B5EF4-FFF2-40B4-BE49-F238E27FC236}">
                    <a16:creationId xmlns:a16="http://schemas.microsoft.com/office/drawing/2014/main" xmlns="" id="{CCAC2EFF-CC73-4EB8-B0CC-4A8EFEDFD8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Imagen 19">
                <a:extLst>
                  <a:ext uri="{FF2B5EF4-FFF2-40B4-BE49-F238E27FC236}">
                    <a16:creationId xmlns:a16="http://schemas.microsoft.com/office/drawing/2014/main" xmlns="" id="{88636674-9CA5-4128-92C4-14BBD91DF9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 name="CuadroTexto 4">
            <a:extLst>
              <a:ext uri="{FF2B5EF4-FFF2-40B4-BE49-F238E27FC236}">
                <a16:creationId xmlns:a16="http://schemas.microsoft.com/office/drawing/2014/main" xmlns="" id="{E0EE6575-282E-4B91-BACE-565C7020E71E}"/>
              </a:ext>
            </a:extLst>
          </p:cNvPr>
          <p:cNvSpPr txBox="1"/>
          <p:nvPr/>
        </p:nvSpPr>
        <p:spPr>
          <a:xfrm>
            <a:off x="460375" y="4472794"/>
            <a:ext cx="2272473" cy="1938992"/>
          </a:xfrm>
          <a:prstGeom prst="rect">
            <a:avLst/>
          </a:prstGeom>
          <a:blipFill>
            <a:blip r:embed="rId8"/>
            <a:tile tx="0" ty="0" sx="100000" sy="100000" flip="none" algn="tl"/>
          </a:blipFill>
          <a:ln>
            <a:gradFill flip="none" rotWithShape="1">
              <a:gsLst>
                <a:gs pos="0">
                  <a:schemeClr val="accent4">
                    <a:lumMod val="40000"/>
                    <a:lumOff val="60000"/>
                  </a:schemeClr>
                </a:gs>
                <a:gs pos="54000">
                  <a:schemeClr val="accent4">
                    <a:lumMod val="95000"/>
                    <a:lumOff val="5000"/>
                  </a:schemeClr>
                </a:gs>
                <a:gs pos="100000">
                  <a:schemeClr val="accent4">
                    <a:lumMod val="60000"/>
                  </a:schemeClr>
                </a:gs>
              </a:gsLst>
              <a:path path="circle">
                <a:fillToRect l="50000" t="130000" r="50000" b="-30000"/>
              </a:path>
              <a:tileRect/>
            </a:gradFill>
          </a:ln>
        </p:spPr>
        <p:txBody>
          <a:bodyPr>
            <a:spAutoFit/>
          </a:bodyPr>
          <a:lstStyle/>
          <a:p>
            <a:pPr algn="ctr">
              <a:defRPr/>
            </a:pPr>
            <a:r>
              <a:rPr lang="es-ES" sz="2400" dirty="0">
                <a:solidFill>
                  <a:schemeClr val="accent4">
                    <a:lumMod val="75000"/>
                  </a:schemeClr>
                </a:solidFill>
                <a:latin typeface="Brush Script MT" panose="03060802040406070304" pitchFamily="66" charset="0"/>
              </a:rPr>
              <a:t>Paella valenciana</a:t>
            </a:r>
          </a:p>
          <a:p>
            <a:pPr algn="ctr">
              <a:defRPr/>
            </a:pPr>
            <a:r>
              <a:rPr lang="es-ES" sz="2400" dirty="0">
                <a:solidFill>
                  <a:schemeClr val="accent4">
                    <a:lumMod val="75000"/>
                  </a:schemeClr>
                </a:solidFill>
                <a:latin typeface="Brush Script MT" panose="03060802040406070304" pitchFamily="66" charset="0"/>
              </a:rPr>
              <a:t>Fideuá con sepia alcachofas y </a:t>
            </a:r>
            <a:r>
              <a:rPr lang="es-ES" sz="2400" dirty="0" err="1">
                <a:solidFill>
                  <a:schemeClr val="accent4">
                    <a:lumMod val="75000"/>
                  </a:schemeClr>
                </a:solidFill>
                <a:latin typeface="Brush Script MT" panose="03060802040406070304" pitchFamily="66" charset="0"/>
              </a:rPr>
              <a:t>all</a:t>
            </a:r>
            <a:r>
              <a:rPr lang="es-ES" sz="2400" dirty="0">
                <a:solidFill>
                  <a:schemeClr val="accent4">
                    <a:lumMod val="75000"/>
                  </a:schemeClr>
                </a:solidFill>
                <a:latin typeface="Brush Script MT" panose="03060802040406070304" pitchFamily="66" charset="0"/>
              </a:rPr>
              <a:t> i </a:t>
            </a:r>
            <a:r>
              <a:rPr lang="es-ES" sz="2400" dirty="0" err="1">
                <a:solidFill>
                  <a:schemeClr val="accent4">
                    <a:lumMod val="75000"/>
                  </a:schemeClr>
                </a:solidFill>
                <a:latin typeface="Brush Script MT" panose="03060802040406070304" pitchFamily="66" charset="0"/>
              </a:rPr>
              <a:t>oli</a:t>
            </a:r>
            <a:r>
              <a:rPr lang="es-ES" sz="2400" dirty="0">
                <a:solidFill>
                  <a:schemeClr val="accent4">
                    <a:lumMod val="75000"/>
                  </a:schemeClr>
                </a:solidFill>
                <a:latin typeface="Brush Script MT" panose="03060802040406070304" pitchFamily="66" charset="0"/>
              </a:rPr>
              <a:t> negro</a:t>
            </a:r>
          </a:p>
          <a:p>
            <a:pPr algn="ctr">
              <a:defRPr/>
            </a:pPr>
            <a:r>
              <a:rPr lang="es-ES" sz="2400" dirty="0">
                <a:solidFill>
                  <a:schemeClr val="accent4">
                    <a:lumMod val="75000"/>
                  </a:schemeClr>
                </a:solidFill>
                <a:latin typeface="Brush Script MT" panose="03060802040406070304" pitchFamily="66" charset="0"/>
              </a:rPr>
              <a:t>Crema catalana</a:t>
            </a:r>
            <a:endParaRPr lang="es-ES" sz="2400" dirty="0">
              <a:solidFill>
                <a:schemeClr val="accent4">
                  <a:lumMod val="75000"/>
                </a:schemeClr>
              </a:solidFill>
            </a:endParaRPr>
          </a:p>
        </p:txBody>
      </p:sp>
      <p:sp>
        <p:nvSpPr>
          <p:cNvPr id="20" name="CuadroTexto 19">
            <a:extLst>
              <a:ext uri="{FF2B5EF4-FFF2-40B4-BE49-F238E27FC236}">
                <a16:creationId xmlns:a16="http://schemas.microsoft.com/office/drawing/2014/main" xmlns="" id="{70FED805-14BE-4544-917F-473B193B5F5F}"/>
              </a:ext>
            </a:extLst>
          </p:cNvPr>
          <p:cNvSpPr txBox="1"/>
          <p:nvPr/>
        </p:nvSpPr>
        <p:spPr>
          <a:xfrm>
            <a:off x="3597688" y="4472794"/>
            <a:ext cx="2498312" cy="1938992"/>
          </a:xfrm>
          <a:prstGeom prst="rect">
            <a:avLst/>
          </a:prstGeom>
          <a:blipFill>
            <a:blip r:embed="rId9"/>
            <a:tile tx="0" ty="0" sx="100000" sy="100000" flip="none" algn="tl"/>
          </a:blipFill>
          <a:ln>
            <a:gradFill flip="none" rotWithShape="1">
              <a:gsLst>
                <a:gs pos="0">
                  <a:schemeClr val="accent4">
                    <a:lumMod val="40000"/>
                    <a:lumOff val="60000"/>
                  </a:schemeClr>
                </a:gs>
                <a:gs pos="54000">
                  <a:schemeClr val="accent4">
                    <a:lumMod val="95000"/>
                    <a:lumOff val="5000"/>
                  </a:schemeClr>
                </a:gs>
                <a:gs pos="100000">
                  <a:schemeClr val="accent4">
                    <a:lumMod val="60000"/>
                  </a:schemeClr>
                </a:gs>
              </a:gsLst>
              <a:path path="circle">
                <a:fillToRect l="50000" t="130000" r="50000" b="-30000"/>
              </a:path>
              <a:tileRect/>
            </a:gradFill>
          </a:ln>
        </p:spPr>
        <p:txBody>
          <a:bodyPr>
            <a:spAutoFit/>
          </a:bodyPr>
          <a:lstStyle/>
          <a:p>
            <a:pPr algn="ctr">
              <a:defRPr/>
            </a:pPr>
            <a:r>
              <a:rPr lang="es-ES" sz="2400" dirty="0">
                <a:solidFill>
                  <a:schemeClr val="tx2">
                    <a:lumMod val="75000"/>
                  </a:schemeClr>
                </a:solidFill>
                <a:latin typeface="Brush Script MT" panose="03060802040406070304" pitchFamily="66" charset="0"/>
              </a:rPr>
              <a:t>Caldo gallego</a:t>
            </a:r>
          </a:p>
          <a:p>
            <a:pPr algn="ctr">
              <a:defRPr/>
            </a:pPr>
            <a:r>
              <a:rPr lang="es-ES" sz="2400" dirty="0">
                <a:solidFill>
                  <a:schemeClr val="tx2">
                    <a:lumMod val="75000"/>
                  </a:schemeClr>
                </a:solidFill>
                <a:latin typeface="Brush Script MT" panose="03060802040406070304" pitchFamily="66" charset="0"/>
              </a:rPr>
              <a:t>Salpicón de marisco</a:t>
            </a:r>
          </a:p>
          <a:p>
            <a:pPr algn="ctr">
              <a:defRPr/>
            </a:pPr>
            <a:r>
              <a:rPr lang="es-ES" sz="2400" dirty="0">
                <a:solidFill>
                  <a:schemeClr val="tx2">
                    <a:lumMod val="75000"/>
                  </a:schemeClr>
                </a:solidFill>
                <a:latin typeface="Brush Script MT" panose="03060802040406070304" pitchFamily="66" charset="0"/>
              </a:rPr>
              <a:t>Merluza a la gallega</a:t>
            </a:r>
          </a:p>
          <a:p>
            <a:pPr algn="ctr">
              <a:defRPr/>
            </a:pPr>
            <a:r>
              <a:rPr lang="es-ES" sz="2400" dirty="0">
                <a:solidFill>
                  <a:schemeClr val="tx2">
                    <a:lumMod val="75000"/>
                  </a:schemeClr>
                </a:solidFill>
                <a:latin typeface="Brush Script MT" panose="03060802040406070304" pitchFamily="66" charset="0"/>
              </a:rPr>
              <a:t>Filloas</a:t>
            </a:r>
          </a:p>
          <a:p>
            <a:pPr algn="ctr">
              <a:defRPr/>
            </a:pPr>
            <a:r>
              <a:rPr lang="es-ES" sz="2400" dirty="0">
                <a:solidFill>
                  <a:schemeClr val="tx2">
                    <a:lumMod val="75000"/>
                  </a:schemeClr>
                </a:solidFill>
                <a:latin typeface="Brush Script MT" panose="03060802040406070304" pitchFamily="66" charset="0"/>
              </a:rPr>
              <a:t>Crema catalana</a:t>
            </a:r>
            <a:endParaRPr lang="es-ES" sz="24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a:extLst>
              <a:ext uri="{FF2B5EF4-FFF2-40B4-BE49-F238E27FC236}">
                <a16:creationId xmlns:a16="http://schemas.microsoft.com/office/drawing/2014/main" xmlns="" id="{56F35B0E-2FCD-4E47-858B-863B54943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344" t="16243" r="4408"/>
          <a:stretch>
            <a:fillRect/>
          </a:stretch>
        </p:blipFill>
        <p:spPr bwMode="auto">
          <a:xfrm>
            <a:off x="7920038" y="769938"/>
            <a:ext cx="4100512"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1 CuadroTexto">
            <a:extLst>
              <a:ext uri="{FF2B5EF4-FFF2-40B4-BE49-F238E27FC236}">
                <a16:creationId xmlns:a16="http://schemas.microsoft.com/office/drawing/2014/main" xmlns="" id="{53EC55BE-8C2F-4B5E-8A24-A3A93620D169}"/>
              </a:ext>
            </a:extLst>
          </p:cNvPr>
          <p:cNvSpPr txBox="1">
            <a:spLocks noChangeArrowheads="1"/>
          </p:cNvSpPr>
          <p:nvPr/>
        </p:nvSpPr>
        <p:spPr bwMode="auto">
          <a:xfrm>
            <a:off x="171450" y="752475"/>
            <a:ext cx="963612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s-ES" altLang="es-ES" b="1">
                <a:solidFill>
                  <a:srgbClr val="FA0652"/>
                </a:solidFill>
              </a:rPr>
              <a:t>9. Proponer una revisión bibliográfica (archivos, internet, entrevistas familiares…) del patrón alimentario, gastronómico, tradicional de su localidad</a:t>
            </a:r>
          </a:p>
          <a:p>
            <a:pPr lvl="1" eaLnBrk="1" hangingPunct="1">
              <a:lnSpc>
                <a:spcPct val="150000"/>
              </a:lnSpc>
              <a:spcBef>
                <a:spcPct val="0"/>
              </a:spcBef>
              <a:buFontTx/>
              <a:buNone/>
            </a:pPr>
            <a:r>
              <a:rPr lang="es-ES" altLang="es-ES" sz="2800"/>
              <a:t>¿Qué restaurantes estaban de moda cuando mis padres eran jóvenes? </a:t>
            </a:r>
          </a:p>
          <a:p>
            <a:pPr lvl="1" eaLnBrk="1" hangingPunct="1">
              <a:lnSpc>
                <a:spcPct val="150000"/>
              </a:lnSpc>
              <a:spcBef>
                <a:spcPct val="0"/>
              </a:spcBef>
              <a:buFontTx/>
              <a:buNone/>
            </a:pPr>
            <a:r>
              <a:rPr lang="es-ES" altLang="es-ES" sz="2800"/>
              <a:t>¿Qué era un merendero en la época de los abuelos?</a:t>
            </a:r>
          </a:p>
          <a:p>
            <a:pPr lvl="1" eaLnBrk="1" hangingPunct="1">
              <a:lnSpc>
                <a:spcPct val="150000"/>
              </a:lnSpc>
              <a:spcBef>
                <a:spcPct val="0"/>
              </a:spcBef>
              <a:buFontTx/>
              <a:buNone/>
            </a:pPr>
            <a:r>
              <a:rPr lang="es-ES" altLang="es-ES" sz="2800"/>
              <a:t>¿”Censo” de fiestas gastronómicas en Galicia? </a:t>
            </a:r>
          </a:p>
          <a:p>
            <a:pPr lvl="1" eaLnBrk="1" hangingPunct="1">
              <a:lnSpc>
                <a:spcPct val="150000"/>
              </a:lnSpc>
              <a:spcBef>
                <a:spcPct val="0"/>
              </a:spcBef>
              <a:buFontTx/>
              <a:buNone/>
            </a:pPr>
            <a:r>
              <a:rPr lang="es-ES" altLang="es-ES" sz="2800"/>
              <a:t>¿Comparar por sectores de la rueda?</a:t>
            </a:r>
          </a:p>
          <a:p>
            <a:pPr lvl="1" eaLnBrk="1" hangingPunct="1">
              <a:lnSpc>
                <a:spcPct val="150000"/>
              </a:lnSpc>
              <a:spcBef>
                <a:spcPct val="0"/>
              </a:spcBef>
              <a:buFontTx/>
              <a:buNone/>
            </a:pPr>
            <a:r>
              <a:rPr lang="es-ES" altLang="es-ES" sz="2800"/>
              <a:t>¿Cuándo probamos en mi familia un alimento en concreto?</a:t>
            </a:r>
          </a:p>
        </p:txBody>
      </p:sp>
      <p:grpSp>
        <p:nvGrpSpPr>
          <p:cNvPr id="24580" name="Grupo 6">
            <a:extLst>
              <a:ext uri="{FF2B5EF4-FFF2-40B4-BE49-F238E27FC236}">
                <a16:creationId xmlns:a16="http://schemas.microsoft.com/office/drawing/2014/main" xmlns="" id="{A63A1752-7995-49BA-BD3F-D65593DF1F40}"/>
              </a:ext>
            </a:extLst>
          </p:cNvPr>
          <p:cNvGrpSpPr>
            <a:grpSpLocks/>
          </p:cNvGrpSpPr>
          <p:nvPr/>
        </p:nvGrpSpPr>
        <p:grpSpPr bwMode="auto">
          <a:xfrm>
            <a:off x="460375" y="25400"/>
            <a:ext cx="11472863" cy="1041400"/>
            <a:chOff x="324949" y="18898"/>
            <a:chExt cx="11473761" cy="1041523"/>
          </a:xfrm>
        </p:grpSpPr>
        <p:pic>
          <p:nvPicPr>
            <p:cNvPr id="9" name="Gráfico 8" descr="Niños">
              <a:extLst>
                <a:ext uri="{FF2B5EF4-FFF2-40B4-BE49-F238E27FC236}">
                  <a16:creationId xmlns:a16="http://schemas.microsoft.com/office/drawing/2014/main" xmlns="" id="{CADCB42A-3FEB-4E24-99AF-22DFC32DC6AF}"/>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24583" name="Grupo 9">
              <a:extLst>
                <a:ext uri="{FF2B5EF4-FFF2-40B4-BE49-F238E27FC236}">
                  <a16:creationId xmlns:a16="http://schemas.microsoft.com/office/drawing/2014/main" xmlns="" id="{CFF933CD-C099-4598-AA50-2900F797C1AA}"/>
                </a:ext>
              </a:extLst>
            </p:cNvPr>
            <p:cNvGrpSpPr>
              <a:grpSpLocks/>
            </p:cNvGrpSpPr>
            <p:nvPr/>
          </p:nvGrpSpPr>
          <p:grpSpPr bwMode="auto">
            <a:xfrm>
              <a:off x="10087897" y="203994"/>
              <a:ext cx="1710813" cy="651412"/>
              <a:chOff x="311102" y="174229"/>
              <a:chExt cx="9335256" cy="6359305"/>
            </a:xfrm>
          </p:grpSpPr>
          <p:pic>
            <p:nvPicPr>
              <p:cNvPr id="24584" name="Imagen 10">
                <a:extLst>
                  <a:ext uri="{FF2B5EF4-FFF2-40B4-BE49-F238E27FC236}">
                    <a16:creationId xmlns:a16="http://schemas.microsoft.com/office/drawing/2014/main" xmlns="" id="{2498D32A-C2D4-4DFF-B2AB-B14DBF8CFD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Imagen 11">
                <a:extLst>
                  <a:ext uri="{FF2B5EF4-FFF2-40B4-BE49-F238E27FC236}">
                    <a16:creationId xmlns:a16="http://schemas.microsoft.com/office/drawing/2014/main" xmlns="" id="{85572D59-C3A9-4151-8D74-E86D31CB5D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5 CuadroTexto">
            <a:extLst>
              <a:ext uri="{FF2B5EF4-FFF2-40B4-BE49-F238E27FC236}">
                <a16:creationId xmlns:a16="http://schemas.microsoft.com/office/drawing/2014/main" xmlns="" id="{31F63C7E-234C-4476-BF44-C7EC53F2A494}"/>
              </a:ext>
            </a:extLst>
          </p:cNvPr>
          <p:cNvSpPr txBox="1">
            <a:spLocks noChangeArrowheads="1"/>
          </p:cNvSpPr>
          <p:nvPr/>
        </p:nvSpPr>
        <p:spPr bwMode="auto">
          <a:xfrm>
            <a:off x="2098675" y="2667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4D8369F6-DBA0-491F-BD33-970F90FC40AC}"/>
              </a:ext>
            </a:extLst>
          </p:cNvPr>
          <p:cNvSpPr txBox="1"/>
          <p:nvPr/>
        </p:nvSpPr>
        <p:spPr>
          <a:xfrm>
            <a:off x="618978" y="675250"/>
            <a:ext cx="11573022" cy="5693866"/>
          </a:xfrm>
          <a:prstGeom prst="rect">
            <a:avLst/>
          </a:prstGeom>
          <a:noFill/>
        </p:spPr>
        <p:txBody>
          <a:bodyPr wrap="square" rtlCol="0">
            <a:spAutoFit/>
          </a:bodyPr>
          <a:lstStyle/>
          <a:p>
            <a:r>
              <a:rPr lang="es-ES" sz="2800" dirty="0"/>
              <a:t>OBJETIVO: OFRECER UNA PROPUESTA DE INTERVENCIÓN EDUCATIVA</a:t>
            </a:r>
          </a:p>
          <a:p>
            <a:endParaRPr lang="es-ES" sz="2800" dirty="0"/>
          </a:p>
          <a:p>
            <a:pPr algn="ctr"/>
            <a:r>
              <a:rPr lang="es-ES" sz="2800" dirty="0">
                <a:solidFill>
                  <a:srgbClr val="FF0000"/>
                </a:solidFill>
              </a:rPr>
              <a:t>PROMOCIÓN DE ALIMENTACIÓN SALUDABLE EN LA ESCUELA</a:t>
            </a:r>
          </a:p>
          <a:p>
            <a:endParaRPr lang="es-ES" sz="2400" dirty="0">
              <a:solidFill>
                <a:srgbClr val="FF0000"/>
              </a:solidFill>
            </a:endParaRPr>
          </a:p>
          <a:p>
            <a:pPr marL="457200" indent="-457200">
              <a:buAutoNum type="arabicPeriod"/>
            </a:pPr>
            <a:r>
              <a:rPr lang="es-ES" sz="3200" dirty="0"/>
              <a:t>Pautas generales</a:t>
            </a:r>
          </a:p>
          <a:p>
            <a:pPr marL="457200" indent="-457200">
              <a:buAutoNum type="arabicPeriod"/>
            </a:pPr>
            <a:r>
              <a:rPr lang="es-ES" sz="3200" dirty="0">
                <a:solidFill>
                  <a:schemeClr val="bg2">
                    <a:lumMod val="75000"/>
                  </a:schemeClr>
                </a:solidFill>
              </a:rPr>
              <a:t>Ideas para puesta en marcha</a:t>
            </a:r>
          </a:p>
          <a:p>
            <a:pPr marL="457200" indent="-457200">
              <a:buAutoNum type="arabicPeriod"/>
            </a:pPr>
            <a:r>
              <a:rPr lang="es-ES" sz="3200" dirty="0">
                <a:solidFill>
                  <a:schemeClr val="bg2">
                    <a:lumMod val="75000"/>
                  </a:schemeClr>
                </a:solidFill>
              </a:rPr>
              <a:t>Criterios nutricionales. </a:t>
            </a:r>
          </a:p>
          <a:p>
            <a:pPr marL="457200" indent="-457200">
              <a:buAutoNum type="arabicPeriod"/>
            </a:pPr>
            <a:r>
              <a:rPr lang="es-ES" sz="3200" dirty="0">
                <a:solidFill>
                  <a:schemeClr val="bg2">
                    <a:lumMod val="75000"/>
                  </a:schemeClr>
                </a:solidFill>
              </a:rPr>
              <a:t>Información sobre alimentos, nutrientes, ingestas recomendadas, objetivos nutricionales y guías alimentarias, aspectos preventivos, adquisición de hábitos saludables.</a:t>
            </a:r>
          </a:p>
          <a:p>
            <a:pPr marL="457200" indent="-457200">
              <a:buAutoNum type="arabicPeriod"/>
            </a:pPr>
            <a:r>
              <a:rPr lang="es-ES" sz="3200" dirty="0" err="1">
                <a:solidFill>
                  <a:schemeClr val="bg2">
                    <a:lumMod val="75000"/>
                  </a:schemeClr>
                </a:solidFill>
              </a:rPr>
              <a:t>Cardioescolas</a:t>
            </a:r>
            <a:r>
              <a:rPr lang="es-ES" sz="3200" dirty="0">
                <a:solidFill>
                  <a:schemeClr val="bg2">
                    <a:lumMod val="75000"/>
                  </a:schemeClr>
                </a:solidFill>
              </a:rPr>
              <a:t>???</a:t>
            </a:r>
          </a:p>
          <a:p>
            <a:pPr marL="457200" indent="-457200">
              <a:buAutoNum type="arabicPeriod"/>
            </a:pPr>
            <a:r>
              <a:rPr lang="es-ES" sz="3200" dirty="0"/>
              <a:t>Aprender de los errores.</a:t>
            </a:r>
          </a:p>
        </p:txBody>
      </p:sp>
    </p:spTree>
    <p:extLst>
      <p:ext uri="{BB962C8B-B14F-4D97-AF65-F5344CB8AC3E}">
        <p14:creationId xmlns:p14="http://schemas.microsoft.com/office/powerpoint/2010/main" val="25643313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pyramid">
            <a:extLst>
              <a:ext uri="{FF2B5EF4-FFF2-40B4-BE49-F238E27FC236}">
                <a16:creationId xmlns:a16="http://schemas.microsoft.com/office/drawing/2014/main" xmlns="" id="{E240B24A-24CD-45D2-9A02-B27F50CA8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0" y="1843088"/>
            <a:ext cx="3756025"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CuadroTexto">
            <a:extLst>
              <a:ext uri="{FF2B5EF4-FFF2-40B4-BE49-F238E27FC236}">
                <a16:creationId xmlns:a16="http://schemas.microsoft.com/office/drawing/2014/main" xmlns="" id="{B1B6E874-A1D1-445E-A08F-D1F0D08ECD2D}"/>
              </a:ext>
            </a:extLst>
          </p:cNvPr>
          <p:cNvSpPr txBox="1">
            <a:spLocks noChangeArrowheads="1"/>
          </p:cNvSpPr>
          <p:nvPr/>
        </p:nvSpPr>
        <p:spPr bwMode="auto">
          <a:xfrm>
            <a:off x="10715625" y="3001963"/>
            <a:ext cx="7191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9600">
                <a:solidFill>
                  <a:srgbClr val="FF0000"/>
                </a:solidFill>
                <a:latin typeface="Bauhaus 93" panose="04030905020B02020C02" pitchFamily="82" charset="0"/>
              </a:rPr>
              <a:t>?</a:t>
            </a:r>
          </a:p>
        </p:txBody>
      </p:sp>
      <p:sp>
        <p:nvSpPr>
          <p:cNvPr id="14340" name="2 CuadroTexto">
            <a:extLst>
              <a:ext uri="{FF2B5EF4-FFF2-40B4-BE49-F238E27FC236}">
                <a16:creationId xmlns:a16="http://schemas.microsoft.com/office/drawing/2014/main" xmlns="" id="{8D8BAC86-E0D5-4E90-AB73-7DF5F948D694}"/>
              </a:ext>
            </a:extLst>
          </p:cNvPr>
          <p:cNvSpPr txBox="1">
            <a:spLocks noChangeArrowheads="1"/>
          </p:cNvSpPr>
          <p:nvPr/>
        </p:nvSpPr>
        <p:spPr bwMode="auto">
          <a:xfrm>
            <a:off x="258763" y="742950"/>
            <a:ext cx="9582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defRPr/>
            </a:pPr>
            <a:r>
              <a:rPr lang="es-ES" altLang="es-ES" sz="2800" b="1" dirty="0">
                <a:solidFill>
                  <a:srgbClr val="FA0652"/>
                </a:solidFill>
                <a:latin typeface="+mn-lt"/>
              </a:rPr>
              <a:t>10. Comparar lo recomendado con nuestra pirámide particular</a:t>
            </a:r>
          </a:p>
        </p:txBody>
      </p:sp>
      <p:pic>
        <p:nvPicPr>
          <p:cNvPr id="25605" name="Picture 2">
            <a:extLst>
              <a:ext uri="{FF2B5EF4-FFF2-40B4-BE49-F238E27FC236}">
                <a16:creationId xmlns:a16="http://schemas.microsoft.com/office/drawing/2014/main" xmlns="" id="{B66F55D0-E955-43FC-A5EC-7EB092A51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75" t="34940" r="53363" b="10146"/>
          <a:stretch>
            <a:fillRect/>
          </a:stretch>
        </p:blipFill>
        <p:spPr bwMode="auto">
          <a:xfrm>
            <a:off x="2065338" y="1743075"/>
            <a:ext cx="4246562" cy="490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606" name="Grupo 8">
            <a:extLst>
              <a:ext uri="{FF2B5EF4-FFF2-40B4-BE49-F238E27FC236}">
                <a16:creationId xmlns:a16="http://schemas.microsoft.com/office/drawing/2014/main" xmlns="" id="{5CEB3839-4136-4F15-A51E-02A9B2978620}"/>
              </a:ext>
            </a:extLst>
          </p:cNvPr>
          <p:cNvGrpSpPr>
            <a:grpSpLocks/>
          </p:cNvGrpSpPr>
          <p:nvPr/>
        </p:nvGrpSpPr>
        <p:grpSpPr bwMode="auto">
          <a:xfrm>
            <a:off x="460375" y="25400"/>
            <a:ext cx="11472863" cy="1041400"/>
            <a:chOff x="324949" y="18898"/>
            <a:chExt cx="11473761" cy="1041523"/>
          </a:xfrm>
        </p:grpSpPr>
        <p:pic>
          <p:nvPicPr>
            <p:cNvPr id="10" name="Gráfico 9" descr="Niños">
              <a:extLst>
                <a:ext uri="{FF2B5EF4-FFF2-40B4-BE49-F238E27FC236}">
                  <a16:creationId xmlns:a16="http://schemas.microsoft.com/office/drawing/2014/main" xmlns="" id="{653D96E2-9160-4956-AA3C-204DB42A2BD7}"/>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25609" name="Grupo 10">
              <a:extLst>
                <a:ext uri="{FF2B5EF4-FFF2-40B4-BE49-F238E27FC236}">
                  <a16:creationId xmlns:a16="http://schemas.microsoft.com/office/drawing/2014/main" xmlns="" id="{2E71758B-91D3-4971-ABB9-1CEBFD905D4C}"/>
                </a:ext>
              </a:extLst>
            </p:cNvPr>
            <p:cNvGrpSpPr>
              <a:grpSpLocks/>
            </p:cNvGrpSpPr>
            <p:nvPr/>
          </p:nvGrpSpPr>
          <p:grpSpPr bwMode="auto">
            <a:xfrm>
              <a:off x="10087897" y="203994"/>
              <a:ext cx="1710813" cy="651412"/>
              <a:chOff x="311102" y="174229"/>
              <a:chExt cx="9335256" cy="6359305"/>
            </a:xfrm>
          </p:grpSpPr>
          <p:pic>
            <p:nvPicPr>
              <p:cNvPr id="25610" name="Imagen 11">
                <a:extLst>
                  <a:ext uri="{FF2B5EF4-FFF2-40B4-BE49-F238E27FC236}">
                    <a16:creationId xmlns:a16="http://schemas.microsoft.com/office/drawing/2014/main" xmlns="" id="{255E9AB3-1798-4E73-A027-62E4E3E89B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Imagen 12">
                <a:extLst>
                  <a:ext uri="{FF2B5EF4-FFF2-40B4-BE49-F238E27FC236}">
                    <a16:creationId xmlns:a16="http://schemas.microsoft.com/office/drawing/2014/main" xmlns="" id="{C3B6CAE0-A8FD-4213-8388-0B7B359F25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5 CuadroTexto">
            <a:extLst>
              <a:ext uri="{FF2B5EF4-FFF2-40B4-BE49-F238E27FC236}">
                <a16:creationId xmlns:a16="http://schemas.microsoft.com/office/drawing/2014/main" xmlns="" id="{A090A11A-7EB1-4C77-ABF8-8BC4D71A5AE1}"/>
              </a:ext>
            </a:extLst>
          </p:cNvPr>
          <p:cNvSpPr txBox="1">
            <a:spLocks noChangeArrowheads="1"/>
          </p:cNvSpPr>
          <p:nvPr/>
        </p:nvSpPr>
        <p:spPr bwMode="auto">
          <a:xfrm>
            <a:off x="2098675" y="2667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n 2">
            <a:extLst>
              <a:ext uri="{FF2B5EF4-FFF2-40B4-BE49-F238E27FC236}">
                <a16:creationId xmlns:a16="http://schemas.microsoft.com/office/drawing/2014/main" xmlns="" id="{4782E1E3-5524-48F4-8C14-D8D013D02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96" b="6198"/>
          <a:stretch>
            <a:fillRect/>
          </a:stretch>
        </p:blipFill>
        <p:spPr bwMode="auto">
          <a:xfrm>
            <a:off x="4365625" y="1254125"/>
            <a:ext cx="74326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1 Rectángulo">
            <a:extLst>
              <a:ext uri="{FF2B5EF4-FFF2-40B4-BE49-F238E27FC236}">
                <a16:creationId xmlns:a16="http://schemas.microsoft.com/office/drawing/2014/main" xmlns="" id="{CA770BD6-55FA-4BA0-BD2E-20CB6ABDE06F}"/>
              </a:ext>
            </a:extLst>
          </p:cNvPr>
          <p:cNvSpPr>
            <a:spLocks noChangeArrowheads="1"/>
          </p:cNvSpPr>
          <p:nvPr/>
        </p:nvSpPr>
        <p:spPr bwMode="auto">
          <a:xfrm>
            <a:off x="195263" y="1565275"/>
            <a:ext cx="12434887" cy="3108325"/>
          </a:xfrm>
          <a:prstGeom prst="rect">
            <a:avLst/>
          </a:prstGeom>
          <a:solidFill>
            <a:schemeClr val="bg1">
              <a:alpha val="48000"/>
            </a:schemeClr>
          </a:solidFill>
          <a:ln>
            <a:noFill/>
          </a:ln>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t" hangingPunct="1">
              <a:spcBef>
                <a:spcPct val="0"/>
              </a:spcBef>
              <a:spcAft>
                <a:spcPts val="0"/>
              </a:spcAft>
              <a:buFontTx/>
              <a:buNone/>
              <a:defRPr/>
            </a:pPr>
            <a:r>
              <a:rPr lang="es-ES" altLang="es-ES" sz="2800" b="1" dirty="0">
                <a:solidFill>
                  <a:srgbClr val="FA0652"/>
                </a:solidFill>
              </a:rPr>
              <a:t>11. Arte, historia y alimentación</a:t>
            </a:r>
          </a:p>
          <a:p>
            <a:pPr eaLnBrk="1" fontAlgn="t" hangingPunct="1">
              <a:spcBef>
                <a:spcPct val="0"/>
              </a:spcBef>
              <a:spcAft>
                <a:spcPts val="0"/>
              </a:spcAft>
              <a:buFontTx/>
              <a:buNone/>
              <a:defRPr/>
            </a:pPr>
            <a:endParaRPr lang="es-ES" altLang="es-ES" sz="2800" b="1" dirty="0">
              <a:solidFill>
                <a:srgbClr val="FF0000"/>
              </a:solidFill>
            </a:endParaRPr>
          </a:p>
          <a:p>
            <a:pPr marL="457200" indent="-457200" eaLnBrk="1" fontAlgn="t" hangingPunct="1">
              <a:spcBef>
                <a:spcPct val="0"/>
              </a:spcBef>
              <a:spcAft>
                <a:spcPts val="0"/>
              </a:spcAft>
              <a:defRPr/>
            </a:pPr>
            <a:r>
              <a:rPr lang="es-ES" altLang="es-ES" sz="2800" dirty="0"/>
              <a:t>La dieta y la historia de la evolución humana</a:t>
            </a:r>
          </a:p>
          <a:p>
            <a:pPr marL="457200" indent="-457200" eaLnBrk="1" fontAlgn="t" hangingPunct="1">
              <a:spcBef>
                <a:spcPct val="0"/>
              </a:spcBef>
              <a:spcAft>
                <a:spcPts val="0"/>
              </a:spcAft>
              <a:defRPr/>
            </a:pPr>
            <a:r>
              <a:rPr lang="es-ES" altLang="es-ES" sz="2800" dirty="0"/>
              <a:t>La dieta en función de los recursos naturales</a:t>
            </a:r>
          </a:p>
          <a:p>
            <a:pPr marL="457200" indent="-457200" eaLnBrk="1" fontAlgn="t" hangingPunct="1">
              <a:spcBef>
                <a:spcPct val="0"/>
              </a:spcBef>
              <a:spcAft>
                <a:spcPts val="0"/>
              </a:spcAft>
              <a:defRPr/>
            </a:pPr>
            <a:r>
              <a:rPr lang="es-ES" altLang="es-ES" sz="2800" dirty="0"/>
              <a:t>Dieta y enfermedades</a:t>
            </a:r>
          </a:p>
          <a:p>
            <a:pPr marL="457200" indent="-457200" eaLnBrk="1" fontAlgn="t" hangingPunct="1">
              <a:spcBef>
                <a:spcPct val="0"/>
              </a:spcBef>
              <a:spcAft>
                <a:spcPts val="0"/>
              </a:spcAft>
              <a:defRPr/>
            </a:pPr>
            <a:r>
              <a:rPr lang="es-ES" altLang="es-ES" sz="2800" dirty="0"/>
              <a:t>Concepto de enfermedad carencial. ¿Malnutrición por exceso y por defecto?</a:t>
            </a:r>
          </a:p>
          <a:p>
            <a:pPr eaLnBrk="1" fontAlgn="t" hangingPunct="1">
              <a:spcBef>
                <a:spcPct val="0"/>
              </a:spcBef>
              <a:spcAft>
                <a:spcPts val="0"/>
              </a:spcAft>
              <a:buFontTx/>
              <a:buNone/>
              <a:defRPr/>
            </a:pPr>
            <a:r>
              <a:rPr lang="es-ES" altLang="es-ES" sz="2800" dirty="0"/>
              <a:t> </a:t>
            </a:r>
          </a:p>
        </p:txBody>
      </p:sp>
      <p:grpSp>
        <p:nvGrpSpPr>
          <p:cNvPr id="26628" name="Grupo 6">
            <a:extLst>
              <a:ext uri="{FF2B5EF4-FFF2-40B4-BE49-F238E27FC236}">
                <a16:creationId xmlns:a16="http://schemas.microsoft.com/office/drawing/2014/main" xmlns="" id="{E919234B-78A8-415A-A2B5-0C3DED3E3500}"/>
              </a:ext>
            </a:extLst>
          </p:cNvPr>
          <p:cNvGrpSpPr>
            <a:grpSpLocks/>
          </p:cNvGrpSpPr>
          <p:nvPr/>
        </p:nvGrpSpPr>
        <p:grpSpPr bwMode="auto">
          <a:xfrm>
            <a:off x="460375" y="25400"/>
            <a:ext cx="11472863" cy="1041400"/>
            <a:chOff x="324949" y="18898"/>
            <a:chExt cx="11473761" cy="1041523"/>
          </a:xfrm>
        </p:grpSpPr>
        <p:pic>
          <p:nvPicPr>
            <p:cNvPr id="8" name="Gráfico 7" descr="Niños">
              <a:extLst>
                <a:ext uri="{FF2B5EF4-FFF2-40B4-BE49-F238E27FC236}">
                  <a16:creationId xmlns:a16="http://schemas.microsoft.com/office/drawing/2014/main" xmlns="" id="{BCE08B04-EFE1-4034-891B-33A150513D7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26631" name="Grupo 9">
              <a:extLst>
                <a:ext uri="{FF2B5EF4-FFF2-40B4-BE49-F238E27FC236}">
                  <a16:creationId xmlns:a16="http://schemas.microsoft.com/office/drawing/2014/main" xmlns="" id="{2EC3F958-1B08-4A72-8522-13D9936CF590}"/>
                </a:ext>
              </a:extLst>
            </p:cNvPr>
            <p:cNvGrpSpPr>
              <a:grpSpLocks/>
            </p:cNvGrpSpPr>
            <p:nvPr/>
          </p:nvGrpSpPr>
          <p:grpSpPr bwMode="auto">
            <a:xfrm>
              <a:off x="10087897" y="203994"/>
              <a:ext cx="1710813" cy="651412"/>
              <a:chOff x="311102" y="174229"/>
              <a:chExt cx="9335256" cy="6359305"/>
            </a:xfrm>
          </p:grpSpPr>
          <p:pic>
            <p:nvPicPr>
              <p:cNvPr id="26632" name="Imagen 10">
                <a:extLst>
                  <a:ext uri="{FF2B5EF4-FFF2-40B4-BE49-F238E27FC236}">
                    <a16:creationId xmlns:a16="http://schemas.microsoft.com/office/drawing/2014/main" xmlns="" id="{34583120-AE08-419A-B3C9-62F7DF1339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Imagen 11">
                <a:extLst>
                  <a:ext uri="{FF2B5EF4-FFF2-40B4-BE49-F238E27FC236}">
                    <a16:creationId xmlns:a16="http://schemas.microsoft.com/office/drawing/2014/main" xmlns="" id="{B006BAC8-F831-4A51-8129-F252D7DE08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5 CuadroTexto">
            <a:extLst>
              <a:ext uri="{FF2B5EF4-FFF2-40B4-BE49-F238E27FC236}">
                <a16:creationId xmlns:a16="http://schemas.microsoft.com/office/drawing/2014/main" xmlns="" id="{86AD378C-F221-42C5-AFE9-776969BABCDF}"/>
              </a:ext>
            </a:extLst>
          </p:cNvPr>
          <p:cNvSpPr txBox="1">
            <a:spLocks noChangeArrowheads="1"/>
          </p:cNvSpPr>
          <p:nvPr/>
        </p:nvSpPr>
        <p:spPr bwMode="auto">
          <a:xfrm>
            <a:off x="2098675" y="2667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n 2">
            <a:extLst>
              <a:ext uri="{FF2B5EF4-FFF2-40B4-BE49-F238E27FC236}">
                <a16:creationId xmlns:a16="http://schemas.microsoft.com/office/drawing/2014/main" xmlns="" id="{D0D94D9D-3B93-403E-9D08-887CBD7F1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6638" y="1562100"/>
            <a:ext cx="5781675"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1 Rectángulo">
            <a:extLst>
              <a:ext uri="{FF2B5EF4-FFF2-40B4-BE49-F238E27FC236}">
                <a16:creationId xmlns:a16="http://schemas.microsoft.com/office/drawing/2014/main" xmlns="" id="{3CDCE0AE-1460-42B2-8CC2-E97307F56D5D}"/>
              </a:ext>
            </a:extLst>
          </p:cNvPr>
          <p:cNvSpPr>
            <a:spLocks noChangeArrowheads="1"/>
          </p:cNvSpPr>
          <p:nvPr/>
        </p:nvSpPr>
        <p:spPr bwMode="auto">
          <a:xfrm>
            <a:off x="277813" y="1087438"/>
            <a:ext cx="11595100" cy="5694362"/>
          </a:xfrm>
          <a:prstGeom prst="rect">
            <a:avLst/>
          </a:prstGeom>
          <a:solidFill>
            <a:schemeClr val="bg1">
              <a:alpha val="2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t" hangingPunct="1">
              <a:lnSpc>
                <a:spcPct val="100000"/>
              </a:lnSpc>
              <a:spcBef>
                <a:spcPct val="0"/>
              </a:spcBef>
              <a:buFontTx/>
              <a:buNone/>
            </a:pPr>
            <a:r>
              <a:rPr lang="es-ES" altLang="es-ES" b="1">
                <a:solidFill>
                  <a:srgbClr val="FA0652"/>
                </a:solidFill>
              </a:rPr>
              <a:t>11.b. Arte, historia y alimentación</a:t>
            </a:r>
          </a:p>
          <a:p>
            <a:pPr eaLnBrk="1" fontAlgn="t" hangingPunct="1">
              <a:lnSpc>
                <a:spcPct val="100000"/>
              </a:lnSpc>
              <a:spcBef>
                <a:spcPct val="0"/>
              </a:spcBef>
              <a:buFontTx/>
              <a:buNone/>
            </a:pPr>
            <a:r>
              <a:rPr lang="es-ES" altLang="es-ES" sz="1800"/>
              <a:t> </a:t>
            </a:r>
            <a:r>
              <a:rPr lang="es-ES" altLang="es-ES"/>
              <a:t>¿Qué comían?</a:t>
            </a:r>
          </a:p>
          <a:p>
            <a:pPr lvl="1" eaLnBrk="1" fontAlgn="t" hangingPunct="1">
              <a:lnSpc>
                <a:spcPct val="100000"/>
              </a:lnSpc>
              <a:spcBef>
                <a:spcPct val="0"/>
              </a:spcBef>
            </a:pPr>
            <a:r>
              <a:rPr lang="es-ES" altLang="es-ES" sz="2800"/>
              <a:t>Dieta paleolítica</a:t>
            </a:r>
          </a:p>
          <a:p>
            <a:pPr lvl="1" eaLnBrk="1" fontAlgn="t" hangingPunct="1">
              <a:lnSpc>
                <a:spcPct val="100000"/>
              </a:lnSpc>
              <a:spcBef>
                <a:spcPct val="0"/>
              </a:spcBef>
            </a:pPr>
            <a:r>
              <a:rPr lang="es-ES" altLang="es-ES" sz="2800"/>
              <a:t>Los romanos</a:t>
            </a:r>
          </a:p>
          <a:p>
            <a:pPr lvl="1" eaLnBrk="1" fontAlgn="t" hangingPunct="1">
              <a:lnSpc>
                <a:spcPct val="100000"/>
              </a:lnSpc>
              <a:spcBef>
                <a:spcPct val="0"/>
              </a:spcBef>
            </a:pPr>
            <a:r>
              <a:rPr lang="es-ES" altLang="es-ES" sz="2800"/>
              <a:t>Los griegos </a:t>
            </a:r>
          </a:p>
          <a:p>
            <a:pPr lvl="1" eaLnBrk="1" fontAlgn="t" hangingPunct="1">
              <a:lnSpc>
                <a:spcPct val="100000"/>
              </a:lnSpc>
              <a:spcBef>
                <a:spcPct val="0"/>
              </a:spcBef>
            </a:pPr>
            <a:r>
              <a:rPr lang="es-ES" altLang="es-ES" sz="2800"/>
              <a:t>Los egipcios</a:t>
            </a:r>
          </a:p>
          <a:p>
            <a:pPr lvl="1" eaLnBrk="1" fontAlgn="t" hangingPunct="1">
              <a:lnSpc>
                <a:spcPct val="100000"/>
              </a:lnSpc>
              <a:spcBef>
                <a:spcPct val="0"/>
              </a:spcBef>
            </a:pPr>
            <a:r>
              <a:rPr lang="es-ES" altLang="es-ES" sz="2800"/>
              <a:t>La alta y baja edad media</a:t>
            </a:r>
          </a:p>
          <a:p>
            <a:pPr eaLnBrk="1" fontAlgn="t" hangingPunct="1">
              <a:lnSpc>
                <a:spcPct val="100000"/>
              </a:lnSpc>
              <a:spcBef>
                <a:spcPct val="0"/>
              </a:spcBef>
              <a:buFontTx/>
              <a:buNone/>
            </a:pPr>
            <a:r>
              <a:rPr lang="es-ES" altLang="es-ES"/>
              <a:t>Seleccionar imágenes </a:t>
            </a:r>
          </a:p>
          <a:p>
            <a:pPr eaLnBrk="1" fontAlgn="t" hangingPunct="1">
              <a:lnSpc>
                <a:spcPct val="100000"/>
              </a:lnSpc>
              <a:spcBef>
                <a:spcPct val="0"/>
              </a:spcBef>
              <a:buFontTx/>
              <a:buNone/>
            </a:pPr>
            <a:r>
              <a:rPr lang="es-ES" altLang="es-ES"/>
              <a:t>Elegir un tema:</a:t>
            </a:r>
          </a:p>
          <a:p>
            <a:pPr eaLnBrk="1" fontAlgn="t" hangingPunct="1">
              <a:lnSpc>
                <a:spcPct val="100000"/>
              </a:lnSpc>
              <a:spcBef>
                <a:spcPct val="0"/>
              </a:spcBef>
              <a:buFontTx/>
              <a:buNone/>
            </a:pPr>
            <a:r>
              <a:rPr lang="es-ES" altLang="es-ES"/>
              <a:t>Los cereales a través de la historia</a:t>
            </a:r>
          </a:p>
          <a:p>
            <a:pPr eaLnBrk="1" fontAlgn="t" hangingPunct="1">
              <a:lnSpc>
                <a:spcPct val="100000"/>
              </a:lnSpc>
              <a:spcBef>
                <a:spcPct val="0"/>
              </a:spcBef>
              <a:buFontTx/>
              <a:buNone/>
            </a:pPr>
            <a:r>
              <a:rPr lang="es-ES" altLang="es-ES"/>
              <a:t>Comparar su dieta con la nuestra actual</a:t>
            </a:r>
          </a:p>
          <a:p>
            <a:pPr eaLnBrk="1" fontAlgn="t" hangingPunct="1">
              <a:lnSpc>
                <a:spcPct val="100000"/>
              </a:lnSpc>
              <a:spcBef>
                <a:spcPct val="0"/>
              </a:spcBef>
              <a:buFontTx/>
              <a:buNone/>
            </a:pPr>
            <a:r>
              <a:rPr lang="es-ES" altLang="es-ES"/>
              <a:t>Elaborar/ intentar probar alguna receta antigua</a:t>
            </a:r>
          </a:p>
          <a:p>
            <a:pPr eaLnBrk="1" fontAlgn="t" hangingPunct="1">
              <a:lnSpc>
                <a:spcPct val="100000"/>
              </a:lnSpc>
              <a:spcBef>
                <a:spcPct val="0"/>
              </a:spcBef>
              <a:buFontTx/>
              <a:buNone/>
            </a:pPr>
            <a:r>
              <a:rPr lang="es-ES" altLang="es-ES"/>
              <a:t>¿Taller de antiguas recetas en el congreso? </a:t>
            </a:r>
          </a:p>
        </p:txBody>
      </p:sp>
      <p:grpSp>
        <p:nvGrpSpPr>
          <p:cNvPr id="27652" name="Grupo 6">
            <a:extLst>
              <a:ext uri="{FF2B5EF4-FFF2-40B4-BE49-F238E27FC236}">
                <a16:creationId xmlns:a16="http://schemas.microsoft.com/office/drawing/2014/main" xmlns="" id="{54A54BED-8619-479E-AAE2-27D6C1E7B357}"/>
              </a:ext>
            </a:extLst>
          </p:cNvPr>
          <p:cNvGrpSpPr>
            <a:grpSpLocks/>
          </p:cNvGrpSpPr>
          <p:nvPr/>
        </p:nvGrpSpPr>
        <p:grpSpPr bwMode="auto">
          <a:xfrm>
            <a:off x="460375" y="25400"/>
            <a:ext cx="11472863" cy="1041400"/>
            <a:chOff x="324949" y="18898"/>
            <a:chExt cx="11473761" cy="1041523"/>
          </a:xfrm>
        </p:grpSpPr>
        <p:pic>
          <p:nvPicPr>
            <p:cNvPr id="8" name="Gráfico 7" descr="Niños">
              <a:extLst>
                <a:ext uri="{FF2B5EF4-FFF2-40B4-BE49-F238E27FC236}">
                  <a16:creationId xmlns:a16="http://schemas.microsoft.com/office/drawing/2014/main" xmlns="" id="{C132CB7E-32E6-49D6-AE3E-833606F8C93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27655" name="Grupo 9">
              <a:extLst>
                <a:ext uri="{FF2B5EF4-FFF2-40B4-BE49-F238E27FC236}">
                  <a16:creationId xmlns:a16="http://schemas.microsoft.com/office/drawing/2014/main" xmlns="" id="{9DCE2D9D-31E6-44BE-AB71-B23E27930A28}"/>
                </a:ext>
              </a:extLst>
            </p:cNvPr>
            <p:cNvGrpSpPr>
              <a:grpSpLocks/>
            </p:cNvGrpSpPr>
            <p:nvPr/>
          </p:nvGrpSpPr>
          <p:grpSpPr bwMode="auto">
            <a:xfrm>
              <a:off x="10087897" y="203994"/>
              <a:ext cx="1710813" cy="651412"/>
              <a:chOff x="311102" y="174229"/>
              <a:chExt cx="9335256" cy="6359305"/>
            </a:xfrm>
          </p:grpSpPr>
          <p:pic>
            <p:nvPicPr>
              <p:cNvPr id="27656" name="Imagen 10">
                <a:extLst>
                  <a:ext uri="{FF2B5EF4-FFF2-40B4-BE49-F238E27FC236}">
                    <a16:creationId xmlns:a16="http://schemas.microsoft.com/office/drawing/2014/main" xmlns="" id="{63D6BE97-35D4-4531-B16A-393F3E2AAA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Imagen 11">
                <a:extLst>
                  <a:ext uri="{FF2B5EF4-FFF2-40B4-BE49-F238E27FC236}">
                    <a16:creationId xmlns:a16="http://schemas.microsoft.com/office/drawing/2014/main" xmlns="" id="{7721A0BC-F4F4-4236-82D1-0F2F29B590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5 CuadroTexto">
            <a:extLst>
              <a:ext uri="{FF2B5EF4-FFF2-40B4-BE49-F238E27FC236}">
                <a16:creationId xmlns:a16="http://schemas.microsoft.com/office/drawing/2014/main" xmlns="" id="{397BE0E6-5E20-45DB-B6CF-478FC2B18E6B}"/>
              </a:ext>
            </a:extLst>
          </p:cNvPr>
          <p:cNvSpPr txBox="1">
            <a:spLocks noChangeArrowheads="1"/>
          </p:cNvSpPr>
          <p:nvPr/>
        </p:nvSpPr>
        <p:spPr bwMode="auto">
          <a:xfrm>
            <a:off x="2098675" y="2667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Rectángulo">
            <a:extLst>
              <a:ext uri="{FF2B5EF4-FFF2-40B4-BE49-F238E27FC236}">
                <a16:creationId xmlns:a16="http://schemas.microsoft.com/office/drawing/2014/main" xmlns="" id="{89B0F03D-8F1C-49C6-AEAF-F54E2682C16D}"/>
              </a:ext>
            </a:extLst>
          </p:cNvPr>
          <p:cNvSpPr>
            <a:spLocks noChangeArrowheads="1"/>
          </p:cNvSpPr>
          <p:nvPr/>
        </p:nvSpPr>
        <p:spPr bwMode="auto">
          <a:xfrm>
            <a:off x="631825" y="1627188"/>
            <a:ext cx="1092835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auto">
              <a:spcAft>
                <a:spcPts val="0"/>
              </a:spcAft>
              <a:buFont typeface="Arial" pitchFamily="34" charset="0"/>
              <a:buNone/>
              <a:defRPr/>
            </a:pPr>
            <a:r>
              <a:rPr lang="es-ES" sz="2800" dirty="0"/>
              <a:t>¿Qué van a descubrir en Pompeya, p. </a:t>
            </a:r>
            <a:r>
              <a:rPr lang="es-ES" sz="2800" dirty="0" err="1"/>
              <a:t>ej</a:t>
            </a:r>
            <a:r>
              <a:rPr lang="es-ES" sz="2800" dirty="0"/>
              <a:t>?</a:t>
            </a:r>
          </a:p>
          <a:p>
            <a:pPr marL="457200" indent="-457200" fontAlgn="auto">
              <a:spcAft>
                <a:spcPts val="0"/>
              </a:spcAft>
              <a:defRPr/>
            </a:pPr>
            <a:r>
              <a:rPr lang="es-ES" sz="2800" dirty="0"/>
              <a:t>El gusto por la investigación , curiosidad.</a:t>
            </a:r>
          </a:p>
          <a:p>
            <a:pPr marL="457200" indent="-457200" fontAlgn="auto">
              <a:spcAft>
                <a:spcPts val="0"/>
              </a:spcAft>
              <a:defRPr/>
            </a:pPr>
            <a:r>
              <a:rPr lang="es-ES" sz="2800" dirty="0"/>
              <a:t>La dieta de los pompeyanos era muy variada</a:t>
            </a:r>
          </a:p>
          <a:p>
            <a:pPr marL="457200" indent="-457200" fontAlgn="auto">
              <a:spcAft>
                <a:spcPts val="0"/>
              </a:spcAft>
              <a:defRPr/>
            </a:pPr>
            <a:r>
              <a:rPr lang="es-ES" sz="2800" dirty="0"/>
              <a:t>Se descubren erosiones en los dientes (pan con trocitos de la muela de moler)</a:t>
            </a:r>
          </a:p>
          <a:p>
            <a:pPr marL="457200" indent="-457200" fontAlgn="auto">
              <a:spcAft>
                <a:spcPts val="0"/>
              </a:spcAft>
              <a:defRPr/>
            </a:pPr>
            <a:r>
              <a:rPr lang="es-ES" sz="2800" dirty="0"/>
              <a:t>Los ricos comían en casa. Con opulencia</a:t>
            </a:r>
          </a:p>
          <a:p>
            <a:pPr marL="457200" indent="-457200" fontAlgn="auto">
              <a:spcAft>
                <a:spcPts val="0"/>
              </a:spcAft>
              <a:defRPr/>
            </a:pPr>
            <a:r>
              <a:rPr lang="es-ES" sz="2800" dirty="0"/>
              <a:t>Había locales de comida rápida</a:t>
            </a:r>
          </a:p>
          <a:p>
            <a:pPr marL="457200" indent="-457200" fontAlgn="auto">
              <a:spcAft>
                <a:spcPts val="0"/>
              </a:spcAft>
              <a:defRPr/>
            </a:pPr>
            <a:r>
              <a:rPr lang="es-ES" sz="2800" dirty="0"/>
              <a:t>Tenía su propio puerto. </a:t>
            </a:r>
          </a:p>
          <a:p>
            <a:pPr marL="457200" indent="-457200" fontAlgn="auto">
              <a:spcAft>
                <a:spcPts val="0"/>
              </a:spcAft>
              <a:defRPr/>
            </a:pPr>
            <a:r>
              <a:rPr lang="es-ES" sz="2800" dirty="0"/>
              <a:t>Entraban alimentos foráneos, de la misma forma que joyas, piedras preciosas como la esmeralda, marfil de la India, etc.</a:t>
            </a:r>
          </a:p>
        </p:txBody>
      </p:sp>
      <p:pic>
        <p:nvPicPr>
          <p:cNvPr id="28675" name="Picture 2">
            <a:extLst>
              <a:ext uri="{FF2B5EF4-FFF2-40B4-BE49-F238E27FC236}">
                <a16:creationId xmlns:a16="http://schemas.microsoft.com/office/drawing/2014/main" xmlns="" id="{C47DD108-2410-4E57-A170-1ACDB35F3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051"/>
          <a:stretch>
            <a:fillRect/>
          </a:stretch>
        </p:blipFill>
        <p:spPr bwMode="auto">
          <a:xfrm>
            <a:off x="9871075" y="5110163"/>
            <a:ext cx="189865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3">
            <a:extLst>
              <a:ext uri="{FF2B5EF4-FFF2-40B4-BE49-F238E27FC236}">
                <a16:creationId xmlns:a16="http://schemas.microsoft.com/office/drawing/2014/main" xmlns="" id="{57104F81-11AC-478E-A21C-3A577AB9F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925" y="504825"/>
            <a:ext cx="3922713"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7" name="1 Rectángulo">
            <a:extLst>
              <a:ext uri="{FF2B5EF4-FFF2-40B4-BE49-F238E27FC236}">
                <a16:creationId xmlns:a16="http://schemas.microsoft.com/office/drawing/2014/main" xmlns="" id="{410D2FE6-BBD4-4B1E-B947-CA962CB9B46B}"/>
              </a:ext>
            </a:extLst>
          </p:cNvPr>
          <p:cNvSpPr>
            <a:spLocks noChangeArrowheads="1"/>
          </p:cNvSpPr>
          <p:nvPr/>
        </p:nvSpPr>
        <p:spPr bwMode="auto">
          <a:xfrm>
            <a:off x="0" y="896938"/>
            <a:ext cx="55991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t" hangingPunct="1">
              <a:lnSpc>
                <a:spcPct val="100000"/>
              </a:lnSpc>
              <a:spcBef>
                <a:spcPct val="0"/>
              </a:spcBef>
              <a:buFontTx/>
              <a:buNone/>
            </a:pPr>
            <a:r>
              <a:rPr lang="es-ES" altLang="es-ES" b="1">
                <a:solidFill>
                  <a:srgbClr val="FA0652"/>
                </a:solidFill>
              </a:rPr>
              <a:t>11. Arte, historia y alimentación</a:t>
            </a:r>
          </a:p>
        </p:txBody>
      </p:sp>
      <p:grpSp>
        <p:nvGrpSpPr>
          <p:cNvPr id="28678" name="Grupo 8">
            <a:extLst>
              <a:ext uri="{FF2B5EF4-FFF2-40B4-BE49-F238E27FC236}">
                <a16:creationId xmlns:a16="http://schemas.microsoft.com/office/drawing/2014/main" xmlns="" id="{90A72113-B2BD-483E-B0E5-F6EBF4415161}"/>
              </a:ext>
            </a:extLst>
          </p:cNvPr>
          <p:cNvGrpSpPr>
            <a:grpSpLocks/>
          </p:cNvGrpSpPr>
          <p:nvPr/>
        </p:nvGrpSpPr>
        <p:grpSpPr bwMode="auto">
          <a:xfrm>
            <a:off x="460375" y="25400"/>
            <a:ext cx="11472863" cy="1041400"/>
            <a:chOff x="324949" y="18898"/>
            <a:chExt cx="11473761" cy="1041523"/>
          </a:xfrm>
        </p:grpSpPr>
        <p:pic>
          <p:nvPicPr>
            <p:cNvPr id="10" name="Gráfico 9" descr="Niños">
              <a:extLst>
                <a:ext uri="{FF2B5EF4-FFF2-40B4-BE49-F238E27FC236}">
                  <a16:creationId xmlns:a16="http://schemas.microsoft.com/office/drawing/2014/main" xmlns="" id="{F82D4976-73CA-417E-A07B-5D10CBEEE37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28681" name="Grupo 10">
              <a:extLst>
                <a:ext uri="{FF2B5EF4-FFF2-40B4-BE49-F238E27FC236}">
                  <a16:creationId xmlns:a16="http://schemas.microsoft.com/office/drawing/2014/main" xmlns="" id="{A351118F-332A-4C39-8C86-81E7725DD5B1}"/>
                </a:ext>
              </a:extLst>
            </p:cNvPr>
            <p:cNvGrpSpPr>
              <a:grpSpLocks/>
            </p:cNvGrpSpPr>
            <p:nvPr/>
          </p:nvGrpSpPr>
          <p:grpSpPr bwMode="auto">
            <a:xfrm>
              <a:off x="10087897" y="203994"/>
              <a:ext cx="1710813" cy="651412"/>
              <a:chOff x="311102" y="174229"/>
              <a:chExt cx="9335256" cy="6359305"/>
            </a:xfrm>
          </p:grpSpPr>
          <p:pic>
            <p:nvPicPr>
              <p:cNvPr id="28682" name="Imagen 11">
                <a:extLst>
                  <a:ext uri="{FF2B5EF4-FFF2-40B4-BE49-F238E27FC236}">
                    <a16:creationId xmlns:a16="http://schemas.microsoft.com/office/drawing/2014/main" xmlns="" id="{5F1FBCD1-1F81-42A0-8B22-92CE7AB11B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Imagen 12">
                <a:extLst>
                  <a:ext uri="{FF2B5EF4-FFF2-40B4-BE49-F238E27FC236}">
                    <a16:creationId xmlns:a16="http://schemas.microsoft.com/office/drawing/2014/main" xmlns="" id="{158EF88A-30A0-44EB-823B-11EB547D7D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5 CuadroTexto">
            <a:extLst>
              <a:ext uri="{FF2B5EF4-FFF2-40B4-BE49-F238E27FC236}">
                <a16:creationId xmlns:a16="http://schemas.microsoft.com/office/drawing/2014/main" xmlns="" id="{C9CAA3A9-EE29-4705-846B-AB9C7D27C451}"/>
              </a:ext>
            </a:extLst>
          </p:cNvPr>
          <p:cNvSpPr txBox="1">
            <a:spLocks noChangeArrowheads="1"/>
          </p:cNvSpPr>
          <p:nvPr/>
        </p:nvSpPr>
        <p:spPr bwMode="auto">
          <a:xfrm>
            <a:off x="2098675" y="26670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Rectángulo">
            <a:extLst>
              <a:ext uri="{FF2B5EF4-FFF2-40B4-BE49-F238E27FC236}">
                <a16:creationId xmlns:a16="http://schemas.microsoft.com/office/drawing/2014/main" xmlns="" id="{6AAB37B7-5842-49F6-A1BF-C2CB0807148C}"/>
              </a:ext>
            </a:extLst>
          </p:cNvPr>
          <p:cNvSpPr>
            <a:spLocks noChangeArrowheads="1"/>
          </p:cNvSpPr>
          <p:nvPr/>
        </p:nvSpPr>
        <p:spPr bwMode="auto">
          <a:xfrm>
            <a:off x="1919288" y="428625"/>
            <a:ext cx="8748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t" hangingPunct="1">
              <a:lnSpc>
                <a:spcPct val="100000"/>
              </a:lnSpc>
              <a:spcBef>
                <a:spcPct val="0"/>
              </a:spcBef>
              <a:buFontTx/>
              <a:buNone/>
            </a:pPr>
            <a:r>
              <a:rPr lang="es-ES" altLang="es-ES" b="1">
                <a:solidFill>
                  <a:srgbClr val="FA0652"/>
                </a:solidFill>
              </a:rPr>
              <a:t>12. Cine, comic… y alimentación</a:t>
            </a:r>
          </a:p>
        </p:txBody>
      </p:sp>
      <p:sp>
        <p:nvSpPr>
          <p:cNvPr id="29699" name="2 Rectángulo">
            <a:extLst>
              <a:ext uri="{FF2B5EF4-FFF2-40B4-BE49-F238E27FC236}">
                <a16:creationId xmlns:a16="http://schemas.microsoft.com/office/drawing/2014/main" xmlns="" id="{76F187B3-0524-4C80-BC86-54F93AB30715}"/>
              </a:ext>
            </a:extLst>
          </p:cNvPr>
          <p:cNvSpPr>
            <a:spLocks noChangeArrowheads="1"/>
          </p:cNvSpPr>
          <p:nvPr/>
        </p:nvSpPr>
        <p:spPr bwMode="auto">
          <a:xfrm>
            <a:off x="361950" y="849313"/>
            <a:ext cx="1127442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t" hangingPunct="1">
              <a:lnSpc>
                <a:spcPct val="150000"/>
              </a:lnSpc>
              <a:spcBef>
                <a:spcPct val="0"/>
              </a:spcBef>
              <a:buFontTx/>
              <a:buNone/>
            </a:pPr>
            <a:r>
              <a:rPr lang="es-ES" altLang="es-ES"/>
              <a:t>1. La dieta en el cine.</a:t>
            </a:r>
          </a:p>
          <a:p>
            <a:pPr eaLnBrk="1" fontAlgn="t" hangingPunct="1">
              <a:lnSpc>
                <a:spcPct val="150000"/>
              </a:lnSpc>
              <a:spcBef>
                <a:spcPct val="0"/>
              </a:spcBef>
              <a:buFontTx/>
              <a:buNone/>
            </a:pPr>
            <a:r>
              <a:rPr lang="es-ES" altLang="es-ES"/>
              <a:t>2. La gastronomía en el cine.</a:t>
            </a:r>
          </a:p>
          <a:p>
            <a:pPr eaLnBrk="1" fontAlgn="t" hangingPunct="1">
              <a:lnSpc>
                <a:spcPct val="150000"/>
              </a:lnSpc>
              <a:spcBef>
                <a:spcPct val="0"/>
              </a:spcBef>
              <a:buFontTx/>
              <a:buNone/>
            </a:pPr>
            <a:r>
              <a:rPr lang="es-ES" altLang="es-ES"/>
              <a:t>3. Platos “famosos”: (La dama y el vagabundo…)</a:t>
            </a:r>
          </a:p>
          <a:p>
            <a:pPr eaLnBrk="1" fontAlgn="t" hangingPunct="1">
              <a:lnSpc>
                <a:spcPct val="150000"/>
              </a:lnSpc>
              <a:spcBef>
                <a:spcPct val="0"/>
              </a:spcBef>
              <a:buFontTx/>
              <a:buNone/>
            </a:pPr>
            <a:r>
              <a:rPr lang="es-ES" altLang="es-ES"/>
              <a:t>4. Escenas famosas: A Dios pongo por testigo…</a:t>
            </a:r>
          </a:p>
          <a:p>
            <a:pPr eaLnBrk="1" fontAlgn="t" hangingPunct="1">
              <a:lnSpc>
                <a:spcPct val="150000"/>
              </a:lnSpc>
              <a:spcBef>
                <a:spcPct val="0"/>
              </a:spcBef>
              <a:buFontTx/>
              <a:buNone/>
            </a:pPr>
            <a:r>
              <a:rPr lang="es-ES" altLang="es-ES"/>
              <a:t>5. Conseguir imágenes, elegir en función de la plasticidad, de un tema en concreto (el hambre, las necesidades…) etc.</a:t>
            </a:r>
          </a:p>
          <a:p>
            <a:pPr eaLnBrk="1" fontAlgn="t" hangingPunct="1">
              <a:lnSpc>
                <a:spcPct val="150000"/>
              </a:lnSpc>
              <a:spcBef>
                <a:spcPct val="0"/>
              </a:spcBef>
              <a:buFontTx/>
              <a:buNone/>
            </a:pPr>
            <a:r>
              <a:rPr lang="es-ES" altLang="es-ES"/>
              <a:t>6. Asociar la simbología a los platos</a:t>
            </a:r>
          </a:p>
          <a:p>
            <a:pPr eaLnBrk="1" fontAlgn="t" hangingPunct="1">
              <a:lnSpc>
                <a:spcPct val="150000"/>
              </a:lnSpc>
              <a:spcBef>
                <a:spcPct val="0"/>
              </a:spcBef>
              <a:buFontTx/>
              <a:buNone/>
            </a:pPr>
            <a:r>
              <a:rPr lang="es-ES" altLang="es-ES"/>
              <a:t>7. Elaborar/ intentar probar alguna receta de las películas famosas</a:t>
            </a:r>
          </a:p>
          <a:p>
            <a:pPr eaLnBrk="1" fontAlgn="t" hangingPunct="1">
              <a:lnSpc>
                <a:spcPct val="150000"/>
              </a:lnSpc>
              <a:spcBef>
                <a:spcPct val="0"/>
              </a:spcBef>
              <a:buFontTx/>
              <a:buNone/>
            </a:pPr>
            <a:r>
              <a:rPr lang="es-ES" altLang="es-ES"/>
              <a:t>8. ¿Taller de recetas “famosas” en el congreso?</a:t>
            </a:r>
          </a:p>
        </p:txBody>
      </p:sp>
      <p:pic>
        <p:nvPicPr>
          <p:cNvPr id="29700" name="Picture 2" descr="Resultado de imagen de escarlata o'hara">
            <a:hlinkClick r:id="rId2"/>
            <a:extLst>
              <a:ext uri="{FF2B5EF4-FFF2-40B4-BE49-F238E27FC236}">
                <a16:creationId xmlns:a16="http://schemas.microsoft.com/office/drawing/2014/main" xmlns="" id="{EF0D0C51-17A5-4EC3-B223-60ED06323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5" y="4914900"/>
            <a:ext cx="23812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Foto La Dama y el Vagabundo 3">
            <a:hlinkClick r:id="rId4"/>
            <a:extLst>
              <a:ext uri="{FF2B5EF4-FFF2-40B4-BE49-F238E27FC236}">
                <a16:creationId xmlns:a16="http://schemas.microsoft.com/office/drawing/2014/main" xmlns="" id="{73A3C3AE-6EEA-4A5F-8BEF-B62D4314CB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6538" y="690563"/>
            <a:ext cx="3973512"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Resultado de imagen de carpanta">
            <a:hlinkClick r:id="rId6"/>
            <a:extLst>
              <a:ext uri="{FF2B5EF4-FFF2-40B4-BE49-F238E27FC236}">
                <a16:creationId xmlns:a16="http://schemas.microsoft.com/office/drawing/2014/main" xmlns="" id="{E2E9A178-EDF9-474F-B472-E4886A7443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88" y="877888"/>
            <a:ext cx="147955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3" name="Grupo 9">
            <a:extLst>
              <a:ext uri="{FF2B5EF4-FFF2-40B4-BE49-F238E27FC236}">
                <a16:creationId xmlns:a16="http://schemas.microsoft.com/office/drawing/2014/main" xmlns="" id="{00FD4C2E-6577-4C52-B2F5-18BA7A6329F1}"/>
              </a:ext>
            </a:extLst>
          </p:cNvPr>
          <p:cNvGrpSpPr>
            <a:grpSpLocks/>
          </p:cNvGrpSpPr>
          <p:nvPr/>
        </p:nvGrpSpPr>
        <p:grpSpPr bwMode="auto">
          <a:xfrm>
            <a:off x="511175" y="-130175"/>
            <a:ext cx="11474450" cy="1041400"/>
            <a:chOff x="324949" y="18898"/>
            <a:chExt cx="11473761" cy="1041523"/>
          </a:xfrm>
        </p:grpSpPr>
        <p:pic>
          <p:nvPicPr>
            <p:cNvPr id="11" name="Gráfico 10" descr="Niños">
              <a:extLst>
                <a:ext uri="{FF2B5EF4-FFF2-40B4-BE49-F238E27FC236}">
                  <a16:creationId xmlns:a16="http://schemas.microsoft.com/office/drawing/2014/main" xmlns="" id="{B62F069F-F2A4-42FF-8E24-A0C07912C764}"/>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37" cy="1041523"/>
            </a:xfrm>
            <a:prstGeom prst="rect">
              <a:avLst/>
            </a:prstGeom>
          </p:spPr>
        </p:pic>
        <p:grpSp>
          <p:nvGrpSpPr>
            <p:cNvPr id="29706" name="Grupo 11">
              <a:extLst>
                <a:ext uri="{FF2B5EF4-FFF2-40B4-BE49-F238E27FC236}">
                  <a16:creationId xmlns:a16="http://schemas.microsoft.com/office/drawing/2014/main" xmlns="" id="{E1BE7844-95BD-4367-8BAA-D93F041CC2BF}"/>
                </a:ext>
              </a:extLst>
            </p:cNvPr>
            <p:cNvGrpSpPr>
              <a:grpSpLocks/>
            </p:cNvGrpSpPr>
            <p:nvPr/>
          </p:nvGrpSpPr>
          <p:grpSpPr bwMode="auto">
            <a:xfrm>
              <a:off x="10087897" y="203994"/>
              <a:ext cx="1710813" cy="651412"/>
              <a:chOff x="311102" y="174229"/>
              <a:chExt cx="9335256" cy="6359305"/>
            </a:xfrm>
          </p:grpSpPr>
          <p:pic>
            <p:nvPicPr>
              <p:cNvPr id="29707" name="Imagen 12">
                <a:extLst>
                  <a:ext uri="{FF2B5EF4-FFF2-40B4-BE49-F238E27FC236}">
                    <a16:creationId xmlns:a16="http://schemas.microsoft.com/office/drawing/2014/main" xmlns="" id="{4D120ACC-5249-46BA-8A8A-58DA75AC47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Imagen 13">
                <a:extLst>
                  <a:ext uri="{FF2B5EF4-FFF2-40B4-BE49-F238E27FC236}">
                    <a16:creationId xmlns:a16="http://schemas.microsoft.com/office/drawing/2014/main" xmlns="" id="{299806D2-CFC6-4254-9460-2483675C02A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5 CuadroTexto">
            <a:extLst>
              <a:ext uri="{FF2B5EF4-FFF2-40B4-BE49-F238E27FC236}">
                <a16:creationId xmlns:a16="http://schemas.microsoft.com/office/drawing/2014/main" xmlns="" id="{91150298-EFDD-4329-90BE-53B108F219AF}"/>
              </a:ext>
            </a:extLst>
          </p:cNvPr>
          <p:cNvSpPr txBox="1">
            <a:spLocks noChangeArrowheads="1"/>
          </p:cNvSpPr>
          <p:nvPr/>
        </p:nvSpPr>
        <p:spPr bwMode="auto">
          <a:xfrm>
            <a:off x="2108200" y="0"/>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8 CuadroTexto">
            <a:extLst>
              <a:ext uri="{FF2B5EF4-FFF2-40B4-BE49-F238E27FC236}">
                <a16:creationId xmlns:a16="http://schemas.microsoft.com/office/drawing/2014/main" xmlns="" id="{C8E30D86-A705-422B-AA3E-29982EF7DE31}"/>
              </a:ext>
            </a:extLst>
          </p:cNvPr>
          <p:cNvSpPr txBox="1">
            <a:spLocks noChangeArrowheads="1"/>
          </p:cNvSpPr>
          <p:nvPr/>
        </p:nvSpPr>
        <p:spPr bwMode="auto">
          <a:xfrm>
            <a:off x="223838" y="565150"/>
            <a:ext cx="11385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F0000"/>
                </a:solidFill>
              </a:rPr>
              <a:t>13. Imagina que abres un restaurante y tienes en cuenta la información siguiente</a:t>
            </a:r>
          </a:p>
        </p:txBody>
      </p:sp>
      <p:sp>
        <p:nvSpPr>
          <p:cNvPr id="32771" name="3 Rectángulo">
            <a:extLst>
              <a:ext uri="{FF2B5EF4-FFF2-40B4-BE49-F238E27FC236}">
                <a16:creationId xmlns:a16="http://schemas.microsoft.com/office/drawing/2014/main" xmlns="" id="{97B79625-9E90-421B-AA4D-0A9EEA647859}"/>
              </a:ext>
            </a:extLst>
          </p:cNvPr>
          <p:cNvSpPr>
            <a:spLocks noChangeArrowheads="1"/>
          </p:cNvSpPr>
          <p:nvPr/>
        </p:nvSpPr>
        <p:spPr bwMode="auto">
          <a:xfrm>
            <a:off x="223838" y="1519238"/>
            <a:ext cx="11744325" cy="5122862"/>
          </a:xfrm>
          <a:prstGeom prst="rect">
            <a:avLst/>
          </a:prstGeom>
          <a:solidFill>
            <a:srgbClr val="FFEEB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s-ES" altLang="es-ES" sz="2000"/>
              <a:t>Reformulación de alimentos  y platos para optimizar sus propiedades nutricionales. </a:t>
            </a:r>
          </a:p>
          <a:p>
            <a:pPr eaLnBrk="1" hangingPunct="1">
              <a:lnSpc>
                <a:spcPct val="150000"/>
              </a:lnSpc>
              <a:spcBef>
                <a:spcPct val="0"/>
              </a:spcBef>
              <a:buFontTx/>
              <a:buNone/>
            </a:pPr>
            <a:r>
              <a:rPr lang="es-ES" altLang="es-ES" sz="2000"/>
              <a:t>Nuevas combinaciones de alimentos  para aumentar la disponibilidad de nutrientes.</a:t>
            </a:r>
          </a:p>
          <a:p>
            <a:pPr eaLnBrk="1" hangingPunct="1">
              <a:lnSpc>
                <a:spcPct val="150000"/>
              </a:lnSpc>
              <a:spcBef>
                <a:spcPct val="0"/>
              </a:spcBef>
              <a:buFontTx/>
              <a:buNone/>
            </a:pPr>
            <a:r>
              <a:rPr lang="es-ES" altLang="es-ES" sz="2000"/>
              <a:t>Incorporación de alimentos de consumo diario en las cartas de los restaurantes.</a:t>
            </a:r>
          </a:p>
          <a:p>
            <a:pPr eaLnBrk="1" hangingPunct="1">
              <a:lnSpc>
                <a:spcPct val="150000"/>
              </a:lnSpc>
              <a:spcBef>
                <a:spcPct val="0"/>
              </a:spcBef>
              <a:buFontTx/>
              <a:buNone/>
            </a:pPr>
            <a:r>
              <a:rPr lang="es-ES" altLang="es-ES" sz="2000"/>
              <a:t>Tamaño de las raciones más acorde con las recomendaciones. </a:t>
            </a:r>
          </a:p>
          <a:p>
            <a:pPr eaLnBrk="1" hangingPunct="1">
              <a:lnSpc>
                <a:spcPct val="150000"/>
              </a:lnSpc>
              <a:spcBef>
                <a:spcPct val="0"/>
              </a:spcBef>
              <a:buFontTx/>
              <a:buNone/>
            </a:pPr>
            <a:r>
              <a:rPr lang="es-ES" altLang="es-ES" sz="2000"/>
              <a:t>Más platos con legumbres, más vegetales.</a:t>
            </a:r>
          </a:p>
          <a:p>
            <a:pPr eaLnBrk="1" hangingPunct="1">
              <a:lnSpc>
                <a:spcPct val="150000"/>
              </a:lnSpc>
              <a:spcBef>
                <a:spcPct val="0"/>
              </a:spcBef>
              <a:buFontTx/>
              <a:buNone/>
            </a:pPr>
            <a:r>
              <a:rPr lang="es-ES" altLang="es-ES" sz="2000"/>
              <a:t>Presencia de frutas en los postres.</a:t>
            </a:r>
          </a:p>
          <a:p>
            <a:pPr eaLnBrk="1" hangingPunct="1">
              <a:lnSpc>
                <a:spcPct val="150000"/>
              </a:lnSpc>
              <a:spcBef>
                <a:spcPct val="0"/>
              </a:spcBef>
              <a:buFontTx/>
              <a:buNone/>
            </a:pPr>
            <a:r>
              <a:rPr lang="es-ES" altLang="es-ES" sz="2000"/>
              <a:t>Reducción del contenido de sodio</a:t>
            </a:r>
          </a:p>
          <a:p>
            <a:pPr eaLnBrk="1" hangingPunct="1">
              <a:lnSpc>
                <a:spcPct val="150000"/>
              </a:lnSpc>
              <a:spcBef>
                <a:spcPct val="0"/>
              </a:spcBef>
              <a:buFontTx/>
              <a:buNone/>
            </a:pPr>
            <a:r>
              <a:rPr lang="es-ES" altLang="es-ES" sz="2000"/>
              <a:t>Reducción de grasas y ácidos grasos trans, </a:t>
            </a:r>
          </a:p>
          <a:p>
            <a:pPr eaLnBrk="1" hangingPunct="1">
              <a:lnSpc>
                <a:spcPct val="150000"/>
              </a:lnSpc>
              <a:spcBef>
                <a:spcPct val="0"/>
              </a:spcBef>
              <a:buFontTx/>
              <a:buNone/>
            </a:pPr>
            <a:r>
              <a:rPr lang="es-ES" altLang="es-ES" sz="2000"/>
              <a:t>Salsas menos densas en energía.</a:t>
            </a:r>
          </a:p>
          <a:p>
            <a:pPr eaLnBrk="1" hangingPunct="1">
              <a:lnSpc>
                <a:spcPct val="150000"/>
              </a:lnSpc>
              <a:spcBef>
                <a:spcPct val="0"/>
              </a:spcBef>
              <a:buFontTx/>
              <a:buNone/>
            </a:pPr>
            <a:r>
              <a:rPr lang="es-ES" altLang="es-ES" sz="2000"/>
              <a:t>Mejora en la seguridad alimentaria.</a:t>
            </a:r>
          </a:p>
          <a:p>
            <a:pPr eaLnBrk="1" hangingPunct="1">
              <a:lnSpc>
                <a:spcPct val="150000"/>
              </a:lnSpc>
              <a:spcBef>
                <a:spcPct val="0"/>
              </a:spcBef>
              <a:buFontTx/>
              <a:buNone/>
            </a:pPr>
            <a:r>
              <a:rPr lang="es-ES" altLang="es-ES" sz="2000"/>
              <a:t>Revisión y mejora de las cartas infantiles.</a:t>
            </a:r>
          </a:p>
        </p:txBody>
      </p:sp>
      <p:sp>
        <p:nvSpPr>
          <p:cNvPr id="32772" name="Rectángulo 1">
            <a:extLst>
              <a:ext uri="{FF2B5EF4-FFF2-40B4-BE49-F238E27FC236}">
                <a16:creationId xmlns:a16="http://schemas.microsoft.com/office/drawing/2014/main" xmlns="" id="{0329DC12-1FE8-4F51-9000-CCB3024D0CD1}"/>
              </a:ext>
            </a:extLst>
          </p:cNvPr>
          <p:cNvSpPr>
            <a:spLocks noChangeArrowheads="1"/>
          </p:cNvSpPr>
          <p:nvPr/>
        </p:nvSpPr>
        <p:spPr bwMode="auto">
          <a:xfrm rot="-1150999">
            <a:off x="1479550" y="3194050"/>
            <a:ext cx="10583863"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200" b="1">
                <a:solidFill>
                  <a:srgbClr val="00B050"/>
                </a:solidFill>
              </a:rPr>
              <a:t>Tendencias que marcarán las demandas de los  consumidores</a:t>
            </a:r>
          </a:p>
        </p:txBody>
      </p:sp>
      <p:grpSp>
        <p:nvGrpSpPr>
          <p:cNvPr id="32773" name="Grupo 7">
            <a:extLst>
              <a:ext uri="{FF2B5EF4-FFF2-40B4-BE49-F238E27FC236}">
                <a16:creationId xmlns:a16="http://schemas.microsoft.com/office/drawing/2014/main" xmlns="" id="{B9C0F203-754C-4423-A2C8-A42CA3A4E796}"/>
              </a:ext>
            </a:extLst>
          </p:cNvPr>
          <p:cNvGrpSpPr>
            <a:grpSpLocks/>
          </p:cNvGrpSpPr>
          <p:nvPr/>
        </p:nvGrpSpPr>
        <p:grpSpPr bwMode="auto">
          <a:xfrm>
            <a:off x="236538" y="-163513"/>
            <a:ext cx="11474450" cy="1041401"/>
            <a:chOff x="324949" y="18898"/>
            <a:chExt cx="11473761" cy="1041523"/>
          </a:xfrm>
        </p:grpSpPr>
        <p:pic>
          <p:nvPicPr>
            <p:cNvPr id="10" name="Gráfico 9" descr="Niños">
              <a:extLst>
                <a:ext uri="{FF2B5EF4-FFF2-40B4-BE49-F238E27FC236}">
                  <a16:creationId xmlns:a16="http://schemas.microsoft.com/office/drawing/2014/main" xmlns="" id="{8174292B-3374-4D63-BD36-19AA834BEAD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37" cy="1041523"/>
            </a:xfrm>
            <a:prstGeom prst="rect">
              <a:avLst/>
            </a:prstGeom>
          </p:spPr>
        </p:pic>
        <p:grpSp>
          <p:nvGrpSpPr>
            <p:cNvPr id="32776" name="Grupo 10">
              <a:extLst>
                <a:ext uri="{FF2B5EF4-FFF2-40B4-BE49-F238E27FC236}">
                  <a16:creationId xmlns:a16="http://schemas.microsoft.com/office/drawing/2014/main" xmlns="" id="{F9F6DBF4-D9EF-4014-B36A-EB72DD104C75}"/>
                </a:ext>
              </a:extLst>
            </p:cNvPr>
            <p:cNvGrpSpPr>
              <a:grpSpLocks/>
            </p:cNvGrpSpPr>
            <p:nvPr/>
          </p:nvGrpSpPr>
          <p:grpSpPr bwMode="auto">
            <a:xfrm>
              <a:off x="10087897" y="203994"/>
              <a:ext cx="1710813" cy="651412"/>
              <a:chOff x="311102" y="174229"/>
              <a:chExt cx="9335256" cy="6359305"/>
            </a:xfrm>
          </p:grpSpPr>
          <p:pic>
            <p:nvPicPr>
              <p:cNvPr id="32777" name="Imagen 11">
                <a:extLst>
                  <a:ext uri="{FF2B5EF4-FFF2-40B4-BE49-F238E27FC236}">
                    <a16:creationId xmlns:a16="http://schemas.microsoft.com/office/drawing/2014/main" xmlns="" id="{B6E96BE6-F030-4801-9EEA-B944EEF0F6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Imagen 12">
                <a:extLst>
                  <a:ext uri="{FF2B5EF4-FFF2-40B4-BE49-F238E27FC236}">
                    <a16:creationId xmlns:a16="http://schemas.microsoft.com/office/drawing/2014/main" xmlns="" id="{BA5655F6-8BCD-41CA-86B6-974A6EF1E8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5 CuadroTexto">
            <a:extLst>
              <a:ext uri="{FF2B5EF4-FFF2-40B4-BE49-F238E27FC236}">
                <a16:creationId xmlns:a16="http://schemas.microsoft.com/office/drawing/2014/main" xmlns="" id="{ED28F683-D55D-41B8-ABCE-1F31B711212A}"/>
              </a:ext>
            </a:extLst>
          </p:cNvPr>
          <p:cNvSpPr txBox="1">
            <a:spLocks noChangeArrowheads="1"/>
          </p:cNvSpPr>
          <p:nvPr/>
        </p:nvSpPr>
        <p:spPr bwMode="auto">
          <a:xfrm>
            <a:off x="1963738" y="90488"/>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a:extLst>
              <a:ext uri="{FF2B5EF4-FFF2-40B4-BE49-F238E27FC236}">
                <a16:creationId xmlns:a16="http://schemas.microsoft.com/office/drawing/2014/main" xmlns="" id="{1A12B06E-3078-4CA9-B043-5E1F61C40DFD}"/>
              </a:ext>
            </a:extLst>
          </p:cNvPr>
          <p:cNvGraphicFramePr>
            <a:graphicFrameLocks noGrp="1"/>
          </p:cNvGraphicFramePr>
          <p:nvPr/>
        </p:nvGraphicFramePr>
        <p:xfrm>
          <a:off x="2279650" y="981075"/>
          <a:ext cx="7920038" cy="5737225"/>
        </p:xfrm>
        <a:graphic>
          <a:graphicData uri="http://schemas.openxmlformats.org/drawingml/2006/table">
            <a:tbl>
              <a:tblPr/>
              <a:tblGrid>
                <a:gridCol w="3579249">
                  <a:extLst>
                    <a:ext uri="{9D8B030D-6E8A-4147-A177-3AD203B41FA5}">
                      <a16:colId xmlns:a16="http://schemas.microsoft.com/office/drawing/2014/main" xmlns="" val="20000"/>
                    </a:ext>
                  </a:extLst>
                </a:gridCol>
                <a:gridCol w="4340789">
                  <a:extLst>
                    <a:ext uri="{9D8B030D-6E8A-4147-A177-3AD203B41FA5}">
                      <a16:colId xmlns:a16="http://schemas.microsoft.com/office/drawing/2014/main" xmlns="" val="20001"/>
                    </a:ext>
                  </a:extLst>
                </a:gridCol>
              </a:tblGrid>
              <a:tr h="496340">
                <a:tc gridSpan="2">
                  <a:txBody>
                    <a:bodyPr/>
                    <a:lstStyle/>
                    <a:p>
                      <a:r>
                        <a:rPr lang="es-ES" sz="2800" dirty="0">
                          <a:solidFill>
                            <a:srgbClr val="C00000"/>
                          </a:solidFill>
                        </a:rPr>
                        <a:t>Ejemplos de algunas iniciativas saludables</a:t>
                      </a:r>
                    </a:p>
                  </a:txBody>
                  <a:tcPr marL="69623" marR="69623" marT="34810" marB="34810" anchor="ctr"/>
                </a:tc>
                <a:tc hMerge="1">
                  <a:txBody>
                    <a:bodyPr/>
                    <a:lstStyle/>
                    <a:p>
                      <a:endParaRPr lang="es-ES"/>
                    </a:p>
                  </a:txBody>
                  <a:tcPr/>
                </a:tc>
                <a:extLst>
                  <a:ext uri="{0D108BD9-81ED-4DB2-BD59-A6C34878D82A}">
                    <a16:rowId xmlns:a16="http://schemas.microsoft.com/office/drawing/2014/main" xmlns="" val="10000"/>
                  </a:ext>
                </a:extLst>
              </a:tr>
              <a:tr h="1441219">
                <a:tc>
                  <a:txBody>
                    <a:bodyPr/>
                    <a:lstStyle/>
                    <a:p>
                      <a:r>
                        <a:rPr lang="es-ES" sz="1400" dirty="0"/>
                        <a:t/>
                      </a:r>
                      <a:br>
                        <a:rPr lang="es-ES" sz="1400" dirty="0"/>
                      </a:br>
                      <a:endParaRPr lang="es-ES" sz="1400" dirty="0"/>
                    </a:p>
                  </a:txBody>
                  <a:tcPr marL="69623" marR="69623" marT="34810" marB="34810" anchor="ctr">
                    <a:lnL>
                      <a:noFill/>
                    </a:lnL>
                    <a:lnR>
                      <a:noFill/>
                    </a:lnR>
                    <a:lnB>
                      <a:noFill/>
                    </a:lnB>
                  </a:tcPr>
                </a:tc>
                <a:tc>
                  <a:txBody>
                    <a:bodyPr/>
                    <a:lstStyle/>
                    <a:p>
                      <a:r>
                        <a:rPr lang="es-ES" sz="1800" dirty="0"/>
                        <a:t>Ofrecen menús con aceite de oliva, una oferta de frutas y hortalizas, algún producto integral (pan o pasta), lácteos bajos en grasa y la posibilidad de dosificar por copas el vino o la cerveza.</a:t>
                      </a:r>
                    </a:p>
                  </a:txBody>
                  <a:tcPr marL="69623" marR="69623" marT="34810" marB="34810" anchor="ctr">
                    <a:lnL>
                      <a:noFill/>
                    </a:lnL>
                    <a:lnR>
                      <a:noFill/>
                    </a:lnR>
                    <a:lnT>
                      <a:noFill/>
                    </a:lnT>
                    <a:lnB>
                      <a:noFill/>
                    </a:lnB>
                  </a:tcPr>
                </a:tc>
                <a:extLst>
                  <a:ext uri="{0D108BD9-81ED-4DB2-BD59-A6C34878D82A}">
                    <a16:rowId xmlns:a16="http://schemas.microsoft.com/office/drawing/2014/main" xmlns="" val="10001"/>
                  </a:ext>
                </a:extLst>
              </a:tr>
              <a:tr h="995249">
                <a:tc>
                  <a:txBody>
                    <a:bodyPr/>
                    <a:lstStyle/>
                    <a:p>
                      <a:endParaRPr lang="es-ES" sz="1400" dirty="0"/>
                    </a:p>
                  </a:txBody>
                  <a:tcPr marL="69623" marR="69623" marT="34810" marB="34810" anchor="ctr">
                    <a:lnL>
                      <a:noFill/>
                    </a:lnL>
                    <a:lnR>
                      <a:noFill/>
                    </a:lnR>
                    <a:lnT>
                      <a:noFill/>
                    </a:lnT>
                    <a:lnB>
                      <a:noFill/>
                    </a:lnB>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t>Los menús seleccionados se acompañan de su correspondiente análisis nutricional y de un breve comentario dietético o sugerencia</a:t>
                      </a:r>
                    </a:p>
                    <a:p>
                      <a:endParaRPr lang="es-ES" sz="1400" dirty="0"/>
                    </a:p>
                  </a:txBody>
                  <a:tcPr marL="69623" marR="69623" marT="34810" marB="34810" anchor="ctr">
                    <a:lnL>
                      <a:noFill/>
                    </a:lnL>
                    <a:lnR>
                      <a:noFill/>
                    </a:lnR>
                    <a:lnT>
                      <a:noFill/>
                    </a:lnT>
                    <a:lnB>
                      <a:noFill/>
                    </a:lnB>
                  </a:tcPr>
                </a:tc>
                <a:extLst>
                  <a:ext uri="{0D108BD9-81ED-4DB2-BD59-A6C34878D82A}">
                    <a16:rowId xmlns:a16="http://schemas.microsoft.com/office/drawing/2014/main" xmlns="" val="10002"/>
                  </a:ext>
                </a:extLst>
              </a:tr>
              <a:tr h="1225291">
                <a:tc>
                  <a:txBody>
                    <a:bodyPr/>
                    <a:lstStyle/>
                    <a:p>
                      <a:endParaRPr lang="es-ES" sz="1400" dirty="0"/>
                    </a:p>
                  </a:txBody>
                  <a:tcPr marL="69623" marR="69623" marT="34810" marB="34810" anchor="ctr">
                    <a:lnL>
                      <a:noFill/>
                    </a:lnL>
                    <a:lnR>
                      <a:noFill/>
                    </a:lnR>
                    <a:lnT>
                      <a:noFill/>
                    </a:lnT>
                    <a:lnB>
                      <a:noFill/>
                    </a:lnB>
                  </a:tcPr>
                </a:tc>
                <a:tc vMerge="1">
                  <a:txBody>
                    <a:bodyPr/>
                    <a:lstStyle/>
                    <a:p>
                      <a:endParaRPr lang="es-ES" sz="1400" dirty="0"/>
                    </a:p>
                  </a:txBody>
                  <a:tcPr marL="69630" marR="69630" marT="34815" marB="34815" anchor="ctr">
                    <a:lnL>
                      <a:noFill/>
                    </a:lnL>
                    <a:lnR>
                      <a:noFill/>
                    </a:lnR>
                    <a:lnT>
                      <a:noFill/>
                    </a:lnT>
                    <a:lnB>
                      <a:noFill/>
                    </a:lnB>
                  </a:tcPr>
                </a:tc>
                <a:extLst>
                  <a:ext uri="{0D108BD9-81ED-4DB2-BD59-A6C34878D82A}">
                    <a16:rowId xmlns:a16="http://schemas.microsoft.com/office/drawing/2014/main" xmlns="" val="10003"/>
                  </a:ext>
                </a:extLst>
              </a:tr>
              <a:tr h="1579125">
                <a:tc>
                  <a:txBody>
                    <a:bodyPr/>
                    <a:lstStyle/>
                    <a:p>
                      <a:endParaRPr lang="es-ES" sz="1400" dirty="0"/>
                    </a:p>
                  </a:txBody>
                  <a:tcPr marL="69623" marR="69623" marT="34810" marB="34810"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t>Oferta en los menús al menos un plato de verdura, ensalada o legumbre, otro de pescado, y una de cada tres opciones de postre es fruta fresca, zumos o frutos secos</a:t>
                      </a:r>
                    </a:p>
                    <a:p>
                      <a:endParaRPr lang="es-ES" sz="1800" dirty="0"/>
                    </a:p>
                  </a:txBody>
                  <a:tcPr marL="69623" marR="69623" marT="34810" marB="34810" anchor="ctr">
                    <a:lnL>
                      <a:noFill/>
                    </a:lnL>
                    <a:lnR>
                      <a:noFill/>
                    </a:lnR>
                    <a:lnT>
                      <a:noFill/>
                    </a:lnT>
                    <a:lnB>
                      <a:noFill/>
                    </a:lnB>
                  </a:tcPr>
                </a:tc>
                <a:extLst>
                  <a:ext uri="{0D108BD9-81ED-4DB2-BD59-A6C34878D82A}">
                    <a16:rowId xmlns:a16="http://schemas.microsoft.com/office/drawing/2014/main" xmlns="" val="10004"/>
                  </a:ext>
                </a:extLst>
              </a:tr>
            </a:tbl>
          </a:graphicData>
        </a:graphic>
      </p:graphicFrame>
      <p:pic>
        <p:nvPicPr>
          <p:cNvPr id="34831" name="Picture 2">
            <a:extLst>
              <a:ext uri="{FF2B5EF4-FFF2-40B4-BE49-F238E27FC236}">
                <a16:creationId xmlns:a16="http://schemas.microsoft.com/office/drawing/2014/main" xmlns="" id="{13D6F2EC-968A-48B7-AA1C-815A7AE96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838" y="1673225"/>
            <a:ext cx="305752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32" name="3 Imagen" descr="Recorte de pantalla">
            <a:extLst>
              <a:ext uri="{FF2B5EF4-FFF2-40B4-BE49-F238E27FC236}">
                <a16:creationId xmlns:a16="http://schemas.microsoft.com/office/drawing/2014/main" xmlns="" id="{0FAC1B77-3EB5-402C-9E17-319F2B7201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3063875"/>
            <a:ext cx="29527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4 Imagen" descr="Universidad de Navarra - Windows Internet Explorer">
            <a:extLst>
              <a:ext uri="{FF2B5EF4-FFF2-40B4-BE49-F238E27FC236}">
                <a16:creationId xmlns:a16="http://schemas.microsoft.com/office/drawing/2014/main" xmlns="" id="{A7CC5755-24B8-436C-B47F-20DD2CB23B5B}"/>
              </a:ext>
            </a:extLst>
          </p:cNvPr>
          <p:cNvPicPr>
            <a:picLocks noChangeAspect="1"/>
          </p:cNvPicPr>
          <p:nvPr/>
        </p:nvPicPr>
        <p:blipFill>
          <a:blip r:embed="rId5">
            <a:extLst>
              <a:ext uri="{28A0092B-C50C-407E-A947-70E740481C1C}">
                <a14:useLocalDpi xmlns:a14="http://schemas.microsoft.com/office/drawing/2010/main" val="0"/>
              </a:ext>
            </a:extLst>
          </a:blip>
          <a:srcRect l="2049" t="16696" r="75537" b="63759"/>
          <a:stretch>
            <a:fillRect/>
          </a:stretch>
        </p:blipFill>
        <p:spPr bwMode="auto">
          <a:xfrm>
            <a:off x="3608388" y="3968750"/>
            <a:ext cx="9794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5 Imagen" descr="Gustino FOOD - Edenred - Windows Internet Explorer">
            <a:extLst>
              <a:ext uri="{FF2B5EF4-FFF2-40B4-BE49-F238E27FC236}">
                <a16:creationId xmlns:a16="http://schemas.microsoft.com/office/drawing/2014/main" xmlns="" id="{56D24F2F-A305-4A5F-BB66-0CE156AB19F8}"/>
              </a:ext>
            </a:extLst>
          </p:cNvPr>
          <p:cNvPicPr>
            <a:picLocks noChangeAspect="1"/>
          </p:cNvPicPr>
          <p:nvPr/>
        </p:nvPicPr>
        <p:blipFill>
          <a:blip r:embed="rId6">
            <a:extLst>
              <a:ext uri="{28A0092B-C50C-407E-A947-70E740481C1C}">
                <a14:useLocalDpi xmlns:a14="http://schemas.microsoft.com/office/drawing/2010/main" val="0"/>
              </a:ext>
            </a:extLst>
          </a:blip>
          <a:srcRect t="16652" r="80519" b="64001"/>
          <a:stretch>
            <a:fillRect/>
          </a:stretch>
        </p:blipFill>
        <p:spPr bwMode="auto">
          <a:xfrm>
            <a:off x="2927350" y="4797425"/>
            <a:ext cx="236537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35" name="Grupo 10">
            <a:extLst>
              <a:ext uri="{FF2B5EF4-FFF2-40B4-BE49-F238E27FC236}">
                <a16:creationId xmlns:a16="http://schemas.microsoft.com/office/drawing/2014/main" xmlns="" id="{6BF9F86A-66DE-4CC0-8423-ADEE63B586BB}"/>
              </a:ext>
            </a:extLst>
          </p:cNvPr>
          <p:cNvGrpSpPr>
            <a:grpSpLocks/>
          </p:cNvGrpSpPr>
          <p:nvPr/>
        </p:nvGrpSpPr>
        <p:grpSpPr bwMode="auto">
          <a:xfrm>
            <a:off x="236538" y="-163513"/>
            <a:ext cx="11474450" cy="1041401"/>
            <a:chOff x="324949" y="18898"/>
            <a:chExt cx="11473761" cy="1041523"/>
          </a:xfrm>
        </p:grpSpPr>
        <p:pic>
          <p:nvPicPr>
            <p:cNvPr id="12" name="Gráfico 11" descr="Niños">
              <a:extLst>
                <a:ext uri="{FF2B5EF4-FFF2-40B4-BE49-F238E27FC236}">
                  <a16:creationId xmlns:a16="http://schemas.microsoft.com/office/drawing/2014/main" xmlns="" id="{5DE6FA50-7E17-495F-8617-0F3937A91474}"/>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37" cy="1041523"/>
            </a:xfrm>
            <a:prstGeom prst="rect">
              <a:avLst/>
            </a:prstGeom>
          </p:spPr>
        </p:pic>
        <p:grpSp>
          <p:nvGrpSpPr>
            <p:cNvPr id="34838" name="Grupo 12">
              <a:extLst>
                <a:ext uri="{FF2B5EF4-FFF2-40B4-BE49-F238E27FC236}">
                  <a16:creationId xmlns:a16="http://schemas.microsoft.com/office/drawing/2014/main" xmlns="" id="{03162627-BE13-42A2-9FD8-DCC927779C92}"/>
                </a:ext>
              </a:extLst>
            </p:cNvPr>
            <p:cNvGrpSpPr>
              <a:grpSpLocks/>
            </p:cNvGrpSpPr>
            <p:nvPr/>
          </p:nvGrpSpPr>
          <p:grpSpPr bwMode="auto">
            <a:xfrm>
              <a:off x="10087897" y="203994"/>
              <a:ext cx="1710813" cy="651412"/>
              <a:chOff x="311102" y="174229"/>
              <a:chExt cx="9335256" cy="6359305"/>
            </a:xfrm>
          </p:grpSpPr>
          <p:pic>
            <p:nvPicPr>
              <p:cNvPr id="34839" name="Imagen 13">
                <a:extLst>
                  <a:ext uri="{FF2B5EF4-FFF2-40B4-BE49-F238E27FC236}">
                    <a16:creationId xmlns:a16="http://schemas.microsoft.com/office/drawing/2014/main" xmlns="" id="{25447C30-AF78-4BF2-AFA4-5DAE93CDA4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Imagen 14">
                <a:extLst>
                  <a:ext uri="{FF2B5EF4-FFF2-40B4-BE49-F238E27FC236}">
                    <a16:creationId xmlns:a16="http://schemas.microsoft.com/office/drawing/2014/main" xmlns="" id="{66567D2C-2F1A-4A23-B0E1-C2501FFD70F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 name="5 CuadroTexto">
            <a:extLst>
              <a:ext uri="{FF2B5EF4-FFF2-40B4-BE49-F238E27FC236}">
                <a16:creationId xmlns:a16="http://schemas.microsoft.com/office/drawing/2014/main" xmlns="" id="{15FDA91D-E43F-47EB-B7DA-09EE0A043265}"/>
              </a:ext>
            </a:extLst>
          </p:cNvPr>
          <p:cNvSpPr txBox="1">
            <a:spLocks noChangeArrowheads="1"/>
          </p:cNvSpPr>
          <p:nvPr/>
        </p:nvSpPr>
        <p:spPr bwMode="auto">
          <a:xfrm>
            <a:off x="1963738" y="90488"/>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CuadroTexto">
            <a:extLst>
              <a:ext uri="{FF2B5EF4-FFF2-40B4-BE49-F238E27FC236}">
                <a16:creationId xmlns:a16="http://schemas.microsoft.com/office/drawing/2014/main" xmlns="" id="{452569AE-D5E8-4E38-8CC0-2830CADACBC1}"/>
              </a:ext>
            </a:extLst>
          </p:cNvPr>
          <p:cNvSpPr txBox="1">
            <a:spLocks noChangeArrowheads="1"/>
          </p:cNvSpPr>
          <p:nvPr/>
        </p:nvSpPr>
        <p:spPr bwMode="auto">
          <a:xfrm>
            <a:off x="0" y="1106488"/>
            <a:ext cx="1219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rgbClr val="FA0652"/>
                </a:solidFill>
              </a:rPr>
              <a:t>14. Distinguir entre varias ofertas alimentarias distintas de comida rápida las que pueden ser más o menos saludables.</a:t>
            </a:r>
          </a:p>
        </p:txBody>
      </p:sp>
      <p:pic>
        <p:nvPicPr>
          <p:cNvPr id="36867" name="Picture 2">
            <a:extLst>
              <a:ext uri="{FF2B5EF4-FFF2-40B4-BE49-F238E27FC236}">
                <a16:creationId xmlns:a16="http://schemas.microsoft.com/office/drawing/2014/main" xmlns="" id="{A27F0627-9905-42E0-939A-2F9052477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2260600"/>
            <a:ext cx="3024187"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descr="Resultado de imagen de comida rápida">
            <a:hlinkClick r:id="rId3"/>
            <a:extLst>
              <a:ext uri="{FF2B5EF4-FFF2-40B4-BE49-F238E27FC236}">
                <a16:creationId xmlns:a16="http://schemas.microsoft.com/office/drawing/2014/main" xmlns="" id="{227D8D65-E36A-4C7A-8E93-09BBB6519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825" y="2608263"/>
            <a:ext cx="2300288"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xmlns="" id="{17B39D37-2295-4D1F-BF4E-494E92CA5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775" y="3468688"/>
            <a:ext cx="3214688"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0" name="Picture 6">
            <a:extLst>
              <a:ext uri="{FF2B5EF4-FFF2-40B4-BE49-F238E27FC236}">
                <a16:creationId xmlns:a16="http://schemas.microsoft.com/office/drawing/2014/main" xmlns="" id="{04FB117C-0640-4D1F-9571-9F08600371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1463" y="2608263"/>
            <a:ext cx="2757487" cy="3684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871" name="Grupo 10">
            <a:extLst>
              <a:ext uri="{FF2B5EF4-FFF2-40B4-BE49-F238E27FC236}">
                <a16:creationId xmlns:a16="http://schemas.microsoft.com/office/drawing/2014/main" xmlns="" id="{874E28DB-4C8A-46B1-8789-1922E8258CC7}"/>
              </a:ext>
            </a:extLst>
          </p:cNvPr>
          <p:cNvGrpSpPr>
            <a:grpSpLocks/>
          </p:cNvGrpSpPr>
          <p:nvPr/>
        </p:nvGrpSpPr>
        <p:grpSpPr bwMode="auto">
          <a:xfrm>
            <a:off x="236538" y="-163513"/>
            <a:ext cx="11474450" cy="1041401"/>
            <a:chOff x="324949" y="18898"/>
            <a:chExt cx="11473761" cy="1041523"/>
          </a:xfrm>
        </p:grpSpPr>
        <p:pic>
          <p:nvPicPr>
            <p:cNvPr id="12" name="Gráfico 11" descr="Niños">
              <a:extLst>
                <a:ext uri="{FF2B5EF4-FFF2-40B4-BE49-F238E27FC236}">
                  <a16:creationId xmlns:a16="http://schemas.microsoft.com/office/drawing/2014/main" xmlns="" id="{FD6F9007-E856-4736-8944-F5AC27590ED7}"/>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37" cy="1041523"/>
            </a:xfrm>
            <a:prstGeom prst="rect">
              <a:avLst/>
            </a:prstGeom>
          </p:spPr>
        </p:pic>
        <p:grpSp>
          <p:nvGrpSpPr>
            <p:cNvPr id="36874" name="Grupo 12">
              <a:extLst>
                <a:ext uri="{FF2B5EF4-FFF2-40B4-BE49-F238E27FC236}">
                  <a16:creationId xmlns:a16="http://schemas.microsoft.com/office/drawing/2014/main" xmlns="" id="{BF0683CF-FF61-4999-9397-FBFBEEC289B7}"/>
                </a:ext>
              </a:extLst>
            </p:cNvPr>
            <p:cNvGrpSpPr>
              <a:grpSpLocks/>
            </p:cNvGrpSpPr>
            <p:nvPr/>
          </p:nvGrpSpPr>
          <p:grpSpPr bwMode="auto">
            <a:xfrm>
              <a:off x="10087897" y="203994"/>
              <a:ext cx="1710813" cy="651412"/>
              <a:chOff x="311102" y="174229"/>
              <a:chExt cx="9335256" cy="6359305"/>
            </a:xfrm>
          </p:grpSpPr>
          <p:pic>
            <p:nvPicPr>
              <p:cNvPr id="36875" name="Imagen 13">
                <a:extLst>
                  <a:ext uri="{FF2B5EF4-FFF2-40B4-BE49-F238E27FC236}">
                    <a16:creationId xmlns:a16="http://schemas.microsoft.com/office/drawing/2014/main" xmlns="" id="{FBBEF270-E26A-47B8-99BF-45D75FDD957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Imagen 14">
                <a:extLst>
                  <a:ext uri="{FF2B5EF4-FFF2-40B4-BE49-F238E27FC236}">
                    <a16:creationId xmlns:a16="http://schemas.microsoft.com/office/drawing/2014/main" xmlns="" id="{07EB2588-E068-475C-8242-9E91187A26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 name="5 CuadroTexto">
            <a:extLst>
              <a:ext uri="{FF2B5EF4-FFF2-40B4-BE49-F238E27FC236}">
                <a16:creationId xmlns:a16="http://schemas.microsoft.com/office/drawing/2014/main" xmlns="" id="{6273145D-F507-49C6-9B34-E528FE0A768C}"/>
              </a:ext>
            </a:extLst>
          </p:cNvPr>
          <p:cNvSpPr txBox="1">
            <a:spLocks noChangeArrowheads="1"/>
          </p:cNvSpPr>
          <p:nvPr/>
        </p:nvSpPr>
        <p:spPr bwMode="auto">
          <a:xfrm>
            <a:off x="1963738" y="90488"/>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xmlns="" id="{642860FD-760E-4492-A456-8060613B6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78" t="24297" r="21284" b="21048"/>
          <a:stretch>
            <a:fillRect/>
          </a:stretch>
        </p:blipFill>
        <p:spPr bwMode="auto">
          <a:xfrm>
            <a:off x="561408" y="2820067"/>
            <a:ext cx="6014130" cy="355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1" name="CuadroTexto 1">
            <a:extLst>
              <a:ext uri="{FF2B5EF4-FFF2-40B4-BE49-F238E27FC236}">
                <a16:creationId xmlns:a16="http://schemas.microsoft.com/office/drawing/2014/main" xmlns="" id="{40C7C916-6DFA-4339-9343-8B6A7B99A6C9}"/>
              </a:ext>
            </a:extLst>
          </p:cNvPr>
          <p:cNvSpPr txBox="1">
            <a:spLocks noChangeArrowheads="1"/>
          </p:cNvSpPr>
          <p:nvPr/>
        </p:nvSpPr>
        <p:spPr bwMode="auto">
          <a:xfrm>
            <a:off x="719931" y="757964"/>
            <a:ext cx="11235531"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dirty="0">
                <a:solidFill>
                  <a:srgbClr val="FA0652"/>
                </a:solidFill>
              </a:rPr>
              <a:t>Si somos CARDIOESCOLAS, al menos conocer: </a:t>
            </a:r>
          </a:p>
          <a:p>
            <a:pPr eaLnBrk="1" hangingPunct="1">
              <a:lnSpc>
                <a:spcPct val="100000"/>
              </a:lnSpc>
              <a:spcBef>
                <a:spcPct val="0"/>
              </a:spcBef>
              <a:buFontTx/>
              <a:buNone/>
            </a:pPr>
            <a:r>
              <a:rPr lang="es-ES" altLang="es-ES" sz="2400" b="1" dirty="0">
                <a:solidFill>
                  <a:srgbClr val="FA0652"/>
                </a:solidFill>
              </a:rPr>
              <a:t>La dieta DASH, recomendaciones de ingesta de vegetales y su por qué, los efectos del sodio, los del exceso de carnes </a:t>
            </a:r>
            <a:r>
              <a:rPr lang="es-ES" altLang="es-ES" sz="2400" b="1" dirty="0" err="1">
                <a:solidFill>
                  <a:srgbClr val="FA0652"/>
                </a:solidFill>
              </a:rPr>
              <a:t>ultraprocesadas</a:t>
            </a:r>
            <a:r>
              <a:rPr lang="es-ES" altLang="es-ES" sz="2400" b="1" dirty="0">
                <a:solidFill>
                  <a:srgbClr val="FA0652"/>
                </a:solidFill>
              </a:rPr>
              <a:t>, y además…buscar la “excelencia” en conocimientos en aparato circulatorio.</a:t>
            </a:r>
          </a:p>
        </p:txBody>
      </p:sp>
      <p:grpSp>
        <p:nvGrpSpPr>
          <p:cNvPr id="37892" name="Grupo 6">
            <a:extLst>
              <a:ext uri="{FF2B5EF4-FFF2-40B4-BE49-F238E27FC236}">
                <a16:creationId xmlns:a16="http://schemas.microsoft.com/office/drawing/2014/main" xmlns="" id="{5318D8CE-8F70-43BD-9582-17018C413497}"/>
              </a:ext>
            </a:extLst>
          </p:cNvPr>
          <p:cNvGrpSpPr>
            <a:grpSpLocks/>
          </p:cNvGrpSpPr>
          <p:nvPr/>
        </p:nvGrpSpPr>
        <p:grpSpPr bwMode="auto">
          <a:xfrm>
            <a:off x="236538" y="-163513"/>
            <a:ext cx="11474450" cy="1041401"/>
            <a:chOff x="324949" y="18898"/>
            <a:chExt cx="11473761" cy="1041523"/>
          </a:xfrm>
        </p:grpSpPr>
        <p:pic>
          <p:nvPicPr>
            <p:cNvPr id="8" name="Gráfico 7" descr="Niños">
              <a:extLst>
                <a:ext uri="{FF2B5EF4-FFF2-40B4-BE49-F238E27FC236}">
                  <a16:creationId xmlns:a16="http://schemas.microsoft.com/office/drawing/2014/main" xmlns="" id="{1904E2D1-8CA6-4C26-821C-E610700F4D5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37" cy="1041523"/>
            </a:xfrm>
            <a:prstGeom prst="rect">
              <a:avLst/>
            </a:prstGeom>
          </p:spPr>
        </p:pic>
        <p:grpSp>
          <p:nvGrpSpPr>
            <p:cNvPr id="37895" name="Grupo 8">
              <a:extLst>
                <a:ext uri="{FF2B5EF4-FFF2-40B4-BE49-F238E27FC236}">
                  <a16:creationId xmlns:a16="http://schemas.microsoft.com/office/drawing/2014/main" xmlns="" id="{ADA89472-EBAB-4809-89CF-02A63048BF79}"/>
                </a:ext>
              </a:extLst>
            </p:cNvPr>
            <p:cNvGrpSpPr>
              <a:grpSpLocks/>
            </p:cNvGrpSpPr>
            <p:nvPr/>
          </p:nvGrpSpPr>
          <p:grpSpPr bwMode="auto">
            <a:xfrm>
              <a:off x="10087897" y="203994"/>
              <a:ext cx="1710813" cy="651412"/>
              <a:chOff x="311102" y="174229"/>
              <a:chExt cx="9335256" cy="6359305"/>
            </a:xfrm>
          </p:grpSpPr>
          <p:pic>
            <p:nvPicPr>
              <p:cNvPr id="37896" name="Imagen 9">
                <a:extLst>
                  <a:ext uri="{FF2B5EF4-FFF2-40B4-BE49-F238E27FC236}">
                    <a16:creationId xmlns:a16="http://schemas.microsoft.com/office/drawing/2014/main" xmlns="" id="{D7F08A6E-72A4-463A-9727-C588CC581A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Imagen 10">
                <a:extLst>
                  <a:ext uri="{FF2B5EF4-FFF2-40B4-BE49-F238E27FC236}">
                    <a16:creationId xmlns:a16="http://schemas.microsoft.com/office/drawing/2014/main" xmlns="" id="{DF815B1B-8FF4-4375-916F-EC365B871E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5 CuadroTexto">
            <a:extLst>
              <a:ext uri="{FF2B5EF4-FFF2-40B4-BE49-F238E27FC236}">
                <a16:creationId xmlns:a16="http://schemas.microsoft.com/office/drawing/2014/main" xmlns="" id="{B9234C91-F08D-4F09-B78D-705E9727351A}"/>
              </a:ext>
            </a:extLst>
          </p:cNvPr>
          <p:cNvSpPr txBox="1">
            <a:spLocks noChangeArrowheads="1"/>
          </p:cNvSpPr>
          <p:nvPr/>
        </p:nvSpPr>
        <p:spPr bwMode="auto">
          <a:xfrm>
            <a:off x="1963738" y="90488"/>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pic>
        <p:nvPicPr>
          <p:cNvPr id="10" name="Imagen 9">
            <a:extLst>
              <a:ext uri="{FF2B5EF4-FFF2-40B4-BE49-F238E27FC236}">
                <a16:creationId xmlns:a16="http://schemas.microsoft.com/office/drawing/2014/main" xmlns="" id="{0A6DBAFF-AD18-49DD-A87C-0E86B41D4E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3769" t="13315" r="42357" b="48512"/>
          <a:stretch>
            <a:fillRect/>
          </a:stretch>
        </p:blipFill>
        <p:spPr bwMode="auto">
          <a:xfrm>
            <a:off x="6697390" y="2942961"/>
            <a:ext cx="5013598" cy="317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xmlns="" id="{642860FD-760E-4492-A456-8060613B6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78" t="24297" r="21284" b="21048"/>
          <a:stretch>
            <a:fillRect/>
          </a:stretch>
        </p:blipFill>
        <p:spPr bwMode="auto">
          <a:xfrm>
            <a:off x="1547813" y="1052513"/>
            <a:ext cx="9066212"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1" name="CuadroTexto 1">
            <a:extLst>
              <a:ext uri="{FF2B5EF4-FFF2-40B4-BE49-F238E27FC236}">
                <a16:creationId xmlns:a16="http://schemas.microsoft.com/office/drawing/2014/main" xmlns="" id="{40C7C916-6DFA-4339-9343-8B6A7B99A6C9}"/>
              </a:ext>
            </a:extLst>
          </p:cNvPr>
          <p:cNvSpPr txBox="1">
            <a:spLocks noChangeArrowheads="1"/>
          </p:cNvSpPr>
          <p:nvPr/>
        </p:nvSpPr>
        <p:spPr bwMode="auto">
          <a:xfrm>
            <a:off x="950913" y="869950"/>
            <a:ext cx="10721975"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200" b="1">
                <a:solidFill>
                  <a:srgbClr val="FA0652"/>
                </a:solidFill>
              </a:rPr>
              <a:t>Pero recordad comparar siempre la oferta analizada con las recomendaciones alimentarias !!!!!!</a:t>
            </a:r>
          </a:p>
        </p:txBody>
      </p:sp>
      <p:grpSp>
        <p:nvGrpSpPr>
          <p:cNvPr id="37892" name="Grupo 6">
            <a:extLst>
              <a:ext uri="{FF2B5EF4-FFF2-40B4-BE49-F238E27FC236}">
                <a16:creationId xmlns:a16="http://schemas.microsoft.com/office/drawing/2014/main" xmlns="" id="{5318D8CE-8F70-43BD-9582-17018C413497}"/>
              </a:ext>
            </a:extLst>
          </p:cNvPr>
          <p:cNvGrpSpPr>
            <a:grpSpLocks/>
          </p:cNvGrpSpPr>
          <p:nvPr/>
        </p:nvGrpSpPr>
        <p:grpSpPr bwMode="auto">
          <a:xfrm>
            <a:off x="236538" y="-163513"/>
            <a:ext cx="11474450" cy="1041401"/>
            <a:chOff x="324949" y="18898"/>
            <a:chExt cx="11473761" cy="1041523"/>
          </a:xfrm>
        </p:grpSpPr>
        <p:pic>
          <p:nvPicPr>
            <p:cNvPr id="8" name="Gráfico 7" descr="Niños">
              <a:extLst>
                <a:ext uri="{FF2B5EF4-FFF2-40B4-BE49-F238E27FC236}">
                  <a16:creationId xmlns:a16="http://schemas.microsoft.com/office/drawing/2014/main" xmlns="" id="{1904E2D1-8CA6-4C26-821C-E610700F4D5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37" cy="1041523"/>
            </a:xfrm>
            <a:prstGeom prst="rect">
              <a:avLst/>
            </a:prstGeom>
          </p:spPr>
        </p:pic>
        <p:grpSp>
          <p:nvGrpSpPr>
            <p:cNvPr id="37895" name="Grupo 8">
              <a:extLst>
                <a:ext uri="{FF2B5EF4-FFF2-40B4-BE49-F238E27FC236}">
                  <a16:creationId xmlns:a16="http://schemas.microsoft.com/office/drawing/2014/main" xmlns="" id="{ADA89472-EBAB-4809-89CF-02A63048BF79}"/>
                </a:ext>
              </a:extLst>
            </p:cNvPr>
            <p:cNvGrpSpPr>
              <a:grpSpLocks/>
            </p:cNvGrpSpPr>
            <p:nvPr/>
          </p:nvGrpSpPr>
          <p:grpSpPr bwMode="auto">
            <a:xfrm>
              <a:off x="10087897" y="203994"/>
              <a:ext cx="1710813" cy="651412"/>
              <a:chOff x="311102" y="174229"/>
              <a:chExt cx="9335256" cy="6359305"/>
            </a:xfrm>
          </p:grpSpPr>
          <p:pic>
            <p:nvPicPr>
              <p:cNvPr id="37896" name="Imagen 9">
                <a:extLst>
                  <a:ext uri="{FF2B5EF4-FFF2-40B4-BE49-F238E27FC236}">
                    <a16:creationId xmlns:a16="http://schemas.microsoft.com/office/drawing/2014/main" xmlns="" id="{D7F08A6E-72A4-463A-9727-C588CC581A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Imagen 10">
                <a:extLst>
                  <a:ext uri="{FF2B5EF4-FFF2-40B4-BE49-F238E27FC236}">
                    <a16:creationId xmlns:a16="http://schemas.microsoft.com/office/drawing/2014/main" xmlns="" id="{DF815B1B-8FF4-4375-916F-EC365B871E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5 CuadroTexto">
            <a:extLst>
              <a:ext uri="{FF2B5EF4-FFF2-40B4-BE49-F238E27FC236}">
                <a16:creationId xmlns:a16="http://schemas.microsoft.com/office/drawing/2014/main" xmlns="" id="{B9234C91-F08D-4F09-B78D-705E9727351A}"/>
              </a:ext>
            </a:extLst>
          </p:cNvPr>
          <p:cNvSpPr txBox="1">
            <a:spLocks noChangeArrowheads="1"/>
          </p:cNvSpPr>
          <p:nvPr/>
        </p:nvSpPr>
        <p:spPr bwMode="auto">
          <a:xfrm>
            <a:off x="1963738" y="90488"/>
            <a:ext cx="889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s-ES" altLang="es-ES" sz="2800" b="1" dirty="0">
                <a:solidFill>
                  <a:schemeClr val="accent1">
                    <a:lumMod val="50000"/>
                  </a:schemeClr>
                </a:solidFill>
              </a:rPr>
              <a:t>PROPUESTA DE INICIATIVAS</a:t>
            </a:r>
            <a:endParaRPr lang="it-IT" altLang="es-ES" sz="2800" b="1" dirty="0">
              <a:solidFill>
                <a:schemeClr val="accent1">
                  <a:lumMod val="50000"/>
                </a:schemeClr>
              </a:solidFill>
            </a:endParaRPr>
          </a:p>
        </p:txBody>
      </p:sp>
    </p:spTree>
    <p:extLst>
      <p:ext uri="{BB962C8B-B14F-4D97-AF65-F5344CB8AC3E}">
        <p14:creationId xmlns:p14="http://schemas.microsoft.com/office/powerpoint/2010/main" val="4230775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xmlns="" id="{C4F16243-376B-4AB2-A1B4-2FBDB3B4337B}"/>
              </a:ext>
            </a:extLst>
          </p:cNvPr>
          <p:cNvSpPr/>
          <p:nvPr/>
        </p:nvSpPr>
        <p:spPr>
          <a:xfrm>
            <a:off x="393700" y="204788"/>
            <a:ext cx="11479213" cy="6246812"/>
          </a:xfrm>
          <a:prstGeom prst="rect">
            <a:avLst/>
          </a:prstGeom>
        </p:spPr>
        <p:txBody>
          <a:bodyPr>
            <a:spAutoFit/>
          </a:bodyPr>
          <a:lstStyle/>
          <a:p>
            <a:pPr algn="ctr" eaLnBrk="1" hangingPunct="1">
              <a:defRPr/>
            </a:pPr>
            <a:r>
              <a:rPr lang="es-ES" sz="2800" b="1" dirty="0">
                <a:solidFill>
                  <a:schemeClr val="accent1">
                    <a:lumMod val="50000"/>
                  </a:schemeClr>
                </a:solidFill>
              </a:rPr>
              <a:t>OS PRESENTAMOS NUESTRO PROYECTO</a:t>
            </a:r>
          </a:p>
          <a:p>
            <a:pPr algn="ctr" eaLnBrk="1" fontAlgn="auto" hangingPunct="1">
              <a:spcBef>
                <a:spcPts val="0"/>
              </a:spcBef>
              <a:spcAft>
                <a:spcPts val="0"/>
              </a:spcAft>
              <a:defRPr/>
            </a:pPr>
            <a:r>
              <a:rPr lang="es-ES" sz="2400" b="1" dirty="0">
                <a:solidFill>
                  <a:srgbClr val="FB1159"/>
                </a:solidFill>
                <a:latin typeface="+mn-lt"/>
              </a:rPr>
              <a:t> </a:t>
            </a:r>
            <a:r>
              <a:rPr lang="es-ES" sz="2400" dirty="0">
                <a:latin typeface="+mn-lt"/>
              </a:rPr>
              <a:t>Grupo de intervenciones destinadas al alumnado de ESO, </a:t>
            </a:r>
          </a:p>
          <a:p>
            <a:pPr algn="ctr" eaLnBrk="1" fontAlgn="auto" hangingPunct="1">
              <a:spcBef>
                <a:spcPts val="0"/>
              </a:spcBef>
              <a:spcAft>
                <a:spcPts val="0"/>
              </a:spcAft>
              <a:defRPr/>
            </a:pPr>
            <a:r>
              <a:rPr lang="es-ES" sz="2400" dirty="0">
                <a:latin typeface="+mn-lt"/>
              </a:rPr>
              <a:t>enfocadas a adquirir competencias como consumidores responsables. </a:t>
            </a:r>
          </a:p>
          <a:p>
            <a:pPr eaLnBrk="1" fontAlgn="auto" hangingPunct="1">
              <a:lnSpc>
                <a:spcPct val="150000"/>
              </a:lnSpc>
              <a:spcBef>
                <a:spcPts val="0"/>
              </a:spcBef>
              <a:spcAft>
                <a:spcPts val="0"/>
              </a:spcAft>
              <a:defRPr/>
            </a:pPr>
            <a:r>
              <a:rPr lang="es-ES" sz="2400" dirty="0">
                <a:latin typeface="+mn-lt"/>
              </a:rPr>
              <a:t>Esperamos que:</a:t>
            </a:r>
          </a:p>
          <a:p>
            <a:pPr marL="457200" indent="-457200" eaLnBrk="1" fontAlgn="auto" hangingPunct="1">
              <a:lnSpc>
                <a:spcPct val="150000"/>
              </a:lnSpc>
              <a:spcBef>
                <a:spcPts val="0"/>
              </a:spcBef>
              <a:spcAft>
                <a:spcPts val="0"/>
              </a:spcAft>
              <a:buFontTx/>
              <a:buAutoNum type="arabicPeriod"/>
              <a:defRPr/>
            </a:pPr>
            <a:r>
              <a:rPr lang="es-ES" sz="2400" dirty="0">
                <a:latin typeface="+mn-lt"/>
              </a:rPr>
              <a:t>Adquieran habilidades prácticas para la vida diaria. </a:t>
            </a:r>
          </a:p>
          <a:p>
            <a:pPr marL="457200" indent="-457200" eaLnBrk="1" fontAlgn="auto" hangingPunct="1">
              <a:lnSpc>
                <a:spcPct val="150000"/>
              </a:lnSpc>
              <a:spcBef>
                <a:spcPts val="0"/>
              </a:spcBef>
              <a:spcAft>
                <a:spcPts val="0"/>
              </a:spcAft>
              <a:buFontTx/>
              <a:buAutoNum type="arabicPeriod"/>
              <a:defRPr/>
            </a:pPr>
            <a:r>
              <a:rPr lang="es-ES" sz="2400" dirty="0">
                <a:latin typeface="+mn-lt"/>
              </a:rPr>
              <a:t>Desarrollen el pensamiento crítico por medio de la reflexión y el análisis.</a:t>
            </a:r>
          </a:p>
          <a:p>
            <a:pPr marL="457200" indent="-457200" eaLnBrk="1" fontAlgn="auto" hangingPunct="1">
              <a:lnSpc>
                <a:spcPct val="150000"/>
              </a:lnSpc>
              <a:spcBef>
                <a:spcPts val="0"/>
              </a:spcBef>
              <a:spcAft>
                <a:spcPts val="0"/>
              </a:spcAft>
              <a:buFontTx/>
              <a:buAutoNum type="arabicPeriod"/>
              <a:defRPr/>
            </a:pPr>
            <a:r>
              <a:rPr lang="es-ES" sz="2400" dirty="0">
                <a:latin typeface="+mn-lt"/>
              </a:rPr>
              <a:t>Busquen soluciones a través de la coordinación y el consenso.</a:t>
            </a:r>
          </a:p>
          <a:p>
            <a:pPr marL="457200" indent="-457200" eaLnBrk="1" fontAlgn="auto" hangingPunct="1">
              <a:lnSpc>
                <a:spcPct val="150000"/>
              </a:lnSpc>
              <a:spcBef>
                <a:spcPts val="0"/>
              </a:spcBef>
              <a:spcAft>
                <a:spcPts val="0"/>
              </a:spcAft>
              <a:buFontTx/>
              <a:buAutoNum type="arabicPeriod"/>
              <a:defRPr/>
            </a:pPr>
            <a:r>
              <a:rPr lang="es-ES" sz="2400" dirty="0">
                <a:latin typeface="+mn-lt"/>
              </a:rPr>
              <a:t>Compartan el producto final a toda la comunidad educativa, fomentando la participación activa como consumidores responsables. </a:t>
            </a:r>
          </a:p>
          <a:p>
            <a:pPr marL="457200" indent="-457200" eaLnBrk="1" fontAlgn="auto" hangingPunct="1">
              <a:lnSpc>
                <a:spcPct val="150000"/>
              </a:lnSpc>
              <a:spcBef>
                <a:spcPts val="0"/>
              </a:spcBef>
              <a:spcAft>
                <a:spcPts val="0"/>
              </a:spcAft>
              <a:buFontTx/>
              <a:buAutoNum type="arabicPeriod"/>
              <a:defRPr/>
            </a:pPr>
            <a:r>
              <a:rPr lang="es-ES" sz="2400" dirty="0">
                <a:solidFill>
                  <a:srgbClr val="FB1159"/>
                </a:solidFill>
                <a:latin typeface="+mn-lt"/>
              </a:rPr>
              <a:t>Reflexionen sobre la influencia del entorno (publicidad, disponibilidad de alimentos, industria alimentaria) en las elecciones individuales, en sus consecuencias sobre la salud y en desarrollo de un comportamiento crítico frente a la oferta alimentaria actual</a:t>
            </a:r>
          </a:p>
        </p:txBody>
      </p:sp>
      <p:grpSp>
        <p:nvGrpSpPr>
          <p:cNvPr id="11267" name="Grupo 10">
            <a:extLst>
              <a:ext uri="{FF2B5EF4-FFF2-40B4-BE49-F238E27FC236}">
                <a16:creationId xmlns:a16="http://schemas.microsoft.com/office/drawing/2014/main" xmlns="" id="{E356F181-B969-40D6-B4EA-21A4E3AEAECA}"/>
              </a:ext>
            </a:extLst>
          </p:cNvPr>
          <p:cNvGrpSpPr>
            <a:grpSpLocks/>
          </p:cNvGrpSpPr>
          <p:nvPr/>
        </p:nvGrpSpPr>
        <p:grpSpPr bwMode="auto">
          <a:xfrm>
            <a:off x="325438" y="19050"/>
            <a:ext cx="11472862" cy="1041400"/>
            <a:chOff x="324949" y="18898"/>
            <a:chExt cx="11473761" cy="1041523"/>
          </a:xfrm>
        </p:grpSpPr>
        <p:pic>
          <p:nvPicPr>
            <p:cNvPr id="12" name="Gráfico 11" descr="Niños">
              <a:extLst>
                <a:ext uri="{FF2B5EF4-FFF2-40B4-BE49-F238E27FC236}">
                  <a16:creationId xmlns:a16="http://schemas.microsoft.com/office/drawing/2014/main" xmlns="" id="{2E5C63C8-0CB8-4D1A-861E-77C1007C727A}"/>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11269" name="Grupo 12">
              <a:extLst>
                <a:ext uri="{FF2B5EF4-FFF2-40B4-BE49-F238E27FC236}">
                  <a16:creationId xmlns:a16="http://schemas.microsoft.com/office/drawing/2014/main" xmlns="" id="{AF0A2B1E-2D67-463A-9DAC-250FB753D1FB}"/>
                </a:ext>
              </a:extLst>
            </p:cNvPr>
            <p:cNvGrpSpPr>
              <a:grpSpLocks/>
            </p:cNvGrpSpPr>
            <p:nvPr/>
          </p:nvGrpSpPr>
          <p:grpSpPr bwMode="auto">
            <a:xfrm>
              <a:off x="10087897" y="203994"/>
              <a:ext cx="1710813" cy="651412"/>
              <a:chOff x="311102" y="174229"/>
              <a:chExt cx="9335256" cy="6359305"/>
            </a:xfrm>
          </p:grpSpPr>
          <p:pic>
            <p:nvPicPr>
              <p:cNvPr id="11270" name="Imagen 13">
                <a:extLst>
                  <a:ext uri="{FF2B5EF4-FFF2-40B4-BE49-F238E27FC236}">
                    <a16:creationId xmlns:a16="http://schemas.microsoft.com/office/drawing/2014/main" xmlns="" id="{BD7C3F92-35BC-45DF-995B-E766B86560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Imagen 14">
                <a:extLst>
                  <a:ext uri="{FF2B5EF4-FFF2-40B4-BE49-F238E27FC236}">
                    <a16:creationId xmlns:a16="http://schemas.microsoft.com/office/drawing/2014/main" xmlns="" id="{93ADB098-3275-499B-B0CF-3BC88178C1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7743269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
        <p:cNvGrpSpPr/>
        <p:nvPr/>
      </p:nvGrpSpPr>
      <p:grpSpPr>
        <a:xfrm>
          <a:off x="0" y="0"/>
          <a:ext cx="0" cy="0"/>
          <a:chOff x="0" y="0"/>
          <a:chExt cx="0" cy="0"/>
        </a:xfrm>
      </p:grpSpPr>
      <p:sp>
        <p:nvSpPr>
          <p:cNvPr id="18434" name="1 CuadroTexto">
            <a:extLst>
              <a:ext uri="{FF2B5EF4-FFF2-40B4-BE49-F238E27FC236}">
                <a16:creationId xmlns:a16="http://schemas.microsoft.com/office/drawing/2014/main" xmlns="" id="{F99CE4AE-248C-4B03-A1F2-408632255D7E}"/>
              </a:ext>
            </a:extLst>
          </p:cNvPr>
          <p:cNvSpPr txBox="1">
            <a:spLocks noChangeArrowheads="1"/>
          </p:cNvSpPr>
          <p:nvPr/>
        </p:nvSpPr>
        <p:spPr bwMode="auto">
          <a:xfrm>
            <a:off x="295275" y="260350"/>
            <a:ext cx="117094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auto" hangingPunct="1">
              <a:spcBef>
                <a:spcPts val="0"/>
              </a:spcBef>
              <a:spcAft>
                <a:spcPts val="0"/>
              </a:spcAft>
              <a:defRPr/>
            </a:pPr>
            <a:r>
              <a:rPr lang="es-ES" altLang="es-ES" sz="2400" b="1" dirty="0"/>
              <a:t>Propuestas de trabajo de vuestro alumnado:</a:t>
            </a:r>
          </a:p>
          <a:p>
            <a:pPr eaLnBrk="1" fontAlgn="auto" hangingPunct="1">
              <a:spcBef>
                <a:spcPts val="0"/>
              </a:spcBef>
              <a:spcAft>
                <a:spcPts val="0"/>
              </a:spcAft>
              <a:defRPr/>
            </a:pPr>
            <a:endParaRPr lang="es-ES" altLang="es-ES" sz="2400" dirty="0"/>
          </a:p>
          <a:p>
            <a:pPr eaLnBrk="1" fontAlgn="auto" hangingPunct="1">
              <a:spcBef>
                <a:spcPts val="0"/>
              </a:spcBef>
              <a:spcAft>
                <a:spcPts val="0"/>
              </a:spcAft>
              <a:defRPr/>
            </a:pPr>
            <a:r>
              <a:rPr lang="es-ES" altLang="es-ES" sz="2400" dirty="0"/>
              <a:t>Los de 3ºB han decidido hacer una base de datos con las calorías que aportan diferentes alimentos. Luego pretenden publicitarlo en el centro para sus compañeros,  bajo el título “operación </a:t>
            </a:r>
            <a:r>
              <a:rPr lang="es-ES" altLang="es-ES" sz="2400" dirty="0" err="1"/>
              <a:t>BiKINI</a:t>
            </a:r>
            <a:r>
              <a:rPr lang="es-ES" altLang="es-ES" sz="2400" dirty="0"/>
              <a:t>”. ¿Vuestro planteamiento?</a:t>
            </a:r>
          </a:p>
          <a:p>
            <a:pPr eaLnBrk="1" fontAlgn="auto" hangingPunct="1">
              <a:spcBef>
                <a:spcPts val="0"/>
              </a:spcBef>
              <a:spcAft>
                <a:spcPts val="0"/>
              </a:spcAft>
              <a:defRPr/>
            </a:pPr>
            <a:endParaRPr lang="es-ES" altLang="es-ES" sz="2400" dirty="0"/>
          </a:p>
          <a:p>
            <a:pPr eaLnBrk="1" fontAlgn="auto" hangingPunct="1">
              <a:spcBef>
                <a:spcPts val="0"/>
              </a:spcBef>
              <a:spcAft>
                <a:spcPts val="0"/>
              </a:spcAft>
              <a:defRPr/>
            </a:pPr>
            <a:r>
              <a:rPr lang="es-ES" altLang="es-ES" sz="2400" dirty="0"/>
              <a:t>Los de 1º van a grabar videos. Cada uno de ellos dirá una frase sobre propiedades saludables de los alimentos. Luego los editarán.</a:t>
            </a:r>
          </a:p>
          <a:p>
            <a:pPr eaLnBrk="1" fontAlgn="auto" hangingPunct="1">
              <a:spcBef>
                <a:spcPts val="0"/>
              </a:spcBef>
              <a:spcAft>
                <a:spcPts val="0"/>
              </a:spcAft>
              <a:defRPr/>
            </a:pPr>
            <a:endParaRPr lang="es-ES" altLang="es-ES" sz="2400" dirty="0"/>
          </a:p>
          <a:p>
            <a:pPr eaLnBrk="1" fontAlgn="auto" hangingPunct="1">
              <a:spcBef>
                <a:spcPts val="0"/>
              </a:spcBef>
              <a:spcAft>
                <a:spcPts val="0"/>
              </a:spcAft>
              <a:defRPr/>
            </a:pPr>
            <a:r>
              <a:rPr lang="es-ES" altLang="es-ES" sz="2400" dirty="0"/>
              <a:t>Un grupo de 3º pretenden publicar una serie de mitos falsos:</a:t>
            </a:r>
          </a:p>
          <a:p>
            <a:pPr eaLnBrk="1" fontAlgn="auto" hangingPunct="1">
              <a:spcBef>
                <a:spcPts val="0"/>
              </a:spcBef>
              <a:spcAft>
                <a:spcPts val="0"/>
              </a:spcAft>
              <a:defRPr/>
            </a:pPr>
            <a:r>
              <a:rPr lang="es-ES" altLang="es-ES" sz="2400" dirty="0"/>
              <a:t>¿Qué engorda más una patata o una zanahoria?</a:t>
            </a:r>
          </a:p>
          <a:p>
            <a:pPr eaLnBrk="1" fontAlgn="auto" hangingPunct="1">
              <a:spcBef>
                <a:spcPts val="0"/>
              </a:spcBef>
              <a:spcAft>
                <a:spcPts val="0"/>
              </a:spcAft>
              <a:defRPr/>
            </a:pPr>
            <a:r>
              <a:rPr lang="es-ES" altLang="es-ES" sz="2400" dirty="0"/>
              <a:t>¿Quién tiene más vitamina C, la naranja o el kiwi?</a:t>
            </a:r>
          </a:p>
          <a:p>
            <a:pPr eaLnBrk="1" fontAlgn="auto" hangingPunct="1">
              <a:spcBef>
                <a:spcPts val="0"/>
              </a:spcBef>
              <a:spcAft>
                <a:spcPts val="0"/>
              </a:spcAft>
              <a:defRPr/>
            </a:pPr>
            <a:r>
              <a:rPr lang="es-ES" altLang="es-ES" sz="2400" dirty="0"/>
              <a:t>¿Se puede vivir solo de ensaladas?</a:t>
            </a:r>
          </a:p>
          <a:p>
            <a:pPr eaLnBrk="1" fontAlgn="auto" hangingPunct="1">
              <a:spcBef>
                <a:spcPts val="0"/>
              </a:spcBef>
              <a:spcAft>
                <a:spcPts val="0"/>
              </a:spcAft>
              <a:defRPr/>
            </a:pPr>
            <a:endParaRPr lang="es-ES" altLang="es-ES" sz="2400" dirty="0"/>
          </a:p>
          <a:p>
            <a:pPr eaLnBrk="1" fontAlgn="auto" hangingPunct="1">
              <a:spcBef>
                <a:spcPts val="0"/>
              </a:spcBef>
              <a:spcAft>
                <a:spcPts val="0"/>
              </a:spcAft>
              <a:defRPr/>
            </a:pPr>
            <a:r>
              <a:rPr lang="es-ES" altLang="es-ES" sz="2400" dirty="0"/>
              <a:t>Los últimos van a hacer el día de la comida saludable y ese día solo van a traer de casa fruta, yogur y galletas “</a:t>
            </a:r>
            <a:r>
              <a:rPr lang="es-ES" altLang="es-ES" sz="2400" dirty="0" err="1"/>
              <a:t>digestive</a:t>
            </a:r>
            <a:r>
              <a:rPr lang="es-ES" altLang="es-ES" sz="2400" dirty="0"/>
              <a:t>”</a:t>
            </a:r>
          </a:p>
          <a:p>
            <a:pPr eaLnBrk="1" fontAlgn="auto" hangingPunct="1">
              <a:spcBef>
                <a:spcPts val="0"/>
              </a:spcBef>
              <a:spcAft>
                <a:spcPts val="0"/>
              </a:spcAft>
              <a:defRPr/>
            </a:pPr>
            <a:r>
              <a:rPr lang="es-ES" altLang="es-ES" sz="2400" b="1" dirty="0">
                <a:solidFill>
                  <a:schemeClr val="tx2">
                    <a:lumMod val="75000"/>
                  </a:schemeClr>
                </a:solidFill>
              </a:rPr>
              <a:t>¿Adelante? Sí, pero….; No, ????....</a:t>
            </a:r>
          </a:p>
          <a:p>
            <a:pPr eaLnBrk="1" fontAlgn="auto" hangingPunct="1">
              <a:spcBef>
                <a:spcPts val="0"/>
              </a:spcBef>
              <a:spcAft>
                <a:spcPts val="0"/>
              </a:spcAft>
              <a:defRPr/>
            </a:pPr>
            <a:endParaRPr lang="es-ES" altLang="es-ES" dirty="0"/>
          </a:p>
        </p:txBody>
      </p:sp>
      <p:sp>
        <p:nvSpPr>
          <p:cNvPr id="3" name="2 Llamada rectangular redondeada">
            <a:extLst>
              <a:ext uri="{FF2B5EF4-FFF2-40B4-BE49-F238E27FC236}">
                <a16:creationId xmlns:a16="http://schemas.microsoft.com/office/drawing/2014/main" xmlns="" id="{672DAFEC-6C05-4407-9B1C-75C671649104}"/>
              </a:ext>
            </a:extLst>
          </p:cNvPr>
          <p:cNvSpPr/>
          <p:nvPr/>
        </p:nvSpPr>
        <p:spPr>
          <a:xfrm>
            <a:off x="8389938" y="3190875"/>
            <a:ext cx="3024187" cy="1635125"/>
          </a:xfrm>
          <a:prstGeom prst="wedgeRoundRectCallout">
            <a:avLst>
              <a:gd name="adj1" fmla="val -54670"/>
              <a:gd name="adj2" fmla="val 827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600" b="1" dirty="0"/>
              <a:t>Os </a:t>
            </a:r>
            <a:r>
              <a:rPr lang="es-ES" sz="3600" b="1" dirty="0" err="1"/>
              <a:t>animais</a:t>
            </a:r>
            <a:r>
              <a:rPr lang="es-ES" sz="3600" b="1" dirty="0"/>
              <a:t> a comentar?</a:t>
            </a:r>
            <a:endParaRPr lang="it-IT" sz="36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Resultado de imagen de ALTAVOZ">
            <a:extLst>
              <a:ext uri="{FF2B5EF4-FFF2-40B4-BE49-F238E27FC236}">
                <a16:creationId xmlns:a16="http://schemas.microsoft.com/office/drawing/2014/main" xmlns="" id="{05A0C6C3-C244-4291-BA36-246C59A7F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5" y="1009650"/>
            <a:ext cx="424815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2" name="1 Llamada ovalada">
            <a:extLst>
              <a:ext uri="{FF2B5EF4-FFF2-40B4-BE49-F238E27FC236}">
                <a16:creationId xmlns:a16="http://schemas.microsoft.com/office/drawing/2014/main" xmlns="" id="{F16BC31D-F21A-4F78-8C61-FAD683C3FE1F}"/>
              </a:ext>
            </a:extLst>
          </p:cNvPr>
          <p:cNvSpPr/>
          <p:nvPr/>
        </p:nvSpPr>
        <p:spPr>
          <a:xfrm>
            <a:off x="7472363" y="79375"/>
            <a:ext cx="2592387" cy="1339850"/>
          </a:xfrm>
          <a:prstGeom prst="wedgeEllipseCallout">
            <a:avLst>
              <a:gd name="adj1" fmla="val -67226"/>
              <a:gd name="adj2" fmla="val 70812"/>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La leche es mala</a:t>
            </a:r>
          </a:p>
        </p:txBody>
      </p:sp>
      <p:sp>
        <p:nvSpPr>
          <p:cNvPr id="4" name="3 Llamada ovalada">
            <a:extLst>
              <a:ext uri="{FF2B5EF4-FFF2-40B4-BE49-F238E27FC236}">
                <a16:creationId xmlns:a16="http://schemas.microsoft.com/office/drawing/2014/main" xmlns="" id="{25DDF6DA-2B92-4979-8B5A-BDC0E30E6F66}"/>
              </a:ext>
            </a:extLst>
          </p:cNvPr>
          <p:cNvSpPr/>
          <p:nvPr/>
        </p:nvSpPr>
        <p:spPr>
          <a:xfrm>
            <a:off x="7472363" y="4457700"/>
            <a:ext cx="2592387" cy="1339850"/>
          </a:xfrm>
          <a:prstGeom prst="wedgeEllipseCallout">
            <a:avLst>
              <a:gd name="adj1" fmla="val -33326"/>
              <a:gd name="adj2" fmla="val -95371"/>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El gluten es malo</a:t>
            </a:r>
          </a:p>
        </p:txBody>
      </p:sp>
      <p:sp>
        <p:nvSpPr>
          <p:cNvPr id="5" name="4 Llamada ovalada">
            <a:extLst>
              <a:ext uri="{FF2B5EF4-FFF2-40B4-BE49-F238E27FC236}">
                <a16:creationId xmlns:a16="http://schemas.microsoft.com/office/drawing/2014/main" xmlns="" id="{B4628A44-6563-4AD3-BCD1-0A85B48FDC7D}"/>
              </a:ext>
            </a:extLst>
          </p:cNvPr>
          <p:cNvSpPr/>
          <p:nvPr/>
        </p:nvSpPr>
        <p:spPr>
          <a:xfrm>
            <a:off x="1992313" y="692150"/>
            <a:ext cx="2590800" cy="1339850"/>
          </a:xfrm>
          <a:prstGeom prst="wedgeEllipseCallout">
            <a:avLst>
              <a:gd name="adj1" fmla="val 46775"/>
              <a:gd name="adj2" fmla="val 49700"/>
            </a:avLst>
          </a:prstGeom>
          <a:noFill/>
          <a:ln w="508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El limón es un alimento milagro</a:t>
            </a:r>
          </a:p>
        </p:txBody>
      </p:sp>
      <p:sp>
        <p:nvSpPr>
          <p:cNvPr id="6" name="5 Llamada ovalada">
            <a:extLst>
              <a:ext uri="{FF2B5EF4-FFF2-40B4-BE49-F238E27FC236}">
                <a16:creationId xmlns:a16="http://schemas.microsoft.com/office/drawing/2014/main" xmlns="" id="{2628359A-0685-42D6-86FC-F5D3DA2B1719}"/>
              </a:ext>
            </a:extLst>
          </p:cNvPr>
          <p:cNvSpPr/>
          <p:nvPr/>
        </p:nvSpPr>
        <p:spPr>
          <a:xfrm>
            <a:off x="2144713" y="3429000"/>
            <a:ext cx="2590800" cy="1339850"/>
          </a:xfrm>
          <a:prstGeom prst="wedgeEllipseCallout">
            <a:avLst>
              <a:gd name="adj1" fmla="val 46775"/>
              <a:gd name="adj2" fmla="val -76882"/>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No se deben mezclar alimentos</a:t>
            </a:r>
          </a:p>
        </p:txBody>
      </p:sp>
      <p:sp>
        <p:nvSpPr>
          <p:cNvPr id="7" name="6 Llamada ovalada">
            <a:extLst>
              <a:ext uri="{FF2B5EF4-FFF2-40B4-BE49-F238E27FC236}">
                <a16:creationId xmlns:a16="http://schemas.microsoft.com/office/drawing/2014/main" xmlns="" id="{1664E5E3-9BB3-4118-BFFB-3A94D358CFE7}"/>
              </a:ext>
            </a:extLst>
          </p:cNvPr>
          <p:cNvSpPr/>
          <p:nvPr/>
        </p:nvSpPr>
        <p:spPr>
          <a:xfrm>
            <a:off x="2784475" y="5103813"/>
            <a:ext cx="2592388" cy="1338262"/>
          </a:xfrm>
          <a:prstGeom prst="wedgeEllipseCallout">
            <a:avLst>
              <a:gd name="adj1" fmla="val 25464"/>
              <a:gd name="adj2" fmla="val -86838"/>
            </a:avLst>
          </a:prstGeom>
          <a:noFill/>
          <a:ln w="50800">
            <a:solidFill>
              <a:srgbClr val="F161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Come pescado</a:t>
            </a:r>
          </a:p>
        </p:txBody>
      </p:sp>
      <p:sp>
        <p:nvSpPr>
          <p:cNvPr id="8" name="7 Llamada ovalada">
            <a:extLst>
              <a:ext uri="{FF2B5EF4-FFF2-40B4-BE49-F238E27FC236}">
                <a16:creationId xmlns:a16="http://schemas.microsoft.com/office/drawing/2014/main" xmlns="" id="{FAA323B2-D5B0-4327-8F8A-27C11A9F2B94}"/>
              </a:ext>
            </a:extLst>
          </p:cNvPr>
          <p:cNvSpPr/>
          <p:nvPr/>
        </p:nvSpPr>
        <p:spPr>
          <a:xfrm>
            <a:off x="4691063" y="215900"/>
            <a:ext cx="2592387" cy="1339850"/>
          </a:xfrm>
          <a:prstGeom prst="wedgeEllipseCallout">
            <a:avLst>
              <a:gd name="adj1" fmla="val -12015"/>
              <a:gd name="adj2" fmla="val 73879"/>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Toma azúcar</a:t>
            </a:r>
          </a:p>
        </p:txBody>
      </p:sp>
      <p:sp>
        <p:nvSpPr>
          <p:cNvPr id="9" name="8 Llamada ovalada">
            <a:extLst>
              <a:ext uri="{FF2B5EF4-FFF2-40B4-BE49-F238E27FC236}">
                <a16:creationId xmlns:a16="http://schemas.microsoft.com/office/drawing/2014/main" xmlns="" id="{30A4B755-D70C-4B68-9CF8-270D45B816B2}"/>
              </a:ext>
            </a:extLst>
          </p:cNvPr>
          <p:cNvSpPr/>
          <p:nvPr/>
        </p:nvSpPr>
        <p:spPr>
          <a:xfrm>
            <a:off x="7688263" y="2757488"/>
            <a:ext cx="2592387" cy="1339850"/>
          </a:xfrm>
          <a:prstGeom prst="wedgeEllipseCallout">
            <a:avLst>
              <a:gd name="adj1" fmla="val -58598"/>
              <a:gd name="adj2" fmla="val -31406"/>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No tomes azúcar</a:t>
            </a:r>
          </a:p>
        </p:txBody>
      </p:sp>
      <p:sp>
        <p:nvSpPr>
          <p:cNvPr id="10" name="9 Llamada ovalada">
            <a:extLst>
              <a:ext uri="{FF2B5EF4-FFF2-40B4-BE49-F238E27FC236}">
                <a16:creationId xmlns:a16="http://schemas.microsoft.com/office/drawing/2014/main" xmlns="" id="{2161D34F-65E9-43B8-A4B0-641520253CB6}"/>
              </a:ext>
            </a:extLst>
          </p:cNvPr>
          <p:cNvSpPr/>
          <p:nvPr/>
        </p:nvSpPr>
        <p:spPr>
          <a:xfrm>
            <a:off x="5375275" y="5103813"/>
            <a:ext cx="2592388" cy="1338262"/>
          </a:xfrm>
          <a:prstGeom prst="wedgeEllipseCallout">
            <a:avLst>
              <a:gd name="adj1" fmla="val -25977"/>
              <a:gd name="adj2" fmla="val -101060"/>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El  chocolate es malo</a:t>
            </a:r>
          </a:p>
        </p:txBody>
      </p:sp>
      <p:sp>
        <p:nvSpPr>
          <p:cNvPr id="11" name="10 Llamada ovalada">
            <a:extLst>
              <a:ext uri="{FF2B5EF4-FFF2-40B4-BE49-F238E27FC236}">
                <a16:creationId xmlns:a16="http://schemas.microsoft.com/office/drawing/2014/main" xmlns="" id="{448BE47E-1CB8-450A-B7A3-D967A227AFA1}"/>
              </a:ext>
            </a:extLst>
          </p:cNvPr>
          <p:cNvSpPr/>
          <p:nvPr/>
        </p:nvSpPr>
        <p:spPr>
          <a:xfrm>
            <a:off x="1631950" y="1916113"/>
            <a:ext cx="2592388" cy="1339850"/>
          </a:xfrm>
          <a:prstGeom prst="wedgeEllipseCallout">
            <a:avLst>
              <a:gd name="adj1" fmla="val 71503"/>
              <a:gd name="adj2" fmla="val 7605"/>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Toma bayas</a:t>
            </a:r>
          </a:p>
        </p:txBody>
      </p:sp>
      <p:sp>
        <p:nvSpPr>
          <p:cNvPr id="12" name="11 Llamada ovalada">
            <a:extLst>
              <a:ext uri="{FF2B5EF4-FFF2-40B4-BE49-F238E27FC236}">
                <a16:creationId xmlns:a16="http://schemas.microsoft.com/office/drawing/2014/main" xmlns="" id="{BC6320AE-E7BE-416A-A2C3-F4A3F71EE958}"/>
              </a:ext>
            </a:extLst>
          </p:cNvPr>
          <p:cNvSpPr/>
          <p:nvPr/>
        </p:nvSpPr>
        <p:spPr>
          <a:xfrm>
            <a:off x="7851775" y="1382713"/>
            <a:ext cx="2592388" cy="1339850"/>
          </a:xfrm>
          <a:prstGeom prst="wedgeEllipseCallout">
            <a:avLst>
              <a:gd name="adj1" fmla="val -70737"/>
              <a:gd name="adj2" fmla="val 18668"/>
            </a:avLst>
          </a:prstGeom>
          <a:noFill/>
          <a:ln w="50800">
            <a:solidFill>
              <a:srgbClr val="F161B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solidFill>
                  <a:schemeClr val="tx1">
                    <a:lumMod val="65000"/>
                    <a:lumOff val="35000"/>
                  </a:schemeClr>
                </a:solidFill>
              </a:rPr>
              <a:t>Ajo para la tensión</a:t>
            </a:r>
          </a:p>
        </p:txBody>
      </p:sp>
      <p:sp>
        <p:nvSpPr>
          <p:cNvPr id="3" name="CuadroTexto 2">
            <a:extLst>
              <a:ext uri="{FF2B5EF4-FFF2-40B4-BE49-F238E27FC236}">
                <a16:creationId xmlns:a16="http://schemas.microsoft.com/office/drawing/2014/main" xmlns="" id="{7F36BDCB-5E4B-4C1A-89F3-57553D64A752}"/>
              </a:ext>
            </a:extLst>
          </p:cNvPr>
          <p:cNvSpPr txBox="1"/>
          <p:nvPr/>
        </p:nvSpPr>
        <p:spPr>
          <a:xfrm>
            <a:off x="1088571" y="2757488"/>
            <a:ext cx="10638971" cy="1384995"/>
          </a:xfrm>
          <a:prstGeom prst="rect">
            <a:avLst/>
          </a:prstGeom>
          <a:noFill/>
        </p:spPr>
        <p:txBody>
          <a:bodyPr wrap="square" rtlCol="0">
            <a:spAutoFit/>
          </a:bodyPr>
          <a:lstStyle/>
          <a:p>
            <a:pPr algn="ctr"/>
            <a:r>
              <a:rPr lang="es-ES" sz="2800" dirty="0">
                <a:highlight>
                  <a:srgbClr val="FFFF00"/>
                </a:highlight>
              </a:rPr>
              <a:t>Por lo que se publica y por los mensajes mas exitosos entre los jóvenes, parece que somos especialistas en “desinformación” aparentemente informada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xmlns="" id="{EBCA65BF-3D8B-4F66-96D1-E9A55FD27322}"/>
              </a:ext>
            </a:extLst>
          </p:cNvPr>
          <p:cNvGrpSpPr>
            <a:grpSpLocks/>
          </p:cNvGrpSpPr>
          <p:nvPr/>
        </p:nvGrpSpPr>
        <p:grpSpPr bwMode="auto">
          <a:xfrm>
            <a:off x="1500188" y="-69850"/>
            <a:ext cx="5410200" cy="6851650"/>
            <a:chOff x="0" y="2"/>
            <a:chExt cx="4319" cy="5755"/>
          </a:xfrm>
        </p:grpSpPr>
        <p:pic>
          <p:nvPicPr>
            <p:cNvPr id="44039" name="Picture 3">
              <a:extLst>
                <a:ext uri="{FF2B5EF4-FFF2-40B4-BE49-F238E27FC236}">
                  <a16:creationId xmlns:a16="http://schemas.microsoft.com/office/drawing/2014/main" xmlns="" id="{FC449DAB-8E3D-4E22-83A8-2C4624F61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90" b="5290"/>
            <a:stretch>
              <a:fillRect/>
            </a:stretch>
          </p:blipFill>
          <p:spPr bwMode="auto">
            <a:xfrm>
              <a:off x="0" y="2"/>
              <a:ext cx="4320" cy="5756"/>
            </a:xfrm>
            <a:prstGeom prst="rect">
              <a:avLst/>
            </a:prstGeom>
            <a:noFill/>
            <a:ln>
              <a:noFill/>
            </a:ln>
            <a:effectLst/>
            <a:extLst>
              <a:ext uri="{909E8E84-426E-40DD-AFC4-6F175D3DCCD1}">
                <a14:hiddenFill xmlns:a14="http://schemas.microsoft.com/office/drawing/2010/main">
                  <a:blipFill dpi="0" rotWithShape="0">
                    <a:blip/>
                    <a:srcRect t="5290" b="52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40" name="Text Box 4">
              <a:extLst>
                <a:ext uri="{FF2B5EF4-FFF2-40B4-BE49-F238E27FC236}">
                  <a16:creationId xmlns:a16="http://schemas.microsoft.com/office/drawing/2014/main" xmlns="" id="{32A2895D-BA7B-4D10-9149-B9B892E7E008}"/>
                </a:ext>
              </a:extLst>
            </p:cNvPr>
            <p:cNvSpPr txBox="1">
              <a:spLocks noChangeArrowheads="1"/>
            </p:cNvSpPr>
            <p:nvPr/>
          </p:nvSpPr>
          <p:spPr bwMode="auto">
            <a:xfrm>
              <a:off x="0" y="2"/>
              <a:ext cx="4320" cy="5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1800"/>
            </a:p>
          </p:txBody>
        </p:sp>
      </p:grpSp>
      <p:sp>
        <p:nvSpPr>
          <p:cNvPr id="77829" name="Text Box 5">
            <a:extLst>
              <a:ext uri="{FF2B5EF4-FFF2-40B4-BE49-F238E27FC236}">
                <a16:creationId xmlns:a16="http://schemas.microsoft.com/office/drawing/2014/main" xmlns="" id="{DCDDF05D-429A-43A0-A299-997E385CD991}"/>
              </a:ext>
            </a:extLst>
          </p:cNvPr>
          <p:cNvSpPr txBox="1">
            <a:spLocks noChangeArrowheads="1"/>
          </p:cNvSpPr>
          <p:nvPr/>
        </p:nvSpPr>
        <p:spPr bwMode="auto">
          <a:xfrm>
            <a:off x="6959600" y="836613"/>
            <a:ext cx="523240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98000"/>
              </a:lnSpc>
              <a:spcBef>
                <a:spcPct val="0"/>
              </a:spcBef>
              <a:buClr>
                <a:srgbClr val="000000"/>
              </a:buClr>
              <a:buFont typeface="Arial" panose="020B0604020202020204" pitchFamily="34" charset="0"/>
              <a:buNone/>
            </a:pPr>
            <a:r>
              <a:rPr lang="es-PE" altLang="es-ES" b="1">
                <a:solidFill>
                  <a:srgbClr val="525252"/>
                </a:solidFill>
                <a:effectLst>
                  <a:outerShdw blurRad="38100" dist="38100" dir="2700000" algn="tl">
                    <a:srgbClr val="C0C0C0"/>
                  </a:outerShdw>
                </a:effectLst>
                <a:latin typeface="Comic Sans MS" panose="030F0702030302020204" pitchFamily="66" charset="0"/>
                <a:cs typeface="Arial" panose="020B0604020202020204" pitchFamily="34" charset="0"/>
              </a:rPr>
              <a:t>Todos los hongos son comestibles</a:t>
            </a:r>
          </a:p>
        </p:txBody>
      </p:sp>
      <p:sp>
        <p:nvSpPr>
          <p:cNvPr id="77830" name="Rectangle 6">
            <a:extLst>
              <a:ext uri="{FF2B5EF4-FFF2-40B4-BE49-F238E27FC236}">
                <a16:creationId xmlns:a16="http://schemas.microsoft.com/office/drawing/2014/main" xmlns="" id="{82B076FF-337B-45C1-ADBD-1B2925722DA7}"/>
              </a:ext>
            </a:extLst>
          </p:cNvPr>
          <p:cNvSpPr>
            <a:spLocks noChangeArrowheads="1"/>
          </p:cNvSpPr>
          <p:nvPr/>
        </p:nvSpPr>
        <p:spPr bwMode="auto">
          <a:xfrm>
            <a:off x="9929813" y="2663825"/>
            <a:ext cx="17129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fontAlgn="auto" hangingPunct="1">
              <a:spcBef>
                <a:spcPts val="0"/>
              </a:spcBef>
              <a:spcAft>
                <a:spcPts val="0"/>
              </a:spcAft>
              <a:defRPr/>
            </a:pPr>
            <a:r>
              <a:rPr lang="es-ES_tradnl" altLang="es-ES" sz="2000" b="1" dirty="0">
                <a:solidFill>
                  <a:schemeClr val="accent3">
                    <a:lumMod val="50000"/>
                  </a:schemeClr>
                </a:solidFill>
                <a:effectLst>
                  <a:outerShdw blurRad="38100" dist="38100" dir="2700000" algn="tl">
                    <a:srgbClr val="C0C0C0"/>
                  </a:outerShdw>
                </a:effectLst>
                <a:latin typeface="+mn-lt"/>
              </a:rPr>
              <a:t>Groucho Marx</a:t>
            </a:r>
            <a:endParaRPr lang="es-ES" altLang="es-ES" sz="2000" b="1" dirty="0">
              <a:solidFill>
                <a:schemeClr val="accent3">
                  <a:lumMod val="50000"/>
                </a:schemeClr>
              </a:solidFill>
              <a:effectLst>
                <a:outerShdw blurRad="38100" dist="38100" dir="2700000" algn="tl">
                  <a:srgbClr val="C0C0C0"/>
                </a:outerShdw>
              </a:effectLst>
              <a:latin typeface="+mn-lt"/>
            </a:endParaRPr>
          </a:p>
        </p:txBody>
      </p:sp>
      <p:sp>
        <p:nvSpPr>
          <p:cNvPr id="2" name="Rectángulo 1">
            <a:extLst>
              <a:ext uri="{FF2B5EF4-FFF2-40B4-BE49-F238E27FC236}">
                <a16:creationId xmlns:a16="http://schemas.microsoft.com/office/drawing/2014/main" xmlns="" id="{E149099D-719D-45F7-923B-7EF6BD37B2EF}"/>
              </a:ext>
            </a:extLst>
          </p:cNvPr>
          <p:cNvSpPr/>
          <p:nvPr/>
        </p:nvSpPr>
        <p:spPr>
          <a:xfrm>
            <a:off x="7461250" y="2103438"/>
            <a:ext cx="4467225" cy="461962"/>
          </a:xfrm>
          <a:prstGeom prst="rect">
            <a:avLst/>
          </a:prstGeom>
        </p:spPr>
        <p:txBody>
          <a:bodyPr wrap="none">
            <a:spAutoFit/>
          </a:bodyPr>
          <a:lstStyle/>
          <a:p>
            <a:pPr eaLnBrk="1" fontAlgn="auto" hangingPunct="1">
              <a:spcBef>
                <a:spcPts val="0"/>
              </a:spcBef>
              <a:spcAft>
                <a:spcPts val="0"/>
              </a:spcAft>
              <a:defRPr/>
            </a:pPr>
            <a:r>
              <a:rPr lang="es-PE" altLang="es-ES" sz="2400" b="1" dirty="0">
                <a:solidFill>
                  <a:schemeClr val="accent3">
                    <a:lumMod val="50000"/>
                  </a:schemeClr>
                </a:solidFill>
                <a:effectLst>
                  <a:outerShdw blurRad="38100" dist="38100" dir="2700000" algn="tl">
                    <a:srgbClr val="C0C0C0"/>
                  </a:outerShdw>
                </a:effectLst>
                <a:latin typeface="Comic Sans MS" panose="030F0702030302020204" pitchFamily="66" charset="0"/>
                <a:cs typeface="Arial" panose="020B0604020202020204" pitchFamily="34" charset="0"/>
              </a:rPr>
              <a:t>…Algunos, solamente una vez</a:t>
            </a:r>
            <a:endParaRPr lang="es-ES" sz="2400" dirty="0">
              <a:solidFill>
                <a:schemeClr val="accent3">
                  <a:lumMod val="50000"/>
                </a:schemeClr>
              </a:solidFill>
              <a:latin typeface="+mn-lt"/>
            </a:endParaRPr>
          </a:p>
        </p:txBody>
      </p:sp>
      <p:sp>
        <p:nvSpPr>
          <p:cNvPr id="3" name="Rectángulo 2">
            <a:extLst>
              <a:ext uri="{FF2B5EF4-FFF2-40B4-BE49-F238E27FC236}">
                <a16:creationId xmlns:a16="http://schemas.microsoft.com/office/drawing/2014/main" xmlns="" id="{DFE1F76C-140B-4DEA-9F6C-1C229548A1EC}"/>
              </a:ext>
            </a:extLst>
          </p:cNvPr>
          <p:cNvSpPr>
            <a:spLocks noChangeArrowheads="1"/>
          </p:cNvSpPr>
          <p:nvPr/>
        </p:nvSpPr>
        <p:spPr bwMode="auto">
          <a:xfrm>
            <a:off x="6227763" y="4352925"/>
            <a:ext cx="609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ES" altLang="es-ES" sz="3200" b="1">
                <a:solidFill>
                  <a:srgbClr val="FF0000"/>
                </a:solidFill>
                <a:latin typeface="Comic Sans MS" panose="030F0702030302020204" pitchFamily="66" charset="0"/>
              </a:rPr>
              <a:t>1ª conclusión</a:t>
            </a:r>
          </a:p>
          <a:p>
            <a:pPr algn="ctr" eaLnBrk="1" hangingPunct="1"/>
            <a:r>
              <a:rPr lang="es-ES" altLang="es-ES" sz="3200" b="1">
                <a:solidFill>
                  <a:srgbClr val="FF0000"/>
                </a:solidFill>
                <a:latin typeface="Comic Sans MS" panose="030F0702030302020204" pitchFamily="66" charset="0"/>
              </a:rPr>
              <a:t>Cuidado con las medias verdades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CuadroTexto">
            <a:extLst>
              <a:ext uri="{FF2B5EF4-FFF2-40B4-BE49-F238E27FC236}">
                <a16:creationId xmlns:a16="http://schemas.microsoft.com/office/drawing/2014/main" xmlns="" id="{16BCEB7E-CFAE-4123-99D9-9A673F247C67}"/>
              </a:ext>
            </a:extLst>
          </p:cNvPr>
          <p:cNvSpPr txBox="1">
            <a:spLocks noChangeArrowheads="1"/>
          </p:cNvSpPr>
          <p:nvPr/>
        </p:nvSpPr>
        <p:spPr bwMode="auto">
          <a:xfrm>
            <a:off x="1965325" y="333375"/>
            <a:ext cx="7924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200" b="1">
                <a:solidFill>
                  <a:srgbClr val="FF0000"/>
                </a:solidFill>
                <a:latin typeface="Comic Sans MS" panose="030F0702030302020204" pitchFamily="66" charset="0"/>
              </a:rPr>
              <a:t>2ª conclusión</a:t>
            </a:r>
          </a:p>
          <a:p>
            <a:pPr algn="ctr" eaLnBrk="1" hangingPunct="1">
              <a:lnSpc>
                <a:spcPct val="100000"/>
              </a:lnSpc>
              <a:spcBef>
                <a:spcPct val="0"/>
              </a:spcBef>
              <a:buFontTx/>
              <a:buNone/>
            </a:pPr>
            <a:r>
              <a:rPr lang="es-ES" altLang="es-ES" sz="3200" b="1">
                <a:solidFill>
                  <a:srgbClr val="FF0000"/>
                </a:solidFill>
                <a:latin typeface="Comic Sans MS" panose="030F0702030302020204" pitchFamily="66" charset="0"/>
              </a:rPr>
              <a:t>Comprueba quién está detrás de lo que se anuncia</a:t>
            </a:r>
          </a:p>
        </p:txBody>
      </p:sp>
      <p:pic>
        <p:nvPicPr>
          <p:cNvPr id="53251" name="Picture 2" descr="http://t2.gstatic.com/images?q=tbn:ANd9GcR7tJfJLdeYoQAd18Fx_T5NRxQJot0MC_-ExDTzqscEaVkJQpGpLg">
            <a:extLst>
              <a:ext uri="{FF2B5EF4-FFF2-40B4-BE49-F238E27FC236}">
                <a16:creationId xmlns:a16="http://schemas.microsoft.com/office/drawing/2014/main" xmlns="" id="{865F4A4C-C879-43B8-9344-2E11F5487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588" y="1903413"/>
            <a:ext cx="5846762"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xmlns="" id="{06858187-19D8-4C5A-BC32-F0399FE6C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1866900"/>
            <a:ext cx="22002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n 1">
            <a:extLst>
              <a:ext uri="{FF2B5EF4-FFF2-40B4-BE49-F238E27FC236}">
                <a16:creationId xmlns:a16="http://schemas.microsoft.com/office/drawing/2014/main" xmlns="" id="{B71912DB-37AF-4600-81C8-9762312F3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21" t="12201" r="2585" b="10524"/>
          <a:stretch>
            <a:fillRect/>
          </a:stretch>
        </p:blipFill>
        <p:spPr bwMode="auto">
          <a:xfrm>
            <a:off x="1919288" y="188913"/>
            <a:ext cx="7848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Imagen 3">
            <a:extLst>
              <a:ext uri="{FF2B5EF4-FFF2-40B4-BE49-F238E27FC236}">
                <a16:creationId xmlns:a16="http://schemas.microsoft.com/office/drawing/2014/main" xmlns="" id="{E8F491A2-9B12-4114-BF77-74CA31FBF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4" t="8673" r="3391" b="6917"/>
          <a:stretch>
            <a:fillRect/>
          </a:stretch>
        </p:blipFill>
        <p:spPr bwMode="auto">
          <a:xfrm>
            <a:off x="3575050" y="4005263"/>
            <a:ext cx="691356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xmlns="" id="{83729F11-E6E9-4A23-971F-EE1BD0755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962" t="16734" r="39676" b="19283"/>
          <a:stretch>
            <a:fillRect/>
          </a:stretch>
        </p:blipFill>
        <p:spPr bwMode="auto">
          <a:xfrm>
            <a:off x="2135188" y="660400"/>
            <a:ext cx="65532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CuadroTexto">
            <a:extLst>
              <a:ext uri="{FF2B5EF4-FFF2-40B4-BE49-F238E27FC236}">
                <a16:creationId xmlns:a16="http://schemas.microsoft.com/office/drawing/2014/main" xmlns="" id="{2B783D77-55EF-4D87-BBE6-B485368BB8E7}"/>
              </a:ext>
            </a:extLst>
          </p:cNvPr>
          <p:cNvSpPr txBox="1">
            <a:spLocks noChangeArrowheads="1"/>
          </p:cNvSpPr>
          <p:nvPr/>
        </p:nvSpPr>
        <p:spPr bwMode="auto">
          <a:xfrm>
            <a:off x="7104063" y="136525"/>
            <a:ext cx="2954337" cy="461963"/>
          </a:xfrm>
          <a:prstGeom prst="rect">
            <a:avLst/>
          </a:prstGeom>
          <a:solidFill>
            <a:schemeClr val="bg1"/>
          </a:solid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auto" hangingPunct="1">
              <a:spcBef>
                <a:spcPts val="0"/>
              </a:spcBef>
              <a:spcAft>
                <a:spcPts val="0"/>
              </a:spcAft>
              <a:defRPr/>
            </a:pPr>
            <a:r>
              <a:rPr lang="es-ES" sz="2400" dirty="0">
                <a:solidFill>
                  <a:srgbClr val="FF0000"/>
                </a:solidFill>
                <a:latin typeface="+mn-lt"/>
              </a:rPr>
              <a:t>INFORMACIÓN????</a:t>
            </a:r>
          </a:p>
        </p:txBody>
      </p:sp>
      <p:sp>
        <p:nvSpPr>
          <p:cNvPr id="8" name="CuadroTexto 7">
            <a:extLst>
              <a:ext uri="{FF2B5EF4-FFF2-40B4-BE49-F238E27FC236}">
                <a16:creationId xmlns:a16="http://schemas.microsoft.com/office/drawing/2014/main" xmlns="" id="{5CCA1F1F-2946-4BB8-9FC2-055B6DFD4474}"/>
              </a:ext>
            </a:extLst>
          </p:cNvPr>
          <p:cNvSpPr txBox="1">
            <a:spLocks noChangeArrowheads="1"/>
          </p:cNvSpPr>
          <p:nvPr/>
        </p:nvSpPr>
        <p:spPr bwMode="auto">
          <a:xfrm>
            <a:off x="2135188" y="1090613"/>
            <a:ext cx="6769100" cy="26797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b="1">
                <a:solidFill>
                  <a:schemeClr val="bg1"/>
                </a:solidFill>
              </a:rPr>
              <a:t>Promesas sin esfuerzo</a:t>
            </a:r>
          </a:p>
          <a:p>
            <a:pPr eaLnBrk="1" hangingPunct="1">
              <a:lnSpc>
                <a:spcPct val="100000"/>
              </a:lnSpc>
              <a:spcBef>
                <a:spcPct val="0"/>
              </a:spcBef>
              <a:buFontTx/>
              <a:buNone/>
            </a:pPr>
            <a:r>
              <a:rPr lang="es-ES" altLang="es-ES" b="1">
                <a:solidFill>
                  <a:schemeClr val="bg1"/>
                </a:solidFill>
              </a:rPr>
              <a:t>Proteínas puras</a:t>
            </a:r>
          </a:p>
          <a:p>
            <a:pPr eaLnBrk="1" hangingPunct="1">
              <a:lnSpc>
                <a:spcPct val="100000"/>
              </a:lnSpc>
              <a:spcBef>
                <a:spcPct val="0"/>
              </a:spcBef>
              <a:buFontTx/>
              <a:buNone/>
            </a:pPr>
            <a:r>
              <a:rPr lang="es-ES" altLang="es-ES" b="1">
                <a:solidFill>
                  <a:schemeClr val="bg1"/>
                </a:solidFill>
              </a:rPr>
              <a:t>Fase de crucero</a:t>
            </a:r>
          </a:p>
          <a:p>
            <a:pPr eaLnBrk="1" hangingPunct="1">
              <a:lnSpc>
                <a:spcPct val="100000"/>
              </a:lnSpc>
              <a:spcBef>
                <a:spcPct val="0"/>
              </a:spcBef>
              <a:buFontTx/>
              <a:buNone/>
            </a:pPr>
            <a:r>
              <a:rPr lang="es-ES" altLang="es-ES" b="1">
                <a:solidFill>
                  <a:schemeClr val="bg1"/>
                </a:solidFill>
              </a:rPr>
              <a:t>Listado de alimentos permitidos y excluidos</a:t>
            </a:r>
          </a:p>
          <a:p>
            <a:pPr eaLnBrk="1" hangingPunct="1">
              <a:lnSpc>
                <a:spcPct val="100000"/>
              </a:lnSpc>
              <a:spcBef>
                <a:spcPct val="0"/>
              </a:spcBef>
              <a:buFontTx/>
              <a:buNone/>
            </a:pPr>
            <a:r>
              <a:rPr lang="es-ES" altLang="es-ES" b="1">
                <a:solidFill>
                  <a:schemeClr val="bg1"/>
                </a:solidFill>
              </a:rPr>
              <a:t>Sencillo y fácil</a:t>
            </a:r>
          </a:p>
          <a:p>
            <a:pPr eaLnBrk="1" hangingPunct="1">
              <a:lnSpc>
                <a:spcPct val="100000"/>
              </a:lnSpc>
              <a:spcBef>
                <a:spcPct val="0"/>
              </a:spcBef>
              <a:buFontTx/>
              <a:buNone/>
            </a:pPr>
            <a:r>
              <a:rPr lang="es-ES" altLang="es-ES" b="1">
                <a:solidFill>
                  <a:schemeClr val="bg1"/>
                </a:solidFill>
              </a:rPr>
              <a:t>Recetas propias</a:t>
            </a:r>
            <a:endParaRPr lang="es-ES" altLang="es-ES" b="1"/>
          </a:p>
        </p:txBody>
      </p:sp>
      <p:sp>
        <p:nvSpPr>
          <p:cNvPr id="9" name="4 CuadroTexto">
            <a:extLst>
              <a:ext uri="{FF2B5EF4-FFF2-40B4-BE49-F238E27FC236}">
                <a16:creationId xmlns:a16="http://schemas.microsoft.com/office/drawing/2014/main" xmlns="" id="{E70348AF-BE79-41E1-8F90-B7A8A8144126}"/>
              </a:ext>
            </a:extLst>
          </p:cNvPr>
          <p:cNvSpPr txBox="1">
            <a:spLocks noChangeArrowheads="1"/>
          </p:cNvSpPr>
          <p:nvPr/>
        </p:nvSpPr>
        <p:spPr bwMode="auto">
          <a:xfrm>
            <a:off x="727075" y="4200525"/>
            <a:ext cx="10233025"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ES" altLang="es-ES" sz="2800">
                <a:solidFill>
                  <a:srgbClr val="FA0652"/>
                </a:solidFill>
                <a:latin typeface="Comic Sans MS" panose="030F0702030302020204" pitchFamily="66" charset="0"/>
                <a:cs typeface="Arial" panose="020B0604020202020204" pitchFamily="34" charset="0"/>
              </a:rPr>
              <a:t>3ª conclusión</a:t>
            </a:r>
          </a:p>
          <a:p>
            <a:pPr algn="ctr" eaLnBrk="1" hangingPunct="1"/>
            <a:r>
              <a:rPr lang="es-ES" altLang="es-ES" sz="2800">
                <a:solidFill>
                  <a:srgbClr val="FA0652"/>
                </a:solidFill>
                <a:latin typeface="Comic Sans MS" panose="030F0702030302020204" pitchFamily="66" charset="0"/>
                <a:cs typeface="Arial" panose="020B0604020202020204" pitchFamily="34" charset="0"/>
              </a:rPr>
              <a:t>Consultad páginas oficiales y sociedades científicas!!!!!!</a:t>
            </a:r>
          </a:p>
          <a:p>
            <a:pPr algn="ctr" eaLnBrk="1" hangingPunct="1"/>
            <a:r>
              <a:rPr lang="es-ES" altLang="es-ES" sz="2800">
                <a:solidFill>
                  <a:srgbClr val="FA0652"/>
                </a:solidFill>
                <a:latin typeface="Comic Sans MS" panose="030F0702030302020204" pitchFamily="66" charset="0"/>
                <a:cs typeface="Arial" panose="020B0604020202020204" pitchFamily="34" charset="0"/>
              </a:rPr>
              <a:t>Fuentes fiables e interpretación correcta!!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uadroTexto 1">
            <a:extLst>
              <a:ext uri="{FF2B5EF4-FFF2-40B4-BE49-F238E27FC236}">
                <a16:creationId xmlns:a16="http://schemas.microsoft.com/office/drawing/2014/main" xmlns="" id="{F68DF177-7EE6-403F-9B16-4F54E80E0E1D}"/>
              </a:ext>
            </a:extLst>
          </p:cNvPr>
          <p:cNvSpPr txBox="1">
            <a:spLocks noChangeArrowheads="1"/>
          </p:cNvSpPr>
          <p:nvPr/>
        </p:nvSpPr>
        <p:spPr bwMode="auto">
          <a:xfrm>
            <a:off x="602008" y="305068"/>
            <a:ext cx="6428154"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s-ES" sz="2400" b="1" dirty="0">
                <a:solidFill>
                  <a:srgbClr val="FF0000"/>
                </a:solidFill>
              </a:rPr>
              <a:t>OMS/PAHO</a:t>
            </a:r>
          </a:p>
          <a:p>
            <a:r>
              <a:rPr lang="es-ES" altLang="es-ES" sz="2000" dirty="0"/>
              <a:t>Organizado por temas de salud. Disponéis de carteles, datos, fotografías, estudios, mapa por países…</a:t>
            </a:r>
          </a:p>
          <a:p>
            <a:endParaRPr lang="es-ES" altLang="es-ES" sz="2000" dirty="0"/>
          </a:p>
          <a:p>
            <a:r>
              <a:rPr lang="es-ES" altLang="es-ES" sz="2400" b="1" dirty="0">
                <a:solidFill>
                  <a:srgbClr val="FF0000"/>
                </a:solidFill>
              </a:rPr>
              <a:t>SALUD PUBLICA EUROPA</a:t>
            </a:r>
          </a:p>
          <a:p>
            <a:r>
              <a:rPr lang="es-ES" altLang="es-ES" sz="2000" dirty="0"/>
              <a:t>EU </a:t>
            </a:r>
            <a:r>
              <a:rPr lang="es-ES" altLang="es-ES" sz="2000" dirty="0" err="1"/>
              <a:t>Action</a:t>
            </a:r>
            <a:r>
              <a:rPr lang="es-ES" altLang="es-ES" sz="2000" dirty="0"/>
              <a:t> Plan </a:t>
            </a:r>
            <a:r>
              <a:rPr lang="es-ES" altLang="es-ES" sz="2000" dirty="0" err="1"/>
              <a:t>on</a:t>
            </a:r>
            <a:r>
              <a:rPr lang="es-ES" altLang="es-ES" sz="2000" dirty="0"/>
              <a:t> </a:t>
            </a:r>
            <a:r>
              <a:rPr lang="es-ES" altLang="es-ES" sz="2000" dirty="0" err="1"/>
              <a:t>Childhood</a:t>
            </a:r>
            <a:r>
              <a:rPr lang="es-ES" altLang="es-ES" sz="2000" dirty="0"/>
              <a:t> </a:t>
            </a:r>
            <a:r>
              <a:rPr lang="es-ES" altLang="es-ES" sz="2000" dirty="0" err="1"/>
              <a:t>Obesity</a:t>
            </a:r>
            <a:r>
              <a:rPr lang="es-ES" altLang="es-ES" sz="2000" dirty="0"/>
              <a:t> 2014-2020</a:t>
            </a:r>
          </a:p>
          <a:p>
            <a:endParaRPr lang="es-ES" altLang="es-ES" sz="2000" dirty="0"/>
          </a:p>
          <a:p>
            <a:r>
              <a:rPr lang="es-ES" altLang="es-ES" sz="2400" b="1" dirty="0">
                <a:solidFill>
                  <a:srgbClr val="FF0000"/>
                </a:solidFill>
              </a:rPr>
              <a:t>EUFIC</a:t>
            </a:r>
          </a:p>
          <a:p>
            <a:r>
              <a:rPr lang="es-ES" altLang="es-ES" sz="2000" dirty="0"/>
              <a:t>Consejo europeo de información sobre alimentación</a:t>
            </a:r>
          </a:p>
          <a:p>
            <a:r>
              <a:rPr lang="es-ES" altLang="es-ES" sz="2000" dirty="0"/>
              <a:t>Infografías, esquemas, videos, alfabetización en salud y nutrición.</a:t>
            </a:r>
          </a:p>
          <a:p>
            <a:r>
              <a:rPr lang="es-ES" altLang="es-ES" sz="2400" b="1" dirty="0">
                <a:solidFill>
                  <a:srgbClr val="FF0000"/>
                </a:solidFill>
              </a:rPr>
              <a:t>CDC</a:t>
            </a:r>
          </a:p>
          <a:p>
            <a:r>
              <a:rPr lang="es-ES" altLang="es-ES" sz="2000" dirty="0"/>
              <a:t>Centros para el control y prevención de enfermedades</a:t>
            </a:r>
          </a:p>
          <a:p>
            <a:endParaRPr lang="es-ES" altLang="es-ES" sz="2000" dirty="0"/>
          </a:p>
          <a:p>
            <a:r>
              <a:rPr lang="es-ES" altLang="es-ES" sz="2400" b="1" dirty="0">
                <a:solidFill>
                  <a:srgbClr val="FF0000"/>
                </a:solidFill>
              </a:rPr>
              <a:t>TEAM NUTRITION</a:t>
            </a:r>
          </a:p>
          <a:p>
            <a:r>
              <a:rPr lang="es-ES" altLang="es-ES" sz="2000" dirty="0"/>
              <a:t>USDA. Equipo de nutrición a nivel escolar</a:t>
            </a:r>
          </a:p>
          <a:p>
            <a:endParaRPr lang="es-ES" altLang="es-ES" sz="2000" dirty="0"/>
          </a:p>
          <a:p>
            <a:r>
              <a:rPr lang="es-ES" altLang="es-ES" sz="2000" dirty="0"/>
              <a:t>FOOD STANDARD AGENCY</a:t>
            </a:r>
          </a:p>
          <a:p>
            <a:r>
              <a:rPr lang="es-ES" altLang="es-ES" sz="2000" dirty="0"/>
              <a:t>Alimentación, seguridad alimentaria, campañas consumo de sal…</a:t>
            </a:r>
          </a:p>
          <a:p>
            <a:endParaRPr lang="es-ES" altLang="es-ES" sz="2000" dirty="0"/>
          </a:p>
        </p:txBody>
      </p:sp>
      <p:pic>
        <p:nvPicPr>
          <p:cNvPr id="3" name="Imagen 2">
            <a:extLst>
              <a:ext uri="{FF2B5EF4-FFF2-40B4-BE49-F238E27FC236}">
                <a16:creationId xmlns:a16="http://schemas.microsoft.com/office/drawing/2014/main" xmlns="" id="{605BA8F7-C61A-482A-8E0F-0C23B7DBB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00" t="16719" r="49857" b="5766"/>
          <a:stretch>
            <a:fillRect/>
          </a:stretch>
        </p:blipFill>
        <p:spPr bwMode="auto">
          <a:xfrm>
            <a:off x="7230794" y="436904"/>
            <a:ext cx="220148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xmlns="" id="{A7AE4991-B574-48CE-8B95-18D8C3604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84" t="15768" r="35355" b="26651"/>
          <a:stretch>
            <a:fillRect/>
          </a:stretch>
        </p:blipFill>
        <p:spPr bwMode="auto">
          <a:xfrm>
            <a:off x="9632908" y="1004074"/>
            <a:ext cx="2201482" cy="2862322"/>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Imagen 1">
            <a:extLst>
              <a:ext uri="{FF2B5EF4-FFF2-40B4-BE49-F238E27FC236}">
                <a16:creationId xmlns:a16="http://schemas.microsoft.com/office/drawing/2014/main" xmlns="" id="{A9AFDE9B-D3EE-407A-AAFA-F96CF2A9567F}"/>
              </a:ext>
            </a:extLst>
          </p:cNvPr>
          <p:cNvPicPr>
            <a:picLocks noChangeAspect="1"/>
          </p:cNvPicPr>
          <p:nvPr/>
        </p:nvPicPr>
        <p:blipFill rotWithShape="1">
          <a:blip r:embed="rId4"/>
          <a:srcRect l="33500" t="22481" r="19927" b="22357"/>
          <a:stretch/>
        </p:blipFill>
        <p:spPr>
          <a:xfrm>
            <a:off x="6833495" y="3429000"/>
            <a:ext cx="3900154" cy="2597159"/>
          </a:xfrm>
          <a:prstGeom prst="rect">
            <a:avLst/>
          </a:prstGeom>
          <a:ln w="12700">
            <a:solidFill>
              <a:schemeClr val="tx1"/>
            </a:solid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CuadroTexto">
            <a:extLst>
              <a:ext uri="{FF2B5EF4-FFF2-40B4-BE49-F238E27FC236}">
                <a16:creationId xmlns:a16="http://schemas.microsoft.com/office/drawing/2014/main" xmlns="" id="{8DF52BCD-1FD7-485A-B3D2-E5DA0A7E30C4}"/>
              </a:ext>
            </a:extLst>
          </p:cNvPr>
          <p:cNvSpPr txBox="1">
            <a:spLocks noChangeArrowheads="1"/>
          </p:cNvSpPr>
          <p:nvPr/>
        </p:nvSpPr>
        <p:spPr bwMode="auto">
          <a:xfrm>
            <a:off x="0" y="528638"/>
            <a:ext cx="12192000" cy="7355860"/>
          </a:xfrm>
          <a:prstGeom prst="rect">
            <a:avLst/>
          </a:prstGeom>
          <a:solidFill>
            <a:schemeClr val="accent4">
              <a:lumMod val="60000"/>
              <a:lumOff val="4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s-ES" altLang="es-ES" sz="3600" dirty="0"/>
              <a:t>¿Exceso/calidad de grasas y enfermedad cardiovascular?</a:t>
            </a:r>
          </a:p>
          <a:p>
            <a:pPr eaLnBrk="1" hangingPunct="1">
              <a:lnSpc>
                <a:spcPct val="150000"/>
              </a:lnSpc>
              <a:spcBef>
                <a:spcPct val="0"/>
              </a:spcBef>
              <a:buFontTx/>
              <a:buNone/>
            </a:pPr>
            <a:r>
              <a:rPr lang="es-ES" altLang="es-ES" sz="3600" dirty="0"/>
              <a:t>¿Qué es un factor de riesgo?</a:t>
            </a:r>
          </a:p>
          <a:p>
            <a:pPr eaLnBrk="1" hangingPunct="1">
              <a:lnSpc>
                <a:spcPct val="150000"/>
              </a:lnSpc>
              <a:spcBef>
                <a:spcPct val="0"/>
              </a:spcBef>
              <a:buFontTx/>
              <a:buNone/>
            </a:pPr>
            <a:r>
              <a:rPr lang="es-ES" altLang="es-ES" sz="3600" dirty="0"/>
              <a:t>¿Cuál padece obesidad?</a:t>
            </a:r>
          </a:p>
          <a:p>
            <a:pPr eaLnBrk="1" hangingPunct="1">
              <a:lnSpc>
                <a:spcPct val="150000"/>
              </a:lnSpc>
              <a:spcBef>
                <a:spcPct val="0"/>
              </a:spcBef>
              <a:buFontTx/>
              <a:buNone/>
            </a:pPr>
            <a:r>
              <a:rPr lang="es-ES" altLang="es-ES" sz="3600" dirty="0"/>
              <a:t>Prevenir obesidad = mejorar dieta y actividad?</a:t>
            </a:r>
          </a:p>
          <a:p>
            <a:pPr eaLnBrk="1" hangingPunct="1">
              <a:lnSpc>
                <a:spcPct val="150000"/>
              </a:lnSpc>
              <a:spcBef>
                <a:spcPct val="0"/>
              </a:spcBef>
              <a:buFontTx/>
              <a:buNone/>
            </a:pPr>
            <a:r>
              <a:rPr lang="es-ES" altLang="es-ES" sz="3600" dirty="0"/>
              <a:t>¿Obesidad como patología o como factor de riesgo?</a:t>
            </a:r>
          </a:p>
          <a:p>
            <a:pPr eaLnBrk="1" hangingPunct="1">
              <a:lnSpc>
                <a:spcPct val="150000"/>
              </a:lnSpc>
              <a:spcBef>
                <a:spcPct val="0"/>
              </a:spcBef>
              <a:buFontTx/>
              <a:buNone/>
            </a:pPr>
            <a:r>
              <a:rPr lang="es-ES" altLang="es-ES" sz="3600" dirty="0"/>
              <a:t>¿Tipos de cáncer y factores dietéticos?</a:t>
            </a:r>
          </a:p>
          <a:p>
            <a:pPr eaLnBrk="1" hangingPunct="1">
              <a:lnSpc>
                <a:spcPct val="150000"/>
              </a:lnSpc>
              <a:spcBef>
                <a:spcPct val="0"/>
              </a:spcBef>
              <a:buFontTx/>
              <a:buNone/>
            </a:pPr>
            <a:r>
              <a:rPr lang="es-ES" altLang="es-ES" sz="3600" dirty="0"/>
              <a:t>¿Ingesta recomendada igual a requerimiento?</a:t>
            </a:r>
          </a:p>
          <a:p>
            <a:pPr eaLnBrk="1" hangingPunct="1">
              <a:lnSpc>
                <a:spcPct val="100000"/>
              </a:lnSpc>
              <a:spcBef>
                <a:spcPct val="0"/>
              </a:spcBef>
              <a:buFontTx/>
              <a:buNone/>
            </a:pPr>
            <a:endParaRPr lang="es-ES" altLang="es-ES" sz="3600" dirty="0"/>
          </a:p>
          <a:p>
            <a:pPr eaLnBrk="1" hangingPunct="1">
              <a:lnSpc>
                <a:spcPct val="100000"/>
              </a:lnSpc>
              <a:spcBef>
                <a:spcPct val="0"/>
              </a:spcBef>
              <a:buFontTx/>
              <a:buNone/>
            </a:pPr>
            <a:endParaRPr lang="es-ES" altLang="es-ES" sz="2000" dirty="0"/>
          </a:p>
          <a:p>
            <a:pPr eaLnBrk="1" hangingPunct="1">
              <a:lnSpc>
                <a:spcPct val="100000"/>
              </a:lnSpc>
              <a:spcBef>
                <a:spcPct val="0"/>
              </a:spcBef>
              <a:buFontTx/>
              <a:buNone/>
            </a:pPr>
            <a:endParaRPr lang="es-ES" altLang="es-ES" sz="2000" dirty="0"/>
          </a:p>
          <a:p>
            <a:pPr eaLnBrk="1" hangingPunct="1">
              <a:lnSpc>
                <a:spcPct val="100000"/>
              </a:lnSpc>
              <a:spcBef>
                <a:spcPct val="0"/>
              </a:spcBef>
              <a:buFontTx/>
              <a:buNone/>
            </a:pPr>
            <a:endParaRPr lang="es-ES" altLang="es-ES" sz="1800" dirty="0"/>
          </a:p>
        </p:txBody>
      </p:sp>
      <p:sp>
        <p:nvSpPr>
          <p:cNvPr id="3" name="2 Llamada rectangular redondeada">
            <a:extLst>
              <a:ext uri="{FF2B5EF4-FFF2-40B4-BE49-F238E27FC236}">
                <a16:creationId xmlns:a16="http://schemas.microsoft.com/office/drawing/2014/main" xmlns="" id="{B2E172CE-0B79-48D0-8B39-160CAB92A77F}"/>
              </a:ext>
            </a:extLst>
          </p:cNvPr>
          <p:cNvSpPr/>
          <p:nvPr/>
        </p:nvSpPr>
        <p:spPr>
          <a:xfrm>
            <a:off x="8769607" y="1586233"/>
            <a:ext cx="3024187" cy="1635125"/>
          </a:xfrm>
          <a:prstGeom prst="wedgeRoundRectCallout">
            <a:avLst>
              <a:gd name="adj1" fmla="val -81185"/>
              <a:gd name="adj2" fmla="val 285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600" b="1" dirty="0"/>
              <a:t>Os </a:t>
            </a:r>
            <a:r>
              <a:rPr lang="es-ES" sz="3600" b="1" dirty="0" err="1"/>
              <a:t>animais</a:t>
            </a:r>
            <a:r>
              <a:rPr lang="es-ES" sz="3600" b="1" dirty="0"/>
              <a:t> a contestar?</a:t>
            </a:r>
            <a:endParaRPr lang="it-IT" sz="3600" b="1" dirty="0"/>
          </a:p>
        </p:txBody>
      </p:sp>
      <p:pic>
        <p:nvPicPr>
          <p:cNvPr id="123908" name="Imagen 5">
            <a:extLst>
              <a:ext uri="{FF2B5EF4-FFF2-40B4-BE49-F238E27FC236}">
                <a16:creationId xmlns:a16="http://schemas.microsoft.com/office/drawing/2014/main" xmlns="" id="{144F0B8C-5DB7-43FB-B226-30DADED726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502168"/>
            <a:ext cx="1719189" cy="171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7604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t1.gstatic.com/images?q=tbn:ANd9GcRKUjmvKvWabW3i3dxCFRYSwaODy2kPFVm1T_4FmwL0_eL-xUg">
            <a:extLst>
              <a:ext uri="{FF2B5EF4-FFF2-40B4-BE49-F238E27FC236}">
                <a16:creationId xmlns:a16="http://schemas.microsoft.com/office/drawing/2014/main" xmlns="" id="{F5E1B39A-BD7B-4B48-B3AE-E7E9EF217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425" y="701675"/>
            <a:ext cx="4786313"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a:extLst>
              <a:ext uri="{FF2B5EF4-FFF2-40B4-BE49-F238E27FC236}">
                <a16:creationId xmlns:a16="http://schemas.microsoft.com/office/drawing/2014/main" xmlns="" id="{FAC55ADD-BBA2-49F0-A218-D07F01F60054}"/>
              </a:ext>
            </a:extLst>
          </p:cNvPr>
          <p:cNvSpPr/>
          <p:nvPr/>
        </p:nvSpPr>
        <p:spPr>
          <a:xfrm>
            <a:off x="1160116" y="1276768"/>
            <a:ext cx="2414934" cy="923330"/>
          </a:xfrm>
          <a:prstGeom prst="rect">
            <a:avLst/>
          </a:prstGeom>
          <a:scene3d>
            <a:camera prst="orthographicFront">
              <a:rot lat="21299999" lon="0" rev="0"/>
            </a:camera>
            <a:lightRig rig="threePt" dir="t"/>
          </a:scene3d>
        </p:spPr>
        <p:txBody>
          <a:bodyPr>
            <a:spAutoFit/>
          </a:bodyPr>
          <a:lstStyle/>
          <a:p>
            <a:pPr algn="ctr" eaLnBrk="1" fontAlgn="auto" hangingPunct="1">
              <a:lnSpc>
                <a:spcPct val="150000"/>
              </a:lnSpc>
              <a:spcBef>
                <a:spcPts val="0"/>
              </a:spcBef>
              <a:spcAft>
                <a:spcPts val="0"/>
              </a:spcAft>
              <a:tabLst>
                <a:tab pos="352425" algn="l"/>
              </a:tabLst>
              <a:defRPr/>
            </a:pPr>
            <a:r>
              <a:rPr lang="en-US" b="1" dirty="0" err="1">
                <a:solidFill>
                  <a:srgbClr val="FF0000"/>
                </a:solidFill>
                <a:latin typeface="Trebuchet MS" pitchFamily="34" charset="0"/>
              </a:rPr>
              <a:t>Obesidad</a:t>
            </a:r>
            <a:r>
              <a:rPr lang="en-US" b="1" dirty="0">
                <a:solidFill>
                  <a:srgbClr val="FF0000"/>
                </a:solidFill>
                <a:latin typeface="Trebuchet MS" pitchFamily="34" charset="0"/>
              </a:rPr>
              <a:t> </a:t>
            </a:r>
          </a:p>
          <a:p>
            <a:pPr algn="ctr" eaLnBrk="1" fontAlgn="auto" hangingPunct="1">
              <a:lnSpc>
                <a:spcPct val="150000"/>
              </a:lnSpc>
              <a:spcBef>
                <a:spcPts val="0"/>
              </a:spcBef>
              <a:spcAft>
                <a:spcPts val="0"/>
              </a:spcAft>
              <a:tabLst>
                <a:tab pos="352425" algn="l"/>
              </a:tabLst>
              <a:defRPr/>
            </a:pPr>
            <a:r>
              <a:rPr lang="en-US" b="1" dirty="0">
                <a:solidFill>
                  <a:srgbClr val="FF0000"/>
                </a:solidFill>
                <a:latin typeface="Trebuchet MS" pitchFamily="34" charset="0"/>
              </a:rPr>
              <a:t>Diabetes   </a:t>
            </a:r>
          </a:p>
        </p:txBody>
      </p:sp>
      <p:sp>
        <p:nvSpPr>
          <p:cNvPr id="12" name="11 Rectángulo">
            <a:extLst>
              <a:ext uri="{FF2B5EF4-FFF2-40B4-BE49-F238E27FC236}">
                <a16:creationId xmlns:a16="http://schemas.microsoft.com/office/drawing/2014/main" xmlns="" id="{96256DD4-B670-4AAD-80C5-4BCC7DD86A38}"/>
              </a:ext>
            </a:extLst>
          </p:cNvPr>
          <p:cNvSpPr/>
          <p:nvPr/>
        </p:nvSpPr>
        <p:spPr>
          <a:xfrm>
            <a:off x="8289280" y="1305439"/>
            <a:ext cx="2376264" cy="923330"/>
          </a:xfrm>
          <a:prstGeom prst="rect">
            <a:avLst/>
          </a:prstGeom>
          <a:scene3d>
            <a:camera prst="orthographicFront">
              <a:rot lat="21299999" lon="0" rev="0"/>
            </a:camera>
            <a:lightRig rig="threePt" dir="t"/>
          </a:scene3d>
        </p:spPr>
        <p:txBody>
          <a:bodyPr>
            <a:spAutoFit/>
          </a:bodyPr>
          <a:lstStyle/>
          <a:p>
            <a:pPr algn="ctr" eaLnBrk="1" fontAlgn="auto" hangingPunct="1">
              <a:lnSpc>
                <a:spcPct val="150000"/>
              </a:lnSpc>
              <a:spcBef>
                <a:spcPts val="0"/>
              </a:spcBef>
              <a:spcAft>
                <a:spcPts val="0"/>
              </a:spcAft>
              <a:tabLst>
                <a:tab pos="352425" algn="l"/>
              </a:tabLst>
              <a:defRPr/>
            </a:pPr>
            <a:r>
              <a:rPr lang="en-US" b="1" dirty="0">
                <a:solidFill>
                  <a:srgbClr val="FF0000"/>
                </a:solidFill>
                <a:latin typeface="Trebuchet MS" pitchFamily="34" charset="0"/>
              </a:rPr>
              <a:t>E. </a:t>
            </a:r>
            <a:r>
              <a:rPr lang="en-US" b="1" dirty="0" err="1">
                <a:solidFill>
                  <a:srgbClr val="FF0000"/>
                </a:solidFill>
                <a:latin typeface="Trebuchet MS" pitchFamily="34" charset="0"/>
              </a:rPr>
              <a:t>Cardiovasculares</a:t>
            </a:r>
            <a:endParaRPr lang="en-US" b="1" dirty="0">
              <a:solidFill>
                <a:srgbClr val="FF0000"/>
              </a:solidFill>
              <a:latin typeface="Trebuchet MS" pitchFamily="34" charset="0"/>
            </a:endParaRPr>
          </a:p>
          <a:p>
            <a:pPr algn="ctr" eaLnBrk="1" fontAlgn="auto" hangingPunct="1">
              <a:lnSpc>
                <a:spcPct val="150000"/>
              </a:lnSpc>
              <a:spcBef>
                <a:spcPts val="0"/>
              </a:spcBef>
              <a:spcAft>
                <a:spcPts val="0"/>
              </a:spcAft>
              <a:tabLst>
                <a:tab pos="352425" algn="l"/>
              </a:tabLst>
              <a:defRPr/>
            </a:pPr>
            <a:r>
              <a:rPr lang="en-US" b="1" dirty="0" err="1">
                <a:solidFill>
                  <a:srgbClr val="FF0000"/>
                </a:solidFill>
                <a:latin typeface="Trebuchet MS" pitchFamily="34" charset="0"/>
                <a:cs typeface="Arial" charset="0"/>
              </a:rPr>
              <a:t>Cáncer</a:t>
            </a:r>
            <a:r>
              <a:rPr lang="en-US" b="1" dirty="0">
                <a:solidFill>
                  <a:srgbClr val="FF0000"/>
                </a:solidFill>
                <a:latin typeface="Trebuchet MS" pitchFamily="34" charset="0"/>
              </a:rPr>
              <a:t>     </a:t>
            </a:r>
          </a:p>
        </p:txBody>
      </p:sp>
      <p:sp>
        <p:nvSpPr>
          <p:cNvPr id="14" name="13 Rectángulo">
            <a:extLst>
              <a:ext uri="{FF2B5EF4-FFF2-40B4-BE49-F238E27FC236}">
                <a16:creationId xmlns:a16="http://schemas.microsoft.com/office/drawing/2014/main" xmlns="" id="{FE084456-C35F-49F2-9523-BAFFFE6A7F23}"/>
              </a:ext>
            </a:extLst>
          </p:cNvPr>
          <p:cNvSpPr/>
          <p:nvPr/>
        </p:nvSpPr>
        <p:spPr>
          <a:xfrm>
            <a:off x="6959600" y="5229225"/>
            <a:ext cx="3384550" cy="1117600"/>
          </a:xfrm>
          <a:prstGeom prst="rect">
            <a:avLst/>
          </a:prstGeom>
        </p:spPr>
        <p:txBody>
          <a:bodyPr>
            <a:spAutoFit/>
          </a:bodyPr>
          <a:lstStyle/>
          <a:p>
            <a:pPr algn="r" eaLnBrk="1" fontAlgn="auto" hangingPunct="1">
              <a:lnSpc>
                <a:spcPct val="90000"/>
              </a:lnSpc>
              <a:spcBef>
                <a:spcPts val="0"/>
              </a:spcBef>
              <a:spcAft>
                <a:spcPts val="0"/>
              </a:spcAft>
              <a:defRPr/>
            </a:pPr>
            <a:r>
              <a:rPr lang="en-US" altLang="ja-JP" sz="1400" b="1" dirty="0" err="1">
                <a:solidFill>
                  <a:schemeClr val="accent2"/>
                </a:solidFill>
                <a:latin typeface="Trebuchet MS" pitchFamily="34" charset="0"/>
              </a:rPr>
              <a:t>Identificar</a:t>
            </a:r>
            <a:r>
              <a:rPr lang="en-US" altLang="ja-JP" sz="1400" b="1" dirty="0">
                <a:solidFill>
                  <a:schemeClr val="accent2"/>
                </a:solidFill>
                <a:latin typeface="Trebuchet MS" pitchFamily="34" charset="0"/>
              </a:rPr>
              <a:t> y </a:t>
            </a:r>
            <a:r>
              <a:rPr lang="en-US" altLang="ja-JP" sz="1400" b="1" dirty="0" err="1">
                <a:solidFill>
                  <a:schemeClr val="accent2"/>
                </a:solidFill>
                <a:latin typeface="Trebuchet MS" pitchFamily="34" charset="0"/>
              </a:rPr>
              <a:t>tratar</a:t>
            </a:r>
            <a:r>
              <a:rPr lang="en-US" altLang="ja-JP" sz="1400" b="1" dirty="0">
                <a:solidFill>
                  <a:schemeClr val="accent2"/>
                </a:solidFill>
                <a:latin typeface="Trebuchet MS" pitchFamily="34" charset="0"/>
              </a:rPr>
              <a:t> </a:t>
            </a:r>
            <a:r>
              <a:rPr lang="en-US" altLang="ja-JP" sz="1400" b="1" dirty="0" err="1">
                <a:solidFill>
                  <a:schemeClr val="accent2"/>
                </a:solidFill>
                <a:latin typeface="Trebuchet MS" pitchFamily="34" charset="0"/>
              </a:rPr>
              <a:t>pacientes</a:t>
            </a:r>
            <a:r>
              <a:rPr lang="en-US" altLang="ja-JP" sz="1400" b="1" dirty="0">
                <a:solidFill>
                  <a:schemeClr val="accent2"/>
                </a:solidFill>
                <a:latin typeface="Trebuchet MS" pitchFamily="34" charset="0"/>
              </a:rPr>
              <a:t> con alto </a:t>
            </a:r>
            <a:r>
              <a:rPr lang="en-US" altLang="ja-JP" sz="1400" b="1" dirty="0" err="1">
                <a:solidFill>
                  <a:schemeClr val="accent2"/>
                </a:solidFill>
                <a:latin typeface="Trebuchet MS" pitchFamily="34" charset="0"/>
              </a:rPr>
              <a:t>riesgo</a:t>
            </a:r>
            <a:r>
              <a:rPr lang="en-US" altLang="ja-JP" sz="1400" b="1" dirty="0">
                <a:solidFill>
                  <a:schemeClr val="accent2"/>
                </a:solidFill>
                <a:latin typeface="Trebuchet MS" pitchFamily="34" charset="0"/>
              </a:rPr>
              <a:t> </a:t>
            </a:r>
            <a:r>
              <a:rPr lang="en-US" altLang="ja-JP" sz="1400" b="1" dirty="0" err="1">
                <a:solidFill>
                  <a:schemeClr val="accent2"/>
                </a:solidFill>
                <a:latin typeface="Trebuchet MS" pitchFamily="34" charset="0"/>
              </a:rPr>
              <a:t>cardíaco</a:t>
            </a:r>
            <a:r>
              <a:rPr lang="en-US" altLang="ja-JP" sz="1400" b="1" dirty="0">
                <a:solidFill>
                  <a:schemeClr val="accent2"/>
                </a:solidFill>
                <a:latin typeface="Trebuchet MS" pitchFamily="34" charset="0"/>
              </a:rPr>
              <a:t>: </a:t>
            </a:r>
          </a:p>
          <a:p>
            <a:pPr algn="r" eaLnBrk="1" fontAlgn="auto" hangingPunct="1">
              <a:lnSpc>
                <a:spcPct val="90000"/>
              </a:lnSpc>
              <a:spcBef>
                <a:spcPts val="0"/>
              </a:spcBef>
              <a:spcAft>
                <a:spcPts val="0"/>
              </a:spcAft>
              <a:defRPr/>
            </a:pPr>
            <a:r>
              <a:rPr lang="en-US" altLang="ja-JP" sz="1400" b="1" dirty="0" err="1">
                <a:solidFill>
                  <a:schemeClr val="accent2"/>
                </a:solidFill>
                <a:latin typeface="Trebuchet MS" pitchFamily="34" charset="0"/>
              </a:rPr>
              <a:t>Optimización</a:t>
            </a:r>
            <a:r>
              <a:rPr lang="en-US" altLang="ja-JP" sz="1400" b="1" dirty="0">
                <a:solidFill>
                  <a:schemeClr val="accent2"/>
                </a:solidFill>
                <a:latin typeface="Trebuchet MS" pitchFamily="34" charset="0"/>
              </a:rPr>
              <a:t> de </a:t>
            </a:r>
            <a:r>
              <a:rPr lang="en-US" altLang="ja-JP" sz="1400" b="1" dirty="0" err="1">
                <a:solidFill>
                  <a:schemeClr val="accent2"/>
                </a:solidFill>
                <a:latin typeface="Trebuchet MS" pitchFamily="34" charset="0"/>
              </a:rPr>
              <a:t>fármacos</a:t>
            </a:r>
            <a:r>
              <a:rPr lang="en-US" altLang="ja-JP" sz="1400" b="1" dirty="0">
                <a:solidFill>
                  <a:schemeClr val="accent2"/>
                </a:solidFill>
                <a:latin typeface="Trebuchet MS" pitchFamily="34" charset="0"/>
              </a:rPr>
              <a:t>(AAS +</a:t>
            </a:r>
            <a:r>
              <a:rPr lang="en-US" altLang="ja-JP" sz="1400" b="1" dirty="0" err="1">
                <a:solidFill>
                  <a:schemeClr val="accent2"/>
                </a:solidFill>
                <a:latin typeface="Trebuchet MS" pitchFamily="34" charset="0"/>
              </a:rPr>
              <a:t>antiHTA</a:t>
            </a:r>
            <a:r>
              <a:rPr lang="en-US" altLang="ja-JP" sz="1400" b="1" dirty="0">
                <a:solidFill>
                  <a:schemeClr val="accent2"/>
                </a:solidFill>
                <a:latin typeface="Trebuchet MS" pitchFamily="34" charset="0"/>
              </a:rPr>
              <a:t> + </a:t>
            </a:r>
            <a:r>
              <a:rPr lang="en-US" altLang="ja-JP" sz="1400" b="1" dirty="0" err="1">
                <a:solidFill>
                  <a:schemeClr val="accent2"/>
                </a:solidFill>
                <a:latin typeface="Trebuchet MS" pitchFamily="34" charset="0"/>
              </a:rPr>
              <a:t>hipocolesterol</a:t>
            </a:r>
            <a:r>
              <a:rPr lang="en-US" altLang="ja-JP" sz="1400" b="1" dirty="0">
                <a:solidFill>
                  <a:schemeClr val="accent2"/>
                </a:solidFill>
                <a:latin typeface="Trebuchet MS" pitchFamily="34" charset="0"/>
              </a:rPr>
              <a:t>)</a:t>
            </a:r>
          </a:p>
          <a:p>
            <a:pPr algn="r" eaLnBrk="1" fontAlgn="auto" hangingPunct="1">
              <a:lnSpc>
                <a:spcPct val="90000"/>
              </a:lnSpc>
              <a:spcBef>
                <a:spcPts val="0"/>
              </a:spcBef>
              <a:spcAft>
                <a:spcPts val="0"/>
              </a:spcAft>
              <a:defRPr/>
            </a:pPr>
            <a:r>
              <a:rPr lang="en-US" altLang="ja-JP" b="1" dirty="0" err="1">
                <a:solidFill>
                  <a:schemeClr val="accent1">
                    <a:lumMod val="50000"/>
                  </a:schemeClr>
                </a:solidFill>
                <a:latin typeface="Trebuchet MS" pitchFamily="34" charset="0"/>
              </a:rPr>
              <a:t>Costo</a:t>
            </a:r>
            <a:r>
              <a:rPr lang="en-US" altLang="ja-JP" b="1" dirty="0">
                <a:solidFill>
                  <a:schemeClr val="accent1">
                    <a:lumMod val="50000"/>
                  </a:schemeClr>
                </a:solidFill>
                <a:latin typeface="Trebuchet MS" pitchFamily="34" charset="0"/>
              </a:rPr>
              <a:t> de 0,82 € persona/</a:t>
            </a:r>
            <a:r>
              <a:rPr lang="en-US" altLang="ja-JP" b="1" dirty="0" err="1">
                <a:solidFill>
                  <a:schemeClr val="accent1">
                    <a:lumMod val="50000"/>
                  </a:schemeClr>
                </a:solidFill>
                <a:latin typeface="Trebuchet MS" pitchFamily="34" charset="0"/>
              </a:rPr>
              <a:t>año</a:t>
            </a:r>
            <a:r>
              <a:rPr lang="en-US" altLang="ja-JP" b="1" dirty="0">
                <a:solidFill>
                  <a:schemeClr val="accent1">
                    <a:lumMod val="50000"/>
                  </a:schemeClr>
                </a:solidFill>
                <a:latin typeface="Trebuchet MS" pitchFamily="34" charset="0"/>
              </a:rPr>
              <a:t>. </a:t>
            </a:r>
            <a:endParaRPr lang="en-US" b="1" dirty="0">
              <a:solidFill>
                <a:schemeClr val="accent1">
                  <a:lumMod val="50000"/>
                </a:schemeClr>
              </a:solidFill>
              <a:latin typeface="Trebuchet MS" pitchFamily="34" charset="0"/>
            </a:endParaRPr>
          </a:p>
        </p:txBody>
      </p:sp>
      <p:sp>
        <p:nvSpPr>
          <p:cNvPr id="15" name="14 CuadroTexto">
            <a:extLst>
              <a:ext uri="{FF2B5EF4-FFF2-40B4-BE49-F238E27FC236}">
                <a16:creationId xmlns:a16="http://schemas.microsoft.com/office/drawing/2014/main" xmlns="" id="{946EE5CB-9BC7-4989-A412-4C3E3829071F}"/>
              </a:ext>
            </a:extLst>
          </p:cNvPr>
          <p:cNvSpPr txBox="1"/>
          <p:nvPr/>
        </p:nvSpPr>
        <p:spPr>
          <a:xfrm>
            <a:off x="1703388" y="5157788"/>
            <a:ext cx="3816350" cy="1016000"/>
          </a:xfrm>
          <a:prstGeom prst="rect">
            <a:avLst/>
          </a:prstGeom>
          <a:noFill/>
        </p:spPr>
        <p:txBody>
          <a:bodyPr>
            <a:spAutoFit/>
          </a:bodyPr>
          <a:lstStyle/>
          <a:p>
            <a:pPr eaLnBrk="1" fontAlgn="auto" hangingPunct="1">
              <a:spcBef>
                <a:spcPts val="0"/>
              </a:spcBef>
              <a:spcAft>
                <a:spcPts val="0"/>
              </a:spcAft>
              <a:defRPr/>
            </a:pPr>
            <a:r>
              <a:rPr lang="es-ES" dirty="0">
                <a:latin typeface="+mn-lt"/>
              </a:rPr>
              <a:t>  </a:t>
            </a:r>
            <a:r>
              <a:rPr lang="es-ES" sz="2000" b="1" dirty="0">
                <a:solidFill>
                  <a:schemeClr val="accent2"/>
                </a:solidFill>
                <a:latin typeface="Trebuchet MS" pitchFamily="34" charset="0"/>
              </a:rPr>
              <a:t>15% consumo de sal</a:t>
            </a:r>
          </a:p>
          <a:p>
            <a:pPr eaLnBrk="1" fontAlgn="auto" hangingPunct="1">
              <a:spcBef>
                <a:spcPts val="0"/>
              </a:spcBef>
              <a:spcAft>
                <a:spcPts val="0"/>
              </a:spcAft>
              <a:defRPr/>
            </a:pPr>
            <a:r>
              <a:rPr lang="es-ES" sz="2000" b="1" dirty="0">
                <a:solidFill>
                  <a:schemeClr val="accent2"/>
                </a:solidFill>
                <a:latin typeface="Trebuchet MS" pitchFamily="34" charset="0"/>
              </a:rPr>
              <a:t>Control del tabaco</a:t>
            </a:r>
          </a:p>
          <a:p>
            <a:pPr eaLnBrk="1" fontAlgn="auto" hangingPunct="1">
              <a:spcBef>
                <a:spcPts val="0"/>
              </a:spcBef>
              <a:spcAft>
                <a:spcPts val="0"/>
              </a:spcAft>
              <a:defRPr/>
            </a:pPr>
            <a:r>
              <a:rPr lang="es-ES" sz="2000" b="1" dirty="0">
                <a:solidFill>
                  <a:schemeClr val="accent1">
                    <a:lumMod val="50000"/>
                  </a:schemeClr>
                </a:solidFill>
                <a:latin typeface="Trebuchet MS" pitchFamily="34" charset="0"/>
              </a:rPr>
              <a:t>Costo: 0,30 € persona/ año</a:t>
            </a:r>
          </a:p>
        </p:txBody>
      </p:sp>
      <p:sp>
        <p:nvSpPr>
          <p:cNvPr id="16" name="15 Flecha arriba">
            <a:extLst>
              <a:ext uri="{FF2B5EF4-FFF2-40B4-BE49-F238E27FC236}">
                <a16:creationId xmlns:a16="http://schemas.microsoft.com/office/drawing/2014/main" xmlns="" id="{55F38CB9-CFFC-4F0E-80BC-6316EDA75C1A}"/>
              </a:ext>
            </a:extLst>
          </p:cNvPr>
          <p:cNvSpPr/>
          <p:nvPr/>
        </p:nvSpPr>
        <p:spPr>
          <a:xfrm>
            <a:off x="1992313" y="3716338"/>
            <a:ext cx="2159000" cy="1441450"/>
          </a:xfrm>
          <a:prstGeom prst="upArrow">
            <a:avLst/>
          </a:prstGeom>
          <a:solidFill>
            <a:srgbClr val="1977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600" b="1" dirty="0">
                <a:cs typeface="Arial" pitchFamily="34" charset="0"/>
              </a:rPr>
              <a:t>14 millones muertes</a:t>
            </a:r>
          </a:p>
        </p:txBody>
      </p:sp>
      <p:sp>
        <p:nvSpPr>
          <p:cNvPr id="17" name="16 Flecha arriba">
            <a:extLst>
              <a:ext uri="{FF2B5EF4-FFF2-40B4-BE49-F238E27FC236}">
                <a16:creationId xmlns:a16="http://schemas.microsoft.com/office/drawing/2014/main" xmlns="" id="{905CF68C-4785-40B8-8FE0-F3EF94D08F88}"/>
              </a:ext>
            </a:extLst>
          </p:cNvPr>
          <p:cNvSpPr/>
          <p:nvPr/>
        </p:nvSpPr>
        <p:spPr>
          <a:xfrm>
            <a:off x="7751763" y="3716338"/>
            <a:ext cx="2089150" cy="1441450"/>
          </a:xfrm>
          <a:prstGeom prst="upArrow">
            <a:avLst/>
          </a:prstGeom>
          <a:solidFill>
            <a:srgbClr val="1977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1600" b="1" dirty="0">
                <a:cs typeface="Arial" pitchFamily="34" charset="0"/>
              </a:rPr>
              <a:t>18</a:t>
            </a:r>
          </a:p>
          <a:p>
            <a:pPr algn="ctr" eaLnBrk="1" fontAlgn="auto" hangingPunct="1">
              <a:spcBef>
                <a:spcPts val="0"/>
              </a:spcBef>
              <a:spcAft>
                <a:spcPts val="0"/>
              </a:spcAft>
              <a:defRPr/>
            </a:pPr>
            <a:r>
              <a:rPr lang="es-ES" sz="1600" b="1" dirty="0">
                <a:cs typeface="Arial" pitchFamily="34" charset="0"/>
              </a:rPr>
              <a:t>millones muertes</a:t>
            </a:r>
          </a:p>
        </p:txBody>
      </p:sp>
      <p:sp>
        <p:nvSpPr>
          <p:cNvPr id="18" name="17 Redondear rectángulo de esquina sencilla">
            <a:extLst>
              <a:ext uri="{FF2B5EF4-FFF2-40B4-BE49-F238E27FC236}">
                <a16:creationId xmlns:a16="http://schemas.microsoft.com/office/drawing/2014/main" xmlns="" id="{08AE014B-1503-485C-ACC9-6273499BCE8E}"/>
              </a:ext>
            </a:extLst>
          </p:cNvPr>
          <p:cNvSpPr/>
          <p:nvPr/>
        </p:nvSpPr>
        <p:spPr>
          <a:xfrm>
            <a:off x="2208213" y="3429000"/>
            <a:ext cx="7991475" cy="287338"/>
          </a:xfrm>
          <a:prstGeom prst="round1Rect">
            <a:avLst/>
          </a:prstGeom>
          <a:solidFill>
            <a:srgbClr val="1977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dirty="0"/>
              <a:t>32 millones de muertes evitadas en los próximos 10 años</a:t>
            </a:r>
          </a:p>
        </p:txBody>
      </p:sp>
      <p:sp>
        <p:nvSpPr>
          <p:cNvPr id="61450" name="18 CuadroTexto">
            <a:extLst>
              <a:ext uri="{FF2B5EF4-FFF2-40B4-BE49-F238E27FC236}">
                <a16:creationId xmlns:a16="http://schemas.microsoft.com/office/drawing/2014/main" xmlns="" id="{D7B16272-202E-46CC-991E-5DF9F696F72C}"/>
              </a:ext>
            </a:extLst>
          </p:cNvPr>
          <p:cNvSpPr txBox="1">
            <a:spLocks noChangeArrowheads="1"/>
          </p:cNvSpPr>
          <p:nvPr/>
        </p:nvSpPr>
        <p:spPr bwMode="auto">
          <a:xfrm>
            <a:off x="1755775" y="6415088"/>
            <a:ext cx="880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ES" sz="1200">
                <a:solidFill>
                  <a:schemeClr val="accent2"/>
                </a:solidFill>
                <a:latin typeface="Trebuchet MS" panose="020B0603020202020204" pitchFamily="34" charset="0"/>
                <a:cs typeface="Arial" panose="020B0604020202020204" pitchFamily="34" charset="0"/>
              </a:rPr>
              <a:t>OMS. Serie de informes técnicos ,956</a:t>
            </a:r>
          </a:p>
          <a:p>
            <a:pPr eaLnBrk="1" hangingPunct="1">
              <a:lnSpc>
                <a:spcPct val="100000"/>
              </a:lnSpc>
              <a:spcBef>
                <a:spcPct val="0"/>
              </a:spcBef>
              <a:buFontTx/>
              <a:buNone/>
            </a:pPr>
            <a:r>
              <a:rPr lang="en-US" altLang="es-ES" sz="1200">
                <a:solidFill>
                  <a:schemeClr val="accent2"/>
                </a:solidFill>
                <a:latin typeface="Trebuchet MS" panose="020B0603020202020204" pitchFamily="34" charset="0"/>
                <a:cs typeface="Arial" panose="020B0604020202020204" pitchFamily="34" charset="0"/>
              </a:rPr>
              <a:t>Pan American Health Organization.</a:t>
            </a:r>
            <a:r>
              <a:rPr lang="en-US" altLang="es-ES" sz="1200" b="1">
                <a:solidFill>
                  <a:srgbClr val="FFCC00"/>
                </a:solidFill>
                <a:latin typeface="Arial Black" panose="020B0A04020102020204" pitchFamily="34" charset="0"/>
                <a:cs typeface="Arial" panose="020B0604020202020204" pitchFamily="34" charset="0"/>
              </a:rPr>
              <a:t> </a:t>
            </a:r>
            <a:r>
              <a:rPr lang="en-US" altLang="es-ES" sz="1200">
                <a:solidFill>
                  <a:schemeClr val="accent2"/>
                </a:solidFill>
                <a:latin typeface="Trebuchet MS" panose="020B0603020202020204" pitchFamily="34" charset="0"/>
                <a:cs typeface="Arial" panose="020B0604020202020204" pitchFamily="34" charset="0"/>
              </a:rPr>
              <a:t>Hospedales J. Cumbre de Nutricion y Salud, Valparaiso, Chile , 2007 Lanet,2007</a:t>
            </a:r>
            <a:endParaRPr lang="es-ES" altLang="es-ES" sz="1200">
              <a:solidFill>
                <a:schemeClr val="accent2"/>
              </a:solidFill>
              <a:latin typeface="Trebuchet MS" panose="020B0603020202020204" pitchFamily="34" charset="0"/>
              <a:cs typeface="Arial" panose="020B0604020202020204" pitchFamily="34" charset="0"/>
            </a:endParaRPr>
          </a:p>
        </p:txBody>
      </p:sp>
      <p:sp>
        <p:nvSpPr>
          <p:cNvPr id="20" name="19 Flecha abajo">
            <a:extLst>
              <a:ext uri="{FF2B5EF4-FFF2-40B4-BE49-F238E27FC236}">
                <a16:creationId xmlns:a16="http://schemas.microsoft.com/office/drawing/2014/main" xmlns="" id="{12CA5597-7FAB-4EE0-ACDE-AA36ECA40F3E}"/>
              </a:ext>
            </a:extLst>
          </p:cNvPr>
          <p:cNvSpPr/>
          <p:nvPr/>
        </p:nvSpPr>
        <p:spPr>
          <a:xfrm>
            <a:off x="1774825" y="5229225"/>
            <a:ext cx="144463" cy="2873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9" name="18 Proceso alternativo">
            <a:extLst>
              <a:ext uri="{FF2B5EF4-FFF2-40B4-BE49-F238E27FC236}">
                <a16:creationId xmlns:a16="http://schemas.microsoft.com/office/drawing/2014/main" xmlns="" id="{919B929E-495F-49C7-98DD-E87FA7205E83}"/>
              </a:ext>
            </a:extLst>
          </p:cNvPr>
          <p:cNvSpPr/>
          <p:nvPr/>
        </p:nvSpPr>
        <p:spPr>
          <a:xfrm>
            <a:off x="3316288" y="1112838"/>
            <a:ext cx="5256212" cy="1295400"/>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2000" b="1" dirty="0">
                <a:solidFill>
                  <a:prstClr val="white"/>
                </a:solidFill>
                <a:latin typeface="Trebuchet MS" pitchFamily="34" charset="0"/>
              </a:rPr>
              <a:t>40 Millones de defunciones</a:t>
            </a:r>
          </a:p>
          <a:p>
            <a:pPr algn="ctr" eaLnBrk="1" fontAlgn="auto" hangingPunct="1">
              <a:spcBef>
                <a:spcPts val="0"/>
              </a:spcBef>
              <a:spcAft>
                <a:spcPts val="0"/>
              </a:spcAft>
              <a:defRPr/>
            </a:pPr>
            <a:r>
              <a:rPr lang="es-ES" sz="2000" b="1" dirty="0">
                <a:solidFill>
                  <a:prstClr val="white"/>
                </a:solidFill>
                <a:latin typeface="Trebuchet MS" pitchFamily="34" charset="0"/>
              </a:rPr>
              <a:t>70% carga mundial mortalidad</a:t>
            </a:r>
          </a:p>
          <a:p>
            <a:pPr algn="ctr" eaLnBrk="1" fontAlgn="auto" hangingPunct="1">
              <a:spcBef>
                <a:spcPts val="0"/>
              </a:spcBef>
              <a:spcAft>
                <a:spcPts val="0"/>
              </a:spcAft>
              <a:defRPr/>
            </a:pPr>
            <a:r>
              <a:rPr lang="es-ES" sz="2000" b="1" dirty="0">
                <a:solidFill>
                  <a:prstClr val="white"/>
                </a:solidFill>
                <a:latin typeface="Trebuchet MS" pitchFamily="34" charset="0"/>
              </a:rPr>
              <a:t>46% carga mundial de morbilidad</a:t>
            </a:r>
          </a:p>
          <a:p>
            <a:pPr algn="ctr" eaLnBrk="1" fontAlgn="auto" hangingPunct="1">
              <a:spcBef>
                <a:spcPts val="0"/>
              </a:spcBef>
              <a:spcAft>
                <a:spcPts val="0"/>
              </a:spcAft>
              <a:defRPr/>
            </a:pPr>
            <a:r>
              <a:rPr lang="es-ES" sz="2000" b="1" dirty="0">
                <a:solidFill>
                  <a:prstClr val="white"/>
                </a:solidFill>
                <a:latin typeface="Trebuchet MS" pitchFamily="34" charset="0"/>
              </a:rPr>
              <a:t>(57% en 2020)</a:t>
            </a:r>
          </a:p>
        </p:txBody>
      </p:sp>
      <p:sp>
        <p:nvSpPr>
          <p:cNvPr id="22" name="18 Rectángulo">
            <a:extLst>
              <a:ext uri="{FF2B5EF4-FFF2-40B4-BE49-F238E27FC236}">
                <a16:creationId xmlns:a16="http://schemas.microsoft.com/office/drawing/2014/main" xmlns="" id="{C8F52DC5-4DA6-4C53-8238-ED8A87768B53}"/>
              </a:ext>
            </a:extLst>
          </p:cNvPr>
          <p:cNvSpPr/>
          <p:nvPr/>
        </p:nvSpPr>
        <p:spPr>
          <a:xfrm>
            <a:off x="2692400" y="2435225"/>
            <a:ext cx="6985000" cy="369888"/>
          </a:xfrm>
          <a:prstGeom prst="rect">
            <a:avLst/>
          </a:prstGeom>
          <a:solidFill>
            <a:schemeClr val="accent5">
              <a:lumMod val="50000"/>
              <a:alpha val="52000"/>
            </a:schemeClr>
          </a:solidFill>
        </p:spPr>
        <p:txBody>
          <a:bodyPr>
            <a:spAutoFit/>
          </a:bodyPr>
          <a:lstStyle/>
          <a:p>
            <a:pPr algn="ctr" eaLnBrk="1" fontAlgn="auto" hangingPunct="1">
              <a:spcBef>
                <a:spcPts val="0"/>
              </a:spcBef>
              <a:spcAft>
                <a:spcPts val="0"/>
              </a:spcAft>
              <a:defRPr/>
            </a:pPr>
            <a:r>
              <a:rPr lang="es-ES">
                <a:solidFill>
                  <a:srgbClr val="FFFF00"/>
                </a:solidFill>
                <a:latin typeface="+mn-lt"/>
                <a:cs typeface="Arial" charset="0"/>
              </a:rPr>
              <a:t>43 millones de menores de 5 años con sobrepeso</a:t>
            </a:r>
          </a:p>
        </p:txBody>
      </p:sp>
      <p:sp>
        <p:nvSpPr>
          <p:cNvPr id="21" name="20 Rectángulo">
            <a:extLst>
              <a:ext uri="{FF2B5EF4-FFF2-40B4-BE49-F238E27FC236}">
                <a16:creationId xmlns:a16="http://schemas.microsoft.com/office/drawing/2014/main" xmlns="" id="{1AA2019E-1A76-48DA-B2C5-5E598475864A}"/>
              </a:ext>
            </a:extLst>
          </p:cNvPr>
          <p:cNvSpPr/>
          <p:nvPr/>
        </p:nvSpPr>
        <p:spPr>
          <a:xfrm>
            <a:off x="2665413" y="2824163"/>
            <a:ext cx="6985000" cy="369887"/>
          </a:xfrm>
          <a:prstGeom prst="rect">
            <a:avLst/>
          </a:prstGeom>
          <a:solidFill>
            <a:schemeClr val="accent5">
              <a:lumMod val="50000"/>
              <a:alpha val="52000"/>
            </a:schemeClr>
          </a:solidFill>
        </p:spPr>
        <p:txBody>
          <a:bodyPr>
            <a:spAutoFit/>
          </a:bodyPr>
          <a:lstStyle/>
          <a:p>
            <a:pPr algn="ctr" eaLnBrk="1" fontAlgn="auto" hangingPunct="1">
              <a:spcBef>
                <a:spcPts val="0"/>
              </a:spcBef>
              <a:spcAft>
                <a:spcPts val="0"/>
              </a:spcAft>
              <a:defRPr/>
            </a:pPr>
            <a:r>
              <a:rPr lang="es-ES" b="1" dirty="0">
                <a:solidFill>
                  <a:prstClr val="white"/>
                </a:solidFill>
                <a:latin typeface="Trebuchet MS" pitchFamily="34" charset="0"/>
                <a:cs typeface="Arial" charset="0"/>
              </a:rPr>
              <a:t>300 millones de mujeres y 200 millones de hombres obesos</a:t>
            </a:r>
            <a:r>
              <a:rPr lang="es-ES" dirty="0">
                <a:solidFill>
                  <a:prstClr val="white"/>
                </a:solidFill>
                <a:latin typeface="Trebuchet MS" pitchFamily="34" charset="0"/>
                <a:cs typeface="Arial" charset="0"/>
              </a:rPr>
              <a:t> </a:t>
            </a:r>
          </a:p>
        </p:txBody>
      </p:sp>
      <p:sp>
        <p:nvSpPr>
          <p:cNvPr id="2" name="1 CuadroTexto">
            <a:extLst>
              <a:ext uri="{FF2B5EF4-FFF2-40B4-BE49-F238E27FC236}">
                <a16:creationId xmlns:a16="http://schemas.microsoft.com/office/drawing/2014/main" xmlns="" id="{2DE043AE-286E-420C-93FF-64D4EFFA32F7}"/>
              </a:ext>
            </a:extLst>
          </p:cNvPr>
          <p:cNvSpPr txBox="1"/>
          <p:nvPr/>
        </p:nvSpPr>
        <p:spPr>
          <a:xfrm>
            <a:off x="3851275" y="322263"/>
            <a:ext cx="4564063" cy="954087"/>
          </a:xfrm>
          <a:prstGeom prst="rect">
            <a:avLst/>
          </a:prstGeom>
          <a:noFill/>
        </p:spPr>
        <p:txBody>
          <a:bodyPr>
            <a:spAutoFit/>
          </a:bodyPr>
          <a:lstStyle/>
          <a:p>
            <a:pPr algn="ctr" eaLnBrk="1" fontAlgn="auto" hangingPunct="1">
              <a:spcBef>
                <a:spcPts val="0"/>
              </a:spcBef>
              <a:spcAft>
                <a:spcPts val="0"/>
              </a:spcAft>
              <a:defRPr/>
            </a:pPr>
            <a:r>
              <a:rPr lang="gl-ES" sz="2800" b="1" dirty="0">
                <a:solidFill>
                  <a:schemeClr val="tx2">
                    <a:lumMod val="50000"/>
                  </a:schemeClr>
                </a:solidFill>
                <a:latin typeface="+mn-lt"/>
              </a:rPr>
              <a:t>ENFERMEDADES CRÓNICAS</a:t>
            </a:r>
          </a:p>
          <a:p>
            <a:pPr algn="ctr" eaLnBrk="1" fontAlgn="auto" hangingPunct="1">
              <a:spcBef>
                <a:spcPts val="0"/>
              </a:spcBef>
              <a:spcAft>
                <a:spcPts val="0"/>
              </a:spcAft>
              <a:defRPr/>
            </a:pPr>
            <a:endParaRPr lang="gl-ES" sz="2800" dirty="0">
              <a:latin typeface="+mn-lt"/>
            </a:endParaRPr>
          </a:p>
        </p:txBody>
      </p:sp>
      <p:grpSp>
        <p:nvGrpSpPr>
          <p:cNvPr id="61456" name="Grupo 22">
            <a:extLst>
              <a:ext uri="{FF2B5EF4-FFF2-40B4-BE49-F238E27FC236}">
                <a16:creationId xmlns:a16="http://schemas.microsoft.com/office/drawing/2014/main" xmlns="" id="{FC80641E-6D5A-4BB5-9294-F3620F001BE8}"/>
              </a:ext>
            </a:extLst>
          </p:cNvPr>
          <p:cNvGrpSpPr>
            <a:grpSpLocks/>
          </p:cNvGrpSpPr>
          <p:nvPr/>
        </p:nvGrpSpPr>
        <p:grpSpPr bwMode="auto">
          <a:xfrm>
            <a:off x="207963" y="46038"/>
            <a:ext cx="11472862" cy="1041400"/>
            <a:chOff x="324949" y="18898"/>
            <a:chExt cx="11473761" cy="1041523"/>
          </a:xfrm>
        </p:grpSpPr>
        <p:pic>
          <p:nvPicPr>
            <p:cNvPr id="24" name="Gráfico 23" descr="Niños">
              <a:extLst>
                <a:ext uri="{FF2B5EF4-FFF2-40B4-BE49-F238E27FC236}">
                  <a16:creationId xmlns:a16="http://schemas.microsoft.com/office/drawing/2014/main" xmlns="" id="{B5E798FF-907B-49C2-8B8F-BFBD18C0A72E}"/>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61458" name="Grupo 24">
              <a:extLst>
                <a:ext uri="{FF2B5EF4-FFF2-40B4-BE49-F238E27FC236}">
                  <a16:creationId xmlns:a16="http://schemas.microsoft.com/office/drawing/2014/main" xmlns="" id="{1C682636-54FD-4071-91C9-E0BAA4F3E6B8}"/>
                </a:ext>
              </a:extLst>
            </p:cNvPr>
            <p:cNvGrpSpPr>
              <a:grpSpLocks/>
            </p:cNvGrpSpPr>
            <p:nvPr/>
          </p:nvGrpSpPr>
          <p:grpSpPr bwMode="auto">
            <a:xfrm>
              <a:off x="10087897" y="203994"/>
              <a:ext cx="1710813" cy="651412"/>
              <a:chOff x="311102" y="174229"/>
              <a:chExt cx="9335256" cy="6359305"/>
            </a:xfrm>
          </p:grpSpPr>
          <p:pic>
            <p:nvPicPr>
              <p:cNvPr id="61459" name="Imagen 25">
                <a:extLst>
                  <a:ext uri="{FF2B5EF4-FFF2-40B4-BE49-F238E27FC236}">
                    <a16:creationId xmlns:a16="http://schemas.microsoft.com/office/drawing/2014/main" xmlns="" id="{FD4705D9-2965-48EF-AD65-63185F303D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0" name="Imagen 26">
                <a:extLst>
                  <a:ext uri="{FF2B5EF4-FFF2-40B4-BE49-F238E27FC236}">
                    <a16:creationId xmlns:a16="http://schemas.microsoft.com/office/drawing/2014/main" xmlns="" id="{EB06D736-FF92-4B78-988C-099CD3CD73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19" grpId="0" animBg="1"/>
      <p:bldP spid="22" grpId="0"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3 CuadroTexto">
            <a:extLst>
              <a:ext uri="{FF2B5EF4-FFF2-40B4-BE49-F238E27FC236}">
                <a16:creationId xmlns:a16="http://schemas.microsoft.com/office/drawing/2014/main" xmlns="" id="{6ECD42A0-B134-4122-B36A-FCC26020A9AE}"/>
              </a:ext>
            </a:extLst>
          </p:cNvPr>
          <p:cNvSpPr txBox="1">
            <a:spLocks noChangeArrowheads="1"/>
          </p:cNvSpPr>
          <p:nvPr/>
        </p:nvSpPr>
        <p:spPr bwMode="auto">
          <a:xfrm>
            <a:off x="2208213" y="6165850"/>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a:solidFill>
                  <a:srgbClr val="000000"/>
                </a:solidFill>
                <a:latin typeface="Arial Black" panose="020B0A04020102020204" pitchFamily="34" charset="0"/>
                <a:cs typeface="Arial" panose="020B0604020202020204" pitchFamily="34" charset="0"/>
              </a:rPr>
              <a:t>OMS, 2017</a:t>
            </a:r>
          </a:p>
        </p:txBody>
      </p:sp>
      <p:graphicFrame>
        <p:nvGraphicFramePr>
          <p:cNvPr id="3" name="2 Tabla">
            <a:extLst>
              <a:ext uri="{FF2B5EF4-FFF2-40B4-BE49-F238E27FC236}">
                <a16:creationId xmlns:a16="http://schemas.microsoft.com/office/drawing/2014/main" xmlns="" id="{B0C51E1B-7CF3-4EFB-BF48-342AD6282F99}"/>
              </a:ext>
            </a:extLst>
          </p:cNvPr>
          <p:cNvGraphicFramePr>
            <a:graphicFrameLocks noGrp="1"/>
          </p:cNvGraphicFramePr>
          <p:nvPr/>
        </p:nvGraphicFramePr>
        <p:xfrm>
          <a:off x="2020888" y="1970088"/>
          <a:ext cx="4275137" cy="4024312"/>
        </p:xfrm>
        <a:graphic>
          <a:graphicData uri="http://schemas.openxmlformats.org/drawingml/2006/table">
            <a:tbl>
              <a:tblPr firstRow="1" bandRow="1">
                <a:tableStyleId>{5C22544A-7EE6-4342-B048-85BDC9FD1C3A}</a:tableStyleId>
              </a:tblPr>
              <a:tblGrid>
                <a:gridCol w="2331893">
                  <a:extLst>
                    <a:ext uri="{9D8B030D-6E8A-4147-A177-3AD203B41FA5}">
                      <a16:colId xmlns:a16="http://schemas.microsoft.com/office/drawing/2014/main" xmlns="" val="20000"/>
                    </a:ext>
                  </a:extLst>
                </a:gridCol>
                <a:gridCol w="1943244">
                  <a:extLst>
                    <a:ext uri="{9D8B030D-6E8A-4147-A177-3AD203B41FA5}">
                      <a16:colId xmlns:a16="http://schemas.microsoft.com/office/drawing/2014/main" xmlns="" val="20001"/>
                    </a:ext>
                  </a:extLst>
                </a:gridCol>
              </a:tblGrid>
              <a:tr h="1006078">
                <a:tc>
                  <a:txBody>
                    <a:bodyPr/>
                    <a:lstStyle/>
                    <a:p>
                      <a:pPr algn="ctr"/>
                      <a:r>
                        <a:rPr lang="gl-ES" sz="2000" dirty="0"/>
                        <a:t>Factores de </a:t>
                      </a:r>
                      <a:r>
                        <a:rPr lang="gl-ES" sz="2000" dirty="0" err="1"/>
                        <a:t>riesgo</a:t>
                      </a:r>
                      <a:endParaRPr lang="gl-ES" sz="2000" dirty="0"/>
                    </a:p>
                    <a:p>
                      <a:pPr algn="ctr"/>
                      <a:r>
                        <a:rPr lang="gl-ES" sz="2000" dirty="0" err="1"/>
                        <a:t>Comunes</a:t>
                      </a:r>
                      <a:r>
                        <a:rPr lang="gl-ES" sz="2000" dirty="0"/>
                        <a:t> y modificables </a:t>
                      </a:r>
                    </a:p>
                  </a:txBody>
                  <a:tcPr marL="91435" marR="91435" marT="45731" marB="45731"/>
                </a:tc>
                <a:tc>
                  <a:txBody>
                    <a:bodyPr/>
                    <a:lstStyle/>
                    <a:p>
                      <a:r>
                        <a:rPr lang="gl-ES" sz="2000" dirty="0" err="1"/>
                        <a:t>Mortalidad</a:t>
                      </a:r>
                      <a:r>
                        <a:rPr lang="gl-ES" sz="2000" dirty="0"/>
                        <a:t> </a:t>
                      </a:r>
                    </a:p>
                    <a:p>
                      <a:r>
                        <a:rPr lang="gl-ES" sz="2000" dirty="0" err="1"/>
                        <a:t>atribuible</a:t>
                      </a:r>
                      <a:r>
                        <a:rPr lang="gl-ES" sz="2000" dirty="0"/>
                        <a:t> </a:t>
                      </a:r>
                    </a:p>
                    <a:p>
                      <a:r>
                        <a:rPr lang="gl-ES" sz="2000" dirty="0"/>
                        <a:t>(</a:t>
                      </a:r>
                      <a:r>
                        <a:rPr lang="gl-ES" sz="2000" dirty="0" err="1"/>
                        <a:t>mill</a:t>
                      </a:r>
                      <a:r>
                        <a:rPr lang="gl-ES" sz="2000" dirty="0"/>
                        <a:t>.</a:t>
                      </a:r>
                      <a:r>
                        <a:rPr lang="gl-ES" sz="2000" baseline="0" dirty="0"/>
                        <a:t> m</a:t>
                      </a:r>
                      <a:r>
                        <a:rPr lang="gl-ES" sz="2000" dirty="0"/>
                        <a:t>/año)</a:t>
                      </a:r>
                    </a:p>
                  </a:txBody>
                  <a:tcPr marL="91435" marR="91435" marT="45731" marB="45731"/>
                </a:tc>
                <a:extLst>
                  <a:ext uri="{0D108BD9-81ED-4DB2-BD59-A6C34878D82A}">
                    <a16:rowId xmlns:a16="http://schemas.microsoft.com/office/drawing/2014/main" xmlns="" val="10000"/>
                  </a:ext>
                </a:extLst>
              </a:tr>
              <a:tr h="457308">
                <a:tc>
                  <a:txBody>
                    <a:bodyPr/>
                    <a:lstStyle/>
                    <a:p>
                      <a:r>
                        <a:rPr lang="gl-ES" sz="2400" dirty="0"/>
                        <a:t>Tabaco</a:t>
                      </a:r>
                    </a:p>
                  </a:txBody>
                  <a:tcPr marL="91435" marR="91435" marT="45731" marB="45731"/>
                </a:tc>
                <a:tc>
                  <a:txBody>
                    <a:bodyPr/>
                    <a:lstStyle/>
                    <a:p>
                      <a:r>
                        <a:rPr lang="gl-ES" sz="2400" dirty="0"/>
                        <a:t>7</a:t>
                      </a:r>
                    </a:p>
                  </a:txBody>
                  <a:tcPr marL="91435" marR="91435" marT="45731" marB="45731"/>
                </a:tc>
                <a:extLst>
                  <a:ext uri="{0D108BD9-81ED-4DB2-BD59-A6C34878D82A}">
                    <a16:rowId xmlns:a16="http://schemas.microsoft.com/office/drawing/2014/main" xmlns="" val="10001"/>
                  </a:ext>
                </a:extLst>
              </a:tr>
              <a:tr h="457308">
                <a:tc>
                  <a:txBody>
                    <a:bodyPr/>
                    <a:lstStyle/>
                    <a:p>
                      <a:r>
                        <a:rPr lang="gl-ES" sz="2400" dirty="0"/>
                        <a:t>Alcohol</a:t>
                      </a:r>
                    </a:p>
                  </a:txBody>
                  <a:tcPr marL="91435" marR="91435" marT="45731" marB="45731"/>
                </a:tc>
                <a:tc>
                  <a:txBody>
                    <a:bodyPr/>
                    <a:lstStyle/>
                    <a:p>
                      <a:r>
                        <a:rPr lang="gl-ES" sz="2400" dirty="0"/>
                        <a:t>3,3</a:t>
                      </a:r>
                    </a:p>
                  </a:txBody>
                  <a:tcPr marL="91435" marR="91435" marT="45731" marB="45731"/>
                </a:tc>
                <a:extLst>
                  <a:ext uri="{0D108BD9-81ED-4DB2-BD59-A6C34878D82A}">
                    <a16:rowId xmlns:a16="http://schemas.microsoft.com/office/drawing/2014/main" xmlns="" val="10002"/>
                  </a:ext>
                </a:extLst>
              </a:tr>
              <a:tr h="823155">
                <a:tc>
                  <a:txBody>
                    <a:bodyPr/>
                    <a:lstStyle/>
                    <a:p>
                      <a:r>
                        <a:rPr lang="gl-ES" sz="2400" dirty="0"/>
                        <a:t>Dieta</a:t>
                      </a:r>
                      <a:r>
                        <a:rPr lang="gl-ES" sz="2400" baseline="0" dirty="0"/>
                        <a:t> inadecuada </a:t>
                      </a:r>
                      <a:endParaRPr lang="gl-ES" sz="2400" dirty="0"/>
                    </a:p>
                  </a:txBody>
                  <a:tcPr marL="91435" marR="91435" marT="45731" marB="45731"/>
                </a:tc>
                <a:tc>
                  <a:txBody>
                    <a:bodyPr/>
                    <a:lstStyle/>
                    <a:p>
                      <a:endParaRPr lang="gl-ES" sz="2400" dirty="0"/>
                    </a:p>
                  </a:txBody>
                  <a:tcPr marL="91435" marR="91435" marT="45731" marB="45731"/>
                </a:tc>
                <a:extLst>
                  <a:ext uri="{0D108BD9-81ED-4DB2-BD59-A6C34878D82A}">
                    <a16:rowId xmlns:a16="http://schemas.microsoft.com/office/drawing/2014/main" xmlns="" val="10003"/>
                  </a:ext>
                </a:extLst>
              </a:tr>
              <a:tr h="457308">
                <a:tc>
                  <a:txBody>
                    <a:bodyPr/>
                    <a:lstStyle/>
                    <a:p>
                      <a:pPr lvl="1"/>
                      <a:r>
                        <a:rPr lang="gl-ES" sz="2400" dirty="0"/>
                        <a:t>Exceso de sal</a:t>
                      </a:r>
                    </a:p>
                  </a:txBody>
                  <a:tcPr marL="91435" marR="91435" marT="45731" marB="45731"/>
                </a:tc>
                <a:tc>
                  <a:txBody>
                    <a:bodyPr/>
                    <a:lstStyle/>
                    <a:p>
                      <a:r>
                        <a:rPr lang="gl-ES" sz="2400" dirty="0"/>
                        <a:t>4,1</a:t>
                      </a:r>
                    </a:p>
                  </a:txBody>
                  <a:tcPr marL="91435" marR="91435" marT="45731" marB="45731"/>
                </a:tc>
                <a:extLst>
                  <a:ext uri="{0D108BD9-81ED-4DB2-BD59-A6C34878D82A}">
                    <a16:rowId xmlns:a16="http://schemas.microsoft.com/office/drawing/2014/main" xmlns="" val="10004"/>
                  </a:ext>
                </a:extLst>
              </a:tr>
              <a:tr h="823155">
                <a:tc>
                  <a:txBody>
                    <a:bodyPr/>
                    <a:lstStyle/>
                    <a:p>
                      <a:r>
                        <a:rPr lang="gl-ES" sz="2400" dirty="0"/>
                        <a:t>A. Física insuficiente</a:t>
                      </a:r>
                    </a:p>
                  </a:txBody>
                  <a:tcPr marL="91435" marR="91435" marT="45731" marB="45731"/>
                </a:tc>
                <a:tc>
                  <a:txBody>
                    <a:bodyPr/>
                    <a:lstStyle/>
                    <a:p>
                      <a:r>
                        <a:rPr lang="gl-ES" sz="2400" dirty="0"/>
                        <a:t>1,6</a:t>
                      </a:r>
                    </a:p>
                  </a:txBody>
                  <a:tcPr marL="91435" marR="91435" marT="45731" marB="45731"/>
                </a:tc>
                <a:extLst>
                  <a:ext uri="{0D108BD9-81ED-4DB2-BD59-A6C34878D82A}">
                    <a16:rowId xmlns:a16="http://schemas.microsoft.com/office/drawing/2014/main" xmlns="" val="10005"/>
                  </a:ext>
                </a:extLst>
              </a:tr>
            </a:tbl>
          </a:graphicData>
        </a:graphic>
      </p:graphicFrame>
      <p:sp>
        <p:nvSpPr>
          <p:cNvPr id="6" name="5 CuadroTexto">
            <a:extLst>
              <a:ext uri="{FF2B5EF4-FFF2-40B4-BE49-F238E27FC236}">
                <a16:creationId xmlns:a16="http://schemas.microsoft.com/office/drawing/2014/main" xmlns="" id="{1DA5488F-BA5E-4157-81E0-3888893F97FE}"/>
              </a:ext>
            </a:extLst>
          </p:cNvPr>
          <p:cNvSpPr txBox="1"/>
          <p:nvPr/>
        </p:nvSpPr>
        <p:spPr>
          <a:xfrm>
            <a:off x="4406900" y="2927350"/>
            <a:ext cx="4176713" cy="2678113"/>
          </a:xfrm>
          <a:prstGeom prst="rect">
            <a:avLst/>
          </a:prstGeom>
          <a:solidFill>
            <a:srgbClr val="FF0000"/>
          </a:solidFill>
        </p:spPr>
        <p:txBody>
          <a:bodyPr>
            <a:spAutoFit/>
          </a:bodyPr>
          <a:lstStyle/>
          <a:p>
            <a:pPr algn="ctr" eaLnBrk="1" fontAlgn="auto" hangingPunct="1">
              <a:spcBef>
                <a:spcPts val="0"/>
              </a:spcBef>
              <a:spcAft>
                <a:spcPts val="0"/>
              </a:spcAft>
              <a:defRPr/>
            </a:pPr>
            <a:r>
              <a:rPr lang="gl-ES" sz="2800" dirty="0">
                <a:solidFill>
                  <a:schemeClr val="bg1"/>
                </a:solidFill>
                <a:latin typeface="+mn-lt"/>
              </a:rPr>
              <a:t>Factores de </a:t>
            </a:r>
            <a:r>
              <a:rPr lang="gl-ES" sz="2800" dirty="0" err="1">
                <a:solidFill>
                  <a:schemeClr val="bg1"/>
                </a:solidFill>
                <a:latin typeface="+mn-lt"/>
              </a:rPr>
              <a:t>riesgo</a:t>
            </a:r>
            <a:r>
              <a:rPr lang="gl-ES" sz="2800" dirty="0">
                <a:solidFill>
                  <a:schemeClr val="bg1"/>
                </a:solidFill>
                <a:latin typeface="+mn-lt"/>
              </a:rPr>
              <a:t> metabólico</a:t>
            </a:r>
          </a:p>
          <a:p>
            <a:pPr marL="457200" indent="-457200" eaLnBrk="1" fontAlgn="auto" hangingPunct="1">
              <a:spcBef>
                <a:spcPts val="0"/>
              </a:spcBef>
              <a:spcAft>
                <a:spcPts val="0"/>
              </a:spcAft>
              <a:buFont typeface="Arial" pitchFamily="34" charset="0"/>
              <a:buChar char="•"/>
              <a:defRPr/>
            </a:pPr>
            <a:r>
              <a:rPr lang="gl-ES" sz="2800" dirty="0">
                <a:solidFill>
                  <a:schemeClr val="bg1"/>
                </a:solidFill>
                <a:latin typeface="+mn-lt"/>
              </a:rPr>
              <a:t>Tensión arterial elevada</a:t>
            </a:r>
          </a:p>
          <a:p>
            <a:pPr marL="457200" indent="-457200" eaLnBrk="1" fontAlgn="auto" hangingPunct="1">
              <a:spcBef>
                <a:spcPts val="0"/>
              </a:spcBef>
              <a:spcAft>
                <a:spcPts val="0"/>
              </a:spcAft>
              <a:buFont typeface="Arial" pitchFamily="34" charset="0"/>
              <a:buChar char="•"/>
              <a:defRPr/>
            </a:pPr>
            <a:r>
              <a:rPr lang="gl-ES" sz="2800" dirty="0" err="1">
                <a:solidFill>
                  <a:schemeClr val="bg1"/>
                </a:solidFill>
                <a:latin typeface="+mn-lt"/>
              </a:rPr>
              <a:t>Sobrepeso</a:t>
            </a:r>
            <a:r>
              <a:rPr lang="gl-ES" sz="2800" dirty="0">
                <a:solidFill>
                  <a:schemeClr val="bg1"/>
                </a:solidFill>
                <a:latin typeface="+mn-lt"/>
              </a:rPr>
              <a:t> y </a:t>
            </a:r>
            <a:r>
              <a:rPr lang="gl-ES" sz="2800" dirty="0" err="1">
                <a:solidFill>
                  <a:schemeClr val="bg1"/>
                </a:solidFill>
                <a:latin typeface="+mn-lt"/>
              </a:rPr>
              <a:t>obesidad</a:t>
            </a:r>
            <a:endParaRPr lang="gl-ES" sz="2800" dirty="0">
              <a:solidFill>
                <a:schemeClr val="bg1"/>
              </a:solidFill>
              <a:latin typeface="+mn-lt"/>
            </a:endParaRPr>
          </a:p>
          <a:p>
            <a:pPr marL="457200" indent="-457200" eaLnBrk="1" fontAlgn="auto" hangingPunct="1">
              <a:spcBef>
                <a:spcPts val="0"/>
              </a:spcBef>
              <a:spcAft>
                <a:spcPts val="0"/>
              </a:spcAft>
              <a:buFont typeface="Arial" pitchFamily="34" charset="0"/>
              <a:buChar char="•"/>
              <a:defRPr/>
            </a:pPr>
            <a:r>
              <a:rPr lang="gl-ES" sz="2800" dirty="0" err="1">
                <a:solidFill>
                  <a:schemeClr val="bg1"/>
                </a:solidFill>
                <a:latin typeface="+mn-lt"/>
              </a:rPr>
              <a:t>Hiperglucemia</a:t>
            </a:r>
            <a:endParaRPr lang="gl-ES" sz="2800" dirty="0">
              <a:solidFill>
                <a:schemeClr val="bg1"/>
              </a:solidFill>
              <a:latin typeface="+mn-lt"/>
            </a:endParaRPr>
          </a:p>
          <a:p>
            <a:pPr marL="457200" indent="-457200" eaLnBrk="1" fontAlgn="auto" hangingPunct="1">
              <a:spcBef>
                <a:spcPts val="0"/>
              </a:spcBef>
              <a:spcAft>
                <a:spcPts val="0"/>
              </a:spcAft>
              <a:buFont typeface="Arial" pitchFamily="34" charset="0"/>
              <a:buChar char="•"/>
              <a:defRPr/>
            </a:pPr>
            <a:r>
              <a:rPr lang="gl-ES" sz="2800" dirty="0" err="1">
                <a:solidFill>
                  <a:schemeClr val="bg1"/>
                </a:solidFill>
                <a:latin typeface="+mn-lt"/>
              </a:rPr>
              <a:t>Dislipemia</a:t>
            </a:r>
            <a:endParaRPr lang="gl-ES" sz="2800" dirty="0">
              <a:solidFill>
                <a:schemeClr val="bg1"/>
              </a:solidFill>
              <a:latin typeface="+mn-lt"/>
            </a:endParaRPr>
          </a:p>
        </p:txBody>
      </p:sp>
      <p:sp>
        <p:nvSpPr>
          <p:cNvPr id="7" name="6 Flecha a la derecha con muesca">
            <a:extLst>
              <a:ext uri="{FF2B5EF4-FFF2-40B4-BE49-F238E27FC236}">
                <a16:creationId xmlns:a16="http://schemas.microsoft.com/office/drawing/2014/main" xmlns="" id="{8CF394E4-01D2-42CE-A3A1-A870B2745A03}"/>
              </a:ext>
            </a:extLst>
          </p:cNvPr>
          <p:cNvSpPr/>
          <p:nvPr/>
        </p:nvSpPr>
        <p:spPr>
          <a:xfrm>
            <a:off x="4157663" y="3929063"/>
            <a:ext cx="377825" cy="6477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gl-ES"/>
          </a:p>
        </p:txBody>
      </p:sp>
      <p:sp>
        <p:nvSpPr>
          <p:cNvPr id="9" name="8 Recortar rectángulo de esquina sencilla">
            <a:extLst>
              <a:ext uri="{FF2B5EF4-FFF2-40B4-BE49-F238E27FC236}">
                <a16:creationId xmlns:a16="http://schemas.microsoft.com/office/drawing/2014/main" xmlns="" id="{7D53C54F-0F9E-40BD-94E6-BAA7A6332A0F}"/>
              </a:ext>
            </a:extLst>
          </p:cNvPr>
          <p:cNvSpPr/>
          <p:nvPr/>
        </p:nvSpPr>
        <p:spPr>
          <a:xfrm>
            <a:off x="8832850" y="3763963"/>
            <a:ext cx="1608138" cy="977900"/>
          </a:xfrm>
          <a:prstGeom prst="snip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gl-ES" sz="3600" dirty="0"/>
              <a:t>E. N. T</a:t>
            </a:r>
          </a:p>
        </p:txBody>
      </p:sp>
      <p:sp>
        <p:nvSpPr>
          <p:cNvPr id="15" name="14 Flecha a la derecha con muesca">
            <a:extLst>
              <a:ext uri="{FF2B5EF4-FFF2-40B4-BE49-F238E27FC236}">
                <a16:creationId xmlns:a16="http://schemas.microsoft.com/office/drawing/2014/main" xmlns="" id="{3BACC4DA-B851-4704-8BB9-4F0D11FD1B64}"/>
              </a:ext>
            </a:extLst>
          </p:cNvPr>
          <p:cNvSpPr/>
          <p:nvPr/>
        </p:nvSpPr>
        <p:spPr>
          <a:xfrm>
            <a:off x="8497888" y="3963988"/>
            <a:ext cx="539750" cy="6477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gl-ES"/>
          </a:p>
        </p:txBody>
      </p:sp>
      <p:sp>
        <p:nvSpPr>
          <p:cNvPr id="10" name="9 CuadroTexto">
            <a:extLst>
              <a:ext uri="{FF2B5EF4-FFF2-40B4-BE49-F238E27FC236}">
                <a16:creationId xmlns:a16="http://schemas.microsoft.com/office/drawing/2014/main" xmlns="" id="{44A7560D-5A7E-4834-8C98-9F752D69F58A}"/>
              </a:ext>
            </a:extLst>
          </p:cNvPr>
          <p:cNvSpPr txBox="1">
            <a:spLocks noChangeArrowheads="1"/>
          </p:cNvSpPr>
          <p:nvPr/>
        </p:nvSpPr>
        <p:spPr bwMode="auto">
          <a:xfrm>
            <a:off x="1878013" y="965200"/>
            <a:ext cx="3903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gl-ES" altLang="es-ES" sz="3600" b="1">
                <a:solidFill>
                  <a:srgbClr val="FF0000"/>
                </a:solidFill>
                <a:cs typeface="Arial" panose="020B0604020202020204" pitchFamily="34" charset="0"/>
              </a:rPr>
              <a:t>ESTILO DE VIDA</a:t>
            </a:r>
          </a:p>
        </p:txBody>
      </p:sp>
      <p:sp>
        <p:nvSpPr>
          <p:cNvPr id="18" name="17 Flecha a la derecha con muesca">
            <a:extLst>
              <a:ext uri="{FF2B5EF4-FFF2-40B4-BE49-F238E27FC236}">
                <a16:creationId xmlns:a16="http://schemas.microsoft.com/office/drawing/2014/main" xmlns="" id="{1D904865-F568-4647-94A1-EB29A93A3572}"/>
              </a:ext>
            </a:extLst>
          </p:cNvPr>
          <p:cNvSpPr/>
          <p:nvPr/>
        </p:nvSpPr>
        <p:spPr>
          <a:xfrm rot="5562590">
            <a:off x="2904331" y="1485107"/>
            <a:ext cx="541337" cy="6477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gl-ES"/>
          </a:p>
        </p:txBody>
      </p:sp>
      <p:grpSp>
        <p:nvGrpSpPr>
          <p:cNvPr id="73760" name="Grupo 12">
            <a:extLst>
              <a:ext uri="{FF2B5EF4-FFF2-40B4-BE49-F238E27FC236}">
                <a16:creationId xmlns:a16="http://schemas.microsoft.com/office/drawing/2014/main" xmlns="" id="{08D6AD1C-8E27-4E53-926A-CDCD0D28B75B}"/>
              </a:ext>
            </a:extLst>
          </p:cNvPr>
          <p:cNvGrpSpPr>
            <a:grpSpLocks/>
          </p:cNvGrpSpPr>
          <p:nvPr/>
        </p:nvGrpSpPr>
        <p:grpSpPr bwMode="auto">
          <a:xfrm>
            <a:off x="207963" y="46038"/>
            <a:ext cx="11472862" cy="1041400"/>
            <a:chOff x="324949" y="18898"/>
            <a:chExt cx="11473761" cy="1041523"/>
          </a:xfrm>
        </p:grpSpPr>
        <p:pic>
          <p:nvPicPr>
            <p:cNvPr id="14" name="Gráfico 13" descr="Niños">
              <a:extLst>
                <a:ext uri="{FF2B5EF4-FFF2-40B4-BE49-F238E27FC236}">
                  <a16:creationId xmlns:a16="http://schemas.microsoft.com/office/drawing/2014/main" xmlns="" id="{D095D003-9021-48DB-A12A-9FE27B9A423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73763" name="Grupo 15">
              <a:extLst>
                <a:ext uri="{FF2B5EF4-FFF2-40B4-BE49-F238E27FC236}">
                  <a16:creationId xmlns:a16="http://schemas.microsoft.com/office/drawing/2014/main" xmlns="" id="{4A2E4E18-BE96-4C60-B2D4-B691EDE15B4B}"/>
                </a:ext>
              </a:extLst>
            </p:cNvPr>
            <p:cNvGrpSpPr>
              <a:grpSpLocks/>
            </p:cNvGrpSpPr>
            <p:nvPr/>
          </p:nvGrpSpPr>
          <p:grpSpPr bwMode="auto">
            <a:xfrm>
              <a:off x="10087897" y="203994"/>
              <a:ext cx="1710813" cy="651412"/>
              <a:chOff x="311102" y="174229"/>
              <a:chExt cx="9335256" cy="6359305"/>
            </a:xfrm>
          </p:grpSpPr>
          <p:pic>
            <p:nvPicPr>
              <p:cNvPr id="73764" name="Imagen 16">
                <a:extLst>
                  <a:ext uri="{FF2B5EF4-FFF2-40B4-BE49-F238E27FC236}">
                    <a16:creationId xmlns:a16="http://schemas.microsoft.com/office/drawing/2014/main" xmlns="" id="{BDCD6076-6F2D-4658-BFA9-A820083704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5" name="Imagen 18">
                <a:extLst>
                  <a:ext uri="{FF2B5EF4-FFF2-40B4-BE49-F238E27FC236}">
                    <a16:creationId xmlns:a16="http://schemas.microsoft.com/office/drawing/2014/main" xmlns="" id="{164463C3-1DB5-4529-A1C0-8E14868363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CuadroTexto 1">
            <a:extLst>
              <a:ext uri="{FF2B5EF4-FFF2-40B4-BE49-F238E27FC236}">
                <a16:creationId xmlns:a16="http://schemas.microsoft.com/office/drawing/2014/main" xmlns="" id="{D0EB608A-7349-46CD-B981-F530B33A4DC7}"/>
              </a:ext>
            </a:extLst>
          </p:cNvPr>
          <p:cNvSpPr txBox="1"/>
          <p:nvPr/>
        </p:nvSpPr>
        <p:spPr>
          <a:xfrm>
            <a:off x="1878013" y="238125"/>
            <a:ext cx="7950200" cy="522288"/>
          </a:xfrm>
          <a:prstGeom prst="rect">
            <a:avLst/>
          </a:prstGeom>
          <a:noFill/>
        </p:spPr>
        <p:txBody>
          <a:bodyPr>
            <a:spAutoFit/>
          </a:bodyPr>
          <a:lstStyle/>
          <a:p>
            <a:pPr algn="ctr">
              <a:defRPr/>
            </a:pPr>
            <a:r>
              <a:rPr lang="es-ES" sz="2800" b="1" dirty="0">
                <a:solidFill>
                  <a:schemeClr val="tx2">
                    <a:lumMod val="50000"/>
                  </a:schemeClr>
                </a:solidFill>
              </a:rPr>
              <a:t>ENFERMEDADES CRÓNICAS Y FACTORES DE RIESGO</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5" grpId="0" animBg="1"/>
      <p:bldP spid="10"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3 Imagen" descr="DPhInact_2009_trends_percent_map_age.gif">
            <a:extLst>
              <a:ext uri="{FF2B5EF4-FFF2-40B4-BE49-F238E27FC236}">
                <a16:creationId xmlns:a16="http://schemas.microsoft.com/office/drawing/2014/main" xmlns="" id="{BD2D5F01-7AA4-4089-9AAB-5E79BFF34C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1695450"/>
            <a:ext cx="55816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4 CuadroTexto">
            <a:extLst>
              <a:ext uri="{FF2B5EF4-FFF2-40B4-BE49-F238E27FC236}">
                <a16:creationId xmlns:a16="http://schemas.microsoft.com/office/drawing/2014/main" xmlns="" id="{44F2122A-8C69-4900-B738-09BE05E91962}"/>
              </a:ext>
            </a:extLst>
          </p:cNvPr>
          <p:cNvSpPr txBox="1">
            <a:spLocks noChangeArrowheads="1"/>
          </p:cNvSpPr>
          <p:nvPr/>
        </p:nvSpPr>
        <p:spPr bwMode="auto">
          <a:xfrm>
            <a:off x="3516313" y="1062038"/>
            <a:ext cx="4968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solidFill>
                  <a:srgbClr val="FF0000"/>
                </a:solidFill>
              </a:rPr>
              <a:t>Inactividad física. Adultos USA, 2009</a:t>
            </a:r>
          </a:p>
        </p:txBody>
      </p:sp>
      <p:pic>
        <p:nvPicPr>
          <p:cNvPr id="75780" name="Picture 2">
            <a:extLst>
              <a:ext uri="{FF2B5EF4-FFF2-40B4-BE49-F238E27FC236}">
                <a16:creationId xmlns:a16="http://schemas.microsoft.com/office/drawing/2014/main" xmlns="" id="{42F5634A-0F8B-4466-A333-A41DDD38C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968" t="52411" r="31593" b="31374"/>
          <a:stretch>
            <a:fillRect/>
          </a:stretch>
        </p:blipFill>
        <p:spPr bwMode="auto">
          <a:xfrm>
            <a:off x="6311900" y="5157788"/>
            <a:ext cx="12398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81" name="Grupo 7">
            <a:extLst>
              <a:ext uri="{FF2B5EF4-FFF2-40B4-BE49-F238E27FC236}">
                <a16:creationId xmlns:a16="http://schemas.microsoft.com/office/drawing/2014/main" xmlns="" id="{65C0FBE4-011C-48DF-8C1C-9B3D8F387D4F}"/>
              </a:ext>
            </a:extLst>
          </p:cNvPr>
          <p:cNvGrpSpPr>
            <a:grpSpLocks/>
          </p:cNvGrpSpPr>
          <p:nvPr/>
        </p:nvGrpSpPr>
        <p:grpSpPr bwMode="auto">
          <a:xfrm>
            <a:off x="207963" y="46038"/>
            <a:ext cx="11472862" cy="1041400"/>
            <a:chOff x="324949" y="18898"/>
            <a:chExt cx="11473761" cy="1041523"/>
          </a:xfrm>
        </p:grpSpPr>
        <p:pic>
          <p:nvPicPr>
            <p:cNvPr id="9" name="Gráfico 8" descr="Niños">
              <a:extLst>
                <a:ext uri="{FF2B5EF4-FFF2-40B4-BE49-F238E27FC236}">
                  <a16:creationId xmlns:a16="http://schemas.microsoft.com/office/drawing/2014/main" xmlns="" id="{9D8BD41C-E7F7-4F8A-B066-D059FE87FFA9}"/>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75784" name="Grupo 9">
              <a:extLst>
                <a:ext uri="{FF2B5EF4-FFF2-40B4-BE49-F238E27FC236}">
                  <a16:creationId xmlns:a16="http://schemas.microsoft.com/office/drawing/2014/main" xmlns="" id="{F401EAE8-4BB5-46DB-BB52-ADFCCDDA2905}"/>
                </a:ext>
              </a:extLst>
            </p:cNvPr>
            <p:cNvGrpSpPr>
              <a:grpSpLocks/>
            </p:cNvGrpSpPr>
            <p:nvPr/>
          </p:nvGrpSpPr>
          <p:grpSpPr bwMode="auto">
            <a:xfrm>
              <a:off x="10087897" y="203994"/>
              <a:ext cx="1710813" cy="651412"/>
              <a:chOff x="311102" y="174229"/>
              <a:chExt cx="9335256" cy="6359305"/>
            </a:xfrm>
          </p:grpSpPr>
          <p:pic>
            <p:nvPicPr>
              <p:cNvPr id="75785" name="Imagen 10">
                <a:extLst>
                  <a:ext uri="{FF2B5EF4-FFF2-40B4-BE49-F238E27FC236}">
                    <a16:creationId xmlns:a16="http://schemas.microsoft.com/office/drawing/2014/main" xmlns="" id="{F9AE8CCD-CB59-4BDF-9CD2-BB48E2C6D8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Imagen 11">
                <a:extLst>
                  <a:ext uri="{FF2B5EF4-FFF2-40B4-BE49-F238E27FC236}">
                    <a16:creationId xmlns:a16="http://schemas.microsoft.com/office/drawing/2014/main" xmlns="" id="{74B663FB-A38A-46F8-B98A-20F2413EE9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CuadroTexto 12">
            <a:extLst>
              <a:ext uri="{FF2B5EF4-FFF2-40B4-BE49-F238E27FC236}">
                <a16:creationId xmlns:a16="http://schemas.microsoft.com/office/drawing/2014/main" xmlns="" id="{266CC95C-C5EC-4ED8-89AF-5F7F0A230691}"/>
              </a:ext>
            </a:extLst>
          </p:cNvPr>
          <p:cNvSpPr txBox="1"/>
          <p:nvPr/>
        </p:nvSpPr>
        <p:spPr>
          <a:xfrm>
            <a:off x="1878013" y="238125"/>
            <a:ext cx="7950200" cy="522288"/>
          </a:xfrm>
          <a:prstGeom prst="rect">
            <a:avLst/>
          </a:prstGeom>
          <a:noFill/>
        </p:spPr>
        <p:txBody>
          <a:bodyPr>
            <a:spAutoFit/>
          </a:bodyPr>
          <a:lstStyle/>
          <a:p>
            <a:pPr algn="ctr">
              <a:defRPr/>
            </a:pPr>
            <a:r>
              <a:rPr lang="es-ES" sz="2800" b="1" dirty="0">
                <a:solidFill>
                  <a:schemeClr val="tx2">
                    <a:lumMod val="50000"/>
                  </a:schemeClr>
                </a:solidFill>
              </a:rPr>
              <a:t>ENFERMEDADES CRÓNICAS Y FACTORES DE RIESGO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2 Rectángulo">
            <a:extLst>
              <a:ext uri="{FF2B5EF4-FFF2-40B4-BE49-F238E27FC236}">
                <a16:creationId xmlns:a16="http://schemas.microsoft.com/office/drawing/2014/main" xmlns="" id="{A467086D-2934-4D54-A5FD-EC1D52BE7A6F}"/>
              </a:ext>
            </a:extLst>
          </p:cNvPr>
          <p:cNvSpPr>
            <a:spLocks noChangeArrowheads="1"/>
          </p:cNvSpPr>
          <p:nvPr/>
        </p:nvSpPr>
        <p:spPr bwMode="auto">
          <a:xfrm>
            <a:off x="187325" y="917575"/>
            <a:ext cx="1181735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s-ES" altLang="es-ES" sz="2400"/>
              <a:t>1. </a:t>
            </a:r>
            <a:r>
              <a:rPr lang="es-ES" altLang="es-ES" sz="2400" b="1">
                <a:solidFill>
                  <a:srgbClr val="FF0000"/>
                </a:solidFill>
              </a:rPr>
              <a:t>Evaluar </a:t>
            </a:r>
            <a:r>
              <a:rPr lang="es-ES" altLang="es-ES" sz="2400"/>
              <a:t>la oferta alimentaria presente en el entorno del escolar</a:t>
            </a:r>
          </a:p>
          <a:p>
            <a:pPr algn="just" eaLnBrk="1" hangingPunct="1">
              <a:lnSpc>
                <a:spcPct val="150000"/>
              </a:lnSpc>
              <a:spcBef>
                <a:spcPct val="0"/>
              </a:spcBef>
              <a:buFontTx/>
              <a:buNone/>
            </a:pPr>
            <a:r>
              <a:rPr lang="es-ES" altLang="es-ES" sz="2400"/>
              <a:t>2</a:t>
            </a:r>
            <a:r>
              <a:rPr lang="es-ES" altLang="es-ES" sz="2400" b="1">
                <a:solidFill>
                  <a:srgbClr val="FF0000"/>
                </a:solidFill>
              </a:rPr>
              <a:t>. Interpretar </a:t>
            </a:r>
            <a:r>
              <a:rPr lang="es-ES" altLang="es-ES" sz="2400"/>
              <a:t>correctamente la información de la etiqueta nutricional</a:t>
            </a:r>
          </a:p>
          <a:p>
            <a:pPr algn="just" eaLnBrk="1" hangingPunct="1">
              <a:lnSpc>
                <a:spcPct val="150000"/>
              </a:lnSpc>
              <a:spcBef>
                <a:spcPct val="0"/>
              </a:spcBef>
              <a:buFontTx/>
              <a:buNone/>
            </a:pPr>
            <a:r>
              <a:rPr lang="es-ES" altLang="es-ES" sz="2400"/>
              <a:t>3. </a:t>
            </a:r>
            <a:r>
              <a:rPr lang="es-ES" altLang="es-ES" sz="2400" b="1">
                <a:solidFill>
                  <a:srgbClr val="FF0000"/>
                </a:solidFill>
              </a:rPr>
              <a:t>Analizar</a:t>
            </a:r>
            <a:r>
              <a:rPr lang="es-ES" altLang="es-ES" sz="2400"/>
              <a:t> con sentido crítico la influencia de la publicidad en las decisiones de compra</a:t>
            </a:r>
          </a:p>
          <a:p>
            <a:pPr algn="just" eaLnBrk="1" hangingPunct="1">
              <a:lnSpc>
                <a:spcPct val="150000"/>
              </a:lnSpc>
              <a:spcBef>
                <a:spcPct val="0"/>
              </a:spcBef>
              <a:buFontTx/>
              <a:buNone/>
            </a:pPr>
            <a:r>
              <a:rPr lang="es-ES" altLang="es-ES" sz="2400"/>
              <a:t>4. </a:t>
            </a:r>
            <a:r>
              <a:rPr lang="es-ES" altLang="es-ES" sz="2400" b="1">
                <a:solidFill>
                  <a:srgbClr val="FF0000"/>
                </a:solidFill>
              </a:rPr>
              <a:t>Proponer</a:t>
            </a:r>
            <a:r>
              <a:rPr lang="es-ES" altLang="es-ES" sz="2400"/>
              <a:t> una oferta alimentaria más saludable, a partir de la ofertada inicialmente y con las adaptaciones necesarias en base a las recomendaciones de ingesta alimentaria y con los criterios nutricionales establecidos previamente.</a:t>
            </a:r>
          </a:p>
          <a:p>
            <a:pPr algn="just" eaLnBrk="1" hangingPunct="1">
              <a:lnSpc>
                <a:spcPct val="150000"/>
              </a:lnSpc>
              <a:spcBef>
                <a:spcPct val="0"/>
              </a:spcBef>
              <a:buFontTx/>
              <a:buNone/>
            </a:pPr>
            <a:r>
              <a:rPr lang="es-ES" altLang="es-ES" sz="2400"/>
              <a:t>5. </a:t>
            </a:r>
            <a:r>
              <a:rPr lang="es-ES" altLang="es-ES" sz="2400" b="1">
                <a:solidFill>
                  <a:srgbClr val="FF0000"/>
                </a:solidFill>
              </a:rPr>
              <a:t>Diseñar </a:t>
            </a:r>
            <a:r>
              <a:rPr lang="es-ES" altLang="es-ES" sz="2400"/>
              <a:t>contenidos</a:t>
            </a:r>
            <a:r>
              <a:rPr lang="es-ES" altLang="es-ES" sz="2400" b="1">
                <a:solidFill>
                  <a:srgbClr val="FF0000"/>
                </a:solidFill>
              </a:rPr>
              <a:t> </a:t>
            </a:r>
            <a:r>
              <a:rPr lang="es-ES" altLang="es-ES" sz="2400"/>
              <a:t>para elaborar una "programación educativa" dirigida a sus familias y/o compañeros", o bien para organizar una campaña publicitaria (carteles, "anuncios“ youtube, concurso fotográfico...).</a:t>
            </a:r>
          </a:p>
        </p:txBody>
      </p:sp>
      <p:sp>
        <p:nvSpPr>
          <p:cNvPr id="17411" name="3 Rectángulo">
            <a:extLst>
              <a:ext uri="{FF2B5EF4-FFF2-40B4-BE49-F238E27FC236}">
                <a16:creationId xmlns:a16="http://schemas.microsoft.com/office/drawing/2014/main" xmlns="" id="{6B49F9AE-2724-44D6-BEAE-41CEDF3EEC23}"/>
              </a:ext>
            </a:extLst>
          </p:cNvPr>
          <p:cNvSpPr>
            <a:spLocks noChangeArrowheads="1"/>
          </p:cNvSpPr>
          <p:nvPr/>
        </p:nvSpPr>
        <p:spPr bwMode="auto">
          <a:xfrm>
            <a:off x="3811588" y="19050"/>
            <a:ext cx="41290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r>
              <a:rPr lang="es-ES" altLang="es-ES" b="1" dirty="0">
                <a:solidFill>
                  <a:schemeClr val="accent1">
                    <a:lumMod val="50000"/>
                  </a:schemeClr>
                </a:solidFill>
              </a:rPr>
              <a:t>OBJETIVOS</a:t>
            </a:r>
          </a:p>
          <a:p>
            <a:pPr algn="ctr" eaLnBrk="1" hangingPunct="1">
              <a:lnSpc>
                <a:spcPct val="100000"/>
              </a:lnSpc>
              <a:spcBef>
                <a:spcPct val="0"/>
              </a:spcBef>
              <a:buFont typeface="Arial" panose="020B0604020202020204" pitchFamily="34" charset="0"/>
              <a:buNone/>
              <a:defRPr/>
            </a:pPr>
            <a:r>
              <a:rPr lang="es-ES" altLang="es-ES" dirty="0">
                <a:solidFill>
                  <a:schemeClr val="tx2"/>
                </a:solidFill>
              </a:rPr>
              <a:t>El alumnado será capaz de:</a:t>
            </a:r>
          </a:p>
          <a:p>
            <a:pPr algn="ctr" eaLnBrk="1" hangingPunct="1">
              <a:lnSpc>
                <a:spcPct val="100000"/>
              </a:lnSpc>
              <a:spcBef>
                <a:spcPct val="0"/>
              </a:spcBef>
              <a:buFontTx/>
              <a:buNone/>
              <a:defRPr/>
            </a:pPr>
            <a:endParaRPr lang="es-ES" altLang="es-ES" b="1" dirty="0">
              <a:solidFill>
                <a:schemeClr val="tx2"/>
              </a:solidFill>
            </a:endParaRPr>
          </a:p>
        </p:txBody>
      </p:sp>
      <p:grpSp>
        <p:nvGrpSpPr>
          <p:cNvPr id="12292" name="Grupo 7">
            <a:extLst>
              <a:ext uri="{FF2B5EF4-FFF2-40B4-BE49-F238E27FC236}">
                <a16:creationId xmlns:a16="http://schemas.microsoft.com/office/drawing/2014/main" xmlns="" id="{08D364C1-070F-4767-BD0F-C45FC696BBB8}"/>
              </a:ext>
            </a:extLst>
          </p:cNvPr>
          <p:cNvGrpSpPr>
            <a:grpSpLocks/>
          </p:cNvGrpSpPr>
          <p:nvPr/>
        </p:nvGrpSpPr>
        <p:grpSpPr bwMode="auto">
          <a:xfrm>
            <a:off x="325438" y="19050"/>
            <a:ext cx="11472862" cy="1041400"/>
            <a:chOff x="324949" y="18898"/>
            <a:chExt cx="11473761" cy="1041523"/>
          </a:xfrm>
        </p:grpSpPr>
        <p:pic>
          <p:nvPicPr>
            <p:cNvPr id="9" name="Gráfico 8" descr="Niños">
              <a:extLst>
                <a:ext uri="{FF2B5EF4-FFF2-40B4-BE49-F238E27FC236}">
                  <a16:creationId xmlns:a16="http://schemas.microsoft.com/office/drawing/2014/main" xmlns="" id="{E01D9878-100E-43F7-8DF1-DA468A7E6D07}"/>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12294" name="Grupo 9">
              <a:extLst>
                <a:ext uri="{FF2B5EF4-FFF2-40B4-BE49-F238E27FC236}">
                  <a16:creationId xmlns:a16="http://schemas.microsoft.com/office/drawing/2014/main" xmlns="" id="{83388626-00D7-4A6B-A785-9780D2F2CB14}"/>
                </a:ext>
              </a:extLst>
            </p:cNvPr>
            <p:cNvGrpSpPr>
              <a:grpSpLocks/>
            </p:cNvGrpSpPr>
            <p:nvPr/>
          </p:nvGrpSpPr>
          <p:grpSpPr bwMode="auto">
            <a:xfrm>
              <a:off x="10087897" y="203994"/>
              <a:ext cx="1710813" cy="651412"/>
              <a:chOff x="311102" y="174229"/>
              <a:chExt cx="9335256" cy="6359305"/>
            </a:xfrm>
          </p:grpSpPr>
          <p:pic>
            <p:nvPicPr>
              <p:cNvPr id="12295" name="Imagen 10">
                <a:extLst>
                  <a:ext uri="{FF2B5EF4-FFF2-40B4-BE49-F238E27FC236}">
                    <a16:creationId xmlns:a16="http://schemas.microsoft.com/office/drawing/2014/main" xmlns="" id="{6F432C2A-4FA4-4EFF-BD35-D3A08139A4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Imagen 11">
                <a:extLst>
                  <a:ext uri="{FF2B5EF4-FFF2-40B4-BE49-F238E27FC236}">
                    <a16:creationId xmlns:a16="http://schemas.microsoft.com/office/drawing/2014/main" xmlns="" id="{E2E19680-9086-4B6E-BA8B-0FADF60895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8241661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1 Imagen" descr="Diabetes_2009_trends_percent_map_age.gif">
            <a:extLst>
              <a:ext uri="{FF2B5EF4-FFF2-40B4-BE49-F238E27FC236}">
                <a16:creationId xmlns:a16="http://schemas.microsoft.com/office/drawing/2014/main" xmlns="" id="{CE264E92-824D-473C-980E-56CB901CD6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175" y="1695450"/>
            <a:ext cx="55816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2 CuadroTexto">
            <a:extLst>
              <a:ext uri="{FF2B5EF4-FFF2-40B4-BE49-F238E27FC236}">
                <a16:creationId xmlns:a16="http://schemas.microsoft.com/office/drawing/2014/main" xmlns="" id="{1CA2C832-0AFB-41CC-93E1-0435B7A3D1D0}"/>
              </a:ext>
            </a:extLst>
          </p:cNvPr>
          <p:cNvSpPr txBox="1">
            <a:spLocks noChangeArrowheads="1"/>
          </p:cNvSpPr>
          <p:nvPr/>
        </p:nvSpPr>
        <p:spPr bwMode="auto">
          <a:xfrm>
            <a:off x="3517900" y="1062038"/>
            <a:ext cx="4968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solidFill>
                  <a:srgbClr val="FF0000"/>
                </a:solidFill>
              </a:rPr>
              <a:t>Diabetes diagnosticada. Adultos 2009</a:t>
            </a:r>
          </a:p>
        </p:txBody>
      </p:sp>
      <p:pic>
        <p:nvPicPr>
          <p:cNvPr id="77828" name="Picture 2">
            <a:extLst>
              <a:ext uri="{FF2B5EF4-FFF2-40B4-BE49-F238E27FC236}">
                <a16:creationId xmlns:a16="http://schemas.microsoft.com/office/drawing/2014/main" xmlns="" id="{F183578B-A7D8-46D3-AFD4-B73D1A55E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149" t="48720" r="33661" b="35065"/>
          <a:stretch>
            <a:fillRect/>
          </a:stretch>
        </p:blipFill>
        <p:spPr bwMode="auto">
          <a:xfrm>
            <a:off x="8616950" y="5157788"/>
            <a:ext cx="11684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9" name="Grupo 6">
            <a:extLst>
              <a:ext uri="{FF2B5EF4-FFF2-40B4-BE49-F238E27FC236}">
                <a16:creationId xmlns:a16="http://schemas.microsoft.com/office/drawing/2014/main" xmlns="" id="{78D32A60-AF88-4B65-A357-ADB6FD32D392}"/>
              </a:ext>
            </a:extLst>
          </p:cNvPr>
          <p:cNvGrpSpPr>
            <a:grpSpLocks/>
          </p:cNvGrpSpPr>
          <p:nvPr/>
        </p:nvGrpSpPr>
        <p:grpSpPr bwMode="auto">
          <a:xfrm>
            <a:off x="207963" y="46038"/>
            <a:ext cx="11472862" cy="1041400"/>
            <a:chOff x="324949" y="18898"/>
            <a:chExt cx="11473761" cy="1041523"/>
          </a:xfrm>
        </p:grpSpPr>
        <p:pic>
          <p:nvPicPr>
            <p:cNvPr id="8" name="Gráfico 7" descr="Niños">
              <a:extLst>
                <a:ext uri="{FF2B5EF4-FFF2-40B4-BE49-F238E27FC236}">
                  <a16:creationId xmlns:a16="http://schemas.microsoft.com/office/drawing/2014/main" xmlns="" id="{F529E475-471A-4AE2-B1F1-B5B35F8126F2}"/>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77832" name="Grupo 8">
              <a:extLst>
                <a:ext uri="{FF2B5EF4-FFF2-40B4-BE49-F238E27FC236}">
                  <a16:creationId xmlns:a16="http://schemas.microsoft.com/office/drawing/2014/main" xmlns="" id="{4965B901-8D3F-405C-9F06-B3ABB8D5F77F}"/>
                </a:ext>
              </a:extLst>
            </p:cNvPr>
            <p:cNvGrpSpPr>
              <a:grpSpLocks/>
            </p:cNvGrpSpPr>
            <p:nvPr/>
          </p:nvGrpSpPr>
          <p:grpSpPr bwMode="auto">
            <a:xfrm>
              <a:off x="10087897" y="203994"/>
              <a:ext cx="1710813" cy="651412"/>
              <a:chOff x="311102" y="174229"/>
              <a:chExt cx="9335256" cy="6359305"/>
            </a:xfrm>
          </p:grpSpPr>
          <p:pic>
            <p:nvPicPr>
              <p:cNvPr id="77833" name="Imagen 9">
                <a:extLst>
                  <a:ext uri="{FF2B5EF4-FFF2-40B4-BE49-F238E27FC236}">
                    <a16:creationId xmlns:a16="http://schemas.microsoft.com/office/drawing/2014/main" xmlns="" id="{661BB2C9-A6BA-4276-8157-FD4E39CAED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Imagen 10">
                <a:extLst>
                  <a:ext uri="{FF2B5EF4-FFF2-40B4-BE49-F238E27FC236}">
                    <a16:creationId xmlns:a16="http://schemas.microsoft.com/office/drawing/2014/main" xmlns="" id="{553B84B5-B479-4E67-9797-7D1DF258B6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CuadroTexto 11">
            <a:extLst>
              <a:ext uri="{FF2B5EF4-FFF2-40B4-BE49-F238E27FC236}">
                <a16:creationId xmlns:a16="http://schemas.microsoft.com/office/drawing/2014/main" xmlns="" id="{81063E6A-A566-40BB-9F2B-4EA8FD5A4DDB}"/>
              </a:ext>
            </a:extLst>
          </p:cNvPr>
          <p:cNvSpPr txBox="1"/>
          <p:nvPr/>
        </p:nvSpPr>
        <p:spPr>
          <a:xfrm>
            <a:off x="1878013" y="238125"/>
            <a:ext cx="7950200" cy="522288"/>
          </a:xfrm>
          <a:prstGeom prst="rect">
            <a:avLst/>
          </a:prstGeom>
          <a:noFill/>
        </p:spPr>
        <p:txBody>
          <a:bodyPr>
            <a:spAutoFit/>
          </a:bodyPr>
          <a:lstStyle/>
          <a:p>
            <a:pPr algn="ctr">
              <a:defRPr/>
            </a:pPr>
            <a:r>
              <a:rPr lang="es-ES" sz="2800" b="1" dirty="0">
                <a:solidFill>
                  <a:schemeClr val="tx2">
                    <a:lumMod val="50000"/>
                  </a:schemeClr>
                </a:solidFill>
              </a:rPr>
              <a:t>ENFERMEDADES CRÓNICAS Y FACTORES DE RIESGO</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1 Imagen" descr="D.obesity_2009_trends_percent_map_age.gif">
            <a:extLst>
              <a:ext uri="{FF2B5EF4-FFF2-40B4-BE49-F238E27FC236}">
                <a16:creationId xmlns:a16="http://schemas.microsoft.com/office/drawing/2014/main" xmlns="" id="{32A5C1D2-7146-453B-80BA-B28DD0D2F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175" y="1695450"/>
            <a:ext cx="55816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2 CuadroTexto">
            <a:extLst>
              <a:ext uri="{FF2B5EF4-FFF2-40B4-BE49-F238E27FC236}">
                <a16:creationId xmlns:a16="http://schemas.microsoft.com/office/drawing/2014/main" xmlns="" id="{744FE442-F523-435C-B6DB-25B69F539F0E}"/>
              </a:ext>
            </a:extLst>
          </p:cNvPr>
          <p:cNvSpPr txBox="1">
            <a:spLocks noChangeArrowheads="1"/>
          </p:cNvSpPr>
          <p:nvPr/>
        </p:nvSpPr>
        <p:spPr bwMode="auto">
          <a:xfrm>
            <a:off x="3517900" y="895350"/>
            <a:ext cx="496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b="1">
                <a:solidFill>
                  <a:srgbClr val="FF0000"/>
                </a:solidFill>
              </a:rPr>
              <a:t>Obesidad. Adultos 2009</a:t>
            </a:r>
          </a:p>
        </p:txBody>
      </p:sp>
      <p:pic>
        <p:nvPicPr>
          <p:cNvPr id="78852" name="Picture 2">
            <a:extLst>
              <a:ext uri="{FF2B5EF4-FFF2-40B4-BE49-F238E27FC236}">
                <a16:creationId xmlns:a16="http://schemas.microsoft.com/office/drawing/2014/main" xmlns="" id="{7A8416BD-C1BE-4978-9B6D-B4BF2BF53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149" t="48720" r="32776" b="35432"/>
          <a:stretch>
            <a:fillRect/>
          </a:stretch>
        </p:blipFill>
        <p:spPr bwMode="auto">
          <a:xfrm>
            <a:off x="8472488" y="4149725"/>
            <a:ext cx="995362"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3" name="Grupo 6">
            <a:extLst>
              <a:ext uri="{FF2B5EF4-FFF2-40B4-BE49-F238E27FC236}">
                <a16:creationId xmlns:a16="http://schemas.microsoft.com/office/drawing/2014/main" xmlns="" id="{901F8E73-652D-4E7C-93ED-C6634A80EA83}"/>
              </a:ext>
            </a:extLst>
          </p:cNvPr>
          <p:cNvGrpSpPr>
            <a:grpSpLocks/>
          </p:cNvGrpSpPr>
          <p:nvPr/>
        </p:nvGrpSpPr>
        <p:grpSpPr bwMode="auto">
          <a:xfrm>
            <a:off x="207963" y="46038"/>
            <a:ext cx="11472862" cy="1041400"/>
            <a:chOff x="324949" y="18898"/>
            <a:chExt cx="11473761" cy="1041523"/>
          </a:xfrm>
        </p:grpSpPr>
        <p:pic>
          <p:nvPicPr>
            <p:cNvPr id="8" name="Gráfico 7" descr="Niños">
              <a:extLst>
                <a:ext uri="{FF2B5EF4-FFF2-40B4-BE49-F238E27FC236}">
                  <a16:creationId xmlns:a16="http://schemas.microsoft.com/office/drawing/2014/main" xmlns="" id="{D2A838F7-E480-45C0-BCC6-26E4C113C74E}"/>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78856" name="Grupo 8">
              <a:extLst>
                <a:ext uri="{FF2B5EF4-FFF2-40B4-BE49-F238E27FC236}">
                  <a16:creationId xmlns:a16="http://schemas.microsoft.com/office/drawing/2014/main" xmlns="" id="{86AE6233-7918-45B3-AF38-3AE889F30AE9}"/>
                </a:ext>
              </a:extLst>
            </p:cNvPr>
            <p:cNvGrpSpPr>
              <a:grpSpLocks/>
            </p:cNvGrpSpPr>
            <p:nvPr/>
          </p:nvGrpSpPr>
          <p:grpSpPr bwMode="auto">
            <a:xfrm>
              <a:off x="10087897" y="203994"/>
              <a:ext cx="1710813" cy="651412"/>
              <a:chOff x="311102" y="174229"/>
              <a:chExt cx="9335256" cy="6359305"/>
            </a:xfrm>
          </p:grpSpPr>
          <p:pic>
            <p:nvPicPr>
              <p:cNvPr id="78857" name="Imagen 9">
                <a:extLst>
                  <a:ext uri="{FF2B5EF4-FFF2-40B4-BE49-F238E27FC236}">
                    <a16:creationId xmlns:a16="http://schemas.microsoft.com/office/drawing/2014/main" xmlns="" id="{5562C6A4-3EB3-45D8-A3C5-8E994E2494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Imagen 10">
                <a:extLst>
                  <a:ext uri="{FF2B5EF4-FFF2-40B4-BE49-F238E27FC236}">
                    <a16:creationId xmlns:a16="http://schemas.microsoft.com/office/drawing/2014/main" xmlns="" id="{ED07CF14-5227-4C4A-B4A8-B79C4D679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CuadroTexto 11">
            <a:extLst>
              <a:ext uri="{FF2B5EF4-FFF2-40B4-BE49-F238E27FC236}">
                <a16:creationId xmlns:a16="http://schemas.microsoft.com/office/drawing/2014/main" xmlns="" id="{75334C73-F7D6-4DF2-A9BE-38692F93EB63}"/>
              </a:ext>
            </a:extLst>
          </p:cNvPr>
          <p:cNvSpPr txBox="1"/>
          <p:nvPr/>
        </p:nvSpPr>
        <p:spPr>
          <a:xfrm>
            <a:off x="1878013" y="238125"/>
            <a:ext cx="7950200" cy="522288"/>
          </a:xfrm>
          <a:prstGeom prst="rect">
            <a:avLst/>
          </a:prstGeom>
          <a:noFill/>
        </p:spPr>
        <p:txBody>
          <a:bodyPr>
            <a:spAutoFit/>
          </a:bodyPr>
          <a:lstStyle/>
          <a:p>
            <a:pPr algn="ctr">
              <a:defRPr/>
            </a:pPr>
            <a:r>
              <a:rPr lang="es-ES" sz="2800" b="1" dirty="0">
                <a:solidFill>
                  <a:schemeClr val="tx2">
                    <a:lumMod val="50000"/>
                  </a:schemeClr>
                </a:solidFill>
              </a:rPr>
              <a:t>ENFERMEDADES CRÓNICAS Y FACTORES DE RIESGO</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xmlns="" id="{9B0941F5-4CAB-4260-9442-C25C08CA811D}"/>
              </a:ext>
            </a:extLst>
          </p:cNvPr>
          <p:cNvSpPr txBox="1"/>
          <p:nvPr/>
        </p:nvSpPr>
        <p:spPr>
          <a:xfrm>
            <a:off x="1508125" y="481013"/>
            <a:ext cx="3867150" cy="5908675"/>
          </a:xfrm>
          <a:prstGeom prst="rect">
            <a:avLst/>
          </a:prstGeom>
          <a:noFill/>
        </p:spPr>
        <p:txBody>
          <a:bodyPr>
            <a:spAutoFit/>
          </a:bodyPr>
          <a:lstStyle/>
          <a:p>
            <a:pPr eaLnBrk="1" fontAlgn="auto" hangingPunct="1">
              <a:lnSpc>
                <a:spcPct val="150000"/>
              </a:lnSpc>
              <a:spcBef>
                <a:spcPts val="0"/>
              </a:spcBef>
              <a:spcAft>
                <a:spcPts val="0"/>
              </a:spcAft>
              <a:defRPr/>
            </a:pPr>
            <a:r>
              <a:rPr lang="gl-ES" sz="2800" b="1" dirty="0">
                <a:solidFill>
                  <a:schemeClr val="bg1"/>
                </a:solidFill>
                <a:latin typeface="+mn-lt"/>
              </a:rPr>
              <a:t>¿Factores dieta y :</a:t>
            </a:r>
          </a:p>
          <a:p>
            <a:pPr marL="571500" indent="-571500" eaLnBrk="1" fontAlgn="auto" hangingPunct="1">
              <a:lnSpc>
                <a:spcPct val="150000"/>
              </a:lnSpc>
              <a:spcBef>
                <a:spcPts val="0"/>
              </a:spcBef>
              <a:spcAft>
                <a:spcPts val="0"/>
              </a:spcAft>
              <a:buFont typeface="Arial" pitchFamily="34" charset="0"/>
              <a:buChar char="•"/>
              <a:defRPr/>
            </a:pPr>
            <a:r>
              <a:rPr lang="gl-ES" sz="2800" b="1" dirty="0" err="1">
                <a:solidFill>
                  <a:schemeClr val="bg1"/>
                </a:solidFill>
                <a:latin typeface="+mn-lt"/>
              </a:rPr>
              <a:t>Enfermedades</a:t>
            </a:r>
            <a:r>
              <a:rPr lang="gl-ES" sz="2800" b="1" dirty="0">
                <a:solidFill>
                  <a:schemeClr val="bg1"/>
                </a:solidFill>
                <a:latin typeface="+mn-lt"/>
              </a:rPr>
              <a:t> cardiovasculares</a:t>
            </a:r>
          </a:p>
          <a:p>
            <a:pPr marL="571500" indent="-571500" eaLnBrk="1" fontAlgn="auto" hangingPunct="1">
              <a:lnSpc>
                <a:spcPct val="150000"/>
              </a:lnSpc>
              <a:spcBef>
                <a:spcPts val="0"/>
              </a:spcBef>
              <a:spcAft>
                <a:spcPts val="0"/>
              </a:spcAft>
              <a:buFont typeface="Arial" pitchFamily="34" charset="0"/>
              <a:buChar char="•"/>
              <a:defRPr/>
            </a:pPr>
            <a:r>
              <a:rPr lang="gl-ES" sz="2800" b="1" dirty="0">
                <a:solidFill>
                  <a:schemeClr val="bg1"/>
                </a:solidFill>
                <a:latin typeface="+mn-lt"/>
              </a:rPr>
              <a:t>Cáncer</a:t>
            </a:r>
          </a:p>
          <a:p>
            <a:pPr marL="571500" indent="-571500" eaLnBrk="1" fontAlgn="auto" hangingPunct="1">
              <a:lnSpc>
                <a:spcPct val="150000"/>
              </a:lnSpc>
              <a:spcBef>
                <a:spcPts val="0"/>
              </a:spcBef>
              <a:spcAft>
                <a:spcPts val="0"/>
              </a:spcAft>
              <a:buFont typeface="Arial" pitchFamily="34" charset="0"/>
              <a:buChar char="•"/>
              <a:defRPr/>
            </a:pPr>
            <a:r>
              <a:rPr lang="gl-ES" sz="2800" b="1" dirty="0" err="1">
                <a:solidFill>
                  <a:schemeClr val="bg1"/>
                </a:solidFill>
                <a:latin typeface="+mn-lt"/>
              </a:rPr>
              <a:t>Enfermedades</a:t>
            </a:r>
            <a:r>
              <a:rPr lang="gl-ES" sz="2800" b="1" dirty="0">
                <a:solidFill>
                  <a:schemeClr val="bg1"/>
                </a:solidFill>
                <a:latin typeface="+mn-lt"/>
              </a:rPr>
              <a:t> metabólicas</a:t>
            </a:r>
          </a:p>
          <a:p>
            <a:pPr marL="571500" indent="-571500" eaLnBrk="1" fontAlgn="auto" hangingPunct="1">
              <a:lnSpc>
                <a:spcPct val="150000"/>
              </a:lnSpc>
              <a:spcBef>
                <a:spcPts val="0"/>
              </a:spcBef>
              <a:spcAft>
                <a:spcPts val="0"/>
              </a:spcAft>
              <a:buFont typeface="Arial" pitchFamily="34" charset="0"/>
              <a:buChar char="•"/>
              <a:defRPr/>
            </a:pPr>
            <a:r>
              <a:rPr lang="gl-ES" sz="2800" b="1" dirty="0" err="1">
                <a:solidFill>
                  <a:schemeClr val="bg1"/>
                </a:solidFill>
                <a:latin typeface="+mn-lt"/>
              </a:rPr>
              <a:t>Enfermedad</a:t>
            </a:r>
            <a:r>
              <a:rPr lang="gl-ES" sz="2800" b="1" dirty="0">
                <a:solidFill>
                  <a:schemeClr val="bg1"/>
                </a:solidFill>
                <a:latin typeface="+mn-lt"/>
              </a:rPr>
              <a:t> </a:t>
            </a:r>
            <a:r>
              <a:rPr lang="gl-ES" sz="2800" b="1" dirty="0" err="1">
                <a:solidFill>
                  <a:schemeClr val="bg1"/>
                </a:solidFill>
                <a:latin typeface="+mn-lt"/>
              </a:rPr>
              <a:t>degenerativa</a:t>
            </a:r>
            <a:endParaRPr lang="gl-ES" sz="2800" b="1" dirty="0">
              <a:solidFill>
                <a:schemeClr val="bg1"/>
              </a:solidFill>
              <a:latin typeface="+mn-lt"/>
            </a:endParaRPr>
          </a:p>
          <a:p>
            <a:pPr marL="571500" indent="-571500" eaLnBrk="1" fontAlgn="auto" hangingPunct="1">
              <a:lnSpc>
                <a:spcPct val="150000"/>
              </a:lnSpc>
              <a:spcBef>
                <a:spcPts val="0"/>
              </a:spcBef>
              <a:spcAft>
                <a:spcPts val="0"/>
              </a:spcAft>
              <a:buFont typeface="Arial" pitchFamily="34" charset="0"/>
              <a:buChar char="•"/>
              <a:defRPr/>
            </a:pPr>
            <a:r>
              <a:rPr lang="gl-ES" sz="2800" b="1" dirty="0">
                <a:solidFill>
                  <a:schemeClr val="bg1"/>
                </a:solidFill>
                <a:latin typeface="+mn-lt"/>
              </a:rPr>
              <a:t>Función visual</a:t>
            </a:r>
          </a:p>
        </p:txBody>
      </p:sp>
      <p:sp>
        <p:nvSpPr>
          <p:cNvPr id="37891" name="4 CuadroTexto">
            <a:extLst>
              <a:ext uri="{FF2B5EF4-FFF2-40B4-BE49-F238E27FC236}">
                <a16:creationId xmlns:a16="http://schemas.microsoft.com/office/drawing/2014/main" xmlns="" id="{5782B948-FB61-4F96-96B3-33D7C0D4CC02}"/>
              </a:ext>
            </a:extLst>
          </p:cNvPr>
          <p:cNvSpPr txBox="1">
            <a:spLocks noChangeArrowheads="1"/>
          </p:cNvSpPr>
          <p:nvPr/>
        </p:nvSpPr>
        <p:spPr bwMode="auto">
          <a:xfrm>
            <a:off x="5016500" y="182563"/>
            <a:ext cx="2833688" cy="6001643"/>
          </a:xfrm>
          <a:prstGeom prst="rect">
            <a:avLst/>
          </a:prstGeom>
          <a:noFill/>
          <a:ln w="19050">
            <a:solidFill>
              <a:srgbClr val="6DF78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gl-ES" altLang="es-ES" sz="3200" b="1" dirty="0">
                <a:solidFill>
                  <a:srgbClr val="F3FCBA"/>
                </a:solidFill>
                <a:cs typeface="Arial" panose="020B0604020202020204" pitchFamily="34" charset="0"/>
              </a:rPr>
              <a:t>Sodio</a:t>
            </a:r>
          </a:p>
          <a:p>
            <a:pPr algn="r" eaLnBrk="1" hangingPunct="1">
              <a:lnSpc>
                <a:spcPct val="100000"/>
              </a:lnSpc>
              <a:spcBef>
                <a:spcPct val="0"/>
              </a:spcBef>
              <a:buFontTx/>
              <a:buNone/>
            </a:pPr>
            <a:r>
              <a:rPr lang="gl-ES" altLang="es-ES" sz="3200" b="1" dirty="0">
                <a:solidFill>
                  <a:srgbClr val="F3FCBA"/>
                </a:solidFill>
                <a:cs typeface="Arial" panose="020B0604020202020204" pitchFamily="34" charset="0"/>
              </a:rPr>
              <a:t>Potasio</a:t>
            </a:r>
          </a:p>
          <a:p>
            <a:pPr algn="r" eaLnBrk="1" hangingPunct="1">
              <a:lnSpc>
                <a:spcPct val="100000"/>
              </a:lnSpc>
              <a:spcBef>
                <a:spcPct val="0"/>
              </a:spcBef>
              <a:buFontTx/>
              <a:buNone/>
            </a:pPr>
            <a:r>
              <a:rPr lang="gl-ES" altLang="es-ES" sz="3200" b="1" dirty="0" err="1">
                <a:solidFill>
                  <a:srgbClr val="F3FCBA"/>
                </a:solidFill>
                <a:cs typeface="Arial" panose="020B0604020202020204" pitchFamily="34" charset="0"/>
              </a:rPr>
              <a:t>Grasa</a:t>
            </a:r>
            <a:endParaRPr lang="gl-ES" altLang="es-ES" sz="3200" b="1" dirty="0">
              <a:solidFill>
                <a:srgbClr val="F3FCBA"/>
              </a:solidFill>
              <a:cs typeface="Arial" panose="020B0604020202020204" pitchFamily="34" charset="0"/>
            </a:endParaRPr>
          </a:p>
          <a:p>
            <a:pPr algn="r" eaLnBrk="1" hangingPunct="1">
              <a:lnSpc>
                <a:spcPct val="100000"/>
              </a:lnSpc>
              <a:spcBef>
                <a:spcPct val="0"/>
              </a:spcBef>
              <a:buFontTx/>
              <a:buNone/>
            </a:pPr>
            <a:r>
              <a:rPr lang="gl-ES" altLang="es-ES" sz="3200" b="1" dirty="0" err="1">
                <a:solidFill>
                  <a:srgbClr val="F3FCBA"/>
                </a:solidFill>
                <a:cs typeface="Arial" panose="020B0604020202020204" pitchFamily="34" charset="0"/>
              </a:rPr>
              <a:t>Folato</a:t>
            </a:r>
            <a:endParaRPr lang="gl-ES" altLang="es-ES" sz="3200" b="1" dirty="0">
              <a:solidFill>
                <a:srgbClr val="F3FCBA"/>
              </a:solidFill>
              <a:cs typeface="Arial" panose="020B0604020202020204" pitchFamily="34" charset="0"/>
            </a:endParaRPr>
          </a:p>
          <a:p>
            <a:pPr algn="r" eaLnBrk="1" hangingPunct="1">
              <a:lnSpc>
                <a:spcPct val="100000"/>
              </a:lnSpc>
              <a:spcBef>
                <a:spcPct val="0"/>
              </a:spcBef>
              <a:buFontTx/>
              <a:buNone/>
            </a:pPr>
            <a:r>
              <a:rPr lang="gl-ES" altLang="es-ES" sz="3200" b="1" dirty="0" err="1">
                <a:solidFill>
                  <a:srgbClr val="F3FCBA"/>
                </a:solidFill>
                <a:cs typeface="Arial" panose="020B0604020202020204" pitchFamily="34" charset="0"/>
              </a:rPr>
              <a:t>Grasa</a:t>
            </a:r>
            <a:r>
              <a:rPr lang="gl-ES" altLang="es-ES" sz="3200" b="1" dirty="0">
                <a:solidFill>
                  <a:srgbClr val="F3FCBA"/>
                </a:solidFill>
                <a:cs typeface="Arial" panose="020B0604020202020204" pitchFamily="34" charset="0"/>
              </a:rPr>
              <a:t>:</a:t>
            </a:r>
          </a:p>
          <a:p>
            <a:pPr algn="r" eaLnBrk="1" hangingPunct="1">
              <a:lnSpc>
                <a:spcPct val="100000"/>
              </a:lnSpc>
              <a:spcBef>
                <a:spcPct val="0"/>
              </a:spcBef>
              <a:buFontTx/>
              <a:buNone/>
            </a:pPr>
            <a:r>
              <a:rPr lang="gl-ES" altLang="es-ES" sz="3200" b="1" dirty="0">
                <a:solidFill>
                  <a:srgbClr val="F3FCBA"/>
                </a:solidFill>
                <a:cs typeface="Arial" panose="020B0604020202020204" pitchFamily="34" charset="0"/>
              </a:rPr>
              <a:t>AGP, pescado</a:t>
            </a:r>
          </a:p>
          <a:p>
            <a:pPr algn="r" eaLnBrk="1" hangingPunct="1">
              <a:lnSpc>
                <a:spcPct val="100000"/>
              </a:lnSpc>
              <a:spcBef>
                <a:spcPct val="0"/>
              </a:spcBef>
              <a:buFontTx/>
              <a:buNone/>
            </a:pPr>
            <a:r>
              <a:rPr lang="gl-ES" altLang="es-ES" sz="3200" b="1" dirty="0">
                <a:solidFill>
                  <a:srgbClr val="F3FCBA"/>
                </a:solidFill>
                <a:cs typeface="Arial" panose="020B0604020202020204" pitchFamily="34" charset="0"/>
              </a:rPr>
              <a:t>AGS</a:t>
            </a:r>
          </a:p>
          <a:p>
            <a:pPr algn="r" eaLnBrk="1" hangingPunct="1">
              <a:lnSpc>
                <a:spcPct val="100000"/>
              </a:lnSpc>
              <a:spcBef>
                <a:spcPct val="0"/>
              </a:spcBef>
              <a:buFontTx/>
              <a:buNone/>
            </a:pPr>
            <a:r>
              <a:rPr lang="gl-ES" altLang="es-ES" sz="3200" b="1" dirty="0">
                <a:solidFill>
                  <a:srgbClr val="F3FCBA"/>
                </a:solidFill>
                <a:cs typeface="Arial" panose="020B0604020202020204" pitchFamily="34" charset="0"/>
              </a:rPr>
              <a:t>AGT</a:t>
            </a:r>
          </a:p>
          <a:p>
            <a:pPr algn="r" eaLnBrk="1" hangingPunct="1">
              <a:lnSpc>
                <a:spcPct val="100000"/>
              </a:lnSpc>
              <a:spcBef>
                <a:spcPct val="0"/>
              </a:spcBef>
              <a:buFontTx/>
              <a:buNone/>
            </a:pPr>
            <a:r>
              <a:rPr lang="gl-ES" altLang="es-ES" sz="3200" b="1" dirty="0">
                <a:solidFill>
                  <a:srgbClr val="F3FCBA"/>
                </a:solidFill>
                <a:cs typeface="Arial" panose="020B0604020202020204" pitchFamily="34" charset="0"/>
              </a:rPr>
              <a:t>Aceite de palma</a:t>
            </a:r>
          </a:p>
          <a:p>
            <a:pPr algn="r" eaLnBrk="1" hangingPunct="1">
              <a:lnSpc>
                <a:spcPct val="100000"/>
              </a:lnSpc>
              <a:spcBef>
                <a:spcPct val="0"/>
              </a:spcBef>
              <a:buFontTx/>
              <a:buNone/>
            </a:pPr>
            <a:r>
              <a:rPr lang="gl-ES" altLang="es-ES" sz="3200" b="1" dirty="0" err="1">
                <a:solidFill>
                  <a:srgbClr val="F3FCBA"/>
                </a:solidFill>
                <a:cs typeface="Arial" panose="020B0604020202020204" pitchFamily="34" charset="0"/>
              </a:rPr>
              <a:t>Fitoquímicos</a:t>
            </a:r>
            <a:endParaRPr lang="gl-ES" altLang="es-ES" sz="3200" b="1" dirty="0">
              <a:solidFill>
                <a:srgbClr val="F3FCBA"/>
              </a:solidFill>
              <a:cs typeface="Arial" panose="020B0604020202020204" pitchFamily="34" charset="0"/>
            </a:endParaRPr>
          </a:p>
          <a:p>
            <a:pPr algn="r" eaLnBrk="1" hangingPunct="1">
              <a:lnSpc>
                <a:spcPct val="100000"/>
              </a:lnSpc>
              <a:spcBef>
                <a:spcPct val="0"/>
              </a:spcBef>
              <a:buFontTx/>
              <a:buNone/>
            </a:pPr>
            <a:r>
              <a:rPr lang="gl-ES" altLang="es-ES" sz="3200" b="1" dirty="0">
                <a:solidFill>
                  <a:srgbClr val="F3FCBA"/>
                </a:solidFill>
                <a:cs typeface="Arial" panose="020B0604020202020204" pitchFamily="34" charset="0"/>
              </a:rPr>
              <a:t>Colesterol</a:t>
            </a:r>
          </a:p>
        </p:txBody>
      </p:sp>
      <p:sp>
        <p:nvSpPr>
          <p:cNvPr id="2" name="1 CuadroTexto">
            <a:extLst>
              <a:ext uri="{FF2B5EF4-FFF2-40B4-BE49-F238E27FC236}">
                <a16:creationId xmlns:a16="http://schemas.microsoft.com/office/drawing/2014/main" xmlns="" id="{834A5B3E-2D3F-45FB-99BF-3F32A2763123}"/>
              </a:ext>
            </a:extLst>
          </p:cNvPr>
          <p:cNvSpPr txBox="1">
            <a:spLocks noChangeArrowheads="1"/>
          </p:cNvSpPr>
          <p:nvPr/>
        </p:nvSpPr>
        <p:spPr bwMode="auto">
          <a:xfrm>
            <a:off x="8399463" y="1519238"/>
            <a:ext cx="2047875" cy="3540125"/>
          </a:xfrm>
          <a:prstGeom prst="rect">
            <a:avLst/>
          </a:prstGeom>
          <a:noFill/>
          <a:ln w="15875">
            <a:solidFill>
              <a:srgbClr val="6DF78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gl-ES" altLang="es-ES" b="1">
                <a:solidFill>
                  <a:srgbClr val="F3FCBA"/>
                </a:solidFill>
                <a:cs typeface="Arial" panose="020B0604020202020204" pitchFamily="34" charset="0"/>
              </a:rPr>
              <a:t>Embutidos</a:t>
            </a:r>
          </a:p>
          <a:p>
            <a:pPr eaLnBrk="1" hangingPunct="1">
              <a:lnSpc>
                <a:spcPct val="100000"/>
              </a:lnSpc>
              <a:spcBef>
                <a:spcPct val="0"/>
              </a:spcBef>
              <a:buFontTx/>
              <a:buNone/>
            </a:pPr>
            <a:r>
              <a:rPr lang="gl-ES" altLang="es-ES" b="1">
                <a:solidFill>
                  <a:srgbClr val="F3FCBA"/>
                </a:solidFill>
                <a:cs typeface="Arial" panose="020B0604020202020204" pitchFamily="34" charset="0"/>
              </a:rPr>
              <a:t>Salazones</a:t>
            </a:r>
          </a:p>
          <a:p>
            <a:pPr eaLnBrk="1" hangingPunct="1">
              <a:lnSpc>
                <a:spcPct val="100000"/>
              </a:lnSpc>
              <a:spcBef>
                <a:spcPct val="0"/>
              </a:spcBef>
              <a:buFontTx/>
              <a:buNone/>
            </a:pPr>
            <a:r>
              <a:rPr lang="gl-ES" altLang="es-ES" b="1">
                <a:solidFill>
                  <a:srgbClr val="F3FCBA"/>
                </a:solidFill>
                <a:cs typeface="Arial" panose="020B0604020202020204" pitchFamily="34" charset="0"/>
              </a:rPr>
              <a:t>Bebidas refrescantes</a:t>
            </a:r>
          </a:p>
          <a:p>
            <a:pPr eaLnBrk="1" hangingPunct="1">
              <a:lnSpc>
                <a:spcPct val="100000"/>
              </a:lnSpc>
              <a:spcBef>
                <a:spcPct val="0"/>
              </a:spcBef>
              <a:buFontTx/>
              <a:buNone/>
            </a:pPr>
            <a:r>
              <a:rPr lang="gl-ES" altLang="es-ES" b="1">
                <a:solidFill>
                  <a:srgbClr val="F3FCBA"/>
                </a:solidFill>
                <a:cs typeface="Arial" panose="020B0604020202020204" pitchFamily="34" charset="0"/>
              </a:rPr>
              <a:t>Productos aperitivo</a:t>
            </a:r>
          </a:p>
          <a:p>
            <a:pPr eaLnBrk="1" hangingPunct="1">
              <a:lnSpc>
                <a:spcPct val="100000"/>
              </a:lnSpc>
              <a:spcBef>
                <a:spcPct val="0"/>
              </a:spcBef>
              <a:buFontTx/>
              <a:buNone/>
            </a:pPr>
            <a:r>
              <a:rPr lang="gl-ES" altLang="es-ES" b="1">
                <a:solidFill>
                  <a:srgbClr val="F3FCBA"/>
                </a:solidFill>
                <a:cs typeface="Arial" panose="020B0604020202020204" pitchFamily="34" charset="0"/>
              </a:rPr>
              <a:t>Meriendas infantiles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xmlns="" id="{1393A2C2-7716-4542-A700-FC60F14E1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22" t="30171" r="10394" b="14714"/>
          <a:stretch>
            <a:fillRect/>
          </a:stretch>
        </p:blipFill>
        <p:spPr bwMode="auto">
          <a:xfrm>
            <a:off x="1522413" y="1293813"/>
            <a:ext cx="9144000"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1 CuadroTexto">
            <a:extLst>
              <a:ext uri="{FF2B5EF4-FFF2-40B4-BE49-F238E27FC236}">
                <a16:creationId xmlns:a16="http://schemas.microsoft.com/office/drawing/2014/main" xmlns="" id="{D5145120-D4DF-46AF-AAFD-65618B737113}"/>
              </a:ext>
            </a:extLst>
          </p:cNvPr>
          <p:cNvSpPr txBox="1">
            <a:spLocks noChangeArrowheads="1"/>
          </p:cNvSpPr>
          <p:nvPr/>
        </p:nvSpPr>
        <p:spPr bwMode="auto">
          <a:xfrm>
            <a:off x="1651000" y="288925"/>
            <a:ext cx="9031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_tradnl" altLang="es-ES" sz="1800">
              <a:cs typeface="Arial" panose="020B0604020202020204" pitchFamily="34" charset="0"/>
            </a:endParaRPr>
          </a:p>
          <a:p>
            <a:pPr algn="ctr" eaLnBrk="1" hangingPunct="1">
              <a:lnSpc>
                <a:spcPct val="100000"/>
              </a:lnSpc>
              <a:spcBef>
                <a:spcPct val="0"/>
              </a:spcBef>
              <a:buFontTx/>
              <a:buNone/>
            </a:pPr>
            <a:r>
              <a:rPr lang="es-ES" altLang="es-ES" sz="1800">
                <a:cs typeface="Arial" panose="020B0604020202020204" pitchFamily="34" charset="0"/>
              </a:rPr>
              <a:t> </a:t>
            </a:r>
            <a:r>
              <a:rPr lang="es-ES" altLang="es-ES" sz="1800" b="1">
                <a:solidFill>
                  <a:schemeClr val="tx2"/>
                </a:solidFill>
                <a:cs typeface="Arial" panose="020B0604020202020204" pitchFamily="34" charset="0"/>
              </a:rPr>
              <a:t>ESTUDIO DE NUTRICIÓN Y RIESGO CARDIOVASCULAR EN ESPAÑA (ENRICA)</a:t>
            </a:r>
          </a:p>
          <a:p>
            <a:pPr algn="ctr" eaLnBrk="1" hangingPunct="1">
              <a:lnSpc>
                <a:spcPct val="100000"/>
              </a:lnSpc>
              <a:spcBef>
                <a:spcPct val="0"/>
              </a:spcBef>
              <a:buFontTx/>
              <a:buNone/>
            </a:pPr>
            <a:r>
              <a:rPr lang="es-ES" altLang="es-ES" sz="1800">
                <a:cs typeface="Arial" panose="020B0604020202020204" pitchFamily="34" charset="0"/>
              </a:rPr>
              <a:t>Comparación entre la ingesta de nutrientes y los objetivos nutricionales establecidos por la Sociedad Española de Nutrición Comunitaria (SENC)</a:t>
            </a:r>
            <a:endParaRPr lang="es-ES_tradnl" altLang="es-ES" sz="1800">
              <a:cs typeface="Arial" panose="020B0604020202020204" pitchFamily="34" charset="0"/>
            </a:endParaRPr>
          </a:p>
        </p:txBody>
      </p:sp>
      <p:sp>
        <p:nvSpPr>
          <p:cNvPr id="90116" name="2 Rectángulo">
            <a:extLst>
              <a:ext uri="{FF2B5EF4-FFF2-40B4-BE49-F238E27FC236}">
                <a16:creationId xmlns:a16="http://schemas.microsoft.com/office/drawing/2014/main" xmlns="" id="{1639F4AD-D3DF-4866-8F1C-E230814C33E4}"/>
              </a:ext>
            </a:extLst>
          </p:cNvPr>
          <p:cNvSpPr>
            <a:spLocks noChangeArrowheads="1"/>
          </p:cNvSpPr>
          <p:nvPr/>
        </p:nvSpPr>
        <p:spPr bwMode="auto">
          <a:xfrm>
            <a:off x="1520825" y="5934075"/>
            <a:ext cx="91424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_tradnl" altLang="es-ES" sz="1000"/>
              <a:t>Banegas JR, Graciani A, Guallar-Castillón P, León-Muñoz LM, Gutiérrez-Fisac JL, López-García E, Otero-Rodríguez A, Regidor E, Taboada JM, Aguilera MT, Villar F, Zuluaga MC, Rodríguez-Artalejo F. Estudio de Nutrición y Riesgo Cardiovascular en España (ENRICA). Madrid: Departamento de Medicina Preventiva y Salud Pública. Universidad Autónoma de Madrid, 2011. </a:t>
            </a:r>
          </a:p>
        </p:txBody>
      </p:sp>
      <p:pic>
        <p:nvPicPr>
          <p:cNvPr id="90117" name="Picture 5" descr="DXIXSP-Azul_Negro">
            <a:extLst>
              <a:ext uri="{FF2B5EF4-FFF2-40B4-BE49-F238E27FC236}">
                <a16:creationId xmlns:a16="http://schemas.microsoft.com/office/drawing/2014/main" xmlns="" id="{7D8664BB-44A2-4F62-B8EA-9496D5360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87166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xmlns="" id="{66DA50E6-5572-4AB9-9149-5CF0C1CEA7B8}"/>
              </a:ext>
            </a:extLst>
          </p:cNvPr>
          <p:cNvSpPr/>
          <p:nvPr/>
        </p:nvSpPr>
        <p:spPr>
          <a:xfrm>
            <a:off x="1487327" y="1216651"/>
            <a:ext cx="8856984" cy="5570756"/>
          </a:xfrm>
          <a:prstGeom prst="rect">
            <a:avLst/>
          </a:prstGeom>
          <a:pattFill prst="ltUpDiag">
            <a:fgClr>
              <a:schemeClr val="accent2">
                <a:lumMod val="40000"/>
                <a:lumOff val="60000"/>
              </a:schemeClr>
            </a:fgClr>
            <a:bgClr>
              <a:schemeClr val="bg1"/>
            </a:bgClr>
          </a:pattFill>
          <a:effectLst>
            <a:glow rad="127000">
              <a:srgbClr val="FFFF00">
                <a:alpha val="82000"/>
              </a:srgbClr>
            </a:glow>
          </a:effectLst>
        </p:spPr>
        <p:txBody>
          <a:bodyPr>
            <a:spAutoFit/>
          </a:bodyPr>
          <a:lstStyle/>
          <a:p>
            <a:pPr algn="ctr" eaLnBrk="1" fontAlgn="auto" hangingPunct="1">
              <a:spcBef>
                <a:spcPts val="0"/>
              </a:spcBef>
              <a:spcAft>
                <a:spcPts val="0"/>
              </a:spcAft>
              <a:defRPr/>
            </a:pPr>
            <a:r>
              <a:rPr lang="es-ES" sz="2400" b="1" dirty="0">
                <a:solidFill>
                  <a:schemeClr val="tx2"/>
                </a:solidFill>
                <a:latin typeface="+mn-lt"/>
              </a:rPr>
              <a:t>Mantenga el peso corporal dentro de los márgenes normales. </a:t>
            </a:r>
          </a:p>
          <a:p>
            <a:pPr algn="ctr" eaLnBrk="1" fontAlgn="auto" hangingPunct="1">
              <a:spcBef>
                <a:spcPts val="0"/>
              </a:spcBef>
              <a:spcAft>
                <a:spcPts val="0"/>
              </a:spcAft>
              <a:defRPr/>
            </a:pPr>
            <a:r>
              <a:rPr lang="es-ES" sz="2400" b="1" dirty="0">
                <a:solidFill>
                  <a:schemeClr val="tx2"/>
                </a:solidFill>
                <a:latin typeface="+mn-lt"/>
              </a:rPr>
              <a:t>Evite los aumentos de peso y el aumento de la circunferencia de la cintura durante toda la vida adulta.</a:t>
            </a:r>
          </a:p>
          <a:p>
            <a:pPr algn="ctr" eaLnBrk="1" fontAlgn="auto" hangingPunct="1">
              <a:spcBef>
                <a:spcPts val="0"/>
              </a:spcBef>
              <a:spcAft>
                <a:spcPts val="0"/>
              </a:spcAft>
              <a:defRPr/>
            </a:pPr>
            <a:r>
              <a:rPr lang="es-ES" sz="2400" b="1" dirty="0">
                <a:solidFill>
                  <a:srgbClr val="7030A0"/>
                </a:solidFill>
                <a:latin typeface="+mn-lt"/>
              </a:rPr>
              <a:t>Consuma por lo menos cinco porciones diarias (como mínimo 400 g)  de hortalizas y frutas de colores diversos </a:t>
            </a:r>
          </a:p>
          <a:p>
            <a:pPr algn="ctr" eaLnBrk="1" fontAlgn="auto" hangingPunct="1">
              <a:spcBef>
                <a:spcPts val="0"/>
              </a:spcBef>
              <a:spcAft>
                <a:spcPts val="0"/>
              </a:spcAft>
              <a:defRPr/>
            </a:pPr>
            <a:r>
              <a:rPr lang="es-ES" sz="2400" b="1" dirty="0">
                <a:solidFill>
                  <a:srgbClr val="C49500"/>
                </a:solidFill>
                <a:latin typeface="+mn-lt"/>
              </a:rPr>
              <a:t>Incremente el consumo de pescado y legumbres</a:t>
            </a:r>
          </a:p>
          <a:p>
            <a:pPr algn="ctr" eaLnBrk="1" fontAlgn="auto" hangingPunct="1">
              <a:spcBef>
                <a:spcPts val="0"/>
              </a:spcBef>
              <a:spcAft>
                <a:spcPts val="0"/>
              </a:spcAft>
              <a:defRPr/>
            </a:pPr>
            <a:r>
              <a:rPr lang="es-ES" sz="2400" b="1" dirty="0">
                <a:solidFill>
                  <a:schemeClr val="accent5">
                    <a:lumMod val="50000"/>
                  </a:schemeClr>
                </a:solidFill>
                <a:latin typeface="+mn-lt"/>
              </a:rPr>
              <a:t>Cuide la calidad de la grasa</a:t>
            </a:r>
            <a:endParaRPr lang="es-ES" sz="2400" b="1" dirty="0">
              <a:solidFill>
                <a:schemeClr val="accent5">
                  <a:lumMod val="75000"/>
                </a:schemeClr>
              </a:solidFill>
              <a:latin typeface="+mn-lt"/>
            </a:endParaRPr>
          </a:p>
          <a:p>
            <a:pPr algn="ctr" eaLnBrk="1" fontAlgn="auto" hangingPunct="1">
              <a:spcBef>
                <a:spcPts val="0"/>
              </a:spcBef>
              <a:spcAft>
                <a:spcPts val="0"/>
              </a:spcAft>
              <a:defRPr/>
            </a:pPr>
            <a:r>
              <a:rPr lang="es-ES" sz="2400" b="1" dirty="0">
                <a:solidFill>
                  <a:srgbClr val="00B050"/>
                </a:solidFill>
                <a:latin typeface="+mn-lt"/>
              </a:rPr>
              <a:t>Consuma pocos alimentos de alta densidad energética. Evite el consumo de bebidas. Consuma poca “comida rápida”, o evítela del todo</a:t>
            </a:r>
            <a:endParaRPr lang="es-ES" sz="2400" b="1" dirty="0">
              <a:solidFill>
                <a:schemeClr val="accent5">
                  <a:lumMod val="75000"/>
                </a:schemeClr>
              </a:solidFill>
              <a:latin typeface="+mn-lt"/>
            </a:endParaRPr>
          </a:p>
          <a:p>
            <a:pPr algn="ctr" eaLnBrk="1" fontAlgn="auto" hangingPunct="1">
              <a:spcBef>
                <a:spcPts val="0"/>
              </a:spcBef>
              <a:spcAft>
                <a:spcPts val="0"/>
              </a:spcAft>
              <a:defRPr/>
            </a:pPr>
            <a:r>
              <a:rPr lang="es-ES" sz="2400" b="1" dirty="0">
                <a:solidFill>
                  <a:schemeClr val="tx2">
                    <a:lumMod val="60000"/>
                    <a:lumOff val="40000"/>
                  </a:schemeClr>
                </a:solidFill>
                <a:latin typeface="+mn-lt"/>
              </a:rPr>
              <a:t>Evite los alimentos conservados en salazón o salmuera, y los salados</a:t>
            </a:r>
          </a:p>
          <a:p>
            <a:pPr algn="ctr" eaLnBrk="1" fontAlgn="auto" hangingPunct="1">
              <a:spcBef>
                <a:spcPts val="0"/>
              </a:spcBef>
              <a:spcAft>
                <a:spcPts val="0"/>
              </a:spcAft>
              <a:defRPr/>
            </a:pPr>
            <a:r>
              <a:rPr lang="es-ES" sz="2400" b="1" dirty="0">
                <a:solidFill>
                  <a:schemeClr val="tx2">
                    <a:lumMod val="60000"/>
                    <a:lumOff val="40000"/>
                  </a:schemeClr>
                </a:solidFill>
                <a:latin typeface="+mn-lt"/>
              </a:rPr>
              <a:t>Limite el consumo de alimentos elaborados con sal añadida </a:t>
            </a:r>
          </a:p>
          <a:p>
            <a:pPr algn="ctr" eaLnBrk="1" fontAlgn="auto" hangingPunct="1">
              <a:spcBef>
                <a:spcPts val="0"/>
              </a:spcBef>
              <a:spcAft>
                <a:spcPts val="0"/>
              </a:spcAft>
              <a:defRPr/>
            </a:pPr>
            <a:endParaRPr lang="es-ES" sz="2000" b="1" dirty="0">
              <a:solidFill>
                <a:schemeClr val="tx2">
                  <a:lumMod val="60000"/>
                  <a:lumOff val="40000"/>
                </a:schemeClr>
              </a:solidFill>
              <a:latin typeface="+mn-lt"/>
            </a:endParaRPr>
          </a:p>
          <a:p>
            <a:pPr algn="ctr" eaLnBrk="1" fontAlgn="auto" hangingPunct="1">
              <a:spcBef>
                <a:spcPts val="0"/>
              </a:spcBef>
              <a:spcAft>
                <a:spcPts val="0"/>
              </a:spcAft>
              <a:defRPr/>
            </a:pPr>
            <a:r>
              <a:rPr lang="es-ES" sz="2800" b="1" dirty="0">
                <a:solidFill>
                  <a:srgbClr val="FF0000"/>
                </a:solidFill>
                <a:latin typeface="+mn-lt"/>
              </a:rPr>
              <a:t>Realice actividad física</a:t>
            </a:r>
            <a:endParaRPr lang="es-ES" sz="2800" b="1" dirty="0">
              <a:solidFill>
                <a:schemeClr val="tx2"/>
              </a:solidFill>
              <a:latin typeface="+mn-lt"/>
            </a:endParaRPr>
          </a:p>
          <a:p>
            <a:pPr algn="ctr" eaLnBrk="1" fontAlgn="auto" hangingPunct="1">
              <a:spcBef>
                <a:spcPts val="0"/>
              </a:spcBef>
              <a:spcAft>
                <a:spcPts val="0"/>
              </a:spcAft>
              <a:defRPr/>
            </a:pPr>
            <a:endParaRPr lang="es-ES" sz="2000" b="1" dirty="0">
              <a:solidFill>
                <a:srgbClr val="00B050"/>
              </a:solidFill>
              <a:latin typeface="+mn-lt"/>
            </a:endParaRPr>
          </a:p>
        </p:txBody>
      </p:sp>
      <p:sp>
        <p:nvSpPr>
          <p:cNvPr id="99333" name="2 CuadroTexto">
            <a:extLst>
              <a:ext uri="{FF2B5EF4-FFF2-40B4-BE49-F238E27FC236}">
                <a16:creationId xmlns:a16="http://schemas.microsoft.com/office/drawing/2014/main" xmlns="" id="{E5847774-317A-4AB9-AF1E-3A2C0B7C6987}"/>
              </a:ext>
            </a:extLst>
          </p:cNvPr>
          <p:cNvSpPr txBox="1">
            <a:spLocks noChangeArrowheads="1"/>
          </p:cNvSpPr>
          <p:nvPr/>
        </p:nvSpPr>
        <p:spPr bwMode="auto">
          <a:xfrm>
            <a:off x="855663" y="334963"/>
            <a:ext cx="98964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gl-ES" altLang="es-ES" b="1" dirty="0">
                <a:solidFill>
                  <a:schemeClr val="accent1">
                    <a:lumMod val="50000"/>
                  </a:schemeClr>
                </a:solidFill>
                <a:latin typeface="+mn-lt"/>
                <a:cs typeface="Arial" panose="020B0604020202020204" pitchFamily="34" charset="0"/>
              </a:rPr>
              <a:t>Factores dietéticos de protección </a:t>
            </a:r>
            <a:r>
              <a:rPr lang="gl-ES" altLang="es-ES" b="1" dirty="0" err="1">
                <a:solidFill>
                  <a:schemeClr val="accent1">
                    <a:lumMod val="50000"/>
                  </a:schemeClr>
                </a:solidFill>
                <a:latin typeface="+mn-lt"/>
                <a:cs typeface="Arial" panose="020B0604020202020204" pitchFamily="34" charset="0"/>
              </a:rPr>
              <a:t>frente</a:t>
            </a:r>
            <a:r>
              <a:rPr lang="gl-ES" altLang="es-ES" b="1" dirty="0">
                <a:solidFill>
                  <a:schemeClr val="accent1">
                    <a:lumMod val="50000"/>
                  </a:schemeClr>
                </a:solidFill>
                <a:latin typeface="+mn-lt"/>
                <a:cs typeface="Arial" panose="020B0604020202020204" pitchFamily="34" charset="0"/>
              </a:rPr>
              <a:t> a la </a:t>
            </a:r>
            <a:r>
              <a:rPr lang="gl-ES" altLang="es-ES" b="1" dirty="0" err="1">
                <a:solidFill>
                  <a:schemeClr val="accent1">
                    <a:lumMod val="50000"/>
                  </a:schemeClr>
                </a:solidFill>
                <a:latin typeface="+mn-lt"/>
                <a:cs typeface="Arial" panose="020B0604020202020204" pitchFamily="34" charset="0"/>
              </a:rPr>
              <a:t>E.cardiovascular</a:t>
            </a:r>
            <a:endParaRPr lang="gl-ES" altLang="es-ES" b="1" dirty="0">
              <a:solidFill>
                <a:schemeClr val="accent1">
                  <a:lumMod val="50000"/>
                </a:schemeClr>
              </a:solidFill>
              <a:latin typeface="+mn-lt"/>
              <a:cs typeface="Arial" panose="020B0604020202020204" pitchFamily="34" charset="0"/>
            </a:endParaRPr>
          </a:p>
        </p:txBody>
      </p:sp>
      <p:pic>
        <p:nvPicPr>
          <p:cNvPr id="83974" name="Imagen 3">
            <a:extLst>
              <a:ext uri="{FF2B5EF4-FFF2-40B4-BE49-F238E27FC236}">
                <a16:creationId xmlns:a16="http://schemas.microsoft.com/office/drawing/2014/main" xmlns="" id="{7756145B-5C96-4182-8CE9-EB2F59258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997" t="8514" r="2803" b="66895"/>
          <a:stretch>
            <a:fillRect/>
          </a:stretch>
        </p:blipFill>
        <p:spPr bwMode="auto">
          <a:xfrm>
            <a:off x="10464800" y="3028950"/>
            <a:ext cx="16271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5" name="Grupo 5">
            <a:extLst>
              <a:ext uri="{FF2B5EF4-FFF2-40B4-BE49-F238E27FC236}">
                <a16:creationId xmlns:a16="http://schemas.microsoft.com/office/drawing/2014/main" xmlns="" id="{58A7341C-E042-49F8-A517-C61CA48F175E}"/>
              </a:ext>
            </a:extLst>
          </p:cNvPr>
          <p:cNvGrpSpPr>
            <a:grpSpLocks/>
          </p:cNvGrpSpPr>
          <p:nvPr/>
        </p:nvGrpSpPr>
        <p:grpSpPr bwMode="auto">
          <a:xfrm>
            <a:off x="207963" y="46038"/>
            <a:ext cx="11884025" cy="1041400"/>
            <a:chOff x="324949" y="18898"/>
            <a:chExt cx="11473761" cy="1041523"/>
          </a:xfrm>
        </p:grpSpPr>
        <p:pic>
          <p:nvPicPr>
            <p:cNvPr id="7" name="Gráfico 6" descr="Niños">
              <a:extLst>
                <a:ext uri="{FF2B5EF4-FFF2-40B4-BE49-F238E27FC236}">
                  <a16:creationId xmlns:a16="http://schemas.microsoft.com/office/drawing/2014/main" xmlns="" id="{2D1D6895-1EE5-430F-BCA9-ADCF6EFD2987}"/>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2233" cy="1041523"/>
            </a:xfrm>
            <a:prstGeom prst="rect">
              <a:avLst/>
            </a:prstGeom>
          </p:spPr>
        </p:pic>
        <p:grpSp>
          <p:nvGrpSpPr>
            <p:cNvPr id="83977" name="Grupo 7">
              <a:extLst>
                <a:ext uri="{FF2B5EF4-FFF2-40B4-BE49-F238E27FC236}">
                  <a16:creationId xmlns:a16="http://schemas.microsoft.com/office/drawing/2014/main" xmlns="" id="{790C9A18-8882-4A2C-8170-1030F758451F}"/>
                </a:ext>
              </a:extLst>
            </p:cNvPr>
            <p:cNvGrpSpPr>
              <a:grpSpLocks/>
            </p:cNvGrpSpPr>
            <p:nvPr/>
          </p:nvGrpSpPr>
          <p:grpSpPr bwMode="auto">
            <a:xfrm>
              <a:off x="10087897" y="203994"/>
              <a:ext cx="1710813" cy="651412"/>
              <a:chOff x="311102" y="174229"/>
              <a:chExt cx="9335256" cy="6359305"/>
            </a:xfrm>
          </p:grpSpPr>
          <p:pic>
            <p:nvPicPr>
              <p:cNvPr id="83978" name="Imagen 8">
                <a:extLst>
                  <a:ext uri="{FF2B5EF4-FFF2-40B4-BE49-F238E27FC236}">
                    <a16:creationId xmlns:a16="http://schemas.microsoft.com/office/drawing/2014/main" xmlns="" id="{63BCD008-AD14-448F-9923-32AFD3BAEB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9" name="Imagen 9">
                <a:extLst>
                  <a:ext uri="{FF2B5EF4-FFF2-40B4-BE49-F238E27FC236}">
                    <a16:creationId xmlns:a16="http://schemas.microsoft.com/office/drawing/2014/main" xmlns="" id="{7B7A2A74-3D6A-4974-B5E8-275B9A79F6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xmlns="" id="{287A4C43-F02C-42BD-9F08-00206493F0E6}"/>
              </a:ext>
            </a:extLst>
          </p:cNvPr>
          <p:cNvSpPr/>
          <p:nvPr/>
        </p:nvSpPr>
        <p:spPr>
          <a:xfrm>
            <a:off x="1585430" y="677763"/>
            <a:ext cx="8856984" cy="6001643"/>
          </a:xfrm>
          <a:prstGeom prst="rect">
            <a:avLst/>
          </a:prstGeom>
          <a:pattFill prst="ltUpDiag">
            <a:fgClr>
              <a:srgbClr val="FFFF00"/>
            </a:fgClr>
            <a:bgClr>
              <a:schemeClr val="bg1"/>
            </a:bgClr>
          </a:pattFill>
          <a:effectLst>
            <a:glow rad="127000">
              <a:srgbClr val="FFFF00">
                <a:alpha val="82000"/>
              </a:srgbClr>
            </a:glow>
          </a:effectLst>
        </p:spPr>
        <p:txBody>
          <a:bodyPr>
            <a:spAutoFit/>
          </a:bodyPr>
          <a:lstStyle/>
          <a:p>
            <a:pPr algn="ctr" eaLnBrk="1" fontAlgn="auto" hangingPunct="1">
              <a:spcBef>
                <a:spcPts val="0"/>
              </a:spcBef>
              <a:spcAft>
                <a:spcPts val="0"/>
              </a:spcAft>
              <a:defRPr/>
            </a:pPr>
            <a:r>
              <a:rPr lang="es-ES" sz="2000" b="1" dirty="0">
                <a:solidFill>
                  <a:schemeClr val="tx2"/>
                </a:solidFill>
                <a:latin typeface="+mn-lt"/>
              </a:rPr>
              <a:t>Mantenga el peso corporal dentro en márgenes normales. Evite los aumentos de peso y el aumento de la circunferencia de la cintura durante toda la vida adulta.</a:t>
            </a:r>
          </a:p>
          <a:p>
            <a:pPr algn="ctr" eaLnBrk="1" fontAlgn="auto" hangingPunct="1">
              <a:spcBef>
                <a:spcPts val="0"/>
              </a:spcBef>
              <a:spcAft>
                <a:spcPts val="0"/>
              </a:spcAft>
              <a:defRPr/>
            </a:pPr>
            <a:r>
              <a:rPr lang="es-ES" sz="2000" b="1" dirty="0">
                <a:solidFill>
                  <a:schemeClr val="tx2"/>
                </a:solidFill>
                <a:latin typeface="+mn-lt"/>
              </a:rPr>
              <a:t>Realice actividad física</a:t>
            </a:r>
          </a:p>
          <a:p>
            <a:pPr algn="ctr" eaLnBrk="1" fontAlgn="auto" hangingPunct="1">
              <a:spcBef>
                <a:spcPts val="0"/>
              </a:spcBef>
              <a:spcAft>
                <a:spcPts val="0"/>
              </a:spcAft>
              <a:defRPr/>
            </a:pPr>
            <a:r>
              <a:rPr lang="es-ES" sz="2000" b="1" dirty="0">
                <a:solidFill>
                  <a:schemeClr val="accent5">
                    <a:lumMod val="75000"/>
                  </a:schemeClr>
                </a:solidFill>
                <a:latin typeface="+mn-lt"/>
              </a:rPr>
              <a:t>Consuma pocos alimentos de alta densidad energética. Evite el consumo de bebidas azucaradas. Consuma poca “comida rápida”, o evítela del todo</a:t>
            </a:r>
          </a:p>
          <a:p>
            <a:pPr algn="ctr" eaLnBrk="1" fontAlgn="auto" hangingPunct="1">
              <a:spcBef>
                <a:spcPts val="0"/>
              </a:spcBef>
              <a:spcAft>
                <a:spcPts val="0"/>
              </a:spcAft>
              <a:defRPr/>
            </a:pPr>
            <a:r>
              <a:rPr lang="es-ES" sz="2000" b="1" dirty="0">
                <a:solidFill>
                  <a:srgbClr val="7030A0"/>
                </a:solidFill>
                <a:latin typeface="+mn-lt"/>
              </a:rPr>
              <a:t>Consuma por lo menos cinco porciones diarias (como mínimo 400 g)  de hortalizas y frutas de colores diversos, en particular los productos a base de tomate y de vegetales del género </a:t>
            </a:r>
            <a:r>
              <a:rPr lang="es-ES" sz="2000" b="1" i="1" dirty="0" err="1">
                <a:solidFill>
                  <a:srgbClr val="7030A0"/>
                </a:solidFill>
                <a:latin typeface="+mn-lt"/>
              </a:rPr>
              <a:t>Allium</a:t>
            </a:r>
            <a:r>
              <a:rPr lang="es-ES" sz="2000" b="1" dirty="0">
                <a:solidFill>
                  <a:srgbClr val="7030A0"/>
                </a:solidFill>
                <a:latin typeface="+mn-lt"/>
              </a:rPr>
              <a:t>, como el ajo.</a:t>
            </a:r>
          </a:p>
          <a:p>
            <a:pPr algn="ctr" eaLnBrk="1" fontAlgn="auto" hangingPunct="1">
              <a:spcBef>
                <a:spcPts val="0"/>
              </a:spcBef>
              <a:spcAft>
                <a:spcPts val="0"/>
              </a:spcAft>
              <a:defRPr/>
            </a:pPr>
            <a:r>
              <a:rPr lang="es-ES" sz="2000" b="1" dirty="0">
                <a:solidFill>
                  <a:srgbClr val="C49500"/>
                </a:solidFill>
                <a:latin typeface="+mn-lt"/>
              </a:rPr>
              <a:t>Consuma cereales y leguminosas. Limite el consumo de alimentos ricos en almidón refinado.</a:t>
            </a:r>
          </a:p>
          <a:p>
            <a:pPr algn="ctr" eaLnBrk="1" fontAlgn="auto" hangingPunct="1">
              <a:spcBef>
                <a:spcPts val="0"/>
              </a:spcBef>
              <a:spcAft>
                <a:spcPts val="0"/>
              </a:spcAft>
              <a:defRPr/>
            </a:pPr>
            <a:r>
              <a:rPr lang="es-ES" sz="2000" b="1" dirty="0">
                <a:solidFill>
                  <a:srgbClr val="FF0000"/>
                </a:solidFill>
                <a:latin typeface="+mn-lt"/>
              </a:rPr>
              <a:t>Las personas que se alimentan regularmente con carnes rojas deben consumir menos de 500 g por semana, con una mínima proporción (o ninguna) de carnes procesadas</a:t>
            </a:r>
            <a:r>
              <a:rPr lang="es-ES" sz="2000" b="1" dirty="0">
                <a:latin typeface="+mn-lt"/>
              </a:rPr>
              <a:t>.</a:t>
            </a:r>
          </a:p>
          <a:p>
            <a:pPr algn="ctr" eaLnBrk="1" fontAlgn="auto" hangingPunct="1">
              <a:spcBef>
                <a:spcPts val="0"/>
              </a:spcBef>
              <a:spcAft>
                <a:spcPts val="0"/>
              </a:spcAft>
              <a:defRPr/>
            </a:pPr>
            <a:r>
              <a:rPr lang="es-ES" sz="2000" b="1" dirty="0">
                <a:solidFill>
                  <a:schemeClr val="tx2"/>
                </a:solidFill>
                <a:latin typeface="+mn-lt"/>
              </a:rPr>
              <a:t>Evite el alcohol. Si no lo hace, no beba más de dos unidades diarias si es varón o una si es mujer</a:t>
            </a:r>
            <a:r>
              <a:rPr lang="es-ES" sz="2000" b="1" dirty="0">
                <a:latin typeface="+mn-lt"/>
              </a:rPr>
              <a:t>. </a:t>
            </a:r>
          </a:p>
          <a:p>
            <a:pPr algn="ctr" eaLnBrk="1" fontAlgn="auto" hangingPunct="1">
              <a:spcBef>
                <a:spcPts val="0"/>
              </a:spcBef>
              <a:spcAft>
                <a:spcPts val="0"/>
              </a:spcAft>
              <a:defRPr/>
            </a:pPr>
            <a:r>
              <a:rPr lang="es-ES" sz="2000" b="1" dirty="0">
                <a:solidFill>
                  <a:srgbClr val="00B050"/>
                </a:solidFill>
                <a:latin typeface="+mn-lt"/>
              </a:rPr>
              <a:t>Evite los alimentos conservados en salazón y los que tienen mucha sal; </a:t>
            </a:r>
          </a:p>
          <a:p>
            <a:pPr algn="ctr" eaLnBrk="1" fontAlgn="auto" hangingPunct="1">
              <a:spcBef>
                <a:spcPts val="0"/>
              </a:spcBef>
              <a:spcAft>
                <a:spcPts val="0"/>
              </a:spcAft>
              <a:defRPr/>
            </a:pPr>
            <a:r>
              <a:rPr lang="es-ES" sz="2000" b="1" dirty="0">
                <a:solidFill>
                  <a:srgbClr val="00B050"/>
                </a:solidFill>
                <a:latin typeface="+mn-lt"/>
              </a:rPr>
              <a:t>Limite el consumo de alimentos elaborados con sal añadida </a:t>
            </a:r>
          </a:p>
          <a:p>
            <a:pPr algn="ctr" eaLnBrk="1" fontAlgn="auto" hangingPunct="1">
              <a:spcBef>
                <a:spcPts val="0"/>
              </a:spcBef>
              <a:spcAft>
                <a:spcPts val="0"/>
              </a:spcAft>
              <a:defRPr/>
            </a:pPr>
            <a:r>
              <a:rPr lang="es-ES" sz="2000" b="1" dirty="0">
                <a:latin typeface="+mn-lt"/>
              </a:rPr>
              <a:t>Para prevenir el cáncer no se recomiendan los suplementos alimenticios</a:t>
            </a:r>
          </a:p>
          <a:p>
            <a:pPr eaLnBrk="1" fontAlgn="auto" hangingPunct="1">
              <a:spcBef>
                <a:spcPts val="0"/>
              </a:spcBef>
              <a:spcAft>
                <a:spcPts val="0"/>
              </a:spcAft>
              <a:defRPr/>
            </a:pPr>
            <a:endParaRPr lang="es-ES" sz="1200" b="1" dirty="0">
              <a:latin typeface="+mn-lt"/>
            </a:endParaRPr>
          </a:p>
          <a:p>
            <a:pPr eaLnBrk="1" fontAlgn="auto" hangingPunct="1">
              <a:spcBef>
                <a:spcPts val="0"/>
              </a:spcBef>
              <a:spcAft>
                <a:spcPts val="0"/>
              </a:spcAft>
              <a:defRPr/>
            </a:pPr>
            <a:r>
              <a:rPr lang="es-ES" sz="1200" b="1" dirty="0">
                <a:latin typeface="+mn-lt"/>
              </a:rPr>
              <a:t>Fondo Mundial para la Investigación del Cáncer</a:t>
            </a:r>
            <a:endParaRPr lang="es-ES" dirty="0">
              <a:latin typeface="+mn-lt"/>
            </a:endParaRPr>
          </a:p>
        </p:txBody>
      </p:sp>
      <p:sp>
        <p:nvSpPr>
          <p:cNvPr id="109573" name="2 CuadroTexto">
            <a:extLst>
              <a:ext uri="{FF2B5EF4-FFF2-40B4-BE49-F238E27FC236}">
                <a16:creationId xmlns:a16="http://schemas.microsoft.com/office/drawing/2014/main" xmlns="" id="{B849A1F7-35DC-49DA-9F1F-B9B131F24560}"/>
              </a:ext>
            </a:extLst>
          </p:cNvPr>
          <p:cNvSpPr txBox="1">
            <a:spLocks noChangeArrowheads="1"/>
          </p:cNvSpPr>
          <p:nvPr/>
        </p:nvSpPr>
        <p:spPr bwMode="auto">
          <a:xfrm>
            <a:off x="1106488" y="179388"/>
            <a:ext cx="94996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gl-ES" altLang="es-ES" sz="2800" b="1" dirty="0">
                <a:solidFill>
                  <a:schemeClr val="accent1">
                    <a:lumMod val="50000"/>
                  </a:schemeClr>
                </a:solidFill>
                <a:latin typeface="+mn-lt"/>
              </a:rPr>
              <a:t>Dieta y protección </a:t>
            </a:r>
            <a:r>
              <a:rPr lang="gl-ES" altLang="es-ES" sz="2800" b="1" dirty="0" err="1">
                <a:solidFill>
                  <a:schemeClr val="accent1">
                    <a:lumMod val="50000"/>
                  </a:schemeClr>
                </a:solidFill>
                <a:latin typeface="+mn-lt"/>
              </a:rPr>
              <a:t>frente</a:t>
            </a:r>
            <a:r>
              <a:rPr lang="gl-ES" altLang="es-ES" sz="2800" b="1" dirty="0">
                <a:solidFill>
                  <a:schemeClr val="accent1">
                    <a:lumMod val="50000"/>
                  </a:schemeClr>
                </a:solidFill>
                <a:latin typeface="+mn-lt"/>
              </a:rPr>
              <a:t> a </a:t>
            </a:r>
            <a:r>
              <a:rPr lang="gl-ES" altLang="es-ES" sz="2800" b="1" dirty="0" err="1">
                <a:solidFill>
                  <a:schemeClr val="accent1">
                    <a:lumMod val="50000"/>
                  </a:schemeClr>
                </a:solidFill>
                <a:latin typeface="+mn-lt"/>
              </a:rPr>
              <a:t>algunos</a:t>
            </a:r>
            <a:r>
              <a:rPr lang="gl-ES" altLang="es-ES" sz="2800" b="1" dirty="0">
                <a:solidFill>
                  <a:schemeClr val="accent1">
                    <a:lumMod val="50000"/>
                  </a:schemeClr>
                </a:solidFill>
                <a:latin typeface="+mn-lt"/>
              </a:rPr>
              <a:t> tipos de cáncer:</a:t>
            </a:r>
            <a:endParaRPr lang="es-ES" altLang="es-ES" sz="2800" b="1" dirty="0">
              <a:solidFill>
                <a:schemeClr val="accent1">
                  <a:lumMod val="50000"/>
                </a:schemeClr>
              </a:solidFill>
              <a:latin typeface="+mn-lt"/>
            </a:endParaRPr>
          </a:p>
        </p:txBody>
      </p:sp>
      <p:grpSp>
        <p:nvGrpSpPr>
          <p:cNvPr id="86022" name="Grupo 3">
            <a:extLst>
              <a:ext uri="{FF2B5EF4-FFF2-40B4-BE49-F238E27FC236}">
                <a16:creationId xmlns:a16="http://schemas.microsoft.com/office/drawing/2014/main" xmlns="" id="{9DE04D24-F60F-478A-BFE9-A0D3C570D748}"/>
              </a:ext>
            </a:extLst>
          </p:cNvPr>
          <p:cNvGrpSpPr>
            <a:grpSpLocks/>
          </p:cNvGrpSpPr>
          <p:nvPr/>
        </p:nvGrpSpPr>
        <p:grpSpPr bwMode="auto">
          <a:xfrm>
            <a:off x="0" y="71438"/>
            <a:ext cx="12192000" cy="1041400"/>
            <a:chOff x="324949" y="18898"/>
            <a:chExt cx="11473761" cy="1041523"/>
          </a:xfrm>
        </p:grpSpPr>
        <p:pic>
          <p:nvPicPr>
            <p:cNvPr id="5" name="Gráfico 4" descr="Niños">
              <a:extLst>
                <a:ext uri="{FF2B5EF4-FFF2-40B4-BE49-F238E27FC236}">
                  <a16:creationId xmlns:a16="http://schemas.microsoft.com/office/drawing/2014/main" xmlns="" id="{DDE75275-E3A2-4134-BDB2-4CCEB492A92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04" cy="1041523"/>
            </a:xfrm>
            <a:prstGeom prst="rect">
              <a:avLst/>
            </a:prstGeom>
          </p:spPr>
        </p:pic>
        <p:grpSp>
          <p:nvGrpSpPr>
            <p:cNvPr id="86024" name="Grupo 5">
              <a:extLst>
                <a:ext uri="{FF2B5EF4-FFF2-40B4-BE49-F238E27FC236}">
                  <a16:creationId xmlns:a16="http://schemas.microsoft.com/office/drawing/2014/main" xmlns="" id="{7DD7AFA8-0D94-4FB1-9C8F-0A334D725CEB}"/>
                </a:ext>
              </a:extLst>
            </p:cNvPr>
            <p:cNvGrpSpPr>
              <a:grpSpLocks/>
            </p:cNvGrpSpPr>
            <p:nvPr/>
          </p:nvGrpSpPr>
          <p:grpSpPr bwMode="auto">
            <a:xfrm>
              <a:off x="10087897" y="203994"/>
              <a:ext cx="1710813" cy="651412"/>
              <a:chOff x="311102" y="174229"/>
              <a:chExt cx="9335256" cy="6359305"/>
            </a:xfrm>
          </p:grpSpPr>
          <p:pic>
            <p:nvPicPr>
              <p:cNvPr id="86025" name="Imagen 6">
                <a:extLst>
                  <a:ext uri="{FF2B5EF4-FFF2-40B4-BE49-F238E27FC236}">
                    <a16:creationId xmlns:a16="http://schemas.microsoft.com/office/drawing/2014/main" xmlns="" id="{62C3A515-2A40-4CC5-92EA-C5D134B58C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Imagen 7">
                <a:extLst>
                  <a:ext uri="{FF2B5EF4-FFF2-40B4-BE49-F238E27FC236}">
                    <a16:creationId xmlns:a16="http://schemas.microsoft.com/office/drawing/2014/main" xmlns="" id="{574BB484-9483-47BB-9D84-8BA9B909B0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xmlns="" id="{B5719F1B-A4E1-4645-84E1-2DE40121E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697" t="14026" r="12402" b="20300"/>
          <a:stretch>
            <a:fillRect/>
          </a:stretch>
        </p:blipFill>
        <p:spPr bwMode="auto">
          <a:xfrm>
            <a:off x="2208213" y="808038"/>
            <a:ext cx="7632700" cy="572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1 Título">
            <a:extLst>
              <a:ext uri="{FF2B5EF4-FFF2-40B4-BE49-F238E27FC236}">
                <a16:creationId xmlns:a16="http://schemas.microsoft.com/office/drawing/2014/main" xmlns="" id="{0A35985A-AC0A-4173-81D4-BDF7E3C32C5F}"/>
              </a:ext>
            </a:extLst>
          </p:cNvPr>
          <p:cNvSpPr txBox="1">
            <a:spLocks/>
          </p:cNvSpPr>
          <p:nvPr/>
        </p:nvSpPr>
        <p:spPr>
          <a:xfrm>
            <a:off x="3719514" y="269876"/>
            <a:ext cx="5545137" cy="581025"/>
          </a:xfrm>
          <a:prstGeom prst="rect">
            <a:avLst/>
          </a:prstGeom>
          <a:solidFill>
            <a:srgbClr val="EA8622"/>
          </a:solidFill>
        </p:spPr>
        <p:txBody>
          <a:bodyPr>
            <a:normAutofit fontScale="92500" lnSpcReduction="10000"/>
          </a:bodyPr>
          <a:lstStyle/>
          <a:p>
            <a:pPr algn="ctr" fontAlgn="auto">
              <a:spcAft>
                <a:spcPts val="0"/>
              </a:spcAft>
              <a:defRPr/>
            </a:pPr>
            <a:r>
              <a:rPr lang="es-ES" sz="3600" b="1" dirty="0">
                <a:solidFill>
                  <a:schemeClr val="bg1"/>
                </a:solidFill>
                <a:latin typeface="+mj-lt"/>
                <a:ea typeface="+mj-ea"/>
                <a:cs typeface="+mj-cs"/>
              </a:rPr>
              <a:t>OBESIDAD </a:t>
            </a:r>
            <a:r>
              <a:rPr lang="es-ES" sz="2200" b="1" dirty="0">
                <a:solidFill>
                  <a:schemeClr val="bg1"/>
                </a:solidFill>
                <a:latin typeface="+mj-lt"/>
                <a:ea typeface="+mj-ea"/>
                <a:cs typeface="+mj-cs"/>
              </a:rPr>
              <a:t>¿por qué un problema?</a:t>
            </a:r>
          </a:p>
          <a:p>
            <a:pPr algn="ctr" fontAlgn="auto">
              <a:spcAft>
                <a:spcPts val="0"/>
              </a:spcAft>
              <a:defRPr/>
            </a:pPr>
            <a:endParaRPr lang="es-ES" sz="2000" b="1" dirty="0">
              <a:solidFill>
                <a:schemeClr val="bg1"/>
              </a:solidFill>
              <a:latin typeface="+mj-lt"/>
              <a:ea typeface="+mj-ea"/>
              <a:cs typeface="+mj-cs"/>
            </a:endParaRPr>
          </a:p>
        </p:txBody>
      </p:sp>
      <p:pic>
        <p:nvPicPr>
          <p:cNvPr id="19460" name="Picture 5" descr="DXIXSP-Azul_Negro">
            <a:extLst>
              <a:ext uri="{FF2B5EF4-FFF2-40B4-BE49-F238E27FC236}">
                <a16:creationId xmlns:a16="http://schemas.microsoft.com/office/drawing/2014/main" xmlns="" id="{5360AB4E-F6D8-4B23-A7F7-B91412C91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525"/>
            <a:ext cx="19796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a:extLst>
              <a:ext uri="{FF2B5EF4-FFF2-40B4-BE49-F238E27FC236}">
                <a16:creationId xmlns:a16="http://schemas.microsoft.com/office/drawing/2014/main" xmlns="" id="{B75FC15B-097D-4AF1-9FBE-65780F8ACC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126" t="58530" r="51534" b="11012"/>
          <a:stretch>
            <a:fillRect/>
          </a:stretch>
        </p:blipFill>
        <p:spPr bwMode="auto">
          <a:xfrm>
            <a:off x="9551988" y="31750"/>
            <a:ext cx="1116012" cy="65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6735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7 CuadroTexto">
            <a:extLst>
              <a:ext uri="{FF2B5EF4-FFF2-40B4-BE49-F238E27FC236}">
                <a16:creationId xmlns:a16="http://schemas.microsoft.com/office/drawing/2014/main" xmlns="" id="{60F6F814-D0D9-4E6E-9461-6FB7A4452861}"/>
              </a:ext>
            </a:extLst>
          </p:cNvPr>
          <p:cNvSpPr txBox="1">
            <a:spLocks noChangeArrowheads="1"/>
          </p:cNvSpPr>
          <p:nvPr/>
        </p:nvSpPr>
        <p:spPr bwMode="auto">
          <a:xfrm>
            <a:off x="2198689" y="4037013"/>
            <a:ext cx="1952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1400" b="1"/>
              <a:t>OBESIDADE DO ADULTO</a:t>
            </a:r>
          </a:p>
        </p:txBody>
      </p:sp>
      <p:sp>
        <p:nvSpPr>
          <p:cNvPr id="21507" name="3 CuadroTexto">
            <a:extLst>
              <a:ext uri="{FF2B5EF4-FFF2-40B4-BE49-F238E27FC236}">
                <a16:creationId xmlns:a16="http://schemas.microsoft.com/office/drawing/2014/main" xmlns="" id="{A48372F8-CE67-4C2C-9130-A3AC706415CD}"/>
              </a:ext>
            </a:extLst>
          </p:cNvPr>
          <p:cNvSpPr txBox="1">
            <a:spLocks noChangeArrowheads="1"/>
          </p:cNvSpPr>
          <p:nvPr/>
        </p:nvSpPr>
        <p:spPr bwMode="auto">
          <a:xfrm>
            <a:off x="5035550" y="5094289"/>
            <a:ext cx="20335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900">
                <a:latin typeface="Andalus"/>
                <a:ea typeface="Andalus"/>
                <a:cs typeface="Andalus"/>
              </a:rPr>
              <a:t>Hipovitaminosis D</a:t>
            </a:r>
          </a:p>
        </p:txBody>
      </p:sp>
      <p:grpSp>
        <p:nvGrpSpPr>
          <p:cNvPr id="21508" name="15 Grupo">
            <a:extLst>
              <a:ext uri="{FF2B5EF4-FFF2-40B4-BE49-F238E27FC236}">
                <a16:creationId xmlns:a16="http://schemas.microsoft.com/office/drawing/2014/main" xmlns="" id="{6EA47DC7-8A83-4503-A8E5-F4C6615D9B19}"/>
              </a:ext>
            </a:extLst>
          </p:cNvPr>
          <p:cNvGrpSpPr>
            <a:grpSpLocks/>
          </p:cNvGrpSpPr>
          <p:nvPr/>
        </p:nvGrpSpPr>
        <p:grpSpPr bwMode="auto">
          <a:xfrm>
            <a:off x="1919289" y="822326"/>
            <a:ext cx="7705725" cy="5559425"/>
            <a:chOff x="395536" y="822722"/>
            <a:chExt cx="7632848" cy="5708228"/>
          </a:xfrm>
        </p:grpSpPr>
        <p:grpSp>
          <p:nvGrpSpPr>
            <p:cNvPr id="21514" name="13 Grupo">
              <a:extLst>
                <a:ext uri="{FF2B5EF4-FFF2-40B4-BE49-F238E27FC236}">
                  <a16:creationId xmlns:a16="http://schemas.microsoft.com/office/drawing/2014/main" xmlns="" id="{2B85D517-132D-419B-9A9B-B71D38FAAE1E}"/>
                </a:ext>
              </a:extLst>
            </p:cNvPr>
            <p:cNvGrpSpPr>
              <a:grpSpLocks/>
            </p:cNvGrpSpPr>
            <p:nvPr/>
          </p:nvGrpSpPr>
          <p:grpSpPr bwMode="auto">
            <a:xfrm>
              <a:off x="395536" y="822722"/>
              <a:ext cx="7632848" cy="5708228"/>
              <a:chOff x="395536" y="822722"/>
              <a:chExt cx="7632848" cy="5708228"/>
            </a:xfrm>
          </p:grpSpPr>
          <p:grpSp>
            <p:nvGrpSpPr>
              <p:cNvPr id="21516" name="2 Grupo">
                <a:extLst>
                  <a:ext uri="{FF2B5EF4-FFF2-40B4-BE49-F238E27FC236}">
                    <a16:creationId xmlns:a16="http://schemas.microsoft.com/office/drawing/2014/main" xmlns="" id="{05936537-093D-4D9E-85A7-D0E81827C65C}"/>
                  </a:ext>
                </a:extLst>
              </p:cNvPr>
              <p:cNvGrpSpPr>
                <a:grpSpLocks/>
              </p:cNvGrpSpPr>
              <p:nvPr/>
            </p:nvGrpSpPr>
            <p:grpSpPr bwMode="auto">
              <a:xfrm>
                <a:off x="395536" y="822722"/>
                <a:ext cx="7240388" cy="5708228"/>
                <a:chOff x="395536" y="822722"/>
                <a:chExt cx="7240388" cy="5708228"/>
              </a:xfrm>
            </p:grpSpPr>
            <p:pic>
              <p:nvPicPr>
                <p:cNvPr id="21523" name="2 Imagen">
                  <a:extLst>
                    <a:ext uri="{FF2B5EF4-FFF2-40B4-BE49-F238E27FC236}">
                      <a16:creationId xmlns:a16="http://schemas.microsoft.com/office/drawing/2014/main" xmlns="" id="{71A19695-D479-4EE2-A018-EDBE82D80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569"/>
                <a:stretch>
                  <a:fillRect/>
                </a:stretch>
              </p:blipFill>
              <p:spPr bwMode="auto">
                <a:xfrm>
                  <a:off x="3315444" y="822722"/>
                  <a:ext cx="4320480" cy="570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 descr="http://www.uv.mx/cienciahombre/revistae/vol23num3/articulos/metabolico/img/figura2.jpg">
                  <a:extLst>
                    <a:ext uri="{FF2B5EF4-FFF2-40B4-BE49-F238E27FC236}">
                      <a16:creationId xmlns:a16="http://schemas.microsoft.com/office/drawing/2014/main" xmlns="" id="{DF5ECE48-7247-4AF7-86F8-4EA6D4B14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992102"/>
                  <a:ext cx="2429407" cy="201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4 Conector curvado">
                  <a:extLst>
                    <a:ext uri="{FF2B5EF4-FFF2-40B4-BE49-F238E27FC236}">
                      <a16:creationId xmlns:a16="http://schemas.microsoft.com/office/drawing/2014/main" xmlns="" id="{473427A1-72DA-49BA-AAD5-AE745AA79555}"/>
                    </a:ext>
                  </a:extLst>
                </p:cNvPr>
                <p:cNvCxnSpPr/>
                <p:nvPr/>
              </p:nvCxnSpPr>
              <p:spPr>
                <a:xfrm rot="10800000">
                  <a:off x="2769990" y="2746111"/>
                  <a:ext cx="1457694" cy="503668"/>
                </a:xfrm>
                <a:prstGeom prst="curvedConnector3">
                  <a:avLst>
                    <a:gd name="adj1" fmla="val -4838"/>
                  </a:avLst>
                </a:prstGeom>
                <a:ln w="158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6" name="5 CuadroTexto">
                <a:extLst>
                  <a:ext uri="{FF2B5EF4-FFF2-40B4-BE49-F238E27FC236}">
                    <a16:creationId xmlns:a16="http://schemas.microsoft.com/office/drawing/2014/main" xmlns="" id="{77C88E77-9D3E-4D86-A7F5-D14337191276}"/>
                  </a:ext>
                </a:extLst>
              </p:cNvPr>
              <p:cNvSpPr txBox="1"/>
              <p:nvPr/>
            </p:nvSpPr>
            <p:spPr>
              <a:xfrm>
                <a:off x="5867788" y="842282"/>
                <a:ext cx="2160596" cy="1232273"/>
              </a:xfrm>
              <a:prstGeom prst="rect">
                <a:avLst/>
              </a:prstGeom>
              <a:solidFill>
                <a:schemeClr val="accent1">
                  <a:lumMod val="20000"/>
                  <a:lumOff val="80000"/>
                </a:schemeClr>
              </a:solidFill>
            </p:spPr>
            <p:txBody>
              <a:bodyPr>
                <a:spAutoFit/>
              </a:bodyPr>
              <a:lstStyle/>
              <a:p>
                <a:pPr algn="ctr" fontAlgn="auto">
                  <a:spcBef>
                    <a:spcPts val="0"/>
                  </a:spcBef>
                  <a:spcAft>
                    <a:spcPts val="0"/>
                  </a:spcAft>
                  <a:defRPr/>
                </a:pPr>
                <a:r>
                  <a:rPr lang="es-ES" sz="800" b="1" spc="100" dirty="0">
                    <a:solidFill>
                      <a:schemeClr val="tx2"/>
                    </a:solidFill>
                    <a:latin typeface="+mn-lt"/>
                  </a:rPr>
                  <a:t>PSICOSOCIAIS</a:t>
                </a:r>
              </a:p>
              <a:p>
                <a:pPr fontAlgn="auto">
                  <a:spcBef>
                    <a:spcPts val="0"/>
                  </a:spcBef>
                  <a:spcAft>
                    <a:spcPts val="0"/>
                  </a:spcAft>
                  <a:defRPr/>
                </a:pPr>
                <a:r>
                  <a:rPr lang="es-ES" sz="800" dirty="0" err="1">
                    <a:latin typeface="+mn-lt"/>
                  </a:rPr>
                  <a:t>Baixa</a:t>
                </a:r>
                <a:r>
                  <a:rPr lang="es-ES" sz="800" dirty="0">
                    <a:latin typeface="+mn-lt"/>
                  </a:rPr>
                  <a:t> autoestima</a:t>
                </a:r>
              </a:p>
              <a:p>
                <a:pPr fontAlgn="auto">
                  <a:spcBef>
                    <a:spcPts val="0"/>
                  </a:spcBef>
                  <a:spcAft>
                    <a:spcPts val="0"/>
                  </a:spcAft>
                  <a:defRPr/>
                </a:pPr>
                <a:r>
                  <a:rPr lang="es-ES" sz="800" dirty="0" err="1">
                    <a:latin typeface="+mn-lt"/>
                  </a:rPr>
                  <a:t>Illamento</a:t>
                </a:r>
                <a:r>
                  <a:rPr lang="es-ES" sz="800" dirty="0">
                    <a:latin typeface="+mn-lt"/>
                  </a:rPr>
                  <a:t> e depresión</a:t>
                </a:r>
              </a:p>
              <a:p>
                <a:pPr fontAlgn="auto">
                  <a:spcBef>
                    <a:spcPts val="0"/>
                  </a:spcBef>
                  <a:spcAft>
                    <a:spcPts val="0"/>
                  </a:spcAft>
                  <a:defRPr/>
                </a:pPr>
                <a:r>
                  <a:rPr lang="es-ES" sz="800" dirty="0">
                    <a:latin typeface="+mn-lt"/>
                  </a:rPr>
                  <a:t>Trastornos alimentarios</a:t>
                </a:r>
              </a:p>
              <a:p>
                <a:pPr fontAlgn="auto">
                  <a:spcBef>
                    <a:spcPts val="0"/>
                  </a:spcBef>
                  <a:spcAft>
                    <a:spcPts val="0"/>
                  </a:spcAft>
                  <a:defRPr/>
                </a:pPr>
                <a:r>
                  <a:rPr lang="es-ES" sz="800" dirty="0" err="1">
                    <a:latin typeface="+mn-lt"/>
                  </a:rPr>
                  <a:t>Outros</a:t>
                </a:r>
                <a:r>
                  <a:rPr lang="es-ES" sz="800" dirty="0">
                    <a:latin typeface="+mn-lt"/>
                  </a:rPr>
                  <a:t> factores </a:t>
                </a:r>
                <a:r>
                  <a:rPr lang="es-ES" sz="800" dirty="0" err="1">
                    <a:latin typeface="+mn-lt"/>
                  </a:rPr>
                  <a:t>psicosociais</a:t>
                </a:r>
                <a:endParaRPr lang="es-ES" sz="800" dirty="0">
                  <a:latin typeface="+mn-lt"/>
                </a:endParaRPr>
              </a:p>
              <a:p>
                <a:pPr fontAlgn="auto">
                  <a:spcBef>
                    <a:spcPts val="0"/>
                  </a:spcBef>
                  <a:spcAft>
                    <a:spcPts val="0"/>
                  </a:spcAft>
                  <a:defRPr/>
                </a:pPr>
                <a:r>
                  <a:rPr lang="es-ES" sz="800" dirty="0">
                    <a:latin typeface="+mn-lt"/>
                  </a:rPr>
                  <a:t>Riscos do adulto</a:t>
                </a:r>
              </a:p>
              <a:p>
                <a:pPr fontAlgn="auto">
                  <a:spcBef>
                    <a:spcPts val="0"/>
                  </a:spcBef>
                  <a:spcAft>
                    <a:spcPts val="0"/>
                  </a:spcAft>
                  <a:defRPr/>
                </a:pPr>
                <a:r>
                  <a:rPr lang="es-ES" sz="800" dirty="0" err="1">
                    <a:latin typeface="+mn-lt"/>
                  </a:rPr>
                  <a:t>Baixa</a:t>
                </a:r>
                <a:r>
                  <a:rPr lang="es-ES" sz="800" dirty="0">
                    <a:latin typeface="+mn-lt"/>
                  </a:rPr>
                  <a:t> promoción social</a:t>
                </a:r>
              </a:p>
              <a:p>
                <a:pPr fontAlgn="auto">
                  <a:spcBef>
                    <a:spcPts val="0"/>
                  </a:spcBef>
                  <a:spcAft>
                    <a:spcPts val="0"/>
                  </a:spcAft>
                  <a:defRPr/>
                </a:pPr>
                <a:r>
                  <a:rPr lang="es-ES" sz="800" dirty="0">
                    <a:latin typeface="+mn-lt"/>
                  </a:rPr>
                  <a:t>Depresión </a:t>
                </a:r>
              </a:p>
              <a:p>
                <a:pPr fontAlgn="auto">
                  <a:spcBef>
                    <a:spcPts val="0"/>
                  </a:spcBef>
                  <a:spcAft>
                    <a:spcPts val="0"/>
                  </a:spcAft>
                  <a:defRPr/>
                </a:pPr>
                <a:r>
                  <a:rPr lang="es-ES" sz="800" dirty="0" err="1">
                    <a:latin typeface="+mn-lt"/>
                  </a:rPr>
                  <a:t>Máis</a:t>
                </a:r>
                <a:r>
                  <a:rPr lang="es-ES" sz="800" dirty="0">
                    <a:latin typeface="+mn-lt"/>
                  </a:rPr>
                  <a:t> </a:t>
                </a:r>
                <a:r>
                  <a:rPr lang="es-ES" sz="800" dirty="0" err="1">
                    <a:latin typeface="+mn-lt"/>
                  </a:rPr>
                  <a:t>obesidade</a:t>
                </a:r>
                <a:endParaRPr lang="es-ES" sz="800" dirty="0">
                  <a:latin typeface="+mn-lt"/>
                </a:endParaRPr>
              </a:p>
            </p:txBody>
          </p:sp>
          <p:sp>
            <p:nvSpPr>
              <p:cNvPr id="7" name="6 CuadroTexto">
                <a:extLst>
                  <a:ext uri="{FF2B5EF4-FFF2-40B4-BE49-F238E27FC236}">
                    <a16:creationId xmlns:a16="http://schemas.microsoft.com/office/drawing/2014/main" xmlns="" id="{67E39AA3-90A3-40E0-9172-A1BCA37F70A1}"/>
                  </a:ext>
                </a:extLst>
              </p:cNvPr>
              <p:cNvSpPr txBox="1"/>
              <p:nvPr/>
            </p:nvSpPr>
            <p:spPr>
              <a:xfrm>
                <a:off x="5878795" y="2087595"/>
                <a:ext cx="2149589" cy="601467"/>
              </a:xfrm>
              <a:prstGeom prst="rect">
                <a:avLst/>
              </a:prstGeom>
              <a:solidFill>
                <a:schemeClr val="accent3">
                  <a:lumMod val="20000"/>
                  <a:lumOff val="80000"/>
                </a:schemeClr>
              </a:solidFill>
            </p:spPr>
            <p:txBody>
              <a:bodyPr>
                <a:spAutoFit/>
              </a:bodyPr>
              <a:lstStyle/>
              <a:p>
                <a:pPr algn="ctr" fontAlgn="auto">
                  <a:spcBef>
                    <a:spcPts val="0"/>
                  </a:spcBef>
                  <a:spcAft>
                    <a:spcPts val="0"/>
                  </a:spcAft>
                  <a:defRPr/>
                </a:pPr>
                <a:r>
                  <a:rPr lang="es-ES" sz="800" b="1" spc="100" dirty="0">
                    <a:solidFill>
                      <a:schemeClr val="accent3">
                        <a:lumMod val="50000"/>
                      </a:schemeClr>
                    </a:solidFill>
                    <a:latin typeface="+mn-lt"/>
                  </a:rPr>
                  <a:t>RESPIRATORIAS</a:t>
                </a:r>
              </a:p>
              <a:p>
                <a:pPr fontAlgn="auto">
                  <a:spcBef>
                    <a:spcPts val="0"/>
                  </a:spcBef>
                  <a:spcAft>
                    <a:spcPts val="0"/>
                  </a:spcAft>
                  <a:defRPr/>
                </a:pPr>
                <a:r>
                  <a:rPr lang="es-ES" sz="800" dirty="0">
                    <a:latin typeface="+mn-lt"/>
                  </a:rPr>
                  <a:t>Apnea durante o </a:t>
                </a:r>
                <a:r>
                  <a:rPr lang="es-ES" sz="800" dirty="0" err="1">
                    <a:latin typeface="+mn-lt"/>
                  </a:rPr>
                  <a:t>sono</a:t>
                </a:r>
                <a:endParaRPr lang="es-ES" sz="800" dirty="0">
                  <a:latin typeface="+mn-lt"/>
                </a:endParaRPr>
              </a:p>
              <a:p>
                <a:pPr fontAlgn="auto">
                  <a:spcBef>
                    <a:spcPts val="0"/>
                  </a:spcBef>
                  <a:spcAft>
                    <a:spcPts val="0"/>
                  </a:spcAft>
                  <a:defRPr/>
                </a:pPr>
                <a:r>
                  <a:rPr lang="es-ES" sz="800" dirty="0" err="1">
                    <a:latin typeface="+mn-lt"/>
                  </a:rPr>
                  <a:t>Máis</a:t>
                </a:r>
                <a:r>
                  <a:rPr lang="es-ES" sz="800" dirty="0">
                    <a:latin typeface="+mn-lt"/>
                  </a:rPr>
                  <a:t> </a:t>
                </a:r>
                <a:r>
                  <a:rPr lang="es-ES" sz="800" dirty="0" err="1">
                    <a:latin typeface="+mn-lt"/>
                  </a:rPr>
                  <a:t>agudizacións</a:t>
                </a:r>
                <a:r>
                  <a:rPr lang="es-ES" sz="800" dirty="0">
                    <a:latin typeface="+mn-lt"/>
                  </a:rPr>
                  <a:t> e </a:t>
                </a:r>
                <a:r>
                  <a:rPr lang="es-ES" sz="800" dirty="0" err="1">
                    <a:latin typeface="+mn-lt"/>
                  </a:rPr>
                  <a:t>máis</a:t>
                </a:r>
                <a:r>
                  <a:rPr lang="es-ES" sz="800" dirty="0">
                    <a:latin typeface="+mn-lt"/>
                  </a:rPr>
                  <a:t> prevalencia de asma</a:t>
                </a:r>
              </a:p>
              <a:p>
                <a:pPr fontAlgn="auto">
                  <a:spcBef>
                    <a:spcPts val="0"/>
                  </a:spcBef>
                  <a:spcAft>
                    <a:spcPts val="0"/>
                  </a:spcAft>
                  <a:defRPr/>
                </a:pPr>
                <a:r>
                  <a:rPr lang="es-ES" sz="800" dirty="0">
                    <a:latin typeface="+mn-lt"/>
                  </a:rPr>
                  <a:t>Síndrome de Pickwick</a:t>
                </a:r>
              </a:p>
            </p:txBody>
          </p:sp>
          <p:sp>
            <p:nvSpPr>
              <p:cNvPr id="9" name="8 CuadroTexto">
                <a:extLst>
                  <a:ext uri="{FF2B5EF4-FFF2-40B4-BE49-F238E27FC236}">
                    <a16:creationId xmlns:a16="http://schemas.microsoft.com/office/drawing/2014/main" xmlns="" id="{F2812097-C4E4-4C66-B66A-53A8BFD83E8C}"/>
                  </a:ext>
                </a:extLst>
              </p:cNvPr>
              <p:cNvSpPr txBox="1"/>
              <p:nvPr/>
            </p:nvSpPr>
            <p:spPr>
              <a:xfrm>
                <a:off x="5889803" y="2746111"/>
                <a:ext cx="2138581" cy="1105134"/>
              </a:xfrm>
              <a:prstGeom prst="rect">
                <a:avLst/>
              </a:prstGeom>
              <a:solidFill>
                <a:schemeClr val="accent2">
                  <a:lumMod val="20000"/>
                  <a:lumOff val="80000"/>
                </a:schemeClr>
              </a:solidFill>
            </p:spPr>
            <p:txBody>
              <a:bodyPr>
                <a:spAutoFit/>
              </a:bodyPr>
              <a:lstStyle/>
              <a:p>
                <a:pPr algn="ctr" fontAlgn="auto">
                  <a:spcBef>
                    <a:spcPts val="0"/>
                  </a:spcBef>
                  <a:spcAft>
                    <a:spcPts val="0"/>
                  </a:spcAft>
                  <a:defRPr/>
                </a:pPr>
                <a:r>
                  <a:rPr lang="es-ES" sz="800" b="1" spc="100" dirty="0">
                    <a:solidFill>
                      <a:srgbClr val="C00000"/>
                    </a:solidFill>
                    <a:latin typeface="+mn-lt"/>
                  </a:rPr>
                  <a:t>CARDIOVASCULARES</a:t>
                </a:r>
              </a:p>
              <a:p>
                <a:pPr fontAlgn="auto">
                  <a:spcBef>
                    <a:spcPts val="0"/>
                  </a:spcBef>
                  <a:spcAft>
                    <a:spcPts val="0"/>
                  </a:spcAft>
                  <a:defRPr/>
                </a:pPr>
                <a:r>
                  <a:rPr lang="es-ES" sz="800" dirty="0">
                    <a:latin typeface="+mn-lt"/>
                  </a:rPr>
                  <a:t>Hipertensión arterial</a:t>
                </a:r>
              </a:p>
              <a:p>
                <a:pPr fontAlgn="auto">
                  <a:spcBef>
                    <a:spcPts val="0"/>
                  </a:spcBef>
                  <a:spcAft>
                    <a:spcPts val="0"/>
                  </a:spcAft>
                  <a:defRPr/>
                </a:pPr>
                <a:r>
                  <a:rPr lang="es-ES" sz="800" dirty="0">
                    <a:latin typeface="+mn-lt"/>
                  </a:rPr>
                  <a:t>Disfunción endotelial</a:t>
                </a:r>
              </a:p>
              <a:p>
                <a:pPr fontAlgn="auto">
                  <a:spcBef>
                    <a:spcPts val="0"/>
                  </a:spcBef>
                  <a:spcAft>
                    <a:spcPts val="0"/>
                  </a:spcAft>
                  <a:defRPr/>
                </a:pPr>
                <a:r>
                  <a:rPr lang="es-ES" sz="800" dirty="0" err="1">
                    <a:latin typeface="+mn-lt"/>
                  </a:rPr>
                  <a:t>Alteracións</a:t>
                </a:r>
                <a:r>
                  <a:rPr lang="es-ES" sz="800" dirty="0">
                    <a:latin typeface="+mn-lt"/>
                  </a:rPr>
                  <a:t> do metabolismo dos lípidos</a:t>
                </a:r>
              </a:p>
              <a:p>
                <a:pPr fontAlgn="auto">
                  <a:spcBef>
                    <a:spcPts val="0"/>
                  </a:spcBef>
                  <a:spcAft>
                    <a:spcPts val="0"/>
                  </a:spcAft>
                  <a:defRPr/>
                </a:pPr>
                <a:r>
                  <a:rPr lang="es-ES" sz="800" dirty="0">
                    <a:latin typeface="+mn-lt"/>
                  </a:rPr>
                  <a:t>Inflamación crónica</a:t>
                </a:r>
              </a:p>
              <a:p>
                <a:pPr algn="ctr" fontAlgn="auto">
                  <a:spcBef>
                    <a:spcPts val="0"/>
                  </a:spcBef>
                  <a:spcAft>
                    <a:spcPts val="0"/>
                  </a:spcAft>
                  <a:defRPr/>
                </a:pPr>
                <a:r>
                  <a:rPr lang="es-ES" sz="800" dirty="0">
                    <a:latin typeface="+mn-lt"/>
                  </a:rPr>
                  <a:t>Riscos do adulto</a:t>
                </a:r>
              </a:p>
              <a:p>
                <a:pPr fontAlgn="auto">
                  <a:spcBef>
                    <a:spcPts val="0"/>
                  </a:spcBef>
                  <a:spcAft>
                    <a:spcPts val="0"/>
                  </a:spcAft>
                  <a:defRPr/>
                </a:pPr>
                <a:r>
                  <a:rPr lang="es-ES" sz="800" dirty="0" err="1">
                    <a:latin typeface="+mn-lt"/>
                  </a:rPr>
                  <a:t>Enfermidade</a:t>
                </a:r>
                <a:r>
                  <a:rPr lang="es-ES" sz="800" dirty="0">
                    <a:latin typeface="+mn-lt"/>
                  </a:rPr>
                  <a:t> cardiovascular</a:t>
                </a:r>
              </a:p>
              <a:p>
                <a:pPr fontAlgn="auto">
                  <a:spcBef>
                    <a:spcPts val="0"/>
                  </a:spcBef>
                  <a:spcAft>
                    <a:spcPts val="0"/>
                  </a:spcAft>
                  <a:defRPr/>
                </a:pPr>
                <a:r>
                  <a:rPr lang="es-ES" sz="800" dirty="0">
                    <a:latin typeface="+mn-lt"/>
                  </a:rPr>
                  <a:t>Infarto- </a:t>
                </a:r>
                <a:r>
                  <a:rPr lang="es-ES" sz="800" dirty="0" err="1">
                    <a:latin typeface="+mn-lt"/>
                  </a:rPr>
                  <a:t>morte</a:t>
                </a:r>
                <a:r>
                  <a:rPr lang="es-ES" sz="800" dirty="0">
                    <a:latin typeface="+mn-lt"/>
                  </a:rPr>
                  <a:t> súbita</a:t>
                </a:r>
              </a:p>
            </p:txBody>
          </p:sp>
          <p:sp>
            <p:nvSpPr>
              <p:cNvPr id="11" name="10 CuadroTexto">
                <a:extLst>
                  <a:ext uri="{FF2B5EF4-FFF2-40B4-BE49-F238E27FC236}">
                    <a16:creationId xmlns:a16="http://schemas.microsoft.com/office/drawing/2014/main" xmlns="" id="{5DCFD35D-A871-4CE9-97F9-708CF67C299D}"/>
                  </a:ext>
                </a:extLst>
              </p:cNvPr>
              <p:cNvSpPr txBox="1"/>
              <p:nvPr/>
            </p:nvSpPr>
            <p:spPr>
              <a:xfrm>
                <a:off x="5889803" y="3854505"/>
                <a:ext cx="2138581" cy="726976"/>
              </a:xfrm>
              <a:prstGeom prst="rect">
                <a:avLst/>
              </a:prstGeom>
              <a:solidFill>
                <a:srgbClr val="FEE99A"/>
              </a:solidFill>
            </p:spPr>
            <p:txBody>
              <a:bodyPr>
                <a:spAutoFit/>
              </a:bodyPr>
              <a:lstStyle/>
              <a:p>
                <a:pPr algn="ctr" fontAlgn="auto">
                  <a:spcBef>
                    <a:spcPts val="0"/>
                  </a:spcBef>
                  <a:spcAft>
                    <a:spcPts val="0"/>
                  </a:spcAft>
                  <a:defRPr/>
                </a:pPr>
                <a:r>
                  <a:rPr lang="es-ES" sz="800" b="1" spc="100" dirty="0">
                    <a:solidFill>
                      <a:srgbClr val="474229"/>
                    </a:solidFill>
                    <a:latin typeface="+mn-lt"/>
                  </a:rPr>
                  <a:t>GASTROINTESTINAIS</a:t>
                </a:r>
              </a:p>
              <a:p>
                <a:pPr fontAlgn="auto">
                  <a:spcBef>
                    <a:spcPts val="0"/>
                  </a:spcBef>
                  <a:spcAft>
                    <a:spcPts val="0"/>
                  </a:spcAft>
                  <a:defRPr/>
                </a:pPr>
                <a:r>
                  <a:rPr lang="es-ES" sz="800" dirty="0" err="1">
                    <a:latin typeface="+mn-lt"/>
                  </a:rPr>
                  <a:t>Fígado</a:t>
                </a:r>
                <a:r>
                  <a:rPr lang="es-ES" sz="800" dirty="0">
                    <a:latin typeface="+mn-lt"/>
                  </a:rPr>
                  <a:t> </a:t>
                </a:r>
                <a:r>
                  <a:rPr lang="es-ES" sz="800" dirty="0" err="1">
                    <a:latin typeface="+mn-lt"/>
                  </a:rPr>
                  <a:t>graxo</a:t>
                </a:r>
                <a:endParaRPr lang="es-ES" sz="800" dirty="0">
                  <a:latin typeface="+mn-lt"/>
                </a:endParaRPr>
              </a:p>
              <a:p>
                <a:pPr fontAlgn="auto">
                  <a:spcBef>
                    <a:spcPts val="0"/>
                  </a:spcBef>
                  <a:spcAft>
                    <a:spcPts val="0"/>
                  </a:spcAft>
                  <a:defRPr/>
                </a:pPr>
                <a:r>
                  <a:rPr lang="es-ES" sz="800" dirty="0" err="1">
                    <a:latin typeface="+mn-lt"/>
                  </a:rPr>
                  <a:t>Litíase</a:t>
                </a:r>
                <a:r>
                  <a:rPr lang="es-ES" sz="800" dirty="0">
                    <a:latin typeface="+mn-lt"/>
                  </a:rPr>
                  <a:t> biliar</a:t>
                </a:r>
              </a:p>
              <a:p>
                <a:pPr algn="ctr" fontAlgn="auto">
                  <a:spcBef>
                    <a:spcPts val="0"/>
                  </a:spcBef>
                  <a:spcAft>
                    <a:spcPts val="0"/>
                  </a:spcAft>
                  <a:defRPr/>
                </a:pPr>
                <a:r>
                  <a:rPr lang="es-ES" sz="800" dirty="0">
                    <a:latin typeface="+mn-lt"/>
                  </a:rPr>
                  <a:t>Risco do adulto</a:t>
                </a:r>
              </a:p>
              <a:p>
                <a:pPr fontAlgn="auto">
                  <a:spcBef>
                    <a:spcPts val="0"/>
                  </a:spcBef>
                  <a:spcAft>
                    <a:spcPts val="0"/>
                  </a:spcAft>
                  <a:defRPr/>
                </a:pPr>
                <a:r>
                  <a:rPr lang="es-ES" sz="800" dirty="0" err="1">
                    <a:latin typeface="+mn-lt"/>
                  </a:rPr>
                  <a:t>Esteatose</a:t>
                </a:r>
                <a:r>
                  <a:rPr lang="es-ES" sz="800" dirty="0">
                    <a:latin typeface="+mn-lt"/>
                  </a:rPr>
                  <a:t> hepática</a:t>
                </a:r>
              </a:p>
            </p:txBody>
          </p:sp>
          <p:sp>
            <p:nvSpPr>
              <p:cNvPr id="12" name="11 CuadroTexto">
                <a:extLst>
                  <a:ext uri="{FF2B5EF4-FFF2-40B4-BE49-F238E27FC236}">
                    <a16:creationId xmlns:a16="http://schemas.microsoft.com/office/drawing/2014/main" xmlns="" id="{20194D9D-46D6-4D2A-8C0F-923F60EB074F}"/>
                  </a:ext>
                </a:extLst>
              </p:cNvPr>
              <p:cNvSpPr txBox="1"/>
              <p:nvPr/>
            </p:nvSpPr>
            <p:spPr>
              <a:xfrm>
                <a:off x="5878795" y="4615711"/>
                <a:ext cx="2138581" cy="726976"/>
              </a:xfrm>
              <a:prstGeom prst="rect">
                <a:avLst/>
              </a:prstGeom>
              <a:solidFill>
                <a:srgbClr val="FAE2F5"/>
              </a:solidFill>
            </p:spPr>
            <p:txBody>
              <a:bodyPr>
                <a:spAutoFit/>
              </a:bodyPr>
              <a:lstStyle/>
              <a:p>
                <a:pPr algn="ctr" fontAlgn="auto">
                  <a:spcBef>
                    <a:spcPts val="0"/>
                  </a:spcBef>
                  <a:spcAft>
                    <a:spcPts val="0"/>
                  </a:spcAft>
                  <a:defRPr/>
                </a:pPr>
                <a:r>
                  <a:rPr lang="es-ES" sz="800" b="1" spc="100" dirty="0">
                    <a:solidFill>
                      <a:srgbClr val="963A8F"/>
                    </a:solidFill>
                    <a:latin typeface="+mn-lt"/>
                  </a:rPr>
                  <a:t>ENDOCRINAS</a:t>
                </a:r>
              </a:p>
              <a:p>
                <a:pPr fontAlgn="auto">
                  <a:spcBef>
                    <a:spcPts val="0"/>
                  </a:spcBef>
                  <a:spcAft>
                    <a:spcPts val="0"/>
                  </a:spcAft>
                  <a:defRPr/>
                </a:pPr>
                <a:r>
                  <a:rPr lang="es-ES" sz="800" dirty="0">
                    <a:latin typeface="+mn-lt"/>
                  </a:rPr>
                  <a:t>Hipogonadismo en rapaces</a:t>
                </a:r>
              </a:p>
              <a:p>
                <a:pPr fontAlgn="auto">
                  <a:spcBef>
                    <a:spcPts val="0"/>
                  </a:spcBef>
                  <a:spcAft>
                    <a:spcPts val="0"/>
                  </a:spcAft>
                  <a:defRPr/>
                </a:pPr>
                <a:r>
                  <a:rPr lang="es-ES" sz="800" dirty="0" err="1">
                    <a:latin typeface="+mn-lt"/>
                  </a:rPr>
                  <a:t>Puberdade</a:t>
                </a:r>
                <a:r>
                  <a:rPr lang="es-ES" sz="800" dirty="0">
                    <a:latin typeface="+mn-lt"/>
                  </a:rPr>
                  <a:t> precoz en rapazas</a:t>
                </a:r>
              </a:p>
              <a:p>
                <a:pPr fontAlgn="auto">
                  <a:spcBef>
                    <a:spcPts val="0"/>
                  </a:spcBef>
                  <a:spcAft>
                    <a:spcPts val="0"/>
                  </a:spcAft>
                  <a:defRPr/>
                </a:pPr>
                <a:r>
                  <a:rPr lang="es-ES" sz="800" dirty="0">
                    <a:latin typeface="+mn-lt"/>
                  </a:rPr>
                  <a:t>Ovario poliquístico</a:t>
                </a:r>
              </a:p>
              <a:p>
                <a:pPr fontAlgn="auto">
                  <a:spcBef>
                    <a:spcPts val="0"/>
                  </a:spcBef>
                  <a:spcAft>
                    <a:spcPts val="0"/>
                  </a:spcAft>
                  <a:defRPr/>
                </a:pPr>
                <a:r>
                  <a:rPr lang="es-ES" sz="800" dirty="0">
                    <a:latin typeface="+mn-lt"/>
                  </a:rPr>
                  <a:t>Irregularidades </a:t>
                </a:r>
                <a:r>
                  <a:rPr lang="es-ES" sz="800" dirty="0" err="1">
                    <a:latin typeface="+mn-lt"/>
                  </a:rPr>
                  <a:t>menstruais</a:t>
                </a:r>
                <a:endParaRPr lang="es-ES" sz="800" dirty="0">
                  <a:latin typeface="+mn-lt"/>
                </a:endParaRPr>
              </a:p>
            </p:txBody>
          </p:sp>
          <p:sp>
            <p:nvSpPr>
              <p:cNvPr id="13" name="12 CuadroTexto">
                <a:extLst>
                  <a:ext uri="{FF2B5EF4-FFF2-40B4-BE49-F238E27FC236}">
                    <a16:creationId xmlns:a16="http://schemas.microsoft.com/office/drawing/2014/main" xmlns="" id="{DBB46148-A9DD-48D8-94CC-FA667C17D6EB}"/>
                  </a:ext>
                </a:extLst>
              </p:cNvPr>
              <p:cNvSpPr txBox="1"/>
              <p:nvPr/>
            </p:nvSpPr>
            <p:spPr>
              <a:xfrm>
                <a:off x="5889803" y="5412776"/>
                <a:ext cx="2127573" cy="1106764"/>
              </a:xfrm>
              <a:prstGeom prst="rect">
                <a:avLst/>
              </a:prstGeom>
              <a:solidFill>
                <a:srgbClr val="CED08C"/>
              </a:solidFill>
            </p:spPr>
            <p:txBody>
              <a:bodyPr>
                <a:spAutoFit/>
              </a:bodyPr>
              <a:lstStyle/>
              <a:p>
                <a:pPr algn="ctr" fontAlgn="auto">
                  <a:spcBef>
                    <a:spcPts val="0"/>
                  </a:spcBef>
                  <a:spcAft>
                    <a:spcPts val="0"/>
                  </a:spcAft>
                  <a:defRPr/>
                </a:pPr>
                <a:r>
                  <a:rPr lang="es-ES" sz="800" b="1" spc="100" dirty="0">
                    <a:solidFill>
                      <a:schemeClr val="tx2"/>
                    </a:solidFill>
                    <a:latin typeface="+mn-lt"/>
                  </a:rPr>
                  <a:t>METABÓLICAS</a:t>
                </a:r>
              </a:p>
              <a:p>
                <a:pPr fontAlgn="auto">
                  <a:spcBef>
                    <a:spcPts val="0"/>
                  </a:spcBef>
                  <a:spcAft>
                    <a:spcPts val="0"/>
                  </a:spcAft>
                  <a:defRPr/>
                </a:pPr>
                <a:r>
                  <a:rPr lang="es-ES" sz="800" dirty="0">
                    <a:latin typeface="+mn-lt"/>
                  </a:rPr>
                  <a:t>Resistencia á acción da insulina</a:t>
                </a:r>
              </a:p>
              <a:p>
                <a:pPr fontAlgn="auto">
                  <a:spcBef>
                    <a:spcPts val="0"/>
                  </a:spcBef>
                  <a:spcAft>
                    <a:spcPts val="0"/>
                  </a:spcAft>
                  <a:defRPr/>
                </a:pPr>
                <a:r>
                  <a:rPr lang="es-ES" sz="800" dirty="0">
                    <a:latin typeface="+mn-lt"/>
                  </a:rPr>
                  <a:t>Diabetes tipo 2</a:t>
                </a:r>
              </a:p>
              <a:p>
                <a:pPr fontAlgn="auto">
                  <a:spcBef>
                    <a:spcPts val="0"/>
                  </a:spcBef>
                  <a:spcAft>
                    <a:spcPts val="0"/>
                  </a:spcAft>
                  <a:defRPr/>
                </a:pPr>
                <a:r>
                  <a:rPr lang="es-ES" sz="800" dirty="0" err="1">
                    <a:latin typeface="+mn-lt"/>
                  </a:rPr>
                  <a:t>Dislipemia</a:t>
                </a:r>
                <a:endParaRPr lang="es-ES" sz="800" dirty="0">
                  <a:latin typeface="+mn-lt"/>
                </a:endParaRPr>
              </a:p>
              <a:p>
                <a:pPr fontAlgn="auto">
                  <a:spcBef>
                    <a:spcPts val="0"/>
                  </a:spcBef>
                  <a:spcAft>
                    <a:spcPts val="0"/>
                  </a:spcAft>
                  <a:defRPr/>
                </a:pPr>
                <a:r>
                  <a:rPr lang="es-ES" sz="800" dirty="0" err="1">
                    <a:latin typeface="+mn-lt"/>
                  </a:rPr>
                  <a:t>Hipovitaminose</a:t>
                </a:r>
                <a:r>
                  <a:rPr lang="es-ES" sz="800" dirty="0">
                    <a:latin typeface="+mn-lt"/>
                  </a:rPr>
                  <a:t> D</a:t>
                </a:r>
              </a:p>
              <a:p>
                <a:pPr algn="ctr" fontAlgn="auto">
                  <a:spcBef>
                    <a:spcPts val="0"/>
                  </a:spcBef>
                  <a:spcAft>
                    <a:spcPts val="0"/>
                  </a:spcAft>
                  <a:defRPr/>
                </a:pPr>
                <a:r>
                  <a:rPr lang="es-ES" sz="800" dirty="0">
                    <a:latin typeface="+mn-lt"/>
                  </a:rPr>
                  <a:t>Riscos do adulto</a:t>
                </a:r>
              </a:p>
              <a:p>
                <a:pPr fontAlgn="auto">
                  <a:spcBef>
                    <a:spcPts val="0"/>
                  </a:spcBef>
                  <a:spcAft>
                    <a:spcPts val="0"/>
                  </a:spcAft>
                  <a:defRPr/>
                </a:pPr>
                <a:r>
                  <a:rPr lang="es-ES" sz="800" dirty="0" err="1">
                    <a:latin typeface="+mn-lt"/>
                  </a:rPr>
                  <a:t>Diabete</a:t>
                </a:r>
                <a:r>
                  <a:rPr lang="es-ES" sz="800" dirty="0">
                    <a:latin typeface="+mn-lt"/>
                  </a:rPr>
                  <a:t> tipo 2</a:t>
                </a:r>
              </a:p>
              <a:p>
                <a:pPr fontAlgn="auto">
                  <a:spcBef>
                    <a:spcPts val="0"/>
                  </a:spcBef>
                  <a:spcAft>
                    <a:spcPts val="0"/>
                  </a:spcAft>
                  <a:defRPr/>
                </a:pPr>
                <a:r>
                  <a:rPr lang="es-ES" sz="800" dirty="0" err="1">
                    <a:latin typeface="+mn-lt"/>
                  </a:rPr>
                  <a:t>Esteatose</a:t>
                </a:r>
                <a:r>
                  <a:rPr lang="es-ES" sz="800" dirty="0">
                    <a:latin typeface="+mn-lt"/>
                  </a:rPr>
                  <a:t> hepática</a:t>
                </a:r>
                <a:endParaRPr lang="es-ES" dirty="0">
                  <a:latin typeface="+mn-lt"/>
                  <a:cs typeface="+mn-cs"/>
                </a:endParaRPr>
              </a:p>
            </p:txBody>
          </p:sp>
        </p:grpSp>
        <p:sp>
          <p:nvSpPr>
            <p:cNvPr id="15" name="14 CuadroTexto">
              <a:extLst>
                <a:ext uri="{FF2B5EF4-FFF2-40B4-BE49-F238E27FC236}">
                  <a16:creationId xmlns:a16="http://schemas.microsoft.com/office/drawing/2014/main" xmlns="" id="{A4CC64C2-E2DC-4BFB-ACC3-D3DE45BAAA06}"/>
                </a:ext>
              </a:extLst>
            </p:cNvPr>
            <p:cNvSpPr txBox="1"/>
            <p:nvPr/>
          </p:nvSpPr>
          <p:spPr>
            <a:xfrm>
              <a:off x="3633285" y="5437227"/>
              <a:ext cx="1802069" cy="979624"/>
            </a:xfrm>
            <a:prstGeom prst="rect">
              <a:avLst/>
            </a:prstGeom>
            <a:solidFill>
              <a:srgbClr val="FEDBB8"/>
            </a:solidFill>
          </p:spPr>
          <p:txBody>
            <a:bodyPr>
              <a:spAutoFit/>
            </a:bodyPr>
            <a:lstStyle/>
            <a:p>
              <a:pPr algn="ctr" fontAlgn="auto">
                <a:spcBef>
                  <a:spcPts val="0"/>
                </a:spcBef>
                <a:spcAft>
                  <a:spcPts val="0"/>
                </a:spcAft>
                <a:defRPr/>
              </a:pPr>
              <a:r>
                <a:rPr lang="es-ES" sz="800" b="1" spc="100" dirty="0">
                  <a:solidFill>
                    <a:schemeClr val="tx2"/>
                  </a:solidFill>
                  <a:latin typeface="+mn-lt"/>
                </a:rPr>
                <a:t>MUSCULOESQUELÉTICAS</a:t>
              </a:r>
            </a:p>
            <a:p>
              <a:pPr fontAlgn="auto">
                <a:spcBef>
                  <a:spcPts val="0"/>
                </a:spcBef>
                <a:spcAft>
                  <a:spcPts val="0"/>
                </a:spcAft>
                <a:defRPr/>
              </a:pPr>
              <a:r>
                <a:rPr lang="es-ES" sz="800" dirty="0" err="1">
                  <a:latin typeface="+mn-lt"/>
                </a:rPr>
                <a:t>Episiolise</a:t>
              </a:r>
              <a:r>
                <a:rPr lang="es-ES" sz="800" dirty="0">
                  <a:latin typeface="+mn-lt"/>
                </a:rPr>
                <a:t> cabeza do fémur</a:t>
              </a:r>
            </a:p>
            <a:p>
              <a:pPr fontAlgn="auto">
                <a:spcBef>
                  <a:spcPts val="0"/>
                </a:spcBef>
                <a:spcAft>
                  <a:spcPts val="0"/>
                </a:spcAft>
                <a:defRPr/>
              </a:pPr>
              <a:r>
                <a:rPr lang="es-ES" sz="800" dirty="0">
                  <a:latin typeface="+mn-lt"/>
                </a:rPr>
                <a:t>Tibia vara</a:t>
              </a:r>
            </a:p>
            <a:p>
              <a:pPr fontAlgn="auto">
                <a:spcBef>
                  <a:spcPts val="0"/>
                </a:spcBef>
                <a:spcAft>
                  <a:spcPts val="0"/>
                </a:spcAft>
                <a:defRPr/>
              </a:pPr>
              <a:r>
                <a:rPr lang="es-ES" sz="800" dirty="0" err="1">
                  <a:latin typeface="+mn-lt"/>
                </a:rPr>
                <a:t>Patoloxía</a:t>
              </a:r>
              <a:r>
                <a:rPr lang="es-ES" sz="800" dirty="0">
                  <a:latin typeface="+mn-lt"/>
                </a:rPr>
                <a:t> articular no </a:t>
              </a:r>
              <a:r>
                <a:rPr lang="es-ES" sz="800" dirty="0" err="1">
                  <a:latin typeface="+mn-lt"/>
                </a:rPr>
                <a:t>xeonllo</a:t>
              </a:r>
              <a:endParaRPr lang="es-ES" sz="800" dirty="0">
                <a:latin typeface="+mn-lt"/>
              </a:endParaRPr>
            </a:p>
            <a:p>
              <a:pPr fontAlgn="auto">
                <a:spcBef>
                  <a:spcPts val="0"/>
                </a:spcBef>
                <a:spcAft>
                  <a:spcPts val="0"/>
                </a:spcAft>
                <a:defRPr/>
              </a:pPr>
              <a:r>
                <a:rPr lang="es-ES" sz="800" dirty="0" err="1">
                  <a:latin typeface="+mn-lt"/>
                </a:rPr>
                <a:t>Pés</a:t>
              </a:r>
              <a:r>
                <a:rPr lang="es-ES" sz="800" dirty="0">
                  <a:latin typeface="+mn-lt"/>
                </a:rPr>
                <a:t> planos</a:t>
              </a:r>
            </a:p>
            <a:p>
              <a:pPr algn="ctr" fontAlgn="auto">
                <a:spcBef>
                  <a:spcPts val="0"/>
                </a:spcBef>
                <a:spcAft>
                  <a:spcPts val="0"/>
                </a:spcAft>
                <a:defRPr/>
              </a:pPr>
              <a:r>
                <a:rPr lang="es-ES" sz="800" dirty="0">
                  <a:latin typeface="+mn-lt"/>
                </a:rPr>
                <a:t>Riscos do adulto</a:t>
              </a:r>
            </a:p>
            <a:p>
              <a:pPr fontAlgn="auto">
                <a:spcBef>
                  <a:spcPts val="0"/>
                </a:spcBef>
                <a:spcAft>
                  <a:spcPts val="0"/>
                </a:spcAft>
                <a:defRPr/>
              </a:pPr>
              <a:r>
                <a:rPr lang="es-ES" sz="800" dirty="0" err="1">
                  <a:latin typeface="+mn-lt"/>
                </a:rPr>
                <a:t>Patoloxía</a:t>
              </a:r>
              <a:r>
                <a:rPr lang="es-ES" sz="800" dirty="0">
                  <a:latin typeface="+mn-lt"/>
                </a:rPr>
                <a:t> articular</a:t>
              </a:r>
              <a:endParaRPr lang="es-ES" dirty="0">
                <a:latin typeface="+mn-lt"/>
                <a:cs typeface="+mn-cs"/>
              </a:endParaRPr>
            </a:p>
          </p:txBody>
        </p:sp>
      </p:grpSp>
      <p:sp>
        <p:nvSpPr>
          <p:cNvPr id="18" name="1 Título">
            <a:extLst>
              <a:ext uri="{FF2B5EF4-FFF2-40B4-BE49-F238E27FC236}">
                <a16:creationId xmlns:a16="http://schemas.microsoft.com/office/drawing/2014/main" xmlns="" id="{E6CCDB1C-C716-4183-AB6B-6CEA2C38CF11}"/>
              </a:ext>
            </a:extLst>
          </p:cNvPr>
          <p:cNvSpPr txBox="1">
            <a:spLocks/>
          </p:cNvSpPr>
          <p:nvPr/>
        </p:nvSpPr>
        <p:spPr>
          <a:xfrm>
            <a:off x="3071814" y="333375"/>
            <a:ext cx="6372225" cy="579438"/>
          </a:xfrm>
          <a:prstGeom prst="rect">
            <a:avLst/>
          </a:prstGeom>
          <a:noFill/>
        </p:spPr>
        <p:txBody>
          <a:bodyPr>
            <a:normAutofit/>
          </a:bodyPr>
          <a:lstStyle/>
          <a:p>
            <a:pPr algn="ctr" fontAlgn="auto">
              <a:spcBef>
                <a:spcPts val="0"/>
              </a:spcBef>
              <a:spcAft>
                <a:spcPts val="0"/>
              </a:spcAft>
              <a:defRPr/>
            </a:pPr>
            <a:r>
              <a:rPr lang="es-ES" b="1" dirty="0">
                <a:solidFill>
                  <a:srgbClr val="008000"/>
                </a:solidFill>
                <a:latin typeface="+mj-lt"/>
                <a:cs typeface="+mn-cs"/>
              </a:rPr>
              <a:t>OBESIDADE INFANTIL E COMORBILIDADES</a:t>
            </a:r>
          </a:p>
        </p:txBody>
      </p:sp>
      <p:sp>
        <p:nvSpPr>
          <p:cNvPr id="19" name="18 Rectángulo redondeado">
            <a:extLst>
              <a:ext uri="{FF2B5EF4-FFF2-40B4-BE49-F238E27FC236}">
                <a16:creationId xmlns:a16="http://schemas.microsoft.com/office/drawing/2014/main" xmlns="" id="{D971E736-2BF6-432D-9BC5-F3BFF8D6C356}"/>
              </a:ext>
            </a:extLst>
          </p:cNvPr>
          <p:cNvSpPr/>
          <p:nvPr/>
        </p:nvSpPr>
        <p:spPr>
          <a:xfrm>
            <a:off x="8969375" y="115889"/>
            <a:ext cx="1079500" cy="720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solidFill>
                <a:schemeClr val="bg1"/>
              </a:solidFill>
            </a:endParaRPr>
          </a:p>
        </p:txBody>
      </p:sp>
      <p:sp>
        <p:nvSpPr>
          <p:cNvPr id="20" name="19 Rectángulo redondeado">
            <a:extLst>
              <a:ext uri="{FF2B5EF4-FFF2-40B4-BE49-F238E27FC236}">
                <a16:creationId xmlns:a16="http://schemas.microsoft.com/office/drawing/2014/main" xmlns="" id="{D8EB4F64-7337-4DE1-A6A8-EA47A6F08609}"/>
              </a:ext>
            </a:extLst>
          </p:cNvPr>
          <p:cNvSpPr/>
          <p:nvPr/>
        </p:nvSpPr>
        <p:spPr>
          <a:xfrm>
            <a:off x="9625013" y="260350"/>
            <a:ext cx="647700" cy="1081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solidFill>
                <a:schemeClr val="bg1"/>
              </a:solidFill>
            </a:endParaRPr>
          </a:p>
        </p:txBody>
      </p:sp>
      <p:pic>
        <p:nvPicPr>
          <p:cNvPr id="21512" name="Picture 2">
            <a:extLst>
              <a:ext uri="{FF2B5EF4-FFF2-40B4-BE49-F238E27FC236}">
                <a16:creationId xmlns:a16="http://schemas.microsoft.com/office/drawing/2014/main" xmlns="" id="{517C26D6-6EA5-4EF3-9470-DB222A357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126" t="58530" r="51534" b="11012"/>
          <a:stretch>
            <a:fillRect/>
          </a:stretch>
        </p:blipFill>
        <p:spPr bwMode="auto">
          <a:xfrm>
            <a:off x="9551988" y="26988"/>
            <a:ext cx="1116012"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5" descr="DXIXSP-Azul_Negro">
            <a:extLst>
              <a:ext uri="{FF2B5EF4-FFF2-40B4-BE49-F238E27FC236}">
                <a16:creationId xmlns:a16="http://schemas.microsoft.com/office/drawing/2014/main" xmlns="" id="{B71F0342-2FD3-4813-B776-14D4F5FCB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9525"/>
            <a:ext cx="19796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9482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a:extLst>
              <a:ext uri="{FF2B5EF4-FFF2-40B4-BE49-F238E27FC236}">
                <a16:creationId xmlns:a16="http://schemas.microsoft.com/office/drawing/2014/main" xmlns="" id="{E403D64E-8745-4F2A-BCEB-D939099BE25E}"/>
              </a:ext>
            </a:extLst>
          </p:cNvPr>
          <p:cNvGraphicFramePr>
            <a:graphicFrameLocks noGrp="1"/>
          </p:cNvGraphicFramePr>
          <p:nvPr>
            <p:ph idx="1"/>
          </p:nvPr>
        </p:nvGraphicFramePr>
        <p:xfrm>
          <a:off x="1787525" y="754063"/>
          <a:ext cx="8964613" cy="5622925"/>
        </p:xfrm>
        <a:graphic>
          <a:graphicData uri="http://schemas.openxmlformats.org/drawingml/2006/table">
            <a:tbl>
              <a:tblPr firstRow="1" bandRow="1">
                <a:tableStyleId>{5C22544A-7EE6-4342-B048-85BDC9FD1C3A}</a:tableStyleId>
              </a:tblPr>
              <a:tblGrid>
                <a:gridCol w="4871398">
                  <a:extLst>
                    <a:ext uri="{9D8B030D-6E8A-4147-A177-3AD203B41FA5}">
                      <a16:colId xmlns:a16="http://schemas.microsoft.com/office/drawing/2014/main" xmlns="" val="20000"/>
                    </a:ext>
                  </a:extLst>
                </a:gridCol>
                <a:gridCol w="2023278">
                  <a:extLst>
                    <a:ext uri="{9D8B030D-6E8A-4147-A177-3AD203B41FA5}">
                      <a16:colId xmlns:a16="http://schemas.microsoft.com/office/drawing/2014/main" xmlns="" val="20001"/>
                    </a:ext>
                  </a:extLst>
                </a:gridCol>
                <a:gridCol w="2069937">
                  <a:extLst>
                    <a:ext uri="{9D8B030D-6E8A-4147-A177-3AD203B41FA5}">
                      <a16:colId xmlns:a16="http://schemas.microsoft.com/office/drawing/2014/main" xmlns="" val="20002"/>
                    </a:ext>
                  </a:extLst>
                </a:gridCol>
              </a:tblGrid>
              <a:tr h="607843">
                <a:tc>
                  <a:txBody>
                    <a:bodyPr/>
                    <a:lstStyle/>
                    <a:p>
                      <a:endParaRPr lang="es-ES" sz="2400" b="0" dirty="0">
                        <a:solidFill>
                          <a:srgbClr val="FF0000"/>
                        </a:solidFill>
                        <a:latin typeface="Calibri" panose="020F0502020204030204" pitchFamily="34" charset="0"/>
                      </a:endParaRPr>
                    </a:p>
                  </a:txBody>
                  <a:tcPr marL="91435" marR="91435" marT="45707" marB="45707" anchor="ctr" anchorCtr="1">
                    <a:noFill/>
                  </a:tcPr>
                </a:tc>
                <a:tc>
                  <a:txBody>
                    <a:bodyPr/>
                    <a:lstStyle/>
                    <a:p>
                      <a:pPr algn="ctr"/>
                      <a:r>
                        <a:rPr lang="es-ES" sz="1600" b="1" dirty="0">
                          <a:solidFill>
                            <a:schemeClr val="bg1"/>
                          </a:solidFill>
                          <a:latin typeface="Calibri" panose="020F0502020204030204" pitchFamily="34" charset="0"/>
                        </a:rPr>
                        <a:t>Evidencia</a:t>
                      </a:r>
                    </a:p>
                  </a:txBody>
                  <a:tcPr marL="91435" marR="91435" marT="45707" marB="45707" anchor="ctr" anchorCtr="1"/>
                </a:tc>
                <a:tc>
                  <a:txBody>
                    <a:bodyPr/>
                    <a:lstStyle/>
                    <a:p>
                      <a:pPr algn="ctr"/>
                      <a:r>
                        <a:rPr lang="es-ES" sz="1600" b="1" dirty="0">
                          <a:solidFill>
                            <a:schemeClr val="bg1"/>
                          </a:solidFill>
                          <a:latin typeface="Calibri" panose="020F0502020204030204" pitchFamily="34" charset="0"/>
                        </a:rPr>
                        <a:t>Grado de recomendación</a:t>
                      </a:r>
                    </a:p>
                  </a:txBody>
                  <a:tcPr marL="91435" marR="91435" marT="45707" marB="45707" anchor="ctr" anchorCtr="1"/>
                </a:tc>
                <a:extLst>
                  <a:ext uri="{0D108BD9-81ED-4DB2-BD59-A6C34878D82A}">
                    <a16:rowId xmlns:a16="http://schemas.microsoft.com/office/drawing/2014/main" xmlns="" val="10000"/>
                  </a:ext>
                </a:extLst>
              </a:tr>
              <a:tr h="767809">
                <a:tc>
                  <a:txBody>
                    <a:bodyPr/>
                    <a:lstStyle/>
                    <a:p>
                      <a:r>
                        <a:rPr lang="es-ES" sz="1800" b="1" kern="1200" baseline="0" dirty="0">
                          <a:solidFill>
                            <a:schemeClr val="tx2"/>
                          </a:solidFill>
                          <a:latin typeface="Calibri" panose="020F0502020204030204" pitchFamily="34" charset="0"/>
                          <a:ea typeface="+mn-ea"/>
                          <a:cs typeface="+mn-cs"/>
                        </a:rPr>
                        <a:t>Limitar la ingesta de grasa (especialmente saturada)</a:t>
                      </a:r>
                      <a:endParaRPr lang="es-ES" sz="1800" b="1" dirty="0">
                        <a:solidFill>
                          <a:schemeClr val="tx2"/>
                        </a:solidFill>
                        <a:latin typeface="Calibri" panose="020F0502020204030204" pitchFamily="34" charset="0"/>
                      </a:endParaRPr>
                    </a:p>
                  </a:txBody>
                  <a:tcPr marL="91435" marR="91435" marT="45707" marB="45707" anchor="ctr"/>
                </a:tc>
                <a:tc>
                  <a:txBody>
                    <a:bodyPr/>
                    <a:lstStyle/>
                    <a:p>
                      <a:pPr algn="ctr"/>
                      <a:r>
                        <a:rPr lang="es-ES" sz="1800" b="1" dirty="0">
                          <a:solidFill>
                            <a:srgbClr val="FF0000"/>
                          </a:solidFill>
                          <a:latin typeface="Calibri" panose="020F0502020204030204" pitchFamily="34" charset="0"/>
                        </a:rPr>
                        <a:t>I, II</a:t>
                      </a:r>
                    </a:p>
                  </a:txBody>
                  <a:tcPr marL="91435" marR="91435" marT="45707" marB="45707" anchor="ctr" anchorCtr="1"/>
                </a:tc>
                <a:tc>
                  <a:txBody>
                    <a:bodyPr/>
                    <a:lstStyle/>
                    <a:p>
                      <a:pPr algn="ctr"/>
                      <a:r>
                        <a:rPr lang="es-ES" sz="1800" b="1" dirty="0">
                          <a:solidFill>
                            <a:srgbClr val="FF0000"/>
                          </a:solidFill>
                          <a:latin typeface="Calibri" panose="020F0502020204030204" pitchFamily="34" charset="0"/>
                        </a:rPr>
                        <a:t>A</a:t>
                      </a:r>
                    </a:p>
                    <a:p>
                      <a:pPr algn="ctr"/>
                      <a:r>
                        <a:rPr lang="es-ES" sz="1200" dirty="0">
                          <a:solidFill>
                            <a:schemeClr val="tx2"/>
                          </a:solidFill>
                          <a:latin typeface="Calibri" panose="020F0502020204030204" pitchFamily="34" charset="0"/>
                        </a:rPr>
                        <a:t>(Extremadamente recomendable)</a:t>
                      </a:r>
                    </a:p>
                  </a:txBody>
                  <a:tcPr marL="91435" marR="91435" marT="45707" marB="45707" anchor="ctr" anchorCtr="1"/>
                </a:tc>
                <a:extLst>
                  <a:ext uri="{0D108BD9-81ED-4DB2-BD59-A6C34878D82A}">
                    <a16:rowId xmlns:a16="http://schemas.microsoft.com/office/drawing/2014/main" xmlns="" val="10001"/>
                  </a:ext>
                </a:extLst>
              </a:tr>
              <a:tr h="383891">
                <a:tc>
                  <a:txBody>
                    <a:bodyPr/>
                    <a:lstStyle/>
                    <a:p>
                      <a:r>
                        <a:rPr lang="es-ES" sz="1800" b="1" kern="1200" baseline="0" dirty="0">
                          <a:solidFill>
                            <a:schemeClr val="tx2"/>
                          </a:solidFill>
                          <a:latin typeface="Calibri" panose="020F0502020204030204" pitchFamily="34" charset="0"/>
                          <a:ea typeface="+mn-ea"/>
                          <a:cs typeface="+mn-cs"/>
                        </a:rPr>
                        <a:t>Limitar la ingesta de colesterol</a:t>
                      </a:r>
                      <a:endParaRPr lang="es-ES" sz="1800" b="1" dirty="0">
                        <a:solidFill>
                          <a:schemeClr val="tx2"/>
                        </a:solidFill>
                        <a:latin typeface="Calibri" panose="020F0502020204030204" pitchFamily="34" charset="0"/>
                      </a:endParaRPr>
                    </a:p>
                  </a:txBody>
                  <a:tcPr marL="91435" marR="91435" marT="45707" marB="45707" anchor="ctr"/>
                </a:tc>
                <a:tc>
                  <a:txBody>
                    <a:bodyPr/>
                    <a:lstStyle/>
                    <a:p>
                      <a:pPr algn="ctr"/>
                      <a:r>
                        <a:rPr lang="es-ES" sz="1800" b="1" dirty="0">
                          <a:solidFill>
                            <a:srgbClr val="FF0000"/>
                          </a:solidFill>
                          <a:latin typeface="Calibri" panose="020F0502020204030204" pitchFamily="34" charset="0"/>
                        </a:rPr>
                        <a:t>II</a:t>
                      </a:r>
                    </a:p>
                  </a:txBody>
                  <a:tcPr marL="91435" marR="91435" marT="45707" marB="45707" anchor="ctr" anchorCtr="1"/>
                </a:tc>
                <a:tc>
                  <a:txBody>
                    <a:bodyPr/>
                    <a:lstStyle/>
                    <a:p>
                      <a:pPr algn="ctr"/>
                      <a:r>
                        <a:rPr lang="es-ES" sz="1400" b="1" dirty="0">
                          <a:solidFill>
                            <a:srgbClr val="FF0000"/>
                          </a:solidFill>
                          <a:latin typeface="Calibri" panose="020F0502020204030204" pitchFamily="34" charset="0"/>
                        </a:rPr>
                        <a:t>B</a:t>
                      </a:r>
                    </a:p>
                  </a:txBody>
                  <a:tcPr marL="91435" marR="91435" marT="45707" marB="45707" anchor="ctr" anchorCtr="1"/>
                </a:tc>
                <a:extLst>
                  <a:ext uri="{0D108BD9-81ED-4DB2-BD59-A6C34878D82A}">
                    <a16:rowId xmlns:a16="http://schemas.microsoft.com/office/drawing/2014/main" xmlns="" val="10002"/>
                  </a:ext>
                </a:extLst>
              </a:tr>
              <a:tr h="952167">
                <a:tc>
                  <a:txBody>
                    <a:bodyPr/>
                    <a:lstStyle/>
                    <a:p>
                      <a:r>
                        <a:rPr lang="es-ES" sz="1800" b="1" kern="1200" baseline="0" dirty="0">
                          <a:solidFill>
                            <a:schemeClr val="tx2"/>
                          </a:solidFill>
                          <a:latin typeface="Calibri" panose="020F0502020204030204" pitchFamily="34" charset="0"/>
                          <a:ea typeface="+mn-ea"/>
                          <a:cs typeface="+mn-cs"/>
                        </a:rPr>
                        <a:t>Potenciar el consumo de frutas, verduras y granos integrales con fibra</a:t>
                      </a:r>
                      <a:endParaRPr lang="es-ES" sz="1800" b="1" dirty="0">
                        <a:solidFill>
                          <a:schemeClr val="tx2"/>
                        </a:solidFill>
                        <a:latin typeface="Calibri" panose="020F0502020204030204" pitchFamily="34" charset="0"/>
                      </a:endParaRPr>
                    </a:p>
                  </a:txBody>
                  <a:tcPr marL="91435" marR="91435" marT="45707" marB="45707" anchor="ctr"/>
                </a:tc>
                <a:tc>
                  <a:txBody>
                    <a:bodyPr/>
                    <a:lstStyle/>
                    <a:p>
                      <a:pPr algn="ctr"/>
                      <a:r>
                        <a:rPr lang="es-ES" sz="1800" b="1" dirty="0">
                          <a:solidFill>
                            <a:srgbClr val="FF0000"/>
                          </a:solidFill>
                          <a:latin typeface="Calibri" panose="020F0502020204030204" pitchFamily="34" charset="0"/>
                        </a:rPr>
                        <a:t>II</a:t>
                      </a:r>
                    </a:p>
                  </a:txBody>
                  <a:tcPr marL="91435" marR="91435" marT="45707" marB="45707" anchor="ctr" anchorCtr="1"/>
                </a:tc>
                <a:tc>
                  <a:txBody>
                    <a:bodyPr/>
                    <a:lstStyle/>
                    <a:p>
                      <a:pPr marL="0" algn="ctr" defTabSz="914400" rtl="0" eaLnBrk="1" latinLnBrk="0" hangingPunct="1"/>
                      <a:r>
                        <a:rPr lang="es-ES" sz="1400" b="1" kern="1200" dirty="0">
                          <a:solidFill>
                            <a:srgbClr val="FF0000"/>
                          </a:solidFill>
                          <a:latin typeface="Calibri" panose="020F0502020204030204" pitchFamily="34" charset="0"/>
                          <a:ea typeface="+mn-ea"/>
                          <a:cs typeface="+mn-cs"/>
                        </a:rPr>
                        <a:t>B</a:t>
                      </a:r>
                    </a:p>
                    <a:p>
                      <a:pPr algn="ctr"/>
                      <a:r>
                        <a:rPr lang="es-ES" sz="1200" dirty="0">
                          <a:solidFill>
                            <a:schemeClr val="tx2"/>
                          </a:solidFill>
                          <a:latin typeface="Calibri" panose="020F0502020204030204" pitchFamily="34" charset="0"/>
                        </a:rPr>
                        <a:t>(Recomendable. Evidencia de que la</a:t>
                      </a:r>
                      <a:r>
                        <a:rPr lang="es-ES" sz="1200" baseline="0" dirty="0">
                          <a:solidFill>
                            <a:schemeClr val="tx2"/>
                          </a:solidFill>
                          <a:latin typeface="Calibri" panose="020F0502020204030204" pitchFamily="34" charset="0"/>
                        </a:rPr>
                        <a:t> medida es eficaz)</a:t>
                      </a:r>
                      <a:endParaRPr lang="es-ES" sz="1200" dirty="0">
                        <a:solidFill>
                          <a:schemeClr val="tx2"/>
                        </a:solidFill>
                        <a:latin typeface="Calibri" panose="020F0502020204030204" pitchFamily="34" charset="0"/>
                      </a:endParaRPr>
                    </a:p>
                  </a:txBody>
                  <a:tcPr marL="91435" marR="91435" marT="45707" marB="45707" anchor="ctr" anchorCtr="1"/>
                </a:tc>
                <a:extLst>
                  <a:ext uri="{0D108BD9-81ED-4DB2-BD59-A6C34878D82A}">
                    <a16:rowId xmlns:a16="http://schemas.microsoft.com/office/drawing/2014/main" xmlns="" val="10003"/>
                  </a:ext>
                </a:extLst>
              </a:tr>
              <a:tr h="671829">
                <a:tc>
                  <a:txBody>
                    <a:bodyPr/>
                    <a:lstStyle/>
                    <a:p>
                      <a:r>
                        <a:rPr lang="es-ES" sz="1800" b="1" kern="1200" baseline="0" dirty="0">
                          <a:solidFill>
                            <a:schemeClr val="tx2"/>
                          </a:solidFill>
                          <a:latin typeface="Calibri" panose="020F0502020204030204" pitchFamily="34" charset="0"/>
                          <a:ea typeface="+mn-ea"/>
                          <a:cs typeface="+mn-cs"/>
                        </a:rPr>
                        <a:t>Mantener un equilibrio calórico mediante dieta y ejercicio</a:t>
                      </a:r>
                      <a:endParaRPr lang="es-ES" sz="1800" b="1" dirty="0">
                        <a:solidFill>
                          <a:schemeClr val="tx2"/>
                        </a:solidFill>
                        <a:latin typeface="Calibri" panose="020F0502020204030204" pitchFamily="34" charset="0"/>
                      </a:endParaRPr>
                    </a:p>
                  </a:txBody>
                  <a:tcPr marL="91435" marR="91435" marT="45707" marB="45707" anchor="ctr"/>
                </a:tc>
                <a:tc>
                  <a:txBody>
                    <a:bodyPr/>
                    <a:lstStyle/>
                    <a:p>
                      <a:pPr algn="ctr"/>
                      <a:r>
                        <a:rPr lang="es-ES" sz="1800" b="1" dirty="0">
                          <a:solidFill>
                            <a:srgbClr val="FF0000"/>
                          </a:solidFill>
                          <a:latin typeface="Calibri" panose="020F0502020204030204" pitchFamily="34" charset="0"/>
                        </a:rPr>
                        <a:t>II</a:t>
                      </a:r>
                    </a:p>
                  </a:txBody>
                  <a:tcPr marL="91435" marR="91435" marT="45707" marB="45707" anchor="ctr" anchorCtr="1"/>
                </a:tc>
                <a:tc>
                  <a:txBody>
                    <a:bodyPr/>
                    <a:lstStyle/>
                    <a:p>
                      <a:pPr marL="0" algn="ctr" defTabSz="914400" rtl="0" eaLnBrk="1" latinLnBrk="0" hangingPunct="1"/>
                      <a:r>
                        <a:rPr lang="es-ES" sz="1400" b="1" kern="1200" dirty="0">
                          <a:solidFill>
                            <a:srgbClr val="FF0000"/>
                          </a:solidFill>
                          <a:latin typeface="Calibri" panose="020F0502020204030204" pitchFamily="34" charset="0"/>
                          <a:ea typeface="+mn-ea"/>
                          <a:cs typeface="+mn-cs"/>
                        </a:rPr>
                        <a:t>B</a:t>
                      </a:r>
                    </a:p>
                  </a:txBody>
                  <a:tcPr marL="91435" marR="91435" marT="45707" marB="45707" anchor="ctr" anchorCtr="1"/>
                </a:tc>
                <a:extLst>
                  <a:ext uri="{0D108BD9-81ED-4DB2-BD59-A6C34878D82A}">
                    <a16:rowId xmlns:a16="http://schemas.microsoft.com/office/drawing/2014/main" xmlns="" val="10004"/>
                  </a:ext>
                </a:extLst>
              </a:tr>
              <a:tr h="383891">
                <a:tc>
                  <a:txBody>
                    <a:bodyPr/>
                    <a:lstStyle/>
                    <a:p>
                      <a:r>
                        <a:rPr lang="es-ES" sz="1800" b="1" kern="1200" baseline="0" dirty="0">
                          <a:solidFill>
                            <a:schemeClr val="tx2"/>
                          </a:solidFill>
                          <a:latin typeface="Calibri" panose="020F0502020204030204" pitchFamily="34" charset="0"/>
                          <a:ea typeface="+mn-ea"/>
                          <a:cs typeface="+mn-cs"/>
                        </a:rPr>
                        <a:t>Mantener un aporte adecuado de calcio</a:t>
                      </a:r>
                      <a:endParaRPr lang="es-ES" sz="1800" b="1" dirty="0">
                        <a:solidFill>
                          <a:schemeClr val="tx2"/>
                        </a:solidFill>
                        <a:latin typeface="Calibri" panose="020F0502020204030204" pitchFamily="34" charset="0"/>
                      </a:endParaRPr>
                    </a:p>
                  </a:txBody>
                  <a:tcPr marL="91435" marR="91435" marT="45707" marB="45707" anchor="ctr"/>
                </a:tc>
                <a:tc>
                  <a:txBody>
                    <a:bodyPr/>
                    <a:lstStyle/>
                    <a:p>
                      <a:pPr algn="ctr"/>
                      <a:r>
                        <a:rPr lang="es-ES" sz="1800" b="1" dirty="0">
                          <a:solidFill>
                            <a:srgbClr val="FF0000"/>
                          </a:solidFill>
                          <a:latin typeface="Calibri" panose="020F0502020204030204" pitchFamily="34" charset="0"/>
                        </a:rPr>
                        <a:t>I, II</a:t>
                      </a:r>
                    </a:p>
                  </a:txBody>
                  <a:tcPr marL="91435" marR="91435" marT="45707" marB="45707" anchor="ctr" anchorCtr="1"/>
                </a:tc>
                <a:tc>
                  <a:txBody>
                    <a:bodyPr/>
                    <a:lstStyle/>
                    <a:p>
                      <a:pPr marL="0" algn="ctr" defTabSz="914400" rtl="0" eaLnBrk="1" latinLnBrk="0" hangingPunct="1"/>
                      <a:r>
                        <a:rPr lang="es-ES" sz="1400" b="1" kern="1200" dirty="0">
                          <a:solidFill>
                            <a:srgbClr val="FF0000"/>
                          </a:solidFill>
                          <a:latin typeface="Calibri" panose="020F0502020204030204" pitchFamily="34" charset="0"/>
                          <a:ea typeface="+mn-ea"/>
                          <a:cs typeface="+mn-cs"/>
                        </a:rPr>
                        <a:t>B</a:t>
                      </a:r>
                    </a:p>
                  </a:txBody>
                  <a:tcPr marL="91435" marR="91435" marT="45707" marB="45707" anchor="ctr" anchorCtr="1"/>
                </a:tc>
                <a:extLst>
                  <a:ext uri="{0D108BD9-81ED-4DB2-BD59-A6C34878D82A}">
                    <a16:rowId xmlns:a16="http://schemas.microsoft.com/office/drawing/2014/main" xmlns="" val="10005"/>
                  </a:ext>
                </a:extLst>
              </a:tr>
              <a:tr h="383891">
                <a:tc>
                  <a:txBody>
                    <a:bodyPr/>
                    <a:lstStyle/>
                    <a:p>
                      <a:r>
                        <a:rPr lang="es-ES" sz="1800" b="1" kern="1200" baseline="0" dirty="0">
                          <a:solidFill>
                            <a:schemeClr val="tx2"/>
                          </a:solidFill>
                          <a:latin typeface="Calibri" panose="020F0502020204030204" pitchFamily="34" charset="0"/>
                          <a:ea typeface="+mn-ea"/>
                          <a:cs typeface="+mn-cs"/>
                        </a:rPr>
                        <a:t>Reducir el consumo de sodio</a:t>
                      </a:r>
                      <a:endParaRPr lang="es-ES" sz="1800" b="1" dirty="0">
                        <a:solidFill>
                          <a:schemeClr val="tx2"/>
                        </a:solidFill>
                        <a:latin typeface="Calibri" panose="020F0502020204030204" pitchFamily="34" charset="0"/>
                      </a:endParaRPr>
                    </a:p>
                  </a:txBody>
                  <a:tcPr marL="91435" marR="91435" marT="45707" marB="45707" anchor="ctr"/>
                </a:tc>
                <a:tc>
                  <a:txBody>
                    <a:bodyPr/>
                    <a:lstStyle/>
                    <a:p>
                      <a:pPr algn="ctr"/>
                      <a:r>
                        <a:rPr lang="es-ES" sz="1800" b="1" dirty="0">
                          <a:solidFill>
                            <a:srgbClr val="FF0000"/>
                          </a:solidFill>
                          <a:latin typeface="Calibri" panose="020F0502020204030204" pitchFamily="34" charset="0"/>
                        </a:rPr>
                        <a:t>II</a:t>
                      </a:r>
                    </a:p>
                  </a:txBody>
                  <a:tcPr marL="91435" marR="91435" marT="45707" marB="45707" anchor="ctr" anchorCtr="1"/>
                </a:tc>
                <a:tc>
                  <a:txBody>
                    <a:bodyPr/>
                    <a:lstStyle/>
                    <a:p>
                      <a:pPr marL="0" algn="ctr" defTabSz="914400" rtl="0" eaLnBrk="1" latinLnBrk="0" hangingPunct="1"/>
                      <a:r>
                        <a:rPr lang="es-ES" sz="1400" b="1" kern="1200" dirty="0">
                          <a:solidFill>
                            <a:srgbClr val="FF0000"/>
                          </a:solidFill>
                          <a:latin typeface="Calibri" panose="020F0502020204030204" pitchFamily="34" charset="0"/>
                          <a:ea typeface="+mn-ea"/>
                          <a:cs typeface="+mn-cs"/>
                        </a:rPr>
                        <a:t>C</a:t>
                      </a:r>
                    </a:p>
                  </a:txBody>
                  <a:tcPr marL="91435" marR="91435" marT="45707" marB="45707" anchor="ctr" anchorCtr="1"/>
                </a:tc>
                <a:extLst>
                  <a:ext uri="{0D108BD9-81ED-4DB2-BD59-A6C34878D82A}">
                    <a16:rowId xmlns:a16="http://schemas.microsoft.com/office/drawing/2014/main" xmlns="" val="10006"/>
                  </a:ext>
                </a:extLst>
              </a:tr>
              <a:tr h="383891">
                <a:tc>
                  <a:txBody>
                    <a:bodyPr/>
                    <a:lstStyle/>
                    <a:p>
                      <a:r>
                        <a:rPr lang="es-ES" sz="1800" b="1" kern="1200" baseline="0" dirty="0">
                          <a:solidFill>
                            <a:schemeClr val="tx2"/>
                          </a:solidFill>
                          <a:latin typeface="Calibri" panose="020F0502020204030204" pitchFamily="34" charset="0"/>
                          <a:ea typeface="+mn-ea"/>
                          <a:cs typeface="+mn-cs"/>
                        </a:rPr>
                        <a:t>Aumentar la ingesta de hierro</a:t>
                      </a:r>
                      <a:endParaRPr lang="es-ES" sz="1800" b="1" dirty="0">
                        <a:solidFill>
                          <a:schemeClr val="tx2"/>
                        </a:solidFill>
                        <a:latin typeface="Calibri" panose="020F0502020204030204" pitchFamily="34" charset="0"/>
                      </a:endParaRPr>
                    </a:p>
                  </a:txBody>
                  <a:tcPr marL="91435" marR="91435" marT="45707" marB="45707" anchor="ctr"/>
                </a:tc>
                <a:tc>
                  <a:txBody>
                    <a:bodyPr/>
                    <a:lstStyle/>
                    <a:p>
                      <a:pPr algn="ctr"/>
                      <a:r>
                        <a:rPr lang="es-ES" sz="1800" b="1" dirty="0">
                          <a:solidFill>
                            <a:srgbClr val="FF0000"/>
                          </a:solidFill>
                          <a:latin typeface="Calibri" panose="020F0502020204030204" pitchFamily="34" charset="0"/>
                        </a:rPr>
                        <a:t>II,III</a:t>
                      </a:r>
                    </a:p>
                  </a:txBody>
                  <a:tcPr marL="91435" marR="91435" marT="45707" marB="45707" anchor="ctr" anchorCtr="1"/>
                </a:tc>
                <a:tc>
                  <a:txBody>
                    <a:bodyPr/>
                    <a:lstStyle/>
                    <a:p>
                      <a:pPr marL="0" algn="ctr" defTabSz="914400" rtl="0" eaLnBrk="1" latinLnBrk="0" hangingPunct="1"/>
                      <a:r>
                        <a:rPr lang="es-ES" sz="1400" b="1" kern="1200" dirty="0">
                          <a:solidFill>
                            <a:srgbClr val="FF0000"/>
                          </a:solidFill>
                          <a:latin typeface="Calibri" panose="020F0502020204030204" pitchFamily="34" charset="0"/>
                          <a:ea typeface="+mn-ea"/>
                          <a:cs typeface="+mn-cs"/>
                        </a:rPr>
                        <a:t>C</a:t>
                      </a:r>
                    </a:p>
                  </a:txBody>
                  <a:tcPr marL="91435" marR="91435" marT="45707" marB="45707" anchor="ctr" anchorCtr="1"/>
                </a:tc>
                <a:extLst>
                  <a:ext uri="{0D108BD9-81ED-4DB2-BD59-A6C34878D82A}">
                    <a16:rowId xmlns:a16="http://schemas.microsoft.com/office/drawing/2014/main" xmlns="" val="10007"/>
                  </a:ext>
                </a:extLst>
              </a:tr>
              <a:tr h="703822">
                <a:tc>
                  <a:txBody>
                    <a:bodyPr/>
                    <a:lstStyle/>
                    <a:p>
                      <a:r>
                        <a:rPr lang="es-ES" sz="1800" b="1" kern="1200" baseline="0" dirty="0">
                          <a:solidFill>
                            <a:schemeClr val="tx2"/>
                          </a:solidFill>
                          <a:latin typeface="Calibri" panose="020F0502020204030204" pitchFamily="34" charset="0"/>
                          <a:ea typeface="+mn-ea"/>
                          <a:cs typeface="+mn-cs"/>
                        </a:rPr>
                        <a:t>Aumentar la ingesta de beta-caroteno y otros antioxidantes</a:t>
                      </a:r>
                      <a:endParaRPr lang="es-ES" sz="1800" b="1" dirty="0">
                        <a:solidFill>
                          <a:schemeClr val="tx2"/>
                        </a:solidFill>
                        <a:latin typeface="Calibri" panose="020F0502020204030204" pitchFamily="34" charset="0"/>
                      </a:endParaRPr>
                    </a:p>
                  </a:txBody>
                  <a:tcPr marL="91435" marR="91435" marT="45707" marB="45707" anchor="ctr"/>
                </a:tc>
                <a:tc>
                  <a:txBody>
                    <a:bodyPr/>
                    <a:lstStyle/>
                    <a:p>
                      <a:pPr algn="ctr"/>
                      <a:r>
                        <a:rPr lang="es-ES" sz="1800" b="1" dirty="0">
                          <a:solidFill>
                            <a:srgbClr val="FF0000"/>
                          </a:solidFill>
                          <a:latin typeface="Calibri" panose="020F0502020204030204" pitchFamily="34" charset="0"/>
                        </a:rPr>
                        <a:t>II</a:t>
                      </a:r>
                    </a:p>
                  </a:txBody>
                  <a:tcPr marL="91435" marR="91435" marT="45707" marB="45707" anchor="ctr" anchorCtr="1"/>
                </a:tc>
                <a:tc>
                  <a:txBody>
                    <a:bodyPr/>
                    <a:lstStyle/>
                    <a:p>
                      <a:pPr marL="0" algn="ctr" defTabSz="914400" rtl="0" eaLnBrk="1" latinLnBrk="0" hangingPunct="1"/>
                      <a:r>
                        <a:rPr lang="es-ES" sz="1400" b="1" kern="1200" dirty="0">
                          <a:solidFill>
                            <a:srgbClr val="FF0000"/>
                          </a:solidFill>
                          <a:latin typeface="Calibri" panose="020F0502020204030204" pitchFamily="34" charset="0"/>
                          <a:ea typeface="+mn-ea"/>
                          <a:cs typeface="+mn-cs"/>
                        </a:rPr>
                        <a:t>C</a:t>
                      </a:r>
                    </a:p>
                    <a:p>
                      <a:pPr algn="ctr"/>
                      <a:r>
                        <a:rPr lang="es-ES" sz="1200" b="0" dirty="0">
                          <a:solidFill>
                            <a:schemeClr val="tx2">
                              <a:lumMod val="50000"/>
                            </a:schemeClr>
                          </a:solidFill>
                          <a:latin typeface="Calibri" panose="020F0502020204030204" pitchFamily="34" charset="0"/>
                        </a:rPr>
                        <a:t>(Moderada evidencia de que la medida es eficaz)</a:t>
                      </a:r>
                    </a:p>
                  </a:txBody>
                  <a:tcPr marL="91435" marR="91435" marT="45707" marB="45707" anchor="ctr" anchorCtr="1"/>
                </a:tc>
                <a:extLst>
                  <a:ext uri="{0D108BD9-81ED-4DB2-BD59-A6C34878D82A}">
                    <a16:rowId xmlns:a16="http://schemas.microsoft.com/office/drawing/2014/main" xmlns="" val="10008"/>
                  </a:ext>
                </a:extLst>
              </a:tr>
              <a:tr h="383891">
                <a:tc>
                  <a:txBody>
                    <a:bodyPr/>
                    <a:lstStyle/>
                    <a:p>
                      <a:r>
                        <a:rPr lang="es-ES" sz="1800" b="1" kern="1200" baseline="0" dirty="0">
                          <a:solidFill>
                            <a:schemeClr val="tx2"/>
                          </a:solidFill>
                          <a:latin typeface="Calibri" panose="020F0502020204030204" pitchFamily="34" charset="0"/>
                          <a:ea typeface="+mn-ea"/>
                          <a:cs typeface="+mn-cs"/>
                        </a:rPr>
                        <a:t>Lactancia natural</a:t>
                      </a:r>
                      <a:endParaRPr lang="es-ES" sz="1800" b="1" dirty="0">
                        <a:solidFill>
                          <a:schemeClr val="tx2"/>
                        </a:solidFill>
                        <a:latin typeface="Calibri" panose="020F0502020204030204" pitchFamily="34" charset="0"/>
                      </a:endParaRPr>
                    </a:p>
                  </a:txBody>
                  <a:tcPr marL="91435" marR="91435" marT="45707" marB="45707" anchor="ctr" anchorCtr="1"/>
                </a:tc>
                <a:tc>
                  <a:txBody>
                    <a:bodyPr/>
                    <a:lstStyle/>
                    <a:p>
                      <a:pPr algn="ctr"/>
                      <a:r>
                        <a:rPr lang="es-ES" sz="1800" b="1" dirty="0">
                          <a:solidFill>
                            <a:srgbClr val="FF0000"/>
                          </a:solidFill>
                          <a:latin typeface="Calibri" panose="020F0502020204030204" pitchFamily="34" charset="0"/>
                        </a:rPr>
                        <a:t>I,II</a:t>
                      </a:r>
                    </a:p>
                  </a:txBody>
                  <a:tcPr marL="91435" marR="91435" marT="45707" marB="45707" anchor="ctr" anchorCtr="1"/>
                </a:tc>
                <a:tc>
                  <a:txBody>
                    <a:bodyPr/>
                    <a:lstStyle/>
                    <a:p>
                      <a:pPr marL="0" algn="ctr" defTabSz="914400" rtl="0" eaLnBrk="1" latinLnBrk="0" hangingPunct="1"/>
                      <a:r>
                        <a:rPr lang="es-ES" sz="1400" b="1" kern="1200" dirty="0">
                          <a:solidFill>
                            <a:srgbClr val="FF0000"/>
                          </a:solidFill>
                          <a:latin typeface="Calibri" panose="020F0502020204030204" pitchFamily="34" charset="0"/>
                          <a:ea typeface="+mn-ea"/>
                          <a:cs typeface="+mn-cs"/>
                        </a:rPr>
                        <a:t>A</a:t>
                      </a:r>
                    </a:p>
                  </a:txBody>
                  <a:tcPr marL="91435" marR="91435" marT="45707" marB="45707" anchor="ctr" anchorCtr="1"/>
                </a:tc>
                <a:extLst>
                  <a:ext uri="{0D108BD9-81ED-4DB2-BD59-A6C34878D82A}">
                    <a16:rowId xmlns:a16="http://schemas.microsoft.com/office/drawing/2014/main" xmlns="" val="10009"/>
                  </a:ext>
                </a:extLst>
              </a:tr>
            </a:tbl>
          </a:graphicData>
        </a:graphic>
      </p:graphicFrame>
      <p:sp>
        <p:nvSpPr>
          <p:cNvPr id="6" name="4 CuadroTexto">
            <a:extLst>
              <a:ext uri="{FF2B5EF4-FFF2-40B4-BE49-F238E27FC236}">
                <a16:creationId xmlns:a16="http://schemas.microsoft.com/office/drawing/2014/main" xmlns="" id="{4B4283FF-6E96-4389-BC4C-BA1F71C35231}"/>
              </a:ext>
            </a:extLst>
          </p:cNvPr>
          <p:cNvSpPr txBox="1">
            <a:spLocks noChangeArrowheads="1"/>
          </p:cNvSpPr>
          <p:nvPr/>
        </p:nvSpPr>
        <p:spPr bwMode="auto">
          <a:xfrm>
            <a:off x="0" y="6180138"/>
            <a:ext cx="12192000" cy="677862"/>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s-ES" sz="1200" b="1" dirty="0">
                <a:solidFill>
                  <a:srgbClr val="FF0000"/>
                </a:solidFill>
                <a:latin typeface="+mj-lt"/>
              </a:rPr>
              <a:t>Modificado </a:t>
            </a:r>
            <a:r>
              <a:rPr lang="es-ES" sz="1200" b="1" dirty="0" err="1">
                <a:solidFill>
                  <a:srgbClr val="FF0000"/>
                </a:solidFill>
                <a:latin typeface="+mj-lt"/>
              </a:rPr>
              <a:t>Institute</a:t>
            </a:r>
            <a:r>
              <a:rPr lang="es-ES" sz="1200" b="1" dirty="0">
                <a:solidFill>
                  <a:srgbClr val="FF0000"/>
                </a:solidFill>
                <a:latin typeface="+mj-lt"/>
              </a:rPr>
              <a:t> of Medicine</a:t>
            </a:r>
          </a:p>
          <a:p>
            <a:pPr eaLnBrk="1" fontAlgn="auto" hangingPunct="1">
              <a:spcBef>
                <a:spcPts val="0"/>
              </a:spcBef>
              <a:spcAft>
                <a:spcPts val="0"/>
              </a:spcAft>
              <a:defRPr/>
            </a:pPr>
            <a:r>
              <a:rPr lang="es-ES" sz="1200" dirty="0">
                <a:latin typeface="+mj-lt"/>
              </a:rPr>
              <a:t>Calañas-Continente , Bellido. Bases científicas de una alimentación saludable.</a:t>
            </a:r>
            <a:r>
              <a:rPr lang="es-ES_tradnl" sz="1200" dirty="0">
                <a:latin typeface="+mj-lt"/>
              </a:rPr>
              <a:t> </a:t>
            </a:r>
            <a:r>
              <a:rPr lang="es-ES_tradnl" sz="1200" dirty="0" err="1">
                <a:latin typeface="+mj-lt"/>
              </a:rPr>
              <a:t>Rev</a:t>
            </a:r>
            <a:r>
              <a:rPr lang="es-ES_tradnl" sz="1200" dirty="0">
                <a:latin typeface="+mj-lt"/>
              </a:rPr>
              <a:t> </a:t>
            </a:r>
            <a:r>
              <a:rPr lang="es-ES_tradnl" sz="1200" dirty="0" err="1">
                <a:latin typeface="+mj-lt"/>
              </a:rPr>
              <a:t>Med</a:t>
            </a:r>
            <a:r>
              <a:rPr lang="es-ES_tradnl" sz="1200" dirty="0">
                <a:latin typeface="+mj-lt"/>
              </a:rPr>
              <a:t> </a:t>
            </a:r>
            <a:r>
              <a:rPr lang="es-ES_tradnl" sz="1200" dirty="0" err="1">
                <a:latin typeface="+mj-lt"/>
              </a:rPr>
              <a:t>Univ</a:t>
            </a:r>
            <a:r>
              <a:rPr lang="es-ES_tradnl" sz="1200" dirty="0">
                <a:latin typeface="+mj-lt"/>
              </a:rPr>
              <a:t> Navarra/</a:t>
            </a:r>
            <a:r>
              <a:rPr lang="es-ES_tradnl" sz="1200" dirty="0" err="1">
                <a:latin typeface="+mj-lt"/>
              </a:rPr>
              <a:t>vol</a:t>
            </a:r>
            <a:r>
              <a:rPr lang="es-ES_tradnl" sz="1200" dirty="0">
                <a:latin typeface="+mj-lt"/>
              </a:rPr>
              <a:t> 50, nº 4, 2006, 7-14</a:t>
            </a:r>
          </a:p>
          <a:p>
            <a:pPr eaLnBrk="1" fontAlgn="auto" hangingPunct="1">
              <a:spcBef>
                <a:spcPts val="0"/>
              </a:spcBef>
              <a:spcAft>
                <a:spcPts val="0"/>
              </a:spcAft>
              <a:defRPr/>
            </a:pPr>
            <a:r>
              <a:rPr lang="es-ES" sz="1400" b="1" dirty="0">
                <a:solidFill>
                  <a:schemeClr val="accent6"/>
                </a:solidFill>
                <a:latin typeface="Trebuchet MS" pitchFamily="34" charset="0"/>
              </a:rPr>
              <a:t> </a:t>
            </a:r>
          </a:p>
        </p:txBody>
      </p:sp>
      <p:sp>
        <p:nvSpPr>
          <p:cNvPr id="121905" name="2 Rectángulo">
            <a:extLst>
              <a:ext uri="{FF2B5EF4-FFF2-40B4-BE49-F238E27FC236}">
                <a16:creationId xmlns:a16="http://schemas.microsoft.com/office/drawing/2014/main" xmlns="" id="{9DE817B8-7BD9-4A8B-BFA2-64060EB4144C}"/>
              </a:ext>
            </a:extLst>
          </p:cNvPr>
          <p:cNvSpPr>
            <a:spLocks noChangeArrowheads="1"/>
          </p:cNvSpPr>
          <p:nvPr/>
        </p:nvSpPr>
        <p:spPr bwMode="auto">
          <a:xfrm>
            <a:off x="2035175" y="147638"/>
            <a:ext cx="7658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ES" sz="2800" b="1" dirty="0">
                <a:solidFill>
                  <a:schemeClr val="accent1">
                    <a:lumMod val="50000"/>
                  </a:schemeClr>
                </a:solidFill>
              </a:rPr>
              <a:t>FACTORES DIETÉTICOS COMO PREVENCIÓN ENT</a:t>
            </a:r>
          </a:p>
        </p:txBody>
      </p:sp>
      <p:grpSp>
        <p:nvGrpSpPr>
          <p:cNvPr id="110642" name="Grupo 4">
            <a:extLst>
              <a:ext uri="{FF2B5EF4-FFF2-40B4-BE49-F238E27FC236}">
                <a16:creationId xmlns:a16="http://schemas.microsoft.com/office/drawing/2014/main" xmlns="" id="{19A8C050-FA37-437A-AC38-D7EC950BE596}"/>
              </a:ext>
            </a:extLst>
          </p:cNvPr>
          <p:cNvGrpSpPr>
            <a:grpSpLocks/>
          </p:cNvGrpSpPr>
          <p:nvPr/>
        </p:nvGrpSpPr>
        <p:grpSpPr bwMode="auto">
          <a:xfrm>
            <a:off x="0" y="71438"/>
            <a:ext cx="12192000" cy="1041400"/>
            <a:chOff x="324949" y="18898"/>
            <a:chExt cx="11473761" cy="1041523"/>
          </a:xfrm>
        </p:grpSpPr>
        <p:pic>
          <p:nvPicPr>
            <p:cNvPr id="7" name="Gráfico 6" descr="Niños">
              <a:extLst>
                <a:ext uri="{FF2B5EF4-FFF2-40B4-BE49-F238E27FC236}">
                  <a16:creationId xmlns:a16="http://schemas.microsoft.com/office/drawing/2014/main" xmlns="" id="{01E6CF8F-C391-454C-ACEF-8F0F64F98C8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04" cy="1041523"/>
            </a:xfrm>
            <a:prstGeom prst="rect">
              <a:avLst/>
            </a:prstGeom>
          </p:spPr>
        </p:pic>
        <p:grpSp>
          <p:nvGrpSpPr>
            <p:cNvPr id="110644" name="Grupo 7">
              <a:extLst>
                <a:ext uri="{FF2B5EF4-FFF2-40B4-BE49-F238E27FC236}">
                  <a16:creationId xmlns:a16="http://schemas.microsoft.com/office/drawing/2014/main" xmlns="" id="{F5994DD4-164A-48B9-9704-CADCE0B086A3}"/>
                </a:ext>
              </a:extLst>
            </p:cNvPr>
            <p:cNvGrpSpPr>
              <a:grpSpLocks/>
            </p:cNvGrpSpPr>
            <p:nvPr/>
          </p:nvGrpSpPr>
          <p:grpSpPr bwMode="auto">
            <a:xfrm>
              <a:off x="10087897" y="203994"/>
              <a:ext cx="1710813" cy="651412"/>
              <a:chOff x="311102" y="174229"/>
              <a:chExt cx="9335256" cy="6359305"/>
            </a:xfrm>
          </p:grpSpPr>
          <p:pic>
            <p:nvPicPr>
              <p:cNvPr id="110645" name="Imagen 8">
                <a:extLst>
                  <a:ext uri="{FF2B5EF4-FFF2-40B4-BE49-F238E27FC236}">
                    <a16:creationId xmlns:a16="http://schemas.microsoft.com/office/drawing/2014/main" xmlns="" id="{505D7C6E-021B-4660-8E4A-0C53F12EEC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46" name="Imagen 9">
                <a:extLst>
                  <a:ext uri="{FF2B5EF4-FFF2-40B4-BE49-F238E27FC236}">
                    <a16:creationId xmlns:a16="http://schemas.microsoft.com/office/drawing/2014/main" xmlns="" id="{4D1AE622-3687-4B15-B257-B56ADAA26C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spd="slow"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xmlns="" id="{7CB05290-986D-4598-928F-4D1B248F9403}"/>
              </a:ext>
            </a:extLst>
          </p:cNvPr>
          <p:cNvSpPr>
            <a:spLocks noGrp="1" noChangeArrowheads="1"/>
          </p:cNvSpPr>
          <p:nvPr>
            <p:ph type="body" sz="half" idx="1"/>
          </p:nvPr>
        </p:nvSpPr>
        <p:spPr>
          <a:xfrm>
            <a:off x="1616075" y="2533650"/>
            <a:ext cx="4397375" cy="4495800"/>
          </a:xfrm>
        </p:spPr>
        <p:txBody>
          <a:bodyPr/>
          <a:lstStyle/>
          <a:p>
            <a:pPr lvl="1" defTabSz="762000" eaLnBrk="1" hangingPunct="1">
              <a:spcBef>
                <a:spcPct val="30000"/>
              </a:spcBef>
              <a:buClr>
                <a:srgbClr val="CC0066"/>
              </a:buClr>
              <a:buSzPct val="80000"/>
              <a:buFont typeface="Wingdings" panose="05000000000000000000" pitchFamily="2" charset="2"/>
              <a:buChar char="l"/>
            </a:pPr>
            <a:r>
              <a:rPr lang="en-GB" altLang="es-ES" b="1" dirty="0" err="1">
                <a:solidFill>
                  <a:schemeClr val="accent2"/>
                </a:solidFill>
                <a:latin typeface="Trebuchet MS" panose="020B0603020202020204" pitchFamily="34" charset="0"/>
              </a:rPr>
              <a:t>Grasa</a:t>
            </a:r>
            <a:r>
              <a:rPr lang="en-GB" altLang="es-ES" b="1" dirty="0">
                <a:solidFill>
                  <a:schemeClr val="accent2"/>
                </a:solidFill>
                <a:latin typeface="Trebuchet MS" panose="020B0603020202020204" pitchFamily="34" charset="0"/>
              </a:rPr>
              <a:t> Total </a:t>
            </a:r>
          </a:p>
          <a:p>
            <a:pPr lvl="1" defTabSz="762000" eaLnBrk="1" hangingPunct="1">
              <a:spcBef>
                <a:spcPct val="30000"/>
              </a:spcBef>
              <a:buClr>
                <a:srgbClr val="CC0066"/>
              </a:buClr>
              <a:buSzPct val="80000"/>
              <a:buFont typeface="Wingdings" panose="05000000000000000000" pitchFamily="2" charset="2"/>
              <a:buChar char="l"/>
            </a:pPr>
            <a:r>
              <a:rPr lang="en-GB" altLang="es-ES" b="1" dirty="0" err="1">
                <a:solidFill>
                  <a:schemeClr val="accent2"/>
                </a:solidFill>
                <a:latin typeface="Trebuchet MS" panose="020B0603020202020204" pitchFamily="34" charset="0"/>
              </a:rPr>
              <a:t>Grasa</a:t>
            </a:r>
            <a:r>
              <a:rPr lang="en-GB" altLang="es-ES" b="1" dirty="0">
                <a:solidFill>
                  <a:schemeClr val="accent2"/>
                </a:solidFill>
                <a:latin typeface="Trebuchet MS" panose="020B0603020202020204" pitchFamily="34" charset="0"/>
              </a:rPr>
              <a:t> </a:t>
            </a:r>
            <a:r>
              <a:rPr lang="en-GB" altLang="es-ES" b="1" dirty="0" err="1">
                <a:solidFill>
                  <a:schemeClr val="accent2"/>
                </a:solidFill>
                <a:latin typeface="Trebuchet MS" panose="020B0603020202020204" pitchFamily="34" charset="0"/>
              </a:rPr>
              <a:t>Saturada</a:t>
            </a:r>
            <a:r>
              <a:rPr lang="en-GB" altLang="es-ES" b="1" dirty="0">
                <a:solidFill>
                  <a:schemeClr val="accent2"/>
                </a:solidFill>
                <a:latin typeface="Trebuchet MS" panose="020B0603020202020204" pitchFamily="34" charset="0"/>
              </a:rPr>
              <a:t> </a:t>
            </a:r>
          </a:p>
          <a:p>
            <a:pPr lvl="1" defTabSz="762000" eaLnBrk="1" hangingPunct="1">
              <a:spcBef>
                <a:spcPct val="30000"/>
              </a:spcBef>
              <a:buClr>
                <a:srgbClr val="CC0066"/>
              </a:buClr>
              <a:buSzPct val="80000"/>
              <a:buFont typeface="Wingdings" panose="05000000000000000000" pitchFamily="2" charset="2"/>
              <a:buChar char="l"/>
            </a:pPr>
            <a:r>
              <a:rPr lang="en-GB" altLang="es-ES" b="1" dirty="0" err="1">
                <a:solidFill>
                  <a:schemeClr val="accent2"/>
                </a:solidFill>
                <a:latin typeface="Trebuchet MS" panose="020B0603020202020204" pitchFamily="34" charset="0"/>
              </a:rPr>
              <a:t>Grasas</a:t>
            </a:r>
            <a:r>
              <a:rPr lang="en-GB" altLang="es-ES" b="1" dirty="0">
                <a:solidFill>
                  <a:schemeClr val="accent2"/>
                </a:solidFill>
                <a:latin typeface="Trebuchet MS" panose="020B0603020202020204" pitchFamily="34" charset="0"/>
              </a:rPr>
              <a:t> Trans </a:t>
            </a:r>
          </a:p>
          <a:p>
            <a:pPr lvl="1" defTabSz="762000" eaLnBrk="1" hangingPunct="1">
              <a:spcBef>
                <a:spcPct val="30000"/>
              </a:spcBef>
              <a:buClr>
                <a:srgbClr val="CC0066"/>
              </a:buClr>
              <a:buSzPct val="80000"/>
              <a:buFont typeface="Wingdings" panose="05000000000000000000" pitchFamily="2" charset="2"/>
              <a:buChar char="l"/>
            </a:pPr>
            <a:r>
              <a:rPr lang="en-GB" altLang="es-ES" b="1" dirty="0" err="1">
                <a:solidFill>
                  <a:schemeClr val="accent2"/>
                </a:solidFill>
                <a:latin typeface="Trebuchet MS" panose="020B0603020202020204" pitchFamily="34" charset="0"/>
              </a:rPr>
              <a:t>Azucares</a:t>
            </a:r>
            <a:r>
              <a:rPr lang="en-GB" altLang="es-ES" b="1" dirty="0">
                <a:solidFill>
                  <a:schemeClr val="accent2"/>
                </a:solidFill>
                <a:latin typeface="Trebuchet MS" panose="020B0603020202020204" pitchFamily="34" charset="0"/>
              </a:rPr>
              <a:t> </a:t>
            </a:r>
            <a:r>
              <a:rPr lang="en-GB" altLang="es-ES" b="1" dirty="0" err="1">
                <a:solidFill>
                  <a:schemeClr val="accent2"/>
                </a:solidFill>
                <a:latin typeface="Trebuchet MS" panose="020B0603020202020204" pitchFamily="34" charset="0"/>
              </a:rPr>
              <a:t>agregada</a:t>
            </a:r>
            <a:r>
              <a:rPr lang="en-GB" altLang="es-ES" b="1" dirty="0">
                <a:solidFill>
                  <a:schemeClr val="accent2"/>
                </a:solidFill>
                <a:latin typeface="Trebuchet MS" panose="020B0603020202020204" pitchFamily="34" charset="0"/>
              </a:rPr>
              <a:t> </a:t>
            </a:r>
          </a:p>
          <a:p>
            <a:pPr lvl="1" defTabSz="762000" eaLnBrk="1" hangingPunct="1">
              <a:spcBef>
                <a:spcPct val="30000"/>
              </a:spcBef>
              <a:buClr>
                <a:srgbClr val="CC0066"/>
              </a:buClr>
              <a:buSzPct val="80000"/>
              <a:buFont typeface="Wingdings" panose="05000000000000000000" pitchFamily="2" charset="2"/>
              <a:buChar char="l"/>
            </a:pPr>
            <a:r>
              <a:rPr lang="en-GB" altLang="es-ES" b="1" dirty="0" err="1">
                <a:solidFill>
                  <a:schemeClr val="accent2"/>
                </a:solidFill>
                <a:latin typeface="Trebuchet MS" panose="020B0603020202020204" pitchFamily="34" charset="0"/>
              </a:rPr>
              <a:t>Almidones</a:t>
            </a:r>
            <a:r>
              <a:rPr lang="en-GB" altLang="es-ES" b="1" dirty="0">
                <a:solidFill>
                  <a:schemeClr val="accent2"/>
                </a:solidFill>
                <a:latin typeface="Trebuchet MS" panose="020B0603020202020204" pitchFamily="34" charset="0"/>
              </a:rPr>
              <a:t> </a:t>
            </a:r>
            <a:r>
              <a:rPr lang="en-GB" altLang="es-ES" b="1" dirty="0" err="1">
                <a:solidFill>
                  <a:schemeClr val="accent2"/>
                </a:solidFill>
                <a:latin typeface="Trebuchet MS" panose="020B0603020202020204" pitchFamily="34" charset="0"/>
              </a:rPr>
              <a:t>refinados</a:t>
            </a:r>
            <a:r>
              <a:rPr lang="en-GB" altLang="es-ES" b="1" dirty="0">
                <a:solidFill>
                  <a:schemeClr val="accent2"/>
                </a:solidFill>
                <a:latin typeface="Trebuchet MS" panose="020B0603020202020204" pitchFamily="34" charset="0"/>
              </a:rPr>
              <a:t> </a:t>
            </a:r>
          </a:p>
          <a:p>
            <a:pPr lvl="1" defTabSz="762000" eaLnBrk="1" hangingPunct="1">
              <a:spcBef>
                <a:spcPct val="30000"/>
              </a:spcBef>
              <a:buClr>
                <a:srgbClr val="CC0066"/>
              </a:buClr>
              <a:buSzPct val="80000"/>
              <a:buFont typeface="Wingdings" panose="05000000000000000000" pitchFamily="2" charset="2"/>
              <a:buChar char="l"/>
            </a:pPr>
            <a:r>
              <a:rPr lang="en-GB" altLang="es-ES" b="1" dirty="0" err="1">
                <a:solidFill>
                  <a:schemeClr val="accent2"/>
                </a:solidFill>
                <a:latin typeface="Trebuchet MS" panose="020B0603020202020204" pitchFamily="34" charset="0"/>
              </a:rPr>
              <a:t>Sodio</a:t>
            </a:r>
            <a:r>
              <a:rPr lang="en-GB" altLang="es-ES" b="1" dirty="0">
                <a:solidFill>
                  <a:schemeClr val="accent2"/>
                </a:solidFill>
                <a:latin typeface="Trebuchet MS" panose="020B0603020202020204" pitchFamily="34" charset="0"/>
              </a:rPr>
              <a:t>/</a:t>
            </a:r>
            <a:r>
              <a:rPr lang="en-GB" altLang="es-ES" b="1" dirty="0" err="1">
                <a:solidFill>
                  <a:schemeClr val="accent2"/>
                </a:solidFill>
                <a:latin typeface="Trebuchet MS" panose="020B0603020202020204" pitchFamily="34" charset="0"/>
              </a:rPr>
              <a:t>sal</a:t>
            </a:r>
            <a:endParaRPr lang="en-GB" altLang="es-ES" b="1" dirty="0">
              <a:solidFill>
                <a:schemeClr val="accent2"/>
              </a:solidFill>
              <a:latin typeface="Trebuchet MS" panose="020B0603020202020204" pitchFamily="34" charset="0"/>
            </a:endParaRPr>
          </a:p>
          <a:p>
            <a:pPr lvl="1" defTabSz="762000" eaLnBrk="1" hangingPunct="1">
              <a:spcBef>
                <a:spcPct val="30000"/>
              </a:spcBef>
              <a:buClr>
                <a:srgbClr val="CC0066"/>
              </a:buClr>
              <a:buSzPct val="80000"/>
              <a:buFont typeface="Wingdings" panose="05000000000000000000" pitchFamily="2" charset="2"/>
              <a:buChar char="l"/>
            </a:pPr>
            <a:r>
              <a:rPr lang="en-GB" altLang="es-ES" b="1" dirty="0">
                <a:solidFill>
                  <a:schemeClr val="accent2"/>
                </a:solidFill>
                <a:latin typeface="Trebuchet MS" panose="020B0603020202020204" pitchFamily="34" charset="0"/>
              </a:rPr>
              <a:t>Carnes </a:t>
            </a:r>
            <a:r>
              <a:rPr lang="en-GB" altLang="es-ES" b="1" dirty="0" err="1">
                <a:solidFill>
                  <a:schemeClr val="accent2"/>
                </a:solidFill>
                <a:latin typeface="Trebuchet MS" panose="020B0603020202020204" pitchFamily="34" charset="0"/>
              </a:rPr>
              <a:t>preservadas</a:t>
            </a:r>
            <a:r>
              <a:rPr lang="en-GB" altLang="es-ES" b="1" dirty="0">
                <a:solidFill>
                  <a:schemeClr val="accent2"/>
                </a:solidFill>
                <a:latin typeface="Trebuchet MS" panose="020B0603020202020204" pitchFamily="34" charset="0"/>
              </a:rPr>
              <a:t> </a:t>
            </a:r>
          </a:p>
        </p:txBody>
      </p:sp>
      <p:sp>
        <p:nvSpPr>
          <p:cNvPr id="112643" name="Rectangle 3">
            <a:extLst>
              <a:ext uri="{FF2B5EF4-FFF2-40B4-BE49-F238E27FC236}">
                <a16:creationId xmlns:a16="http://schemas.microsoft.com/office/drawing/2014/main" xmlns="" id="{8299F7FE-4B7C-41D1-9E68-9C04024A8701}"/>
              </a:ext>
            </a:extLst>
          </p:cNvPr>
          <p:cNvSpPr>
            <a:spLocks noGrp="1" noChangeArrowheads="1"/>
          </p:cNvSpPr>
          <p:nvPr>
            <p:ph type="body" sz="half" idx="2"/>
          </p:nvPr>
        </p:nvSpPr>
        <p:spPr>
          <a:xfrm>
            <a:off x="6096000" y="2420938"/>
            <a:ext cx="4475163" cy="4114800"/>
          </a:xfrm>
        </p:spPr>
        <p:txBody>
          <a:bodyPr/>
          <a:lstStyle/>
          <a:p>
            <a:pPr lvl="1" defTabSz="762000" eaLnBrk="1" hangingPunct="1">
              <a:spcBef>
                <a:spcPct val="30000"/>
              </a:spcBef>
              <a:buClr>
                <a:srgbClr val="CC0066"/>
              </a:buClr>
              <a:buSzPct val="80000"/>
              <a:buFont typeface="Wingdings" panose="05000000000000000000" pitchFamily="2" charset="2"/>
              <a:buChar char="l"/>
            </a:pPr>
            <a:r>
              <a:rPr lang="en-GB" altLang="es-ES" b="1">
                <a:solidFill>
                  <a:schemeClr val="accent2"/>
                </a:solidFill>
                <a:latin typeface="Trebuchet MS" panose="020B0603020202020204" pitchFamily="34" charset="0"/>
              </a:rPr>
              <a:t>Verduras y hortalizas </a:t>
            </a:r>
          </a:p>
          <a:p>
            <a:pPr lvl="1" defTabSz="762000" eaLnBrk="1" hangingPunct="1">
              <a:spcBef>
                <a:spcPct val="30000"/>
              </a:spcBef>
              <a:buClr>
                <a:srgbClr val="CC0066"/>
              </a:buClr>
              <a:buSzPct val="80000"/>
              <a:buFont typeface="Wingdings" panose="05000000000000000000" pitchFamily="2" charset="2"/>
              <a:buChar char="l"/>
            </a:pPr>
            <a:r>
              <a:rPr lang="en-GB" altLang="es-ES" b="1">
                <a:solidFill>
                  <a:schemeClr val="accent2"/>
                </a:solidFill>
                <a:latin typeface="Trebuchet MS" panose="020B0603020202020204" pitchFamily="34" charset="0"/>
              </a:rPr>
              <a:t>Frutas </a:t>
            </a:r>
          </a:p>
          <a:p>
            <a:pPr lvl="1" defTabSz="762000" eaLnBrk="1" hangingPunct="1">
              <a:spcBef>
                <a:spcPct val="30000"/>
              </a:spcBef>
              <a:buClr>
                <a:srgbClr val="CC0066"/>
              </a:buClr>
              <a:buSzPct val="80000"/>
              <a:buFont typeface="Wingdings" panose="05000000000000000000" pitchFamily="2" charset="2"/>
              <a:buChar char="l"/>
            </a:pPr>
            <a:r>
              <a:rPr lang="en-GB" altLang="es-ES" b="1">
                <a:solidFill>
                  <a:schemeClr val="accent2"/>
                </a:solidFill>
                <a:latin typeface="Trebuchet MS" panose="020B0603020202020204" pitchFamily="34" charset="0"/>
              </a:rPr>
              <a:t>Legumbres</a:t>
            </a:r>
          </a:p>
          <a:p>
            <a:pPr lvl="1" defTabSz="762000" eaLnBrk="1" hangingPunct="1">
              <a:spcBef>
                <a:spcPct val="30000"/>
              </a:spcBef>
              <a:buClr>
                <a:srgbClr val="CC0066"/>
              </a:buClr>
              <a:buSzPct val="80000"/>
              <a:buFont typeface="Wingdings" panose="05000000000000000000" pitchFamily="2" charset="2"/>
              <a:buChar char="l"/>
            </a:pPr>
            <a:r>
              <a:rPr lang="en-GB" altLang="es-ES" b="1">
                <a:solidFill>
                  <a:schemeClr val="accent2"/>
                </a:solidFill>
                <a:latin typeface="Trebuchet MS" panose="020B0603020202020204" pitchFamily="34" charset="0"/>
              </a:rPr>
              <a:t>Fibra</a:t>
            </a:r>
          </a:p>
          <a:p>
            <a:pPr lvl="1" defTabSz="762000" eaLnBrk="1" hangingPunct="1">
              <a:spcBef>
                <a:spcPct val="30000"/>
              </a:spcBef>
              <a:buClr>
                <a:srgbClr val="CC0066"/>
              </a:buClr>
              <a:buSzPct val="80000"/>
              <a:buFont typeface="Wingdings" panose="05000000000000000000" pitchFamily="2" charset="2"/>
              <a:buChar char="l"/>
            </a:pPr>
            <a:r>
              <a:rPr lang="en-GB" altLang="es-ES" b="1">
                <a:solidFill>
                  <a:schemeClr val="accent2"/>
                </a:solidFill>
                <a:latin typeface="Trebuchet MS" panose="020B0603020202020204" pitchFamily="34" charset="0"/>
              </a:rPr>
              <a:t>Ac grasos </a:t>
            </a:r>
            <a:r>
              <a:rPr lang="en-GB" altLang="es-ES" b="1" i="1">
                <a:solidFill>
                  <a:schemeClr val="accent2"/>
                </a:solidFill>
                <a:latin typeface="Trebuchet MS" panose="020B0603020202020204" pitchFamily="34" charset="0"/>
              </a:rPr>
              <a:t>omega </a:t>
            </a:r>
            <a:r>
              <a:rPr lang="en-GB" altLang="es-ES" b="1">
                <a:solidFill>
                  <a:schemeClr val="accent2"/>
                </a:solidFill>
                <a:latin typeface="Trebuchet MS" panose="020B0603020202020204" pitchFamily="34" charset="0"/>
              </a:rPr>
              <a:t>- 3</a:t>
            </a:r>
          </a:p>
          <a:p>
            <a:pPr lvl="1" defTabSz="762000" eaLnBrk="1" hangingPunct="1">
              <a:spcBef>
                <a:spcPct val="30000"/>
              </a:spcBef>
              <a:buClr>
                <a:srgbClr val="CC0066"/>
              </a:buClr>
              <a:buSzPct val="80000"/>
              <a:buFont typeface="Wingdings" panose="05000000000000000000" pitchFamily="2" charset="2"/>
              <a:buChar char="l"/>
            </a:pPr>
            <a:r>
              <a:rPr lang="en-GB" altLang="es-ES" b="1">
                <a:solidFill>
                  <a:schemeClr val="accent2"/>
                </a:solidFill>
                <a:latin typeface="Trebuchet MS" panose="020B0603020202020204" pitchFamily="34" charset="0"/>
              </a:rPr>
              <a:t>Hierro</a:t>
            </a:r>
          </a:p>
          <a:p>
            <a:pPr lvl="1" defTabSz="762000" eaLnBrk="1" hangingPunct="1">
              <a:spcBef>
                <a:spcPct val="30000"/>
              </a:spcBef>
              <a:buClr>
                <a:srgbClr val="CC0066"/>
              </a:buClr>
              <a:buSzPct val="80000"/>
              <a:buFont typeface="Wingdings" panose="05000000000000000000" pitchFamily="2" charset="2"/>
              <a:buChar char="l"/>
            </a:pPr>
            <a:r>
              <a:rPr lang="en-GB" altLang="es-ES" b="1">
                <a:solidFill>
                  <a:schemeClr val="accent2"/>
                </a:solidFill>
                <a:latin typeface="Trebuchet MS" panose="020B0603020202020204" pitchFamily="34" charset="0"/>
              </a:rPr>
              <a:t>Zinc/Ac. fólico</a:t>
            </a:r>
          </a:p>
          <a:p>
            <a:pPr lvl="1" defTabSz="762000" eaLnBrk="1" hangingPunct="1">
              <a:spcBef>
                <a:spcPct val="30000"/>
              </a:spcBef>
              <a:buClr>
                <a:srgbClr val="CC0066"/>
              </a:buClr>
              <a:buSzPct val="80000"/>
              <a:buFont typeface="Wingdings" panose="05000000000000000000" pitchFamily="2" charset="2"/>
              <a:buChar char="l"/>
            </a:pPr>
            <a:r>
              <a:rPr lang="en-US" altLang="es-ES" b="1">
                <a:solidFill>
                  <a:schemeClr val="accent2"/>
                </a:solidFill>
                <a:latin typeface="Trebuchet MS" panose="020B0603020202020204" pitchFamily="34" charset="0"/>
              </a:rPr>
              <a:t>ACTIVIDAD FISICA</a:t>
            </a:r>
            <a:endParaRPr lang="en-GB" altLang="es-ES" b="1">
              <a:solidFill>
                <a:schemeClr val="accent2"/>
              </a:solidFill>
              <a:latin typeface="Trebuchet MS" panose="020B0603020202020204" pitchFamily="34" charset="0"/>
            </a:endParaRPr>
          </a:p>
        </p:txBody>
      </p:sp>
      <p:sp>
        <p:nvSpPr>
          <p:cNvPr id="505861" name="Text Box 5">
            <a:extLst>
              <a:ext uri="{FF2B5EF4-FFF2-40B4-BE49-F238E27FC236}">
                <a16:creationId xmlns:a16="http://schemas.microsoft.com/office/drawing/2014/main" xmlns="" id="{65D445BF-82E4-449A-A084-02719AFE2F57}"/>
              </a:ext>
            </a:extLst>
          </p:cNvPr>
          <p:cNvSpPr txBox="1">
            <a:spLocks noChangeArrowheads="1"/>
          </p:cNvSpPr>
          <p:nvPr/>
        </p:nvSpPr>
        <p:spPr bwMode="auto">
          <a:xfrm>
            <a:off x="7188200" y="1858963"/>
            <a:ext cx="2044700" cy="531812"/>
          </a:xfrm>
          <a:prstGeom prst="rect">
            <a:avLst/>
          </a:prstGeom>
          <a:noFill/>
          <a:ln w="12700">
            <a:noFill/>
            <a:miter lim="800000"/>
            <a:headEnd type="none" w="sm" len="sm"/>
            <a:tailEnd type="none" w="sm" len="sm"/>
          </a:ln>
          <a:effectLst/>
        </p:spPr>
        <p:txBody>
          <a:bodyPr lIns="90000" tIns="46800" rIns="90000" bIns="46800">
            <a:spAutoFit/>
          </a:bodyPr>
          <a:lstStyle/>
          <a:p>
            <a:pPr algn="ctr" defTabSz="762000" fontAlgn="auto">
              <a:spcBef>
                <a:spcPts val="0"/>
              </a:spcBef>
              <a:spcAft>
                <a:spcPts val="0"/>
              </a:spcAft>
              <a:defRPr/>
            </a:pPr>
            <a:r>
              <a:rPr lang="en-GB" sz="2800" b="1" dirty="0" err="1">
                <a:solidFill>
                  <a:srgbClr val="FF0000"/>
                </a:solidFill>
                <a:effectLst>
                  <a:outerShdw blurRad="38100" dist="38100" dir="2700000" algn="tl">
                    <a:srgbClr val="FFFFFF"/>
                  </a:outerShdw>
                </a:effectLst>
                <a:latin typeface="Trebuchet MS" pitchFamily="34" charset="0"/>
              </a:rPr>
              <a:t>Aumentar</a:t>
            </a:r>
            <a:endParaRPr lang="en-GB" sz="2800" b="1" dirty="0">
              <a:solidFill>
                <a:srgbClr val="FF0000"/>
              </a:solidFill>
              <a:effectLst>
                <a:outerShdw blurRad="38100" dist="38100" dir="2700000" algn="tl">
                  <a:srgbClr val="FFFFFF"/>
                </a:outerShdw>
              </a:effectLst>
              <a:latin typeface="Trebuchet MS" pitchFamily="34" charset="0"/>
            </a:endParaRPr>
          </a:p>
        </p:txBody>
      </p:sp>
      <p:sp>
        <p:nvSpPr>
          <p:cNvPr id="505862" name="Text Box 6">
            <a:extLst>
              <a:ext uri="{FF2B5EF4-FFF2-40B4-BE49-F238E27FC236}">
                <a16:creationId xmlns:a16="http://schemas.microsoft.com/office/drawing/2014/main" xmlns="" id="{BCAA8CF7-FCDE-4F9F-A673-CD8FA7276C8E}"/>
              </a:ext>
            </a:extLst>
          </p:cNvPr>
          <p:cNvSpPr txBox="1">
            <a:spLocks noChangeArrowheads="1"/>
          </p:cNvSpPr>
          <p:nvPr/>
        </p:nvSpPr>
        <p:spPr bwMode="auto">
          <a:xfrm>
            <a:off x="2851150" y="1820863"/>
            <a:ext cx="2044700" cy="531812"/>
          </a:xfrm>
          <a:prstGeom prst="rect">
            <a:avLst/>
          </a:prstGeom>
          <a:noFill/>
          <a:ln w="12700">
            <a:noFill/>
            <a:miter lim="800000"/>
            <a:headEnd type="none" w="sm" len="sm"/>
            <a:tailEnd type="none" w="sm" len="sm"/>
          </a:ln>
          <a:effectLst/>
        </p:spPr>
        <p:txBody>
          <a:bodyPr lIns="90000" tIns="46800" rIns="90000" bIns="46800">
            <a:spAutoFit/>
          </a:bodyPr>
          <a:lstStyle/>
          <a:p>
            <a:pPr algn="ctr" defTabSz="762000" fontAlgn="auto">
              <a:spcBef>
                <a:spcPts val="0"/>
              </a:spcBef>
              <a:spcAft>
                <a:spcPts val="0"/>
              </a:spcAft>
              <a:defRPr/>
            </a:pPr>
            <a:r>
              <a:rPr lang="en-GB" sz="2800" b="1" dirty="0" err="1">
                <a:solidFill>
                  <a:srgbClr val="FF0000"/>
                </a:solidFill>
                <a:effectLst>
                  <a:outerShdw blurRad="38100" dist="38100" dir="2700000" algn="tl">
                    <a:srgbClr val="FFFFFF"/>
                  </a:outerShdw>
                </a:effectLst>
                <a:latin typeface="Trebuchet MS" pitchFamily="34" charset="0"/>
              </a:rPr>
              <a:t>Reducir</a:t>
            </a:r>
            <a:endParaRPr lang="en-GB" sz="2800" b="1" dirty="0">
              <a:solidFill>
                <a:srgbClr val="FF0000"/>
              </a:solidFill>
              <a:effectLst>
                <a:outerShdw blurRad="38100" dist="38100" dir="2700000" algn="tl">
                  <a:srgbClr val="FFFFFF"/>
                </a:outerShdw>
              </a:effectLst>
              <a:latin typeface="Trebuchet MS" pitchFamily="34" charset="0"/>
            </a:endParaRPr>
          </a:p>
        </p:txBody>
      </p:sp>
      <p:sp>
        <p:nvSpPr>
          <p:cNvPr id="112646" name="Line 7">
            <a:extLst>
              <a:ext uri="{FF2B5EF4-FFF2-40B4-BE49-F238E27FC236}">
                <a16:creationId xmlns:a16="http://schemas.microsoft.com/office/drawing/2014/main" xmlns="" id="{4A217B26-814D-4448-AAF4-8A068C536676}"/>
              </a:ext>
            </a:extLst>
          </p:cNvPr>
          <p:cNvSpPr>
            <a:spLocks noChangeShapeType="1"/>
          </p:cNvSpPr>
          <p:nvPr/>
        </p:nvSpPr>
        <p:spPr bwMode="auto">
          <a:xfrm>
            <a:off x="1524000" y="1557338"/>
            <a:ext cx="9144000" cy="0"/>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12647" name="Line 8">
            <a:extLst>
              <a:ext uri="{FF2B5EF4-FFF2-40B4-BE49-F238E27FC236}">
                <a16:creationId xmlns:a16="http://schemas.microsoft.com/office/drawing/2014/main" xmlns="" id="{A82500B3-C286-4860-9EF8-D88840E3EEB4}"/>
              </a:ext>
            </a:extLst>
          </p:cNvPr>
          <p:cNvSpPr>
            <a:spLocks noChangeShapeType="1"/>
          </p:cNvSpPr>
          <p:nvPr/>
        </p:nvSpPr>
        <p:spPr bwMode="auto">
          <a:xfrm rot="5400000" flipH="1">
            <a:off x="3445669" y="4207669"/>
            <a:ext cx="5300662" cy="0"/>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112648" name="Rectangle 9">
            <a:extLst>
              <a:ext uri="{FF2B5EF4-FFF2-40B4-BE49-F238E27FC236}">
                <a16:creationId xmlns:a16="http://schemas.microsoft.com/office/drawing/2014/main" xmlns="" id="{751A6308-B41F-4AFB-A5EB-39BF15F27251}"/>
              </a:ext>
            </a:extLst>
          </p:cNvPr>
          <p:cNvSpPr>
            <a:spLocks noChangeArrowheads="1"/>
          </p:cNvSpPr>
          <p:nvPr/>
        </p:nvSpPr>
        <p:spPr bwMode="auto">
          <a:xfrm>
            <a:off x="1524000" y="6454775"/>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_tradnl" altLang="es-ES" sz="1800" b="1">
                <a:latin typeface="Tahoma" panose="020B0604030504040204" pitchFamily="34" charset="0"/>
              </a:rPr>
              <a:t>WHO 916</a:t>
            </a:r>
          </a:p>
        </p:txBody>
      </p:sp>
      <p:grpSp>
        <p:nvGrpSpPr>
          <p:cNvPr id="112649" name="Grupo 10">
            <a:extLst>
              <a:ext uri="{FF2B5EF4-FFF2-40B4-BE49-F238E27FC236}">
                <a16:creationId xmlns:a16="http://schemas.microsoft.com/office/drawing/2014/main" xmlns="" id="{4C7B4B08-761B-4E4B-B9CA-E8CDC3CB3775}"/>
              </a:ext>
            </a:extLst>
          </p:cNvPr>
          <p:cNvGrpSpPr>
            <a:grpSpLocks/>
          </p:cNvGrpSpPr>
          <p:nvPr/>
        </p:nvGrpSpPr>
        <p:grpSpPr bwMode="auto">
          <a:xfrm>
            <a:off x="0" y="71438"/>
            <a:ext cx="12192000" cy="1041400"/>
            <a:chOff x="324949" y="18898"/>
            <a:chExt cx="11473761" cy="1041523"/>
          </a:xfrm>
        </p:grpSpPr>
        <p:pic>
          <p:nvPicPr>
            <p:cNvPr id="12" name="Gráfico 11" descr="Niños">
              <a:extLst>
                <a:ext uri="{FF2B5EF4-FFF2-40B4-BE49-F238E27FC236}">
                  <a16:creationId xmlns:a16="http://schemas.microsoft.com/office/drawing/2014/main" xmlns="" id="{B9BF86F4-8507-4F9C-99B3-C5918814789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04" cy="1041523"/>
            </a:xfrm>
            <a:prstGeom prst="rect">
              <a:avLst/>
            </a:prstGeom>
          </p:spPr>
        </p:pic>
        <p:grpSp>
          <p:nvGrpSpPr>
            <p:cNvPr id="112652" name="Grupo 12">
              <a:extLst>
                <a:ext uri="{FF2B5EF4-FFF2-40B4-BE49-F238E27FC236}">
                  <a16:creationId xmlns:a16="http://schemas.microsoft.com/office/drawing/2014/main" xmlns="" id="{0C3FF437-53BD-4F6A-BBDE-343A562ADA9F}"/>
                </a:ext>
              </a:extLst>
            </p:cNvPr>
            <p:cNvGrpSpPr>
              <a:grpSpLocks/>
            </p:cNvGrpSpPr>
            <p:nvPr/>
          </p:nvGrpSpPr>
          <p:grpSpPr bwMode="auto">
            <a:xfrm>
              <a:off x="10087897" y="203994"/>
              <a:ext cx="1710813" cy="651412"/>
              <a:chOff x="311102" y="174229"/>
              <a:chExt cx="9335256" cy="6359305"/>
            </a:xfrm>
          </p:grpSpPr>
          <p:pic>
            <p:nvPicPr>
              <p:cNvPr id="112653" name="Imagen 13">
                <a:extLst>
                  <a:ext uri="{FF2B5EF4-FFF2-40B4-BE49-F238E27FC236}">
                    <a16:creationId xmlns:a16="http://schemas.microsoft.com/office/drawing/2014/main" xmlns="" id="{D53B4F9E-12DF-4A9B-BDFD-04E694F9B1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4" name="Imagen 14">
                <a:extLst>
                  <a:ext uri="{FF2B5EF4-FFF2-40B4-BE49-F238E27FC236}">
                    <a16:creationId xmlns:a16="http://schemas.microsoft.com/office/drawing/2014/main" xmlns="" id="{D2535E75-788F-4AF8-8C02-765B9F4F73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 name="2 Rectángulo">
            <a:extLst>
              <a:ext uri="{FF2B5EF4-FFF2-40B4-BE49-F238E27FC236}">
                <a16:creationId xmlns:a16="http://schemas.microsoft.com/office/drawing/2014/main" xmlns="" id="{F72A68BB-F925-4661-A82D-E846E5C8F50E}"/>
              </a:ext>
            </a:extLst>
          </p:cNvPr>
          <p:cNvSpPr>
            <a:spLocks noChangeArrowheads="1"/>
          </p:cNvSpPr>
          <p:nvPr/>
        </p:nvSpPr>
        <p:spPr bwMode="auto">
          <a:xfrm>
            <a:off x="2035175" y="147638"/>
            <a:ext cx="7658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s-ES" altLang="es-ES" sz="2800" b="1" dirty="0">
                <a:solidFill>
                  <a:schemeClr val="accent1">
                    <a:lumMod val="50000"/>
                  </a:schemeClr>
                </a:solidFill>
              </a:rPr>
              <a:t>FACTORES DIETÉTICOS Y RECOMENDACIONES OMS</a:t>
            </a:r>
          </a:p>
        </p:txBody>
      </p:sp>
      <p:sp>
        <p:nvSpPr>
          <p:cNvPr id="2" name="CuadroTexto 1">
            <a:extLst>
              <a:ext uri="{FF2B5EF4-FFF2-40B4-BE49-F238E27FC236}">
                <a16:creationId xmlns:a16="http://schemas.microsoft.com/office/drawing/2014/main" xmlns="" id="{69602B0A-C7A3-48F7-99F1-696FCEDF846E}"/>
              </a:ext>
            </a:extLst>
          </p:cNvPr>
          <p:cNvSpPr txBox="1"/>
          <p:nvPr/>
        </p:nvSpPr>
        <p:spPr>
          <a:xfrm rot="20996241">
            <a:off x="7713591" y="3689017"/>
            <a:ext cx="3038618" cy="707886"/>
          </a:xfrm>
          <a:prstGeom prst="rect">
            <a:avLst/>
          </a:prstGeom>
          <a:solidFill>
            <a:schemeClr val="bg1"/>
          </a:solidFill>
        </p:spPr>
        <p:txBody>
          <a:bodyPr wrap="square" rtlCol="0">
            <a:spAutoFit/>
          </a:bodyPr>
          <a:lstStyle/>
          <a:p>
            <a:r>
              <a:rPr lang="es-ES" sz="4000" dirty="0">
                <a:solidFill>
                  <a:schemeClr val="accent6">
                    <a:lumMod val="50000"/>
                  </a:schemeClr>
                </a:solidFill>
                <a:latin typeface="Comic Sans MS" panose="030F0702030302020204" pitchFamily="66" charset="0"/>
              </a:rPr>
              <a:t>Amigos</a:t>
            </a:r>
          </a:p>
        </p:txBody>
      </p:sp>
      <p:sp>
        <p:nvSpPr>
          <p:cNvPr id="17" name="CuadroTexto 16">
            <a:extLst>
              <a:ext uri="{FF2B5EF4-FFF2-40B4-BE49-F238E27FC236}">
                <a16:creationId xmlns:a16="http://schemas.microsoft.com/office/drawing/2014/main" xmlns="" id="{951E9ABD-935A-44D7-9B31-6BA56B5E5531}"/>
              </a:ext>
            </a:extLst>
          </p:cNvPr>
          <p:cNvSpPr txBox="1"/>
          <p:nvPr/>
        </p:nvSpPr>
        <p:spPr>
          <a:xfrm rot="20996241">
            <a:off x="2354190" y="3915529"/>
            <a:ext cx="3038618" cy="707886"/>
          </a:xfrm>
          <a:prstGeom prst="rect">
            <a:avLst/>
          </a:prstGeom>
          <a:solidFill>
            <a:schemeClr val="bg1"/>
          </a:solidFill>
        </p:spPr>
        <p:txBody>
          <a:bodyPr wrap="square" rtlCol="0">
            <a:spAutoFit/>
          </a:bodyPr>
          <a:lstStyle/>
          <a:p>
            <a:r>
              <a:rPr lang="es-ES" sz="4000" dirty="0">
                <a:solidFill>
                  <a:schemeClr val="accent6">
                    <a:lumMod val="50000"/>
                  </a:schemeClr>
                </a:solidFill>
                <a:latin typeface="Comic Sans MS" panose="030F0702030302020204" pitchFamily="66" charset="0"/>
              </a:rPr>
              <a:t>Enemigos</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a:extLst>
              <a:ext uri="{FF2B5EF4-FFF2-40B4-BE49-F238E27FC236}">
                <a16:creationId xmlns:a16="http://schemas.microsoft.com/office/drawing/2014/main" xmlns="" id="{2485FD51-70A9-4B66-9C6C-0E447B584105}"/>
              </a:ext>
            </a:extLst>
          </p:cNvPr>
          <p:cNvGraphicFramePr/>
          <p:nvPr/>
        </p:nvGraphicFramePr>
        <p:xfrm>
          <a:off x="318747" y="-2165947"/>
          <a:ext cx="11662116" cy="6903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315" name="6 Grupo">
            <a:extLst>
              <a:ext uri="{FF2B5EF4-FFF2-40B4-BE49-F238E27FC236}">
                <a16:creationId xmlns:a16="http://schemas.microsoft.com/office/drawing/2014/main" xmlns="" id="{5A124446-2B5D-42DB-BDFF-47A868CFC996}"/>
              </a:ext>
            </a:extLst>
          </p:cNvPr>
          <p:cNvGrpSpPr>
            <a:grpSpLocks/>
          </p:cNvGrpSpPr>
          <p:nvPr/>
        </p:nvGrpSpPr>
        <p:grpSpPr bwMode="auto">
          <a:xfrm>
            <a:off x="776288" y="1781175"/>
            <a:ext cx="10593387" cy="1304925"/>
            <a:chOff x="539552" y="2255307"/>
            <a:chExt cx="8113833" cy="976596"/>
          </a:xfrm>
        </p:grpSpPr>
        <p:pic>
          <p:nvPicPr>
            <p:cNvPr id="13328" name="Picture 3">
              <a:extLst>
                <a:ext uri="{FF2B5EF4-FFF2-40B4-BE49-F238E27FC236}">
                  <a16:creationId xmlns:a16="http://schemas.microsoft.com/office/drawing/2014/main" xmlns="" id="{EFE41AD3-3BCD-4050-BDA9-88FB47A5E1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50000"/>
            <a:stretch>
              <a:fillRect/>
            </a:stretch>
          </p:blipFill>
          <p:spPr bwMode="auto">
            <a:xfrm>
              <a:off x="539552" y="2340284"/>
              <a:ext cx="1008112" cy="85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9" name="Picture 2">
              <a:extLst>
                <a:ext uri="{FF2B5EF4-FFF2-40B4-BE49-F238E27FC236}">
                  <a16:creationId xmlns:a16="http://schemas.microsoft.com/office/drawing/2014/main" xmlns="" id="{25F7C96C-AEC2-413F-A819-2A6F162F7E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6" y="2255307"/>
              <a:ext cx="1100331" cy="97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30" name="Picture 4">
              <a:extLst>
                <a:ext uri="{FF2B5EF4-FFF2-40B4-BE49-F238E27FC236}">
                  <a16:creationId xmlns:a16="http://schemas.microsoft.com/office/drawing/2014/main" xmlns="" id="{3E763C4D-FF7B-46D0-9ECD-6A0E8B757D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2357286"/>
              <a:ext cx="1158492" cy="84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31" name="Picture 5">
              <a:extLst>
                <a:ext uri="{FF2B5EF4-FFF2-40B4-BE49-F238E27FC236}">
                  <a16:creationId xmlns:a16="http://schemas.microsoft.com/office/drawing/2014/main" xmlns="" id="{3DB732D8-8AA0-49E5-B3B5-BE9898849D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2160" y="2361599"/>
              <a:ext cx="795304" cy="68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32" name="Picture 6">
              <a:extLst>
                <a:ext uri="{FF2B5EF4-FFF2-40B4-BE49-F238E27FC236}">
                  <a16:creationId xmlns:a16="http://schemas.microsoft.com/office/drawing/2014/main" xmlns="" id="{31963B3C-A373-42F2-B4B0-41D8309FC5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98218" y="2269762"/>
              <a:ext cx="1155167" cy="77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316" name="3 Rectángulo">
            <a:extLst>
              <a:ext uri="{FF2B5EF4-FFF2-40B4-BE49-F238E27FC236}">
                <a16:creationId xmlns:a16="http://schemas.microsoft.com/office/drawing/2014/main" xmlns="" id="{9C008CC8-2412-4137-B9ED-852353411753}"/>
              </a:ext>
            </a:extLst>
          </p:cNvPr>
          <p:cNvSpPr>
            <a:spLocks noChangeArrowheads="1"/>
          </p:cNvSpPr>
          <p:nvPr/>
        </p:nvSpPr>
        <p:spPr bwMode="auto">
          <a:xfrm>
            <a:off x="6700838" y="2844800"/>
            <a:ext cx="3186112" cy="3786188"/>
          </a:xfrm>
          <a:prstGeom prst="rect">
            <a:avLst/>
          </a:prstGeom>
          <a:noFill/>
          <a:ln w="9525">
            <a:solidFill>
              <a:srgbClr val="FCC23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a:t>Diseñar:</a:t>
            </a:r>
          </a:p>
          <a:p>
            <a:pPr eaLnBrk="1" hangingPunct="1">
              <a:lnSpc>
                <a:spcPct val="100000"/>
              </a:lnSpc>
              <a:spcBef>
                <a:spcPct val="0"/>
              </a:spcBef>
              <a:buFontTx/>
              <a:buNone/>
            </a:pPr>
            <a:r>
              <a:rPr lang="es-ES" altLang="es-ES" sz="1600"/>
              <a:t>Guía alimentaria. Imagen gráfica didáctica</a:t>
            </a:r>
          </a:p>
          <a:p>
            <a:pPr eaLnBrk="1" hangingPunct="1">
              <a:lnSpc>
                <a:spcPct val="100000"/>
              </a:lnSpc>
              <a:spcBef>
                <a:spcPct val="0"/>
              </a:spcBef>
              <a:buFontTx/>
              <a:buNone/>
            </a:pPr>
            <a:r>
              <a:rPr lang="es-ES" altLang="es-ES" sz="1600"/>
              <a:t>Sesión formativa para padres</a:t>
            </a:r>
          </a:p>
          <a:p>
            <a:pPr eaLnBrk="1" hangingPunct="1">
              <a:lnSpc>
                <a:spcPct val="100000"/>
              </a:lnSpc>
              <a:spcBef>
                <a:spcPct val="0"/>
              </a:spcBef>
              <a:buFontTx/>
              <a:buNone/>
            </a:pPr>
            <a:r>
              <a:rPr lang="es-ES" altLang="es-ES" sz="1600"/>
              <a:t>Concurso foto-denuncia en redes sociales</a:t>
            </a:r>
          </a:p>
          <a:p>
            <a:pPr eaLnBrk="1" hangingPunct="1">
              <a:lnSpc>
                <a:spcPct val="100000"/>
              </a:lnSpc>
              <a:spcBef>
                <a:spcPct val="0"/>
              </a:spcBef>
              <a:buFontTx/>
              <a:buNone/>
            </a:pPr>
            <a:r>
              <a:rPr lang="es-ES" altLang="es-ES" sz="1600"/>
              <a:t>Poster infográfico</a:t>
            </a:r>
          </a:p>
          <a:p>
            <a:pPr eaLnBrk="1" hangingPunct="1">
              <a:lnSpc>
                <a:spcPct val="100000"/>
              </a:lnSpc>
              <a:spcBef>
                <a:spcPct val="0"/>
              </a:spcBef>
              <a:buFontTx/>
              <a:buNone/>
            </a:pPr>
            <a:r>
              <a:rPr lang="es-ES" altLang="es-ES" sz="1600"/>
              <a:t>Campaña publicitaria (TV: anuncios verduras, frutas, pescados, etc).</a:t>
            </a:r>
          </a:p>
          <a:p>
            <a:pPr eaLnBrk="1" hangingPunct="1">
              <a:lnSpc>
                <a:spcPct val="100000"/>
              </a:lnSpc>
              <a:spcBef>
                <a:spcPct val="0"/>
              </a:spcBef>
              <a:buFontTx/>
              <a:buNone/>
            </a:pPr>
            <a:r>
              <a:rPr lang="es-ES" altLang="es-ES" sz="1600"/>
              <a:t>Comic promoción alimentación saludable</a:t>
            </a:r>
          </a:p>
          <a:p>
            <a:pPr eaLnBrk="1" hangingPunct="1">
              <a:lnSpc>
                <a:spcPct val="100000"/>
              </a:lnSpc>
              <a:spcBef>
                <a:spcPct val="0"/>
              </a:spcBef>
              <a:buFontTx/>
              <a:buNone/>
            </a:pPr>
            <a:r>
              <a:rPr lang="es-ES" altLang="es-ES" sz="1600"/>
              <a:t>Recetario (varios idiomas..)</a:t>
            </a:r>
          </a:p>
          <a:p>
            <a:pPr eaLnBrk="1" hangingPunct="1">
              <a:lnSpc>
                <a:spcPct val="100000"/>
              </a:lnSpc>
              <a:spcBef>
                <a:spcPct val="0"/>
              </a:spcBef>
              <a:buFontTx/>
              <a:buNone/>
            </a:pPr>
            <a:r>
              <a:rPr lang="es-ES" altLang="es-ES" sz="1600"/>
              <a:t>Elaborar un cuento infantil con ilustraciones</a:t>
            </a:r>
          </a:p>
          <a:p>
            <a:pPr eaLnBrk="1" hangingPunct="1">
              <a:lnSpc>
                <a:spcPct val="100000"/>
              </a:lnSpc>
              <a:spcBef>
                <a:spcPct val="0"/>
              </a:spcBef>
              <a:buFontTx/>
              <a:buNone/>
            </a:pPr>
            <a:r>
              <a:rPr lang="es-ES" altLang="es-ES" sz="1600"/>
              <a:t>Exposición Arte, pintura…</a:t>
            </a:r>
          </a:p>
        </p:txBody>
      </p:sp>
      <p:sp>
        <p:nvSpPr>
          <p:cNvPr id="13317" name="12 Rectángulo">
            <a:extLst>
              <a:ext uri="{FF2B5EF4-FFF2-40B4-BE49-F238E27FC236}">
                <a16:creationId xmlns:a16="http://schemas.microsoft.com/office/drawing/2014/main" xmlns="" id="{299139C7-0CDA-42E3-8457-AA4D15DBE831}"/>
              </a:ext>
            </a:extLst>
          </p:cNvPr>
          <p:cNvSpPr>
            <a:spLocks noChangeArrowheads="1"/>
          </p:cNvSpPr>
          <p:nvPr/>
        </p:nvSpPr>
        <p:spPr bwMode="auto">
          <a:xfrm>
            <a:off x="9925050" y="3059113"/>
            <a:ext cx="2055813" cy="1570037"/>
          </a:xfrm>
          <a:prstGeom prst="rect">
            <a:avLst/>
          </a:prstGeom>
          <a:noFill/>
          <a:ln w="9525">
            <a:solidFill>
              <a:srgbClr val="FCC23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a:t>En un foro donde puedan exponer sus trabajos?</a:t>
            </a:r>
          </a:p>
          <a:p>
            <a:pPr eaLnBrk="1" hangingPunct="1">
              <a:lnSpc>
                <a:spcPct val="100000"/>
              </a:lnSpc>
              <a:spcBef>
                <a:spcPct val="0"/>
              </a:spcBef>
              <a:buFontTx/>
              <a:buNone/>
            </a:pPr>
            <a:r>
              <a:rPr lang="es-ES" altLang="es-ES" sz="1600"/>
              <a:t>¿Qué tal un congreso de nutrición para ponentes “escolares”?</a:t>
            </a:r>
          </a:p>
        </p:txBody>
      </p:sp>
      <p:sp>
        <p:nvSpPr>
          <p:cNvPr id="13318" name="7 CuadroTexto">
            <a:extLst>
              <a:ext uri="{FF2B5EF4-FFF2-40B4-BE49-F238E27FC236}">
                <a16:creationId xmlns:a16="http://schemas.microsoft.com/office/drawing/2014/main" xmlns="" id="{ABC625C7-CEA7-43FE-A15B-CC422C736B5F}"/>
              </a:ext>
            </a:extLst>
          </p:cNvPr>
          <p:cNvSpPr txBox="1">
            <a:spLocks noChangeArrowheads="1"/>
          </p:cNvSpPr>
          <p:nvPr/>
        </p:nvSpPr>
        <p:spPr bwMode="auto">
          <a:xfrm>
            <a:off x="404813" y="3049588"/>
            <a:ext cx="1720850" cy="1323975"/>
          </a:xfrm>
          <a:prstGeom prst="rect">
            <a:avLst/>
          </a:prstGeom>
          <a:noFill/>
          <a:ln w="9525">
            <a:solidFill>
              <a:srgbClr val="FCC23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a:t>Mediante</a:t>
            </a:r>
          </a:p>
          <a:p>
            <a:pPr eaLnBrk="1" hangingPunct="1">
              <a:lnSpc>
                <a:spcPct val="100000"/>
              </a:lnSpc>
              <a:spcBef>
                <a:spcPct val="0"/>
              </a:spcBef>
              <a:buFontTx/>
              <a:buNone/>
            </a:pPr>
            <a:r>
              <a:rPr lang="es-ES" altLang="es-ES" sz="1600"/>
              <a:t>Fotografías..</a:t>
            </a:r>
          </a:p>
          <a:p>
            <a:pPr eaLnBrk="1" hangingPunct="1">
              <a:lnSpc>
                <a:spcPct val="100000"/>
              </a:lnSpc>
              <a:spcBef>
                <a:spcPct val="0"/>
              </a:spcBef>
              <a:buFontTx/>
              <a:buNone/>
            </a:pPr>
            <a:endParaRPr lang="es-ES" altLang="es-ES" sz="1600"/>
          </a:p>
          <a:p>
            <a:pPr eaLnBrk="1" hangingPunct="1">
              <a:lnSpc>
                <a:spcPct val="100000"/>
              </a:lnSpc>
              <a:spcBef>
                <a:spcPct val="0"/>
              </a:spcBef>
              <a:buFontTx/>
              <a:buNone/>
            </a:pPr>
            <a:r>
              <a:rPr lang="es-ES" altLang="es-ES" sz="1600"/>
              <a:t>Registro en una  base de datos</a:t>
            </a:r>
            <a:endParaRPr lang="it-IT" altLang="es-ES" sz="1600"/>
          </a:p>
        </p:txBody>
      </p:sp>
      <p:sp>
        <p:nvSpPr>
          <p:cNvPr id="13319" name="14 CuadroTexto">
            <a:extLst>
              <a:ext uri="{FF2B5EF4-FFF2-40B4-BE49-F238E27FC236}">
                <a16:creationId xmlns:a16="http://schemas.microsoft.com/office/drawing/2014/main" xmlns="" id="{6217F816-FADC-49BD-B43E-7123CC25D408}"/>
              </a:ext>
            </a:extLst>
          </p:cNvPr>
          <p:cNvSpPr txBox="1">
            <a:spLocks noChangeArrowheads="1"/>
          </p:cNvSpPr>
          <p:nvPr/>
        </p:nvSpPr>
        <p:spPr bwMode="auto">
          <a:xfrm>
            <a:off x="2444750" y="3113088"/>
            <a:ext cx="2160588" cy="830262"/>
          </a:xfrm>
          <a:prstGeom prst="rect">
            <a:avLst/>
          </a:prstGeom>
          <a:noFill/>
          <a:ln w="9525">
            <a:solidFill>
              <a:srgbClr val="FCC23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a:t>Comparación mediante estándares y criterios de referencia</a:t>
            </a:r>
            <a:endParaRPr lang="it-IT" altLang="es-ES" sz="1600"/>
          </a:p>
        </p:txBody>
      </p:sp>
      <p:sp>
        <p:nvSpPr>
          <p:cNvPr id="13320" name="15 Rectángulo">
            <a:extLst>
              <a:ext uri="{FF2B5EF4-FFF2-40B4-BE49-F238E27FC236}">
                <a16:creationId xmlns:a16="http://schemas.microsoft.com/office/drawing/2014/main" xmlns="" id="{CC723BEC-D6AD-4260-8D17-F6FCFE5827EB}"/>
              </a:ext>
            </a:extLst>
          </p:cNvPr>
          <p:cNvSpPr>
            <a:spLocks noChangeArrowheads="1"/>
          </p:cNvSpPr>
          <p:nvPr/>
        </p:nvSpPr>
        <p:spPr bwMode="auto">
          <a:xfrm>
            <a:off x="4806950" y="2844800"/>
            <a:ext cx="1720850" cy="1816100"/>
          </a:xfrm>
          <a:prstGeom prst="rect">
            <a:avLst/>
          </a:prstGeom>
          <a:noFill/>
          <a:ln w="9525">
            <a:solidFill>
              <a:srgbClr val="FCC23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a:t>Análisis estadístico una media de 4 platos de verdura a la semana, de 5 raciones de carne…</a:t>
            </a:r>
          </a:p>
        </p:txBody>
      </p:sp>
      <p:sp>
        <p:nvSpPr>
          <p:cNvPr id="18441" name="8 CuadroTexto">
            <a:extLst>
              <a:ext uri="{FF2B5EF4-FFF2-40B4-BE49-F238E27FC236}">
                <a16:creationId xmlns:a16="http://schemas.microsoft.com/office/drawing/2014/main" xmlns="" id="{2042005B-E9DE-4293-8CAF-E0158CAF247A}"/>
              </a:ext>
            </a:extLst>
          </p:cNvPr>
          <p:cNvSpPr txBox="1">
            <a:spLocks noChangeArrowheads="1"/>
          </p:cNvSpPr>
          <p:nvPr/>
        </p:nvSpPr>
        <p:spPr bwMode="auto">
          <a:xfrm>
            <a:off x="3244850" y="22225"/>
            <a:ext cx="5159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r>
              <a:rPr lang="es-ES" altLang="es-ES" b="1" dirty="0">
                <a:solidFill>
                  <a:schemeClr val="accent1">
                    <a:lumMod val="50000"/>
                  </a:schemeClr>
                </a:solidFill>
              </a:rPr>
              <a:t>PROCESO RECOMENDADO</a:t>
            </a:r>
            <a:endParaRPr lang="it-IT" altLang="es-ES" b="1" dirty="0">
              <a:solidFill>
                <a:schemeClr val="accent1">
                  <a:lumMod val="50000"/>
                </a:schemeClr>
              </a:solidFill>
            </a:endParaRPr>
          </a:p>
        </p:txBody>
      </p:sp>
      <p:sp>
        <p:nvSpPr>
          <p:cNvPr id="31755" name="2 CuadroTexto">
            <a:extLst>
              <a:ext uri="{FF2B5EF4-FFF2-40B4-BE49-F238E27FC236}">
                <a16:creationId xmlns:a16="http://schemas.microsoft.com/office/drawing/2014/main" xmlns="" id="{E48445EA-E4CE-4C01-9B35-9FFE8A7A354F}"/>
              </a:ext>
            </a:extLst>
          </p:cNvPr>
          <p:cNvSpPr txBox="1">
            <a:spLocks noChangeArrowheads="1"/>
          </p:cNvSpPr>
          <p:nvPr/>
        </p:nvSpPr>
        <p:spPr bwMode="auto">
          <a:xfrm>
            <a:off x="333375" y="4613275"/>
            <a:ext cx="6208713" cy="1939925"/>
          </a:xfrm>
          <a:prstGeom prst="rect">
            <a:avLst/>
          </a:prstGeom>
          <a:solidFill>
            <a:srgbClr val="FEC2F1"/>
          </a:solidFill>
          <a:ln w="25400">
            <a:solidFill>
              <a:srgbClr val="FB1159"/>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b="1">
                <a:solidFill>
                  <a:srgbClr val="FB1159"/>
                </a:solidFill>
              </a:rPr>
              <a:t>Siempre</a:t>
            </a:r>
          </a:p>
          <a:p>
            <a:pPr algn="ctr" eaLnBrk="1" hangingPunct="1">
              <a:lnSpc>
                <a:spcPct val="100000"/>
              </a:lnSpc>
              <a:spcBef>
                <a:spcPct val="0"/>
              </a:spcBef>
              <a:buFontTx/>
              <a:buNone/>
            </a:pPr>
            <a:r>
              <a:rPr lang="es-ES" altLang="es-ES" sz="2400"/>
              <a:t>Organizados en grupos, con distribución del trabajo, alcanzando acuerdos y consenso.</a:t>
            </a:r>
          </a:p>
          <a:p>
            <a:pPr algn="ctr" eaLnBrk="1" hangingPunct="1">
              <a:lnSpc>
                <a:spcPct val="100000"/>
              </a:lnSpc>
              <a:spcBef>
                <a:spcPct val="0"/>
              </a:spcBef>
              <a:buFontTx/>
              <a:buNone/>
            </a:pPr>
            <a:r>
              <a:rPr lang="es-ES" altLang="es-ES" sz="2400"/>
              <a:t>Al final el grupo debe presentar unos resultados en conjunto.</a:t>
            </a:r>
          </a:p>
        </p:txBody>
      </p:sp>
      <p:grpSp>
        <p:nvGrpSpPr>
          <p:cNvPr id="13323" name="Grupo 18">
            <a:extLst>
              <a:ext uri="{FF2B5EF4-FFF2-40B4-BE49-F238E27FC236}">
                <a16:creationId xmlns:a16="http://schemas.microsoft.com/office/drawing/2014/main" xmlns="" id="{784ADC98-4D44-4739-BDF7-9FDF73B8005D}"/>
              </a:ext>
            </a:extLst>
          </p:cNvPr>
          <p:cNvGrpSpPr>
            <a:grpSpLocks/>
          </p:cNvGrpSpPr>
          <p:nvPr/>
        </p:nvGrpSpPr>
        <p:grpSpPr bwMode="auto">
          <a:xfrm>
            <a:off x="307975" y="-127000"/>
            <a:ext cx="11472863" cy="1041400"/>
            <a:chOff x="324949" y="18898"/>
            <a:chExt cx="11473761" cy="1041523"/>
          </a:xfrm>
        </p:grpSpPr>
        <p:pic>
          <p:nvPicPr>
            <p:cNvPr id="20" name="Gráfico 19" descr="Niños">
              <a:extLst>
                <a:ext uri="{FF2B5EF4-FFF2-40B4-BE49-F238E27FC236}">
                  <a16:creationId xmlns:a16="http://schemas.microsoft.com/office/drawing/2014/main" xmlns="" id="{BAF81499-1A27-4A75-BA29-FF339CD8B1CE}"/>
                </a:ext>
              </a:extLst>
            </p:cNvPr>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482" cy="1041523"/>
            </a:xfrm>
            <a:prstGeom prst="rect">
              <a:avLst/>
            </a:prstGeom>
          </p:spPr>
        </p:pic>
        <p:grpSp>
          <p:nvGrpSpPr>
            <p:cNvPr id="13325" name="Grupo 20">
              <a:extLst>
                <a:ext uri="{FF2B5EF4-FFF2-40B4-BE49-F238E27FC236}">
                  <a16:creationId xmlns:a16="http://schemas.microsoft.com/office/drawing/2014/main" xmlns="" id="{58C1F57D-3735-4D9F-8997-3CBF310934B1}"/>
                </a:ext>
              </a:extLst>
            </p:cNvPr>
            <p:cNvGrpSpPr>
              <a:grpSpLocks/>
            </p:cNvGrpSpPr>
            <p:nvPr/>
          </p:nvGrpSpPr>
          <p:grpSpPr bwMode="auto">
            <a:xfrm>
              <a:off x="10087897" y="203994"/>
              <a:ext cx="1710813" cy="651412"/>
              <a:chOff x="311102" y="174229"/>
              <a:chExt cx="9335256" cy="6359305"/>
            </a:xfrm>
          </p:grpSpPr>
          <p:pic>
            <p:nvPicPr>
              <p:cNvPr id="13326" name="Imagen 21">
                <a:extLst>
                  <a:ext uri="{FF2B5EF4-FFF2-40B4-BE49-F238E27FC236}">
                    <a16:creationId xmlns:a16="http://schemas.microsoft.com/office/drawing/2014/main" xmlns="" id="{5A13BECA-B5DA-4103-8A97-F1306BFB42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Imagen 22">
                <a:extLst>
                  <a:ext uri="{FF2B5EF4-FFF2-40B4-BE49-F238E27FC236}">
                    <a16:creationId xmlns:a16="http://schemas.microsoft.com/office/drawing/2014/main" xmlns="" id="{75920ECD-95F8-4B3C-BC2F-74823ADD21C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785659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Rectángulo">
            <a:extLst>
              <a:ext uri="{FF2B5EF4-FFF2-40B4-BE49-F238E27FC236}">
                <a16:creationId xmlns:a16="http://schemas.microsoft.com/office/drawing/2014/main" xmlns="" id="{99808900-6968-42F7-94AF-59EF5310DF80}"/>
              </a:ext>
            </a:extLst>
          </p:cNvPr>
          <p:cNvSpPr>
            <a:spLocks noChangeArrowheads="1"/>
          </p:cNvSpPr>
          <p:nvPr/>
        </p:nvSpPr>
        <p:spPr bwMode="auto">
          <a:xfrm>
            <a:off x="1968500" y="906463"/>
            <a:ext cx="8424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cs typeface="Arial" panose="020B0604020202020204" pitchFamily="34" charset="0"/>
              </a:rPr>
              <a:t>Requerimiento nutricional </a:t>
            </a:r>
            <a:r>
              <a:rPr lang="es-ES" altLang="es-ES" sz="2400">
                <a:cs typeface="Arial" panose="020B0604020202020204" pitchFamily="34" charset="0"/>
              </a:rPr>
              <a:t>(concepto individual). Cantidad de un nutriente que un individuo necesita para evitar deficiencias o, en general, para mantener en estado óptimo su metabolismo y sus funciones. Los requerimientos pueden quedar definidos por distintos criterios que pueden dar diferentes valores. Varían de un individuo a otro pues dependen de múltiples factores.</a:t>
            </a:r>
          </a:p>
        </p:txBody>
      </p:sp>
      <p:pic>
        <p:nvPicPr>
          <p:cNvPr id="116739" name="Picture 2">
            <a:extLst>
              <a:ext uri="{FF2B5EF4-FFF2-40B4-BE49-F238E27FC236}">
                <a16:creationId xmlns:a16="http://schemas.microsoft.com/office/drawing/2014/main" xmlns="" id="{72A3EEE6-F81B-4985-9FE7-6D06ED7F2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763" y="3243263"/>
            <a:ext cx="4733925" cy="270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6740" name="Grupo 4">
            <a:extLst>
              <a:ext uri="{FF2B5EF4-FFF2-40B4-BE49-F238E27FC236}">
                <a16:creationId xmlns:a16="http://schemas.microsoft.com/office/drawing/2014/main" xmlns="" id="{9F1CD1A7-882C-4238-B29F-ED1E8978F5D7}"/>
              </a:ext>
            </a:extLst>
          </p:cNvPr>
          <p:cNvGrpSpPr>
            <a:grpSpLocks/>
          </p:cNvGrpSpPr>
          <p:nvPr/>
        </p:nvGrpSpPr>
        <p:grpSpPr bwMode="auto">
          <a:xfrm>
            <a:off x="0" y="71438"/>
            <a:ext cx="12192000" cy="1041400"/>
            <a:chOff x="324949" y="18898"/>
            <a:chExt cx="11473761" cy="1041523"/>
          </a:xfrm>
        </p:grpSpPr>
        <p:pic>
          <p:nvPicPr>
            <p:cNvPr id="6" name="Gráfico 5" descr="Niños">
              <a:extLst>
                <a:ext uri="{FF2B5EF4-FFF2-40B4-BE49-F238E27FC236}">
                  <a16:creationId xmlns:a16="http://schemas.microsoft.com/office/drawing/2014/main" xmlns="" id="{6E37BAEC-927E-4FCC-9681-BC20705E8B5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04" cy="1041523"/>
            </a:xfrm>
            <a:prstGeom prst="rect">
              <a:avLst/>
            </a:prstGeom>
          </p:spPr>
        </p:pic>
        <p:grpSp>
          <p:nvGrpSpPr>
            <p:cNvPr id="116742" name="Grupo 6">
              <a:extLst>
                <a:ext uri="{FF2B5EF4-FFF2-40B4-BE49-F238E27FC236}">
                  <a16:creationId xmlns:a16="http://schemas.microsoft.com/office/drawing/2014/main" xmlns="" id="{8BBCCB3B-81B2-4934-983E-7AA0BD9AAD9B}"/>
                </a:ext>
              </a:extLst>
            </p:cNvPr>
            <p:cNvGrpSpPr>
              <a:grpSpLocks/>
            </p:cNvGrpSpPr>
            <p:nvPr/>
          </p:nvGrpSpPr>
          <p:grpSpPr bwMode="auto">
            <a:xfrm>
              <a:off x="10087897" y="203994"/>
              <a:ext cx="1710813" cy="651412"/>
              <a:chOff x="311102" y="174229"/>
              <a:chExt cx="9335256" cy="6359305"/>
            </a:xfrm>
          </p:grpSpPr>
          <p:pic>
            <p:nvPicPr>
              <p:cNvPr id="116743" name="Imagen 7">
                <a:extLst>
                  <a:ext uri="{FF2B5EF4-FFF2-40B4-BE49-F238E27FC236}">
                    <a16:creationId xmlns:a16="http://schemas.microsoft.com/office/drawing/2014/main" xmlns="" id="{D5CA4F7E-7F5A-422A-A4F5-FFEA19DB5C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Imagen 8">
                <a:extLst>
                  <a:ext uri="{FF2B5EF4-FFF2-40B4-BE49-F238E27FC236}">
                    <a16:creationId xmlns:a16="http://schemas.microsoft.com/office/drawing/2014/main" xmlns="" id="{01B29C7D-9A75-47E4-BA1D-143DCE857B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a:extLst>
              <a:ext uri="{FF2B5EF4-FFF2-40B4-BE49-F238E27FC236}">
                <a16:creationId xmlns:a16="http://schemas.microsoft.com/office/drawing/2014/main" xmlns="" id="{1AD00FCE-74D7-4DED-8633-4A0A96B945BA}"/>
              </a:ext>
            </a:extLst>
          </p:cNvPr>
          <p:cNvGrpSpPr>
            <a:grpSpLocks/>
          </p:cNvGrpSpPr>
          <p:nvPr/>
        </p:nvGrpSpPr>
        <p:grpSpPr bwMode="auto">
          <a:xfrm>
            <a:off x="2782888" y="549275"/>
            <a:ext cx="4075112" cy="5638800"/>
            <a:chOff x="1259632" y="548680"/>
            <a:chExt cx="4074404" cy="5638856"/>
          </a:xfrm>
        </p:grpSpPr>
        <p:pic>
          <p:nvPicPr>
            <p:cNvPr id="117772" name="Picture 2" descr="Resultado de imagen de personas">
              <a:hlinkClick r:id="rId2"/>
              <a:extLst>
                <a:ext uri="{FF2B5EF4-FFF2-40B4-BE49-F238E27FC236}">
                  <a16:creationId xmlns:a16="http://schemas.microsoft.com/office/drawing/2014/main" xmlns="" id="{64D4B3B3-201D-4760-B981-E7DE05998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549" r="10495"/>
            <a:stretch>
              <a:fillRect/>
            </a:stretch>
          </p:blipFill>
          <p:spPr bwMode="auto">
            <a:xfrm>
              <a:off x="1259632" y="548680"/>
              <a:ext cx="1266092" cy="31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3" name="Picture 2" descr="Resultado de imagen de personas">
              <a:hlinkClick r:id="rId2"/>
              <a:extLst>
                <a:ext uri="{FF2B5EF4-FFF2-40B4-BE49-F238E27FC236}">
                  <a16:creationId xmlns:a16="http://schemas.microsoft.com/office/drawing/2014/main" xmlns="" id="{7D66D7BC-6B01-40D5-8F34-5515AFC95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549" r="10495"/>
            <a:stretch>
              <a:fillRect/>
            </a:stretch>
          </p:blipFill>
          <p:spPr bwMode="auto">
            <a:xfrm>
              <a:off x="2060358" y="1196008"/>
              <a:ext cx="1266092" cy="31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4" name="Picture 2" descr="Resultado de imagen de personas">
              <a:hlinkClick r:id="rId2"/>
              <a:extLst>
                <a:ext uri="{FF2B5EF4-FFF2-40B4-BE49-F238E27FC236}">
                  <a16:creationId xmlns:a16="http://schemas.microsoft.com/office/drawing/2014/main" xmlns="" id="{9728B062-7D09-4C4F-B93A-34AAFFF8C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549" r="10495"/>
            <a:stretch>
              <a:fillRect/>
            </a:stretch>
          </p:blipFill>
          <p:spPr bwMode="auto">
            <a:xfrm>
              <a:off x="2693404" y="1772816"/>
              <a:ext cx="1266092" cy="31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5" name="Picture 2" descr="Resultado de imagen de personas">
              <a:hlinkClick r:id="rId2"/>
              <a:extLst>
                <a:ext uri="{FF2B5EF4-FFF2-40B4-BE49-F238E27FC236}">
                  <a16:creationId xmlns:a16="http://schemas.microsoft.com/office/drawing/2014/main" xmlns="" id="{EADDDC8E-7BF1-4C9A-966D-67A942C36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549" r="10495"/>
            <a:stretch>
              <a:fillRect/>
            </a:stretch>
          </p:blipFill>
          <p:spPr bwMode="auto">
            <a:xfrm>
              <a:off x="3427584" y="2420888"/>
              <a:ext cx="1266092" cy="31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6" name="Picture 2" descr="Resultado de imagen de personas">
              <a:hlinkClick r:id="rId2"/>
              <a:extLst>
                <a:ext uri="{FF2B5EF4-FFF2-40B4-BE49-F238E27FC236}">
                  <a16:creationId xmlns:a16="http://schemas.microsoft.com/office/drawing/2014/main" xmlns="" id="{58DAA0A8-8D02-49C0-B972-911D431CC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549" r="10495"/>
            <a:stretch>
              <a:fillRect/>
            </a:stretch>
          </p:blipFill>
          <p:spPr bwMode="auto">
            <a:xfrm>
              <a:off x="4067944" y="3069136"/>
              <a:ext cx="1266092" cy="31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1 CuadroTexto">
            <a:extLst>
              <a:ext uri="{FF2B5EF4-FFF2-40B4-BE49-F238E27FC236}">
                <a16:creationId xmlns:a16="http://schemas.microsoft.com/office/drawing/2014/main" xmlns="" id="{AEB05F8B-F5C2-4409-8142-99D3603A4085}"/>
              </a:ext>
            </a:extLst>
          </p:cNvPr>
          <p:cNvSpPr txBox="1">
            <a:spLocks noChangeArrowheads="1"/>
          </p:cNvSpPr>
          <p:nvPr/>
        </p:nvSpPr>
        <p:spPr bwMode="auto">
          <a:xfrm>
            <a:off x="5626100" y="112713"/>
            <a:ext cx="4889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3600">
                <a:solidFill>
                  <a:srgbClr val="027C5C"/>
                </a:solidFill>
                <a:cs typeface="Arial" panose="020B0604020202020204" pitchFamily="34" charset="0"/>
              </a:rPr>
              <a:t>Todas son mujeres entre 18  y 35 años</a:t>
            </a:r>
          </a:p>
          <a:p>
            <a:pPr eaLnBrk="1" hangingPunct="1">
              <a:lnSpc>
                <a:spcPct val="100000"/>
              </a:lnSpc>
              <a:spcBef>
                <a:spcPct val="0"/>
              </a:spcBef>
              <a:buFontTx/>
              <a:buNone/>
            </a:pPr>
            <a:r>
              <a:rPr lang="es-ES" altLang="es-ES" sz="3600">
                <a:solidFill>
                  <a:srgbClr val="027C5C"/>
                </a:solidFill>
                <a:cs typeface="Arial" panose="020B0604020202020204" pitchFamily="34" charset="0"/>
              </a:rPr>
              <a:t>= ingestas recomendadas</a:t>
            </a:r>
          </a:p>
          <a:p>
            <a:pPr eaLnBrk="1" hangingPunct="1">
              <a:lnSpc>
                <a:spcPct val="100000"/>
              </a:lnSpc>
              <a:spcBef>
                <a:spcPct val="0"/>
              </a:spcBef>
              <a:buFontTx/>
              <a:buNone/>
            </a:pPr>
            <a:r>
              <a:rPr lang="es-ES" altLang="es-ES" sz="3600">
                <a:solidFill>
                  <a:srgbClr val="027C5C"/>
                </a:solidFill>
                <a:cs typeface="Arial" panose="020B0604020202020204" pitchFamily="34" charset="0"/>
              </a:rPr>
              <a:t>≠ requerimientos:</a:t>
            </a:r>
          </a:p>
        </p:txBody>
      </p:sp>
      <p:sp>
        <p:nvSpPr>
          <p:cNvPr id="7" name="6 Llamada ovalada">
            <a:extLst>
              <a:ext uri="{FF2B5EF4-FFF2-40B4-BE49-F238E27FC236}">
                <a16:creationId xmlns:a16="http://schemas.microsoft.com/office/drawing/2014/main" xmlns="" id="{7ADE754A-D135-4E68-8445-E4C8729F7A35}"/>
              </a:ext>
            </a:extLst>
          </p:cNvPr>
          <p:cNvSpPr/>
          <p:nvPr/>
        </p:nvSpPr>
        <p:spPr>
          <a:xfrm>
            <a:off x="6858000" y="3195638"/>
            <a:ext cx="3810000" cy="2236787"/>
          </a:xfrm>
          <a:prstGeom prst="wedgeEllipseCallout">
            <a:avLst>
              <a:gd name="adj1" fmla="val -65654"/>
              <a:gd name="adj2" fmla="val -371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lgn="ctr" eaLnBrk="1" fontAlgn="auto" hangingPunct="1">
              <a:spcBef>
                <a:spcPts val="0"/>
              </a:spcBef>
              <a:spcAft>
                <a:spcPts val="0"/>
              </a:spcAft>
              <a:defRPr/>
            </a:pPr>
            <a:r>
              <a:rPr lang="es-ES" sz="2800" b="1" dirty="0">
                <a:solidFill>
                  <a:srgbClr val="027C5C"/>
                </a:solidFill>
              </a:rPr>
              <a:t>Trabaja a turnos</a:t>
            </a:r>
          </a:p>
          <a:p>
            <a:pPr algn="ctr" eaLnBrk="1" fontAlgn="auto" hangingPunct="1">
              <a:spcBef>
                <a:spcPts val="0"/>
              </a:spcBef>
              <a:spcAft>
                <a:spcPts val="0"/>
              </a:spcAft>
              <a:defRPr/>
            </a:pPr>
            <a:r>
              <a:rPr lang="es-ES" sz="2800" b="1" dirty="0">
                <a:solidFill>
                  <a:srgbClr val="027C5C"/>
                </a:solidFill>
              </a:rPr>
              <a:t>Fuma</a:t>
            </a:r>
          </a:p>
          <a:p>
            <a:pPr algn="ctr" eaLnBrk="1" fontAlgn="auto" hangingPunct="1">
              <a:spcBef>
                <a:spcPts val="0"/>
              </a:spcBef>
              <a:spcAft>
                <a:spcPts val="0"/>
              </a:spcAft>
              <a:defRPr/>
            </a:pPr>
            <a:r>
              <a:rPr lang="es-ES" sz="2800" b="1" dirty="0">
                <a:solidFill>
                  <a:srgbClr val="027C5C"/>
                </a:solidFill>
              </a:rPr>
              <a:t>Padece obesidad</a:t>
            </a:r>
          </a:p>
        </p:txBody>
      </p:sp>
      <p:sp>
        <p:nvSpPr>
          <p:cNvPr id="9" name="8 Llamada ovalada">
            <a:extLst>
              <a:ext uri="{FF2B5EF4-FFF2-40B4-BE49-F238E27FC236}">
                <a16:creationId xmlns:a16="http://schemas.microsoft.com/office/drawing/2014/main" xmlns="" id="{E16F6040-4D99-4CF2-ABD7-5D81A06521B4}"/>
              </a:ext>
            </a:extLst>
          </p:cNvPr>
          <p:cNvSpPr/>
          <p:nvPr/>
        </p:nvSpPr>
        <p:spPr>
          <a:xfrm>
            <a:off x="2185988" y="4284663"/>
            <a:ext cx="3297237" cy="1431925"/>
          </a:xfrm>
          <a:prstGeom prst="wedgeEllipseCallout">
            <a:avLst>
              <a:gd name="adj1" fmla="val 47916"/>
              <a:gd name="adj2" fmla="val -1426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lgn="ctr" eaLnBrk="1" fontAlgn="auto" hangingPunct="1">
              <a:spcBef>
                <a:spcPts val="0"/>
              </a:spcBef>
              <a:spcAft>
                <a:spcPts val="0"/>
              </a:spcAft>
              <a:defRPr/>
            </a:pPr>
            <a:endParaRPr lang="es-ES" sz="2800" b="1" dirty="0">
              <a:solidFill>
                <a:srgbClr val="027C5C"/>
              </a:solidFill>
            </a:endParaRPr>
          </a:p>
          <a:p>
            <a:pPr algn="ctr" eaLnBrk="1" fontAlgn="auto" hangingPunct="1">
              <a:spcBef>
                <a:spcPts val="0"/>
              </a:spcBef>
              <a:spcAft>
                <a:spcPts val="0"/>
              </a:spcAft>
              <a:defRPr/>
            </a:pPr>
            <a:endParaRPr lang="es-ES" sz="2800" b="1" dirty="0">
              <a:solidFill>
                <a:srgbClr val="027C5C"/>
              </a:solidFill>
            </a:endParaRPr>
          </a:p>
          <a:p>
            <a:pPr algn="ctr" eaLnBrk="1" fontAlgn="auto" hangingPunct="1">
              <a:spcBef>
                <a:spcPts val="0"/>
              </a:spcBef>
              <a:spcAft>
                <a:spcPts val="0"/>
              </a:spcAft>
              <a:defRPr/>
            </a:pPr>
            <a:r>
              <a:rPr lang="es-ES" sz="2800" b="1" dirty="0">
                <a:solidFill>
                  <a:srgbClr val="027C5C"/>
                </a:solidFill>
              </a:rPr>
              <a:t>Hace un mes tuvo su primer hijo</a:t>
            </a:r>
          </a:p>
          <a:p>
            <a:pPr algn="ctr" eaLnBrk="1" fontAlgn="auto" hangingPunct="1">
              <a:spcBef>
                <a:spcPts val="0"/>
              </a:spcBef>
              <a:spcAft>
                <a:spcPts val="0"/>
              </a:spcAft>
              <a:defRPr/>
            </a:pPr>
            <a:endParaRPr lang="es-ES" sz="2800" b="1" dirty="0">
              <a:solidFill>
                <a:srgbClr val="027C5C"/>
              </a:solidFill>
            </a:endParaRPr>
          </a:p>
          <a:p>
            <a:pPr algn="ctr" eaLnBrk="1" fontAlgn="auto" hangingPunct="1">
              <a:spcBef>
                <a:spcPts val="0"/>
              </a:spcBef>
              <a:spcAft>
                <a:spcPts val="0"/>
              </a:spcAft>
              <a:defRPr/>
            </a:pPr>
            <a:endParaRPr lang="es-ES" sz="2800" b="1" dirty="0">
              <a:solidFill>
                <a:srgbClr val="027C5C"/>
              </a:solidFill>
            </a:endParaRPr>
          </a:p>
        </p:txBody>
      </p:sp>
      <p:sp>
        <p:nvSpPr>
          <p:cNvPr id="10" name="9 Llamada ovalada">
            <a:extLst>
              <a:ext uri="{FF2B5EF4-FFF2-40B4-BE49-F238E27FC236}">
                <a16:creationId xmlns:a16="http://schemas.microsoft.com/office/drawing/2014/main" xmlns="" id="{D5692D39-F7A9-4E6A-A458-FD262F8AB46D}"/>
              </a:ext>
            </a:extLst>
          </p:cNvPr>
          <p:cNvSpPr/>
          <p:nvPr/>
        </p:nvSpPr>
        <p:spPr>
          <a:xfrm>
            <a:off x="1774825" y="2755900"/>
            <a:ext cx="2881313" cy="1223963"/>
          </a:xfrm>
          <a:prstGeom prst="wedgeEllipseCallout">
            <a:avLst>
              <a:gd name="adj1" fmla="val 54870"/>
              <a:gd name="adj2" fmla="val -9591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lgn="ctr" eaLnBrk="1" fontAlgn="auto" hangingPunct="1">
              <a:spcBef>
                <a:spcPts val="0"/>
              </a:spcBef>
              <a:spcAft>
                <a:spcPts val="0"/>
              </a:spcAft>
              <a:defRPr/>
            </a:pPr>
            <a:r>
              <a:rPr lang="es-ES" sz="2800" b="1" dirty="0">
                <a:solidFill>
                  <a:srgbClr val="027C5C"/>
                </a:solidFill>
              </a:rPr>
              <a:t>Es vegetariana</a:t>
            </a:r>
          </a:p>
          <a:p>
            <a:pPr algn="ctr" eaLnBrk="1" fontAlgn="auto" hangingPunct="1">
              <a:spcBef>
                <a:spcPts val="0"/>
              </a:spcBef>
              <a:spcAft>
                <a:spcPts val="0"/>
              </a:spcAft>
              <a:defRPr/>
            </a:pPr>
            <a:endParaRPr lang="es-ES" b="1" dirty="0">
              <a:solidFill>
                <a:srgbClr val="039911"/>
              </a:solidFill>
            </a:endParaRPr>
          </a:p>
        </p:txBody>
      </p:sp>
      <p:grpSp>
        <p:nvGrpSpPr>
          <p:cNvPr id="117767" name="Grupo 11">
            <a:extLst>
              <a:ext uri="{FF2B5EF4-FFF2-40B4-BE49-F238E27FC236}">
                <a16:creationId xmlns:a16="http://schemas.microsoft.com/office/drawing/2014/main" xmlns="" id="{B1A825AA-FDF7-411A-8034-689A2D975025}"/>
              </a:ext>
            </a:extLst>
          </p:cNvPr>
          <p:cNvGrpSpPr>
            <a:grpSpLocks/>
          </p:cNvGrpSpPr>
          <p:nvPr/>
        </p:nvGrpSpPr>
        <p:grpSpPr bwMode="auto">
          <a:xfrm>
            <a:off x="0" y="71438"/>
            <a:ext cx="12192000" cy="1041400"/>
            <a:chOff x="324949" y="18898"/>
            <a:chExt cx="11473761" cy="1041523"/>
          </a:xfrm>
        </p:grpSpPr>
        <p:pic>
          <p:nvPicPr>
            <p:cNvPr id="13" name="Gráfico 12" descr="Niños">
              <a:extLst>
                <a:ext uri="{FF2B5EF4-FFF2-40B4-BE49-F238E27FC236}">
                  <a16:creationId xmlns:a16="http://schemas.microsoft.com/office/drawing/2014/main" xmlns="" id="{694390FF-BDDC-48CB-AB67-81FAD3AA841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304" cy="1041523"/>
            </a:xfrm>
            <a:prstGeom prst="rect">
              <a:avLst/>
            </a:prstGeom>
          </p:spPr>
        </p:pic>
        <p:grpSp>
          <p:nvGrpSpPr>
            <p:cNvPr id="117769" name="Grupo 13">
              <a:extLst>
                <a:ext uri="{FF2B5EF4-FFF2-40B4-BE49-F238E27FC236}">
                  <a16:creationId xmlns:a16="http://schemas.microsoft.com/office/drawing/2014/main" xmlns="" id="{6ED97179-24F2-4736-97DE-C8479028A4A7}"/>
                </a:ext>
              </a:extLst>
            </p:cNvPr>
            <p:cNvGrpSpPr>
              <a:grpSpLocks/>
            </p:cNvGrpSpPr>
            <p:nvPr/>
          </p:nvGrpSpPr>
          <p:grpSpPr bwMode="auto">
            <a:xfrm>
              <a:off x="10087897" y="203994"/>
              <a:ext cx="1710813" cy="651412"/>
              <a:chOff x="311102" y="174229"/>
              <a:chExt cx="9335256" cy="6359305"/>
            </a:xfrm>
          </p:grpSpPr>
          <p:pic>
            <p:nvPicPr>
              <p:cNvPr id="117770" name="Imagen 14">
                <a:extLst>
                  <a:ext uri="{FF2B5EF4-FFF2-40B4-BE49-F238E27FC236}">
                    <a16:creationId xmlns:a16="http://schemas.microsoft.com/office/drawing/2014/main" xmlns="" id="{BEEC4CC7-7DA3-4E8F-8FCB-BCDD11DA0C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Imagen 15">
                <a:extLst>
                  <a:ext uri="{FF2B5EF4-FFF2-40B4-BE49-F238E27FC236}">
                    <a16:creationId xmlns:a16="http://schemas.microsoft.com/office/drawing/2014/main" xmlns="" id="{FEF90218-A67F-49FF-9006-307A005DDF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xmlns="" id="{FD8001CD-8C83-4791-8190-A019F51FC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2205038"/>
            <a:ext cx="2411413"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a:extLst>
              <a:ext uri="{FF2B5EF4-FFF2-40B4-BE49-F238E27FC236}">
                <a16:creationId xmlns:a16="http://schemas.microsoft.com/office/drawing/2014/main" xmlns="" id="{773991F6-5621-40C8-983E-6766AA425837}"/>
              </a:ext>
            </a:extLst>
          </p:cNvPr>
          <p:cNvSpPr/>
          <p:nvPr/>
        </p:nvSpPr>
        <p:spPr>
          <a:xfrm>
            <a:off x="1760538" y="836613"/>
            <a:ext cx="8424862" cy="5756275"/>
          </a:xfrm>
          <a:prstGeom prst="rect">
            <a:avLst/>
          </a:prstGeom>
        </p:spPr>
        <p:txBody>
          <a:bodyPr>
            <a:spAutoFit/>
          </a:bodyPr>
          <a:lstStyle/>
          <a:p>
            <a:pPr algn="ctr" eaLnBrk="1" fontAlgn="auto" hangingPunct="1">
              <a:spcBef>
                <a:spcPts val="0"/>
              </a:spcBef>
              <a:spcAft>
                <a:spcPts val="0"/>
              </a:spcAft>
              <a:defRPr/>
            </a:pPr>
            <a:r>
              <a:rPr lang="es-ES" sz="2400" dirty="0">
                <a:latin typeface="+mn-lt"/>
              </a:rPr>
              <a:t>Ej. Criterio para establecer los requerimientos de calcio: </a:t>
            </a:r>
          </a:p>
          <a:p>
            <a:pPr algn="ctr" eaLnBrk="1" fontAlgn="auto" hangingPunct="1">
              <a:spcBef>
                <a:spcPts val="0"/>
              </a:spcBef>
              <a:spcAft>
                <a:spcPts val="0"/>
              </a:spcAft>
              <a:defRPr/>
            </a:pPr>
            <a:endParaRPr lang="es-ES" sz="2400" dirty="0">
              <a:latin typeface="+mn-lt"/>
            </a:endParaRPr>
          </a:p>
          <a:p>
            <a:pPr eaLnBrk="1" fontAlgn="auto" hangingPunct="1">
              <a:spcBef>
                <a:spcPts val="0"/>
              </a:spcBef>
              <a:spcAft>
                <a:spcPts val="0"/>
              </a:spcAft>
              <a:defRPr/>
            </a:pPr>
            <a:r>
              <a:rPr lang="es-ES" sz="2000" dirty="0">
                <a:latin typeface="+mn-lt"/>
              </a:rPr>
              <a:t>Diferentes en función de:</a:t>
            </a:r>
          </a:p>
          <a:p>
            <a:pPr marL="285750" indent="-285750" eaLnBrk="1" fontAlgn="auto" hangingPunct="1">
              <a:lnSpc>
                <a:spcPct val="150000"/>
              </a:lnSpc>
              <a:spcBef>
                <a:spcPts val="0"/>
              </a:spcBef>
              <a:spcAft>
                <a:spcPts val="0"/>
              </a:spcAft>
              <a:buFont typeface="Arial" pitchFamily="34" charset="0"/>
              <a:buChar char="•"/>
              <a:defRPr/>
            </a:pPr>
            <a:r>
              <a:rPr lang="es-ES" sz="2000" dirty="0">
                <a:latin typeface="+mn-lt"/>
              </a:rPr>
              <a:t>en el caso del calcio para los bebés, se basa en la cantidad del nutriente contenida en la leche humana (calcio ingerido a través de la lactancia natural de madres sanas bien nutridas); </a:t>
            </a:r>
          </a:p>
          <a:p>
            <a:pPr marL="285750" indent="-285750" eaLnBrk="1" fontAlgn="auto" hangingPunct="1">
              <a:lnSpc>
                <a:spcPct val="150000"/>
              </a:lnSpc>
              <a:spcBef>
                <a:spcPts val="0"/>
              </a:spcBef>
              <a:spcAft>
                <a:spcPts val="0"/>
              </a:spcAft>
              <a:buFont typeface="Arial" pitchFamily="34" charset="0"/>
              <a:buChar char="•"/>
              <a:defRPr/>
            </a:pPr>
            <a:r>
              <a:rPr lang="es-ES" sz="2000" dirty="0">
                <a:latin typeface="+mn-lt"/>
              </a:rPr>
              <a:t>en los niños, la cantidad necesaria para hacer frente a la máxima acumulación de calcio para un adecuado crecimiento; </a:t>
            </a:r>
          </a:p>
          <a:p>
            <a:pPr marL="285750" indent="-285750" eaLnBrk="1" fontAlgn="auto" hangingPunct="1">
              <a:lnSpc>
                <a:spcPct val="150000"/>
              </a:lnSpc>
              <a:spcBef>
                <a:spcPts val="0"/>
              </a:spcBef>
              <a:spcAft>
                <a:spcPts val="0"/>
              </a:spcAft>
              <a:buFont typeface="Arial" pitchFamily="34" charset="0"/>
              <a:buChar char="•"/>
              <a:defRPr/>
            </a:pPr>
            <a:r>
              <a:rPr lang="es-ES" sz="2000" dirty="0">
                <a:latin typeface="+mn-lt"/>
              </a:rPr>
              <a:t>en los adultos, aquella para conseguir una retención máxima del nutriente para disminuir el riesgo de fracturas óseas o para minimizar la pérdida de masa ósea.</a:t>
            </a:r>
          </a:p>
          <a:p>
            <a:pPr marL="285750" indent="-285750" eaLnBrk="1" fontAlgn="auto" hangingPunct="1">
              <a:lnSpc>
                <a:spcPct val="150000"/>
              </a:lnSpc>
              <a:spcBef>
                <a:spcPts val="0"/>
              </a:spcBef>
              <a:spcAft>
                <a:spcPts val="0"/>
              </a:spcAft>
              <a:buFont typeface="Arial" pitchFamily="34" charset="0"/>
              <a:buChar char="•"/>
              <a:defRPr/>
            </a:pPr>
            <a:r>
              <a:rPr lang="es-ES" sz="2000" dirty="0">
                <a:latin typeface="+mn-lt"/>
              </a:rPr>
              <a:t>Los requerimientos varían de un individuo a otro en función de múltiples factores, por lo que en un grupo de población el rango puede ser amplio.</a:t>
            </a:r>
          </a:p>
        </p:txBody>
      </p:sp>
      <p:grpSp>
        <p:nvGrpSpPr>
          <p:cNvPr id="118788" name="Grupo 6">
            <a:extLst>
              <a:ext uri="{FF2B5EF4-FFF2-40B4-BE49-F238E27FC236}">
                <a16:creationId xmlns:a16="http://schemas.microsoft.com/office/drawing/2014/main" xmlns="" id="{FBC1F64A-5863-4824-AF2B-D4208F9FD1F7}"/>
              </a:ext>
            </a:extLst>
          </p:cNvPr>
          <p:cNvGrpSpPr>
            <a:grpSpLocks/>
          </p:cNvGrpSpPr>
          <p:nvPr/>
        </p:nvGrpSpPr>
        <p:grpSpPr bwMode="auto">
          <a:xfrm>
            <a:off x="220663" y="71438"/>
            <a:ext cx="11680825" cy="1041400"/>
            <a:chOff x="324949" y="18898"/>
            <a:chExt cx="11473761" cy="1041523"/>
          </a:xfrm>
        </p:grpSpPr>
        <p:pic>
          <p:nvPicPr>
            <p:cNvPr id="8" name="Gráfico 7" descr="Niños">
              <a:extLst>
                <a:ext uri="{FF2B5EF4-FFF2-40B4-BE49-F238E27FC236}">
                  <a16:creationId xmlns:a16="http://schemas.microsoft.com/office/drawing/2014/main" xmlns="" id="{0A7AF691-8B17-427F-AA56-7EEAE8251444}"/>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18790" name="Grupo 8">
              <a:extLst>
                <a:ext uri="{FF2B5EF4-FFF2-40B4-BE49-F238E27FC236}">
                  <a16:creationId xmlns:a16="http://schemas.microsoft.com/office/drawing/2014/main" xmlns="" id="{CC54D3E7-532F-4D39-9C28-55BD0D6CE38B}"/>
                </a:ext>
              </a:extLst>
            </p:cNvPr>
            <p:cNvGrpSpPr>
              <a:grpSpLocks/>
            </p:cNvGrpSpPr>
            <p:nvPr/>
          </p:nvGrpSpPr>
          <p:grpSpPr bwMode="auto">
            <a:xfrm>
              <a:off x="10087897" y="203994"/>
              <a:ext cx="1710813" cy="651412"/>
              <a:chOff x="311102" y="174229"/>
              <a:chExt cx="9335256" cy="6359305"/>
            </a:xfrm>
          </p:grpSpPr>
          <p:pic>
            <p:nvPicPr>
              <p:cNvPr id="118791" name="Imagen 9">
                <a:extLst>
                  <a:ext uri="{FF2B5EF4-FFF2-40B4-BE49-F238E27FC236}">
                    <a16:creationId xmlns:a16="http://schemas.microsoft.com/office/drawing/2014/main" xmlns="" id="{3894CF9A-F941-4440-9391-A2CDC9F848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Imagen 10">
                <a:extLst>
                  <a:ext uri="{FF2B5EF4-FFF2-40B4-BE49-F238E27FC236}">
                    <a16:creationId xmlns:a16="http://schemas.microsoft.com/office/drawing/2014/main" xmlns="" id="{DFCD7FFA-4764-437D-9EC6-101CDE2B05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xmlns="" id="{45F071D9-97F7-4CAC-AB81-7BB5626C2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538" y="2535238"/>
            <a:ext cx="3829050"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1 Rectángulo">
            <a:extLst>
              <a:ext uri="{FF2B5EF4-FFF2-40B4-BE49-F238E27FC236}">
                <a16:creationId xmlns:a16="http://schemas.microsoft.com/office/drawing/2014/main" xmlns="" id="{83DD88C6-D849-4564-AB45-BDC01359B39E}"/>
              </a:ext>
            </a:extLst>
          </p:cNvPr>
          <p:cNvSpPr>
            <a:spLocks noChangeArrowheads="1"/>
          </p:cNvSpPr>
          <p:nvPr/>
        </p:nvSpPr>
        <p:spPr bwMode="auto">
          <a:xfrm>
            <a:off x="1620838" y="2349500"/>
            <a:ext cx="89281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pPr>
            <a:r>
              <a:rPr lang="es-ES" altLang="es-ES" sz="2000">
                <a:cs typeface="Arial" panose="020B0604020202020204" pitchFamily="34" charset="0"/>
              </a:rPr>
              <a:t>Cantidad para prevenir la aparición de síntomas de deficiencia, para evitar el escorbuto (posiblemente ingestas de 5 a 10 mg/día), para que no sangren las encías o para que no aparezcan petequias.</a:t>
            </a:r>
          </a:p>
          <a:p>
            <a:pPr eaLnBrk="1" hangingPunct="1">
              <a:lnSpc>
                <a:spcPct val="150000"/>
              </a:lnSpc>
              <a:spcBef>
                <a:spcPct val="0"/>
              </a:spcBef>
            </a:pPr>
            <a:r>
              <a:rPr lang="es-ES" altLang="es-ES" sz="2000">
                <a:cs typeface="Arial" panose="020B0604020202020204" pitchFamily="34" charset="0"/>
              </a:rPr>
              <a:t>Cantidad para maximizar la absorción del hierro inorgánico.</a:t>
            </a:r>
          </a:p>
          <a:p>
            <a:pPr eaLnBrk="1" hangingPunct="1">
              <a:lnSpc>
                <a:spcPct val="150000"/>
              </a:lnSpc>
              <a:spcBef>
                <a:spcPct val="0"/>
              </a:spcBef>
            </a:pPr>
            <a:r>
              <a:rPr lang="es-ES" altLang="es-ES" sz="2000">
                <a:cs typeface="Arial" panose="020B0604020202020204" pitchFamily="34" charset="0"/>
              </a:rPr>
              <a:t>Cantidad para hacer frente al estrés oxidativo en un fumador.</a:t>
            </a:r>
          </a:p>
          <a:p>
            <a:pPr eaLnBrk="1" hangingPunct="1">
              <a:lnSpc>
                <a:spcPct val="150000"/>
              </a:lnSpc>
              <a:spcBef>
                <a:spcPct val="0"/>
              </a:spcBef>
            </a:pPr>
            <a:r>
              <a:rPr lang="es-ES" altLang="es-ES" sz="2000">
                <a:cs typeface="Arial" panose="020B0604020202020204" pitchFamily="34" charset="0"/>
              </a:rPr>
              <a:t>Cantidad para reducir el riesgo de algunas enfermedades crónicas.</a:t>
            </a:r>
          </a:p>
        </p:txBody>
      </p:sp>
      <p:sp>
        <p:nvSpPr>
          <p:cNvPr id="120836" name="5 Rectángulo">
            <a:extLst>
              <a:ext uri="{FF2B5EF4-FFF2-40B4-BE49-F238E27FC236}">
                <a16:creationId xmlns:a16="http://schemas.microsoft.com/office/drawing/2014/main" xmlns="" id="{646C24BA-CCDD-4927-AD01-ACD2DAE1DE2C}"/>
              </a:ext>
            </a:extLst>
          </p:cNvPr>
          <p:cNvSpPr>
            <a:spLocks noChangeArrowheads="1"/>
          </p:cNvSpPr>
          <p:nvPr/>
        </p:nvSpPr>
        <p:spPr bwMode="auto">
          <a:xfrm>
            <a:off x="1873250" y="1082675"/>
            <a:ext cx="84248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a:cs typeface="Arial" panose="020B0604020202020204" pitchFamily="34" charset="0"/>
              </a:rPr>
              <a:t>Ej. Criterios posibles para emitir recomendaciones de ingesta de vitamina C</a:t>
            </a:r>
            <a:endParaRPr lang="it-IT" altLang="es-ES" sz="2400">
              <a:cs typeface="Arial" panose="020B0604020202020204" pitchFamily="34" charset="0"/>
            </a:endParaRPr>
          </a:p>
        </p:txBody>
      </p:sp>
      <p:grpSp>
        <p:nvGrpSpPr>
          <p:cNvPr id="120837" name="Grupo 7">
            <a:extLst>
              <a:ext uri="{FF2B5EF4-FFF2-40B4-BE49-F238E27FC236}">
                <a16:creationId xmlns:a16="http://schemas.microsoft.com/office/drawing/2014/main" xmlns="" id="{D244D96E-49FD-4608-BF64-BBC8279D3C4E}"/>
              </a:ext>
            </a:extLst>
          </p:cNvPr>
          <p:cNvGrpSpPr>
            <a:grpSpLocks/>
          </p:cNvGrpSpPr>
          <p:nvPr/>
        </p:nvGrpSpPr>
        <p:grpSpPr bwMode="auto">
          <a:xfrm>
            <a:off x="220663" y="71438"/>
            <a:ext cx="11680825" cy="1041400"/>
            <a:chOff x="324949" y="18898"/>
            <a:chExt cx="11473761" cy="1041523"/>
          </a:xfrm>
        </p:grpSpPr>
        <p:pic>
          <p:nvPicPr>
            <p:cNvPr id="9" name="Gráfico 8" descr="Niños">
              <a:extLst>
                <a:ext uri="{FF2B5EF4-FFF2-40B4-BE49-F238E27FC236}">
                  <a16:creationId xmlns:a16="http://schemas.microsoft.com/office/drawing/2014/main" xmlns="" id="{526053D3-B706-4600-BAAD-E2C4BD28328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20839" name="Grupo 9">
              <a:extLst>
                <a:ext uri="{FF2B5EF4-FFF2-40B4-BE49-F238E27FC236}">
                  <a16:creationId xmlns:a16="http://schemas.microsoft.com/office/drawing/2014/main" xmlns="" id="{48312551-8BF7-4845-A72B-6D9E871C5994}"/>
                </a:ext>
              </a:extLst>
            </p:cNvPr>
            <p:cNvGrpSpPr>
              <a:grpSpLocks/>
            </p:cNvGrpSpPr>
            <p:nvPr/>
          </p:nvGrpSpPr>
          <p:grpSpPr bwMode="auto">
            <a:xfrm>
              <a:off x="10087897" y="203994"/>
              <a:ext cx="1710813" cy="651412"/>
              <a:chOff x="311102" y="174229"/>
              <a:chExt cx="9335256" cy="6359305"/>
            </a:xfrm>
          </p:grpSpPr>
          <p:pic>
            <p:nvPicPr>
              <p:cNvPr id="120840" name="Imagen 10">
                <a:extLst>
                  <a:ext uri="{FF2B5EF4-FFF2-40B4-BE49-F238E27FC236}">
                    <a16:creationId xmlns:a16="http://schemas.microsoft.com/office/drawing/2014/main" xmlns="" id="{392A5A6B-DF33-4D5C-B739-F7E6E22816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Imagen 11">
                <a:extLst>
                  <a:ext uri="{FF2B5EF4-FFF2-40B4-BE49-F238E27FC236}">
                    <a16:creationId xmlns:a16="http://schemas.microsoft.com/office/drawing/2014/main" xmlns="" id="{A4F8777B-24E4-4E95-897D-49FD2D198F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Rectángulo">
            <a:extLst>
              <a:ext uri="{FF2B5EF4-FFF2-40B4-BE49-F238E27FC236}">
                <a16:creationId xmlns:a16="http://schemas.microsoft.com/office/drawing/2014/main" xmlns="" id="{7D6F9D4C-09E6-430A-B33C-248D072A53B2}"/>
              </a:ext>
            </a:extLst>
          </p:cNvPr>
          <p:cNvSpPr>
            <a:spLocks noChangeArrowheads="1"/>
          </p:cNvSpPr>
          <p:nvPr/>
        </p:nvSpPr>
        <p:spPr bwMode="auto">
          <a:xfrm>
            <a:off x="290513" y="808038"/>
            <a:ext cx="114363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s-ES" altLang="es-ES" b="1" dirty="0">
                <a:solidFill>
                  <a:schemeClr val="accent1">
                    <a:lumMod val="50000"/>
                  </a:schemeClr>
                </a:solidFill>
                <a:cs typeface="Arial" panose="020B0604020202020204" pitchFamily="34" charset="0"/>
              </a:rPr>
              <a:t>INGESTAS RECOMENDADAS (IR)</a:t>
            </a:r>
            <a:r>
              <a:rPr lang="es-ES" altLang="es-ES" dirty="0">
                <a:solidFill>
                  <a:schemeClr val="accent1">
                    <a:lumMod val="50000"/>
                  </a:schemeClr>
                </a:solidFill>
                <a:cs typeface="Arial" panose="020B0604020202020204" pitchFamily="34" charset="0"/>
              </a:rPr>
              <a:t> </a:t>
            </a:r>
          </a:p>
          <a:p>
            <a:pPr eaLnBrk="1" hangingPunct="1">
              <a:lnSpc>
                <a:spcPct val="100000"/>
              </a:lnSpc>
              <a:spcBef>
                <a:spcPct val="0"/>
              </a:spcBef>
              <a:buFontTx/>
              <a:buNone/>
              <a:defRPr/>
            </a:pPr>
            <a:endParaRPr lang="es-ES" altLang="es-ES" sz="2400" dirty="0">
              <a:cs typeface="Arial" panose="020B0604020202020204" pitchFamily="34" charset="0"/>
            </a:endParaRPr>
          </a:p>
          <a:p>
            <a:pPr eaLnBrk="1" hangingPunct="1">
              <a:lnSpc>
                <a:spcPct val="100000"/>
              </a:lnSpc>
              <a:spcBef>
                <a:spcPct val="0"/>
              </a:spcBef>
              <a:buFontTx/>
              <a:buNone/>
              <a:defRPr/>
            </a:pPr>
            <a:r>
              <a:rPr lang="es-ES" altLang="es-ES" dirty="0">
                <a:cs typeface="Arial" panose="020B0604020202020204" pitchFamily="34" charset="0"/>
              </a:rPr>
              <a:t>Son estándares de referencia de la ingesta de energía y nutrientes que se juzga apropiada para mantener la salud de prácticamente todos los individuos sanos del grupo. </a:t>
            </a:r>
          </a:p>
          <a:p>
            <a:pPr eaLnBrk="1" hangingPunct="1">
              <a:lnSpc>
                <a:spcPct val="100000"/>
              </a:lnSpc>
              <a:spcBef>
                <a:spcPct val="0"/>
              </a:spcBef>
              <a:buFontTx/>
              <a:buNone/>
              <a:defRPr/>
            </a:pPr>
            <a:r>
              <a:rPr lang="es-ES" altLang="es-ES" dirty="0">
                <a:cs typeface="Arial" panose="020B0604020202020204" pitchFamily="34" charset="0"/>
              </a:rPr>
              <a:t>Pueden servir para valorar y programar dietas para grupos de población sana. </a:t>
            </a:r>
          </a:p>
          <a:p>
            <a:pPr eaLnBrk="1" hangingPunct="1">
              <a:lnSpc>
                <a:spcPct val="100000"/>
              </a:lnSpc>
              <a:spcBef>
                <a:spcPct val="0"/>
              </a:spcBef>
              <a:buFontTx/>
              <a:buNone/>
              <a:defRPr/>
            </a:pPr>
            <a:r>
              <a:rPr lang="es-ES" altLang="es-ES" dirty="0">
                <a:cs typeface="Arial" panose="020B0604020202020204" pitchFamily="34" charset="0"/>
              </a:rPr>
              <a:t>Tratan de responder a la pregunta ¿qué nutrientes y en qué cantidades necesita comer la gente para satisfacer sus requerimientos?. </a:t>
            </a:r>
          </a:p>
          <a:p>
            <a:pPr eaLnBrk="1" hangingPunct="1">
              <a:lnSpc>
                <a:spcPct val="100000"/>
              </a:lnSpc>
              <a:spcBef>
                <a:spcPct val="0"/>
              </a:spcBef>
              <a:buFontTx/>
              <a:buNone/>
              <a:defRPr/>
            </a:pPr>
            <a:r>
              <a:rPr lang="es-ES" altLang="es-ES" dirty="0">
                <a:cs typeface="Arial" panose="020B0604020202020204" pitchFamily="34" charset="0"/>
              </a:rPr>
              <a:t>Se estiman para determinados grupos homogéneos de edad, sexo, actividad física y situación fisiológica de gestación y lactancia.</a:t>
            </a:r>
          </a:p>
        </p:txBody>
      </p:sp>
      <p:pic>
        <p:nvPicPr>
          <p:cNvPr id="121859" name="Picture 3">
            <a:extLst>
              <a:ext uri="{FF2B5EF4-FFF2-40B4-BE49-F238E27FC236}">
                <a16:creationId xmlns:a16="http://schemas.microsoft.com/office/drawing/2014/main" xmlns="" id="{EB2CAADD-435F-46AD-996D-D7DAAF303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463" y="4986338"/>
            <a:ext cx="6851650" cy="135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1860" name="Grupo 4">
            <a:extLst>
              <a:ext uri="{FF2B5EF4-FFF2-40B4-BE49-F238E27FC236}">
                <a16:creationId xmlns:a16="http://schemas.microsoft.com/office/drawing/2014/main" xmlns="" id="{8378724E-720E-4778-8701-FBBE4113B11D}"/>
              </a:ext>
            </a:extLst>
          </p:cNvPr>
          <p:cNvGrpSpPr>
            <a:grpSpLocks/>
          </p:cNvGrpSpPr>
          <p:nvPr/>
        </p:nvGrpSpPr>
        <p:grpSpPr bwMode="auto">
          <a:xfrm>
            <a:off x="290513" y="0"/>
            <a:ext cx="11680825" cy="1041400"/>
            <a:chOff x="324949" y="18898"/>
            <a:chExt cx="11473761" cy="1041523"/>
          </a:xfrm>
        </p:grpSpPr>
        <p:pic>
          <p:nvPicPr>
            <p:cNvPr id="6" name="Gráfico 5" descr="Niños">
              <a:extLst>
                <a:ext uri="{FF2B5EF4-FFF2-40B4-BE49-F238E27FC236}">
                  <a16:creationId xmlns:a16="http://schemas.microsoft.com/office/drawing/2014/main" xmlns="" id="{F800D289-B3A9-4273-9A69-93E7A85C66B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21862" name="Grupo 6">
              <a:extLst>
                <a:ext uri="{FF2B5EF4-FFF2-40B4-BE49-F238E27FC236}">
                  <a16:creationId xmlns:a16="http://schemas.microsoft.com/office/drawing/2014/main" xmlns="" id="{2F2DEB02-DEFD-4F77-9CEC-9EAF673ED8FF}"/>
                </a:ext>
              </a:extLst>
            </p:cNvPr>
            <p:cNvGrpSpPr>
              <a:grpSpLocks/>
            </p:cNvGrpSpPr>
            <p:nvPr/>
          </p:nvGrpSpPr>
          <p:grpSpPr bwMode="auto">
            <a:xfrm>
              <a:off x="10087897" y="203994"/>
              <a:ext cx="1710813" cy="651412"/>
              <a:chOff x="311102" y="174229"/>
              <a:chExt cx="9335256" cy="6359305"/>
            </a:xfrm>
          </p:grpSpPr>
          <p:pic>
            <p:nvPicPr>
              <p:cNvPr id="121863" name="Imagen 7">
                <a:extLst>
                  <a:ext uri="{FF2B5EF4-FFF2-40B4-BE49-F238E27FC236}">
                    <a16:creationId xmlns:a16="http://schemas.microsoft.com/office/drawing/2014/main" xmlns="" id="{C3698A42-38F7-4F16-BA67-C2CCCF8F8B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Imagen 8">
                <a:extLst>
                  <a:ext uri="{FF2B5EF4-FFF2-40B4-BE49-F238E27FC236}">
                    <a16:creationId xmlns:a16="http://schemas.microsoft.com/office/drawing/2014/main" xmlns="" id="{698E6442-A87C-444E-B8D6-72162CF944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CuadroTexto">
            <a:extLst>
              <a:ext uri="{FF2B5EF4-FFF2-40B4-BE49-F238E27FC236}">
                <a16:creationId xmlns:a16="http://schemas.microsoft.com/office/drawing/2014/main" xmlns="" id="{CC18C47A-AD8A-466E-A64E-770BF8B8962D}"/>
              </a:ext>
            </a:extLst>
          </p:cNvPr>
          <p:cNvSpPr txBox="1">
            <a:spLocks noChangeArrowheads="1"/>
          </p:cNvSpPr>
          <p:nvPr/>
        </p:nvSpPr>
        <p:spPr bwMode="auto">
          <a:xfrm>
            <a:off x="1719263" y="277813"/>
            <a:ext cx="7920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s-ES" altLang="es-ES" b="1" dirty="0">
                <a:solidFill>
                  <a:schemeClr val="accent1">
                    <a:lumMod val="50000"/>
                  </a:schemeClr>
                </a:solidFill>
              </a:rPr>
              <a:t>INGESTA RECOMENDADA ≠ REQUERIMIENTO</a:t>
            </a:r>
          </a:p>
        </p:txBody>
      </p:sp>
      <p:pic>
        <p:nvPicPr>
          <p:cNvPr id="122883" name="Picture 2" descr="C:\Users\Paco\AppData\Local\Microsoft\Windows\INetCache\IE\Y3XBV93Y\sociologc3ada-del-deporte-2[1].jpg">
            <a:extLst>
              <a:ext uri="{FF2B5EF4-FFF2-40B4-BE49-F238E27FC236}">
                <a16:creationId xmlns:a16="http://schemas.microsoft.com/office/drawing/2014/main" xmlns="" id="{B06E548E-6FC0-4DBA-9D19-189153CAE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365500"/>
            <a:ext cx="54006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3" descr="C:\Users\Paco\AppData\Local\Microsoft\Windows\INetCache\IE\8QD37GLG\enfermo[1].jpg">
            <a:extLst>
              <a:ext uri="{FF2B5EF4-FFF2-40B4-BE49-F238E27FC236}">
                <a16:creationId xmlns:a16="http://schemas.microsoft.com/office/drawing/2014/main" xmlns="" id="{8A4FCEEE-DE06-4D57-82EA-D7D0C249F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765550"/>
            <a:ext cx="235267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4" descr="C:\Users\Paco\AppData\Local\Microsoft\Windows\INetCache\IE\Y3XBV93Y\acostado-ve-TV[1].jpg">
            <a:extLst>
              <a:ext uri="{FF2B5EF4-FFF2-40B4-BE49-F238E27FC236}">
                <a16:creationId xmlns:a16="http://schemas.microsoft.com/office/drawing/2014/main" xmlns="" id="{6303BD58-50B5-428B-96FC-5F51D6EBA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800" y="3459163"/>
            <a:ext cx="3759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3">
            <a:extLst>
              <a:ext uri="{FF2B5EF4-FFF2-40B4-BE49-F238E27FC236}">
                <a16:creationId xmlns:a16="http://schemas.microsoft.com/office/drawing/2014/main" xmlns="" id="{C20695DD-9D85-4658-9327-7B6D25B267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338" y="1223963"/>
            <a:ext cx="6851650" cy="135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887" name="Grupo 6">
            <a:extLst>
              <a:ext uri="{FF2B5EF4-FFF2-40B4-BE49-F238E27FC236}">
                <a16:creationId xmlns:a16="http://schemas.microsoft.com/office/drawing/2014/main" xmlns="" id="{34405C01-D2B5-4EA4-BBB9-649B8E749D0B}"/>
              </a:ext>
            </a:extLst>
          </p:cNvPr>
          <p:cNvGrpSpPr>
            <a:grpSpLocks/>
          </p:cNvGrpSpPr>
          <p:nvPr/>
        </p:nvGrpSpPr>
        <p:grpSpPr bwMode="auto">
          <a:xfrm>
            <a:off x="220663" y="71438"/>
            <a:ext cx="11680825" cy="1041400"/>
            <a:chOff x="324949" y="18898"/>
            <a:chExt cx="11473761" cy="1041523"/>
          </a:xfrm>
        </p:grpSpPr>
        <p:pic>
          <p:nvPicPr>
            <p:cNvPr id="8" name="Gráfico 7" descr="Niños">
              <a:extLst>
                <a:ext uri="{FF2B5EF4-FFF2-40B4-BE49-F238E27FC236}">
                  <a16:creationId xmlns:a16="http://schemas.microsoft.com/office/drawing/2014/main" xmlns="" id="{DD07B994-123A-46E2-B171-F7B8F1AC467D}"/>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22889" name="Grupo 8">
              <a:extLst>
                <a:ext uri="{FF2B5EF4-FFF2-40B4-BE49-F238E27FC236}">
                  <a16:creationId xmlns:a16="http://schemas.microsoft.com/office/drawing/2014/main" xmlns="" id="{B007BDD3-AAAD-46F1-BFC9-B08C471D8F29}"/>
                </a:ext>
              </a:extLst>
            </p:cNvPr>
            <p:cNvGrpSpPr>
              <a:grpSpLocks/>
            </p:cNvGrpSpPr>
            <p:nvPr/>
          </p:nvGrpSpPr>
          <p:grpSpPr bwMode="auto">
            <a:xfrm>
              <a:off x="10087897" y="203994"/>
              <a:ext cx="1710813" cy="651412"/>
              <a:chOff x="311102" y="174229"/>
              <a:chExt cx="9335256" cy="6359305"/>
            </a:xfrm>
          </p:grpSpPr>
          <p:pic>
            <p:nvPicPr>
              <p:cNvPr id="122890" name="Imagen 9">
                <a:extLst>
                  <a:ext uri="{FF2B5EF4-FFF2-40B4-BE49-F238E27FC236}">
                    <a16:creationId xmlns:a16="http://schemas.microsoft.com/office/drawing/2014/main" xmlns="" id="{B0E3BC0F-7948-4005-B427-67F5BF3B78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1" name="Imagen 10">
                <a:extLst>
                  <a:ext uri="{FF2B5EF4-FFF2-40B4-BE49-F238E27FC236}">
                    <a16:creationId xmlns:a16="http://schemas.microsoft.com/office/drawing/2014/main" xmlns="" id="{CB995CC5-08A8-4A35-B088-07A4659B35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
        <p:cNvGrpSpPr/>
        <p:nvPr/>
      </p:nvGrpSpPr>
      <p:grpSpPr>
        <a:xfrm>
          <a:off x="0" y="0"/>
          <a:ext cx="0" cy="0"/>
          <a:chOff x="0" y="0"/>
          <a:chExt cx="0" cy="0"/>
        </a:xfrm>
      </p:grpSpPr>
      <p:sp>
        <p:nvSpPr>
          <p:cNvPr id="123906" name="1 CuadroTexto">
            <a:extLst>
              <a:ext uri="{FF2B5EF4-FFF2-40B4-BE49-F238E27FC236}">
                <a16:creationId xmlns:a16="http://schemas.microsoft.com/office/drawing/2014/main" xmlns="" id="{8DF52BCD-1FD7-485A-B3D2-E5DA0A7E30C4}"/>
              </a:ext>
            </a:extLst>
          </p:cNvPr>
          <p:cNvSpPr txBox="1">
            <a:spLocks noChangeArrowheads="1"/>
          </p:cNvSpPr>
          <p:nvPr/>
        </p:nvSpPr>
        <p:spPr bwMode="auto">
          <a:xfrm>
            <a:off x="147638" y="528638"/>
            <a:ext cx="11896725" cy="735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s-ES" altLang="es-ES" sz="3600" dirty="0"/>
              <a:t>¿Exceso/calidad de grasas y enfermedad cardiovascular?</a:t>
            </a:r>
          </a:p>
          <a:p>
            <a:pPr eaLnBrk="1" hangingPunct="1">
              <a:lnSpc>
                <a:spcPct val="150000"/>
              </a:lnSpc>
              <a:spcBef>
                <a:spcPct val="0"/>
              </a:spcBef>
              <a:buFontTx/>
              <a:buNone/>
            </a:pPr>
            <a:r>
              <a:rPr lang="es-ES" altLang="es-ES" sz="3600" dirty="0"/>
              <a:t>¿Qué es un factor de riesgo?</a:t>
            </a:r>
          </a:p>
          <a:p>
            <a:pPr eaLnBrk="1" hangingPunct="1">
              <a:lnSpc>
                <a:spcPct val="150000"/>
              </a:lnSpc>
              <a:spcBef>
                <a:spcPct val="0"/>
              </a:spcBef>
              <a:buFontTx/>
              <a:buNone/>
            </a:pPr>
            <a:r>
              <a:rPr lang="es-ES" altLang="es-ES" sz="3600" dirty="0"/>
              <a:t>¿Cuál padece obesidad?</a:t>
            </a:r>
          </a:p>
          <a:p>
            <a:pPr eaLnBrk="1" hangingPunct="1">
              <a:lnSpc>
                <a:spcPct val="150000"/>
              </a:lnSpc>
              <a:spcBef>
                <a:spcPct val="0"/>
              </a:spcBef>
              <a:buFontTx/>
              <a:buNone/>
            </a:pPr>
            <a:r>
              <a:rPr lang="es-ES" altLang="es-ES" sz="3600" dirty="0"/>
              <a:t>Prevenir obesidad = mejorar dieta y actividad?</a:t>
            </a:r>
          </a:p>
          <a:p>
            <a:pPr eaLnBrk="1" hangingPunct="1">
              <a:lnSpc>
                <a:spcPct val="150000"/>
              </a:lnSpc>
              <a:spcBef>
                <a:spcPct val="0"/>
              </a:spcBef>
              <a:buFontTx/>
              <a:buNone/>
            </a:pPr>
            <a:r>
              <a:rPr lang="es-ES" altLang="es-ES" sz="3600" dirty="0"/>
              <a:t>¿Obesidad como patología o como factor de riesgo?</a:t>
            </a:r>
          </a:p>
          <a:p>
            <a:pPr eaLnBrk="1" hangingPunct="1">
              <a:lnSpc>
                <a:spcPct val="150000"/>
              </a:lnSpc>
              <a:spcBef>
                <a:spcPct val="0"/>
              </a:spcBef>
              <a:buFontTx/>
              <a:buNone/>
            </a:pPr>
            <a:r>
              <a:rPr lang="es-ES" altLang="es-ES" sz="3600" dirty="0"/>
              <a:t>¿Tipos de cáncer y factores dietéticos?</a:t>
            </a:r>
          </a:p>
          <a:p>
            <a:pPr eaLnBrk="1" hangingPunct="1">
              <a:lnSpc>
                <a:spcPct val="150000"/>
              </a:lnSpc>
              <a:spcBef>
                <a:spcPct val="0"/>
              </a:spcBef>
              <a:buFontTx/>
              <a:buNone/>
            </a:pPr>
            <a:r>
              <a:rPr lang="es-ES" altLang="es-ES" sz="3600" dirty="0"/>
              <a:t>¿Ingesta recomendada igual a requerimiento?</a:t>
            </a:r>
          </a:p>
          <a:p>
            <a:pPr eaLnBrk="1" hangingPunct="1">
              <a:lnSpc>
                <a:spcPct val="100000"/>
              </a:lnSpc>
              <a:spcBef>
                <a:spcPct val="0"/>
              </a:spcBef>
              <a:buFontTx/>
              <a:buNone/>
            </a:pPr>
            <a:endParaRPr lang="es-ES" altLang="es-ES" sz="3600" dirty="0"/>
          </a:p>
          <a:p>
            <a:pPr eaLnBrk="1" hangingPunct="1">
              <a:lnSpc>
                <a:spcPct val="100000"/>
              </a:lnSpc>
              <a:spcBef>
                <a:spcPct val="0"/>
              </a:spcBef>
              <a:buFontTx/>
              <a:buNone/>
            </a:pPr>
            <a:endParaRPr lang="es-ES" altLang="es-ES" sz="2000" dirty="0"/>
          </a:p>
          <a:p>
            <a:pPr eaLnBrk="1" hangingPunct="1">
              <a:lnSpc>
                <a:spcPct val="100000"/>
              </a:lnSpc>
              <a:spcBef>
                <a:spcPct val="0"/>
              </a:spcBef>
              <a:buFontTx/>
              <a:buNone/>
            </a:pPr>
            <a:endParaRPr lang="es-ES" altLang="es-ES" sz="2000" dirty="0"/>
          </a:p>
          <a:p>
            <a:pPr eaLnBrk="1" hangingPunct="1">
              <a:lnSpc>
                <a:spcPct val="100000"/>
              </a:lnSpc>
              <a:spcBef>
                <a:spcPct val="0"/>
              </a:spcBef>
              <a:buFontTx/>
              <a:buNone/>
            </a:pPr>
            <a:endParaRPr lang="es-ES" altLang="es-ES" sz="1800" dirty="0"/>
          </a:p>
        </p:txBody>
      </p:sp>
      <p:sp>
        <p:nvSpPr>
          <p:cNvPr id="3" name="2 Llamada rectangular redondeada">
            <a:extLst>
              <a:ext uri="{FF2B5EF4-FFF2-40B4-BE49-F238E27FC236}">
                <a16:creationId xmlns:a16="http://schemas.microsoft.com/office/drawing/2014/main" xmlns="" id="{B2E172CE-0B79-48D0-8B39-160CAB92A77F}"/>
              </a:ext>
            </a:extLst>
          </p:cNvPr>
          <p:cNvSpPr/>
          <p:nvPr/>
        </p:nvSpPr>
        <p:spPr>
          <a:xfrm>
            <a:off x="9167813" y="1036637"/>
            <a:ext cx="3024187" cy="1635125"/>
          </a:xfrm>
          <a:prstGeom prst="wedgeRoundRectCallout">
            <a:avLst>
              <a:gd name="adj1" fmla="val -81185"/>
              <a:gd name="adj2" fmla="val 285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S" sz="3600" b="1" dirty="0"/>
              <a:t>Os </a:t>
            </a:r>
            <a:r>
              <a:rPr lang="es-ES" sz="3600" b="1" dirty="0" err="1"/>
              <a:t>animais</a:t>
            </a:r>
            <a:r>
              <a:rPr lang="es-ES" sz="3600" b="1" dirty="0"/>
              <a:t> a contestar?</a:t>
            </a:r>
            <a:endParaRPr lang="it-IT" sz="3600" b="1" dirty="0"/>
          </a:p>
        </p:txBody>
      </p:sp>
      <p:pic>
        <p:nvPicPr>
          <p:cNvPr id="123908" name="Imagen 5">
            <a:extLst>
              <a:ext uri="{FF2B5EF4-FFF2-40B4-BE49-F238E27FC236}">
                <a16:creationId xmlns:a16="http://schemas.microsoft.com/office/drawing/2014/main" xmlns="" id="{144F0B8C-5DB7-43FB-B226-30DADED726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502168"/>
            <a:ext cx="1719189" cy="171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xmlns="" id="{6A1C289E-7033-44A1-BBC7-A7825C858839}"/>
              </a:ext>
            </a:extLst>
          </p:cNvPr>
          <p:cNvSpPr txBox="1"/>
          <p:nvPr/>
        </p:nvSpPr>
        <p:spPr>
          <a:xfrm>
            <a:off x="1000125" y="1443038"/>
            <a:ext cx="8664575" cy="3970337"/>
          </a:xfrm>
          <a:prstGeom prst="rect">
            <a:avLst/>
          </a:prstGeom>
          <a:solidFill>
            <a:schemeClr val="accent5">
              <a:lumMod val="50000"/>
            </a:schemeClr>
          </a:solidFill>
        </p:spPr>
        <p:txBody>
          <a:bodyPr>
            <a:spAutoFit/>
          </a:bodyPr>
          <a:lstStyle/>
          <a:p>
            <a:pPr eaLnBrk="1" fontAlgn="auto" hangingPunct="1">
              <a:spcBef>
                <a:spcPts val="0"/>
              </a:spcBef>
              <a:spcAft>
                <a:spcPts val="0"/>
              </a:spcAft>
              <a:defRPr/>
            </a:pPr>
            <a:r>
              <a:rPr lang="es-ES" sz="2400" b="1" dirty="0">
                <a:solidFill>
                  <a:schemeClr val="bg1"/>
                </a:solidFill>
                <a:latin typeface="+mn-lt"/>
              </a:rPr>
              <a:t>PODEMOS VALORAR EN BASE A :</a:t>
            </a:r>
          </a:p>
          <a:p>
            <a:pPr eaLnBrk="1" fontAlgn="auto" hangingPunct="1">
              <a:spcBef>
                <a:spcPts val="0"/>
              </a:spcBef>
              <a:spcAft>
                <a:spcPts val="0"/>
              </a:spcAft>
              <a:defRPr/>
            </a:pPr>
            <a:endParaRPr lang="es-ES" sz="2400" b="1" dirty="0">
              <a:solidFill>
                <a:schemeClr val="bg1"/>
              </a:solidFill>
              <a:latin typeface="+mn-lt"/>
            </a:endParaRPr>
          </a:p>
          <a:p>
            <a:pPr marL="342900" indent="-342900" eaLnBrk="1" fontAlgn="auto" hangingPunct="1">
              <a:lnSpc>
                <a:spcPct val="150000"/>
              </a:lnSpc>
              <a:spcBef>
                <a:spcPts val="0"/>
              </a:spcBef>
              <a:spcAft>
                <a:spcPts val="0"/>
              </a:spcAft>
              <a:buFont typeface="Arial" panose="020B0604020202020204" pitchFamily="34" charset="0"/>
              <a:buChar char="•"/>
              <a:defRPr/>
            </a:pPr>
            <a:r>
              <a:rPr lang="es-ES" sz="2400" b="1" dirty="0">
                <a:solidFill>
                  <a:schemeClr val="bg1"/>
                </a:solidFill>
                <a:latin typeface="+mn-lt"/>
              </a:rPr>
              <a:t>HÁBITOS EN TORNO AL HECHO ALIMENTARIO</a:t>
            </a:r>
          </a:p>
          <a:p>
            <a:pPr marL="342900" indent="-342900" eaLnBrk="1" fontAlgn="auto" hangingPunct="1">
              <a:lnSpc>
                <a:spcPct val="150000"/>
              </a:lnSpc>
              <a:spcBef>
                <a:spcPts val="0"/>
              </a:spcBef>
              <a:spcAft>
                <a:spcPts val="0"/>
              </a:spcAft>
              <a:buFont typeface="Arial" panose="020B0604020202020204" pitchFamily="34" charset="0"/>
              <a:buChar char="•"/>
              <a:defRPr/>
            </a:pPr>
            <a:r>
              <a:rPr lang="es-ES" sz="2400" b="1" dirty="0">
                <a:solidFill>
                  <a:schemeClr val="bg1"/>
                </a:solidFill>
                <a:latin typeface="+mn-lt"/>
              </a:rPr>
              <a:t>OFERTA ALIMENTARIA: INGESTA POR GRUPOS DE ALIMENTOS (BASADO EN LAS GUÍAS ALIMENTARIAS)</a:t>
            </a:r>
          </a:p>
          <a:p>
            <a:pPr marL="342900" indent="-342900" eaLnBrk="1" fontAlgn="auto" hangingPunct="1">
              <a:lnSpc>
                <a:spcPct val="150000"/>
              </a:lnSpc>
              <a:spcBef>
                <a:spcPts val="0"/>
              </a:spcBef>
              <a:spcAft>
                <a:spcPts val="0"/>
              </a:spcAft>
              <a:buFont typeface="Arial" panose="020B0604020202020204" pitchFamily="34" charset="0"/>
              <a:buChar char="•"/>
              <a:defRPr/>
            </a:pPr>
            <a:r>
              <a:rPr lang="es-ES" sz="2400" b="1" dirty="0">
                <a:solidFill>
                  <a:schemeClr val="bg1"/>
                </a:solidFill>
                <a:latin typeface="+mn-lt"/>
              </a:rPr>
              <a:t>ANÁLISIS NUTRICIONAL MÁS EXHAUSTIVO (MACRO Y MICRONUTRIENTES)</a:t>
            </a:r>
          </a:p>
          <a:p>
            <a:pPr eaLnBrk="1" fontAlgn="auto" hangingPunct="1">
              <a:spcBef>
                <a:spcPts val="0"/>
              </a:spcBef>
              <a:spcAft>
                <a:spcPts val="0"/>
              </a:spcAft>
              <a:defRPr/>
            </a:pPr>
            <a:endParaRPr lang="es-ES" sz="2400" b="1" dirty="0">
              <a:solidFill>
                <a:schemeClr val="bg1"/>
              </a:solidFill>
              <a:latin typeface="+mn-lt"/>
            </a:endParaRPr>
          </a:p>
        </p:txBody>
      </p:sp>
      <p:sp>
        <p:nvSpPr>
          <p:cNvPr id="3" name="Flecha: hacia abajo 2">
            <a:extLst>
              <a:ext uri="{FF2B5EF4-FFF2-40B4-BE49-F238E27FC236}">
                <a16:creationId xmlns:a16="http://schemas.microsoft.com/office/drawing/2014/main" xmlns="" id="{78666217-1DFD-4BFB-B4D6-071CF19BD889}"/>
              </a:ext>
            </a:extLst>
          </p:cNvPr>
          <p:cNvSpPr/>
          <p:nvPr/>
        </p:nvSpPr>
        <p:spPr>
          <a:xfrm>
            <a:off x="10372725" y="1460500"/>
            <a:ext cx="1025525" cy="3952875"/>
          </a:xfrm>
          <a:prstGeom prst="downArrow">
            <a:avLst/>
          </a:prstGeom>
          <a:gradFill flip="none" rotWithShape="1">
            <a:gsLst>
              <a:gs pos="30000">
                <a:srgbClr val="92D050"/>
              </a:gs>
              <a:gs pos="46000">
                <a:srgbClr val="FFFF00"/>
              </a:gs>
              <a:gs pos="65480">
                <a:srgbClr val="FFC000"/>
              </a:gs>
              <a:gs pos="83000">
                <a:srgbClr val="FF0000"/>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grpSp>
        <p:nvGrpSpPr>
          <p:cNvPr id="125956" name="Grupo 4">
            <a:extLst>
              <a:ext uri="{FF2B5EF4-FFF2-40B4-BE49-F238E27FC236}">
                <a16:creationId xmlns:a16="http://schemas.microsoft.com/office/drawing/2014/main" xmlns="" id="{866498DC-62A6-4819-B440-1BA39FD733C7}"/>
              </a:ext>
            </a:extLst>
          </p:cNvPr>
          <p:cNvGrpSpPr>
            <a:grpSpLocks/>
          </p:cNvGrpSpPr>
          <p:nvPr/>
        </p:nvGrpSpPr>
        <p:grpSpPr bwMode="auto">
          <a:xfrm>
            <a:off x="220663" y="71438"/>
            <a:ext cx="11680825" cy="1041400"/>
            <a:chOff x="324949" y="18898"/>
            <a:chExt cx="11473761" cy="1041523"/>
          </a:xfrm>
        </p:grpSpPr>
        <p:pic>
          <p:nvPicPr>
            <p:cNvPr id="6" name="Gráfico 5" descr="Niños">
              <a:extLst>
                <a:ext uri="{FF2B5EF4-FFF2-40B4-BE49-F238E27FC236}">
                  <a16:creationId xmlns:a16="http://schemas.microsoft.com/office/drawing/2014/main" xmlns="" id="{3C599684-401C-4500-A42F-68F5AD96E165}"/>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25959" name="Grupo 6">
              <a:extLst>
                <a:ext uri="{FF2B5EF4-FFF2-40B4-BE49-F238E27FC236}">
                  <a16:creationId xmlns:a16="http://schemas.microsoft.com/office/drawing/2014/main" xmlns="" id="{243516FC-1CE9-40C5-8527-F15D07C1A375}"/>
                </a:ext>
              </a:extLst>
            </p:cNvPr>
            <p:cNvGrpSpPr>
              <a:grpSpLocks/>
            </p:cNvGrpSpPr>
            <p:nvPr/>
          </p:nvGrpSpPr>
          <p:grpSpPr bwMode="auto">
            <a:xfrm>
              <a:off x="10087897" y="203994"/>
              <a:ext cx="1710813" cy="651412"/>
              <a:chOff x="311102" y="174229"/>
              <a:chExt cx="9335256" cy="6359305"/>
            </a:xfrm>
          </p:grpSpPr>
          <p:pic>
            <p:nvPicPr>
              <p:cNvPr id="125960" name="Imagen 7">
                <a:extLst>
                  <a:ext uri="{FF2B5EF4-FFF2-40B4-BE49-F238E27FC236}">
                    <a16:creationId xmlns:a16="http://schemas.microsoft.com/office/drawing/2014/main" xmlns="" id="{7856B9E1-D08F-4BB4-8267-0C0A41031B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1" name="Imagen 8">
                <a:extLst>
                  <a:ext uri="{FF2B5EF4-FFF2-40B4-BE49-F238E27FC236}">
                    <a16:creationId xmlns:a16="http://schemas.microsoft.com/office/drawing/2014/main" xmlns="" id="{5B7DA633-1312-47AA-AD9C-B5C8076A27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 name="1 CuadroTexto">
            <a:extLst>
              <a:ext uri="{FF2B5EF4-FFF2-40B4-BE49-F238E27FC236}">
                <a16:creationId xmlns:a16="http://schemas.microsoft.com/office/drawing/2014/main" xmlns="" id="{B84FB72F-2508-4B94-8C99-80E7426A84B6}"/>
              </a:ext>
            </a:extLst>
          </p:cNvPr>
          <p:cNvSpPr txBox="1">
            <a:spLocks noChangeArrowheads="1"/>
          </p:cNvSpPr>
          <p:nvPr/>
        </p:nvSpPr>
        <p:spPr bwMode="auto">
          <a:xfrm>
            <a:off x="531813" y="300038"/>
            <a:ext cx="11128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s-ES" altLang="es-ES" b="1" dirty="0">
                <a:solidFill>
                  <a:schemeClr val="accent1">
                    <a:lumMod val="50000"/>
                  </a:schemeClr>
                </a:solidFill>
              </a:rPr>
              <a:t>COMENZAMOS!!!!!!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3">
            <a:extLst>
              <a:ext uri="{FF2B5EF4-FFF2-40B4-BE49-F238E27FC236}">
                <a16:creationId xmlns:a16="http://schemas.microsoft.com/office/drawing/2014/main" xmlns="" id="{50FC0D4C-927A-4E5B-9815-A2313425D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5194300"/>
            <a:ext cx="1800225" cy="142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79" name="Picture 4">
            <a:extLst>
              <a:ext uri="{FF2B5EF4-FFF2-40B4-BE49-F238E27FC236}">
                <a16:creationId xmlns:a16="http://schemas.microsoft.com/office/drawing/2014/main" xmlns="" id="{9FEE77CA-B6F2-48DB-AE8C-FCCEB05FF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1449388"/>
            <a:ext cx="1728787" cy="1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80" name="Picture 5" descr="C:\Users\Paco\AppData\Local\Microsoft\Windows\INetCache\IE\8QD37GLG\familia[1].jpg">
            <a:extLst>
              <a:ext uri="{FF2B5EF4-FFF2-40B4-BE49-F238E27FC236}">
                <a16:creationId xmlns:a16="http://schemas.microsoft.com/office/drawing/2014/main" xmlns="" id="{023B29B7-73C8-4521-ACEB-3C2A1115D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249613"/>
            <a:ext cx="17287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1 CuadroTexto">
            <a:extLst>
              <a:ext uri="{FF2B5EF4-FFF2-40B4-BE49-F238E27FC236}">
                <a16:creationId xmlns:a16="http://schemas.microsoft.com/office/drawing/2014/main" xmlns="" id="{6F411DDC-5A27-42A8-B408-4CB18F6306B4}"/>
              </a:ext>
            </a:extLst>
          </p:cNvPr>
          <p:cNvSpPr txBox="1">
            <a:spLocks noChangeArrowheads="1"/>
          </p:cNvSpPr>
          <p:nvPr/>
        </p:nvSpPr>
        <p:spPr bwMode="auto">
          <a:xfrm>
            <a:off x="2419350" y="1449388"/>
            <a:ext cx="82280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t>¿Habitualmente comemos todos juntos?</a:t>
            </a:r>
          </a:p>
          <a:p>
            <a:pPr eaLnBrk="1" hangingPunct="1">
              <a:lnSpc>
                <a:spcPct val="100000"/>
              </a:lnSpc>
              <a:spcBef>
                <a:spcPct val="0"/>
              </a:spcBef>
              <a:buFontTx/>
              <a:buNone/>
            </a:pPr>
            <a:r>
              <a:rPr lang="es-ES" altLang="es-ES" sz="2400"/>
              <a:t>¿Habitualmente los más pequeños comemos solos?</a:t>
            </a:r>
          </a:p>
          <a:p>
            <a:pPr eaLnBrk="1" hangingPunct="1">
              <a:lnSpc>
                <a:spcPct val="100000"/>
              </a:lnSpc>
              <a:spcBef>
                <a:spcPct val="0"/>
              </a:spcBef>
              <a:buFontTx/>
              <a:buNone/>
            </a:pPr>
            <a:r>
              <a:rPr lang="es-ES" altLang="es-ES" sz="2400"/>
              <a:t>¿Tenemos normas en la mesa? ¿Cada uno come lo que le gusta?</a:t>
            </a:r>
          </a:p>
          <a:p>
            <a:pPr eaLnBrk="1" hangingPunct="1">
              <a:lnSpc>
                <a:spcPct val="100000"/>
              </a:lnSpc>
              <a:spcBef>
                <a:spcPct val="0"/>
              </a:spcBef>
              <a:buFontTx/>
              <a:buNone/>
            </a:pPr>
            <a:r>
              <a:rPr lang="es-ES" altLang="es-ES" sz="2400"/>
              <a:t>¿La comida es igual para todos?</a:t>
            </a:r>
          </a:p>
          <a:p>
            <a:pPr eaLnBrk="1" hangingPunct="1">
              <a:lnSpc>
                <a:spcPct val="100000"/>
              </a:lnSpc>
              <a:spcBef>
                <a:spcPct val="0"/>
              </a:spcBef>
              <a:buFontTx/>
              <a:buNone/>
            </a:pPr>
            <a:r>
              <a:rPr lang="es-ES" altLang="es-ES" sz="2400"/>
              <a:t>¿Si creo no me gusta, la tengo que probar?</a:t>
            </a:r>
          </a:p>
        </p:txBody>
      </p:sp>
      <p:sp>
        <p:nvSpPr>
          <p:cNvPr id="126982" name="3 CuadroTexto">
            <a:extLst>
              <a:ext uri="{FF2B5EF4-FFF2-40B4-BE49-F238E27FC236}">
                <a16:creationId xmlns:a16="http://schemas.microsoft.com/office/drawing/2014/main" xmlns="" id="{234936D5-BEF3-4F48-9DD8-555B52E58F12}"/>
              </a:ext>
            </a:extLst>
          </p:cNvPr>
          <p:cNvSpPr txBox="1">
            <a:spLocks noChangeArrowheads="1"/>
          </p:cNvSpPr>
          <p:nvPr/>
        </p:nvSpPr>
        <p:spPr bwMode="auto">
          <a:xfrm>
            <a:off x="2452688" y="3662363"/>
            <a:ext cx="9617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t>¿En la forma de comer nuestra familia se parece a los Simpson? </a:t>
            </a:r>
          </a:p>
          <a:p>
            <a:pPr eaLnBrk="1" hangingPunct="1">
              <a:lnSpc>
                <a:spcPct val="100000"/>
              </a:lnSpc>
              <a:spcBef>
                <a:spcPct val="0"/>
              </a:spcBef>
              <a:buFontTx/>
              <a:buNone/>
            </a:pPr>
            <a:r>
              <a:rPr lang="es-ES" altLang="es-ES" sz="2400"/>
              <a:t>(hábitos de Lisa, de Homer…)</a:t>
            </a:r>
          </a:p>
        </p:txBody>
      </p:sp>
      <p:sp>
        <p:nvSpPr>
          <p:cNvPr id="126983" name="4 CuadroTexto">
            <a:extLst>
              <a:ext uri="{FF2B5EF4-FFF2-40B4-BE49-F238E27FC236}">
                <a16:creationId xmlns:a16="http://schemas.microsoft.com/office/drawing/2014/main" xmlns="" id="{8A905B8B-DA21-49DF-8EE8-4E6FFB99DD51}"/>
              </a:ext>
            </a:extLst>
          </p:cNvPr>
          <p:cNvSpPr txBox="1">
            <a:spLocks noChangeArrowheads="1"/>
          </p:cNvSpPr>
          <p:nvPr/>
        </p:nvSpPr>
        <p:spPr bwMode="auto">
          <a:xfrm>
            <a:off x="2419350" y="5194300"/>
            <a:ext cx="961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t>¿Habitualmente podemos comer o cenar con la tele?</a:t>
            </a:r>
          </a:p>
          <a:p>
            <a:pPr eaLnBrk="1" hangingPunct="1">
              <a:lnSpc>
                <a:spcPct val="100000"/>
              </a:lnSpc>
              <a:spcBef>
                <a:spcPct val="0"/>
              </a:spcBef>
              <a:buFontTx/>
              <a:buNone/>
            </a:pPr>
            <a:r>
              <a:rPr lang="es-ES" altLang="es-ES" sz="2400"/>
              <a:t>¿Podemos comer mientras usamos el móvil?</a:t>
            </a:r>
          </a:p>
          <a:p>
            <a:pPr eaLnBrk="1" hangingPunct="1">
              <a:lnSpc>
                <a:spcPct val="100000"/>
              </a:lnSpc>
              <a:spcBef>
                <a:spcPct val="0"/>
              </a:spcBef>
              <a:buFontTx/>
              <a:buNone/>
            </a:pPr>
            <a:r>
              <a:rPr lang="es-ES" altLang="es-ES" sz="2400"/>
              <a:t>¿La tele está en la cocina?</a:t>
            </a:r>
          </a:p>
        </p:txBody>
      </p:sp>
      <p:sp>
        <p:nvSpPr>
          <p:cNvPr id="35849" name="5 Rectángulo">
            <a:extLst>
              <a:ext uri="{FF2B5EF4-FFF2-40B4-BE49-F238E27FC236}">
                <a16:creationId xmlns:a16="http://schemas.microsoft.com/office/drawing/2014/main" xmlns="" id="{B89C9864-E99D-4BFF-8F26-7A49737774D6}"/>
              </a:ext>
            </a:extLst>
          </p:cNvPr>
          <p:cNvSpPr>
            <a:spLocks noChangeArrowheads="1"/>
          </p:cNvSpPr>
          <p:nvPr/>
        </p:nvSpPr>
        <p:spPr bwMode="auto">
          <a:xfrm>
            <a:off x="341313" y="762000"/>
            <a:ext cx="1150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AutoNum type="arabicPeriod"/>
              <a:defRPr/>
            </a:pPr>
            <a:r>
              <a:rPr lang="es-ES" altLang="es-ES" sz="2400" b="1" dirty="0">
                <a:solidFill>
                  <a:schemeClr val="tx2">
                    <a:lumMod val="50000"/>
                  </a:schemeClr>
                </a:solidFill>
              </a:rPr>
              <a:t>Reflexionar, responder </a:t>
            </a:r>
            <a:r>
              <a:rPr lang="es-ES" altLang="es-ES" sz="2000" dirty="0">
                <a:solidFill>
                  <a:schemeClr val="tx2">
                    <a:lumMod val="50000"/>
                  </a:schemeClr>
                </a:solidFill>
              </a:rPr>
              <a:t>(preguntas formuladas al alumnado o bien a la familia): </a:t>
            </a:r>
          </a:p>
        </p:txBody>
      </p:sp>
      <p:grpSp>
        <p:nvGrpSpPr>
          <p:cNvPr id="126985" name="Grupo 10">
            <a:extLst>
              <a:ext uri="{FF2B5EF4-FFF2-40B4-BE49-F238E27FC236}">
                <a16:creationId xmlns:a16="http://schemas.microsoft.com/office/drawing/2014/main" xmlns="" id="{9D5E089A-9701-46DB-BE5D-2FA0440F898B}"/>
              </a:ext>
            </a:extLst>
          </p:cNvPr>
          <p:cNvGrpSpPr>
            <a:grpSpLocks/>
          </p:cNvGrpSpPr>
          <p:nvPr/>
        </p:nvGrpSpPr>
        <p:grpSpPr bwMode="auto">
          <a:xfrm>
            <a:off x="255588" y="-6350"/>
            <a:ext cx="11680825" cy="1041400"/>
            <a:chOff x="324949" y="18898"/>
            <a:chExt cx="11473761" cy="1041523"/>
          </a:xfrm>
        </p:grpSpPr>
        <p:pic>
          <p:nvPicPr>
            <p:cNvPr id="12" name="Gráfico 11" descr="Niños">
              <a:extLst>
                <a:ext uri="{FF2B5EF4-FFF2-40B4-BE49-F238E27FC236}">
                  <a16:creationId xmlns:a16="http://schemas.microsoft.com/office/drawing/2014/main" xmlns="" id="{28EA8C21-D9E7-454C-9136-37D972129BBF}"/>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26988" name="Grupo 12">
              <a:extLst>
                <a:ext uri="{FF2B5EF4-FFF2-40B4-BE49-F238E27FC236}">
                  <a16:creationId xmlns:a16="http://schemas.microsoft.com/office/drawing/2014/main" xmlns="" id="{02F14D29-EEAD-4DE2-8559-BFE211CF1040}"/>
                </a:ext>
              </a:extLst>
            </p:cNvPr>
            <p:cNvGrpSpPr>
              <a:grpSpLocks/>
            </p:cNvGrpSpPr>
            <p:nvPr/>
          </p:nvGrpSpPr>
          <p:grpSpPr bwMode="auto">
            <a:xfrm>
              <a:off x="10087897" y="203994"/>
              <a:ext cx="1710813" cy="651412"/>
              <a:chOff x="311102" y="174229"/>
              <a:chExt cx="9335256" cy="6359305"/>
            </a:xfrm>
          </p:grpSpPr>
          <p:pic>
            <p:nvPicPr>
              <p:cNvPr id="126989" name="Imagen 13">
                <a:extLst>
                  <a:ext uri="{FF2B5EF4-FFF2-40B4-BE49-F238E27FC236}">
                    <a16:creationId xmlns:a16="http://schemas.microsoft.com/office/drawing/2014/main" xmlns="" id="{92D3E393-39E1-434E-BB04-F34656CB90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90" name="Imagen 14">
                <a:extLst>
                  <a:ext uri="{FF2B5EF4-FFF2-40B4-BE49-F238E27FC236}">
                    <a16:creationId xmlns:a16="http://schemas.microsoft.com/office/drawing/2014/main" xmlns="" id="{A8AF0B3C-6214-46E9-B012-436429515A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CuadroTexto 1">
            <a:extLst>
              <a:ext uri="{FF2B5EF4-FFF2-40B4-BE49-F238E27FC236}">
                <a16:creationId xmlns:a16="http://schemas.microsoft.com/office/drawing/2014/main" xmlns="" id="{9CBF6EA9-2AB5-4DC4-9032-2C88357B1E95}"/>
              </a:ext>
            </a:extLst>
          </p:cNvPr>
          <p:cNvSpPr txBox="1"/>
          <p:nvPr/>
        </p:nvSpPr>
        <p:spPr>
          <a:xfrm>
            <a:off x="3587750" y="255588"/>
            <a:ext cx="4697413" cy="522287"/>
          </a:xfrm>
          <a:prstGeom prst="rect">
            <a:avLst/>
          </a:prstGeom>
          <a:noFill/>
        </p:spPr>
        <p:txBody>
          <a:bodyPr>
            <a:spAutoFit/>
          </a:bodyPr>
          <a:lstStyle/>
          <a:p>
            <a:pPr algn="ctr">
              <a:defRPr/>
            </a:pPr>
            <a:r>
              <a:rPr lang="es-ES" sz="2800" b="1" dirty="0">
                <a:solidFill>
                  <a:schemeClr val="accent1">
                    <a:lumMod val="50000"/>
                  </a:schemeClr>
                </a:solidFill>
              </a:rPr>
              <a:t>I. VALORAR HABITOS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xmlns="" id="{D88841D0-A65D-41B4-8A0F-BCBC02FB4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5194300"/>
            <a:ext cx="1800225" cy="142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27" name="Picture 4">
            <a:extLst>
              <a:ext uri="{FF2B5EF4-FFF2-40B4-BE49-F238E27FC236}">
                <a16:creationId xmlns:a16="http://schemas.microsoft.com/office/drawing/2014/main" xmlns="" id="{5A71FCB3-9670-4463-A897-AF3DD7E69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3" y="1449388"/>
            <a:ext cx="1728787" cy="1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028" name="Picture 5" descr="C:\Users\Paco\AppData\Local\Microsoft\Windows\INetCache\IE\8QD37GLG\familia[1].jpg">
            <a:extLst>
              <a:ext uri="{FF2B5EF4-FFF2-40B4-BE49-F238E27FC236}">
                <a16:creationId xmlns:a16="http://schemas.microsoft.com/office/drawing/2014/main" xmlns="" id="{68D17A0E-48EC-4F6A-8227-EABB88B35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249613"/>
            <a:ext cx="17287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5 Rectángulo">
            <a:extLst>
              <a:ext uri="{FF2B5EF4-FFF2-40B4-BE49-F238E27FC236}">
                <a16:creationId xmlns:a16="http://schemas.microsoft.com/office/drawing/2014/main" xmlns="" id="{B89C9864-E99D-4BFF-8F26-7A49737774D6}"/>
              </a:ext>
            </a:extLst>
          </p:cNvPr>
          <p:cNvSpPr>
            <a:spLocks noChangeArrowheads="1"/>
          </p:cNvSpPr>
          <p:nvPr/>
        </p:nvSpPr>
        <p:spPr bwMode="auto">
          <a:xfrm>
            <a:off x="341313" y="762000"/>
            <a:ext cx="1150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0" eaLnBrk="1" fontAlgn="auto" hangingPunct="1">
              <a:spcBef>
                <a:spcPct val="0"/>
              </a:spcBef>
              <a:spcAft>
                <a:spcPts val="0"/>
              </a:spcAft>
              <a:buFont typeface="Arial" panose="020B0604020202020204" pitchFamily="34" charset="0"/>
              <a:buNone/>
              <a:defRPr/>
            </a:pPr>
            <a:r>
              <a:rPr lang="es-ES" altLang="es-ES" sz="2400" b="1" dirty="0">
                <a:solidFill>
                  <a:schemeClr val="tx2">
                    <a:lumMod val="50000"/>
                  </a:schemeClr>
                </a:solidFill>
              </a:rPr>
              <a:t>2. Valorar y comparar con las recomendaciones</a:t>
            </a:r>
            <a:endParaRPr lang="es-ES" altLang="es-ES" sz="2000" dirty="0">
              <a:solidFill>
                <a:schemeClr val="tx2">
                  <a:lumMod val="50000"/>
                </a:schemeClr>
              </a:solidFill>
            </a:endParaRPr>
          </a:p>
        </p:txBody>
      </p:sp>
      <p:graphicFrame>
        <p:nvGraphicFramePr>
          <p:cNvPr id="11" name="1 Tabla">
            <a:extLst>
              <a:ext uri="{FF2B5EF4-FFF2-40B4-BE49-F238E27FC236}">
                <a16:creationId xmlns:a16="http://schemas.microsoft.com/office/drawing/2014/main" xmlns="" id="{7C85D2A1-CB7A-4189-92D0-293C2B3A2D2A}"/>
              </a:ext>
            </a:extLst>
          </p:cNvPr>
          <p:cNvGraphicFramePr>
            <a:graphicFrameLocks noGrp="1"/>
          </p:cNvGraphicFramePr>
          <p:nvPr/>
        </p:nvGraphicFramePr>
        <p:xfrm>
          <a:off x="3082925" y="1127125"/>
          <a:ext cx="8642350" cy="5669020"/>
        </p:xfrm>
        <a:graphic>
          <a:graphicData uri="http://schemas.openxmlformats.org/drawingml/2006/table">
            <a:tbl>
              <a:tblPr firstRow="1" bandRow="1">
                <a:tableStyleId>{5C22544A-7EE6-4342-B048-85BDC9FD1C3A}</a:tableStyleId>
              </a:tblPr>
              <a:tblGrid>
                <a:gridCol w="7602068">
                  <a:extLst>
                    <a:ext uri="{9D8B030D-6E8A-4147-A177-3AD203B41FA5}">
                      <a16:colId xmlns:a16="http://schemas.microsoft.com/office/drawing/2014/main" xmlns="" val="20000"/>
                    </a:ext>
                  </a:extLst>
                </a:gridCol>
                <a:gridCol w="1040282">
                  <a:extLst>
                    <a:ext uri="{9D8B030D-6E8A-4147-A177-3AD203B41FA5}">
                      <a16:colId xmlns:a16="http://schemas.microsoft.com/office/drawing/2014/main" xmlns="" val="20001"/>
                    </a:ext>
                  </a:extLst>
                </a:gridCol>
              </a:tblGrid>
              <a:tr h="45716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dirty="0"/>
                        <a:t>Qué se recomienda</a:t>
                      </a:r>
                    </a:p>
                  </a:txBody>
                  <a:tcPr marL="91455" marR="91455" marT="45707" marB="45707"/>
                </a:tc>
                <a:tc hMerge="1">
                  <a:txBody>
                    <a:bodyPr/>
                    <a:lstStyle/>
                    <a:p>
                      <a:pPr algn="ctr"/>
                      <a:endParaRPr lang="es-ES" dirty="0"/>
                    </a:p>
                  </a:txBody>
                  <a:tcPr/>
                </a:tc>
                <a:extLst>
                  <a:ext uri="{0D108BD9-81ED-4DB2-BD59-A6C34878D82A}">
                    <a16:rowId xmlns:a16="http://schemas.microsoft.com/office/drawing/2014/main" xmlns="" val="10000"/>
                  </a:ext>
                </a:extLst>
              </a:tr>
              <a:tr h="457169">
                <a:tc>
                  <a:txBody>
                    <a:bodyPr/>
                    <a:lstStyle/>
                    <a:p>
                      <a:r>
                        <a:rPr lang="es-ES" sz="2400" dirty="0"/>
                        <a:t>Comer todos juntos</a:t>
                      </a:r>
                    </a:p>
                  </a:txBody>
                  <a:tcPr marL="91455" marR="91455" marT="45707" marB="45707"/>
                </a:tc>
                <a:tc>
                  <a:txBody>
                    <a:bodyPr/>
                    <a:lstStyle/>
                    <a:p>
                      <a:r>
                        <a:rPr lang="es-ES" sz="2400" dirty="0"/>
                        <a:t>x</a:t>
                      </a:r>
                    </a:p>
                  </a:txBody>
                  <a:tcPr marL="91455" marR="91455" marT="45707" marB="45707"/>
                </a:tc>
                <a:extLst>
                  <a:ext uri="{0D108BD9-81ED-4DB2-BD59-A6C34878D82A}">
                    <a16:rowId xmlns:a16="http://schemas.microsoft.com/office/drawing/2014/main" xmlns="" val="10001"/>
                  </a:ext>
                </a:extLst>
              </a:tr>
              <a:tr h="457169">
                <a:tc>
                  <a:txBody>
                    <a:bodyPr/>
                    <a:lstStyle/>
                    <a:p>
                      <a:r>
                        <a:rPr lang="es-ES" sz="2400" dirty="0"/>
                        <a:t>Un</a:t>
                      </a:r>
                      <a:r>
                        <a:rPr lang="es-ES" sz="2400" baseline="0" dirty="0"/>
                        <a:t> mismo menú para todos</a:t>
                      </a:r>
                      <a:endParaRPr lang="es-ES" sz="2400" dirty="0"/>
                    </a:p>
                  </a:txBody>
                  <a:tcPr marL="91455" marR="91455" marT="45707" marB="45707"/>
                </a:tc>
                <a:tc>
                  <a:txBody>
                    <a:bodyPr/>
                    <a:lstStyle/>
                    <a:p>
                      <a:r>
                        <a:rPr lang="es-ES" sz="2400" dirty="0"/>
                        <a:t>x</a:t>
                      </a:r>
                    </a:p>
                  </a:txBody>
                  <a:tcPr marL="91455" marR="91455" marT="45707" marB="45707"/>
                </a:tc>
                <a:extLst>
                  <a:ext uri="{0D108BD9-81ED-4DB2-BD59-A6C34878D82A}">
                    <a16:rowId xmlns:a16="http://schemas.microsoft.com/office/drawing/2014/main" xmlns="" val="10002"/>
                  </a:ext>
                </a:extLst>
              </a:tr>
              <a:tr h="822926">
                <a:tc>
                  <a:txBody>
                    <a:bodyPr/>
                    <a:lstStyle/>
                    <a:p>
                      <a:r>
                        <a:rPr lang="es-ES" sz="2400" dirty="0"/>
                        <a:t>Probar</a:t>
                      </a:r>
                      <a:r>
                        <a:rPr lang="es-ES" sz="2400" baseline="0" dirty="0"/>
                        <a:t> los nuevos alimentos (e</a:t>
                      </a:r>
                      <a:r>
                        <a:rPr lang="es-ES" sz="2400" dirty="0"/>
                        <a:t>xposición sucesiva…de menos a más)</a:t>
                      </a:r>
                    </a:p>
                  </a:txBody>
                  <a:tcPr marL="91455" marR="91455" marT="45707" marB="45707"/>
                </a:tc>
                <a:tc>
                  <a:txBody>
                    <a:bodyPr/>
                    <a:lstStyle/>
                    <a:p>
                      <a:r>
                        <a:rPr lang="es-ES" sz="2400" dirty="0"/>
                        <a:t>x</a:t>
                      </a:r>
                    </a:p>
                  </a:txBody>
                  <a:tcPr marL="91455" marR="91455" marT="45707" marB="45707"/>
                </a:tc>
                <a:extLst>
                  <a:ext uri="{0D108BD9-81ED-4DB2-BD59-A6C34878D82A}">
                    <a16:rowId xmlns:a16="http://schemas.microsoft.com/office/drawing/2014/main" xmlns="" val="10003"/>
                  </a:ext>
                </a:extLst>
              </a:tr>
              <a:tr h="457169">
                <a:tc>
                  <a:txBody>
                    <a:bodyPr/>
                    <a:lstStyle/>
                    <a:p>
                      <a:r>
                        <a:rPr lang="es-ES" sz="2400" dirty="0"/>
                        <a:t>Tomar muchos alimentos de origen vegetal (Lisa)</a:t>
                      </a:r>
                    </a:p>
                  </a:txBody>
                  <a:tcPr marL="91455" marR="91455" marT="45707" marB="45707"/>
                </a:tc>
                <a:tc>
                  <a:txBody>
                    <a:bodyPr/>
                    <a:lstStyle/>
                    <a:p>
                      <a:r>
                        <a:rPr lang="es-ES" sz="2400" dirty="0"/>
                        <a:t>x</a:t>
                      </a:r>
                    </a:p>
                  </a:txBody>
                  <a:tcPr marL="91455" marR="91455" marT="45707" marB="45707"/>
                </a:tc>
                <a:extLst>
                  <a:ext uri="{0D108BD9-81ED-4DB2-BD59-A6C34878D82A}">
                    <a16:rowId xmlns:a16="http://schemas.microsoft.com/office/drawing/2014/main" xmlns="" val="10004"/>
                  </a:ext>
                </a:extLst>
              </a:tr>
              <a:tr h="822926">
                <a:tc>
                  <a:txBody>
                    <a:bodyPr/>
                    <a:lstStyle/>
                    <a:p>
                      <a:r>
                        <a:rPr lang="es-ES" sz="2400" dirty="0"/>
                        <a:t>Tomar pocos alimentos de origen animal y/o muy procesados (</a:t>
                      </a:r>
                      <a:r>
                        <a:rPr lang="es-ES" sz="2400" dirty="0" err="1"/>
                        <a:t>Homer</a:t>
                      </a:r>
                      <a:r>
                        <a:rPr lang="es-ES" sz="2400" dirty="0"/>
                        <a:t>)</a:t>
                      </a:r>
                    </a:p>
                  </a:txBody>
                  <a:tcPr marL="91455" marR="91455" marT="45707" marB="45707"/>
                </a:tc>
                <a:tc>
                  <a:txBody>
                    <a:bodyPr/>
                    <a:lstStyle/>
                    <a:p>
                      <a:r>
                        <a:rPr lang="es-ES" sz="2400" dirty="0"/>
                        <a:t>x</a:t>
                      </a:r>
                    </a:p>
                  </a:txBody>
                  <a:tcPr marL="91455" marR="91455" marT="45707" marB="45707"/>
                </a:tc>
                <a:extLst>
                  <a:ext uri="{0D108BD9-81ED-4DB2-BD59-A6C34878D82A}">
                    <a16:rowId xmlns:a16="http://schemas.microsoft.com/office/drawing/2014/main" xmlns="" val="10005"/>
                  </a:ext>
                </a:extLst>
              </a:tr>
              <a:tr h="457169">
                <a:tc>
                  <a:txBody>
                    <a:bodyPr/>
                    <a:lstStyle/>
                    <a:p>
                      <a:r>
                        <a:rPr lang="es-ES" sz="2400" dirty="0"/>
                        <a:t>Comer sin la TV</a:t>
                      </a:r>
                    </a:p>
                  </a:txBody>
                  <a:tcPr marL="91455" marR="91455" marT="45707" marB="45707"/>
                </a:tc>
                <a:tc>
                  <a:txBody>
                    <a:bodyPr/>
                    <a:lstStyle/>
                    <a:p>
                      <a:r>
                        <a:rPr lang="es-ES" sz="2400" dirty="0"/>
                        <a:t>x</a:t>
                      </a:r>
                    </a:p>
                  </a:txBody>
                  <a:tcPr marL="91455" marR="91455" marT="45707" marB="45707"/>
                </a:tc>
                <a:extLst>
                  <a:ext uri="{0D108BD9-81ED-4DB2-BD59-A6C34878D82A}">
                    <a16:rowId xmlns:a16="http://schemas.microsoft.com/office/drawing/2014/main" xmlns="" val="10006"/>
                  </a:ext>
                </a:extLst>
              </a:tr>
              <a:tr h="457169">
                <a:tc>
                  <a:txBody>
                    <a:bodyPr/>
                    <a:lstStyle/>
                    <a:p>
                      <a:r>
                        <a:rPr lang="es-ES" sz="2400" dirty="0"/>
                        <a:t>Comer sin el móvil</a:t>
                      </a:r>
                    </a:p>
                  </a:txBody>
                  <a:tcPr marL="91455" marR="91455" marT="45707" marB="45707"/>
                </a:tc>
                <a:tc>
                  <a:txBody>
                    <a:bodyPr/>
                    <a:lstStyle/>
                    <a:p>
                      <a:r>
                        <a:rPr lang="es-ES" sz="2400" dirty="0"/>
                        <a:t>x</a:t>
                      </a:r>
                    </a:p>
                  </a:txBody>
                  <a:tcPr marL="91455" marR="91455" marT="45707" marB="45707"/>
                </a:tc>
                <a:extLst>
                  <a:ext uri="{0D108BD9-81ED-4DB2-BD59-A6C34878D82A}">
                    <a16:rowId xmlns:a16="http://schemas.microsoft.com/office/drawing/2014/main" xmlns="" val="10007"/>
                  </a:ext>
                </a:extLst>
              </a:tr>
              <a:tr h="457169">
                <a:tc>
                  <a:txBody>
                    <a:bodyPr/>
                    <a:lstStyle/>
                    <a:p>
                      <a:r>
                        <a:rPr lang="es-ES" sz="2400" dirty="0"/>
                        <a:t>Participar en la elección</a:t>
                      </a:r>
                      <a:r>
                        <a:rPr lang="es-ES" sz="2400" baseline="0" dirty="0"/>
                        <a:t> y elaboración del menú familiar</a:t>
                      </a:r>
                      <a:endParaRPr lang="es-ES" sz="2400" dirty="0"/>
                    </a:p>
                  </a:txBody>
                  <a:tcPr marL="91455" marR="91455" marT="45707" marB="45707"/>
                </a:tc>
                <a:tc>
                  <a:txBody>
                    <a:bodyPr/>
                    <a:lstStyle/>
                    <a:p>
                      <a:r>
                        <a:rPr lang="es-ES" sz="2400" dirty="0"/>
                        <a:t>X</a:t>
                      </a:r>
                    </a:p>
                  </a:txBody>
                  <a:tcPr marL="91455" marR="91455" marT="45707" marB="45707"/>
                </a:tc>
                <a:extLst>
                  <a:ext uri="{0D108BD9-81ED-4DB2-BD59-A6C34878D82A}">
                    <a16:rowId xmlns:a16="http://schemas.microsoft.com/office/drawing/2014/main" xmlns="" val="10008"/>
                  </a:ext>
                </a:extLst>
              </a:tr>
              <a:tr h="822926">
                <a:tc>
                  <a:txBody>
                    <a:bodyPr/>
                    <a:lstStyle/>
                    <a:p>
                      <a:r>
                        <a:rPr lang="es-ES" sz="2400" dirty="0"/>
                        <a:t>Tomar decisiones informadas (consultar etiqueta</a:t>
                      </a:r>
                      <a:r>
                        <a:rPr lang="es-ES" sz="2400" baseline="0" dirty="0"/>
                        <a:t> nutricional, consultar guías alimentarias…)</a:t>
                      </a:r>
                      <a:endParaRPr lang="es-ES" sz="2400" dirty="0"/>
                    </a:p>
                  </a:txBody>
                  <a:tcPr marL="91455" marR="91455" marT="45707" marB="45707"/>
                </a:tc>
                <a:tc>
                  <a:txBody>
                    <a:bodyPr/>
                    <a:lstStyle/>
                    <a:p>
                      <a:r>
                        <a:rPr lang="es-ES" sz="2400" dirty="0"/>
                        <a:t>x</a:t>
                      </a:r>
                    </a:p>
                  </a:txBody>
                  <a:tcPr marL="91455" marR="91455" marT="45707" marB="45707"/>
                </a:tc>
                <a:extLst>
                  <a:ext uri="{0D108BD9-81ED-4DB2-BD59-A6C34878D82A}">
                    <a16:rowId xmlns:a16="http://schemas.microsoft.com/office/drawing/2014/main" xmlns="" val="10009"/>
                  </a:ext>
                </a:extLst>
              </a:tr>
            </a:tbl>
          </a:graphicData>
        </a:graphic>
      </p:graphicFrame>
      <p:grpSp>
        <p:nvGrpSpPr>
          <p:cNvPr id="129064" name="Grupo 8">
            <a:extLst>
              <a:ext uri="{FF2B5EF4-FFF2-40B4-BE49-F238E27FC236}">
                <a16:creationId xmlns:a16="http://schemas.microsoft.com/office/drawing/2014/main" xmlns="" id="{154736FB-76D9-480A-A36E-77E7204A7560}"/>
              </a:ext>
            </a:extLst>
          </p:cNvPr>
          <p:cNvGrpSpPr>
            <a:grpSpLocks/>
          </p:cNvGrpSpPr>
          <p:nvPr/>
        </p:nvGrpSpPr>
        <p:grpSpPr bwMode="auto">
          <a:xfrm>
            <a:off x="255588" y="-6350"/>
            <a:ext cx="11680825" cy="1041400"/>
            <a:chOff x="324949" y="18898"/>
            <a:chExt cx="11473761" cy="1041523"/>
          </a:xfrm>
        </p:grpSpPr>
        <p:pic>
          <p:nvPicPr>
            <p:cNvPr id="10" name="Gráfico 9" descr="Niños">
              <a:extLst>
                <a:ext uri="{FF2B5EF4-FFF2-40B4-BE49-F238E27FC236}">
                  <a16:creationId xmlns:a16="http://schemas.microsoft.com/office/drawing/2014/main" xmlns="" id="{584B091C-01D0-465C-9070-44597E03356B}"/>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29067" name="Grupo 11">
              <a:extLst>
                <a:ext uri="{FF2B5EF4-FFF2-40B4-BE49-F238E27FC236}">
                  <a16:creationId xmlns:a16="http://schemas.microsoft.com/office/drawing/2014/main" xmlns="" id="{1B71FD49-F2BC-42BB-B3E2-7FA66C8BD2DA}"/>
                </a:ext>
              </a:extLst>
            </p:cNvPr>
            <p:cNvGrpSpPr>
              <a:grpSpLocks/>
            </p:cNvGrpSpPr>
            <p:nvPr/>
          </p:nvGrpSpPr>
          <p:grpSpPr bwMode="auto">
            <a:xfrm>
              <a:off x="10087897" y="203994"/>
              <a:ext cx="1710813" cy="651412"/>
              <a:chOff x="311102" y="174229"/>
              <a:chExt cx="9335256" cy="6359305"/>
            </a:xfrm>
          </p:grpSpPr>
          <p:pic>
            <p:nvPicPr>
              <p:cNvPr id="129068" name="Imagen 12">
                <a:extLst>
                  <a:ext uri="{FF2B5EF4-FFF2-40B4-BE49-F238E27FC236}">
                    <a16:creationId xmlns:a16="http://schemas.microsoft.com/office/drawing/2014/main" xmlns="" id="{663DEE81-9976-41F6-8545-6563AB414F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69" name="Imagen 13">
                <a:extLst>
                  <a:ext uri="{FF2B5EF4-FFF2-40B4-BE49-F238E27FC236}">
                    <a16:creationId xmlns:a16="http://schemas.microsoft.com/office/drawing/2014/main" xmlns="" id="{84E6C998-9BF5-4A16-9ABD-17FE1FEAFD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CuadroTexto 14">
            <a:extLst>
              <a:ext uri="{FF2B5EF4-FFF2-40B4-BE49-F238E27FC236}">
                <a16:creationId xmlns:a16="http://schemas.microsoft.com/office/drawing/2014/main" xmlns="" id="{D42D981E-CA56-440E-927B-5DF8B2573C19}"/>
              </a:ext>
            </a:extLst>
          </p:cNvPr>
          <p:cNvSpPr txBox="1"/>
          <p:nvPr/>
        </p:nvSpPr>
        <p:spPr>
          <a:xfrm>
            <a:off x="3587750" y="255588"/>
            <a:ext cx="4697413" cy="522287"/>
          </a:xfrm>
          <a:prstGeom prst="rect">
            <a:avLst/>
          </a:prstGeom>
          <a:noFill/>
        </p:spPr>
        <p:txBody>
          <a:bodyPr>
            <a:spAutoFit/>
          </a:bodyPr>
          <a:lstStyle/>
          <a:p>
            <a:pPr algn="ctr">
              <a:defRPr/>
            </a:pPr>
            <a:r>
              <a:rPr lang="es-ES" sz="2800" b="1" dirty="0">
                <a:solidFill>
                  <a:schemeClr val="accent1">
                    <a:lumMod val="50000"/>
                  </a:schemeClr>
                </a:solidFill>
              </a:rPr>
              <a:t>I. VALORAR HABITOS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4A2F2161-0871-4E4A-AA3E-406AF0D859AF}"/>
              </a:ext>
            </a:extLst>
          </p:cNvPr>
          <p:cNvSpPr/>
          <p:nvPr/>
        </p:nvSpPr>
        <p:spPr>
          <a:xfrm>
            <a:off x="799513" y="289679"/>
            <a:ext cx="10846191" cy="8494633"/>
          </a:xfrm>
          <a:prstGeom prst="rect">
            <a:avLst/>
          </a:prstGeom>
          <a:solidFill>
            <a:srgbClr val="FFFF00">
              <a:alpha val="16000"/>
            </a:srgbClr>
          </a:solidFill>
        </p:spPr>
        <p:txBody>
          <a:bodyPr wrap="square">
            <a:spAutoFit/>
          </a:bodyPr>
          <a:lstStyle/>
          <a:p>
            <a:pPr fontAlgn="t">
              <a:lnSpc>
                <a:spcPct val="150000"/>
              </a:lnSpc>
            </a:pPr>
            <a:r>
              <a:rPr lang="pt-BR" sz="3200" i="0" u="none" strike="noStrike" dirty="0">
                <a:solidFill>
                  <a:schemeClr val="tx2"/>
                </a:solidFill>
                <a:effectLst/>
              </a:rPr>
              <a:t>Pautas </a:t>
            </a:r>
            <a:r>
              <a:rPr lang="pt-BR" sz="3200" i="0" u="none" strike="noStrike" dirty="0" err="1">
                <a:solidFill>
                  <a:schemeClr val="tx2"/>
                </a:solidFill>
                <a:effectLst/>
              </a:rPr>
              <a:t>generales</a:t>
            </a:r>
            <a:r>
              <a:rPr lang="pt-BR" sz="3200" i="0" u="none" strike="noStrike" dirty="0">
                <a:solidFill>
                  <a:schemeClr val="tx2"/>
                </a:solidFill>
                <a:effectLst/>
              </a:rPr>
              <a:t>:</a:t>
            </a:r>
            <a:endParaRPr lang="pt-BR" sz="3200" dirty="0">
              <a:solidFill>
                <a:schemeClr val="tx2"/>
              </a:solidFill>
            </a:endParaRPr>
          </a:p>
          <a:p>
            <a:pPr marL="457200" indent="-457200" fontAlgn="t">
              <a:lnSpc>
                <a:spcPct val="150000"/>
              </a:lnSpc>
              <a:buAutoNum type="arabicPeriod"/>
            </a:pPr>
            <a:r>
              <a:rPr lang="pt-BR" sz="3200" dirty="0">
                <a:solidFill>
                  <a:schemeClr val="tx2"/>
                </a:solidFill>
              </a:rPr>
              <a:t>F</a:t>
            </a:r>
            <a:r>
              <a:rPr lang="pt-BR" sz="3200" i="0" u="none" strike="noStrike" dirty="0">
                <a:solidFill>
                  <a:schemeClr val="tx2"/>
                </a:solidFill>
                <a:effectLst/>
              </a:rPr>
              <a:t>omentar </a:t>
            </a:r>
            <a:r>
              <a:rPr lang="pt-BR" sz="3200" i="0" u="none" strike="noStrike" dirty="0" err="1">
                <a:solidFill>
                  <a:schemeClr val="tx2"/>
                </a:solidFill>
                <a:effectLst/>
              </a:rPr>
              <a:t>la</a:t>
            </a:r>
            <a:r>
              <a:rPr lang="pt-BR" sz="3200" i="0" u="none" strike="noStrike" dirty="0">
                <a:solidFill>
                  <a:schemeClr val="tx2"/>
                </a:solidFill>
                <a:effectLst/>
              </a:rPr>
              <a:t> </a:t>
            </a:r>
            <a:r>
              <a:rPr lang="pt-BR" sz="3200" i="0" u="none" strike="noStrike" dirty="0" err="1">
                <a:solidFill>
                  <a:schemeClr val="tx2"/>
                </a:solidFill>
                <a:effectLst/>
              </a:rPr>
              <a:t>participación</a:t>
            </a:r>
            <a:r>
              <a:rPr lang="pt-BR" sz="3200" i="0" u="none" strike="noStrike" dirty="0">
                <a:solidFill>
                  <a:schemeClr val="tx2"/>
                </a:solidFill>
                <a:effectLst/>
              </a:rPr>
              <a:t> </a:t>
            </a:r>
            <a:r>
              <a:rPr lang="pt-BR" sz="3200" i="0" u="none" strike="noStrike" dirty="0" err="1">
                <a:solidFill>
                  <a:schemeClr val="tx2"/>
                </a:solidFill>
                <a:effectLst/>
              </a:rPr>
              <a:t>activa</a:t>
            </a:r>
            <a:r>
              <a:rPr lang="pt-BR" sz="3200" i="0" u="none" strike="noStrike" dirty="0">
                <a:solidFill>
                  <a:schemeClr val="tx2"/>
                </a:solidFill>
                <a:effectLst/>
              </a:rPr>
              <a:t>.</a:t>
            </a:r>
          </a:p>
          <a:p>
            <a:pPr marL="457200" indent="-457200" fontAlgn="t">
              <a:lnSpc>
                <a:spcPct val="150000"/>
              </a:lnSpc>
              <a:buAutoNum type="arabicPeriod"/>
            </a:pPr>
            <a:endParaRPr lang="pt-BR" sz="3200" i="0" u="none" strike="noStrike" dirty="0">
              <a:solidFill>
                <a:schemeClr val="tx2"/>
              </a:solidFill>
              <a:effectLst/>
            </a:endParaRPr>
          </a:p>
          <a:p>
            <a:pPr marL="457200" indent="-457200" fontAlgn="t">
              <a:lnSpc>
                <a:spcPct val="150000"/>
              </a:lnSpc>
              <a:buAutoNum type="arabicPeriod"/>
            </a:pPr>
            <a:r>
              <a:rPr lang="pt-BR" sz="3200" dirty="0">
                <a:solidFill>
                  <a:schemeClr val="tx2"/>
                </a:solidFill>
              </a:rPr>
              <a:t>In</a:t>
            </a:r>
            <a:r>
              <a:rPr lang="pt-BR" sz="3200" i="0" u="none" strike="noStrike" dirty="0">
                <a:solidFill>
                  <a:schemeClr val="tx2"/>
                </a:solidFill>
                <a:effectLst/>
              </a:rPr>
              <a:t>cluir a </a:t>
            </a:r>
            <a:r>
              <a:rPr lang="pt-BR" sz="3200" i="0" u="none" strike="noStrike" dirty="0" err="1">
                <a:solidFill>
                  <a:schemeClr val="tx2"/>
                </a:solidFill>
                <a:effectLst/>
              </a:rPr>
              <a:t>la</a:t>
            </a:r>
            <a:r>
              <a:rPr lang="pt-BR" sz="3200" i="0" u="none" strike="noStrike" dirty="0">
                <a:solidFill>
                  <a:schemeClr val="tx2"/>
                </a:solidFill>
                <a:effectLst/>
              </a:rPr>
              <a:t> </a:t>
            </a:r>
            <a:r>
              <a:rPr lang="pt-BR" sz="3200" i="0" u="none" strike="noStrike" dirty="0" err="1">
                <a:solidFill>
                  <a:schemeClr val="tx2"/>
                </a:solidFill>
                <a:effectLst/>
              </a:rPr>
              <a:t>comunidad</a:t>
            </a:r>
            <a:r>
              <a:rPr lang="pt-BR" sz="3200" i="0" u="none" strike="noStrike" dirty="0">
                <a:solidFill>
                  <a:schemeClr val="tx2"/>
                </a:solidFill>
                <a:effectLst/>
              </a:rPr>
              <a:t> educativa. </a:t>
            </a:r>
          </a:p>
          <a:p>
            <a:pPr marL="457200" indent="-457200" fontAlgn="t">
              <a:lnSpc>
                <a:spcPct val="150000"/>
              </a:lnSpc>
              <a:buAutoNum type="arabicPeriod"/>
            </a:pPr>
            <a:endParaRPr lang="pt-BR" sz="3200" i="0" u="none" strike="noStrike" dirty="0">
              <a:solidFill>
                <a:schemeClr val="tx2"/>
              </a:solidFill>
              <a:effectLst/>
            </a:endParaRPr>
          </a:p>
          <a:p>
            <a:pPr marL="457200" indent="-457200" fontAlgn="t">
              <a:lnSpc>
                <a:spcPct val="150000"/>
              </a:lnSpc>
              <a:buAutoNum type="arabicPeriod"/>
            </a:pPr>
            <a:r>
              <a:rPr lang="pt-BR" sz="3200" i="0" u="none" strike="noStrike" dirty="0">
                <a:solidFill>
                  <a:schemeClr val="tx2"/>
                </a:solidFill>
                <a:effectLst/>
              </a:rPr>
              <a:t>Buscar </a:t>
            </a:r>
            <a:r>
              <a:rPr lang="pt-BR" sz="3200" i="0" u="none" strike="noStrike" dirty="0" err="1">
                <a:solidFill>
                  <a:schemeClr val="tx2"/>
                </a:solidFill>
                <a:effectLst/>
              </a:rPr>
              <a:t>la</a:t>
            </a:r>
            <a:r>
              <a:rPr lang="pt-BR" sz="3200" i="0" u="none" strike="noStrike" dirty="0">
                <a:solidFill>
                  <a:schemeClr val="tx2"/>
                </a:solidFill>
                <a:effectLst/>
              </a:rPr>
              <a:t> </a:t>
            </a:r>
            <a:r>
              <a:rPr lang="pt-BR" sz="3200" i="0" u="none" strike="noStrike" dirty="0" err="1">
                <a:solidFill>
                  <a:schemeClr val="tx2"/>
                </a:solidFill>
                <a:effectLst/>
              </a:rPr>
              <a:t>interdisciplinaridad</a:t>
            </a:r>
            <a:r>
              <a:rPr lang="pt-BR" sz="3200" i="0" u="none" strike="noStrike" dirty="0">
                <a:solidFill>
                  <a:schemeClr val="tx2"/>
                </a:solidFill>
                <a:effectLst/>
              </a:rPr>
              <a:t>. </a:t>
            </a:r>
          </a:p>
          <a:p>
            <a:pPr marL="457200" indent="-457200" fontAlgn="t">
              <a:lnSpc>
                <a:spcPct val="150000"/>
              </a:lnSpc>
              <a:buAutoNum type="arabicPeriod"/>
            </a:pPr>
            <a:endParaRPr lang="pt-BR" sz="3200" i="0" u="none" strike="noStrike" dirty="0">
              <a:solidFill>
                <a:schemeClr val="tx2"/>
              </a:solidFill>
              <a:effectLst/>
            </a:endParaRPr>
          </a:p>
          <a:p>
            <a:pPr marL="457200" indent="-457200" fontAlgn="t">
              <a:lnSpc>
                <a:spcPct val="150000"/>
              </a:lnSpc>
              <a:buAutoNum type="arabicPeriod"/>
            </a:pPr>
            <a:r>
              <a:rPr lang="pt-BR" sz="3200" i="0" u="none" strike="noStrike" dirty="0">
                <a:solidFill>
                  <a:schemeClr val="tx2"/>
                </a:solidFill>
                <a:effectLst/>
              </a:rPr>
              <a:t>Capacitar para aplicar </a:t>
            </a:r>
            <a:r>
              <a:rPr lang="pt-BR" sz="3200" i="0" u="none" strike="noStrike" dirty="0" err="1">
                <a:solidFill>
                  <a:schemeClr val="tx2"/>
                </a:solidFill>
                <a:effectLst/>
              </a:rPr>
              <a:t>lo</a:t>
            </a:r>
            <a:r>
              <a:rPr lang="pt-BR" sz="3200" i="0" u="none" strike="noStrike" dirty="0">
                <a:solidFill>
                  <a:schemeClr val="tx2"/>
                </a:solidFill>
                <a:effectLst/>
              </a:rPr>
              <a:t> aprendido</a:t>
            </a:r>
          </a:p>
          <a:p>
            <a:pPr marL="457200" indent="-457200" fontAlgn="t">
              <a:lnSpc>
                <a:spcPct val="150000"/>
              </a:lnSpc>
              <a:buAutoNum type="arabicPeriod"/>
            </a:pPr>
            <a:endParaRPr lang="pt-BR" sz="3200" dirty="0">
              <a:solidFill>
                <a:srgbClr val="0070C0"/>
              </a:solidFill>
            </a:endParaRPr>
          </a:p>
          <a:p>
            <a:pPr marL="457200" indent="-457200" fontAlgn="t">
              <a:lnSpc>
                <a:spcPct val="150000"/>
              </a:lnSpc>
              <a:buAutoNum type="arabicPeriod"/>
            </a:pPr>
            <a:endParaRPr lang="pt-BR" sz="3200" i="0" u="none" strike="noStrike" dirty="0">
              <a:solidFill>
                <a:srgbClr val="0070C0"/>
              </a:solidFill>
              <a:effectLst/>
            </a:endParaRPr>
          </a:p>
          <a:p>
            <a:pPr marL="457200" indent="-457200" fontAlgn="t">
              <a:lnSpc>
                <a:spcPct val="150000"/>
              </a:lnSpc>
              <a:buAutoNum type="arabicPeriod"/>
            </a:pPr>
            <a:endParaRPr lang="pt-BR" sz="3200" i="0" u="none" strike="noStrike" dirty="0">
              <a:solidFill>
                <a:srgbClr val="0070C0"/>
              </a:solidFill>
              <a:effectLst/>
            </a:endParaRPr>
          </a:p>
        </p:txBody>
      </p:sp>
      <p:pic>
        <p:nvPicPr>
          <p:cNvPr id="5" name="Imagen 4">
            <a:extLst>
              <a:ext uri="{FF2B5EF4-FFF2-40B4-BE49-F238E27FC236}">
                <a16:creationId xmlns:a16="http://schemas.microsoft.com/office/drawing/2014/main" xmlns="" id="{663E7E8B-8900-451B-B587-9747A7EC9F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2298" b="28172"/>
          <a:stretch/>
        </p:blipFill>
        <p:spPr>
          <a:xfrm>
            <a:off x="7199086" y="4710922"/>
            <a:ext cx="4640481" cy="2045654"/>
          </a:xfrm>
          <a:prstGeom prst="rect">
            <a:avLst/>
          </a:prstGeom>
        </p:spPr>
      </p:pic>
      <p:pic>
        <p:nvPicPr>
          <p:cNvPr id="7" name="Imagen 6">
            <a:extLst>
              <a:ext uri="{FF2B5EF4-FFF2-40B4-BE49-F238E27FC236}">
                <a16:creationId xmlns:a16="http://schemas.microsoft.com/office/drawing/2014/main" xmlns="" id="{2AE60896-ADC4-4BE1-8067-35D8177B8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747" y="2119797"/>
            <a:ext cx="4916253" cy="2417198"/>
          </a:xfrm>
          <a:prstGeom prst="rect">
            <a:avLst/>
          </a:prstGeom>
        </p:spPr>
      </p:pic>
      <p:pic>
        <p:nvPicPr>
          <p:cNvPr id="9" name="Imagen 8">
            <a:extLst>
              <a:ext uri="{FF2B5EF4-FFF2-40B4-BE49-F238E27FC236}">
                <a16:creationId xmlns:a16="http://schemas.microsoft.com/office/drawing/2014/main" xmlns="" id="{C10634C2-AC1F-4514-ABA5-FC9402893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467" y="-362859"/>
            <a:ext cx="2968494" cy="2665549"/>
          </a:xfrm>
          <a:prstGeom prst="rect">
            <a:avLst/>
          </a:prstGeom>
        </p:spPr>
      </p:pic>
      <p:pic>
        <p:nvPicPr>
          <p:cNvPr id="3" name="Imagen 2">
            <a:extLst>
              <a:ext uri="{FF2B5EF4-FFF2-40B4-BE49-F238E27FC236}">
                <a16:creationId xmlns:a16="http://schemas.microsoft.com/office/drawing/2014/main" xmlns="" id="{4F32FBCC-3AEE-45D6-AB7D-90738AADC3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326" y="-108562"/>
            <a:ext cx="2672674" cy="2417198"/>
          </a:xfrm>
          <a:prstGeom prst="rect">
            <a:avLst/>
          </a:prstGeom>
        </p:spPr>
      </p:pic>
    </p:spTree>
    <p:extLst>
      <p:ext uri="{BB962C8B-B14F-4D97-AF65-F5344CB8AC3E}">
        <p14:creationId xmlns:p14="http://schemas.microsoft.com/office/powerpoint/2010/main" val="21283610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a:extLst>
              <a:ext uri="{FF2B5EF4-FFF2-40B4-BE49-F238E27FC236}">
                <a16:creationId xmlns:a16="http://schemas.microsoft.com/office/drawing/2014/main" xmlns="" id="{DA4CAB50-010F-45BD-89DD-A2CA65619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02" t="5058" r="8704" b="7985"/>
          <a:stretch>
            <a:fillRect/>
          </a:stretch>
        </p:blipFill>
        <p:spPr bwMode="auto">
          <a:xfrm>
            <a:off x="9675813" y="4495800"/>
            <a:ext cx="2355850" cy="213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1075" name="Picture 2">
            <a:extLst>
              <a:ext uri="{FF2B5EF4-FFF2-40B4-BE49-F238E27FC236}">
                <a16:creationId xmlns:a16="http://schemas.microsoft.com/office/drawing/2014/main" xmlns="" id="{8A9C684E-F68D-4638-8F48-815E221BF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53" r="10400" b="7336"/>
          <a:stretch>
            <a:fillRect/>
          </a:stretch>
        </p:blipFill>
        <p:spPr bwMode="auto">
          <a:xfrm>
            <a:off x="341313" y="1808163"/>
            <a:ext cx="2992437"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076" name="1 CuadroTexto">
            <a:extLst>
              <a:ext uri="{FF2B5EF4-FFF2-40B4-BE49-F238E27FC236}">
                <a16:creationId xmlns:a16="http://schemas.microsoft.com/office/drawing/2014/main" xmlns="" id="{665AB44E-434F-40BE-A5CD-77F58E566C66}"/>
              </a:ext>
            </a:extLst>
          </p:cNvPr>
          <p:cNvSpPr txBox="1">
            <a:spLocks noChangeArrowheads="1"/>
          </p:cNvSpPr>
          <p:nvPr/>
        </p:nvSpPr>
        <p:spPr bwMode="auto">
          <a:xfrm>
            <a:off x="3473450" y="1687513"/>
            <a:ext cx="8377238"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a:t>¿Qué alimentos hay en casa?</a:t>
            </a:r>
          </a:p>
          <a:p>
            <a:pPr eaLnBrk="1" hangingPunct="1">
              <a:lnSpc>
                <a:spcPct val="100000"/>
              </a:lnSpc>
              <a:spcBef>
                <a:spcPct val="0"/>
              </a:spcBef>
              <a:buFontTx/>
              <a:buNone/>
            </a:pPr>
            <a:r>
              <a:rPr lang="es-ES" altLang="es-ES" sz="2400"/>
              <a:t>¿Hay alimentos de cada uno de los grupos?</a:t>
            </a:r>
          </a:p>
          <a:p>
            <a:pPr eaLnBrk="1" hangingPunct="1">
              <a:lnSpc>
                <a:spcPct val="100000"/>
              </a:lnSpc>
              <a:spcBef>
                <a:spcPct val="0"/>
              </a:spcBef>
              <a:buFontTx/>
              <a:buNone/>
            </a:pPr>
            <a:r>
              <a:rPr lang="es-ES" altLang="es-ES" sz="2400"/>
              <a:t>¿Qué alimentos vemos en más cantidad?</a:t>
            </a:r>
          </a:p>
          <a:p>
            <a:pPr eaLnBrk="1" hangingPunct="1">
              <a:lnSpc>
                <a:spcPct val="100000"/>
              </a:lnSpc>
              <a:spcBef>
                <a:spcPct val="0"/>
              </a:spcBef>
              <a:buFontTx/>
              <a:buNone/>
            </a:pPr>
            <a:r>
              <a:rPr lang="es-ES" altLang="es-ES" sz="2400"/>
              <a:t>¿Hay muchos alimentos en la despensa identificados  en la pirámide como de “consumo ocasional”?</a:t>
            </a:r>
          </a:p>
          <a:p>
            <a:pPr eaLnBrk="1" hangingPunct="1">
              <a:lnSpc>
                <a:spcPct val="100000"/>
              </a:lnSpc>
              <a:spcBef>
                <a:spcPct val="0"/>
              </a:spcBef>
              <a:buFontTx/>
              <a:buNone/>
            </a:pPr>
            <a:r>
              <a:rPr lang="es-ES" altLang="es-ES" sz="2400"/>
              <a:t>¿Qué tipo de bebidas hay?</a:t>
            </a:r>
          </a:p>
          <a:p>
            <a:pPr eaLnBrk="1" hangingPunct="1">
              <a:lnSpc>
                <a:spcPct val="100000"/>
              </a:lnSpc>
              <a:spcBef>
                <a:spcPct val="0"/>
              </a:spcBef>
              <a:buFontTx/>
              <a:buNone/>
            </a:pPr>
            <a:r>
              <a:rPr lang="es-ES" altLang="es-ES" sz="2400"/>
              <a:t>De todos los alimentos que hay en casa, ¿de cuáles podríamos prescindir?</a:t>
            </a:r>
          </a:p>
          <a:p>
            <a:pPr eaLnBrk="1" hangingPunct="1">
              <a:lnSpc>
                <a:spcPct val="100000"/>
              </a:lnSpc>
              <a:spcBef>
                <a:spcPct val="0"/>
              </a:spcBef>
              <a:buFontTx/>
              <a:buNone/>
            </a:pPr>
            <a:r>
              <a:rPr lang="es-ES" altLang="es-ES" sz="2400"/>
              <a:t>Comida del mediodía a lo largo de 2 semanas</a:t>
            </a:r>
          </a:p>
          <a:p>
            <a:pPr eaLnBrk="1" hangingPunct="1">
              <a:lnSpc>
                <a:spcPct val="100000"/>
              </a:lnSpc>
              <a:spcBef>
                <a:spcPct val="0"/>
              </a:spcBef>
              <a:buFontTx/>
              <a:buNone/>
            </a:pPr>
            <a:r>
              <a:rPr lang="es-ES" altLang="es-ES" sz="2400"/>
              <a:t>Comida del mediodía de 2 fines de semana</a:t>
            </a:r>
          </a:p>
          <a:p>
            <a:pPr eaLnBrk="1" hangingPunct="1">
              <a:lnSpc>
                <a:spcPct val="100000"/>
              </a:lnSpc>
              <a:spcBef>
                <a:spcPct val="0"/>
              </a:spcBef>
              <a:buFontTx/>
              <a:buNone/>
            </a:pPr>
            <a:r>
              <a:rPr lang="es-ES" altLang="es-ES" sz="2400"/>
              <a:t>Menú familiar de fiesta</a:t>
            </a:r>
          </a:p>
          <a:p>
            <a:pPr eaLnBrk="1" hangingPunct="1">
              <a:lnSpc>
                <a:spcPct val="100000"/>
              </a:lnSpc>
              <a:spcBef>
                <a:spcPct val="0"/>
              </a:spcBef>
              <a:buFontTx/>
              <a:buNone/>
            </a:pPr>
            <a:r>
              <a:rPr lang="es-ES" altLang="es-ES" sz="2400"/>
              <a:t>Despensa familiar (Envasados, conservas, precocinadas)</a:t>
            </a:r>
          </a:p>
          <a:p>
            <a:pPr eaLnBrk="1" hangingPunct="1">
              <a:lnSpc>
                <a:spcPct val="100000"/>
              </a:lnSpc>
              <a:spcBef>
                <a:spcPct val="0"/>
              </a:spcBef>
              <a:buFontTx/>
              <a:buNone/>
            </a:pPr>
            <a:r>
              <a:rPr lang="es-ES" altLang="es-ES" sz="2400"/>
              <a:t>Alimentos compartidos por el grupo</a:t>
            </a:r>
          </a:p>
          <a:p>
            <a:pPr eaLnBrk="1" hangingPunct="1">
              <a:lnSpc>
                <a:spcPct val="100000"/>
              </a:lnSpc>
              <a:spcBef>
                <a:spcPct val="0"/>
              </a:spcBef>
              <a:buFontTx/>
              <a:buNone/>
            </a:pPr>
            <a:endParaRPr lang="es-ES" altLang="es-ES" sz="1800"/>
          </a:p>
        </p:txBody>
      </p:sp>
      <p:sp>
        <p:nvSpPr>
          <p:cNvPr id="8" name="2 CuadroTexto">
            <a:extLst>
              <a:ext uri="{FF2B5EF4-FFF2-40B4-BE49-F238E27FC236}">
                <a16:creationId xmlns:a16="http://schemas.microsoft.com/office/drawing/2014/main" xmlns="" id="{B1D9C4EB-2E90-4392-989D-4877930F9E78}"/>
              </a:ext>
            </a:extLst>
          </p:cNvPr>
          <p:cNvSpPr txBox="1"/>
          <p:nvPr/>
        </p:nvSpPr>
        <p:spPr>
          <a:xfrm>
            <a:off x="469900" y="254000"/>
            <a:ext cx="12192000" cy="831850"/>
          </a:xfrm>
          <a:prstGeom prst="rect">
            <a:avLst/>
          </a:prstGeom>
          <a:noFill/>
        </p:spPr>
        <p:txBody>
          <a:bodyPr>
            <a:spAutoFit/>
          </a:bodyPr>
          <a:lstStyle/>
          <a:p>
            <a:pPr algn="ctr" eaLnBrk="1" fontAlgn="auto" hangingPunct="1">
              <a:spcBef>
                <a:spcPts val="0"/>
              </a:spcBef>
              <a:spcAft>
                <a:spcPts val="0"/>
              </a:spcAft>
              <a:defRPr/>
            </a:pPr>
            <a:r>
              <a:rPr lang="es-ES" sz="2400" b="1" dirty="0">
                <a:solidFill>
                  <a:schemeClr val="accent1">
                    <a:lumMod val="50000"/>
                  </a:schemeClr>
                </a:solidFill>
                <a:latin typeface="+mn-lt"/>
              </a:rPr>
              <a:t>II. VALORAR INGESTA ALIMENTARIA EN FUNCIÓN </a:t>
            </a:r>
          </a:p>
          <a:p>
            <a:pPr algn="ctr" eaLnBrk="1" fontAlgn="auto" hangingPunct="1">
              <a:spcBef>
                <a:spcPts val="0"/>
              </a:spcBef>
              <a:spcAft>
                <a:spcPts val="0"/>
              </a:spcAft>
              <a:defRPr/>
            </a:pPr>
            <a:r>
              <a:rPr lang="es-ES" sz="2400" b="1" dirty="0">
                <a:solidFill>
                  <a:schemeClr val="accent1">
                    <a:lumMod val="50000"/>
                  </a:schemeClr>
                </a:solidFill>
                <a:latin typeface="+mn-lt"/>
              </a:rPr>
              <a:t>DE LOS GRUPOS DE ALIMENTOS</a:t>
            </a:r>
          </a:p>
        </p:txBody>
      </p:sp>
      <p:sp>
        <p:nvSpPr>
          <p:cNvPr id="9" name="5 Rectángulo">
            <a:extLst>
              <a:ext uri="{FF2B5EF4-FFF2-40B4-BE49-F238E27FC236}">
                <a16:creationId xmlns:a16="http://schemas.microsoft.com/office/drawing/2014/main" xmlns="" id="{1CC22F32-5C16-43BC-9F85-FF27B34658B0}"/>
              </a:ext>
            </a:extLst>
          </p:cNvPr>
          <p:cNvSpPr>
            <a:spLocks noChangeArrowheads="1"/>
          </p:cNvSpPr>
          <p:nvPr/>
        </p:nvSpPr>
        <p:spPr bwMode="auto">
          <a:xfrm>
            <a:off x="341313" y="1112838"/>
            <a:ext cx="1150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AutoNum type="arabicPeriod"/>
              <a:defRPr/>
            </a:pPr>
            <a:r>
              <a:rPr lang="es-ES" altLang="es-ES" sz="2400" b="1" dirty="0">
                <a:solidFill>
                  <a:schemeClr val="tx2">
                    <a:lumMod val="50000"/>
                  </a:schemeClr>
                </a:solidFill>
              </a:rPr>
              <a:t>Reflexionar, responder </a:t>
            </a:r>
            <a:r>
              <a:rPr lang="es-ES" altLang="es-ES" sz="2000" dirty="0">
                <a:solidFill>
                  <a:schemeClr val="tx2">
                    <a:lumMod val="50000"/>
                  </a:schemeClr>
                </a:solidFill>
              </a:rPr>
              <a:t>(preguntas formuladas al alumnado o bien a la familia): </a:t>
            </a:r>
          </a:p>
        </p:txBody>
      </p:sp>
      <p:grpSp>
        <p:nvGrpSpPr>
          <p:cNvPr id="131079" name="Grupo 6">
            <a:extLst>
              <a:ext uri="{FF2B5EF4-FFF2-40B4-BE49-F238E27FC236}">
                <a16:creationId xmlns:a16="http://schemas.microsoft.com/office/drawing/2014/main" xmlns="" id="{0491730E-696F-42D6-A6AA-9A3F08457A75}"/>
              </a:ext>
            </a:extLst>
          </p:cNvPr>
          <p:cNvGrpSpPr>
            <a:grpSpLocks/>
          </p:cNvGrpSpPr>
          <p:nvPr/>
        </p:nvGrpSpPr>
        <p:grpSpPr bwMode="auto">
          <a:xfrm>
            <a:off x="220663" y="71438"/>
            <a:ext cx="11680825" cy="1041400"/>
            <a:chOff x="324949" y="18898"/>
            <a:chExt cx="11473761" cy="1041523"/>
          </a:xfrm>
        </p:grpSpPr>
        <p:pic>
          <p:nvPicPr>
            <p:cNvPr id="10" name="Gráfico 9" descr="Niños">
              <a:extLst>
                <a:ext uri="{FF2B5EF4-FFF2-40B4-BE49-F238E27FC236}">
                  <a16:creationId xmlns:a16="http://schemas.microsoft.com/office/drawing/2014/main" xmlns="" id="{0E8D1F3E-37DE-4F77-8172-5AD7E422C54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31081" name="Grupo 10">
              <a:extLst>
                <a:ext uri="{FF2B5EF4-FFF2-40B4-BE49-F238E27FC236}">
                  <a16:creationId xmlns:a16="http://schemas.microsoft.com/office/drawing/2014/main" xmlns="" id="{EDCC40A9-6FD6-4922-8D4B-F84D3214B4BB}"/>
                </a:ext>
              </a:extLst>
            </p:cNvPr>
            <p:cNvGrpSpPr>
              <a:grpSpLocks/>
            </p:cNvGrpSpPr>
            <p:nvPr/>
          </p:nvGrpSpPr>
          <p:grpSpPr bwMode="auto">
            <a:xfrm>
              <a:off x="10087897" y="203994"/>
              <a:ext cx="1710813" cy="651412"/>
              <a:chOff x="311102" y="174229"/>
              <a:chExt cx="9335256" cy="6359305"/>
            </a:xfrm>
          </p:grpSpPr>
          <p:pic>
            <p:nvPicPr>
              <p:cNvPr id="131082" name="Imagen 11">
                <a:extLst>
                  <a:ext uri="{FF2B5EF4-FFF2-40B4-BE49-F238E27FC236}">
                    <a16:creationId xmlns:a16="http://schemas.microsoft.com/office/drawing/2014/main" xmlns="" id="{7B2E5034-F813-4752-B915-8AB761B38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3" name="Imagen 12">
                <a:extLst>
                  <a:ext uri="{FF2B5EF4-FFF2-40B4-BE49-F238E27FC236}">
                    <a16:creationId xmlns:a16="http://schemas.microsoft.com/office/drawing/2014/main" xmlns="" id="{7463FB83-4C42-4089-A730-26F58EA8F8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Imagen 2">
            <a:extLst>
              <a:ext uri="{FF2B5EF4-FFF2-40B4-BE49-F238E27FC236}">
                <a16:creationId xmlns:a16="http://schemas.microsoft.com/office/drawing/2014/main" xmlns="" id="{08876562-0D02-41FE-9F10-418295E7A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0" y="1085850"/>
            <a:ext cx="565785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2">
            <a:extLst>
              <a:ext uri="{FF2B5EF4-FFF2-40B4-BE49-F238E27FC236}">
                <a16:creationId xmlns:a16="http://schemas.microsoft.com/office/drawing/2014/main" xmlns="" id="{FA1FEB58-CC7B-4171-82A5-7ADF9E944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75" t="34940" r="53363" b="10146"/>
          <a:stretch>
            <a:fillRect/>
          </a:stretch>
        </p:blipFill>
        <p:spPr bwMode="auto">
          <a:xfrm>
            <a:off x="171450" y="288925"/>
            <a:ext cx="5686425" cy="656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2 CuadroTexto">
            <a:extLst>
              <a:ext uri="{FF2B5EF4-FFF2-40B4-BE49-F238E27FC236}">
                <a16:creationId xmlns:a16="http://schemas.microsoft.com/office/drawing/2014/main" xmlns="" id="{606AA107-8207-4C88-81C8-1FC649D8CD5E}"/>
              </a:ext>
            </a:extLst>
          </p:cNvPr>
          <p:cNvSpPr txBox="1"/>
          <p:nvPr/>
        </p:nvSpPr>
        <p:spPr>
          <a:xfrm>
            <a:off x="469900" y="254000"/>
            <a:ext cx="12192000" cy="831850"/>
          </a:xfrm>
          <a:prstGeom prst="rect">
            <a:avLst/>
          </a:prstGeom>
          <a:noFill/>
        </p:spPr>
        <p:txBody>
          <a:bodyPr>
            <a:spAutoFit/>
          </a:bodyPr>
          <a:lstStyle/>
          <a:p>
            <a:pPr algn="ctr" eaLnBrk="1" fontAlgn="auto" hangingPunct="1">
              <a:spcBef>
                <a:spcPts val="0"/>
              </a:spcBef>
              <a:spcAft>
                <a:spcPts val="0"/>
              </a:spcAft>
              <a:defRPr/>
            </a:pPr>
            <a:r>
              <a:rPr lang="es-ES" sz="2400" b="1" dirty="0">
                <a:solidFill>
                  <a:schemeClr val="accent1">
                    <a:lumMod val="50000"/>
                  </a:schemeClr>
                </a:solidFill>
                <a:latin typeface="+mn-lt"/>
              </a:rPr>
              <a:t>II. VALORAR INGESTA ALIMENTARIA EN FUNCIÓN </a:t>
            </a:r>
          </a:p>
          <a:p>
            <a:pPr algn="ctr" eaLnBrk="1" fontAlgn="auto" hangingPunct="1">
              <a:spcBef>
                <a:spcPts val="0"/>
              </a:spcBef>
              <a:spcAft>
                <a:spcPts val="0"/>
              </a:spcAft>
              <a:defRPr/>
            </a:pPr>
            <a:r>
              <a:rPr lang="es-ES" sz="2400" b="1" dirty="0">
                <a:solidFill>
                  <a:schemeClr val="accent1">
                    <a:lumMod val="50000"/>
                  </a:schemeClr>
                </a:solidFill>
                <a:latin typeface="+mn-lt"/>
              </a:rPr>
              <a:t>DE LOS GRUPOS DE ALIMENTOS</a:t>
            </a:r>
          </a:p>
        </p:txBody>
      </p:sp>
      <p:grpSp>
        <p:nvGrpSpPr>
          <p:cNvPr id="132101" name="Grupo 4">
            <a:extLst>
              <a:ext uri="{FF2B5EF4-FFF2-40B4-BE49-F238E27FC236}">
                <a16:creationId xmlns:a16="http://schemas.microsoft.com/office/drawing/2014/main" xmlns="" id="{E96EFA40-D563-495F-9789-E87161C383D7}"/>
              </a:ext>
            </a:extLst>
          </p:cNvPr>
          <p:cNvGrpSpPr>
            <a:grpSpLocks/>
          </p:cNvGrpSpPr>
          <p:nvPr/>
        </p:nvGrpSpPr>
        <p:grpSpPr bwMode="auto">
          <a:xfrm>
            <a:off x="220663" y="71438"/>
            <a:ext cx="11680825" cy="1041400"/>
            <a:chOff x="324949" y="18898"/>
            <a:chExt cx="11473761" cy="1041523"/>
          </a:xfrm>
        </p:grpSpPr>
        <p:pic>
          <p:nvPicPr>
            <p:cNvPr id="6" name="Gráfico 5" descr="Niños">
              <a:extLst>
                <a:ext uri="{FF2B5EF4-FFF2-40B4-BE49-F238E27FC236}">
                  <a16:creationId xmlns:a16="http://schemas.microsoft.com/office/drawing/2014/main" xmlns="" id="{AC5AA5B7-BD50-4906-912F-F2561A210175}"/>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32103" name="Grupo 6">
              <a:extLst>
                <a:ext uri="{FF2B5EF4-FFF2-40B4-BE49-F238E27FC236}">
                  <a16:creationId xmlns:a16="http://schemas.microsoft.com/office/drawing/2014/main" xmlns="" id="{75C3C3D6-45F6-44F3-A38B-2B42C8127655}"/>
                </a:ext>
              </a:extLst>
            </p:cNvPr>
            <p:cNvGrpSpPr>
              <a:grpSpLocks/>
            </p:cNvGrpSpPr>
            <p:nvPr/>
          </p:nvGrpSpPr>
          <p:grpSpPr bwMode="auto">
            <a:xfrm>
              <a:off x="10087897" y="203994"/>
              <a:ext cx="1710813" cy="651412"/>
              <a:chOff x="311102" y="174229"/>
              <a:chExt cx="9335256" cy="6359305"/>
            </a:xfrm>
          </p:grpSpPr>
          <p:pic>
            <p:nvPicPr>
              <p:cNvPr id="132104" name="Imagen 7">
                <a:extLst>
                  <a:ext uri="{FF2B5EF4-FFF2-40B4-BE49-F238E27FC236}">
                    <a16:creationId xmlns:a16="http://schemas.microsoft.com/office/drawing/2014/main" xmlns="" id="{D4742734-4F00-44EF-926A-8E4C0F4E5F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Imagen 8">
                <a:extLst>
                  <a:ext uri="{FF2B5EF4-FFF2-40B4-BE49-F238E27FC236}">
                    <a16:creationId xmlns:a16="http://schemas.microsoft.com/office/drawing/2014/main" xmlns="" id="{6467013F-93B3-49F6-8A56-11557F44FD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3.bp.blogspot.com/-bs0pwmEfhjw/VpjRBmbB1PI/AAAAAAAAAlo/KHYYqAgDuks/s1600/csi-my-child-plate-planner.jpg">
            <a:hlinkClick r:id="rId2"/>
            <a:extLst>
              <a:ext uri="{FF2B5EF4-FFF2-40B4-BE49-F238E27FC236}">
                <a16:creationId xmlns:a16="http://schemas.microsoft.com/office/drawing/2014/main" xmlns="" id="{077CB1BF-F083-4B97-89FD-DC438CAFD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48" r="17871"/>
          <a:stretch>
            <a:fillRect/>
          </a:stretch>
        </p:blipFill>
        <p:spPr bwMode="auto">
          <a:xfrm>
            <a:off x="2109788" y="266700"/>
            <a:ext cx="6981825"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23" name="Grupo 2">
            <a:extLst>
              <a:ext uri="{FF2B5EF4-FFF2-40B4-BE49-F238E27FC236}">
                <a16:creationId xmlns:a16="http://schemas.microsoft.com/office/drawing/2014/main" xmlns="" id="{CD6227BA-6F8B-45E2-B189-1436458ACDAF}"/>
              </a:ext>
            </a:extLst>
          </p:cNvPr>
          <p:cNvGrpSpPr>
            <a:grpSpLocks/>
          </p:cNvGrpSpPr>
          <p:nvPr/>
        </p:nvGrpSpPr>
        <p:grpSpPr bwMode="auto">
          <a:xfrm>
            <a:off x="220663" y="71438"/>
            <a:ext cx="11680825" cy="1041400"/>
            <a:chOff x="324949" y="18898"/>
            <a:chExt cx="11473761" cy="1041523"/>
          </a:xfrm>
        </p:grpSpPr>
        <p:pic>
          <p:nvPicPr>
            <p:cNvPr id="4" name="Gráfico 3" descr="Niños">
              <a:extLst>
                <a:ext uri="{FF2B5EF4-FFF2-40B4-BE49-F238E27FC236}">
                  <a16:creationId xmlns:a16="http://schemas.microsoft.com/office/drawing/2014/main" xmlns="" id="{23CAB29C-AA00-4F97-A327-ED8BC4EDEBF5}"/>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33125" name="Grupo 4">
              <a:extLst>
                <a:ext uri="{FF2B5EF4-FFF2-40B4-BE49-F238E27FC236}">
                  <a16:creationId xmlns:a16="http://schemas.microsoft.com/office/drawing/2014/main" xmlns="" id="{7521B1E0-02A8-49C9-93A2-71C3E87CA33F}"/>
                </a:ext>
              </a:extLst>
            </p:cNvPr>
            <p:cNvGrpSpPr>
              <a:grpSpLocks/>
            </p:cNvGrpSpPr>
            <p:nvPr/>
          </p:nvGrpSpPr>
          <p:grpSpPr bwMode="auto">
            <a:xfrm>
              <a:off x="10087897" y="203994"/>
              <a:ext cx="1710813" cy="651412"/>
              <a:chOff x="311102" y="174229"/>
              <a:chExt cx="9335256" cy="6359305"/>
            </a:xfrm>
          </p:grpSpPr>
          <p:pic>
            <p:nvPicPr>
              <p:cNvPr id="133126" name="Imagen 5">
                <a:extLst>
                  <a:ext uri="{FF2B5EF4-FFF2-40B4-BE49-F238E27FC236}">
                    <a16:creationId xmlns:a16="http://schemas.microsoft.com/office/drawing/2014/main" xmlns="" id="{B46D6F2A-7B55-4DE8-890B-51968E7EF0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Imagen 6">
                <a:extLst>
                  <a:ext uri="{FF2B5EF4-FFF2-40B4-BE49-F238E27FC236}">
                    <a16:creationId xmlns:a16="http://schemas.microsoft.com/office/drawing/2014/main" xmlns="" id="{84E71F75-B187-42F4-BB17-2A41B83F16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3.bp.blogspot.com/-bs0pwmEfhjw/VpjRBmbB1PI/AAAAAAAAAlo/KHYYqAgDuks/s1600/csi-my-child-plate-planner.jpg">
            <a:hlinkClick r:id="rId2"/>
            <a:extLst>
              <a:ext uri="{FF2B5EF4-FFF2-40B4-BE49-F238E27FC236}">
                <a16:creationId xmlns:a16="http://schemas.microsoft.com/office/drawing/2014/main" xmlns="" id="{9318CCC2-40A1-4CD3-916D-F6691C0B9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71" r="16748"/>
          <a:stretch>
            <a:fillRect/>
          </a:stretch>
        </p:blipFill>
        <p:spPr bwMode="auto">
          <a:xfrm>
            <a:off x="928688" y="1100138"/>
            <a:ext cx="50419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Imagen 2">
            <a:extLst>
              <a:ext uri="{FF2B5EF4-FFF2-40B4-BE49-F238E27FC236}">
                <a16:creationId xmlns:a16="http://schemas.microsoft.com/office/drawing/2014/main" xmlns="" id="{F21AD6E5-C2FA-4B58-A2C6-575EE248E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725" y="787400"/>
            <a:ext cx="44243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G:\GUIAS INFANTILES\MyPlate-lunch%20(1).jpg">
            <a:extLst>
              <a:ext uri="{FF2B5EF4-FFF2-40B4-BE49-F238E27FC236}">
                <a16:creationId xmlns:a16="http://schemas.microsoft.com/office/drawing/2014/main" xmlns="" id="{8A2E684A-F8BA-4CCE-9A55-8CD8DD778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650" y="5264150"/>
            <a:ext cx="13239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G:\GUIAS INFANTILES\4.jpg">
            <a:extLst>
              <a:ext uri="{FF2B5EF4-FFF2-40B4-BE49-F238E27FC236}">
                <a16:creationId xmlns:a16="http://schemas.microsoft.com/office/drawing/2014/main" xmlns="" id="{D486BF35-2BEB-4443-B886-A2EE682F6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0375" y="5229225"/>
            <a:ext cx="13906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4150" name="Grupo 5">
            <a:extLst>
              <a:ext uri="{FF2B5EF4-FFF2-40B4-BE49-F238E27FC236}">
                <a16:creationId xmlns:a16="http://schemas.microsoft.com/office/drawing/2014/main" xmlns="" id="{41B6F837-12BB-4CFD-A512-4E4AA0715A58}"/>
              </a:ext>
            </a:extLst>
          </p:cNvPr>
          <p:cNvGrpSpPr>
            <a:grpSpLocks/>
          </p:cNvGrpSpPr>
          <p:nvPr/>
        </p:nvGrpSpPr>
        <p:grpSpPr bwMode="auto">
          <a:xfrm>
            <a:off x="220663" y="71438"/>
            <a:ext cx="11680825" cy="1041400"/>
            <a:chOff x="324949" y="18898"/>
            <a:chExt cx="11473761" cy="1041523"/>
          </a:xfrm>
        </p:grpSpPr>
        <p:pic>
          <p:nvPicPr>
            <p:cNvPr id="7" name="Gráfico 6" descr="Niños">
              <a:extLst>
                <a:ext uri="{FF2B5EF4-FFF2-40B4-BE49-F238E27FC236}">
                  <a16:creationId xmlns:a16="http://schemas.microsoft.com/office/drawing/2014/main" xmlns="" id="{F5E2F25D-DB83-4A61-B658-CF9260A42ED4}"/>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34152" name="Grupo 7">
              <a:extLst>
                <a:ext uri="{FF2B5EF4-FFF2-40B4-BE49-F238E27FC236}">
                  <a16:creationId xmlns:a16="http://schemas.microsoft.com/office/drawing/2014/main" xmlns="" id="{706A65F2-1EFB-4672-9C46-ABA8CF826D12}"/>
                </a:ext>
              </a:extLst>
            </p:cNvPr>
            <p:cNvGrpSpPr>
              <a:grpSpLocks/>
            </p:cNvGrpSpPr>
            <p:nvPr/>
          </p:nvGrpSpPr>
          <p:grpSpPr bwMode="auto">
            <a:xfrm>
              <a:off x="10087897" y="203994"/>
              <a:ext cx="1710813" cy="651412"/>
              <a:chOff x="311102" y="174229"/>
              <a:chExt cx="9335256" cy="6359305"/>
            </a:xfrm>
          </p:grpSpPr>
          <p:pic>
            <p:nvPicPr>
              <p:cNvPr id="134153" name="Imagen 8">
                <a:extLst>
                  <a:ext uri="{FF2B5EF4-FFF2-40B4-BE49-F238E27FC236}">
                    <a16:creationId xmlns:a16="http://schemas.microsoft.com/office/drawing/2014/main" xmlns="" id="{4E46CC75-7D01-4303-86F5-FFBDEE1EAA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Imagen 9">
                <a:extLst>
                  <a:ext uri="{FF2B5EF4-FFF2-40B4-BE49-F238E27FC236}">
                    <a16:creationId xmlns:a16="http://schemas.microsoft.com/office/drawing/2014/main" xmlns="" id="{C567A521-A0C1-4A85-B97D-95C49A5BB0F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2 CuadroTexto">
            <a:extLst>
              <a:ext uri="{FF2B5EF4-FFF2-40B4-BE49-F238E27FC236}">
                <a16:creationId xmlns:a16="http://schemas.microsoft.com/office/drawing/2014/main" xmlns="" id="{C9872A72-DB93-4F9E-B277-8A874EA86F08}"/>
              </a:ext>
            </a:extLst>
          </p:cNvPr>
          <p:cNvSpPr txBox="1">
            <a:spLocks noChangeArrowheads="1"/>
          </p:cNvSpPr>
          <p:nvPr/>
        </p:nvSpPr>
        <p:spPr bwMode="auto">
          <a:xfrm>
            <a:off x="344488" y="482600"/>
            <a:ext cx="742315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solidFill>
                  <a:schemeClr val="tx2"/>
                </a:solidFill>
              </a:rPr>
              <a:t>DIETA VARIADA, ADECUADA, SUFICIENTE, EQUILIBRADA, SEGURA, ORGANOLEPTICAMENTE ACEPTABLE Y “SOSTENIBLE”</a:t>
            </a:r>
          </a:p>
          <a:p>
            <a:pPr eaLnBrk="1" hangingPunct="1">
              <a:lnSpc>
                <a:spcPct val="100000"/>
              </a:lnSpc>
              <a:spcBef>
                <a:spcPct val="0"/>
              </a:spcBef>
              <a:buFontTx/>
              <a:buNone/>
            </a:pPr>
            <a:r>
              <a:rPr lang="es-ES" altLang="es-ES" sz="2400" b="1">
                <a:solidFill>
                  <a:schemeClr val="tx2"/>
                </a:solidFill>
              </a:rPr>
              <a:t>Con adecuada distribución de alimentos a lo largo del día</a:t>
            </a:r>
            <a:r>
              <a:rPr lang="es-ES" altLang="es-ES" sz="2400"/>
              <a:t> </a:t>
            </a:r>
          </a:p>
          <a:p>
            <a:pPr eaLnBrk="1" hangingPunct="1">
              <a:lnSpc>
                <a:spcPct val="100000"/>
              </a:lnSpc>
              <a:spcBef>
                <a:spcPct val="0"/>
              </a:spcBef>
              <a:buFontTx/>
              <a:buNone/>
            </a:pPr>
            <a:endParaRPr lang="es-ES" altLang="es-ES" sz="1800"/>
          </a:p>
        </p:txBody>
      </p:sp>
      <p:sp>
        <p:nvSpPr>
          <p:cNvPr id="4" name="3 CuadroTexto">
            <a:extLst>
              <a:ext uri="{FF2B5EF4-FFF2-40B4-BE49-F238E27FC236}">
                <a16:creationId xmlns:a16="http://schemas.microsoft.com/office/drawing/2014/main" xmlns="" id="{3602509C-329C-416C-B117-6E599CA4AA73}"/>
              </a:ext>
            </a:extLst>
          </p:cNvPr>
          <p:cNvSpPr txBox="1"/>
          <p:nvPr/>
        </p:nvSpPr>
        <p:spPr>
          <a:xfrm>
            <a:off x="2208213" y="115888"/>
            <a:ext cx="7920037" cy="461962"/>
          </a:xfrm>
          <a:prstGeom prst="rect">
            <a:avLst/>
          </a:prstGeom>
          <a:noFill/>
        </p:spPr>
        <p:txBody>
          <a:bodyPr>
            <a:spAutoFit/>
          </a:bodyPr>
          <a:lstStyle/>
          <a:p>
            <a:pPr algn="ctr" eaLnBrk="1" fontAlgn="auto" hangingPunct="1">
              <a:spcBef>
                <a:spcPts val="0"/>
              </a:spcBef>
              <a:spcAft>
                <a:spcPts val="0"/>
              </a:spcAft>
              <a:defRPr/>
            </a:pPr>
            <a:r>
              <a:rPr lang="es-ES" sz="2400" b="1" spc="200" dirty="0">
                <a:solidFill>
                  <a:srgbClr val="FA0652"/>
                </a:solidFill>
                <a:latin typeface="+mn-lt"/>
              </a:rPr>
              <a:t>RESUMEN</a:t>
            </a:r>
          </a:p>
        </p:txBody>
      </p:sp>
      <p:pic>
        <p:nvPicPr>
          <p:cNvPr id="135172" name="Imagen 1">
            <a:extLst>
              <a:ext uri="{FF2B5EF4-FFF2-40B4-BE49-F238E27FC236}">
                <a16:creationId xmlns:a16="http://schemas.microsoft.com/office/drawing/2014/main" xmlns="" id="{A04B4FA4-66B2-4862-98DE-8BF100C14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655" t="23691" r="17773" b="12868"/>
          <a:stretch>
            <a:fillRect/>
          </a:stretch>
        </p:blipFill>
        <p:spPr bwMode="auto">
          <a:xfrm>
            <a:off x="249238" y="2197100"/>
            <a:ext cx="320516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5173" name="3 Gráfico">
            <a:extLst>
              <a:ext uri="{FF2B5EF4-FFF2-40B4-BE49-F238E27FC236}">
                <a16:creationId xmlns:a16="http://schemas.microsoft.com/office/drawing/2014/main" xmlns="" id="{353701FB-B0ED-44A8-9549-74BF3B4155A4}"/>
              </a:ext>
            </a:extLst>
          </p:cNvPr>
          <p:cNvGraphicFramePr>
            <a:graphicFrameLocks/>
          </p:cNvGraphicFramePr>
          <p:nvPr/>
        </p:nvGraphicFramePr>
        <p:xfrm>
          <a:off x="304800" y="4359275"/>
          <a:ext cx="4176713" cy="2163763"/>
        </p:xfrm>
        <a:graphic>
          <a:graphicData uri="http://schemas.openxmlformats.org/presentationml/2006/ole">
            <mc:AlternateContent xmlns:mc="http://schemas.openxmlformats.org/markup-compatibility/2006">
              <mc:Choice xmlns:v="urn:schemas-microsoft-com:vml" Requires="v">
                <p:oleObj spid="_x0000_s135244" r:id="rId4" imgW="6114818" imgH="3286029" progId="Excel.Chart.8">
                  <p:embed/>
                </p:oleObj>
              </mc:Choice>
              <mc:Fallback>
                <p:oleObj r:id="rId4" imgW="6114818" imgH="3286029" progId="Excel.Chart.8">
                  <p:embed/>
                  <p:pic>
                    <p:nvPicPr>
                      <p:cNvPr id="0" name="3 Gráfico"/>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359275"/>
                        <a:ext cx="4176713"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35174" name="Grupo 15">
            <a:extLst>
              <a:ext uri="{FF2B5EF4-FFF2-40B4-BE49-F238E27FC236}">
                <a16:creationId xmlns:a16="http://schemas.microsoft.com/office/drawing/2014/main" xmlns="" id="{A7E93F38-255D-4643-A7E1-209CFDF2B8B3}"/>
              </a:ext>
            </a:extLst>
          </p:cNvPr>
          <p:cNvGrpSpPr>
            <a:grpSpLocks/>
          </p:cNvGrpSpPr>
          <p:nvPr/>
        </p:nvGrpSpPr>
        <p:grpSpPr bwMode="auto">
          <a:xfrm>
            <a:off x="344488" y="4716463"/>
            <a:ext cx="2474912" cy="1262062"/>
            <a:chOff x="3227082" y="4483859"/>
            <a:chExt cx="3411859" cy="1293010"/>
          </a:xfrm>
        </p:grpSpPr>
        <p:sp>
          <p:nvSpPr>
            <p:cNvPr id="135227" name="4 CuadroTexto">
              <a:extLst>
                <a:ext uri="{FF2B5EF4-FFF2-40B4-BE49-F238E27FC236}">
                  <a16:creationId xmlns:a16="http://schemas.microsoft.com/office/drawing/2014/main" xmlns="" id="{869D9395-D0B4-4DF3-980F-915432256E3F}"/>
                </a:ext>
              </a:extLst>
            </p:cNvPr>
            <p:cNvSpPr txBox="1">
              <a:spLocks noChangeArrowheads="1"/>
            </p:cNvSpPr>
            <p:nvPr/>
          </p:nvSpPr>
          <p:spPr bwMode="auto">
            <a:xfrm>
              <a:off x="5654696" y="4483859"/>
              <a:ext cx="911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b="1">
                  <a:solidFill>
                    <a:schemeClr val="bg1"/>
                  </a:solidFill>
                </a:rPr>
                <a:t>25</a:t>
              </a:r>
              <a:endParaRPr lang="it-IT" altLang="es-ES" sz="1800" b="1">
                <a:solidFill>
                  <a:schemeClr val="bg1"/>
                </a:solidFill>
              </a:endParaRPr>
            </a:p>
          </p:txBody>
        </p:sp>
        <p:sp>
          <p:nvSpPr>
            <p:cNvPr id="135228" name="5 CuadroTexto">
              <a:extLst>
                <a:ext uri="{FF2B5EF4-FFF2-40B4-BE49-F238E27FC236}">
                  <a16:creationId xmlns:a16="http://schemas.microsoft.com/office/drawing/2014/main" xmlns="" id="{9F3EE943-851D-417D-A121-2465B6DBF47A}"/>
                </a:ext>
              </a:extLst>
            </p:cNvPr>
            <p:cNvSpPr txBox="1">
              <a:spLocks noChangeArrowheads="1"/>
            </p:cNvSpPr>
            <p:nvPr/>
          </p:nvSpPr>
          <p:spPr bwMode="auto">
            <a:xfrm>
              <a:off x="5643718" y="5040824"/>
              <a:ext cx="995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800" b="1">
                  <a:solidFill>
                    <a:schemeClr val="bg1"/>
                  </a:solidFill>
                </a:rPr>
                <a:t>10-15</a:t>
              </a:r>
              <a:endParaRPr lang="it-IT" altLang="es-ES" sz="1800" b="1">
                <a:solidFill>
                  <a:schemeClr val="bg1"/>
                </a:solidFill>
              </a:endParaRPr>
            </a:p>
          </p:txBody>
        </p:sp>
        <p:sp>
          <p:nvSpPr>
            <p:cNvPr id="135229" name="6 CuadroTexto">
              <a:extLst>
                <a:ext uri="{FF2B5EF4-FFF2-40B4-BE49-F238E27FC236}">
                  <a16:creationId xmlns:a16="http://schemas.microsoft.com/office/drawing/2014/main" xmlns="" id="{DB1E0F6F-D0BD-4E45-8F4A-322C8CA4960A}"/>
                </a:ext>
              </a:extLst>
            </p:cNvPr>
            <p:cNvSpPr txBox="1">
              <a:spLocks noChangeArrowheads="1"/>
            </p:cNvSpPr>
            <p:nvPr/>
          </p:nvSpPr>
          <p:spPr bwMode="auto">
            <a:xfrm>
              <a:off x="4114258" y="5407537"/>
              <a:ext cx="1243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b="1">
                  <a:solidFill>
                    <a:schemeClr val="bg1"/>
                  </a:solidFill>
                </a:rPr>
                <a:t>30-35</a:t>
              </a:r>
              <a:endParaRPr lang="it-IT" altLang="es-ES" sz="1800" b="1">
                <a:solidFill>
                  <a:schemeClr val="bg1"/>
                </a:solidFill>
              </a:endParaRPr>
            </a:p>
          </p:txBody>
        </p:sp>
        <p:sp>
          <p:nvSpPr>
            <p:cNvPr id="135230" name="7 CuadroTexto">
              <a:extLst>
                <a:ext uri="{FF2B5EF4-FFF2-40B4-BE49-F238E27FC236}">
                  <a16:creationId xmlns:a16="http://schemas.microsoft.com/office/drawing/2014/main" xmlns="" id="{01C5D361-F266-47AF-BD1E-709A4DF94268}"/>
                </a:ext>
              </a:extLst>
            </p:cNvPr>
            <p:cNvSpPr txBox="1">
              <a:spLocks noChangeArrowheads="1"/>
            </p:cNvSpPr>
            <p:nvPr/>
          </p:nvSpPr>
          <p:spPr bwMode="auto">
            <a:xfrm>
              <a:off x="3227082" y="4726745"/>
              <a:ext cx="12417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b="1">
                  <a:solidFill>
                    <a:schemeClr val="bg1"/>
                  </a:solidFill>
                </a:rPr>
                <a:t>10-15</a:t>
              </a:r>
              <a:endParaRPr lang="it-IT" altLang="es-ES" sz="1800" b="1">
                <a:solidFill>
                  <a:schemeClr val="bg1"/>
                </a:solidFill>
              </a:endParaRPr>
            </a:p>
          </p:txBody>
        </p:sp>
        <p:sp>
          <p:nvSpPr>
            <p:cNvPr id="135231" name="8 CuadroTexto">
              <a:extLst>
                <a:ext uri="{FF2B5EF4-FFF2-40B4-BE49-F238E27FC236}">
                  <a16:creationId xmlns:a16="http://schemas.microsoft.com/office/drawing/2014/main" xmlns="" id="{BFB0D9D2-D0F0-4099-9CAC-C5EC029499E5}"/>
                </a:ext>
              </a:extLst>
            </p:cNvPr>
            <p:cNvSpPr txBox="1">
              <a:spLocks noChangeArrowheads="1"/>
            </p:cNvSpPr>
            <p:nvPr/>
          </p:nvSpPr>
          <p:spPr bwMode="auto">
            <a:xfrm>
              <a:off x="3884307" y="4483859"/>
              <a:ext cx="12417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1800" b="1">
                  <a:solidFill>
                    <a:schemeClr val="bg1"/>
                  </a:solidFill>
                </a:rPr>
                <a:t>20</a:t>
              </a:r>
              <a:endParaRPr lang="it-IT" altLang="es-ES" sz="1800" b="1">
                <a:solidFill>
                  <a:schemeClr val="bg1"/>
                </a:solidFill>
              </a:endParaRPr>
            </a:p>
          </p:txBody>
        </p:sp>
      </p:grpSp>
      <p:graphicFrame>
        <p:nvGraphicFramePr>
          <p:cNvPr id="17" name="2 Tabla">
            <a:extLst>
              <a:ext uri="{FF2B5EF4-FFF2-40B4-BE49-F238E27FC236}">
                <a16:creationId xmlns:a16="http://schemas.microsoft.com/office/drawing/2014/main" xmlns="" id="{D27F995E-B19A-4DBA-8BF2-966F03E74F50}"/>
              </a:ext>
            </a:extLst>
          </p:cNvPr>
          <p:cNvGraphicFramePr>
            <a:graphicFrameLocks noGrp="1"/>
          </p:cNvGraphicFramePr>
          <p:nvPr/>
        </p:nvGraphicFramePr>
        <p:xfrm>
          <a:off x="4689475" y="3429000"/>
          <a:ext cx="6946902" cy="3200430"/>
        </p:xfrm>
        <a:graphic>
          <a:graphicData uri="http://schemas.openxmlformats.org/drawingml/2006/table">
            <a:tbl>
              <a:tblPr bandRow="1">
                <a:tableStyleId>{5C22544A-7EE6-4342-B048-85BDC9FD1C3A}</a:tableStyleId>
              </a:tblPr>
              <a:tblGrid>
                <a:gridCol w="1435187">
                  <a:extLst>
                    <a:ext uri="{9D8B030D-6E8A-4147-A177-3AD203B41FA5}">
                      <a16:colId xmlns:a16="http://schemas.microsoft.com/office/drawing/2014/main" xmlns="" val="20000"/>
                    </a:ext>
                  </a:extLst>
                </a:gridCol>
                <a:gridCol w="1102343">
                  <a:extLst>
                    <a:ext uri="{9D8B030D-6E8A-4147-A177-3AD203B41FA5}">
                      <a16:colId xmlns:a16="http://schemas.microsoft.com/office/drawing/2014/main" xmlns="" val="20001"/>
                    </a:ext>
                  </a:extLst>
                </a:gridCol>
                <a:gridCol w="1102343">
                  <a:extLst>
                    <a:ext uri="{9D8B030D-6E8A-4147-A177-3AD203B41FA5}">
                      <a16:colId xmlns:a16="http://schemas.microsoft.com/office/drawing/2014/main" xmlns="" val="20002"/>
                    </a:ext>
                  </a:extLst>
                </a:gridCol>
                <a:gridCol w="1102343">
                  <a:extLst>
                    <a:ext uri="{9D8B030D-6E8A-4147-A177-3AD203B41FA5}">
                      <a16:colId xmlns:a16="http://schemas.microsoft.com/office/drawing/2014/main" xmlns="" val="20003"/>
                    </a:ext>
                  </a:extLst>
                </a:gridCol>
                <a:gridCol w="1102343">
                  <a:extLst>
                    <a:ext uri="{9D8B030D-6E8A-4147-A177-3AD203B41FA5}">
                      <a16:colId xmlns:a16="http://schemas.microsoft.com/office/drawing/2014/main" xmlns="" val="20004"/>
                    </a:ext>
                  </a:extLst>
                </a:gridCol>
                <a:gridCol w="1102343">
                  <a:extLst>
                    <a:ext uri="{9D8B030D-6E8A-4147-A177-3AD203B41FA5}">
                      <a16:colId xmlns:a16="http://schemas.microsoft.com/office/drawing/2014/main" xmlns="" val="20005"/>
                    </a:ext>
                  </a:extLst>
                </a:gridCol>
              </a:tblGrid>
              <a:tr h="365763">
                <a:tc>
                  <a:txBody>
                    <a:bodyPr/>
                    <a:lstStyle/>
                    <a:p>
                      <a:r>
                        <a:rPr lang="es-ES" sz="1800" dirty="0"/>
                        <a:t>Desayuno</a:t>
                      </a:r>
                    </a:p>
                  </a:txBody>
                  <a:tcPr marL="91430" marR="91430" marT="45723" marB="45723"/>
                </a:tc>
                <a:tc>
                  <a:txBody>
                    <a:bodyPr/>
                    <a:lstStyle/>
                    <a:p>
                      <a:r>
                        <a:rPr lang="es-ES" sz="1800" b="1" dirty="0">
                          <a:solidFill>
                            <a:schemeClr val="bg1"/>
                          </a:solidFill>
                        </a:rPr>
                        <a:t>Frutas</a:t>
                      </a:r>
                    </a:p>
                  </a:txBody>
                  <a:tcPr marL="91430" marR="91430" marT="45723" marB="45723">
                    <a:solidFill>
                      <a:srgbClr val="FD6B98"/>
                    </a:solidFill>
                  </a:tcPr>
                </a:tc>
                <a:tc>
                  <a:txBody>
                    <a:bodyPr/>
                    <a:lstStyle/>
                    <a:p>
                      <a:r>
                        <a:rPr lang="es-ES" sz="1800" b="1" dirty="0">
                          <a:solidFill>
                            <a:schemeClr val="bg1"/>
                          </a:solidFill>
                        </a:rPr>
                        <a:t>Cereales</a:t>
                      </a:r>
                    </a:p>
                  </a:txBody>
                  <a:tcPr marL="91430" marR="91430" marT="45723" marB="45723">
                    <a:solidFill>
                      <a:schemeClr val="accent6">
                        <a:lumMod val="75000"/>
                      </a:schemeClr>
                    </a:solidFill>
                  </a:tcPr>
                </a:tc>
                <a:tc>
                  <a:txBody>
                    <a:bodyPr/>
                    <a:lstStyle/>
                    <a:p>
                      <a:r>
                        <a:rPr lang="es-ES" sz="1800" b="1" dirty="0">
                          <a:solidFill>
                            <a:schemeClr val="bg1"/>
                          </a:solidFill>
                        </a:rPr>
                        <a:t>Lácteos</a:t>
                      </a:r>
                    </a:p>
                  </a:txBody>
                  <a:tcPr marL="91430" marR="91430" marT="45723" marB="45723">
                    <a:solidFill>
                      <a:schemeClr val="tx2"/>
                    </a:solidFill>
                  </a:tcPr>
                </a:tc>
                <a:tc>
                  <a:txBody>
                    <a:bodyPr/>
                    <a:lstStyle/>
                    <a:p>
                      <a:endParaRPr lang="es-ES" sz="1800" dirty="0"/>
                    </a:p>
                  </a:txBody>
                  <a:tcPr marL="91430" marR="91430" marT="45723" marB="45723">
                    <a:noFill/>
                  </a:tcPr>
                </a:tc>
                <a:tc>
                  <a:txBody>
                    <a:bodyPr/>
                    <a:lstStyle/>
                    <a:p>
                      <a:endParaRPr lang="es-ES" sz="1800" dirty="0"/>
                    </a:p>
                  </a:txBody>
                  <a:tcPr marL="91430" marR="91430" marT="45723" marB="45723">
                    <a:noFill/>
                  </a:tcPr>
                </a:tc>
                <a:extLst>
                  <a:ext uri="{0D108BD9-81ED-4DB2-BD59-A6C34878D82A}">
                    <a16:rowId xmlns:a16="http://schemas.microsoft.com/office/drawing/2014/main" xmlns="" val="10000"/>
                  </a:ext>
                </a:extLst>
              </a:tr>
              <a:tr h="640080">
                <a:tc>
                  <a:txBody>
                    <a:bodyPr/>
                    <a:lstStyle/>
                    <a:p>
                      <a:r>
                        <a:rPr lang="es-ES" sz="1800" dirty="0"/>
                        <a:t>Media mañana</a:t>
                      </a:r>
                    </a:p>
                  </a:txBody>
                  <a:tcPr marL="91430" marR="91430" marT="45723" marB="45723"/>
                </a:tc>
                <a:tc>
                  <a:txBody>
                    <a:bodyPr/>
                    <a:lstStyle/>
                    <a:p>
                      <a:r>
                        <a:rPr lang="es-ES" sz="1800" b="1" dirty="0">
                          <a:solidFill>
                            <a:schemeClr val="bg1"/>
                          </a:solidFill>
                        </a:rPr>
                        <a:t>Frutas</a:t>
                      </a:r>
                    </a:p>
                  </a:txBody>
                  <a:tcPr marL="91430" marR="91430" marT="45723" marB="45723">
                    <a:solidFill>
                      <a:srgbClr val="FD6B98"/>
                    </a:solidFill>
                  </a:tcPr>
                </a:tc>
                <a:tc>
                  <a:txBody>
                    <a:bodyPr/>
                    <a:lstStyle/>
                    <a:p>
                      <a:r>
                        <a:rPr lang="es-ES" sz="1800" dirty="0"/>
                        <a:t> y/o</a:t>
                      </a:r>
                    </a:p>
                  </a:txBody>
                  <a:tcPr marL="91430" marR="91430" marT="45723" marB="45723">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chemeClr val="bg1"/>
                          </a:solidFill>
                        </a:rPr>
                        <a:t>Lácteos</a:t>
                      </a:r>
                      <a:endParaRPr lang="es-ES" sz="1800" b="1" kern="1200" dirty="0">
                        <a:solidFill>
                          <a:schemeClr val="bg1"/>
                        </a:solidFill>
                        <a:latin typeface="+mn-lt"/>
                        <a:ea typeface="+mn-ea"/>
                        <a:cs typeface="+mn-cs"/>
                      </a:endParaRPr>
                    </a:p>
                  </a:txBody>
                  <a:tcPr marL="91430" marR="91430" marT="45723" marB="45723">
                    <a:solidFill>
                      <a:schemeClr val="tx2"/>
                    </a:solidFill>
                  </a:tcPr>
                </a:tc>
                <a:tc>
                  <a:txBody>
                    <a:bodyPr/>
                    <a:lstStyle/>
                    <a:p>
                      <a:endParaRPr lang="es-ES" sz="1800" dirty="0"/>
                    </a:p>
                  </a:txBody>
                  <a:tcPr marL="91430" marR="91430" marT="45723" marB="45723">
                    <a:noFill/>
                  </a:tcPr>
                </a:tc>
                <a:tc>
                  <a:txBody>
                    <a:bodyPr/>
                    <a:lstStyle/>
                    <a:p>
                      <a:endParaRPr lang="es-ES" sz="1800" dirty="0"/>
                    </a:p>
                  </a:txBody>
                  <a:tcPr marL="91430" marR="91430" marT="45723" marB="45723">
                    <a:noFill/>
                  </a:tcPr>
                </a:tc>
                <a:extLst>
                  <a:ext uri="{0D108BD9-81ED-4DB2-BD59-A6C34878D82A}">
                    <a16:rowId xmlns:a16="http://schemas.microsoft.com/office/drawing/2014/main" xmlns="" val="10001"/>
                  </a:ext>
                </a:extLst>
              </a:tr>
              <a:tr h="9143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t>Comida</a:t>
                      </a:r>
                    </a:p>
                  </a:txBody>
                  <a:tcPr marL="91430" marR="91430"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b="1" dirty="0">
                          <a:solidFill>
                            <a:schemeClr val="bg1"/>
                          </a:solidFill>
                        </a:rPr>
                        <a:t>Frutas</a:t>
                      </a:r>
                    </a:p>
                  </a:txBody>
                  <a:tcPr marL="91430" marR="91430" marT="45723" marB="45723">
                    <a:solidFill>
                      <a:srgbClr val="FD6B9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b="1" dirty="0">
                          <a:solidFill>
                            <a:schemeClr val="bg1"/>
                          </a:solidFill>
                        </a:rPr>
                        <a:t>Cereales/</a:t>
                      </a:r>
                    </a:p>
                    <a:p>
                      <a:pPr marL="0" marR="0" indent="0" algn="l" defTabSz="914400" rtl="0" eaLnBrk="1" fontAlgn="auto" latinLnBrk="0" hangingPunct="1">
                        <a:lnSpc>
                          <a:spcPct val="100000"/>
                        </a:lnSpc>
                        <a:spcBef>
                          <a:spcPts val="0"/>
                        </a:spcBef>
                        <a:spcAft>
                          <a:spcPts val="0"/>
                        </a:spcAft>
                        <a:buClrTx/>
                        <a:buSzTx/>
                        <a:buFontTx/>
                        <a:buNone/>
                        <a:tabLst/>
                        <a:defRPr/>
                      </a:pPr>
                      <a:r>
                        <a:rPr lang="es-ES" sz="1800" b="1" dirty="0">
                          <a:solidFill>
                            <a:schemeClr val="bg1"/>
                          </a:solidFill>
                        </a:rPr>
                        <a:t>patatas</a:t>
                      </a:r>
                      <a:endParaRPr lang="es-ES" sz="1800" dirty="0"/>
                    </a:p>
                  </a:txBody>
                  <a:tcPr marL="91430" marR="91430" marT="45723" marB="45723">
                    <a:solidFill>
                      <a:schemeClr val="accent6">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800" kern="1200" dirty="0">
                        <a:solidFill>
                          <a:schemeClr val="dk1"/>
                        </a:solidFill>
                        <a:latin typeface="+mn-lt"/>
                        <a:ea typeface="+mn-ea"/>
                        <a:cs typeface="+mn-cs"/>
                      </a:endParaRPr>
                    </a:p>
                  </a:txBody>
                  <a:tcPr marL="91430" marR="91430" marT="45723" marB="45723">
                    <a:noFill/>
                  </a:tcPr>
                </a:tc>
                <a:tc>
                  <a:txBody>
                    <a:bodyPr/>
                    <a:lstStyle/>
                    <a:p>
                      <a:r>
                        <a:rPr lang="es-ES" sz="1800" b="1" dirty="0">
                          <a:solidFill>
                            <a:schemeClr val="bg1"/>
                          </a:solidFill>
                        </a:rPr>
                        <a:t>Alimentos ricos en proteína</a:t>
                      </a:r>
                    </a:p>
                  </a:txBody>
                  <a:tcPr marL="91430" marR="91430" marT="45723" marB="45723">
                    <a:solidFill>
                      <a:srgbClr val="7030A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b="1" kern="1200" dirty="0">
                          <a:solidFill>
                            <a:schemeClr val="bg1"/>
                          </a:solidFill>
                          <a:latin typeface="+mn-lt"/>
                          <a:ea typeface="+mn-ea"/>
                          <a:cs typeface="+mn-cs"/>
                        </a:rPr>
                        <a:t>Vegetales</a:t>
                      </a:r>
                    </a:p>
                  </a:txBody>
                  <a:tcPr marL="91430" marR="91430" marT="45723" marB="45723">
                    <a:solidFill>
                      <a:srgbClr val="039911"/>
                    </a:solidFill>
                  </a:tcPr>
                </a:tc>
                <a:extLst>
                  <a:ext uri="{0D108BD9-81ED-4DB2-BD59-A6C34878D82A}">
                    <a16:rowId xmlns:a16="http://schemas.microsoft.com/office/drawing/2014/main" xmlns="" val="10002"/>
                  </a:ext>
                </a:extLst>
              </a:tr>
              <a:tr h="365763">
                <a:tc>
                  <a:txBody>
                    <a:bodyPr/>
                    <a:lstStyle/>
                    <a:p>
                      <a:r>
                        <a:rPr lang="es-ES" sz="1800" dirty="0"/>
                        <a:t>Merienda</a:t>
                      </a:r>
                    </a:p>
                  </a:txBody>
                  <a:tcPr marL="91430" marR="91430" marT="45723" marB="45723"/>
                </a:tc>
                <a:tc>
                  <a:txBody>
                    <a:bodyPr/>
                    <a:lstStyle/>
                    <a:p>
                      <a:r>
                        <a:rPr lang="es-ES" sz="1800" b="1" dirty="0">
                          <a:solidFill>
                            <a:schemeClr val="bg1"/>
                          </a:solidFill>
                        </a:rPr>
                        <a:t>Frutas</a:t>
                      </a:r>
                    </a:p>
                  </a:txBody>
                  <a:tcPr marL="91430" marR="91430" marT="45723" marB="45723">
                    <a:solidFill>
                      <a:srgbClr val="FD6B98"/>
                    </a:solidFill>
                  </a:tcPr>
                </a:tc>
                <a:tc>
                  <a:txBody>
                    <a:bodyPr/>
                    <a:lstStyle/>
                    <a:p>
                      <a:r>
                        <a:rPr lang="es-ES" sz="1800" dirty="0"/>
                        <a:t>y/o</a:t>
                      </a:r>
                    </a:p>
                  </a:txBody>
                  <a:tcPr marL="91430" marR="91430" marT="45723" marB="45723"/>
                </a:tc>
                <a:tc>
                  <a:txBody>
                    <a:bodyPr/>
                    <a:lstStyle/>
                    <a:p>
                      <a:pPr marL="0" algn="l" defTabSz="914400" rtl="0" eaLnBrk="1" latinLnBrk="0" hangingPunct="1"/>
                      <a:r>
                        <a:rPr lang="es-ES" sz="1800" b="1" kern="1200" dirty="0">
                          <a:solidFill>
                            <a:schemeClr val="bg1"/>
                          </a:solidFill>
                          <a:latin typeface="+mn-lt"/>
                          <a:ea typeface="+mn-ea"/>
                          <a:cs typeface="+mn-cs"/>
                        </a:rPr>
                        <a:t>Lácteos</a:t>
                      </a:r>
                    </a:p>
                  </a:txBody>
                  <a:tcPr marL="91430" marR="91430" marT="45723" marB="45723">
                    <a:solidFill>
                      <a:schemeClr val="tx2"/>
                    </a:solidFill>
                  </a:tcPr>
                </a:tc>
                <a:tc>
                  <a:txBody>
                    <a:bodyPr/>
                    <a:lstStyle/>
                    <a:p>
                      <a:endParaRPr lang="es-ES" sz="1800" dirty="0"/>
                    </a:p>
                  </a:txBody>
                  <a:tcPr marL="91430" marR="91430" marT="45723" marB="45723"/>
                </a:tc>
                <a:tc>
                  <a:txBody>
                    <a:bodyPr/>
                    <a:lstStyle/>
                    <a:p>
                      <a:endParaRPr lang="es-ES" sz="1800" dirty="0"/>
                    </a:p>
                  </a:txBody>
                  <a:tcPr marL="91430" marR="91430" marT="45723" marB="45723"/>
                </a:tc>
                <a:extLst>
                  <a:ext uri="{0D108BD9-81ED-4DB2-BD59-A6C34878D82A}">
                    <a16:rowId xmlns:a16="http://schemas.microsoft.com/office/drawing/2014/main" xmlns="" val="10003"/>
                  </a:ext>
                </a:extLst>
              </a:tr>
              <a:tr h="365763">
                <a:tc rowSpan="2">
                  <a:txBody>
                    <a:bodyPr/>
                    <a:lstStyle/>
                    <a:p>
                      <a:r>
                        <a:rPr lang="es-ES" sz="1800" dirty="0"/>
                        <a:t>Cena</a:t>
                      </a:r>
                    </a:p>
                  </a:txBody>
                  <a:tcPr marL="91430" marR="91430" marT="45723" marB="45723"/>
                </a:tc>
                <a:tc rowSpan="2">
                  <a:txBody>
                    <a:bodyPr/>
                    <a:lstStyle/>
                    <a:p>
                      <a:endParaRPr lang="es-ES" sz="1800" dirty="0"/>
                    </a:p>
                  </a:txBody>
                  <a:tcPr marL="91430" marR="91430" marT="45723" marB="45723">
                    <a:noFill/>
                  </a:tcPr>
                </a:tc>
                <a:tc rowSpan="2">
                  <a:txBody>
                    <a:bodyPr/>
                    <a:lstStyle/>
                    <a:p>
                      <a:r>
                        <a:rPr lang="es-ES" sz="1800" b="1" dirty="0">
                          <a:solidFill>
                            <a:schemeClr val="bg1"/>
                          </a:solidFill>
                        </a:rPr>
                        <a:t>Cereales/</a:t>
                      </a:r>
                    </a:p>
                    <a:p>
                      <a:r>
                        <a:rPr lang="es-ES" sz="1800" b="1" dirty="0">
                          <a:solidFill>
                            <a:schemeClr val="bg1"/>
                          </a:solidFill>
                        </a:rPr>
                        <a:t>patatas</a:t>
                      </a:r>
                    </a:p>
                  </a:txBody>
                  <a:tcPr marL="91430" marR="91430" marT="45723" marB="45723">
                    <a:solidFill>
                      <a:schemeClr val="accent6">
                        <a:lumMod val="75000"/>
                      </a:schemeClr>
                    </a:solidFill>
                  </a:tcPr>
                </a:tc>
                <a:tc>
                  <a:txBody>
                    <a:bodyPr/>
                    <a:lstStyle/>
                    <a:p>
                      <a:endParaRPr lang="es-ES" sz="1800" b="1" dirty="0">
                        <a:solidFill>
                          <a:schemeClr val="bg1"/>
                        </a:solidFill>
                      </a:endParaRPr>
                    </a:p>
                  </a:txBody>
                  <a:tcPr marL="91430" marR="91430" marT="45723" marB="45723">
                    <a:noFill/>
                  </a:tcPr>
                </a:tc>
                <a:tc rowSpan="2">
                  <a:txBody>
                    <a:bodyPr/>
                    <a:lstStyle/>
                    <a:p>
                      <a:r>
                        <a:rPr lang="es-ES" sz="1800" b="1" dirty="0">
                          <a:solidFill>
                            <a:schemeClr val="bg1"/>
                          </a:solidFill>
                        </a:rPr>
                        <a:t>Alimentos ricos en proteína</a:t>
                      </a:r>
                    </a:p>
                  </a:txBody>
                  <a:tcPr marL="91430" marR="91430" marT="45723" marB="45723">
                    <a:solidFill>
                      <a:srgbClr val="7030A0"/>
                    </a:solidFill>
                  </a:tcPr>
                </a:tc>
                <a:tc rowSpan="2">
                  <a:txBody>
                    <a:bodyPr/>
                    <a:lstStyle/>
                    <a:p>
                      <a:r>
                        <a:rPr lang="es-ES" sz="1800" b="1" dirty="0">
                          <a:solidFill>
                            <a:schemeClr val="bg1"/>
                          </a:solidFill>
                        </a:rPr>
                        <a:t>Vegetales</a:t>
                      </a:r>
                    </a:p>
                  </a:txBody>
                  <a:tcPr marL="91430" marR="91430" marT="45723" marB="45723">
                    <a:solidFill>
                      <a:srgbClr val="039911"/>
                    </a:solidFill>
                  </a:tcPr>
                </a:tc>
                <a:extLst>
                  <a:ext uri="{0D108BD9-81ED-4DB2-BD59-A6C34878D82A}">
                    <a16:rowId xmlns:a16="http://schemas.microsoft.com/office/drawing/2014/main" xmlns="" val="10004"/>
                  </a:ext>
                </a:extLst>
              </a:tr>
              <a:tr h="548633">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r>
                        <a:rPr lang="es-ES" sz="1800" b="1" dirty="0">
                          <a:solidFill>
                            <a:schemeClr val="bg1"/>
                          </a:solidFill>
                        </a:rPr>
                        <a:t>Lácteos</a:t>
                      </a:r>
                    </a:p>
                  </a:txBody>
                  <a:tcPr marL="91430" marR="91430" marT="45723" marB="45723">
                    <a:solidFill>
                      <a:schemeClr val="accent5">
                        <a:lumMod val="50000"/>
                      </a:schemeClr>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10005"/>
                  </a:ext>
                </a:extLst>
              </a:tr>
            </a:tbl>
          </a:graphicData>
        </a:graphic>
      </p:graphicFrame>
      <p:pic>
        <p:nvPicPr>
          <p:cNvPr id="135221" name="Picture 2">
            <a:extLst>
              <a:ext uri="{FF2B5EF4-FFF2-40B4-BE49-F238E27FC236}">
                <a16:creationId xmlns:a16="http://schemas.microsoft.com/office/drawing/2014/main" xmlns="" id="{C6684594-4FE9-4A19-9D1E-7CB70F230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917" t="26292" r="34544" b="6155"/>
          <a:stretch>
            <a:fillRect/>
          </a:stretch>
        </p:blipFill>
        <p:spPr bwMode="auto">
          <a:xfrm>
            <a:off x="7767638" y="673100"/>
            <a:ext cx="3994150" cy="264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5222" name="Grupo 13">
            <a:extLst>
              <a:ext uri="{FF2B5EF4-FFF2-40B4-BE49-F238E27FC236}">
                <a16:creationId xmlns:a16="http://schemas.microsoft.com/office/drawing/2014/main" xmlns="" id="{CEA20CD9-7C66-4135-A9B4-8A0842575045}"/>
              </a:ext>
            </a:extLst>
          </p:cNvPr>
          <p:cNvGrpSpPr>
            <a:grpSpLocks/>
          </p:cNvGrpSpPr>
          <p:nvPr/>
        </p:nvGrpSpPr>
        <p:grpSpPr bwMode="auto">
          <a:xfrm>
            <a:off x="249238" y="-209550"/>
            <a:ext cx="11680825" cy="1041400"/>
            <a:chOff x="324949" y="18898"/>
            <a:chExt cx="11473761" cy="1041523"/>
          </a:xfrm>
        </p:grpSpPr>
        <p:pic>
          <p:nvPicPr>
            <p:cNvPr id="15" name="Gráfico 14" descr="Niños">
              <a:extLst>
                <a:ext uri="{FF2B5EF4-FFF2-40B4-BE49-F238E27FC236}">
                  <a16:creationId xmlns:a16="http://schemas.microsoft.com/office/drawing/2014/main" xmlns="" id="{CB31BB84-F3B3-4A07-8C15-BF4B6D538E40}"/>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35224" name="Grupo 15">
              <a:extLst>
                <a:ext uri="{FF2B5EF4-FFF2-40B4-BE49-F238E27FC236}">
                  <a16:creationId xmlns:a16="http://schemas.microsoft.com/office/drawing/2014/main" xmlns="" id="{BD3D4BAD-E086-49EA-B26A-8E9103AC76B3}"/>
                </a:ext>
              </a:extLst>
            </p:cNvPr>
            <p:cNvGrpSpPr>
              <a:grpSpLocks/>
            </p:cNvGrpSpPr>
            <p:nvPr/>
          </p:nvGrpSpPr>
          <p:grpSpPr bwMode="auto">
            <a:xfrm>
              <a:off x="10087897" y="203994"/>
              <a:ext cx="1710813" cy="651412"/>
              <a:chOff x="311102" y="174229"/>
              <a:chExt cx="9335256" cy="6359305"/>
            </a:xfrm>
          </p:grpSpPr>
          <p:pic>
            <p:nvPicPr>
              <p:cNvPr id="135225" name="Imagen 17">
                <a:extLst>
                  <a:ext uri="{FF2B5EF4-FFF2-40B4-BE49-F238E27FC236}">
                    <a16:creationId xmlns:a16="http://schemas.microsoft.com/office/drawing/2014/main" xmlns="" id="{6323DF70-B185-448B-BED0-BC67C9A8B3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226" name="Imagen 18">
                <a:extLst>
                  <a:ext uri="{FF2B5EF4-FFF2-40B4-BE49-F238E27FC236}">
                    <a16:creationId xmlns:a16="http://schemas.microsoft.com/office/drawing/2014/main" xmlns="" id="{F8280717-282D-4F4F-AE12-B2DB46D24B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xmlns="" id="{69E5A97B-956C-4102-B4C8-7D8C33B02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79" t="24857" r="20686" b="19342"/>
          <a:stretch>
            <a:fillRect/>
          </a:stretch>
        </p:blipFill>
        <p:spPr bwMode="auto">
          <a:xfrm>
            <a:off x="1817688" y="936625"/>
            <a:ext cx="7880350" cy="510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195" name="Picture 2">
            <a:extLst>
              <a:ext uri="{FF2B5EF4-FFF2-40B4-BE49-F238E27FC236}">
                <a16:creationId xmlns:a16="http://schemas.microsoft.com/office/drawing/2014/main" xmlns="" id="{A92592EC-AFDB-46D4-88DD-269B065FE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200" y="36513"/>
            <a:ext cx="1331913"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6" name="13 CuadroTexto">
            <a:extLst>
              <a:ext uri="{FF2B5EF4-FFF2-40B4-BE49-F238E27FC236}">
                <a16:creationId xmlns:a16="http://schemas.microsoft.com/office/drawing/2014/main" xmlns="" id="{C29B41CB-59A3-452D-9F25-B9A0565FAD43}"/>
              </a:ext>
            </a:extLst>
          </p:cNvPr>
          <p:cNvSpPr txBox="1">
            <a:spLocks noChangeArrowheads="1"/>
          </p:cNvSpPr>
          <p:nvPr/>
        </p:nvSpPr>
        <p:spPr bwMode="auto">
          <a:xfrm>
            <a:off x="3551238" y="223838"/>
            <a:ext cx="4608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b="1">
                <a:solidFill>
                  <a:schemeClr val="tx2"/>
                </a:solidFill>
              </a:rPr>
              <a:t>DIETA EQUILIBRADA</a:t>
            </a:r>
            <a:endParaRPr lang="es-ES" altLang="es-ES" sz="2400" b="1">
              <a:solidFill>
                <a:srgbClr val="FF0000"/>
              </a:solidFill>
            </a:endParaRPr>
          </a:p>
        </p:txBody>
      </p:sp>
      <p:graphicFrame>
        <p:nvGraphicFramePr>
          <p:cNvPr id="6" name="Group 409">
            <a:extLst>
              <a:ext uri="{FF2B5EF4-FFF2-40B4-BE49-F238E27FC236}">
                <a16:creationId xmlns:a16="http://schemas.microsoft.com/office/drawing/2014/main" xmlns="" id="{6A9DCA91-C690-4E9F-87BF-68DE89C4C57F}"/>
              </a:ext>
            </a:extLst>
          </p:cNvPr>
          <p:cNvGraphicFramePr>
            <a:graphicFrameLocks noGrp="1"/>
          </p:cNvGraphicFramePr>
          <p:nvPr/>
        </p:nvGraphicFramePr>
        <p:xfrm>
          <a:off x="1670050" y="36513"/>
          <a:ext cx="8851898" cy="2411412"/>
        </p:xfrm>
        <a:graphic>
          <a:graphicData uri="http://schemas.openxmlformats.org/drawingml/2006/table">
            <a:tbl>
              <a:tblPr/>
              <a:tblGrid>
                <a:gridCol w="1024323">
                  <a:extLst>
                    <a:ext uri="{9D8B030D-6E8A-4147-A177-3AD203B41FA5}">
                      <a16:colId xmlns:a16="http://schemas.microsoft.com/office/drawing/2014/main" xmlns="" val="20000"/>
                    </a:ext>
                  </a:extLst>
                </a:gridCol>
                <a:gridCol w="651841">
                  <a:extLst>
                    <a:ext uri="{9D8B030D-6E8A-4147-A177-3AD203B41FA5}">
                      <a16:colId xmlns:a16="http://schemas.microsoft.com/office/drawing/2014/main" xmlns="" val="20001"/>
                    </a:ext>
                  </a:extLst>
                </a:gridCol>
                <a:gridCol w="1026148">
                  <a:extLst>
                    <a:ext uri="{9D8B030D-6E8A-4147-A177-3AD203B41FA5}">
                      <a16:colId xmlns:a16="http://schemas.microsoft.com/office/drawing/2014/main" xmlns="" val="20002"/>
                    </a:ext>
                  </a:extLst>
                </a:gridCol>
                <a:gridCol w="1117443">
                  <a:extLst>
                    <a:ext uri="{9D8B030D-6E8A-4147-A177-3AD203B41FA5}">
                      <a16:colId xmlns:a16="http://schemas.microsoft.com/office/drawing/2014/main" xmlns="" val="20003"/>
                    </a:ext>
                  </a:extLst>
                </a:gridCol>
                <a:gridCol w="1000586">
                  <a:extLst>
                    <a:ext uri="{9D8B030D-6E8A-4147-A177-3AD203B41FA5}">
                      <a16:colId xmlns:a16="http://schemas.microsoft.com/office/drawing/2014/main" xmlns="" val="20004"/>
                    </a:ext>
                  </a:extLst>
                </a:gridCol>
                <a:gridCol w="964068">
                  <a:extLst>
                    <a:ext uri="{9D8B030D-6E8A-4147-A177-3AD203B41FA5}">
                      <a16:colId xmlns:a16="http://schemas.microsoft.com/office/drawing/2014/main" xmlns="" val="20005"/>
                    </a:ext>
                  </a:extLst>
                </a:gridCol>
                <a:gridCol w="1298205">
                  <a:extLst>
                    <a:ext uri="{9D8B030D-6E8A-4147-A177-3AD203B41FA5}">
                      <a16:colId xmlns:a16="http://schemas.microsoft.com/office/drawing/2014/main" xmlns="" val="20006"/>
                    </a:ext>
                  </a:extLst>
                </a:gridCol>
                <a:gridCol w="892858">
                  <a:extLst>
                    <a:ext uri="{9D8B030D-6E8A-4147-A177-3AD203B41FA5}">
                      <a16:colId xmlns:a16="http://schemas.microsoft.com/office/drawing/2014/main" xmlns="" val="20007"/>
                    </a:ext>
                  </a:extLst>
                </a:gridCol>
                <a:gridCol w="876426">
                  <a:extLst>
                    <a:ext uri="{9D8B030D-6E8A-4147-A177-3AD203B41FA5}">
                      <a16:colId xmlns:a16="http://schemas.microsoft.com/office/drawing/2014/main" xmlns="" val="20008"/>
                    </a:ext>
                  </a:extLst>
                </a:gridCol>
              </a:tblGrid>
              <a:tr h="494935">
                <a:tc gridSpan="9">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rgbClr val="FF0000"/>
                          </a:solidFill>
                          <a:effectLst/>
                          <a:latin typeface="Comic Sans MS" pitchFamily="66" charset="0"/>
                        </a:rPr>
                        <a:t>Hidratos de Carbono</a:t>
                      </a:r>
                    </a:p>
                  </a:txBody>
                  <a:tcPr marL="91434" marR="91434" marT="72022" marB="45733"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6273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0" i="0" u="none" strike="noStrike" cap="none" normalizeH="0" baseline="0">
                          <a:ln>
                            <a:noFill/>
                          </a:ln>
                          <a:solidFill>
                            <a:srgbClr val="0000FF"/>
                          </a:solidFill>
                          <a:effectLst/>
                          <a:latin typeface="Comic Sans MS" pitchFamily="66" charset="0"/>
                        </a:rPr>
                        <a:t>H de C</a:t>
                      </a:r>
                    </a:p>
                  </a:txBody>
                  <a:tcPr marL="91434" marR="91434" marT="72022" marB="45733" horzOverflow="overflow">
                    <a:lnL w="38100" cap="flat" cmpd="sng" algn="ctr">
                      <a:solidFill>
                        <a:schemeClr val="accent2"/>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&lt;30</a:t>
                      </a:r>
                    </a:p>
                  </a:txBody>
                  <a:tcPr marL="91434" marR="91434" marT="4681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30-34.9</a:t>
                      </a:r>
                    </a:p>
                  </a:txBody>
                  <a:tcPr marL="91434" marR="91434" marT="4681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35- 39.9</a:t>
                      </a:r>
                    </a:p>
                  </a:txBody>
                  <a:tcPr marL="91434" marR="91434" marT="4681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40-44.9</a:t>
                      </a:r>
                    </a:p>
                  </a:txBody>
                  <a:tcPr marL="91434" marR="91434" marT="4681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45-49.9</a:t>
                      </a:r>
                    </a:p>
                  </a:txBody>
                  <a:tcPr marL="91434" marR="91434" marT="4681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50-54.9</a:t>
                      </a:r>
                    </a:p>
                  </a:txBody>
                  <a:tcPr marL="91434" marR="91434" marT="4681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55-59.9</a:t>
                      </a:r>
                    </a:p>
                  </a:txBody>
                  <a:tcPr marL="91434" marR="91434" marT="4681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a:ln>
                            <a:noFill/>
                          </a:ln>
                          <a:solidFill>
                            <a:srgbClr val="CC3300"/>
                          </a:solidFill>
                          <a:effectLst/>
                          <a:latin typeface="Comic Sans MS" pitchFamily="66" charset="0"/>
                          <a:ea typeface="Times New Roman" pitchFamily="18" charset="0"/>
                          <a:cs typeface="Arial" charset="0"/>
                        </a:rPr>
                        <a:t>&gt;60</a:t>
                      </a:r>
                    </a:p>
                  </a:txBody>
                  <a:tcPr marL="91434" marR="91434" marT="46813" marB="45733" anchor="ctr" horzOverflow="overflow">
                    <a:lnL w="9525" cap="flat" cmpd="sng" algn="ctr">
                      <a:solidFill>
                        <a:srgbClr val="000000"/>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661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rPr>
                        <a:t>Menús %</a:t>
                      </a:r>
                    </a:p>
                  </a:txBody>
                  <a:tcPr marL="91434" marR="91434" marT="72022" marB="45733" horzOverflow="overflow">
                    <a:lnL w="38100" cap="flat" cmpd="sng" algn="ctr">
                      <a:solidFill>
                        <a:schemeClr val="accent2"/>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7,6</a:t>
                      </a:r>
                    </a:p>
                  </a:txBody>
                  <a:tcPr marL="91434" marR="91434" marT="46813" marB="4573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16,3</a:t>
                      </a:r>
                    </a:p>
                  </a:txBody>
                  <a:tcPr marL="91434" marR="91434" marT="46813" marB="4573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22,2</a:t>
                      </a:r>
                    </a:p>
                  </a:txBody>
                  <a:tcPr marL="91434" marR="91434" marT="46813" marB="4573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18,5</a:t>
                      </a:r>
                    </a:p>
                  </a:txBody>
                  <a:tcPr marL="91434" marR="91434" marT="46813" marB="4573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19,3</a:t>
                      </a:r>
                    </a:p>
                  </a:txBody>
                  <a:tcPr marL="91434" marR="91434" marT="46813" marB="4573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9,2</a:t>
                      </a:r>
                    </a:p>
                  </a:txBody>
                  <a:tcPr marL="91434" marR="91434" marT="46813" marB="4573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5,1</a:t>
                      </a:r>
                    </a:p>
                  </a:txBody>
                  <a:tcPr marL="91434" marR="91434" marT="46813" marB="4573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1,7</a:t>
                      </a:r>
                    </a:p>
                  </a:txBody>
                  <a:tcPr marL="91434" marR="91434" marT="46813" marB="45733" horzOverflow="overflow">
                    <a:lnL w="9525" cap="flat" cmpd="sng" algn="ctr">
                      <a:solidFill>
                        <a:srgbClr val="000000"/>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627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Total %</a:t>
                      </a:r>
                    </a:p>
                  </a:txBody>
                  <a:tcPr marL="91434" marR="91434" marT="72022" marB="45733" horzOverflow="overflow">
                    <a:lnL w="381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84% </a:t>
                      </a:r>
                      <a:r>
                        <a:rPr kumimoji="0" lang="es-ES" sz="1600" b="1" i="0" u="none" strike="noStrike" cap="none" normalizeH="0" baseline="0" dirty="0">
                          <a:ln>
                            <a:noFill/>
                          </a:ln>
                          <a:solidFill>
                            <a:srgbClr val="0000FF"/>
                          </a:solidFill>
                          <a:effectLst/>
                          <a:latin typeface="Comic Sans MS" pitchFamily="66" charset="0"/>
                          <a:ea typeface="Times New Roman" pitchFamily="18" charset="0"/>
                          <a:cs typeface="Arial" charset="0"/>
                        </a:rPr>
                        <a:t>&lt;</a:t>
                      </a: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 RDA</a:t>
                      </a:r>
                    </a:p>
                  </a:txBody>
                  <a:tcPr marL="91434" marR="91434" marT="4681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FFFF6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9,2% = RDA</a:t>
                      </a:r>
                    </a:p>
                  </a:txBody>
                  <a:tcPr marL="91434" marR="91434" marT="4681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FFFF66"/>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chemeClr val="tx1"/>
                          </a:solidFill>
                          <a:effectLst/>
                          <a:latin typeface="Comic Sans MS" pitchFamily="66" charset="0"/>
                          <a:ea typeface="Times New Roman" pitchFamily="18" charset="0"/>
                          <a:cs typeface="Arial" charset="0"/>
                        </a:rPr>
                        <a:t> </a:t>
                      </a: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6,8% </a:t>
                      </a:r>
                      <a:r>
                        <a:rPr kumimoji="0" lang="es-ES" sz="1600" b="1" i="0" u="none" strike="noStrike" cap="none" normalizeH="0" baseline="0" dirty="0">
                          <a:ln>
                            <a:noFill/>
                          </a:ln>
                          <a:solidFill>
                            <a:srgbClr val="0000FF"/>
                          </a:solidFill>
                          <a:effectLst/>
                          <a:latin typeface="Comic Sans MS" pitchFamily="66" charset="0"/>
                          <a:ea typeface="Times New Roman" pitchFamily="18" charset="0"/>
                          <a:cs typeface="Arial" charset="0"/>
                        </a:rPr>
                        <a:t>&gt; </a:t>
                      </a: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RDA</a:t>
                      </a:r>
                    </a:p>
                  </a:txBody>
                  <a:tcPr marL="91434" marR="91434" marT="46813" marB="45733" anchor="ctr" horzOverflow="overflow">
                    <a:lnL w="1270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FFFF66"/>
                    </a:solidFill>
                  </a:tcPr>
                </a:tc>
                <a:tc hMerge="1">
                  <a:txBody>
                    <a:bodyPr/>
                    <a:lstStyle/>
                    <a:p>
                      <a:endParaRPr lang="es-ES"/>
                    </a:p>
                  </a:txBody>
                  <a:tcPr/>
                </a:tc>
                <a:extLst>
                  <a:ext uri="{0D108BD9-81ED-4DB2-BD59-A6C34878D82A}">
                    <a16:rowId xmlns:a16="http://schemas.microsoft.com/office/drawing/2014/main" xmlns="" val="10003"/>
                  </a:ext>
                </a:extLst>
              </a:tr>
            </a:tbl>
          </a:graphicData>
        </a:graphic>
      </p:graphicFrame>
      <p:graphicFrame>
        <p:nvGraphicFramePr>
          <p:cNvPr id="7" name="Group 405">
            <a:extLst>
              <a:ext uri="{FF2B5EF4-FFF2-40B4-BE49-F238E27FC236}">
                <a16:creationId xmlns:a16="http://schemas.microsoft.com/office/drawing/2014/main" xmlns="" id="{D17755BB-13FF-4129-BD96-BD1BB27FDE8E}"/>
              </a:ext>
            </a:extLst>
          </p:cNvPr>
          <p:cNvGraphicFramePr>
            <a:graphicFrameLocks noGrp="1"/>
          </p:cNvGraphicFramePr>
          <p:nvPr/>
        </p:nvGraphicFramePr>
        <p:xfrm>
          <a:off x="1670050" y="2281238"/>
          <a:ext cx="8851899" cy="2066925"/>
        </p:xfrm>
        <a:graphic>
          <a:graphicData uri="http://schemas.openxmlformats.org/drawingml/2006/table">
            <a:tbl>
              <a:tblPr/>
              <a:tblGrid>
                <a:gridCol w="1402281">
                  <a:extLst>
                    <a:ext uri="{9D8B030D-6E8A-4147-A177-3AD203B41FA5}">
                      <a16:colId xmlns:a16="http://schemas.microsoft.com/office/drawing/2014/main" xmlns="" val="20000"/>
                    </a:ext>
                  </a:extLst>
                </a:gridCol>
                <a:gridCol w="964068">
                  <a:extLst>
                    <a:ext uri="{9D8B030D-6E8A-4147-A177-3AD203B41FA5}">
                      <a16:colId xmlns:a16="http://schemas.microsoft.com/office/drawing/2014/main" xmlns="" val="20001"/>
                    </a:ext>
                  </a:extLst>
                </a:gridCol>
                <a:gridCol w="1502706">
                  <a:extLst>
                    <a:ext uri="{9D8B030D-6E8A-4147-A177-3AD203B41FA5}">
                      <a16:colId xmlns:a16="http://schemas.microsoft.com/office/drawing/2014/main" xmlns="" val="20002"/>
                    </a:ext>
                  </a:extLst>
                </a:gridCol>
                <a:gridCol w="1458883">
                  <a:extLst>
                    <a:ext uri="{9D8B030D-6E8A-4147-A177-3AD203B41FA5}">
                      <a16:colId xmlns:a16="http://schemas.microsoft.com/office/drawing/2014/main" xmlns="" val="20003"/>
                    </a:ext>
                  </a:extLst>
                </a:gridCol>
                <a:gridCol w="1369414">
                  <a:extLst>
                    <a:ext uri="{9D8B030D-6E8A-4147-A177-3AD203B41FA5}">
                      <a16:colId xmlns:a16="http://schemas.microsoft.com/office/drawing/2014/main" xmlns="" val="20004"/>
                    </a:ext>
                  </a:extLst>
                </a:gridCol>
                <a:gridCol w="1373067">
                  <a:extLst>
                    <a:ext uri="{9D8B030D-6E8A-4147-A177-3AD203B41FA5}">
                      <a16:colId xmlns:a16="http://schemas.microsoft.com/office/drawing/2014/main" xmlns="" val="20005"/>
                    </a:ext>
                  </a:extLst>
                </a:gridCol>
                <a:gridCol w="781480">
                  <a:extLst>
                    <a:ext uri="{9D8B030D-6E8A-4147-A177-3AD203B41FA5}">
                      <a16:colId xmlns:a16="http://schemas.microsoft.com/office/drawing/2014/main" xmlns="" val="20006"/>
                    </a:ext>
                  </a:extLst>
                </a:gridCol>
              </a:tblGrid>
              <a:tr h="516732">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600" b="1" i="0" u="none" strike="noStrike" cap="none" normalizeH="0" baseline="0" dirty="0">
                          <a:ln>
                            <a:noFill/>
                          </a:ln>
                          <a:solidFill>
                            <a:srgbClr val="FF0000"/>
                          </a:solidFill>
                          <a:effectLst/>
                          <a:latin typeface="Comic Sans MS" pitchFamily="66" charset="0"/>
                        </a:rPr>
                        <a:t>Proteínas</a:t>
                      </a:r>
                    </a:p>
                  </a:txBody>
                  <a:tcPr marL="91434" marR="91434" marT="45715" marB="45715"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4227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rPr>
                        <a:t>Proteínas %</a:t>
                      </a:r>
                    </a:p>
                  </a:txBody>
                  <a:tcPr marL="91434" marR="91434" marT="45715" marB="45715" horzOverflow="overflow">
                    <a:lnL w="38100" cap="flat" cmpd="sng" algn="ctr">
                      <a:solidFill>
                        <a:schemeClr val="accent2"/>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&lt;10</a:t>
                      </a:r>
                    </a:p>
                  </a:txBody>
                  <a:tcPr marL="91434" marR="91434" marT="45715" marB="4571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10-14.9</a:t>
                      </a:r>
                    </a:p>
                  </a:txBody>
                  <a:tcPr marL="91434" marR="91434" marT="45715" marB="4571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15-16.9</a:t>
                      </a:r>
                    </a:p>
                  </a:txBody>
                  <a:tcPr marL="91434" marR="91434" marT="45715" marB="4571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a:ln>
                            <a:noFill/>
                          </a:ln>
                          <a:solidFill>
                            <a:srgbClr val="CC3300"/>
                          </a:solidFill>
                          <a:effectLst/>
                          <a:latin typeface="Comic Sans MS" pitchFamily="66" charset="0"/>
                          <a:ea typeface="Times New Roman" pitchFamily="18" charset="0"/>
                          <a:cs typeface="Arial" charset="0"/>
                        </a:rPr>
                        <a:t>17-19,9</a:t>
                      </a:r>
                    </a:p>
                  </a:txBody>
                  <a:tcPr marL="91434" marR="91434" marT="45715" marB="4571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20-24,9</a:t>
                      </a:r>
                    </a:p>
                  </a:txBody>
                  <a:tcPr marL="91434" marR="91434" marT="45715" marB="4571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CC3300"/>
                          </a:solidFill>
                          <a:effectLst/>
                          <a:latin typeface="Comic Sans MS" pitchFamily="66" charset="0"/>
                          <a:ea typeface="Times New Roman" pitchFamily="18" charset="0"/>
                          <a:cs typeface="Arial" charset="0"/>
                        </a:rPr>
                        <a:t>&gt;25</a:t>
                      </a:r>
                    </a:p>
                  </a:txBody>
                  <a:tcPr marL="91434" marR="91434" marT="45715" marB="45715" anchor="ctr" horzOverflow="overflow">
                    <a:lnL w="9525" cap="flat" cmpd="sng" algn="ctr">
                      <a:solidFill>
                        <a:srgbClr val="000000"/>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422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a:ln>
                            <a:noFill/>
                          </a:ln>
                          <a:solidFill>
                            <a:srgbClr val="0000FF"/>
                          </a:solidFill>
                          <a:effectLst/>
                          <a:latin typeface="Comic Sans MS" pitchFamily="66" charset="0"/>
                          <a:cs typeface="Times New Roman" pitchFamily="18" charset="0"/>
                        </a:rPr>
                        <a:t>Menús %</a:t>
                      </a:r>
                    </a:p>
                  </a:txBody>
                  <a:tcPr marL="91434" marR="91434" marT="45715" marB="45715" horzOverflow="overflow">
                    <a:lnL w="38100" cap="flat" cmpd="sng" algn="ctr">
                      <a:solidFill>
                        <a:schemeClr val="accent2"/>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kern="1200" cap="none" normalizeH="0" baseline="0" dirty="0">
                          <a:ln>
                            <a:noFill/>
                          </a:ln>
                          <a:solidFill>
                            <a:srgbClr val="0000FF"/>
                          </a:solidFill>
                          <a:effectLst/>
                          <a:latin typeface="Comic Sans MS" pitchFamily="66" charset="0"/>
                          <a:ea typeface="Times New Roman" pitchFamily="18" charset="0"/>
                          <a:cs typeface="Arial" charset="0"/>
                        </a:rPr>
                        <a:t>0</a:t>
                      </a:r>
                    </a:p>
                  </a:txBody>
                  <a:tcPr marL="91434" marR="91434"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kern="1200" cap="none" normalizeH="0" baseline="0" dirty="0">
                          <a:ln>
                            <a:noFill/>
                          </a:ln>
                          <a:solidFill>
                            <a:srgbClr val="0000FF"/>
                          </a:solidFill>
                          <a:effectLst/>
                          <a:latin typeface="Comic Sans MS" pitchFamily="66" charset="0"/>
                          <a:ea typeface="Times New Roman" pitchFamily="18" charset="0"/>
                          <a:cs typeface="Arial" charset="0"/>
                        </a:rPr>
                        <a:t>26,9</a:t>
                      </a:r>
                    </a:p>
                  </a:txBody>
                  <a:tcPr marL="91434" marR="91434"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kern="1200" cap="none" normalizeH="0" baseline="0" dirty="0">
                          <a:ln>
                            <a:noFill/>
                          </a:ln>
                          <a:solidFill>
                            <a:srgbClr val="0000FF"/>
                          </a:solidFill>
                          <a:effectLst/>
                          <a:latin typeface="Comic Sans MS" pitchFamily="66" charset="0"/>
                          <a:ea typeface="Times New Roman" pitchFamily="18" charset="0"/>
                          <a:cs typeface="Arial" charset="0"/>
                        </a:rPr>
                        <a:t>20,6</a:t>
                      </a:r>
                    </a:p>
                  </a:txBody>
                  <a:tcPr marL="91434" marR="91434"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kern="1200" cap="none" normalizeH="0" baseline="0" dirty="0">
                          <a:ln>
                            <a:noFill/>
                          </a:ln>
                          <a:solidFill>
                            <a:srgbClr val="0000FF"/>
                          </a:solidFill>
                          <a:effectLst/>
                          <a:latin typeface="Comic Sans MS" pitchFamily="66" charset="0"/>
                          <a:ea typeface="Times New Roman" pitchFamily="18" charset="0"/>
                          <a:cs typeface="Arial" charset="0"/>
                        </a:rPr>
                        <a:t>30,2</a:t>
                      </a:r>
                    </a:p>
                  </a:txBody>
                  <a:tcPr marL="91434" marR="91434"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kern="1200" cap="none" normalizeH="0" baseline="0" dirty="0">
                          <a:ln>
                            <a:noFill/>
                          </a:ln>
                          <a:solidFill>
                            <a:srgbClr val="0000FF"/>
                          </a:solidFill>
                          <a:effectLst/>
                          <a:latin typeface="Comic Sans MS" pitchFamily="66" charset="0"/>
                          <a:ea typeface="Times New Roman" pitchFamily="18" charset="0"/>
                          <a:cs typeface="Arial" charset="0"/>
                        </a:rPr>
                        <a:t>19,4</a:t>
                      </a:r>
                    </a:p>
                  </a:txBody>
                  <a:tcPr marL="91434" marR="91434" marT="45715" marB="4571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kern="1200" cap="none" normalizeH="0" baseline="0" dirty="0">
                          <a:ln>
                            <a:noFill/>
                          </a:ln>
                          <a:solidFill>
                            <a:srgbClr val="0000FF"/>
                          </a:solidFill>
                          <a:effectLst/>
                          <a:latin typeface="Comic Sans MS" pitchFamily="66" charset="0"/>
                          <a:ea typeface="Times New Roman" pitchFamily="18" charset="0"/>
                          <a:cs typeface="Arial" charset="0"/>
                        </a:rPr>
                        <a:t>2,9</a:t>
                      </a:r>
                    </a:p>
                  </a:txBody>
                  <a:tcPr marL="91434" marR="91434" marT="45715" marB="45715" horzOverflow="overflow">
                    <a:lnL w="9525" cap="flat" cmpd="sng" algn="ctr">
                      <a:solidFill>
                        <a:srgbClr val="000000"/>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7046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Total</a:t>
                      </a:r>
                    </a:p>
                  </a:txBody>
                  <a:tcPr marL="91434" marR="91434" marT="45715" marB="45715" horzOverflow="overflow">
                    <a:lnL w="38100" cap="flat" cmpd="sng" algn="ctr">
                      <a:solidFill>
                        <a:schemeClr val="accent2"/>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0" i="0" u="none" strike="noStrike" cap="none" normalizeH="0" baseline="0">
                          <a:ln>
                            <a:noFill/>
                          </a:ln>
                          <a:solidFill>
                            <a:srgbClr val="0000FF"/>
                          </a:solidFill>
                          <a:effectLst/>
                          <a:latin typeface="Comic Sans MS" pitchFamily="66" charset="0"/>
                          <a:ea typeface="Times New Roman" pitchFamily="18" charset="0"/>
                          <a:cs typeface="Arial" charset="0"/>
                        </a:rPr>
                        <a:t>&lt; % RDA</a:t>
                      </a:r>
                    </a:p>
                  </a:txBody>
                  <a:tcPr marL="91434" marR="91434" marT="45715" marB="45715"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26,9% = RDA</a:t>
                      </a:r>
                    </a:p>
                  </a:txBody>
                  <a:tcPr marL="91434" marR="91434"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FFFF66"/>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73,1% </a:t>
                      </a:r>
                      <a:r>
                        <a:rPr kumimoji="0" lang="es-ES" sz="1600" b="1" i="0" u="none" strike="noStrike" cap="none" normalizeH="0" baseline="0" dirty="0">
                          <a:ln>
                            <a:noFill/>
                          </a:ln>
                          <a:solidFill>
                            <a:srgbClr val="0000FF"/>
                          </a:solidFill>
                          <a:effectLst/>
                          <a:latin typeface="Comic Sans MS" pitchFamily="66" charset="0"/>
                          <a:ea typeface="Times New Roman" pitchFamily="18" charset="0"/>
                          <a:cs typeface="Arial" charset="0"/>
                        </a:rPr>
                        <a:t>&gt;</a:t>
                      </a: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 RDA</a:t>
                      </a:r>
                    </a:p>
                  </a:txBody>
                  <a:tcPr marL="91434" marR="91434" marT="45715" marB="45715" horzOverflow="overflow">
                    <a:lnL w="12700" cap="flat" cmpd="sng" algn="ctr">
                      <a:solidFill>
                        <a:srgbClr val="000000"/>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FFFF66"/>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3"/>
                  </a:ext>
                </a:extLst>
              </a:tr>
            </a:tbl>
          </a:graphicData>
        </a:graphic>
      </p:graphicFrame>
      <p:graphicFrame>
        <p:nvGraphicFramePr>
          <p:cNvPr id="8" name="Group 404">
            <a:extLst>
              <a:ext uri="{FF2B5EF4-FFF2-40B4-BE49-F238E27FC236}">
                <a16:creationId xmlns:a16="http://schemas.microsoft.com/office/drawing/2014/main" xmlns="" id="{E764862C-A82D-44EE-A37A-4828055807B8}"/>
              </a:ext>
            </a:extLst>
          </p:cNvPr>
          <p:cNvGraphicFramePr>
            <a:graphicFrameLocks noGrp="1"/>
          </p:cNvGraphicFramePr>
          <p:nvPr/>
        </p:nvGraphicFramePr>
        <p:xfrm>
          <a:off x="1670050" y="4354513"/>
          <a:ext cx="8851900" cy="2205037"/>
        </p:xfrm>
        <a:graphic>
          <a:graphicData uri="http://schemas.openxmlformats.org/drawingml/2006/table">
            <a:tbl>
              <a:tblPr/>
              <a:tblGrid>
                <a:gridCol w="1040756">
                  <a:extLst>
                    <a:ext uri="{9D8B030D-6E8A-4147-A177-3AD203B41FA5}">
                      <a16:colId xmlns:a16="http://schemas.microsoft.com/office/drawing/2014/main" xmlns="" val="20000"/>
                    </a:ext>
                  </a:extLst>
                </a:gridCol>
                <a:gridCol w="869121">
                  <a:extLst>
                    <a:ext uri="{9D8B030D-6E8A-4147-A177-3AD203B41FA5}">
                      <a16:colId xmlns:a16="http://schemas.microsoft.com/office/drawing/2014/main" xmlns="" val="20001"/>
                    </a:ext>
                  </a:extLst>
                </a:gridCol>
                <a:gridCol w="894686">
                  <a:extLst>
                    <a:ext uri="{9D8B030D-6E8A-4147-A177-3AD203B41FA5}">
                      <a16:colId xmlns:a16="http://schemas.microsoft.com/office/drawing/2014/main" xmlns="" val="20002"/>
                    </a:ext>
                  </a:extLst>
                </a:gridCol>
                <a:gridCol w="1226997">
                  <a:extLst>
                    <a:ext uri="{9D8B030D-6E8A-4147-A177-3AD203B41FA5}">
                      <a16:colId xmlns:a16="http://schemas.microsoft.com/office/drawing/2014/main" xmlns="" val="20003"/>
                    </a:ext>
                  </a:extLst>
                </a:gridCol>
                <a:gridCol w="876425">
                  <a:extLst>
                    <a:ext uri="{9D8B030D-6E8A-4147-A177-3AD203B41FA5}">
                      <a16:colId xmlns:a16="http://schemas.microsoft.com/office/drawing/2014/main" xmlns="" val="20004"/>
                    </a:ext>
                  </a:extLst>
                </a:gridCol>
                <a:gridCol w="876425">
                  <a:extLst>
                    <a:ext uri="{9D8B030D-6E8A-4147-A177-3AD203B41FA5}">
                      <a16:colId xmlns:a16="http://schemas.microsoft.com/office/drawing/2014/main" xmlns="" val="20005"/>
                    </a:ext>
                  </a:extLst>
                </a:gridCol>
                <a:gridCol w="876425">
                  <a:extLst>
                    <a:ext uri="{9D8B030D-6E8A-4147-A177-3AD203B41FA5}">
                      <a16:colId xmlns:a16="http://schemas.microsoft.com/office/drawing/2014/main" xmlns="" val="20006"/>
                    </a:ext>
                  </a:extLst>
                </a:gridCol>
                <a:gridCol w="876425">
                  <a:extLst>
                    <a:ext uri="{9D8B030D-6E8A-4147-A177-3AD203B41FA5}">
                      <a16:colId xmlns:a16="http://schemas.microsoft.com/office/drawing/2014/main" xmlns="" val="20007"/>
                    </a:ext>
                  </a:extLst>
                </a:gridCol>
                <a:gridCol w="794262">
                  <a:extLst>
                    <a:ext uri="{9D8B030D-6E8A-4147-A177-3AD203B41FA5}">
                      <a16:colId xmlns:a16="http://schemas.microsoft.com/office/drawing/2014/main" xmlns="" val="20008"/>
                    </a:ext>
                  </a:extLst>
                </a:gridCol>
                <a:gridCol w="520378">
                  <a:extLst>
                    <a:ext uri="{9D8B030D-6E8A-4147-A177-3AD203B41FA5}">
                      <a16:colId xmlns:a16="http://schemas.microsoft.com/office/drawing/2014/main" xmlns="" val="20009"/>
                    </a:ext>
                  </a:extLst>
                </a:gridCol>
              </a:tblGrid>
              <a:tr h="440998">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rgbClr val="FF0000"/>
                          </a:solidFill>
                          <a:effectLst/>
                          <a:latin typeface="Comic Sans MS" pitchFamily="66" charset="0"/>
                          <a:ea typeface="Times New Roman" pitchFamily="18" charset="0"/>
                          <a:cs typeface="Arial" charset="0"/>
                        </a:rPr>
                        <a:t>Lípidos</a:t>
                      </a:r>
                    </a:p>
                  </a:txBody>
                  <a:tcPr marL="91434" marR="91434" marT="45725" marB="45725"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6013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Lípidos %</a:t>
                      </a:r>
                    </a:p>
                  </a:txBody>
                  <a:tcPr marL="91434" marR="91434" marT="45725" marB="45725" anchor="ctr" horzOverflow="overflow">
                    <a:lnL w="381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a:ln>
                            <a:noFill/>
                          </a:ln>
                          <a:solidFill>
                            <a:srgbClr val="CC3300"/>
                          </a:solidFill>
                          <a:effectLst/>
                          <a:latin typeface="Comic Sans MS" pitchFamily="66" charset="0"/>
                          <a:ea typeface="Times New Roman" pitchFamily="18" charset="0"/>
                          <a:cs typeface="Arial" charset="0"/>
                        </a:rPr>
                        <a:t>20-24,9</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a:ln>
                            <a:noFill/>
                          </a:ln>
                          <a:solidFill>
                            <a:srgbClr val="CC3300"/>
                          </a:solidFill>
                          <a:effectLst/>
                          <a:latin typeface="Comic Sans MS" pitchFamily="66" charset="0"/>
                          <a:ea typeface="Times New Roman" pitchFamily="18" charset="0"/>
                          <a:cs typeface="Arial" charset="0"/>
                        </a:rPr>
                        <a:t>25-29,9</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a:ln>
                            <a:noFill/>
                          </a:ln>
                          <a:solidFill>
                            <a:srgbClr val="CC3300"/>
                          </a:solidFill>
                          <a:effectLst/>
                          <a:latin typeface="Comic Sans MS" pitchFamily="66" charset="0"/>
                          <a:ea typeface="Times New Roman" pitchFamily="18" charset="0"/>
                          <a:cs typeface="Arial" charset="0"/>
                        </a:rPr>
                        <a:t>30-34,9</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a:ln>
                            <a:noFill/>
                          </a:ln>
                          <a:solidFill>
                            <a:srgbClr val="CC3300"/>
                          </a:solidFill>
                          <a:effectLst/>
                          <a:latin typeface="Comic Sans MS" pitchFamily="66" charset="0"/>
                          <a:ea typeface="Times New Roman" pitchFamily="18" charset="0"/>
                          <a:cs typeface="Arial" charset="0"/>
                        </a:rPr>
                        <a:t>35-39,9</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a:ln>
                            <a:noFill/>
                          </a:ln>
                          <a:solidFill>
                            <a:srgbClr val="CC3300"/>
                          </a:solidFill>
                          <a:effectLst/>
                          <a:latin typeface="Comic Sans MS" pitchFamily="66" charset="0"/>
                          <a:ea typeface="Times New Roman" pitchFamily="18" charset="0"/>
                          <a:cs typeface="Arial" charset="0"/>
                        </a:rPr>
                        <a:t>40-44,9</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a:ln>
                            <a:noFill/>
                          </a:ln>
                          <a:solidFill>
                            <a:srgbClr val="CC3300"/>
                          </a:solidFill>
                          <a:effectLst/>
                          <a:latin typeface="Comic Sans MS" pitchFamily="66" charset="0"/>
                          <a:ea typeface="Times New Roman" pitchFamily="18" charset="0"/>
                          <a:cs typeface="Arial" charset="0"/>
                        </a:rPr>
                        <a:t>45-49,9</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a:ln>
                            <a:noFill/>
                          </a:ln>
                          <a:solidFill>
                            <a:srgbClr val="CC3300"/>
                          </a:solidFill>
                          <a:effectLst/>
                          <a:latin typeface="Comic Sans MS" pitchFamily="66" charset="0"/>
                          <a:ea typeface="Times New Roman" pitchFamily="18" charset="0"/>
                          <a:cs typeface="Arial" charset="0"/>
                        </a:rPr>
                        <a:t>50-54,9</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a:ln>
                            <a:noFill/>
                          </a:ln>
                          <a:solidFill>
                            <a:srgbClr val="CC3300"/>
                          </a:solidFill>
                          <a:effectLst/>
                          <a:latin typeface="Comic Sans MS" pitchFamily="66" charset="0"/>
                          <a:ea typeface="Times New Roman" pitchFamily="18" charset="0"/>
                          <a:cs typeface="Arial" charset="0"/>
                        </a:rPr>
                        <a:t>55-60</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a:ln>
                            <a:noFill/>
                          </a:ln>
                          <a:solidFill>
                            <a:srgbClr val="CC3300"/>
                          </a:solidFill>
                          <a:effectLst/>
                          <a:latin typeface="Comic Sans MS" pitchFamily="66" charset="0"/>
                          <a:ea typeface="Times New Roman" pitchFamily="18" charset="0"/>
                          <a:cs typeface="Arial" charset="0"/>
                        </a:rPr>
                        <a:t>&gt;60</a:t>
                      </a:r>
                    </a:p>
                  </a:txBody>
                  <a:tcPr marL="91434" marR="91434" marT="45725" marB="45725" anchor="ctr" horzOverflow="overflow">
                    <a:lnL w="1270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6013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rPr>
                        <a:t>Menús %</a:t>
                      </a:r>
                    </a:p>
                  </a:txBody>
                  <a:tcPr marL="91434" marR="91434" marT="45725" marB="45725" anchor="ctr" horzOverflow="overflow">
                    <a:lnL w="381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4,3</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a:ln>
                            <a:noFill/>
                          </a:ln>
                          <a:solidFill>
                            <a:srgbClr val="0000FF"/>
                          </a:solidFill>
                          <a:effectLst/>
                          <a:latin typeface="Comic Sans MS" pitchFamily="66" charset="0"/>
                          <a:ea typeface="Times New Roman" pitchFamily="18" charset="0"/>
                          <a:cs typeface="Arial" charset="0"/>
                        </a:rPr>
                        <a:t>7,2</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a:ln>
                            <a:noFill/>
                          </a:ln>
                          <a:solidFill>
                            <a:srgbClr val="0000FF"/>
                          </a:solidFill>
                          <a:effectLst/>
                          <a:latin typeface="Comic Sans MS" pitchFamily="66" charset="0"/>
                          <a:ea typeface="Times New Roman" pitchFamily="18" charset="0"/>
                          <a:cs typeface="Arial" charset="0"/>
                        </a:rPr>
                        <a:t>11,8</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21,8</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23,5</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17,6</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9,2</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2,9</a:t>
                      </a: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rPr>
                        <a:t>1,7</a:t>
                      </a:r>
                    </a:p>
                  </a:txBody>
                  <a:tcPr marL="91434" marR="91434" marT="45725" marB="45725" anchor="ctr" horzOverflow="overflow">
                    <a:lnL w="1270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5612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0" i="0" u="none" strike="noStrike" cap="none" normalizeH="0" baseline="0">
                          <a:ln>
                            <a:noFill/>
                          </a:ln>
                          <a:solidFill>
                            <a:srgbClr val="0000FF"/>
                          </a:solidFill>
                          <a:effectLst/>
                          <a:latin typeface="Comic Sans MS" pitchFamily="66" charset="0"/>
                        </a:rPr>
                        <a:t>Total</a:t>
                      </a:r>
                    </a:p>
                  </a:txBody>
                  <a:tcPr marL="91434" marR="91434" marT="45725" marB="45725" anchor="ctr" horzOverflow="overflow">
                    <a:lnL w="381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11,5% </a:t>
                      </a:r>
                      <a:r>
                        <a:rPr kumimoji="0" lang="es-ES" sz="1600" b="1" i="0" u="none" strike="noStrike" cap="none" normalizeH="0" baseline="0" dirty="0">
                          <a:ln>
                            <a:noFill/>
                          </a:ln>
                          <a:solidFill>
                            <a:srgbClr val="0000FF"/>
                          </a:solidFill>
                          <a:effectLst/>
                          <a:latin typeface="Comic Sans MS" pitchFamily="66" charset="0"/>
                          <a:ea typeface="Times New Roman" pitchFamily="18" charset="0"/>
                          <a:cs typeface="Arial" charset="0"/>
                        </a:rPr>
                        <a:t>&lt;</a:t>
                      </a: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 RDA</a:t>
                      </a:r>
                      <a:endPar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endParaRP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FFFF66"/>
                    </a:solidFill>
                  </a:tcPr>
                </a:tc>
                <a:tc hMerge="1">
                  <a:txBody>
                    <a:bodyPr/>
                    <a:lstStyle/>
                    <a:p>
                      <a:endParaRPr lang="es-E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1" i="0" u="none" strike="noStrike" cap="none" normalizeH="0" baseline="0" dirty="0">
                          <a:ln>
                            <a:noFill/>
                          </a:ln>
                          <a:solidFill>
                            <a:srgbClr val="0000FF"/>
                          </a:solidFill>
                          <a:effectLst/>
                          <a:latin typeface="Comic Sans MS" pitchFamily="66" charset="0"/>
                          <a:ea typeface="Times New Roman" pitchFamily="18" charset="0"/>
                          <a:cs typeface="Arial" charset="0"/>
                        </a:rPr>
                        <a:t>11,8%= RDA</a:t>
                      </a:r>
                      <a:endParaRPr kumimoji="0" lang="es-ES" sz="1100" b="0" i="0" u="none" strike="noStrike" cap="none" normalizeH="0" baseline="0" dirty="0">
                        <a:ln>
                          <a:noFill/>
                        </a:ln>
                        <a:solidFill>
                          <a:srgbClr val="0000FF"/>
                        </a:solidFill>
                        <a:effectLst/>
                        <a:latin typeface="Comic Sans MS" pitchFamily="66" charset="0"/>
                        <a:ea typeface="Times New Roman" pitchFamily="18" charset="0"/>
                        <a:cs typeface="Arial" charset="0"/>
                      </a:endParaRPr>
                    </a:p>
                  </a:txBody>
                  <a:tcPr marL="91434" marR="91434"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FFFF66"/>
                    </a:solid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76,7% </a:t>
                      </a:r>
                      <a:r>
                        <a:rPr kumimoji="0" lang="es-ES" sz="1600" b="1" i="0" u="none" strike="noStrike" cap="none" normalizeH="0" baseline="0" dirty="0">
                          <a:ln>
                            <a:noFill/>
                          </a:ln>
                          <a:solidFill>
                            <a:srgbClr val="0000FF"/>
                          </a:solidFill>
                          <a:effectLst/>
                          <a:latin typeface="Comic Sans MS" pitchFamily="66" charset="0"/>
                          <a:ea typeface="Times New Roman" pitchFamily="18" charset="0"/>
                          <a:cs typeface="Arial" charset="0"/>
                        </a:rPr>
                        <a:t>&gt;</a:t>
                      </a:r>
                      <a:r>
                        <a:rPr kumimoji="0" lang="es-ES" sz="1200" b="1" i="0" u="none" strike="noStrike" cap="none" normalizeH="0" baseline="0" dirty="0">
                          <a:ln>
                            <a:noFill/>
                          </a:ln>
                          <a:solidFill>
                            <a:srgbClr val="0000FF"/>
                          </a:solidFill>
                          <a:effectLst/>
                          <a:latin typeface="Comic Sans MS" pitchFamily="66" charset="0"/>
                          <a:ea typeface="Times New Roman" pitchFamily="18" charset="0"/>
                          <a:cs typeface="Arial" charset="0"/>
                        </a:rPr>
                        <a:t> RDA</a:t>
                      </a:r>
                      <a:endParaRPr kumimoji="0" lang="es-ES" sz="1200" b="0" i="0" u="none" strike="noStrike" cap="none" normalizeH="0" baseline="0" dirty="0">
                        <a:ln>
                          <a:noFill/>
                        </a:ln>
                        <a:solidFill>
                          <a:srgbClr val="0000FF"/>
                        </a:solidFill>
                        <a:effectLst/>
                        <a:latin typeface="Comic Sans MS" pitchFamily="66" charset="0"/>
                        <a:ea typeface="Times New Roman" pitchFamily="18" charset="0"/>
                        <a:cs typeface="Arial" charset="0"/>
                      </a:endParaRPr>
                    </a:p>
                  </a:txBody>
                  <a:tcPr marL="91434" marR="91434" marT="45725" marB="45725" anchor="ctr" horzOverflow="overflow">
                    <a:lnL w="1270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rgbClr val="FFFF66"/>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3"/>
                  </a:ext>
                </a:extLst>
              </a:tr>
            </a:tbl>
          </a:graphicData>
        </a:graphic>
      </p:graphicFrame>
      <p:sp>
        <p:nvSpPr>
          <p:cNvPr id="9" name="Oval 407">
            <a:extLst>
              <a:ext uri="{FF2B5EF4-FFF2-40B4-BE49-F238E27FC236}">
                <a16:creationId xmlns:a16="http://schemas.microsoft.com/office/drawing/2014/main" xmlns="" id="{8653854E-1CCB-460B-B2B9-83FFBE991F62}"/>
              </a:ext>
            </a:extLst>
          </p:cNvPr>
          <p:cNvSpPr>
            <a:spLocks noChangeArrowheads="1"/>
          </p:cNvSpPr>
          <p:nvPr/>
        </p:nvSpPr>
        <p:spPr bwMode="auto">
          <a:xfrm>
            <a:off x="4278313" y="1914525"/>
            <a:ext cx="1371600" cy="381000"/>
          </a:xfrm>
          <a:prstGeom prst="ellipse">
            <a:avLst/>
          </a:prstGeom>
          <a:noFill/>
          <a:ln w="5715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2000">
              <a:latin typeface="Arial" panose="020B0604020202020204" pitchFamily="34" charset="0"/>
            </a:endParaRPr>
          </a:p>
        </p:txBody>
      </p:sp>
      <p:sp>
        <p:nvSpPr>
          <p:cNvPr id="10" name="Oval 407">
            <a:extLst>
              <a:ext uri="{FF2B5EF4-FFF2-40B4-BE49-F238E27FC236}">
                <a16:creationId xmlns:a16="http://schemas.microsoft.com/office/drawing/2014/main" xmlns="" id="{7DF0843B-8DF4-4A36-8BB1-FE78B7876D8C}"/>
              </a:ext>
            </a:extLst>
          </p:cNvPr>
          <p:cNvSpPr>
            <a:spLocks noChangeArrowheads="1"/>
          </p:cNvSpPr>
          <p:nvPr/>
        </p:nvSpPr>
        <p:spPr bwMode="auto">
          <a:xfrm>
            <a:off x="7339013" y="3671888"/>
            <a:ext cx="1371600" cy="381000"/>
          </a:xfrm>
          <a:prstGeom prst="ellipse">
            <a:avLst/>
          </a:prstGeom>
          <a:noFill/>
          <a:ln w="5715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2000">
              <a:latin typeface="Arial" panose="020B0604020202020204" pitchFamily="34" charset="0"/>
            </a:endParaRPr>
          </a:p>
        </p:txBody>
      </p:sp>
      <p:sp>
        <p:nvSpPr>
          <p:cNvPr id="11" name="Oval 407">
            <a:extLst>
              <a:ext uri="{FF2B5EF4-FFF2-40B4-BE49-F238E27FC236}">
                <a16:creationId xmlns:a16="http://schemas.microsoft.com/office/drawing/2014/main" xmlns="" id="{6340B9EB-EEF7-4B43-889E-0333EB3CEE89}"/>
              </a:ext>
            </a:extLst>
          </p:cNvPr>
          <p:cNvSpPr>
            <a:spLocks noChangeArrowheads="1"/>
          </p:cNvSpPr>
          <p:nvPr/>
        </p:nvSpPr>
        <p:spPr bwMode="auto">
          <a:xfrm>
            <a:off x="7440613" y="6073775"/>
            <a:ext cx="1371600" cy="381000"/>
          </a:xfrm>
          <a:prstGeom prst="ellipse">
            <a:avLst/>
          </a:prstGeom>
          <a:noFill/>
          <a:ln w="5715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ES" sz="2000">
              <a:latin typeface="Arial" panose="020B0604020202020204" pitchFamily="34" charset="0"/>
            </a:endParaRPr>
          </a:p>
        </p:txBody>
      </p:sp>
      <p:grpSp>
        <p:nvGrpSpPr>
          <p:cNvPr id="136321" name="Grupo 11">
            <a:extLst>
              <a:ext uri="{FF2B5EF4-FFF2-40B4-BE49-F238E27FC236}">
                <a16:creationId xmlns:a16="http://schemas.microsoft.com/office/drawing/2014/main" xmlns="" id="{2FDE8918-7FBC-4E3E-B889-4F0EE8886AFA}"/>
              </a:ext>
            </a:extLst>
          </p:cNvPr>
          <p:cNvGrpSpPr>
            <a:grpSpLocks/>
          </p:cNvGrpSpPr>
          <p:nvPr/>
        </p:nvGrpSpPr>
        <p:grpSpPr bwMode="auto">
          <a:xfrm>
            <a:off x="220663" y="71438"/>
            <a:ext cx="11680825" cy="1041400"/>
            <a:chOff x="324949" y="18898"/>
            <a:chExt cx="11473761" cy="1041523"/>
          </a:xfrm>
        </p:grpSpPr>
        <p:pic>
          <p:nvPicPr>
            <p:cNvPr id="13" name="Gráfico 12" descr="Niños">
              <a:extLst>
                <a:ext uri="{FF2B5EF4-FFF2-40B4-BE49-F238E27FC236}">
                  <a16:creationId xmlns:a16="http://schemas.microsoft.com/office/drawing/2014/main" xmlns="" id="{291D6E0A-62E5-4A9B-AC94-DFF3A6FFDF10}"/>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36323" name="Grupo 13">
              <a:extLst>
                <a:ext uri="{FF2B5EF4-FFF2-40B4-BE49-F238E27FC236}">
                  <a16:creationId xmlns:a16="http://schemas.microsoft.com/office/drawing/2014/main" xmlns="" id="{BC16853D-EA6C-4B03-98A4-4504EBFFD5E1}"/>
                </a:ext>
              </a:extLst>
            </p:cNvPr>
            <p:cNvGrpSpPr>
              <a:grpSpLocks/>
            </p:cNvGrpSpPr>
            <p:nvPr/>
          </p:nvGrpSpPr>
          <p:grpSpPr bwMode="auto">
            <a:xfrm>
              <a:off x="10087897" y="203994"/>
              <a:ext cx="1710813" cy="651412"/>
              <a:chOff x="311102" y="174229"/>
              <a:chExt cx="9335256" cy="6359305"/>
            </a:xfrm>
          </p:grpSpPr>
          <p:pic>
            <p:nvPicPr>
              <p:cNvPr id="136324" name="Imagen 14">
                <a:extLst>
                  <a:ext uri="{FF2B5EF4-FFF2-40B4-BE49-F238E27FC236}">
                    <a16:creationId xmlns:a16="http://schemas.microsoft.com/office/drawing/2014/main" xmlns="" id="{11AA09E2-5784-4A7C-AFA4-E248B13350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325" name="Imagen 15">
                <a:extLst>
                  <a:ext uri="{FF2B5EF4-FFF2-40B4-BE49-F238E27FC236}">
                    <a16:creationId xmlns:a16="http://schemas.microsoft.com/office/drawing/2014/main" xmlns="" id="{1735286A-CEC3-4F40-ABD8-02DE560D7C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3 Marcador de número de diapositiva">
            <a:extLst>
              <a:ext uri="{FF2B5EF4-FFF2-40B4-BE49-F238E27FC236}">
                <a16:creationId xmlns:a16="http://schemas.microsoft.com/office/drawing/2014/main" xmlns="" id="{771240EF-30F9-46A3-B376-BCA39F0D1CF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2D9D84C3-B49A-4AF4-8050-6032230C520A}" type="slidenum">
              <a:rPr lang="es-ES" altLang="es-ES" sz="1200" smtClean="0">
                <a:solidFill>
                  <a:srgbClr val="2A4A75"/>
                </a:solidFill>
                <a:latin typeface="Arial" panose="020B0604020202020204" pitchFamily="34" charset="0"/>
                <a:ea typeface="MS PGothic" panose="020B0600070205080204" pitchFamily="34" charset="-128"/>
              </a:rPr>
              <a:pPr fontAlgn="base">
                <a:lnSpc>
                  <a:spcPct val="100000"/>
                </a:lnSpc>
                <a:spcBef>
                  <a:spcPct val="0"/>
                </a:spcBef>
                <a:spcAft>
                  <a:spcPct val="0"/>
                </a:spcAft>
                <a:buFontTx/>
                <a:buNone/>
              </a:pPr>
              <a:t>86</a:t>
            </a:fld>
            <a:endParaRPr lang="es-ES" altLang="es-ES" sz="1200">
              <a:solidFill>
                <a:srgbClr val="2A4A75"/>
              </a:solidFill>
              <a:latin typeface="Arial" panose="020B0604020202020204" pitchFamily="34" charset="0"/>
              <a:ea typeface="MS PGothic" panose="020B0600070205080204" pitchFamily="34" charset="-128"/>
            </a:endParaRPr>
          </a:p>
        </p:txBody>
      </p:sp>
      <p:pic>
        <p:nvPicPr>
          <p:cNvPr id="137219" name="Picture 2">
            <a:extLst>
              <a:ext uri="{FF2B5EF4-FFF2-40B4-BE49-F238E27FC236}">
                <a16:creationId xmlns:a16="http://schemas.microsoft.com/office/drawing/2014/main" xmlns="" id="{CC23525A-51C4-4E28-A6F7-53C2DAE5C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1317625"/>
            <a:ext cx="4878388"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6 Tabla">
            <a:extLst>
              <a:ext uri="{FF2B5EF4-FFF2-40B4-BE49-F238E27FC236}">
                <a16:creationId xmlns:a16="http://schemas.microsoft.com/office/drawing/2014/main" xmlns="" id="{C7B28070-E54C-46D8-A843-E1C564E0E8B9}"/>
              </a:ext>
            </a:extLst>
          </p:cNvPr>
          <p:cNvGraphicFramePr>
            <a:graphicFrameLocks noGrp="1"/>
          </p:cNvGraphicFramePr>
          <p:nvPr/>
        </p:nvGraphicFramePr>
        <p:xfrm>
          <a:off x="207963" y="455613"/>
          <a:ext cx="2316162" cy="2217739"/>
        </p:xfrm>
        <a:graphic>
          <a:graphicData uri="http://schemas.openxmlformats.org/drawingml/2006/table">
            <a:tbl>
              <a:tblPr firstRow="1" bandRow="1">
                <a:tableStyleId>{5C22544A-7EE6-4342-B048-85BDC9FD1C3A}</a:tableStyleId>
              </a:tblPr>
              <a:tblGrid>
                <a:gridCol w="1063157">
                  <a:extLst>
                    <a:ext uri="{9D8B030D-6E8A-4147-A177-3AD203B41FA5}">
                      <a16:colId xmlns:a16="http://schemas.microsoft.com/office/drawing/2014/main" xmlns="" val="20000"/>
                    </a:ext>
                  </a:extLst>
                </a:gridCol>
                <a:gridCol w="1253005">
                  <a:extLst>
                    <a:ext uri="{9D8B030D-6E8A-4147-A177-3AD203B41FA5}">
                      <a16:colId xmlns:a16="http://schemas.microsoft.com/office/drawing/2014/main" xmlns="" val="20001"/>
                    </a:ext>
                  </a:extLst>
                </a:gridCol>
              </a:tblGrid>
              <a:tr h="37041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Desayuno</a:t>
                      </a:r>
                    </a:p>
                  </a:txBody>
                  <a:tcPr marL="91420" marR="91420" marT="45667" marB="45667"/>
                </a:tc>
                <a:tc hMerge="1">
                  <a:txBody>
                    <a:bodyPr/>
                    <a:lstStyle/>
                    <a:p>
                      <a:endParaRPr lang="es-ES" dirty="0"/>
                    </a:p>
                  </a:txBody>
                  <a:tcPr/>
                </a:tc>
                <a:extLst>
                  <a:ext uri="{0D108BD9-81ED-4DB2-BD59-A6C34878D82A}">
                    <a16:rowId xmlns:a16="http://schemas.microsoft.com/office/drawing/2014/main" xmlns="" val="10000"/>
                  </a:ext>
                </a:extLst>
              </a:tr>
              <a:tr h="370417">
                <a:tc>
                  <a:txBody>
                    <a:bodyPr/>
                    <a:lstStyle/>
                    <a:p>
                      <a:pPr algn="l"/>
                      <a:r>
                        <a:rPr lang="es-ES" sz="1800" dirty="0"/>
                        <a:t>Pan</a:t>
                      </a:r>
                    </a:p>
                  </a:txBody>
                  <a:tcPr marL="91420" marR="91420" marT="45667" marB="45667"/>
                </a:tc>
                <a:tc>
                  <a:txBody>
                    <a:bodyPr/>
                    <a:lstStyle/>
                    <a:p>
                      <a:endParaRPr lang="es-ES" sz="1800" dirty="0"/>
                    </a:p>
                  </a:txBody>
                  <a:tcPr marL="91420" marR="91420" marT="45667" marB="45667">
                    <a:solidFill>
                      <a:srgbClr val="FFC000"/>
                    </a:solidFill>
                  </a:tcPr>
                </a:tc>
                <a:extLst>
                  <a:ext uri="{0D108BD9-81ED-4DB2-BD59-A6C34878D82A}">
                    <a16:rowId xmlns:a16="http://schemas.microsoft.com/office/drawing/2014/main" xmlns="" val="10001"/>
                  </a:ext>
                </a:extLst>
              </a:tr>
              <a:tr h="365650">
                <a:tc>
                  <a:txBody>
                    <a:bodyPr/>
                    <a:lstStyle/>
                    <a:p>
                      <a:pPr algn="l"/>
                      <a:r>
                        <a:rPr lang="es-ES" sz="1800" dirty="0"/>
                        <a:t>Aceite</a:t>
                      </a:r>
                    </a:p>
                  </a:txBody>
                  <a:tcPr marL="91420" marR="91420" marT="45667" marB="45667"/>
                </a:tc>
                <a:tc>
                  <a:txBody>
                    <a:bodyPr/>
                    <a:lstStyle/>
                    <a:p>
                      <a:endParaRPr lang="es-ES" sz="1800" dirty="0"/>
                    </a:p>
                  </a:txBody>
                  <a:tcPr marL="91420" marR="91420" marT="45667" marB="45667">
                    <a:solidFill>
                      <a:srgbClr val="FFFF00"/>
                    </a:solidFill>
                  </a:tcPr>
                </a:tc>
                <a:extLst>
                  <a:ext uri="{0D108BD9-81ED-4DB2-BD59-A6C34878D82A}">
                    <a16:rowId xmlns:a16="http://schemas.microsoft.com/office/drawing/2014/main" xmlns="" val="10002"/>
                  </a:ext>
                </a:extLst>
              </a:tr>
              <a:tr h="370417">
                <a:tc>
                  <a:txBody>
                    <a:bodyPr/>
                    <a:lstStyle/>
                    <a:p>
                      <a:pPr algn="l"/>
                      <a:r>
                        <a:rPr lang="es-ES" sz="1800" dirty="0"/>
                        <a:t>Tomate</a:t>
                      </a:r>
                    </a:p>
                  </a:txBody>
                  <a:tcPr marL="91420" marR="91420" marT="45667" marB="45667"/>
                </a:tc>
                <a:tc>
                  <a:txBody>
                    <a:bodyPr/>
                    <a:lstStyle/>
                    <a:p>
                      <a:endParaRPr lang="es-ES" sz="1800" dirty="0"/>
                    </a:p>
                  </a:txBody>
                  <a:tcPr marL="91420" marR="91420" marT="45667" marB="45667">
                    <a:solidFill>
                      <a:srgbClr val="00B050"/>
                    </a:solidFill>
                  </a:tcPr>
                </a:tc>
                <a:extLst>
                  <a:ext uri="{0D108BD9-81ED-4DB2-BD59-A6C34878D82A}">
                    <a16:rowId xmlns:a16="http://schemas.microsoft.com/office/drawing/2014/main" xmlns="" val="10003"/>
                  </a:ext>
                </a:extLst>
              </a:tr>
              <a:tr h="370417">
                <a:tc>
                  <a:txBody>
                    <a:bodyPr/>
                    <a:lstStyle/>
                    <a:p>
                      <a:pPr algn="l"/>
                      <a:r>
                        <a:rPr lang="es-ES" sz="1800" dirty="0"/>
                        <a:t>Leche</a:t>
                      </a:r>
                    </a:p>
                  </a:txBody>
                  <a:tcPr marL="91420" marR="91420" marT="45667" marB="45667"/>
                </a:tc>
                <a:tc>
                  <a:txBody>
                    <a:bodyPr/>
                    <a:lstStyle/>
                    <a:p>
                      <a:endParaRPr lang="es-ES" sz="1800" dirty="0"/>
                    </a:p>
                  </a:txBody>
                  <a:tcPr marL="91420" marR="91420" marT="45667" marB="45667">
                    <a:solidFill>
                      <a:srgbClr val="FF0000"/>
                    </a:solidFill>
                  </a:tcPr>
                </a:tc>
                <a:extLst>
                  <a:ext uri="{0D108BD9-81ED-4DB2-BD59-A6C34878D82A}">
                    <a16:rowId xmlns:a16="http://schemas.microsoft.com/office/drawing/2014/main" xmlns="" val="10004"/>
                  </a:ext>
                </a:extLst>
              </a:tr>
              <a:tr h="3704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t>Pera</a:t>
                      </a:r>
                    </a:p>
                  </a:txBody>
                  <a:tcPr marL="91420" marR="91420" marT="45667" marB="45667"/>
                </a:tc>
                <a:tc>
                  <a:txBody>
                    <a:bodyPr/>
                    <a:lstStyle/>
                    <a:p>
                      <a:endParaRPr lang="es-ES" sz="1800" dirty="0"/>
                    </a:p>
                  </a:txBody>
                  <a:tcPr marL="91420" marR="91420" marT="45667" marB="45667">
                    <a:solidFill>
                      <a:srgbClr val="92D050"/>
                    </a:solidFill>
                  </a:tcPr>
                </a:tc>
                <a:extLst>
                  <a:ext uri="{0D108BD9-81ED-4DB2-BD59-A6C34878D82A}">
                    <a16:rowId xmlns:a16="http://schemas.microsoft.com/office/drawing/2014/main" xmlns="" val="10005"/>
                  </a:ext>
                </a:extLst>
              </a:tr>
            </a:tbl>
          </a:graphicData>
        </a:graphic>
      </p:graphicFrame>
      <p:graphicFrame>
        <p:nvGraphicFramePr>
          <p:cNvPr id="8" name="7 Tabla">
            <a:extLst>
              <a:ext uri="{FF2B5EF4-FFF2-40B4-BE49-F238E27FC236}">
                <a16:creationId xmlns:a16="http://schemas.microsoft.com/office/drawing/2014/main" xmlns="" id="{98486BBA-BDD3-489D-8F4E-36BB82D4D3D4}"/>
              </a:ext>
            </a:extLst>
          </p:cNvPr>
          <p:cNvGraphicFramePr>
            <a:graphicFrameLocks noGrp="1"/>
          </p:cNvGraphicFramePr>
          <p:nvPr/>
        </p:nvGraphicFramePr>
        <p:xfrm>
          <a:off x="207963" y="3895725"/>
          <a:ext cx="2316162" cy="2595565"/>
        </p:xfrm>
        <a:graphic>
          <a:graphicData uri="http://schemas.openxmlformats.org/drawingml/2006/table">
            <a:tbl>
              <a:tblPr firstRow="1" bandRow="1">
                <a:tableStyleId>{5C22544A-7EE6-4342-B048-85BDC9FD1C3A}</a:tableStyleId>
              </a:tblPr>
              <a:tblGrid>
                <a:gridCol w="1063157">
                  <a:extLst>
                    <a:ext uri="{9D8B030D-6E8A-4147-A177-3AD203B41FA5}">
                      <a16:colId xmlns:a16="http://schemas.microsoft.com/office/drawing/2014/main" xmlns="" val="20000"/>
                    </a:ext>
                  </a:extLst>
                </a:gridCol>
                <a:gridCol w="1253005">
                  <a:extLst>
                    <a:ext uri="{9D8B030D-6E8A-4147-A177-3AD203B41FA5}">
                      <a16:colId xmlns:a16="http://schemas.microsoft.com/office/drawing/2014/main" xmlns="" val="20001"/>
                    </a:ext>
                  </a:extLst>
                </a:gridCol>
              </a:tblGrid>
              <a:tr h="37079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Comida</a:t>
                      </a:r>
                    </a:p>
                  </a:txBody>
                  <a:tcPr marL="91420" marR="91420" marT="45714" marB="45714"/>
                </a:tc>
                <a:tc hMerge="1">
                  <a:txBody>
                    <a:bodyPr/>
                    <a:lstStyle/>
                    <a:p>
                      <a:endParaRPr lang="es-ES" dirty="0"/>
                    </a:p>
                  </a:txBody>
                  <a:tcPr/>
                </a:tc>
                <a:extLst>
                  <a:ext uri="{0D108BD9-81ED-4DB2-BD59-A6C34878D82A}">
                    <a16:rowId xmlns:a16="http://schemas.microsoft.com/office/drawing/2014/main" xmlns="" val="10000"/>
                  </a:ext>
                </a:extLst>
              </a:tr>
              <a:tr h="370795">
                <a:tc>
                  <a:txBody>
                    <a:bodyPr/>
                    <a:lstStyle/>
                    <a:p>
                      <a:pPr algn="l"/>
                      <a:r>
                        <a:rPr lang="es-ES" sz="1800" dirty="0"/>
                        <a:t>Pan</a:t>
                      </a:r>
                    </a:p>
                  </a:txBody>
                  <a:tcPr marL="91420" marR="91420" marT="45714" marB="45714"/>
                </a:tc>
                <a:tc>
                  <a:txBody>
                    <a:bodyPr/>
                    <a:lstStyle/>
                    <a:p>
                      <a:endParaRPr lang="es-ES" sz="1800" dirty="0"/>
                    </a:p>
                  </a:txBody>
                  <a:tcPr marL="91420" marR="91420" marT="45714" marB="45714">
                    <a:solidFill>
                      <a:srgbClr val="FFC000"/>
                    </a:solidFill>
                  </a:tcPr>
                </a:tc>
                <a:extLst>
                  <a:ext uri="{0D108BD9-81ED-4DB2-BD59-A6C34878D82A}">
                    <a16:rowId xmlns:a16="http://schemas.microsoft.com/office/drawing/2014/main" xmlns="" val="10001"/>
                  </a:ext>
                </a:extLst>
              </a:tr>
              <a:tr h="370795">
                <a:tc>
                  <a:txBody>
                    <a:bodyPr/>
                    <a:lstStyle/>
                    <a:p>
                      <a:pPr algn="l"/>
                      <a:r>
                        <a:rPr lang="es-ES" sz="1800" dirty="0"/>
                        <a:t>Aceite</a:t>
                      </a:r>
                    </a:p>
                  </a:txBody>
                  <a:tcPr marL="91420" marR="91420" marT="45714" marB="45714"/>
                </a:tc>
                <a:tc>
                  <a:txBody>
                    <a:bodyPr/>
                    <a:lstStyle/>
                    <a:p>
                      <a:endParaRPr lang="es-ES" sz="1800" dirty="0"/>
                    </a:p>
                  </a:txBody>
                  <a:tcPr marL="91420" marR="91420" marT="45714" marB="45714">
                    <a:solidFill>
                      <a:srgbClr val="FFFF00"/>
                    </a:solidFill>
                  </a:tcPr>
                </a:tc>
                <a:extLst>
                  <a:ext uri="{0D108BD9-81ED-4DB2-BD59-A6C34878D82A}">
                    <a16:rowId xmlns:a16="http://schemas.microsoft.com/office/drawing/2014/main" xmlns="" val="10002"/>
                  </a:ext>
                </a:extLst>
              </a:tr>
              <a:tr h="370795">
                <a:tc>
                  <a:txBody>
                    <a:bodyPr/>
                    <a:lstStyle/>
                    <a:p>
                      <a:pPr algn="l"/>
                      <a:r>
                        <a:rPr lang="es-ES" sz="1800" dirty="0"/>
                        <a:t>Coliflor</a:t>
                      </a:r>
                    </a:p>
                  </a:txBody>
                  <a:tcPr marL="91420" marR="91420" marT="45714" marB="45714"/>
                </a:tc>
                <a:tc>
                  <a:txBody>
                    <a:bodyPr/>
                    <a:lstStyle/>
                    <a:p>
                      <a:endParaRPr lang="es-ES" sz="1800" dirty="0"/>
                    </a:p>
                  </a:txBody>
                  <a:tcPr marL="91420" marR="91420" marT="45714" marB="45714">
                    <a:solidFill>
                      <a:srgbClr val="00B050"/>
                    </a:solidFill>
                  </a:tcPr>
                </a:tc>
                <a:extLst>
                  <a:ext uri="{0D108BD9-81ED-4DB2-BD59-A6C34878D82A}">
                    <a16:rowId xmlns:a16="http://schemas.microsoft.com/office/drawing/2014/main" xmlns="" val="10003"/>
                  </a:ext>
                </a:extLst>
              </a:tr>
              <a:tr h="370795">
                <a:tc>
                  <a:txBody>
                    <a:bodyPr/>
                    <a:lstStyle/>
                    <a:p>
                      <a:pPr algn="l"/>
                      <a:r>
                        <a:rPr lang="es-ES" sz="1800" dirty="0"/>
                        <a:t>Patata</a:t>
                      </a:r>
                    </a:p>
                  </a:txBody>
                  <a:tcPr marL="91420" marR="91420" marT="45714" marB="45714"/>
                </a:tc>
                <a:tc>
                  <a:txBody>
                    <a:bodyPr/>
                    <a:lstStyle/>
                    <a:p>
                      <a:endParaRPr lang="es-ES" sz="1800" dirty="0"/>
                    </a:p>
                  </a:txBody>
                  <a:tcPr marL="91420" marR="91420" marT="45714" marB="45714">
                    <a:solidFill>
                      <a:srgbClr val="FFC000"/>
                    </a:solidFill>
                  </a:tcPr>
                </a:tc>
                <a:extLst>
                  <a:ext uri="{0D108BD9-81ED-4DB2-BD59-A6C34878D82A}">
                    <a16:rowId xmlns:a16="http://schemas.microsoft.com/office/drawing/2014/main" xmlns="" val="10004"/>
                  </a:ext>
                </a:extLst>
              </a:tr>
              <a:tr h="370795">
                <a:tc>
                  <a:txBody>
                    <a:bodyPr/>
                    <a:lstStyle/>
                    <a:p>
                      <a:pPr algn="l"/>
                      <a:r>
                        <a:rPr lang="es-ES" sz="1800" dirty="0"/>
                        <a:t>Carne</a:t>
                      </a:r>
                    </a:p>
                  </a:txBody>
                  <a:tcPr marL="91420" marR="91420" marT="45714" marB="45714"/>
                </a:tc>
                <a:tc>
                  <a:txBody>
                    <a:bodyPr/>
                    <a:lstStyle/>
                    <a:p>
                      <a:endParaRPr lang="es-ES" sz="1800" dirty="0"/>
                    </a:p>
                  </a:txBody>
                  <a:tcPr marL="91420" marR="91420" marT="45714" marB="45714">
                    <a:solidFill>
                      <a:srgbClr val="FF0000"/>
                    </a:solidFill>
                  </a:tcPr>
                </a:tc>
                <a:extLst>
                  <a:ext uri="{0D108BD9-81ED-4DB2-BD59-A6C34878D82A}">
                    <a16:rowId xmlns:a16="http://schemas.microsoft.com/office/drawing/2014/main" xmlns="" val="10005"/>
                  </a:ext>
                </a:extLst>
              </a:tr>
              <a:tr h="3707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t>Kiwi</a:t>
                      </a:r>
                    </a:p>
                  </a:txBody>
                  <a:tcPr marL="91420" marR="91420" marT="45714" marB="45714"/>
                </a:tc>
                <a:tc>
                  <a:txBody>
                    <a:bodyPr/>
                    <a:lstStyle/>
                    <a:p>
                      <a:endParaRPr lang="es-ES" sz="1800" dirty="0"/>
                    </a:p>
                  </a:txBody>
                  <a:tcPr marL="91420" marR="91420" marT="45714" marB="45714">
                    <a:solidFill>
                      <a:srgbClr val="92D050"/>
                    </a:solidFill>
                  </a:tcPr>
                </a:tc>
                <a:extLst>
                  <a:ext uri="{0D108BD9-81ED-4DB2-BD59-A6C34878D82A}">
                    <a16:rowId xmlns:a16="http://schemas.microsoft.com/office/drawing/2014/main" xmlns="" val="10006"/>
                  </a:ext>
                </a:extLst>
              </a:tr>
            </a:tbl>
          </a:graphicData>
        </a:graphic>
      </p:graphicFrame>
      <p:graphicFrame>
        <p:nvGraphicFramePr>
          <p:cNvPr id="9" name="8 Tabla">
            <a:extLst>
              <a:ext uri="{FF2B5EF4-FFF2-40B4-BE49-F238E27FC236}">
                <a16:creationId xmlns:a16="http://schemas.microsoft.com/office/drawing/2014/main" xmlns="" id="{6896354D-8E84-488E-85CB-D550BD5A32DB}"/>
              </a:ext>
            </a:extLst>
          </p:cNvPr>
          <p:cNvGraphicFramePr>
            <a:graphicFrameLocks noGrp="1"/>
          </p:cNvGraphicFramePr>
          <p:nvPr/>
        </p:nvGraphicFramePr>
        <p:xfrm>
          <a:off x="2701925" y="1123950"/>
          <a:ext cx="2339975" cy="1111251"/>
        </p:xfrm>
        <a:graphic>
          <a:graphicData uri="http://schemas.openxmlformats.org/drawingml/2006/table">
            <a:tbl>
              <a:tblPr firstRow="1" bandRow="1">
                <a:tableStyleId>{5C22544A-7EE6-4342-B048-85BDC9FD1C3A}</a:tableStyleId>
              </a:tblPr>
              <a:tblGrid>
                <a:gridCol w="1151988">
                  <a:extLst>
                    <a:ext uri="{9D8B030D-6E8A-4147-A177-3AD203B41FA5}">
                      <a16:colId xmlns:a16="http://schemas.microsoft.com/office/drawing/2014/main" xmlns="" val="20000"/>
                    </a:ext>
                  </a:extLst>
                </a:gridCol>
                <a:gridCol w="1187987">
                  <a:extLst>
                    <a:ext uri="{9D8B030D-6E8A-4147-A177-3AD203B41FA5}">
                      <a16:colId xmlns:a16="http://schemas.microsoft.com/office/drawing/2014/main" xmlns="" val="20001"/>
                    </a:ext>
                  </a:extLst>
                </a:gridCol>
              </a:tblGrid>
              <a:tr h="37041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Merienda 1</a:t>
                      </a:r>
                    </a:p>
                  </a:txBody>
                  <a:tcPr marL="91439" marR="91439" marT="45667" marB="45667"/>
                </a:tc>
                <a:tc hMerge="1">
                  <a:txBody>
                    <a:bodyPr/>
                    <a:lstStyle/>
                    <a:p>
                      <a:endParaRPr lang="es-ES" dirty="0"/>
                    </a:p>
                  </a:txBody>
                  <a:tcPr/>
                </a:tc>
                <a:extLst>
                  <a:ext uri="{0D108BD9-81ED-4DB2-BD59-A6C34878D82A}">
                    <a16:rowId xmlns:a16="http://schemas.microsoft.com/office/drawing/2014/main" xmlns="" val="10000"/>
                  </a:ext>
                </a:extLst>
              </a:tr>
              <a:tr h="370417">
                <a:tc>
                  <a:txBody>
                    <a:bodyPr/>
                    <a:lstStyle/>
                    <a:p>
                      <a:pPr algn="l"/>
                      <a:r>
                        <a:rPr lang="es-ES" sz="1800" dirty="0"/>
                        <a:t>Yogur</a:t>
                      </a:r>
                    </a:p>
                  </a:txBody>
                  <a:tcPr marL="91439" marR="91439" marT="45667" marB="45667"/>
                </a:tc>
                <a:tc>
                  <a:txBody>
                    <a:bodyPr/>
                    <a:lstStyle/>
                    <a:p>
                      <a:endParaRPr lang="es-ES" sz="1800" dirty="0"/>
                    </a:p>
                  </a:txBody>
                  <a:tcPr marL="91439" marR="91439" marT="45667" marB="45667">
                    <a:solidFill>
                      <a:srgbClr val="FF0000"/>
                    </a:solidFill>
                  </a:tcPr>
                </a:tc>
                <a:extLst>
                  <a:ext uri="{0D108BD9-81ED-4DB2-BD59-A6C34878D82A}">
                    <a16:rowId xmlns:a16="http://schemas.microsoft.com/office/drawing/2014/main" xmlns="" val="10001"/>
                  </a:ext>
                </a:extLst>
              </a:tr>
              <a:tr h="370417">
                <a:tc>
                  <a:txBody>
                    <a:bodyPr/>
                    <a:lstStyle/>
                    <a:p>
                      <a:pPr algn="l"/>
                      <a:r>
                        <a:rPr lang="es-ES" sz="1800" dirty="0"/>
                        <a:t>Manzana</a:t>
                      </a:r>
                    </a:p>
                  </a:txBody>
                  <a:tcPr marL="91439" marR="91439" marT="45667" marB="45667"/>
                </a:tc>
                <a:tc>
                  <a:txBody>
                    <a:bodyPr/>
                    <a:lstStyle/>
                    <a:p>
                      <a:endParaRPr lang="es-ES" sz="1800" dirty="0"/>
                    </a:p>
                  </a:txBody>
                  <a:tcPr marL="91439" marR="91439" marT="45667" marB="45667">
                    <a:solidFill>
                      <a:srgbClr val="92D050"/>
                    </a:solidFill>
                  </a:tcPr>
                </a:tc>
                <a:extLst>
                  <a:ext uri="{0D108BD9-81ED-4DB2-BD59-A6C34878D82A}">
                    <a16:rowId xmlns:a16="http://schemas.microsoft.com/office/drawing/2014/main" xmlns="" val="10002"/>
                  </a:ext>
                </a:extLst>
              </a:tr>
            </a:tbl>
          </a:graphicData>
        </a:graphic>
      </p:graphicFrame>
      <p:graphicFrame>
        <p:nvGraphicFramePr>
          <p:cNvPr id="10" name="9 Tabla">
            <a:extLst>
              <a:ext uri="{FF2B5EF4-FFF2-40B4-BE49-F238E27FC236}">
                <a16:creationId xmlns:a16="http://schemas.microsoft.com/office/drawing/2014/main" xmlns="" id="{F83216F0-6071-4C54-80C2-2149F2346940}"/>
              </a:ext>
            </a:extLst>
          </p:cNvPr>
          <p:cNvGraphicFramePr>
            <a:graphicFrameLocks noGrp="1"/>
          </p:cNvGraphicFramePr>
          <p:nvPr/>
        </p:nvGraphicFramePr>
        <p:xfrm>
          <a:off x="2609850" y="2582863"/>
          <a:ext cx="2432050" cy="3200432"/>
        </p:xfrm>
        <a:graphic>
          <a:graphicData uri="http://schemas.openxmlformats.org/drawingml/2006/table">
            <a:tbl>
              <a:tblPr firstRow="1" bandRow="1">
                <a:tableStyleId>{5C22544A-7EE6-4342-B048-85BDC9FD1C3A}</a:tableStyleId>
              </a:tblPr>
              <a:tblGrid>
                <a:gridCol w="1158688">
                  <a:extLst>
                    <a:ext uri="{9D8B030D-6E8A-4147-A177-3AD203B41FA5}">
                      <a16:colId xmlns:a16="http://schemas.microsoft.com/office/drawing/2014/main" xmlns="" val="20000"/>
                    </a:ext>
                  </a:extLst>
                </a:gridCol>
                <a:gridCol w="1273362">
                  <a:extLst>
                    <a:ext uri="{9D8B030D-6E8A-4147-A177-3AD203B41FA5}">
                      <a16:colId xmlns:a16="http://schemas.microsoft.com/office/drawing/2014/main" xmlns="" val="20001"/>
                    </a:ext>
                  </a:extLst>
                </a:gridCol>
              </a:tblGrid>
              <a:tr h="36576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Cena</a:t>
                      </a:r>
                    </a:p>
                  </a:txBody>
                  <a:tcPr marL="91443" marR="91443" marT="45722" marB="45722"/>
                </a:tc>
                <a:tc hMerge="1">
                  <a:txBody>
                    <a:bodyPr/>
                    <a:lstStyle/>
                    <a:p>
                      <a:endParaRPr lang="es-ES" dirty="0"/>
                    </a:p>
                  </a:txBody>
                  <a:tcPr/>
                </a:tc>
                <a:extLst>
                  <a:ext uri="{0D108BD9-81ED-4DB2-BD59-A6C34878D82A}">
                    <a16:rowId xmlns:a16="http://schemas.microsoft.com/office/drawing/2014/main" xmlns="" val="10000"/>
                  </a:ext>
                </a:extLst>
              </a:tr>
              <a:tr h="365761">
                <a:tc>
                  <a:txBody>
                    <a:bodyPr/>
                    <a:lstStyle/>
                    <a:p>
                      <a:pPr algn="l"/>
                      <a:r>
                        <a:rPr lang="es-ES" sz="1800" dirty="0"/>
                        <a:t>Pan</a:t>
                      </a:r>
                    </a:p>
                  </a:txBody>
                  <a:tcPr marL="91443" marR="91443" marT="45722" marB="45722"/>
                </a:tc>
                <a:tc>
                  <a:txBody>
                    <a:bodyPr/>
                    <a:lstStyle/>
                    <a:p>
                      <a:endParaRPr lang="es-ES" sz="1800" dirty="0"/>
                    </a:p>
                  </a:txBody>
                  <a:tcPr marL="91443" marR="91443" marT="45722" marB="45722">
                    <a:solidFill>
                      <a:srgbClr val="FFC000"/>
                    </a:solidFill>
                  </a:tcPr>
                </a:tc>
                <a:extLst>
                  <a:ext uri="{0D108BD9-81ED-4DB2-BD59-A6C34878D82A}">
                    <a16:rowId xmlns:a16="http://schemas.microsoft.com/office/drawing/2014/main" xmlns="" val="10001"/>
                  </a:ext>
                </a:extLst>
              </a:tr>
              <a:tr h="365761">
                <a:tc>
                  <a:txBody>
                    <a:bodyPr/>
                    <a:lstStyle/>
                    <a:p>
                      <a:pPr algn="l"/>
                      <a:r>
                        <a:rPr lang="es-ES" sz="1800" dirty="0"/>
                        <a:t>Arroz</a:t>
                      </a:r>
                    </a:p>
                  </a:txBody>
                  <a:tcPr marL="91443" marR="91443" marT="45722" marB="45722"/>
                </a:tc>
                <a:tc>
                  <a:txBody>
                    <a:bodyPr/>
                    <a:lstStyle/>
                    <a:p>
                      <a:endParaRPr lang="es-ES" sz="1800" dirty="0"/>
                    </a:p>
                  </a:txBody>
                  <a:tcPr marL="91443" marR="91443" marT="45722" marB="45722">
                    <a:solidFill>
                      <a:srgbClr val="FFC000"/>
                    </a:solidFill>
                  </a:tcPr>
                </a:tc>
                <a:extLst>
                  <a:ext uri="{0D108BD9-81ED-4DB2-BD59-A6C34878D82A}">
                    <a16:rowId xmlns:a16="http://schemas.microsoft.com/office/drawing/2014/main" xmlns="" val="10002"/>
                  </a:ext>
                </a:extLst>
              </a:tr>
              <a:tr h="365761">
                <a:tc>
                  <a:txBody>
                    <a:bodyPr/>
                    <a:lstStyle/>
                    <a:p>
                      <a:pPr algn="l"/>
                      <a:r>
                        <a:rPr lang="es-ES" sz="1800" dirty="0"/>
                        <a:t>Aceite</a:t>
                      </a:r>
                    </a:p>
                  </a:txBody>
                  <a:tcPr marL="91443" marR="91443" marT="45722" marB="45722"/>
                </a:tc>
                <a:tc>
                  <a:txBody>
                    <a:bodyPr/>
                    <a:lstStyle/>
                    <a:p>
                      <a:endParaRPr lang="es-ES" sz="1800" dirty="0"/>
                    </a:p>
                  </a:txBody>
                  <a:tcPr marL="91443" marR="91443" marT="45722" marB="45722">
                    <a:solidFill>
                      <a:srgbClr val="FFFF00"/>
                    </a:solidFill>
                  </a:tcPr>
                </a:tc>
                <a:extLst>
                  <a:ext uri="{0D108BD9-81ED-4DB2-BD59-A6C34878D82A}">
                    <a16:rowId xmlns:a16="http://schemas.microsoft.com/office/drawing/2014/main" xmlns="" val="10003"/>
                  </a:ext>
                </a:extLst>
              </a:tr>
              <a:tr h="365761">
                <a:tc>
                  <a:txBody>
                    <a:bodyPr/>
                    <a:lstStyle/>
                    <a:p>
                      <a:pPr algn="l"/>
                      <a:r>
                        <a:rPr lang="es-ES" sz="1800" dirty="0"/>
                        <a:t>Zanahoria</a:t>
                      </a:r>
                    </a:p>
                  </a:txBody>
                  <a:tcPr marL="91443" marR="91443" marT="45722" marB="45722"/>
                </a:tc>
                <a:tc>
                  <a:txBody>
                    <a:bodyPr/>
                    <a:lstStyle/>
                    <a:p>
                      <a:endParaRPr lang="es-ES" sz="1800" dirty="0"/>
                    </a:p>
                  </a:txBody>
                  <a:tcPr marL="91443" marR="91443" marT="45722" marB="45722">
                    <a:solidFill>
                      <a:srgbClr val="00B050"/>
                    </a:solidFill>
                  </a:tcPr>
                </a:tc>
                <a:extLst>
                  <a:ext uri="{0D108BD9-81ED-4DB2-BD59-A6C34878D82A}">
                    <a16:rowId xmlns:a16="http://schemas.microsoft.com/office/drawing/2014/main" xmlns="" val="10004"/>
                  </a:ext>
                </a:extLst>
              </a:tr>
              <a:tr h="640076">
                <a:tc>
                  <a:txBody>
                    <a:bodyPr/>
                    <a:lstStyle/>
                    <a:p>
                      <a:pPr algn="l"/>
                      <a:r>
                        <a:rPr lang="es-ES" sz="1800" dirty="0"/>
                        <a:t>Judías</a:t>
                      </a:r>
                      <a:r>
                        <a:rPr lang="es-ES" sz="1800" baseline="0" dirty="0"/>
                        <a:t> </a:t>
                      </a:r>
                      <a:r>
                        <a:rPr lang="es-ES" sz="1800" baseline="0" dirty="0" err="1"/>
                        <a:t>verd</a:t>
                      </a:r>
                      <a:r>
                        <a:rPr lang="es-ES" sz="1800" baseline="0" dirty="0"/>
                        <a:t>.</a:t>
                      </a:r>
                      <a:endParaRPr lang="es-ES" sz="1800" dirty="0"/>
                    </a:p>
                  </a:txBody>
                  <a:tcPr marL="91443" marR="91443" marT="45722" marB="45722"/>
                </a:tc>
                <a:tc>
                  <a:txBody>
                    <a:bodyPr/>
                    <a:lstStyle/>
                    <a:p>
                      <a:endParaRPr lang="es-ES" sz="1800" dirty="0"/>
                    </a:p>
                  </a:txBody>
                  <a:tcPr marL="91443" marR="91443" marT="45722" marB="45722">
                    <a:solidFill>
                      <a:srgbClr val="00B050"/>
                    </a:solidFill>
                  </a:tcPr>
                </a:tc>
                <a:extLst>
                  <a:ext uri="{0D108BD9-81ED-4DB2-BD59-A6C34878D82A}">
                    <a16:rowId xmlns:a16="http://schemas.microsoft.com/office/drawing/2014/main" xmlns="" val="10005"/>
                  </a:ext>
                </a:extLst>
              </a:tr>
              <a:tr h="365761">
                <a:tc>
                  <a:txBody>
                    <a:bodyPr/>
                    <a:lstStyle/>
                    <a:p>
                      <a:pPr algn="l"/>
                      <a:r>
                        <a:rPr lang="es-ES" sz="1800" dirty="0"/>
                        <a:t>Huevo</a:t>
                      </a:r>
                    </a:p>
                  </a:txBody>
                  <a:tcPr marL="91443" marR="91443" marT="45722" marB="45722"/>
                </a:tc>
                <a:tc>
                  <a:txBody>
                    <a:bodyPr/>
                    <a:lstStyle/>
                    <a:p>
                      <a:endParaRPr lang="es-ES" sz="1800" dirty="0"/>
                    </a:p>
                  </a:txBody>
                  <a:tcPr marL="91443" marR="91443" marT="45722" marB="45722">
                    <a:solidFill>
                      <a:srgbClr val="FF0000"/>
                    </a:solidFill>
                  </a:tcPr>
                </a:tc>
                <a:extLst>
                  <a:ext uri="{0D108BD9-81ED-4DB2-BD59-A6C34878D82A}">
                    <a16:rowId xmlns:a16="http://schemas.microsoft.com/office/drawing/2014/main" xmlns="" val="10006"/>
                  </a:ext>
                </a:extLst>
              </a:tr>
              <a:tr h="3657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t>Leche</a:t>
                      </a:r>
                    </a:p>
                  </a:txBody>
                  <a:tcPr marL="91443" marR="91443" marT="45722" marB="45722"/>
                </a:tc>
                <a:tc>
                  <a:txBody>
                    <a:bodyPr/>
                    <a:lstStyle/>
                    <a:p>
                      <a:endParaRPr lang="es-ES" sz="1800" dirty="0"/>
                    </a:p>
                  </a:txBody>
                  <a:tcPr marL="91443" marR="91443" marT="45722" marB="45722">
                    <a:solidFill>
                      <a:srgbClr val="92D050"/>
                    </a:solidFill>
                  </a:tcPr>
                </a:tc>
                <a:extLst>
                  <a:ext uri="{0D108BD9-81ED-4DB2-BD59-A6C34878D82A}">
                    <a16:rowId xmlns:a16="http://schemas.microsoft.com/office/drawing/2014/main" xmlns="" val="10007"/>
                  </a:ext>
                </a:extLst>
              </a:tr>
            </a:tbl>
          </a:graphicData>
        </a:graphic>
      </p:graphicFrame>
      <p:graphicFrame>
        <p:nvGraphicFramePr>
          <p:cNvPr id="11" name="10 Tabla">
            <a:extLst>
              <a:ext uri="{FF2B5EF4-FFF2-40B4-BE49-F238E27FC236}">
                <a16:creationId xmlns:a16="http://schemas.microsoft.com/office/drawing/2014/main" xmlns="" id="{DD9421E6-4823-47E8-93C9-90BF4AC43684}"/>
              </a:ext>
            </a:extLst>
          </p:cNvPr>
          <p:cNvGraphicFramePr>
            <a:graphicFrameLocks noGrp="1"/>
          </p:cNvGraphicFramePr>
          <p:nvPr/>
        </p:nvGraphicFramePr>
        <p:xfrm>
          <a:off x="207963" y="2871788"/>
          <a:ext cx="2339975" cy="741362"/>
        </p:xfrm>
        <a:graphic>
          <a:graphicData uri="http://schemas.openxmlformats.org/drawingml/2006/table">
            <a:tbl>
              <a:tblPr firstRow="1" bandRow="1">
                <a:tableStyleId>{5C22544A-7EE6-4342-B048-85BDC9FD1C3A}</a:tableStyleId>
              </a:tblPr>
              <a:tblGrid>
                <a:gridCol w="1151988">
                  <a:extLst>
                    <a:ext uri="{9D8B030D-6E8A-4147-A177-3AD203B41FA5}">
                      <a16:colId xmlns:a16="http://schemas.microsoft.com/office/drawing/2014/main" xmlns="" val="20000"/>
                    </a:ext>
                  </a:extLst>
                </a:gridCol>
                <a:gridCol w="1187987">
                  <a:extLst>
                    <a:ext uri="{9D8B030D-6E8A-4147-A177-3AD203B41FA5}">
                      <a16:colId xmlns:a16="http://schemas.microsoft.com/office/drawing/2014/main" xmlns="" val="20001"/>
                    </a:ext>
                  </a:extLst>
                </a:gridCol>
              </a:tblGrid>
              <a:tr h="37068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Merienda 2</a:t>
                      </a:r>
                    </a:p>
                  </a:txBody>
                  <a:tcPr marL="91439" marR="91439" marT="45700" marB="45700"/>
                </a:tc>
                <a:tc hMerge="1">
                  <a:txBody>
                    <a:bodyPr/>
                    <a:lstStyle/>
                    <a:p>
                      <a:endParaRPr lang="es-ES" dirty="0"/>
                    </a:p>
                  </a:txBody>
                  <a:tcPr/>
                </a:tc>
                <a:extLst>
                  <a:ext uri="{0D108BD9-81ED-4DB2-BD59-A6C34878D82A}">
                    <a16:rowId xmlns:a16="http://schemas.microsoft.com/office/drawing/2014/main" xmlns="" val="10000"/>
                  </a:ext>
                </a:extLst>
              </a:tr>
              <a:tr h="370681">
                <a:tc>
                  <a:txBody>
                    <a:bodyPr/>
                    <a:lstStyle/>
                    <a:p>
                      <a:pPr algn="l"/>
                      <a:r>
                        <a:rPr lang="es-ES" sz="1800" dirty="0"/>
                        <a:t>Naranja</a:t>
                      </a:r>
                    </a:p>
                  </a:txBody>
                  <a:tcPr marL="91439" marR="91439" marT="45700" marB="45700"/>
                </a:tc>
                <a:tc>
                  <a:txBody>
                    <a:bodyPr/>
                    <a:lstStyle/>
                    <a:p>
                      <a:endParaRPr lang="es-ES" sz="1800" dirty="0"/>
                    </a:p>
                  </a:txBody>
                  <a:tcPr marL="91439" marR="91439" marT="45700" marB="45700">
                    <a:solidFill>
                      <a:srgbClr val="FF0000"/>
                    </a:solidFill>
                  </a:tcPr>
                </a:tc>
                <a:extLst>
                  <a:ext uri="{0D108BD9-81ED-4DB2-BD59-A6C34878D82A}">
                    <a16:rowId xmlns:a16="http://schemas.microsoft.com/office/drawing/2014/main" xmlns="" val="10001"/>
                  </a:ext>
                </a:extLst>
              </a:tr>
            </a:tbl>
          </a:graphicData>
        </a:graphic>
      </p:graphicFrame>
      <p:sp>
        <p:nvSpPr>
          <p:cNvPr id="137318" name="13 CuadroTexto">
            <a:extLst>
              <a:ext uri="{FF2B5EF4-FFF2-40B4-BE49-F238E27FC236}">
                <a16:creationId xmlns:a16="http://schemas.microsoft.com/office/drawing/2014/main" xmlns="" id="{EE74CCD0-7D5F-4763-95A5-25266D38236C}"/>
              </a:ext>
            </a:extLst>
          </p:cNvPr>
          <p:cNvSpPr txBox="1">
            <a:spLocks noChangeArrowheads="1"/>
          </p:cNvSpPr>
          <p:nvPr/>
        </p:nvSpPr>
        <p:spPr bwMode="auto">
          <a:xfrm>
            <a:off x="3551238" y="223838"/>
            <a:ext cx="4608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b="1">
                <a:solidFill>
                  <a:schemeClr val="tx2"/>
                </a:solidFill>
              </a:rPr>
              <a:t>DIETA VARIADA</a:t>
            </a:r>
            <a:endParaRPr lang="es-ES" altLang="es-ES" sz="2400" b="1">
              <a:solidFill>
                <a:srgbClr val="FF0000"/>
              </a:solidFill>
            </a:endParaRPr>
          </a:p>
        </p:txBody>
      </p:sp>
      <p:sp>
        <p:nvSpPr>
          <p:cNvPr id="2" name="Rectángulo 1">
            <a:extLst>
              <a:ext uri="{FF2B5EF4-FFF2-40B4-BE49-F238E27FC236}">
                <a16:creationId xmlns:a16="http://schemas.microsoft.com/office/drawing/2014/main" xmlns="" id="{B3E0C415-EFBB-4E16-9351-C5A79DCF6CAE}"/>
              </a:ext>
            </a:extLst>
          </p:cNvPr>
          <p:cNvSpPr/>
          <p:nvPr/>
        </p:nvSpPr>
        <p:spPr>
          <a:xfrm>
            <a:off x="6988175" y="3970338"/>
            <a:ext cx="2935288" cy="1754187"/>
          </a:xfrm>
          <a:prstGeom prst="rect">
            <a:avLst/>
          </a:prstGeom>
          <a:solidFill>
            <a:schemeClr val="accent6">
              <a:lumMod val="20000"/>
              <a:lumOff val="80000"/>
              <a:alpha val="62000"/>
            </a:schemeClr>
          </a:solidFill>
        </p:spPr>
        <p:txBody>
          <a:bodyPr>
            <a:spAutoFit/>
          </a:bodyPr>
          <a:lstStyle/>
          <a:p>
            <a:pPr eaLnBrk="1" fontAlgn="auto" hangingPunct="1">
              <a:spcBef>
                <a:spcPts val="0"/>
              </a:spcBef>
              <a:spcAft>
                <a:spcPts val="0"/>
              </a:spcAft>
              <a:defRPr/>
            </a:pPr>
            <a:r>
              <a:rPr lang="es-ES" b="1" dirty="0">
                <a:solidFill>
                  <a:schemeClr val="accent6">
                    <a:lumMod val="50000"/>
                  </a:schemeClr>
                </a:solidFill>
                <a:latin typeface="+mn-lt"/>
              </a:rPr>
              <a:t>Muchas y variadas</a:t>
            </a:r>
          </a:p>
          <a:p>
            <a:pPr eaLnBrk="1" fontAlgn="auto" hangingPunct="1">
              <a:spcBef>
                <a:spcPts val="0"/>
              </a:spcBef>
              <a:spcAft>
                <a:spcPts val="0"/>
              </a:spcAft>
              <a:defRPr/>
            </a:pPr>
            <a:r>
              <a:rPr lang="es-ES" b="1" dirty="0">
                <a:solidFill>
                  <a:schemeClr val="accent6">
                    <a:lumMod val="50000"/>
                  </a:schemeClr>
                </a:solidFill>
                <a:latin typeface="+mn-lt"/>
              </a:rPr>
              <a:t>De todos los colores</a:t>
            </a:r>
          </a:p>
          <a:p>
            <a:pPr eaLnBrk="1" fontAlgn="auto" hangingPunct="1">
              <a:spcBef>
                <a:spcPts val="0"/>
              </a:spcBef>
              <a:spcAft>
                <a:spcPts val="0"/>
              </a:spcAft>
              <a:defRPr/>
            </a:pPr>
            <a:r>
              <a:rPr lang="es-ES" b="1" dirty="0">
                <a:solidFill>
                  <a:schemeClr val="accent6">
                    <a:lumMod val="50000"/>
                  </a:schemeClr>
                </a:solidFill>
                <a:latin typeface="+mn-lt"/>
              </a:rPr>
              <a:t>5 al día: 3 + 2 </a:t>
            </a:r>
          </a:p>
          <a:p>
            <a:pPr eaLnBrk="1" fontAlgn="auto" hangingPunct="1">
              <a:spcBef>
                <a:spcPts val="0"/>
              </a:spcBef>
              <a:spcAft>
                <a:spcPts val="0"/>
              </a:spcAft>
              <a:defRPr/>
            </a:pPr>
            <a:r>
              <a:rPr lang="es-ES" b="1" dirty="0">
                <a:solidFill>
                  <a:schemeClr val="accent6">
                    <a:lumMod val="50000"/>
                  </a:schemeClr>
                </a:solidFill>
                <a:latin typeface="+mn-lt"/>
              </a:rPr>
              <a:t>Verduras crudas y cocinadas.</a:t>
            </a:r>
          </a:p>
          <a:p>
            <a:pPr eaLnBrk="1" fontAlgn="auto" hangingPunct="1">
              <a:spcBef>
                <a:spcPts val="0"/>
              </a:spcBef>
              <a:spcAft>
                <a:spcPts val="0"/>
              </a:spcAft>
              <a:defRPr/>
            </a:pPr>
            <a:r>
              <a:rPr lang="es-ES" b="1" dirty="0">
                <a:solidFill>
                  <a:schemeClr val="accent6">
                    <a:lumMod val="50000"/>
                  </a:schemeClr>
                </a:solidFill>
                <a:latin typeface="+mn-lt"/>
              </a:rPr>
              <a:t>Piezas de fruta enteras</a:t>
            </a:r>
          </a:p>
          <a:p>
            <a:pPr eaLnBrk="1" fontAlgn="auto" hangingPunct="1">
              <a:spcBef>
                <a:spcPts val="0"/>
              </a:spcBef>
              <a:spcAft>
                <a:spcPts val="0"/>
              </a:spcAft>
              <a:defRPr/>
            </a:pPr>
            <a:r>
              <a:rPr lang="es-ES" b="1" dirty="0">
                <a:solidFill>
                  <a:schemeClr val="accent6">
                    <a:lumMod val="50000"/>
                  </a:schemeClr>
                </a:solidFill>
                <a:latin typeface="+mn-lt"/>
              </a:rPr>
              <a:t>Al menos 1 cítrico. </a:t>
            </a:r>
          </a:p>
        </p:txBody>
      </p:sp>
      <p:sp>
        <p:nvSpPr>
          <p:cNvPr id="3" name="CuadroTexto 2">
            <a:extLst>
              <a:ext uri="{FF2B5EF4-FFF2-40B4-BE49-F238E27FC236}">
                <a16:creationId xmlns:a16="http://schemas.microsoft.com/office/drawing/2014/main" xmlns="" id="{ED5261E7-8238-4FAB-880A-124DD47E4F35}"/>
              </a:ext>
            </a:extLst>
          </p:cNvPr>
          <p:cNvSpPr txBox="1"/>
          <p:nvPr/>
        </p:nvSpPr>
        <p:spPr>
          <a:xfrm>
            <a:off x="5314104" y="1544152"/>
            <a:ext cx="2719052" cy="1477328"/>
          </a:xfrm>
          <a:prstGeom prst="rect">
            <a:avLst/>
          </a:prstGeom>
          <a:noFill/>
        </p:spPr>
        <p:txBody>
          <a:bodyPr>
            <a:spAutoFit/>
          </a:bodyPr>
          <a:lstStyle/>
          <a:p>
            <a:pPr eaLnBrk="1" fontAlgn="auto" hangingPunct="1">
              <a:spcBef>
                <a:spcPts val="0"/>
              </a:spcBef>
              <a:spcAft>
                <a:spcPts val="0"/>
              </a:spcAft>
              <a:defRPr/>
            </a:pPr>
            <a:r>
              <a:rPr lang="es-ES" dirty="0">
                <a:highlight>
                  <a:srgbClr val="FFFF00"/>
                </a:highlight>
                <a:latin typeface="+mn-lt"/>
              </a:rPr>
              <a:t>Variedades integrales</a:t>
            </a:r>
          </a:p>
          <a:p>
            <a:pPr eaLnBrk="1" fontAlgn="auto" hangingPunct="1">
              <a:spcBef>
                <a:spcPts val="0"/>
              </a:spcBef>
              <a:spcAft>
                <a:spcPts val="0"/>
              </a:spcAft>
              <a:defRPr/>
            </a:pPr>
            <a:r>
              <a:rPr lang="es-ES" dirty="0">
                <a:highlight>
                  <a:srgbClr val="FFFF00"/>
                </a:highlight>
                <a:latin typeface="+mn-lt"/>
              </a:rPr>
              <a:t>Garantizar presencia en todas las comidas</a:t>
            </a:r>
          </a:p>
          <a:p>
            <a:pPr eaLnBrk="1" fontAlgn="auto" hangingPunct="1">
              <a:spcBef>
                <a:spcPts val="0"/>
              </a:spcBef>
              <a:spcAft>
                <a:spcPts val="0"/>
              </a:spcAft>
              <a:defRPr/>
            </a:pPr>
            <a:r>
              <a:rPr lang="es-ES" dirty="0">
                <a:highlight>
                  <a:srgbClr val="FFFF00"/>
                </a:highlight>
                <a:latin typeface="+mn-lt"/>
              </a:rPr>
              <a:t>Evitar bollería y variedades azucaradas o de “diseño”</a:t>
            </a:r>
          </a:p>
        </p:txBody>
      </p:sp>
      <p:sp>
        <p:nvSpPr>
          <p:cNvPr id="16" name="3 CuadroTexto">
            <a:extLst>
              <a:ext uri="{FF2B5EF4-FFF2-40B4-BE49-F238E27FC236}">
                <a16:creationId xmlns:a16="http://schemas.microsoft.com/office/drawing/2014/main" xmlns="" id="{CB68234A-76B9-4EC9-8181-FC1D1D9126C2}"/>
              </a:ext>
            </a:extLst>
          </p:cNvPr>
          <p:cNvSpPr txBox="1">
            <a:spLocks noChangeArrowheads="1"/>
          </p:cNvSpPr>
          <p:nvPr/>
        </p:nvSpPr>
        <p:spPr bwMode="auto">
          <a:xfrm>
            <a:off x="8004968" y="412041"/>
            <a:ext cx="2665413" cy="1477328"/>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es-ES" altLang="es-ES" sz="1800" dirty="0">
                <a:solidFill>
                  <a:schemeClr val="accent4">
                    <a:lumMod val="20000"/>
                    <a:lumOff val="80000"/>
                  </a:schemeClr>
                </a:solidFill>
                <a:highlight>
                  <a:srgbClr val="808000"/>
                </a:highlight>
                <a:latin typeface="+mn-lt"/>
              </a:rPr>
              <a:t>Más aceite de oliva</a:t>
            </a:r>
          </a:p>
          <a:p>
            <a:pPr eaLnBrk="1" fontAlgn="auto" hangingPunct="1">
              <a:spcBef>
                <a:spcPct val="0"/>
              </a:spcBef>
              <a:spcAft>
                <a:spcPts val="0"/>
              </a:spcAft>
              <a:buFontTx/>
              <a:buNone/>
              <a:defRPr/>
            </a:pPr>
            <a:r>
              <a:rPr lang="es-ES" altLang="es-ES" sz="1800" dirty="0">
                <a:solidFill>
                  <a:schemeClr val="accent4">
                    <a:lumMod val="20000"/>
                    <a:lumOff val="80000"/>
                  </a:schemeClr>
                </a:solidFill>
                <a:highlight>
                  <a:srgbClr val="808000"/>
                </a:highlight>
                <a:latin typeface="+mn-lt"/>
              </a:rPr>
              <a:t>Limitar alimentos ricos en grasas de origen animal</a:t>
            </a:r>
          </a:p>
          <a:p>
            <a:pPr eaLnBrk="1" fontAlgn="auto" hangingPunct="1">
              <a:spcBef>
                <a:spcPct val="0"/>
              </a:spcBef>
              <a:spcAft>
                <a:spcPts val="0"/>
              </a:spcAft>
              <a:buFontTx/>
              <a:buNone/>
              <a:defRPr/>
            </a:pPr>
            <a:r>
              <a:rPr lang="es-ES" altLang="es-ES" sz="1800" dirty="0">
                <a:solidFill>
                  <a:schemeClr val="accent4">
                    <a:lumMod val="20000"/>
                    <a:lumOff val="80000"/>
                  </a:schemeClr>
                </a:solidFill>
                <a:highlight>
                  <a:srgbClr val="808000"/>
                </a:highlight>
                <a:latin typeface="+mn-lt"/>
              </a:rPr>
              <a:t>Limitar bollería, embutidos….</a:t>
            </a:r>
          </a:p>
        </p:txBody>
      </p:sp>
      <p:sp>
        <p:nvSpPr>
          <p:cNvPr id="137322" name="Rectángulo 3">
            <a:extLst>
              <a:ext uri="{FF2B5EF4-FFF2-40B4-BE49-F238E27FC236}">
                <a16:creationId xmlns:a16="http://schemas.microsoft.com/office/drawing/2014/main" xmlns="" id="{AB915E5B-41B6-47CC-9E1A-B528090CD50C}"/>
              </a:ext>
            </a:extLst>
          </p:cNvPr>
          <p:cNvSpPr>
            <a:spLocks noChangeArrowheads="1"/>
          </p:cNvSpPr>
          <p:nvPr/>
        </p:nvSpPr>
        <p:spPr bwMode="auto">
          <a:xfrm>
            <a:off x="9582150" y="1900238"/>
            <a:ext cx="2401888" cy="1754187"/>
          </a:xfrm>
          <a:prstGeom prst="rect">
            <a:avLst/>
          </a:prstGeom>
          <a:solidFill>
            <a:srgbClr val="FEC2F1">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kumimoji="1" lang="es-ES" altLang="es-ES" sz="1800">
                <a:cs typeface="Calibri" panose="020F0502020204030204" pitchFamily="34" charset="0"/>
              </a:rPr>
              <a:t>Limitar tamaño ración</a:t>
            </a:r>
          </a:p>
          <a:p>
            <a:pPr algn="r" eaLnBrk="1" hangingPunct="1">
              <a:lnSpc>
                <a:spcPct val="100000"/>
              </a:lnSpc>
              <a:spcBef>
                <a:spcPct val="0"/>
              </a:spcBef>
              <a:buFontTx/>
              <a:buNone/>
            </a:pPr>
            <a:r>
              <a:rPr kumimoji="1" lang="es-ES" altLang="es-ES" sz="1800" b="1">
                <a:solidFill>
                  <a:schemeClr val="tx2"/>
                </a:solidFill>
                <a:cs typeface="Calibri" panose="020F0502020204030204" pitchFamily="34" charset="0"/>
              </a:rPr>
              <a:t>+ </a:t>
            </a:r>
            <a:r>
              <a:rPr kumimoji="1" lang="es-ES" altLang="es-ES" sz="1800">
                <a:cs typeface="Calibri" panose="020F0502020204030204" pitchFamily="34" charset="0"/>
              </a:rPr>
              <a:t>Pescado </a:t>
            </a:r>
            <a:r>
              <a:rPr kumimoji="1" lang="es-ES" altLang="es-ES" sz="1800" b="1">
                <a:solidFill>
                  <a:schemeClr val="tx2"/>
                </a:solidFill>
                <a:cs typeface="Calibri" panose="020F0502020204030204" pitchFamily="34" charset="0"/>
              </a:rPr>
              <a:t>Azul 2 </a:t>
            </a:r>
            <a:r>
              <a:rPr kumimoji="1" lang="es-ES" altLang="es-ES" sz="1800">
                <a:cs typeface="Calibri" panose="020F0502020204030204" pitchFamily="34" charset="0"/>
              </a:rPr>
              <a:t>a la semana</a:t>
            </a:r>
          </a:p>
          <a:p>
            <a:pPr algn="r" eaLnBrk="1" hangingPunct="1">
              <a:lnSpc>
                <a:spcPct val="100000"/>
              </a:lnSpc>
              <a:spcBef>
                <a:spcPct val="0"/>
              </a:spcBef>
              <a:buFontTx/>
              <a:buNone/>
            </a:pPr>
            <a:r>
              <a:rPr kumimoji="1" lang="es-ES" altLang="es-ES" sz="1800">
                <a:cs typeface="Calibri" panose="020F0502020204030204" pitchFamily="34" charset="0"/>
              </a:rPr>
              <a:t>Carnes (predominando las aves)</a:t>
            </a:r>
          </a:p>
          <a:p>
            <a:pPr algn="r" eaLnBrk="1" hangingPunct="1">
              <a:lnSpc>
                <a:spcPct val="100000"/>
              </a:lnSpc>
              <a:spcBef>
                <a:spcPct val="0"/>
              </a:spcBef>
              <a:buFontTx/>
              <a:buNone/>
            </a:pPr>
            <a:r>
              <a:rPr kumimoji="1" lang="es-ES" altLang="es-ES" sz="1800">
                <a:cs typeface="Calibri" panose="020F0502020204030204" pitchFamily="34" charset="0"/>
              </a:rPr>
              <a:t> Huevos: </a:t>
            </a:r>
            <a:r>
              <a:rPr kumimoji="1" lang="es-ES" altLang="es-ES" sz="1800" b="1">
                <a:solidFill>
                  <a:srgbClr val="FF0000"/>
                </a:solidFill>
                <a:cs typeface="Calibri" panose="020F0502020204030204" pitchFamily="34" charset="0"/>
              </a:rPr>
              <a:t>3- 4</a:t>
            </a:r>
            <a:r>
              <a:rPr kumimoji="1" lang="es-ES" altLang="es-ES" sz="1800">
                <a:cs typeface="Calibri" panose="020F0502020204030204" pitchFamily="34" charset="0"/>
              </a:rPr>
              <a:t> la semana</a:t>
            </a:r>
            <a:endParaRPr kumimoji="1" lang="es-ES_tradnl" altLang="es-ES" sz="1800">
              <a:cs typeface="Calibri" panose="020F0502020204030204" pitchFamily="34" charset="0"/>
            </a:endParaRPr>
          </a:p>
        </p:txBody>
      </p:sp>
      <p:sp>
        <p:nvSpPr>
          <p:cNvPr id="19" name="9 CuadroTexto">
            <a:extLst>
              <a:ext uri="{FF2B5EF4-FFF2-40B4-BE49-F238E27FC236}">
                <a16:creationId xmlns:a16="http://schemas.microsoft.com/office/drawing/2014/main" xmlns="" id="{A7500134-7125-475E-A661-F1266740D936}"/>
              </a:ext>
            </a:extLst>
          </p:cNvPr>
          <p:cNvSpPr txBox="1"/>
          <p:nvPr/>
        </p:nvSpPr>
        <p:spPr>
          <a:xfrm>
            <a:off x="9464539" y="5244785"/>
            <a:ext cx="2520280" cy="830997"/>
          </a:xfrm>
          <a:prstGeom prst="rect">
            <a:avLst/>
          </a:prstGeom>
          <a:blipFill>
            <a:blip r:embed="rId3" cstate="print"/>
            <a:srcRect/>
            <a:stretch>
              <a:fillRect t="-42303" b="42303"/>
            </a:stretch>
          </a:blipFill>
          <a:ln w="38100">
            <a:solidFill>
              <a:schemeClr val="accent6">
                <a:lumMod val="50000"/>
              </a:schemeClr>
            </a:solidFill>
          </a:ln>
        </p:spPr>
        <p:txBody>
          <a:bodyPr>
            <a:spAutoFit/>
          </a:bodyPr>
          <a:lstStyle/>
          <a:p>
            <a:pPr algn="ctr" eaLnBrk="1" fontAlgn="auto" hangingPunct="1">
              <a:spcBef>
                <a:spcPts val="0"/>
              </a:spcBef>
              <a:spcAft>
                <a:spcPts val="0"/>
              </a:spcAft>
              <a:defRPr/>
            </a:pPr>
            <a:r>
              <a:rPr lang="es-ES" sz="1600" dirty="0">
                <a:latin typeface="+mn-lt"/>
                <a:cs typeface="Calibri" pitchFamily="34" charset="0"/>
              </a:rPr>
              <a:t>Legumbres: Variar entre semanas</a:t>
            </a:r>
          </a:p>
          <a:p>
            <a:pPr algn="ctr" eaLnBrk="1" fontAlgn="auto" hangingPunct="1">
              <a:spcBef>
                <a:spcPts val="0"/>
              </a:spcBef>
              <a:spcAft>
                <a:spcPts val="0"/>
              </a:spcAft>
              <a:defRPr/>
            </a:pPr>
            <a:r>
              <a:rPr lang="es-ES" sz="1600" dirty="0">
                <a:latin typeface="+mn-lt"/>
                <a:cs typeface="Calibri" pitchFamily="34" charset="0"/>
              </a:rPr>
              <a:t>1-2 a la semana</a:t>
            </a:r>
            <a:endParaRPr lang="es-ES_tradnl" sz="1600" dirty="0">
              <a:latin typeface="+mn-lt"/>
              <a:cs typeface="Calibri" pitchFamily="34" charset="0"/>
            </a:endParaRPr>
          </a:p>
        </p:txBody>
      </p:sp>
      <p:sp>
        <p:nvSpPr>
          <p:cNvPr id="137326" name="7 CuadroTexto">
            <a:extLst>
              <a:ext uri="{FF2B5EF4-FFF2-40B4-BE49-F238E27FC236}">
                <a16:creationId xmlns:a16="http://schemas.microsoft.com/office/drawing/2014/main" xmlns="" id="{20DA3D19-864F-4382-B1D6-FA8BE202A73C}"/>
              </a:ext>
            </a:extLst>
          </p:cNvPr>
          <p:cNvSpPr txBox="1">
            <a:spLocks noChangeArrowheads="1"/>
          </p:cNvSpPr>
          <p:nvPr/>
        </p:nvSpPr>
        <p:spPr bwMode="auto">
          <a:xfrm>
            <a:off x="4727575" y="5810250"/>
            <a:ext cx="27368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s-ES" altLang="es-ES" sz="4400" b="1">
                <a:solidFill>
                  <a:schemeClr val="tx2"/>
                </a:solidFill>
                <a:cs typeface="Calibri" panose="020F0502020204030204" pitchFamily="34" charset="0"/>
              </a:rPr>
              <a:t>¡¡AGUA!!</a:t>
            </a:r>
          </a:p>
        </p:txBody>
      </p:sp>
      <p:grpSp>
        <p:nvGrpSpPr>
          <p:cNvPr id="137327" name="Grupo 16">
            <a:extLst>
              <a:ext uri="{FF2B5EF4-FFF2-40B4-BE49-F238E27FC236}">
                <a16:creationId xmlns:a16="http://schemas.microsoft.com/office/drawing/2014/main" xmlns="" id="{C06F79DC-E47C-43C9-92E5-2848C03AB7E6}"/>
              </a:ext>
            </a:extLst>
          </p:cNvPr>
          <p:cNvGrpSpPr>
            <a:grpSpLocks/>
          </p:cNvGrpSpPr>
          <p:nvPr/>
        </p:nvGrpSpPr>
        <p:grpSpPr bwMode="auto">
          <a:xfrm>
            <a:off x="207963" y="-306388"/>
            <a:ext cx="11680825" cy="1041401"/>
            <a:chOff x="324949" y="18898"/>
            <a:chExt cx="11473761" cy="1041523"/>
          </a:xfrm>
        </p:grpSpPr>
        <p:pic>
          <p:nvPicPr>
            <p:cNvPr id="18" name="Gráfico 17" descr="Niños">
              <a:extLst>
                <a:ext uri="{FF2B5EF4-FFF2-40B4-BE49-F238E27FC236}">
                  <a16:creationId xmlns:a16="http://schemas.microsoft.com/office/drawing/2014/main" xmlns="" id="{7DBE674B-17F8-4B73-992A-4DF1793B8B64}"/>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37329" name="Grupo 19">
              <a:extLst>
                <a:ext uri="{FF2B5EF4-FFF2-40B4-BE49-F238E27FC236}">
                  <a16:creationId xmlns:a16="http://schemas.microsoft.com/office/drawing/2014/main" xmlns="" id="{54A4E45E-594C-4EC9-9FE9-7541C5C79882}"/>
                </a:ext>
              </a:extLst>
            </p:cNvPr>
            <p:cNvGrpSpPr>
              <a:grpSpLocks/>
            </p:cNvGrpSpPr>
            <p:nvPr/>
          </p:nvGrpSpPr>
          <p:grpSpPr bwMode="auto">
            <a:xfrm>
              <a:off x="10087897" y="203994"/>
              <a:ext cx="1710813" cy="651412"/>
              <a:chOff x="311102" y="174229"/>
              <a:chExt cx="9335256" cy="6359305"/>
            </a:xfrm>
          </p:grpSpPr>
          <p:pic>
            <p:nvPicPr>
              <p:cNvPr id="137330" name="Imagen 20">
                <a:extLst>
                  <a:ext uri="{FF2B5EF4-FFF2-40B4-BE49-F238E27FC236}">
                    <a16:creationId xmlns:a16="http://schemas.microsoft.com/office/drawing/2014/main" xmlns="" id="{4B87D898-9070-464F-8D4B-FF86C2B77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331" name="Imagen 21">
                <a:extLst>
                  <a:ext uri="{FF2B5EF4-FFF2-40B4-BE49-F238E27FC236}">
                    <a16:creationId xmlns:a16="http://schemas.microsoft.com/office/drawing/2014/main" xmlns="" id="{429B0C33-9C79-40C3-93FF-2B894DC0C0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8FB1706C-9748-49E5-9C67-22EF4DAD4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28600"/>
            <a:ext cx="2151062" cy="136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a:extLst>
              <a:ext uri="{FF2B5EF4-FFF2-40B4-BE49-F238E27FC236}">
                <a16:creationId xmlns:a16="http://schemas.microsoft.com/office/drawing/2014/main" xmlns="" id="{B69ACF36-063C-4F8F-BF5D-A9509A17E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675" y="231775"/>
            <a:ext cx="2151063" cy="136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8244" name="13 CuadroTexto">
            <a:extLst>
              <a:ext uri="{FF2B5EF4-FFF2-40B4-BE49-F238E27FC236}">
                <a16:creationId xmlns:a16="http://schemas.microsoft.com/office/drawing/2014/main" xmlns="" id="{2341E104-DCC2-4271-8AEC-B8E499B68EF7}"/>
              </a:ext>
            </a:extLst>
          </p:cNvPr>
          <p:cNvSpPr txBox="1">
            <a:spLocks noChangeArrowheads="1"/>
          </p:cNvSpPr>
          <p:nvPr/>
        </p:nvSpPr>
        <p:spPr bwMode="auto">
          <a:xfrm>
            <a:off x="3551238" y="223838"/>
            <a:ext cx="4608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b="1">
                <a:solidFill>
                  <a:schemeClr val="tx2"/>
                </a:solidFill>
              </a:rPr>
              <a:t>DIETA SUFICIENTE </a:t>
            </a:r>
            <a:endParaRPr lang="es-ES" altLang="es-ES" sz="2400" b="1">
              <a:solidFill>
                <a:srgbClr val="FF0000"/>
              </a:solidFill>
            </a:endParaRPr>
          </a:p>
        </p:txBody>
      </p:sp>
      <p:pic>
        <p:nvPicPr>
          <p:cNvPr id="7" name="Picture 2">
            <a:extLst>
              <a:ext uri="{FF2B5EF4-FFF2-40B4-BE49-F238E27FC236}">
                <a16:creationId xmlns:a16="http://schemas.microsoft.com/office/drawing/2014/main" xmlns="" id="{433E7BAE-3864-41AD-9AF0-860D465C2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296" t="22069" r="17982" b="6432"/>
          <a:stretch>
            <a:fillRect/>
          </a:stretch>
        </p:blipFill>
        <p:spPr bwMode="auto">
          <a:xfrm>
            <a:off x="493713" y="1751013"/>
            <a:ext cx="6946900" cy="488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upo 8">
            <a:extLst>
              <a:ext uri="{FF2B5EF4-FFF2-40B4-BE49-F238E27FC236}">
                <a16:creationId xmlns:a16="http://schemas.microsoft.com/office/drawing/2014/main" xmlns="" id="{23C78F08-0E3D-470E-A800-6EA0AB872E87}"/>
              </a:ext>
            </a:extLst>
          </p:cNvPr>
          <p:cNvGrpSpPr>
            <a:grpSpLocks/>
          </p:cNvGrpSpPr>
          <p:nvPr/>
        </p:nvGrpSpPr>
        <p:grpSpPr bwMode="auto">
          <a:xfrm>
            <a:off x="7705725" y="223838"/>
            <a:ext cx="4608513" cy="6410325"/>
            <a:chOff x="1032929" y="67301"/>
            <a:chExt cx="4873185" cy="6673332"/>
          </a:xfrm>
        </p:grpSpPr>
        <p:pic>
          <p:nvPicPr>
            <p:cNvPr id="138249" name="Picture 2">
              <a:extLst>
                <a:ext uri="{FF2B5EF4-FFF2-40B4-BE49-F238E27FC236}">
                  <a16:creationId xmlns:a16="http://schemas.microsoft.com/office/drawing/2014/main" xmlns="" id="{600715D5-22A0-4BED-B28F-936E76CF8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602" t="21156" r="17514" b="44096"/>
            <a:stretch>
              <a:fillRect/>
            </a:stretch>
          </p:blipFill>
          <p:spPr bwMode="auto">
            <a:xfrm>
              <a:off x="1273989" y="67301"/>
              <a:ext cx="4632125" cy="14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2">
              <a:extLst>
                <a:ext uri="{FF2B5EF4-FFF2-40B4-BE49-F238E27FC236}">
                  <a16:creationId xmlns:a16="http://schemas.microsoft.com/office/drawing/2014/main" xmlns="" id="{70D33A9B-E879-439E-9E6F-70CC3DF654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925" t="16240" r="10878" b="26122"/>
            <a:stretch>
              <a:fillRect/>
            </a:stretch>
          </p:blipFill>
          <p:spPr bwMode="auto">
            <a:xfrm>
              <a:off x="1032929" y="1566304"/>
              <a:ext cx="4696746" cy="236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3">
              <a:extLst>
                <a:ext uri="{FF2B5EF4-FFF2-40B4-BE49-F238E27FC236}">
                  <a16:creationId xmlns:a16="http://schemas.microsoft.com/office/drawing/2014/main" xmlns="" id="{96B3CE05-4B36-4862-8CEB-18DA32F387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171" t="24463" r="15697" b="26097"/>
            <a:stretch>
              <a:fillRect/>
            </a:stretch>
          </p:blipFill>
          <p:spPr bwMode="auto">
            <a:xfrm>
              <a:off x="1512910" y="4014137"/>
              <a:ext cx="4393204" cy="272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uadroTexto 2">
            <a:extLst>
              <a:ext uri="{FF2B5EF4-FFF2-40B4-BE49-F238E27FC236}">
                <a16:creationId xmlns:a16="http://schemas.microsoft.com/office/drawing/2014/main" xmlns="" id="{568DA89E-9027-4F0D-B8BE-E3232F652597}"/>
              </a:ext>
            </a:extLst>
          </p:cNvPr>
          <p:cNvSpPr txBox="1">
            <a:spLocks noChangeArrowheads="1"/>
          </p:cNvSpPr>
          <p:nvPr/>
        </p:nvSpPr>
        <p:spPr bwMode="auto">
          <a:xfrm rot="-2147489">
            <a:off x="7724775" y="2371725"/>
            <a:ext cx="2311400" cy="522288"/>
          </a:xfrm>
          <a:prstGeom prst="rect">
            <a:avLst/>
          </a:prstGeom>
          <a:solidFill>
            <a:srgbClr val="FA0652"/>
          </a:solidFill>
          <a:ln w="31750">
            <a:solidFill>
              <a:srgbClr val="EC6B1C"/>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solidFill>
                  <a:schemeClr val="bg1"/>
                </a:solidFill>
              </a:rPr>
              <a:t>1.028 kcal</a:t>
            </a:r>
          </a:p>
        </p:txBody>
      </p:sp>
      <p:sp>
        <p:nvSpPr>
          <p:cNvPr id="14" name="CuadroTexto 13">
            <a:extLst>
              <a:ext uri="{FF2B5EF4-FFF2-40B4-BE49-F238E27FC236}">
                <a16:creationId xmlns:a16="http://schemas.microsoft.com/office/drawing/2014/main" xmlns="" id="{E90A0663-BE39-4303-814B-74CDF316EFF2}"/>
              </a:ext>
            </a:extLst>
          </p:cNvPr>
          <p:cNvSpPr txBox="1">
            <a:spLocks noChangeArrowheads="1"/>
          </p:cNvSpPr>
          <p:nvPr/>
        </p:nvSpPr>
        <p:spPr bwMode="auto">
          <a:xfrm rot="-2147489">
            <a:off x="9945688" y="2536825"/>
            <a:ext cx="2311400" cy="522288"/>
          </a:xfrm>
          <a:prstGeom prst="rect">
            <a:avLst/>
          </a:prstGeom>
          <a:solidFill>
            <a:srgbClr val="FA0652"/>
          </a:solidFill>
          <a:ln w="31750">
            <a:solidFill>
              <a:srgbClr val="EC6B1C"/>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solidFill>
                  <a:schemeClr val="bg1"/>
                </a:solidFill>
              </a:rPr>
              <a:t>2.004 kcal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4 CuadroTexto">
            <a:extLst>
              <a:ext uri="{FF2B5EF4-FFF2-40B4-BE49-F238E27FC236}">
                <a16:creationId xmlns:a16="http://schemas.microsoft.com/office/drawing/2014/main" xmlns="" id="{D3F69211-F140-44E9-9361-782B3C8936F1}"/>
              </a:ext>
            </a:extLst>
          </p:cNvPr>
          <p:cNvSpPr txBox="1">
            <a:spLocks noChangeArrowheads="1"/>
          </p:cNvSpPr>
          <p:nvPr/>
        </p:nvSpPr>
        <p:spPr bwMode="auto">
          <a:xfrm>
            <a:off x="3448050" y="496888"/>
            <a:ext cx="38115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2400" b="1">
                <a:solidFill>
                  <a:srgbClr val="FF0000"/>
                </a:solidFill>
              </a:rPr>
              <a:t>Ingestas recomendadas</a:t>
            </a:r>
          </a:p>
          <a:p>
            <a:pPr eaLnBrk="1" hangingPunct="1">
              <a:lnSpc>
                <a:spcPct val="100000"/>
              </a:lnSpc>
              <a:spcBef>
                <a:spcPct val="0"/>
              </a:spcBef>
              <a:buFontTx/>
              <a:buNone/>
            </a:pPr>
            <a:r>
              <a:rPr lang="es-ES" altLang="es-ES" sz="2400" b="1">
                <a:solidFill>
                  <a:srgbClr val="FF0000"/>
                </a:solidFill>
              </a:rPr>
              <a:t>de energía para la población española</a:t>
            </a:r>
          </a:p>
        </p:txBody>
      </p:sp>
      <p:pic>
        <p:nvPicPr>
          <p:cNvPr id="140291" name="Picture 2">
            <a:extLst>
              <a:ext uri="{FF2B5EF4-FFF2-40B4-BE49-F238E27FC236}">
                <a16:creationId xmlns:a16="http://schemas.microsoft.com/office/drawing/2014/main" xmlns="" id="{3F51FEF7-7ADA-4BA6-A73D-C19065BE7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97" t="30644" r="66930" b="22511"/>
          <a:stretch>
            <a:fillRect/>
          </a:stretch>
        </p:blipFill>
        <p:spPr bwMode="auto">
          <a:xfrm>
            <a:off x="207963" y="338138"/>
            <a:ext cx="3240087" cy="629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292" name="Picture 2" descr="C:\Users\Paco\AppData\Local\Microsoft\Windows\INetCache\IE\SVTKRMFU\familia[1].gif">
            <a:extLst>
              <a:ext uri="{FF2B5EF4-FFF2-40B4-BE49-F238E27FC236}">
                <a16:creationId xmlns:a16="http://schemas.microsoft.com/office/drawing/2014/main" xmlns="" id="{3761892C-9606-4063-9FA7-AEB6EE2B0F9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1719263"/>
            <a:ext cx="4191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2 Conector angular">
            <a:extLst>
              <a:ext uri="{FF2B5EF4-FFF2-40B4-BE49-F238E27FC236}">
                <a16:creationId xmlns:a16="http://schemas.microsoft.com/office/drawing/2014/main" xmlns="" id="{F439B56D-CC7A-441B-BCFF-90266E975655}"/>
              </a:ext>
            </a:extLst>
          </p:cNvPr>
          <p:cNvCxnSpPr/>
          <p:nvPr/>
        </p:nvCxnSpPr>
        <p:spPr>
          <a:xfrm rot="10800000" flipV="1">
            <a:off x="3475038" y="3825875"/>
            <a:ext cx="1439862" cy="1152525"/>
          </a:xfrm>
          <a:prstGeom prst="bentConnector3">
            <a:avLst/>
          </a:prstGeom>
          <a:ln w="25400">
            <a:solidFill>
              <a:srgbClr val="E44506"/>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angular">
            <a:extLst>
              <a:ext uri="{FF2B5EF4-FFF2-40B4-BE49-F238E27FC236}">
                <a16:creationId xmlns:a16="http://schemas.microsoft.com/office/drawing/2014/main" xmlns="" id="{727B2D95-4AFB-4D0E-B315-64CB5736484C}"/>
              </a:ext>
            </a:extLst>
          </p:cNvPr>
          <p:cNvCxnSpPr/>
          <p:nvPr/>
        </p:nvCxnSpPr>
        <p:spPr>
          <a:xfrm rot="10800000" flipV="1">
            <a:off x="3475038" y="4311650"/>
            <a:ext cx="3363912" cy="1152525"/>
          </a:xfrm>
          <a:prstGeom prst="bentConnector3">
            <a:avLst>
              <a:gd name="adj1" fmla="val 7399"/>
            </a:avLst>
          </a:prstGeom>
          <a:ln w="25400">
            <a:solidFill>
              <a:srgbClr val="9B3B59"/>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a:extLst>
              <a:ext uri="{FF2B5EF4-FFF2-40B4-BE49-F238E27FC236}">
                <a16:creationId xmlns:a16="http://schemas.microsoft.com/office/drawing/2014/main" xmlns="" id="{F1745E7E-BC5E-48CE-8AD3-9A401E4186C3}"/>
              </a:ext>
            </a:extLst>
          </p:cNvPr>
          <p:cNvCxnSpPr/>
          <p:nvPr/>
        </p:nvCxnSpPr>
        <p:spPr>
          <a:xfrm rot="16200000" flipH="1">
            <a:off x="2690019" y="2150269"/>
            <a:ext cx="1944687" cy="504825"/>
          </a:xfrm>
          <a:prstGeom prst="bentConnector3">
            <a:avLst>
              <a:gd name="adj1" fmla="val -5455"/>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angular">
            <a:extLst>
              <a:ext uri="{FF2B5EF4-FFF2-40B4-BE49-F238E27FC236}">
                <a16:creationId xmlns:a16="http://schemas.microsoft.com/office/drawing/2014/main" xmlns="" id="{F9EE63DA-FA2E-4F17-BC3D-FE075EF8433A}"/>
              </a:ext>
            </a:extLst>
          </p:cNvPr>
          <p:cNvCxnSpPr/>
          <p:nvPr/>
        </p:nvCxnSpPr>
        <p:spPr>
          <a:xfrm>
            <a:off x="3379788" y="2833688"/>
            <a:ext cx="2095500" cy="831850"/>
          </a:xfrm>
          <a:prstGeom prst="bentConnector3">
            <a:avLst>
              <a:gd name="adj1" fmla="val 53377"/>
            </a:avLst>
          </a:prstGeom>
          <a:ln w="254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40297" name="Grupo 4">
            <a:extLst>
              <a:ext uri="{FF2B5EF4-FFF2-40B4-BE49-F238E27FC236}">
                <a16:creationId xmlns:a16="http://schemas.microsoft.com/office/drawing/2014/main" xmlns="" id="{109DC430-AF0D-48B0-8265-0443F50F87A8}"/>
              </a:ext>
            </a:extLst>
          </p:cNvPr>
          <p:cNvGrpSpPr>
            <a:grpSpLocks/>
          </p:cNvGrpSpPr>
          <p:nvPr/>
        </p:nvGrpSpPr>
        <p:grpSpPr bwMode="auto">
          <a:xfrm>
            <a:off x="7089775" y="2251075"/>
            <a:ext cx="4360863" cy="3860800"/>
            <a:chOff x="5955957" y="528975"/>
            <a:chExt cx="7252043" cy="4540251"/>
          </a:xfrm>
        </p:grpSpPr>
        <p:pic>
          <p:nvPicPr>
            <p:cNvPr id="140299" name="Picture 2" descr="C:\Users\Paco\AppData\Local\Microsoft\Windows\INetCache\IE\Y3XBV93Y\sociologc3ada-del-deporte-2[1].jpg">
              <a:extLst>
                <a:ext uri="{FF2B5EF4-FFF2-40B4-BE49-F238E27FC236}">
                  <a16:creationId xmlns:a16="http://schemas.microsoft.com/office/drawing/2014/main" xmlns="" id="{23FA2CFD-39EF-48BB-B276-E8CE0FEF0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4304" y="528975"/>
              <a:ext cx="377615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0" name="Picture 3" descr="C:\Users\Paco\AppData\Local\Microsoft\Windows\INetCache\IE\8QD37GLG\enfermo[1].jpg">
              <a:extLst>
                <a:ext uri="{FF2B5EF4-FFF2-40B4-BE49-F238E27FC236}">
                  <a16:creationId xmlns:a16="http://schemas.microsoft.com/office/drawing/2014/main" xmlns="" id="{7C3C8347-0E79-43AE-A271-76DDC46B27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5957" y="3275940"/>
              <a:ext cx="1644993" cy="148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4" descr="C:\Users\Paco\AppData\Local\Microsoft\Windows\INetCache\IE\Y3XBV93Y\acostado-ve-TV[1].jpg">
              <a:extLst>
                <a:ext uri="{FF2B5EF4-FFF2-40B4-BE49-F238E27FC236}">
                  <a16:creationId xmlns:a16="http://schemas.microsoft.com/office/drawing/2014/main" xmlns="" id="{E2EF05E0-86E4-4F09-A8E5-2BBFBD13D7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79564" y="3153398"/>
              <a:ext cx="2628436" cy="191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0298" name="Rectángulo 5">
            <a:extLst>
              <a:ext uri="{FF2B5EF4-FFF2-40B4-BE49-F238E27FC236}">
                <a16:creationId xmlns:a16="http://schemas.microsoft.com/office/drawing/2014/main" xmlns="" id="{B1E9D661-2FD5-47A9-A176-80B5CD3DC993}"/>
              </a:ext>
            </a:extLst>
          </p:cNvPr>
          <p:cNvSpPr>
            <a:spLocks noChangeArrowheads="1"/>
          </p:cNvSpPr>
          <p:nvPr/>
        </p:nvSpPr>
        <p:spPr bwMode="auto">
          <a:xfrm>
            <a:off x="5692775" y="52388"/>
            <a:ext cx="3240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b="1" dirty="0">
                <a:solidFill>
                  <a:schemeClr val="tx2"/>
                </a:solidFill>
              </a:rPr>
              <a:t>DIETA ADECUADA</a:t>
            </a:r>
            <a:endParaRPr lang="es-ES" altLang="es-ES" b="1" dirty="0">
              <a:solidFill>
                <a:srgbClr val="FF000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a:extLst>
              <a:ext uri="{FF2B5EF4-FFF2-40B4-BE49-F238E27FC236}">
                <a16:creationId xmlns:a16="http://schemas.microsoft.com/office/drawing/2014/main" xmlns="" id="{99C51AF9-F279-4123-AF53-322B1A5AA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759" t="36171" r="2466" b="13725"/>
          <a:stretch>
            <a:fillRect/>
          </a:stretch>
        </p:blipFill>
        <p:spPr bwMode="auto">
          <a:xfrm>
            <a:off x="1492373" y="836409"/>
            <a:ext cx="874712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339" name="4 CuadroTexto">
            <a:extLst>
              <a:ext uri="{FF2B5EF4-FFF2-40B4-BE49-F238E27FC236}">
                <a16:creationId xmlns:a16="http://schemas.microsoft.com/office/drawing/2014/main" xmlns="" id="{DBCB1B7E-1D13-4ABE-9463-5CDE9597327A}"/>
              </a:ext>
            </a:extLst>
          </p:cNvPr>
          <p:cNvSpPr txBox="1">
            <a:spLocks noChangeArrowheads="1"/>
          </p:cNvSpPr>
          <p:nvPr/>
        </p:nvSpPr>
        <p:spPr bwMode="auto">
          <a:xfrm>
            <a:off x="9983788" y="3995738"/>
            <a:ext cx="41275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 sz="1600">
                <a:latin typeface="Arial" panose="020B0604020202020204" pitchFamily="34" charset="0"/>
              </a:rPr>
              <a:t>10</a:t>
            </a:r>
          </a:p>
        </p:txBody>
      </p:sp>
      <p:grpSp>
        <p:nvGrpSpPr>
          <p:cNvPr id="142341" name="Grupo 5">
            <a:extLst>
              <a:ext uri="{FF2B5EF4-FFF2-40B4-BE49-F238E27FC236}">
                <a16:creationId xmlns:a16="http://schemas.microsoft.com/office/drawing/2014/main" xmlns="" id="{5DE3A851-C677-4CF1-8904-92E30B83A2E7}"/>
              </a:ext>
            </a:extLst>
          </p:cNvPr>
          <p:cNvGrpSpPr>
            <a:grpSpLocks/>
          </p:cNvGrpSpPr>
          <p:nvPr/>
        </p:nvGrpSpPr>
        <p:grpSpPr bwMode="auto">
          <a:xfrm>
            <a:off x="431923" y="0"/>
            <a:ext cx="11680825" cy="1041400"/>
            <a:chOff x="324949" y="18898"/>
            <a:chExt cx="11473761" cy="1041523"/>
          </a:xfrm>
        </p:grpSpPr>
        <p:pic>
          <p:nvPicPr>
            <p:cNvPr id="7" name="Gráfico 6" descr="Niños">
              <a:extLst>
                <a:ext uri="{FF2B5EF4-FFF2-40B4-BE49-F238E27FC236}">
                  <a16:creationId xmlns:a16="http://schemas.microsoft.com/office/drawing/2014/main" xmlns="" id="{44811E84-8464-471B-85BB-FB4107FD3AD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42343" name="Grupo 7">
              <a:extLst>
                <a:ext uri="{FF2B5EF4-FFF2-40B4-BE49-F238E27FC236}">
                  <a16:creationId xmlns:a16="http://schemas.microsoft.com/office/drawing/2014/main" xmlns="" id="{0FED3EE0-2803-416B-BD13-61DAEADECA1B}"/>
                </a:ext>
              </a:extLst>
            </p:cNvPr>
            <p:cNvGrpSpPr>
              <a:grpSpLocks/>
            </p:cNvGrpSpPr>
            <p:nvPr/>
          </p:nvGrpSpPr>
          <p:grpSpPr bwMode="auto">
            <a:xfrm>
              <a:off x="10087897" y="203994"/>
              <a:ext cx="1710813" cy="651412"/>
              <a:chOff x="311102" y="174229"/>
              <a:chExt cx="9335256" cy="6359305"/>
            </a:xfrm>
          </p:grpSpPr>
          <p:pic>
            <p:nvPicPr>
              <p:cNvPr id="142344" name="Imagen 8">
                <a:extLst>
                  <a:ext uri="{FF2B5EF4-FFF2-40B4-BE49-F238E27FC236}">
                    <a16:creationId xmlns:a16="http://schemas.microsoft.com/office/drawing/2014/main" xmlns="" id="{AA0F6F34-6A85-4A04-8169-EFD2786956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Imagen 9">
                <a:extLst>
                  <a:ext uri="{FF2B5EF4-FFF2-40B4-BE49-F238E27FC236}">
                    <a16:creationId xmlns:a16="http://schemas.microsoft.com/office/drawing/2014/main" xmlns="" id="{3C988FBE-DA9C-42FB-BEE1-118D5E70FB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 name="Rectángulo 1">
            <a:extLst>
              <a:ext uri="{FF2B5EF4-FFF2-40B4-BE49-F238E27FC236}">
                <a16:creationId xmlns:a16="http://schemas.microsoft.com/office/drawing/2014/main" xmlns="" id="{00E22650-D8CB-4875-90A8-38E4D49828A0}"/>
              </a:ext>
            </a:extLst>
          </p:cNvPr>
          <p:cNvSpPr/>
          <p:nvPr/>
        </p:nvSpPr>
        <p:spPr>
          <a:xfrm>
            <a:off x="1842340" y="185074"/>
            <a:ext cx="8178778" cy="461665"/>
          </a:xfrm>
          <a:prstGeom prst="rect">
            <a:avLst/>
          </a:prstGeom>
        </p:spPr>
        <p:txBody>
          <a:bodyPr wrap="none">
            <a:spAutoFit/>
          </a:bodyPr>
          <a:lstStyle/>
          <a:p>
            <a:pPr algn="ctr" eaLnBrk="1" hangingPunct="1"/>
            <a:r>
              <a:rPr lang="es-ES" altLang="es-ES" sz="2400" b="1" dirty="0">
                <a:solidFill>
                  <a:schemeClr val="tx2"/>
                </a:solidFill>
              </a:rPr>
              <a:t>INFORMACION NECESARIA PARA EVALUAR UN MENÚ ESCOLAR</a:t>
            </a:r>
            <a:endParaRPr lang="es-ES" altLang="es-ES" sz="24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76845136-A20A-46BE-906A-B20FD98FD98B}"/>
              </a:ext>
            </a:extLst>
          </p:cNvPr>
          <p:cNvSpPr/>
          <p:nvPr/>
        </p:nvSpPr>
        <p:spPr>
          <a:xfrm>
            <a:off x="188686" y="558979"/>
            <a:ext cx="11814628" cy="6563335"/>
          </a:xfrm>
          <a:prstGeom prst="rect">
            <a:avLst/>
          </a:prstGeom>
        </p:spPr>
        <p:txBody>
          <a:bodyPr wrap="square">
            <a:spAutoFit/>
          </a:bodyPr>
          <a:lstStyle/>
          <a:p>
            <a:pPr algn="just">
              <a:lnSpc>
                <a:spcPct val="150000"/>
              </a:lnSpc>
              <a:spcBef>
                <a:spcPts val="285"/>
              </a:spcBef>
              <a:spcAft>
                <a:spcPts val="285"/>
              </a:spcAft>
            </a:pPr>
            <a:r>
              <a:rPr lang="en-US" sz="2000" kern="150" dirty="0">
                <a:solidFill>
                  <a:srgbClr val="000000"/>
                </a:solidFill>
                <a:latin typeface="+mn-lt"/>
                <a:ea typeface="Andale Sans UI"/>
                <a:cs typeface="Tahoma" panose="020B0604030504040204" pitchFamily="34" charset="0"/>
              </a:rPr>
              <a:t>1.Imprecisión: Se </a:t>
            </a:r>
            <a:r>
              <a:rPr lang="en-US" sz="2000" kern="150" dirty="0" err="1">
                <a:solidFill>
                  <a:srgbClr val="000000"/>
                </a:solidFill>
                <a:latin typeface="+mn-lt"/>
                <a:ea typeface="Andale Sans UI"/>
                <a:cs typeface="Tahoma" panose="020B0604030504040204" pitchFamily="34" charset="0"/>
              </a:rPr>
              <a:t>mantiene</a:t>
            </a:r>
            <a:r>
              <a:rPr lang="en-US" sz="2000" kern="150" dirty="0">
                <a:solidFill>
                  <a:srgbClr val="000000"/>
                </a:solidFill>
                <a:latin typeface="+mn-lt"/>
                <a:ea typeface="Andale Sans UI"/>
                <a:cs typeface="Tahoma" panose="020B0604030504040204" pitchFamily="34" charset="0"/>
              </a:rPr>
              <a:t> al </a:t>
            </a:r>
            <a:r>
              <a:rPr lang="en-US" sz="2000" kern="150" dirty="0" err="1">
                <a:solidFill>
                  <a:srgbClr val="000000"/>
                </a:solidFill>
                <a:latin typeface="+mn-lt"/>
                <a:ea typeface="Andale Sans UI"/>
                <a:cs typeface="Tahoma" panose="020B0604030504040204" pitchFamily="34" charset="0"/>
              </a:rPr>
              <a:t>comienzo</a:t>
            </a:r>
            <a:r>
              <a:rPr lang="en-US" sz="2000" kern="150" dirty="0">
                <a:solidFill>
                  <a:srgbClr val="000000"/>
                </a:solidFill>
                <a:latin typeface="+mn-lt"/>
                <a:ea typeface="Andale Sans UI"/>
                <a:cs typeface="Tahoma" panose="020B0604030504040204" pitchFamily="34" charset="0"/>
              </a:rPr>
              <a:t> y al final del </a:t>
            </a:r>
            <a:r>
              <a:rPr lang="en-US" sz="2000" kern="150" dirty="0" err="1">
                <a:solidFill>
                  <a:srgbClr val="000000"/>
                </a:solidFill>
                <a:latin typeface="+mn-lt"/>
                <a:ea typeface="Andale Sans UI"/>
                <a:cs typeface="Tahoma" panose="020B0604030504040204" pitchFamily="34" charset="0"/>
              </a:rPr>
              <a:t>proyecto</a:t>
            </a:r>
            <a:r>
              <a:rPr lang="en-US" sz="2000" kern="150" dirty="0">
                <a:solidFill>
                  <a:srgbClr val="000000"/>
                </a:solidFill>
                <a:latin typeface="+mn-lt"/>
                <a:ea typeface="Andale Sans UI"/>
                <a:cs typeface="Tahoma" panose="020B0604030504040204" pitchFamily="34" charset="0"/>
              </a:rPr>
              <a:t>. Falta </a:t>
            </a:r>
            <a:r>
              <a:rPr lang="en-US" sz="2000" kern="150" dirty="0" err="1">
                <a:solidFill>
                  <a:srgbClr val="000000"/>
                </a:solidFill>
                <a:latin typeface="+mn-lt"/>
                <a:ea typeface="Andale Sans UI"/>
                <a:cs typeface="Tahoma" panose="020B0604030504040204" pitchFamily="34" charset="0"/>
              </a:rPr>
              <a:t>organización</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estructura</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productos</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actividades</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secuenciadas</a:t>
            </a:r>
            <a:r>
              <a:rPr lang="en-US" sz="2000" kern="150" dirty="0">
                <a:solidFill>
                  <a:srgbClr val="000000"/>
                </a:solidFill>
                <a:latin typeface="+mn-lt"/>
                <a:ea typeface="Andale Sans UI"/>
                <a:cs typeface="Tahoma" panose="020B0604030504040204" pitchFamily="34" charset="0"/>
              </a:rPr>
              <a:t> y </a:t>
            </a:r>
            <a:r>
              <a:rPr lang="en-US" sz="2000" kern="150" dirty="0" err="1">
                <a:solidFill>
                  <a:srgbClr val="000000"/>
                </a:solidFill>
                <a:latin typeface="+mn-lt"/>
                <a:ea typeface="Andale Sans UI"/>
                <a:cs typeface="Tahoma" panose="020B0604030504040204" pitchFamily="34" charset="0"/>
              </a:rPr>
              <a:t>dirigidas</a:t>
            </a:r>
            <a:r>
              <a:rPr lang="en-US" sz="2000" kern="150" dirty="0">
                <a:solidFill>
                  <a:srgbClr val="000000"/>
                </a:solidFill>
                <a:latin typeface="+mn-lt"/>
                <a:ea typeface="Andale Sans UI"/>
                <a:cs typeface="Tahoma" panose="020B0604030504040204" pitchFamily="34" charset="0"/>
              </a:rPr>
              <a:t> a </a:t>
            </a:r>
            <a:r>
              <a:rPr lang="en-US" sz="2000" kern="150" dirty="0" err="1">
                <a:solidFill>
                  <a:srgbClr val="000000"/>
                </a:solidFill>
                <a:latin typeface="+mn-lt"/>
                <a:ea typeface="Andale Sans UI"/>
                <a:cs typeface="Tahoma" panose="020B0604030504040204" pitchFamily="34" charset="0"/>
              </a:rPr>
              <a:t>alcanzar</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cada</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uno</a:t>
            </a:r>
            <a:r>
              <a:rPr lang="en-US" sz="2000" kern="150" dirty="0">
                <a:solidFill>
                  <a:srgbClr val="000000"/>
                </a:solidFill>
                <a:latin typeface="+mn-lt"/>
                <a:ea typeface="Andale Sans UI"/>
                <a:cs typeface="Tahoma" panose="020B0604030504040204" pitchFamily="34" charset="0"/>
              </a:rPr>
              <a:t> de los </a:t>
            </a:r>
            <a:r>
              <a:rPr lang="en-US" sz="2000" kern="150" dirty="0" err="1">
                <a:solidFill>
                  <a:srgbClr val="000000"/>
                </a:solidFill>
                <a:latin typeface="+mn-lt"/>
                <a:ea typeface="Andale Sans UI"/>
                <a:cs typeface="Tahoma" panose="020B0604030504040204" pitchFamily="34" charset="0"/>
              </a:rPr>
              <a:t>objetivos</a:t>
            </a:r>
            <a:r>
              <a:rPr lang="en-US" sz="2000" kern="150" dirty="0">
                <a:solidFill>
                  <a:srgbClr val="000000"/>
                </a:solidFill>
                <a:latin typeface="+mn-lt"/>
                <a:ea typeface="Andale Sans UI"/>
                <a:cs typeface="Tahoma" panose="020B0604030504040204" pitchFamily="34" charset="0"/>
              </a:rPr>
              <a:t>. </a:t>
            </a:r>
          </a:p>
          <a:p>
            <a:pPr algn="just">
              <a:lnSpc>
                <a:spcPct val="150000"/>
              </a:lnSpc>
              <a:spcBef>
                <a:spcPts val="285"/>
              </a:spcBef>
              <a:spcAft>
                <a:spcPts val="285"/>
              </a:spcAft>
            </a:pPr>
            <a:r>
              <a:rPr lang="en-US" sz="2000" kern="150" dirty="0">
                <a:solidFill>
                  <a:srgbClr val="000000"/>
                </a:solidFill>
                <a:latin typeface="+mn-lt"/>
                <a:ea typeface="Andale Sans UI"/>
                <a:cs typeface="Tahoma" panose="020B0604030504040204" pitchFamily="34" charset="0"/>
              </a:rPr>
              <a:t>2. Se </a:t>
            </a:r>
            <a:r>
              <a:rPr lang="en-US" sz="2000" kern="150" dirty="0" err="1">
                <a:solidFill>
                  <a:srgbClr val="000000"/>
                </a:solidFill>
                <a:latin typeface="+mn-lt"/>
                <a:ea typeface="Andale Sans UI"/>
                <a:cs typeface="Tahoma" panose="020B0604030504040204" pitchFamily="34" charset="0"/>
              </a:rPr>
              <a:t>abarcan</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demasiados</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objetivos</a:t>
            </a:r>
            <a:r>
              <a:rPr lang="en-US" sz="2000" kern="150" dirty="0">
                <a:solidFill>
                  <a:srgbClr val="000000"/>
                </a:solidFill>
                <a:latin typeface="+mn-lt"/>
                <a:ea typeface="Andale Sans UI"/>
                <a:cs typeface="Tahoma" panose="020B0604030504040204" pitchFamily="34" charset="0"/>
              </a:rPr>
              <a:t> y </a:t>
            </a:r>
            <a:r>
              <a:rPr lang="en-US" sz="2000" kern="150" dirty="0" err="1">
                <a:solidFill>
                  <a:srgbClr val="000000"/>
                </a:solidFill>
                <a:latin typeface="+mn-lt"/>
                <a:ea typeface="Andale Sans UI"/>
                <a:cs typeface="Tahoma" panose="020B0604030504040204" pitchFamily="34" charset="0"/>
              </a:rPr>
              <a:t>muy</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ambiciosos</a:t>
            </a:r>
            <a:r>
              <a:rPr lang="en-US" sz="2000" kern="150" dirty="0">
                <a:solidFill>
                  <a:srgbClr val="000000"/>
                </a:solidFill>
                <a:latin typeface="+mn-lt"/>
                <a:ea typeface="Andale Sans UI"/>
                <a:cs typeface="Tahoma" panose="020B0604030504040204" pitchFamily="34" charset="0"/>
              </a:rPr>
              <a:t>. Es </a:t>
            </a:r>
            <a:r>
              <a:rPr lang="en-US" sz="2000" kern="150" dirty="0" err="1">
                <a:solidFill>
                  <a:srgbClr val="000000"/>
                </a:solidFill>
                <a:latin typeface="+mn-lt"/>
                <a:ea typeface="Andale Sans UI"/>
                <a:cs typeface="Tahoma" panose="020B0604030504040204" pitchFamily="34" charset="0"/>
              </a:rPr>
              <a:t>dificíl</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alcanzarlos</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todos</a:t>
            </a:r>
            <a:r>
              <a:rPr lang="en-US" sz="2000" kern="150" dirty="0">
                <a:solidFill>
                  <a:srgbClr val="000000"/>
                </a:solidFill>
                <a:latin typeface="+mn-lt"/>
                <a:ea typeface="Andale Sans UI"/>
                <a:cs typeface="Tahoma" panose="020B0604030504040204" pitchFamily="34" charset="0"/>
              </a:rPr>
              <a:t>. No hay </a:t>
            </a:r>
            <a:r>
              <a:rPr lang="en-US" sz="2000" kern="150" dirty="0" err="1">
                <a:solidFill>
                  <a:srgbClr val="000000"/>
                </a:solidFill>
                <a:latin typeface="+mn-lt"/>
                <a:ea typeface="Andale Sans UI"/>
                <a:cs typeface="Tahoma" panose="020B0604030504040204" pitchFamily="34" charset="0"/>
              </a:rPr>
              <a:t>porqué</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hacerlo</a:t>
            </a:r>
            <a:r>
              <a:rPr lang="en-US" sz="2000" kern="150" dirty="0">
                <a:solidFill>
                  <a:srgbClr val="000000"/>
                </a:solidFill>
                <a:latin typeface="+mn-lt"/>
                <a:ea typeface="Andale Sans UI"/>
                <a:cs typeface="Tahoma" panose="020B0604030504040204" pitchFamily="34" charset="0"/>
              </a:rPr>
              <a:t> "</a:t>
            </a:r>
            <a:r>
              <a:rPr lang="en-US" sz="2000" kern="150" dirty="0" err="1">
                <a:solidFill>
                  <a:srgbClr val="000000"/>
                </a:solidFill>
                <a:latin typeface="+mn-lt"/>
                <a:ea typeface="Andale Sans UI"/>
                <a:cs typeface="Tahoma" panose="020B0604030504040204" pitchFamily="34" charset="0"/>
              </a:rPr>
              <a:t>todo</a:t>
            </a:r>
            <a:r>
              <a:rPr lang="en-US" sz="2000" kern="150" dirty="0">
                <a:solidFill>
                  <a:srgbClr val="000000"/>
                </a:solidFill>
                <a:latin typeface="+mn-lt"/>
                <a:ea typeface="Andale Sans UI"/>
                <a:cs typeface="Tahoma" panose="020B0604030504040204" pitchFamily="34" charset="0"/>
              </a:rPr>
              <a:t>"</a:t>
            </a:r>
            <a:endParaRPr lang="es-ES" sz="2000" kern="150" dirty="0">
              <a:latin typeface="+mn-lt"/>
              <a:ea typeface="Andale Sans UI"/>
              <a:cs typeface="Tahoma" panose="020B0604030504040204" pitchFamily="34" charset="0"/>
            </a:endParaRPr>
          </a:p>
          <a:p>
            <a:pPr algn="just">
              <a:lnSpc>
                <a:spcPct val="150000"/>
              </a:lnSpc>
              <a:spcBef>
                <a:spcPts val="285"/>
              </a:spcBef>
              <a:spcAft>
                <a:spcPts val="285"/>
              </a:spcAft>
            </a:pPr>
            <a:r>
              <a:rPr lang="en-US" sz="2000" kern="150" dirty="0">
                <a:solidFill>
                  <a:srgbClr val="000000"/>
                </a:solidFill>
                <a:latin typeface="+mn-lt"/>
                <a:ea typeface="Andale Sans UI"/>
                <a:cs typeface="Tahoma" panose="020B0604030504040204" pitchFamily="34" charset="0"/>
              </a:rPr>
              <a:t>3. No es habitual que se </a:t>
            </a:r>
            <a:r>
              <a:rPr lang="en-US" sz="2000" kern="150" dirty="0" err="1">
                <a:solidFill>
                  <a:srgbClr val="000000"/>
                </a:solidFill>
                <a:latin typeface="+mn-lt"/>
                <a:ea typeface="Andale Sans UI"/>
                <a:cs typeface="Tahoma" panose="020B0604030504040204" pitchFamily="34" charset="0"/>
              </a:rPr>
              <a:t>establezcan</a:t>
            </a:r>
            <a:r>
              <a:rPr lang="en-US" sz="2000" kern="150" dirty="0">
                <a:solidFill>
                  <a:srgbClr val="000000"/>
                </a:solidFill>
                <a:latin typeface="+mn-lt"/>
                <a:ea typeface="Andale Sans UI"/>
                <a:cs typeface="Tahoma" panose="020B0604030504040204" pitchFamily="34" charset="0"/>
              </a:rPr>
              <a:t> el </a:t>
            </a:r>
            <a:r>
              <a:rPr lang="en-US" sz="2000" kern="150" dirty="0" err="1">
                <a:solidFill>
                  <a:srgbClr val="000000"/>
                </a:solidFill>
                <a:latin typeface="+mn-lt"/>
                <a:ea typeface="Andale Sans UI"/>
                <a:cs typeface="Tahoma" panose="020B0604030504040204" pitchFamily="34" charset="0"/>
              </a:rPr>
              <a:t>grado</a:t>
            </a:r>
            <a:r>
              <a:rPr lang="en-US" sz="2000" kern="150" dirty="0">
                <a:solidFill>
                  <a:srgbClr val="000000"/>
                </a:solidFill>
                <a:latin typeface="+mn-lt"/>
                <a:ea typeface="Andale Sans UI"/>
                <a:cs typeface="Tahoma" panose="020B0604030504040204" pitchFamily="34" charset="0"/>
              </a:rPr>
              <a:t> de </a:t>
            </a:r>
            <a:r>
              <a:rPr lang="en-US" sz="2000" kern="150" dirty="0" err="1">
                <a:solidFill>
                  <a:srgbClr val="000000"/>
                </a:solidFill>
                <a:latin typeface="+mn-lt"/>
                <a:ea typeface="Andale Sans UI"/>
                <a:cs typeface="Tahoma" panose="020B0604030504040204" pitchFamily="34" charset="0"/>
              </a:rPr>
              <a:t>consecución</a:t>
            </a:r>
            <a:r>
              <a:rPr lang="en-US" sz="2000" kern="150" dirty="0">
                <a:solidFill>
                  <a:srgbClr val="000000"/>
                </a:solidFill>
                <a:latin typeface="+mn-lt"/>
                <a:ea typeface="Andale Sans UI"/>
                <a:cs typeface="Tahoma" panose="020B0604030504040204" pitchFamily="34" charset="0"/>
              </a:rPr>
              <a:t> de los </a:t>
            </a:r>
            <a:r>
              <a:rPr lang="en-US" sz="2000" kern="150" dirty="0" err="1">
                <a:solidFill>
                  <a:srgbClr val="000000"/>
                </a:solidFill>
                <a:latin typeface="+mn-lt"/>
                <a:ea typeface="Andale Sans UI"/>
                <a:cs typeface="Tahoma" panose="020B0604030504040204" pitchFamily="34" charset="0"/>
              </a:rPr>
              <a:t>objetivos</a:t>
            </a:r>
            <a:r>
              <a:rPr lang="en-US" sz="2000" kern="150" dirty="0">
                <a:solidFill>
                  <a:srgbClr val="000000"/>
                </a:solidFill>
                <a:latin typeface="+mn-lt"/>
                <a:ea typeface="Andale Sans UI"/>
                <a:cs typeface="Tahoma" panose="020B0604030504040204" pitchFamily="34" charset="0"/>
              </a:rPr>
              <a:t>. </a:t>
            </a:r>
            <a:endParaRPr lang="es-ES" sz="2000" kern="150" dirty="0">
              <a:latin typeface="+mn-lt"/>
              <a:ea typeface="Andale Sans UI"/>
              <a:cs typeface="Tahoma" panose="020B0604030504040204" pitchFamily="34" charset="0"/>
            </a:endParaRPr>
          </a:p>
          <a:p>
            <a:pPr>
              <a:lnSpc>
                <a:spcPct val="150000"/>
              </a:lnSpc>
            </a:pPr>
            <a:r>
              <a:rPr lang="en-US" sz="2000" dirty="0">
                <a:solidFill>
                  <a:srgbClr val="000000"/>
                </a:solidFill>
                <a:latin typeface="+mn-lt"/>
                <a:ea typeface="Andale Sans UI"/>
                <a:cs typeface="Tahoma" panose="020B0604030504040204" pitchFamily="34" charset="0"/>
              </a:rPr>
              <a:t>3. La </a:t>
            </a:r>
            <a:r>
              <a:rPr lang="en-US" sz="2000" dirty="0" err="1">
                <a:solidFill>
                  <a:srgbClr val="000000"/>
                </a:solidFill>
                <a:latin typeface="+mn-lt"/>
                <a:ea typeface="Andale Sans UI"/>
                <a:cs typeface="Tahoma" panose="020B0604030504040204" pitchFamily="34" charset="0"/>
              </a:rPr>
              <a:t>metodología</a:t>
            </a:r>
            <a:r>
              <a:rPr lang="en-US" sz="2000" dirty="0">
                <a:solidFill>
                  <a:srgbClr val="000000"/>
                </a:solidFill>
                <a:latin typeface="+mn-lt"/>
                <a:ea typeface="Andale Sans UI"/>
                <a:cs typeface="Tahoma" panose="020B0604030504040204" pitchFamily="34" charset="0"/>
              </a:rPr>
              <a:t> para </a:t>
            </a:r>
            <a:r>
              <a:rPr lang="en-US" sz="2000" dirty="0" err="1">
                <a:solidFill>
                  <a:srgbClr val="000000"/>
                </a:solidFill>
                <a:latin typeface="+mn-lt"/>
                <a:ea typeface="Andale Sans UI"/>
                <a:cs typeface="Tahoma" panose="020B0604030504040204" pitchFamily="34" charset="0"/>
              </a:rPr>
              <a:t>alcanzar</a:t>
            </a:r>
            <a:r>
              <a:rPr lang="en-US" sz="2000" dirty="0">
                <a:solidFill>
                  <a:srgbClr val="000000"/>
                </a:solidFill>
                <a:latin typeface="+mn-lt"/>
                <a:ea typeface="Andale Sans UI"/>
                <a:cs typeface="Tahoma" panose="020B0604030504040204" pitchFamily="34" charset="0"/>
              </a:rPr>
              <a:t> </a:t>
            </a:r>
            <a:r>
              <a:rPr lang="en-US" sz="2000" dirty="0" err="1">
                <a:solidFill>
                  <a:srgbClr val="000000"/>
                </a:solidFill>
                <a:latin typeface="+mn-lt"/>
                <a:ea typeface="Andale Sans UI"/>
                <a:cs typeface="Tahoma" panose="020B0604030504040204" pitchFamily="34" charset="0"/>
              </a:rPr>
              <a:t>dichos</a:t>
            </a:r>
            <a:r>
              <a:rPr lang="en-US" sz="2000" dirty="0">
                <a:solidFill>
                  <a:srgbClr val="000000"/>
                </a:solidFill>
                <a:latin typeface="+mn-lt"/>
                <a:ea typeface="Andale Sans UI"/>
                <a:cs typeface="Tahoma" panose="020B0604030504040204" pitchFamily="34" charset="0"/>
              </a:rPr>
              <a:t> </a:t>
            </a:r>
            <a:r>
              <a:rPr lang="en-US" sz="2000" dirty="0" err="1">
                <a:solidFill>
                  <a:srgbClr val="000000"/>
                </a:solidFill>
                <a:latin typeface="+mn-lt"/>
                <a:ea typeface="Andale Sans UI"/>
                <a:cs typeface="Tahoma" panose="020B0604030504040204" pitchFamily="34" charset="0"/>
              </a:rPr>
              <a:t>objetivos</a:t>
            </a:r>
            <a:r>
              <a:rPr lang="en-US" sz="2000" dirty="0">
                <a:solidFill>
                  <a:srgbClr val="000000"/>
                </a:solidFill>
                <a:latin typeface="+mn-lt"/>
                <a:ea typeface="Andale Sans UI"/>
                <a:cs typeface="Tahoma" panose="020B0604030504040204" pitchFamily="34" charset="0"/>
              </a:rPr>
              <a:t> </a:t>
            </a:r>
            <a:r>
              <a:rPr lang="en-US" sz="2000" dirty="0" err="1">
                <a:solidFill>
                  <a:srgbClr val="000000"/>
                </a:solidFill>
                <a:latin typeface="+mn-lt"/>
                <a:ea typeface="Andale Sans UI"/>
                <a:cs typeface="Tahoma" panose="020B0604030504040204" pitchFamily="34" charset="0"/>
              </a:rPr>
              <a:t>está</a:t>
            </a:r>
            <a:r>
              <a:rPr lang="en-US" sz="2000" dirty="0">
                <a:solidFill>
                  <a:srgbClr val="000000"/>
                </a:solidFill>
                <a:latin typeface="+mn-lt"/>
                <a:ea typeface="Andale Sans UI"/>
                <a:cs typeface="Tahoma" panose="020B0604030504040204" pitchFamily="34" charset="0"/>
              </a:rPr>
              <a:t> </a:t>
            </a:r>
            <a:r>
              <a:rPr lang="en-US" sz="2000" dirty="0" err="1">
                <a:solidFill>
                  <a:srgbClr val="000000"/>
                </a:solidFill>
                <a:latin typeface="+mn-lt"/>
                <a:ea typeface="Andale Sans UI"/>
                <a:cs typeface="Tahoma" panose="020B0604030504040204" pitchFamily="34" charset="0"/>
              </a:rPr>
              <a:t>desdibujada</a:t>
            </a:r>
            <a:r>
              <a:rPr lang="en-US" sz="2000" dirty="0">
                <a:solidFill>
                  <a:srgbClr val="000000"/>
                </a:solidFill>
                <a:latin typeface="+mn-lt"/>
                <a:ea typeface="Andale Sans UI"/>
                <a:cs typeface="Tahoma" panose="020B0604030504040204" pitchFamily="34" charset="0"/>
              </a:rPr>
              <a:t>, es </a:t>
            </a:r>
            <a:r>
              <a:rPr lang="en-US" sz="2000" dirty="0" err="1">
                <a:solidFill>
                  <a:srgbClr val="000000"/>
                </a:solidFill>
                <a:latin typeface="+mn-lt"/>
                <a:ea typeface="Andale Sans UI"/>
                <a:cs typeface="Tahoma" panose="020B0604030504040204" pitchFamily="34" charset="0"/>
              </a:rPr>
              <a:t>imprecisa</a:t>
            </a:r>
            <a:r>
              <a:rPr lang="en-US" sz="2000" dirty="0">
                <a:solidFill>
                  <a:srgbClr val="000000"/>
                </a:solidFill>
                <a:latin typeface="+mn-lt"/>
                <a:ea typeface="Andale Sans UI"/>
                <a:cs typeface="Tahoma" panose="020B0604030504040204" pitchFamily="34" charset="0"/>
              </a:rPr>
              <a:t>.</a:t>
            </a:r>
          </a:p>
          <a:p>
            <a:pPr>
              <a:lnSpc>
                <a:spcPct val="150000"/>
              </a:lnSpc>
            </a:pPr>
            <a:r>
              <a:rPr lang="en-US" sz="2000" dirty="0">
                <a:solidFill>
                  <a:srgbClr val="000000"/>
                </a:solidFill>
                <a:latin typeface="+mn-lt"/>
                <a:cs typeface="Tahoma" panose="020B0604030504040204" pitchFamily="34" charset="0"/>
              </a:rPr>
              <a:t>4. </a:t>
            </a:r>
            <a:r>
              <a:rPr lang="en-US" sz="2000" dirty="0" err="1">
                <a:solidFill>
                  <a:srgbClr val="000000"/>
                </a:solidFill>
                <a:latin typeface="+mn-lt"/>
                <a:cs typeface="Tahoma" panose="020B0604030504040204" pitchFamily="34" charset="0"/>
              </a:rPr>
              <a:t>D</a:t>
            </a:r>
            <a:r>
              <a:rPr lang="en-US" sz="2000" dirty="0" err="1">
                <a:latin typeface="+mn-lt"/>
              </a:rPr>
              <a:t>esequilibrio</a:t>
            </a:r>
            <a:r>
              <a:rPr lang="en-US" sz="2000" dirty="0">
                <a:latin typeface="+mn-lt"/>
              </a:rPr>
              <a:t>, con </a:t>
            </a:r>
            <a:r>
              <a:rPr lang="en-US" sz="2000" dirty="0" err="1">
                <a:latin typeface="+mn-lt"/>
              </a:rPr>
              <a:t>más</a:t>
            </a:r>
            <a:r>
              <a:rPr lang="en-US" sz="2000" dirty="0">
                <a:latin typeface="+mn-lt"/>
              </a:rPr>
              <a:t> </a:t>
            </a:r>
            <a:r>
              <a:rPr lang="en-US" sz="2000" dirty="0" err="1">
                <a:latin typeface="+mn-lt"/>
              </a:rPr>
              <a:t>actividades</a:t>
            </a:r>
            <a:r>
              <a:rPr lang="en-US" sz="2000" dirty="0">
                <a:latin typeface="+mn-lt"/>
              </a:rPr>
              <a:t> con </a:t>
            </a:r>
            <a:r>
              <a:rPr lang="en-US" sz="2000" dirty="0" err="1">
                <a:latin typeface="+mn-lt"/>
              </a:rPr>
              <a:t>contenidos</a:t>
            </a:r>
            <a:r>
              <a:rPr lang="en-US" sz="2000" dirty="0">
                <a:latin typeface="+mn-lt"/>
              </a:rPr>
              <a:t> </a:t>
            </a:r>
            <a:r>
              <a:rPr lang="en-US" sz="2000" dirty="0" err="1">
                <a:latin typeface="+mn-lt"/>
              </a:rPr>
              <a:t>teóricos</a:t>
            </a:r>
            <a:r>
              <a:rPr lang="en-US" sz="2000" dirty="0">
                <a:latin typeface="+mn-lt"/>
              </a:rPr>
              <a:t>, </a:t>
            </a:r>
            <a:r>
              <a:rPr lang="en-US" sz="2000" dirty="0" err="1">
                <a:latin typeface="+mn-lt"/>
              </a:rPr>
              <a:t>pero</a:t>
            </a:r>
            <a:r>
              <a:rPr lang="en-US" sz="2000" dirty="0">
                <a:latin typeface="+mn-lt"/>
              </a:rPr>
              <a:t> </a:t>
            </a:r>
            <a:r>
              <a:rPr lang="en-US" sz="2000" dirty="0" err="1">
                <a:latin typeface="+mn-lt"/>
              </a:rPr>
              <a:t>escasa</a:t>
            </a:r>
            <a:r>
              <a:rPr lang="en-US" sz="2000" dirty="0">
                <a:latin typeface="+mn-lt"/>
              </a:rPr>
              <a:t> </a:t>
            </a:r>
            <a:r>
              <a:rPr lang="en-US" sz="2000" dirty="0" err="1">
                <a:latin typeface="+mn-lt"/>
              </a:rPr>
              <a:t>participación</a:t>
            </a:r>
            <a:r>
              <a:rPr lang="en-US" sz="2000" dirty="0">
                <a:latin typeface="+mn-lt"/>
              </a:rPr>
              <a:t> "</a:t>
            </a:r>
            <a:r>
              <a:rPr lang="en-US" sz="2000" dirty="0" err="1">
                <a:latin typeface="+mn-lt"/>
              </a:rPr>
              <a:t>activa</a:t>
            </a:r>
            <a:r>
              <a:rPr lang="en-US" sz="2000" dirty="0">
                <a:latin typeface="+mn-lt"/>
              </a:rPr>
              <a:t>“.</a:t>
            </a:r>
            <a:endParaRPr lang="es-ES" sz="2000" dirty="0">
              <a:latin typeface="+mn-lt"/>
            </a:endParaRPr>
          </a:p>
          <a:p>
            <a:pPr>
              <a:lnSpc>
                <a:spcPct val="150000"/>
              </a:lnSpc>
            </a:pPr>
            <a:r>
              <a:rPr lang="en-US" sz="2000" dirty="0">
                <a:latin typeface="+mn-lt"/>
              </a:rPr>
              <a:t>6. Baja </a:t>
            </a:r>
            <a:r>
              <a:rPr lang="en-US" sz="2000" dirty="0" err="1">
                <a:latin typeface="+mn-lt"/>
              </a:rPr>
              <a:t>implicación</a:t>
            </a:r>
            <a:r>
              <a:rPr lang="en-US" sz="2000" dirty="0">
                <a:latin typeface="+mn-lt"/>
              </a:rPr>
              <a:t> de la </a:t>
            </a:r>
            <a:r>
              <a:rPr lang="en-US" sz="2000" dirty="0" err="1">
                <a:latin typeface="+mn-lt"/>
              </a:rPr>
              <a:t>comunidad</a:t>
            </a:r>
            <a:r>
              <a:rPr lang="en-US" sz="2000" dirty="0">
                <a:latin typeface="+mn-lt"/>
              </a:rPr>
              <a:t> </a:t>
            </a:r>
            <a:r>
              <a:rPr lang="en-US" sz="2000" dirty="0" err="1">
                <a:latin typeface="+mn-lt"/>
              </a:rPr>
              <a:t>educativa</a:t>
            </a:r>
            <a:r>
              <a:rPr lang="en-US" sz="2000" dirty="0">
                <a:latin typeface="+mn-lt"/>
              </a:rPr>
              <a:t>. </a:t>
            </a:r>
            <a:r>
              <a:rPr lang="en-US" sz="2000" dirty="0" err="1">
                <a:latin typeface="+mn-lt"/>
              </a:rPr>
              <a:t>Aparece</a:t>
            </a:r>
            <a:r>
              <a:rPr lang="en-US" sz="2000" dirty="0">
                <a:latin typeface="+mn-lt"/>
              </a:rPr>
              <a:t> </a:t>
            </a:r>
            <a:r>
              <a:rPr lang="en-US" sz="2000" dirty="0" err="1">
                <a:latin typeface="+mn-lt"/>
              </a:rPr>
              <a:t>escasa</a:t>
            </a:r>
            <a:r>
              <a:rPr lang="en-US" sz="2000" dirty="0">
                <a:latin typeface="+mn-lt"/>
              </a:rPr>
              <a:t> o </a:t>
            </a:r>
            <a:r>
              <a:rPr lang="en-US" sz="2000" dirty="0" err="1">
                <a:latin typeface="+mn-lt"/>
              </a:rPr>
              <a:t>nula</a:t>
            </a:r>
            <a:r>
              <a:rPr lang="en-US" sz="2000" dirty="0">
                <a:latin typeface="+mn-lt"/>
              </a:rPr>
              <a:t> </a:t>
            </a:r>
            <a:r>
              <a:rPr lang="en-US" sz="2000" dirty="0" err="1">
                <a:latin typeface="+mn-lt"/>
              </a:rPr>
              <a:t>participación</a:t>
            </a:r>
            <a:r>
              <a:rPr lang="en-US" sz="2000" dirty="0">
                <a:latin typeface="+mn-lt"/>
              </a:rPr>
              <a:t> de las </a:t>
            </a:r>
            <a:r>
              <a:rPr lang="en-US" sz="2000" dirty="0" err="1">
                <a:latin typeface="+mn-lt"/>
              </a:rPr>
              <a:t>familias</a:t>
            </a:r>
            <a:r>
              <a:rPr lang="en-US" sz="2000" dirty="0">
                <a:latin typeface="+mn-lt"/>
              </a:rPr>
              <a:t> y del </a:t>
            </a:r>
            <a:r>
              <a:rPr lang="en-US" sz="2000" dirty="0" err="1">
                <a:latin typeface="+mn-lt"/>
              </a:rPr>
              <a:t>entorno</a:t>
            </a:r>
            <a:r>
              <a:rPr lang="en-US" sz="2000" dirty="0">
                <a:latin typeface="+mn-lt"/>
              </a:rPr>
              <a:t> social del escolar. Salvo </a:t>
            </a:r>
            <a:r>
              <a:rPr lang="en-US" sz="2000" dirty="0" err="1">
                <a:latin typeface="+mn-lt"/>
              </a:rPr>
              <a:t>espléndidas</a:t>
            </a:r>
            <a:r>
              <a:rPr lang="en-US" sz="2000" dirty="0">
                <a:latin typeface="+mn-lt"/>
              </a:rPr>
              <a:t> </a:t>
            </a:r>
            <a:r>
              <a:rPr lang="en-US" sz="2000" dirty="0" err="1">
                <a:latin typeface="+mn-lt"/>
              </a:rPr>
              <a:t>excepciones</a:t>
            </a:r>
            <a:r>
              <a:rPr lang="en-US" sz="2000" dirty="0">
                <a:latin typeface="+mn-lt"/>
              </a:rPr>
              <a:t>, </a:t>
            </a:r>
            <a:r>
              <a:rPr lang="en-US" sz="2000" dirty="0" err="1">
                <a:latin typeface="+mn-lt"/>
              </a:rPr>
              <a:t>todas</a:t>
            </a:r>
            <a:r>
              <a:rPr lang="en-US" sz="2000" dirty="0">
                <a:latin typeface="+mn-lt"/>
              </a:rPr>
              <a:t> las </a:t>
            </a:r>
            <a:r>
              <a:rPr lang="en-US" sz="2000" dirty="0" err="1">
                <a:latin typeface="+mn-lt"/>
              </a:rPr>
              <a:t>actividades</a:t>
            </a:r>
            <a:r>
              <a:rPr lang="en-US" sz="2000" dirty="0">
                <a:latin typeface="+mn-lt"/>
              </a:rPr>
              <a:t> se </a:t>
            </a:r>
            <a:r>
              <a:rPr lang="en-US" sz="2000" dirty="0" err="1">
                <a:latin typeface="+mn-lt"/>
              </a:rPr>
              <a:t>hacen</a:t>
            </a:r>
            <a:r>
              <a:rPr lang="en-US" sz="2000" dirty="0">
                <a:latin typeface="+mn-lt"/>
              </a:rPr>
              <a:t> "</a:t>
            </a:r>
            <a:r>
              <a:rPr lang="en-US" sz="2000" dirty="0" err="1">
                <a:latin typeface="+mn-lt"/>
              </a:rPr>
              <a:t>intramuros</a:t>
            </a:r>
            <a:r>
              <a:rPr lang="en-US" sz="2000" dirty="0">
                <a:latin typeface="+mn-lt"/>
              </a:rPr>
              <a:t>". Los </a:t>
            </a:r>
            <a:r>
              <a:rPr lang="en-US" sz="2000" dirty="0" err="1">
                <a:latin typeface="+mn-lt"/>
              </a:rPr>
              <a:t>circuitos</a:t>
            </a:r>
            <a:r>
              <a:rPr lang="en-US" sz="2000" dirty="0">
                <a:latin typeface="+mn-lt"/>
              </a:rPr>
              <a:t> de </a:t>
            </a:r>
            <a:r>
              <a:rPr lang="en-US" sz="2000" dirty="0" err="1">
                <a:latin typeface="+mn-lt"/>
              </a:rPr>
              <a:t>enseñanza-aprendizaje</a:t>
            </a:r>
            <a:r>
              <a:rPr lang="en-US" sz="2000" dirty="0">
                <a:latin typeface="+mn-lt"/>
              </a:rPr>
              <a:t> son "</a:t>
            </a:r>
            <a:r>
              <a:rPr lang="en-US" sz="2000" dirty="0" err="1">
                <a:latin typeface="+mn-lt"/>
              </a:rPr>
              <a:t>cerrados</a:t>
            </a:r>
            <a:r>
              <a:rPr lang="en-US" sz="2000" dirty="0">
                <a:latin typeface="+mn-lt"/>
              </a:rPr>
              <a:t>".</a:t>
            </a:r>
            <a:endParaRPr lang="es-ES" sz="2000" dirty="0">
              <a:latin typeface="+mn-lt"/>
            </a:endParaRPr>
          </a:p>
          <a:p>
            <a:pPr>
              <a:lnSpc>
                <a:spcPct val="150000"/>
              </a:lnSpc>
            </a:pPr>
            <a:r>
              <a:rPr lang="en-US" sz="2000" dirty="0">
                <a:latin typeface="+mn-lt"/>
              </a:rPr>
              <a:t>7. </a:t>
            </a:r>
            <a:r>
              <a:rPr lang="en-US" sz="2000" dirty="0" err="1">
                <a:latin typeface="+mn-lt"/>
              </a:rPr>
              <a:t>Algunas</a:t>
            </a:r>
            <a:r>
              <a:rPr lang="en-US" sz="2000" dirty="0">
                <a:latin typeface="+mn-lt"/>
              </a:rPr>
              <a:t> de las </a:t>
            </a:r>
            <a:r>
              <a:rPr lang="en-US" sz="2000" dirty="0" err="1">
                <a:latin typeface="+mn-lt"/>
              </a:rPr>
              <a:t>tareas</a:t>
            </a:r>
            <a:r>
              <a:rPr lang="en-US" sz="2000" dirty="0">
                <a:latin typeface="+mn-lt"/>
              </a:rPr>
              <a:t> </a:t>
            </a:r>
            <a:r>
              <a:rPr lang="en-US" sz="2000" dirty="0" err="1">
                <a:latin typeface="+mn-lt"/>
              </a:rPr>
              <a:t>desarrolladas</a:t>
            </a:r>
            <a:r>
              <a:rPr lang="en-US" sz="2000" dirty="0">
                <a:latin typeface="+mn-lt"/>
              </a:rPr>
              <a:t> por el </a:t>
            </a:r>
            <a:r>
              <a:rPr lang="en-US" sz="2000" dirty="0" err="1">
                <a:latin typeface="+mn-lt"/>
              </a:rPr>
              <a:t>profesorado</a:t>
            </a:r>
            <a:r>
              <a:rPr lang="en-US" sz="2000" dirty="0">
                <a:latin typeface="+mn-lt"/>
              </a:rPr>
              <a:t> </a:t>
            </a:r>
            <a:r>
              <a:rPr lang="en-US" sz="2000" dirty="0" err="1">
                <a:latin typeface="+mn-lt"/>
              </a:rPr>
              <a:t>adscrito</a:t>
            </a:r>
            <a:r>
              <a:rPr lang="en-US" sz="2000" dirty="0">
                <a:latin typeface="+mn-lt"/>
              </a:rPr>
              <a:t> al </a:t>
            </a:r>
            <a:r>
              <a:rPr lang="en-US" sz="2000" dirty="0" err="1">
                <a:latin typeface="+mn-lt"/>
              </a:rPr>
              <a:t>programa</a:t>
            </a:r>
            <a:r>
              <a:rPr lang="en-US" sz="2000" dirty="0">
                <a:latin typeface="+mn-lt"/>
              </a:rPr>
              <a:t> no </a:t>
            </a:r>
            <a:r>
              <a:rPr lang="en-US" sz="2000" dirty="0" err="1">
                <a:latin typeface="+mn-lt"/>
              </a:rPr>
              <a:t>tienen</a:t>
            </a:r>
            <a:r>
              <a:rPr lang="en-US" sz="2000" dirty="0">
                <a:latin typeface="+mn-lt"/>
              </a:rPr>
              <a:t> que </a:t>
            </a:r>
            <a:r>
              <a:rPr lang="en-US" sz="2000" dirty="0" err="1">
                <a:latin typeface="+mn-lt"/>
              </a:rPr>
              <a:t>ver</a:t>
            </a:r>
            <a:r>
              <a:rPr lang="en-US" sz="2000" dirty="0">
                <a:latin typeface="+mn-lt"/>
              </a:rPr>
              <a:t>, </a:t>
            </a:r>
            <a:r>
              <a:rPr lang="en-US" sz="2000" dirty="0" err="1">
                <a:latin typeface="+mn-lt"/>
              </a:rPr>
              <a:t>ni</a:t>
            </a:r>
            <a:r>
              <a:rPr lang="en-US" sz="2000" dirty="0">
                <a:latin typeface="+mn-lt"/>
              </a:rPr>
              <a:t> </a:t>
            </a:r>
            <a:r>
              <a:rPr lang="en-US" sz="2000" dirty="0" err="1">
                <a:latin typeface="+mn-lt"/>
              </a:rPr>
              <a:t>pueden</a:t>
            </a:r>
            <a:r>
              <a:rPr lang="en-US" sz="2000" dirty="0">
                <a:latin typeface="+mn-lt"/>
              </a:rPr>
              <a:t> ser </a:t>
            </a:r>
            <a:r>
              <a:rPr lang="en-US" sz="2000" dirty="0" err="1">
                <a:latin typeface="+mn-lt"/>
              </a:rPr>
              <a:t>aceptadas</a:t>
            </a:r>
            <a:r>
              <a:rPr lang="en-US" sz="2000" dirty="0">
                <a:latin typeface="+mn-lt"/>
              </a:rPr>
              <a:t> </a:t>
            </a:r>
            <a:r>
              <a:rPr lang="en-US" sz="2000" dirty="0" err="1">
                <a:latin typeface="+mn-lt"/>
              </a:rPr>
              <a:t>como</a:t>
            </a:r>
            <a:r>
              <a:rPr lang="en-US" sz="2000" dirty="0">
                <a:latin typeface="+mn-lt"/>
              </a:rPr>
              <a:t> </a:t>
            </a:r>
            <a:r>
              <a:rPr lang="en-US" sz="2000" dirty="0" err="1">
                <a:latin typeface="+mn-lt"/>
              </a:rPr>
              <a:t>parte</a:t>
            </a:r>
            <a:r>
              <a:rPr lang="en-US" sz="2000" dirty="0">
                <a:latin typeface="+mn-lt"/>
              </a:rPr>
              <a:t> del </a:t>
            </a:r>
            <a:r>
              <a:rPr lang="en-US" sz="2000" dirty="0" err="1">
                <a:latin typeface="+mn-lt"/>
              </a:rPr>
              <a:t>proyecto</a:t>
            </a:r>
            <a:r>
              <a:rPr lang="en-US" sz="2000" dirty="0">
                <a:latin typeface="+mn-lt"/>
              </a:rPr>
              <a:t> </a:t>
            </a:r>
          </a:p>
          <a:p>
            <a:pPr>
              <a:lnSpc>
                <a:spcPct val="150000"/>
              </a:lnSpc>
            </a:pPr>
            <a:r>
              <a:rPr lang="en-US" sz="2000" dirty="0">
                <a:latin typeface="+mn-lt"/>
              </a:rPr>
              <a:t>9. La </a:t>
            </a:r>
            <a:r>
              <a:rPr lang="en-US" sz="2000" dirty="0" err="1">
                <a:latin typeface="+mn-lt"/>
              </a:rPr>
              <a:t>interdisciplinariedad</a:t>
            </a:r>
            <a:r>
              <a:rPr lang="en-US" sz="2000" dirty="0">
                <a:latin typeface="+mn-lt"/>
              </a:rPr>
              <a:t>, la </a:t>
            </a:r>
            <a:r>
              <a:rPr lang="en-US" sz="2000" dirty="0" err="1">
                <a:latin typeface="+mn-lt"/>
              </a:rPr>
              <a:t>transversalidad</a:t>
            </a:r>
            <a:r>
              <a:rPr lang="en-US" sz="2000" dirty="0">
                <a:latin typeface="+mn-lt"/>
              </a:rPr>
              <a:t> y la </a:t>
            </a:r>
            <a:r>
              <a:rPr lang="en-US" sz="2000" dirty="0" err="1">
                <a:latin typeface="+mn-lt"/>
              </a:rPr>
              <a:t>participación</a:t>
            </a:r>
            <a:r>
              <a:rPr lang="en-US" sz="2000" dirty="0">
                <a:latin typeface="+mn-lt"/>
              </a:rPr>
              <a:t> </a:t>
            </a:r>
            <a:r>
              <a:rPr lang="en-US" sz="2000" dirty="0" err="1">
                <a:latin typeface="+mn-lt"/>
              </a:rPr>
              <a:t>activa</a:t>
            </a:r>
            <a:r>
              <a:rPr lang="en-US" sz="2000" dirty="0">
                <a:latin typeface="+mn-lt"/>
              </a:rPr>
              <a:t> con la </a:t>
            </a:r>
            <a:r>
              <a:rPr lang="en-US" sz="2000" dirty="0" err="1">
                <a:latin typeface="+mn-lt"/>
              </a:rPr>
              <a:t>comunidad</a:t>
            </a:r>
            <a:r>
              <a:rPr lang="en-US" sz="2000" dirty="0">
                <a:latin typeface="+mn-lt"/>
              </a:rPr>
              <a:t> </a:t>
            </a:r>
            <a:r>
              <a:rPr lang="en-US" sz="2000" dirty="0" err="1">
                <a:latin typeface="+mn-lt"/>
              </a:rPr>
              <a:t>educativa</a:t>
            </a:r>
            <a:r>
              <a:rPr lang="en-US" sz="2000" dirty="0">
                <a:latin typeface="+mn-lt"/>
              </a:rPr>
              <a:t> </a:t>
            </a:r>
            <a:r>
              <a:rPr lang="en-US" sz="2000" dirty="0" err="1">
                <a:latin typeface="+mn-lt"/>
              </a:rPr>
              <a:t>siguen</a:t>
            </a:r>
            <a:r>
              <a:rPr lang="en-US" sz="2000" dirty="0">
                <a:latin typeface="+mn-lt"/>
              </a:rPr>
              <a:t> </a:t>
            </a:r>
            <a:r>
              <a:rPr lang="en-US" sz="2000" dirty="0" err="1">
                <a:latin typeface="+mn-lt"/>
              </a:rPr>
              <a:t>siendo</a:t>
            </a:r>
            <a:r>
              <a:rPr lang="en-US" sz="2000" dirty="0">
                <a:latin typeface="+mn-lt"/>
              </a:rPr>
              <a:t> </a:t>
            </a:r>
            <a:r>
              <a:rPr lang="en-US" sz="2000" dirty="0" err="1">
                <a:latin typeface="+mn-lt"/>
              </a:rPr>
              <a:t>susceptibles</a:t>
            </a:r>
            <a:r>
              <a:rPr lang="en-US" sz="2000" dirty="0">
                <a:latin typeface="+mn-lt"/>
              </a:rPr>
              <a:t> de </a:t>
            </a:r>
            <a:r>
              <a:rPr lang="en-US" sz="2000" dirty="0" err="1">
                <a:latin typeface="+mn-lt"/>
              </a:rPr>
              <a:t>mejora</a:t>
            </a:r>
            <a:r>
              <a:rPr lang="en-US" sz="2000" dirty="0">
                <a:latin typeface="+mn-lt"/>
              </a:rPr>
              <a:t> </a:t>
            </a:r>
            <a:r>
              <a:rPr lang="en-US" sz="2000" dirty="0" err="1">
                <a:latin typeface="+mn-lt"/>
              </a:rPr>
              <a:t>en</a:t>
            </a:r>
            <a:r>
              <a:rPr lang="en-US" sz="2000" dirty="0">
                <a:latin typeface="+mn-lt"/>
              </a:rPr>
              <a:t> </a:t>
            </a:r>
            <a:r>
              <a:rPr lang="en-US" sz="2000" dirty="0" err="1">
                <a:latin typeface="+mn-lt"/>
              </a:rPr>
              <a:t>todos</a:t>
            </a:r>
            <a:r>
              <a:rPr lang="en-US" sz="2000" dirty="0">
                <a:latin typeface="+mn-lt"/>
              </a:rPr>
              <a:t> los </a:t>
            </a:r>
            <a:r>
              <a:rPr lang="en-US" sz="2000" dirty="0" err="1">
                <a:latin typeface="+mn-lt"/>
              </a:rPr>
              <a:t>proyectos</a:t>
            </a:r>
            <a:r>
              <a:rPr lang="en-US" sz="2000" dirty="0">
                <a:latin typeface="+mn-lt"/>
              </a:rPr>
              <a:t>.</a:t>
            </a:r>
            <a:endParaRPr lang="es-ES" sz="2000" dirty="0">
              <a:latin typeface="+mn-lt"/>
            </a:endParaRPr>
          </a:p>
          <a:p>
            <a:endParaRPr lang="es-ES" dirty="0"/>
          </a:p>
        </p:txBody>
      </p:sp>
      <p:sp>
        <p:nvSpPr>
          <p:cNvPr id="3" name="CuadroTexto 2">
            <a:extLst>
              <a:ext uri="{FF2B5EF4-FFF2-40B4-BE49-F238E27FC236}">
                <a16:creationId xmlns:a16="http://schemas.microsoft.com/office/drawing/2014/main" xmlns="" id="{CDE82C62-C31C-47FD-9B0B-E94E1DB0348B}"/>
              </a:ext>
            </a:extLst>
          </p:cNvPr>
          <p:cNvSpPr txBox="1"/>
          <p:nvPr/>
        </p:nvSpPr>
        <p:spPr>
          <a:xfrm>
            <a:off x="4891314" y="261257"/>
            <a:ext cx="3048000" cy="369332"/>
          </a:xfrm>
          <a:prstGeom prst="rect">
            <a:avLst/>
          </a:prstGeom>
          <a:noFill/>
        </p:spPr>
        <p:txBody>
          <a:bodyPr wrap="square" rtlCol="0">
            <a:spAutoFit/>
          </a:bodyPr>
          <a:lstStyle/>
          <a:p>
            <a:r>
              <a:rPr lang="es-ES" b="1" dirty="0">
                <a:solidFill>
                  <a:srgbClr val="FF0000"/>
                </a:solidFill>
              </a:rPr>
              <a:t>“PEROS”</a:t>
            </a:r>
          </a:p>
        </p:txBody>
      </p:sp>
    </p:spTree>
    <p:extLst>
      <p:ext uri="{BB962C8B-B14F-4D97-AF65-F5344CB8AC3E}">
        <p14:creationId xmlns:p14="http://schemas.microsoft.com/office/powerpoint/2010/main" val="11007398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xmlns="" id="{F1F487C7-7150-482F-A5C5-5193610A7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20" t="38097" r="2538" b="16940"/>
          <a:stretch>
            <a:fillRect/>
          </a:stretch>
        </p:blipFill>
        <p:spPr bwMode="auto">
          <a:xfrm>
            <a:off x="2254523" y="1081731"/>
            <a:ext cx="8027987" cy="3919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3364" name="Grupo 4">
            <a:extLst>
              <a:ext uri="{FF2B5EF4-FFF2-40B4-BE49-F238E27FC236}">
                <a16:creationId xmlns:a16="http://schemas.microsoft.com/office/drawing/2014/main" xmlns="" id="{C6E5CA0B-99D9-4F0F-9487-96CE8582B795}"/>
              </a:ext>
            </a:extLst>
          </p:cNvPr>
          <p:cNvGrpSpPr>
            <a:grpSpLocks/>
          </p:cNvGrpSpPr>
          <p:nvPr/>
        </p:nvGrpSpPr>
        <p:grpSpPr bwMode="auto">
          <a:xfrm>
            <a:off x="1" y="-40908"/>
            <a:ext cx="12084368" cy="1041400"/>
            <a:chOff x="324949" y="18898"/>
            <a:chExt cx="11473761" cy="1041523"/>
          </a:xfrm>
        </p:grpSpPr>
        <p:pic>
          <p:nvPicPr>
            <p:cNvPr id="6" name="Gráfico 5" descr="Niños">
              <a:extLst>
                <a:ext uri="{FF2B5EF4-FFF2-40B4-BE49-F238E27FC236}">
                  <a16:creationId xmlns:a16="http://schemas.microsoft.com/office/drawing/2014/main" xmlns="" id="{23327BA1-A1F9-4CF3-9FEF-868F59A0D3D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43366" name="Grupo 6">
              <a:extLst>
                <a:ext uri="{FF2B5EF4-FFF2-40B4-BE49-F238E27FC236}">
                  <a16:creationId xmlns:a16="http://schemas.microsoft.com/office/drawing/2014/main" xmlns="" id="{F1F9ECAF-8895-49BE-9EC7-99E745E83121}"/>
                </a:ext>
              </a:extLst>
            </p:cNvPr>
            <p:cNvGrpSpPr>
              <a:grpSpLocks/>
            </p:cNvGrpSpPr>
            <p:nvPr/>
          </p:nvGrpSpPr>
          <p:grpSpPr bwMode="auto">
            <a:xfrm>
              <a:off x="10087897" y="203994"/>
              <a:ext cx="1710813" cy="651412"/>
              <a:chOff x="311102" y="174229"/>
              <a:chExt cx="9335256" cy="6359305"/>
            </a:xfrm>
          </p:grpSpPr>
          <p:pic>
            <p:nvPicPr>
              <p:cNvPr id="143367" name="Imagen 7">
                <a:extLst>
                  <a:ext uri="{FF2B5EF4-FFF2-40B4-BE49-F238E27FC236}">
                    <a16:creationId xmlns:a16="http://schemas.microsoft.com/office/drawing/2014/main" xmlns="" id="{EFAE3580-B637-4B25-9D4E-82DCD504E3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Imagen 8">
                <a:extLst>
                  <a:ext uri="{FF2B5EF4-FFF2-40B4-BE49-F238E27FC236}">
                    <a16:creationId xmlns:a16="http://schemas.microsoft.com/office/drawing/2014/main" xmlns="" id="{EE2F480B-658D-4419-B8A0-DB1B407704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 name="Picture 2">
            <a:extLst>
              <a:ext uri="{FF2B5EF4-FFF2-40B4-BE49-F238E27FC236}">
                <a16:creationId xmlns:a16="http://schemas.microsoft.com/office/drawing/2014/main" xmlns="" id="{F20369E6-4C0B-4A3F-AC84-C327F64EED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10" t="44220" r="2557" b="29784"/>
          <a:stretch>
            <a:fillRect/>
          </a:stretch>
        </p:blipFill>
        <p:spPr bwMode="auto">
          <a:xfrm>
            <a:off x="2285999" y="4799434"/>
            <a:ext cx="8027987" cy="2058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ángulo 9">
            <a:extLst>
              <a:ext uri="{FF2B5EF4-FFF2-40B4-BE49-F238E27FC236}">
                <a16:creationId xmlns:a16="http://schemas.microsoft.com/office/drawing/2014/main" xmlns="" id="{0B3FA238-0871-4D9A-9925-282FB0545D6E}"/>
              </a:ext>
            </a:extLst>
          </p:cNvPr>
          <p:cNvSpPr/>
          <p:nvPr/>
        </p:nvSpPr>
        <p:spPr>
          <a:xfrm>
            <a:off x="1842340" y="185074"/>
            <a:ext cx="8178778" cy="461665"/>
          </a:xfrm>
          <a:prstGeom prst="rect">
            <a:avLst/>
          </a:prstGeom>
        </p:spPr>
        <p:txBody>
          <a:bodyPr wrap="none">
            <a:spAutoFit/>
          </a:bodyPr>
          <a:lstStyle/>
          <a:p>
            <a:pPr algn="ctr" eaLnBrk="1" hangingPunct="1"/>
            <a:r>
              <a:rPr lang="es-ES" altLang="es-ES" sz="2400" b="1" dirty="0">
                <a:solidFill>
                  <a:schemeClr val="tx2"/>
                </a:solidFill>
              </a:rPr>
              <a:t>INFORMACION NECESARIA PARA EVALUAR UN MENÚ ESCOLAR</a:t>
            </a:r>
            <a:endParaRPr lang="es-ES" altLang="es-ES" sz="2400" b="1" dirty="0">
              <a:solidFill>
                <a:srgbClr val="FF0000"/>
              </a:solidFill>
            </a:endParaRPr>
          </a:p>
        </p:txBody>
      </p:sp>
      <p:sp>
        <p:nvSpPr>
          <p:cNvPr id="2" name="Rectángulo 1">
            <a:extLst>
              <a:ext uri="{FF2B5EF4-FFF2-40B4-BE49-F238E27FC236}">
                <a16:creationId xmlns:a16="http://schemas.microsoft.com/office/drawing/2014/main" xmlns="" id="{324DB451-0737-4163-947F-8C9AA61449F5}"/>
              </a:ext>
            </a:extLst>
          </p:cNvPr>
          <p:cNvSpPr/>
          <p:nvPr/>
        </p:nvSpPr>
        <p:spPr>
          <a:xfrm>
            <a:off x="4700425" y="3244334"/>
            <a:ext cx="2791149" cy="369332"/>
          </a:xfrm>
          <a:prstGeom prst="rect">
            <a:avLst/>
          </a:prstGeom>
        </p:spPr>
        <p:txBody>
          <a:bodyPr wrap="none">
            <a:spAutoFit/>
          </a:bodyPr>
          <a:lstStyle/>
          <a:p>
            <a:r>
              <a:rPr lang="es-ES" altLang="es-ES" sz="1800" b="1" dirty="0">
                <a:solidFill>
                  <a:schemeClr val="tx2"/>
                </a:solidFill>
              </a:rPr>
              <a:t>INFORMACION NECESARIA </a:t>
            </a:r>
            <a:endParaRPr lang="es-E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60" t="17982" r="26914" b="12475"/>
          <a:stretch/>
        </p:blipFill>
        <p:spPr bwMode="auto">
          <a:xfrm>
            <a:off x="4279278" y="759646"/>
            <a:ext cx="7023513" cy="6071813"/>
          </a:xfrm>
          <a:prstGeom prst="rect">
            <a:avLst/>
          </a:prstGeom>
          <a:noFill/>
          <a:ln w="254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919536" y="116632"/>
            <a:ext cx="9503430" cy="461665"/>
          </a:xfrm>
          <a:prstGeom prst="rect">
            <a:avLst/>
          </a:prstGeom>
          <a:noFill/>
        </p:spPr>
        <p:txBody>
          <a:bodyPr wrap="square" rtlCol="0">
            <a:spAutoFit/>
          </a:bodyPr>
          <a:lstStyle/>
          <a:p>
            <a:r>
              <a:rPr lang="es-ES" sz="2400" b="1" spc="200" dirty="0">
                <a:solidFill>
                  <a:schemeClr val="tx2">
                    <a:lumMod val="50000"/>
                  </a:schemeClr>
                </a:solidFill>
              </a:rPr>
              <a:t>CRITERIOS PARA VALORAR LA CARTA DE UN RESTAURANTE</a:t>
            </a:r>
          </a:p>
        </p:txBody>
      </p:sp>
      <p:grpSp>
        <p:nvGrpSpPr>
          <p:cNvPr id="4" name="4 Grupo">
            <a:extLst>
              <a:ext uri="{FF2B5EF4-FFF2-40B4-BE49-F238E27FC236}">
                <a16:creationId xmlns:a16="http://schemas.microsoft.com/office/drawing/2014/main" xmlns="" id="{93F813FB-710D-459E-92EE-01B2ADCCB992}"/>
              </a:ext>
            </a:extLst>
          </p:cNvPr>
          <p:cNvGrpSpPr/>
          <p:nvPr/>
        </p:nvGrpSpPr>
        <p:grpSpPr>
          <a:xfrm>
            <a:off x="3203849" y="1491174"/>
            <a:ext cx="1297814" cy="2304379"/>
            <a:chOff x="3203848" y="764704"/>
            <a:chExt cx="2517329" cy="3772460"/>
          </a:xfrm>
        </p:grpSpPr>
        <p:pic>
          <p:nvPicPr>
            <p:cNvPr id="5" name="Picture 2">
              <a:extLst>
                <a:ext uri="{FF2B5EF4-FFF2-40B4-BE49-F238E27FC236}">
                  <a16:creationId xmlns:a16="http://schemas.microsoft.com/office/drawing/2014/main" xmlns="" id="{3F50F57A-3D5D-4BD7-BE32-F86BA794B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764704"/>
              <a:ext cx="2085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C:\Users\Paco\AppData\Local\Microsoft\Windows\INetCache\IE\8QD37GLG\bekvam-taburete-escalon__0122139_PE278504_S4[1].jpg">
              <a:extLst>
                <a:ext uri="{FF2B5EF4-FFF2-40B4-BE49-F238E27FC236}">
                  <a16:creationId xmlns:a16="http://schemas.microsoft.com/office/drawing/2014/main" xmlns="" id="{996BD0FF-6DE6-40EE-97B7-E02E438006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21" r="43540"/>
            <a:stretch/>
          </p:blipFill>
          <p:spPr bwMode="auto">
            <a:xfrm>
              <a:off x="3684262" y="2746749"/>
              <a:ext cx="1102614" cy="17904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Paco\AppData\Local\Microsoft\Windows\INetCache\IE\8QD37GLG\bekvam-taburete-escalon__0122139_PE278504_S4[1].jpg">
              <a:extLst>
                <a:ext uri="{FF2B5EF4-FFF2-40B4-BE49-F238E27FC236}">
                  <a16:creationId xmlns:a16="http://schemas.microsoft.com/office/drawing/2014/main" xmlns="" id="{3F97D7EC-9097-460D-89ED-0B83CD52F11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13563" b="1"/>
            <a:stretch/>
          </p:blipFill>
          <p:spPr bwMode="auto">
            <a:xfrm>
              <a:off x="4744712" y="2849109"/>
              <a:ext cx="976465" cy="168805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a:extLst>
              <a:ext uri="{FF2B5EF4-FFF2-40B4-BE49-F238E27FC236}">
                <a16:creationId xmlns:a16="http://schemas.microsoft.com/office/drawing/2014/main" xmlns="" id="{FD4EA2FE-C52D-47EF-A868-0448EA985B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7313"/>
          <a:stretch/>
        </p:blipFill>
        <p:spPr bwMode="auto">
          <a:xfrm>
            <a:off x="324082" y="1124744"/>
            <a:ext cx="2879766" cy="303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o 4">
            <a:extLst>
              <a:ext uri="{FF2B5EF4-FFF2-40B4-BE49-F238E27FC236}">
                <a16:creationId xmlns:a16="http://schemas.microsoft.com/office/drawing/2014/main" xmlns="" id="{90EB4410-DBDC-4E7E-B9E6-96E039C8DC5B}"/>
              </a:ext>
            </a:extLst>
          </p:cNvPr>
          <p:cNvGrpSpPr>
            <a:grpSpLocks/>
          </p:cNvGrpSpPr>
          <p:nvPr/>
        </p:nvGrpSpPr>
        <p:grpSpPr bwMode="auto">
          <a:xfrm>
            <a:off x="508224" y="71016"/>
            <a:ext cx="11619929" cy="526872"/>
            <a:chOff x="324949" y="18898"/>
            <a:chExt cx="11473761" cy="1041523"/>
          </a:xfrm>
        </p:grpSpPr>
        <p:pic>
          <p:nvPicPr>
            <p:cNvPr id="11" name="Gráfico 5" descr="Niños">
              <a:extLst>
                <a:ext uri="{FF2B5EF4-FFF2-40B4-BE49-F238E27FC236}">
                  <a16:creationId xmlns:a16="http://schemas.microsoft.com/office/drawing/2014/main" xmlns="" id="{BE1BDAD0-DE91-4C2C-A010-75323CF15E81}"/>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2" name="Grupo 6">
              <a:extLst>
                <a:ext uri="{FF2B5EF4-FFF2-40B4-BE49-F238E27FC236}">
                  <a16:creationId xmlns:a16="http://schemas.microsoft.com/office/drawing/2014/main" xmlns="" id="{7FAFE85A-98BD-4D69-B1EE-34AE5D2290CB}"/>
                </a:ext>
              </a:extLst>
            </p:cNvPr>
            <p:cNvGrpSpPr>
              <a:grpSpLocks/>
            </p:cNvGrpSpPr>
            <p:nvPr/>
          </p:nvGrpSpPr>
          <p:grpSpPr bwMode="auto">
            <a:xfrm>
              <a:off x="10087897" y="203994"/>
              <a:ext cx="1710813" cy="651412"/>
              <a:chOff x="311102" y="174229"/>
              <a:chExt cx="9335256" cy="6359305"/>
            </a:xfrm>
          </p:grpSpPr>
          <p:pic>
            <p:nvPicPr>
              <p:cNvPr id="13" name="Imagen 7">
                <a:extLst>
                  <a:ext uri="{FF2B5EF4-FFF2-40B4-BE49-F238E27FC236}">
                    <a16:creationId xmlns:a16="http://schemas.microsoft.com/office/drawing/2014/main" xmlns="" id="{3C67593C-A062-4FFC-8A81-E739E81753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8">
                <a:extLst>
                  <a:ext uri="{FF2B5EF4-FFF2-40B4-BE49-F238E27FC236}">
                    <a16:creationId xmlns:a16="http://schemas.microsoft.com/office/drawing/2014/main" xmlns="" id="{7099F78B-5546-4D48-92C5-A23E2012D6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9549425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32" t="28511" r="25391" b="24202"/>
          <a:stretch/>
        </p:blipFill>
        <p:spPr bwMode="auto">
          <a:xfrm>
            <a:off x="3840480" y="760147"/>
            <a:ext cx="7906044" cy="5554818"/>
          </a:xfrm>
          <a:prstGeom prst="rect">
            <a:avLst/>
          </a:prstGeom>
          <a:noFill/>
          <a:ln w="254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4 Grupo">
            <a:extLst>
              <a:ext uri="{FF2B5EF4-FFF2-40B4-BE49-F238E27FC236}">
                <a16:creationId xmlns:a16="http://schemas.microsoft.com/office/drawing/2014/main" xmlns="" id="{6A9E41C2-5E76-4922-9261-602309651630}"/>
              </a:ext>
            </a:extLst>
          </p:cNvPr>
          <p:cNvGrpSpPr/>
          <p:nvPr/>
        </p:nvGrpSpPr>
        <p:grpSpPr>
          <a:xfrm>
            <a:off x="3077240" y="2280005"/>
            <a:ext cx="1297814" cy="2304379"/>
            <a:chOff x="3203848" y="764704"/>
            <a:chExt cx="2517329" cy="3772460"/>
          </a:xfrm>
        </p:grpSpPr>
        <p:pic>
          <p:nvPicPr>
            <p:cNvPr id="4" name="Picture 2">
              <a:extLst>
                <a:ext uri="{FF2B5EF4-FFF2-40B4-BE49-F238E27FC236}">
                  <a16:creationId xmlns:a16="http://schemas.microsoft.com/office/drawing/2014/main" xmlns="" id="{BC669B8C-92B5-43B4-9A6B-301A2E054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764704"/>
              <a:ext cx="2085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C:\Users\Paco\AppData\Local\Microsoft\Windows\INetCache\IE\8QD37GLG\bekvam-taburete-escalon__0122139_PE278504_S4[1].jpg">
              <a:extLst>
                <a:ext uri="{FF2B5EF4-FFF2-40B4-BE49-F238E27FC236}">
                  <a16:creationId xmlns:a16="http://schemas.microsoft.com/office/drawing/2014/main" xmlns="" id="{E3B1FAC3-516D-4325-9DA7-0C7F76957C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21" r="43540"/>
            <a:stretch/>
          </p:blipFill>
          <p:spPr bwMode="auto">
            <a:xfrm>
              <a:off x="3684262" y="2746749"/>
              <a:ext cx="1102614" cy="1790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Paco\AppData\Local\Microsoft\Windows\INetCache\IE\8QD37GLG\bekvam-taburete-escalon__0122139_PE278504_S4[1].jpg">
              <a:extLst>
                <a:ext uri="{FF2B5EF4-FFF2-40B4-BE49-F238E27FC236}">
                  <a16:creationId xmlns:a16="http://schemas.microsoft.com/office/drawing/2014/main" xmlns="" id="{DE5F5871-318A-4504-8321-1D5A0BA4D4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13563" b="1"/>
            <a:stretch/>
          </p:blipFill>
          <p:spPr bwMode="auto">
            <a:xfrm>
              <a:off x="4744712" y="2849109"/>
              <a:ext cx="976465" cy="1688055"/>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a:extLst>
              <a:ext uri="{FF2B5EF4-FFF2-40B4-BE49-F238E27FC236}">
                <a16:creationId xmlns:a16="http://schemas.microsoft.com/office/drawing/2014/main" xmlns="" id="{12820147-C497-4A7F-B1AC-6AB35D710C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7313"/>
          <a:stretch/>
        </p:blipFill>
        <p:spPr bwMode="auto">
          <a:xfrm>
            <a:off x="197473" y="1913575"/>
            <a:ext cx="2879766" cy="303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1 CuadroTexto">
            <a:extLst>
              <a:ext uri="{FF2B5EF4-FFF2-40B4-BE49-F238E27FC236}">
                <a16:creationId xmlns:a16="http://schemas.microsoft.com/office/drawing/2014/main" xmlns="" id="{FC506B3D-3028-4615-8996-48D387EE1B19}"/>
              </a:ext>
            </a:extLst>
          </p:cNvPr>
          <p:cNvSpPr txBox="1"/>
          <p:nvPr/>
        </p:nvSpPr>
        <p:spPr>
          <a:xfrm>
            <a:off x="1252395" y="137378"/>
            <a:ext cx="9503430" cy="461665"/>
          </a:xfrm>
          <a:prstGeom prst="rect">
            <a:avLst/>
          </a:prstGeom>
          <a:noFill/>
        </p:spPr>
        <p:txBody>
          <a:bodyPr wrap="square" rtlCol="0">
            <a:spAutoFit/>
          </a:bodyPr>
          <a:lstStyle/>
          <a:p>
            <a:r>
              <a:rPr lang="es-ES" sz="2400" b="1" spc="200" dirty="0">
                <a:solidFill>
                  <a:schemeClr val="tx2">
                    <a:lumMod val="50000"/>
                  </a:schemeClr>
                </a:solidFill>
              </a:rPr>
              <a:t>CRITERIOS PARA VALORAR LA CARTA DE UN RESTAURANTE</a:t>
            </a:r>
          </a:p>
        </p:txBody>
      </p:sp>
      <p:grpSp>
        <p:nvGrpSpPr>
          <p:cNvPr id="9" name="Grupo 4">
            <a:extLst>
              <a:ext uri="{FF2B5EF4-FFF2-40B4-BE49-F238E27FC236}">
                <a16:creationId xmlns:a16="http://schemas.microsoft.com/office/drawing/2014/main" xmlns="" id="{47D74C77-2256-4E19-94AA-1BFC2D695E70}"/>
              </a:ext>
            </a:extLst>
          </p:cNvPr>
          <p:cNvGrpSpPr>
            <a:grpSpLocks/>
          </p:cNvGrpSpPr>
          <p:nvPr/>
        </p:nvGrpSpPr>
        <p:grpSpPr bwMode="auto">
          <a:xfrm>
            <a:off x="197473" y="137378"/>
            <a:ext cx="11619929" cy="526872"/>
            <a:chOff x="324949" y="18898"/>
            <a:chExt cx="11473761" cy="1041523"/>
          </a:xfrm>
        </p:grpSpPr>
        <p:pic>
          <p:nvPicPr>
            <p:cNvPr id="10" name="Gráfico 5" descr="Niños">
              <a:extLst>
                <a:ext uri="{FF2B5EF4-FFF2-40B4-BE49-F238E27FC236}">
                  <a16:creationId xmlns:a16="http://schemas.microsoft.com/office/drawing/2014/main" xmlns="" id="{C54B453D-408D-4B8A-A227-93AA37245211}"/>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1" name="Grupo 6">
              <a:extLst>
                <a:ext uri="{FF2B5EF4-FFF2-40B4-BE49-F238E27FC236}">
                  <a16:creationId xmlns:a16="http://schemas.microsoft.com/office/drawing/2014/main" xmlns="" id="{1760DC01-A80D-4545-A891-CB1B79B5E60B}"/>
                </a:ext>
              </a:extLst>
            </p:cNvPr>
            <p:cNvGrpSpPr>
              <a:grpSpLocks/>
            </p:cNvGrpSpPr>
            <p:nvPr/>
          </p:nvGrpSpPr>
          <p:grpSpPr bwMode="auto">
            <a:xfrm>
              <a:off x="10087897" y="203994"/>
              <a:ext cx="1710813" cy="651412"/>
              <a:chOff x="311102" y="174229"/>
              <a:chExt cx="9335256" cy="6359305"/>
            </a:xfrm>
          </p:grpSpPr>
          <p:pic>
            <p:nvPicPr>
              <p:cNvPr id="12" name="Imagen 7">
                <a:extLst>
                  <a:ext uri="{FF2B5EF4-FFF2-40B4-BE49-F238E27FC236}">
                    <a16:creationId xmlns:a16="http://schemas.microsoft.com/office/drawing/2014/main" xmlns="" id="{B14E9B13-0818-4D20-9F6A-4F865DA8C1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8">
                <a:extLst>
                  <a:ext uri="{FF2B5EF4-FFF2-40B4-BE49-F238E27FC236}">
                    <a16:creationId xmlns:a16="http://schemas.microsoft.com/office/drawing/2014/main" xmlns="" id="{456B8A3E-CC29-400D-95F8-E19B2B99B9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7385772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70329" y="508850"/>
            <a:ext cx="10049827" cy="6186309"/>
          </a:xfrm>
          <a:prstGeom prst="rect">
            <a:avLst/>
          </a:prstGeom>
        </p:spPr>
        <p:txBody>
          <a:bodyPr wrap="square">
            <a:spAutoFit/>
          </a:bodyPr>
          <a:lstStyle/>
          <a:p>
            <a:pPr>
              <a:lnSpc>
                <a:spcPct val="150000"/>
              </a:lnSpc>
            </a:pPr>
            <a:r>
              <a:rPr lang="es-ES" sz="2400" dirty="0"/>
              <a:t>Por porción envasada:</a:t>
            </a:r>
          </a:p>
          <a:p>
            <a:pPr lvl="0">
              <a:lnSpc>
                <a:spcPct val="150000"/>
              </a:lnSpc>
            </a:pPr>
            <a:r>
              <a:rPr lang="es-ES" sz="2400" dirty="0"/>
              <a:t>O </a:t>
            </a:r>
            <a:r>
              <a:rPr lang="es-ES" sz="2400" b="1" dirty="0">
                <a:solidFill>
                  <a:srgbClr val="7030A0"/>
                </a:solidFill>
              </a:rPr>
              <a:t>valor </a:t>
            </a:r>
            <a:r>
              <a:rPr lang="es-ES" sz="2400" b="1" dirty="0" err="1">
                <a:solidFill>
                  <a:srgbClr val="7030A0"/>
                </a:solidFill>
              </a:rPr>
              <a:t>enerxético</a:t>
            </a:r>
            <a:r>
              <a:rPr lang="es-ES" sz="2400" dirty="0">
                <a:solidFill>
                  <a:srgbClr val="7030A0"/>
                </a:solidFill>
              </a:rPr>
              <a:t> </a:t>
            </a:r>
            <a:r>
              <a:rPr lang="es-ES" sz="2400" dirty="0"/>
              <a:t>máximo será de 200-220 quilocalorías</a:t>
            </a:r>
            <a:r>
              <a:rPr lang="es-ES" sz="2400" baseline="30000" dirty="0"/>
              <a:t>1</a:t>
            </a:r>
            <a:r>
              <a:rPr lang="es-ES" sz="2400" dirty="0"/>
              <a:t>. </a:t>
            </a:r>
          </a:p>
          <a:p>
            <a:pPr lvl="1">
              <a:lnSpc>
                <a:spcPct val="150000"/>
              </a:lnSpc>
            </a:pPr>
            <a:r>
              <a:rPr lang="es-ES" sz="2400" b="1" dirty="0" err="1">
                <a:solidFill>
                  <a:srgbClr val="7030A0"/>
                </a:solidFill>
              </a:rPr>
              <a:t>Graxa</a:t>
            </a:r>
            <a:r>
              <a:rPr lang="es-ES" sz="2400" b="1" dirty="0">
                <a:solidFill>
                  <a:srgbClr val="7030A0"/>
                </a:solidFill>
              </a:rPr>
              <a:t> total: </a:t>
            </a:r>
            <a:r>
              <a:rPr lang="es-ES" sz="2400" dirty="0"/>
              <a:t>70 quilocalorías como máximo procederán da </a:t>
            </a:r>
            <a:r>
              <a:rPr lang="es-ES" sz="2400" b="1" dirty="0" err="1"/>
              <a:t>graxa</a:t>
            </a:r>
            <a:r>
              <a:rPr lang="es-ES" sz="2400" b="1" dirty="0"/>
              <a:t> total</a:t>
            </a:r>
            <a:r>
              <a:rPr lang="es-ES" sz="2400" dirty="0"/>
              <a:t>, das que un máximo de 20 quilocalorías serán </a:t>
            </a:r>
            <a:r>
              <a:rPr lang="es-ES" sz="2400" dirty="0" err="1"/>
              <a:t>graxas</a:t>
            </a:r>
            <a:r>
              <a:rPr lang="es-ES" sz="2400" dirty="0"/>
              <a:t> saturadas (</a:t>
            </a:r>
            <a:r>
              <a:rPr lang="es-ES" sz="2400" dirty="0" err="1"/>
              <a:t>isto</a:t>
            </a:r>
            <a:r>
              <a:rPr lang="es-ES" sz="2400" dirty="0"/>
              <a:t> equivale a </a:t>
            </a:r>
            <a:r>
              <a:rPr lang="es-ES" sz="2400" dirty="0" err="1"/>
              <a:t>unha</a:t>
            </a:r>
            <a:r>
              <a:rPr lang="es-ES" sz="2400" dirty="0"/>
              <a:t> </a:t>
            </a:r>
            <a:r>
              <a:rPr lang="es-ES" sz="2400" dirty="0" err="1"/>
              <a:t>cantidade</a:t>
            </a:r>
            <a:r>
              <a:rPr lang="es-ES" sz="2400" dirty="0"/>
              <a:t> de </a:t>
            </a:r>
            <a:r>
              <a:rPr lang="es-ES" sz="2400" dirty="0" err="1"/>
              <a:t>graxa</a:t>
            </a:r>
            <a:r>
              <a:rPr lang="es-ES" sz="2400" dirty="0"/>
              <a:t> menos </a:t>
            </a:r>
            <a:r>
              <a:rPr lang="es-ES" sz="2400" dirty="0" err="1"/>
              <a:t>ou</a:t>
            </a:r>
            <a:r>
              <a:rPr lang="es-ES" sz="2400" dirty="0"/>
              <a:t> igual a 7.8g e non </a:t>
            </a:r>
            <a:r>
              <a:rPr lang="es-ES" sz="2400" dirty="0" err="1"/>
              <a:t>mais</a:t>
            </a:r>
            <a:r>
              <a:rPr lang="es-ES" sz="2400" dirty="0"/>
              <a:t> de 2.2g de </a:t>
            </a:r>
            <a:r>
              <a:rPr lang="es-ES" sz="2400" dirty="0" err="1"/>
              <a:t>graxas</a:t>
            </a:r>
            <a:r>
              <a:rPr lang="es-ES" sz="2400" dirty="0"/>
              <a:t> saturadas)</a:t>
            </a:r>
            <a:r>
              <a:rPr lang="es-ES" sz="2400" baseline="30000" dirty="0"/>
              <a:t>2</a:t>
            </a:r>
            <a:r>
              <a:rPr lang="es-ES" sz="2400" dirty="0"/>
              <a:t>. Este límite non se aplicará </a:t>
            </a:r>
            <a:r>
              <a:rPr lang="es-ES" sz="2400" dirty="0" err="1"/>
              <a:t>ás</a:t>
            </a:r>
            <a:r>
              <a:rPr lang="es-ES" sz="2400" dirty="0"/>
              <a:t> </a:t>
            </a:r>
            <a:r>
              <a:rPr lang="es-ES" sz="2400" dirty="0" err="1"/>
              <a:t>froitas</a:t>
            </a:r>
            <a:r>
              <a:rPr lang="es-ES" sz="2400" dirty="0"/>
              <a:t> secas </a:t>
            </a:r>
            <a:r>
              <a:rPr lang="es-ES" sz="2400" dirty="0" err="1"/>
              <a:t>sen</a:t>
            </a:r>
            <a:r>
              <a:rPr lang="es-ES" sz="2400" dirty="0"/>
              <a:t> </a:t>
            </a:r>
            <a:r>
              <a:rPr lang="es-ES" sz="2400" dirty="0" err="1"/>
              <a:t>graxas</a:t>
            </a:r>
            <a:r>
              <a:rPr lang="es-ES" sz="2400" dirty="0"/>
              <a:t> </a:t>
            </a:r>
            <a:r>
              <a:rPr lang="es-ES" sz="2400" dirty="0" err="1"/>
              <a:t>engadidas</a:t>
            </a:r>
            <a:r>
              <a:rPr lang="es-ES" sz="2400" dirty="0"/>
              <a:t>, </a:t>
            </a:r>
            <a:r>
              <a:rPr lang="es-ES" sz="2400" dirty="0" err="1"/>
              <a:t>xa</a:t>
            </a:r>
            <a:r>
              <a:rPr lang="es-ES" sz="2400" dirty="0"/>
              <a:t> que se trata de </a:t>
            </a:r>
            <a:r>
              <a:rPr lang="es-ES" sz="2400" dirty="0" err="1"/>
              <a:t>graxa</a:t>
            </a:r>
            <a:r>
              <a:rPr lang="es-ES" sz="2400" dirty="0"/>
              <a:t> presente en eles de forma natural. Ausencia de </a:t>
            </a:r>
            <a:r>
              <a:rPr lang="es-ES" sz="2400" b="1" dirty="0" err="1"/>
              <a:t>graxas</a:t>
            </a:r>
            <a:r>
              <a:rPr lang="es-ES" sz="2400" b="1" dirty="0"/>
              <a:t> trans</a:t>
            </a:r>
            <a:r>
              <a:rPr lang="es-ES" sz="2400" dirty="0"/>
              <a:t>, agás os presentes de forma natural en </a:t>
            </a:r>
            <a:r>
              <a:rPr lang="es-ES" sz="2400" dirty="0" err="1"/>
              <a:t>produtos</a:t>
            </a:r>
            <a:r>
              <a:rPr lang="es-ES" sz="2400" dirty="0"/>
              <a:t> lácteos e cárnicos.</a:t>
            </a:r>
          </a:p>
          <a:p>
            <a:pPr lvl="1">
              <a:lnSpc>
                <a:spcPct val="150000"/>
              </a:lnSpc>
            </a:pPr>
            <a:r>
              <a:rPr lang="es-ES" sz="2400" b="1" dirty="0" err="1">
                <a:solidFill>
                  <a:srgbClr val="7030A0"/>
                </a:solidFill>
              </a:rPr>
              <a:t>Azucres</a:t>
            </a:r>
            <a:r>
              <a:rPr lang="es-ES" sz="2400" b="1" dirty="0">
                <a:solidFill>
                  <a:srgbClr val="7030A0"/>
                </a:solidFill>
              </a:rPr>
              <a:t>:</a:t>
            </a:r>
            <a:r>
              <a:rPr lang="es-ES" sz="2400" b="1" dirty="0">
                <a:solidFill>
                  <a:schemeClr val="accent6">
                    <a:lumMod val="50000"/>
                  </a:schemeClr>
                </a:solidFill>
              </a:rPr>
              <a:t> </a:t>
            </a:r>
            <a:r>
              <a:rPr lang="es-ES" sz="2400" dirty="0"/>
              <a:t>Se </a:t>
            </a:r>
            <a:r>
              <a:rPr lang="es-ES" sz="2400" dirty="0" err="1"/>
              <a:t>fixa</a:t>
            </a:r>
            <a:r>
              <a:rPr lang="es-ES" sz="2400" dirty="0"/>
              <a:t> un límite superior do 10% do VCT por porción envasada</a:t>
            </a:r>
          </a:p>
          <a:p>
            <a:pPr lvl="0">
              <a:lnSpc>
                <a:spcPct val="150000"/>
              </a:lnSpc>
            </a:pPr>
            <a:r>
              <a:rPr lang="es-ES" sz="2400" b="1" dirty="0">
                <a:solidFill>
                  <a:srgbClr val="7030A0"/>
                </a:solidFill>
              </a:rPr>
              <a:t>       Sal/sodio: </a:t>
            </a:r>
            <a:r>
              <a:rPr lang="es-ES" sz="2400" dirty="0"/>
              <a:t>Se establece un máximo de 0,5 g de </a:t>
            </a:r>
            <a:r>
              <a:rPr lang="es-ES" sz="2400" b="1" dirty="0"/>
              <a:t>sal</a:t>
            </a:r>
            <a:r>
              <a:rPr lang="es-ES" sz="2400" dirty="0"/>
              <a:t> (0,2 g de </a:t>
            </a:r>
            <a:r>
              <a:rPr lang="es-ES" sz="2400" b="1" dirty="0"/>
              <a:t>sodio</a:t>
            </a:r>
            <a:r>
              <a:rPr lang="es-ES" sz="2400" dirty="0"/>
              <a:t>)</a:t>
            </a:r>
          </a:p>
        </p:txBody>
      </p:sp>
      <p:pic>
        <p:nvPicPr>
          <p:cNvPr id="3" name="Picture 2">
            <a:extLst>
              <a:ext uri="{FF2B5EF4-FFF2-40B4-BE49-F238E27FC236}">
                <a16:creationId xmlns:a16="http://schemas.microsoft.com/office/drawing/2014/main" xmlns="" id="{0F8293EC-AB5F-4832-8282-E205EA761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38" y="1575582"/>
            <a:ext cx="1812640" cy="334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CuadroTexto">
            <a:extLst>
              <a:ext uri="{FF2B5EF4-FFF2-40B4-BE49-F238E27FC236}">
                <a16:creationId xmlns:a16="http://schemas.microsoft.com/office/drawing/2014/main" xmlns="" id="{FB308F19-FA3E-442F-8287-72CDE4804683}"/>
              </a:ext>
            </a:extLst>
          </p:cNvPr>
          <p:cNvSpPr txBox="1"/>
          <p:nvPr/>
        </p:nvSpPr>
        <p:spPr>
          <a:xfrm>
            <a:off x="471844" y="71016"/>
            <a:ext cx="11015003" cy="707886"/>
          </a:xfrm>
          <a:prstGeom prst="rect">
            <a:avLst/>
          </a:prstGeom>
          <a:noFill/>
        </p:spPr>
        <p:txBody>
          <a:bodyPr wrap="square" rtlCol="0">
            <a:spAutoFit/>
          </a:bodyPr>
          <a:lstStyle/>
          <a:p>
            <a:pPr algn="ctr"/>
            <a:r>
              <a:rPr lang="es-ES" sz="2000" b="1" spc="200" dirty="0">
                <a:solidFill>
                  <a:schemeClr val="tx2">
                    <a:lumMod val="50000"/>
                  </a:schemeClr>
                </a:solidFill>
              </a:rPr>
              <a:t>CRITERIOS PARA VALORAR LA OFERTA DE ALIMENTOS EN </a:t>
            </a:r>
          </a:p>
          <a:p>
            <a:pPr algn="ctr"/>
            <a:r>
              <a:rPr lang="es-ES" sz="2000" b="1" spc="200" dirty="0">
                <a:solidFill>
                  <a:schemeClr val="tx2">
                    <a:lumMod val="50000"/>
                  </a:schemeClr>
                </a:solidFill>
              </a:rPr>
              <a:t>MÁQUINAS EXPENDEDORAS</a:t>
            </a:r>
          </a:p>
        </p:txBody>
      </p:sp>
      <p:grpSp>
        <p:nvGrpSpPr>
          <p:cNvPr id="5" name="Grupo 4">
            <a:extLst>
              <a:ext uri="{FF2B5EF4-FFF2-40B4-BE49-F238E27FC236}">
                <a16:creationId xmlns:a16="http://schemas.microsoft.com/office/drawing/2014/main" xmlns="" id="{B91E57C3-872E-4792-82E7-DAE6575925D6}"/>
              </a:ext>
            </a:extLst>
          </p:cNvPr>
          <p:cNvGrpSpPr>
            <a:grpSpLocks/>
          </p:cNvGrpSpPr>
          <p:nvPr/>
        </p:nvGrpSpPr>
        <p:grpSpPr bwMode="auto">
          <a:xfrm>
            <a:off x="286035" y="162841"/>
            <a:ext cx="11619929" cy="526872"/>
            <a:chOff x="324949" y="18898"/>
            <a:chExt cx="11473761" cy="1041523"/>
          </a:xfrm>
        </p:grpSpPr>
        <p:pic>
          <p:nvPicPr>
            <p:cNvPr id="6" name="Gráfico 5" descr="Niños">
              <a:extLst>
                <a:ext uri="{FF2B5EF4-FFF2-40B4-BE49-F238E27FC236}">
                  <a16:creationId xmlns:a16="http://schemas.microsoft.com/office/drawing/2014/main" xmlns="" id="{0AD573CA-C374-45E9-88B8-CEEAE091CBCF}"/>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7" name="Grupo 6">
              <a:extLst>
                <a:ext uri="{FF2B5EF4-FFF2-40B4-BE49-F238E27FC236}">
                  <a16:creationId xmlns:a16="http://schemas.microsoft.com/office/drawing/2014/main" xmlns="" id="{84AA36DA-55FB-44F9-A7C0-5207822C4B6D}"/>
                </a:ext>
              </a:extLst>
            </p:cNvPr>
            <p:cNvGrpSpPr>
              <a:grpSpLocks/>
            </p:cNvGrpSpPr>
            <p:nvPr/>
          </p:nvGrpSpPr>
          <p:grpSpPr bwMode="auto">
            <a:xfrm>
              <a:off x="10087897" y="203994"/>
              <a:ext cx="1710813" cy="651412"/>
              <a:chOff x="311102" y="174229"/>
              <a:chExt cx="9335256" cy="6359305"/>
            </a:xfrm>
          </p:grpSpPr>
          <p:pic>
            <p:nvPicPr>
              <p:cNvPr id="8" name="Imagen 7">
                <a:extLst>
                  <a:ext uri="{FF2B5EF4-FFF2-40B4-BE49-F238E27FC236}">
                    <a16:creationId xmlns:a16="http://schemas.microsoft.com/office/drawing/2014/main" xmlns="" id="{D21C2C4B-49E1-4382-B400-918683DA34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xmlns="" id="{E86A0B11-86E3-44BD-A764-0797CEE4C1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1142613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13281" y="882614"/>
            <a:ext cx="8856984" cy="5539978"/>
          </a:xfrm>
          <a:prstGeom prst="rect">
            <a:avLst/>
          </a:prstGeom>
        </p:spPr>
        <p:txBody>
          <a:bodyPr wrap="square">
            <a:spAutoFit/>
          </a:bodyPr>
          <a:lstStyle/>
          <a:p>
            <a:r>
              <a:rPr lang="es-ES" sz="2400" b="1" dirty="0">
                <a:solidFill>
                  <a:srgbClr val="FF0000"/>
                </a:solidFill>
              </a:rPr>
              <a:t>Son de </a:t>
            </a:r>
            <a:r>
              <a:rPr lang="es-ES" sz="2400" b="1" dirty="0" err="1">
                <a:solidFill>
                  <a:srgbClr val="FF0000"/>
                </a:solidFill>
              </a:rPr>
              <a:t>primeira</a:t>
            </a:r>
            <a:r>
              <a:rPr lang="es-ES" sz="2400" b="1" dirty="0">
                <a:solidFill>
                  <a:srgbClr val="FF0000"/>
                </a:solidFill>
              </a:rPr>
              <a:t> elección:</a:t>
            </a:r>
          </a:p>
          <a:p>
            <a:pPr lvl="0">
              <a:lnSpc>
                <a:spcPct val="150000"/>
              </a:lnSpc>
            </a:pPr>
            <a:r>
              <a:rPr lang="es-ES" sz="2000" dirty="0" err="1"/>
              <a:t>Froitas</a:t>
            </a:r>
            <a:r>
              <a:rPr lang="es-ES" sz="2000" dirty="0"/>
              <a:t> </a:t>
            </a:r>
            <a:r>
              <a:rPr lang="es-ES" sz="2000" dirty="0" err="1"/>
              <a:t>naturais</a:t>
            </a:r>
            <a:r>
              <a:rPr lang="es-ES" sz="2000" dirty="0"/>
              <a:t> de fácil manipulación como o plátano, a </a:t>
            </a:r>
            <a:r>
              <a:rPr lang="es-ES" sz="2000" dirty="0" err="1"/>
              <a:t>mazá</a:t>
            </a:r>
            <a:r>
              <a:rPr lang="es-ES" sz="2000" dirty="0"/>
              <a:t>, as mandarinas, etc.</a:t>
            </a:r>
          </a:p>
          <a:p>
            <a:pPr lvl="0">
              <a:lnSpc>
                <a:spcPct val="150000"/>
              </a:lnSpc>
            </a:pPr>
            <a:r>
              <a:rPr lang="es-ES" sz="2000" dirty="0" err="1"/>
              <a:t>Froitas</a:t>
            </a:r>
            <a:r>
              <a:rPr lang="es-ES" sz="2000" dirty="0"/>
              <a:t> desecadas (</a:t>
            </a:r>
            <a:r>
              <a:rPr lang="es-ES" sz="2000" dirty="0" err="1"/>
              <a:t>cirolas</a:t>
            </a:r>
            <a:r>
              <a:rPr lang="es-ES" sz="2000" dirty="0"/>
              <a:t> pasas, uvas pasas, </a:t>
            </a:r>
            <a:r>
              <a:rPr lang="es-ES" sz="2000" dirty="0" err="1"/>
              <a:t>figos</a:t>
            </a:r>
            <a:r>
              <a:rPr lang="es-ES" sz="2000" dirty="0"/>
              <a:t> secos, </a:t>
            </a:r>
            <a:r>
              <a:rPr lang="es-ES" sz="2000" dirty="0" err="1"/>
              <a:t>orellóns</a:t>
            </a:r>
            <a:r>
              <a:rPr lang="es-ES" sz="2000" dirty="0"/>
              <a:t> de albaricoque)</a:t>
            </a:r>
          </a:p>
          <a:p>
            <a:pPr lvl="0">
              <a:lnSpc>
                <a:spcPct val="150000"/>
              </a:lnSpc>
            </a:pPr>
            <a:r>
              <a:rPr lang="es-ES" sz="2000" dirty="0" err="1"/>
              <a:t>Froitos</a:t>
            </a:r>
            <a:r>
              <a:rPr lang="es-ES" sz="2000" dirty="0"/>
              <a:t> secos (</a:t>
            </a:r>
            <a:r>
              <a:rPr lang="es-ES" sz="2000" dirty="0" err="1"/>
              <a:t>abelás</a:t>
            </a:r>
            <a:r>
              <a:rPr lang="es-ES" sz="2000" dirty="0"/>
              <a:t>, </a:t>
            </a:r>
            <a:r>
              <a:rPr lang="es-ES" sz="2000" dirty="0" err="1"/>
              <a:t>noces</a:t>
            </a:r>
            <a:r>
              <a:rPr lang="es-ES" sz="2000" dirty="0"/>
              <a:t>, </a:t>
            </a:r>
            <a:r>
              <a:rPr lang="es-ES" sz="2000" dirty="0" err="1"/>
              <a:t>améndoas</a:t>
            </a:r>
            <a:r>
              <a:rPr lang="es-ES" sz="2000" dirty="0"/>
              <a:t>, cacahuetes, pipas de </a:t>
            </a:r>
            <a:r>
              <a:rPr lang="es-ES" sz="2000" dirty="0" err="1"/>
              <a:t>xirasol</a:t>
            </a:r>
            <a:r>
              <a:rPr lang="es-ES" sz="2000" dirty="0"/>
              <a:t>)</a:t>
            </a:r>
          </a:p>
          <a:p>
            <a:pPr lvl="0">
              <a:lnSpc>
                <a:spcPct val="150000"/>
              </a:lnSpc>
            </a:pPr>
            <a:r>
              <a:rPr lang="es-ES" sz="2000" dirty="0" err="1"/>
              <a:t>Produtos</a:t>
            </a:r>
            <a:r>
              <a:rPr lang="es-ES" sz="2000" dirty="0"/>
              <a:t> hortícolas de cuarta gama: Hortalizas e verduras en atmosfera modificada e en envases para consumo individual. </a:t>
            </a:r>
          </a:p>
          <a:p>
            <a:pPr lvl="0">
              <a:lnSpc>
                <a:spcPct val="150000"/>
              </a:lnSpc>
            </a:pPr>
            <a:r>
              <a:rPr lang="es-ES" sz="2000" dirty="0"/>
              <a:t>Pan fresco tipo </a:t>
            </a:r>
            <a:r>
              <a:rPr lang="es-ES" sz="2000" dirty="0" err="1"/>
              <a:t>boliña</a:t>
            </a:r>
            <a:r>
              <a:rPr lang="es-ES" sz="2000" dirty="0"/>
              <a:t> individual, integral e </a:t>
            </a:r>
            <a:r>
              <a:rPr lang="es-ES" sz="2000" dirty="0" err="1"/>
              <a:t>branco</a:t>
            </a:r>
            <a:r>
              <a:rPr lang="es-ES" sz="2000" dirty="0"/>
              <a:t>.</a:t>
            </a:r>
          </a:p>
          <a:p>
            <a:pPr lvl="0">
              <a:lnSpc>
                <a:spcPct val="150000"/>
              </a:lnSpc>
            </a:pPr>
            <a:r>
              <a:rPr lang="es-ES" sz="2000" dirty="0" err="1"/>
              <a:t>Pequenos</a:t>
            </a:r>
            <a:r>
              <a:rPr lang="es-ES" sz="2000" dirty="0"/>
              <a:t> </a:t>
            </a:r>
            <a:r>
              <a:rPr lang="es-ES" sz="2000" dirty="0" err="1"/>
              <a:t>bocadiños</a:t>
            </a:r>
            <a:r>
              <a:rPr lang="es-ES" sz="2000" dirty="0"/>
              <a:t> con </a:t>
            </a:r>
            <a:r>
              <a:rPr lang="es-ES" sz="2000" dirty="0" err="1"/>
              <a:t>xamón</a:t>
            </a:r>
            <a:r>
              <a:rPr lang="es-ES" sz="2000" dirty="0"/>
              <a:t>, </a:t>
            </a:r>
            <a:r>
              <a:rPr lang="es-ES" sz="2000" dirty="0" err="1"/>
              <a:t>friame</a:t>
            </a:r>
            <a:r>
              <a:rPr lang="es-ES" sz="2000" dirty="0"/>
              <a:t> de pavo </a:t>
            </a:r>
            <a:r>
              <a:rPr lang="es-ES" sz="2000" dirty="0" err="1"/>
              <a:t>ou</a:t>
            </a:r>
            <a:r>
              <a:rPr lang="es-ES" sz="2000" dirty="0"/>
              <a:t> tortilla de patacas. Deben evitarse </a:t>
            </a:r>
            <a:r>
              <a:rPr lang="es-ES" sz="2000" dirty="0" err="1"/>
              <a:t>outros</a:t>
            </a:r>
            <a:r>
              <a:rPr lang="es-ES" sz="2000" dirty="0"/>
              <a:t> embutidos </a:t>
            </a:r>
            <a:r>
              <a:rPr lang="es-ES" sz="2000" dirty="0" err="1"/>
              <a:t>máis</a:t>
            </a:r>
            <a:r>
              <a:rPr lang="es-ES" sz="2000" dirty="0"/>
              <a:t> densos en </a:t>
            </a:r>
            <a:r>
              <a:rPr lang="es-ES" sz="2000" dirty="0" err="1"/>
              <a:t>graxas</a:t>
            </a:r>
            <a:r>
              <a:rPr lang="es-ES" sz="2000" dirty="0"/>
              <a:t> como o salame, o </a:t>
            </a:r>
            <a:r>
              <a:rPr lang="es-ES" sz="2000" dirty="0" err="1"/>
              <a:t>chourizo</a:t>
            </a:r>
            <a:r>
              <a:rPr lang="es-ES" sz="2000" dirty="0"/>
              <a:t>, o salchichón, </a:t>
            </a:r>
            <a:r>
              <a:rPr lang="es-ES" sz="2000" dirty="0" err="1"/>
              <a:t>ou</a:t>
            </a:r>
            <a:r>
              <a:rPr lang="es-ES" sz="2000" dirty="0"/>
              <a:t> o </a:t>
            </a:r>
            <a:r>
              <a:rPr lang="es-ES" sz="2000" dirty="0" err="1"/>
              <a:t>queixo</a:t>
            </a:r>
            <a:r>
              <a:rPr lang="es-ES" sz="2000" dirty="0"/>
              <a:t> </a:t>
            </a:r>
            <a:r>
              <a:rPr lang="es-ES" sz="2000" dirty="0" err="1"/>
              <a:t>moi</a:t>
            </a:r>
            <a:r>
              <a:rPr lang="es-ES" sz="2000" dirty="0"/>
              <a:t> </a:t>
            </a:r>
            <a:r>
              <a:rPr lang="es-ES" sz="2000" dirty="0" err="1"/>
              <a:t>graxo</a:t>
            </a:r>
            <a:r>
              <a:rPr lang="es-ES" sz="2000" dirty="0"/>
              <a:t>. </a:t>
            </a:r>
          </a:p>
          <a:p>
            <a:pPr lvl="0">
              <a:lnSpc>
                <a:spcPct val="150000"/>
              </a:lnSpc>
            </a:pPr>
            <a:r>
              <a:rPr lang="es-ES" sz="2000" dirty="0"/>
              <a:t>Conservas (</a:t>
            </a:r>
            <a:r>
              <a:rPr lang="es-ES" sz="2000" dirty="0" err="1"/>
              <a:t>exemplo</a:t>
            </a:r>
            <a:r>
              <a:rPr lang="es-ES" sz="2000" dirty="0"/>
              <a:t>: atún) en envases adaptados e </a:t>
            </a:r>
            <a:r>
              <a:rPr lang="es-ES" sz="2000" dirty="0" err="1"/>
              <a:t>individuais</a:t>
            </a:r>
            <a:endParaRPr lang="es-ES" sz="2000" dirty="0"/>
          </a:p>
          <a:p>
            <a:pPr lvl="0">
              <a:lnSpc>
                <a:spcPct val="150000"/>
              </a:lnSpc>
            </a:pPr>
            <a:r>
              <a:rPr lang="es-ES" sz="2000" dirty="0"/>
              <a:t>Sobres de aceite e vinagre para aderezo</a:t>
            </a:r>
          </a:p>
        </p:txBody>
      </p:sp>
      <p:pic>
        <p:nvPicPr>
          <p:cNvPr id="4" name="Picture 2">
            <a:extLst>
              <a:ext uri="{FF2B5EF4-FFF2-40B4-BE49-F238E27FC236}">
                <a16:creationId xmlns:a16="http://schemas.microsoft.com/office/drawing/2014/main" xmlns="" id="{7F84ECA3-DD16-458D-8C43-2A8133126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21" y="1551026"/>
            <a:ext cx="1865560" cy="298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upo 4">
            <a:extLst>
              <a:ext uri="{FF2B5EF4-FFF2-40B4-BE49-F238E27FC236}">
                <a16:creationId xmlns:a16="http://schemas.microsoft.com/office/drawing/2014/main" xmlns="" id="{CFFF2DF9-F57F-4332-A352-9C1600A43A3B}"/>
              </a:ext>
            </a:extLst>
          </p:cNvPr>
          <p:cNvGrpSpPr>
            <a:grpSpLocks/>
          </p:cNvGrpSpPr>
          <p:nvPr/>
        </p:nvGrpSpPr>
        <p:grpSpPr bwMode="auto">
          <a:xfrm>
            <a:off x="508224" y="71016"/>
            <a:ext cx="11619929" cy="526872"/>
            <a:chOff x="324949" y="18898"/>
            <a:chExt cx="11473761" cy="1041523"/>
          </a:xfrm>
        </p:grpSpPr>
        <p:pic>
          <p:nvPicPr>
            <p:cNvPr id="7" name="Gráfico 5" descr="Niños">
              <a:extLst>
                <a:ext uri="{FF2B5EF4-FFF2-40B4-BE49-F238E27FC236}">
                  <a16:creationId xmlns:a16="http://schemas.microsoft.com/office/drawing/2014/main" xmlns="" id="{039D58ED-3B6D-4EC9-AF69-9E3FB6B86E7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8" name="Grupo 6">
              <a:extLst>
                <a:ext uri="{FF2B5EF4-FFF2-40B4-BE49-F238E27FC236}">
                  <a16:creationId xmlns:a16="http://schemas.microsoft.com/office/drawing/2014/main" xmlns="" id="{4EEAECBD-35DB-47E7-A652-7036068DE661}"/>
                </a:ext>
              </a:extLst>
            </p:cNvPr>
            <p:cNvGrpSpPr>
              <a:grpSpLocks/>
            </p:cNvGrpSpPr>
            <p:nvPr/>
          </p:nvGrpSpPr>
          <p:grpSpPr bwMode="auto">
            <a:xfrm>
              <a:off x="10087897" y="203994"/>
              <a:ext cx="1710813" cy="651412"/>
              <a:chOff x="311102" y="174229"/>
              <a:chExt cx="9335256" cy="6359305"/>
            </a:xfrm>
          </p:grpSpPr>
          <p:pic>
            <p:nvPicPr>
              <p:cNvPr id="9" name="Imagen 7">
                <a:extLst>
                  <a:ext uri="{FF2B5EF4-FFF2-40B4-BE49-F238E27FC236}">
                    <a16:creationId xmlns:a16="http://schemas.microsoft.com/office/drawing/2014/main" xmlns="" id="{27CD03B2-02C0-40D0-A138-A1A9158D82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8">
                <a:extLst>
                  <a:ext uri="{FF2B5EF4-FFF2-40B4-BE49-F238E27FC236}">
                    <a16:creationId xmlns:a16="http://schemas.microsoft.com/office/drawing/2014/main" xmlns="" id="{59F24450-3E72-4FBF-A8EF-00B06A05C8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1 CuadroTexto">
            <a:extLst>
              <a:ext uri="{FF2B5EF4-FFF2-40B4-BE49-F238E27FC236}">
                <a16:creationId xmlns:a16="http://schemas.microsoft.com/office/drawing/2014/main" xmlns="" id="{4AD75742-BE1D-4953-958D-77A16187A3BD}"/>
              </a:ext>
            </a:extLst>
          </p:cNvPr>
          <p:cNvSpPr txBox="1"/>
          <p:nvPr/>
        </p:nvSpPr>
        <p:spPr>
          <a:xfrm>
            <a:off x="588498" y="71016"/>
            <a:ext cx="11015003" cy="707886"/>
          </a:xfrm>
          <a:prstGeom prst="rect">
            <a:avLst/>
          </a:prstGeom>
          <a:noFill/>
        </p:spPr>
        <p:txBody>
          <a:bodyPr wrap="square" rtlCol="0">
            <a:spAutoFit/>
          </a:bodyPr>
          <a:lstStyle/>
          <a:p>
            <a:pPr algn="ctr"/>
            <a:r>
              <a:rPr lang="es-ES" sz="2000" b="1" spc="200" dirty="0">
                <a:solidFill>
                  <a:schemeClr val="tx2">
                    <a:lumMod val="50000"/>
                  </a:schemeClr>
                </a:solidFill>
              </a:rPr>
              <a:t>CRITERIOS PARA VALORAR LA OFERTA DE ALIMENTOS EN </a:t>
            </a:r>
          </a:p>
          <a:p>
            <a:pPr algn="ctr"/>
            <a:r>
              <a:rPr lang="es-ES" sz="2000" b="1" spc="200" dirty="0">
                <a:solidFill>
                  <a:schemeClr val="tx2">
                    <a:lumMod val="50000"/>
                  </a:schemeClr>
                </a:solidFill>
              </a:rPr>
              <a:t>MÁQUINAS EXPENDEDORAS</a:t>
            </a:r>
          </a:p>
        </p:txBody>
      </p:sp>
    </p:spTree>
    <p:extLst>
      <p:ext uri="{BB962C8B-B14F-4D97-AF65-F5344CB8AC3E}">
        <p14:creationId xmlns:p14="http://schemas.microsoft.com/office/powerpoint/2010/main" val="6063092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634378" y="882614"/>
            <a:ext cx="8784976" cy="5109091"/>
          </a:xfrm>
          <a:prstGeom prst="rect">
            <a:avLst/>
          </a:prstGeom>
        </p:spPr>
        <p:txBody>
          <a:bodyPr wrap="square">
            <a:spAutoFit/>
          </a:bodyPr>
          <a:lstStyle/>
          <a:p>
            <a:pPr>
              <a:lnSpc>
                <a:spcPct val="150000"/>
              </a:lnSpc>
            </a:pPr>
            <a:r>
              <a:rPr lang="es-ES" sz="2400" b="1" dirty="0">
                <a:solidFill>
                  <a:srgbClr val="FF0000"/>
                </a:solidFill>
              </a:rPr>
              <a:t>Son de segunda elección</a:t>
            </a:r>
          </a:p>
          <a:p>
            <a:pPr>
              <a:lnSpc>
                <a:spcPct val="150000"/>
              </a:lnSpc>
            </a:pPr>
            <a:r>
              <a:rPr lang="es-ES" sz="2000" dirty="0" err="1"/>
              <a:t>Produtos</a:t>
            </a:r>
            <a:r>
              <a:rPr lang="es-ES" sz="2000" dirty="0"/>
              <a:t> de aperitivo </a:t>
            </a:r>
            <a:r>
              <a:rPr lang="es-ES" sz="2000" dirty="0" err="1"/>
              <a:t>coñecidos</a:t>
            </a:r>
            <a:r>
              <a:rPr lang="es-ES" sz="2000" dirty="0"/>
              <a:t> como “de </a:t>
            </a:r>
            <a:r>
              <a:rPr lang="es-ES" sz="2000" dirty="0" err="1"/>
              <a:t>liña</a:t>
            </a:r>
            <a:r>
              <a:rPr lang="es-ES" sz="2000" dirty="0"/>
              <a:t> </a:t>
            </a:r>
            <a:r>
              <a:rPr lang="es-ES" sz="2000" dirty="0" err="1"/>
              <a:t>sá</a:t>
            </a:r>
            <a:r>
              <a:rPr lang="es-ES" sz="2000" dirty="0"/>
              <a:t>” (</a:t>
            </a:r>
            <a:r>
              <a:rPr lang="es-ES" sz="2000" dirty="0" err="1"/>
              <a:t>barriñas</a:t>
            </a:r>
            <a:r>
              <a:rPr lang="es-ES" sz="2000" dirty="0"/>
              <a:t> de </a:t>
            </a:r>
            <a:r>
              <a:rPr lang="es-ES" sz="2000" dirty="0" err="1"/>
              <a:t>cereais</a:t>
            </a:r>
            <a:r>
              <a:rPr lang="es-ES" sz="2000" dirty="0"/>
              <a:t>, </a:t>
            </a:r>
            <a:r>
              <a:rPr lang="es-ES" sz="2000" dirty="0" err="1"/>
              <a:t>muesli</a:t>
            </a:r>
            <a:r>
              <a:rPr lang="es-ES" sz="2000" dirty="0"/>
              <a:t>, etc.). </a:t>
            </a:r>
            <a:r>
              <a:rPr lang="es-ES" sz="2000" dirty="0" err="1"/>
              <a:t>Nestes</a:t>
            </a:r>
            <a:r>
              <a:rPr lang="es-ES" sz="2000" dirty="0"/>
              <a:t> </a:t>
            </a:r>
            <a:r>
              <a:rPr lang="es-ES" sz="2000" dirty="0" err="1"/>
              <a:t>produtos</a:t>
            </a:r>
            <a:r>
              <a:rPr lang="es-ES" sz="2000" dirty="0"/>
              <a:t> está particularmente indicado </a:t>
            </a:r>
            <a:r>
              <a:rPr lang="es-ES" sz="2000" dirty="0" err="1"/>
              <a:t>ler</a:t>
            </a:r>
            <a:r>
              <a:rPr lang="es-ES" sz="2000" dirty="0"/>
              <a:t> a etiqueta nutricional, </a:t>
            </a:r>
            <a:r>
              <a:rPr lang="es-ES" sz="2000" dirty="0" err="1"/>
              <a:t>xa</a:t>
            </a:r>
            <a:r>
              <a:rPr lang="es-ES" sz="2000" dirty="0"/>
              <a:t> que </a:t>
            </a:r>
            <a:r>
              <a:rPr lang="es-ES" sz="2000" dirty="0" err="1"/>
              <a:t>aínda</a:t>
            </a:r>
            <a:r>
              <a:rPr lang="es-ES" sz="2000" dirty="0"/>
              <a:t> que na </a:t>
            </a:r>
            <a:r>
              <a:rPr lang="es-ES" sz="2000" dirty="0" err="1"/>
              <a:t>maioría</a:t>
            </a:r>
            <a:r>
              <a:rPr lang="es-ES" sz="2000" dirty="0"/>
              <a:t> dos casos </a:t>
            </a:r>
            <a:r>
              <a:rPr lang="es-ES" sz="2000" dirty="0" err="1"/>
              <a:t>adoitan</a:t>
            </a:r>
            <a:r>
              <a:rPr lang="es-ES" sz="2000" dirty="0"/>
              <a:t> ser menos densos que a media, non </a:t>
            </a:r>
            <a:r>
              <a:rPr lang="es-ES" sz="2000" dirty="0" err="1"/>
              <a:t>sempre</a:t>
            </a:r>
            <a:r>
              <a:rPr lang="es-ES" sz="2000" dirty="0"/>
              <a:t> o </a:t>
            </a:r>
            <a:r>
              <a:rPr lang="es-ES" sz="2000" dirty="0" err="1"/>
              <a:t>cumpren</a:t>
            </a:r>
            <a:r>
              <a:rPr lang="es-ES" sz="2000" dirty="0"/>
              <a:t>. </a:t>
            </a:r>
          </a:p>
          <a:p>
            <a:pPr>
              <a:lnSpc>
                <a:spcPct val="150000"/>
              </a:lnSpc>
            </a:pPr>
            <a:r>
              <a:rPr lang="es-ES" sz="2000" dirty="0"/>
              <a:t>Patacas </a:t>
            </a:r>
            <a:r>
              <a:rPr lang="es-ES" sz="2000" dirty="0" err="1"/>
              <a:t>fritidas</a:t>
            </a:r>
            <a:r>
              <a:rPr lang="es-ES" sz="2000" dirty="0"/>
              <a:t> </a:t>
            </a:r>
            <a:r>
              <a:rPr lang="es-ES" sz="2000" dirty="0" err="1"/>
              <a:t>baixas</a:t>
            </a:r>
            <a:r>
              <a:rPr lang="es-ES" sz="2000" dirty="0"/>
              <a:t> en sal e </a:t>
            </a:r>
            <a:r>
              <a:rPr lang="es-ES" sz="2000" dirty="0" err="1"/>
              <a:t>graxas</a:t>
            </a:r>
            <a:r>
              <a:rPr lang="es-ES" sz="2000" dirty="0"/>
              <a:t>.</a:t>
            </a:r>
          </a:p>
          <a:p>
            <a:pPr>
              <a:lnSpc>
                <a:spcPct val="150000"/>
              </a:lnSpc>
            </a:pPr>
            <a:r>
              <a:rPr lang="es-ES" sz="2000" dirty="0"/>
              <a:t>Son de </a:t>
            </a:r>
            <a:r>
              <a:rPr lang="es-ES" sz="2000" dirty="0" err="1"/>
              <a:t>terceira</a:t>
            </a:r>
            <a:r>
              <a:rPr lang="es-ES" sz="2000" dirty="0"/>
              <a:t> elección:</a:t>
            </a:r>
          </a:p>
          <a:p>
            <a:pPr>
              <a:lnSpc>
                <a:spcPct val="150000"/>
              </a:lnSpc>
            </a:pPr>
            <a:r>
              <a:rPr lang="es-ES" sz="2000" dirty="0" err="1"/>
              <a:t>Produtos</a:t>
            </a:r>
            <a:r>
              <a:rPr lang="es-ES" sz="2000" dirty="0"/>
              <a:t> como os “snacks salgados”. Dentro </a:t>
            </a:r>
            <a:r>
              <a:rPr lang="es-ES" sz="2000" dirty="0" err="1"/>
              <a:t>destes</a:t>
            </a:r>
            <a:r>
              <a:rPr lang="es-ES" sz="2000" dirty="0"/>
              <a:t> son </a:t>
            </a:r>
            <a:r>
              <a:rPr lang="es-ES" sz="2000" dirty="0" err="1"/>
              <a:t>máis</a:t>
            </a:r>
            <a:r>
              <a:rPr lang="es-ES" sz="2000" dirty="0"/>
              <a:t> recomendables as patacas </a:t>
            </a:r>
            <a:r>
              <a:rPr lang="es-ES" sz="2000" dirty="0" err="1"/>
              <a:t>fritidas</a:t>
            </a:r>
            <a:r>
              <a:rPr lang="es-ES" sz="2000" dirty="0"/>
              <a:t> clásicas, </a:t>
            </a:r>
            <a:r>
              <a:rPr lang="es-ES" sz="2000" dirty="0" err="1"/>
              <a:t>produtos</a:t>
            </a:r>
            <a:r>
              <a:rPr lang="es-ES" sz="2000" dirty="0"/>
              <a:t> de aperitivo a base de arroz e </a:t>
            </a:r>
            <a:r>
              <a:rPr lang="es-ES" sz="2000" dirty="0" err="1"/>
              <a:t>outros</a:t>
            </a:r>
            <a:r>
              <a:rPr lang="es-ES" sz="2000" dirty="0"/>
              <a:t> </a:t>
            </a:r>
            <a:r>
              <a:rPr lang="es-ES" sz="2000" dirty="0" err="1"/>
              <a:t>baixos</a:t>
            </a:r>
            <a:r>
              <a:rPr lang="es-ES" sz="2000" dirty="0"/>
              <a:t> en </a:t>
            </a:r>
            <a:r>
              <a:rPr lang="es-ES" sz="2000" dirty="0" err="1"/>
              <a:t>graxa</a:t>
            </a:r>
            <a:r>
              <a:rPr lang="es-ES" sz="2000" dirty="0"/>
              <a:t>. </a:t>
            </a:r>
          </a:p>
          <a:p>
            <a:r>
              <a:rPr lang="es-ES" sz="2000" dirty="0"/>
              <a:t> </a:t>
            </a:r>
          </a:p>
        </p:txBody>
      </p:sp>
      <p:grpSp>
        <p:nvGrpSpPr>
          <p:cNvPr id="4" name="Grupo 4">
            <a:extLst>
              <a:ext uri="{FF2B5EF4-FFF2-40B4-BE49-F238E27FC236}">
                <a16:creationId xmlns:a16="http://schemas.microsoft.com/office/drawing/2014/main" xmlns="" id="{5DAE9E63-B581-4186-9781-21313A1A4E42}"/>
              </a:ext>
            </a:extLst>
          </p:cNvPr>
          <p:cNvGrpSpPr>
            <a:grpSpLocks/>
          </p:cNvGrpSpPr>
          <p:nvPr/>
        </p:nvGrpSpPr>
        <p:grpSpPr bwMode="auto">
          <a:xfrm>
            <a:off x="508224" y="71016"/>
            <a:ext cx="11619929" cy="526872"/>
            <a:chOff x="324949" y="18898"/>
            <a:chExt cx="11473761" cy="1041523"/>
          </a:xfrm>
        </p:grpSpPr>
        <p:pic>
          <p:nvPicPr>
            <p:cNvPr id="5" name="Gráfico 5" descr="Niños">
              <a:extLst>
                <a:ext uri="{FF2B5EF4-FFF2-40B4-BE49-F238E27FC236}">
                  <a16:creationId xmlns:a16="http://schemas.microsoft.com/office/drawing/2014/main" xmlns="" id="{9FA0E1C4-08F2-465F-BE8D-6CC4FC6A7FB6}"/>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6" name="Grupo 6">
              <a:extLst>
                <a:ext uri="{FF2B5EF4-FFF2-40B4-BE49-F238E27FC236}">
                  <a16:creationId xmlns:a16="http://schemas.microsoft.com/office/drawing/2014/main" xmlns="" id="{A1A8E300-5594-4BAC-B9FC-61898B34B733}"/>
                </a:ext>
              </a:extLst>
            </p:cNvPr>
            <p:cNvGrpSpPr>
              <a:grpSpLocks/>
            </p:cNvGrpSpPr>
            <p:nvPr/>
          </p:nvGrpSpPr>
          <p:grpSpPr bwMode="auto">
            <a:xfrm>
              <a:off x="10398944" y="203994"/>
              <a:ext cx="1399766" cy="536599"/>
              <a:chOff x="2008369" y="174229"/>
              <a:chExt cx="7637989" cy="5238464"/>
            </a:xfrm>
          </p:grpSpPr>
          <p:pic>
            <p:nvPicPr>
              <p:cNvPr id="7" name="Imagen 7">
                <a:extLst>
                  <a:ext uri="{FF2B5EF4-FFF2-40B4-BE49-F238E27FC236}">
                    <a16:creationId xmlns:a16="http://schemas.microsoft.com/office/drawing/2014/main" xmlns="" id="{A624547F-94FE-46AE-A5A0-89E383A8A7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2008369" y="368716"/>
                <a:ext cx="7637989" cy="504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xmlns="" id="{EBFA5EEF-A1B8-4558-B4DE-854552E05E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1 CuadroTexto">
            <a:extLst>
              <a:ext uri="{FF2B5EF4-FFF2-40B4-BE49-F238E27FC236}">
                <a16:creationId xmlns:a16="http://schemas.microsoft.com/office/drawing/2014/main" xmlns="" id="{C08EE4B8-206C-46F0-A34A-F7FE8C1B4329}"/>
              </a:ext>
            </a:extLst>
          </p:cNvPr>
          <p:cNvSpPr txBox="1"/>
          <p:nvPr/>
        </p:nvSpPr>
        <p:spPr>
          <a:xfrm>
            <a:off x="588498" y="71016"/>
            <a:ext cx="11015003" cy="707886"/>
          </a:xfrm>
          <a:prstGeom prst="rect">
            <a:avLst/>
          </a:prstGeom>
          <a:noFill/>
        </p:spPr>
        <p:txBody>
          <a:bodyPr wrap="square" rtlCol="0">
            <a:spAutoFit/>
          </a:bodyPr>
          <a:lstStyle/>
          <a:p>
            <a:pPr algn="ctr"/>
            <a:r>
              <a:rPr lang="es-ES" sz="2000" b="1" spc="200" dirty="0">
                <a:solidFill>
                  <a:schemeClr val="tx2">
                    <a:lumMod val="50000"/>
                  </a:schemeClr>
                </a:solidFill>
              </a:rPr>
              <a:t>CRITERIOS PARA VALORAR LA OFERTA DE ALIMENTOS EN </a:t>
            </a:r>
          </a:p>
          <a:p>
            <a:pPr algn="ctr"/>
            <a:r>
              <a:rPr lang="es-ES" sz="2000" b="1" spc="200" dirty="0">
                <a:solidFill>
                  <a:schemeClr val="tx2">
                    <a:lumMod val="50000"/>
                  </a:schemeClr>
                </a:solidFill>
              </a:rPr>
              <a:t>MÁQUINAS EXPENDEDORAS</a:t>
            </a:r>
          </a:p>
        </p:txBody>
      </p:sp>
      <p:pic>
        <p:nvPicPr>
          <p:cNvPr id="10" name="Picture 2">
            <a:extLst>
              <a:ext uri="{FF2B5EF4-FFF2-40B4-BE49-F238E27FC236}">
                <a16:creationId xmlns:a16="http://schemas.microsoft.com/office/drawing/2014/main" xmlns="" id="{9CE58DD6-80A3-449F-B03A-B3B85DDFC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721" y="1551026"/>
            <a:ext cx="1865560" cy="298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3813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0604" y="344144"/>
            <a:ext cx="9462897" cy="6186309"/>
          </a:xfrm>
          <a:prstGeom prst="rect">
            <a:avLst/>
          </a:prstGeom>
        </p:spPr>
        <p:txBody>
          <a:bodyPr wrap="square">
            <a:spAutoFit/>
          </a:bodyPr>
          <a:lstStyle/>
          <a:p>
            <a:pPr>
              <a:lnSpc>
                <a:spcPct val="150000"/>
              </a:lnSpc>
            </a:pPr>
            <a:r>
              <a:rPr lang="es-ES" sz="2400" b="1" dirty="0" err="1">
                <a:solidFill>
                  <a:srgbClr val="FF0000"/>
                </a:solidFill>
              </a:rPr>
              <a:t>Outros</a:t>
            </a:r>
            <a:r>
              <a:rPr lang="es-ES" sz="2400" b="1" dirty="0">
                <a:solidFill>
                  <a:srgbClr val="FF0000"/>
                </a:solidFill>
              </a:rPr>
              <a:t> </a:t>
            </a:r>
            <a:r>
              <a:rPr lang="es-ES" sz="2400" b="1" dirty="0" err="1">
                <a:solidFill>
                  <a:srgbClr val="FF0000"/>
                </a:solidFill>
              </a:rPr>
              <a:t>produtos</a:t>
            </a:r>
            <a:endParaRPr lang="es-ES" sz="2400" b="1" dirty="0">
              <a:solidFill>
                <a:srgbClr val="FF0000"/>
              </a:solidFill>
            </a:endParaRPr>
          </a:p>
          <a:p>
            <a:pPr>
              <a:lnSpc>
                <a:spcPct val="150000"/>
              </a:lnSpc>
            </a:pPr>
            <a:r>
              <a:rPr lang="es-ES" sz="2000" dirty="0"/>
              <a:t>Chocolatinas: son de elección as que presentan </a:t>
            </a:r>
            <a:r>
              <a:rPr lang="es-ES" sz="2000" dirty="0" err="1"/>
              <a:t>máis</a:t>
            </a:r>
            <a:r>
              <a:rPr lang="es-ES" sz="2000" dirty="0"/>
              <a:t> </a:t>
            </a:r>
            <a:r>
              <a:rPr lang="es-ES" sz="2000" dirty="0" err="1"/>
              <a:t>contido</a:t>
            </a:r>
            <a:r>
              <a:rPr lang="es-ES" sz="2000" dirty="0"/>
              <a:t> en cacao e menos en crema de </a:t>
            </a:r>
            <a:r>
              <a:rPr lang="es-ES" sz="2000" dirty="0" err="1"/>
              <a:t>leite</a:t>
            </a:r>
            <a:r>
              <a:rPr lang="es-ES" sz="2000" dirty="0"/>
              <a:t>, rica polo </a:t>
            </a:r>
            <a:r>
              <a:rPr lang="es-ES" sz="2000" dirty="0" err="1"/>
              <a:t>xeral</a:t>
            </a:r>
            <a:r>
              <a:rPr lang="es-ES" sz="2000" dirty="0"/>
              <a:t> en </a:t>
            </a:r>
            <a:r>
              <a:rPr lang="es-ES" sz="2000" dirty="0" err="1"/>
              <a:t>graxas</a:t>
            </a:r>
            <a:r>
              <a:rPr lang="es-ES" sz="2000" dirty="0"/>
              <a:t> saturadas. </a:t>
            </a:r>
          </a:p>
          <a:p>
            <a:pPr>
              <a:lnSpc>
                <a:spcPct val="150000"/>
              </a:lnSpc>
            </a:pPr>
            <a:r>
              <a:rPr lang="es-ES" sz="2000" dirty="0"/>
              <a:t>Snacks doces e </a:t>
            </a:r>
            <a:r>
              <a:rPr lang="es-ES" sz="2000" dirty="0" err="1"/>
              <a:t>bolería</a:t>
            </a:r>
            <a:r>
              <a:rPr lang="es-ES" sz="2000" dirty="0"/>
              <a:t> industrial: Polo </a:t>
            </a:r>
            <a:r>
              <a:rPr lang="es-ES" sz="2000" dirty="0" err="1"/>
              <a:t>xeral</a:t>
            </a:r>
            <a:r>
              <a:rPr lang="es-ES" sz="2000" dirty="0"/>
              <a:t> non son recomendables. Son os  croissants, palmeras, palmeras con cobertura de chocolate, </a:t>
            </a:r>
            <a:r>
              <a:rPr lang="es-ES" sz="2000" dirty="0" err="1"/>
              <a:t>pasteliños</a:t>
            </a:r>
            <a:r>
              <a:rPr lang="es-ES" sz="2000" dirty="0"/>
              <a:t> de chocolate, bolos doces </a:t>
            </a:r>
            <a:r>
              <a:rPr lang="es-ES" sz="2000" dirty="0" err="1"/>
              <a:t>recheos</a:t>
            </a:r>
            <a:r>
              <a:rPr lang="es-ES" sz="2000" dirty="0"/>
              <a:t>, salvo que a composición nutricional que figure na </a:t>
            </a:r>
            <a:r>
              <a:rPr lang="es-ES" sz="2000" dirty="0" err="1"/>
              <a:t>súa</a:t>
            </a:r>
            <a:r>
              <a:rPr lang="es-ES" sz="2000" dirty="0"/>
              <a:t> etiqueta </a:t>
            </a:r>
            <a:r>
              <a:rPr lang="es-ES" sz="2000" dirty="0" err="1"/>
              <a:t>cumpra</a:t>
            </a:r>
            <a:r>
              <a:rPr lang="es-ES" sz="2000" dirty="0"/>
              <a:t> os criterios mínimos.</a:t>
            </a:r>
          </a:p>
          <a:p>
            <a:pPr>
              <a:lnSpc>
                <a:spcPct val="150000"/>
              </a:lnSpc>
            </a:pPr>
            <a:r>
              <a:rPr lang="es-ES" sz="2000" dirty="0">
                <a:solidFill>
                  <a:srgbClr val="FF0000"/>
                </a:solidFill>
              </a:rPr>
              <a:t>Bebidas:</a:t>
            </a:r>
          </a:p>
          <a:p>
            <a:pPr lvl="0">
              <a:lnSpc>
                <a:spcPct val="150000"/>
              </a:lnSpc>
            </a:pPr>
            <a:r>
              <a:rPr lang="es-ES" sz="2000" dirty="0"/>
              <a:t>A bebida de elección é </a:t>
            </a:r>
            <a:r>
              <a:rPr lang="es-ES" sz="2000" dirty="0" err="1"/>
              <a:t>sempre</a:t>
            </a:r>
            <a:r>
              <a:rPr lang="es-ES" sz="2000" dirty="0"/>
              <a:t> a </a:t>
            </a:r>
            <a:r>
              <a:rPr lang="es-ES" sz="2000" dirty="0" err="1"/>
              <a:t>auga</a:t>
            </a:r>
            <a:r>
              <a:rPr lang="es-ES" sz="2000" dirty="0"/>
              <a:t>. </a:t>
            </a:r>
            <a:r>
              <a:rPr lang="es-ES" sz="2000" dirty="0" err="1"/>
              <a:t>Outras</a:t>
            </a:r>
            <a:r>
              <a:rPr lang="es-ES" sz="2000" dirty="0"/>
              <a:t> que poden dispensarse:</a:t>
            </a:r>
          </a:p>
          <a:p>
            <a:pPr lvl="1">
              <a:lnSpc>
                <a:spcPct val="150000"/>
              </a:lnSpc>
            </a:pPr>
            <a:r>
              <a:rPr lang="es-ES" sz="2000" dirty="0" err="1"/>
              <a:t>Zumes</a:t>
            </a:r>
            <a:r>
              <a:rPr lang="es-ES" sz="2000" dirty="0"/>
              <a:t> (non néctar </a:t>
            </a:r>
            <a:r>
              <a:rPr lang="es-ES" sz="2000" dirty="0" err="1"/>
              <a:t>nin</a:t>
            </a:r>
            <a:r>
              <a:rPr lang="es-ES" sz="2000" dirty="0"/>
              <a:t> bebida de extractos) </a:t>
            </a:r>
            <a:r>
              <a:rPr lang="es-ES" sz="2000" dirty="0" err="1"/>
              <a:t>sen</a:t>
            </a:r>
            <a:r>
              <a:rPr lang="es-ES" sz="2000" dirty="0"/>
              <a:t> </a:t>
            </a:r>
            <a:r>
              <a:rPr lang="es-ES" sz="2000" dirty="0" err="1"/>
              <a:t>azucres</a:t>
            </a:r>
            <a:r>
              <a:rPr lang="es-ES" sz="2000" dirty="0"/>
              <a:t> </a:t>
            </a:r>
            <a:r>
              <a:rPr lang="es-ES" sz="2000" dirty="0" err="1"/>
              <a:t>engadidos</a:t>
            </a:r>
            <a:r>
              <a:rPr lang="es-ES" sz="2000" dirty="0"/>
              <a:t>.</a:t>
            </a:r>
          </a:p>
          <a:p>
            <a:pPr lvl="1">
              <a:lnSpc>
                <a:spcPct val="150000"/>
              </a:lnSpc>
            </a:pPr>
            <a:r>
              <a:rPr lang="es-ES" sz="2000" dirty="0" err="1"/>
              <a:t>Iogur</a:t>
            </a:r>
            <a:r>
              <a:rPr lang="es-ES" sz="2000" dirty="0"/>
              <a:t> líquido (</a:t>
            </a:r>
            <a:r>
              <a:rPr lang="es-ES" sz="2000" dirty="0" err="1"/>
              <a:t>sen</a:t>
            </a:r>
            <a:r>
              <a:rPr lang="es-ES" sz="2000" dirty="0"/>
              <a:t> </a:t>
            </a:r>
            <a:r>
              <a:rPr lang="es-ES" sz="2000" dirty="0" err="1"/>
              <a:t>azucres</a:t>
            </a:r>
            <a:r>
              <a:rPr lang="es-ES" sz="2000" dirty="0"/>
              <a:t> </a:t>
            </a:r>
            <a:r>
              <a:rPr lang="es-ES" sz="2000" dirty="0" err="1"/>
              <a:t>nin</a:t>
            </a:r>
            <a:r>
              <a:rPr lang="es-ES" sz="2000" dirty="0"/>
              <a:t> </a:t>
            </a:r>
            <a:r>
              <a:rPr lang="es-ES" sz="2000" dirty="0" err="1"/>
              <a:t>outros</a:t>
            </a:r>
            <a:r>
              <a:rPr lang="es-ES" sz="2000" dirty="0"/>
              <a:t> </a:t>
            </a:r>
            <a:r>
              <a:rPr lang="es-ES" sz="2000" dirty="0" err="1"/>
              <a:t>compoñentes</a:t>
            </a:r>
            <a:r>
              <a:rPr lang="es-ES" sz="2000" dirty="0"/>
              <a:t> </a:t>
            </a:r>
            <a:r>
              <a:rPr lang="es-ES" sz="2000" dirty="0" err="1"/>
              <a:t>engadidos</a:t>
            </a:r>
            <a:r>
              <a:rPr lang="es-ES" sz="2000" dirty="0"/>
              <a:t>)</a:t>
            </a:r>
          </a:p>
          <a:p>
            <a:pPr lvl="1">
              <a:lnSpc>
                <a:spcPct val="150000"/>
              </a:lnSpc>
            </a:pPr>
            <a:r>
              <a:rPr lang="es-ES" sz="2000" dirty="0" err="1"/>
              <a:t>Infusións</a:t>
            </a:r>
            <a:r>
              <a:rPr lang="es-ES" sz="2000" dirty="0"/>
              <a:t>.</a:t>
            </a:r>
          </a:p>
          <a:p>
            <a:pPr>
              <a:lnSpc>
                <a:spcPct val="150000"/>
              </a:lnSpc>
            </a:pPr>
            <a:r>
              <a:rPr lang="es-ES" sz="2000" dirty="0" err="1"/>
              <a:t>Evitarar</a:t>
            </a:r>
            <a:r>
              <a:rPr lang="es-ES" sz="2000" dirty="0"/>
              <a:t>  a oferta de bebidas refrescantes </a:t>
            </a:r>
            <a:r>
              <a:rPr lang="es-ES" sz="2000" dirty="0" err="1"/>
              <a:t>azucradas</a:t>
            </a:r>
            <a:r>
              <a:rPr lang="es-ES" sz="2000" dirty="0"/>
              <a:t> e/</a:t>
            </a:r>
            <a:r>
              <a:rPr lang="es-ES" sz="2000" dirty="0" err="1"/>
              <a:t>ou</a:t>
            </a:r>
            <a:r>
              <a:rPr lang="es-ES" sz="2000" dirty="0"/>
              <a:t> gasificadas (cola, extractos)</a:t>
            </a:r>
            <a:endParaRPr lang="es-ES" dirty="0"/>
          </a:p>
        </p:txBody>
      </p:sp>
      <p:pic>
        <p:nvPicPr>
          <p:cNvPr id="3" name="Picture 2">
            <a:extLst>
              <a:ext uri="{FF2B5EF4-FFF2-40B4-BE49-F238E27FC236}">
                <a16:creationId xmlns:a16="http://schemas.microsoft.com/office/drawing/2014/main" xmlns="" id="{17FAEE78-9AB5-4769-A544-2629D038A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64" y="2423222"/>
            <a:ext cx="1865560" cy="298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CuadroTexto">
            <a:extLst>
              <a:ext uri="{FF2B5EF4-FFF2-40B4-BE49-F238E27FC236}">
                <a16:creationId xmlns:a16="http://schemas.microsoft.com/office/drawing/2014/main" xmlns="" id="{034FFF1C-C4D5-4F26-81E1-3CA4C5A86571}"/>
              </a:ext>
            </a:extLst>
          </p:cNvPr>
          <p:cNvSpPr txBox="1"/>
          <p:nvPr/>
        </p:nvSpPr>
        <p:spPr>
          <a:xfrm>
            <a:off x="588498" y="71016"/>
            <a:ext cx="11015003" cy="707886"/>
          </a:xfrm>
          <a:prstGeom prst="rect">
            <a:avLst/>
          </a:prstGeom>
          <a:noFill/>
        </p:spPr>
        <p:txBody>
          <a:bodyPr wrap="square" rtlCol="0">
            <a:spAutoFit/>
          </a:bodyPr>
          <a:lstStyle/>
          <a:p>
            <a:pPr algn="ctr"/>
            <a:r>
              <a:rPr lang="es-ES" sz="2000" b="1" spc="200" dirty="0">
                <a:solidFill>
                  <a:schemeClr val="tx2">
                    <a:lumMod val="50000"/>
                  </a:schemeClr>
                </a:solidFill>
              </a:rPr>
              <a:t>CRITERIOS PARA VALORAR LA OFERTA DE ALIMENTOS EN </a:t>
            </a:r>
          </a:p>
          <a:p>
            <a:pPr algn="ctr"/>
            <a:r>
              <a:rPr lang="es-ES" sz="2000" b="1" spc="200" dirty="0">
                <a:solidFill>
                  <a:schemeClr val="tx2">
                    <a:lumMod val="50000"/>
                  </a:schemeClr>
                </a:solidFill>
              </a:rPr>
              <a:t>MÁQUINAS EXPENDEDORAS</a:t>
            </a:r>
          </a:p>
        </p:txBody>
      </p:sp>
      <p:grpSp>
        <p:nvGrpSpPr>
          <p:cNvPr id="5" name="Grupo 4">
            <a:extLst>
              <a:ext uri="{FF2B5EF4-FFF2-40B4-BE49-F238E27FC236}">
                <a16:creationId xmlns:a16="http://schemas.microsoft.com/office/drawing/2014/main" xmlns="" id="{3B9CCF7A-39B4-452B-AFE2-613254E1E112}"/>
              </a:ext>
            </a:extLst>
          </p:cNvPr>
          <p:cNvGrpSpPr>
            <a:grpSpLocks/>
          </p:cNvGrpSpPr>
          <p:nvPr/>
        </p:nvGrpSpPr>
        <p:grpSpPr bwMode="auto">
          <a:xfrm>
            <a:off x="286035" y="162841"/>
            <a:ext cx="11619929" cy="526872"/>
            <a:chOff x="324949" y="18898"/>
            <a:chExt cx="11473761" cy="1041523"/>
          </a:xfrm>
        </p:grpSpPr>
        <p:pic>
          <p:nvPicPr>
            <p:cNvPr id="6" name="Gráfico 5" descr="Niños">
              <a:extLst>
                <a:ext uri="{FF2B5EF4-FFF2-40B4-BE49-F238E27FC236}">
                  <a16:creationId xmlns:a16="http://schemas.microsoft.com/office/drawing/2014/main" xmlns="" id="{73D52882-56EE-4A04-968F-48098ED5E1E5}"/>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7" name="Grupo 6">
              <a:extLst>
                <a:ext uri="{FF2B5EF4-FFF2-40B4-BE49-F238E27FC236}">
                  <a16:creationId xmlns:a16="http://schemas.microsoft.com/office/drawing/2014/main" xmlns="" id="{898A95D3-9687-4181-B677-07645363FF1A}"/>
                </a:ext>
              </a:extLst>
            </p:cNvPr>
            <p:cNvGrpSpPr>
              <a:grpSpLocks/>
            </p:cNvGrpSpPr>
            <p:nvPr/>
          </p:nvGrpSpPr>
          <p:grpSpPr bwMode="auto">
            <a:xfrm>
              <a:off x="10087897" y="203994"/>
              <a:ext cx="1710813" cy="651412"/>
              <a:chOff x="311102" y="174229"/>
              <a:chExt cx="9335256" cy="6359305"/>
            </a:xfrm>
          </p:grpSpPr>
          <p:pic>
            <p:nvPicPr>
              <p:cNvPr id="8" name="Imagen 7">
                <a:extLst>
                  <a:ext uri="{FF2B5EF4-FFF2-40B4-BE49-F238E27FC236}">
                    <a16:creationId xmlns:a16="http://schemas.microsoft.com/office/drawing/2014/main" xmlns="" id="{07A910E9-5677-4E63-BECA-C3D8F1357E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xmlns="" id="{E54F0A05-87DA-4D86-9122-F62ED5C01B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5634862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a:extLst>
              <a:ext uri="{FF2B5EF4-FFF2-40B4-BE49-F238E27FC236}">
                <a16:creationId xmlns:a16="http://schemas.microsoft.com/office/drawing/2014/main" xmlns="" id="{6BF4646C-8CA7-43C6-A4B9-8AD72E6C93C8}"/>
              </a:ext>
            </a:extLst>
          </p:cNvPr>
          <p:cNvSpPr txBox="1"/>
          <p:nvPr/>
        </p:nvSpPr>
        <p:spPr>
          <a:xfrm>
            <a:off x="530225" y="538418"/>
            <a:ext cx="11291668" cy="6647974"/>
          </a:xfrm>
          <a:prstGeom prst="rect">
            <a:avLst/>
          </a:prstGeom>
          <a:noFill/>
        </p:spPr>
        <p:txBody>
          <a:bodyPr wrap="square">
            <a:spAutoFit/>
          </a:bodyPr>
          <a:lstStyle/>
          <a:p>
            <a:pPr eaLnBrk="1" fontAlgn="auto" hangingPunct="1">
              <a:spcBef>
                <a:spcPts val="0"/>
              </a:spcBef>
              <a:spcAft>
                <a:spcPts val="0"/>
              </a:spcAft>
              <a:defRPr/>
            </a:pPr>
            <a:r>
              <a:rPr lang="es-ES" sz="2400" dirty="0">
                <a:latin typeface="+mn-lt"/>
              </a:rPr>
              <a:t>Comer con pan y beber agua. Preferir alimentos frescos y de temporada.</a:t>
            </a:r>
          </a:p>
          <a:p>
            <a:pPr eaLnBrk="1" fontAlgn="auto" hangingPunct="1">
              <a:spcBef>
                <a:spcPts val="0"/>
              </a:spcBef>
              <a:spcAft>
                <a:spcPts val="0"/>
              </a:spcAft>
              <a:defRPr/>
            </a:pPr>
            <a:r>
              <a:rPr lang="es-ES" sz="2400" dirty="0">
                <a:latin typeface="+mn-lt"/>
              </a:rPr>
              <a:t>Limitar alimentos precocinados, muy procesados y envasados.</a:t>
            </a:r>
          </a:p>
          <a:p>
            <a:pPr eaLnBrk="1" fontAlgn="auto" hangingPunct="1">
              <a:spcBef>
                <a:spcPts val="0"/>
              </a:spcBef>
              <a:spcAft>
                <a:spcPts val="0"/>
              </a:spcAft>
              <a:defRPr/>
            </a:pPr>
            <a:r>
              <a:rPr lang="es-ES" sz="2400" dirty="0">
                <a:latin typeface="+mn-lt"/>
              </a:rPr>
              <a:t>El aceite de oliva, los pescados y los frutos secos aportan muchos beneficios para la salud.</a:t>
            </a:r>
          </a:p>
          <a:p>
            <a:pPr eaLnBrk="1" fontAlgn="auto" hangingPunct="1">
              <a:spcBef>
                <a:spcPts val="0"/>
              </a:spcBef>
              <a:spcAft>
                <a:spcPts val="0"/>
              </a:spcAft>
              <a:defRPr/>
            </a:pPr>
            <a:r>
              <a:rPr lang="es-ES" sz="2400" dirty="0">
                <a:latin typeface="+mn-lt"/>
              </a:rPr>
              <a:t>Limitar los alimentos ricos en grasas animales, la sal,  las carnes rojas, los alimentos en salazón y embutidos.</a:t>
            </a:r>
          </a:p>
          <a:p>
            <a:pPr marL="285750" indent="-285750" eaLnBrk="1" fontAlgn="auto" hangingPunct="1">
              <a:spcBef>
                <a:spcPts val="0"/>
              </a:spcBef>
              <a:spcAft>
                <a:spcPts val="0"/>
              </a:spcAft>
              <a:buFont typeface="Arial" panose="020B0604020202020204" pitchFamily="34" charset="0"/>
              <a:buChar char="•"/>
              <a:defRPr/>
            </a:pPr>
            <a:r>
              <a:rPr lang="es-ES" sz="2400" b="1" dirty="0">
                <a:latin typeface="+mn-lt"/>
              </a:rPr>
              <a:t>Cereales:</a:t>
            </a:r>
            <a:r>
              <a:rPr lang="es-ES" sz="2400" dirty="0">
                <a:latin typeface="+mn-lt"/>
              </a:rPr>
              <a:t> Garantizar también la presencia de integrales; Cuidado con los que incorporan muchos azúcares simples, jarabes… Cuidado con muy procesados, refinados…Evitar bollería industrial y preparaciones comerciales ricas en grasa y azúcares.</a:t>
            </a:r>
          </a:p>
          <a:p>
            <a:pPr marL="285750" indent="-285750" eaLnBrk="1" fontAlgn="auto" hangingPunct="1">
              <a:spcBef>
                <a:spcPts val="0"/>
              </a:spcBef>
              <a:spcAft>
                <a:spcPts val="0"/>
              </a:spcAft>
              <a:buFont typeface="Arial" panose="020B0604020202020204" pitchFamily="34" charset="0"/>
              <a:buChar char="•"/>
              <a:defRPr/>
            </a:pPr>
            <a:r>
              <a:rPr lang="es-ES" sz="2400" b="1" dirty="0">
                <a:latin typeface="+mn-lt"/>
              </a:rPr>
              <a:t>Verduras y hortalizas: </a:t>
            </a:r>
            <a:r>
              <a:rPr lang="es-ES" sz="2400" dirty="0">
                <a:latin typeface="+mn-lt"/>
              </a:rPr>
              <a:t>Garantizar el aporte de verduras (hojas verdes) y por lo general de muchos colores en el menú semanal: 2 platos al día y presentes las verduras en crudo en algún momento del día.</a:t>
            </a:r>
          </a:p>
          <a:p>
            <a:pPr marL="285750" indent="-285750" eaLnBrk="1" fontAlgn="auto" hangingPunct="1">
              <a:spcBef>
                <a:spcPts val="0"/>
              </a:spcBef>
              <a:spcAft>
                <a:spcPts val="0"/>
              </a:spcAft>
              <a:buFont typeface="Arial" panose="020B0604020202020204" pitchFamily="34" charset="0"/>
              <a:buChar char="•"/>
              <a:defRPr/>
            </a:pPr>
            <a:r>
              <a:rPr lang="es-ES" sz="2400" b="1" dirty="0">
                <a:latin typeface="+mn-lt"/>
              </a:rPr>
              <a:t>Legumbres </a:t>
            </a:r>
            <a:r>
              <a:rPr lang="es-ES" sz="2400" dirty="0">
                <a:latin typeface="+mn-lt"/>
              </a:rPr>
              <a:t>entre 2 y 3 raciones cada 15 días.</a:t>
            </a:r>
          </a:p>
          <a:p>
            <a:pPr marL="285750" indent="-285750" eaLnBrk="1" fontAlgn="auto" hangingPunct="1">
              <a:spcBef>
                <a:spcPts val="0"/>
              </a:spcBef>
              <a:spcAft>
                <a:spcPts val="0"/>
              </a:spcAft>
              <a:buFont typeface="Arial" panose="020B0604020202020204" pitchFamily="34" charset="0"/>
              <a:buChar char="•"/>
              <a:defRPr/>
            </a:pPr>
            <a:r>
              <a:rPr lang="es-ES" sz="2400" b="1" dirty="0">
                <a:latin typeface="+mn-lt"/>
              </a:rPr>
              <a:t>Frutas</a:t>
            </a:r>
            <a:r>
              <a:rPr lang="es-ES" sz="2400" dirty="0">
                <a:latin typeface="+mn-lt"/>
              </a:rPr>
              <a:t>: 3 raciones al día. Preferiblemente piezas enteras y garantizar la presencia de un cítrico.</a:t>
            </a:r>
          </a:p>
          <a:p>
            <a:pPr marL="285750" indent="-285750" eaLnBrk="1" fontAlgn="auto" hangingPunct="1">
              <a:spcBef>
                <a:spcPts val="0"/>
              </a:spcBef>
              <a:spcAft>
                <a:spcPts val="0"/>
              </a:spcAft>
              <a:buFont typeface="Arial" panose="020B0604020202020204" pitchFamily="34" charset="0"/>
              <a:buChar char="•"/>
              <a:defRPr/>
            </a:pPr>
            <a:r>
              <a:rPr lang="es-ES" sz="2400" b="1" dirty="0">
                <a:latin typeface="+mn-lt"/>
              </a:rPr>
              <a:t>Lácteos</a:t>
            </a:r>
            <a:r>
              <a:rPr lang="es-ES" sz="2400" dirty="0">
                <a:latin typeface="+mn-lt"/>
              </a:rPr>
              <a:t>: Al menos 3 raciones al día (leche, queso y yogur). Evitar postres comerciales y lácteos azucarados Seguir siempre las recomendaciones individuales del pediatra.</a:t>
            </a:r>
          </a:p>
          <a:p>
            <a:pPr eaLnBrk="1" fontAlgn="auto" hangingPunct="1">
              <a:spcBef>
                <a:spcPts val="0"/>
              </a:spcBef>
              <a:spcAft>
                <a:spcPts val="0"/>
              </a:spcAft>
              <a:defRPr/>
            </a:pPr>
            <a:endParaRPr lang="es-ES" dirty="0">
              <a:latin typeface="+mn-lt"/>
            </a:endParaRPr>
          </a:p>
        </p:txBody>
      </p:sp>
      <p:sp>
        <p:nvSpPr>
          <p:cNvPr id="4" name="3 CuadroTexto">
            <a:extLst>
              <a:ext uri="{FF2B5EF4-FFF2-40B4-BE49-F238E27FC236}">
                <a16:creationId xmlns:a16="http://schemas.microsoft.com/office/drawing/2014/main" xmlns="" id="{3602509C-329C-416C-B117-6E599CA4AA73}"/>
              </a:ext>
            </a:extLst>
          </p:cNvPr>
          <p:cNvSpPr txBox="1"/>
          <p:nvPr/>
        </p:nvSpPr>
        <p:spPr>
          <a:xfrm>
            <a:off x="2208213" y="115888"/>
            <a:ext cx="7920037" cy="369887"/>
          </a:xfrm>
          <a:prstGeom prst="rect">
            <a:avLst/>
          </a:prstGeom>
          <a:noFill/>
        </p:spPr>
        <p:txBody>
          <a:bodyPr>
            <a:spAutoFit/>
          </a:bodyPr>
          <a:lstStyle/>
          <a:p>
            <a:pPr algn="ctr" eaLnBrk="1" fontAlgn="auto" hangingPunct="1">
              <a:spcBef>
                <a:spcPts val="0"/>
              </a:spcBef>
              <a:spcAft>
                <a:spcPts val="0"/>
              </a:spcAft>
              <a:defRPr/>
            </a:pPr>
            <a:r>
              <a:rPr lang="es-ES" b="1" spc="200" dirty="0">
                <a:latin typeface="+mn-lt"/>
              </a:rPr>
              <a:t>RESUMEN</a:t>
            </a:r>
          </a:p>
        </p:txBody>
      </p:sp>
      <p:grpSp>
        <p:nvGrpSpPr>
          <p:cNvPr id="146436" name="Grupo 4">
            <a:extLst>
              <a:ext uri="{FF2B5EF4-FFF2-40B4-BE49-F238E27FC236}">
                <a16:creationId xmlns:a16="http://schemas.microsoft.com/office/drawing/2014/main" xmlns="" id="{20E9AA27-6644-411A-AA3A-8B77C5036D72}"/>
              </a:ext>
            </a:extLst>
          </p:cNvPr>
          <p:cNvGrpSpPr>
            <a:grpSpLocks/>
          </p:cNvGrpSpPr>
          <p:nvPr/>
        </p:nvGrpSpPr>
        <p:grpSpPr bwMode="auto">
          <a:xfrm>
            <a:off x="0" y="-133553"/>
            <a:ext cx="11680825" cy="1041400"/>
            <a:chOff x="324949" y="18898"/>
            <a:chExt cx="11473761" cy="1041523"/>
          </a:xfrm>
        </p:grpSpPr>
        <p:pic>
          <p:nvPicPr>
            <p:cNvPr id="6" name="Gráfico 5" descr="Niños">
              <a:extLst>
                <a:ext uri="{FF2B5EF4-FFF2-40B4-BE49-F238E27FC236}">
                  <a16:creationId xmlns:a16="http://schemas.microsoft.com/office/drawing/2014/main" xmlns="" id="{4C072B71-2032-46AC-9B32-3EDDF69FEC03}"/>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949" y="18898"/>
              <a:ext cx="1041652" cy="1041523"/>
            </a:xfrm>
            <a:prstGeom prst="rect">
              <a:avLst/>
            </a:prstGeom>
          </p:spPr>
        </p:pic>
        <p:grpSp>
          <p:nvGrpSpPr>
            <p:cNvPr id="146438" name="Grupo 6">
              <a:extLst>
                <a:ext uri="{FF2B5EF4-FFF2-40B4-BE49-F238E27FC236}">
                  <a16:creationId xmlns:a16="http://schemas.microsoft.com/office/drawing/2014/main" xmlns="" id="{8092BAA2-CF9D-4418-8C2B-3430DDAB5388}"/>
                </a:ext>
              </a:extLst>
            </p:cNvPr>
            <p:cNvGrpSpPr>
              <a:grpSpLocks/>
            </p:cNvGrpSpPr>
            <p:nvPr/>
          </p:nvGrpSpPr>
          <p:grpSpPr bwMode="auto">
            <a:xfrm>
              <a:off x="10087897" y="203994"/>
              <a:ext cx="1710813" cy="651412"/>
              <a:chOff x="311102" y="174229"/>
              <a:chExt cx="9335256" cy="6359305"/>
            </a:xfrm>
          </p:grpSpPr>
          <p:pic>
            <p:nvPicPr>
              <p:cNvPr id="146439" name="Imagen 7">
                <a:extLst>
                  <a:ext uri="{FF2B5EF4-FFF2-40B4-BE49-F238E27FC236}">
                    <a16:creationId xmlns:a16="http://schemas.microsoft.com/office/drawing/2014/main" xmlns="" id="{625EFC31-1B23-4E61-954F-6A8A66BA90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049" r="705" b="10786"/>
              <a:stretch>
                <a:fillRect/>
              </a:stretch>
            </p:blipFill>
            <p:spPr bwMode="auto">
              <a:xfrm>
                <a:off x="311102" y="368709"/>
                <a:ext cx="9335256" cy="61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Imagen 8">
                <a:extLst>
                  <a:ext uri="{FF2B5EF4-FFF2-40B4-BE49-F238E27FC236}">
                    <a16:creationId xmlns:a16="http://schemas.microsoft.com/office/drawing/2014/main" xmlns="" id="{AAE2ED22-9C8C-4D1E-AF13-1BBBF6A88B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34" y="174229"/>
                <a:ext cx="2345324" cy="1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
        <p:cNvGrpSpPr/>
        <p:nvPr/>
      </p:nvGrpSpPr>
      <p:grpSpPr>
        <a:xfrm>
          <a:off x="0" y="0"/>
          <a:ext cx="0" cy="0"/>
          <a:chOff x="0" y="0"/>
          <a:chExt cx="0" cy="0"/>
        </a:xfrm>
      </p:grpSpPr>
      <p:sp>
        <p:nvSpPr>
          <p:cNvPr id="39938" name="1 CuadroTexto">
            <a:extLst>
              <a:ext uri="{FF2B5EF4-FFF2-40B4-BE49-F238E27FC236}">
                <a16:creationId xmlns:a16="http://schemas.microsoft.com/office/drawing/2014/main" xmlns="" id="{9A1AD734-24A5-4DCD-B3D0-8B8A4C5F6A9C}"/>
              </a:ext>
            </a:extLst>
          </p:cNvPr>
          <p:cNvSpPr txBox="1">
            <a:spLocks noChangeArrowheads="1"/>
          </p:cNvSpPr>
          <p:nvPr/>
        </p:nvSpPr>
        <p:spPr bwMode="auto">
          <a:xfrm>
            <a:off x="0" y="508000"/>
            <a:ext cx="12192000" cy="6094413"/>
          </a:xfrm>
          <a:prstGeom prst="rect">
            <a:avLst/>
          </a:prstGeom>
          <a:solidFill>
            <a:schemeClr val="accent4">
              <a:lumMod val="60000"/>
              <a:lumOff val="40000"/>
            </a:schemeClr>
          </a:solidFill>
          <a:ln>
            <a:noFill/>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lnSpc>
                <a:spcPct val="150000"/>
              </a:lnSpc>
              <a:spcBef>
                <a:spcPct val="0"/>
              </a:spcBef>
              <a:spcAft>
                <a:spcPts val="0"/>
              </a:spcAft>
              <a:buFontTx/>
              <a:buNone/>
              <a:defRPr/>
            </a:pPr>
            <a:r>
              <a:rPr lang="es-ES" altLang="es-ES" sz="2800" b="1" dirty="0">
                <a:solidFill>
                  <a:srgbClr val="FF0000"/>
                </a:solidFill>
              </a:rPr>
              <a:t>Propuestas de trabajo </a:t>
            </a:r>
            <a:r>
              <a:rPr lang="es-ES" altLang="es-ES" sz="2800" dirty="0"/>
              <a:t>(Recomendables para los más pequeños de los mayores):</a:t>
            </a:r>
          </a:p>
          <a:p>
            <a:pPr eaLnBrk="1" fontAlgn="auto" hangingPunct="1">
              <a:lnSpc>
                <a:spcPct val="150000"/>
              </a:lnSpc>
              <a:spcBef>
                <a:spcPct val="0"/>
              </a:spcBef>
              <a:spcAft>
                <a:spcPts val="0"/>
              </a:spcAft>
              <a:buFontTx/>
              <a:buNone/>
              <a:defRPr/>
            </a:pPr>
            <a:r>
              <a:rPr lang="es-ES" altLang="es-ES" sz="3600" b="1" dirty="0">
                <a:solidFill>
                  <a:srgbClr val="FA0652"/>
                </a:solidFill>
              </a:rPr>
              <a:t>I. Reflexionar: </a:t>
            </a:r>
          </a:p>
          <a:p>
            <a:pPr eaLnBrk="1" fontAlgn="auto" hangingPunct="1">
              <a:lnSpc>
                <a:spcPct val="150000"/>
              </a:lnSpc>
              <a:spcBef>
                <a:spcPct val="0"/>
              </a:spcBef>
              <a:spcAft>
                <a:spcPts val="0"/>
              </a:spcAft>
              <a:buFontTx/>
              <a:buNone/>
              <a:defRPr/>
            </a:pPr>
            <a:r>
              <a:rPr lang="es-ES" altLang="es-ES" sz="2800" dirty="0"/>
              <a:t>1.Alimentos de la nevera y despensa que están en el pico de la pirámide: listado de todos los que forman el grupo de trabajo: </a:t>
            </a:r>
            <a:r>
              <a:rPr lang="es-ES" altLang="es-ES" sz="2800" b="1" dirty="0" err="1">
                <a:solidFill>
                  <a:schemeClr val="tx2">
                    <a:lumMod val="50000"/>
                  </a:schemeClr>
                </a:solidFill>
              </a:rPr>
              <a:t>Ej</a:t>
            </a:r>
            <a:r>
              <a:rPr lang="es-ES" altLang="es-ES" sz="2800" b="1" dirty="0">
                <a:solidFill>
                  <a:schemeClr val="tx2">
                    <a:lumMod val="50000"/>
                  </a:schemeClr>
                </a:solidFill>
              </a:rPr>
              <a:t>: un salchichón, una copa de chocolate con nata, 3 croissants,  2 tabletas de chocolate, fiambre de lomo, una caja de helados.</a:t>
            </a:r>
          </a:p>
          <a:p>
            <a:pPr eaLnBrk="1" fontAlgn="auto" hangingPunct="1">
              <a:lnSpc>
                <a:spcPct val="150000"/>
              </a:lnSpc>
              <a:spcBef>
                <a:spcPct val="0"/>
              </a:spcBef>
              <a:spcAft>
                <a:spcPts val="0"/>
              </a:spcAft>
              <a:buFont typeface="Arial" panose="020B0604020202020204" pitchFamily="34" charset="0"/>
              <a:buNone/>
              <a:defRPr/>
            </a:pPr>
            <a:r>
              <a:rPr lang="es-ES" altLang="es-ES" sz="2800" dirty="0">
                <a:solidFill>
                  <a:schemeClr val="tx2">
                    <a:lumMod val="50000"/>
                  </a:schemeClr>
                </a:solidFill>
              </a:rPr>
              <a:t>2. Listado de hábitos en cuanto a frecuencia de consumo (TV, cena fría….) </a:t>
            </a:r>
            <a:r>
              <a:rPr lang="es-ES" altLang="es-ES" sz="2800" b="1" dirty="0">
                <a:solidFill>
                  <a:schemeClr val="tx2">
                    <a:lumMod val="50000"/>
                  </a:schemeClr>
                </a:solidFill>
              </a:rPr>
              <a:t>EJ: Todos los del grupo tomamos plato frio con fiambre para la cena viendo la tele, 5 de nosotros tomamos leche antes de ir a dormir…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CuadroTexto">
            <a:extLst>
              <a:ext uri="{FF2B5EF4-FFF2-40B4-BE49-F238E27FC236}">
                <a16:creationId xmlns:a16="http://schemas.microsoft.com/office/drawing/2014/main" xmlns="" id="{9A1AD734-24A5-4DCD-B3D0-8B8A4C5F6A9C}"/>
              </a:ext>
            </a:extLst>
          </p:cNvPr>
          <p:cNvSpPr txBox="1">
            <a:spLocks noChangeArrowheads="1"/>
          </p:cNvSpPr>
          <p:nvPr/>
        </p:nvSpPr>
        <p:spPr bwMode="auto">
          <a:xfrm>
            <a:off x="0" y="950196"/>
            <a:ext cx="12192000" cy="4246562"/>
          </a:xfrm>
          <a:prstGeom prst="rect">
            <a:avLst/>
          </a:prstGeom>
          <a:solidFill>
            <a:schemeClr val="accent4">
              <a:lumMod val="60000"/>
              <a:lumOff val="40000"/>
            </a:schemeClr>
          </a:solidFill>
          <a:ln>
            <a:noFill/>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lnSpc>
                <a:spcPct val="150000"/>
              </a:lnSpc>
              <a:spcBef>
                <a:spcPct val="0"/>
              </a:spcBef>
              <a:spcAft>
                <a:spcPts val="0"/>
              </a:spcAft>
              <a:buFontTx/>
              <a:buNone/>
              <a:defRPr/>
            </a:pPr>
            <a:r>
              <a:rPr lang="es-ES" altLang="es-ES" sz="2400" b="1" dirty="0">
                <a:solidFill>
                  <a:srgbClr val="FF0000"/>
                </a:solidFill>
              </a:rPr>
              <a:t>Propuestas de trabajo </a:t>
            </a:r>
            <a:r>
              <a:rPr lang="es-ES" altLang="es-ES" sz="2400" dirty="0"/>
              <a:t>(Recomendables para los más pequeños de los mayores):</a:t>
            </a:r>
          </a:p>
          <a:p>
            <a:pPr eaLnBrk="1" fontAlgn="auto" hangingPunct="1">
              <a:lnSpc>
                <a:spcPct val="150000"/>
              </a:lnSpc>
              <a:spcBef>
                <a:spcPct val="0"/>
              </a:spcBef>
              <a:spcAft>
                <a:spcPts val="0"/>
              </a:spcAft>
              <a:buFont typeface="Arial" panose="020B0604020202020204" pitchFamily="34" charset="0"/>
              <a:buNone/>
              <a:defRPr/>
            </a:pPr>
            <a:r>
              <a:rPr lang="es-ES" altLang="es-ES" sz="3600" b="1" dirty="0">
                <a:solidFill>
                  <a:srgbClr val="FF0000"/>
                </a:solidFill>
              </a:rPr>
              <a:t>II. Valorar y comparar</a:t>
            </a:r>
          </a:p>
          <a:p>
            <a:pPr eaLnBrk="1" fontAlgn="auto" hangingPunct="1">
              <a:lnSpc>
                <a:spcPct val="150000"/>
              </a:lnSpc>
              <a:spcBef>
                <a:spcPct val="0"/>
              </a:spcBef>
              <a:spcAft>
                <a:spcPts val="0"/>
              </a:spcAft>
              <a:buFontTx/>
              <a:buNone/>
              <a:defRPr/>
            </a:pPr>
            <a:r>
              <a:rPr lang="es-ES" altLang="es-ES" sz="2400" dirty="0"/>
              <a:t>1.  Alimentos y hábitos que estamos dispuestos a cambiar (del pico a la base). Sondeo familiar</a:t>
            </a:r>
          </a:p>
          <a:p>
            <a:pPr eaLnBrk="1" fontAlgn="auto" hangingPunct="1">
              <a:lnSpc>
                <a:spcPct val="150000"/>
              </a:lnSpc>
              <a:spcBef>
                <a:spcPct val="0"/>
              </a:spcBef>
              <a:spcAft>
                <a:spcPts val="0"/>
              </a:spcAft>
              <a:buFontTx/>
              <a:buNone/>
              <a:defRPr/>
            </a:pPr>
            <a:r>
              <a:rPr lang="es-ES" altLang="es-ES" sz="2400" dirty="0"/>
              <a:t>2. ¿Cómo lo hemos hecho?¿nos costó trabajo? ¿A quién le costó más?</a:t>
            </a:r>
          </a:p>
          <a:p>
            <a:pPr eaLnBrk="1" fontAlgn="auto" hangingPunct="1">
              <a:lnSpc>
                <a:spcPct val="150000"/>
              </a:lnSpc>
              <a:spcBef>
                <a:spcPct val="0"/>
              </a:spcBef>
              <a:spcAft>
                <a:spcPts val="0"/>
              </a:spcAft>
              <a:buFontTx/>
              <a:buNone/>
              <a:defRPr/>
            </a:pPr>
            <a:r>
              <a:rPr lang="es-ES" altLang="es-ES" sz="2400" dirty="0"/>
              <a:t>3. Encuesta a familia: preferencias y aversiones; que opinas sobre (huevos, leche, diferentes mitos…)</a:t>
            </a:r>
          </a:p>
          <a:p>
            <a:pPr eaLnBrk="1" fontAlgn="auto" hangingPunct="1">
              <a:lnSpc>
                <a:spcPct val="150000"/>
              </a:lnSpc>
              <a:spcBef>
                <a:spcPct val="0"/>
              </a:spcBef>
              <a:spcAft>
                <a:spcPts val="0"/>
              </a:spcAft>
              <a:buFontTx/>
              <a:buNone/>
              <a:defRPr/>
            </a:pPr>
            <a:r>
              <a:rPr lang="es-ES" altLang="es-ES" sz="2400" dirty="0"/>
              <a:t>4. Todos los sábados, algún miembro de la familia comprará un alimento que habrá que tomar….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8">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993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2715</TotalTime>
  <Words>11270</Words>
  <Application>Microsoft Office PowerPoint</Application>
  <PresentationFormat>Personalizado</PresentationFormat>
  <Paragraphs>1674</Paragraphs>
  <Slides>176</Slides>
  <Notes>48</Notes>
  <HiddenSlides>1</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176</vt:i4>
      </vt:variant>
    </vt:vector>
  </HeadingPairs>
  <TitlesOfParts>
    <vt:vector size="179" baseType="lpstr">
      <vt:lpstr>Tema de Office</vt:lpstr>
      <vt:lpstr>Gráfico de Microsoft Excel</vt:lpstr>
      <vt:lpstr>Hoja de cálculo de Microsoft Excel 97-2003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Ingesta de grasa según el uso de restaurantes de comida rápida en adolescentes norteamericanos</vt:lpstr>
      <vt:lpstr>Composición nutricional de distintos alimentos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Maria Martinez Lorente</dc:creator>
  <cp:lastModifiedBy>Usuario</cp:lastModifiedBy>
  <cp:revision>101</cp:revision>
  <dcterms:created xsi:type="dcterms:W3CDTF">2018-01-22T12:29:12Z</dcterms:created>
  <dcterms:modified xsi:type="dcterms:W3CDTF">2018-05-24T19:20:35Z</dcterms:modified>
</cp:coreProperties>
</file>