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57" r:id="rId5"/>
    <p:sldId id="262" r:id="rId6"/>
    <p:sldId id="263" r:id="rId7"/>
    <p:sldId id="265" r:id="rId8"/>
    <p:sldId id="264" r:id="rId9"/>
    <p:sldId id="261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5784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2794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2781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5172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0182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09/01/2017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756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09/01/2017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836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09/01/2017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6440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09/01/2017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486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09/01/2017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6867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gl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09/01/2017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0405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09/01/2017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388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faxpg.es/c/portal/layout?p_l_id=PUB.1029.137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0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22376" y="980728"/>
            <a:ext cx="77724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dirty="0" smtClean="0">
                <a:solidFill>
                  <a:srgbClr val="0070C0"/>
                </a:solidFill>
              </a:rPr>
              <a:t>“ LA FAMILIA “</a:t>
            </a:r>
            <a:r>
              <a:rPr lang="es-ES_tradnl" dirty="0" smtClean="0"/>
              <a:t/>
            </a:r>
            <a:br>
              <a:rPr lang="es-ES_tradnl" dirty="0" smtClean="0"/>
            </a:br>
            <a:endParaRPr lang="es-ES_tradn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Picture 8" descr="http://www.faxpg.es/image/image_gallery?img_id=119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7992888" cy="47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16632"/>
            <a:ext cx="727757" cy="9665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C231FA-A377-49AA-B45C-978CAAE4D0F7}" type="slidenum">
              <a:rPr lang="es-ES" smtClean="0"/>
              <a:pPr/>
              <a:t>10</a:t>
            </a:fld>
            <a:endParaRPr lang="es-ES" smtClean="0"/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63206" y="818209"/>
            <a:ext cx="8208911" cy="5688632"/>
          </a:xfrm>
          <a:prstGeom prst="rect">
            <a:avLst/>
          </a:prstGeom>
          <a:solidFill>
            <a:schemeClr val="bg1"/>
          </a:solidFill>
          <a:ln w="28575">
            <a:solidFill>
              <a:srgbClr val="FF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229" y="2474393"/>
            <a:ext cx="1905820" cy="1872208"/>
          </a:xfrm>
          <a:prstGeom prst="rect">
            <a:avLst/>
          </a:prstGeom>
          <a:noFill/>
          <a:ln w="28575">
            <a:solidFill>
              <a:srgbClr val="FF6699"/>
            </a:solidFill>
            <a:miter lim="800000"/>
            <a:headEnd/>
            <a:tailEnd/>
          </a:ln>
        </p:spPr>
      </p:pic>
      <p:pic>
        <p:nvPicPr>
          <p:cNvPr id="1332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9869" y="4274593"/>
            <a:ext cx="1754187" cy="2016224"/>
          </a:xfrm>
          <a:prstGeom prst="rect">
            <a:avLst/>
          </a:prstGeom>
          <a:noFill/>
          <a:ln w="28575">
            <a:solidFill>
              <a:srgbClr val="FF6699"/>
            </a:solidFill>
            <a:miter lim="800000"/>
            <a:headEnd/>
            <a:tailEnd/>
          </a:ln>
        </p:spPr>
      </p:pic>
      <p:pic>
        <p:nvPicPr>
          <p:cNvPr id="1332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9469" y="3914553"/>
            <a:ext cx="1883916" cy="2420937"/>
          </a:xfrm>
          <a:prstGeom prst="rect">
            <a:avLst/>
          </a:prstGeom>
          <a:noFill/>
          <a:ln w="28575">
            <a:solidFill>
              <a:srgbClr val="FF6699"/>
            </a:solidFill>
            <a:miter lim="800000"/>
            <a:headEnd/>
            <a:tailEnd/>
          </a:ln>
        </p:spPr>
      </p:pic>
      <p:pic>
        <p:nvPicPr>
          <p:cNvPr id="12" name="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402" y="116632"/>
            <a:ext cx="597763" cy="793940"/>
          </a:xfrm>
          <a:prstGeom prst="rect">
            <a:avLst/>
          </a:prstGeom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910572"/>
            <a:ext cx="1728192" cy="1871663"/>
          </a:xfrm>
          <a:prstGeom prst="rect">
            <a:avLst/>
          </a:prstGeom>
          <a:noFill/>
          <a:ln w="28575">
            <a:solidFill>
              <a:srgbClr val="FF6699"/>
            </a:solidFill>
            <a:miter lim="800000"/>
            <a:headEnd/>
            <a:tailEnd/>
          </a:ln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04690" y="1198604"/>
            <a:ext cx="2088232" cy="2160240"/>
          </a:xfrm>
          <a:prstGeom prst="rect">
            <a:avLst/>
          </a:prstGeom>
          <a:noFill/>
          <a:ln w="28575">
            <a:solidFill>
              <a:srgbClr val="FF6699"/>
            </a:solidFill>
            <a:miter lim="800000"/>
            <a:headEnd/>
            <a:tailEnd/>
          </a:ln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36938" y="2206716"/>
            <a:ext cx="1944687" cy="2021582"/>
          </a:xfrm>
          <a:prstGeom prst="rect">
            <a:avLst/>
          </a:prstGeom>
          <a:noFill/>
          <a:ln w="28575">
            <a:solidFill>
              <a:srgbClr val="FF6699"/>
            </a:solidFill>
            <a:miter lim="800000"/>
            <a:headEnd/>
            <a:tailEnd/>
          </a:ln>
        </p:spPr>
      </p:pic>
      <p:sp>
        <p:nvSpPr>
          <p:cNvPr id="19" name="18 Rectángulo"/>
          <p:cNvSpPr/>
          <p:nvPr/>
        </p:nvSpPr>
        <p:spPr>
          <a:xfrm>
            <a:off x="2520714" y="334508"/>
            <a:ext cx="302433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EDADES</a:t>
            </a:r>
            <a:endParaRPr lang="es-ES_tradnl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67383A-18C3-462A-ACB1-03D033437D32}" type="slidenum">
              <a:rPr lang="es-ES" smtClean="0"/>
              <a:pPr/>
              <a:t>11</a:t>
            </a:fld>
            <a:endParaRPr lang="es-ES" smtClean="0"/>
          </a:p>
        </p:txBody>
      </p:sp>
      <p:sp>
        <p:nvSpPr>
          <p:cNvPr id="12291" name="AutoShape 4"/>
          <p:cNvSpPr>
            <a:spLocks noChangeArrowheads="1"/>
          </p:cNvSpPr>
          <p:nvPr/>
        </p:nvSpPr>
        <p:spPr bwMode="auto">
          <a:xfrm>
            <a:off x="395536" y="1412776"/>
            <a:ext cx="4032448" cy="4968552"/>
          </a:xfrm>
          <a:prstGeom prst="roundRect">
            <a:avLst>
              <a:gd name="adj" fmla="val 12579"/>
            </a:avLst>
          </a:prstGeom>
          <a:solidFill>
            <a:schemeClr val="bg1"/>
          </a:solidFill>
          <a:ln w="28575">
            <a:solidFill>
              <a:srgbClr val="FF6699"/>
            </a:solidFill>
            <a:round/>
            <a:headEnd/>
            <a:tailEnd/>
          </a:ln>
        </p:spPr>
        <p:txBody>
          <a:bodyPr wrap="none"/>
          <a:lstStyle/>
          <a:p>
            <a:endParaRPr lang="es-ES_tradnl"/>
          </a:p>
          <a:p>
            <a:endParaRPr lang="es-ES_tradnl"/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3059832" y="404813"/>
            <a:ext cx="394104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¿Cómo va todo?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1500188" y="957263"/>
            <a:ext cx="15097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Diálogo</a:t>
            </a:r>
            <a:r>
              <a:rPr lang="es-ES" sz="2000" b="1" dirty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s-E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A: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5964646" y="904157"/>
            <a:ext cx="15097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Diálogo B:</a:t>
            </a:r>
          </a:p>
        </p:txBody>
      </p:sp>
      <p:sp>
        <p:nvSpPr>
          <p:cNvPr id="12295" name="10 CuadroTexto"/>
          <p:cNvSpPr txBox="1">
            <a:spLocks noChangeArrowheads="1"/>
          </p:cNvSpPr>
          <p:nvPr/>
        </p:nvSpPr>
        <p:spPr bwMode="auto">
          <a:xfrm>
            <a:off x="467544" y="1571624"/>
            <a:ext cx="4032448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s-ES_tradnl" sz="1600" dirty="0">
                <a:solidFill>
                  <a:srgbClr val="006600"/>
                </a:solidFill>
              </a:rPr>
              <a:t> </a:t>
            </a:r>
            <a:r>
              <a:rPr lang="es-ES_tradnl" sz="1400" dirty="0">
                <a:solidFill>
                  <a:srgbClr val="006600"/>
                </a:solidFill>
              </a:rPr>
              <a:t>Tú vives en el número trece, ¿verdad?</a:t>
            </a:r>
          </a:p>
          <a:p>
            <a:pPr>
              <a:buFontTx/>
              <a:buChar char="-"/>
            </a:pPr>
            <a:r>
              <a:rPr lang="es-ES_tradnl" sz="1400" dirty="0">
                <a:solidFill>
                  <a:schemeClr val="accent2"/>
                </a:solidFill>
              </a:rPr>
              <a:t> Sí</a:t>
            </a:r>
            <a:r>
              <a:rPr lang="es-ES_tradnl" sz="1400" dirty="0" smtClean="0">
                <a:solidFill>
                  <a:schemeClr val="accent2"/>
                </a:solidFill>
              </a:rPr>
              <a:t>.</a:t>
            </a:r>
          </a:p>
          <a:p>
            <a:endParaRPr lang="es-ES_tradnl" sz="1400" dirty="0">
              <a:solidFill>
                <a:schemeClr val="accent2"/>
              </a:solidFill>
            </a:endParaRPr>
          </a:p>
          <a:p>
            <a:pPr>
              <a:buFont typeface="Arial" charset="0"/>
              <a:buChar char="•"/>
            </a:pPr>
            <a:r>
              <a:rPr lang="es-ES_tradnl" sz="1400" dirty="0">
                <a:solidFill>
                  <a:srgbClr val="006600"/>
                </a:solidFill>
              </a:rPr>
              <a:t> Claro. Yo vivo en el quince.</a:t>
            </a:r>
          </a:p>
          <a:p>
            <a:pPr marL="285750" indent="-285750">
              <a:buFontTx/>
              <a:buChar char="-"/>
            </a:pPr>
            <a:r>
              <a:rPr lang="es-ES_tradnl" sz="1400" dirty="0" smtClean="0">
                <a:solidFill>
                  <a:schemeClr val="accent2"/>
                </a:solidFill>
              </a:rPr>
              <a:t>M…m</a:t>
            </a:r>
          </a:p>
          <a:p>
            <a:endParaRPr lang="es-ES_tradnl" sz="1400" dirty="0">
              <a:solidFill>
                <a:schemeClr val="accent2"/>
              </a:solidFill>
            </a:endParaRPr>
          </a:p>
          <a:p>
            <a:pPr>
              <a:buFont typeface="Arial" charset="0"/>
              <a:buChar char="•"/>
            </a:pPr>
            <a:r>
              <a:rPr lang="es-ES_tradnl" sz="1400" dirty="0">
                <a:solidFill>
                  <a:srgbClr val="006600"/>
                </a:solidFill>
              </a:rPr>
              <a:t> ¿Cómo te llamas?</a:t>
            </a:r>
          </a:p>
          <a:p>
            <a:pPr>
              <a:buFontTx/>
              <a:buChar char="-"/>
            </a:pPr>
            <a:r>
              <a:rPr lang="es-ES_tradnl" sz="1400" dirty="0">
                <a:solidFill>
                  <a:schemeClr val="accent2"/>
                </a:solidFill>
              </a:rPr>
              <a:t> Carlos,…Carlos Ruiz…¿Y tú</a:t>
            </a:r>
            <a:r>
              <a:rPr lang="es-ES_tradnl" sz="1400" dirty="0" smtClean="0">
                <a:solidFill>
                  <a:schemeClr val="accent2"/>
                </a:solidFill>
              </a:rPr>
              <a:t>?</a:t>
            </a:r>
          </a:p>
          <a:p>
            <a:endParaRPr lang="es-ES_tradnl" sz="1400" dirty="0">
              <a:solidFill>
                <a:schemeClr val="accent2"/>
              </a:solidFill>
            </a:endParaRPr>
          </a:p>
          <a:p>
            <a:pPr>
              <a:buFont typeface="Arial" charset="0"/>
              <a:buChar char="•"/>
            </a:pPr>
            <a:r>
              <a:rPr lang="es-ES_tradnl" sz="1400" dirty="0">
                <a:solidFill>
                  <a:srgbClr val="006600"/>
                </a:solidFill>
              </a:rPr>
              <a:t> Margarita López. ¿En qué </a:t>
            </a:r>
            <a:r>
              <a:rPr lang="es-ES_tradnl" sz="1400" dirty="0" smtClean="0">
                <a:solidFill>
                  <a:srgbClr val="006600"/>
                </a:solidFill>
              </a:rPr>
              <a:t>trabajas</a:t>
            </a:r>
            <a:r>
              <a:rPr lang="es-ES_tradnl" sz="1400" dirty="0">
                <a:solidFill>
                  <a:srgbClr val="006600"/>
                </a:solidFill>
              </a:rPr>
              <a:t>?</a:t>
            </a:r>
          </a:p>
          <a:p>
            <a:pPr>
              <a:buFontTx/>
              <a:buChar char="-"/>
            </a:pPr>
            <a:r>
              <a:rPr lang="es-ES_tradnl" sz="1400" dirty="0">
                <a:solidFill>
                  <a:schemeClr val="accent2"/>
                </a:solidFill>
              </a:rPr>
              <a:t> Soy médico</a:t>
            </a:r>
            <a:r>
              <a:rPr lang="es-ES_tradnl" sz="1400" dirty="0" smtClean="0">
                <a:solidFill>
                  <a:schemeClr val="accent2"/>
                </a:solidFill>
              </a:rPr>
              <a:t>.</a:t>
            </a:r>
          </a:p>
          <a:p>
            <a:pPr>
              <a:buFontTx/>
              <a:buChar char="-"/>
            </a:pPr>
            <a:endParaRPr lang="es-ES_tradnl" sz="1400" dirty="0">
              <a:solidFill>
                <a:schemeClr val="accent2"/>
              </a:solidFill>
            </a:endParaRPr>
          </a:p>
          <a:p>
            <a:pPr>
              <a:buFont typeface="Arial" charset="0"/>
              <a:buChar char="•"/>
            </a:pPr>
            <a:r>
              <a:rPr lang="es-ES_tradnl" sz="1400" dirty="0">
                <a:solidFill>
                  <a:srgbClr val="006600"/>
                </a:solidFill>
              </a:rPr>
              <a:t> Ah, caramba. Pareces muy joven…</a:t>
            </a:r>
          </a:p>
          <a:p>
            <a:r>
              <a:rPr lang="es-ES_tradnl" sz="1400" dirty="0">
                <a:solidFill>
                  <a:srgbClr val="006600"/>
                </a:solidFill>
              </a:rPr>
              <a:t>¿Cuántos años tienes?</a:t>
            </a:r>
          </a:p>
          <a:p>
            <a:pPr>
              <a:buFontTx/>
              <a:buChar char="-"/>
            </a:pPr>
            <a:r>
              <a:rPr lang="es-ES_tradnl" sz="1400" dirty="0">
                <a:solidFill>
                  <a:schemeClr val="accent2"/>
                </a:solidFill>
              </a:rPr>
              <a:t> …veintitrés</a:t>
            </a:r>
            <a:r>
              <a:rPr lang="es-ES_tradnl" sz="1400" dirty="0" smtClean="0">
                <a:solidFill>
                  <a:schemeClr val="accent2"/>
                </a:solidFill>
              </a:rPr>
              <a:t>.</a:t>
            </a:r>
          </a:p>
          <a:p>
            <a:pPr>
              <a:buFontTx/>
              <a:buChar char="-"/>
            </a:pPr>
            <a:endParaRPr lang="es-ES_tradnl" sz="1400" dirty="0">
              <a:solidFill>
                <a:schemeClr val="accent2"/>
              </a:solidFill>
            </a:endParaRPr>
          </a:p>
          <a:p>
            <a:pPr>
              <a:buFont typeface="Arial" charset="0"/>
              <a:buChar char="•"/>
            </a:pPr>
            <a:r>
              <a:rPr lang="es-ES_tradnl" sz="1400" dirty="0">
                <a:solidFill>
                  <a:srgbClr val="006600"/>
                </a:solidFill>
              </a:rPr>
              <a:t> Ah, mi hija también tiene veintitrés. ¿Estás casado?</a:t>
            </a:r>
          </a:p>
          <a:p>
            <a:pPr>
              <a:buFontTx/>
              <a:buChar char="-"/>
            </a:pPr>
            <a:r>
              <a:rPr lang="es-ES_tradnl" sz="1400" dirty="0">
                <a:solidFill>
                  <a:schemeClr val="accent2"/>
                </a:solidFill>
              </a:rPr>
              <a:t> …Sí</a:t>
            </a:r>
            <a:r>
              <a:rPr lang="es-ES_tradnl" sz="1400" dirty="0" smtClean="0">
                <a:solidFill>
                  <a:schemeClr val="accent2"/>
                </a:solidFill>
              </a:rPr>
              <a:t>.</a:t>
            </a:r>
          </a:p>
          <a:p>
            <a:pPr>
              <a:buFontTx/>
              <a:buChar char="-"/>
            </a:pPr>
            <a:endParaRPr lang="es-ES_tradnl" sz="1400" dirty="0">
              <a:solidFill>
                <a:schemeClr val="accent2"/>
              </a:solidFill>
            </a:endParaRPr>
          </a:p>
          <a:p>
            <a:pPr>
              <a:buFont typeface="Arial" charset="0"/>
              <a:buChar char="•"/>
            </a:pPr>
            <a:r>
              <a:rPr lang="es-ES_tradnl" sz="1400" dirty="0">
                <a:solidFill>
                  <a:srgbClr val="006600"/>
                </a:solidFill>
              </a:rPr>
              <a:t> ¿Y tienes hijos?</a:t>
            </a:r>
          </a:p>
          <a:p>
            <a:r>
              <a:rPr lang="es-ES_tradnl" sz="1400" dirty="0">
                <a:solidFill>
                  <a:schemeClr val="accent2"/>
                </a:solidFill>
              </a:rPr>
              <a:t>- Sí, tenemos dos hijos.</a:t>
            </a:r>
          </a:p>
        </p:txBody>
      </p:sp>
      <p:sp>
        <p:nvSpPr>
          <p:cNvPr id="12296" name="AutoShape 4"/>
          <p:cNvSpPr>
            <a:spLocks noChangeArrowheads="1"/>
          </p:cNvSpPr>
          <p:nvPr/>
        </p:nvSpPr>
        <p:spPr bwMode="auto">
          <a:xfrm>
            <a:off x="4572001" y="1412776"/>
            <a:ext cx="4104456" cy="4968552"/>
          </a:xfrm>
          <a:prstGeom prst="roundRect">
            <a:avLst>
              <a:gd name="adj" fmla="val 12579"/>
            </a:avLst>
          </a:prstGeom>
          <a:solidFill>
            <a:schemeClr val="bg1"/>
          </a:solidFill>
          <a:ln w="28575">
            <a:solidFill>
              <a:srgbClr val="FF6699"/>
            </a:solidFill>
            <a:round/>
            <a:headEnd/>
            <a:tailEnd/>
          </a:ln>
        </p:spPr>
        <p:txBody>
          <a:bodyPr wrap="none"/>
          <a:lstStyle/>
          <a:p>
            <a:endParaRPr lang="es-ES_tradnl" dirty="0"/>
          </a:p>
          <a:p>
            <a:r>
              <a:rPr lang="es-ES_tradnl" dirty="0" smtClean="0"/>
              <a:t>t</a:t>
            </a:r>
            <a:endParaRPr lang="es-ES_tradnl" dirty="0"/>
          </a:p>
        </p:txBody>
      </p:sp>
      <p:sp>
        <p:nvSpPr>
          <p:cNvPr id="12297" name="13 CuadroTexto"/>
          <p:cNvSpPr txBox="1">
            <a:spLocks noChangeArrowheads="1"/>
          </p:cNvSpPr>
          <p:nvPr/>
        </p:nvSpPr>
        <p:spPr bwMode="auto">
          <a:xfrm>
            <a:off x="4499993" y="1643062"/>
            <a:ext cx="4248472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s-ES_tradnl" sz="1600" dirty="0">
                <a:solidFill>
                  <a:srgbClr val="006600"/>
                </a:solidFill>
              </a:rPr>
              <a:t> </a:t>
            </a:r>
            <a:r>
              <a:rPr lang="es-ES_tradnl" sz="1400" dirty="0">
                <a:solidFill>
                  <a:srgbClr val="006600"/>
                </a:solidFill>
              </a:rPr>
              <a:t>Tú eres González, ¿verdad?</a:t>
            </a:r>
          </a:p>
          <a:p>
            <a:pPr>
              <a:buFontTx/>
              <a:buChar char="-"/>
            </a:pPr>
            <a:r>
              <a:rPr lang="es-ES_tradnl" sz="1400" dirty="0">
                <a:solidFill>
                  <a:schemeClr val="accent2"/>
                </a:solidFill>
              </a:rPr>
              <a:t> </a:t>
            </a:r>
            <a:r>
              <a:rPr lang="es-ES_tradnl" sz="1400" dirty="0" smtClean="0">
                <a:solidFill>
                  <a:schemeClr val="accent2"/>
                </a:solidFill>
              </a:rPr>
              <a:t>  Sí, </a:t>
            </a:r>
            <a:r>
              <a:rPr lang="es-ES_tradnl" sz="1400" dirty="0">
                <a:solidFill>
                  <a:schemeClr val="accent2"/>
                </a:solidFill>
              </a:rPr>
              <a:t>soy yo</a:t>
            </a:r>
            <a:r>
              <a:rPr lang="es-ES_tradnl" sz="1400" dirty="0" smtClean="0">
                <a:solidFill>
                  <a:schemeClr val="accent2"/>
                </a:solidFill>
              </a:rPr>
              <a:t>.</a:t>
            </a:r>
          </a:p>
          <a:p>
            <a:pPr>
              <a:buFontTx/>
              <a:buChar char="-"/>
            </a:pPr>
            <a:endParaRPr lang="es-ES_tradnl" sz="1400" dirty="0">
              <a:solidFill>
                <a:schemeClr val="accent2"/>
              </a:solidFill>
            </a:endParaRPr>
          </a:p>
          <a:p>
            <a:pPr>
              <a:buFont typeface="Arial" charset="0"/>
              <a:buChar char="•"/>
            </a:pPr>
            <a:r>
              <a:rPr lang="es-ES_tradnl" sz="1400" dirty="0">
                <a:solidFill>
                  <a:srgbClr val="006600"/>
                </a:solidFill>
              </a:rPr>
              <a:t> ¿No se acuerda de mí? Soy Clara   </a:t>
            </a:r>
          </a:p>
          <a:p>
            <a:r>
              <a:rPr lang="es-ES_tradnl" sz="1400" dirty="0">
                <a:solidFill>
                  <a:srgbClr val="006600"/>
                </a:solidFill>
              </a:rPr>
              <a:t>  Rodríguez.</a:t>
            </a:r>
          </a:p>
          <a:p>
            <a:pPr>
              <a:buFontTx/>
              <a:buChar char="-"/>
            </a:pPr>
            <a:r>
              <a:rPr lang="es-ES_tradnl" sz="1400" dirty="0">
                <a:solidFill>
                  <a:schemeClr val="accent2"/>
                </a:solidFill>
              </a:rPr>
              <a:t> Ah, sí, claro…perdone</a:t>
            </a:r>
            <a:r>
              <a:rPr lang="es-ES_tradnl" sz="1400" dirty="0" smtClean="0">
                <a:solidFill>
                  <a:schemeClr val="accent2"/>
                </a:solidFill>
              </a:rPr>
              <a:t>.</a:t>
            </a:r>
          </a:p>
          <a:p>
            <a:endParaRPr lang="es-ES_tradnl" sz="1400" dirty="0">
              <a:solidFill>
                <a:schemeClr val="accent2"/>
              </a:solidFill>
            </a:endParaRPr>
          </a:p>
          <a:p>
            <a:pPr>
              <a:buFont typeface="Arial" charset="0"/>
              <a:buChar char="•"/>
            </a:pPr>
            <a:r>
              <a:rPr lang="es-ES_tradnl" sz="1400" dirty="0">
                <a:solidFill>
                  <a:srgbClr val="006600"/>
                </a:solidFill>
              </a:rPr>
              <a:t>¿Cómo está tu mujer?</a:t>
            </a:r>
          </a:p>
          <a:p>
            <a:pPr>
              <a:buFontTx/>
              <a:buChar char="-"/>
            </a:pPr>
            <a:r>
              <a:rPr lang="es-ES_tradnl" sz="1400" dirty="0">
                <a:solidFill>
                  <a:schemeClr val="accent2"/>
                </a:solidFill>
              </a:rPr>
              <a:t> Muy </a:t>
            </a:r>
            <a:r>
              <a:rPr lang="es-ES_tradnl" sz="1400" dirty="0" smtClean="0">
                <a:solidFill>
                  <a:schemeClr val="accent2"/>
                </a:solidFill>
              </a:rPr>
              <a:t>bien</a:t>
            </a:r>
          </a:p>
          <a:p>
            <a:pPr>
              <a:buFontTx/>
              <a:buChar char="-"/>
            </a:pPr>
            <a:endParaRPr lang="es-ES_tradnl" sz="1400" dirty="0">
              <a:solidFill>
                <a:schemeClr val="accent2"/>
              </a:solidFill>
            </a:endParaRPr>
          </a:p>
          <a:p>
            <a:pPr>
              <a:buFont typeface="Arial" charset="0"/>
              <a:buChar char="•"/>
            </a:pPr>
            <a:r>
              <a:rPr lang="es-ES_tradnl" sz="1400" dirty="0">
                <a:solidFill>
                  <a:srgbClr val="006600"/>
                </a:solidFill>
              </a:rPr>
              <a:t>¿Y tus hijos</a:t>
            </a:r>
            <a:r>
              <a:rPr lang="es-ES_tradnl" sz="1400" dirty="0" smtClean="0">
                <a:solidFill>
                  <a:srgbClr val="006600"/>
                </a:solidFill>
              </a:rPr>
              <a:t>?</a:t>
            </a:r>
            <a:endParaRPr lang="es-ES_tradnl" sz="1400" dirty="0">
              <a:solidFill>
                <a:srgbClr val="006600"/>
              </a:solidFill>
            </a:endParaRPr>
          </a:p>
          <a:p>
            <a:pPr>
              <a:buFontTx/>
              <a:buChar char="-"/>
            </a:pPr>
            <a:r>
              <a:rPr lang="es-ES_tradnl" sz="1400" dirty="0">
                <a:solidFill>
                  <a:schemeClr val="accent2"/>
                </a:solidFill>
              </a:rPr>
              <a:t> Muy bien también, el mayor está </a:t>
            </a:r>
            <a:endParaRPr lang="es-ES_tradnl" sz="1400" dirty="0" smtClean="0">
              <a:solidFill>
                <a:schemeClr val="accent2"/>
              </a:solidFill>
            </a:endParaRPr>
          </a:p>
          <a:p>
            <a:r>
              <a:rPr lang="es-ES_tradnl" sz="1400" dirty="0" smtClean="0">
                <a:solidFill>
                  <a:schemeClr val="accent2"/>
                </a:solidFill>
              </a:rPr>
              <a:t>  ahora en </a:t>
            </a:r>
            <a:r>
              <a:rPr lang="es-ES_tradnl" sz="1400" dirty="0">
                <a:solidFill>
                  <a:schemeClr val="accent2"/>
                </a:solidFill>
              </a:rPr>
              <a:t>Santiago trabajando en la </a:t>
            </a:r>
            <a:endParaRPr lang="es-ES_tradnl" sz="1400" dirty="0" smtClean="0">
              <a:solidFill>
                <a:schemeClr val="accent2"/>
              </a:solidFill>
            </a:endParaRPr>
          </a:p>
          <a:p>
            <a:r>
              <a:rPr lang="es-ES_tradnl" sz="1400" dirty="0" smtClean="0">
                <a:solidFill>
                  <a:schemeClr val="accent2"/>
                </a:solidFill>
              </a:rPr>
              <a:t>  Xunta </a:t>
            </a:r>
            <a:r>
              <a:rPr lang="es-ES_tradnl" sz="1400" dirty="0">
                <a:solidFill>
                  <a:schemeClr val="accent2"/>
                </a:solidFill>
              </a:rPr>
              <a:t>de </a:t>
            </a:r>
            <a:r>
              <a:rPr lang="es-ES_tradnl" sz="1400" dirty="0" smtClean="0">
                <a:solidFill>
                  <a:schemeClr val="accent2"/>
                </a:solidFill>
              </a:rPr>
              <a:t>Galicia </a:t>
            </a:r>
            <a:r>
              <a:rPr lang="es-ES_tradnl" sz="1400" dirty="0">
                <a:solidFill>
                  <a:schemeClr val="accent2"/>
                </a:solidFill>
              </a:rPr>
              <a:t>y Paloma, la menor</a:t>
            </a:r>
            <a:r>
              <a:rPr lang="es-ES_tradnl" sz="1400" dirty="0" smtClean="0">
                <a:solidFill>
                  <a:schemeClr val="accent2"/>
                </a:solidFill>
              </a:rPr>
              <a:t>,</a:t>
            </a:r>
          </a:p>
          <a:p>
            <a:r>
              <a:rPr lang="es-ES_tradnl" sz="1400" dirty="0" smtClean="0">
                <a:solidFill>
                  <a:schemeClr val="accent2"/>
                </a:solidFill>
              </a:rPr>
              <a:t>  ha empezado </a:t>
            </a:r>
            <a:r>
              <a:rPr lang="es-ES_tradnl" sz="1400" dirty="0">
                <a:solidFill>
                  <a:schemeClr val="accent2"/>
                </a:solidFill>
              </a:rPr>
              <a:t>interpretación este año</a:t>
            </a:r>
            <a:r>
              <a:rPr lang="es-ES_tradnl" sz="1400" dirty="0" smtClean="0">
                <a:solidFill>
                  <a:schemeClr val="accent2"/>
                </a:solidFill>
              </a:rPr>
              <a:t>.</a:t>
            </a:r>
          </a:p>
          <a:p>
            <a:r>
              <a:rPr lang="es-ES_tradnl" sz="1400" dirty="0" smtClean="0">
                <a:solidFill>
                  <a:schemeClr val="accent2"/>
                </a:solidFill>
              </a:rPr>
              <a:t>  Y tú…perdona </a:t>
            </a:r>
            <a:r>
              <a:rPr lang="es-ES_tradnl" sz="1400" dirty="0">
                <a:solidFill>
                  <a:schemeClr val="accent2"/>
                </a:solidFill>
              </a:rPr>
              <a:t>…no recuerdo, ¿estás  </a:t>
            </a:r>
          </a:p>
          <a:p>
            <a:r>
              <a:rPr lang="es-ES_tradnl" sz="1400" dirty="0">
                <a:solidFill>
                  <a:schemeClr val="accent2"/>
                </a:solidFill>
              </a:rPr>
              <a:t>  casada</a:t>
            </a:r>
            <a:r>
              <a:rPr lang="es-ES_tradnl" sz="1400" dirty="0" smtClean="0">
                <a:solidFill>
                  <a:schemeClr val="accent2"/>
                </a:solidFill>
              </a:rPr>
              <a:t>?</a:t>
            </a:r>
          </a:p>
          <a:p>
            <a:endParaRPr lang="es-ES_tradnl" sz="1400" dirty="0" smtClean="0">
              <a:solidFill>
                <a:schemeClr val="accent2"/>
              </a:solidFill>
            </a:endParaRPr>
          </a:p>
          <a:p>
            <a:pPr>
              <a:buFont typeface="Arial" charset="0"/>
              <a:buChar char="•"/>
            </a:pPr>
            <a:r>
              <a:rPr lang="es-ES_tradnl" sz="1400" dirty="0" smtClean="0">
                <a:solidFill>
                  <a:srgbClr val="006600"/>
                </a:solidFill>
              </a:rPr>
              <a:t> </a:t>
            </a:r>
            <a:r>
              <a:rPr lang="es-ES_tradnl" sz="1400" dirty="0">
                <a:solidFill>
                  <a:srgbClr val="006600"/>
                </a:solidFill>
              </a:rPr>
              <a:t>No, estoy soltera.</a:t>
            </a:r>
          </a:p>
        </p:txBody>
      </p:sp>
      <p:pic>
        <p:nvPicPr>
          <p:cNvPr id="10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16632"/>
            <a:ext cx="727757" cy="96659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459091-9D9D-45E3-B979-56FA9DE79C80}" type="slidenum">
              <a:rPr lang="es-ES" smtClean="0"/>
              <a:pPr/>
              <a:t>12</a:t>
            </a:fld>
            <a:endParaRPr lang="es-ES" dirty="0" smtClean="0"/>
          </a:p>
        </p:txBody>
      </p:sp>
      <p:sp>
        <p:nvSpPr>
          <p:cNvPr id="16388" name="AutoShape 11"/>
          <p:cNvSpPr>
            <a:spLocks noChangeArrowheads="1"/>
          </p:cNvSpPr>
          <p:nvPr/>
        </p:nvSpPr>
        <p:spPr bwMode="auto">
          <a:xfrm>
            <a:off x="611560" y="1412776"/>
            <a:ext cx="8137153" cy="5184874"/>
          </a:xfrm>
          <a:prstGeom prst="roundRect">
            <a:avLst>
              <a:gd name="adj" fmla="val 6759"/>
            </a:avLst>
          </a:prstGeom>
          <a:solidFill>
            <a:schemeClr val="bg1"/>
          </a:solidFill>
          <a:ln w="28575">
            <a:solidFill>
              <a:srgbClr val="FF66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6389" name="Text Box 12"/>
          <p:cNvSpPr txBox="1">
            <a:spLocks noChangeArrowheads="1"/>
          </p:cNvSpPr>
          <p:nvPr/>
        </p:nvSpPr>
        <p:spPr bwMode="auto">
          <a:xfrm>
            <a:off x="1042988" y="917575"/>
            <a:ext cx="770572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81013">
              <a:lnSpc>
                <a:spcPct val="85000"/>
              </a:lnSpc>
            </a:pPr>
            <a:r>
              <a:rPr lang="es-ES" sz="2000" dirty="0">
                <a:solidFill>
                  <a:srgbClr val="0070C0"/>
                </a:solidFill>
                <a:latin typeface="Tahoma" pitchFamily="34" charset="0"/>
              </a:rPr>
              <a:t>Acción: Andrés presenta a los miembros de su familia.</a:t>
            </a:r>
          </a:p>
        </p:txBody>
      </p:sp>
      <p:sp>
        <p:nvSpPr>
          <p:cNvPr id="16390" name="Text Box 13"/>
          <p:cNvSpPr txBox="1">
            <a:spLocks noChangeArrowheads="1"/>
          </p:cNvSpPr>
          <p:nvPr/>
        </p:nvSpPr>
        <p:spPr bwMode="auto">
          <a:xfrm>
            <a:off x="827584" y="1412777"/>
            <a:ext cx="7848872" cy="527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49263" indent="-449263" algn="just">
              <a:lnSpc>
                <a:spcPct val="110000"/>
              </a:lnSpc>
            </a:pPr>
            <a:r>
              <a:rPr lang="es-ES" sz="1700" dirty="0">
                <a:solidFill>
                  <a:schemeClr val="accent2"/>
                </a:solidFill>
                <a:latin typeface="Tahoma" pitchFamily="34" charset="0"/>
              </a:rPr>
              <a:t>A: 	</a:t>
            </a:r>
            <a:r>
              <a:rPr lang="es-ES" sz="1700" dirty="0">
                <a:solidFill>
                  <a:srgbClr val="7030A0"/>
                </a:solidFill>
                <a:latin typeface="Tahoma" pitchFamily="34" charset="0"/>
              </a:rPr>
              <a:t>Hola, soy Andrés, Seña “Andrés”, porque tengo unos labios bastante gruesos. Ahora os voy a presentar a mi familia. Mi padre es sordo, su seña es “José Luis”, porque tiene mucha barba.</a:t>
            </a:r>
          </a:p>
          <a:p>
            <a:pPr marL="449263" indent="-449263" algn="just">
              <a:lnSpc>
                <a:spcPct val="110000"/>
              </a:lnSpc>
            </a:pPr>
            <a:r>
              <a:rPr lang="es-ES" sz="1700" dirty="0">
                <a:solidFill>
                  <a:srgbClr val="7030A0"/>
                </a:solidFill>
                <a:latin typeface="Tahoma" pitchFamily="34" charset="0"/>
              </a:rPr>
              <a:t>    	Mi madre también es sorda, su seña es “Ana”, porque tiene unas pestañas bastante largas</a:t>
            </a:r>
            <a:r>
              <a:rPr lang="es-ES" sz="1700" dirty="0" smtClean="0">
                <a:solidFill>
                  <a:srgbClr val="7030A0"/>
                </a:solidFill>
                <a:latin typeface="Tahoma" pitchFamily="34" charset="0"/>
              </a:rPr>
              <a:t>.</a:t>
            </a:r>
          </a:p>
          <a:p>
            <a:pPr marL="449263" indent="-449263" algn="just">
              <a:lnSpc>
                <a:spcPct val="110000"/>
              </a:lnSpc>
            </a:pPr>
            <a:endParaRPr lang="es-ES" sz="1700" dirty="0">
              <a:solidFill>
                <a:srgbClr val="7030A0"/>
              </a:solidFill>
              <a:latin typeface="Tahoma" pitchFamily="34" charset="0"/>
            </a:endParaRPr>
          </a:p>
          <a:p>
            <a:pPr marL="449263" indent="-449263" algn="just">
              <a:lnSpc>
                <a:spcPct val="110000"/>
              </a:lnSpc>
            </a:pPr>
            <a:r>
              <a:rPr lang="es-ES" sz="1700" dirty="0">
                <a:solidFill>
                  <a:srgbClr val="7030A0"/>
                </a:solidFill>
                <a:latin typeface="Tahoma" pitchFamily="34" charset="0"/>
              </a:rPr>
              <a:t>    	Mis padres tienen cuatro hijos, dos son oyentes y dos son sordos. Yo soy el segundo. El hermano mayor es sordo, su seña es “José Manuel” porque de pequeño siempre estaba llorando. Está casado y su mujer también es sorda. Ellos tienen dos hijos sordos, un niño y una niña, sordos, igual que sus padres</a:t>
            </a:r>
            <a:r>
              <a:rPr lang="es-ES" sz="1700" dirty="0" smtClean="0">
                <a:solidFill>
                  <a:srgbClr val="7030A0"/>
                </a:solidFill>
                <a:latin typeface="Tahoma" pitchFamily="34" charset="0"/>
              </a:rPr>
              <a:t>.</a:t>
            </a:r>
          </a:p>
          <a:p>
            <a:pPr marL="449263" indent="-449263" algn="just">
              <a:lnSpc>
                <a:spcPct val="110000"/>
              </a:lnSpc>
            </a:pPr>
            <a:endParaRPr lang="es-ES" sz="1700" dirty="0">
              <a:solidFill>
                <a:srgbClr val="7030A0"/>
              </a:solidFill>
              <a:latin typeface="Tahoma" pitchFamily="34" charset="0"/>
            </a:endParaRPr>
          </a:p>
          <a:p>
            <a:pPr marL="449263" indent="-449263" algn="just">
              <a:lnSpc>
                <a:spcPct val="110000"/>
              </a:lnSpc>
            </a:pPr>
            <a:r>
              <a:rPr lang="es-ES" sz="1700" dirty="0">
                <a:solidFill>
                  <a:srgbClr val="7030A0"/>
                </a:solidFill>
                <a:latin typeface="Tahoma" pitchFamily="34" charset="0"/>
              </a:rPr>
              <a:t>    	La tercera hermana es oyente y su seña es “Mónica”, su seña no tiene ningún motivo especial, la familia le asignó una. Tiene un novio sordo, su seña es “Manuel” por la forma de sus dientes</a:t>
            </a:r>
            <a:r>
              <a:rPr lang="es-ES" sz="1700" dirty="0" smtClean="0">
                <a:solidFill>
                  <a:srgbClr val="7030A0"/>
                </a:solidFill>
                <a:latin typeface="Tahoma" pitchFamily="34" charset="0"/>
              </a:rPr>
              <a:t>.</a:t>
            </a:r>
          </a:p>
          <a:p>
            <a:pPr marL="449263" indent="-449263" algn="just">
              <a:lnSpc>
                <a:spcPct val="110000"/>
              </a:lnSpc>
            </a:pPr>
            <a:endParaRPr lang="es-ES" sz="1700" dirty="0">
              <a:solidFill>
                <a:srgbClr val="7030A0"/>
              </a:solidFill>
              <a:latin typeface="Tahoma" pitchFamily="34" charset="0"/>
            </a:endParaRPr>
          </a:p>
          <a:p>
            <a:pPr marL="449263" indent="-449263" algn="just">
              <a:lnSpc>
                <a:spcPct val="110000"/>
              </a:lnSpc>
            </a:pPr>
            <a:r>
              <a:rPr lang="es-ES" sz="1700" dirty="0">
                <a:solidFill>
                  <a:srgbClr val="7030A0"/>
                </a:solidFill>
                <a:latin typeface="Tahoma" pitchFamily="34" charset="0"/>
              </a:rPr>
              <a:t>	Y la seña del último hermano, del menor, es “Juanjo” ya que se le nota mucho un lunar negro que tiene en la nariz. Juanjo no tiene novia</a:t>
            </a:r>
            <a:r>
              <a:rPr lang="es-ES" sz="1700" dirty="0">
                <a:solidFill>
                  <a:schemeClr val="accent2"/>
                </a:solidFill>
                <a:latin typeface="Tahoma" pitchFamily="34" charset="0"/>
              </a:rPr>
              <a:t>. 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2555777" y="115888"/>
            <a:ext cx="38021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LA FAMILIA</a:t>
            </a:r>
          </a:p>
        </p:txBody>
      </p:sp>
      <p:pic>
        <p:nvPicPr>
          <p:cNvPr id="7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16632"/>
            <a:ext cx="727757" cy="96659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C60C33-4A19-4EED-989B-6E69EECC7BD8}" type="slidenum">
              <a:rPr lang="es-ES" smtClean="0"/>
              <a:pPr/>
              <a:t>13</a:t>
            </a:fld>
            <a:endParaRPr lang="es-ES" smtClean="0"/>
          </a:p>
        </p:txBody>
      </p:sp>
      <p:sp>
        <p:nvSpPr>
          <p:cNvPr id="17411" name="Rectangle 13"/>
          <p:cNvSpPr>
            <a:spLocks noChangeArrowheads="1"/>
          </p:cNvSpPr>
          <p:nvPr/>
        </p:nvSpPr>
        <p:spPr bwMode="auto">
          <a:xfrm>
            <a:off x="1331913" y="1557338"/>
            <a:ext cx="6985000" cy="4679950"/>
          </a:xfrm>
          <a:prstGeom prst="rect">
            <a:avLst/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7413" name="Rectangle 11"/>
          <p:cNvSpPr>
            <a:spLocks noChangeArrowheads="1"/>
          </p:cNvSpPr>
          <p:nvPr/>
        </p:nvSpPr>
        <p:spPr bwMode="auto">
          <a:xfrm>
            <a:off x="1835696" y="944563"/>
            <a:ext cx="55688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rgbClr val="7030A0"/>
                </a:solidFill>
                <a:latin typeface="Tahoma" pitchFamily="34" charset="0"/>
              </a:rPr>
              <a:t>¿Conoces ya a la familia de Andrés?</a:t>
            </a:r>
          </a:p>
        </p:txBody>
      </p:sp>
      <p:sp>
        <p:nvSpPr>
          <p:cNvPr id="17414" name="Rectangle 12"/>
          <p:cNvSpPr>
            <a:spLocks noChangeArrowheads="1"/>
          </p:cNvSpPr>
          <p:nvPr/>
        </p:nvSpPr>
        <p:spPr bwMode="auto">
          <a:xfrm>
            <a:off x="1475656" y="1730375"/>
            <a:ext cx="6625357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dirty="0">
                <a:solidFill>
                  <a:srgbClr val="0070C0"/>
                </a:solidFill>
                <a:latin typeface="Tahoma" pitchFamily="34" charset="0"/>
              </a:rPr>
              <a:t>¿Cuántas personas aparecen en la familia de Andrés?</a:t>
            </a:r>
          </a:p>
          <a:p>
            <a:pPr>
              <a:lnSpc>
                <a:spcPct val="150000"/>
              </a:lnSpc>
            </a:pPr>
            <a:r>
              <a:rPr lang="es-ES" b="1" dirty="0">
                <a:solidFill>
                  <a:srgbClr val="0070C0"/>
                </a:solidFill>
                <a:latin typeface="Tahoma" pitchFamily="34" charset="0"/>
              </a:rPr>
              <a:t>¿Cuántas mujeres?</a:t>
            </a:r>
          </a:p>
          <a:p>
            <a:pPr>
              <a:lnSpc>
                <a:spcPct val="150000"/>
              </a:lnSpc>
            </a:pPr>
            <a:r>
              <a:rPr lang="es-ES" b="1" dirty="0">
                <a:solidFill>
                  <a:srgbClr val="0070C0"/>
                </a:solidFill>
                <a:latin typeface="Tahoma" pitchFamily="34" charset="0"/>
              </a:rPr>
              <a:t>¿Cuántos hombres?</a:t>
            </a:r>
          </a:p>
          <a:p>
            <a:pPr>
              <a:lnSpc>
                <a:spcPct val="150000"/>
              </a:lnSpc>
            </a:pPr>
            <a:r>
              <a:rPr lang="es-ES" b="1" dirty="0">
                <a:solidFill>
                  <a:srgbClr val="0070C0"/>
                </a:solidFill>
                <a:latin typeface="Tahoma" pitchFamily="34" charset="0"/>
              </a:rPr>
              <a:t>¿Cuántos son oyentes?</a:t>
            </a:r>
          </a:p>
          <a:p>
            <a:pPr>
              <a:lnSpc>
                <a:spcPct val="150000"/>
              </a:lnSpc>
            </a:pPr>
            <a:r>
              <a:rPr lang="es-ES" b="1" dirty="0">
                <a:solidFill>
                  <a:srgbClr val="0070C0"/>
                </a:solidFill>
                <a:latin typeface="Tahoma" pitchFamily="34" charset="0"/>
              </a:rPr>
              <a:t>¿Cuántos son sordos?</a:t>
            </a:r>
          </a:p>
          <a:p>
            <a:pPr>
              <a:lnSpc>
                <a:spcPct val="150000"/>
              </a:lnSpc>
            </a:pPr>
            <a:r>
              <a:rPr lang="es-ES" b="1" dirty="0">
                <a:solidFill>
                  <a:srgbClr val="0070C0"/>
                </a:solidFill>
                <a:latin typeface="Tahoma" pitchFamily="34" charset="0"/>
              </a:rPr>
              <a:t>¿Cuántos están casados?</a:t>
            </a:r>
          </a:p>
          <a:p>
            <a:pPr>
              <a:lnSpc>
                <a:spcPct val="150000"/>
              </a:lnSpc>
            </a:pPr>
            <a:r>
              <a:rPr lang="es-ES" b="1" dirty="0">
                <a:solidFill>
                  <a:srgbClr val="0070C0"/>
                </a:solidFill>
                <a:latin typeface="Tahoma" pitchFamily="34" charset="0"/>
              </a:rPr>
              <a:t>¿Cuántos están solteros?</a:t>
            </a:r>
          </a:p>
          <a:p>
            <a:pPr>
              <a:lnSpc>
                <a:spcPct val="150000"/>
              </a:lnSpc>
            </a:pPr>
            <a:r>
              <a:rPr lang="es-ES" b="1" dirty="0">
                <a:solidFill>
                  <a:srgbClr val="0070C0"/>
                </a:solidFill>
                <a:latin typeface="Tahoma" pitchFamily="34" charset="0"/>
              </a:rPr>
              <a:t>¿Cómo se llama la madre de Andrés?</a:t>
            </a:r>
          </a:p>
          <a:p>
            <a:pPr>
              <a:lnSpc>
                <a:spcPct val="150000"/>
              </a:lnSpc>
            </a:pPr>
            <a:r>
              <a:rPr lang="es-ES" b="1" dirty="0">
                <a:solidFill>
                  <a:srgbClr val="0070C0"/>
                </a:solidFill>
                <a:latin typeface="Tahoma" pitchFamily="34" charset="0"/>
              </a:rPr>
              <a:t>¿Cómo se llama la mujer de José Manuel?</a:t>
            </a:r>
          </a:p>
          <a:p>
            <a:pPr>
              <a:lnSpc>
                <a:spcPct val="150000"/>
              </a:lnSpc>
            </a:pPr>
            <a:r>
              <a:rPr lang="es-ES" b="1" dirty="0">
                <a:solidFill>
                  <a:srgbClr val="0070C0"/>
                </a:solidFill>
                <a:latin typeface="Tahoma" pitchFamily="34" charset="0"/>
              </a:rPr>
              <a:t>¿Cuántos hijos tiene José Manuel?</a:t>
            </a:r>
          </a:p>
        </p:txBody>
      </p:sp>
      <p:pic>
        <p:nvPicPr>
          <p:cNvPr id="6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16632"/>
            <a:ext cx="727757" cy="96659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1D3858-5789-4C0A-8D51-37BD58893998}" type="slidenum">
              <a:rPr lang="es-ES" smtClean="0"/>
              <a:pPr/>
              <a:t>2</a:t>
            </a:fld>
            <a:endParaRPr lang="es-ES" smtClean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403648" y="404664"/>
            <a:ext cx="66967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“</a:t>
            </a:r>
            <a:r>
              <a:rPr lang="es-ES_tradnl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Vocabulario”</a:t>
            </a:r>
            <a:endParaRPr lang="es-ES" sz="2800" dirty="0">
              <a:solidFill>
                <a:srgbClr val="0070C0"/>
              </a:solidFill>
              <a:latin typeface="Tahoma" pitchFamily="34" charset="0"/>
            </a:endParaRPr>
          </a:p>
        </p:txBody>
      </p:sp>
      <p:sp>
        <p:nvSpPr>
          <p:cNvPr id="3077" name="AutoShape 4"/>
          <p:cNvSpPr>
            <a:spLocks noChangeArrowheads="1"/>
          </p:cNvSpPr>
          <p:nvPr/>
        </p:nvSpPr>
        <p:spPr bwMode="auto">
          <a:xfrm>
            <a:off x="611560" y="1219200"/>
            <a:ext cx="7992888" cy="4946104"/>
          </a:xfrm>
          <a:prstGeom prst="roundRect">
            <a:avLst>
              <a:gd name="adj" fmla="val 11625"/>
            </a:avLst>
          </a:prstGeom>
          <a:solidFill>
            <a:schemeClr val="bg1"/>
          </a:solidFill>
          <a:ln w="28575">
            <a:solidFill>
              <a:srgbClr val="FF6699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s-ES_tradnl" b="1">
                <a:solidFill>
                  <a:srgbClr val="006600"/>
                </a:solidFill>
                <a:latin typeface="Tahoma" pitchFamily="34" charset="0"/>
              </a:rPr>
              <a:t>							</a:t>
            </a:r>
            <a:endParaRPr lang="es-ES" b="1">
              <a:solidFill>
                <a:srgbClr val="006600"/>
              </a:solidFill>
              <a:latin typeface="Tahoma" pitchFamily="34" charset="0"/>
            </a:endParaRP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755576" y="1700808"/>
            <a:ext cx="770485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 dirty="0">
                <a:solidFill>
                  <a:srgbClr val="006600"/>
                </a:solidFill>
                <a:latin typeface="Tahoma" pitchFamily="34" charset="0"/>
              </a:rPr>
              <a:t>Relaciones familiares:</a:t>
            </a:r>
            <a:r>
              <a:rPr lang="es-ES_tradnl" sz="1600" b="1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s-ES_tradnl" sz="1600" b="1" dirty="0">
                <a:solidFill>
                  <a:schemeClr val="accent2"/>
                </a:solidFill>
                <a:latin typeface="Tahoma" pitchFamily="34" charset="0"/>
              </a:rPr>
              <a:t>PAPÁ, MAMÁ, </a:t>
            </a:r>
            <a:r>
              <a:rPr lang="es-ES_tradnl" sz="1600" b="1" dirty="0" smtClean="0">
                <a:solidFill>
                  <a:schemeClr val="accent2"/>
                </a:solidFill>
                <a:latin typeface="Tahoma" pitchFamily="34" charset="0"/>
              </a:rPr>
              <a:t>HIJO/A, HERMANO/A,  TÍO/A, SOBRINO/A, ABUELO/A, NIETO/A,…</a:t>
            </a:r>
            <a:endParaRPr lang="es-ES_tradnl" sz="1600" b="1" dirty="0">
              <a:solidFill>
                <a:schemeClr val="accent2"/>
              </a:solidFill>
              <a:latin typeface="Tahoma" pitchFamily="34" charset="0"/>
            </a:endParaRPr>
          </a:p>
          <a:p>
            <a:pPr>
              <a:spcBef>
                <a:spcPct val="50000"/>
              </a:spcBef>
            </a:pPr>
            <a:r>
              <a:rPr lang="es-ES_tradnl" sz="1600" b="1" dirty="0">
                <a:solidFill>
                  <a:srgbClr val="006600"/>
                </a:solidFill>
                <a:latin typeface="Tahoma" pitchFamily="34" charset="0"/>
              </a:rPr>
              <a:t>Estados civiles:</a:t>
            </a:r>
            <a:r>
              <a:rPr lang="es-ES_tradnl" sz="1600" b="1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s-ES_tradnl" sz="1600" b="1" dirty="0" smtClean="0">
                <a:solidFill>
                  <a:schemeClr val="accent2"/>
                </a:solidFill>
                <a:latin typeface="Tahoma" pitchFamily="34" charset="0"/>
              </a:rPr>
              <a:t>SOLTERO/A, CASADO/A, VIUDO/A, SEPARADO/A…</a:t>
            </a:r>
            <a:endParaRPr lang="es-ES_tradnl" sz="1600" b="1" dirty="0">
              <a:solidFill>
                <a:schemeClr val="accent2"/>
              </a:solidFill>
              <a:latin typeface="Tahoma" pitchFamily="34" charset="0"/>
            </a:endParaRPr>
          </a:p>
          <a:p>
            <a:pPr>
              <a:spcBef>
                <a:spcPct val="50000"/>
              </a:spcBef>
            </a:pPr>
            <a:r>
              <a:rPr lang="es-ES_tradnl" sz="1600" b="1" dirty="0">
                <a:solidFill>
                  <a:srgbClr val="006600"/>
                </a:solidFill>
                <a:latin typeface="Tahoma" pitchFamily="34" charset="0"/>
              </a:rPr>
              <a:t>Adjetivos posesivos</a:t>
            </a:r>
            <a:r>
              <a:rPr lang="es-ES_tradnl" sz="1600" b="1" dirty="0" smtClean="0">
                <a:solidFill>
                  <a:srgbClr val="006600"/>
                </a:solidFill>
                <a:latin typeface="Tahoma" pitchFamily="34" charset="0"/>
              </a:rPr>
              <a:t>:</a:t>
            </a:r>
            <a:r>
              <a:rPr lang="es-ES_tradnl" sz="1600" b="1" dirty="0" smtClean="0">
                <a:solidFill>
                  <a:schemeClr val="accent2"/>
                </a:solidFill>
                <a:latin typeface="Tahoma" pitchFamily="34" charset="0"/>
              </a:rPr>
              <a:t> MI</a:t>
            </a:r>
            <a:r>
              <a:rPr lang="es-ES_tradnl" sz="1600" b="1" dirty="0">
                <a:solidFill>
                  <a:schemeClr val="accent2"/>
                </a:solidFill>
                <a:latin typeface="Tahoma" pitchFamily="34" charset="0"/>
              </a:rPr>
              <a:t>, </a:t>
            </a:r>
            <a:r>
              <a:rPr lang="es-ES_tradnl" sz="1600" b="1" dirty="0" smtClean="0">
                <a:solidFill>
                  <a:schemeClr val="accent2"/>
                </a:solidFill>
                <a:latin typeface="Tahoma" pitchFamily="34" charset="0"/>
              </a:rPr>
              <a:t> TU</a:t>
            </a:r>
            <a:r>
              <a:rPr lang="es-ES_tradnl" sz="1600" b="1" dirty="0">
                <a:solidFill>
                  <a:schemeClr val="accent2"/>
                </a:solidFill>
                <a:latin typeface="Tahoma" pitchFamily="34" charset="0"/>
              </a:rPr>
              <a:t>, </a:t>
            </a:r>
            <a:r>
              <a:rPr lang="es-ES_tradnl" sz="1600" b="1" dirty="0" smtClean="0">
                <a:solidFill>
                  <a:schemeClr val="accent2"/>
                </a:solidFill>
                <a:latin typeface="Tahoma" pitchFamily="34" charset="0"/>
              </a:rPr>
              <a:t>SU, DE...</a:t>
            </a:r>
          </a:p>
          <a:p>
            <a:pPr>
              <a:spcBef>
                <a:spcPct val="50000"/>
              </a:spcBef>
            </a:pPr>
            <a:r>
              <a:rPr lang="es-ES_tradnl" sz="1600" b="1" dirty="0" smtClean="0">
                <a:solidFill>
                  <a:srgbClr val="006600"/>
                </a:solidFill>
                <a:latin typeface="Tahoma" pitchFamily="34" charset="0"/>
              </a:rPr>
              <a:t>Algunas </a:t>
            </a:r>
            <a:r>
              <a:rPr lang="es-ES_tradnl" sz="1600" b="1" dirty="0">
                <a:solidFill>
                  <a:srgbClr val="006600"/>
                </a:solidFill>
                <a:latin typeface="Tahoma" pitchFamily="34" charset="0"/>
              </a:rPr>
              <a:t>partículas interrogativas:</a:t>
            </a:r>
            <a:r>
              <a:rPr lang="es-ES_tradnl" sz="1600" b="1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s-ES_tradnl" sz="1600" b="1" dirty="0">
                <a:solidFill>
                  <a:schemeClr val="accent2"/>
                </a:solidFill>
                <a:latin typeface="Tahoma" pitchFamily="34" charset="0"/>
              </a:rPr>
              <a:t>CUÁNTOS?, </a:t>
            </a:r>
            <a:r>
              <a:rPr lang="es-ES_tradnl" sz="1600" b="1" dirty="0" smtClean="0">
                <a:solidFill>
                  <a:schemeClr val="accent2"/>
                </a:solidFill>
                <a:latin typeface="Tahoma" pitchFamily="34" charset="0"/>
              </a:rPr>
              <a:t>COMÓ?, CÚAL?..</a:t>
            </a:r>
            <a:endParaRPr lang="es-ES_tradnl" sz="1600" b="1" dirty="0">
              <a:solidFill>
                <a:schemeClr val="accent2"/>
              </a:solidFill>
              <a:latin typeface="Tahoma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_tradnl" sz="1600" b="1" dirty="0">
                <a:solidFill>
                  <a:srgbClr val="006600"/>
                </a:solidFill>
                <a:latin typeface="Tahoma" pitchFamily="34" charset="0"/>
              </a:rPr>
              <a:t>Clasificadores descriptivos para los rasgos faciales:</a:t>
            </a:r>
            <a:r>
              <a:rPr lang="es-ES_tradnl" sz="1600" b="1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s-ES_tradnl" sz="1600" b="1" dirty="0">
                <a:solidFill>
                  <a:schemeClr val="accent2"/>
                </a:solidFill>
                <a:latin typeface="Tahoma" pitchFamily="34" charset="0"/>
              </a:rPr>
              <a:t>CLD´S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_tradnl" sz="1600" b="1" dirty="0">
                <a:solidFill>
                  <a:srgbClr val="006600"/>
                </a:solidFill>
                <a:latin typeface="Tahoma" pitchFamily="34" charset="0"/>
              </a:rPr>
              <a:t>Números ordinales (por ejemplo, referidos al orden cronológico que una persona ocupa entre sus hermanos)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_tradnl" sz="1600" b="1" dirty="0">
                <a:solidFill>
                  <a:srgbClr val="006600"/>
                </a:solidFill>
                <a:latin typeface="Tahoma" pitchFamily="34" charset="0"/>
              </a:rPr>
              <a:t>Números: </a:t>
            </a:r>
            <a:r>
              <a:rPr lang="es-ES_tradnl" sz="1600" b="1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s-ES_tradnl" sz="1600" b="1" dirty="0" smtClean="0">
                <a:solidFill>
                  <a:schemeClr val="accent2"/>
                </a:solidFill>
                <a:latin typeface="Tahoma" pitchFamily="34" charset="0"/>
              </a:rPr>
              <a:t>31-100</a:t>
            </a:r>
          </a:p>
          <a:p>
            <a:pPr>
              <a:spcBef>
                <a:spcPct val="50000"/>
              </a:spcBef>
            </a:pPr>
            <a:r>
              <a:rPr lang="es-ES_tradnl" sz="1600" b="1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Colores</a:t>
            </a:r>
            <a:r>
              <a:rPr lang="es-ES_tradnl" sz="1600" b="1" dirty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es-ES_tradnl" sz="1600" b="1" dirty="0">
                <a:solidFill>
                  <a:schemeClr val="accent2"/>
                </a:solidFill>
                <a:latin typeface="Tahoma" pitchFamily="34" charset="0"/>
              </a:rPr>
              <a:t>NARANJA, MARRON, GRIS, VIOLETA, AZUL MARINO, ROSA...</a:t>
            </a:r>
            <a:endParaRPr lang="es-ES" sz="1600" b="1" dirty="0">
              <a:solidFill>
                <a:schemeClr val="accent2"/>
              </a:solidFill>
              <a:latin typeface="Tahoma" pitchFamily="34" charset="0"/>
            </a:endParaRPr>
          </a:p>
        </p:txBody>
      </p:sp>
      <p:pic>
        <p:nvPicPr>
          <p:cNvPr id="6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16632"/>
            <a:ext cx="727757" cy="96659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63D3AE-8681-4E30-A1E3-3A5F6A98CD4A}" type="slidenum">
              <a:rPr lang="es-ES" smtClean="0"/>
              <a:pPr/>
              <a:t>3</a:t>
            </a:fld>
            <a:endParaRPr lang="es-ES" smtClean="0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259632" y="304800"/>
            <a:ext cx="6958856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_tradnl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“Vocabulario de </a:t>
            </a:r>
            <a:r>
              <a:rPr lang="es-E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la familia</a:t>
            </a:r>
            <a:r>
              <a:rPr lang="es-ES_tradnl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”</a:t>
            </a:r>
            <a:endParaRPr lang="es-ES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1447800" y="1447800"/>
            <a:ext cx="541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/>
          </a:p>
        </p:txBody>
      </p:sp>
      <p:sp>
        <p:nvSpPr>
          <p:cNvPr id="5126" name="AutoShape 9"/>
          <p:cNvSpPr>
            <a:spLocks noChangeArrowheads="1"/>
          </p:cNvSpPr>
          <p:nvPr/>
        </p:nvSpPr>
        <p:spPr bwMode="auto">
          <a:xfrm>
            <a:off x="827585" y="1219200"/>
            <a:ext cx="7488832" cy="4946104"/>
          </a:xfrm>
          <a:prstGeom prst="roundRect">
            <a:avLst>
              <a:gd name="adj" fmla="val 6759"/>
            </a:avLst>
          </a:prstGeom>
          <a:solidFill>
            <a:schemeClr val="bg1"/>
          </a:solidFill>
          <a:ln w="28575">
            <a:solidFill>
              <a:srgbClr val="FF66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127" name="Text Box 10"/>
          <p:cNvSpPr txBox="1">
            <a:spLocks noChangeArrowheads="1"/>
          </p:cNvSpPr>
          <p:nvPr/>
        </p:nvSpPr>
        <p:spPr bwMode="auto">
          <a:xfrm>
            <a:off x="1676400" y="1676400"/>
            <a:ext cx="624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/>
          </a:p>
        </p:txBody>
      </p:sp>
      <p:sp>
        <p:nvSpPr>
          <p:cNvPr id="5128" name="Text Box 11"/>
          <p:cNvSpPr txBox="1">
            <a:spLocks noChangeArrowheads="1"/>
          </p:cNvSpPr>
          <p:nvPr/>
        </p:nvSpPr>
        <p:spPr bwMode="auto">
          <a:xfrm>
            <a:off x="1219200" y="1371600"/>
            <a:ext cx="7543800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 b="1">
                <a:solidFill>
                  <a:schemeClr val="accent2"/>
                </a:solidFill>
                <a:latin typeface="Tahoma" pitchFamily="34" charset="0"/>
                <a:cs typeface="Arial" charset="0"/>
              </a:rPr>
              <a:t>ABUELO/A	</a:t>
            </a:r>
            <a:r>
              <a:rPr lang="es-ES_tradnl" sz="1600" b="1">
                <a:solidFill>
                  <a:schemeClr val="accent2"/>
                </a:solidFill>
                <a:latin typeface="Tahoma" pitchFamily="34" charset="0"/>
                <a:cs typeface="Arial" charset="0"/>
              </a:rPr>
              <a:t>	</a:t>
            </a:r>
            <a:r>
              <a:rPr lang="es-ES" sz="1600" b="1">
                <a:solidFill>
                  <a:schemeClr val="accent2"/>
                </a:solidFill>
                <a:latin typeface="Tahoma" pitchFamily="34" charset="0"/>
                <a:cs typeface="Arial" charset="0"/>
              </a:rPr>
              <a:t>SOBRINO/A	</a:t>
            </a:r>
            <a:r>
              <a:rPr lang="es-ES_tradnl" sz="1600" b="1">
                <a:solidFill>
                  <a:schemeClr val="accent2"/>
                </a:solidFill>
                <a:latin typeface="Tahoma" pitchFamily="34" charset="0"/>
                <a:cs typeface="Arial" charset="0"/>
              </a:rPr>
              <a:t>	</a:t>
            </a:r>
          </a:p>
          <a:p>
            <a:pPr algn="just">
              <a:spcBef>
                <a:spcPct val="50000"/>
              </a:spcBef>
            </a:pPr>
            <a:r>
              <a:rPr lang="es-ES_tradnl" sz="1600" b="1">
                <a:solidFill>
                  <a:schemeClr val="accent2"/>
                </a:solidFill>
                <a:latin typeface="Tahoma" pitchFamily="34" charset="0"/>
                <a:cs typeface="Arial" charset="0"/>
              </a:rPr>
              <a:t>	</a:t>
            </a:r>
            <a:r>
              <a:rPr lang="es-ES" sz="1600" b="1">
                <a:solidFill>
                  <a:schemeClr val="accent2"/>
                </a:solidFill>
                <a:latin typeface="Tahoma" pitchFamily="34" charset="0"/>
                <a:cs typeface="Arial" charset="0"/>
              </a:rPr>
              <a:t>HERMANO/A</a:t>
            </a:r>
            <a:r>
              <a:rPr lang="es-ES_tradnl" sz="1600" b="1">
                <a:solidFill>
                  <a:schemeClr val="accent2"/>
                </a:solidFill>
                <a:latin typeface="Tahoma" pitchFamily="34" charset="0"/>
                <a:cs typeface="Arial" charset="0"/>
              </a:rPr>
              <a:t> </a:t>
            </a:r>
            <a:r>
              <a:rPr lang="es-ES_tradnl" sz="1600" b="1">
                <a:solidFill>
                  <a:schemeClr val="accent2"/>
                </a:solidFill>
                <a:latin typeface="Tahoma" pitchFamily="34" charset="0"/>
                <a:cs typeface="Times New Roman" pitchFamily="18" charset="0"/>
              </a:rPr>
              <a:t>		</a:t>
            </a:r>
            <a:r>
              <a:rPr lang="es-ES" sz="1600" b="1">
                <a:solidFill>
                  <a:schemeClr val="accent2"/>
                </a:solidFill>
                <a:latin typeface="Tahoma" pitchFamily="34" charset="0"/>
                <a:cs typeface="Arial" charset="0"/>
              </a:rPr>
              <a:t>NIETO/A</a:t>
            </a:r>
            <a:endParaRPr lang="es-ES_tradnl" sz="1600" b="1">
              <a:solidFill>
                <a:schemeClr val="accent2"/>
              </a:solidFill>
              <a:latin typeface="Tahoma" pitchFamily="34" charset="0"/>
              <a:cs typeface="Arial" charset="0"/>
            </a:endParaRPr>
          </a:p>
          <a:p>
            <a:pPr algn="just">
              <a:spcBef>
                <a:spcPct val="50000"/>
              </a:spcBef>
            </a:pPr>
            <a:r>
              <a:rPr lang="es-ES_tradnl" sz="1600" b="1">
                <a:solidFill>
                  <a:schemeClr val="accent2"/>
                </a:solidFill>
                <a:latin typeface="Tahoma" pitchFamily="34" charset="0"/>
                <a:cs typeface="Arial" charset="0"/>
              </a:rPr>
              <a:t>	</a:t>
            </a:r>
            <a:r>
              <a:rPr lang="es-ES" sz="1600" b="1">
                <a:solidFill>
                  <a:schemeClr val="accent2"/>
                </a:solidFill>
                <a:latin typeface="Tahoma" pitchFamily="34" charset="0"/>
                <a:cs typeface="Arial" charset="0"/>
              </a:rPr>
              <a:t>PRIMO/A	</a:t>
            </a:r>
            <a:r>
              <a:rPr lang="es-ES_tradnl" sz="1600" b="1">
                <a:solidFill>
                  <a:schemeClr val="accent2"/>
                </a:solidFill>
                <a:latin typeface="Tahoma" pitchFamily="34" charset="0"/>
                <a:cs typeface="Arial" charset="0"/>
              </a:rPr>
              <a:t>	</a:t>
            </a:r>
            <a:r>
              <a:rPr lang="es-ES" sz="1600" b="1">
                <a:solidFill>
                  <a:schemeClr val="accent2"/>
                </a:solidFill>
                <a:latin typeface="Tahoma" pitchFamily="34" charset="0"/>
                <a:cs typeface="Arial" charset="0"/>
              </a:rPr>
              <a:t>BIOLÓGICO/A</a:t>
            </a:r>
            <a:r>
              <a:rPr lang="es-ES_tradnl" sz="1600" b="1">
                <a:solidFill>
                  <a:schemeClr val="accent2"/>
                </a:solidFill>
                <a:latin typeface="Tahoma" pitchFamily="34" charset="0"/>
                <a:cs typeface="Times New Roman" pitchFamily="18" charset="0"/>
              </a:rPr>
              <a:t> 	</a:t>
            </a:r>
          </a:p>
          <a:p>
            <a:pPr algn="just">
              <a:spcBef>
                <a:spcPct val="50000"/>
              </a:spcBef>
            </a:pPr>
            <a:r>
              <a:rPr lang="es-ES_tradnl" sz="1600" b="1">
                <a:solidFill>
                  <a:schemeClr val="accent2"/>
                </a:solidFill>
                <a:latin typeface="Tahoma" pitchFamily="34" charset="0"/>
                <a:cs typeface="Arial" charset="0"/>
              </a:rPr>
              <a:t>	</a:t>
            </a:r>
            <a:r>
              <a:rPr lang="es-ES" sz="1600" b="1">
                <a:solidFill>
                  <a:schemeClr val="accent2"/>
                </a:solidFill>
                <a:latin typeface="Tahoma" pitchFamily="34" charset="0"/>
                <a:cs typeface="Arial" charset="0"/>
              </a:rPr>
              <a:t>PADRE/MADRE	</a:t>
            </a:r>
            <a:r>
              <a:rPr lang="es-ES_tradnl" sz="1600" b="1">
                <a:solidFill>
                  <a:schemeClr val="accent2"/>
                </a:solidFill>
                <a:latin typeface="Tahoma" pitchFamily="34" charset="0"/>
                <a:cs typeface="Arial" charset="0"/>
              </a:rPr>
              <a:t>	</a:t>
            </a:r>
            <a:r>
              <a:rPr lang="es-ES" sz="1600" b="1">
                <a:solidFill>
                  <a:schemeClr val="accent2"/>
                </a:solidFill>
                <a:latin typeface="Tahoma" pitchFamily="34" charset="0"/>
                <a:cs typeface="Arial" charset="0"/>
              </a:rPr>
              <a:t>PADRINO/MADRINA	</a:t>
            </a:r>
            <a:endParaRPr lang="es-ES_tradnl" sz="1600" b="1">
              <a:solidFill>
                <a:schemeClr val="accent2"/>
              </a:solidFill>
              <a:latin typeface="Tahoma" pitchFamily="34" charset="0"/>
              <a:cs typeface="Arial" charset="0"/>
            </a:endParaRPr>
          </a:p>
          <a:p>
            <a:pPr algn="just">
              <a:spcBef>
                <a:spcPct val="50000"/>
              </a:spcBef>
            </a:pPr>
            <a:r>
              <a:rPr lang="es-ES_tradnl" sz="1600" b="1">
                <a:solidFill>
                  <a:schemeClr val="accent2"/>
                </a:solidFill>
                <a:latin typeface="Tahoma" pitchFamily="34" charset="0"/>
                <a:cs typeface="Arial" charset="0"/>
              </a:rPr>
              <a:t>	</a:t>
            </a:r>
            <a:r>
              <a:rPr lang="es-ES" sz="1600" b="1">
                <a:solidFill>
                  <a:schemeClr val="accent2"/>
                </a:solidFill>
                <a:latin typeface="Tahoma" pitchFamily="34" charset="0"/>
                <a:cs typeface="Arial" charset="0"/>
              </a:rPr>
              <a:t>ADOPTIVO/A</a:t>
            </a:r>
            <a:r>
              <a:rPr lang="es-ES_tradnl" sz="1600" b="1">
                <a:solidFill>
                  <a:schemeClr val="accent2"/>
                </a:solidFill>
                <a:latin typeface="Tahoma" pitchFamily="34" charset="0"/>
                <a:cs typeface="Times New Roman" pitchFamily="18" charset="0"/>
              </a:rPr>
              <a:t>		</a:t>
            </a:r>
            <a:r>
              <a:rPr lang="es-ES" sz="1600" b="1">
                <a:solidFill>
                  <a:schemeClr val="accent2"/>
                </a:solidFill>
                <a:latin typeface="Tahoma" pitchFamily="34" charset="0"/>
                <a:cs typeface="Arial" charset="0"/>
              </a:rPr>
              <a:t>PADRASTRO/MADRASTRA</a:t>
            </a:r>
            <a:endParaRPr lang="es-ES_tradnl" sz="1600" b="1">
              <a:solidFill>
                <a:schemeClr val="accent2"/>
              </a:solidFill>
              <a:latin typeface="Tahoma" pitchFamily="34" charset="0"/>
              <a:cs typeface="Arial" charset="0"/>
            </a:endParaRPr>
          </a:p>
          <a:p>
            <a:pPr algn="just">
              <a:spcBef>
                <a:spcPct val="50000"/>
              </a:spcBef>
            </a:pPr>
            <a:r>
              <a:rPr lang="es-ES_tradnl" sz="1600" b="1">
                <a:solidFill>
                  <a:schemeClr val="accent2"/>
                </a:solidFill>
                <a:latin typeface="Tahoma" pitchFamily="34" charset="0"/>
                <a:cs typeface="Arial" charset="0"/>
              </a:rPr>
              <a:t>	</a:t>
            </a:r>
            <a:r>
              <a:rPr lang="es-ES" sz="1600" b="1">
                <a:solidFill>
                  <a:schemeClr val="accent2"/>
                </a:solidFill>
                <a:latin typeface="Tahoma" pitchFamily="34" charset="0"/>
                <a:cs typeface="Arial" charset="0"/>
              </a:rPr>
              <a:t>AHIJADO/A	</a:t>
            </a:r>
            <a:r>
              <a:rPr lang="es-ES_tradnl" sz="1600" b="1">
                <a:solidFill>
                  <a:schemeClr val="accent2"/>
                </a:solidFill>
                <a:latin typeface="Tahoma" pitchFamily="34" charset="0"/>
                <a:cs typeface="Arial" charset="0"/>
              </a:rPr>
              <a:t>	</a:t>
            </a:r>
            <a:r>
              <a:rPr lang="es-ES" sz="1600" b="1">
                <a:solidFill>
                  <a:schemeClr val="accent2"/>
                </a:solidFill>
                <a:latin typeface="Tahoma" pitchFamily="34" charset="0"/>
                <a:cs typeface="Arial" charset="0"/>
              </a:rPr>
              <a:t>AMANTE</a:t>
            </a:r>
            <a:endParaRPr lang="es-ES" sz="1600" b="1">
              <a:solidFill>
                <a:schemeClr val="accent2"/>
              </a:solidFill>
              <a:latin typeface="Tahoma" pitchFamily="34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s-ES_tradnl" sz="1600" b="1">
                <a:solidFill>
                  <a:schemeClr val="accent2"/>
                </a:solidFill>
                <a:latin typeface="Tahoma" pitchFamily="34" charset="0"/>
                <a:cs typeface="Arial" charset="0"/>
              </a:rPr>
              <a:t>	</a:t>
            </a:r>
            <a:r>
              <a:rPr lang="es-ES" sz="1600" b="1">
                <a:solidFill>
                  <a:schemeClr val="accent2"/>
                </a:solidFill>
                <a:latin typeface="Tahoma" pitchFamily="34" charset="0"/>
                <a:cs typeface="Arial" charset="0"/>
              </a:rPr>
              <a:t>HIJO/A	</a:t>
            </a:r>
            <a:r>
              <a:rPr lang="es-ES_tradnl" sz="1600" b="1">
                <a:solidFill>
                  <a:schemeClr val="accent2"/>
                </a:solidFill>
                <a:latin typeface="Tahoma" pitchFamily="34" charset="0"/>
                <a:cs typeface="Arial" charset="0"/>
              </a:rPr>
              <a:t>		</a:t>
            </a:r>
            <a:r>
              <a:rPr lang="es-ES" sz="1600" b="1">
                <a:solidFill>
                  <a:schemeClr val="accent2"/>
                </a:solidFill>
                <a:latin typeface="Tahoma" pitchFamily="34" charset="0"/>
                <a:cs typeface="Arial" charset="0"/>
              </a:rPr>
              <a:t>YERNO/NUERA		</a:t>
            </a:r>
            <a:endParaRPr lang="es-ES_tradnl" sz="1600" b="1">
              <a:solidFill>
                <a:schemeClr val="accent2"/>
              </a:solidFill>
              <a:latin typeface="Tahoma" pitchFamily="34" charset="0"/>
              <a:cs typeface="Arial" charset="0"/>
            </a:endParaRPr>
          </a:p>
          <a:p>
            <a:pPr algn="just">
              <a:spcBef>
                <a:spcPct val="50000"/>
              </a:spcBef>
            </a:pPr>
            <a:r>
              <a:rPr lang="es-ES_tradnl" sz="1600" b="1">
                <a:solidFill>
                  <a:schemeClr val="accent2"/>
                </a:solidFill>
                <a:latin typeface="Tahoma" pitchFamily="34" charset="0"/>
                <a:cs typeface="Arial" charset="0"/>
              </a:rPr>
              <a:t>	C</a:t>
            </a:r>
            <a:r>
              <a:rPr lang="es-ES" sz="1600" b="1">
                <a:solidFill>
                  <a:schemeClr val="accent2"/>
                </a:solidFill>
                <a:latin typeface="Tahoma" pitchFamily="34" charset="0"/>
                <a:cs typeface="Arial" charset="0"/>
              </a:rPr>
              <a:t>UÑADO/A</a:t>
            </a:r>
            <a:r>
              <a:rPr lang="es-ES_tradnl" sz="1600" b="1">
                <a:solidFill>
                  <a:schemeClr val="accent2"/>
                </a:solidFill>
                <a:latin typeface="Tahoma" pitchFamily="34" charset="0"/>
                <a:cs typeface="Times New Roman" pitchFamily="18" charset="0"/>
              </a:rPr>
              <a:t>		</a:t>
            </a:r>
            <a:r>
              <a:rPr lang="es-ES" sz="1600" b="1">
                <a:solidFill>
                  <a:schemeClr val="accent2"/>
                </a:solidFill>
                <a:latin typeface="Tahoma" pitchFamily="34" charset="0"/>
                <a:cs typeface="Arial" charset="0"/>
              </a:rPr>
              <a:t>HIJASTRO/A	</a:t>
            </a:r>
            <a:endParaRPr lang="es-ES_tradnl" sz="1600" b="1">
              <a:solidFill>
                <a:schemeClr val="accent2"/>
              </a:solidFill>
              <a:latin typeface="Tahoma" pitchFamily="34" charset="0"/>
              <a:cs typeface="Arial" charset="0"/>
            </a:endParaRPr>
          </a:p>
          <a:p>
            <a:pPr algn="just">
              <a:spcBef>
                <a:spcPct val="50000"/>
              </a:spcBef>
            </a:pPr>
            <a:r>
              <a:rPr lang="es-ES_tradnl" sz="1600" b="1">
                <a:solidFill>
                  <a:schemeClr val="accent2"/>
                </a:solidFill>
                <a:latin typeface="Tahoma" pitchFamily="34" charset="0"/>
                <a:cs typeface="Arial" charset="0"/>
              </a:rPr>
              <a:t>	</a:t>
            </a:r>
            <a:r>
              <a:rPr lang="es-ES" sz="1600" b="1">
                <a:solidFill>
                  <a:schemeClr val="accent2"/>
                </a:solidFill>
                <a:latin typeface="Tahoma" pitchFamily="34" charset="0"/>
                <a:cs typeface="Arial" charset="0"/>
              </a:rPr>
              <a:t>SUEGRO/A		SOLTERO/A</a:t>
            </a:r>
            <a:endParaRPr lang="es-ES" sz="1600" b="1">
              <a:solidFill>
                <a:schemeClr val="accent2"/>
              </a:solidFill>
              <a:latin typeface="Tahoma" pitchFamily="34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s-ES" sz="1600" b="1">
                <a:solidFill>
                  <a:schemeClr val="accent2"/>
                </a:solidFill>
                <a:latin typeface="Tahoma" pitchFamily="34" charset="0"/>
                <a:cs typeface="Arial" charset="0"/>
              </a:rPr>
              <a:t> </a:t>
            </a:r>
            <a:r>
              <a:rPr lang="es-ES_tradnl" sz="1600" b="1">
                <a:solidFill>
                  <a:schemeClr val="accent2"/>
                </a:solidFill>
                <a:latin typeface="Tahoma" pitchFamily="34" charset="0"/>
                <a:cs typeface="Arial" charset="0"/>
              </a:rPr>
              <a:t>	</a:t>
            </a:r>
            <a:r>
              <a:rPr lang="es-ES" sz="1600" b="1">
                <a:solidFill>
                  <a:schemeClr val="accent2"/>
                </a:solidFill>
                <a:latin typeface="Tahoma" pitchFamily="34" charset="0"/>
                <a:cs typeface="Arial" charset="0"/>
              </a:rPr>
              <a:t>MARIDO/MUJER	</a:t>
            </a:r>
            <a:r>
              <a:rPr lang="es-ES_tradnl" sz="1600" b="1">
                <a:solidFill>
                  <a:schemeClr val="accent2"/>
                </a:solidFill>
                <a:latin typeface="Tahoma" pitchFamily="34" charset="0"/>
                <a:cs typeface="Arial" charset="0"/>
              </a:rPr>
              <a:t>	</a:t>
            </a:r>
            <a:r>
              <a:rPr lang="es-ES" sz="1600" b="1">
                <a:solidFill>
                  <a:schemeClr val="accent2"/>
                </a:solidFill>
                <a:latin typeface="Tahoma" pitchFamily="34" charset="0"/>
                <a:cs typeface="Arial" charset="0"/>
              </a:rPr>
              <a:t>VIUDO/A</a:t>
            </a:r>
            <a:r>
              <a:rPr lang="es-ES_tradnl" sz="1600" b="1">
                <a:solidFill>
                  <a:schemeClr val="accent2"/>
                </a:solidFill>
                <a:latin typeface="Tahoma" pitchFamily="34" charset="0"/>
                <a:cs typeface="Times New Roman" pitchFamily="18" charset="0"/>
              </a:rPr>
              <a:t>		</a:t>
            </a:r>
          </a:p>
          <a:p>
            <a:pPr algn="just">
              <a:spcBef>
                <a:spcPct val="50000"/>
              </a:spcBef>
            </a:pPr>
            <a:r>
              <a:rPr lang="es-ES_tradnl" sz="1600" b="1">
                <a:solidFill>
                  <a:schemeClr val="accent2"/>
                </a:solidFill>
                <a:latin typeface="Tahoma" pitchFamily="34" charset="0"/>
                <a:cs typeface="Times New Roman" pitchFamily="18" charset="0"/>
              </a:rPr>
              <a:t>	</a:t>
            </a:r>
            <a:r>
              <a:rPr lang="es-ES" sz="1600" b="1">
                <a:solidFill>
                  <a:schemeClr val="accent2"/>
                </a:solidFill>
                <a:latin typeface="Tahoma" pitchFamily="34" charset="0"/>
                <a:cs typeface="Arial" charset="0"/>
              </a:rPr>
              <a:t>HERMANASTRO/A	DIVORCIADO/A	</a:t>
            </a:r>
            <a:r>
              <a:rPr lang="es-ES_tradnl" sz="1600" b="1">
                <a:solidFill>
                  <a:schemeClr val="accent2"/>
                </a:solidFill>
                <a:latin typeface="Tahoma" pitchFamily="34" charset="0"/>
                <a:cs typeface="Arial" charset="0"/>
              </a:rPr>
              <a:t>	 	</a:t>
            </a:r>
          </a:p>
          <a:p>
            <a:pPr algn="just">
              <a:spcBef>
                <a:spcPct val="50000"/>
              </a:spcBef>
            </a:pPr>
            <a:r>
              <a:rPr lang="es-ES_tradnl" sz="1600" b="1">
                <a:solidFill>
                  <a:schemeClr val="accent2"/>
                </a:solidFill>
                <a:latin typeface="Tahoma" pitchFamily="34" charset="0"/>
                <a:cs typeface="Arial" charset="0"/>
              </a:rPr>
              <a:t>	</a:t>
            </a:r>
            <a:r>
              <a:rPr lang="es-ES" sz="1600" b="1">
                <a:solidFill>
                  <a:schemeClr val="accent2"/>
                </a:solidFill>
                <a:latin typeface="Tahoma" pitchFamily="34" charset="0"/>
                <a:cs typeface="Arial" charset="0"/>
              </a:rPr>
              <a:t>SEPARADO/A</a:t>
            </a:r>
            <a:r>
              <a:rPr lang="es-ES_tradnl" sz="1600" b="1">
                <a:solidFill>
                  <a:schemeClr val="accent2"/>
                </a:solidFill>
                <a:latin typeface="Tahoma" pitchFamily="34" charset="0"/>
                <a:cs typeface="Arial" charset="0"/>
              </a:rPr>
              <a:t> 		</a:t>
            </a:r>
            <a:r>
              <a:rPr lang="es-ES" sz="1600" b="1">
                <a:solidFill>
                  <a:schemeClr val="accent2"/>
                </a:solidFill>
                <a:latin typeface="Tahoma" pitchFamily="34" charset="0"/>
                <a:cs typeface="Arial" charset="0"/>
              </a:rPr>
              <a:t>TÍO/A				</a:t>
            </a:r>
            <a:endParaRPr lang="es-ES_tradnl" sz="1600" b="1">
              <a:solidFill>
                <a:schemeClr val="accent2"/>
              </a:solidFill>
              <a:latin typeface="Tahoma" pitchFamily="34" charset="0"/>
              <a:cs typeface="Arial" charset="0"/>
            </a:endParaRPr>
          </a:p>
          <a:p>
            <a:pPr algn="just">
              <a:spcBef>
                <a:spcPct val="50000"/>
              </a:spcBef>
            </a:pPr>
            <a:r>
              <a:rPr lang="es-ES_tradnl" sz="1600" b="1">
                <a:solidFill>
                  <a:schemeClr val="accent2"/>
                </a:solidFill>
                <a:latin typeface="Tahoma" pitchFamily="34" charset="0"/>
                <a:cs typeface="Arial" charset="0"/>
              </a:rPr>
              <a:t>	</a:t>
            </a:r>
            <a:r>
              <a:rPr lang="es-ES" sz="1600" b="1">
                <a:solidFill>
                  <a:schemeClr val="accent2"/>
                </a:solidFill>
                <a:latin typeface="Tahoma" pitchFamily="34" charset="0"/>
                <a:cs typeface="Arial" charset="0"/>
              </a:rPr>
              <a:t>NOVIO/A</a:t>
            </a:r>
            <a:endParaRPr lang="es-ES" sz="1600" b="1">
              <a:solidFill>
                <a:schemeClr val="accent2"/>
              </a:solidFill>
              <a:latin typeface="Tahoma" pitchFamily="34" charset="0"/>
            </a:endParaRPr>
          </a:p>
        </p:txBody>
      </p:sp>
      <p:pic>
        <p:nvPicPr>
          <p:cNvPr id="8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16632"/>
            <a:ext cx="727757" cy="96659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1340768"/>
            <a:ext cx="8183880" cy="4694272"/>
          </a:xfrm>
        </p:spPr>
        <p:txBody>
          <a:bodyPr/>
          <a:lstStyle/>
          <a:p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666400"/>
          </a:xfrm>
        </p:spPr>
        <p:txBody>
          <a:bodyPr/>
          <a:lstStyle/>
          <a:p>
            <a:pPr algn="ctr">
              <a:buNone/>
            </a:pPr>
            <a:r>
              <a:rPr lang="es-ES_tradnl" dirty="0" smtClean="0"/>
              <a:t>ARBOL DE FAMILIA</a:t>
            </a:r>
            <a:endParaRPr lang="es-ES_tradnl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7776863" cy="5040560"/>
          </a:xfrm>
          <a:prstGeom prst="rect">
            <a:avLst/>
          </a:prstGeom>
          <a:noFill/>
          <a:ln w="28575">
            <a:solidFill>
              <a:srgbClr val="FF6699"/>
            </a:solidFill>
            <a:miter lim="800000"/>
            <a:headEnd/>
            <a:tailEnd/>
          </a:ln>
        </p:spPr>
      </p:pic>
      <p:pic>
        <p:nvPicPr>
          <p:cNvPr id="6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16632"/>
            <a:ext cx="727757" cy="9665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82B875-8C2E-40A1-B58A-F56E077659A8}" type="slidenum">
              <a:rPr lang="es-ES" smtClean="0"/>
              <a:pPr/>
              <a:t>5</a:t>
            </a:fld>
            <a:endParaRPr lang="es-ES" smtClean="0"/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478856" y="332656"/>
            <a:ext cx="7344815" cy="6093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s-ES_tradnl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80" y="908720"/>
            <a:ext cx="151130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723071"/>
            <a:ext cx="11747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80" y="2636912"/>
            <a:ext cx="1268413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2411760" y="404664"/>
            <a:ext cx="3330328" cy="1224135"/>
          </a:xfrm>
          <a:prstGeom prst="cloudCallout">
            <a:avLst>
              <a:gd name="adj1" fmla="val -81500"/>
              <a:gd name="adj2" fmla="val -7440"/>
            </a:avLst>
          </a:prstGeom>
          <a:noFill/>
          <a:ln w="9525">
            <a:solidFill>
              <a:srgbClr val="FF6699"/>
            </a:solidFill>
            <a:round/>
            <a:headEnd/>
            <a:tailEnd/>
          </a:ln>
        </p:spPr>
        <p:txBody>
          <a:bodyPr/>
          <a:lstStyle/>
          <a:p>
            <a:r>
              <a:rPr lang="es-ES" sz="1400" b="1" dirty="0">
                <a:latin typeface="Tahoma" pitchFamily="34" charset="0"/>
              </a:rPr>
              <a:t>Tengo tres hermanos, dos niñas y un chico, yo soy   más pequeño.</a:t>
            </a:r>
          </a:p>
        </p:txBody>
      </p:sp>
      <p:sp>
        <p:nvSpPr>
          <p:cNvPr id="9225" name="AutoShape 10"/>
          <p:cNvSpPr>
            <a:spLocks noChangeArrowheads="1"/>
          </p:cNvSpPr>
          <p:nvPr/>
        </p:nvSpPr>
        <p:spPr bwMode="auto">
          <a:xfrm>
            <a:off x="3143152" y="1772816"/>
            <a:ext cx="3027363" cy="1270000"/>
          </a:xfrm>
          <a:prstGeom prst="wedgeRoundRectCallout">
            <a:avLst>
              <a:gd name="adj1" fmla="val 73440"/>
              <a:gd name="adj2" fmla="val -57750"/>
              <a:gd name="adj3" fmla="val 16667"/>
            </a:avLst>
          </a:prstGeom>
          <a:noFill/>
          <a:ln w="9525">
            <a:solidFill>
              <a:srgbClr val="FF6699"/>
            </a:solidFill>
            <a:round/>
            <a:headEnd/>
            <a:tailEnd/>
          </a:ln>
        </p:spPr>
        <p:txBody>
          <a:bodyPr/>
          <a:lstStyle/>
          <a:p>
            <a:r>
              <a:rPr lang="es-ES" sz="1400" b="1" dirty="0">
                <a:latin typeface="Tahoma" pitchFamily="34" charset="0"/>
              </a:rPr>
              <a:t>Yo tengo dos hermanos. Los dos están casados. Yo soy la segunda. El mayor tiene una hija. El pequeño no tiene hijos.</a:t>
            </a:r>
          </a:p>
        </p:txBody>
      </p:sp>
      <p:pic>
        <p:nvPicPr>
          <p:cNvPr id="9226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11504" y="3717032"/>
            <a:ext cx="1224757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7" name="AutoShape 16"/>
          <p:cNvSpPr>
            <a:spLocks noChangeArrowheads="1"/>
          </p:cNvSpPr>
          <p:nvPr/>
        </p:nvSpPr>
        <p:spPr bwMode="auto">
          <a:xfrm>
            <a:off x="2063032" y="3140968"/>
            <a:ext cx="2813050" cy="1165225"/>
          </a:xfrm>
          <a:prstGeom prst="wedgeRoundRectCallout">
            <a:avLst>
              <a:gd name="adj1" fmla="val -54120"/>
              <a:gd name="adj2" fmla="val -44412"/>
              <a:gd name="adj3" fmla="val 16667"/>
            </a:avLst>
          </a:prstGeom>
          <a:noFill/>
          <a:ln w="9525">
            <a:solidFill>
              <a:srgbClr val="FF6699"/>
            </a:solidFill>
            <a:round/>
            <a:headEnd/>
            <a:tailEnd/>
          </a:ln>
        </p:spPr>
        <p:txBody>
          <a:bodyPr/>
          <a:lstStyle/>
          <a:p>
            <a:r>
              <a:rPr lang="es-ES" sz="1400" b="1" dirty="0">
                <a:latin typeface="Tahoma" pitchFamily="34" charset="0"/>
              </a:rPr>
              <a:t>Yo tengo dos abuelos y una abuela. Mi tía María es hermana de mi madre. Mi tío Pablo es hermano de mi padre.</a:t>
            </a:r>
          </a:p>
        </p:txBody>
      </p:sp>
      <p:sp>
        <p:nvSpPr>
          <p:cNvPr id="9228" name="AutoShape 17"/>
          <p:cNvSpPr>
            <a:spLocks noChangeArrowheads="1"/>
          </p:cNvSpPr>
          <p:nvPr/>
        </p:nvSpPr>
        <p:spPr bwMode="auto">
          <a:xfrm>
            <a:off x="2999136" y="4725144"/>
            <a:ext cx="2909888" cy="1581150"/>
          </a:xfrm>
          <a:prstGeom prst="wedgeRoundRectCallout">
            <a:avLst>
              <a:gd name="adj1" fmla="val 56329"/>
              <a:gd name="adj2" fmla="val -89056"/>
              <a:gd name="adj3" fmla="val 16667"/>
            </a:avLst>
          </a:prstGeom>
          <a:noFill/>
          <a:ln w="9525">
            <a:solidFill>
              <a:srgbClr val="FF6699"/>
            </a:solidFill>
            <a:round/>
            <a:headEnd/>
            <a:tailEnd/>
          </a:ln>
        </p:spPr>
        <p:txBody>
          <a:bodyPr/>
          <a:lstStyle/>
          <a:p>
            <a:r>
              <a:rPr lang="es-ES" sz="1400" b="1" dirty="0">
                <a:latin typeface="Tahoma" pitchFamily="34" charset="0"/>
              </a:rPr>
              <a:t>Yo estoy casada, pero no tengo hijos. Tengo una hermana casada también. Mi hermana tiene tres hijos, un niño y dos niñas.</a:t>
            </a:r>
          </a:p>
        </p:txBody>
      </p:sp>
      <p:pic>
        <p:nvPicPr>
          <p:cNvPr id="12" name="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16632"/>
            <a:ext cx="727757" cy="96659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ECC689-0805-49B0-B0BC-8017245FC3ED}" type="slidenum">
              <a:rPr lang="es-ES" smtClean="0"/>
              <a:pPr/>
              <a:t>6</a:t>
            </a:fld>
            <a:endParaRPr lang="es-ES" smtClean="0"/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252909" y="181433"/>
            <a:ext cx="7776864" cy="6480720"/>
          </a:xfrm>
          <a:prstGeom prst="rect">
            <a:avLst/>
          </a:prstGeom>
          <a:solidFill>
            <a:schemeClr val="bg1"/>
          </a:solidFill>
          <a:ln w="28575">
            <a:solidFill>
              <a:srgbClr val="FF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248" name="AutoShape 7"/>
          <p:cNvSpPr>
            <a:spLocks noChangeArrowheads="1"/>
          </p:cNvSpPr>
          <p:nvPr/>
        </p:nvSpPr>
        <p:spPr bwMode="auto">
          <a:xfrm>
            <a:off x="2123728" y="3068960"/>
            <a:ext cx="3672408" cy="1080120"/>
          </a:xfrm>
          <a:prstGeom prst="wedgeRoundRectCallout">
            <a:avLst>
              <a:gd name="adj1" fmla="val 77921"/>
              <a:gd name="adj2" fmla="val -1361"/>
              <a:gd name="adj3" fmla="val 16667"/>
            </a:avLst>
          </a:prstGeom>
          <a:solidFill>
            <a:schemeClr val="bg1"/>
          </a:solidFill>
          <a:ln w="9525">
            <a:solidFill>
              <a:srgbClr val="FF6699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endParaRPr lang="es-ES_tradnl" sz="1400" b="1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10250" name="AutoShape 9"/>
          <p:cNvSpPr>
            <a:spLocks noChangeArrowheads="1"/>
          </p:cNvSpPr>
          <p:nvPr/>
        </p:nvSpPr>
        <p:spPr bwMode="auto">
          <a:xfrm>
            <a:off x="2197125" y="5510025"/>
            <a:ext cx="3382963" cy="752475"/>
          </a:xfrm>
          <a:prstGeom prst="wedgeRoundRectCallout">
            <a:avLst>
              <a:gd name="adj1" fmla="val 77921"/>
              <a:gd name="adj2" fmla="val 17088"/>
              <a:gd name="adj3" fmla="val 16667"/>
            </a:avLst>
          </a:prstGeom>
          <a:solidFill>
            <a:schemeClr val="bg1"/>
          </a:solidFill>
          <a:ln w="9525">
            <a:solidFill>
              <a:srgbClr val="FF6699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s-ES" sz="1400" b="1">
                <a:latin typeface="Tahoma" pitchFamily="34" charset="0"/>
              </a:rPr>
              <a:t>Dime cuántos hermanos varones tiene tu madre. ¿Tiene hermanas? ¿Cuántas?</a:t>
            </a:r>
          </a:p>
        </p:txBody>
      </p:sp>
      <p:sp>
        <p:nvSpPr>
          <p:cNvPr id="10251" name="Text Box 12"/>
          <p:cNvSpPr txBox="1">
            <a:spLocks noChangeArrowheads="1"/>
          </p:cNvSpPr>
          <p:nvPr/>
        </p:nvSpPr>
        <p:spPr bwMode="auto">
          <a:xfrm>
            <a:off x="2197125" y="3284984"/>
            <a:ext cx="3454995" cy="7386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latin typeface="Tahoma" pitchFamily="34" charset="0"/>
              </a:rPr>
              <a:t>Dime cuántos tíos y cuántas tías tienes. ¿Son hermanos o hermanas de tu padre o de tu madre?</a:t>
            </a:r>
            <a:endParaRPr lang="es-ES_tradnl" sz="1400" dirty="0">
              <a:latin typeface="Tahoma" pitchFamily="34" charset="0"/>
            </a:endParaRPr>
          </a:p>
        </p:txBody>
      </p:sp>
      <p:pic>
        <p:nvPicPr>
          <p:cNvPr id="11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16632"/>
            <a:ext cx="727757" cy="966596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1035" y="227615"/>
            <a:ext cx="1115301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1899857" y="299623"/>
            <a:ext cx="3459163" cy="792163"/>
          </a:xfrm>
          <a:prstGeom prst="wedgeRoundRectCallout">
            <a:avLst>
              <a:gd name="adj1" fmla="val 66889"/>
              <a:gd name="adj2" fmla="val 5912"/>
              <a:gd name="adj3" fmla="val 16667"/>
            </a:avLst>
          </a:prstGeom>
          <a:solidFill>
            <a:schemeClr val="bg1"/>
          </a:solidFill>
          <a:ln w="9525">
            <a:solidFill>
              <a:srgbClr val="FF6699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s-ES" sz="1400" b="1" dirty="0">
                <a:latin typeface="Tahoma" pitchFamily="34" charset="0"/>
              </a:rPr>
              <a:t>Dime cuántos hermanos tiene tu abuela y qué lugar ocupa ella en el orden de nacimiento.</a:t>
            </a: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1899857" y="1811791"/>
            <a:ext cx="3459163" cy="746125"/>
          </a:xfrm>
          <a:prstGeom prst="wedgeRoundRectCallout">
            <a:avLst>
              <a:gd name="adj1" fmla="val 71708"/>
              <a:gd name="adj2" fmla="val -6597"/>
              <a:gd name="adj3" fmla="val 16667"/>
            </a:avLst>
          </a:prstGeom>
          <a:solidFill>
            <a:schemeClr val="bg1"/>
          </a:solidFill>
          <a:ln w="9525">
            <a:solidFill>
              <a:srgbClr val="FF6699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s-ES" sz="1400" b="1">
                <a:latin typeface="Tahoma" pitchFamily="34" charset="0"/>
              </a:rPr>
              <a:t>Dime cuántos sobrinos tiene el marido de tu tía y si son chicos o chicas.</a:t>
            </a: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1827849" y="4476087"/>
            <a:ext cx="3382963" cy="935037"/>
          </a:xfrm>
          <a:prstGeom prst="wedgeRoundRectCallout">
            <a:avLst>
              <a:gd name="adj1" fmla="val 77921"/>
              <a:gd name="adj2" fmla="val -7384"/>
              <a:gd name="adj3" fmla="val 16667"/>
            </a:avLst>
          </a:prstGeom>
          <a:solidFill>
            <a:schemeClr val="bg1"/>
          </a:solidFill>
          <a:ln w="9525">
            <a:solidFill>
              <a:srgbClr val="FF6699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s-ES" sz="1400" b="1" dirty="0">
                <a:latin typeface="Tahoma" pitchFamily="34" charset="0"/>
              </a:rPr>
              <a:t>Dime cuántos hermanos y cuántas hermanas tienes. ¿Están casados? ¿Cuántos están solteros?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1170F7-ED06-424D-A6CF-2C9F1A8770E2}" type="slidenum">
              <a:rPr lang="es-ES" smtClean="0"/>
              <a:pPr/>
              <a:t>7</a:t>
            </a:fld>
            <a:endParaRPr lang="es-ES" smtClean="0"/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3059113" y="0"/>
            <a:ext cx="6084887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035" y="260648"/>
            <a:ext cx="8050493" cy="6192688"/>
          </a:xfrm>
          <a:prstGeom prst="rect">
            <a:avLst/>
          </a:prstGeom>
          <a:noFill/>
          <a:ln w="28575">
            <a:solidFill>
              <a:srgbClr val="FF6699"/>
            </a:solidFill>
            <a:miter lim="800000"/>
            <a:headEnd/>
            <a:tailEnd/>
          </a:ln>
        </p:spPr>
      </p:pic>
      <p:pic>
        <p:nvPicPr>
          <p:cNvPr id="5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796" y="116632"/>
            <a:ext cx="596369" cy="7920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7E5D5A-CFDE-42BE-B44C-E4F3F7B5D554}" type="slidenum">
              <a:rPr lang="es-ES" smtClean="0"/>
              <a:pPr/>
              <a:t>8</a:t>
            </a:fld>
            <a:endParaRPr lang="es-ES" smtClean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95536" y="318964"/>
            <a:ext cx="7488832" cy="6220072"/>
          </a:xfrm>
          <a:prstGeom prst="rect">
            <a:avLst/>
          </a:prstGeom>
          <a:solidFill>
            <a:schemeClr val="bg1"/>
          </a:solidFill>
          <a:ln w="28575">
            <a:solidFill>
              <a:srgbClr val="FF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3" y="346348"/>
            <a:ext cx="532859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195736" y="2132856"/>
            <a:ext cx="20162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latin typeface="Tahoma" pitchFamily="34" charset="0"/>
              </a:rPr>
              <a:t>Nariz grande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5364088" y="2204864"/>
            <a:ext cx="21602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latin typeface="Tahoma" pitchFamily="34" charset="0"/>
              </a:rPr>
              <a:t>Boca (labios finos)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2123729" y="4149080"/>
            <a:ext cx="21602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latin typeface="Tahoma" pitchFamily="34" charset="0"/>
              </a:rPr>
              <a:t>Nariz pequeña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5436096" y="4221088"/>
            <a:ext cx="22322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latin typeface="Tahoma" pitchFamily="34" charset="0"/>
              </a:rPr>
              <a:t>Boca (labios gruesos)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2195737" y="6165304"/>
            <a:ext cx="19442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latin typeface="Tahoma" pitchFamily="34" charset="0"/>
              </a:rPr>
              <a:t>Pelo rizado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5580113" y="6165304"/>
            <a:ext cx="17281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latin typeface="Tahoma" pitchFamily="34" charset="0"/>
              </a:rPr>
              <a:t>Pelo liso</a:t>
            </a:r>
          </a:p>
        </p:txBody>
      </p:sp>
      <p:pic>
        <p:nvPicPr>
          <p:cNvPr id="11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16632"/>
            <a:ext cx="727757" cy="96659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F195C7-59BE-4EEC-B23E-EA94C9513697}" type="slidenum">
              <a:rPr lang="es-ES" smtClean="0"/>
              <a:pPr/>
              <a:t>9</a:t>
            </a:fld>
            <a:endParaRPr lang="es-ES" smtClean="0"/>
          </a:p>
        </p:txBody>
      </p:sp>
      <p:sp>
        <p:nvSpPr>
          <p:cNvPr id="11267" name="AutoShape 4"/>
          <p:cNvSpPr>
            <a:spLocks noChangeArrowheads="1"/>
          </p:cNvSpPr>
          <p:nvPr/>
        </p:nvSpPr>
        <p:spPr bwMode="auto">
          <a:xfrm>
            <a:off x="539552" y="785813"/>
            <a:ext cx="7560840" cy="4227512"/>
          </a:xfrm>
          <a:prstGeom prst="roundRect">
            <a:avLst>
              <a:gd name="adj" fmla="val 12579"/>
            </a:avLst>
          </a:prstGeom>
          <a:solidFill>
            <a:schemeClr val="bg1"/>
          </a:solidFill>
          <a:ln w="28575">
            <a:solidFill>
              <a:srgbClr val="FF6699"/>
            </a:solidFill>
            <a:round/>
            <a:headEnd/>
            <a:tailEnd/>
          </a:ln>
        </p:spPr>
        <p:txBody>
          <a:bodyPr wrap="none"/>
          <a:lstStyle/>
          <a:p>
            <a:r>
              <a:rPr lang="es-ES_tradnl" b="1" dirty="0">
                <a:solidFill>
                  <a:srgbClr val="006600"/>
                </a:solidFill>
              </a:rPr>
              <a:t>Karin</a:t>
            </a:r>
            <a:r>
              <a:rPr lang="es-ES_tradnl" dirty="0">
                <a:solidFill>
                  <a:srgbClr val="006600"/>
                </a:solidFill>
              </a:rPr>
              <a:t>: ¿Es tu madre?</a:t>
            </a:r>
          </a:p>
          <a:p>
            <a:r>
              <a:rPr lang="es-ES_tradnl" b="1" dirty="0">
                <a:solidFill>
                  <a:schemeClr val="accent2"/>
                </a:solidFill>
              </a:rPr>
              <a:t>Antonio: </a:t>
            </a:r>
            <a:r>
              <a:rPr lang="es-ES_tradnl" dirty="0">
                <a:solidFill>
                  <a:schemeClr val="accent2"/>
                </a:solidFill>
              </a:rPr>
              <a:t>Sí.</a:t>
            </a:r>
          </a:p>
          <a:p>
            <a:r>
              <a:rPr lang="es-ES_tradnl" b="1" dirty="0">
                <a:solidFill>
                  <a:srgbClr val="006600"/>
                </a:solidFill>
              </a:rPr>
              <a:t>Karin: </a:t>
            </a:r>
            <a:r>
              <a:rPr lang="es-ES_tradnl" dirty="0">
                <a:solidFill>
                  <a:srgbClr val="006600"/>
                </a:solidFill>
              </a:rPr>
              <a:t>Es muy guapa…Y este es tu padre, ¿no?</a:t>
            </a:r>
          </a:p>
          <a:p>
            <a:r>
              <a:rPr lang="es-ES_tradnl" b="1" dirty="0">
                <a:solidFill>
                  <a:schemeClr val="accent2"/>
                </a:solidFill>
              </a:rPr>
              <a:t>Antonio: </a:t>
            </a:r>
            <a:r>
              <a:rPr lang="es-ES_tradnl" dirty="0">
                <a:solidFill>
                  <a:schemeClr val="accent2"/>
                </a:solidFill>
              </a:rPr>
              <a:t>Sí.</a:t>
            </a:r>
          </a:p>
          <a:p>
            <a:r>
              <a:rPr lang="es-ES_tradnl" b="1" dirty="0">
                <a:solidFill>
                  <a:srgbClr val="006600"/>
                </a:solidFill>
              </a:rPr>
              <a:t>Karin: </a:t>
            </a:r>
            <a:r>
              <a:rPr lang="es-ES_tradnl" dirty="0">
                <a:solidFill>
                  <a:srgbClr val="006600"/>
                </a:solidFill>
              </a:rPr>
              <a:t>¿Cuántos hermanos tienes?</a:t>
            </a:r>
          </a:p>
          <a:p>
            <a:r>
              <a:rPr lang="es-ES_tradnl" b="1" dirty="0">
                <a:solidFill>
                  <a:schemeClr val="accent2"/>
                </a:solidFill>
              </a:rPr>
              <a:t>Antonio: </a:t>
            </a:r>
            <a:r>
              <a:rPr lang="es-ES_tradnl" dirty="0">
                <a:solidFill>
                  <a:schemeClr val="accent2"/>
                </a:solidFill>
              </a:rPr>
              <a:t>Tres. dos hermanos y una hermana. Fernando, Paloma</a:t>
            </a:r>
          </a:p>
          <a:p>
            <a:r>
              <a:rPr lang="es-ES_tradnl" dirty="0">
                <a:solidFill>
                  <a:schemeClr val="accent2"/>
                </a:solidFill>
              </a:rPr>
              <a:t>y Carlos.</a:t>
            </a:r>
          </a:p>
          <a:p>
            <a:r>
              <a:rPr lang="es-ES_tradnl" b="1" dirty="0">
                <a:solidFill>
                  <a:srgbClr val="006600"/>
                </a:solidFill>
              </a:rPr>
              <a:t>Karin: </a:t>
            </a:r>
            <a:r>
              <a:rPr lang="es-ES_tradnl" dirty="0">
                <a:solidFill>
                  <a:srgbClr val="006600"/>
                </a:solidFill>
              </a:rPr>
              <a:t>¿Y esta quién es?</a:t>
            </a:r>
          </a:p>
          <a:p>
            <a:r>
              <a:rPr lang="es-ES_tradnl" b="1" dirty="0">
                <a:solidFill>
                  <a:schemeClr val="accent2"/>
                </a:solidFill>
              </a:rPr>
              <a:t>Antonio: </a:t>
            </a:r>
            <a:r>
              <a:rPr lang="es-ES_tradnl" dirty="0">
                <a:solidFill>
                  <a:schemeClr val="accent2"/>
                </a:solidFill>
              </a:rPr>
              <a:t>Es Susana, la mujer de mi hermano.</a:t>
            </a:r>
          </a:p>
          <a:p>
            <a:r>
              <a:rPr lang="es-ES_tradnl" b="1" dirty="0">
                <a:solidFill>
                  <a:schemeClr val="accent2"/>
                </a:solidFill>
              </a:rPr>
              <a:t>Karin: </a:t>
            </a:r>
            <a:r>
              <a:rPr lang="es-ES_tradnl" dirty="0">
                <a:solidFill>
                  <a:schemeClr val="accent2"/>
                </a:solidFill>
              </a:rPr>
              <a:t>¿Tienes hijos?</a:t>
            </a:r>
          </a:p>
          <a:p>
            <a:r>
              <a:rPr lang="es-ES_tradnl" b="1" dirty="0">
                <a:solidFill>
                  <a:schemeClr val="accent2"/>
                </a:solidFill>
              </a:rPr>
              <a:t>Antonio: </a:t>
            </a:r>
            <a:r>
              <a:rPr lang="es-ES_tradnl" dirty="0">
                <a:solidFill>
                  <a:schemeClr val="accent2"/>
                </a:solidFill>
              </a:rPr>
              <a:t>Sí, una niña de dos años preciosa</a:t>
            </a:r>
            <a:r>
              <a:rPr lang="es-ES_tradnl" dirty="0">
                <a:solidFill>
                  <a:srgbClr val="C00000"/>
                </a:solidFill>
              </a:rPr>
              <a:t>.</a:t>
            </a:r>
          </a:p>
          <a:p>
            <a:r>
              <a:rPr lang="es-ES_tradnl" b="1" dirty="0">
                <a:solidFill>
                  <a:srgbClr val="006600"/>
                </a:solidFill>
              </a:rPr>
              <a:t>Karin: </a:t>
            </a:r>
            <a:r>
              <a:rPr lang="es-ES_tradnl" dirty="0">
                <a:solidFill>
                  <a:srgbClr val="006600"/>
                </a:solidFill>
              </a:rPr>
              <a:t>¿Es tu casa?</a:t>
            </a:r>
          </a:p>
          <a:p>
            <a:r>
              <a:rPr lang="es-ES_tradnl" b="1" dirty="0">
                <a:solidFill>
                  <a:schemeClr val="accent2"/>
                </a:solidFill>
              </a:rPr>
              <a:t>Antonio: </a:t>
            </a:r>
            <a:r>
              <a:rPr lang="es-ES_tradnl" dirty="0">
                <a:solidFill>
                  <a:schemeClr val="accent2"/>
                </a:solidFill>
              </a:rPr>
              <a:t>Sí, ¿te gusta?</a:t>
            </a:r>
          </a:p>
          <a:p>
            <a:r>
              <a:rPr lang="es-ES_tradnl" b="1" dirty="0">
                <a:solidFill>
                  <a:srgbClr val="006600"/>
                </a:solidFill>
              </a:rPr>
              <a:t>Karin</a:t>
            </a:r>
            <a:r>
              <a:rPr lang="es-ES_tradnl" dirty="0">
                <a:solidFill>
                  <a:srgbClr val="006600"/>
                </a:solidFill>
              </a:rPr>
              <a:t>: Sí, me gusta mucho.</a:t>
            </a:r>
          </a:p>
          <a:p>
            <a:endParaRPr lang="es-ES_tradnl" dirty="0"/>
          </a:p>
          <a:p>
            <a:endParaRPr lang="es-ES_tradnl" dirty="0"/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1619672" y="260648"/>
            <a:ext cx="459025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La familia de Antonio</a:t>
            </a:r>
          </a:p>
        </p:txBody>
      </p:sp>
      <p:sp>
        <p:nvSpPr>
          <p:cNvPr id="11269" name="Rectangle 13"/>
          <p:cNvSpPr>
            <a:spLocks noChangeArrowheads="1"/>
          </p:cNvSpPr>
          <p:nvPr/>
        </p:nvSpPr>
        <p:spPr bwMode="auto">
          <a:xfrm>
            <a:off x="1691680" y="5221144"/>
            <a:ext cx="4968528" cy="1300162"/>
          </a:xfrm>
          <a:prstGeom prst="rect">
            <a:avLst/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 sz="1600" dirty="0"/>
          </a:p>
          <a:p>
            <a:r>
              <a:rPr lang="es-ES_tradnl" sz="16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Si no eres discreto/a, pregunta…</a:t>
            </a:r>
          </a:p>
          <a:p>
            <a:pPr lvl="1">
              <a:buFont typeface="Arial" charset="0"/>
              <a:buChar char="•"/>
            </a:pPr>
            <a:r>
              <a:rPr lang="es-ES_tradnl" sz="1600" b="1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¿Tienes hermanos?</a:t>
            </a:r>
          </a:p>
          <a:p>
            <a:pPr lvl="1">
              <a:buFont typeface="Arial" charset="0"/>
              <a:buChar char="•"/>
            </a:pPr>
            <a:r>
              <a:rPr lang="es-ES_tradnl" sz="1600" b="1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¿Cuántos hermanos tienes?</a:t>
            </a:r>
          </a:p>
          <a:p>
            <a:pPr lvl="1">
              <a:buFont typeface="Arial" charset="0"/>
              <a:buChar char="•"/>
            </a:pPr>
            <a:r>
              <a:rPr lang="es-ES_tradnl" sz="1600" b="1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¿Estás casado/a?</a:t>
            </a:r>
          </a:p>
          <a:p>
            <a:pPr lvl="1">
              <a:buFont typeface="Arial" charset="0"/>
              <a:buChar char="•"/>
            </a:pPr>
            <a:r>
              <a:rPr lang="es-ES_tradnl" sz="1600" b="1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¿Tienes hijos? ¿Cuántos hijos tienes?</a:t>
            </a:r>
          </a:p>
          <a:p>
            <a:pPr>
              <a:buFont typeface="Arial" charset="0"/>
              <a:buChar char="•"/>
            </a:pPr>
            <a:endParaRPr lang="es-ES_tradnl" dirty="0">
              <a:solidFill>
                <a:schemeClr val="accent2"/>
              </a:solidFill>
            </a:endParaRPr>
          </a:p>
        </p:txBody>
      </p:sp>
      <p:pic>
        <p:nvPicPr>
          <p:cNvPr id="6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16632"/>
            <a:ext cx="727757" cy="966596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</TotalTime>
  <Words>764</Words>
  <Application>Microsoft Office PowerPoint</Application>
  <PresentationFormat>Presentación en pantalla (4:3)</PresentationFormat>
  <Paragraphs>140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“ LA FAMILIA “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 LA FAMILIA “ </dc:title>
  <dc:creator>segacferrol</dc:creator>
  <cp:lastModifiedBy>Formacion</cp:lastModifiedBy>
  <cp:revision>11</cp:revision>
  <dcterms:created xsi:type="dcterms:W3CDTF">2016-04-19T11:17:11Z</dcterms:created>
  <dcterms:modified xsi:type="dcterms:W3CDTF">2017-01-09T13:09:22Z</dcterms:modified>
</cp:coreProperties>
</file>