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59" r:id="rId6"/>
    <p:sldId id="262" r:id="rId7"/>
    <p:sldId id="271" r:id="rId8"/>
    <p:sldId id="261" r:id="rId9"/>
    <p:sldId id="279" r:id="rId10"/>
    <p:sldId id="280" r:id="rId11"/>
    <p:sldId id="278" r:id="rId12"/>
    <p:sldId id="269" r:id="rId13"/>
    <p:sldId id="268" r:id="rId14"/>
    <p:sldId id="275" r:id="rId15"/>
    <p:sldId id="281" r:id="rId16"/>
    <p:sldId id="276" r:id="rId17"/>
    <p:sldId id="265" r:id="rId18"/>
    <p:sldId id="266" r:id="rId19"/>
    <p:sldId id="273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3F418-C782-48FC-A518-285D153B5C34}" type="datetimeFigureOut">
              <a:rPr lang="es-ES_tradnl" smtClean="0"/>
              <a:pPr/>
              <a:t>09/01/2017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12DC0-B3B0-45A4-88B7-02B944E5248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766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FAD8-4D4C-4C9E-82B7-F908B76D6F98}" type="slidenum">
              <a:rPr lang="es-ES_tradnl" smtClean="0"/>
              <a:pPr/>
              <a:t>13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13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56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97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86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47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21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7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85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479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22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107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1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2.jp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g"/><Relationship Id="rId4" Type="http://schemas.openxmlformats.org/officeDocument/2006/relationships/image" Target="../media/image6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9.jpeg"/><Relationship Id="rId5" Type="http://schemas.openxmlformats.org/officeDocument/2006/relationships/image" Target="../media/image68.emf"/><Relationship Id="rId4" Type="http://schemas.openxmlformats.org/officeDocument/2006/relationships/oleObject" Target="../embeddings/Presentaci_n_de_Microsoft_PowerPoint_97-20031.ppt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1.jpeg"/><Relationship Id="rId7" Type="http://schemas.openxmlformats.org/officeDocument/2006/relationships/image" Target="../media/image74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2.jpg"/><Relationship Id="rId9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0.png"/><Relationship Id="rId26" Type="http://schemas.openxmlformats.org/officeDocument/2006/relationships/image" Target="../media/image33.png"/><Relationship Id="rId39" Type="http://schemas.openxmlformats.org/officeDocument/2006/relationships/image" Target="../media/image41.jpeg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37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7.png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1.bin"/><Relationship Id="rId33" Type="http://schemas.openxmlformats.org/officeDocument/2006/relationships/oleObject" Target="../embeddings/oleObject15.bin"/><Relationship Id="rId38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29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5.bin"/><Relationship Id="rId24" Type="http://schemas.openxmlformats.org/officeDocument/2006/relationships/image" Target="http://www.nemosto.net/chistelandia/albanil.jpg" TargetMode="External"/><Relationship Id="rId32" Type="http://schemas.openxmlformats.org/officeDocument/2006/relationships/image" Target="../media/image36.png"/><Relationship Id="rId37" Type="http://schemas.openxmlformats.org/officeDocument/2006/relationships/oleObject" Target="../embeddings/oleObject17.bin"/><Relationship Id="rId40" Type="http://schemas.openxmlformats.org/officeDocument/2006/relationships/image" Target="http://www.cepes.org.pe/revista/r-agra36/agricultor.jpg" TargetMode="External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40.jpeg"/><Relationship Id="rId28" Type="http://schemas.openxmlformats.org/officeDocument/2006/relationships/image" Target="../media/image34.png"/><Relationship Id="rId36" Type="http://schemas.openxmlformats.org/officeDocument/2006/relationships/image" Target="../media/image38.png"/><Relationship Id="rId10" Type="http://schemas.openxmlformats.org/officeDocument/2006/relationships/image" Target="../media/image26.png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4.bin"/><Relationship Id="rId4" Type="http://schemas.openxmlformats.org/officeDocument/2006/relationships/image" Target="../media/image23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8.png"/><Relationship Id="rId22" Type="http://schemas.openxmlformats.org/officeDocument/2006/relationships/image" Target="../media/image32.png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35.png"/><Relationship Id="rId35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5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 b="1" dirty="0" smtClean="0">
                <a:latin typeface="Tahoma" pitchFamily="34" charset="0"/>
              </a:rPr>
              <a:t>“¿Quiénes somos ? “</a:t>
            </a:r>
            <a:endParaRPr lang="es-ES_tradnl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endParaRPr lang="es-ES_tradnl" dirty="0"/>
          </a:p>
        </p:txBody>
      </p:sp>
      <p:pic>
        <p:nvPicPr>
          <p:cNvPr id="4" name="4 Imagen" descr="quienessomo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47863"/>
            <a:ext cx="5256583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9765" cy="1062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83" name="Group 7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722405"/>
              </p:ext>
            </p:extLst>
          </p:nvPr>
        </p:nvGraphicFramePr>
        <p:xfrm>
          <a:off x="251520" y="116632"/>
          <a:ext cx="7488831" cy="6583680"/>
        </p:xfrm>
        <a:graphic>
          <a:graphicData uri="http://schemas.openxmlformats.org/drawingml/2006/table">
            <a:tbl>
              <a:tblPr/>
              <a:tblGrid>
                <a:gridCol w="4913709"/>
                <a:gridCol w="1287562"/>
                <a:gridCol w="1287560"/>
              </a:tblGrid>
              <a:tr h="274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</a:rPr>
                        <a:t>PROFESIONES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</a:rPr>
                        <a:t>SÍ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</a:rPr>
                        <a:t>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</a:tabLst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Médico/a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0363" algn="l"/>
                        </a:tabLst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Locutora/a de radio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Taxista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Maestro/a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Abogado/a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Dibujante de cómic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Conductor/a de autobús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Informático/a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Albañil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Bombero/a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Empleado/a de banca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Fotógrafo/a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Bailarín/a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Farmacéutico/a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Cocinero/a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Cantante de ópera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Jugador/a de baloncesto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Futbolista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Cartero/a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Granjero/a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Político/a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Camarero/a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Pianista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9765" cy="10622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33794" name="Picture 2" descr="C:\Users\segacferrol\AppData\Local\Microsoft\Windows\Temporary Internet Files\Content.IE5\N4X092D9\Nueva Carta De Color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305"/>
            <a:ext cx="9144000" cy="6549390"/>
          </a:xfrm>
          <a:prstGeom prst="rect">
            <a:avLst/>
          </a:prstGeom>
          <a:noFill/>
        </p:spPr>
      </p:pic>
      <p:pic>
        <p:nvPicPr>
          <p:cNvPr id="33795" name="Picture 3" descr="C:\Users\segacferrol\AppData\Local\Microsoft\Windows\Temporary Internet Files\Content.IE5\N4X092D9\Nueva Carta De Color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118" y="332655"/>
            <a:ext cx="8720370" cy="63710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" descr="C:\Documents and Settings\tino\Mis documentos\Especialista en LSE\Imagenes de LSE\Imagenes\Empez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1219" y="1045141"/>
            <a:ext cx="17653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C:\Documents and Settings\tino\Mis documentos\Especialista en LSE\Imagenes de LSE\Imagenes\Estudi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83" y="2973953"/>
            <a:ext cx="18431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C:\Documents and Settings\tino\Mis documentos\Especialista en LSE\Imagenes de LSE\Imagenes\Explic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0332" y="2973953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C:\Documents and Settings\tino\Mis documentos\Especialista en LSE\Imagenes de LSE\Imagenes\Gust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5443" y="2970530"/>
            <a:ext cx="172819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25 CuadroTexto"/>
          <p:cNvSpPr txBox="1">
            <a:spLocks noChangeArrowheads="1"/>
          </p:cNvSpPr>
          <p:nvPr/>
        </p:nvSpPr>
        <p:spPr bwMode="auto">
          <a:xfrm>
            <a:off x="4482019" y="2523103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Empezar</a:t>
            </a:r>
          </a:p>
        </p:txBody>
      </p:sp>
      <p:sp>
        <p:nvSpPr>
          <p:cNvPr id="3085" name="26 CuadroTexto"/>
          <p:cNvSpPr txBox="1">
            <a:spLocks noChangeArrowheads="1"/>
          </p:cNvSpPr>
          <p:nvPr/>
        </p:nvSpPr>
        <p:spPr bwMode="auto">
          <a:xfrm>
            <a:off x="492632" y="4523353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Estudiar</a:t>
            </a:r>
          </a:p>
        </p:txBody>
      </p:sp>
      <p:sp>
        <p:nvSpPr>
          <p:cNvPr id="3086" name="27 CuadroTexto"/>
          <p:cNvSpPr txBox="1">
            <a:spLocks noChangeArrowheads="1"/>
          </p:cNvSpPr>
          <p:nvPr/>
        </p:nvSpPr>
        <p:spPr bwMode="auto">
          <a:xfrm>
            <a:off x="2423032" y="4523353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Explicar</a:t>
            </a:r>
          </a:p>
        </p:txBody>
      </p:sp>
      <p:sp>
        <p:nvSpPr>
          <p:cNvPr id="3087" name="28 CuadroTexto"/>
          <p:cNvSpPr txBox="1">
            <a:spLocks noChangeArrowheads="1"/>
          </p:cNvSpPr>
          <p:nvPr/>
        </p:nvSpPr>
        <p:spPr bwMode="auto">
          <a:xfrm>
            <a:off x="4629458" y="4482698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Gustar</a:t>
            </a:r>
          </a:p>
        </p:txBody>
      </p:sp>
      <p:pic>
        <p:nvPicPr>
          <p:cNvPr id="3091" name="Picture 14" descr="C:\Documents and Settings\tino\Mis documentos\Especialista en LSE\Imagenes de LSE\Imagenes\D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082" y="1045141"/>
            <a:ext cx="1843112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" name="27 CuadroTexto"/>
          <p:cNvSpPr txBox="1">
            <a:spLocks noChangeArrowheads="1"/>
          </p:cNvSpPr>
          <p:nvPr/>
        </p:nvSpPr>
        <p:spPr bwMode="auto">
          <a:xfrm>
            <a:off x="481519" y="2500878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Dar</a:t>
            </a:r>
          </a:p>
        </p:txBody>
      </p:sp>
      <p:pic>
        <p:nvPicPr>
          <p:cNvPr id="25" name="Picture 22" descr="C:\Documents and Settings\tino\Mis documentos\Especialista en LSE\Imagenes de LSE\Imagenes\Preferi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7210" y="1040577"/>
            <a:ext cx="18129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31 CuadroTexto"/>
          <p:cNvSpPr txBox="1">
            <a:spLocks noChangeArrowheads="1"/>
          </p:cNvSpPr>
          <p:nvPr/>
        </p:nvSpPr>
        <p:spPr bwMode="auto">
          <a:xfrm>
            <a:off x="2469218" y="2538482"/>
            <a:ext cx="1643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FF00"/>
                </a:solidFill>
              </a:rPr>
              <a:t>Querer/Preferir</a:t>
            </a:r>
            <a:endParaRPr lang="es-ES" sz="1400" b="1" dirty="0">
              <a:solidFill>
                <a:srgbClr val="FFFF00"/>
              </a:solidFill>
            </a:endParaRPr>
          </a:p>
        </p:txBody>
      </p:sp>
      <p:pic>
        <p:nvPicPr>
          <p:cNvPr id="27" name="Picture 21" descr="C:\Documents and Settings\tino\Mis documentos\Especialista en LSE\Imagenes de LSE\Imagenes\Pensa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658" y="1026314"/>
            <a:ext cx="17132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30 CuadroTexto"/>
          <p:cNvSpPr txBox="1">
            <a:spLocks noChangeArrowheads="1"/>
          </p:cNvSpPr>
          <p:nvPr/>
        </p:nvSpPr>
        <p:spPr bwMode="auto">
          <a:xfrm>
            <a:off x="6285642" y="2538482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Pensar</a:t>
            </a:r>
          </a:p>
        </p:txBody>
      </p:sp>
      <p:pic>
        <p:nvPicPr>
          <p:cNvPr id="29" name="Picture 19" descr="C:\Documents and Settings\tino\Mis documentos\Especialista en LSE\Imagenes de LSE\Imagenes\Levantars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650" y="2970530"/>
            <a:ext cx="178435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8 CuadroTexto"/>
          <p:cNvSpPr txBox="1">
            <a:spLocks noChangeArrowheads="1"/>
          </p:cNvSpPr>
          <p:nvPr/>
        </p:nvSpPr>
        <p:spPr bwMode="auto">
          <a:xfrm>
            <a:off x="6357650" y="4554706"/>
            <a:ext cx="1516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Levantarse</a:t>
            </a:r>
          </a:p>
        </p:txBody>
      </p:sp>
      <p:pic>
        <p:nvPicPr>
          <p:cNvPr id="31" name="Picture 2" descr="C:\Documents and Settings\tino\Mis documentos\Especialista en LSE\Imagenes de LSE\Imagenes\Verbos\Limpia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256" y="4914746"/>
            <a:ext cx="1785938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29 CuadroTexto"/>
          <p:cNvSpPr txBox="1">
            <a:spLocks noChangeArrowheads="1"/>
          </p:cNvSpPr>
          <p:nvPr/>
        </p:nvSpPr>
        <p:spPr bwMode="auto">
          <a:xfrm>
            <a:off x="741026" y="6354906"/>
            <a:ext cx="1516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Limpiar</a:t>
            </a:r>
          </a:p>
        </p:txBody>
      </p:sp>
      <p:pic>
        <p:nvPicPr>
          <p:cNvPr id="33" name="Picture 20" descr="C:\Documents and Settings\tino\Mis documentos\Especialista en LSE\Imagenes de LSE\Imagenes\Necesita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473" y="4949646"/>
            <a:ext cx="185794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29 CuadroTexto"/>
          <p:cNvSpPr txBox="1">
            <a:spLocks noChangeArrowheads="1"/>
          </p:cNvSpPr>
          <p:nvPr/>
        </p:nvSpPr>
        <p:spPr bwMode="auto">
          <a:xfrm>
            <a:off x="2469218" y="6426914"/>
            <a:ext cx="1517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Necesitar</a:t>
            </a:r>
          </a:p>
        </p:txBody>
      </p:sp>
      <p:pic>
        <p:nvPicPr>
          <p:cNvPr id="35" name="Picture 11" descr="C:\Documents and Settings\tino\Mis documentos\Especialista en LSE\Imagenes de LSE\Imagenes\Verbos\Veni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5442" y="4986754"/>
            <a:ext cx="17653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24 CuadroTexto"/>
          <p:cNvSpPr txBox="1">
            <a:spLocks noChangeArrowheads="1"/>
          </p:cNvSpPr>
          <p:nvPr/>
        </p:nvSpPr>
        <p:spPr bwMode="auto">
          <a:xfrm>
            <a:off x="4629458" y="6426914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Venir</a:t>
            </a:r>
          </a:p>
        </p:txBody>
      </p:sp>
      <p:pic>
        <p:nvPicPr>
          <p:cNvPr id="37" name="Picture 10" descr="C:\Documents and Settings\tino\Mis documentos\Especialista en LSE\Imagenes de LSE\Imagenes\Verbos\Trabajar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7650" y="4986754"/>
            <a:ext cx="17748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27 CuadroTexto"/>
          <p:cNvSpPr txBox="1">
            <a:spLocks noChangeArrowheads="1"/>
          </p:cNvSpPr>
          <p:nvPr/>
        </p:nvSpPr>
        <p:spPr bwMode="auto">
          <a:xfrm>
            <a:off x="6069618" y="6426915"/>
            <a:ext cx="1643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Trabajar</a:t>
            </a:r>
          </a:p>
        </p:txBody>
      </p:sp>
      <p:sp>
        <p:nvSpPr>
          <p:cNvPr id="39" name="4 CuadroTexto"/>
          <p:cNvSpPr txBox="1"/>
          <p:nvPr/>
        </p:nvSpPr>
        <p:spPr>
          <a:xfrm>
            <a:off x="2109178" y="402182"/>
            <a:ext cx="3444414" cy="461665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 sz="2400" b="1" dirty="0" smtClean="0">
                <a:solidFill>
                  <a:schemeClr val="tx1"/>
                </a:solidFill>
              </a:rPr>
              <a:t>VERBOS</a:t>
            </a:r>
            <a:endParaRPr lang="es-ES_tradnl" sz="2400" b="1" dirty="0">
              <a:solidFill>
                <a:schemeClr val="tx1"/>
              </a:solidFill>
            </a:endParaRPr>
          </a:p>
        </p:txBody>
      </p:sp>
      <p:pic>
        <p:nvPicPr>
          <p:cNvPr id="40" name="2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9765" cy="10622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D81365-B6EA-4DFD-B0C2-26A08B043423}" type="slidenum">
              <a:rPr lang="es-ES" smtClean="0"/>
              <a:pPr/>
              <a:t>13</a:t>
            </a:fld>
            <a:endParaRPr lang="es-ES" smtClean="0"/>
          </a:p>
        </p:txBody>
      </p:sp>
      <p:pic>
        <p:nvPicPr>
          <p:cNvPr id="2052" name="Picture 3" descr="C:\Documents and Settings\tino\Mis documentos\Especialista en LSE\Imagenes de LSE\Imagenes\Acompañ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052737"/>
            <a:ext cx="1819144" cy="180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C:\Documents and Settings\tino\Mis documentos\Especialista en LSE\Imagenes de LSE\Imagenes\Asign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074936"/>
            <a:ext cx="1800200" cy="17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C:\Documents and Settings\tino\Mis documentos\Especialista en LSE\Imagenes de LSE\Imagenes\Atend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607" y="3000375"/>
            <a:ext cx="18113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C:\Documents and Settings\tino\Mis documentos\Especialista en LSE\Imagenes de LSE\Imagenes\Ayud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8219" y="3000375"/>
            <a:ext cx="18065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C:\Documents and Settings\tino\Mis documentos\Especialista en LSE\Imagenes de LSE\Imagenes\Busc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5457" y="3000375"/>
            <a:ext cx="17795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0" descr="C:\Documents and Settings\tino\Mis documentos\Especialista en LSE\Imagenes de LSE\Imagenes\Celebra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9357" y="3000375"/>
            <a:ext cx="178593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2" descr="C:\Documents and Settings\tino\Mis documentos\Especialista en LSE\Imagenes de LSE\Imagenes\Com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2446" y="1052736"/>
            <a:ext cx="178593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16 CuadroTexto"/>
          <p:cNvSpPr txBox="1">
            <a:spLocks noChangeArrowheads="1"/>
          </p:cNvSpPr>
          <p:nvPr/>
        </p:nvSpPr>
        <p:spPr bwMode="auto">
          <a:xfrm>
            <a:off x="280044" y="2571750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Acompañar</a:t>
            </a:r>
          </a:p>
        </p:txBody>
      </p:sp>
      <p:sp>
        <p:nvSpPr>
          <p:cNvPr id="2066" name="19 CuadroTexto"/>
          <p:cNvSpPr txBox="1">
            <a:spLocks noChangeArrowheads="1"/>
          </p:cNvSpPr>
          <p:nvPr/>
        </p:nvSpPr>
        <p:spPr bwMode="auto">
          <a:xfrm>
            <a:off x="2267743" y="2564904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Asignar</a:t>
            </a:r>
          </a:p>
        </p:txBody>
      </p:sp>
      <p:sp>
        <p:nvSpPr>
          <p:cNvPr id="2067" name="20 CuadroTexto"/>
          <p:cNvSpPr txBox="1">
            <a:spLocks noChangeArrowheads="1"/>
          </p:cNvSpPr>
          <p:nvPr/>
        </p:nvSpPr>
        <p:spPr bwMode="auto">
          <a:xfrm>
            <a:off x="280044" y="4478338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Atender</a:t>
            </a:r>
          </a:p>
        </p:txBody>
      </p:sp>
      <p:sp>
        <p:nvSpPr>
          <p:cNvPr id="2068" name="21 CuadroTexto"/>
          <p:cNvSpPr txBox="1">
            <a:spLocks noChangeArrowheads="1"/>
          </p:cNvSpPr>
          <p:nvPr/>
        </p:nvSpPr>
        <p:spPr bwMode="auto">
          <a:xfrm>
            <a:off x="2280294" y="4456113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Ayudar</a:t>
            </a:r>
          </a:p>
        </p:txBody>
      </p:sp>
      <p:sp>
        <p:nvSpPr>
          <p:cNvPr id="2069" name="22 CuadroTexto"/>
          <p:cNvSpPr txBox="1">
            <a:spLocks noChangeArrowheads="1"/>
          </p:cNvSpPr>
          <p:nvPr/>
        </p:nvSpPr>
        <p:spPr bwMode="auto">
          <a:xfrm>
            <a:off x="4280544" y="4456113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Buscar</a:t>
            </a:r>
          </a:p>
        </p:txBody>
      </p:sp>
      <p:sp>
        <p:nvSpPr>
          <p:cNvPr id="2070" name="23 CuadroTexto"/>
          <p:cNvSpPr txBox="1">
            <a:spLocks noChangeArrowheads="1"/>
          </p:cNvSpPr>
          <p:nvPr/>
        </p:nvSpPr>
        <p:spPr bwMode="auto">
          <a:xfrm>
            <a:off x="6280794" y="4456113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Celebrar</a:t>
            </a:r>
          </a:p>
        </p:txBody>
      </p:sp>
      <p:sp>
        <p:nvSpPr>
          <p:cNvPr id="2072" name="25 CuadroTexto"/>
          <p:cNvSpPr txBox="1">
            <a:spLocks noChangeArrowheads="1"/>
          </p:cNvSpPr>
          <p:nvPr/>
        </p:nvSpPr>
        <p:spPr bwMode="auto">
          <a:xfrm>
            <a:off x="6300191" y="2492896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Comer</a:t>
            </a:r>
          </a:p>
        </p:txBody>
      </p:sp>
      <p:pic>
        <p:nvPicPr>
          <p:cNvPr id="2074" name="Picture 28" descr="C:\Documents and Settings\tino\Mis documentos\Especialista en LSE\Imagenes de LSE\Imagenes\Verbos\Cura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26222" y="1052736"/>
            <a:ext cx="1785937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26 CuadroTexto"/>
          <p:cNvSpPr txBox="1">
            <a:spLocks noChangeArrowheads="1"/>
          </p:cNvSpPr>
          <p:nvPr/>
        </p:nvSpPr>
        <p:spPr bwMode="auto">
          <a:xfrm>
            <a:off x="3923927" y="2564904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FF00"/>
                </a:solidFill>
              </a:rPr>
              <a:t>Cuidar</a:t>
            </a:r>
            <a:endParaRPr lang="es-ES" sz="1400" b="1" dirty="0">
              <a:solidFill>
                <a:srgbClr val="FFFF00"/>
              </a:solidFill>
            </a:endParaRPr>
          </a:p>
        </p:txBody>
      </p:sp>
      <p:pic>
        <p:nvPicPr>
          <p:cNvPr id="28" name="Picture 9" descr="C:\Documents and Settings\tino\Mis documentos\Especialista en LSE\Imagenes de LSE\Imagenes\Invita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1" y="486916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31 CuadroTexto"/>
          <p:cNvSpPr txBox="1">
            <a:spLocks noChangeArrowheads="1"/>
          </p:cNvSpPr>
          <p:nvPr/>
        </p:nvSpPr>
        <p:spPr bwMode="auto">
          <a:xfrm>
            <a:off x="552672" y="6453336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Invitar</a:t>
            </a:r>
          </a:p>
        </p:txBody>
      </p:sp>
      <p:pic>
        <p:nvPicPr>
          <p:cNvPr id="30" name="Picture 7" descr="C:\Documents and Settings\tino\Mis documentos\Especialista en LSE\Imagenes de LSE\Imagenes\Hace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9456" y="4869160"/>
            <a:ext cx="18684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29 CuadroTexto"/>
          <p:cNvSpPr txBox="1">
            <a:spLocks noChangeArrowheads="1"/>
          </p:cNvSpPr>
          <p:nvPr/>
        </p:nvSpPr>
        <p:spPr bwMode="auto">
          <a:xfrm>
            <a:off x="2928936" y="6453336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Hacer</a:t>
            </a:r>
          </a:p>
        </p:txBody>
      </p:sp>
      <p:pic>
        <p:nvPicPr>
          <p:cNvPr id="32" name="Picture 23" descr="C:\Documents and Settings\tino\Mis documentos\Especialista en LSE\Imagenes de LSE\Imagenes\Verbos\Enfermar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11959" y="4869160"/>
            <a:ext cx="1820863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25 CuadroTexto"/>
          <p:cNvSpPr txBox="1">
            <a:spLocks noChangeArrowheads="1"/>
          </p:cNvSpPr>
          <p:nvPr/>
        </p:nvSpPr>
        <p:spPr bwMode="auto">
          <a:xfrm>
            <a:off x="4211959" y="5805264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Enfermar</a:t>
            </a:r>
          </a:p>
        </p:txBody>
      </p:sp>
      <p:pic>
        <p:nvPicPr>
          <p:cNvPr id="34" name="Picture 2" descr="C:\Documents and Settings\tino\Mis documentos\Especialista en LSE\Imagenes de LSE\Imagenes\Dormir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88471" y="4869160"/>
            <a:ext cx="18399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24 CuadroTexto"/>
          <p:cNvSpPr txBox="1">
            <a:spLocks noChangeArrowheads="1"/>
          </p:cNvSpPr>
          <p:nvPr/>
        </p:nvSpPr>
        <p:spPr bwMode="auto">
          <a:xfrm>
            <a:off x="6444207" y="6381328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Dormir</a:t>
            </a:r>
          </a:p>
        </p:txBody>
      </p:sp>
      <p:sp>
        <p:nvSpPr>
          <p:cNvPr id="36" name="4 CuadroTexto"/>
          <p:cNvSpPr txBox="1"/>
          <p:nvPr/>
        </p:nvSpPr>
        <p:spPr>
          <a:xfrm>
            <a:off x="2566035" y="500042"/>
            <a:ext cx="3071834" cy="461665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 sz="2400" b="1" dirty="0" smtClean="0">
                <a:solidFill>
                  <a:schemeClr val="tx1"/>
                </a:solidFill>
              </a:rPr>
              <a:t>VERBOS</a:t>
            </a:r>
            <a:endParaRPr lang="es-ES_tradnl" sz="2400" b="1" dirty="0">
              <a:solidFill>
                <a:schemeClr val="tx1"/>
              </a:solidFill>
            </a:endParaRPr>
          </a:p>
        </p:txBody>
      </p:sp>
      <p:pic>
        <p:nvPicPr>
          <p:cNvPr id="37" name="2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9765" cy="10622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017923"/>
              </p:ext>
            </p:extLst>
          </p:nvPr>
        </p:nvGraphicFramePr>
        <p:xfrm>
          <a:off x="2123728" y="260648"/>
          <a:ext cx="5954380" cy="6196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CorelDRAW" r:id="rId3" imgW="6284520" imgH="8284680" progId="">
                  <p:embed/>
                </p:oleObj>
              </mc:Choice>
              <mc:Fallback>
                <p:oleObj name="CorelDRAW" r:id="rId3" imgW="6284520" imgH="82846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60648"/>
                        <a:ext cx="5954380" cy="6196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30738" y="116632"/>
            <a:ext cx="2016225" cy="988144"/>
          </a:xfrm>
          <a:prstGeom prst="roundRect">
            <a:avLst/>
          </a:prstGeom>
          <a:solidFill>
            <a:srgbClr val="FFE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030" name="7 CuadroTexto"/>
          <p:cNvSpPr txBox="1">
            <a:spLocks noChangeArrowheads="1"/>
          </p:cNvSpPr>
          <p:nvPr/>
        </p:nvSpPr>
        <p:spPr bwMode="auto">
          <a:xfrm>
            <a:off x="30738" y="163205"/>
            <a:ext cx="22322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Signa estas órdenes </a:t>
            </a:r>
            <a:r>
              <a:rPr lang="es-ES" sz="2000" b="1" dirty="0">
                <a:solidFill>
                  <a:srgbClr val="FF0000"/>
                </a:solidFill>
              </a:rPr>
              <a:t>sencillas:</a:t>
            </a:r>
          </a:p>
        </p:txBody>
      </p:sp>
      <p:pic>
        <p:nvPicPr>
          <p:cNvPr id="7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9765" cy="10622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068657"/>
              </p:ext>
            </p:extLst>
          </p:nvPr>
        </p:nvGraphicFramePr>
        <p:xfrm>
          <a:off x="79715" y="731493"/>
          <a:ext cx="8712968" cy="586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Presentación" r:id="rId4" imgW="4570378" imgH="3427533" progId="PowerPoint.Show.8">
                  <p:embed/>
                </p:oleObj>
              </mc:Choice>
              <mc:Fallback>
                <p:oleObj name="Presentación" r:id="rId4" imgW="4570378" imgH="3427533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15" y="731493"/>
                        <a:ext cx="8712968" cy="5865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83420"/>
            <a:ext cx="576220" cy="7653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61850" y="1242915"/>
            <a:ext cx="5378370" cy="5357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89842" y="1314370"/>
            <a:ext cx="5688632" cy="509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000" kern="0" dirty="0">
                <a:latin typeface="Tahoma" pitchFamily="34" charset="0"/>
              </a:rPr>
              <a:t>¿Cómo te llamas?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000" kern="0" dirty="0">
                <a:latin typeface="Tahoma" pitchFamily="34" charset="0"/>
              </a:rPr>
              <a:t>¿Cuál es tu nombre</a:t>
            </a:r>
            <a:r>
              <a:rPr lang="es-ES_tradnl" sz="2000" kern="0" dirty="0" smtClean="0">
                <a:latin typeface="Tahoma" pitchFamily="34" charset="0"/>
              </a:rPr>
              <a:t>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000" kern="0" dirty="0" smtClean="0">
                <a:latin typeface="Tahoma" pitchFamily="34" charset="0"/>
              </a:rPr>
              <a:t>¿En dónde aprendes LSE?</a:t>
            </a:r>
            <a:endParaRPr lang="es-ES_tradnl" sz="2000" kern="0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000" kern="0" dirty="0" smtClean="0">
                <a:latin typeface="Tahoma" pitchFamily="34" charset="0"/>
              </a:rPr>
              <a:t>¿</a:t>
            </a:r>
            <a:r>
              <a:rPr lang="es-ES_tradnl" sz="2000" kern="0" dirty="0">
                <a:latin typeface="Tahoma" pitchFamily="34" charset="0"/>
              </a:rPr>
              <a:t>Estás </a:t>
            </a:r>
            <a:r>
              <a:rPr lang="es-ES_tradnl" sz="2000" kern="0" dirty="0" smtClean="0">
                <a:latin typeface="Tahoma" pitchFamily="34" charset="0"/>
              </a:rPr>
              <a:t>trabajando?</a:t>
            </a:r>
            <a:endParaRPr lang="es-ES_tradnl" sz="2000" kern="0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000" kern="0" dirty="0">
                <a:latin typeface="Tahoma" pitchFamily="34" charset="0"/>
              </a:rPr>
              <a:t>¿De qué trabajas?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000" kern="0" dirty="0">
                <a:latin typeface="Tahoma" pitchFamily="34" charset="0"/>
              </a:rPr>
              <a:t>¿En dónde vives?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000" kern="0" dirty="0">
                <a:latin typeface="Tahoma" pitchFamily="34" charset="0"/>
              </a:rPr>
              <a:t>¿Cómo vienes a clase de LSE?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000" kern="0" dirty="0">
                <a:latin typeface="Tahoma" pitchFamily="34" charset="0"/>
              </a:rPr>
              <a:t>¿Quién </a:t>
            </a:r>
            <a:r>
              <a:rPr lang="es-ES_tradnl" sz="2000" kern="0" dirty="0" smtClean="0">
                <a:latin typeface="Tahoma" pitchFamily="34" charset="0"/>
              </a:rPr>
              <a:t>coge el paraguas?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000" kern="0" dirty="0" smtClean="0">
                <a:latin typeface="Tahoma" pitchFamily="34" charset="0"/>
              </a:rPr>
              <a:t>¿Dónde está el servicio?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000" kern="0" dirty="0" smtClean="0">
                <a:latin typeface="Tahoma" pitchFamily="34" charset="0"/>
              </a:rPr>
              <a:t>¿Eres sordo u oyente?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000" kern="0" dirty="0" smtClean="0">
                <a:latin typeface="Tahoma" pitchFamily="34" charset="0"/>
              </a:rPr>
              <a:t>¿Cuándo vas de vacaciones?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000" kern="0" dirty="0" smtClean="0">
                <a:latin typeface="Tahoma" pitchFamily="34" charset="0"/>
              </a:rPr>
              <a:t>¿Estás contento con el trabajo?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000" kern="0" dirty="0" smtClean="0">
                <a:latin typeface="Tahoma" pitchFamily="34" charset="0"/>
              </a:rPr>
              <a:t>¿Tú sabes LSE?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_tradnl" sz="2000" kern="0" dirty="0" smtClean="0">
                <a:latin typeface="Tahoma" pitchFamily="34" charset="0"/>
              </a:rPr>
              <a:t>¿Él tiene el coche?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s-ES_tradnl" sz="2000" kern="0" dirty="0">
              <a:solidFill>
                <a:schemeClr val="accent6"/>
              </a:solidFill>
              <a:latin typeface="Tahom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41770" y="217703"/>
            <a:ext cx="6954566" cy="830997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 sz="2400" b="1" dirty="0" smtClean="0">
                <a:solidFill>
                  <a:schemeClr val="tx1"/>
                </a:solidFill>
              </a:rPr>
              <a:t>Realiza las siguientes preguntas atendiendo a su estructura</a:t>
            </a:r>
            <a:endParaRPr lang="es-ES_tradnl" sz="2400" b="1" dirty="0">
              <a:solidFill>
                <a:schemeClr val="tx1"/>
              </a:solidFill>
            </a:endParaRPr>
          </a:p>
        </p:txBody>
      </p:sp>
      <p:pic>
        <p:nvPicPr>
          <p:cNvPr id="8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9765" cy="10622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C:\Documents and Settings\tino\Mis documentos\Especialista en LSE\Imagenes de LSE\Imagenes\Ciudades\Ponteved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5344" y="3897837"/>
            <a:ext cx="194582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 descr="C:\Documents and Settings\tino\Mis documentos\Especialista en LSE\Imagenes de LSE\Imagenes\Ciudades\Ouren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128" y="3897837"/>
            <a:ext cx="18018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2 CuadroTexto"/>
          <p:cNvSpPr txBox="1">
            <a:spLocks noChangeArrowheads="1"/>
          </p:cNvSpPr>
          <p:nvPr/>
        </p:nvSpPr>
        <p:spPr bwMode="auto">
          <a:xfrm>
            <a:off x="2662909" y="153421"/>
            <a:ext cx="31563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/>
              <a:t>Ciudades</a:t>
            </a:r>
          </a:p>
        </p:txBody>
      </p:sp>
      <p:sp>
        <p:nvSpPr>
          <p:cNvPr id="6155" name="27 CuadroTexto"/>
          <p:cNvSpPr txBox="1">
            <a:spLocks noChangeArrowheads="1"/>
          </p:cNvSpPr>
          <p:nvPr/>
        </p:nvSpPr>
        <p:spPr bwMode="auto">
          <a:xfrm>
            <a:off x="6726238" y="2549525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Madrid</a:t>
            </a:r>
          </a:p>
        </p:txBody>
      </p:sp>
      <p:sp>
        <p:nvSpPr>
          <p:cNvPr id="6158" name="24 CuadroTexto"/>
          <p:cNvSpPr txBox="1">
            <a:spLocks noChangeArrowheads="1"/>
          </p:cNvSpPr>
          <p:nvPr/>
        </p:nvSpPr>
        <p:spPr bwMode="auto">
          <a:xfrm>
            <a:off x="428625" y="2524125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Capital</a:t>
            </a:r>
          </a:p>
        </p:txBody>
      </p:sp>
      <p:sp>
        <p:nvSpPr>
          <p:cNvPr id="6159" name="25 CuadroTexto"/>
          <p:cNvSpPr txBox="1">
            <a:spLocks noChangeArrowheads="1"/>
          </p:cNvSpPr>
          <p:nvPr/>
        </p:nvSpPr>
        <p:spPr bwMode="auto">
          <a:xfrm>
            <a:off x="2357438" y="2549525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Ciudad</a:t>
            </a:r>
          </a:p>
        </p:txBody>
      </p:sp>
      <p:sp>
        <p:nvSpPr>
          <p:cNvPr id="6160" name="26 CuadroTexto"/>
          <p:cNvSpPr txBox="1">
            <a:spLocks noChangeArrowheads="1"/>
          </p:cNvSpPr>
          <p:nvPr/>
        </p:nvSpPr>
        <p:spPr bwMode="auto">
          <a:xfrm>
            <a:off x="4786313" y="2549525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España</a:t>
            </a:r>
          </a:p>
        </p:txBody>
      </p:sp>
      <p:sp>
        <p:nvSpPr>
          <p:cNvPr id="6161" name="26 CuadroTexto"/>
          <p:cNvSpPr txBox="1">
            <a:spLocks noChangeArrowheads="1"/>
          </p:cNvSpPr>
          <p:nvPr/>
        </p:nvSpPr>
        <p:spPr bwMode="auto">
          <a:xfrm>
            <a:off x="4451128" y="3537797"/>
            <a:ext cx="19310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Ourense</a:t>
            </a:r>
          </a:p>
        </p:txBody>
      </p:sp>
      <p:sp>
        <p:nvSpPr>
          <p:cNvPr id="6162" name="27 CuadroTexto"/>
          <p:cNvSpPr txBox="1">
            <a:spLocks noChangeArrowheads="1"/>
          </p:cNvSpPr>
          <p:nvPr/>
        </p:nvSpPr>
        <p:spPr bwMode="auto">
          <a:xfrm>
            <a:off x="6395344" y="3537797"/>
            <a:ext cx="20031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/>
              <a:t>Pontevedra</a:t>
            </a:r>
          </a:p>
        </p:txBody>
      </p:sp>
      <p:sp>
        <p:nvSpPr>
          <p:cNvPr id="20" name="19 Rectángulo"/>
          <p:cNvSpPr/>
          <p:nvPr/>
        </p:nvSpPr>
        <p:spPr>
          <a:xfrm flipH="1">
            <a:off x="899590" y="3429000"/>
            <a:ext cx="1584175" cy="307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400" b="1" dirty="0" smtClean="0"/>
              <a:t>A</a:t>
            </a:r>
            <a:r>
              <a:rPr lang="es-ES" sz="1400" b="1" dirty="0" smtClean="0">
                <a:solidFill>
                  <a:srgbClr val="FFFF00"/>
                </a:solidFill>
              </a:rPr>
              <a:t> </a:t>
            </a:r>
            <a:r>
              <a:rPr lang="es-ES" sz="1400" b="1" dirty="0" smtClean="0"/>
              <a:t>Coruña</a:t>
            </a:r>
            <a:endParaRPr lang="es-ES" sz="1400" b="1" dirty="0"/>
          </a:p>
        </p:txBody>
      </p:sp>
      <p:sp>
        <p:nvSpPr>
          <p:cNvPr id="21" name="20 Rectángulo"/>
          <p:cNvSpPr/>
          <p:nvPr/>
        </p:nvSpPr>
        <p:spPr>
          <a:xfrm>
            <a:off x="2290888" y="3465790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400" b="1" dirty="0" smtClean="0"/>
              <a:t>Lugo</a:t>
            </a:r>
            <a:endParaRPr lang="es-ES" sz="1400" b="1" dirty="0"/>
          </a:p>
        </p:txBody>
      </p:sp>
      <p:pic>
        <p:nvPicPr>
          <p:cNvPr id="19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9765" cy="1062236"/>
          </a:xfrm>
          <a:prstGeom prst="rect">
            <a:avLst/>
          </a:prstGeom>
        </p:spPr>
      </p:pic>
      <p:pic>
        <p:nvPicPr>
          <p:cNvPr id="22" name="Picture 7" descr="C:\Documents and Settings\tino\Mis documentos\Especialista en LSE\Imagenes de LSE\Imagenes\Ciudades\Lu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3369" y="3915593"/>
            <a:ext cx="197359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C:\Documents and Settings\tino\Mis documentos\Especialista en LSE\Imagenes de LSE\Imagenes\Ciudades\A Coruñ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153" y="3915593"/>
            <a:ext cx="178593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Documents and Settings\tino\Mis documentos\Especialista en LSE\Imagenes de LSE\Imagenes\Ciudades\Madri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817" y="747241"/>
            <a:ext cx="1889323" cy="209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:\Documents and Settings\tino\Mis documentos\Especialista en LSE\Imagenes de LSE\Imagenes\Ciudades\Españ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609" y="747241"/>
            <a:ext cx="1785937" cy="207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:\Documents and Settings\tino\Mis documentos\Especialista en LSE\Imagenes de LSE\Imagenes\Ciudades\Capita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3085" y="747241"/>
            <a:ext cx="1785938" cy="211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Documents and Settings\tino\Mis documentos\Especialista en LSE\Imagenes de LSE\Imagenes\Ciudades\Capita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4273" y="675233"/>
            <a:ext cx="1785937" cy="218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CuadroTexto"/>
          <p:cNvSpPr txBox="1">
            <a:spLocks noChangeArrowheads="1"/>
          </p:cNvSpPr>
          <p:nvPr/>
        </p:nvSpPr>
        <p:spPr bwMode="auto">
          <a:xfrm>
            <a:off x="6281823" y="2532062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Madrid</a:t>
            </a:r>
          </a:p>
        </p:txBody>
      </p:sp>
      <p:sp>
        <p:nvSpPr>
          <p:cNvPr id="29" name="24 CuadroTexto"/>
          <p:cNvSpPr txBox="1">
            <a:spLocks noChangeArrowheads="1"/>
          </p:cNvSpPr>
          <p:nvPr/>
        </p:nvSpPr>
        <p:spPr bwMode="auto">
          <a:xfrm>
            <a:off x="-15790" y="2506662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Capital</a:t>
            </a:r>
          </a:p>
        </p:txBody>
      </p:sp>
      <p:sp>
        <p:nvSpPr>
          <p:cNvPr id="30" name="25 CuadroTexto"/>
          <p:cNvSpPr txBox="1">
            <a:spLocks noChangeArrowheads="1"/>
          </p:cNvSpPr>
          <p:nvPr/>
        </p:nvSpPr>
        <p:spPr bwMode="auto">
          <a:xfrm>
            <a:off x="1913023" y="2532062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Ciudad</a:t>
            </a:r>
          </a:p>
        </p:txBody>
      </p:sp>
      <p:sp>
        <p:nvSpPr>
          <p:cNvPr id="31" name="26 CuadroTexto"/>
          <p:cNvSpPr txBox="1">
            <a:spLocks noChangeArrowheads="1"/>
          </p:cNvSpPr>
          <p:nvPr/>
        </p:nvSpPr>
        <p:spPr bwMode="auto">
          <a:xfrm>
            <a:off x="4341898" y="2532062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FF00"/>
                </a:solidFill>
              </a:rPr>
              <a:t>España</a:t>
            </a:r>
          </a:p>
        </p:txBody>
      </p:sp>
      <p:sp>
        <p:nvSpPr>
          <p:cNvPr id="32" name="31 Rectángulo"/>
          <p:cNvSpPr/>
          <p:nvPr/>
        </p:nvSpPr>
        <p:spPr>
          <a:xfrm flipH="1">
            <a:off x="455175" y="3411537"/>
            <a:ext cx="1584175" cy="307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400" b="1" dirty="0" smtClean="0"/>
              <a:t>A</a:t>
            </a:r>
            <a:r>
              <a:rPr lang="es-ES" sz="1400" b="1" dirty="0" smtClean="0">
                <a:solidFill>
                  <a:srgbClr val="FFFF00"/>
                </a:solidFill>
              </a:rPr>
              <a:t> </a:t>
            </a:r>
            <a:r>
              <a:rPr lang="es-ES" sz="1400" b="1" dirty="0" smtClean="0"/>
              <a:t>Coruña</a:t>
            </a:r>
            <a:endParaRPr lang="es-E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8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15906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20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9" t="2682" r="2469"/>
          <a:stretch>
            <a:fillRect/>
          </a:stretch>
        </p:blipFill>
        <p:spPr bwMode="auto">
          <a:xfrm>
            <a:off x="683568" y="548680"/>
            <a:ext cx="7416824" cy="5917851"/>
          </a:xfrm>
          <a:prstGeom prst="flowChartPunchedCard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9765" cy="10622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3 CuadroTexto"/>
          <p:cNvSpPr txBox="1">
            <a:spLocks noChangeArrowheads="1"/>
          </p:cNvSpPr>
          <p:nvPr/>
        </p:nvSpPr>
        <p:spPr bwMode="auto">
          <a:xfrm>
            <a:off x="1547664" y="357188"/>
            <a:ext cx="5596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chemeClr val="accent1"/>
                </a:solidFill>
              </a:rPr>
              <a:t>ADIVINANZA</a:t>
            </a:r>
          </a:p>
        </p:txBody>
      </p:sp>
      <p:pic>
        <p:nvPicPr>
          <p:cNvPr id="31746" name="Picture 2" descr="http://www.remotenter.es/wp-content/uploads/2008/10/coruna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214438"/>
            <a:ext cx="51530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071563" y="5072063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solidFill>
                  <a:schemeClr val="bg1"/>
                </a:solidFill>
              </a:rPr>
              <a:t>A CORUÑA</a:t>
            </a:r>
          </a:p>
        </p:txBody>
      </p:sp>
      <p:pic>
        <p:nvPicPr>
          <p:cNvPr id="31748" name="Picture 4" descr="http://www.minerometal.ccoo.es/%5Cficimagen%5C97Navantia%20Ferr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214438"/>
            <a:ext cx="74009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714500" y="2571750"/>
            <a:ext cx="2286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FERROL</a:t>
            </a:r>
          </a:p>
        </p:txBody>
      </p:sp>
      <p:pic>
        <p:nvPicPr>
          <p:cNvPr id="11" name="10 Imagen" descr="Imagen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1143000"/>
            <a:ext cx="4289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214438" y="6286500"/>
            <a:ext cx="3857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solidFill>
                  <a:srgbClr val="FFDF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DE COMPOSTELA</a:t>
            </a:r>
          </a:p>
        </p:txBody>
      </p:sp>
      <p:pic>
        <p:nvPicPr>
          <p:cNvPr id="31752" name="Picture 8" descr="http://www.escuelaparalaia.com/images/uploads/imagenes/ouren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625" y="1643063"/>
            <a:ext cx="77946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6286500" y="1928813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solidFill>
                  <a:srgbClr val="FFEEB9"/>
                </a:solidFill>
              </a:rPr>
              <a:t>OURENSE</a:t>
            </a:r>
          </a:p>
        </p:txBody>
      </p:sp>
      <p:pic>
        <p:nvPicPr>
          <p:cNvPr id="31754" name="Picture 10" descr="http://www.deseoaprender.com/Imagenes/Periodicos/Ciudades/Galicia/LU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1214438"/>
            <a:ext cx="596265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6000750" y="4786313"/>
            <a:ext cx="1928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LUGO</a:t>
            </a:r>
          </a:p>
        </p:txBody>
      </p:sp>
      <p:pic>
        <p:nvPicPr>
          <p:cNvPr id="31756" name="Picture 12" descr="http://anotacionesviajeras.com/files/2008/07/vi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49375" y="1500188"/>
            <a:ext cx="59769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3143250" y="1785938"/>
            <a:ext cx="22145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VIGO</a:t>
            </a:r>
          </a:p>
        </p:txBody>
      </p:sp>
      <p:pic>
        <p:nvPicPr>
          <p:cNvPr id="31758" name="Picture 14" descr="http://www.usc.es/regaca/seca5/images/Panoramica_Pontevedr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75" y="1143000"/>
            <a:ext cx="68199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5436096" y="1500188"/>
            <a:ext cx="2993529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PONTEVEDRA</a:t>
            </a:r>
          </a:p>
        </p:txBody>
      </p:sp>
      <p:pic>
        <p:nvPicPr>
          <p:cNvPr id="17" name="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16632"/>
            <a:ext cx="655749" cy="8709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2" grpId="0"/>
      <p:bldP spid="12" grpId="1"/>
      <p:bldP spid="14" grpId="0"/>
      <p:bldP spid="14" grpId="1"/>
      <p:bldP spid="16" grpId="0"/>
      <p:bldP spid="16" grpId="1"/>
      <p:bldP spid="18" grpId="0"/>
      <p:bldP spid="18" grpId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412776"/>
            <a:ext cx="8280920" cy="4536504"/>
          </a:xfrm>
          <a:prstGeom prst="roundRect">
            <a:avLst>
              <a:gd name="adj" fmla="val 11625"/>
            </a:avLst>
          </a:prstGeom>
          <a:solidFill>
            <a:schemeClr val="bg1"/>
          </a:solidFill>
          <a:ln w="28575">
            <a:solidFill>
              <a:srgbClr val="FF6699"/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pPr>
              <a:spcBef>
                <a:spcPct val="50000"/>
              </a:spcBef>
            </a:pPr>
            <a:r>
              <a:rPr lang="es-ES_tradnl" sz="1400" dirty="0" smtClean="0">
                <a:solidFill>
                  <a:srgbClr val="006600"/>
                </a:solidFill>
                <a:effectLst/>
                <a:latin typeface="Tahoma" pitchFamily="34" charset="0"/>
              </a:rPr>
              <a:t>Nombres Comunes: </a:t>
            </a:r>
            <a: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  <a:t>PERSONA, MUJER, HOMBRE, NIÑO, NIÑA.</a:t>
            </a:r>
            <a:b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</a:br>
            <a: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  <a:t/>
            </a:r>
            <a:b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</a:br>
            <a:r>
              <a:rPr lang="es-ES_tradnl" sz="1400" dirty="0" smtClean="0">
                <a:solidFill>
                  <a:srgbClr val="006600"/>
                </a:solidFill>
                <a:effectLst/>
                <a:latin typeface="Tahoma" pitchFamily="34" charset="0"/>
              </a:rPr>
              <a:t>Profesiones:</a:t>
            </a:r>
            <a:r>
              <a:rPr lang="es-ES_tradnl" sz="1400" dirty="0" smtClean="0">
                <a:solidFill>
                  <a:schemeClr val="bg1"/>
                </a:solidFill>
                <a:effectLst/>
                <a:latin typeface="Tahoma" pitchFamily="34" charset="0"/>
              </a:rPr>
              <a:t> </a:t>
            </a:r>
            <a: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  <a:t>ALUMNO/A, PROFESOR/A, INTÉRPRETE, DIRECTORA, TUTOR.</a:t>
            </a:r>
            <a:b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</a:br>
            <a: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  <a:t/>
            </a:r>
            <a:b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</a:br>
            <a:r>
              <a:rPr lang="es-ES_tradnl" sz="1400" dirty="0" smtClean="0">
                <a:solidFill>
                  <a:srgbClr val="006600"/>
                </a:solidFill>
                <a:effectLst/>
                <a:latin typeface="Tahoma" pitchFamily="34" charset="0"/>
              </a:rPr>
              <a:t>Nombres de Lugares:</a:t>
            </a:r>
            <a:r>
              <a:rPr lang="es-ES_tradnl" sz="1400" dirty="0" smtClean="0">
                <a:solidFill>
                  <a:schemeClr val="bg1"/>
                </a:solidFill>
                <a:effectLst/>
                <a:latin typeface="Tahoma" pitchFamily="34" charset="0"/>
              </a:rPr>
              <a:t> </a:t>
            </a:r>
            <a: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  <a:t>COLEGIO, INSTITUTO, UNIVERSIDAD, FEDERACIÓN, ASOCIACIÓN...</a:t>
            </a:r>
            <a:b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</a:br>
            <a: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  <a:t/>
            </a:r>
            <a:b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</a:br>
            <a:r>
              <a:rPr lang="es-ES_tradnl" sz="1400" dirty="0" smtClean="0">
                <a:solidFill>
                  <a:srgbClr val="006600"/>
                </a:solidFill>
                <a:effectLst/>
                <a:latin typeface="Tahoma" pitchFamily="34" charset="0"/>
              </a:rPr>
              <a:t>Adjetivos:</a:t>
            </a:r>
            <a:r>
              <a:rPr lang="es-ES_tradnl" sz="1400" dirty="0" smtClean="0">
                <a:solidFill>
                  <a:schemeClr val="bg1"/>
                </a:solidFill>
                <a:effectLst/>
                <a:latin typeface="Tahoma" pitchFamily="34" charset="0"/>
              </a:rPr>
              <a:t> </a:t>
            </a:r>
            <a: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  <a:t>IGUAL, DIFERENTE, JOVEN, VIEJO, GUAPO, ALTO, FLACO…</a:t>
            </a:r>
            <a:b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</a:br>
            <a: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  <a:t/>
            </a:r>
            <a:b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</a:br>
            <a:r>
              <a:rPr lang="es-ES_tradnl" sz="1400" dirty="0" smtClean="0">
                <a:solidFill>
                  <a:srgbClr val="006600"/>
                </a:solidFill>
                <a:effectLst/>
                <a:latin typeface="Tahoma" pitchFamily="34" charset="0"/>
              </a:rPr>
              <a:t>Algunos verbos:</a:t>
            </a:r>
            <a:r>
              <a:rPr lang="es-ES_tradnl" sz="1400" dirty="0" smtClean="0">
                <a:solidFill>
                  <a:schemeClr val="bg1"/>
                </a:solidFill>
                <a:effectLst/>
                <a:latin typeface="Tahoma" pitchFamily="34" charset="0"/>
              </a:rPr>
              <a:t> </a:t>
            </a:r>
            <a: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  <a:t>TRABAJAR, ESTUDIAR, HABER, HABER-NO, SABER, SABER-NO, </a:t>
            </a:r>
            <a:b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</a:br>
            <a: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  <a:t>                             PRACTICAR, QUERER, SIGNAR, HABLAR, APRENDER, CORRER...</a:t>
            </a:r>
            <a:b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</a:br>
            <a: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  <a:t/>
            </a:r>
            <a:b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</a:br>
            <a:r>
              <a:rPr lang="es-ES_tradnl" sz="1400" dirty="0" smtClean="0">
                <a:solidFill>
                  <a:srgbClr val="006600"/>
                </a:solidFill>
                <a:effectLst/>
                <a:latin typeface="Tahoma" pitchFamily="34" charset="0"/>
              </a:rPr>
              <a:t>Partículas Interrogativas:</a:t>
            </a:r>
            <a:r>
              <a:rPr lang="es-ES_tradnl" sz="1400" dirty="0" smtClean="0">
                <a:solidFill>
                  <a:schemeClr val="bg1"/>
                </a:solidFill>
                <a:effectLst/>
                <a:latin typeface="Tahoma" pitchFamily="34" charset="0"/>
              </a:rPr>
              <a:t> </a:t>
            </a:r>
            <a: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  <a:t>QUÉ, CÓMO, QUIÉN, DÓNDE, CUÁNTOS, PORQUÉ, CUANDO, CÚAL…</a:t>
            </a:r>
            <a:b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</a:br>
            <a: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  <a:t/>
            </a:r>
            <a:b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</a:br>
            <a:r>
              <a:rPr lang="es-ES_tradnl" sz="1400" dirty="0" smtClean="0">
                <a:solidFill>
                  <a:srgbClr val="006600"/>
                </a:solidFill>
                <a:effectLst/>
                <a:latin typeface="Tahoma" pitchFamily="34" charset="0"/>
              </a:rPr>
              <a:t>Adverbios:</a:t>
            </a:r>
            <a:r>
              <a:rPr lang="es-ES_tradnl" sz="1400" dirty="0" smtClean="0">
                <a:solidFill>
                  <a:schemeClr val="bg1"/>
                </a:solidFill>
                <a:effectLst/>
                <a:latin typeface="Tahoma" pitchFamily="34" charset="0"/>
              </a:rPr>
              <a:t> </a:t>
            </a:r>
            <a: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  <a:t>SI, NO …</a:t>
            </a:r>
            <a:b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</a:br>
            <a: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  <a:t/>
            </a:r>
            <a:b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</a:br>
            <a:r>
              <a:rPr lang="es-ES_tradnl" sz="1400" dirty="0" smtClean="0">
                <a:solidFill>
                  <a:srgbClr val="006600"/>
                </a:solidFill>
                <a:effectLst/>
                <a:latin typeface="Tahoma" pitchFamily="34" charset="0"/>
              </a:rPr>
              <a:t>Números </a:t>
            </a:r>
            <a: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  <a:t>del 20 al 30</a:t>
            </a:r>
            <a:b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</a:br>
            <a: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  <a:t/>
            </a:r>
            <a:b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</a:br>
            <a:r>
              <a:rPr lang="es-ES_tradnl" sz="1400" dirty="0" smtClean="0">
                <a:solidFill>
                  <a:srgbClr val="006600"/>
                </a:solidFill>
                <a:effectLst/>
                <a:latin typeface="Tahoma" pitchFamily="34" charset="0"/>
              </a:rPr>
              <a:t>Colores:</a:t>
            </a:r>
            <a:r>
              <a:rPr lang="es-ES_tradnl" sz="1400" dirty="0" smtClean="0">
                <a:solidFill>
                  <a:schemeClr val="bg1"/>
                </a:solidFill>
                <a:effectLst/>
                <a:latin typeface="Tahoma" pitchFamily="34" charset="0"/>
              </a:rPr>
              <a:t> </a:t>
            </a:r>
            <a:r>
              <a:rPr lang="es-ES_tradnl" sz="1400" dirty="0" smtClean="0">
                <a:solidFill>
                  <a:schemeClr val="accent2"/>
                </a:solidFill>
                <a:effectLst/>
                <a:latin typeface="Tahoma" pitchFamily="34" charset="0"/>
              </a:rPr>
              <a:t>BLANCO, NEGRO, AMARILLO, ROJO, AZUL, VERDE, MARRON, ROSA ….</a:t>
            </a:r>
            <a:endParaRPr lang="es-ES" sz="1400" dirty="0">
              <a:solidFill>
                <a:schemeClr val="accent2"/>
              </a:solidFill>
              <a:effectLst/>
              <a:latin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692696"/>
            <a:ext cx="5328592" cy="792088"/>
          </a:xfrm>
        </p:spPr>
        <p:txBody>
          <a:bodyPr/>
          <a:lstStyle/>
          <a:p>
            <a:pPr algn="ctr">
              <a:buNone/>
            </a:pPr>
            <a:r>
              <a:rPr lang="es-ES_tradnl" b="1" dirty="0" smtClean="0">
                <a:solidFill>
                  <a:srgbClr val="0070C0"/>
                </a:solidFill>
              </a:rPr>
              <a:t>VOCABULARIO</a:t>
            </a:r>
            <a:endParaRPr lang="es-ES_tradnl" b="1" dirty="0">
              <a:solidFill>
                <a:srgbClr val="0070C0"/>
              </a:solidFill>
            </a:endParaRPr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9765" cy="1062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44509"/>
            <a:ext cx="8568952" cy="635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Iago signos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8902" y="694191"/>
            <a:ext cx="2306811" cy="2459062"/>
          </a:xfrm>
          <a:prstGeom prst="rect">
            <a:avLst/>
          </a:prstGeom>
          <a:noFill/>
        </p:spPr>
      </p:pic>
      <p:pic>
        <p:nvPicPr>
          <p:cNvPr id="3078" name="Picture 6" descr="Iago signos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7190" y="766199"/>
            <a:ext cx="2234827" cy="2396579"/>
          </a:xfrm>
          <a:prstGeom prst="rect">
            <a:avLst/>
          </a:prstGeom>
          <a:noFill/>
        </p:spPr>
      </p:pic>
      <p:pic>
        <p:nvPicPr>
          <p:cNvPr id="3079" name="Picture 7" descr="Iago signos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790" y="3677128"/>
            <a:ext cx="2375619" cy="2222500"/>
          </a:xfrm>
          <a:prstGeom prst="rect">
            <a:avLst/>
          </a:prstGeom>
          <a:noFill/>
        </p:spPr>
      </p:pic>
      <p:pic>
        <p:nvPicPr>
          <p:cNvPr id="3080" name="Picture 8" descr="Iago signos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6065" y="3677128"/>
            <a:ext cx="4597920" cy="2222500"/>
          </a:xfrm>
          <a:prstGeom prst="rect">
            <a:avLst/>
          </a:prstGeom>
          <a:noFill/>
        </p:spPr>
      </p:pic>
      <p:pic>
        <p:nvPicPr>
          <p:cNvPr id="3081" name="Picture 9" descr="Iago signos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790" y="694191"/>
            <a:ext cx="2375619" cy="2468587"/>
          </a:xfrm>
          <a:prstGeom prst="rect">
            <a:avLst/>
          </a:prstGeom>
          <a:noFill/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871177" y="3191353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400" b="1" dirty="0"/>
              <a:t>Qué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25102" y="5925028"/>
            <a:ext cx="147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400" b="1" dirty="0"/>
              <a:t>Para</a:t>
            </a:r>
            <a:r>
              <a:rPr lang="es-ES" sz="2400" b="1" dirty="0">
                <a:solidFill>
                  <a:srgbClr val="FFFF00"/>
                </a:solidFill>
              </a:rPr>
              <a:t> </a:t>
            </a:r>
            <a:r>
              <a:rPr lang="es-ES" sz="2400" b="1" dirty="0"/>
              <a:t>qué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660656" y="3153253"/>
            <a:ext cx="29633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 Cuándo</a:t>
            </a:r>
            <a:r>
              <a:rPr lang="es-ES" sz="2000" b="1" dirty="0" smtClean="0">
                <a:solidFill>
                  <a:srgbClr val="FFFF00"/>
                </a:solidFill>
              </a:rPr>
              <a:t> </a:t>
            </a:r>
            <a:r>
              <a:rPr lang="es-ES" sz="2000" b="1" dirty="0" smtClean="0"/>
              <a:t>(Pasado) </a:t>
            </a:r>
            <a:r>
              <a:rPr lang="es-ES" sz="2400" b="1" dirty="0" smtClean="0"/>
              <a:t>   </a:t>
            </a:r>
            <a:endParaRPr lang="es-ES" sz="2000" b="1" dirty="0">
              <a:solidFill>
                <a:srgbClr val="FFFF00"/>
              </a:solidFill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473215" y="5925028"/>
            <a:ext cx="18306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Para</a:t>
            </a:r>
            <a:r>
              <a:rPr lang="es-ES" sz="2400" b="1" dirty="0">
                <a:solidFill>
                  <a:srgbClr val="FFFF00"/>
                </a:solidFill>
              </a:rPr>
              <a:t> </a:t>
            </a:r>
            <a:r>
              <a:rPr lang="es-ES" sz="2400" b="1" dirty="0"/>
              <a:t>qué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5583745" y="3191353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 Cuándo </a:t>
            </a:r>
            <a:r>
              <a:rPr lang="es-ES" sz="2000" b="1" dirty="0"/>
              <a:t>(Futuro)</a:t>
            </a:r>
          </a:p>
        </p:txBody>
      </p:sp>
      <p:pic>
        <p:nvPicPr>
          <p:cNvPr id="12" name="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9765" cy="10622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ago signos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25" y="620688"/>
            <a:ext cx="2453977" cy="2509862"/>
          </a:xfrm>
          <a:prstGeom prst="rect">
            <a:avLst/>
          </a:prstGeom>
          <a:noFill/>
        </p:spPr>
      </p:pic>
      <p:pic>
        <p:nvPicPr>
          <p:cNvPr id="2057" name="Picture 9" descr="Iago signos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6712" y="620688"/>
            <a:ext cx="2381994" cy="2509862"/>
          </a:xfrm>
          <a:prstGeom prst="rect">
            <a:avLst/>
          </a:prstGeom>
          <a:noFill/>
        </p:spPr>
      </p:pic>
      <p:pic>
        <p:nvPicPr>
          <p:cNvPr id="2058" name="Picture 10" descr="Iago signos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8175" y="620688"/>
            <a:ext cx="2378843" cy="2509862"/>
          </a:xfrm>
          <a:prstGeom prst="rect">
            <a:avLst/>
          </a:prstGeom>
          <a:noFill/>
        </p:spPr>
      </p:pic>
      <p:pic>
        <p:nvPicPr>
          <p:cNvPr id="2059" name="Picture 11" descr="Iago signos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600" y="3635375"/>
            <a:ext cx="2450802" cy="2222500"/>
          </a:xfrm>
          <a:prstGeom prst="rect">
            <a:avLst/>
          </a:prstGeom>
          <a:noFill/>
        </p:spPr>
      </p:pic>
      <p:pic>
        <p:nvPicPr>
          <p:cNvPr id="2060" name="Picture 12" descr="Iago signos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9887" y="3644900"/>
            <a:ext cx="2306811" cy="2222500"/>
          </a:xfrm>
          <a:prstGeom prst="rect">
            <a:avLst/>
          </a:prstGeom>
          <a:noFill/>
        </p:spPr>
      </p:pic>
      <p:pic>
        <p:nvPicPr>
          <p:cNvPr id="2061" name="Picture 13" descr="Iago signos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1350" y="3644900"/>
            <a:ext cx="2375668" cy="2222500"/>
          </a:xfrm>
          <a:prstGeom prst="rect">
            <a:avLst/>
          </a:prstGeom>
          <a:noFill/>
        </p:spPr>
      </p:pic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694362" y="3159125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400" b="1" dirty="0"/>
              <a:t>Dónde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840412" y="5892800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400" b="1" dirty="0"/>
              <a:t>Cuál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3545512" y="3159125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400" b="1" dirty="0"/>
              <a:t>Cómo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3547100" y="5892800"/>
            <a:ext cx="104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400" b="1" dirty="0"/>
              <a:t>Quién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6202987" y="3159125"/>
            <a:ext cx="131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400" b="1" dirty="0"/>
              <a:t>Por</a:t>
            </a:r>
            <a:r>
              <a:rPr lang="es-ES" sz="2400" b="1" dirty="0">
                <a:solidFill>
                  <a:srgbClr val="FFFF00"/>
                </a:solidFill>
              </a:rPr>
              <a:t> </a:t>
            </a:r>
            <a:r>
              <a:rPr lang="es-ES" sz="2400" b="1" dirty="0"/>
              <a:t>qué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6160125" y="58928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400" b="1" dirty="0"/>
              <a:t>Cuántos</a:t>
            </a:r>
          </a:p>
        </p:txBody>
      </p:sp>
      <p:pic>
        <p:nvPicPr>
          <p:cNvPr id="14" name="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16632"/>
            <a:ext cx="655749" cy="8709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/>
          </p:cNvSpPr>
          <p:nvPr/>
        </p:nvSpPr>
        <p:spPr bwMode="auto">
          <a:xfrm>
            <a:off x="1042989" y="188913"/>
            <a:ext cx="648692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_tradnl" sz="20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691680" y="188640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“</a:t>
            </a:r>
            <a:r>
              <a:rPr lang="es-ES_tradnl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La Estructura de las oraciones</a:t>
            </a:r>
            <a:r>
              <a:rPr lang="es-ES_tradnl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”</a:t>
            </a:r>
            <a:endParaRPr lang="es-ES" sz="28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220" name="AutoShape 7"/>
          <p:cNvSpPr>
            <a:spLocks noChangeArrowheads="1"/>
          </p:cNvSpPr>
          <p:nvPr/>
        </p:nvSpPr>
        <p:spPr bwMode="auto">
          <a:xfrm>
            <a:off x="323528" y="908050"/>
            <a:ext cx="7848872" cy="5545286"/>
          </a:xfrm>
          <a:prstGeom prst="roundRect">
            <a:avLst>
              <a:gd name="adj" fmla="val 11625"/>
            </a:avLst>
          </a:prstGeom>
          <a:solidFill>
            <a:schemeClr val="bg1"/>
          </a:solidFill>
          <a:ln w="28575">
            <a:solidFill>
              <a:srgbClr val="FF66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s-ES_tradnl" b="1" dirty="0">
                <a:solidFill>
                  <a:srgbClr val="006600"/>
                </a:solidFill>
                <a:latin typeface="Tahoma" pitchFamily="34" charset="0"/>
              </a:rPr>
              <a:t>Interrogativas </a:t>
            </a:r>
            <a:r>
              <a:rPr lang="es-ES_tradnl" b="1" dirty="0" smtClean="0">
                <a:solidFill>
                  <a:srgbClr val="006600"/>
                </a:solidFill>
                <a:latin typeface="Tahoma" pitchFamily="34" charset="0"/>
              </a:rPr>
              <a:t>abiertas:</a:t>
            </a:r>
            <a:endParaRPr lang="es-ES_tradnl" b="1" dirty="0">
              <a:solidFill>
                <a:srgbClr val="006600"/>
              </a:solidFill>
              <a:latin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es-ES_tradnl" b="1" dirty="0">
                <a:solidFill>
                  <a:schemeClr val="accent2"/>
                </a:solidFill>
                <a:latin typeface="Tahoma" pitchFamily="34" charset="0"/>
              </a:rPr>
              <a:t>	</a:t>
            </a:r>
            <a:r>
              <a:rPr lang="es-ES_tradnl" sz="1200" b="1" dirty="0">
                <a:latin typeface="Tahoma" pitchFamily="34" charset="0"/>
              </a:rPr>
              <a:t>TU ESTUDIAR QUÉ</a:t>
            </a:r>
            <a:r>
              <a:rPr lang="es-ES_tradnl" sz="1200" b="1" dirty="0" smtClean="0">
                <a:latin typeface="Tahoma" pitchFamily="34" charset="0"/>
              </a:rPr>
              <a:t>?                              </a:t>
            </a:r>
            <a:endParaRPr lang="es-ES_tradnl" sz="1200" b="1" dirty="0">
              <a:latin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es-ES_tradnl" sz="1200" b="1" dirty="0">
                <a:latin typeface="Tahoma" pitchFamily="34" charset="0"/>
              </a:rPr>
              <a:t>	TU ESTUDIAR DÓNDE?</a:t>
            </a:r>
          </a:p>
          <a:p>
            <a:pPr>
              <a:spcBef>
                <a:spcPct val="20000"/>
              </a:spcBef>
            </a:pPr>
            <a:r>
              <a:rPr lang="es-ES_tradnl" sz="1200" b="1" dirty="0">
                <a:latin typeface="Tahoma" pitchFamily="34" charset="0"/>
              </a:rPr>
              <a:t>	</a:t>
            </a:r>
            <a:r>
              <a:rPr lang="es-ES_tradnl" sz="1200" b="1" dirty="0" smtClean="0">
                <a:latin typeface="Tahoma" pitchFamily="34" charset="0"/>
              </a:rPr>
              <a:t> ELLA MUJER QUIÉN</a:t>
            </a:r>
            <a:r>
              <a:rPr lang="es-ES_tradnl" sz="1200" b="1" dirty="0">
                <a:latin typeface="Tahoma" pitchFamily="34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s-ES_tradnl" sz="1200" b="1" dirty="0">
                <a:latin typeface="Tahoma" pitchFamily="34" charset="0"/>
              </a:rPr>
              <a:t>	</a:t>
            </a:r>
            <a:r>
              <a:rPr lang="es-ES_tradnl" sz="1200" b="1" dirty="0" smtClean="0">
                <a:latin typeface="Tahoma" pitchFamily="34" charset="0"/>
              </a:rPr>
              <a:t> ELLA MUJER TRABAJAR </a:t>
            </a:r>
            <a:r>
              <a:rPr lang="es-ES_tradnl" sz="1200" b="1" dirty="0">
                <a:latin typeface="Tahoma" pitchFamily="34" charset="0"/>
              </a:rPr>
              <a:t>CUÁL</a:t>
            </a:r>
            <a:r>
              <a:rPr lang="es-ES_tradnl" sz="1200" b="1" dirty="0" smtClean="0">
                <a:latin typeface="Tahoma" pitchFamily="34" charset="0"/>
              </a:rPr>
              <a:t>?</a:t>
            </a:r>
          </a:p>
          <a:p>
            <a:pPr>
              <a:spcBef>
                <a:spcPct val="20000"/>
              </a:spcBef>
            </a:pPr>
            <a:endParaRPr lang="es-ES_tradnl" sz="1400" b="1" dirty="0">
              <a:latin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es-ES_tradnl" b="1" dirty="0">
                <a:solidFill>
                  <a:srgbClr val="006600"/>
                </a:solidFill>
                <a:latin typeface="Tahoma" pitchFamily="34" charset="0"/>
              </a:rPr>
              <a:t>Interrogativas cerradas: </a:t>
            </a:r>
          </a:p>
          <a:p>
            <a:pPr>
              <a:spcBef>
                <a:spcPct val="20000"/>
              </a:spcBef>
            </a:pPr>
            <a:r>
              <a:rPr lang="es-ES_tradnl" b="1" dirty="0" smtClean="0">
                <a:solidFill>
                  <a:schemeClr val="accent2"/>
                </a:solidFill>
                <a:latin typeface="Tahoma" pitchFamily="34" charset="0"/>
              </a:rPr>
              <a:t>	</a:t>
            </a:r>
            <a:r>
              <a:rPr lang="es-ES_tradnl" sz="1200" b="1" dirty="0" smtClean="0">
                <a:latin typeface="Tahoma" pitchFamily="34" charset="0"/>
              </a:rPr>
              <a:t>ELLA PERSONA </a:t>
            </a:r>
            <a:r>
              <a:rPr lang="es-ES_tradnl" sz="1200" b="1" dirty="0">
                <a:latin typeface="Tahoma" pitchFamily="34" charset="0"/>
              </a:rPr>
              <a:t>OYENTE?</a:t>
            </a:r>
          </a:p>
          <a:p>
            <a:pPr>
              <a:spcBef>
                <a:spcPct val="20000"/>
              </a:spcBef>
            </a:pPr>
            <a:r>
              <a:rPr lang="es-ES_tradnl" sz="1200" b="1" dirty="0">
                <a:latin typeface="Tahoma" pitchFamily="34" charset="0"/>
              </a:rPr>
              <a:t>	</a:t>
            </a:r>
            <a:r>
              <a:rPr lang="es-ES_tradnl" sz="1200" b="1" dirty="0" smtClean="0">
                <a:latin typeface="Tahoma" pitchFamily="34" charset="0"/>
              </a:rPr>
              <a:t>TU </a:t>
            </a:r>
            <a:r>
              <a:rPr lang="es-ES_tradnl" sz="1200" b="1" dirty="0">
                <a:latin typeface="Tahoma" pitchFamily="34" charset="0"/>
              </a:rPr>
              <a:t>SORDO</a:t>
            </a:r>
            <a:r>
              <a:rPr lang="es-ES_tradnl" sz="1200" b="1" dirty="0" smtClean="0">
                <a:latin typeface="Tahoma" pitchFamily="34" charset="0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es-ES_tradnl" sz="1200" b="1" dirty="0" smtClean="0">
                <a:latin typeface="Tahoma" pitchFamily="34" charset="0"/>
              </a:rPr>
              <a:t>	ELLA COCHE HABER?</a:t>
            </a:r>
          </a:p>
          <a:p>
            <a:pPr>
              <a:spcBef>
                <a:spcPct val="20000"/>
              </a:spcBef>
            </a:pPr>
            <a:r>
              <a:rPr lang="es-ES_tradnl" sz="1400" b="1" dirty="0" smtClean="0">
                <a:latin typeface="Tahoma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es-ES_tradnl" b="1" dirty="0" smtClean="0">
                <a:solidFill>
                  <a:srgbClr val="006600"/>
                </a:solidFill>
                <a:latin typeface="Tahoma" pitchFamily="34" charset="0"/>
              </a:rPr>
              <a:t>Enunciativas </a:t>
            </a:r>
            <a:r>
              <a:rPr lang="es-ES_tradnl" b="1" dirty="0">
                <a:solidFill>
                  <a:srgbClr val="006600"/>
                </a:solidFill>
                <a:latin typeface="Tahoma" pitchFamily="34" charset="0"/>
              </a:rPr>
              <a:t>afirmativas:</a:t>
            </a:r>
          </a:p>
          <a:p>
            <a:pPr>
              <a:spcBef>
                <a:spcPct val="20000"/>
              </a:spcBef>
            </a:pPr>
            <a:r>
              <a:rPr lang="es-ES_tradnl" b="1" dirty="0">
                <a:solidFill>
                  <a:schemeClr val="accent2"/>
                </a:solidFill>
                <a:latin typeface="Tahoma" pitchFamily="34" charset="0"/>
              </a:rPr>
              <a:t>	</a:t>
            </a:r>
            <a:r>
              <a:rPr lang="es-ES_tradnl" sz="1200" b="1" dirty="0">
                <a:latin typeface="Tahoma" pitchFamily="34" charset="0"/>
              </a:rPr>
              <a:t>LAS-DOS MUJERES SORDAS</a:t>
            </a:r>
          </a:p>
          <a:p>
            <a:pPr>
              <a:spcBef>
                <a:spcPct val="20000"/>
              </a:spcBef>
            </a:pPr>
            <a:r>
              <a:rPr lang="es-ES_tradnl" sz="1200" b="1" dirty="0">
                <a:latin typeface="Tahoma" pitchFamily="34" charset="0"/>
              </a:rPr>
              <a:t>	</a:t>
            </a:r>
            <a:r>
              <a:rPr lang="es-ES_tradnl" sz="1200" b="1" dirty="0" smtClean="0">
                <a:latin typeface="Tahoma" pitchFamily="34" charset="0"/>
              </a:rPr>
              <a:t>IX </a:t>
            </a:r>
            <a:r>
              <a:rPr lang="es-ES_tradnl" sz="1200" b="1" dirty="0">
                <a:latin typeface="Tahoma" pitchFamily="34" charset="0"/>
              </a:rPr>
              <a:t>MUJER SORDA, </a:t>
            </a:r>
            <a:r>
              <a:rPr lang="es-ES_tradnl" sz="1200" b="1" dirty="0" smtClean="0">
                <a:latin typeface="Tahoma" pitchFamily="34" charset="0"/>
              </a:rPr>
              <a:t>IX HOMBRE </a:t>
            </a:r>
            <a:r>
              <a:rPr lang="es-ES_tradnl" sz="1200" b="1" dirty="0">
                <a:latin typeface="Tahoma" pitchFamily="34" charset="0"/>
              </a:rPr>
              <a:t>OYENTE, LOS-DOS DIFERENTES</a:t>
            </a:r>
            <a:endParaRPr lang="es-ES" sz="1200" b="1" dirty="0">
              <a:latin typeface="Tahoma" pitchFamily="34" charset="0"/>
            </a:endParaRPr>
          </a:p>
          <a:p>
            <a:r>
              <a:rPr lang="es-ES_tradnl" sz="1200" b="1" dirty="0">
                <a:latin typeface="Tahoma" pitchFamily="34" charset="0"/>
              </a:rPr>
              <a:t>	LENGUA-DE-SIGNOS-ESPAÑOLA YO </a:t>
            </a:r>
            <a:r>
              <a:rPr lang="es-ES_tradnl" sz="1200" b="1" dirty="0" smtClean="0">
                <a:latin typeface="Tahoma" pitchFamily="34" charset="0"/>
              </a:rPr>
              <a:t>PRACTICAR</a:t>
            </a:r>
          </a:p>
          <a:p>
            <a:endParaRPr lang="es-ES_tradnl" sz="1400" b="1" dirty="0">
              <a:latin typeface="Tahoma" pitchFamily="34" charset="0"/>
            </a:endParaRPr>
          </a:p>
          <a:p>
            <a:r>
              <a:rPr lang="es-ES_tradnl" b="1" dirty="0">
                <a:solidFill>
                  <a:srgbClr val="006600"/>
                </a:solidFill>
                <a:latin typeface="Tahoma" pitchFamily="34" charset="0"/>
              </a:rPr>
              <a:t>Enunciativas negativas: </a:t>
            </a:r>
          </a:p>
          <a:p>
            <a:r>
              <a:rPr lang="es-ES_tradnl" b="1" dirty="0">
                <a:solidFill>
                  <a:schemeClr val="accent2"/>
                </a:solidFill>
                <a:latin typeface="Tahoma" pitchFamily="34" charset="0"/>
              </a:rPr>
              <a:t>	</a:t>
            </a:r>
            <a:r>
              <a:rPr lang="es-ES_tradnl" sz="1200" b="1" dirty="0">
                <a:latin typeface="Tahoma" pitchFamily="34" charset="0"/>
              </a:rPr>
              <a:t>YO SORDO NO</a:t>
            </a:r>
          </a:p>
          <a:p>
            <a:r>
              <a:rPr lang="es-ES_tradnl" sz="1200" b="1" dirty="0">
                <a:latin typeface="Tahoma" pitchFamily="34" charset="0"/>
              </a:rPr>
              <a:t>	LENGUA-DE-SIGNOS-ESPAÑOLA YO SABER-NO</a:t>
            </a:r>
          </a:p>
          <a:p>
            <a:r>
              <a:rPr lang="es-ES_tradnl" sz="1200" b="1" dirty="0">
                <a:latin typeface="Tahoma" pitchFamily="34" charset="0"/>
              </a:rPr>
              <a:t>	NO, YO PERSONA SORDA</a:t>
            </a:r>
            <a:endParaRPr lang="es-ES" sz="1200" b="1" dirty="0">
              <a:latin typeface="Tahoma" pitchFamily="34" charset="0"/>
            </a:endParaRPr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9765" cy="10622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7" descr="C:\Documents and Settings\tino\Mis documentos\Especialista en LSE\Imagenes de LSE\Imagenes\Verbos\Sa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305" y="1456816"/>
            <a:ext cx="1728193" cy="19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8" descr="C:\Documents and Settings\tino\Mis documentos\Especialista en LSE\Imagenes de LSE\Imagenes\Verbos\No sa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6346" y="1528824"/>
            <a:ext cx="1785938" cy="192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24 CuadroTexto"/>
          <p:cNvSpPr txBox="1">
            <a:spLocks noChangeArrowheads="1"/>
          </p:cNvSpPr>
          <p:nvPr/>
        </p:nvSpPr>
        <p:spPr bwMode="auto">
          <a:xfrm>
            <a:off x="841846" y="3144229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>
                <a:solidFill>
                  <a:srgbClr val="FFFF00"/>
                </a:solidFill>
              </a:rPr>
              <a:t>Saber</a:t>
            </a:r>
          </a:p>
        </p:txBody>
      </p:sp>
      <p:sp>
        <p:nvSpPr>
          <p:cNvPr id="5132" name="25 CuadroTexto"/>
          <p:cNvSpPr txBox="1">
            <a:spLocks noChangeArrowheads="1"/>
          </p:cNvSpPr>
          <p:nvPr/>
        </p:nvSpPr>
        <p:spPr bwMode="auto">
          <a:xfrm>
            <a:off x="2469505" y="3144229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dirty="0" smtClean="0">
                <a:solidFill>
                  <a:srgbClr val="FFFF00"/>
                </a:solidFill>
              </a:rPr>
              <a:t>Saber-No</a:t>
            </a:r>
            <a:endParaRPr lang="es-ES" sz="1400" dirty="0">
              <a:solidFill>
                <a:srgbClr val="FFFF00"/>
              </a:solidFill>
            </a:endParaRPr>
          </a:p>
        </p:txBody>
      </p:sp>
      <p:pic>
        <p:nvPicPr>
          <p:cNvPr id="5135" name="Picture 13" descr="C:\Documents and Settings\tino\Mis documentos\Especialista en LSE\Imagenes de LSE\Imagenes\Verbos\Viaj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1753" y="1600833"/>
            <a:ext cx="180238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26 CuadroTexto"/>
          <p:cNvSpPr txBox="1">
            <a:spLocks noChangeArrowheads="1"/>
          </p:cNvSpPr>
          <p:nvPr/>
        </p:nvSpPr>
        <p:spPr bwMode="auto">
          <a:xfrm>
            <a:off x="4917777" y="3185008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dirty="0">
                <a:solidFill>
                  <a:srgbClr val="FFFF00"/>
                </a:solidFill>
              </a:rPr>
              <a:t>Viajar</a:t>
            </a:r>
          </a:p>
        </p:txBody>
      </p:sp>
      <p:pic>
        <p:nvPicPr>
          <p:cNvPr id="5137" name="Picture 14" descr="C:\Documents and Settings\tino\Mis documentos\Especialista en LSE\Imagenes de LSE\Imagenes\Verbos\Viv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1753" y="3761072"/>
            <a:ext cx="174307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27 CuadroTexto"/>
          <p:cNvSpPr txBox="1">
            <a:spLocks noChangeArrowheads="1"/>
          </p:cNvSpPr>
          <p:nvPr/>
        </p:nvSpPr>
        <p:spPr bwMode="auto">
          <a:xfrm>
            <a:off x="4852708" y="5451525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dirty="0" smtClean="0">
                <a:solidFill>
                  <a:srgbClr val="FFFF00"/>
                </a:solidFill>
              </a:rPr>
              <a:t>             Vivir</a:t>
            </a:r>
            <a:endParaRPr lang="es-ES" sz="1400" dirty="0">
              <a:solidFill>
                <a:srgbClr val="FFFF00"/>
              </a:solidFill>
            </a:endParaRPr>
          </a:p>
        </p:txBody>
      </p:sp>
      <p:pic>
        <p:nvPicPr>
          <p:cNvPr id="17" name="Picture 2" descr="C:\Documents and Settings\tino\Mis documentos\Especialista en LSE\Imagenes de LSE\Imagenes\Verbos\Pod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305" y="3691917"/>
            <a:ext cx="1887041" cy="208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Documents and Settings\tino\Mis documentos\Especialista en LSE\Imagenes de LSE\Imagenes\Verbos\No pod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5529" y="3689064"/>
            <a:ext cx="18002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31 CuadroTexto"/>
          <p:cNvSpPr txBox="1">
            <a:spLocks noChangeArrowheads="1"/>
          </p:cNvSpPr>
          <p:nvPr/>
        </p:nvSpPr>
        <p:spPr bwMode="auto">
          <a:xfrm>
            <a:off x="270346" y="5192104"/>
            <a:ext cx="1643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" sz="1400" dirty="0" smtClean="0">
              <a:solidFill>
                <a:srgbClr val="FFFF00"/>
              </a:solidFill>
            </a:endParaRPr>
          </a:p>
          <a:p>
            <a:pPr algn="ctr"/>
            <a:r>
              <a:rPr lang="es-ES" sz="1400" dirty="0" smtClean="0">
                <a:solidFill>
                  <a:srgbClr val="FFFF00"/>
                </a:solidFill>
              </a:rPr>
              <a:t>Poder</a:t>
            </a:r>
            <a:endParaRPr lang="es-ES" sz="1400" dirty="0">
              <a:solidFill>
                <a:srgbClr val="FFFF00"/>
              </a:solidFill>
            </a:endParaRPr>
          </a:p>
        </p:txBody>
      </p:sp>
      <p:sp>
        <p:nvSpPr>
          <p:cNvPr id="20" name="31 CuadroTexto"/>
          <p:cNvSpPr txBox="1">
            <a:spLocks noChangeArrowheads="1"/>
          </p:cNvSpPr>
          <p:nvPr/>
        </p:nvSpPr>
        <p:spPr bwMode="auto">
          <a:xfrm>
            <a:off x="2627784" y="5192104"/>
            <a:ext cx="1643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sz="1400" dirty="0" smtClean="0">
              <a:solidFill>
                <a:srgbClr val="FFFF00"/>
              </a:solidFill>
            </a:endParaRPr>
          </a:p>
          <a:p>
            <a:pPr algn="ctr"/>
            <a:r>
              <a:rPr lang="es-ES" sz="1400" dirty="0" smtClean="0">
                <a:solidFill>
                  <a:srgbClr val="FFFF00"/>
                </a:solidFill>
              </a:rPr>
              <a:t>Poder-No</a:t>
            </a:r>
            <a:endParaRPr lang="es-ES" sz="1400" dirty="0">
              <a:solidFill>
                <a:srgbClr val="FFFF00"/>
              </a:solidFill>
            </a:endParaRPr>
          </a:p>
        </p:txBody>
      </p:sp>
      <p:pic>
        <p:nvPicPr>
          <p:cNvPr id="15" name="Picture 2" descr="C:\Documents and Settings\tino\Mis documentos\Especialista en LSE\Imagenes de LSE\Imagenes\Prestación por Maternidad - 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98515" y="2996952"/>
            <a:ext cx="178593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6 CuadroTexto"/>
          <p:cNvSpPr txBox="1">
            <a:spLocks noChangeArrowheads="1"/>
          </p:cNvSpPr>
          <p:nvPr/>
        </p:nvSpPr>
        <p:spPr bwMode="auto">
          <a:xfrm>
            <a:off x="6463936" y="4417948"/>
            <a:ext cx="1643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" sz="1400" dirty="0" smtClean="0">
              <a:solidFill>
                <a:srgbClr val="FFFF00"/>
              </a:solidFill>
            </a:endParaRPr>
          </a:p>
          <a:p>
            <a:pPr algn="ctr"/>
            <a:r>
              <a:rPr lang="es-ES" sz="1400" dirty="0" smtClean="0">
                <a:solidFill>
                  <a:srgbClr val="FFFF00"/>
                </a:solidFill>
              </a:rPr>
              <a:t>Nacer</a:t>
            </a:r>
            <a:endParaRPr lang="es-ES" sz="1400" dirty="0">
              <a:solidFill>
                <a:srgbClr val="FFFF00"/>
              </a:solidFill>
            </a:endParaRPr>
          </a:p>
        </p:txBody>
      </p:sp>
      <p:sp>
        <p:nvSpPr>
          <p:cNvPr id="22" name="4 CuadroTexto"/>
          <p:cNvSpPr txBox="1"/>
          <p:nvPr/>
        </p:nvSpPr>
        <p:spPr>
          <a:xfrm>
            <a:off x="3059832" y="357166"/>
            <a:ext cx="3512432" cy="461665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 sz="2400" b="1" dirty="0" smtClean="0">
                <a:solidFill>
                  <a:schemeClr val="tx1"/>
                </a:solidFill>
              </a:rPr>
              <a:t>VERBOS</a:t>
            </a:r>
            <a:endParaRPr lang="es-ES_tradnl" sz="2400" b="1" dirty="0">
              <a:solidFill>
                <a:schemeClr val="tx1"/>
              </a:solidFill>
            </a:endParaRPr>
          </a:p>
        </p:txBody>
      </p:sp>
      <p:pic>
        <p:nvPicPr>
          <p:cNvPr id="23" name="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9765" cy="10622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920880" cy="482453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s-ES" sz="1800" dirty="0" smtClean="0">
                <a:solidFill>
                  <a:schemeClr val="tx1"/>
                </a:solidFill>
                <a:latin typeface="Tahoma" pitchFamily="34" charset="0"/>
              </a:rPr>
              <a:t>A: Hola, ¿Qué tal?, ¿Eres oyente?.</a:t>
            </a:r>
            <a:r>
              <a:rPr lang="es-ES" sz="1800" dirty="0" smtClean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es-ES" sz="1800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s-ES" sz="1800" dirty="0" smtClean="0">
                <a:solidFill>
                  <a:srgbClr val="006600"/>
                </a:solidFill>
                <a:latin typeface="Tahoma" pitchFamily="34" charset="0"/>
              </a:rPr>
              <a:t>B: Si, soy oyente. Estudio y aprendo LSE. Ahora estoy </a:t>
            </a:r>
            <a:br>
              <a:rPr lang="es-ES" sz="1800" dirty="0" smtClean="0">
                <a:solidFill>
                  <a:srgbClr val="006600"/>
                </a:solidFill>
                <a:latin typeface="Tahoma" pitchFamily="34" charset="0"/>
              </a:rPr>
            </a:br>
            <a:r>
              <a:rPr lang="es-ES" sz="1800" dirty="0" smtClean="0">
                <a:solidFill>
                  <a:srgbClr val="006600"/>
                </a:solidFill>
                <a:latin typeface="Tahoma" pitchFamily="34" charset="0"/>
              </a:rPr>
              <a:t>    practicando.</a:t>
            </a:r>
            <a:br>
              <a:rPr lang="es-ES" sz="1800" dirty="0" smtClean="0">
                <a:solidFill>
                  <a:srgbClr val="006600"/>
                </a:solidFill>
                <a:latin typeface="Tahoma" pitchFamily="34" charset="0"/>
              </a:rPr>
            </a:br>
            <a:r>
              <a:rPr lang="es-ES" sz="1800" dirty="0" smtClean="0">
                <a:solidFill>
                  <a:srgbClr val="006600"/>
                </a:solidFill>
                <a:latin typeface="Tahoma" pitchFamily="34" charset="0"/>
              </a:rPr>
              <a:t/>
            </a:r>
            <a:br>
              <a:rPr lang="es-ES" sz="1800" dirty="0" smtClean="0">
                <a:solidFill>
                  <a:srgbClr val="006600"/>
                </a:solidFill>
                <a:latin typeface="Tahoma" pitchFamily="34" charset="0"/>
              </a:rPr>
            </a:br>
            <a:r>
              <a:rPr lang="es-ES" sz="1800" dirty="0" smtClean="0">
                <a:solidFill>
                  <a:schemeClr val="tx1"/>
                </a:solidFill>
                <a:latin typeface="Tahoma" pitchFamily="34" charset="0"/>
              </a:rPr>
              <a:t>A: ¡Ah!. Pero ¿Dónde aprendes LSE?.</a:t>
            </a:r>
            <a:r>
              <a:rPr lang="es-ES" sz="1800" dirty="0" smtClean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es-ES" sz="1800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s-ES" sz="1800" dirty="0" smtClean="0">
                <a:solidFill>
                  <a:srgbClr val="006600"/>
                </a:solidFill>
                <a:latin typeface="Tahoma" pitchFamily="34" charset="0"/>
              </a:rPr>
              <a:t>B: Aprendo LSE en el Instituto. En el futuro quiero </a:t>
            </a:r>
            <a:br>
              <a:rPr lang="es-ES" sz="1800" dirty="0" smtClean="0">
                <a:solidFill>
                  <a:srgbClr val="006600"/>
                </a:solidFill>
                <a:latin typeface="Tahoma" pitchFamily="34" charset="0"/>
              </a:rPr>
            </a:br>
            <a:r>
              <a:rPr lang="es-ES" sz="1800" dirty="0" smtClean="0">
                <a:solidFill>
                  <a:srgbClr val="006600"/>
                </a:solidFill>
                <a:latin typeface="Tahoma" pitchFamily="34" charset="0"/>
              </a:rPr>
              <a:t>    trabajar como Intérprete.</a:t>
            </a:r>
            <a:br>
              <a:rPr lang="es-ES" sz="1800" dirty="0" smtClean="0">
                <a:solidFill>
                  <a:srgbClr val="006600"/>
                </a:solidFill>
                <a:latin typeface="Tahoma" pitchFamily="34" charset="0"/>
              </a:rPr>
            </a:br>
            <a:r>
              <a:rPr lang="es-ES" sz="1800" dirty="0" smtClean="0">
                <a:solidFill>
                  <a:srgbClr val="006600"/>
                </a:solidFill>
                <a:latin typeface="Tahoma" pitchFamily="34" charset="0"/>
              </a:rPr>
              <a:t/>
            </a:r>
            <a:br>
              <a:rPr lang="es-ES" sz="1800" dirty="0" smtClean="0">
                <a:solidFill>
                  <a:srgbClr val="006600"/>
                </a:solidFill>
                <a:latin typeface="Tahoma" pitchFamily="34" charset="0"/>
              </a:rPr>
            </a:br>
            <a:r>
              <a:rPr lang="es-ES" sz="1800" dirty="0" smtClean="0">
                <a:solidFill>
                  <a:schemeClr val="tx1"/>
                </a:solidFill>
                <a:latin typeface="Tahoma" pitchFamily="34" charset="0"/>
              </a:rPr>
              <a:t>A: Bien... ¡Qué interesante!.</a:t>
            </a:r>
            <a:r>
              <a:rPr lang="es-ES" sz="1800" dirty="0" smtClean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es-ES" sz="1800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s-ES" sz="1800" dirty="0" smtClean="0">
                <a:solidFill>
                  <a:srgbClr val="006600"/>
                </a:solidFill>
                <a:latin typeface="Tahoma" pitchFamily="34" charset="0"/>
              </a:rPr>
              <a:t>B: ¿Tienes trabajo?. ¿En qué trabajas?.</a:t>
            </a:r>
            <a:br>
              <a:rPr lang="es-ES" sz="1800" dirty="0" smtClean="0">
                <a:solidFill>
                  <a:srgbClr val="006600"/>
                </a:solidFill>
                <a:latin typeface="Tahoma" pitchFamily="34" charset="0"/>
              </a:rPr>
            </a:br>
            <a:r>
              <a:rPr lang="es-ES" sz="1800" dirty="0" smtClean="0">
                <a:solidFill>
                  <a:srgbClr val="006600"/>
                </a:solidFill>
                <a:latin typeface="Tahoma" pitchFamily="34" charset="0"/>
              </a:rPr>
              <a:t/>
            </a:r>
            <a:br>
              <a:rPr lang="es-ES" sz="1800" dirty="0" smtClean="0">
                <a:solidFill>
                  <a:srgbClr val="006600"/>
                </a:solidFill>
                <a:latin typeface="Tahoma" pitchFamily="34" charset="0"/>
              </a:rPr>
            </a:br>
            <a:r>
              <a:rPr lang="es-ES" sz="1800" dirty="0" smtClean="0">
                <a:solidFill>
                  <a:schemeClr val="tx1"/>
                </a:solidFill>
                <a:latin typeface="Tahoma" pitchFamily="34" charset="0"/>
              </a:rPr>
              <a:t>A: Si, trabajo en un colegio de niños sordos, les enseño.</a:t>
            </a:r>
            <a:br>
              <a:rPr lang="es-ES" sz="1800" dirty="0" smtClean="0">
                <a:solidFill>
                  <a:schemeClr val="tx1"/>
                </a:solidFill>
                <a:latin typeface="Tahoma" pitchFamily="34" charset="0"/>
              </a:rPr>
            </a:br>
            <a:r>
              <a:rPr lang="es-ES" sz="1800" dirty="0" smtClean="0">
                <a:solidFill>
                  <a:srgbClr val="006600"/>
                </a:solidFill>
                <a:latin typeface="Tahoma" pitchFamily="34" charset="0"/>
              </a:rPr>
              <a:t>B: Bien ¡Qué interesante!.</a:t>
            </a:r>
            <a:br>
              <a:rPr lang="es-ES" sz="1800" dirty="0" smtClean="0">
                <a:solidFill>
                  <a:srgbClr val="006600"/>
                </a:solidFill>
                <a:latin typeface="Tahoma" pitchFamily="34" charset="0"/>
              </a:rPr>
            </a:br>
            <a:r>
              <a:rPr lang="es-ES" sz="1800" dirty="0" smtClean="0">
                <a:solidFill>
                  <a:srgbClr val="006600"/>
                </a:solidFill>
                <a:latin typeface="Tahoma" pitchFamily="34" charset="0"/>
              </a:rPr>
              <a:t/>
            </a:r>
            <a:br>
              <a:rPr lang="es-ES" sz="1800" dirty="0" smtClean="0">
                <a:solidFill>
                  <a:srgbClr val="006600"/>
                </a:solidFill>
                <a:latin typeface="Tahoma" pitchFamily="34" charset="0"/>
              </a:rPr>
            </a:br>
            <a:r>
              <a:rPr lang="es-ES" sz="1800" dirty="0" smtClean="0">
                <a:solidFill>
                  <a:schemeClr val="tx1"/>
                </a:solidFill>
                <a:latin typeface="Tahoma" pitchFamily="34" charset="0"/>
              </a:rPr>
              <a:t>A: Si, este trabajo me encanta.</a:t>
            </a:r>
            <a:endParaRPr lang="es-ES" sz="18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037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“QUIÉNES SOMOS”</a:t>
            </a:r>
            <a:endParaRPr lang="es-ES_tradn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799765" cy="1062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539552" y="116632"/>
          <a:ext cx="1440160" cy="180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name="Imagen de mapa de bits" r:id="rId3" imgW="866896" imgH="1181265" progId="PBrush">
                  <p:embed/>
                </p:oleObj>
              </mc:Choice>
              <mc:Fallback>
                <p:oleObj name="Imagen de mapa de bits" r:id="rId3" imgW="866896" imgH="1181265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16632"/>
                        <a:ext cx="1440160" cy="18098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2411760" y="0"/>
          <a:ext cx="1512441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name="Imagen de mapa de bits" r:id="rId5" imgW="1104762" imgH="1104762" progId="PBrush">
                  <p:embed/>
                </p:oleObj>
              </mc:Choice>
              <mc:Fallback>
                <p:oleObj name="Imagen de mapa de bits" r:id="rId5" imgW="1104762" imgH="1104762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0"/>
                        <a:ext cx="1512441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9"/>
          <p:cNvGraphicFramePr>
            <a:graphicFrameLocks noChangeAspect="1"/>
          </p:cNvGraphicFramePr>
          <p:nvPr/>
        </p:nvGraphicFramePr>
        <p:xfrm>
          <a:off x="4067945" y="57150"/>
          <a:ext cx="1369244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7" name="Imagen de mapa de bits" r:id="rId7" imgW="933580" imgH="1209524" progId="PBrush">
                  <p:embed/>
                </p:oleObj>
              </mc:Choice>
              <mc:Fallback>
                <p:oleObj name="Imagen de mapa de bits" r:id="rId7" imgW="933580" imgH="1209524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5" y="57150"/>
                        <a:ext cx="1369244" cy="142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0"/>
          <p:cNvGraphicFramePr>
            <a:graphicFrameLocks noChangeAspect="1"/>
          </p:cNvGraphicFramePr>
          <p:nvPr/>
        </p:nvGraphicFramePr>
        <p:xfrm>
          <a:off x="7164288" y="0"/>
          <a:ext cx="1511498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8" name="Imagen de mapa de bits" r:id="rId9" imgW="1095528" imgH="1247619" progId="PBrush">
                  <p:embed/>
                </p:oleObj>
              </mc:Choice>
              <mc:Fallback>
                <p:oleObj name="Imagen de mapa de bits" r:id="rId9" imgW="1095528" imgH="1247619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0"/>
                        <a:ext cx="1511498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11"/>
          <p:cNvGraphicFramePr>
            <a:graphicFrameLocks noChangeAspect="1"/>
          </p:cNvGraphicFramePr>
          <p:nvPr/>
        </p:nvGraphicFramePr>
        <p:xfrm>
          <a:off x="467544" y="2204864"/>
          <a:ext cx="1656184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9" name="Imagen de mapa de bits" r:id="rId11" imgW="838095" imgH="838095" progId="PBrush">
                  <p:embed/>
                </p:oleObj>
              </mc:Choice>
              <mc:Fallback>
                <p:oleObj name="Imagen de mapa de bits" r:id="rId11" imgW="838095" imgH="838095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204864"/>
                        <a:ext cx="1656184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2"/>
          <p:cNvGraphicFramePr>
            <a:graphicFrameLocks noChangeAspect="1"/>
          </p:cNvGraphicFramePr>
          <p:nvPr/>
        </p:nvGraphicFramePr>
        <p:xfrm>
          <a:off x="5580062" y="71438"/>
          <a:ext cx="1440209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name="Imagen de mapa de bits" r:id="rId13" imgW="1009791" imgH="923810" progId="PBrush">
                  <p:embed/>
                </p:oleObj>
              </mc:Choice>
              <mc:Fallback>
                <p:oleObj name="Imagen de mapa de bits" r:id="rId13" imgW="1009791" imgH="923810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2" y="71438"/>
                        <a:ext cx="1440209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13"/>
          <p:cNvGraphicFramePr>
            <a:graphicFrameLocks noChangeAspect="1"/>
          </p:cNvGraphicFramePr>
          <p:nvPr/>
        </p:nvGraphicFramePr>
        <p:xfrm>
          <a:off x="2411760" y="1627187"/>
          <a:ext cx="1439515" cy="1441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1" name="Imagen de mapa de bits" r:id="rId15" imgW="971686" imgH="1019048" progId="PBrush">
                  <p:embed/>
                </p:oleObj>
              </mc:Choice>
              <mc:Fallback>
                <p:oleObj name="Imagen de mapa de bits" r:id="rId15" imgW="971686" imgH="1019048" progId="PBrush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627187"/>
                        <a:ext cx="1439515" cy="14413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14"/>
          <p:cNvGraphicFramePr>
            <a:graphicFrameLocks noChangeAspect="1"/>
          </p:cNvGraphicFramePr>
          <p:nvPr/>
        </p:nvGraphicFramePr>
        <p:xfrm>
          <a:off x="4067175" y="1628775"/>
          <a:ext cx="1296913" cy="1377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2" name="Imagen de mapa de bits" r:id="rId17" imgW="857143" imgH="857143" progId="PBrush">
                  <p:embed/>
                </p:oleObj>
              </mc:Choice>
              <mc:Fallback>
                <p:oleObj name="Imagen de mapa de bits" r:id="rId17" imgW="857143" imgH="857143" progId="PBrush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628775"/>
                        <a:ext cx="1296913" cy="13773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5"/>
          <p:cNvGraphicFramePr>
            <a:graphicFrameLocks noChangeAspect="1"/>
          </p:cNvGraphicFramePr>
          <p:nvPr/>
        </p:nvGraphicFramePr>
        <p:xfrm>
          <a:off x="5652120" y="1844824"/>
          <a:ext cx="144016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name="Imagen de mapa de bits" r:id="rId19" imgW="743054" imgH="990738" progId="PBrush">
                  <p:embed/>
                </p:oleObj>
              </mc:Choice>
              <mc:Fallback>
                <p:oleObj name="Imagen de mapa de bits" r:id="rId19" imgW="743054" imgH="990738" progId="PBrush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844824"/>
                        <a:ext cx="1440160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6"/>
          <p:cNvGraphicFramePr>
            <a:graphicFrameLocks noChangeAspect="1"/>
          </p:cNvGraphicFramePr>
          <p:nvPr/>
        </p:nvGraphicFramePr>
        <p:xfrm>
          <a:off x="6948264" y="1627188"/>
          <a:ext cx="1872208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Imagen de mapa de bits" r:id="rId21" imgW="1095528" imgH="762106" progId="PBrush">
                  <p:embed/>
                </p:oleObj>
              </mc:Choice>
              <mc:Fallback>
                <p:oleObj name="Imagen de mapa de bits" r:id="rId21" imgW="1095528" imgH="762106" progId="PBrush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627188"/>
                        <a:ext cx="1872208" cy="180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8" name="Picture 17" descr="http://www.nemosto.net/chistelandia/albanil.jpg"/>
          <p:cNvPicPr>
            <a:picLocks noChangeAspect="1" noChangeArrowheads="1"/>
          </p:cNvPicPr>
          <p:nvPr/>
        </p:nvPicPr>
        <p:blipFill>
          <a:blip r:embed="rId23" r:link="rId24" cstate="print"/>
          <a:srcRect/>
          <a:stretch>
            <a:fillRect/>
          </a:stretch>
        </p:blipFill>
        <p:spPr bwMode="auto">
          <a:xfrm>
            <a:off x="7308850" y="3356992"/>
            <a:ext cx="1543050" cy="151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60" name="Object 18"/>
          <p:cNvGraphicFramePr>
            <a:graphicFrameLocks noChangeAspect="1"/>
          </p:cNvGraphicFramePr>
          <p:nvPr/>
        </p:nvGraphicFramePr>
        <p:xfrm>
          <a:off x="2339752" y="2924174"/>
          <a:ext cx="1368152" cy="1656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5" name="Imagen de mapa de bits" r:id="rId25" imgW="1095528" imgH="1200318" progId="PBrush">
                  <p:embed/>
                </p:oleObj>
              </mc:Choice>
              <mc:Fallback>
                <p:oleObj name="Imagen de mapa de bits" r:id="rId25" imgW="1095528" imgH="1200318" progId="PBrush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924174"/>
                        <a:ext cx="1368152" cy="16569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9"/>
          <p:cNvGraphicFramePr>
            <a:graphicFrameLocks noChangeAspect="1"/>
          </p:cNvGraphicFramePr>
          <p:nvPr/>
        </p:nvGraphicFramePr>
        <p:xfrm>
          <a:off x="3707904" y="3068960"/>
          <a:ext cx="1872208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6" name="Imagen de mapa de bits" r:id="rId27" imgW="1181265" imgH="619211" progId="PBrush">
                  <p:embed/>
                </p:oleObj>
              </mc:Choice>
              <mc:Fallback>
                <p:oleObj name="Imagen de mapa de bits" r:id="rId27" imgW="1181265" imgH="619211" progId="PBrush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068960"/>
                        <a:ext cx="1872208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20"/>
          <p:cNvGraphicFramePr>
            <a:graphicFrameLocks noChangeAspect="1"/>
          </p:cNvGraphicFramePr>
          <p:nvPr/>
        </p:nvGraphicFramePr>
        <p:xfrm>
          <a:off x="5580063" y="3540125"/>
          <a:ext cx="1800249" cy="140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7" name="Imagen de mapa de bits" r:id="rId29" imgW="857143" imgH="819048" progId="PBrush">
                  <p:embed/>
                </p:oleObj>
              </mc:Choice>
              <mc:Fallback>
                <p:oleObj name="Imagen de mapa de bits" r:id="rId29" imgW="857143" imgH="819048" progId="PBrush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540125"/>
                        <a:ext cx="1800249" cy="14019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21"/>
          <p:cNvGraphicFramePr>
            <a:graphicFrameLocks noChangeAspect="1"/>
          </p:cNvGraphicFramePr>
          <p:nvPr/>
        </p:nvGraphicFramePr>
        <p:xfrm>
          <a:off x="539552" y="3861048"/>
          <a:ext cx="17843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8" name="Imagen de mapa de bits" r:id="rId31" imgW="1428949" imgH="1209524" progId="PBrush">
                  <p:embed/>
                </p:oleObj>
              </mc:Choice>
              <mc:Fallback>
                <p:oleObj name="Imagen de mapa de bits" r:id="rId31" imgW="1428949" imgH="1209524" progId="PBrush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861048"/>
                        <a:ext cx="1784350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523803"/>
              </p:ext>
            </p:extLst>
          </p:nvPr>
        </p:nvGraphicFramePr>
        <p:xfrm>
          <a:off x="2987824" y="5013176"/>
          <a:ext cx="1871663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9" name="Imagen de mapa de bits" r:id="rId33" imgW="971686" imgH="942857" progId="PBrush">
                  <p:embed/>
                </p:oleObj>
              </mc:Choice>
              <mc:Fallback>
                <p:oleObj name="Imagen de mapa de bits" r:id="rId33" imgW="971686" imgH="942857" progId="PBrush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013176"/>
                        <a:ext cx="1871663" cy="15841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23"/>
          <p:cNvGraphicFramePr>
            <a:graphicFrameLocks noChangeAspect="1"/>
          </p:cNvGraphicFramePr>
          <p:nvPr/>
        </p:nvGraphicFramePr>
        <p:xfrm>
          <a:off x="539552" y="5429250"/>
          <a:ext cx="226079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0" name="Imagen de mapa de bits" r:id="rId35" imgW="1047619" imgH="657317" progId="PBrush">
                  <p:embed/>
                </p:oleObj>
              </mc:Choice>
              <mc:Fallback>
                <p:oleObj name="Imagen de mapa de bits" r:id="rId35" imgW="1047619" imgH="657317" progId="PBrush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429250"/>
                        <a:ext cx="2260798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6" name="Object 24"/>
          <p:cNvGraphicFramePr>
            <a:graphicFrameLocks noChangeAspect="1"/>
          </p:cNvGraphicFramePr>
          <p:nvPr/>
        </p:nvGraphicFramePr>
        <p:xfrm>
          <a:off x="5143500" y="4857750"/>
          <a:ext cx="15113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1" name="Imagen de mapa de bits" r:id="rId37" imgW="876190" imgH="1257476" progId="PBrush">
                  <p:embed/>
                </p:oleObj>
              </mc:Choice>
              <mc:Fallback>
                <p:oleObj name="Imagen de mapa de bits" r:id="rId37" imgW="876190" imgH="1257476" progId="PBrush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857750"/>
                        <a:ext cx="1511300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9" name="Picture 25" descr="http://www.cepes.org.pe/revista/r-agra36/agricultor.jpg"/>
          <p:cNvPicPr>
            <a:picLocks noChangeAspect="1" noChangeArrowheads="1"/>
          </p:cNvPicPr>
          <p:nvPr/>
        </p:nvPicPr>
        <p:blipFill>
          <a:blip r:embed="rId39" r:link="rId40" cstate="print"/>
          <a:srcRect/>
          <a:stretch>
            <a:fillRect/>
          </a:stretch>
        </p:blipFill>
        <p:spPr bwMode="auto">
          <a:xfrm>
            <a:off x="6858000" y="4929188"/>
            <a:ext cx="167444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263</Words>
  <Application>Microsoft Office PowerPoint</Application>
  <PresentationFormat>Presentación en pantalla (4:3)</PresentationFormat>
  <Paragraphs>140</Paragraphs>
  <Slides>19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Tema de Office</vt:lpstr>
      <vt:lpstr>Imagen de mapa de bits</vt:lpstr>
      <vt:lpstr>CorelDRAW</vt:lpstr>
      <vt:lpstr>Presentación</vt:lpstr>
      <vt:lpstr>“¿Quiénes somos ? “</vt:lpstr>
      <vt:lpstr>Nombres Comunes: PERSONA, MUJER, HOMBRE, NIÑO, NIÑA.  Profesiones: ALUMNO/A, PROFESOR/A, INTÉRPRETE, DIRECTORA, TUTOR.  Nombres de Lugares: COLEGIO, INSTITUTO, UNIVERSIDAD, FEDERACIÓN, ASOCIACIÓN...  Adjetivos: IGUAL, DIFERENTE, JOVEN, VIEJO, GUAPO, ALTO, FLACO…  Algunos verbos: TRABAJAR, ESTUDIAR, HABER, HABER-NO, SABER, SABER-NO,                               PRACTICAR, QUERER, SIGNAR, HABLAR, APRENDER, CORRER...  Partículas Interrogativas: QUÉ, CÓMO, QUIÉN, DÓNDE, CUÁNTOS, PORQUÉ, CUANDO, CÚAL…  Adverbios: SI, NO …  Números del 20 al 30  Colores: BLANCO, NEGRO, AMARILLO, ROJO, AZUL, VERDE, MARRON, ROSA ….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A: Hola, ¿Qué tal?, ¿Eres oyente?. B: Si, soy oyente. Estudio y aprendo LSE. Ahora estoy      practicando.  A: ¡Ah!. Pero ¿Dónde aprendes LSE?. B: Aprendo LSE en el Instituto. En el futuro quiero      trabajar como Intérprete.  A: Bien... ¡Qué interesante!. B: ¿Tienes trabajo?. ¿En qué trabajas?.  A: Si, trabajo en un colegio de niños sordos, les enseño. B: Bien ¡Qué interesante!.  A: Si, este trabajo me encanta.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“¿Quiénes somos ? “</dc:title>
  <dc:creator>segacferrol</dc:creator>
  <cp:lastModifiedBy>Formacion</cp:lastModifiedBy>
  <cp:revision>17</cp:revision>
  <dcterms:created xsi:type="dcterms:W3CDTF">2016-04-18T10:51:32Z</dcterms:created>
  <dcterms:modified xsi:type="dcterms:W3CDTF">2017-01-09T13:04:51Z</dcterms:modified>
</cp:coreProperties>
</file>