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7" r:id="rId2"/>
    <p:sldId id="258" r:id="rId3"/>
    <p:sldId id="259" r:id="rId4"/>
    <p:sldId id="261" r:id="rId5"/>
    <p:sldId id="273" r:id="rId6"/>
    <p:sldId id="264" r:id="rId7"/>
    <p:sldId id="260" r:id="rId8"/>
    <p:sldId id="266" r:id="rId9"/>
    <p:sldId id="272" r:id="rId10"/>
    <p:sldId id="262" r:id="rId11"/>
    <p:sldId id="263" r:id="rId12"/>
    <p:sldId id="267" r:id="rId13"/>
    <p:sldId id="269" r:id="rId14"/>
    <p:sldId id="265" r:id="rId15"/>
    <p:sldId id="268" r:id="rId16"/>
    <p:sldId id="270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6" Type="http://schemas.openxmlformats.org/officeDocument/2006/relationships/image" Target="../media/image46.emf"/><Relationship Id="rId11" Type="http://schemas.openxmlformats.org/officeDocument/2006/relationships/image" Target="../media/image51.emf"/><Relationship Id="rId5" Type="http://schemas.openxmlformats.org/officeDocument/2006/relationships/image" Target="../media/image45.emf"/><Relationship Id="rId10" Type="http://schemas.openxmlformats.org/officeDocument/2006/relationships/image" Target="../media/image50.wmf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F8266-51D7-40D3-A935-5CD2BF5D588D}" type="datetimeFigureOut">
              <a:rPr lang="es-ES_tradnl" smtClean="0"/>
              <a:pPr/>
              <a:t>09/01/2017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ECBAD-3E04-4701-B397-80CAFFBB769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941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CBBEE-46BC-4C1D-B491-EAD9427F73BC}" type="slidenum">
              <a:rPr lang="es-ES" smtClean="0"/>
              <a:pPr/>
              <a:t>7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/>
          </a:p>
        </p:txBody>
      </p:sp>
      <p:sp>
        <p:nvSpPr>
          <p:cNvPr id="2355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9E4D56-0FA0-45E8-BB21-21C76C075995}" type="slidenum">
              <a:rPr lang="es-ES" smtClean="0"/>
              <a:pPr/>
              <a:t>10</a:t>
            </a:fld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/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EA2466-DFFB-4AC1-89CE-3FC71B6E19F7}" type="slidenum">
              <a:rPr lang="es-ES" smtClean="0"/>
              <a:pPr/>
              <a:t>12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87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41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60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28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12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63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05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18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112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68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81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09/01/2017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69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esentaci_n_de_Microsoft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3.jp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3.jp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79.jpeg"/><Relationship Id="rId5" Type="http://schemas.openxmlformats.org/officeDocument/2006/relationships/image" Target="../media/image74.jpeg"/><Relationship Id="rId10" Type="http://schemas.openxmlformats.org/officeDocument/2006/relationships/image" Target="../media/image78.jpeg"/><Relationship Id="rId4" Type="http://schemas.openxmlformats.org/officeDocument/2006/relationships/image" Target="../media/image73.jpeg"/><Relationship Id="rId9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.jp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8.e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5.emf"/><Relationship Id="rId17" Type="http://schemas.openxmlformats.org/officeDocument/2006/relationships/oleObject" Target="../embeddings/oleObject8.bin"/><Relationship Id="rId25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7.emf"/><Relationship Id="rId20" Type="http://schemas.openxmlformats.org/officeDocument/2006/relationships/image" Target="../media/image49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51.e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44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41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6.emf"/><Relationship Id="rId22" Type="http://schemas.openxmlformats.org/officeDocument/2006/relationships/image" Target="../media/image5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A30F90-B8EB-40AA-8300-A1EB6E357B8C}" type="slidenum">
              <a:rPr lang="es-ES"/>
              <a:pPr>
                <a:defRPr/>
              </a:pPr>
              <a:t>1</a:t>
            </a:fld>
            <a:endParaRPr lang="es-E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259633" y="571500"/>
            <a:ext cx="6768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3600" b="1" dirty="0" smtClean="0">
                <a:solidFill>
                  <a:srgbClr val="FF6699"/>
                </a:solidFill>
                <a:latin typeface="Tahoma" pitchFamily="34" charset="0"/>
              </a:rPr>
              <a:t>“</a:t>
            </a:r>
            <a:r>
              <a:rPr lang="es-ES_tradnl" sz="3600" b="1" dirty="0">
                <a:solidFill>
                  <a:srgbClr val="FF6699"/>
                </a:solidFill>
                <a:latin typeface="Tahoma" pitchFamily="34" charset="0"/>
              </a:rPr>
              <a:t>Saludo y presentación”</a:t>
            </a:r>
            <a:endParaRPr lang="es-ES" sz="3600" b="1" dirty="0">
              <a:solidFill>
                <a:srgbClr val="FF6699"/>
              </a:solidFill>
              <a:latin typeface="Tahoma" pitchFamily="34" charset="0"/>
            </a:endParaRP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314330"/>
              </p:ext>
            </p:extLst>
          </p:nvPr>
        </p:nvGraphicFramePr>
        <p:xfrm>
          <a:off x="827585" y="1217831"/>
          <a:ext cx="7632847" cy="4896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resentación" r:id="rId3" imgW="3723185" imgH="2791844" progId="PowerPoint.Show.12">
                  <p:embed/>
                </p:oleObj>
              </mc:Choice>
              <mc:Fallback>
                <p:oleObj name="Presentación" r:id="rId3" imgW="3723185" imgH="2791844" progId="PowerPoint.Show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5" y="1217831"/>
                        <a:ext cx="7632847" cy="48969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5F54F2-A878-4943-A210-92334FDC00D6}" type="slidenum">
              <a:rPr lang="es-ES"/>
              <a:pPr>
                <a:defRPr/>
              </a:pPr>
              <a:t>10</a:t>
            </a:fld>
            <a:endParaRPr lang="es-ES"/>
          </a:p>
        </p:txBody>
      </p:sp>
      <p:sp>
        <p:nvSpPr>
          <p:cNvPr id="12291" name="WordArt 6"/>
          <p:cNvSpPr>
            <a:spLocks noChangeArrowheads="1" noChangeShapeType="1" noTextEdit="1"/>
          </p:cNvSpPr>
          <p:nvPr/>
        </p:nvSpPr>
        <p:spPr bwMode="auto">
          <a:xfrm>
            <a:off x="1066800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_tradnl" sz="20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Actividad 5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899592" y="87015"/>
            <a:ext cx="5112568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</a:rPr>
              <a:t>“ </a:t>
            </a:r>
            <a:r>
              <a:rPr lang="es-ES_tradn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</a:rPr>
              <a:t>Los días de la semana ”</a:t>
            </a:r>
            <a:endParaRPr lang="es-E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13" name="Picture 4" descr="signo_331"/>
          <p:cNvPicPr>
            <a:picLocks noChangeAspect="1" noChangeArrowheads="1"/>
          </p:cNvPicPr>
          <p:nvPr/>
        </p:nvPicPr>
        <p:blipFill>
          <a:blip r:embed="rId3" cstate="print"/>
          <a:srcRect t="44092"/>
          <a:stretch>
            <a:fillRect/>
          </a:stretch>
        </p:blipFill>
        <p:spPr bwMode="auto">
          <a:xfrm>
            <a:off x="467544" y="894502"/>
            <a:ext cx="1739900" cy="241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5" descr="signo_330"/>
          <p:cNvPicPr>
            <a:picLocks noChangeAspect="1" noChangeArrowheads="1"/>
          </p:cNvPicPr>
          <p:nvPr/>
        </p:nvPicPr>
        <p:blipFill>
          <a:blip r:embed="rId4" cstate="print"/>
          <a:srcRect l="6741" t="44091"/>
          <a:stretch>
            <a:fillRect/>
          </a:stretch>
        </p:blipFill>
        <p:spPr bwMode="auto">
          <a:xfrm>
            <a:off x="2423344" y="894502"/>
            <a:ext cx="1727200" cy="2449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6" descr="signo_329"/>
          <p:cNvPicPr>
            <a:picLocks noChangeAspect="1" noChangeArrowheads="1"/>
          </p:cNvPicPr>
          <p:nvPr/>
        </p:nvPicPr>
        <p:blipFill>
          <a:blip r:embed="rId5" cstate="print"/>
          <a:srcRect l="6717" t="44091"/>
          <a:stretch>
            <a:fillRect/>
          </a:stretch>
        </p:blipFill>
        <p:spPr bwMode="auto">
          <a:xfrm>
            <a:off x="4366444" y="894502"/>
            <a:ext cx="1657350" cy="2433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7" descr="signo_337"/>
          <p:cNvPicPr>
            <a:picLocks noChangeAspect="1" noChangeArrowheads="1"/>
          </p:cNvPicPr>
          <p:nvPr/>
        </p:nvPicPr>
        <p:blipFill>
          <a:blip r:embed="rId6" cstate="print"/>
          <a:srcRect t="44091"/>
          <a:stretch>
            <a:fillRect/>
          </a:stretch>
        </p:blipFill>
        <p:spPr bwMode="auto">
          <a:xfrm>
            <a:off x="6311131" y="894502"/>
            <a:ext cx="1728788" cy="2449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8" descr="signo_338"/>
          <p:cNvPicPr>
            <a:picLocks noChangeAspect="1" noChangeArrowheads="1"/>
          </p:cNvPicPr>
          <p:nvPr/>
        </p:nvPicPr>
        <p:blipFill>
          <a:blip r:embed="rId7" cstate="print"/>
          <a:srcRect t="45699"/>
          <a:stretch>
            <a:fillRect/>
          </a:stretch>
        </p:blipFill>
        <p:spPr bwMode="auto">
          <a:xfrm>
            <a:off x="868920" y="3717950"/>
            <a:ext cx="1800225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9" descr="signo_339"/>
          <p:cNvPicPr>
            <a:picLocks noChangeAspect="1" noChangeArrowheads="1"/>
          </p:cNvPicPr>
          <p:nvPr/>
        </p:nvPicPr>
        <p:blipFill>
          <a:blip r:embed="rId8" cstate="print"/>
          <a:srcRect t="44967"/>
          <a:stretch>
            <a:fillRect/>
          </a:stretch>
        </p:blipFill>
        <p:spPr bwMode="auto">
          <a:xfrm>
            <a:off x="3245408" y="3717950"/>
            <a:ext cx="1728787" cy="2519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0" descr="signo_340"/>
          <p:cNvPicPr>
            <a:picLocks noChangeAspect="1" noChangeArrowheads="1"/>
          </p:cNvPicPr>
          <p:nvPr/>
        </p:nvPicPr>
        <p:blipFill>
          <a:blip r:embed="rId9" cstate="print"/>
          <a:srcRect r="50417"/>
          <a:stretch>
            <a:fillRect/>
          </a:stretch>
        </p:blipFill>
        <p:spPr bwMode="auto">
          <a:xfrm>
            <a:off x="5693333" y="3717950"/>
            <a:ext cx="1800225" cy="2592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20 Rectángulo redondeado"/>
          <p:cNvSpPr/>
          <p:nvPr/>
        </p:nvSpPr>
        <p:spPr>
          <a:xfrm>
            <a:off x="509402" y="2806621"/>
            <a:ext cx="1656184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es-ES_tradnl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LUNES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2453618" y="2806621"/>
            <a:ext cx="1656184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es-ES_tradnl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MARTES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4397834" y="2806621"/>
            <a:ext cx="1656184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es-ES_tradnl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MIÉRCOLES</a:t>
            </a:r>
          </a:p>
        </p:txBody>
      </p:sp>
      <p:sp>
        <p:nvSpPr>
          <p:cNvPr id="24" name="23 Rectángulo redondeado"/>
          <p:cNvSpPr/>
          <p:nvPr/>
        </p:nvSpPr>
        <p:spPr>
          <a:xfrm>
            <a:off x="6342050" y="2806621"/>
            <a:ext cx="1656184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es-ES_tradnl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JUEVES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868945" y="5712448"/>
            <a:ext cx="1800200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es-ES_tradnl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VIERNES</a:t>
            </a:r>
            <a:endParaRPr lang="es-ES_tradnl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3245408" y="5712448"/>
            <a:ext cx="172819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es-ES_tradnl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SÁBADO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5729349" y="5676444"/>
            <a:ext cx="172819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defRPr/>
            </a:pPr>
            <a:r>
              <a:rPr lang="es-ES_tradnl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DOMINGO</a:t>
            </a: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B255-B30F-419E-8B41-179706754E31}" type="slidenum">
              <a:rPr lang="es-ES"/>
              <a:pPr>
                <a:defRPr/>
              </a:pPr>
              <a:t>11</a:t>
            </a:fld>
            <a:endParaRPr lang="es-ES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2188" y="2349500"/>
            <a:ext cx="1622425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08050"/>
            <a:ext cx="20685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15 Rectángulo"/>
          <p:cNvSpPr>
            <a:spLocks noChangeArrowheads="1"/>
          </p:cNvSpPr>
          <p:nvPr/>
        </p:nvSpPr>
        <p:spPr bwMode="auto">
          <a:xfrm>
            <a:off x="1814513" y="2420938"/>
            <a:ext cx="692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Enero</a:t>
            </a:r>
          </a:p>
        </p:txBody>
      </p:sp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908050"/>
            <a:ext cx="172878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17 Rectángulo"/>
          <p:cNvSpPr>
            <a:spLocks noChangeArrowheads="1"/>
          </p:cNvSpPr>
          <p:nvPr/>
        </p:nvSpPr>
        <p:spPr bwMode="auto">
          <a:xfrm>
            <a:off x="3132138" y="2420938"/>
            <a:ext cx="850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Febrero</a:t>
            </a:r>
          </a:p>
        </p:txBody>
      </p:sp>
      <p:pic>
        <p:nvPicPr>
          <p:cNvPr id="133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908050"/>
            <a:ext cx="18002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19 Rectángulo"/>
          <p:cNvSpPr>
            <a:spLocks noChangeArrowheads="1"/>
          </p:cNvSpPr>
          <p:nvPr/>
        </p:nvSpPr>
        <p:spPr bwMode="auto">
          <a:xfrm>
            <a:off x="4716463" y="2420938"/>
            <a:ext cx="701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Marzo</a:t>
            </a:r>
          </a:p>
        </p:txBody>
      </p:sp>
      <p:pic>
        <p:nvPicPr>
          <p:cNvPr id="1332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4650" y="908050"/>
            <a:ext cx="192563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21 Rectángulo"/>
          <p:cNvSpPr>
            <a:spLocks noChangeArrowheads="1"/>
          </p:cNvSpPr>
          <p:nvPr/>
        </p:nvSpPr>
        <p:spPr bwMode="auto">
          <a:xfrm>
            <a:off x="6300788" y="2390775"/>
            <a:ext cx="593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Abril</a:t>
            </a:r>
          </a:p>
        </p:txBody>
      </p:sp>
      <p:pic>
        <p:nvPicPr>
          <p:cNvPr id="1332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2708275"/>
            <a:ext cx="18002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413" y="2708275"/>
            <a:ext cx="19446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4300" y="2708275"/>
            <a:ext cx="17272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0" y="2708275"/>
            <a:ext cx="19542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7088" y="4508500"/>
            <a:ext cx="18002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775" y="4508500"/>
            <a:ext cx="18002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40200" y="4508500"/>
            <a:ext cx="180022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063" y="4505325"/>
            <a:ext cx="1944687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1115616" y="228600"/>
            <a:ext cx="69488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“ </a:t>
            </a:r>
            <a:r>
              <a:rPr lang="es-ES_tradnl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Meses del Año”</a:t>
            </a:r>
            <a:endParaRPr lang="es-ES" sz="2400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13334" name="34 Rectángulo"/>
          <p:cNvSpPr>
            <a:spLocks noChangeArrowheads="1"/>
          </p:cNvSpPr>
          <p:nvPr/>
        </p:nvSpPr>
        <p:spPr bwMode="auto">
          <a:xfrm>
            <a:off x="4787900" y="5991225"/>
            <a:ext cx="1111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Noviembre</a:t>
            </a:r>
          </a:p>
        </p:txBody>
      </p:sp>
      <p:sp>
        <p:nvSpPr>
          <p:cNvPr id="13335" name="35 Rectángulo"/>
          <p:cNvSpPr>
            <a:spLocks noChangeArrowheads="1"/>
          </p:cNvSpPr>
          <p:nvPr/>
        </p:nvSpPr>
        <p:spPr bwMode="auto">
          <a:xfrm>
            <a:off x="2058988" y="4191000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Mayo</a:t>
            </a:r>
          </a:p>
        </p:txBody>
      </p:sp>
      <p:sp>
        <p:nvSpPr>
          <p:cNvPr id="13336" name="37 Rectángulo"/>
          <p:cNvSpPr>
            <a:spLocks noChangeArrowheads="1"/>
          </p:cNvSpPr>
          <p:nvPr/>
        </p:nvSpPr>
        <p:spPr bwMode="auto">
          <a:xfrm>
            <a:off x="3290888" y="4221163"/>
            <a:ext cx="66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Junio</a:t>
            </a:r>
          </a:p>
        </p:txBody>
      </p:sp>
      <p:sp>
        <p:nvSpPr>
          <p:cNvPr id="13337" name="38 Rectángulo"/>
          <p:cNvSpPr>
            <a:spLocks noChangeArrowheads="1"/>
          </p:cNvSpPr>
          <p:nvPr/>
        </p:nvSpPr>
        <p:spPr bwMode="auto">
          <a:xfrm>
            <a:off x="4787900" y="4221163"/>
            <a:ext cx="601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Julio</a:t>
            </a:r>
          </a:p>
        </p:txBody>
      </p:sp>
      <p:sp>
        <p:nvSpPr>
          <p:cNvPr id="13338" name="39 Rectángulo"/>
          <p:cNvSpPr>
            <a:spLocks noChangeArrowheads="1"/>
          </p:cNvSpPr>
          <p:nvPr/>
        </p:nvSpPr>
        <p:spPr bwMode="auto">
          <a:xfrm>
            <a:off x="6151563" y="4221163"/>
            <a:ext cx="800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Agosto</a:t>
            </a:r>
          </a:p>
        </p:txBody>
      </p:sp>
      <p:sp>
        <p:nvSpPr>
          <p:cNvPr id="13339" name="40 Rectángulo"/>
          <p:cNvSpPr>
            <a:spLocks noChangeArrowheads="1"/>
          </p:cNvSpPr>
          <p:nvPr/>
        </p:nvSpPr>
        <p:spPr bwMode="auto">
          <a:xfrm>
            <a:off x="1835150" y="6021388"/>
            <a:ext cx="1160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Septiembre</a:t>
            </a:r>
          </a:p>
        </p:txBody>
      </p:sp>
      <p:sp>
        <p:nvSpPr>
          <p:cNvPr id="13340" name="41 Rectángulo"/>
          <p:cNvSpPr>
            <a:spLocks noChangeArrowheads="1"/>
          </p:cNvSpPr>
          <p:nvPr/>
        </p:nvSpPr>
        <p:spPr bwMode="auto">
          <a:xfrm>
            <a:off x="3429000" y="6021388"/>
            <a:ext cx="8715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Octubre</a:t>
            </a:r>
          </a:p>
        </p:txBody>
      </p:sp>
      <p:sp>
        <p:nvSpPr>
          <p:cNvPr id="13341" name="42 Rectángulo"/>
          <p:cNvSpPr>
            <a:spLocks noChangeArrowheads="1"/>
          </p:cNvSpPr>
          <p:nvPr/>
        </p:nvSpPr>
        <p:spPr bwMode="auto">
          <a:xfrm>
            <a:off x="6227763" y="6021388"/>
            <a:ext cx="1052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Diciembre</a:t>
            </a:r>
          </a:p>
        </p:txBody>
      </p:sp>
      <p:sp>
        <p:nvSpPr>
          <p:cNvPr id="13342" name="43 Rectángulo"/>
          <p:cNvSpPr>
            <a:spLocks noChangeArrowheads="1"/>
          </p:cNvSpPr>
          <p:nvPr/>
        </p:nvSpPr>
        <p:spPr bwMode="auto">
          <a:xfrm>
            <a:off x="8243888" y="3789363"/>
            <a:ext cx="531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/>
              <a:t>Mes</a:t>
            </a: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tino\Mis documentos\Especialista en LSE\Imagenes de LSE\Imagenes\Referencias temporales\Fec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85" y="635601"/>
            <a:ext cx="203993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C:\Documents and Settings\tino\Mis documentos\Especialista en LSE\Imagenes de LSE\Imagenes\Referencias temporales\Todos los di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7973" y="635601"/>
            <a:ext cx="18700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C:\Documents and Settings\tino\Mis documentos\Especialista en LSE\Imagenes de LSE\Imagenes\Referencias temporales\Invier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6010" y="635601"/>
            <a:ext cx="18097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C:\Documents and Settings\tino\Mis documentos\Especialista en LSE\Imagenes de LSE\Imagenes\Referencias temporales\Veran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5623" y="563692"/>
            <a:ext cx="1846262" cy="215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 descr="C:\Documents and Settings\tino\Mis documentos\Especialista en LSE\Imagenes de LSE\Imagenes\Referencias temporales\Tard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7784" y="5081383"/>
            <a:ext cx="1610799" cy="178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28 CuadroTexto"/>
          <p:cNvSpPr txBox="1">
            <a:spLocks noChangeArrowheads="1"/>
          </p:cNvSpPr>
          <p:nvPr/>
        </p:nvSpPr>
        <p:spPr bwMode="auto">
          <a:xfrm>
            <a:off x="82923" y="2364388"/>
            <a:ext cx="1008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>
                <a:solidFill>
                  <a:srgbClr val="FFFF00"/>
                </a:solidFill>
              </a:rPr>
              <a:t>Fecha</a:t>
            </a:r>
          </a:p>
        </p:txBody>
      </p:sp>
      <p:sp>
        <p:nvSpPr>
          <p:cNvPr id="17420" name="29 CuadroTexto"/>
          <p:cNvSpPr txBox="1">
            <a:spLocks noChangeArrowheads="1"/>
          </p:cNvSpPr>
          <p:nvPr/>
        </p:nvSpPr>
        <p:spPr bwMode="auto">
          <a:xfrm>
            <a:off x="2387552" y="2348513"/>
            <a:ext cx="172762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FFFF00"/>
                </a:solidFill>
              </a:rPr>
              <a:t>Todos los días</a:t>
            </a:r>
          </a:p>
        </p:txBody>
      </p:sp>
      <p:sp>
        <p:nvSpPr>
          <p:cNvPr id="17421" name="30 CuadroTexto"/>
          <p:cNvSpPr txBox="1">
            <a:spLocks noChangeArrowheads="1"/>
          </p:cNvSpPr>
          <p:nvPr/>
        </p:nvSpPr>
        <p:spPr bwMode="auto">
          <a:xfrm>
            <a:off x="6544048" y="2348513"/>
            <a:ext cx="1643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>
                <a:solidFill>
                  <a:srgbClr val="FFFF00"/>
                </a:solidFill>
              </a:rPr>
              <a:t>Verano</a:t>
            </a:r>
          </a:p>
        </p:txBody>
      </p:sp>
      <p:sp>
        <p:nvSpPr>
          <p:cNvPr id="17423" name="25 CuadroTexto"/>
          <p:cNvSpPr txBox="1">
            <a:spLocks noChangeArrowheads="1"/>
          </p:cNvSpPr>
          <p:nvPr/>
        </p:nvSpPr>
        <p:spPr bwMode="auto">
          <a:xfrm>
            <a:off x="2947123" y="6531561"/>
            <a:ext cx="16430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 dirty="0">
                <a:solidFill>
                  <a:srgbClr val="FFFF00"/>
                </a:solidFill>
              </a:rPr>
              <a:t>Tarde</a:t>
            </a:r>
          </a:p>
        </p:txBody>
      </p:sp>
      <p:sp>
        <p:nvSpPr>
          <p:cNvPr id="17424" name="31 CuadroTexto"/>
          <p:cNvSpPr txBox="1">
            <a:spLocks noChangeArrowheads="1"/>
          </p:cNvSpPr>
          <p:nvPr/>
        </p:nvSpPr>
        <p:spPr bwMode="auto">
          <a:xfrm>
            <a:off x="5003800" y="6453188"/>
            <a:ext cx="1643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>
                <a:solidFill>
                  <a:srgbClr val="FFFF00"/>
                </a:solidFill>
              </a:rPr>
              <a:t>Noche</a:t>
            </a:r>
          </a:p>
        </p:txBody>
      </p:sp>
      <p:sp>
        <p:nvSpPr>
          <p:cNvPr id="17425" name="26 CuadroTexto"/>
          <p:cNvSpPr txBox="1">
            <a:spLocks noChangeArrowheads="1"/>
          </p:cNvSpPr>
          <p:nvPr/>
        </p:nvSpPr>
        <p:spPr bwMode="auto">
          <a:xfrm>
            <a:off x="468313" y="4652963"/>
            <a:ext cx="1727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>
                <a:solidFill>
                  <a:srgbClr val="FFFF00"/>
                </a:solidFill>
              </a:rPr>
              <a:t>Ayer</a:t>
            </a:r>
          </a:p>
        </p:txBody>
      </p:sp>
      <p:sp>
        <p:nvSpPr>
          <p:cNvPr id="17426" name="29 CuadroTexto"/>
          <p:cNvSpPr txBox="1">
            <a:spLocks noChangeArrowheads="1"/>
          </p:cNvSpPr>
          <p:nvPr/>
        </p:nvSpPr>
        <p:spPr bwMode="auto">
          <a:xfrm>
            <a:off x="4615235" y="2348513"/>
            <a:ext cx="1516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>
                <a:solidFill>
                  <a:srgbClr val="FFFF00"/>
                </a:solidFill>
              </a:rPr>
              <a:t>Invierno</a:t>
            </a:r>
          </a:p>
        </p:txBody>
      </p:sp>
      <p:sp>
        <p:nvSpPr>
          <p:cNvPr id="17428" name="2 CuadroTexto"/>
          <p:cNvSpPr txBox="1">
            <a:spLocks noChangeArrowheads="1"/>
          </p:cNvSpPr>
          <p:nvPr/>
        </p:nvSpPr>
        <p:spPr bwMode="auto">
          <a:xfrm>
            <a:off x="251683" y="39817"/>
            <a:ext cx="428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 dirty="0">
                <a:solidFill>
                  <a:srgbClr val="0070C0"/>
                </a:solidFill>
              </a:rPr>
              <a:t>Periodos de tiempo</a:t>
            </a: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10" y="5741907"/>
            <a:ext cx="799765" cy="1062236"/>
          </a:xfrm>
          <a:prstGeom prst="rect">
            <a:avLst/>
          </a:prstGeom>
        </p:spPr>
      </p:pic>
      <p:pic>
        <p:nvPicPr>
          <p:cNvPr id="22" name="Picture 6" descr="C:\Documents and Settings\tino\Mis documentos\Especialista en LSE\Imagenes de LSE\Imagenes\Referencias temporales\Aye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6998" y="2780506"/>
            <a:ext cx="2016224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C:\Documents and Settings\tino\Mis documentos\Especialista en LSE\Imagenes de LSE\Imagenes\Referencias temporales\Ho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2721" y="2881239"/>
            <a:ext cx="21558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6 CuadroTexto"/>
          <p:cNvSpPr txBox="1">
            <a:spLocks noChangeArrowheads="1"/>
          </p:cNvSpPr>
          <p:nvPr/>
        </p:nvSpPr>
        <p:spPr bwMode="auto">
          <a:xfrm>
            <a:off x="423791" y="4364831"/>
            <a:ext cx="1727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>
                <a:solidFill>
                  <a:srgbClr val="FFFF00"/>
                </a:solidFill>
              </a:rPr>
              <a:t>Ayer</a:t>
            </a:r>
          </a:p>
        </p:txBody>
      </p:sp>
      <p:sp>
        <p:nvSpPr>
          <p:cNvPr id="26" name="31 CuadroTexto"/>
          <p:cNvSpPr txBox="1">
            <a:spLocks noChangeArrowheads="1"/>
          </p:cNvSpPr>
          <p:nvPr/>
        </p:nvSpPr>
        <p:spPr bwMode="auto">
          <a:xfrm>
            <a:off x="2875484" y="4532672"/>
            <a:ext cx="1643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 dirty="0">
                <a:solidFill>
                  <a:srgbClr val="FFFF00"/>
                </a:solidFill>
              </a:rPr>
              <a:t>Hoy</a:t>
            </a:r>
          </a:p>
        </p:txBody>
      </p:sp>
      <p:pic>
        <p:nvPicPr>
          <p:cNvPr id="27" name="Picture 8" descr="C:\Documents and Settings\tino\Mis documentos\Especialista en LSE\Imagenes de LSE\Imagenes\Referencias temporales\Maña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47576" y="2899713"/>
            <a:ext cx="18938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24 CuadroTexto"/>
          <p:cNvSpPr txBox="1">
            <a:spLocks noChangeArrowheads="1"/>
          </p:cNvSpPr>
          <p:nvPr/>
        </p:nvSpPr>
        <p:spPr bwMode="auto">
          <a:xfrm>
            <a:off x="4543441" y="4569690"/>
            <a:ext cx="1368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 dirty="0">
                <a:solidFill>
                  <a:srgbClr val="FFFF00"/>
                </a:solidFill>
              </a:rPr>
              <a:t>Mañana</a:t>
            </a:r>
          </a:p>
        </p:txBody>
      </p:sp>
      <p:pic>
        <p:nvPicPr>
          <p:cNvPr id="29" name="Picture 10" descr="C:\Documents and Settings\tino\Mis documentos\Especialista en LSE\Imagenes de LSE\Imagenes\Referencias temporales\Noch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81163" y="5081383"/>
            <a:ext cx="1583953" cy="176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31 CuadroTexto"/>
          <p:cNvSpPr txBox="1">
            <a:spLocks noChangeArrowheads="1"/>
          </p:cNvSpPr>
          <p:nvPr/>
        </p:nvSpPr>
        <p:spPr bwMode="auto">
          <a:xfrm>
            <a:off x="4264891" y="6517842"/>
            <a:ext cx="1643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>
                <a:solidFill>
                  <a:srgbClr val="FFFF00"/>
                </a:solidFill>
              </a:rPr>
              <a:t>Noche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5074C-E8D8-4AB7-A284-7E968D67E09D}" type="slidenum">
              <a:rPr lang="es-ES"/>
              <a:pPr>
                <a:defRPr/>
              </a:pPr>
              <a:t>13</a:t>
            </a:fld>
            <a:endParaRPr lang="es-ES"/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611560" y="1989138"/>
            <a:ext cx="7848228" cy="403225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s-ES_tradnl"/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1238250" y="2133600"/>
            <a:ext cx="743743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s-ES" b="1" dirty="0">
                <a:latin typeface="Tahoma" pitchFamily="34" charset="0"/>
              </a:rPr>
              <a:t>Nº socio </a:t>
            </a:r>
            <a:r>
              <a:rPr lang="es-ES" dirty="0">
                <a:latin typeface="Tahoma" pitchFamily="34" charset="0"/>
              </a:rPr>
              <a:t>....…..</a:t>
            </a:r>
          </a:p>
          <a:p>
            <a:pPr>
              <a:lnSpc>
                <a:spcPct val="140000"/>
              </a:lnSpc>
            </a:pPr>
            <a:r>
              <a:rPr lang="es-ES" b="1" dirty="0">
                <a:latin typeface="Tahoma" pitchFamily="34" charset="0"/>
              </a:rPr>
              <a:t>Nombre:</a:t>
            </a:r>
            <a:r>
              <a:rPr lang="es-ES" dirty="0">
                <a:latin typeface="Tahoma" pitchFamily="34" charset="0"/>
              </a:rPr>
              <a:t> …………..……….…………</a:t>
            </a:r>
            <a:r>
              <a:rPr lang="es-ES" b="1" dirty="0">
                <a:latin typeface="Tahoma" pitchFamily="34" charset="0"/>
              </a:rPr>
              <a:t>  </a:t>
            </a:r>
          </a:p>
          <a:p>
            <a:pPr>
              <a:lnSpc>
                <a:spcPct val="140000"/>
              </a:lnSpc>
            </a:pPr>
            <a:r>
              <a:rPr lang="es-ES" b="1" dirty="0">
                <a:latin typeface="Tahoma" pitchFamily="34" charset="0"/>
              </a:rPr>
              <a:t>Apellido 1º: </a:t>
            </a:r>
            <a:r>
              <a:rPr lang="es-ES" dirty="0">
                <a:latin typeface="Tahoma" pitchFamily="34" charset="0"/>
              </a:rPr>
              <a:t>…………..…………………. </a:t>
            </a:r>
            <a:r>
              <a:rPr lang="es-ES" b="1" dirty="0">
                <a:latin typeface="Tahoma" pitchFamily="34" charset="0"/>
              </a:rPr>
              <a:t>Apellido 2º: </a:t>
            </a:r>
            <a:r>
              <a:rPr lang="es-ES" dirty="0">
                <a:latin typeface="Tahoma" pitchFamily="34" charset="0"/>
              </a:rPr>
              <a:t>……………..…………… </a:t>
            </a:r>
          </a:p>
          <a:p>
            <a:pPr>
              <a:lnSpc>
                <a:spcPct val="140000"/>
              </a:lnSpc>
            </a:pPr>
            <a:r>
              <a:rPr lang="es-ES" b="1" dirty="0">
                <a:latin typeface="Tahoma" pitchFamily="34" charset="0"/>
              </a:rPr>
              <a:t>D.N.I.: </a:t>
            </a:r>
            <a:r>
              <a:rPr lang="es-ES" dirty="0">
                <a:latin typeface="Tahoma" pitchFamily="34" charset="0"/>
              </a:rPr>
              <a:t>…………………………….…… </a:t>
            </a:r>
          </a:p>
          <a:p>
            <a:pPr>
              <a:lnSpc>
                <a:spcPct val="140000"/>
              </a:lnSpc>
            </a:pPr>
            <a:r>
              <a:rPr lang="es-ES" b="1" dirty="0">
                <a:latin typeface="Tahoma" pitchFamily="34" charset="0"/>
              </a:rPr>
              <a:t>Nº de teléfono: </a:t>
            </a:r>
            <a:r>
              <a:rPr lang="es-ES" dirty="0">
                <a:latin typeface="Tahoma" pitchFamily="34" charset="0"/>
              </a:rPr>
              <a:t>……………………………</a:t>
            </a:r>
            <a:r>
              <a:rPr lang="es-ES" b="1" dirty="0">
                <a:latin typeface="Tahoma" pitchFamily="34" charset="0"/>
              </a:rPr>
              <a:t>O Móvil</a:t>
            </a:r>
            <a:r>
              <a:rPr lang="es-ES" dirty="0">
                <a:latin typeface="Tahoma" pitchFamily="34" charset="0"/>
              </a:rPr>
              <a:t>:………………………………</a:t>
            </a:r>
          </a:p>
          <a:p>
            <a:pPr>
              <a:lnSpc>
                <a:spcPct val="140000"/>
              </a:lnSpc>
            </a:pPr>
            <a:r>
              <a:rPr lang="es-ES" b="1" dirty="0">
                <a:latin typeface="Tahoma" pitchFamily="34" charset="0"/>
              </a:rPr>
              <a:t>Dirección:</a:t>
            </a:r>
            <a:r>
              <a:rPr lang="es-ES" dirty="0">
                <a:latin typeface="Tahoma" pitchFamily="34" charset="0"/>
              </a:rPr>
              <a:t>………………………………………………………………………………</a:t>
            </a:r>
          </a:p>
          <a:p>
            <a:pPr>
              <a:lnSpc>
                <a:spcPct val="140000"/>
              </a:lnSpc>
            </a:pPr>
            <a:r>
              <a:rPr lang="es-ES" b="1" dirty="0">
                <a:latin typeface="Tahoma" pitchFamily="34" charset="0"/>
              </a:rPr>
              <a:t>Localidad:</a:t>
            </a:r>
            <a:r>
              <a:rPr lang="es-ES" dirty="0">
                <a:latin typeface="Tahoma" pitchFamily="34" charset="0"/>
              </a:rPr>
              <a:t>……………………….</a:t>
            </a:r>
          </a:p>
          <a:p>
            <a:pPr>
              <a:lnSpc>
                <a:spcPct val="140000"/>
              </a:lnSpc>
            </a:pPr>
            <a:r>
              <a:rPr lang="es-ES" b="1" dirty="0">
                <a:latin typeface="Tahoma" pitchFamily="34" charset="0"/>
              </a:rPr>
              <a:t>Provincia:</a:t>
            </a:r>
            <a:r>
              <a:rPr lang="es-ES" dirty="0">
                <a:latin typeface="Tahoma" pitchFamily="34" charset="0"/>
              </a:rPr>
              <a:t>…………….............</a:t>
            </a:r>
          </a:p>
          <a:p>
            <a:pPr>
              <a:lnSpc>
                <a:spcPct val="140000"/>
              </a:lnSpc>
            </a:pPr>
            <a:r>
              <a:rPr lang="es-ES" b="1" dirty="0">
                <a:latin typeface="Tahoma" pitchFamily="34" charset="0"/>
              </a:rPr>
              <a:t>Código Postal:</a:t>
            </a:r>
            <a:r>
              <a:rPr lang="es-ES" dirty="0">
                <a:latin typeface="Tahoma" pitchFamily="34" charset="0"/>
              </a:rPr>
              <a:t>....................</a:t>
            </a:r>
          </a:p>
          <a:p>
            <a:pPr>
              <a:lnSpc>
                <a:spcPct val="140000"/>
              </a:lnSpc>
            </a:pPr>
            <a:r>
              <a:rPr lang="es-ES" b="1" dirty="0">
                <a:latin typeface="Tahoma" pitchFamily="34" charset="0"/>
              </a:rPr>
              <a:t>E-mail:</a:t>
            </a:r>
            <a:r>
              <a:rPr lang="es-ES" dirty="0">
                <a:latin typeface="Tahoma" pitchFamily="34" charset="0"/>
              </a:rPr>
              <a:t>…………………………………………………………………………………..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2268538" y="908050"/>
            <a:ext cx="460692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rgbClr val="006600"/>
                </a:solidFill>
                <a:latin typeface="Tahoma" pitchFamily="34" charset="0"/>
              </a:rPr>
              <a:t>CARNET DE ESTUDIANTE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F449A-53DE-4011-A6DB-934BB4B32B60}" type="slidenum">
              <a:rPr lang="es-ES"/>
              <a:pPr>
                <a:defRPr/>
              </a:pPr>
              <a:t>14</a:t>
            </a:fld>
            <a:endParaRPr lang="es-ES"/>
          </a:p>
        </p:txBody>
      </p:sp>
      <p:pic>
        <p:nvPicPr>
          <p:cNvPr id="15363" name="Picture 7" descr="C:\Documents and Settings\tino\Mis documentos\Especialista en LSE\Imagenes de LSE\Imagenes\Vocabularios\Conte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588" y="765175"/>
            <a:ext cx="18859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5 CuadroTexto"/>
          <p:cNvSpPr txBox="1">
            <a:spLocks noChangeArrowheads="1"/>
          </p:cNvSpPr>
          <p:nvPr/>
        </p:nvSpPr>
        <p:spPr bwMode="auto">
          <a:xfrm>
            <a:off x="3635375" y="2636838"/>
            <a:ext cx="1643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/>
              <a:t>Contento</a:t>
            </a:r>
          </a:p>
        </p:txBody>
      </p:sp>
      <p:pic>
        <p:nvPicPr>
          <p:cNvPr id="15365" name="Picture 8" descr="C:\Documents and Settings\tino\Mis documentos\Especialista en LSE\Imagenes de LSE\Imagenes\Vocabulario\Probl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3357563"/>
            <a:ext cx="19431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31 CuadroTexto"/>
          <p:cNvSpPr txBox="1">
            <a:spLocks noChangeArrowheads="1"/>
          </p:cNvSpPr>
          <p:nvPr/>
        </p:nvSpPr>
        <p:spPr bwMode="auto">
          <a:xfrm>
            <a:off x="611188" y="5373688"/>
            <a:ext cx="2736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/>
              <a:t>Problema/Preocupar</a:t>
            </a:r>
          </a:p>
        </p:txBody>
      </p:sp>
      <p:pic>
        <p:nvPicPr>
          <p:cNvPr id="15367" name="Picture 9" descr="C:\Documents and Settings\tino\Mis documentos\Especialista en LSE\Imagenes de LSE\Imagenes\Vocabulario\Gru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6150" y="765175"/>
            <a:ext cx="188118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31 CuadroTexto"/>
          <p:cNvSpPr txBox="1">
            <a:spLocks noChangeArrowheads="1"/>
          </p:cNvSpPr>
          <p:nvPr/>
        </p:nvSpPr>
        <p:spPr bwMode="auto">
          <a:xfrm>
            <a:off x="6156325" y="2636838"/>
            <a:ext cx="1643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/>
              <a:t>Grupo</a:t>
            </a:r>
          </a:p>
        </p:txBody>
      </p:sp>
      <p:pic>
        <p:nvPicPr>
          <p:cNvPr id="15369" name="Picture 2" descr="C:\Documents and Settings\tino\Mis documentos\Especialista en LSE\Imagenes de LSE\Imagenes\Vocabulario\Tempra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765175"/>
            <a:ext cx="18716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28 CuadroTexto"/>
          <p:cNvSpPr txBox="1">
            <a:spLocks noChangeArrowheads="1"/>
          </p:cNvSpPr>
          <p:nvPr/>
        </p:nvSpPr>
        <p:spPr bwMode="auto">
          <a:xfrm>
            <a:off x="1071563" y="2708275"/>
            <a:ext cx="16287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/>
              <a:t>Temprano</a:t>
            </a:r>
          </a:p>
        </p:txBody>
      </p:sp>
      <p:pic>
        <p:nvPicPr>
          <p:cNvPr id="15371" name="Picture 25" descr="C:\Documents and Settings\tino\Mis documentos\Especialista en LSE\Imagenes de LSE\Imagenes\Verbos\Hab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3357563"/>
            <a:ext cx="1955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29 CuadroTexto"/>
          <p:cNvSpPr txBox="1">
            <a:spLocks noChangeArrowheads="1"/>
          </p:cNvSpPr>
          <p:nvPr/>
        </p:nvSpPr>
        <p:spPr bwMode="auto">
          <a:xfrm>
            <a:off x="3635375" y="5300663"/>
            <a:ext cx="1643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/>
              <a:t>Haber</a:t>
            </a:r>
          </a:p>
        </p:txBody>
      </p:sp>
      <p:pic>
        <p:nvPicPr>
          <p:cNvPr id="15373" name="Picture 1" descr="E:\Sin pagas extraordinarias -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3357563"/>
            <a:ext cx="18732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29 CuadroTexto"/>
          <p:cNvSpPr txBox="1">
            <a:spLocks noChangeArrowheads="1"/>
          </p:cNvSpPr>
          <p:nvPr/>
        </p:nvSpPr>
        <p:spPr bwMode="auto">
          <a:xfrm>
            <a:off x="6084888" y="5300663"/>
            <a:ext cx="16430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b="1"/>
              <a:t>Haber-No</a:t>
            </a: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368984-C601-4C98-9A84-2CCEF6E7EF19}" type="slidenum">
              <a:rPr lang="es-ES"/>
              <a:pPr>
                <a:defRPr/>
              </a:pPr>
              <a:t>15</a:t>
            </a:fld>
            <a:endParaRPr lang="es-ES"/>
          </a:p>
        </p:txBody>
      </p:sp>
      <p:sp>
        <p:nvSpPr>
          <p:cNvPr id="18435" name="AutoShape 16"/>
          <p:cNvSpPr>
            <a:spLocks noChangeArrowheads="1"/>
          </p:cNvSpPr>
          <p:nvPr/>
        </p:nvSpPr>
        <p:spPr bwMode="auto">
          <a:xfrm>
            <a:off x="244144" y="4636343"/>
            <a:ext cx="7272338" cy="2160588"/>
          </a:xfrm>
          <a:prstGeom prst="roundRect">
            <a:avLst>
              <a:gd name="adj" fmla="val 11625"/>
            </a:avLst>
          </a:prstGeom>
          <a:solidFill>
            <a:schemeClr val="bg1"/>
          </a:solidFill>
          <a:ln w="28575">
            <a:solidFill>
              <a:srgbClr val="FF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8436" name="AutoShape 15"/>
          <p:cNvSpPr>
            <a:spLocks noChangeArrowheads="1"/>
          </p:cNvSpPr>
          <p:nvPr/>
        </p:nvSpPr>
        <p:spPr bwMode="auto">
          <a:xfrm>
            <a:off x="275894" y="1880443"/>
            <a:ext cx="7272338" cy="2089150"/>
          </a:xfrm>
          <a:prstGeom prst="roundRect">
            <a:avLst>
              <a:gd name="adj" fmla="val 11625"/>
            </a:avLst>
          </a:prstGeom>
          <a:solidFill>
            <a:schemeClr val="bg1"/>
          </a:solidFill>
          <a:ln w="28575">
            <a:solidFill>
              <a:srgbClr val="FF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8437" name="WordArt 4"/>
          <p:cNvSpPr>
            <a:spLocks noChangeArrowheads="1" noChangeShapeType="1" noTextEdit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_tradnl" sz="2000" kern="1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244144" y="1035893"/>
            <a:ext cx="7488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81013"/>
            <a:r>
              <a:rPr lang="es-ES" sz="2000" dirty="0">
                <a:latin typeface="Tahoma" pitchFamily="34" charset="0"/>
              </a:rPr>
              <a:t>Acción 1ª: Dos personas de edad similar que se encuentran, se saludan y mantienen una brevísima conversación.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466394" y="1994743"/>
            <a:ext cx="64754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dirty="0">
                <a:solidFill>
                  <a:schemeClr val="accent2"/>
                </a:solidFill>
                <a:latin typeface="Tahoma" pitchFamily="34" charset="0"/>
              </a:rPr>
              <a:t>A: Hola.</a:t>
            </a:r>
          </a:p>
          <a:p>
            <a:r>
              <a:rPr lang="es-ES" sz="2000" dirty="0">
                <a:solidFill>
                  <a:srgbClr val="006600"/>
                </a:solidFill>
                <a:latin typeface="Tahoma" pitchFamily="34" charset="0"/>
              </a:rPr>
              <a:t>B: Hola.</a:t>
            </a:r>
          </a:p>
          <a:p>
            <a:r>
              <a:rPr lang="es-ES" sz="2000" dirty="0">
                <a:solidFill>
                  <a:schemeClr val="accent2"/>
                </a:solidFill>
                <a:latin typeface="Tahoma" pitchFamily="34" charset="0"/>
              </a:rPr>
              <a:t>A: ¿Qué </a:t>
            </a:r>
            <a:r>
              <a:rPr lang="es-ES" sz="2000" dirty="0" smtClean="0">
                <a:solidFill>
                  <a:schemeClr val="accent2"/>
                </a:solidFill>
                <a:latin typeface="Tahoma" pitchFamily="34" charset="0"/>
              </a:rPr>
              <a:t>tal estas?  </a:t>
            </a:r>
            <a:r>
              <a:rPr lang="es-ES" sz="2000" dirty="0">
                <a:solidFill>
                  <a:schemeClr val="accent2"/>
                </a:solidFill>
                <a:latin typeface="Tahoma" pitchFamily="34" charset="0"/>
              </a:rPr>
              <a:t>¡Cuánto tiempo sin verte!.</a:t>
            </a:r>
          </a:p>
          <a:p>
            <a:r>
              <a:rPr lang="es-ES" sz="2000" dirty="0">
                <a:solidFill>
                  <a:srgbClr val="006600"/>
                </a:solidFill>
                <a:latin typeface="Tahoma" pitchFamily="34" charset="0"/>
              </a:rPr>
              <a:t>B: Estoy muy bien. Muy contenta de verte.</a:t>
            </a:r>
          </a:p>
          <a:p>
            <a:r>
              <a:rPr lang="es-ES" sz="2000" dirty="0">
                <a:solidFill>
                  <a:schemeClr val="accent2"/>
                </a:solidFill>
                <a:latin typeface="Tahoma" pitchFamily="34" charset="0"/>
              </a:rPr>
              <a:t>A: Tengo prisa. Me voy, adiós.</a:t>
            </a:r>
          </a:p>
          <a:p>
            <a:r>
              <a:rPr lang="es-ES" sz="2000" dirty="0">
                <a:solidFill>
                  <a:srgbClr val="006600"/>
                </a:solidFill>
                <a:latin typeface="Tahoma" pitchFamily="34" charset="0"/>
              </a:rPr>
              <a:t>B: Adiós, hasta la vista. Adiós.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485444" y="4769693"/>
            <a:ext cx="53752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>
                <a:solidFill>
                  <a:schemeClr val="accent2"/>
                </a:solidFill>
                <a:latin typeface="Tahoma" pitchFamily="34" charset="0"/>
              </a:rPr>
              <a:t>A: Buenos días, ¿puede ayudarme, por favor?.</a:t>
            </a:r>
          </a:p>
          <a:p>
            <a:r>
              <a:rPr lang="es-ES" sz="2000">
                <a:solidFill>
                  <a:srgbClr val="006600"/>
                </a:solidFill>
                <a:latin typeface="Tahoma" pitchFamily="34" charset="0"/>
              </a:rPr>
              <a:t>B: Sí, no hay problema. Dime, ¿qué quieres?.</a:t>
            </a:r>
          </a:p>
          <a:p>
            <a:r>
              <a:rPr lang="es-ES" sz="2000">
                <a:solidFill>
                  <a:schemeClr val="accent2"/>
                </a:solidFill>
                <a:latin typeface="Tahoma" pitchFamily="34" charset="0"/>
              </a:rPr>
              <a:t>A: ¿Cómo se signa (dl gracias)?.</a:t>
            </a:r>
          </a:p>
          <a:p>
            <a:r>
              <a:rPr lang="es-ES" sz="2000">
                <a:solidFill>
                  <a:srgbClr val="006600"/>
                </a:solidFill>
                <a:latin typeface="Tahoma" pitchFamily="34" charset="0"/>
              </a:rPr>
              <a:t>B: Gracias.</a:t>
            </a:r>
          </a:p>
          <a:p>
            <a:r>
              <a:rPr lang="es-ES" sz="2000">
                <a:solidFill>
                  <a:schemeClr val="accent2"/>
                </a:solidFill>
                <a:latin typeface="Tahoma" pitchFamily="34" charset="0"/>
              </a:rPr>
              <a:t>A: ¿Gracias?. ¡Ah!. Gracias. Adiós.</a:t>
            </a:r>
          </a:p>
          <a:p>
            <a:r>
              <a:rPr lang="es-ES" sz="2000">
                <a:solidFill>
                  <a:srgbClr val="006600"/>
                </a:solidFill>
                <a:latin typeface="Tahoma" pitchFamily="34" charset="0"/>
              </a:rPr>
              <a:t>B: De nada. Adiós.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88607" y="388193"/>
            <a:ext cx="655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¡ HOLA, SOY ANDRÉS !</a:t>
            </a:r>
          </a:p>
        </p:txBody>
      </p:sp>
      <p:sp>
        <p:nvSpPr>
          <p:cNvPr id="18442" name="Text Box 13"/>
          <p:cNvSpPr txBox="1">
            <a:spLocks noChangeArrowheads="1"/>
          </p:cNvSpPr>
          <p:nvPr/>
        </p:nvSpPr>
        <p:spPr bwMode="auto">
          <a:xfrm>
            <a:off x="28244" y="4133106"/>
            <a:ext cx="757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4975"/>
            <a:r>
              <a:rPr lang="es-ES" sz="2000">
                <a:latin typeface="Tahoma" pitchFamily="34" charset="0"/>
              </a:rPr>
              <a:t>Acción 2ª: Dos personas mantienen una breve conversación.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6A70ED-BF9F-4586-B527-C473DC46CEF1}" type="slidenum">
              <a:rPr lang="es-ES"/>
              <a:pPr>
                <a:defRPr/>
              </a:pPr>
              <a:t>16</a:t>
            </a:fld>
            <a:endParaRPr lang="es-ES"/>
          </a:p>
        </p:txBody>
      </p:sp>
      <p:sp>
        <p:nvSpPr>
          <p:cNvPr id="20483" name="AutoShape 7"/>
          <p:cNvSpPr>
            <a:spLocks noChangeArrowheads="1"/>
          </p:cNvSpPr>
          <p:nvPr/>
        </p:nvSpPr>
        <p:spPr bwMode="auto">
          <a:xfrm>
            <a:off x="179512" y="1080236"/>
            <a:ext cx="7992888" cy="5543550"/>
          </a:xfrm>
          <a:prstGeom prst="roundRect">
            <a:avLst>
              <a:gd name="adj" fmla="val 4782"/>
            </a:avLst>
          </a:prstGeom>
          <a:solidFill>
            <a:schemeClr val="bg1"/>
          </a:solidFill>
          <a:ln w="28575">
            <a:solidFill>
              <a:srgbClr val="FF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67544" y="103211"/>
            <a:ext cx="6217816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“ NOS PRESENTAMOS “</a:t>
            </a:r>
          </a:p>
          <a:p>
            <a:pPr algn="ctr">
              <a:defRPr/>
            </a:pPr>
            <a:r>
              <a:rPr lang="es-ES" sz="2800" dirty="0" smtClean="0">
                <a:solidFill>
                  <a:srgbClr val="0070C0"/>
                </a:solidFill>
                <a:latin typeface="Tahoma" pitchFamily="34" charset="0"/>
              </a:rPr>
              <a:t>    Acción</a:t>
            </a:r>
            <a:r>
              <a:rPr lang="es-ES" sz="2800" dirty="0">
                <a:solidFill>
                  <a:srgbClr val="0070C0"/>
                </a:solidFill>
                <a:latin typeface="Tahoma" pitchFamily="34" charset="0"/>
              </a:rPr>
              <a:t>:  En una fiesta . . .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11957" y="1278450"/>
            <a:ext cx="7488237" cy="5273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/>
            <a:r>
              <a:rPr lang="es-ES" sz="2000" dirty="0">
                <a:solidFill>
                  <a:schemeClr val="accent2"/>
                </a:solidFill>
                <a:latin typeface="Tahoma" pitchFamily="34" charset="0"/>
              </a:rPr>
              <a:t>A: 	Hola, ¿Qué tal estás?.</a:t>
            </a:r>
          </a:p>
          <a:p>
            <a:pPr marL="449263" indent="-449263"/>
            <a:r>
              <a:rPr lang="es-ES" sz="2000" dirty="0">
                <a:solidFill>
                  <a:srgbClr val="006600"/>
                </a:solidFill>
                <a:latin typeface="Tahoma" pitchFamily="34" charset="0"/>
              </a:rPr>
              <a:t>B: 	Muy bien.</a:t>
            </a:r>
          </a:p>
          <a:p>
            <a:pPr marL="449263" indent="-449263"/>
            <a:r>
              <a:rPr lang="es-ES" sz="2000" dirty="0">
                <a:solidFill>
                  <a:schemeClr val="accent2"/>
                </a:solidFill>
                <a:latin typeface="Tahoma" pitchFamily="34" charset="0"/>
              </a:rPr>
              <a:t>A: 	Te voy a presentar a una amiga... hemos sido compañeras de colegio durante toda nuestra infancia. Su seña es “Pilar“.</a:t>
            </a:r>
          </a:p>
          <a:p>
            <a:pPr marL="449263" indent="-449263"/>
            <a:r>
              <a:rPr lang="es-ES" sz="2000" dirty="0">
                <a:latin typeface="Tahoma" pitchFamily="34" charset="0"/>
              </a:rPr>
              <a:t>C: 	Mucho gusto.</a:t>
            </a:r>
          </a:p>
          <a:p>
            <a:pPr marL="449263" indent="-449263"/>
            <a:r>
              <a:rPr lang="es-ES" sz="2000" dirty="0">
                <a:solidFill>
                  <a:srgbClr val="006600"/>
                </a:solidFill>
                <a:latin typeface="Tahoma" pitchFamily="34" charset="0"/>
              </a:rPr>
              <a:t>B: 	Mi seña es “Andrés“.</a:t>
            </a:r>
          </a:p>
          <a:p>
            <a:pPr marL="449263" indent="-449263"/>
            <a:r>
              <a:rPr lang="es-ES" sz="2000" dirty="0">
                <a:solidFill>
                  <a:schemeClr val="accent2"/>
                </a:solidFill>
                <a:latin typeface="Tahoma" pitchFamily="34" charset="0"/>
              </a:rPr>
              <a:t>A: 	Ella es oyente. Sabe signar bastante.</a:t>
            </a:r>
          </a:p>
          <a:p>
            <a:pPr marL="449263" indent="-449263"/>
            <a:r>
              <a:rPr lang="es-ES" sz="2000" dirty="0">
                <a:solidFill>
                  <a:srgbClr val="006600"/>
                </a:solidFill>
                <a:latin typeface="Tahoma" pitchFamily="34" charset="0"/>
              </a:rPr>
              <a:t>B: 	Ah, ya veo. ¿Cuál es tu nombre?.</a:t>
            </a:r>
          </a:p>
          <a:p>
            <a:pPr marL="449263" indent="-449263"/>
            <a:r>
              <a:rPr lang="es-ES" sz="2000" dirty="0">
                <a:latin typeface="Tahoma" pitchFamily="34" charset="0"/>
              </a:rPr>
              <a:t>C: 	Mi nombre es Pilar, ¿y el tuyo?.</a:t>
            </a:r>
          </a:p>
          <a:p>
            <a:pPr marL="449263" indent="-449263"/>
            <a:r>
              <a:rPr lang="es-ES" sz="2000" dirty="0">
                <a:solidFill>
                  <a:srgbClr val="006600"/>
                </a:solidFill>
                <a:latin typeface="Tahoma" pitchFamily="34" charset="0"/>
              </a:rPr>
              <a:t>B: 	Mi nombre es Andrés.</a:t>
            </a:r>
          </a:p>
          <a:p>
            <a:pPr marL="449263" indent="-449263"/>
            <a:r>
              <a:rPr lang="es-ES" sz="2000" dirty="0">
                <a:solidFill>
                  <a:srgbClr val="006600"/>
                </a:solidFill>
                <a:latin typeface="Tahoma" pitchFamily="34" charset="0"/>
              </a:rPr>
              <a:t>B: 	(Llama a su padre, agitando el brazo). Él es mi padre . . . Te presento a Pilar y a Mar. Ellas son muy amigas mías. Ella es sorda, su seña es “ Mar “ y su nombre es Mar. Ella es oyente su seña es “ Pilar “ y su nombre es Pilar. Las dos han sido compañeras de colegio durante toda su infancia.</a:t>
            </a:r>
          </a:p>
          <a:p>
            <a:pPr marL="449263" indent="-449263"/>
            <a:r>
              <a:rPr lang="es-ES" sz="2000" dirty="0">
                <a:solidFill>
                  <a:srgbClr val="FF3300"/>
                </a:solidFill>
                <a:latin typeface="Tahoma" pitchFamily="34" charset="0"/>
              </a:rPr>
              <a:t>D: 	Encantado de conoceros. Bienvenidas.</a:t>
            </a:r>
          </a:p>
          <a:p>
            <a:pPr marL="449263" indent="-449263"/>
            <a:r>
              <a:rPr lang="es-ES" sz="2000" dirty="0">
                <a:latin typeface="Tahoma" pitchFamily="34" charset="0"/>
              </a:rPr>
              <a:t>C: 	Encantada. Muchas gracias.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C9EDF-9892-46C3-A22C-43A7FE081E65}" type="slidenum">
              <a:rPr lang="es-ES"/>
              <a:pPr>
                <a:defRPr/>
              </a:pPr>
              <a:t>2</a:t>
            </a:fld>
            <a:endParaRPr lang="es-ES"/>
          </a:p>
        </p:txBody>
      </p:sp>
      <p:pic>
        <p:nvPicPr>
          <p:cNvPr id="717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7680721" cy="5761385"/>
          </a:xfrm>
          <a:prstGeom prst="rect">
            <a:avLst/>
          </a:prstGeom>
          <a:noFill/>
          <a:ln w="38100">
            <a:solidFill>
              <a:srgbClr val="FF6699"/>
            </a:solidFill>
            <a:miter lim="800000"/>
            <a:headEnd/>
            <a:tailEnd/>
          </a:ln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46893-9CF4-4BE9-A42C-764C35FE744F}" type="slidenum">
              <a:rPr lang="es-ES"/>
              <a:pPr>
                <a:defRPr/>
              </a:pPr>
              <a:t>3</a:t>
            </a:fld>
            <a:endParaRPr lang="es-ES"/>
          </a:p>
        </p:txBody>
      </p:sp>
      <p:pic>
        <p:nvPicPr>
          <p:cNvPr id="819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7794691" cy="5977409"/>
          </a:xfrm>
          <a:prstGeom prst="rect">
            <a:avLst/>
          </a:prstGeom>
          <a:noFill/>
          <a:ln w="38100">
            <a:solidFill>
              <a:srgbClr val="FF6699"/>
            </a:solidFill>
            <a:miter lim="800000"/>
            <a:headEnd/>
            <a:tailEnd/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401E7-EA1B-42C3-BE9F-676E33DCA70C}" type="slidenum">
              <a:rPr lang="es-ES"/>
              <a:pPr>
                <a:defRPr/>
              </a:pPr>
              <a:t>4</a:t>
            </a:fld>
            <a:endParaRPr lang="es-ES"/>
          </a:p>
        </p:txBody>
      </p:sp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18" y="116632"/>
            <a:ext cx="3783013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160423"/>
            <a:ext cx="2451414" cy="2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531" y="4398854"/>
            <a:ext cx="29273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 descr="signo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157502"/>
            <a:ext cx="2232248" cy="21965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271" name="Picture 4" descr="signo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6532" y="116633"/>
            <a:ext cx="2297676" cy="183443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272" name="Picture 6" descr="signo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4631373"/>
            <a:ext cx="2414489" cy="20902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osi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1724025" cy="1533525"/>
          </a:xfrm>
          <a:prstGeom prst="rect">
            <a:avLst/>
          </a:prstGeom>
          <a:noFill/>
        </p:spPr>
      </p:pic>
      <p:pic>
        <p:nvPicPr>
          <p:cNvPr id="23557" name="Picture 5" descr="ist2_2238372-footb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764704"/>
            <a:ext cx="1543050" cy="1504950"/>
          </a:xfrm>
          <a:prstGeom prst="rect">
            <a:avLst/>
          </a:prstGeom>
          <a:noFill/>
        </p:spPr>
      </p:pic>
      <p:pic>
        <p:nvPicPr>
          <p:cNvPr id="23556" name="Picture 4" descr="glob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836712"/>
            <a:ext cx="1638300" cy="1524000"/>
          </a:xfrm>
          <a:prstGeom prst="rect">
            <a:avLst/>
          </a:prstGeom>
          <a:noFill/>
        </p:spPr>
      </p:pic>
      <p:pic>
        <p:nvPicPr>
          <p:cNvPr id="23555" name="Picture 3" descr="cometa-alex-toy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284984"/>
            <a:ext cx="1940049" cy="1401316"/>
          </a:xfrm>
          <a:prstGeom prst="rect">
            <a:avLst/>
          </a:prstGeom>
          <a:noFill/>
        </p:spPr>
      </p:pic>
      <p:pic>
        <p:nvPicPr>
          <p:cNvPr id="23554" name="Picture 2" descr="pa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356992"/>
            <a:ext cx="1600200" cy="1247775"/>
          </a:xfrm>
          <a:prstGeom prst="rect">
            <a:avLst/>
          </a:prstGeom>
          <a:noFill/>
        </p:spPr>
      </p:pic>
      <p:pic>
        <p:nvPicPr>
          <p:cNvPr id="23553" name="Picture 1" descr="biciclet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068960"/>
            <a:ext cx="1714500" cy="1552575"/>
          </a:xfrm>
          <a:prstGeom prst="rect">
            <a:avLst/>
          </a:prstGeom>
          <a:noFill/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475656" y="105608"/>
            <a:ext cx="5688632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b="1" dirty="0" smtClean="0">
                <a:solidFill>
                  <a:srgbClr val="0070C0"/>
                </a:solidFill>
                <a:latin typeface="Verdana" pitchFamily="34" charset="0"/>
                <a:cs typeface="Arial" pitchFamily="34" charset="0"/>
              </a:rPr>
              <a:t>JUEGOS DE LETRAS “AHORCADO”</a:t>
            </a:r>
            <a:endParaRPr kumimoji="0" lang="es-ES" sz="1800" b="1" i="0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Verdana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199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49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   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899592" y="2469821"/>
            <a:ext cx="75608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  __ </a:t>
            </a:r>
            <a:r>
              <a:rPr lang="en-GB" sz="1200" dirty="0" smtClean="0">
                <a:latin typeface="Verdana" pitchFamily="34" charset="0"/>
                <a:ea typeface="Times New Roman" pitchFamily="18" charset="0"/>
                <a:cs typeface="Arial" pitchFamily="34" charset="0"/>
              </a:rPr>
              <a:t>__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__ T __                                  P __ __ __ T__                                  __ L __B __ __</a:t>
            </a:r>
            <a:endParaRPr kumimoji="0" lang="es-ES_tradn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6734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7981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467544" y="5140191"/>
            <a:ext cx="84249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C __ </a:t>
            </a:r>
            <a:r>
              <a:rPr lang="es-ES" sz="1200" dirty="0" smtClean="0">
                <a:latin typeface="Verdana" pitchFamily="34" charset="0"/>
                <a:ea typeface="Times New Roman" pitchFamily="18" charset="0"/>
                <a:cs typeface="Arial" pitchFamily="34" charset="0"/>
              </a:rPr>
              <a:t>__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__T __		__ </a:t>
            </a:r>
            <a:r>
              <a:rPr lang="es-ES" sz="1200" dirty="0" smtClean="0">
                <a:latin typeface="Verdana" pitchFamily="34" charset="0"/>
                <a:ea typeface="Times New Roman" pitchFamily="18" charset="0"/>
                <a:cs typeface="Arial" pitchFamily="34" charset="0"/>
              </a:rPr>
              <a:t>__ </a:t>
            </a: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__ O		       B __ __ __ ____ E __A</a:t>
            </a:r>
            <a:endParaRPr kumimoji="0" lang="es-ES_tradn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691616"/>
            <a:ext cx="799765" cy="10622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A05B0-D583-4AB9-AE51-429AA30EEB81}" type="slidenum">
              <a:rPr lang="es-ES"/>
              <a:pPr>
                <a:defRPr/>
              </a:pPr>
              <a:t>6</a:t>
            </a:fld>
            <a:endParaRPr lang="es-ES"/>
          </a:p>
        </p:txBody>
      </p:sp>
      <p:pic>
        <p:nvPicPr>
          <p:cNvPr id="14339" name="Picture 3" descr="F:\Imagenes de Signos\escanear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4" y="486672"/>
            <a:ext cx="1792287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0" name="Picture 4" descr="F:\Imagenes de Signos\escanear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2725" y="4781550"/>
            <a:ext cx="1785937" cy="1790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1" name="Picture 5" descr="F:\Imagenes de Signos\escanear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199" y="2643187"/>
            <a:ext cx="1816100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2" name="Picture 6" descr="F:\Imagenes de Signos\escanear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4912" y="2657257"/>
            <a:ext cx="1785937" cy="17922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3" name="Picture 7" descr="F:\Imagenes de Signos\escanear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8276" y="4776447"/>
            <a:ext cx="1785938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4" name="Picture 8" descr="F:\Imagenes de Signos\escanear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095" y="4791076"/>
            <a:ext cx="1779587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5" name="Picture 9" descr="F:\Imagenes de Signos\escanear0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9199" y="4791076"/>
            <a:ext cx="1785937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6" name="Picture 10" descr="F:\Imagenes de Signos\escanear00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9199" y="486673"/>
            <a:ext cx="1838325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7" name="Picture 11" descr="F:\Imagenes de Signos\escanear00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505146"/>
            <a:ext cx="2011363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8" name="Picture 13" descr="F:\Imagenes de Signos\escanear00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5088" y="500063"/>
            <a:ext cx="1778000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49" name="Picture 14" descr="F:\Imagenes de Signos\escanear00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11760" y="2657257"/>
            <a:ext cx="1725612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350" name="Picture 16" descr="F:\Imagenes de Signos\escanear001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49471" y="2620312"/>
            <a:ext cx="1785938" cy="1785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351" name="25 CuadroTexto"/>
          <p:cNvSpPr txBox="1">
            <a:spLocks noChangeArrowheads="1"/>
          </p:cNvSpPr>
          <p:nvPr/>
        </p:nvSpPr>
        <p:spPr bwMode="auto">
          <a:xfrm>
            <a:off x="2428884" y="2272610"/>
            <a:ext cx="179977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ENCANTADO/A</a:t>
            </a:r>
          </a:p>
        </p:txBody>
      </p:sp>
      <p:sp>
        <p:nvSpPr>
          <p:cNvPr id="17" name="4 CuadroTexto"/>
          <p:cNvSpPr txBox="1"/>
          <p:nvPr/>
        </p:nvSpPr>
        <p:spPr>
          <a:xfrm>
            <a:off x="467544" y="28494"/>
            <a:ext cx="7916019" cy="338554"/>
          </a:xfrm>
          <a:prstGeom prst="rect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_tradnl" sz="1600" b="1" dirty="0" smtClean="0">
                <a:solidFill>
                  <a:schemeClr val="tx1"/>
                </a:solidFill>
              </a:rPr>
              <a:t>Vocabulario relacionado con los saludos y las presentaciones</a:t>
            </a:r>
            <a:endParaRPr lang="es-ES_tradnl" sz="1600" b="1" dirty="0">
              <a:solidFill>
                <a:schemeClr val="tx1"/>
              </a:solidFill>
            </a:endParaRPr>
          </a:p>
        </p:txBody>
      </p:sp>
      <p:sp>
        <p:nvSpPr>
          <p:cNvPr id="14355" name="25 CuadroTexto"/>
          <p:cNvSpPr txBox="1">
            <a:spLocks noChangeArrowheads="1"/>
          </p:cNvSpPr>
          <p:nvPr/>
        </p:nvSpPr>
        <p:spPr bwMode="auto">
          <a:xfrm>
            <a:off x="448397" y="2276764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/>
              <a:t>PRESENTARSE</a:t>
            </a:r>
          </a:p>
        </p:txBody>
      </p:sp>
      <p:sp>
        <p:nvSpPr>
          <p:cNvPr id="14356" name="25 CuadroTexto"/>
          <p:cNvSpPr txBox="1">
            <a:spLocks noChangeArrowheads="1"/>
          </p:cNvSpPr>
          <p:nvPr/>
        </p:nvSpPr>
        <p:spPr bwMode="auto">
          <a:xfrm>
            <a:off x="4584080" y="2276764"/>
            <a:ext cx="33843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/>
              <a:t>CUANTO-TIEMPO-SIN-VERTE</a:t>
            </a:r>
            <a:endParaRPr lang="es-ES" sz="1400" b="1" dirty="0"/>
          </a:p>
        </p:txBody>
      </p:sp>
      <p:sp>
        <p:nvSpPr>
          <p:cNvPr id="14357" name="25 CuadroTexto"/>
          <p:cNvSpPr txBox="1">
            <a:spLocks noChangeArrowheads="1"/>
          </p:cNvSpPr>
          <p:nvPr/>
        </p:nvSpPr>
        <p:spPr bwMode="auto">
          <a:xfrm>
            <a:off x="481119" y="4429124"/>
            <a:ext cx="16430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200" b="1" dirty="0"/>
              <a:t>QUE-TAL / BIEN</a:t>
            </a:r>
          </a:p>
        </p:txBody>
      </p:sp>
      <p:sp>
        <p:nvSpPr>
          <p:cNvPr id="14358" name="25 CuadroTexto"/>
          <p:cNvSpPr txBox="1">
            <a:spLocks noChangeArrowheads="1"/>
          </p:cNvSpPr>
          <p:nvPr/>
        </p:nvSpPr>
        <p:spPr bwMode="auto">
          <a:xfrm>
            <a:off x="2376180" y="4445214"/>
            <a:ext cx="1643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/>
              <a:t>TÚ</a:t>
            </a:r>
          </a:p>
        </p:txBody>
      </p:sp>
      <p:sp>
        <p:nvSpPr>
          <p:cNvPr id="14359" name="25 CuadroTexto"/>
          <p:cNvSpPr txBox="1">
            <a:spLocks noChangeArrowheads="1"/>
          </p:cNvSpPr>
          <p:nvPr/>
        </p:nvSpPr>
        <p:spPr bwMode="auto">
          <a:xfrm>
            <a:off x="4456112" y="4413635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/>
              <a:t>YO</a:t>
            </a:r>
          </a:p>
        </p:txBody>
      </p:sp>
      <p:sp>
        <p:nvSpPr>
          <p:cNvPr id="14360" name="25 CuadroTexto"/>
          <p:cNvSpPr txBox="1">
            <a:spLocks noChangeArrowheads="1"/>
          </p:cNvSpPr>
          <p:nvPr/>
        </p:nvSpPr>
        <p:spPr bwMode="auto">
          <a:xfrm>
            <a:off x="6444095" y="4429125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/>
              <a:t>CONOCER</a:t>
            </a:r>
          </a:p>
        </p:txBody>
      </p:sp>
      <p:sp>
        <p:nvSpPr>
          <p:cNvPr id="14361" name="25 CuadroTexto"/>
          <p:cNvSpPr txBox="1">
            <a:spLocks noChangeArrowheads="1"/>
          </p:cNvSpPr>
          <p:nvPr/>
        </p:nvSpPr>
        <p:spPr bwMode="auto">
          <a:xfrm>
            <a:off x="448397" y="6550024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/>
              <a:t>GRACIAS</a:t>
            </a:r>
          </a:p>
        </p:txBody>
      </p:sp>
      <p:sp>
        <p:nvSpPr>
          <p:cNvPr id="14362" name="25 CuadroTexto"/>
          <p:cNvSpPr txBox="1">
            <a:spLocks noChangeArrowheads="1"/>
          </p:cNvSpPr>
          <p:nvPr/>
        </p:nvSpPr>
        <p:spPr bwMode="auto">
          <a:xfrm>
            <a:off x="4520908" y="6550025"/>
            <a:ext cx="1643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/>
              <a:t>DE-NADA</a:t>
            </a:r>
          </a:p>
        </p:txBody>
      </p:sp>
      <p:sp>
        <p:nvSpPr>
          <p:cNvPr id="14363" name="25 CuadroTexto"/>
          <p:cNvSpPr txBox="1">
            <a:spLocks noChangeArrowheads="1"/>
          </p:cNvSpPr>
          <p:nvPr/>
        </p:nvSpPr>
        <p:spPr bwMode="auto">
          <a:xfrm>
            <a:off x="2503495" y="6541510"/>
            <a:ext cx="1643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/>
              <a:t>GRACIAS</a:t>
            </a:r>
          </a:p>
        </p:txBody>
      </p:sp>
      <p:sp>
        <p:nvSpPr>
          <p:cNvPr id="14364" name="25 CuadroTexto"/>
          <p:cNvSpPr txBox="1">
            <a:spLocks noChangeArrowheads="1"/>
          </p:cNvSpPr>
          <p:nvPr/>
        </p:nvSpPr>
        <p:spPr bwMode="auto">
          <a:xfrm>
            <a:off x="6444095" y="6541509"/>
            <a:ext cx="1643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/>
              <a:t>DE-NADA</a:t>
            </a:r>
          </a:p>
        </p:txBody>
      </p:sp>
      <p:pic>
        <p:nvPicPr>
          <p:cNvPr id="27" name="26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63" y="5875373"/>
            <a:ext cx="661252" cy="8782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Documents and Settings\tino\Mis documentos\Especialista en LSE\Imagenes de LSE\Imagenes\Vocabularios\Compañe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481" y="2781299"/>
            <a:ext cx="1785938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30 CuadroTexto"/>
          <p:cNvSpPr txBox="1">
            <a:spLocks noChangeArrowheads="1"/>
          </p:cNvSpPr>
          <p:nvPr/>
        </p:nvSpPr>
        <p:spPr bwMode="auto">
          <a:xfrm>
            <a:off x="423069" y="4581524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0070C0"/>
                </a:solidFill>
              </a:rPr>
              <a:t>Compañero</a:t>
            </a:r>
          </a:p>
        </p:txBody>
      </p:sp>
      <p:pic>
        <p:nvPicPr>
          <p:cNvPr id="10244" name="Picture 8" descr="C:\Documents and Settings\tino\Mis documentos\Especialista en LSE\Imagenes de LSE\Imagenes\Vocabulario\Géne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99806"/>
            <a:ext cx="1857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31 CuadroTexto"/>
          <p:cNvSpPr txBox="1">
            <a:spLocks noChangeArrowheads="1"/>
          </p:cNvSpPr>
          <p:nvPr/>
        </p:nvSpPr>
        <p:spPr bwMode="auto">
          <a:xfrm>
            <a:off x="6157711" y="2304360"/>
            <a:ext cx="1643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0070C0"/>
                </a:solidFill>
              </a:rPr>
              <a:t>Género</a:t>
            </a:r>
          </a:p>
        </p:txBody>
      </p:sp>
      <p:sp>
        <p:nvSpPr>
          <p:cNvPr id="10247" name="25 CuadroTexto"/>
          <p:cNvSpPr txBox="1">
            <a:spLocks noChangeArrowheads="1"/>
          </p:cNvSpPr>
          <p:nvPr/>
        </p:nvSpPr>
        <p:spPr bwMode="auto">
          <a:xfrm>
            <a:off x="2171411" y="2239024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0070C0"/>
                </a:solidFill>
              </a:rPr>
              <a:t>Hombre</a:t>
            </a:r>
          </a:p>
        </p:txBody>
      </p:sp>
      <p:pic>
        <p:nvPicPr>
          <p:cNvPr id="10248" name="Picture 15" descr="C:\Documents and Settings\tino\Mis documentos\Especialista en LSE\Imagenes de LSE\Imagenes\Vocabulario\Muj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5926" y="476250"/>
            <a:ext cx="17859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31 CuadroTexto"/>
          <p:cNvSpPr txBox="1">
            <a:spLocks noChangeArrowheads="1"/>
          </p:cNvSpPr>
          <p:nvPr/>
        </p:nvSpPr>
        <p:spPr bwMode="auto">
          <a:xfrm>
            <a:off x="4225926" y="2276474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0070C0"/>
                </a:solidFill>
              </a:rPr>
              <a:t>Mujer</a:t>
            </a:r>
          </a:p>
        </p:txBody>
      </p:sp>
      <p:pic>
        <p:nvPicPr>
          <p:cNvPr id="10250" name="Picture 12" descr="C:\Documents and Settings\tino\Mis documentos\Especialista en LSE\Imagenes de LSE\Imagenes\Vocabularios\Dud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350" y="4903788"/>
            <a:ext cx="179546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1" name="31 CuadroTexto"/>
          <p:cNvSpPr txBox="1">
            <a:spLocks noChangeArrowheads="1"/>
          </p:cNvSpPr>
          <p:nvPr/>
        </p:nvSpPr>
        <p:spPr bwMode="auto">
          <a:xfrm>
            <a:off x="1146175" y="6343650"/>
            <a:ext cx="1643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FFFF00"/>
                </a:solidFill>
              </a:rPr>
              <a:t>Duda</a:t>
            </a:r>
          </a:p>
        </p:txBody>
      </p:sp>
      <p:pic>
        <p:nvPicPr>
          <p:cNvPr id="10252" name="Picture 2" descr="C:\Documents and Settings\tino\Mis documentos\Especialista en LSE\Imagenes de LSE\Imagenes\Vocabulario\Nombr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076" y="462756"/>
            <a:ext cx="1785938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28 CuadroTexto"/>
          <p:cNvSpPr txBox="1">
            <a:spLocks noChangeArrowheads="1"/>
          </p:cNvSpPr>
          <p:nvPr/>
        </p:nvSpPr>
        <p:spPr bwMode="auto">
          <a:xfrm>
            <a:off x="271076" y="2276475"/>
            <a:ext cx="1516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0070C0"/>
                </a:solidFill>
              </a:rPr>
              <a:t>Nombre</a:t>
            </a:r>
          </a:p>
        </p:txBody>
      </p:sp>
      <p:pic>
        <p:nvPicPr>
          <p:cNvPr id="10254" name="Picture 6" descr="C:\Documents and Settings\tino\Mis documentos\Especialista en LSE\Imagenes de LSE\Imagenes\Vocabulario\Perso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2781300"/>
            <a:ext cx="180181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31 CuadroTexto"/>
          <p:cNvSpPr txBox="1">
            <a:spLocks noChangeArrowheads="1"/>
          </p:cNvSpPr>
          <p:nvPr/>
        </p:nvSpPr>
        <p:spPr bwMode="auto">
          <a:xfrm>
            <a:off x="2339181" y="4581525"/>
            <a:ext cx="1643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0070C0"/>
                </a:solidFill>
              </a:rPr>
              <a:t>Persona</a:t>
            </a:r>
          </a:p>
        </p:txBody>
      </p:sp>
      <p:pic>
        <p:nvPicPr>
          <p:cNvPr id="10256" name="Picture 3" descr="C:\Documents and Settings\tino\Mis documentos\Especialista en LSE\Imagenes de LSE\Imagenes\Vocabulario\S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9275" y="4903788"/>
            <a:ext cx="178593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29 CuadroTexto"/>
          <p:cNvSpPr txBox="1">
            <a:spLocks noChangeArrowheads="1"/>
          </p:cNvSpPr>
          <p:nvPr/>
        </p:nvSpPr>
        <p:spPr bwMode="auto">
          <a:xfrm>
            <a:off x="3233738" y="6415088"/>
            <a:ext cx="1516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FFFF00"/>
                </a:solidFill>
              </a:rPr>
              <a:t>Si</a:t>
            </a:r>
          </a:p>
        </p:txBody>
      </p:sp>
      <p:pic>
        <p:nvPicPr>
          <p:cNvPr id="10258" name="Picture 4" descr="C:\Documents and Settings\tino\Mis documentos\Especialista en LSE\Imagenes de LSE\Imagenes\Vocabulario\N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65763" y="4903788"/>
            <a:ext cx="1801812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9" name="29 CuadroTexto"/>
          <p:cNvSpPr txBox="1">
            <a:spLocks noChangeArrowheads="1"/>
          </p:cNvSpPr>
          <p:nvPr/>
        </p:nvSpPr>
        <p:spPr bwMode="auto">
          <a:xfrm>
            <a:off x="5897563" y="6467475"/>
            <a:ext cx="1516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FFFF00"/>
                </a:solidFill>
              </a:rPr>
              <a:t>No</a:t>
            </a:r>
          </a:p>
        </p:txBody>
      </p:sp>
      <p:pic>
        <p:nvPicPr>
          <p:cNvPr id="10260" name="Picture 6" descr="C:\Documents and Settings\tino\Mis documentos\Especialista en LSE\Imagenes de LSE\Imagenes\Vocabulario\Sign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2869" y="2781300"/>
            <a:ext cx="18034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1" name="31 CuadroTexto"/>
          <p:cNvSpPr txBox="1">
            <a:spLocks noChangeArrowheads="1"/>
          </p:cNvSpPr>
          <p:nvPr/>
        </p:nvSpPr>
        <p:spPr bwMode="auto">
          <a:xfrm>
            <a:off x="6515894" y="4581525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0070C0"/>
                </a:solidFill>
              </a:rPr>
              <a:t>Signo/Seña</a:t>
            </a:r>
          </a:p>
        </p:txBody>
      </p:sp>
      <p:pic>
        <p:nvPicPr>
          <p:cNvPr id="10262" name="Picture 7" descr="C:\Documents and Settings\tino\Mis documentos\Especialista en LSE\Imagenes de LSE\Imagenes\Vocabulario\Sord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5306" y="2781300"/>
            <a:ext cx="181133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3" name="31 CuadroTexto"/>
          <p:cNvSpPr txBox="1">
            <a:spLocks noChangeArrowheads="1"/>
          </p:cNvSpPr>
          <p:nvPr/>
        </p:nvSpPr>
        <p:spPr bwMode="auto">
          <a:xfrm>
            <a:off x="4499769" y="4581525"/>
            <a:ext cx="1643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 dirty="0">
                <a:solidFill>
                  <a:srgbClr val="0070C0"/>
                </a:solidFill>
              </a:rPr>
              <a:t>Sordo</a:t>
            </a:r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  <p:pic>
        <p:nvPicPr>
          <p:cNvPr id="25" name="Picture 12" descr="C:\Documents and Settings\tino\Mis documentos\Especialista en LSE\Imagenes de LSE\Imagenes\Vocabulario\Hombr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71411" y="467013"/>
            <a:ext cx="17859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18E1C-F7C7-4A0D-9EFA-F38C94F121A4}" type="slidenum">
              <a:rPr lang="es-ES"/>
              <a:pPr>
                <a:defRPr/>
              </a:pPr>
              <a:t>8</a:t>
            </a:fld>
            <a:endParaRPr lang="es-ES"/>
          </a:p>
        </p:txBody>
      </p:sp>
      <p:sp>
        <p:nvSpPr>
          <p:cNvPr id="16387" name="WordArt 2"/>
          <p:cNvSpPr>
            <a:spLocks noChangeArrowheads="1" noChangeShapeType="1"/>
          </p:cNvSpPr>
          <p:nvPr/>
        </p:nvSpPr>
        <p:spPr bwMode="auto">
          <a:xfrm>
            <a:off x="1042988" y="188913"/>
            <a:ext cx="15906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_tradnl" sz="2000" kern="1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692275" y="260350"/>
            <a:ext cx="5327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“ </a:t>
            </a:r>
            <a:r>
              <a:rPr lang="es-ES_tradn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Vocabulario ”</a:t>
            </a:r>
            <a:endParaRPr lang="es-ES" sz="2800" dirty="0">
              <a:solidFill>
                <a:srgbClr val="0070C0"/>
              </a:solidFill>
              <a:latin typeface="Tahoma" pitchFamily="34" charset="0"/>
            </a:endParaRP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1295400" y="1524000"/>
            <a:ext cx="701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/>
          </a:p>
        </p:txBody>
      </p:sp>
      <p:sp>
        <p:nvSpPr>
          <p:cNvPr id="16390" name="AutoShape 10"/>
          <p:cNvSpPr>
            <a:spLocks noChangeArrowheads="1"/>
          </p:cNvSpPr>
          <p:nvPr/>
        </p:nvSpPr>
        <p:spPr bwMode="auto">
          <a:xfrm>
            <a:off x="838200" y="1268760"/>
            <a:ext cx="7577138" cy="4518025"/>
          </a:xfrm>
          <a:prstGeom prst="roundRect">
            <a:avLst>
              <a:gd name="adj" fmla="val 11625"/>
            </a:avLst>
          </a:prstGeom>
          <a:solidFill>
            <a:schemeClr val="bg1"/>
          </a:solidFill>
          <a:ln w="28575">
            <a:solidFill>
              <a:srgbClr val="FF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5367" name="Text Box 12"/>
          <p:cNvSpPr txBox="1">
            <a:spLocks noChangeArrowheads="1"/>
          </p:cNvSpPr>
          <p:nvPr/>
        </p:nvSpPr>
        <p:spPr bwMode="auto">
          <a:xfrm>
            <a:off x="1258888" y="1628800"/>
            <a:ext cx="6742112" cy="402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s-ES_tradnl" b="1" dirty="0">
                <a:solidFill>
                  <a:srgbClr val="006600"/>
                </a:solidFill>
                <a:latin typeface="Tahoma" pitchFamily="34" charset="0"/>
              </a:rPr>
              <a:t>Saludos: </a:t>
            </a:r>
          </a:p>
          <a:p>
            <a:pPr>
              <a:spcBef>
                <a:spcPct val="20000"/>
              </a:spcBef>
              <a:defRPr/>
            </a:pPr>
            <a:r>
              <a:rPr lang="es-ES_tradnl" b="1" dirty="0">
                <a:latin typeface="Tahoma" pitchFamily="34" charset="0"/>
              </a:rPr>
              <a:t>HOLA, ADIÓS, QUE-TAL, ENCANTADO, GRACIAS, BIEN, CONOCER, CUANTO-TIEMPO-SIN- VER, PRESENTAR, BIENVENIDO, NOSOTROS-DOS-VER, PERDÓN, CRECER-JUNTOS, DE-NADA</a:t>
            </a:r>
            <a:r>
              <a:rPr lang="es-ES_tradnl" b="1" dirty="0" smtClean="0">
                <a:latin typeface="Tahoma" pitchFamily="34" charset="0"/>
              </a:rPr>
              <a:t>, POR FAVOR, </a:t>
            </a:r>
            <a:r>
              <a:rPr lang="es-ES_tradnl" b="1" dirty="0">
                <a:latin typeface="Tahoma" pitchFamily="34" charset="0"/>
              </a:rPr>
              <a:t>SI, NO.</a:t>
            </a:r>
          </a:p>
          <a:p>
            <a:pPr>
              <a:spcBef>
                <a:spcPct val="20000"/>
              </a:spcBef>
              <a:defRPr/>
            </a:pPr>
            <a:endParaRPr lang="es-ES_tradnl" b="1" dirty="0">
              <a:latin typeface="Tahoma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s-ES_tradnl" b="1" dirty="0">
                <a:solidFill>
                  <a:schemeClr val="accent4">
                    <a:lumMod val="75000"/>
                  </a:schemeClr>
                </a:solidFill>
                <a:latin typeface="Tahoma" pitchFamily="34" charset="0"/>
              </a:rPr>
              <a:t>Otros: </a:t>
            </a:r>
          </a:p>
          <a:p>
            <a:pPr>
              <a:spcBef>
                <a:spcPct val="20000"/>
              </a:spcBef>
              <a:defRPr/>
            </a:pPr>
            <a:r>
              <a:rPr lang="es-ES_tradnl" b="1" dirty="0">
                <a:latin typeface="Tahoma" pitchFamily="34" charset="0"/>
              </a:rPr>
              <a:t>NOMBRE, SEÑA, AMIGO, COMPAÑERO, PADRE, MADRE, PROFESOR, ALUMNO, CLASE, LENGUA-DE-SIGNOS-ESPAÑOLA (LSE), SORDO, OYENTE, </a:t>
            </a:r>
            <a:r>
              <a:rPr lang="es-ES_tradnl" b="1" dirty="0" smtClean="0">
                <a:latin typeface="Tahoma" pitchFamily="34" charset="0"/>
              </a:rPr>
              <a:t>PERSONA, BASTANTE..</a:t>
            </a:r>
            <a:endParaRPr lang="es-ES_tradnl" b="1" dirty="0">
              <a:latin typeface="Tahoma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s-ES_tradnl" b="1" dirty="0">
              <a:solidFill>
                <a:srgbClr val="006600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s-ES_tradnl" b="1" dirty="0">
                <a:solidFill>
                  <a:srgbClr val="006600"/>
                </a:solidFill>
                <a:latin typeface="Tahoma" pitchFamily="34" charset="0"/>
              </a:rPr>
              <a:t>Números:</a:t>
            </a:r>
            <a:r>
              <a:rPr lang="es-ES_tradnl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s-ES_tradnl" b="1" dirty="0">
                <a:latin typeface="Tahoma" pitchFamily="34" charset="0"/>
              </a:rPr>
              <a:t>1 AL 20.</a:t>
            </a:r>
            <a:endParaRPr lang="es-ES" b="1" dirty="0">
              <a:latin typeface="Tahoma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071563" y="857250"/>
          <a:ext cx="1725612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name="CorelDRAW" r:id="rId3" imgW="2907720" imgH="2907720" progId="">
                  <p:embed/>
                </p:oleObj>
              </mc:Choice>
              <mc:Fallback>
                <p:oleObj name="CorelDRAW" r:id="rId3" imgW="2907720" imgH="290772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857250"/>
                        <a:ext cx="1725612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2928938" y="857250"/>
          <a:ext cx="1763712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8" name="CorelDRAW" r:id="rId5" imgW="2907720" imgH="2907720" progId="">
                  <p:embed/>
                </p:oleObj>
              </mc:Choice>
              <mc:Fallback>
                <p:oleObj name="CorelDRAW" r:id="rId5" imgW="2907720" imgH="290772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857250"/>
                        <a:ext cx="1763712" cy="178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4786313" y="857250"/>
          <a:ext cx="1762125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name="CorelDRAW" r:id="rId7" imgW="2907720" imgH="2907720" progId="">
                  <p:embed/>
                </p:oleObj>
              </mc:Choice>
              <mc:Fallback>
                <p:oleObj name="CorelDRAW" r:id="rId7" imgW="2907720" imgH="29077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3" y="857250"/>
                        <a:ext cx="1762125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7"/>
          <p:cNvGraphicFramePr>
            <a:graphicFrameLocks noChangeAspect="1"/>
          </p:cNvGraphicFramePr>
          <p:nvPr/>
        </p:nvGraphicFramePr>
        <p:xfrm>
          <a:off x="6643688" y="857250"/>
          <a:ext cx="1714500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0" name="CorelDRAW" r:id="rId9" imgW="2907720" imgH="2907720" progId="">
                  <p:embed/>
                </p:oleObj>
              </mc:Choice>
              <mc:Fallback>
                <p:oleObj name="CorelDRAW" r:id="rId9" imgW="2907720" imgH="290772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857250"/>
                        <a:ext cx="1714500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9 Rectángulo"/>
          <p:cNvSpPr>
            <a:spLocks noChangeArrowheads="1"/>
          </p:cNvSpPr>
          <p:nvPr/>
        </p:nvSpPr>
        <p:spPr bwMode="auto">
          <a:xfrm>
            <a:off x="1071563" y="1357313"/>
            <a:ext cx="612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38" name="10 Rectángulo"/>
          <p:cNvSpPr>
            <a:spLocks noChangeArrowheads="1"/>
          </p:cNvSpPr>
          <p:nvPr/>
        </p:nvSpPr>
        <p:spPr bwMode="auto">
          <a:xfrm>
            <a:off x="2928938" y="1428750"/>
            <a:ext cx="612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39" name="12 Rectángulo"/>
          <p:cNvSpPr>
            <a:spLocks noChangeArrowheads="1"/>
          </p:cNvSpPr>
          <p:nvPr/>
        </p:nvSpPr>
        <p:spPr bwMode="auto">
          <a:xfrm>
            <a:off x="4786313" y="1428750"/>
            <a:ext cx="612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>
                <a:solidFill>
                  <a:srgbClr val="FF0000"/>
                </a:solidFill>
              </a:rPr>
              <a:t>2</a:t>
            </a:r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1071563" y="2857500"/>
          <a:ext cx="1714500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1" name="CorelDRAW" r:id="rId11" imgW="2907720" imgH="2907720" progId="">
                  <p:embed/>
                </p:oleObj>
              </mc:Choice>
              <mc:Fallback>
                <p:oleObj name="CorelDRAW" r:id="rId11" imgW="2907720" imgH="290772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2857500"/>
                        <a:ext cx="1714500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8"/>
          <p:cNvGraphicFramePr>
            <a:graphicFrameLocks noChangeAspect="1"/>
          </p:cNvGraphicFramePr>
          <p:nvPr/>
        </p:nvGraphicFramePr>
        <p:xfrm>
          <a:off x="2928938" y="2857500"/>
          <a:ext cx="1762125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2" name="CorelDRAW" r:id="rId13" imgW="2907720" imgH="2907720" progId="">
                  <p:embed/>
                </p:oleObj>
              </mc:Choice>
              <mc:Fallback>
                <p:oleObj name="CorelDRAW" r:id="rId13" imgW="2907720" imgH="290772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2857500"/>
                        <a:ext cx="1762125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9"/>
          <p:cNvGraphicFramePr>
            <a:graphicFrameLocks noChangeAspect="1"/>
          </p:cNvGraphicFramePr>
          <p:nvPr/>
        </p:nvGraphicFramePr>
        <p:xfrm>
          <a:off x="1643063" y="5000625"/>
          <a:ext cx="1692275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3" name="CorelDRAW" r:id="rId15" imgW="2907720" imgH="2907720" progId="">
                  <p:embed/>
                </p:oleObj>
              </mc:Choice>
              <mc:Fallback>
                <p:oleObj name="CorelDRAW" r:id="rId15" imgW="2907720" imgH="29077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5000625"/>
                        <a:ext cx="1692275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10"/>
          <p:cNvGraphicFramePr>
            <a:graphicFrameLocks noChangeAspect="1"/>
          </p:cNvGraphicFramePr>
          <p:nvPr/>
        </p:nvGraphicFramePr>
        <p:xfrm>
          <a:off x="3500438" y="5000625"/>
          <a:ext cx="17145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4" name="CorelDRAW" r:id="rId17" imgW="2907720" imgH="2907720" progId="">
                  <p:embed/>
                </p:oleObj>
              </mc:Choice>
              <mc:Fallback>
                <p:oleObj name="CorelDRAW" r:id="rId17" imgW="2907720" imgH="290772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8" y="5000625"/>
                        <a:ext cx="17145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11"/>
          <p:cNvGraphicFramePr>
            <a:graphicFrameLocks noChangeAspect="1"/>
          </p:cNvGraphicFramePr>
          <p:nvPr/>
        </p:nvGraphicFramePr>
        <p:xfrm>
          <a:off x="5357813" y="5000625"/>
          <a:ext cx="20002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5" name="CorelDRAW" r:id="rId19" imgW="2907720" imgH="2907720" progId="">
                  <p:embed/>
                </p:oleObj>
              </mc:Choice>
              <mc:Fallback>
                <p:oleObj name="CorelDRAW" r:id="rId19" imgW="2907720" imgH="290772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5000625"/>
                        <a:ext cx="20002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6643688" y="2857500"/>
          <a:ext cx="1714500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6" name="CorelDRAW" r:id="rId21" imgW="2907720" imgH="2907720" progId="">
                  <p:embed/>
                </p:oleObj>
              </mc:Choice>
              <mc:Fallback>
                <p:oleObj name="CorelDRAW" r:id="rId21" imgW="2907720" imgH="290772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2857500"/>
                        <a:ext cx="1714500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4786313" y="2857500"/>
          <a:ext cx="1762125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CorelDRAW" r:id="rId23" imgW="2907720" imgH="2907720" progId="">
                  <p:embed/>
                </p:oleObj>
              </mc:Choice>
              <mc:Fallback>
                <p:oleObj name="CorelDRAW" r:id="rId23" imgW="2907720" imgH="290772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3" y="2857500"/>
                        <a:ext cx="1762125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20 Rectángulo"/>
          <p:cNvSpPr>
            <a:spLocks noChangeArrowheads="1"/>
          </p:cNvSpPr>
          <p:nvPr/>
        </p:nvSpPr>
        <p:spPr bwMode="auto">
          <a:xfrm>
            <a:off x="6602413" y="1412875"/>
            <a:ext cx="612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41" name="22 Rectángulo"/>
          <p:cNvSpPr>
            <a:spLocks noChangeArrowheads="1"/>
          </p:cNvSpPr>
          <p:nvPr/>
        </p:nvSpPr>
        <p:spPr bwMode="auto">
          <a:xfrm>
            <a:off x="1101725" y="3143250"/>
            <a:ext cx="612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42" name="23 Rectángulo"/>
          <p:cNvSpPr>
            <a:spLocks noChangeArrowheads="1"/>
          </p:cNvSpPr>
          <p:nvPr/>
        </p:nvSpPr>
        <p:spPr bwMode="auto">
          <a:xfrm>
            <a:off x="2959100" y="3198813"/>
            <a:ext cx="612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43" name="24 Rectángulo"/>
          <p:cNvSpPr>
            <a:spLocks noChangeArrowheads="1"/>
          </p:cNvSpPr>
          <p:nvPr/>
        </p:nvSpPr>
        <p:spPr bwMode="auto">
          <a:xfrm>
            <a:off x="4816475" y="3127375"/>
            <a:ext cx="612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44" name="25 Rectángulo"/>
          <p:cNvSpPr>
            <a:spLocks noChangeArrowheads="1"/>
          </p:cNvSpPr>
          <p:nvPr/>
        </p:nvSpPr>
        <p:spPr bwMode="auto">
          <a:xfrm>
            <a:off x="6715125" y="3143250"/>
            <a:ext cx="612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45" name="26 Rectángulo"/>
          <p:cNvSpPr>
            <a:spLocks noChangeArrowheads="1"/>
          </p:cNvSpPr>
          <p:nvPr/>
        </p:nvSpPr>
        <p:spPr bwMode="auto">
          <a:xfrm>
            <a:off x="1643063" y="5214938"/>
            <a:ext cx="612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46" name="27 Rectángulo"/>
          <p:cNvSpPr>
            <a:spLocks noChangeArrowheads="1"/>
          </p:cNvSpPr>
          <p:nvPr/>
        </p:nvSpPr>
        <p:spPr bwMode="auto">
          <a:xfrm>
            <a:off x="3530600" y="5214938"/>
            <a:ext cx="612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47" name="28 Rectángulo"/>
          <p:cNvSpPr>
            <a:spLocks noChangeArrowheads="1"/>
          </p:cNvSpPr>
          <p:nvPr/>
        </p:nvSpPr>
        <p:spPr bwMode="auto">
          <a:xfrm>
            <a:off x="5245100" y="5143500"/>
            <a:ext cx="1041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6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987275" y="214290"/>
            <a:ext cx="7169450" cy="400110"/>
          </a:xfrm>
          <a:prstGeom prst="rect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chemeClr val="tx1"/>
                </a:solidFill>
              </a:rPr>
              <a:t>Cómo se signan los números del  1  al 10</a:t>
            </a:r>
          </a:p>
        </p:txBody>
      </p:sp>
      <p:pic>
        <p:nvPicPr>
          <p:cNvPr id="26" name="25 Imagen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699820"/>
            <a:ext cx="799765" cy="10622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443</Words>
  <Application>Microsoft Office PowerPoint</Application>
  <PresentationFormat>Presentación en pantalla (4:3)</PresentationFormat>
  <Paragraphs>147</Paragraphs>
  <Slides>16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Tema de Office</vt:lpstr>
      <vt:lpstr>Presentación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segacferrol</dc:creator>
  <cp:lastModifiedBy>Formacion</cp:lastModifiedBy>
  <cp:revision>15</cp:revision>
  <dcterms:created xsi:type="dcterms:W3CDTF">2016-04-19T09:14:48Z</dcterms:created>
  <dcterms:modified xsi:type="dcterms:W3CDTF">2017-01-09T12:56:56Z</dcterms:modified>
</cp:coreProperties>
</file>