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8" r:id="rId3"/>
    <p:sldId id="257" r:id="rId4"/>
    <p:sldId id="258" r:id="rId5"/>
    <p:sldId id="259" r:id="rId6"/>
    <p:sldId id="261" r:id="rId7"/>
    <p:sldId id="260" r:id="rId8"/>
    <p:sldId id="263" r:id="rId9"/>
    <p:sldId id="279" r:id="rId10"/>
    <p:sldId id="281" r:id="rId11"/>
    <p:sldId id="280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4" r:id="rId20"/>
    <p:sldId id="276" r:id="rId21"/>
    <p:sldId id="277" r:id="rId2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7C80"/>
    <a:srgbClr val="FF6699"/>
    <a:srgbClr val="FF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3153" autoAdjust="0"/>
  </p:normalViewPr>
  <p:slideViewPr>
    <p:cSldViewPr>
      <p:cViewPr varScale="1">
        <p:scale>
          <a:sx n="102" d="100"/>
          <a:sy n="102" d="100"/>
        </p:scale>
        <p:origin x="-1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E6E571-45F3-4700-A1C3-3B0220B431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6021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9DEF2-3B06-4776-B084-2F10527130D7}" type="datetimeFigureOut">
              <a:rPr lang="es-ES_tradnl" smtClean="0"/>
              <a:pPr/>
              <a:t>29/12/2016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B176C-C89E-4955-A679-6B54636748BC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846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B176C-C89E-4955-A679-6B54636748BC}" type="slidenum">
              <a:rPr lang="es-ES_tradnl" smtClean="0"/>
              <a:pPr/>
              <a:t>3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4C45F0-5D0C-4DCB-A982-905D4DC1C6E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0205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099E19-06AB-4CEF-8585-4A60EB30DA3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133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826E8-98B8-4BDC-B547-F4A9E31CF3E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143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D695-D6C0-46FB-BD2C-1694DBEBA17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913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F32DA-4919-4D55-A0E8-2F2BD46AEF85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678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F9040-6ADB-4DF0-85D2-680805979199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1066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96EC7-606F-4069-8E76-7D9E650B494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067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B7FFE-030D-462F-BC22-72EE6229B3CC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0794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84BBEE-91C9-4AEA-84FB-E9371EBDE12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17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C7D33-59DD-40BE-A0DF-CFB9B75E916E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281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033F7-396F-4637-ABF0-0C6F47E5BD2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247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83B8670-D503-4597-AEEE-4D13BC97A5B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503238" y="188913"/>
            <a:ext cx="107950" cy="6478587"/>
          </a:xfrm>
          <a:prstGeom prst="rect">
            <a:avLst/>
          </a:prstGeom>
          <a:solidFill>
            <a:srgbClr val="FF66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8" name="WordArt 9"/>
          <p:cNvSpPr>
            <a:spLocks noChangeArrowheads="1" noChangeShapeType="1" noTextEdit="1"/>
          </p:cNvSpPr>
          <p:nvPr userDrawn="1"/>
        </p:nvSpPr>
        <p:spPr bwMode="auto">
          <a:xfrm rot="-5400000">
            <a:off x="-643731" y="1092994"/>
            <a:ext cx="1943100" cy="423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3600" kern="10">
                <a:ln w="9525">
                  <a:solidFill>
                    <a:srgbClr val="FF669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Unidad Nº 9</a:t>
            </a:r>
          </a:p>
        </p:txBody>
      </p:sp>
      <p:sp>
        <p:nvSpPr>
          <p:cNvPr id="9" name="WordArt 10"/>
          <p:cNvSpPr>
            <a:spLocks noChangeArrowheads="1" noChangeShapeType="1" noTextEdit="1"/>
          </p:cNvSpPr>
          <p:nvPr userDrawn="1"/>
        </p:nvSpPr>
        <p:spPr bwMode="auto">
          <a:xfrm rot="-5400000">
            <a:off x="-354012" y="5807075"/>
            <a:ext cx="146685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b="1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NIVEL INICIAL</a:t>
            </a:r>
          </a:p>
        </p:txBody>
      </p:sp>
    </p:spTree>
    <p:extLst>
      <p:ext uri="{BB962C8B-B14F-4D97-AF65-F5344CB8AC3E}">
        <p14:creationId xmlns:p14="http://schemas.microsoft.com/office/powerpoint/2010/main" val="132554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jp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jp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jp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/>
          <p:cNvSpPr>
            <a:spLocks noChangeArrowheads="1"/>
          </p:cNvSpPr>
          <p:nvPr/>
        </p:nvSpPr>
        <p:spPr bwMode="auto">
          <a:xfrm>
            <a:off x="2500313" y="174625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3600" b="1">
                <a:solidFill>
                  <a:srgbClr val="FF6699"/>
                </a:solidFill>
                <a:latin typeface="Tahoma" pitchFamily="34" charset="0"/>
              </a:rPr>
              <a:t>UNIDAD 9:</a:t>
            </a:r>
          </a:p>
          <a:p>
            <a:pPr algn="ctr"/>
            <a:endParaRPr lang="es-ES_tradnl" sz="3600" b="1">
              <a:solidFill>
                <a:srgbClr val="FF6699"/>
              </a:solidFill>
              <a:latin typeface="Tahoma" pitchFamily="34" charset="0"/>
            </a:endParaRPr>
          </a:p>
          <a:p>
            <a:pPr algn="ctr"/>
            <a:r>
              <a:rPr lang="es-ES_tradnl" sz="3600" b="1">
                <a:solidFill>
                  <a:srgbClr val="FF6699"/>
                </a:solidFill>
                <a:latin typeface="Tahoma" pitchFamily="34" charset="0"/>
              </a:rPr>
              <a:t>“Alimentación”</a:t>
            </a:r>
            <a:endParaRPr lang="es-ES" sz="3600"/>
          </a:p>
        </p:txBody>
      </p:sp>
      <p:pic>
        <p:nvPicPr>
          <p:cNvPr id="10243" name="Picture 4" descr="http://personales.ya.com/respuestas/dietas/objetos/alimento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1928813"/>
            <a:ext cx="4754562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79289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WordArt 2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5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071538" y="642918"/>
            <a:ext cx="4572032" cy="4643470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6699"/>
            </a:solidFill>
            <a:round/>
            <a:headEnd/>
            <a:tailEnd/>
          </a:ln>
        </p:spPr>
        <p:txBody>
          <a:bodyPr wrap="none" anchor="t"/>
          <a:lstStyle/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chemeClr val="accent2"/>
                </a:solidFill>
                <a:latin typeface="Tahoma" pitchFamily="34" charset="0"/>
              </a:rPr>
              <a:t>A</a:t>
            </a: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:      Hola, Raúl, buenos días.</a:t>
            </a:r>
            <a:r>
              <a:rPr lang="es-ES" sz="1200" b="1" dirty="0" smtClean="0">
                <a:latin typeface="Tahoma" pitchFamily="34" charset="0"/>
              </a:rPr>
              <a:t>  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  	Buenos días.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A:  	¿Qué quería?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	Me pone dos kilos de peras.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A: 	Muy bien.	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 	También quiero medio kilo de plátanos.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A:	¿Muy verdes?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	No,  maduros. De éstos.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A:	¿Quiere algo más?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	Sí, un kilo de naranjas.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A:	¿Grandes?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 	Sí, por favor.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A:	Aquí tiene.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 	¿Cuánto es?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A:	 Son 5, 40€</a:t>
            </a: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15816" y="138093"/>
            <a:ext cx="4929222" cy="504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kern="0" dirty="0" smtClean="0">
                <a:solidFill>
                  <a:srgbClr val="FF66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Dos kilos de naranjas…</a:t>
            </a:r>
            <a:endParaRPr kumimoji="0" lang="es-ES_tradnl" sz="2400" b="1" i="0" u="none" strike="noStrike" kern="0" cap="none" spc="0" normalizeH="0" baseline="0" noProof="0" dirty="0" smtClean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7890" name="Picture 2" descr="http://81.25.120.50/EFEAgroDescargasD/1246727/1/fotos/3009677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9856" y="1643050"/>
            <a:ext cx="2874892" cy="1929966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428860" y="5786454"/>
            <a:ext cx="6143668" cy="714380"/>
          </a:xfrm>
          <a:prstGeom prst="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ES" sz="1400" b="1" kern="0" dirty="0" smtClean="0">
                <a:solidFill>
                  <a:srgbClr val="FF0000"/>
                </a:solidFill>
                <a:latin typeface="Tahoma" pitchFamily="34" charset="0"/>
              </a:rPr>
              <a:t>  Tu compañero y tú tenéis 20 euros.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s-ES" sz="1100" b="1" kern="0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ES" sz="1100" b="1" kern="0" dirty="0" smtClean="0">
                <a:solidFill>
                  <a:srgbClr val="008000"/>
                </a:solidFill>
                <a:latin typeface="Tahoma" pitchFamily="34" charset="0"/>
              </a:rPr>
              <a:t>- Poneros de acuerdo y comprad fruta para el fin de semana.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s-ES" sz="1100" b="1" kern="0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pic>
        <p:nvPicPr>
          <p:cNvPr id="9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WordArt 2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6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071538" y="1000108"/>
            <a:ext cx="4572032" cy="4143404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6699"/>
            </a:solidFill>
            <a:round/>
            <a:headEnd/>
            <a:tailEnd/>
          </a:ln>
        </p:spPr>
        <p:txBody>
          <a:bodyPr wrap="none" anchor="t"/>
          <a:lstStyle/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chemeClr val="accent2"/>
                </a:solidFill>
                <a:latin typeface="Tahoma" pitchFamily="34" charset="0"/>
              </a:rPr>
              <a:t>A</a:t>
            </a: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:      ¿Qué van a tomar los señores?</a:t>
            </a:r>
            <a:endParaRPr lang="es-ES" sz="1200" b="1" dirty="0" smtClean="0"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  	Yo quiero, de primero, judías con jamón y 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	de segundo, pollo con patatas.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A:  	¿Y la señora…?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FF0000"/>
                </a:solidFill>
                <a:latin typeface="Tahoma" pitchFamily="34" charset="0"/>
              </a:rPr>
              <a:t>C:	Primero,  tortilla y después, pulpo.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A: 	¿Para beber?	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FF0000"/>
                </a:solidFill>
                <a:latin typeface="Tahoma" pitchFamily="34" charset="0"/>
              </a:rPr>
              <a:t>C: 	¿Qué prefieres?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	Pues, un rioja.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FF0000"/>
                </a:solidFill>
                <a:latin typeface="Tahoma" pitchFamily="34" charset="0"/>
              </a:rPr>
              <a:t>C:	Y una botella de agua mineral también.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	</a:t>
            </a:r>
            <a:r>
              <a:rPr lang="es-ES" sz="1200" b="1" dirty="0" err="1" smtClean="0">
                <a:solidFill>
                  <a:srgbClr val="008000"/>
                </a:solidFill>
                <a:latin typeface="Tahoma" pitchFamily="34" charset="0"/>
              </a:rPr>
              <a:t>Uhmm</a:t>
            </a: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, está buenísimo…¿Me pasas el vino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	por favor?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FF0000"/>
                </a:solidFill>
                <a:latin typeface="Tahoma" pitchFamily="34" charset="0"/>
              </a:rPr>
              <a:t>C:	Sí, toma.</a:t>
            </a:r>
          </a:p>
          <a:p>
            <a:pPr marL="449263" indent="-449263">
              <a:lnSpc>
                <a:spcPct val="110000"/>
              </a:lnSpc>
            </a:pPr>
            <a:endParaRPr lang="es-ES" sz="12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008000"/>
                </a:solidFill>
                <a:latin typeface="Tahoma" pitchFamily="34" charset="0"/>
              </a:rPr>
              <a:t>B: 	¿Quieres tú un poco más?</a:t>
            </a:r>
          </a:p>
          <a:p>
            <a:pPr marL="449263" indent="-449263">
              <a:lnSpc>
                <a:spcPct val="110000"/>
              </a:lnSpc>
            </a:pPr>
            <a:r>
              <a:rPr lang="es-ES" sz="1200" b="1" dirty="0" smtClean="0">
                <a:solidFill>
                  <a:srgbClr val="FF0000"/>
                </a:solidFill>
                <a:latin typeface="Tahoma" pitchFamily="34" charset="0"/>
              </a:rPr>
              <a:t>C:	Ya es suficiente.</a:t>
            </a:r>
            <a:endParaRPr lang="es-ES" sz="1400" b="1" dirty="0" smtClean="0">
              <a:solidFill>
                <a:srgbClr val="FF0000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71802" y="352407"/>
            <a:ext cx="4929222" cy="504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kern="0" noProof="0" dirty="0" smtClean="0">
                <a:solidFill>
                  <a:srgbClr val="FF7C80"/>
                </a:solidFill>
                <a:latin typeface="+mj-lt"/>
                <a:ea typeface="+mj-ea"/>
                <a:cs typeface="+mj-cs"/>
              </a:rPr>
              <a:t>¿Qué van a tomar?</a:t>
            </a:r>
            <a:endParaRPr kumimoji="0" lang="es-ES_tradnl" sz="2000" b="1" i="0" u="none" strike="noStrike" kern="0" cap="none" spc="0" normalizeH="0" baseline="0" noProof="0" dirty="0" smtClean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428860" y="5786454"/>
            <a:ext cx="5715040" cy="714380"/>
          </a:xfrm>
          <a:prstGeom prst="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ES" sz="1400" b="1" kern="0" dirty="0" smtClean="0">
                <a:solidFill>
                  <a:schemeClr val="accent2"/>
                </a:solidFill>
                <a:latin typeface="Tahoma" pitchFamily="34" charset="0"/>
              </a:rPr>
              <a:t>  </a:t>
            </a:r>
            <a:r>
              <a:rPr lang="es-ES" sz="1600" b="1" kern="0" dirty="0" smtClean="0">
                <a:solidFill>
                  <a:srgbClr val="008000"/>
                </a:solidFill>
                <a:latin typeface="Tahoma" pitchFamily="34" charset="0"/>
              </a:rPr>
              <a:t>A tu compañero/a le han ascendido. ¡Celebrémoslo!.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ES" sz="1600" b="1" kern="0" dirty="0" smtClean="0">
                <a:solidFill>
                  <a:srgbClr val="008000"/>
                </a:solidFill>
                <a:latin typeface="Tahoma" pitchFamily="34" charset="0"/>
              </a:rPr>
              <a:t>		</a:t>
            </a:r>
            <a:r>
              <a:rPr lang="es-ES" sz="1050" b="1" kern="0" dirty="0" smtClean="0">
                <a:solidFill>
                  <a:srgbClr val="008000"/>
                </a:solidFill>
                <a:latin typeface="Tahoma" pitchFamily="34" charset="0"/>
              </a:rPr>
              <a:t>Consulten la carta y no hagan esperar al camarero/a</a:t>
            </a:r>
            <a:r>
              <a:rPr lang="es-ES" sz="1600" b="1" kern="0" dirty="0" smtClean="0">
                <a:solidFill>
                  <a:srgbClr val="008000"/>
                </a:solidFill>
                <a:latin typeface="Tahoma" pitchFamily="34" charset="0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s-ES" sz="1100" b="1" kern="0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pic>
        <p:nvPicPr>
          <p:cNvPr id="58370" name="Picture 2" descr="http://www.spain.info/export/sites/spain-info/reportajes/galeria-imagenes/RE_Elipsos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643050"/>
            <a:ext cx="3071875" cy="2928958"/>
          </a:xfrm>
          <a:prstGeom prst="rect">
            <a:avLst/>
          </a:prstGeom>
          <a:noFill/>
        </p:spPr>
      </p:pic>
      <p:pic>
        <p:nvPicPr>
          <p:cNvPr id="9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WordArt 2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5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5124" name="AutoShape 3"/>
          <p:cNvSpPr>
            <a:spLocks noChangeArrowheads="1"/>
          </p:cNvSpPr>
          <p:nvPr/>
        </p:nvSpPr>
        <p:spPr bwMode="auto">
          <a:xfrm>
            <a:off x="1042989" y="1045385"/>
            <a:ext cx="7573086" cy="5552265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66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sz="1400">
              <a:latin typeface="Tahoma" pitchFamily="34" charset="0"/>
            </a:endParaRP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258888" y="1308100"/>
            <a:ext cx="7416800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>
              <a:lnSpc>
                <a:spcPct val="120000"/>
              </a:lnSpc>
            </a:pPr>
            <a:r>
              <a:rPr lang="es-ES" sz="1600" b="1">
                <a:latin typeface="Tahoma" pitchFamily="34" charset="0"/>
              </a:rPr>
              <a:t>Realiza esta encuesta a tres compañeros:</a:t>
            </a:r>
          </a:p>
          <a:p>
            <a:pPr marL="449263" indent="-449263">
              <a:lnSpc>
                <a:spcPct val="120000"/>
              </a:lnSpc>
            </a:pPr>
            <a:endParaRPr lang="es-ES" sz="160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20000"/>
              </a:lnSpc>
            </a:pPr>
            <a:r>
              <a:rPr lang="es-ES" sz="1600">
                <a:latin typeface="Tahoma" pitchFamily="34" charset="0"/>
              </a:rPr>
              <a:t>* ¿Comes fruta variada? ……………….</a:t>
            </a:r>
          </a:p>
          <a:p>
            <a:pPr marL="449263" indent="-449263">
              <a:lnSpc>
                <a:spcPct val="120000"/>
              </a:lnSpc>
            </a:pPr>
            <a:endParaRPr lang="es-ES" sz="1600">
              <a:latin typeface="Tahoma" pitchFamily="34" charset="0"/>
            </a:endParaRPr>
          </a:p>
          <a:p>
            <a:pPr marL="449263" indent="-449263">
              <a:lnSpc>
                <a:spcPct val="120000"/>
              </a:lnSpc>
            </a:pPr>
            <a:r>
              <a:rPr lang="es-ES" sz="1600">
                <a:latin typeface="Tahoma" pitchFamily="34" charset="0"/>
              </a:rPr>
              <a:t>* ¿Comes mucha verdura? ………..….</a:t>
            </a:r>
          </a:p>
          <a:p>
            <a:pPr marL="449263" indent="-449263">
              <a:lnSpc>
                <a:spcPct val="120000"/>
              </a:lnSpc>
            </a:pPr>
            <a:endParaRPr lang="es-ES" sz="1600">
              <a:latin typeface="Tahoma" pitchFamily="34" charset="0"/>
            </a:endParaRPr>
          </a:p>
          <a:p>
            <a:pPr marL="449263" indent="-449263">
              <a:lnSpc>
                <a:spcPct val="120000"/>
              </a:lnSpc>
            </a:pPr>
            <a:r>
              <a:rPr lang="es-ES" sz="1600">
                <a:latin typeface="Tahoma" pitchFamily="34" charset="0"/>
              </a:rPr>
              <a:t>* ¿Usas aceite de oliva? ………………. </a:t>
            </a:r>
          </a:p>
          <a:p>
            <a:pPr marL="449263" indent="-449263">
              <a:lnSpc>
                <a:spcPct val="120000"/>
              </a:lnSpc>
            </a:pPr>
            <a:endParaRPr lang="es-ES" sz="1600">
              <a:latin typeface="Tahoma" pitchFamily="34" charset="0"/>
            </a:endParaRPr>
          </a:p>
          <a:p>
            <a:pPr marL="449263" indent="-449263">
              <a:lnSpc>
                <a:spcPct val="120000"/>
              </a:lnSpc>
            </a:pPr>
            <a:r>
              <a:rPr lang="es-ES" sz="1600">
                <a:latin typeface="Tahoma" pitchFamily="34" charset="0"/>
              </a:rPr>
              <a:t>* ¿Comes legumbres? …………………. </a:t>
            </a:r>
          </a:p>
          <a:p>
            <a:pPr marL="449263" indent="-449263">
              <a:lnSpc>
                <a:spcPct val="120000"/>
              </a:lnSpc>
            </a:pPr>
            <a:endParaRPr lang="es-ES" sz="1600">
              <a:latin typeface="Tahoma" pitchFamily="34" charset="0"/>
            </a:endParaRPr>
          </a:p>
          <a:p>
            <a:pPr marL="449263" indent="-449263">
              <a:lnSpc>
                <a:spcPct val="120000"/>
              </a:lnSpc>
            </a:pPr>
            <a:r>
              <a:rPr lang="es-ES" sz="1600">
                <a:latin typeface="Tahoma" pitchFamily="34" charset="0"/>
              </a:rPr>
              <a:t>* ¿Comes pescado? ……………………. </a:t>
            </a:r>
          </a:p>
          <a:p>
            <a:pPr marL="449263" indent="-449263">
              <a:lnSpc>
                <a:spcPct val="120000"/>
              </a:lnSpc>
            </a:pPr>
            <a:endParaRPr lang="es-ES" sz="1600">
              <a:latin typeface="Tahoma" pitchFamily="34" charset="0"/>
            </a:endParaRPr>
          </a:p>
          <a:p>
            <a:pPr marL="449263" indent="-449263">
              <a:lnSpc>
                <a:spcPct val="120000"/>
              </a:lnSpc>
            </a:pPr>
            <a:r>
              <a:rPr lang="es-ES" sz="1600">
                <a:latin typeface="Tahoma" pitchFamily="34" charset="0"/>
              </a:rPr>
              <a:t>* ¿Bebes leche? …………….……..……. </a:t>
            </a:r>
          </a:p>
          <a:p>
            <a:pPr marL="449263" indent="-449263">
              <a:lnSpc>
                <a:spcPct val="120000"/>
              </a:lnSpc>
            </a:pPr>
            <a:endParaRPr lang="es-ES" sz="1600">
              <a:latin typeface="Tahoma" pitchFamily="34" charset="0"/>
            </a:endParaRPr>
          </a:p>
          <a:p>
            <a:pPr marL="449263" indent="-449263">
              <a:lnSpc>
                <a:spcPct val="120000"/>
              </a:lnSpc>
            </a:pPr>
            <a:r>
              <a:rPr lang="es-ES" sz="1600">
                <a:latin typeface="Tahoma" pitchFamily="34" charset="0"/>
              </a:rPr>
              <a:t>* ¿Bebes un litro y medio de agua a diario? ……………………………</a:t>
            </a: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4572000" y="4748213"/>
            <a:ext cx="414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008000"/>
                </a:solidFill>
              </a:rPr>
              <a:t>SIEMPRE     NUNCA     ALGUNAS VECES</a:t>
            </a: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491004"/>
              </p:ext>
            </p:extLst>
          </p:nvPr>
        </p:nvGraphicFramePr>
        <p:xfrm>
          <a:off x="5724128" y="1844824"/>
          <a:ext cx="2772147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CorelDRAW" r:id="rId3" imgW="4062600" imgH="2395440" progId="">
                  <p:embed/>
                </p:oleObj>
              </mc:Choice>
              <mc:Fallback>
                <p:oleObj name="CorelDRAW" r:id="rId3" imgW="4062600" imgH="239544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1844824"/>
                        <a:ext cx="2772147" cy="1512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AutoShape 11"/>
          <p:cNvSpPr>
            <a:spLocks noChangeArrowheads="1"/>
          </p:cNvSpPr>
          <p:nvPr/>
        </p:nvSpPr>
        <p:spPr bwMode="auto">
          <a:xfrm>
            <a:off x="8675688" y="6524625"/>
            <a:ext cx="395287" cy="260350"/>
          </a:xfrm>
          <a:custGeom>
            <a:avLst/>
            <a:gdLst>
              <a:gd name="T0" fmla="*/ 5425406 w 21600"/>
              <a:gd name="T1" fmla="*/ 0 h 21600"/>
              <a:gd name="T2" fmla="*/ 0 w 21600"/>
              <a:gd name="T3" fmla="*/ 1569030 h 21600"/>
              <a:gd name="T4" fmla="*/ 5425406 w 21600"/>
              <a:gd name="T5" fmla="*/ 3138061 h 21600"/>
              <a:gd name="T6" fmla="*/ 7233880 w 21600"/>
              <a:gd name="T7" fmla="*/ 156903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8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424" y="56341"/>
            <a:ext cx="695979" cy="9243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WordArt 2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6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6150" name="AutoShape 3"/>
          <p:cNvSpPr>
            <a:spLocks noChangeArrowheads="1"/>
          </p:cNvSpPr>
          <p:nvPr/>
        </p:nvSpPr>
        <p:spPr bwMode="auto">
          <a:xfrm>
            <a:off x="899592" y="981075"/>
            <a:ext cx="7632847" cy="5832301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sz="1400">
              <a:latin typeface="Tahoma" pitchFamily="34" charset="0"/>
            </a:endParaRP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1258888" y="981075"/>
            <a:ext cx="3673475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b="1" dirty="0" smtClean="0">
                <a:latin typeface="Tahoma" pitchFamily="34" charset="0"/>
              </a:rPr>
              <a:t>¿La </a:t>
            </a:r>
            <a:r>
              <a:rPr lang="es-ES" sz="1600" b="1" dirty="0">
                <a:latin typeface="Tahoma" pitchFamily="34" charset="0"/>
              </a:rPr>
              <a:t>información que te han dado tus compañeros se ajusta a lo que dice el libro de dietética?</a:t>
            </a:r>
          </a:p>
          <a:p>
            <a:pPr algn="just">
              <a:lnSpc>
                <a:spcPct val="120000"/>
              </a:lnSpc>
            </a:pPr>
            <a:r>
              <a:rPr lang="es-ES" sz="1600" b="1" dirty="0">
                <a:latin typeface="Tahoma" pitchFamily="34" charset="0"/>
              </a:rPr>
              <a:t>Si no es así, aconseja a tus compañeros qué tienen que hacer para equilibrar su dieta.</a:t>
            </a:r>
          </a:p>
        </p:txBody>
      </p:sp>
      <p:graphicFrame>
        <p:nvGraphicFramePr>
          <p:cNvPr id="6146" name="Object 8"/>
          <p:cNvGraphicFramePr>
            <a:graphicFrameLocks noChangeAspect="1"/>
          </p:cNvGraphicFramePr>
          <p:nvPr/>
        </p:nvGraphicFramePr>
        <p:xfrm>
          <a:off x="4140200" y="949325"/>
          <a:ext cx="4319588" cy="363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CorelDRAW" r:id="rId3" imgW="3365640" imgH="3387960" progId="">
                  <p:embed/>
                </p:oleObj>
              </mc:Choice>
              <mc:Fallback>
                <p:oleObj name="CorelDRAW" r:id="rId3" imgW="3365640" imgH="338796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949325"/>
                        <a:ext cx="4319588" cy="363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9"/>
          <p:cNvGraphicFramePr>
            <a:graphicFrameLocks noChangeAspect="1"/>
          </p:cNvGraphicFramePr>
          <p:nvPr/>
        </p:nvGraphicFramePr>
        <p:xfrm>
          <a:off x="1187624" y="4660726"/>
          <a:ext cx="7127875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CorelDRAW" r:id="rId5" imgW="5921640" imgH="1933200" progId="">
                  <p:embed/>
                </p:oleObj>
              </mc:Choice>
              <mc:Fallback>
                <p:oleObj name="CorelDRAW" r:id="rId5" imgW="5921640" imgH="19332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660726"/>
                        <a:ext cx="7127875" cy="215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5903913" y="1385888"/>
            <a:ext cx="65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>
                <a:latin typeface="Tahoma" pitchFamily="34" charset="0"/>
              </a:rPr>
              <a:t>CARNE</a:t>
            </a:r>
          </a:p>
          <a:p>
            <a:pPr algn="ctr"/>
            <a:r>
              <a:rPr lang="es-ES" sz="1200">
                <a:latin typeface="Tahoma" pitchFamily="34" charset="0"/>
              </a:rPr>
              <a:t>ROJA</a:t>
            </a:r>
          </a:p>
        </p:txBody>
      </p:sp>
      <p:sp>
        <p:nvSpPr>
          <p:cNvPr id="6153" name="Text Box 12"/>
          <p:cNvSpPr txBox="1">
            <a:spLocks noChangeArrowheads="1"/>
          </p:cNvSpPr>
          <p:nvPr/>
        </p:nvSpPr>
        <p:spPr bwMode="auto">
          <a:xfrm>
            <a:off x="5867400" y="1843088"/>
            <a:ext cx="725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>
                <a:latin typeface="Tahoma" pitchFamily="34" charset="0"/>
              </a:rPr>
              <a:t>DULCES</a:t>
            </a:r>
          </a:p>
        </p:txBody>
      </p:sp>
      <p:sp>
        <p:nvSpPr>
          <p:cNvPr id="6154" name="Text Box 13"/>
          <p:cNvSpPr txBox="1">
            <a:spLocks noChangeArrowheads="1"/>
          </p:cNvSpPr>
          <p:nvPr/>
        </p:nvSpPr>
        <p:spPr bwMode="auto">
          <a:xfrm>
            <a:off x="5867400" y="2133600"/>
            <a:ext cx="755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>
                <a:latin typeface="Tahoma" pitchFamily="34" charset="0"/>
              </a:rPr>
              <a:t>HUEVOS</a:t>
            </a:r>
          </a:p>
        </p:txBody>
      </p: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5661025" y="2433638"/>
            <a:ext cx="1143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>
                <a:latin typeface="Tahoma" pitchFamily="34" charset="0"/>
              </a:rPr>
              <a:t>AVES CORRAL</a:t>
            </a:r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5826125" y="2708275"/>
            <a:ext cx="833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>
                <a:latin typeface="Tahoma" pitchFamily="34" charset="0"/>
              </a:rPr>
              <a:t>PESCADO</a:t>
            </a:r>
          </a:p>
        </p:txBody>
      </p:sp>
      <p:sp>
        <p:nvSpPr>
          <p:cNvPr id="6157" name="Text Box 16"/>
          <p:cNvSpPr txBox="1">
            <a:spLocks noChangeArrowheads="1"/>
          </p:cNvSpPr>
          <p:nvPr/>
        </p:nvSpPr>
        <p:spPr bwMode="auto">
          <a:xfrm>
            <a:off x="5603875" y="2938463"/>
            <a:ext cx="13446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>
                <a:latin typeface="Tahoma" pitchFamily="34" charset="0"/>
              </a:rPr>
              <a:t>QUESO Y YOGUR</a:t>
            </a:r>
          </a:p>
        </p:txBody>
      </p:sp>
      <p:sp>
        <p:nvSpPr>
          <p:cNvPr id="6158" name="Text Box 17"/>
          <p:cNvSpPr txBox="1">
            <a:spLocks noChangeArrowheads="1"/>
          </p:cNvSpPr>
          <p:nvPr/>
        </p:nvSpPr>
        <p:spPr bwMode="auto">
          <a:xfrm>
            <a:off x="5626100" y="3225800"/>
            <a:ext cx="1393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>
                <a:latin typeface="Tahoma" pitchFamily="34" charset="0"/>
              </a:rPr>
              <a:t>ACEITE DE OLIVA</a:t>
            </a:r>
          </a:p>
        </p:txBody>
      </p:sp>
      <p:sp>
        <p:nvSpPr>
          <p:cNvPr id="6159" name="Text Box 18"/>
          <p:cNvSpPr txBox="1">
            <a:spLocks noChangeArrowheads="1"/>
          </p:cNvSpPr>
          <p:nvPr/>
        </p:nvSpPr>
        <p:spPr bwMode="auto">
          <a:xfrm>
            <a:off x="5076825" y="3436938"/>
            <a:ext cx="24399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>
                <a:latin typeface="Tahoma" pitchFamily="34" charset="0"/>
              </a:rPr>
              <a:t> LEGUMBRES</a:t>
            </a:r>
          </a:p>
          <a:p>
            <a:pPr algn="ctr"/>
            <a:r>
              <a:rPr lang="es-ES" sz="1200" dirty="0">
                <a:latin typeface="Tahoma" pitchFamily="34" charset="0"/>
              </a:rPr>
              <a:t>FRUTAS  Y FRUTOS HORTALIZAS</a:t>
            </a:r>
          </a:p>
          <a:p>
            <a:pPr algn="ctr"/>
            <a:r>
              <a:rPr lang="es-ES" sz="1200" dirty="0">
                <a:latin typeface="Tahoma" pitchFamily="34" charset="0"/>
              </a:rPr>
              <a:t>SECOS</a:t>
            </a:r>
          </a:p>
        </p:txBody>
      </p:sp>
      <p:sp>
        <p:nvSpPr>
          <p:cNvPr id="6160" name="Text Box 19"/>
          <p:cNvSpPr txBox="1">
            <a:spLocks noChangeArrowheads="1"/>
          </p:cNvSpPr>
          <p:nvPr/>
        </p:nvSpPr>
        <p:spPr bwMode="auto">
          <a:xfrm>
            <a:off x="4822825" y="4076700"/>
            <a:ext cx="2989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>
                <a:latin typeface="Tahoma" pitchFamily="34" charset="0"/>
              </a:rPr>
              <a:t>PAN ,PASTA, ARROZ, CUSCÚS, POLENTA,</a:t>
            </a:r>
          </a:p>
          <a:p>
            <a:pPr algn="ctr"/>
            <a:r>
              <a:rPr lang="es-ES" sz="1200">
                <a:latin typeface="Tahoma" pitchFamily="34" charset="0"/>
              </a:rPr>
              <a:t>       OTROS CEREALES Y PATATAS</a:t>
            </a:r>
          </a:p>
        </p:txBody>
      </p:sp>
      <p:pic>
        <p:nvPicPr>
          <p:cNvPr id="16" name="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40" y="56341"/>
            <a:ext cx="641764" cy="8523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7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827089" y="1124744"/>
            <a:ext cx="7561336" cy="3724518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sz="1400">
              <a:latin typeface="Tahoma" pitchFamily="34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9819" y="1550437"/>
            <a:ext cx="72739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/>
            <a:r>
              <a:rPr lang="es-ES" sz="1600" b="1" dirty="0">
                <a:latin typeface="Tahoma" pitchFamily="34" charset="0"/>
              </a:rPr>
              <a:t>* Imagina algunos platos típicos de distintas  provincias de España.</a:t>
            </a:r>
          </a:p>
          <a:p>
            <a:pPr marL="449263" indent="-449263"/>
            <a:endParaRPr lang="es-ES" sz="1600" b="1" dirty="0">
              <a:latin typeface="Tahoma" pitchFamily="34" charset="0"/>
            </a:endParaRPr>
          </a:p>
          <a:p>
            <a:pPr marL="449263" indent="-449263"/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Utilizando el signo </a:t>
            </a:r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HÁBITO </a:t>
            </a:r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que aparece en el dibujo.</a:t>
            </a:r>
          </a:p>
          <a:p>
            <a:pPr marL="449263" indent="-449263"/>
            <a:endParaRPr lang="es-ES" sz="1600" b="1" dirty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Ejemplos: </a:t>
            </a:r>
          </a:p>
          <a:p>
            <a:pPr marL="449263" indent="-449263"/>
            <a:endParaRPr lang="es-ES" sz="1600" b="1" dirty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r>
              <a:rPr lang="es-ES" sz="1600" dirty="0">
                <a:latin typeface="Tahoma" pitchFamily="34" charset="0"/>
              </a:rPr>
              <a:t>&lt;&lt; Yo no tengo costumbre de comer fabada,  porque es muy fuerte &gt;&gt; o </a:t>
            </a:r>
          </a:p>
          <a:p>
            <a:pPr marL="449263" indent="-449263"/>
            <a:endParaRPr lang="es-ES" sz="1600" dirty="0">
              <a:latin typeface="Tahoma" pitchFamily="34" charset="0"/>
            </a:endParaRPr>
          </a:p>
          <a:p>
            <a:pPr marL="449263" indent="-449263"/>
            <a:r>
              <a:rPr lang="es-ES" sz="1600" dirty="0">
                <a:latin typeface="Tahoma" pitchFamily="34" charset="0"/>
              </a:rPr>
              <a:t>&lt;&lt; Mi madre tiene costumbre de preparar paella los domingos &gt;&gt;,</a:t>
            </a:r>
          </a:p>
          <a:p>
            <a:pPr marL="449263" indent="-449263"/>
            <a:endParaRPr lang="es-ES" sz="1600" dirty="0">
              <a:latin typeface="Tahoma" pitchFamily="34" charset="0"/>
            </a:endParaRPr>
          </a:p>
          <a:p>
            <a:pPr marL="449263" indent="-449263"/>
            <a:r>
              <a:rPr lang="es-ES" sz="1600" dirty="0">
                <a:latin typeface="Tahoma" pitchFamily="34" charset="0"/>
              </a:rPr>
              <a:t>&lt;&lt; Mi mujer prepara gazpacho sólo en verano &gt;&gt;...</a:t>
            </a:r>
          </a:p>
        </p:txBody>
      </p:sp>
      <p:graphicFrame>
        <p:nvGraphicFramePr>
          <p:cNvPr id="717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366132"/>
              </p:ext>
            </p:extLst>
          </p:nvPr>
        </p:nvGraphicFramePr>
        <p:xfrm>
          <a:off x="6588223" y="3761064"/>
          <a:ext cx="2571651" cy="309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CorelDRAW" r:id="rId3" imgW="2204280" imgH="2872080" progId="">
                  <p:embed/>
                </p:oleObj>
              </mc:Choice>
              <mc:Fallback>
                <p:oleObj name="CorelDRAW" r:id="rId3" imgW="2204280" imgH="287208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3" y="3761064"/>
                        <a:ext cx="2571651" cy="3096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WordArt 2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8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8196" name="AutoShape 3"/>
          <p:cNvSpPr>
            <a:spLocks noChangeArrowheads="1"/>
          </p:cNvSpPr>
          <p:nvPr/>
        </p:nvSpPr>
        <p:spPr bwMode="auto">
          <a:xfrm>
            <a:off x="910349" y="1196752"/>
            <a:ext cx="7333395" cy="3600326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sz="1400">
              <a:latin typeface="Tahoma" pitchFamily="34" charset="0"/>
            </a:endParaRP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1055564" y="1556792"/>
            <a:ext cx="727392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/>
            <a:r>
              <a:rPr lang="es-ES" b="1">
                <a:latin typeface="Tahoma" pitchFamily="34" charset="0"/>
              </a:rPr>
              <a:t>* ¿Te gusta la paella?.</a:t>
            </a:r>
          </a:p>
          <a:p>
            <a:pPr marL="449263" indent="-449263"/>
            <a:endParaRPr lang="es-ES" b="1">
              <a:latin typeface="Tahoma" pitchFamily="34" charset="0"/>
            </a:endParaRPr>
          </a:p>
          <a:p>
            <a:pPr marL="449263" indent="-449263"/>
            <a:r>
              <a:rPr lang="es-ES" b="1">
                <a:latin typeface="Tahoma" pitchFamily="34" charset="0"/>
              </a:rPr>
              <a:t>   ¿Te encanta el pisto?.</a:t>
            </a:r>
          </a:p>
          <a:p>
            <a:pPr marL="449263" indent="-449263"/>
            <a:endParaRPr lang="es-ES" b="1">
              <a:latin typeface="Tahoma" pitchFamily="34" charset="0"/>
            </a:endParaRPr>
          </a:p>
          <a:p>
            <a:pPr marL="449263" indent="-449263"/>
            <a:r>
              <a:rPr lang="es-ES" b="1">
                <a:latin typeface="Tahoma" pitchFamily="34" charset="0"/>
              </a:rPr>
              <a:t>  ¿No te gusta el cocido madrileño?.</a:t>
            </a:r>
          </a:p>
          <a:p>
            <a:pPr marL="449263" indent="-449263"/>
            <a:endParaRPr lang="es-ES" b="1">
              <a:latin typeface="Tahoma" pitchFamily="34" charset="0"/>
            </a:endParaRPr>
          </a:p>
          <a:p>
            <a:pPr marL="449263" indent="-449263"/>
            <a:r>
              <a:rPr lang="es-ES" b="1">
                <a:latin typeface="Tahoma" pitchFamily="34" charset="0"/>
              </a:rPr>
              <a:t>  ¿Odias los callos?.</a:t>
            </a:r>
          </a:p>
        </p:txBody>
      </p:sp>
      <p:graphicFrame>
        <p:nvGraphicFramePr>
          <p:cNvPr id="81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955278"/>
              </p:ext>
            </p:extLst>
          </p:nvPr>
        </p:nvGraphicFramePr>
        <p:xfrm>
          <a:off x="5853678" y="3501008"/>
          <a:ext cx="3290322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CorelDRAW" r:id="rId3" imgW="2131200" imgH="2351520" progId="">
                  <p:embed/>
                </p:oleObj>
              </mc:Choice>
              <mc:Fallback>
                <p:oleObj name="CorelDRAW" r:id="rId3" imgW="2131200" imgH="23515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3678" y="3501008"/>
                        <a:ext cx="3290322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1042988" y="5734050"/>
            <a:ext cx="7705725" cy="11239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6387" name="WordArt 2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9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6388" name="AutoShape 3"/>
          <p:cNvSpPr>
            <a:spLocks noChangeArrowheads="1"/>
          </p:cNvSpPr>
          <p:nvPr/>
        </p:nvSpPr>
        <p:spPr bwMode="auto">
          <a:xfrm>
            <a:off x="1042988" y="1196975"/>
            <a:ext cx="7705725" cy="5400675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sz="1400">
              <a:latin typeface="Tahoma" pitchFamily="34" charset="0"/>
            </a:endParaRP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1187450" y="1268413"/>
            <a:ext cx="74168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A:  	Buenas noches.</a:t>
            </a:r>
            <a:r>
              <a:rPr lang="es-ES" sz="1600" dirty="0">
                <a:latin typeface="Tahoma" pitchFamily="34" charset="0"/>
              </a:rPr>
              <a:t>  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B:  	Buenas noches.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latin typeface="Tahoma" pitchFamily="34" charset="0"/>
              </a:rPr>
              <a:t>C:  	Buenas noches.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A:  	¿Queréis algo para beber?.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latin typeface="Tahoma" pitchFamily="34" charset="0"/>
              </a:rPr>
              <a:t>C:  	Yo un vino blanco.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B:  	Yo una cerveza.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A:  	¿Y de comer?.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B:  	¿Tapas o cena?.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latin typeface="Tahoma" pitchFamily="34" charset="0"/>
              </a:rPr>
              <a:t>C:  	Mejor tapas, ¡Me encantan!.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B:  	De acuerdo.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A:  	Tapas ¿No? ¡Ah!, </a:t>
            </a:r>
            <a:r>
              <a:rPr lang="es-ES" sz="1600" dirty="0" smtClean="0">
                <a:solidFill>
                  <a:schemeClr val="accent2"/>
                </a:solidFill>
                <a:latin typeface="Tahoma" pitchFamily="34" charset="0"/>
              </a:rPr>
              <a:t>aquí en este restaurante 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tenemos todo tipo de pescado frito. Muy bueno, de verdad.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B:  	Ya que hay de todo, no hay problema.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latin typeface="Tahoma" pitchFamily="34" charset="0"/>
              </a:rPr>
              <a:t>C:  	De acuerdo... Un plato de pescado frito, queso y jamón y ensalada para los dos.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A:  	Para los dos... De acuerdo, ¿algo más?.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B:  	¿Algo más?.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latin typeface="Tahoma" pitchFamily="34" charset="0"/>
              </a:rPr>
              <a:t>C:  	No nada más.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A:  	¡Ah!, Os aviso que los calamares fritos están muy buenos.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dirty="0">
                <a:latin typeface="Tahoma" pitchFamily="34" charset="0"/>
              </a:rPr>
              <a:t>C:  	Con limón ¡Eh!.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79725" y="307975"/>
            <a:ext cx="572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s-E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“RESTAURANTE”</a:t>
            </a: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1016000" y="765175"/>
            <a:ext cx="578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b="1">
                <a:solidFill>
                  <a:srgbClr val="FF7C80"/>
                </a:solidFill>
                <a:latin typeface="Tahoma" pitchFamily="34" charset="0"/>
              </a:rPr>
              <a:t>Acción: 	Ana y José Luis van a comer a un restaurante.</a:t>
            </a: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8101013" y="6381750"/>
            <a:ext cx="360362" cy="333375"/>
          </a:xfrm>
          <a:custGeom>
            <a:avLst/>
            <a:gdLst>
              <a:gd name="T0" fmla="*/ 4509047 w 21600"/>
              <a:gd name="T1" fmla="*/ 0 h 21600"/>
              <a:gd name="T2" fmla="*/ 0 w 21600"/>
              <a:gd name="T3" fmla="*/ 2572667 h 21600"/>
              <a:gd name="T4" fmla="*/ 4509047 w 21600"/>
              <a:gd name="T5" fmla="*/ 5145319 h 21600"/>
              <a:gd name="T6" fmla="*/ 6012073 w 21600"/>
              <a:gd name="T7" fmla="*/ 257266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9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3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9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7411" name="AutoShape 4"/>
          <p:cNvSpPr>
            <a:spLocks noChangeArrowheads="1"/>
          </p:cNvSpPr>
          <p:nvPr/>
        </p:nvSpPr>
        <p:spPr bwMode="auto">
          <a:xfrm>
            <a:off x="1042987" y="1124744"/>
            <a:ext cx="7705725" cy="5092700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sz="1400">
              <a:latin typeface="Tahoma" pitchFamily="34" charset="0"/>
            </a:endParaRP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187449" y="1296194"/>
            <a:ext cx="74168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A: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 	</a:t>
            </a:r>
            <a:r>
              <a:rPr lang="es-ES" sz="1600" dirty="0" smtClean="0">
                <a:solidFill>
                  <a:schemeClr val="accent2"/>
                </a:solidFill>
                <a:latin typeface="Tahoma" pitchFamily="34" charset="0"/>
              </a:rPr>
              <a:t>Sí, sí, 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claro.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B: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 	Hace falta pan.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A: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 	No tenemos barras de pan, pero tenemos roscas. </a:t>
            </a:r>
            <a:r>
              <a:rPr lang="es-ES" sz="1600" dirty="0" smtClean="0">
                <a:solidFill>
                  <a:schemeClr val="accent2"/>
                </a:solidFill>
                <a:latin typeface="Tahoma" pitchFamily="34" charset="0"/>
              </a:rPr>
              <a:t>¿De 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acuerdo?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latin typeface="Tahoma" pitchFamily="34" charset="0"/>
              </a:rPr>
              <a:t>C:</a:t>
            </a:r>
            <a:r>
              <a:rPr lang="es-ES" sz="1600" dirty="0">
                <a:latin typeface="Tahoma" pitchFamily="34" charset="0"/>
              </a:rPr>
              <a:t>  	Disculpe. Antes le he dicho vino blanco, pero he cambiado de idea, mejor una cerveza, como José Luis.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B: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 	¿Te apetecen chorizos fritos?.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latin typeface="Tahoma" pitchFamily="34" charset="0"/>
              </a:rPr>
              <a:t>C:</a:t>
            </a:r>
            <a:r>
              <a:rPr lang="es-ES" sz="1600" dirty="0">
                <a:latin typeface="Tahoma" pitchFamily="34" charset="0"/>
              </a:rPr>
              <a:t>  	No, no quiero, me llena enseguida.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A: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 	Los dos lo mismo, de acuerdo.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latin typeface="Tahoma" pitchFamily="34" charset="0"/>
              </a:rPr>
              <a:t>C:</a:t>
            </a:r>
            <a:r>
              <a:rPr lang="es-ES" sz="1600" dirty="0">
                <a:latin typeface="Tahoma" pitchFamily="34" charset="0"/>
              </a:rPr>
              <a:t>  	Yo quiero un café con leche.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B: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 	Y yo uno solo.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A: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 	Vale.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B: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 	¿Cuántos es?.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A: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 	Aquel señor os invita. Ha pagado él.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B: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 	No, no, yo pago.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rgbClr val="FF6600"/>
                </a:solidFill>
                <a:latin typeface="Tahoma" pitchFamily="34" charset="0"/>
              </a:rPr>
              <a:t>D:</a:t>
            </a:r>
            <a:r>
              <a:rPr lang="es-ES" sz="1600" dirty="0">
                <a:solidFill>
                  <a:srgbClr val="FF6600"/>
                </a:solidFill>
                <a:latin typeface="Tahoma" pitchFamily="34" charset="0"/>
              </a:rPr>
              <a:t>  	No, no os invito yo, no os preocupéis.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B: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 	Gracias.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latin typeface="Tahoma" pitchFamily="34" charset="0"/>
              </a:rPr>
              <a:t>C:</a:t>
            </a:r>
            <a:r>
              <a:rPr lang="es-ES" sz="1600" dirty="0">
                <a:latin typeface="Tahoma" pitchFamily="34" charset="0"/>
              </a:rPr>
              <a:t>  	Gracias.</a:t>
            </a:r>
          </a:p>
          <a:p>
            <a:pPr marL="449263" indent="-449263">
              <a:lnSpc>
                <a:spcPct val="110000"/>
              </a:lnSpc>
            </a:pPr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B: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 	Puedes venir a sentarte con nosotros.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8680"/>
            <a:ext cx="7559531" cy="936625"/>
          </a:xfrm>
        </p:spPr>
        <p:txBody>
          <a:bodyPr/>
          <a:lstStyle/>
          <a:p>
            <a:pPr eaLnBrk="1" hangingPunct="1"/>
            <a:r>
              <a:rPr lang="es-ES" sz="1800" b="1" dirty="0" smtClean="0">
                <a:solidFill>
                  <a:srgbClr val="FF7C80"/>
                </a:solidFill>
              </a:rPr>
              <a:t>Acción: 	Nuestra cocinera explicará cuáles son los ingredientes necesarios y los pasos que hay que seguir para elaborar la receta.</a:t>
            </a:r>
            <a:endParaRPr lang="es-ES" sz="1800" dirty="0" smtClean="0"/>
          </a:p>
        </p:txBody>
      </p:sp>
      <p:sp>
        <p:nvSpPr>
          <p:cNvPr id="18436" name="Text Box 5"/>
          <p:cNvSpPr>
            <a:spLocks noGrp="1" noChangeArrowheads="1"/>
          </p:cNvSpPr>
          <p:nvPr>
            <p:ph idx="1"/>
          </p:nvPr>
        </p:nvSpPr>
        <p:spPr>
          <a:xfrm>
            <a:off x="971550" y="1484784"/>
            <a:ext cx="7920930" cy="5112568"/>
          </a:xfrm>
          <a:solidFill>
            <a:schemeClr val="bg1"/>
          </a:solidFill>
          <a:ln>
            <a:solidFill>
              <a:srgbClr val="FF7C80"/>
            </a:solidFill>
          </a:ln>
        </p:spPr>
        <p:txBody>
          <a:bodyPr/>
          <a:lstStyle/>
          <a:p>
            <a:pPr marL="449263" indent="-449263" algn="just" eaLnBrk="1" hangingPunct="1">
              <a:lnSpc>
                <a:spcPct val="90000"/>
              </a:lnSpc>
              <a:buFontTx/>
              <a:buNone/>
            </a:pPr>
            <a:r>
              <a:rPr lang="es-ES_tradnl" sz="1600" b="1" dirty="0" smtClean="0">
                <a:latin typeface="Tahoma" pitchFamily="34" charset="0"/>
              </a:rPr>
              <a:t>Ingredientes para tres personas. ¿Cuáles son los ingredientes necesarios para los tres personas?:</a:t>
            </a:r>
            <a:r>
              <a:rPr lang="es-ES_tradnl" sz="1600" dirty="0" smtClean="0">
                <a:latin typeface="Tahoma" pitchFamily="34" charset="0"/>
              </a:rPr>
              <a:t> </a:t>
            </a:r>
          </a:p>
          <a:p>
            <a:pPr marL="449263" indent="-449263" algn="just" eaLnBrk="1" hangingPunct="1">
              <a:lnSpc>
                <a:spcPct val="90000"/>
              </a:lnSpc>
              <a:buFontTx/>
              <a:buNone/>
            </a:pPr>
            <a:endParaRPr lang="es-ES_tradnl" sz="1600" dirty="0" smtClean="0">
              <a:latin typeface="Tahoma" pitchFamily="34" charset="0"/>
            </a:endParaRPr>
          </a:p>
          <a:p>
            <a:pPr marL="449263" indent="-449263" algn="just" eaLnBrk="1" hangingPunct="1">
              <a:lnSpc>
                <a:spcPct val="90000"/>
              </a:lnSpc>
              <a:buFontTx/>
              <a:buNone/>
            </a:pPr>
            <a:r>
              <a:rPr lang="es-ES_tradnl" sz="1600" dirty="0" smtClean="0">
                <a:latin typeface="Tahoma" pitchFamily="34" charset="0"/>
              </a:rPr>
              <a:t>200 gramos de macarrones, 50 gramos de chorizo, </a:t>
            </a:r>
            <a:r>
              <a:rPr lang="es-ES_tradnl" sz="1600" baseline="30000" dirty="0" smtClean="0">
                <a:latin typeface="Tahoma" pitchFamily="34" charset="0"/>
              </a:rPr>
              <a:t>½</a:t>
            </a:r>
            <a:r>
              <a:rPr lang="es-ES_tradnl" sz="1600" baseline="-25000" dirty="0" smtClean="0">
                <a:latin typeface="Tahoma" pitchFamily="34" charset="0"/>
              </a:rPr>
              <a:t> </a:t>
            </a:r>
            <a:r>
              <a:rPr lang="es-ES_tradnl" sz="1600" dirty="0" smtClean="0">
                <a:latin typeface="Tahoma" pitchFamily="34" charset="0"/>
              </a:rPr>
              <a:t>kilo de tomates maduros, una cebolla mediana, dos dientes de ajo, una ramita de perejil, un poquito de sal y tres cucharadas de aceite.</a:t>
            </a:r>
          </a:p>
          <a:p>
            <a:pPr marL="449263" indent="-449263" algn="just" eaLnBrk="1" hangingPunct="1">
              <a:lnSpc>
                <a:spcPct val="90000"/>
              </a:lnSpc>
              <a:buFontTx/>
              <a:buNone/>
            </a:pPr>
            <a:endParaRPr lang="es-ES_tradnl" sz="1600" dirty="0" smtClean="0">
              <a:latin typeface="Tahoma" pitchFamily="34" charset="0"/>
            </a:endParaRPr>
          </a:p>
          <a:p>
            <a:pPr marL="449263" indent="-449263" algn="just" eaLnBrk="1" hangingPunct="1">
              <a:lnSpc>
                <a:spcPct val="90000"/>
              </a:lnSpc>
              <a:buFontTx/>
              <a:buNone/>
            </a:pPr>
            <a:r>
              <a:rPr lang="es-ES_tradnl" sz="1600" dirty="0" smtClean="0">
                <a:latin typeface="Tahoma" pitchFamily="34" charset="0"/>
              </a:rPr>
              <a:t>Se calienta al fuego una cazuela llena de agua. Cuando el agua empiece a hervir, se echan los macarrones y se dejan cocer, hasta que se puedan pinchar con un tenedor (no conviene que se queden demasiado blandos). Se sacan los macarrones, se escurren bien y se pasan por agua fría, luego se escurren otra vez y se apartan)</a:t>
            </a:r>
          </a:p>
          <a:p>
            <a:pPr marL="449263" indent="-449263" algn="just" eaLnBrk="1" hangingPunct="1">
              <a:lnSpc>
                <a:spcPct val="90000"/>
              </a:lnSpc>
              <a:buFontTx/>
              <a:buNone/>
            </a:pPr>
            <a:r>
              <a:rPr lang="es-ES_tradnl" sz="1600" dirty="0" smtClean="0">
                <a:latin typeface="Tahoma" pitchFamily="34" charset="0"/>
              </a:rPr>
              <a:t>En una sartén se ponen las tres cucharadas de aceite; cuando esté caliente el aceite, se echan los ajos bien picados y la cebolla muy picada. Cuando la cebolla está ya casi frita, se añade el chorizo, cortado en rodajas o en trocitos pequeños, los tomates pelados y picados, el perejil picado también y la sal. Se deja freír todo junto y se echa la sal. </a:t>
            </a:r>
          </a:p>
          <a:p>
            <a:pPr marL="449263" indent="-449263" algn="just" eaLnBrk="1" hangingPunct="1">
              <a:lnSpc>
                <a:spcPct val="90000"/>
              </a:lnSpc>
              <a:buFontTx/>
              <a:buNone/>
            </a:pPr>
            <a:r>
              <a:rPr lang="es-ES_tradnl" sz="1600" dirty="0" smtClean="0">
                <a:latin typeface="Tahoma" pitchFamily="34" charset="0"/>
              </a:rPr>
              <a:t>Con una cuchara de madera, mezclar todo bien y mover la sartén para que se forme una salsa y no se queme; cuando la salsa está espesa. Se echan los macarrones en la sartén, se cuecen  en la salsa, se mueve todo bien y se sirve caliente.</a:t>
            </a:r>
          </a:p>
          <a:p>
            <a:pPr marL="449263" indent="-449263" algn="just" eaLnBrk="1" hangingPunct="1">
              <a:lnSpc>
                <a:spcPct val="90000"/>
              </a:lnSpc>
              <a:buFontTx/>
              <a:buNone/>
            </a:pPr>
            <a:endParaRPr lang="es-ES" sz="1600" baseline="-25000" dirty="0" smtClean="0">
              <a:latin typeface="Tahoma" pitchFamily="34" charset="0"/>
            </a:endParaRPr>
          </a:p>
        </p:txBody>
      </p:sp>
      <p:sp>
        <p:nvSpPr>
          <p:cNvPr id="18435" name="WordArt 4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10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758804" y="908720"/>
            <a:ext cx="8229600" cy="5688012"/>
          </a:xfrm>
          <a:solidFill>
            <a:schemeClr val="bg1"/>
          </a:solidFill>
          <a:ln>
            <a:solidFill>
              <a:srgbClr val="FF7C80"/>
            </a:solidFill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sz="2800" b="1" dirty="0" smtClean="0"/>
              <a:t>Postres: Quesada Marina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Dificultad: ________ (yo añadiría esto a todas las recetas)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Tiempo de preparación</a:t>
            </a:r>
            <a:r>
              <a:rPr lang="es-ES_tradnl" sz="2800" b="1" dirty="0" smtClean="0">
                <a:solidFill>
                  <a:srgbClr val="FF0000"/>
                </a:solidFill>
              </a:rPr>
              <a:t>: _______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sz="2000" b="1" dirty="0" smtClean="0">
                <a:latin typeface="Tahoma" pitchFamily="34" charset="0"/>
              </a:rPr>
              <a:t>Ingredientes para cuatro raciones: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2 yogures naturales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2 vasos de leche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2 vasos tamaño yogur de azúcar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2 vasos de harina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6 huevos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4 quesitos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1 vaso tamaño yogur de nata liquida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2000" b="1" dirty="0" smtClean="0">
                <a:latin typeface="Tahoma" pitchFamily="34" charset="0"/>
              </a:rPr>
              <a:t>Elaboración: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1600" b="1" dirty="0" smtClean="0">
                <a:latin typeface="Tahoma" pitchFamily="34" charset="0"/>
              </a:rPr>
              <a:t>Esta receta es muy sencilla de hacer, puesto que consiste en batir todos los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1600" b="1" dirty="0" smtClean="0">
                <a:latin typeface="Tahoma" pitchFamily="34" charset="0"/>
              </a:rPr>
              <a:t>ingredientes en la batidora.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1600" b="1" dirty="0" smtClean="0">
                <a:latin typeface="Tahoma" pitchFamily="34" charset="0"/>
              </a:rPr>
              <a:t>Una vez obtenida una masa </a:t>
            </a:r>
            <a:r>
              <a:rPr lang="es-ES_tradnl" sz="1600" b="1" dirty="0" err="1" smtClean="0">
                <a:latin typeface="Tahoma" pitchFamily="34" charset="0"/>
              </a:rPr>
              <a:t>hornogénea</a:t>
            </a:r>
            <a:r>
              <a:rPr lang="es-ES_tradnl" sz="1600" b="1" dirty="0" smtClean="0">
                <a:latin typeface="Tahoma" pitchFamily="34" charset="0"/>
              </a:rPr>
              <a:t>, sin grumos, colocar en una </a:t>
            </a:r>
            <a:r>
              <a:rPr lang="es-ES_tradnl" sz="1600" b="1" dirty="0" err="1" smtClean="0">
                <a:latin typeface="Tahoma" pitchFamily="34" charset="0"/>
              </a:rPr>
              <a:t>llanda</a:t>
            </a:r>
            <a:r>
              <a:rPr lang="es-ES_tradnl" sz="1600" b="1" dirty="0" smtClean="0">
                <a:latin typeface="Tahoma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1600" b="1" dirty="0" smtClean="0">
                <a:latin typeface="Tahoma" pitchFamily="34" charset="0"/>
              </a:rPr>
              <a:t>previamente untada con un poco de aceite o mantequilla.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1600" b="1" dirty="0" smtClean="0">
                <a:latin typeface="Tahoma" pitchFamily="34" charset="0"/>
              </a:rPr>
              <a:t>Cocer al horno unos 25-30 minutos a la temperatura de 180 grados.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1600" b="1" dirty="0" smtClean="0">
                <a:latin typeface="Tahoma" pitchFamily="34" charset="0"/>
              </a:rPr>
              <a:t>Dejar enfriar y servir.</a:t>
            </a:r>
          </a:p>
        </p:txBody>
      </p:sp>
      <p:pic>
        <p:nvPicPr>
          <p:cNvPr id="3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70" y="56341"/>
            <a:ext cx="533333" cy="7083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WordArt 2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1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500166" y="1142984"/>
            <a:ext cx="6815160" cy="5000660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6699"/>
            </a:solidFill>
            <a:round/>
            <a:headEnd/>
            <a:tailEnd/>
          </a:ln>
        </p:spPr>
        <p:txBody>
          <a:bodyPr wrap="none" anchor="ctr"/>
          <a:lstStyle/>
          <a:p>
            <a:pPr marL="449263" indent="-449263"/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endParaRPr lang="es-ES" sz="14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endParaRPr lang="es-ES" sz="16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endParaRPr lang="es-ES" sz="16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endParaRPr lang="es-ES" sz="16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endParaRPr lang="es-ES" sz="16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endParaRPr lang="es-ES" sz="1600" b="1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r>
              <a:rPr lang="es-ES" sz="1600" b="1" dirty="0" smtClean="0">
                <a:solidFill>
                  <a:srgbClr val="008000"/>
                </a:solidFill>
                <a:latin typeface="Tahoma" pitchFamily="34" charset="0"/>
              </a:rPr>
              <a:t>RACIONES**********************************</a:t>
            </a:r>
            <a:endParaRPr lang="es-ES" sz="1600" dirty="0" smtClean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Calamares		4,50€</a:t>
            </a: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Patatas bravas		2,00€</a:t>
            </a: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Gambas			6,00€</a:t>
            </a: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Tortilla			3,50€</a:t>
            </a: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Chorizo			3,50€</a:t>
            </a: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Boquerones en vinagre       2,50€</a:t>
            </a: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Pulpo a la gallega		8,00€</a:t>
            </a:r>
            <a:endParaRPr lang="es-ES" sz="1600" dirty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57422" y="638159"/>
            <a:ext cx="4929222" cy="504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LISTA</a:t>
            </a:r>
            <a:r>
              <a:rPr kumimoji="0" lang="es-ES_tradnl" sz="2000" b="1" i="0" u="none" strike="noStrike" kern="0" cap="none" spc="0" normalizeH="0" noProof="0" dirty="0" smtClean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PRECIOS</a:t>
            </a:r>
            <a:endParaRPr kumimoji="0" lang="es-ES_tradnl" sz="2000" b="1" i="0" u="none" strike="noStrike" kern="0" cap="none" spc="0" normalizeH="0" baseline="0" noProof="0" dirty="0" smtClean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571604" y="1484313"/>
            <a:ext cx="74168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/>
            <a:r>
              <a:rPr lang="es-ES" sz="1600" b="1" dirty="0" smtClean="0">
                <a:solidFill>
                  <a:srgbClr val="008000"/>
                </a:solidFill>
                <a:latin typeface="Tahoma" pitchFamily="34" charset="0"/>
              </a:rPr>
              <a:t>BOCADILLOS********************************</a:t>
            </a:r>
            <a:endParaRPr lang="es-ES" sz="1600" b="1" dirty="0">
              <a:solidFill>
                <a:srgbClr val="008000"/>
              </a:solidFill>
              <a:latin typeface="Tahoma" pitchFamily="34" charset="0"/>
            </a:endParaRPr>
          </a:p>
          <a:p>
            <a:pPr marL="449263" indent="-449263"/>
            <a:r>
              <a:rPr lang="es-ES" sz="1600" dirty="0" smtClean="0">
                <a:solidFill>
                  <a:schemeClr val="accent2"/>
                </a:solidFill>
                <a:latin typeface="Tahoma" pitchFamily="34" charset="0"/>
              </a:rPr>
              <a:t>			</a:t>
            </a:r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Queso			2,00€</a:t>
            </a: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Calamares		2,50€</a:t>
            </a: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Chorizo			2,00€</a:t>
            </a: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Tortilla			1,50€</a:t>
            </a:r>
          </a:p>
          <a:p>
            <a:pPr marL="449263" indent="-449263"/>
            <a:r>
              <a:rPr lang="es-ES" sz="1600" b="1" dirty="0" smtClean="0">
                <a:solidFill>
                  <a:schemeClr val="accent2"/>
                </a:solidFill>
                <a:latin typeface="Tahoma" pitchFamily="34" charset="0"/>
              </a:rPr>
              <a:t>			Jamón			3,00€</a:t>
            </a:r>
          </a:p>
          <a:p>
            <a:pPr marL="449263" indent="-449263"/>
            <a:endParaRPr lang="es-ES" sz="1600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endParaRPr lang="es-ES" sz="1600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endParaRPr lang="es-ES" sz="1600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endParaRPr lang="es-ES" sz="1600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endParaRPr lang="es-ES" sz="1600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endParaRPr lang="es-ES" sz="1600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endParaRPr lang="es-ES" sz="1600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endParaRPr lang="es-ES" sz="1600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endParaRPr lang="es-ES" sz="1600" dirty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endParaRPr lang="es-ES" sz="1600" dirty="0">
              <a:solidFill>
                <a:schemeClr val="accent2"/>
              </a:solidFill>
              <a:latin typeface="Tahoma" pitchFamily="34" charset="0"/>
            </a:endParaRPr>
          </a:p>
        </p:txBody>
      </p:sp>
      <p:pic>
        <p:nvPicPr>
          <p:cNvPr id="9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742679" y="1045385"/>
            <a:ext cx="7725618" cy="5256113"/>
          </a:xfrm>
          <a:solidFill>
            <a:schemeClr val="bg1"/>
          </a:solidFill>
          <a:ln>
            <a:solidFill>
              <a:srgbClr val="FF7C80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es-ES_tradnl" sz="2800" b="1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s-ES_tradnl" sz="2800" b="1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ES_tradnl" sz="2800" b="1" dirty="0" smtClean="0"/>
              <a:t>Postres: Tarta de Piña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Dificultad: ________ (yo añadiría esto a todas las recetas)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Tiempo de preparación</a:t>
            </a:r>
            <a:r>
              <a:rPr lang="es-ES_tradnl" sz="2400" b="1" dirty="0" smtClean="0">
                <a:solidFill>
                  <a:srgbClr val="FF0000"/>
                </a:solidFill>
              </a:rPr>
              <a:t>: _______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sz="2800" b="1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ES_tradnl" sz="2000" b="1" dirty="0" smtClean="0">
                <a:latin typeface="Tahoma" pitchFamily="34" charset="0"/>
              </a:rPr>
              <a:t>Ingredientes: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1 litro de nata líquida.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2 sobres de gelatina de piña de la marca Royal.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1 lata grande de piña en rodajas.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1 paquete de galletas.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Caramelo liquido.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600" b="1" dirty="0" smtClean="0">
                <a:latin typeface="Tahoma" pitchFamily="34" charset="0"/>
              </a:rPr>
              <a:t> 6 cucharadas de azúcar.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s-ES_tradnl" sz="1600" b="1" dirty="0" smtClean="0">
              <a:latin typeface="Tahoma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s-ES_tradnl" sz="1600" b="1" dirty="0" smtClean="0">
              <a:latin typeface="Tahoma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s-ES_tradnl" sz="1600" b="1" dirty="0" smtClean="0">
              <a:latin typeface="Tahoma" pitchFamily="34" charset="0"/>
            </a:endParaRPr>
          </a:p>
        </p:txBody>
      </p:sp>
      <p:sp>
        <p:nvSpPr>
          <p:cNvPr id="20483" name="AutoShape 8"/>
          <p:cNvSpPr>
            <a:spLocks noChangeArrowheads="1"/>
          </p:cNvSpPr>
          <p:nvPr/>
        </p:nvSpPr>
        <p:spPr bwMode="auto">
          <a:xfrm>
            <a:off x="8072438" y="5500688"/>
            <a:ext cx="360362" cy="333375"/>
          </a:xfrm>
          <a:custGeom>
            <a:avLst/>
            <a:gdLst>
              <a:gd name="T0" fmla="*/ 4509047 w 21600"/>
              <a:gd name="T1" fmla="*/ 0 h 21600"/>
              <a:gd name="T2" fmla="*/ 0 w 21600"/>
              <a:gd name="T3" fmla="*/ 2572667 h 21600"/>
              <a:gd name="T4" fmla="*/ 4509047 w 21600"/>
              <a:gd name="T5" fmla="*/ 5145319 h 21600"/>
              <a:gd name="T6" fmla="*/ 6012073 w 21600"/>
              <a:gd name="T7" fmla="*/ 257266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4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052736"/>
            <a:ext cx="8229600" cy="5688012"/>
          </a:xfrm>
          <a:solidFill>
            <a:schemeClr val="bg1"/>
          </a:solidFill>
          <a:ln>
            <a:solidFill>
              <a:srgbClr val="FF7C80"/>
            </a:solidFill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sz="1600" b="1" dirty="0" smtClean="0">
              <a:latin typeface="Tahoma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2000" b="1" dirty="0" smtClean="0">
                <a:latin typeface="Tahoma" pitchFamily="34" charset="0"/>
              </a:rPr>
              <a:t>¿ Cómo se prepara la tarta de piña?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s-ES_tradnl" sz="2000" b="1" dirty="0" smtClean="0">
              <a:latin typeface="Tahoma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s-ES_tradnl" sz="2000" b="1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1600" b="1" dirty="0" smtClean="0">
                <a:latin typeface="Tahoma" pitchFamily="34" charset="0"/>
              </a:rPr>
              <a:t>      Lo primero que tenemos que hacer es coger una tartera mediana y echar el néctar de la piña, las 6 cucharadas de azúcar y los 2 sobres de gelatina que viene dentro de la caja.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1600" b="1" dirty="0" smtClean="0">
                <a:latin typeface="Tahoma" pitchFamily="34" charset="0"/>
              </a:rPr>
              <a:t>	Calentamos esto y cuando hierva le echamos el litro de nata y esperamos a que hierva otra vez.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1600" b="1" dirty="0" smtClean="0">
                <a:latin typeface="Tahoma" pitchFamily="34" charset="0"/>
              </a:rPr>
              <a:t>      Mientras esperamos  a que hierva la mezcla, cogemos un molde. Echamos el caramelo en el molde como cuando hacemos flan.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600" b="1" dirty="0" smtClean="0">
                <a:latin typeface="Tahoma" pitchFamily="34" charset="0"/>
              </a:rPr>
              <a:t>      Por encima del caramelo echamos las rodajas de piña.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600" b="1" dirty="0" smtClean="0">
                <a:latin typeface="Tahoma" pitchFamily="34" charset="0"/>
              </a:rPr>
              <a:t>	Por último, si ya hirvió la mezcla de anterior la echamos en el molde. Por encima ponemos galletas  cubriendo  todo y así quedan flotando.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600" b="1" dirty="0" smtClean="0">
                <a:latin typeface="Tahoma" pitchFamily="34" charset="0"/>
              </a:rPr>
              <a:t>      Cuando se enfríe lo metemos en la nevera y esperamos varias horas para desmoldarlo y darle la vuelta, también como un flan.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600" b="1" dirty="0" smtClean="0">
                <a:latin typeface="Tahoma" pitchFamily="34" charset="0"/>
              </a:rPr>
              <a:t>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600" b="1" dirty="0" smtClean="0">
                <a:latin typeface="Tahoma" pitchFamily="34" charset="0"/>
              </a:rPr>
              <a:t>      ¡Disfruta de tu tarta de piña!</a:t>
            </a:r>
          </a:p>
        </p:txBody>
      </p:sp>
      <p:pic>
        <p:nvPicPr>
          <p:cNvPr id="3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ChangeArrowheads="1"/>
          </p:cNvSpPr>
          <p:nvPr/>
        </p:nvSpPr>
        <p:spPr bwMode="auto">
          <a:xfrm>
            <a:off x="3059113" y="0"/>
            <a:ext cx="6084887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028" name="WordArt 2"/>
          <p:cNvSpPr>
            <a:spLocks noChangeArrowheads="1" noChangeShapeType="1" noTextEdit="1"/>
          </p:cNvSpPr>
          <p:nvPr/>
        </p:nvSpPr>
        <p:spPr bwMode="auto">
          <a:xfrm>
            <a:off x="1042989" y="157584"/>
            <a:ext cx="1584796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1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482846"/>
              </p:ext>
            </p:extLst>
          </p:nvPr>
        </p:nvGraphicFramePr>
        <p:xfrm>
          <a:off x="3090553" y="764704"/>
          <a:ext cx="4354655" cy="5623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orelDRAW" r:id="rId4" imgW="4905000" imgH="6845040" progId="">
                  <p:embed/>
                </p:oleObj>
              </mc:Choice>
              <mc:Fallback>
                <p:oleObj name="CorelDRAW" r:id="rId4" imgW="4905000" imgH="68450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553" y="764704"/>
                        <a:ext cx="4354655" cy="56237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6" name="Group 14"/>
          <p:cNvGraphicFramePr>
            <a:graphicFrameLocks noGrp="1"/>
          </p:cNvGraphicFramePr>
          <p:nvPr/>
        </p:nvGraphicFramePr>
        <p:xfrm>
          <a:off x="971550" y="765175"/>
          <a:ext cx="1871663" cy="5688013"/>
        </p:xfrm>
        <a:graphic>
          <a:graphicData uri="http://schemas.openxmlformats.org/drawingml/2006/table">
            <a:tbl>
              <a:tblPr/>
              <a:tblGrid>
                <a:gridCol w="1871663"/>
              </a:tblGrid>
              <a:tr h="568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ACELGAS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COLIFLOR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CALABAZA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JUDÍAS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TOMATES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PIMIENTOS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CEBOLLAS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ZANAHORIAS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AJOS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MAIZ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ESPÁRRAGOS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PEREJIL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HABAS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PEPINO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BERENJENA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LECHUGA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REPOLLO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ESPINACAS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PATATAS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3059113" y="0"/>
            <a:ext cx="6084887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1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628625"/>
              </p:ext>
            </p:extLst>
          </p:nvPr>
        </p:nvGraphicFramePr>
        <p:xfrm>
          <a:off x="2929844" y="65670"/>
          <a:ext cx="4807656" cy="6387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orelDRAW" r:id="rId3" imgW="6054120" imgH="8696520" progId="">
                  <p:embed/>
                </p:oleObj>
              </mc:Choice>
              <mc:Fallback>
                <p:oleObj name="CorelDRAW" r:id="rId3" imgW="6054120" imgH="869652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9844" y="65670"/>
                        <a:ext cx="4807656" cy="6387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0" name="Group 14"/>
          <p:cNvGraphicFramePr>
            <a:graphicFrameLocks noGrp="1"/>
          </p:cNvGraphicFramePr>
          <p:nvPr/>
        </p:nvGraphicFramePr>
        <p:xfrm>
          <a:off x="900113" y="836613"/>
          <a:ext cx="1871662" cy="5616575"/>
        </p:xfrm>
        <a:graphic>
          <a:graphicData uri="http://schemas.openxmlformats.org/drawingml/2006/table">
            <a:tbl>
              <a:tblPr/>
              <a:tblGrid>
                <a:gridCol w="1871662"/>
              </a:tblGrid>
              <a:tr h="561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SANDÍA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MELÓN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PIÑA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LIMONES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PLÁTANOS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NARANJAS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CEREZAS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KIWI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MELOCOTONES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UVAS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CIRUELA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MANZANAS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FRESAS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PIPAS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ALMENDRAS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AVELLANA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NUECES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CACAHUETES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059113" y="0"/>
            <a:ext cx="6084887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1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2292" name="AutoShape 7"/>
          <p:cNvSpPr>
            <a:spLocks noChangeAspect="1" noChangeArrowheads="1" noTextEdit="1"/>
          </p:cNvSpPr>
          <p:nvPr/>
        </p:nvSpPr>
        <p:spPr bwMode="auto">
          <a:xfrm>
            <a:off x="3419475" y="44450"/>
            <a:ext cx="51847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/>
          </a:p>
        </p:txBody>
      </p:sp>
      <p:pic>
        <p:nvPicPr>
          <p:cNvPr id="1229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9499" y="3573015"/>
            <a:ext cx="5215168" cy="279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908720"/>
            <a:ext cx="5412499" cy="194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41" name="Group 21"/>
          <p:cNvGraphicFramePr>
            <a:graphicFrameLocks noGrp="1"/>
          </p:cNvGraphicFramePr>
          <p:nvPr/>
        </p:nvGraphicFramePr>
        <p:xfrm>
          <a:off x="971550" y="765175"/>
          <a:ext cx="1871663" cy="5846064"/>
        </p:xfrm>
        <a:graphic>
          <a:graphicData uri="http://schemas.openxmlformats.org/drawingml/2006/table">
            <a:tbl>
              <a:tblPr/>
              <a:tblGrid>
                <a:gridCol w="1871663"/>
              </a:tblGrid>
              <a:tr h="561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JAMÓN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SALCHICHAS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QUESO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CHORIZO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BACON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CEREALES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ARROZ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ESPAGUETTIS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MACARRONES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GALLETAS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MAGDALENA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PATATAS  FRITAS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ACEITE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VINAGRE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MANTEQUILLA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ALBÓNDIGAS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HUEVOS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3059113" y="0"/>
            <a:ext cx="6084887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077" name="WordArt 3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1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3078" name="AutoShape 4"/>
          <p:cNvSpPr>
            <a:spLocks noChangeAspect="1" noChangeArrowheads="1" noTextEdit="1"/>
          </p:cNvSpPr>
          <p:nvPr/>
        </p:nvSpPr>
        <p:spPr bwMode="auto">
          <a:xfrm>
            <a:off x="3419475" y="44450"/>
            <a:ext cx="51847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/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57903"/>
              </p:ext>
            </p:extLst>
          </p:nvPr>
        </p:nvGraphicFramePr>
        <p:xfrm>
          <a:off x="3059113" y="908720"/>
          <a:ext cx="4680793" cy="221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orelDRAW" r:id="rId3" imgW="5860440" imgH="2992320" progId="">
                  <p:embed/>
                </p:oleObj>
              </mc:Choice>
              <mc:Fallback>
                <p:oleObj name="CorelDRAW" r:id="rId3" imgW="5860440" imgH="29923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908720"/>
                        <a:ext cx="4680793" cy="221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503896"/>
              </p:ext>
            </p:extLst>
          </p:nvPr>
        </p:nvGraphicFramePr>
        <p:xfrm>
          <a:off x="2843808" y="3480318"/>
          <a:ext cx="5257304" cy="2815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orelDRAW" r:id="rId5" imgW="6081480" imgH="3521160" progId="">
                  <p:embed/>
                </p:oleObj>
              </mc:Choice>
              <mc:Fallback>
                <p:oleObj name="CorelDRAW" r:id="rId5" imgW="6081480" imgH="352116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3480318"/>
                        <a:ext cx="5257304" cy="28152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6" name="Group 18"/>
          <p:cNvGraphicFramePr>
            <a:graphicFrameLocks noGrp="1"/>
          </p:cNvGraphicFramePr>
          <p:nvPr/>
        </p:nvGraphicFramePr>
        <p:xfrm>
          <a:off x="1042988" y="836613"/>
          <a:ext cx="1728787" cy="5846064"/>
        </p:xfrm>
        <a:graphic>
          <a:graphicData uri="http://schemas.openxmlformats.org/drawingml/2006/table">
            <a:tbl>
              <a:tblPr/>
              <a:tblGrid>
                <a:gridCol w="1728787"/>
              </a:tblGrid>
              <a:tr h="561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LECHES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BOMBONES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PAN MOLDE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YOGURES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CAFÉ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ALMEJAS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MEJILLONES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SARDINAS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CERVEZAS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VINO TINO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VINO BLANCO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AGUA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SIDRA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CHAMPÁN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FANTA NARANJA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FANTA LIMÓN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COCA-COLA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MARTINI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ZUMO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059113" y="0"/>
            <a:ext cx="6084887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2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3316" name="AutoShape 4"/>
          <p:cNvSpPr>
            <a:spLocks noChangeAspect="1" noChangeArrowheads="1" noTextEdit="1"/>
          </p:cNvSpPr>
          <p:nvPr/>
        </p:nvSpPr>
        <p:spPr bwMode="auto">
          <a:xfrm>
            <a:off x="3419475" y="44450"/>
            <a:ext cx="51847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_tradnl"/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7575" y="115888"/>
            <a:ext cx="5218113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67" name="Group 23"/>
          <p:cNvGraphicFramePr>
            <a:graphicFrameLocks noGrp="1"/>
          </p:cNvGraphicFramePr>
          <p:nvPr/>
        </p:nvGraphicFramePr>
        <p:xfrm>
          <a:off x="1116013" y="908050"/>
          <a:ext cx="1727200" cy="1512888"/>
        </p:xfrm>
        <a:graphic>
          <a:graphicData uri="http://schemas.openxmlformats.org/drawingml/2006/table">
            <a:tbl>
              <a:tblPr/>
              <a:tblGrid>
                <a:gridCol w="1727200"/>
              </a:tblGrid>
              <a:tr h="151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BIZCOCHOS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CHOCOLATE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HARINA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NATA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LENTEJAS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61248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3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4339" name="AutoShape 5"/>
          <p:cNvSpPr>
            <a:spLocks noChangeArrowheads="1"/>
          </p:cNvSpPr>
          <p:nvPr/>
        </p:nvSpPr>
        <p:spPr bwMode="auto">
          <a:xfrm>
            <a:off x="683568" y="1556792"/>
            <a:ext cx="7705725" cy="5184775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66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sz="1400">
              <a:latin typeface="Tahoma" pitchFamily="34" charset="0"/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042988" y="1658391"/>
            <a:ext cx="74168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 algn="ctr"/>
            <a:r>
              <a:rPr lang="es-ES" sz="1600" b="1" dirty="0">
                <a:latin typeface="Tahoma" pitchFamily="34" charset="0"/>
              </a:rPr>
              <a:t>ES MUY IMPORTANTE LA EXPRESIÓN FACIAL PARA RECALCAR EL SIGNIFICADO DE LOS ADJETIVOS.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	</a:t>
            </a:r>
          </a:p>
          <a:p>
            <a:pPr marL="449263" indent="-449263"/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A: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¡Uf! La fruta está pasada . . .</a:t>
            </a:r>
          </a:p>
          <a:p>
            <a:pPr marL="449263" indent="-449263"/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B: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Mira las manzanas, viejas y arrugadas . . .</a:t>
            </a:r>
          </a:p>
          <a:p>
            <a:pPr marL="449263" indent="-449263"/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A: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El pescado está podrido . . .</a:t>
            </a:r>
          </a:p>
          <a:p>
            <a:pPr marL="449263" indent="-449263"/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B: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¡Qué asco!.</a:t>
            </a:r>
          </a:p>
          <a:p>
            <a:pPr marL="449263" indent="-449263"/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A: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La carne huele muy mal.</a:t>
            </a:r>
          </a:p>
          <a:p>
            <a:pPr marL="449263" indent="-449263"/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B: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s-ES" sz="1600" dirty="0" smtClean="0">
                <a:solidFill>
                  <a:srgbClr val="008000"/>
                </a:solidFill>
                <a:latin typeface="Tahoma" pitchFamily="34" charset="0"/>
              </a:rPr>
              <a:t>Sí, 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pero los huevos parecen frescos y las peras están bien.</a:t>
            </a:r>
          </a:p>
          <a:p>
            <a:pPr marL="449263" indent="-449263"/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A: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No sé, lo dudo. Mira qué sucia está la tienda.</a:t>
            </a:r>
          </a:p>
          <a:p>
            <a:pPr marL="449263" indent="-449263"/>
            <a:endParaRPr lang="es-ES" sz="1600" dirty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/>
            <a:r>
              <a:rPr lang="es-ES" sz="1600" b="1" dirty="0">
                <a:latin typeface="Tahoma" pitchFamily="34" charset="0"/>
              </a:rPr>
              <a:t>INTERACCIÓN:</a:t>
            </a:r>
          </a:p>
          <a:p>
            <a:pPr marL="449263" indent="-449263"/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P: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Sucio . . . Pescado podrido</a:t>
            </a:r>
          </a:p>
          <a:p>
            <a:pPr marL="449263" indent="-449263"/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Al: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………………………………………………………………………….</a:t>
            </a:r>
          </a:p>
          <a:p>
            <a:pPr marL="449263" indent="-449263"/>
            <a:r>
              <a:rPr lang="es-ES" sz="1600" b="1" dirty="0">
                <a:latin typeface="Tahoma" pitchFamily="34" charset="0"/>
              </a:rPr>
              <a:t>R:</a:t>
            </a:r>
            <a:r>
              <a:rPr lang="es-ES" sz="1600" dirty="0">
                <a:latin typeface="Tahoma" pitchFamily="34" charset="0"/>
              </a:rPr>
              <a:t> Limpio . . . Pescado fresco.</a:t>
            </a:r>
          </a:p>
          <a:p>
            <a:pPr marL="449263" indent="-449263"/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P: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Manzanas viejas y arrugadas . . . Huevos frescos</a:t>
            </a:r>
          </a:p>
          <a:p>
            <a:pPr marL="449263" indent="-449263"/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Al: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………………………………………………………………………….</a:t>
            </a:r>
          </a:p>
          <a:p>
            <a:pPr marL="449263" indent="-449263"/>
            <a:r>
              <a:rPr lang="es-ES" sz="1600" b="1" dirty="0">
                <a:latin typeface="Tahoma" pitchFamily="34" charset="0"/>
              </a:rPr>
              <a:t>R:</a:t>
            </a:r>
            <a:r>
              <a:rPr lang="es-ES" sz="1600" dirty="0">
                <a:latin typeface="Tahoma" pitchFamily="34" charset="0"/>
              </a:rPr>
              <a:t> Manzanas nuevas y lisas . . . Huevos frescos.</a:t>
            </a:r>
          </a:p>
          <a:p>
            <a:pPr marL="449263" indent="-449263"/>
            <a:r>
              <a:rPr lang="es-ES" sz="1600" b="1" dirty="0">
                <a:solidFill>
                  <a:schemeClr val="accent2"/>
                </a:solidFill>
                <a:latin typeface="Tahoma" pitchFamily="34" charset="0"/>
              </a:rPr>
              <a:t>P:</a:t>
            </a:r>
            <a:r>
              <a:rPr lang="es-ES" sz="1600" dirty="0">
                <a:solidFill>
                  <a:schemeClr val="accent2"/>
                </a:solidFill>
                <a:latin typeface="Tahoma" pitchFamily="34" charset="0"/>
              </a:rPr>
              <a:t> Las peras están bien</a:t>
            </a:r>
          </a:p>
          <a:p>
            <a:pPr marL="449263" indent="-449263"/>
            <a:r>
              <a:rPr lang="es-ES" sz="1600" b="1" dirty="0">
                <a:solidFill>
                  <a:srgbClr val="008000"/>
                </a:solidFill>
                <a:latin typeface="Tahoma" pitchFamily="34" charset="0"/>
              </a:rPr>
              <a:t>Al:</a:t>
            </a:r>
            <a:r>
              <a:rPr lang="es-ES" sz="1600" dirty="0">
                <a:solidFill>
                  <a:srgbClr val="008000"/>
                </a:solidFill>
                <a:latin typeface="Tahoma" pitchFamily="34" charset="0"/>
              </a:rPr>
              <a:t> ………………………………………………………………………….</a:t>
            </a:r>
          </a:p>
          <a:p>
            <a:pPr marL="449263" indent="-449263"/>
            <a:r>
              <a:rPr lang="es-ES" sz="1600" b="1" dirty="0">
                <a:latin typeface="Tahoma" pitchFamily="34" charset="0"/>
              </a:rPr>
              <a:t>R:</a:t>
            </a:r>
            <a:r>
              <a:rPr lang="es-ES" sz="1600" dirty="0">
                <a:latin typeface="Tahoma" pitchFamily="34" charset="0"/>
              </a:rPr>
              <a:t> Las peras están mal.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267744" y="369888"/>
            <a:ext cx="5724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NUESTRA ESPECIALIDAD SON LOS CALAMARES FRITOS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735955" y="975767"/>
            <a:ext cx="76533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FF7C80"/>
                </a:solidFill>
                <a:latin typeface="Tahoma" pitchFamily="34" charset="0"/>
              </a:rPr>
              <a:t>Acción: 	Un personaje le comenta a otro la mala calidad de los productos</a:t>
            </a:r>
          </a:p>
          <a:p>
            <a:r>
              <a:rPr lang="es-ES" sz="1600" b="1" dirty="0">
                <a:solidFill>
                  <a:srgbClr val="FF7C80"/>
                </a:solidFill>
                <a:latin typeface="Tahoma" pitchFamily="34" charset="0"/>
              </a:rPr>
              <a:t>          	alimenticios que se venden en una tienda  sucia y desordenada.</a:t>
            </a:r>
          </a:p>
        </p:txBody>
      </p:sp>
      <p:pic>
        <p:nvPicPr>
          <p:cNvPr id="7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WordArt 2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Actividad</a:t>
            </a:r>
            <a:r>
              <a:rPr lang="es-ES_tradnl" sz="2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 </a:t>
            </a:r>
            <a:r>
              <a:rPr lang="es-ES_tradnl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4</a:t>
            </a:r>
            <a:endParaRPr lang="es-ES_tradnl" sz="20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714348" y="1628800"/>
            <a:ext cx="6143668" cy="5000660"/>
          </a:xfrm>
          <a:prstGeom prst="roundRect">
            <a:avLst>
              <a:gd name="adj" fmla="val 6759"/>
            </a:avLst>
          </a:prstGeom>
          <a:solidFill>
            <a:schemeClr val="bg1"/>
          </a:solidFill>
          <a:ln w="9525">
            <a:solidFill>
              <a:srgbClr val="FF6699"/>
            </a:solidFill>
            <a:round/>
            <a:headEnd/>
            <a:tailEnd/>
          </a:ln>
        </p:spPr>
        <p:txBody>
          <a:bodyPr wrap="none" anchor="t"/>
          <a:lstStyle/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chemeClr val="accent2"/>
                </a:solidFill>
                <a:latin typeface="Tahoma" pitchFamily="34" charset="0"/>
              </a:rPr>
              <a:t>A:      Hola, Raúl, buenas tardes.</a:t>
            </a:r>
            <a:r>
              <a:rPr lang="es-ES" sz="1400" b="1" dirty="0" smtClean="0">
                <a:latin typeface="Tahoma" pitchFamily="34" charset="0"/>
              </a:rPr>
              <a:t>  </a:t>
            </a: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rgbClr val="008000"/>
                </a:solidFill>
                <a:latin typeface="Tahoma" pitchFamily="34" charset="0"/>
              </a:rPr>
              <a:t>B:  	Qué hay, Fernando. ¿Qué vas a tomar?</a:t>
            </a: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chemeClr val="accent2"/>
                </a:solidFill>
                <a:latin typeface="Tahoma" pitchFamily="34" charset="0"/>
              </a:rPr>
              <a:t>A:  	Pues…una caña.</a:t>
            </a: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rgbClr val="008000"/>
                </a:solidFill>
                <a:latin typeface="Tahoma" pitchFamily="34" charset="0"/>
              </a:rPr>
              <a:t>B:	¿Algo de comer?</a:t>
            </a: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chemeClr val="accent2"/>
                </a:solidFill>
                <a:latin typeface="Tahoma" pitchFamily="34" charset="0"/>
              </a:rPr>
              <a:t>A: 	Sí, un bocadillo de queso.</a:t>
            </a: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rgbClr val="008000"/>
                </a:solidFill>
                <a:latin typeface="Tahoma" pitchFamily="34" charset="0"/>
              </a:rPr>
              <a:t>B: 	No. No me quedan pan.</a:t>
            </a: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chemeClr val="accent2"/>
                </a:solidFill>
                <a:latin typeface="Tahoma" pitchFamily="34" charset="0"/>
              </a:rPr>
              <a:t>A:	Entonces, me pones una ración de …¿Qué tienes?</a:t>
            </a: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rgbClr val="008000"/>
                </a:solidFill>
                <a:latin typeface="Tahoma" pitchFamily="34" charset="0"/>
              </a:rPr>
              <a:t>B:	Tengo calamares, pulpo, boquerones, patatas bravas…</a:t>
            </a: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chemeClr val="accent2"/>
                </a:solidFill>
                <a:latin typeface="Tahoma" pitchFamily="34" charset="0"/>
              </a:rPr>
              <a:t>A:	Vale, una de calamares.</a:t>
            </a: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rgbClr val="008000"/>
                </a:solidFill>
                <a:latin typeface="Tahoma" pitchFamily="34" charset="0"/>
              </a:rPr>
              <a:t>B:	¿Qué tal los calamares?</a:t>
            </a:r>
          </a:p>
          <a:p>
            <a:pPr marL="449263" indent="-449263">
              <a:lnSpc>
                <a:spcPct val="110000"/>
              </a:lnSpc>
            </a:pPr>
            <a:endParaRPr lang="es-ES" sz="14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chemeClr val="accent2"/>
                </a:solidFill>
                <a:latin typeface="Tahoma" pitchFamily="34" charset="0"/>
              </a:rPr>
              <a:t>A:	Muy buenos. ¿Me dices qué te debo?</a:t>
            </a:r>
          </a:p>
          <a:p>
            <a:pPr marL="449263" indent="-449263">
              <a:lnSpc>
                <a:spcPct val="110000"/>
              </a:lnSpc>
            </a:pPr>
            <a:r>
              <a:rPr lang="es-ES" sz="1400" b="1" dirty="0" smtClean="0">
                <a:solidFill>
                  <a:srgbClr val="008000"/>
                </a:solidFill>
                <a:latin typeface="Tahoma" pitchFamily="34" charset="0"/>
              </a:rPr>
              <a:t>B: 	Sí, son 4,50€.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03648" y="908720"/>
            <a:ext cx="5748670" cy="504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Tengo</a:t>
            </a:r>
            <a:r>
              <a:rPr kumimoji="0" lang="es-ES_tradnl" sz="2400" b="1" i="0" u="none" strike="noStrike" kern="0" cap="none" spc="0" normalizeH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calamares, pulpo, patatas,….</a:t>
            </a:r>
            <a:endParaRPr kumimoji="0" lang="es-ES_tradnl" sz="2400" b="1" i="0" u="none" strike="noStrike" kern="0" cap="none" spc="0" normalizeH="0" baseline="0" noProof="0" dirty="0" smtClean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674" name="Picture 2" descr="http://www.portalciencia.net/cineweb/tapas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896693"/>
            <a:ext cx="2101116" cy="1488291"/>
          </a:xfrm>
          <a:prstGeom prst="rect">
            <a:avLst/>
          </a:prstGeom>
          <a:noFill/>
        </p:spPr>
      </p:pic>
      <p:pic>
        <p:nvPicPr>
          <p:cNvPr id="8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44" y="56340"/>
            <a:ext cx="744660" cy="9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957</Words>
  <Application>Microsoft Office PowerPoint</Application>
  <PresentationFormat>Presentación en pantalla (4:3)</PresentationFormat>
  <Paragraphs>364</Paragraphs>
  <Slides>21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Acción:  Nuestra cocinera explicará cuáles son los ingredientes necesarios y los pasos que hay que seguir para elaborar la receta.</vt:lpstr>
      <vt:lpstr>Presentación de PowerPoint</vt:lpstr>
      <vt:lpstr>Presentación de PowerPoint</vt:lpstr>
      <vt:lpstr>Presentación de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FAXPG</dc:creator>
  <cp:lastModifiedBy>Formacion</cp:lastModifiedBy>
  <cp:revision>35</cp:revision>
  <dcterms:created xsi:type="dcterms:W3CDTF">2007-01-26T07:47:59Z</dcterms:created>
  <dcterms:modified xsi:type="dcterms:W3CDTF">2016-12-29T13:12:26Z</dcterms:modified>
</cp:coreProperties>
</file>