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8"/>
  </p:notesMasterIdLst>
  <p:sldIdLst>
    <p:sldId id="338" r:id="rId2"/>
    <p:sldId id="322" r:id="rId3"/>
    <p:sldId id="325" r:id="rId4"/>
    <p:sldId id="333" r:id="rId5"/>
    <p:sldId id="330" r:id="rId6"/>
    <p:sldId id="329" r:id="rId7"/>
    <p:sldId id="332" r:id="rId8"/>
    <p:sldId id="327" r:id="rId9"/>
    <p:sldId id="331" r:id="rId10"/>
    <p:sldId id="328" r:id="rId11"/>
    <p:sldId id="326" r:id="rId12"/>
    <p:sldId id="337" r:id="rId13"/>
    <p:sldId id="336" r:id="rId14"/>
    <p:sldId id="334" r:id="rId15"/>
    <p:sldId id="335" r:id="rId16"/>
    <p:sldId id="34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313" autoAdjust="0"/>
    <p:restoredTop sz="94662" autoAdjust="0"/>
  </p:normalViewPr>
  <p:slideViewPr>
    <p:cSldViewPr>
      <p:cViewPr varScale="1">
        <p:scale>
          <a:sx n="97" d="100"/>
          <a:sy n="97" d="100"/>
        </p:scale>
        <p:origin x="-546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03087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 smtClean="0">
                <a:solidFill>
                  <a:schemeClr val="dk2"/>
                </a:solidFill>
              </a:r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 smtClean="0">
                <a:solidFill>
                  <a:schemeClr val="dk2"/>
                </a:solidFill>
              </a:r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 smtClean="0">
                <a:solidFill>
                  <a:schemeClr val="dk2"/>
                </a:solidFill>
              </a:r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 smtClean="0">
                <a:solidFill>
                  <a:schemeClr val="dk2"/>
                </a:solidFill>
              </a:r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 smtClean="0">
                <a:solidFill>
                  <a:schemeClr val="dk2"/>
                </a:solidFill>
              </a:r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 smtClean="0">
                <a:solidFill>
                  <a:schemeClr val="dk2"/>
                </a:solidFill>
              </a:r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 smtClean="0">
                <a:solidFill>
                  <a:schemeClr val="dk2"/>
                </a:solidFill>
              </a:r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 smtClean="0">
                <a:solidFill>
                  <a:schemeClr val="dk2"/>
                </a:solidFill>
              </a:r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 smtClean="0">
                <a:solidFill>
                  <a:schemeClr val="dk2"/>
                </a:solidFill>
              </a:r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 smtClean="0">
                <a:solidFill>
                  <a:schemeClr val="dk2"/>
                </a:solidFill>
              </a:r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 smtClean="0">
                <a:solidFill>
                  <a:schemeClr val="dk2"/>
                </a:solidFill>
              </a:r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D1D110F-3F4E-48D9-B8AA-5D0E825AFDBA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 smtClean="0">
                <a:solidFill>
                  <a:schemeClr val="dk2"/>
                </a:solidFill>
              </a:r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l-Gil\Desktop\CFR Ferr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08679"/>
            <a:ext cx="4266700" cy="320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6789" y="142811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Metodoloxías</a:t>
            </a:r>
            <a:r>
              <a:rPr lang="es-ES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activas e inclusivas </a:t>
            </a:r>
            <a:endParaRPr lang="es-ES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964523" y="278777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u="sng" dirty="0" err="1" smtClean="0">
                <a:solidFill>
                  <a:schemeClr val="accent1">
                    <a:lumMod val="75000"/>
                  </a:schemeClr>
                </a:solidFill>
              </a:rPr>
              <a:t>Estratexias</a:t>
            </a:r>
            <a:r>
              <a:rPr lang="es-ES" sz="1800" u="sng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s-ES" sz="1800" u="sng" dirty="0" err="1" smtClean="0">
                <a:solidFill>
                  <a:schemeClr val="accent1">
                    <a:lumMod val="75000"/>
                  </a:schemeClr>
                </a:solidFill>
              </a:rPr>
              <a:t>avaliación</a:t>
            </a:r>
            <a:r>
              <a:rPr lang="es-ES" sz="1800" u="sng" dirty="0" smtClean="0">
                <a:solidFill>
                  <a:schemeClr val="accent1">
                    <a:lumMod val="75000"/>
                  </a:schemeClr>
                </a:solidFill>
              </a:rPr>
              <a:t> de procesos e resultados </a:t>
            </a:r>
            <a:endParaRPr lang="es-ES" sz="1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588224" y="4032803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CFR   FERROL</a:t>
            </a:r>
          </a:p>
          <a:p>
            <a:pPr algn="r"/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08 de Marzo 2017</a:t>
            </a:r>
            <a:endParaRPr lang="es-E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3" descr="C:\Users\Manuel\Desktop\Unidad Focus\Cabeceras Focus\Banner Superi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" y="-812626"/>
            <a:ext cx="9043906" cy="181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24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1 CuadroTexto"/>
          <p:cNvSpPr txBox="1">
            <a:spLocks noChangeArrowheads="1"/>
          </p:cNvSpPr>
          <p:nvPr/>
        </p:nvSpPr>
        <p:spPr bwMode="auto">
          <a:xfrm>
            <a:off x="18415" y="771550"/>
            <a:ext cx="9144000" cy="75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3" tIns="40817" rIns="81633" bIns="40817">
            <a:spAutoFit/>
          </a:bodyPr>
          <a:lstStyle/>
          <a:p>
            <a:pPr algn="ctr"/>
            <a:r>
              <a:rPr lang="es-ES" altLang="es-E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Formas de examen clásicas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771800" y="1707654"/>
            <a:ext cx="385394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ES" sz="3200" dirty="0" smtClean="0">
                <a:solidFill>
                  <a:srgbClr val="0070C0"/>
                </a:solidFill>
                <a:latin typeface="Britannic Bold" pitchFamily="34" charset="0"/>
              </a:rPr>
              <a:t>Desarrollo</a:t>
            </a:r>
          </a:p>
          <a:p>
            <a:pPr algn="ctr"/>
            <a:r>
              <a:rPr lang="es-ES" altLang="es-ES" sz="3200" dirty="0" smtClean="0">
                <a:solidFill>
                  <a:srgbClr val="0070C0"/>
                </a:solidFill>
                <a:latin typeface="Britannic Bold" pitchFamily="34" charset="0"/>
              </a:rPr>
              <a:t>Preguntas cortas</a:t>
            </a:r>
          </a:p>
          <a:p>
            <a:pPr algn="ctr"/>
            <a:r>
              <a:rPr lang="es-ES" altLang="es-ES" sz="3200" dirty="0" smtClean="0">
                <a:solidFill>
                  <a:srgbClr val="0070C0"/>
                </a:solidFill>
                <a:latin typeface="Britannic Bold" pitchFamily="34" charset="0"/>
              </a:rPr>
              <a:t>Relacionar</a:t>
            </a:r>
          </a:p>
          <a:p>
            <a:pPr algn="ctr"/>
            <a:r>
              <a:rPr lang="es-ES" altLang="es-ES" sz="3200" dirty="0" smtClean="0">
                <a:solidFill>
                  <a:srgbClr val="0070C0"/>
                </a:solidFill>
                <a:latin typeface="Britannic Bold" pitchFamily="34" charset="0"/>
              </a:rPr>
              <a:t>Comentario de texto</a:t>
            </a:r>
          </a:p>
          <a:p>
            <a:pPr algn="ctr"/>
            <a:r>
              <a:rPr lang="es-ES" altLang="es-ES" sz="3200" dirty="0" smtClean="0">
                <a:solidFill>
                  <a:srgbClr val="0070C0"/>
                </a:solidFill>
                <a:latin typeface="Britannic Bold" pitchFamily="34" charset="0"/>
              </a:rPr>
              <a:t>Test</a:t>
            </a:r>
          </a:p>
          <a:p>
            <a:pPr algn="ctr"/>
            <a:r>
              <a:rPr lang="es-ES" altLang="es-ES" sz="3200" dirty="0" smtClean="0">
                <a:solidFill>
                  <a:srgbClr val="0070C0"/>
                </a:solidFill>
                <a:latin typeface="Britannic Bold" pitchFamily="34" charset="0"/>
              </a:rPr>
              <a:t>Examen oral</a:t>
            </a: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725" y="154209"/>
            <a:ext cx="1117889" cy="73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8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1 CuadroTexto"/>
          <p:cNvSpPr txBox="1">
            <a:spLocks noChangeArrowheads="1"/>
          </p:cNvSpPr>
          <p:nvPr/>
        </p:nvSpPr>
        <p:spPr bwMode="auto">
          <a:xfrm>
            <a:off x="-3289" y="627534"/>
            <a:ext cx="9144000" cy="75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3" tIns="40817" rIns="81633" bIns="40817">
            <a:spAutoFit/>
          </a:bodyPr>
          <a:lstStyle/>
          <a:p>
            <a:pPr algn="ctr"/>
            <a:r>
              <a:rPr lang="es-ES" altLang="es-E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formas de evaluar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32778" y="1544474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2800" dirty="0" smtClean="0">
                <a:solidFill>
                  <a:srgbClr val="0070C0"/>
                </a:solidFill>
                <a:latin typeface="Britannic Bold" pitchFamily="34" charset="0"/>
              </a:rPr>
              <a:t>Evaluación colectiva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572000" y="15444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altLang="es-ES" sz="2800" dirty="0">
                <a:solidFill>
                  <a:srgbClr val="0070C0"/>
                </a:solidFill>
                <a:latin typeface="Britannic Bold" pitchFamily="34" charset="0"/>
              </a:rPr>
              <a:t>Resolver un </a:t>
            </a:r>
            <a:r>
              <a:rPr lang="es-ES" altLang="es-ES" sz="2800" dirty="0" smtClean="0">
                <a:solidFill>
                  <a:srgbClr val="0070C0"/>
                </a:solidFill>
                <a:latin typeface="Britannic Bold" pitchFamily="34" charset="0"/>
              </a:rPr>
              <a:t>dilema</a:t>
            </a:r>
            <a:endParaRPr lang="es-ES" altLang="es-ES" sz="2800" dirty="0">
              <a:solidFill>
                <a:srgbClr val="0070C0"/>
              </a:solidFill>
              <a:latin typeface="Britannic Bol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24282" y="2202418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2800" dirty="0" smtClean="0">
                <a:solidFill>
                  <a:srgbClr val="0070C0"/>
                </a:solidFill>
                <a:latin typeface="Britannic Bold" pitchFamily="34" charset="0"/>
              </a:rPr>
              <a:t>Retro-evaluación</a:t>
            </a:r>
            <a:endParaRPr lang="es-ES" altLang="es-ES" sz="2800" dirty="0">
              <a:solidFill>
                <a:srgbClr val="0070C0"/>
              </a:solidFill>
              <a:latin typeface="Britannic Bold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65823" y="2838632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2800" dirty="0" smtClean="0">
                <a:solidFill>
                  <a:srgbClr val="0070C0"/>
                </a:solidFill>
                <a:latin typeface="Britannic Bold" pitchFamily="34" charset="0"/>
              </a:rPr>
              <a:t>Examen práctico</a:t>
            </a:r>
            <a:endParaRPr lang="es-ES" altLang="es-ES" sz="2800" dirty="0">
              <a:solidFill>
                <a:srgbClr val="0070C0"/>
              </a:solidFill>
              <a:latin typeface="Britannic Bold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-24282" y="3507854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2800" dirty="0">
                <a:solidFill>
                  <a:srgbClr val="0070C0"/>
                </a:solidFill>
                <a:latin typeface="Britannic Bold" pitchFamily="34" charset="0"/>
              </a:rPr>
              <a:t>Misión o reto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572000" y="220241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altLang="es-ES" sz="2800" dirty="0" smtClean="0">
                <a:solidFill>
                  <a:srgbClr val="0070C0"/>
                </a:solidFill>
                <a:latin typeface="Britannic Bold" pitchFamily="34" charset="0"/>
              </a:rPr>
              <a:t>Vídeo Examen</a:t>
            </a:r>
            <a:endParaRPr lang="es-ES" altLang="es-ES" sz="2800" dirty="0">
              <a:solidFill>
                <a:srgbClr val="0070C0"/>
              </a:solidFill>
              <a:latin typeface="Britannic Bold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553052" y="2838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altLang="es-ES" sz="2800" dirty="0">
                <a:solidFill>
                  <a:srgbClr val="0070C0"/>
                </a:solidFill>
                <a:latin typeface="Britannic Bold" pitchFamily="34" charset="0"/>
              </a:rPr>
              <a:t>Proyecto o </a:t>
            </a:r>
            <a:r>
              <a:rPr lang="es-ES" altLang="es-ES" sz="2800" dirty="0" smtClean="0">
                <a:solidFill>
                  <a:srgbClr val="0070C0"/>
                </a:solidFill>
                <a:latin typeface="Britannic Bold" pitchFamily="34" charset="0"/>
              </a:rPr>
              <a:t>prototipo</a:t>
            </a:r>
            <a:endParaRPr lang="es-ES" altLang="es-ES" sz="2800" dirty="0">
              <a:solidFill>
                <a:srgbClr val="0070C0"/>
              </a:solidFill>
              <a:latin typeface="Britannic Bold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572001" y="3507854"/>
            <a:ext cx="457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2800" dirty="0">
                <a:solidFill>
                  <a:srgbClr val="0070C0"/>
                </a:solidFill>
                <a:latin typeface="Britannic Bold" pitchFamily="34" charset="0"/>
              </a:rPr>
              <a:t>Trabajo de investigación</a:t>
            </a: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725" y="154209"/>
            <a:ext cx="1117889" cy="73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8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28714" y="2417862"/>
            <a:ext cx="2486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ES" dirty="0" smtClean="0">
                <a:latin typeface="Britannic Bold" pitchFamily="34" charset="0"/>
              </a:rPr>
              <a:t>Vídeo Examen de edad media</a:t>
            </a:r>
            <a:endParaRPr lang="es-ES" altLang="es-ES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30199" y="699542"/>
            <a:ext cx="9144000" cy="82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3" tIns="40817" rIns="81633" bIns="40817">
            <a:spAutoFit/>
          </a:bodyPr>
          <a:lstStyle/>
          <a:p>
            <a:pPr algn="ctr"/>
            <a:r>
              <a:rPr lang="es-ES" altLang="es-ES" sz="4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autoevaluación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907704" y="1923678"/>
            <a:ext cx="5679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EDUCAR CON EL EJEMPLO</a:t>
            </a:r>
            <a:endParaRPr lang="es-E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54208"/>
            <a:ext cx="1117889" cy="73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4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1 CuadroTexto"/>
          <p:cNvSpPr txBox="1">
            <a:spLocks noChangeArrowheads="1"/>
          </p:cNvSpPr>
          <p:nvPr/>
        </p:nvSpPr>
        <p:spPr bwMode="auto">
          <a:xfrm>
            <a:off x="0" y="513530"/>
            <a:ext cx="9144000" cy="91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3" tIns="40817" rIns="81633" bIns="40817">
            <a:spAutoFit/>
          </a:bodyPr>
          <a:lstStyle/>
          <a:p>
            <a:pPr algn="ctr"/>
            <a:r>
              <a:rPr lang="es-ES" altLang="es-ES" sz="5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autoevaluación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17715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2800" dirty="0" smtClean="0">
                <a:solidFill>
                  <a:srgbClr val="0070C0"/>
                </a:solidFill>
                <a:latin typeface="Britannic Bold" pitchFamily="34" charset="0"/>
              </a:rPr>
              <a:t>Encuestas semiestructuradas</a:t>
            </a:r>
          </a:p>
          <a:p>
            <a:pPr algn="ctr"/>
            <a:r>
              <a:rPr lang="es-ES" altLang="es-ES" sz="2800" dirty="0" smtClean="0">
                <a:solidFill>
                  <a:srgbClr val="0070C0"/>
                </a:solidFill>
                <a:latin typeface="Britannic Bold" pitchFamily="34" charset="0"/>
              </a:rPr>
              <a:t>Cuestionarios </a:t>
            </a:r>
            <a:r>
              <a:rPr lang="es-ES" altLang="es-ES" sz="2800" dirty="0" err="1" smtClean="0">
                <a:solidFill>
                  <a:srgbClr val="0070C0"/>
                </a:solidFill>
                <a:latin typeface="Britannic Bold" pitchFamily="34" charset="0"/>
              </a:rPr>
              <a:t>almunos</a:t>
            </a:r>
            <a:r>
              <a:rPr lang="es-ES" altLang="es-ES" sz="2800" dirty="0" smtClean="0">
                <a:solidFill>
                  <a:srgbClr val="0070C0"/>
                </a:solidFill>
                <a:latin typeface="Britannic Bold" pitchFamily="34" charset="0"/>
              </a:rPr>
              <a:t> de cada sesión</a:t>
            </a:r>
          </a:p>
          <a:p>
            <a:pPr algn="ctr"/>
            <a:r>
              <a:rPr lang="es-ES" altLang="es-ES" sz="2800" dirty="0" smtClean="0">
                <a:solidFill>
                  <a:srgbClr val="0070C0"/>
                </a:solidFill>
                <a:latin typeface="Britannic Bold" pitchFamily="34" charset="0"/>
              </a:rPr>
              <a:t>Calificación habilidades, refuerzos, y formatos</a:t>
            </a:r>
          </a:p>
          <a:p>
            <a:pPr algn="ctr"/>
            <a:r>
              <a:rPr lang="es-ES" altLang="es-ES" sz="2800" dirty="0" smtClean="0">
                <a:solidFill>
                  <a:srgbClr val="0070C0"/>
                </a:solidFill>
                <a:latin typeface="Britannic Bold" pitchFamily="34" charset="0"/>
              </a:rPr>
              <a:t>Evaluación por supervisión directa</a:t>
            </a:r>
          </a:p>
          <a:p>
            <a:pPr algn="ctr"/>
            <a:r>
              <a:rPr lang="es-ES" altLang="es-ES" sz="2800" dirty="0" err="1" smtClean="0">
                <a:solidFill>
                  <a:srgbClr val="0070C0"/>
                </a:solidFill>
                <a:latin typeface="Britannic Bold" pitchFamily="34" charset="0"/>
              </a:rPr>
              <a:t>Mentorazgo</a:t>
            </a:r>
            <a:endParaRPr lang="es-ES" altLang="es-ES" sz="2800" dirty="0" smtClean="0">
              <a:solidFill>
                <a:srgbClr val="0070C0"/>
              </a:solidFill>
              <a:latin typeface="Britannic Bol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491880" y="3579862"/>
            <a:ext cx="2160240" cy="4384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54208"/>
            <a:ext cx="1117889" cy="73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59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04751" y="534260"/>
            <a:ext cx="3350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E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Mentorazgo</a:t>
            </a:r>
            <a:endParaRPr lang="es-ES" altLang="es-E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37186" y="1635646"/>
            <a:ext cx="28857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ES" sz="4400" dirty="0" err="1" smtClean="0">
                <a:solidFill>
                  <a:srgbClr val="002060"/>
                </a:solidFill>
                <a:latin typeface="Britannic Bold" pitchFamily="34" charset="0"/>
              </a:rPr>
              <a:t>Focus</a:t>
            </a:r>
            <a:r>
              <a:rPr lang="es-ES" altLang="es-ES" sz="4400" dirty="0" smtClean="0">
                <a:solidFill>
                  <a:srgbClr val="002060"/>
                </a:solidFill>
                <a:latin typeface="Britannic Bold" pitchFamily="34" charset="0"/>
              </a:rPr>
              <a:t> Aula</a:t>
            </a:r>
            <a:endParaRPr lang="es-ES" altLang="es-ES" sz="4400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54208"/>
            <a:ext cx="1117889" cy="73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Manuel\Desktop\Unidad Focus\Cabeceras Focus\Banner Inferior con redes socia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19" y="4297771"/>
            <a:ext cx="9208800" cy="86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 descr="C:\Users\Manuel\Desktop\Unidad Focus\Cabeceras Focus\Banner Superi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40" y="-1030428"/>
            <a:ext cx="8206560" cy="174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1 CuadroTexto"/>
          <p:cNvSpPr txBox="1">
            <a:spLocks noChangeArrowheads="1"/>
          </p:cNvSpPr>
          <p:nvPr/>
        </p:nvSpPr>
        <p:spPr bwMode="auto">
          <a:xfrm>
            <a:off x="0" y="812245"/>
            <a:ext cx="9275040" cy="343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3" tIns="40817" rIns="81633" bIns="40817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altLang="es-ES" sz="4900">
                <a:latin typeface="Britannic Bold" pitchFamily="34" charset="0"/>
              </a:rPr>
              <a:t>Gracias</a:t>
            </a:r>
            <a:r>
              <a:rPr lang="es-ES" altLang="es-ES" sz="3200">
                <a:latin typeface="Britannic Bold" pitchFamily="34" charset="0"/>
              </a:rPr>
              <a:t> por intentar hacer un </a:t>
            </a:r>
            <a:r>
              <a:rPr lang="es-ES" altLang="es-ES" sz="4900">
                <a:latin typeface="Britannic Bold" pitchFamily="34" charset="0"/>
              </a:rPr>
              <a:t>mundo mejor.</a:t>
            </a:r>
            <a:endParaRPr lang="es-ES" altLang="es-ES" sz="3200">
              <a:latin typeface="Britannic Bold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altLang="es-ES" sz="3600">
              <a:latin typeface="Britannic Bold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altLang="es-ES" sz="2800">
                <a:latin typeface="Miriam Fixed" pitchFamily="49" charset="-79"/>
                <a:cs typeface="Miriam Fixed" pitchFamily="49" charset="-79"/>
              </a:rPr>
              <a:t>estevezr.javier@gmail.com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altLang="es-ES" sz="2800">
                <a:latin typeface="Engravers MT" pitchFamily="18" charset="0"/>
              </a:rPr>
              <a:t>www.unidadfocus.com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altLang="es-ES" sz="2800">
                <a:latin typeface="Britannic Bold" pitchFamily="34" charset="0"/>
              </a:rPr>
              <a:t>www.facebook.com/unidadfocus</a:t>
            </a:r>
          </a:p>
        </p:txBody>
      </p:sp>
    </p:spTree>
    <p:extLst>
      <p:ext uri="{BB962C8B-B14F-4D97-AF65-F5344CB8AC3E}">
        <p14:creationId xmlns:p14="http://schemas.microsoft.com/office/powerpoint/2010/main" val="18628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1 CuadroTexto"/>
          <p:cNvSpPr txBox="1">
            <a:spLocks noChangeArrowheads="1"/>
          </p:cNvSpPr>
          <p:nvPr/>
        </p:nvSpPr>
        <p:spPr bwMode="auto">
          <a:xfrm>
            <a:off x="27454" y="1143297"/>
            <a:ext cx="9144000" cy="91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3" tIns="40817" rIns="81633" bIns="40817">
            <a:spAutoFit/>
          </a:bodyPr>
          <a:lstStyle/>
          <a:p>
            <a:pPr algn="ctr"/>
            <a:r>
              <a:rPr lang="es-ES" altLang="es-ES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altLang="es-ES" sz="5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remisa inicial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1520" y="242773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1600" dirty="0" smtClean="0">
                <a:solidFill>
                  <a:srgbClr val="0070C0"/>
                </a:solidFill>
                <a:latin typeface="Britannic Bold" pitchFamily="34" charset="0"/>
              </a:rPr>
              <a:t>Solo sé que no sé nada (Sócrates)</a:t>
            </a:r>
          </a:p>
          <a:p>
            <a:r>
              <a:rPr lang="es-ES" sz="1600" dirty="0" smtClean="0">
                <a:solidFill>
                  <a:srgbClr val="0070C0"/>
                </a:solidFill>
                <a:latin typeface="Britannic Bold" pitchFamily="34" charset="0"/>
              </a:rPr>
              <a:t>Cuanto más conozco del mundo, más me doy cuenta de todo lo que me falta por conocer.</a:t>
            </a:r>
          </a:p>
          <a:p>
            <a:endParaRPr lang="es-ES" sz="1600" dirty="0">
              <a:solidFill>
                <a:srgbClr val="0070C0"/>
              </a:solidFill>
              <a:latin typeface="Britannic Bold" pitchFamily="34" charset="0"/>
            </a:endParaRPr>
          </a:p>
          <a:p>
            <a:r>
              <a:rPr lang="es-ES" sz="1600" dirty="0" smtClean="0">
                <a:solidFill>
                  <a:srgbClr val="0070C0"/>
                </a:solidFill>
                <a:latin typeface="Britannic Bold" pitchFamily="34" charset="0"/>
              </a:rPr>
              <a:t>Hoy no aprenderemos a evaluar. </a:t>
            </a:r>
            <a:r>
              <a:rPr lang="es-ES" sz="1600" smtClean="0">
                <a:solidFill>
                  <a:srgbClr val="0070C0"/>
                </a:solidFill>
                <a:latin typeface="Britannic Bold" pitchFamily="34" charset="0"/>
              </a:rPr>
              <a:t>Reflexionaremos sobre </a:t>
            </a:r>
            <a:r>
              <a:rPr lang="es-ES" sz="1600" dirty="0" smtClean="0">
                <a:solidFill>
                  <a:srgbClr val="0070C0"/>
                </a:solidFill>
                <a:latin typeface="Britannic Bold" pitchFamily="34" charset="0"/>
              </a:rPr>
              <a:t>ello.</a:t>
            </a:r>
            <a:endParaRPr lang="es-ES" sz="1600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Manuel\Desktop\Unidad Focus\Cabeceras Focus\Banner Sup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" y="-1028650"/>
            <a:ext cx="904390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8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1 CuadroTexto"/>
          <p:cNvSpPr txBox="1">
            <a:spLocks noChangeArrowheads="1"/>
          </p:cNvSpPr>
          <p:nvPr/>
        </p:nvSpPr>
        <p:spPr bwMode="auto">
          <a:xfrm>
            <a:off x="179512" y="771550"/>
            <a:ext cx="9144000" cy="69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3" tIns="40817" rIns="81633" bIns="40817">
            <a:spAutoFit/>
          </a:bodyPr>
          <a:lstStyle/>
          <a:p>
            <a:pPr algn="ctr"/>
            <a:r>
              <a:rPr lang="es-ES" altLang="es-ES" sz="40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Prueba de Evaluación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617645" y="3435846"/>
            <a:ext cx="58689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ES" sz="4400" dirty="0" smtClean="0">
                <a:solidFill>
                  <a:srgbClr val="002060"/>
                </a:solidFill>
                <a:latin typeface="Britannic Bold" pitchFamily="34" charset="0"/>
              </a:rPr>
              <a:t>¿Qué es la evaluación?</a:t>
            </a:r>
            <a:endParaRPr lang="es-ES" altLang="es-ES" sz="4400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14012" y="1893546"/>
            <a:ext cx="54761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ES" sz="4400" dirty="0" smtClean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¿Qué es una Prueba?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00180" y="2669019"/>
            <a:ext cx="14446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rgbClr val="0070C0"/>
                </a:solidFill>
                <a:latin typeface="Britannic Bold" pitchFamily="34" charset="0"/>
              </a:rPr>
              <a:t>Demostración</a:t>
            </a:r>
            <a:endParaRPr lang="es-ES" sz="1600" dirty="0">
              <a:solidFill>
                <a:srgbClr val="0070C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127806" y="4205287"/>
            <a:ext cx="989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rgbClr val="0070C0"/>
                </a:solidFill>
                <a:latin typeface="Britannic Bold" pitchFamily="34" charset="0"/>
              </a:rPr>
              <a:t>Medición</a:t>
            </a:r>
            <a:endParaRPr lang="es-ES" sz="1600" dirty="0">
              <a:solidFill>
                <a:srgbClr val="0070C0"/>
              </a:solidFill>
            </a:endParaRPr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760"/>
            <a:ext cx="1189897" cy="78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8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1 CuadroTexto"/>
          <p:cNvSpPr txBox="1">
            <a:spLocks noChangeArrowheads="1"/>
          </p:cNvSpPr>
          <p:nvPr/>
        </p:nvSpPr>
        <p:spPr bwMode="auto">
          <a:xfrm>
            <a:off x="0" y="832510"/>
            <a:ext cx="9144000" cy="69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3" tIns="40817" rIns="81633" bIns="40817">
            <a:spAutoFit/>
          </a:bodyPr>
          <a:lstStyle/>
          <a:p>
            <a:pPr algn="ctr"/>
            <a:r>
              <a:rPr lang="es-ES" altLang="es-ES" sz="4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Prueba de Evaluación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68101" y="2098268"/>
            <a:ext cx="7407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ES" sz="3600" dirty="0" smtClean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</a:rPr>
              <a:t>¿Qué pasa si sabemos que lo sabe?</a:t>
            </a: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4211"/>
            <a:ext cx="1189897" cy="78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4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8213" y="1563638"/>
            <a:ext cx="86409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Validez: </a:t>
            </a:r>
          </a:p>
          <a:p>
            <a:pPr algn="ctr"/>
            <a:endParaRPr lang="es-ES" altLang="es-E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alt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Fiabilidad</a:t>
            </a:r>
            <a:r>
              <a:rPr lang="es-ES" altLang="es-E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altLang="es-E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38972" y="758791"/>
            <a:ext cx="8212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ES" sz="36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Conceptos Básicos en la Evaluación</a:t>
            </a:r>
            <a:endParaRPr lang="es-ES" altLang="es-ES" sz="36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37122" y="2240747"/>
            <a:ext cx="6583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altLang="es-E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edimos lo </a:t>
            </a:r>
            <a:r>
              <a:rPr lang="es-ES" alt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queremos medir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953477" y="4011910"/>
            <a:ext cx="5351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medimos con </a:t>
            </a:r>
            <a:r>
              <a:rPr lang="es-ES" altLang="es-E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exactitud</a:t>
            </a:r>
            <a:endParaRPr lang="es-ES" altLang="es-E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54210"/>
            <a:ext cx="1117889" cy="73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79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1 CuadroTexto"/>
          <p:cNvSpPr txBox="1">
            <a:spLocks noChangeArrowheads="1"/>
          </p:cNvSpPr>
          <p:nvPr/>
        </p:nvSpPr>
        <p:spPr bwMode="auto">
          <a:xfrm>
            <a:off x="21437" y="987574"/>
            <a:ext cx="9144000" cy="75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3" tIns="40817" rIns="81633" bIns="40817">
            <a:spAutoFit/>
          </a:bodyPr>
          <a:lstStyle/>
          <a:p>
            <a:pPr algn="ctr"/>
            <a:r>
              <a:rPr lang="es-ES" altLang="es-ES" sz="44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Evolución de por áreas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327572" y="2192546"/>
            <a:ext cx="2656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PSICOMETRÍA</a:t>
            </a:r>
            <a:endParaRPr lang="es-ES" altLang="es-E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54210"/>
            <a:ext cx="1117889" cy="73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7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277622"/>
            <a:ext cx="6715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queremos medir en un examen?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062336" y="98757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altLang="es-ES" sz="2000" dirty="0">
                <a:solidFill>
                  <a:srgbClr val="0070C0"/>
                </a:solidFill>
                <a:latin typeface="Britannic Bold" pitchFamily="34" charset="0"/>
              </a:rPr>
              <a:t>Contenido </a:t>
            </a:r>
            <a:r>
              <a:rPr lang="es-ES" altLang="es-ES" sz="2000" dirty="0" smtClean="0">
                <a:solidFill>
                  <a:srgbClr val="0070C0"/>
                </a:solidFill>
                <a:latin typeface="Britannic Bold" pitchFamily="34" charset="0"/>
              </a:rPr>
              <a:t>teórico</a:t>
            </a:r>
          </a:p>
          <a:p>
            <a:pPr algn="ctr"/>
            <a:r>
              <a:rPr lang="es-ES" altLang="es-ES" sz="2000" dirty="0">
                <a:solidFill>
                  <a:srgbClr val="0070C0"/>
                </a:solidFill>
                <a:latin typeface="Britannic Bold" pitchFamily="34" charset="0"/>
              </a:rPr>
              <a:t>Capacidad </a:t>
            </a:r>
            <a:r>
              <a:rPr lang="es-ES" altLang="es-ES" sz="2000" dirty="0" err="1">
                <a:solidFill>
                  <a:srgbClr val="0070C0"/>
                </a:solidFill>
                <a:latin typeface="Britannic Bold" pitchFamily="34" charset="0"/>
              </a:rPr>
              <a:t>lecto</a:t>
            </a:r>
            <a:r>
              <a:rPr lang="es-ES" altLang="es-ES" sz="2000" dirty="0">
                <a:solidFill>
                  <a:srgbClr val="0070C0"/>
                </a:solidFill>
                <a:latin typeface="Britannic Bold" pitchFamily="34" charset="0"/>
              </a:rPr>
              <a:t>-escritora</a:t>
            </a:r>
          </a:p>
          <a:p>
            <a:pPr algn="ctr"/>
            <a:r>
              <a:rPr lang="es-ES" altLang="es-ES" sz="2000" dirty="0">
                <a:solidFill>
                  <a:srgbClr val="0070C0"/>
                </a:solidFill>
                <a:latin typeface="Britannic Bold" pitchFamily="34" charset="0"/>
              </a:rPr>
              <a:t>Capacidad de </a:t>
            </a:r>
            <a:r>
              <a:rPr lang="es-ES" altLang="es-ES" sz="2000" dirty="0" smtClean="0">
                <a:solidFill>
                  <a:srgbClr val="0070C0"/>
                </a:solidFill>
                <a:latin typeface="Britannic Bold" pitchFamily="34" charset="0"/>
              </a:rPr>
              <a:t>memorización</a:t>
            </a:r>
            <a:endParaRPr lang="es-ES" altLang="es-ES" sz="2000" dirty="0">
              <a:solidFill>
                <a:srgbClr val="0070C0"/>
              </a:solidFill>
              <a:latin typeface="Britannic Bold" pitchFamily="34" charset="0"/>
            </a:endParaRPr>
          </a:p>
          <a:p>
            <a:pPr algn="ctr"/>
            <a:r>
              <a:rPr lang="es-ES" altLang="es-ES" sz="2000" dirty="0" smtClean="0">
                <a:solidFill>
                  <a:srgbClr val="0070C0"/>
                </a:solidFill>
                <a:latin typeface="Britannic Bold" pitchFamily="34" charset="0"/>
              </a:rPr>
              <a:t>Caligrafía</a:t>
            </a:r>
            <a:endParaRPr lang="es-ES" altLang="es-ES" sz="2000" dirty="0">
              <a:solidFill>
                <a:srgbClr val="0070C0"/>
              </a:solidFill>
              <a:latin typeface="Britannic Bold" pitchFamily="34" charset="0"/>
            </a:endParaRPr>
          </a:p>
          <a:p>
            <a:pPr algn="ctr"/>
            <a:r>
              <a:rPr lang="es-ES" altLang="es-ES" sz="2000" dirty="0">
                <a:solidFill>
                  <a:srgbClr val="0070C0"/>
                </a:solidFill>
                <a:latin typeface="Britannic Bold" pitchFamily="34" charset="0"/>
              </a:rPr>
              <a:t>Motricidad fina</a:t>
            </a:r>
          </a:p>
          <a:p>
            <a:pPr algn="ctr"/>
            <a:r>
              <a:rPr lang="es-ES" altLang="es-ES" sz="2000" dirty="0">
                <a:solidFill>
                  <a:srgbClr val="0070C0"/>
                </a:solidFill>
                <a:latin typeface="Britannic Bold" pitchFamily="34" charset="0"/>
              </a:rPr>
              <a:t>Ortografía</a:t>
            </a:r>
          </a:p>
          <a:p>
            <a:pPr algn="ctr"/>
            <a:r>
              <a:rPr lang="es-ES" altLang="es-ES" sz="2000" dirty="0">
                <a:solidFill>
                  <a:srgbClr val="0070C0"/>
                </a:solidFill>
                <a:latin typeface="Britannic Bold" pitchFamily="34" charset="0"/>
              </a:rPr>
              <a:t>Vocabulario</a:t>
            </a:r>
          </a:p>
          <a:p>
            <a:pPr algn="ctr"/>
            <a:r>
              <a:rPr lang="es-ES" altLang="es-ES" sz="2000" dirty="0">
                <a:solidFill>
                  <a:srgbClr val="0070C0"/>
                </a:solidFill>
                <a:latin typeface="Britannic Bold" pitchFamily="34" charset="0"/>
              </a:rPr>
              <a:t>Expresión escrita</a:t>
            </a:r>
          </a:p>
          <a:p>
            <a:pPr algn="ctr"/>
            <a:r>
              <a:rPr lang="es-ES" altLang="es-ES" sz="2000" dirty="0">
                <a:solidFill>
                  <a:srgbClr val="0070C0"/>
                </a:solidFill>
                <a:latin typeface="Britannic Bold" pitchFamily="34" charset="0"/>
              </a:rPr>
              <a:t>Expresión oral</a:t>
            </a:r>
          </a:p>
          <a:p>
            <a:pPr algn="ctr"/>
            <a:r>
              <a:rPr lang="es-ES" altLang="es-ES" sz="2000" dirty="0">
                <a:solidFill>
                  <a:srgbClr val="0070C0"/>
                </a:solidFill>
                <a:latin typeface="Britannic Bold" pitchFamily="34" charset="0"/>
              </a:rPr>
              <a:t>Capacidad de </a:t>
            </a:r>
            <a:r>
              <a:rPr lang="es-ES" altLang="es-ES" sz="2000" dirty="0" smtClean="0">
                <a:solidFill>
                  <a:srgbClr val="0070C0"/>
                </a:solidFill>
                <a:latin typeface="Britannic Bold" pitchFamily="34" charset="0"/>
              </a:rPr>
              <a:t>razonamiento</a:t>
            </a:r>
          </a:p>
          <a:p>
            <a:pPr algn="ctr"/>
            <a:r>
              <a:rPr lang="es-ES" altLang="es-ES" sz="2000" dirty="0" smtClean="0">
                <a:solidFill>
                  <a:srgbClr val="0070C0"/>
                </a:solidFill>
                <a:latin typeface="Britannic Bold" pitchFamily="34" charset="0"/>
              </a:rPr>
              <a:t>Capacidad de relación</a:t>
            </a:r>
            <a:endParaRPr lang="es-ES" altLang="es-ES" sz="2000" dirty="0">
              <a:solidFill>
                <a:srgbClr val="0070C0"/>
              </a:solidFill>
              <a:latin typeface="Britannic Bold" pitchFamily="34" charset="0"/>
            </a:endParaRPr>
          </a:p>
          <a:p>
            <a:pPr algn="ctr"/>
            <a:r>
              <a:rPr lang="es-ES" altLang="es-ES" sz="2000" dirty="0">
                <a:solidFill>
                  <a:srgbClr val="0070C0"/>
                </a:solidFill>
                <a:latin typeface="Britannic Bold" pitchFamily="34" charset="0"/>
              </a:rPr>
              <a:t>Meta-cognición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889090" y="1090605"/>
            <a:ext cx="316835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54210"/>
            <a:ext cx="1117889" cy="73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00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1 CuadroTexto"/>
          <p:cNvSpPr txBox="1">
            <a:spLocks noChangeArrowheads="1"/>
          </p:cNvSpPr>
          <p:nvPr/>
        </p:nvSpPr>
        <p:spPr bwMode="auto">
          <a:xfrm>
            <a:off x="0" y="300042"/>
            <a:ext cx="9144000" cy="75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3" tIns="40817" rIns="81633" bIns="40817">
            <a:spAutoFit/>
          </a:bodyPr>
          <a:lstStyle/>
          <a:p>
            <a:pPr algn="ctr"/>
            <a:r>
              <a:rPr lang="es-ES" altLang="es-ES" sz="4400" dirty="0">
                <a:solidFill>
                  <a:srgbClr val="00B0F0"/>
                </a:solidFill>
                <a:latin typeface="Britannic Bold" pitchFamily="34" charset="0"/>
              </a:rPr>
              <a:t>Capacidad </a:t>
            </a:r>
            <a:r>
              <a:rPr lang="es-ES" altLang="es-ES" sz="4400" dirty="0" err="1" smtClean="0">
                <a:solidFill>
                  <a:srgbClr val="00B0F0"/>
                </a:solidFill>
                <a:latin typeface="Britannic Bold" pitchFamily="34" charset="0"/>
              </a:rPr>
              <a:t>lecto</a:t>
            </a:r>
            <a:r>
              <a:rPr lang="es-ES" altLang="es-ES" sz="4400" dirty="0" smtClean="0">
                <a:solidFill>
                  <a:srgbClr val="00B0F0"/>
                </a:solidFill>
                <a:latin typeface="Britannic Bold" pitchFamily="34" charset="0"/>
              </a:rPr>
              <a:t>-escritora</a:t>
            </a:r>
            <a:endParaRPr lang="es-ES" altLang="es-ES" sz="4400" dirty="0">
              <a:solidFill>
                <a:srgbClr val="00B0F0"/>
              </a:solidFill>
              <a:latin typeface="Britannic Bol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1275606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0070C0"/>
                </a:solidFill>
                <a:latin typeface="Britannic Bold" pitchFamily="34" charset="0"/>
              </a:rPr>
              <a:t>Decodificación visual</a:t>
            </a:r>
          </a:p>
          <a:p>
            <a:pPr algn="ctr"/>
            <a:r>
              <a:rPr lang="es-ES" sz="3200" dirty="0" smtClean="0">
                <a:solidFill>
                  <a:srgbClr val="0070C0"/>
                </a:solidFill>
                <a:latin typeface="Britannic Bold" pitchFamily="34" charset="0"/>
              </a:rPr>
              <a:t>Decodificación fonológica</a:t>
            </a:r>
          </a:p>
          <a:p>
            <a:pPr algn="ctr"/>
            <a:r>
              <a:rPr lang="es-ES" sz="3200" dirty="0" smtClean="0">
                <a:solidFill>
                  <a:srgbClr val="0070C0"/>
                </a:solidFill>
                <a:latin typeface="Britannic Bold" pitchFamily="34" charset="0"/>
              </a:rPr>
              <a:t>Lenguaje semántica</a:t>
            </a:r>
            <a:br>
              <a:rPr lang="es-ES" sz="3200" dirty="0" smtClean="0">
                <a:solidFill>
                  <a:srgbClr val="0070C0"/>
                </a:solidFill>
                <a:latin typeface="Britannic Bold" pitchFamily="34" charset="0"/>
              </a:rPr>
            </a:br>
            <a:r>
              <a:rPr lang="es-ES" sz="3200" dirty="0" smtClean="0">
                <a:solidFill>
                  <a:srgbClr val="0070C0"/>
                </a:solidFill>
                <a:latin typeface="Britannic Bold" pitchFamily="34" charset="0"/>
              </a:rPr>
              <a:t>Lenguaje sintáctico</a:t>
            </a:r>
            <a:br>
              <a:rPr lang="es-ES" sz="3200" dirty="0" smtClean="0">
                <a:solidFill>
                  <a:srgbClr val="0070C0"/>
                </a:solidFill>
                <a:latin typeface="Britannic Bold" pitchFamily="34" charset="0"/>
              </a:rPr>
            </a:br>
            <a:r>
              <a:rPr lang="es-ES" sz="3200" dirty="0" smtClean="0">
                <a:solidFill>
                  <a:srgbClr val="0070C0"/>
                </a:solidFill>
                <a:latin typeface="Britannic Bold" pitchFamily="34" charset="0"/>
              </a:rPr>
              <a:t>Lenguaje pragmático</a:t>
            </a:r>
            <a:br>
              <a:rPr lang="es-ES" sz="3200" dirty="0" smtClean="0">
                <a:solidFill>
                  <a:srgbClr val="0070C0"/>
                </a:solidFill>
                <a:latin typeface="Britannic Bold" pitchFamily="34" charset="0"/>
              </a:rPr>
            </a:br>
            <a:r>
              <a:rPr lang="es-ES" sz="3200" dirty="0" smtClean="0">
                <a:solidFill>
                  <a:srgbClr val="0070C0"/>
                </a:solidFill>
                <a:latin typeface="Britannic Bold" pitchFamily="34" charset="0"/>
              </a:rPr>
              <a:t>Comprensión y razonamiento de texto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411510"/>
            <a:ext cx="7344816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2627784" y="2859782"/>
            <a:ext cx="3888432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58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1 CuadroTexto"/>
          <p:cNvSpPr txBox="1">
            <a:spLocks noChangeArrowheads="1"/>
          </p:cNvSpPr>
          <p:nvPr/>
        </p:nvSpPr>
        <p:spPr bwMode="auto">
          <a:xfrm>
            <a:off x="9473" y="436499"/>
            <a:ext cx="9144000" cy="75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33" tIns="40817" rIns="81633" bIns="40817">
            <a:spAutoFit/>
          </a:bodyPr>
          <a:lstStyle/>
          <a:p>
            <a:pPr algn="ctr"/>
            <a:r>
              <a:rPr lang="es-ES" altLang="es-ES" sz="44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Exámenes adaptados</a:t>
            </a:r>
            <a:endParaRPr lang="es-ES" altLang="es-ES" sz="1100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156363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002060"/>
                </a:solidFill>
                <a:latin typeface="Britannic Bold" pitchFamily="34" charset="0"/>
              </a:rPr>
              <a:t>¿Se adaptan exámenes?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2283718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002060"/>
                </a:solidFill>
                <a:latin typeface="Britannic Bold" pitchFamily="34" charset="0"/>
              </a:rPr>
              <a:t>¿De qué </a:t>
            </a:r>
            <a:r>
              <a:rPr lang="es-ES" sz="3200" dirty="0">
                <a:solidFill>
                  <a:srgbClr val="002060"/>
                </a:solidFill>
                <a:latin typeface="Britannic Bold" pitchFamily="34" charset="0"/>
              </a:rPr>
              <a:t>me sirve adaptar exámenes</a:t>
            </a:r>
            <a:r>
              <a:rPr lang="es-ES" sz="3200" dirty="0" smtClean="0">
                <a:solidFill>
                  <a:srgbClr val="002060"/>
                </a:solidFill>
                <a:latin typeface="Britannic Bold" pitchFamily="34" charset="0"/>
              </a:rPr>
              <a:t>?</a:t>
            </a:r>
            <a:endParaRPr lang="es-ES" sz="3200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10809" y="299944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002060"/>
                </a:solidFill>
                <a:latin typeface="Britannic Bold" pitchFamily="34" charset="0"/>
              </a:rPr>
              <a:t>¿A quién </a:t>
            </a:r>
            <a:r>
              <a:rPr lang="es-ES" sz="3200" dirty="0">
                <a:solidFill>
                  <a:srgbClr val="002060"/>
                </a:solidFill>
                <a:latin typeface="Britannic Bold" pitchFamily="34" charset="0"/>
              </a:rPr>
              <a:t>le adapto los exámenes</a:t>
            </a:r>
            <a:r>
              <a:rPr lang="es-ES" sz="3200" dirty="0" smtClean="0">
                <a:solidFill>
                  <a:srgbClr val="002060"/>
                </a:solidFill>
                <a:latin typeface="Britannic Bold" pitchFamily="34" charset="0"/>
              </a:rPr>
              <a:t>?</a:t>
            </a:r>
            <a:endParaRPr lang="es-ES" sz="3200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12765" y="372387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002060"/>
                </a:solidFill>
                <a:latin typeface="Britannic Bold" pitchFamily="34" charset="0"/>
              </a:rPr>
              <a:t>¿Cuándo </a:t>
            </a:r>
            <a:r>
              <a:rPr lang="es-ES" sz="3200" dirty="0">
                <a:solidFill>
                  <a:srgbClr val="002060"/>
                </a:solidFill>
                <a:latin typeface="Britannic Bold" pitchFamily="34" charset="0"/>
              </a:rPr>
              <a:t>adapto exámenes?</a:t>
            </a:r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54210"/>
            <a:ext cx="1117889" cy="73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4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3862</TotalTime>
  <Words>262</Words>
  <Application>Microsoft Office PowerPoint</Application>
  <PresentationFormat>Presentación en pantalla (16:9)</PresentationFormat>
  <Paragraphs>79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Ejecutivo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y cuento cartas</dc:title>
  <dc:creator>Javi</dc:creator>
  <cp:lastModifiedBy>orientacion</cp:lastModifiedBy>
  <cp:revision>83</cp:revision>
  <dcterms:modified xsi:type="dcterms:W3CDTF">2017-03-20T17:15:47Z</dcterms:modified>
</cp:coreProperties>
</file>