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99" r:id="rId2"/>
    <p:sldId id="284" r:id="rId3"/>
    <p:sldId id="288" r:id="rId4"/>
    <p:sldId id="283" r:id="rId5"/>
    <p:sldId id="287" r:id="rId6"/>
    <p:sldId id="285" r:id="rId7"/>
    <p:sldId id="286" r:id="rId8"/>
    <p:sldId id="289" r:id="rId9"/>
    <p:sldId id="300" r:id="rId10"/>
    <p:sldId id="295" r:id="rId11"/>
    <p:sldId id="296" r:id="rId12"/>
    <p:sldId id="290" r:id="rId13"/>
    <p:sldId id="298" r:id="rId14"/>
    <p:sldId id="291" r:id="rId15"/>
    <p:sldId id="297" r:id="rId16"/>
    <p:sldId id="292" r:id="rId17"/>
    <p:sldId id="294" r:id="rId18"/>
    <p:sldId id="257" r:id="rId19"/>
    <p:sldId id="260" r:id="rId20"/>
    <p:sldId id="259" r:id="rId21"/>
    <p:sldId id="302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9" autoAdjust="0"/>
    <p:restoredTop sz="94660"/>
  </p:normalViewPr>
  <p:slideViewPr>
    <p:cSldViewPr>
      <p:cViewPr varScale="1">
        <p:scale>
          <a:sx n="69" d="100"/>
          <a:sy n="69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C11BB-5AED-4D0F-AAF1-625CB6AE6583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568BC-5AD3-43F3-A6CF-15C420424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24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D03121-8D0D-4867-BFDB-E240D076CCFC}" type="slidenum">
              <a:rPr lang="es-ES" altLang="es-ES"/>
              <a:pPr/>
              <a:t>1</a:t>
            </a:fld>
            <a:endParaRPr lang="es-ES" altLang="es-E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4063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881208" y="8685103"/>
            <a:ext cx="2971031" cy="45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E2D7B10B-50B7-4799-A3DF-F531877DBBF7}" type="slidenum">
              <a:rPr lang="es-ES" altLang="es-E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s-ES" altLang="es-ES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177" y="4343322"/>
            <a:ext cx="5479450" cy="4108714"/>
          </a:xfrm>
        </p:spPr>
        <p:txBody>
          <a:bodyPr wrap="square" lIns="78903" tIns="39452" rIns="78903" bIns="39452" anchor="t"/>
          <a:lstStyle/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177" y="4343322"/>
            <a:ext cx="5479450" cy="4108714"/>
          </a:xfrm>
        </p:spPr>
        <p:txBody>
          <a:bodyPr wrap="square" lIns="78903" tIns="39452" rIns="78903" bIns="39452" anchor="t"/>
          <a:lstStyle/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177" y="4343322"/>
            <a:ext cx="5479450" cy="4108714"/>
          </a:xfrm>
        </p:spPr>
        <p:txBody>
          <a:bodyPr wrap="square" lIns="78903" tIns="39452" rIns="78903" bIns="39452" anchor="t"/>
          <a:lstStyle/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177" y="4343322"/>
            <a:ext cx="5479450" cy="4108714"/>
          </a:xfrm>
        </p:spPr>
        <p:txBody>
          <a:bodyPr wrap="square" lIns="78903" tIns="39452" rIns="78903" bIns="39452" anchor="t"/>
          <a:lstStyle/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177" y="4343322"/>
            <a:ext cx="5479450" cy="4108714"/>
          </a:xfrm>
        </p:spPr>
        <p:txBody>
          <a:bodyPr wrap="square" lIns="78903" tIns="39452" rIns="78903" bIns="39452" anchor="t"/>
          <a:lstStyle/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177" y="4343322"/>
            <a:ext cx="5479450" cy="4108714"/>
          </a:xfrm>
        </p:spPr>
        <p:txBody>
          <a:bodyPr wrap="square" lIns="78903" tIns="39452" rIns="78903" bIns="39452" anchor="t"/>
          <a:lstStyle/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177" y="4343322"/>
            <a:ext cx="5479450" cy="4108714"/>
          </a:xfrm>
        </p:spPr>
        <p:txBody>
          <a:bodyPr wrap="square" lIns="78903" tIns="39452" rIns="78903" bIns="39452" anchor="t"/>
          <a:lstStyle/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502" y="4343322"/>
            <a:ext cx="5485982" cy="4114256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2EB-851F-4E81-BB0F-5A09FFA9A58F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298B8D-0BD0-4550-8414-27A0B89DF8A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2EB-851F-4E81-BB0F-5A09FFA9A58F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8B8D-0BD0-4550-8414-27A0B89DF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2EB-851F-4E81-BB0F-5A09FFA9A58F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8B8D-0BD0-4550-8414-27A0B89DF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2EB-851F-4E81-BB0F-5A09FFA9A58F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8B8D-0BD0-4550-8414-27A0B89DF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2EB-851F-4E81-BB0F-5A09FFA9A58F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8B8D-0BD0-4550-8414-27A0B89DF8A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2EB-851F-4E81-BB0F-5A09FFA9A58F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8B8D-0BD0-4550-8414-27A0B89DF8A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2EB-851F-4E81-BB0F-5A09FFA9A58F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8B8D-0BD0-4550-8414-27A0B89DF8A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2EB-851F-4E81-BB0F-5A09FFA9A58F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8B8D-0BD0-4550-8414-27A0B89DF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2EB-851F-4E81-BB0F-5A09FFA9A58F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8B8D-0BD0-4550-8414-27A0B89DF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2EB-851F-4E81-BB0F-5A09FFA9A58F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8B8D-0BD0-4550-8414-27A0B89DF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2EB-851F-4E81-BB0F-5A09FFA9A58F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8B8D-0BD0-4550-8414-27A0B89DF8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A8072EB-851F-4E81-BB0F-5A09FFA9A58F}" type="datetimeFigureOut">
              <a:rPr lang="es-ES" smtClean="0"/>
              <a:t>15/02/2017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1298B8D-0BD0-4550-8414-27A0B89DF8A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6480" y="116632"/>
            <a:ext cx="8202240" cy="429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 anchor="b"/>
          <a:lstStyle>
            <a:lvl1pPr marL="200025"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Metodoloxías</a:t>
            </a:r>
            <a:r>
              <a:rPr lang="es-ES" altLang="es-E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 activas  e inclusivas</a:t>
            </a:r>
          </a:p>
          <a:p>
            <a:pPr algn="ctr">
              <a:buClrTx/>
              <a:buFontTx/>
              <a:buNone/>
            </a:pPr>
            <a:endParaRPr lang="es-ES" altLang="es-E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algn="ctr">
              <a:buClrTx/>
              <a:buFontTx/>
              <a:buNone/>
            </a:pPr>
            <a:r>
              <a:rPr lang="es-ES" altLang="es-E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 </a:t>
            </a:r>
            <a:r>
              <a:rPr lang="es-ES" altLang="es-ES" sz="2000" dirty="0">
                <a:solidFill>
                  <a:srgbClr val="9BAD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/>
            </a:r>
            <a:br>
              <a:rPr lang="es-ES" altLang="es-ES" sz="2000" dirty="0">
                <a:solidFill>
                  <a:srgbClr val="9BAD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</a:br>
            <a:r>
              <a:rPr lang="es-ES" altLang="es-E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 </a:t>
            </a:r>
            <a:r>
              <a:rPr lang="es-ES" altLang="es-E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/>
            </a:r>
            <a:br>
              <a:rPr lang="es-ES" altLang="es-E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</a:br>
            <a:r>
              <a:rPr lang="es-ES" altLang="es-E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/>
            </a:r>
            <a:br>
              <a:rPr lang="es-ES" altLang="es-E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</a:br>
            <a:endParaRPr lang="es-ES" altLang="es-ES" sz="23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494042" y="4952082"/>
            <a:ext cx="3330720" cy="9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spcBef>
                <a:spcPts val="408"/>
              </a:spcBef>
            </a:pPr>
            <a:r>
              <a:rPr lang="es-ES" altLang="es-ES" b="1" dirty="0">
                <a:solidFill>
                  <a:srgbClr val="0070C0"/>
                </a:solidFill>
                <a:latin typeface="Century Gothic" pitchFamily="32" charset="0"/>
              </a:rPr>
              <a:t>Javier  Estévez Rodríguez </a:t>
            </a:r>
          </a:p>
          <a:p>
            <a:pPr algn="r">
              <a:spcBef>
                <a:spcPts val="386"/>
              </a:spcBef>
            </a:pPr>
            <a:r>
              <a:rPr lang="es-ES" altLang="es-ES" sz="1500" dirty="0">
                <a:solidFill>
                  <a:srgbClr val="0070C0"/>
                </a:solidFill>
                <a:latin typeface="Century Gothic" pitchFamily="32" charset="0"/>
              </a:rPr>
              <a:t>Psicólogo y Psicopedagogo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246" y="231044"/>
            <a:ext cx="1372320" cy="9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0812" y="5576356"/>
            <a:ext cx="293904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9" y="2819978"/>
            <a:ext cx="3562056" cy="238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704542" y="339926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rgbClr val="002060"/>
                </a:solidFill>
              </a:rPr>
              <a:t>CFR  Ferrol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28184" y="401249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15 de Febrero 2017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3" descr="C:\Users\Manuel\Desktop\Unidad Focus\Cabeceras Focus\Banner Superi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1" y="-1165083"/>
            <a:ext cx="8206560" cy="23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anuel\Desktop\Unidad Focus\Cabeceras Focus\Banner Inferior con redes socia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19" y="5899701"/>
            <a:ext cx="9208800" cy="98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232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2056" y="1196752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altLang="es-E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Estrategias de </a:t>
            </a:r>
            <a:r>
              <a:rPr lang="es-ES" altLang="es-E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formación </a:t>
            </a:r>
            <a:r>
              <a:rPr lang="es-ES" altLang="es-E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de grupo</a:t>
            </a:r>
          </a:p>
          <a:p>
            <a:pPr lvl="0"/>
            <a:r>
              <a:rPr lang="es-ES" altLang="es-E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/>
            </a:r>
            <a:br>
              <a:rPr lang="es-ES" altLang="es-E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</a:b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-  </a:t>
            </a: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 Objetivo </a:t>
            </a: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común</a:t>
            </a:r>
          </a:p>
          <a:p>
            <a:pPr marL="342900" lvl="0" indent="-342900">
              <a:buFontTx/>
              <a:buChar char="-"/>
            </a:pP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Aplauso </a:t>
            </a: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del publico</a:t>
            </a:r>
          </a:p>
          <a:p>
            <a:pPr marL="342900" lvl="0" indent="-342900">
              <a:buFontTx/>
              <a:buChar char="-"/>
            </a:pPr>
            <a:r>
              <a:rPr lang="es-ES" altLang="es-E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Tiempo extra, actividad </a:t>
            </a: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extra</a:t>
            </a:r>
            <a:endParaRPr lang="es-ES" altLang="es-E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342900" lvl="0" indent="-342900">
              <a:buFontTx/>
              <a:buChar char="-"/>
            </a:pP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Confidencia y puesta en riesgo</a:t>
            </a:r>
          </a:p>
          <a:p>
            <a:pPr marL="342900" lvl="0" indent="-342900">
              <a:buFontTx/>
              <a:buChar char="-"/>
            </a:pP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Proyección de voz </a:t>
            </a:r>
            <a:endParaRPr lang="es-ES" altLang="es-ES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342900" lvl="0" indent="-342900">
              <a:buFontTx/>
              <a:buChar char="-"/>
            </a:pP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Nombres </a:t>
            </a: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y </a:t>
            </a: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códigos comunes</a:t>
            </a:r>
          </a:p>
          <a:p>
            <a:pPr lvl="0"/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-   Responsabilidades e inter-responsabilidades</a:t>
            </a:r>
          </a:p>
          <a:p>
            <a:pPr marL="342900" lvl="0" indent="-342900">
              <a:buFontTx/>
              <a:buChar char="-"/>
            </a:pP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Retos grupales</a:t>
            </a:r>
            <a:endParaRPr lang="es-ES" altLang="es-E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076690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8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672449" y="663948"/>
            <a:ext cx="5387768" cy="50617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6" tIns="45718" rIns="91436" bIns="45718" anchor="t" anchorCtr="1" compatLnSpc="0"/>
          <a:lstStyle/>
          <a:p>
            <a:pPr algn="ctr">
              <a:spcBef>
                <a:spcPts val="630"/>
              </a:spcBef>
              <a:defRPr sz="1800"/>
            </a:pPr>
            <a:endParaRPr lang="es-ES" sz="3600" b="1" dirty="0"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  <a:p>
            <a:pPr algn="just">
              <a:spcBef>
                <a:spcPts val="630"/>
              </a:spcBef>
              <a:defRPr sz="1800"/>
            </a:pPr>
            <a:endParaRPr lang="es-ES" sz="3200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  <a:p>
            <a:pPr algn="just">
              <a:spcBef>
                <a:spcPts val="630"/>
              </a:spcBef>
              <a:defRPr sz="1800"/>
            </a:pP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Consiste </a:t>
            </a:r>
            <a:r>
              <a:rPr lang="es-ES" sz="32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seleccionar a un grupo de personas dentro del aula, y pedirles un favor personal. Este seria de carácter integrador, y debidamente </a:t>
            </a:r>
            <a:r>
              <a:rPr lang="es-E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instruccionado</a:t>
            </a:r>
            <a:endParaRPr lang="es-ES" sz="3200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76690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63276" y="21555"/>
            <a:ext cx="6041197" cy="1284787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/>
          <a:p>
            <a:pPr algn="ctr">
              <a:spcBef>
                <a:spcPts val="630"/>
              </a:spcBef>
              <a:defRPr sz="1800"/>
            </a:pPr>
            <a:endParaRPr lang="es-ES" sz="3600" b="1" dirty="0">
              <a:solidFill>
                <a:srgbClr val="FF0000"/>
              </a:solidFill>
              <a:latin typeface="Calibri" pitchFamily="18"/>
              <a:ea typeface="Lucida Sans Unicode" pitchFamily="2"/>
              <a:cs typeface="Tahoma" pitchFamily="2"/>
            </a:endParaRPr>
          </a:p>
          <a:p>
            <a:pPr algn="ctr">
              <a:spcBef>
                <a:spcPts val="630"/>
              </a:spcBef>
              <a:defRPr sz="1800"/>
            </a:pPr>
            <a:r>
              <a:rPr lang="es-ES" sz="32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Técnica </a:t>
            </a:r>
            <a:r>
              <a:rPr lang="es-E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“I </a:t>
            </a:r>
            <a:r>
              <a:rPr lang="es-ES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want</a:t>
            </a:r>
            <a:r>
              <a:rPr lang="es-E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you</a:t>
            </a:r>
            <a:r>
              <a:rPr lang="es-E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”</a:t>
            </a:r>
            <a:endParaRPr lang="es-ES" sz="3200" b="1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73" y="1734748"/>
            <a:ext cx="27336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4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2742" y="1268760"/>
            <a:ext cx="8779968" cy="4585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Estrategias </a:t>
            </a:r>
            <a:r>
              <a:rPr lang="es-ES" altLang="es-E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de </a:t>
            </a:r>
            <a:r>
              <a:rPr lang="es-ES" altLang="es-E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formación de grupo</a:t>
            </a:r>
          </a:p>
          <a:p>
            <a:endParaRPr lang="es-ES" altLang="es-ES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Aula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SEGURA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El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respeto necesario pero no suficiente.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Empodera a todos con el respaldo de todos.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Empatiza con el agresor y hazlo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víctima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Rechaza moralismos, 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hipocresías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, y lo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políticamente correcto.</a:t>
            </a:r>
            <a:endParaRPr lang="es-ES" sz="2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Ve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al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núcleo,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a la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condición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humana, todos buscan lo mismo.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Ponte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tu como diana, demuestra tu autoridad.</a:t>
            </a:r>
          </a:p>
          <a:p>
            <a:pPr lvl="1"/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742950" lvl="1" indent="-285750">
              <a:buFontTx/>
              <a:buChar char="-"/>
            </a:pPr>
            <a:endParaRPr lang="es-E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076690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5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422889" y="820802"/>
            <a:ext cx="5147738" cy="50851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6" tIns="45718" rIns="91436" bIns="45718" anchor="t" anchorCtr="1" compatLnSpc="0"/>
          <a:lstStyle/>
          <a:p>
            <a:pPr algn="ctr">
              <a:spcBef>
                <a:spcPts val="630"/>
              </a:spcBef>
              <a:defRPr sz="1800"/>
            </a:pPr>
            <a:endParaRPr lang="es-ES" sz="3600" b="1" dirty="0"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  <a:p>
            <a:pPr algn="just">
              <a:spcBef>
                <a:spcPts val="630"/>
              </a:spcBef>
              <a:defRPr sz="1800"/>
            </a:pPr>
            <a:endParaRPr lang="es-ES" sz="3200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  <a:p>
            <a:pPr algn="just">
              <a:spcBef>
                <a:spcPts val="630"/>
              </a:spcBef>
              <a:defRPr sz="1800"/>
            </a:pP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Supone una hipersensibilidad a las faltas de respeto entre pares, mostrando cambios actitudinales y de humor bruscos ante la 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mínima 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sospecha de posible ofensa, tanto a estigmas, prejuicios o micro-machismos.</a:t>
            </a:r>
            <a:endParaRPr lang="es-ES" sz="2800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76690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63276" y="21555"/>
            <a:ext cx="6041197" cy="1284787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/>
          <a:p>
            <a:pPr algn="ctr">
              <a:spcBef>
                <a:spcPts val="630"/>
              </a:spcBef>
              <a:defRPr sz="1800"/>
            </a:pPr>
            <a:endParaRPr lang="es-ES" sz="3600" b="1" dirty="0">
              <a:solidFill>
                <a:srgbClr val="FF0000"/>
              </a:solidFill>
              <a:latin typeface="Calibri" pitchFamily="18"/>
              <a:ea typeface="Lucida Sans Unicode" pitchFamily="2"/>
              <a:cs typeface="Tahoma" pitchFamily="2"/>
            </a:endParaRPr>
          </a:p>
          <a:p>
            <a:pPr algn="ctr">
              <a:spcBef>
                <a:spcPts val="630"/>
              </a:spcBef>
              <a:defRPr sz="1800"/>
            </a:pPr>
            <a:r>
              <a:rPr lang="es-ES" sz="36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Técnica </a:t>
            </a:r>
            <a:r>
              <a:rPr lang="es-ES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“</a:t>
            </a:r>
            <a:r>
              <a:rPr lang="es-ES" sz="3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Hiper</a:t>
            </a:r>
            <a:r>
              <a:rPr lang="es-ES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-reactividad a la ofensa </a:t>
            </a:r>
            <a:r>
              <a:rPr lang="es-ES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ajena</a:t>
            </a:r>
            <a:r>
              <a:rPr lang="es-ES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”</a:t>
            </a:r>
            <a:endParaRPr lang="es-ES" sz="3600" b="1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20307"/>
            <a:ext cx="28670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25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5754" y="2420888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-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Aula </a:t>
            </a:r>
            <a:r>
              <a:rPr lang="es-ES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CRITICA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Fomenta </a:t>
            </a:r>
            <a:r>
              <a:rPr lang="es-ES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la Autocritica activa.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Utiliza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dinámicas </a:t>
            </a:r>
            <a:r>
              <a:rPr lang="es-ES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de autocritica, de critica de pares y de critica de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grupos.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Enséñales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criterios de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evaluación.</a:t>
            </a:r>
            <a:endParaRPr lang="es-ES" sz="2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Entrena la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evaluación constructiva </a:t>
            </a:r>
            <a:r>
              <a:rPr lang="es-ES" sz="2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Sandwich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. </a:t>
            </a:r>
            <a:endParaRPr lang="es-ES" sz="2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Evalúa periódicamente lo que habitualmente no se evalúa.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Deja que ellos también evalúen, u dales un espacio seguro para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hacerlo.</a:t>
            </a:r>
            <a:endParaRPr lang="es-ES" sz="2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No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lo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límites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al alumno, el profesor, el método o el sistema educativo, evalúa los medios, las creencias, las formas…</a:t>
            </a:r>
            <a:endParaRPr lang="es-ES" sz="2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076690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355754" y="1412386"/>
            <a:ext cx="87799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Estrategias de formación de grupo</a:t>
            </a:r>
          </a:p>
        </p:txBody>
      </p:sp>
    </p:spTree>
    <p:extLst>
      <p:ext uri="{BB962C8B-B14F-4D97-AF65-F5344CB8AC3E}">
        <p14:creationId xmlns:p14="http://schemas.microsoft.com/office/powerpoint/2010/main" val="21480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163276" y="476672"/>
            <a:ext cx="5387768" cy="50617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6" tIns="45718" rIns="91436" bIns="45718" anchor="t" anchorCtr="1" compatLnSpc="0"/>
          <a:lstStyle/>
          <a:p>
            <a:pPr algn="ctr">
              <a:spcBef>
                <a:spcPts val="630"/>
              </a:spcBef>
              <a:defRPr sz="1800"/>
            </a:pPr>
            <a:endParaRPr lang="es-ES" sz="3600" b="1" dirty="0"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  <a:p>
            <a:pPr algn="just">
              <a:spcBef>
                <a:spcPts val="630"/>
              </a:spcBef>
              <a:defRPr sz="1800"/>
            </a:pPr>
            <a:endParaRPr lang="es-ES" sz="3200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  <a:p>
            <a:pPr algn="just">
              <a:spcBef>
                <a:spcPts val="630"/>
              </a:spcBef>
              <a:defRPr sz="1800"/>
            </a:pP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Una hora cada día, un alumno dejara de atender a la clase, y la observara, para intentar evaluar y criticar todo lo que allí ocurra. Luego deberá trabajarlo con el profesor para exponerlo al aula.</a:t>
            </a:r>
            <a:endParaRPr lang="es-ES" sz="2800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76690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63276" y="21555"/>
            <a:ext cx="6041197" cy="1284787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/>
          <a:p>
            <a:pPr algn="ctr">
              <a:spcBef>
                <a:spcPts val="630"/>
              </a:spcBef>
              <a:defRPr sz="1800"/>
            </a:pPr>
            <a:endParaRPr lang="es-ES" sz="3600" b="1" dirty="0">
              <a:solidFill>
                <a:srgbClr val="FF0000"/>
              </a:solidFill>
              <a:latin typeface="Calibri" pitchFamily="18"/>
              <a:ea typeface="Lucida Sans Unicode" pitchFamily="2"/>
              <a:cs typeface="Tahoma" pitchFamily="2"/>
            </a:endParaRPr>
          </a:p>
          <a:p>
            <a:pPr algn="ctr">
              <a:spcBef>
                <a:spcPts val="630"/>
              </a:spcBef>
              <a:defRPr sz="1800"/>
            </a:pPr>
            <a:r>
              <a:rPr lang="es-ES" sz="36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Técnica </a:t>
            </a:r>
            <a:r>
              <a:rPr lang="es-ES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“</a:t>
            </a:r>
            <a:r>
              <a:rPr lang="es-ES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Paredón</a:t>
            </a:r>
            <a:r>
              <a:rPr lang="es-ES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”</a:t>
            </a:r>
            <a:endParaRPr lang="es-ES" sz="3600" b="1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9880"/>
            <a:ext cx="2832547" cy="237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6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9827" y="1274010"/>
            <a:ext cx="7747753" cy="37880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Forma libre"/>
          <p:cNvSpPr/>
          <p:nvPr/>
        </p:nvSpPr>
        <p:spPr>
          <a:xfrm>
            <a:off x="1604737" y="85239"/>
            <a:ext cx="5486386" cy="89451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6" tIns="45718" rIns="91436" bIns="45718" anchor="t" anchorCtr="1" compatLnSpc="0"/>
          <a:lstStyle/>
          <a:p>
            <a:pPr algn="ctr">
              <a:spcBef>
                <a:spcPts val="630"/>
              </a:spcBef>
              <a:defRPr sz="1800"/>
            </a:pPr>
            <a:endParaRPr lang="es-ES" sz="3600" b="1" dirty="0">
              <a:solidFill>
                <a:srgbClr val="FF0000"/>
              </a:solidFill>
              <a:latin typeface="Calibri" pitchFamily="18"/>
              <a:ea typeface="Lucida Sans Unicode" pitchFamily="2"/>
              <a:cs typeface="Tahoma" pitchFamily="2"/>
            </a:endParaRPr>
          </a:p>
          <a:p>
            <a:pPr algn="ctr">
              <a:spcBef>
                <a:spcPts val="630"/>
              </a:spcBef>
              <a:defRPr sz="1800"/>
            </a:pPr>
            <a:r>
              <a:rPr lang="es-ES" sz="3600" b="1" dirty="0" smtClean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t>El </a:t>
            </a:r>
            <a:r>
              <a:rPr lang="es-ES" sz="3600" b="1" dirty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t>mensaje </a:t>
            </a:r>
            <a:r>
              <a:rPr lang="es-ES" sz="3600" b="1" dirty="0" smtClean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t>Sándwich</a:t>
            </a:r>
            <a:endParaRPr lang="es-ES" sz="3600" b="1" dirty="0"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85683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63275" y="4898782"/>
            <a:ext cx="8980811" cy="209863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/>
          <a:p>
            <a:pPr algn="ctr">
              <a:spcBef>
                <a:spcPts val="630"/>
              </a:spcBef>
              <a:defRPr sz="2600">
                <a:latin typeface="Times New Roman" pitchFamily="18"/>
              </a:defRPr>
            </a:pPr>
            <a:r>
              <a:rPr lang="es-ES" sz="2400" b="1" dirty="0">
                <a:solidFill>
                  <a:srgbClr val="000000"/>
                </a:solidFill>
                <a:latin typeface="Times New Roman" pitchFamily="18"/>
                <a:ea typeface="Microsoft YaHei" pitchFamily="34"/>
                <a:cs typeface="Times New Roman" pitchFamily="18"/>
              </a:rPr>
              <a:t> </a:t>
            </a:r>
            <a:r>
              <a:rPr lang="es-ES" sz="2400" dirty="0" smtClean="0">
                <a:solidFill>
                  <a:srgbClr val="000000"/>
                </a:solidFill>
                <a:latin typeface="Times New Roman" pitchFamily="18"/>
                <a:ea typeface="Microsoft YaHei" pitchFamily="34"/>
                <a:cs typeface="Times New Roman" pitchFamily="18"/>
              </a:rPr>
              <a:t>“¡José! </a:t>
            </a:r>
            <a:r>
              <a:rPr lang="es-ES" sz="2400" dirty="0">
                <a:solidFill>
                  <a:srgbClr val="000000"/>
                </a:solidFill>
                <a:latin typeface="Times New Roman" pitchFamily="18"/>
                <a:ea typeface="Microsoft YaHei" pitchFamily="34"/>
                <a:cs typeface="Times New Roman" pitchFamily="18"/>
              </a:rPr>
              <a:t>qué bien, </a:t>
            </a:r>
            <a:r>
              <a:rPr lang="es-ES" sz="2400" dirty="0" smtClean="0">
                <a:solidFill>
                  <a:srgbClr val="000000"/>
                </a:solidFill>
                <a:latin typeface="Times New Roman" pitchFamily="18"/>
                <a:ea typeface="Microsoft YaHei" pitchFamily="34"/>
                <a:cs typeface="Times New Roman" pitchFamily="18"/>
              </a:rPr>
              <a:t>¡hoy </a:t>
            </a:r>
            <a:r>
              <a:rPr lang="es-ES" sz="2400" dirty="0">
                <a:solidFill>
                  <a:srgbClr val="000000"/>
                </a:solidFill>
                <a:latin typeface="Times New Roman" pitchFamily="18"/>
                <a:ea typeface="Microsoft YaHei" pitchFamily="34"/>
                <a:cs typeface="Times New Roman" pitchFamily="18"/>
              </a:rPr>
              <a:t>te has acordado de traer la libreta!</a:t>
            </a:r>
          </a:p>
          <a:p>
            <a:pPr algn="ctr">
              <a:spcBef>
                <a:spcPts val="630"/>
              </a:spcBef>
              <a:defRPr sz="2600">
                <a:latin typeface="Times New Roman" pitchFamily="18"/>
              </a:defRPr>
            </a:pPr>
            <a:r>
              <a:rPr lang="es-ES" sz="2400" dirty="0">
                <a:solidFill>
                  <a:srgbClr val="000000"/>
                </a:solidFill>
                <a:latin typeface="Times New Roman" pitchFamily="18"/>
                <a:ea typeface="Microsoft YaHei" pitchFamily="34"/>
                <a:cs typeface="Times New Roman" pitchFamily="18"/>
              </a:rPr>
              <a:t>Si </a:t>
            </a:r>
            <a:r>
              <a:rPr lang="es-ES" sz="2400" dirty="0" smtClean="0">
                <a:solidFill>
                  <a:srgbClr val="000000"/>
                </a:solidFill>
                <a:latin typeface="Times New Roman" pitchFamily="18"/>
                <a:ea typeface="Microsoft YaHei" pitchFamily="34"/>
                <a:cs typeface="Times New Roman" pitchFamily="18"/>
              </a:rPr>
              <a:t>mañana, </a:t>
            </a:r>
            <a:r>
              <a:rPr lang="es-ES" sz="2400" dirty="0">
                <a:solidFill>
                  <a:srgbClr val="000000"/>
                </a:solidFill>
                <a:latin typeface="Times New Roman" pitchFamily="18"/>
                <a:ea typeface="Microsoft YaHei" pitchFamily="34"/>
                <a:cs typeface="Times New Roman" pitchFamily="18"/>
              </a:rPr>
              <a:t>además, te acuerdas de traer el libro, </a:t>
            </a:r>
            <a:r>
              <a:rPr lang="es-ES" sz="2400" dirty="0" smtClean="0">
                <a:solidFill>
                  <a:srgbClr val="000000"/>
                </a:solidFill>
                <a:latin typeface="Times New Roman" pitchFamily="18"/>
                <a:ea typeface="Microsoft YaHei" pitchFamily="34"/>
                <a:cs typeface="Times New Roman" pitchFamily="18"/>
              </a:rPr>
              <a:t>¡ya </a:t>
            </a:r>
            <a:r>
              <a:rPr lang="es-ES" sz="2400" dirty="0">
                <a:solidFill>
                  <a:srgbClr val="000000"/>
                </a:solidFill>
                <a:latin typeface="Times New Roman" pitchFamily="18"/>
                <a:ea typeface="Microsoft YaHei" pitchFamily="34"/>
                <a:cs typeface="Times New Roman" pitchFamily="18"/>
              </a:rPr>
              <a:t>no te faltara nada!</a:t>
            </a:r>
          </a:p>
          <a:p>
            <a:pPr algn="ctr">
              <a:spcBef>
                <a:spcPts val="630"/>
              </a:spcBef>
              <a:defRPr sz="2600">
                <a:latin typeface="Times New Roman" pitchFamily="18"/>
              </a:defRPr>
            </a:pPr>
            <a:r>
              <a:rPr lang="es-ES" sz="2400" dirty="0">
                <a:solidFill>
                  <a:srgbClr val="000000"/>
                </a:solidFill>
                <a:latin typeface="Times New Roman" pitchFamily="18"/>
                <a:ea typeface="Microsoft YaHei" pitchFamily="34"/>
                <a:cs typeface="Times New Roman" pitchFamily="18"/>
              </a:rPr>
              <a:t>Estoy seguro de que si sigues mejorando así, llegarás a sacar muy buenas notas.”</a:t>
            </a:r>
          </a:p>
        </p:txBody>
      </p:sp>
    </p:spTree>
    <p:extLst>
      <p:ext uri="{BB962C8B-B14F-4D97-AF65-F5344CB8AC3E}">
        <p14:creationId xmlns:p14="http://schemas.microsoft.com/office/powerpoint/2010/main" val="19344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99445" y="1283841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Comunicación en el Aula:</a:t>
            </a:r>
          </a:p>
          <a:p>
            <a:pPr lvl="1"/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-  Comprender el concepto de asertividad.</a:t>
            </a:r>
          </a:p>
          <a:p>
            <a:pPr marL="742950" lvl="1" indent="-285750">
              <a:buFontTx/>
              <a:buChar char="-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Dotarles de herramientas asertivas. Mensaje Yo, banco de niebla… etc.</a:t>
            </a:r>
          </a:p>
          <a:p>
            <a:pPr marL="742950" lvl="1" indent="-285750">
              <a:buFontTx/>
              <a:buChar char="-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Como comunicar empatizando. </a:t>
            </a:r>
          </a:p>
          <a:p>
            <a:pPr marL="742950" lvl="1" indent="-285750">
              <a:buFontTx/>
              <a:buChar char="-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como decidir. (protocolo Bob)</a:t>
            </a:r>
          </a:p>
          <a:p>
            <a:pPr marL="742950" lvl="1" indent="-285750">
              <a:buFontTx/>
              <a:buChar char="-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Promover tiempos de comunicación, de escucha y de validación.</a:t>
            </a:r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285683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2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Forma libre"/>
          <p:cNvSpPr/>
          <p:nvPr/>
        </p:nvSpPr>
        <p:spPr>
          <a:xfrm>
            <a:off x="1487849" y="163293"/>
            <a:ext cx="5676439" cy="89713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6" tIns="45718" rIns="91436" bIns="45718" anchor="t" anchorCtr="1" compatLnSpc="0"/>
          <a:lstStyle/>
          <a:p>
            <a:pPr algn="ctr">
              <a:spcBef>
                <a:spcPts val="630"/>
              </a:spcBef>
              <a:defRPr sz="4000"/>
            </a:pPr>
            <a:endParaRPr lang="es-ES" sz="3600" b="1" dirty="0">
              <a:solidFill>
                <a:srgbClr val="FF0000"/>
              </a:solidFill>
              <a:latin typeface="Calibri" pitchFamily="18"/>
              <a:ea typeface="Lucida Sans Unicode" pitchFamily="2"/>
              <a:cs typeface="Tahoma" pitchFamily="2"/>
            </a:endParaRPr>
          </a:p>
          <a:p>
            <a:pPr algn="ctr">
              <a:spcBef>
                <a:spcPts val="630"/>
              </a:spcBef>
              <a:defRPr sz="4000"/>
            </a:pPr>
            <a:r>
              <a:rPr lang="es-ES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El </a:t>
            </a:r>
            <a:r>
              <a:rPr lang="es-ES" sz="36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mensaje </a:t>
            </a:r>
            <a:r>
              <a:rPr lang="es-ES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YO</a:t>
            </a:r>
            <a:endParaRPr lang="es-ES" sz="3600" b="1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76690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0560" y="1387335"/>
            <a:ext cx="8182719" cy="3051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/>
          <p:nvPr/>
        </p:nvSpPr>
        <p:spPr>
          <a:xfrm>
            <a:off x="163276" y="4429805"/>
            <a:ext cx="8490004" cy="18729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compatLnSpc="0"/>
          <a:lstStyle/>
          <a:p>
            <a:pPr algn="just">
              <a:spcBef>
                <a:spcPts val="630"/>
              </a:spcBef>
              <a:defRPr sz="1800">
                <a:latin typeface="Times New Roman" pitchFamily="18"/>
              </a:defRPr>
            </a:pPr>
            <a:endParaRPr lang="es-ES" sz="2000" dirty="0" smtClean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  <a:p>
            <a:pPr algn="just">
              <a:spcBef>
                <a:spcPts val="630"/>
              </a:spcBef>
              <a:defRPr sz="1800">
                <a:latin typeface="Times New Roman" pitchFamily="18"/>
              </a:defRPr>
            </a:pP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“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Chicos, cuando me he dado cuenta de que no habíais hecho los deberes, me he sentido fracasada como maestra. Me gustaría que mañana me hicierais feliz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haciendo,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al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menos,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algún ejercicio.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¡¡¡Venga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!!!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¡¡¡Seguro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que mañana estaré contentísima!!!”</a:t>
            </a:r>
          </a:p>
        </p:txBody>
      </p:sp>
    </p:spTree>
    <p:extLst>
      <p:ext uri="{BB962C8B-B14F-4D97-AF65-F5344CB8AC3E}">
        <p14:creationId xmlns:p14="http://schemas.microsoft.com/office/powerpoint/2010/main" val="4985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163602" y="-162966"/>
            <a:ext cx="8326729" cy="538833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6" tIns="45718" rIns="91436" bIns="45718" anchor="t" anchorCtr="1" compatLnSpc="0"/>
          <a:lstStyle/>
          <a:p>
            <a:pPr algn="ctr">
              <a:spcBef>
                <a:spcPts val="630"/>
              </a:spcBef>
              <a:defRPr sz="1800"/>
            </a:pPr>
            <a:endParaRPr lang="es-ES" sz="3600" b="1" dirty="0" smtClean="0">
              <a:solidFill>
                <a:srgbClr val="FF0000"/>
              </a:solidFill>
              <a:latin typeface="Calibri" pitchFamily="18"/>
              <a:ea typeface="Lucida Sans Unicode" pitchFamily="2"/>
              <a:cs typeface="Tahoma" pitchFamily="2"/>
            </a:endParaRPr>
          </a:p>
          <a:p>
            <a:pPr algn="ctr">
              <a:spcBef>
                <a:spcPts val="630"/>
              </a:spcBef>
              <a:defRPr sz="1800"/>
            </a:pPr>
            <a:endParaRPr lang="es-ES" sz="3600" b="1" dirty="0">
              <a:solidFill>
                <a:srgbClr val="FF0000"/>
              </a:solidFill>
              <a:latin typeface="Calibri" pitchFamily="18"/>
              <a:ea typeface="Lucida Sans Unicode" pitchFamily="2"/>
              <a:cs typeface="Tahoma" pitchFamily="2"/>
            </a:endParaRPr>
          </a:p>
          <a:p>
            <a:pPr algn="ctr">
              <a:spcBef>
                <a:spcPts val="630"/>
              </a:spcBef>
              <a:defRPr sz="1800"/>
            </a:pPr>
            <a:r>
              <a:rPr lang="es-E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El </a:t>
            </a:r>
            <a:r>
              <a:rPr lang="es-ES" sz="28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mensaje “Banco de </a:t>
            </a:r>
            <a:r>
              <a:rPr lang="es-E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Niebla”</a:t>
            </a:r>
            <a:endParaRPr lang="es-ES" sz="2800" b="1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  <a:p>
            <a:pPr algn="ctr">
              <a:spcBef>
                <a:spcPts val="630"/>
              </a:spcBef>
              <a:defRPr sz="1800"/>
            </a:pPr>
            <a:r>
              <a:rPr lang="es-ES" sz="36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Empatía </a:t>
            </a:r>
            <a:r>
              <a:rPr lang="es-ES" sz="36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- Hecho -Dirección</a:t>
            </a:r>
          </a:p>
          <a:p>
            <a:pPr hangingPunct="0">
              <a:tabLst>
                <a:tab pos="0" algn="l"/>
                <a:tab pos="408521" algn="l"/>
              </a:tabLst>
            </a:pPr>
            <a:r>
              <a:rPr lang="es-ES" sz="24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“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Entiendo que no </a:t>
            </a:r>
            <a:r>
              <a:rPr lang="es-ES" sz="24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quieras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hacer el ejercicio, </a:t>
            </a:r>
            <a:r>
              <a:rPr lang="es-ES" sz="24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pero,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si no los haces no podrás aprender, y yo no podré salir al recreo. Así que necesito que termines ese ejercicio. ¿</a:t>
            </a:r>
            <a:r>
              <a:rPr lang="es-ES" sz="24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Sí?”</a:t>
            </a:r>
            <a:endParaRPr lang="es-ES" sz="2400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76690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1520" y="3501008"/>
            <a:ext cx="8496944" cy="2817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5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0478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ES" altLang="es-E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ALFA de manada</a:t>
            </a:r>
            <a:r>
              <a:rPr lang="es-ES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/>
            </a:r>
            <a:br>
              <a:rPr lang="es-ES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</a:b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344816" cy="526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14471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6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67748" y="1959513"/>
            <a:ext cx="2776338" cy="26126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0" y="163293"/>
            <a:ext cx="9144086" cy="6740724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/>
          <a:p>
            <a:pPr algn="ctr">
              <a:spcBef>
                <a:spcPts val="630"/>
              </a:spcBef>
              <a:defRPr sz="1800"/>
            </a:pPr>
            <a:endParaRPr lang="es-ES" sz="3600" b="1" dirty="0">
              <a:solidFill>
                <a:srgbClr val="FF0000"/>
              </a:solidFill>
              <a:latin typeface="Calibri" pitchFamily="18"/>
              <a:ea typeface="Lucida Sans Unicode" pitchFamily="2"/>
              <a:cs typeface="Tahoma" pitchFamily="2"/>
            </a:endParaRPr>
          </a:p>
          <a:p>
            <a:pPr algn="ctr">
              <a:spcBef>
                <a:spcPts val="630"/>
              </a:spcBef>
              <a:defRPr sz="1800"/>
            </a:pPr>
            <a:r>
              <a:rPr lang="es-ES" sz="32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El mensaje “Disco Rayado”</a:t>
            </a:r>
          </a:p>
          <a:p>
            <a:pPr algn="ctr">
              <a:spcBef>
                <a:spcPts val="630"/>
              </a:spcBef>
              <a:defRPr sz="1800"/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Consiste en repetir la dirección </a:t>
            </a:r>
            <a:r>
              <a:rPr lang="es-ES" sz="24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empatizando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no </a:t>
            </a:r>
            <a:r>
              <a:rPr lang="es-ES" sz="24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verbalmente.</a:t>
            </a:r>
            <a:endParaRPr lang="es-ES" sz="2400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  <a:p>
            <a:pPr algn="ctr">
              <a:spcBef>
                <a:spcPts val="630"/>
              </a:spcBef>
              <a:defRPr sz="1800"/>
            </a:pPr>
            <a:r>
              <a:rPr lang="es-ES" sz="40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Dirección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(Empatía)</a:t>
            </a:r>
            <a:r>
              <a:rPr lang="es-ES" sz="40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-</a:t>
            </a:r>
          </a:p>
          <a:p>
            <a:pPr algn="ctr">
              <a:spcBef>
                <a:spcPts val="630"/>
              </a:spcBef>
              <a:defRPr sz="1800"/>
            </a:pPr>
            <a:r>
              <a:rPr lang="es-ES" sz="40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 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Dirección(Empatía)</a:t>
            </a:r>
            <a:r>
              <a:rPr lang="es-ES" sz="40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-</a:t>
            </a:r>
          </a:p>
          <a:p>
            <a:pPr algn="ctr">
              <a:spcBef>
                <a:spcPts val="630"/>
              </a:spcBef>
              <a:defRPr sz="1800"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Dirección 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(Empatía)</a:t>
            </a:r>
          </a:p>
          <a:p>
            <a:pPr algn="ctr">
              <a:spcBef>
                <a:spcPts val="630"/>
              </a:spcBef>
              <a:defRPr sz="1800"/>
            </a:pPr>
            <a:endParaRPr lang="es-ES" sz="2000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  <a:p>
            <a:pPr algn="ctr">
              <a:spcBef>
                <a:spcPts val="630"/>
              </a:spcBef>
              <a:defRPr sz="1800"/>
            </a:pPr>
            <a:r>
              <a:rPr lang="es-ES" sz="40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“</a:t>
            </a:r>
            <a:r>
              <a:rPr lang="es-ES" sz="40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Termina el ejercicio</a:t>
            </a:r>
          </a:p>
          <a:p>
            <a:pPr algn="ctr">
              <a:spcBef>
                <a:spcPts val="630"/>
              </a:spcBef>
              <a:defRPr sz="1800"/>
            </a:pP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Termina             el         ejercicio</a:t>
            </a:r>
          </a:p>
          <a:p>
            <a:pPr algn="ctr">
              <a:spcBef>
                <a:spcPts val="630"/>
              </a:spcBef>
              <a:defRPr sz="1800"/>
            </a:pP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Termina                            el                        ejercicio</a:t>
            </a:r>
          </a:p>
          <a:p>
            <a:pPr algn="ctr">
              <a:spcBef>
                <a:spcPts val="630"/>
              </a:spcBef>
              <a:defRPr sz="1800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Termina                                                       el                                              ejercicio</a:t>
            </a:r>
            <a:r>
              <a:rPr lang="es-ES" sz="4000" b="1" dirty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t>”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80312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Manuel\Desktop\Unidad Focus\Cabeceras Focus\Banner Inferior con redes socia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19" y="5730362"/>
            <a:ext cx="9208800" cy="115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 descr="C:\Users\Manuel\Desktop\Unidad Focus\Cabeceras Focus\Banner Sup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1" y="-1081286"/>
            <a:ext cx="8206560" cy="23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1 CuadroTexto"/>
          <p:cNvSpPr txBox="1">
            <a:spLocks noChangeArrowheads="1"/>
          </p:cNvSpPr>
          <p:nvPr/>
        </p:nvSpPr>
        <p:spPr bwMode="auto">
          <a:xfrm>
            <a:off x="3415" y="1338003"/>
            <a:ext cx="9275040" cy="384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altLang="es-ES" sz="5400" dirty="0">
                <a:solidFill>
                  <a:srgbClr val="000000"/>
                </a:solidFill>
                <a:latin typeface="Britannic Bold" pitchFamily="34" charset="0"/>
              </a:rPr>
              <a:t>Gracias</a:t>
            </a:r>
            <a:r>
              <a:rPr lang="es-ES" altLang="es-ES" sz="3600" dirty="0">
                <a:solidFill>
                  <a:srgbClr val="000000"/>
                </a:solidFill>
                <a:latin typeface="Britannic Bold" pitchFamily="34" charset="0"/>
              </a:rPr>
              <a:t> por intentar hacer un </a:t>
            </a:r>
            <a:r>
              <a:rPr lang="es-ES" altLang="es-ES" sz="5400" dirty="0">
                <a:solidFill>
                  <a:srgbClr val="000000"/>
                </a:solidFill>
                <a:latin typeface="Britannic Bold" pitchFamily="34" charset="0"/>
              </a:rPr>
              <a:t>mundo mejor.</a:t>
            </a:r>
            <a:endParaRPr lang="es-ES" altLang="es-ES" sz="3600" dirty="0">
              <a:solidFill>
                <a:srgbClr val="000000"/>
              </a:solidFill>
              <a:latin typeface="Britannic Bold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 sz="4000" dirty="0">
              <a:solidFill>
                <a:srgbClr val="000000"/>
              </a:solidFill>
              <a:latin typeface="Britannic Bold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altLang="es-ES" sz="3200" dirty="0">
                <a:solidFill>
                  <a:srgbClr val="000000"/>
                </a:solidFill>
                <a:latin typeface="Miriam Fixed" pitchFamily="49" charset="-79"/>
                <a:cs typeface="Miriam Fixed" pitchFamily="49" charset="-79"/>
              </a:rPr>
              <a:t>estevezr.javier@gmail.com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altLang="es-ES" sz="3200" dirty="0">
                <a:solidFill>
                  <a:srgbClr val="000000"/>
                </a:solidFill>
                <a:latin typeface="Engravers MT" pitchFamily="18" charset="0"/>
              </a:rPr>
              <a:t>www.unidadfocus.com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altLang="es-ES" sz="3200" dirty="0">
                <a:solidFill>
                  <a:srgbClr val="000000"/>
                </a:solidFill>
                <a:latin typeface="Britannic Bold" pitchFamily="34" charset="0"/>
              </a:rPr>
              <a:t>www.facebook.com/unidadfocus</a:t>
            </a:r>
          </a:p>
        </p:txBody>
      </p:sp>
    </p:spTree>
    <p:extLst>
      <p:ext uri="{BB962C8B-B14F-4D97-AF65-F5344CB8AC3E}">
        <p14:creationId xmlns:p14="http://schemas.microsoft.com/office/powerpoint/2010/main" val="24155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663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ES" altLang="es-ES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El grupo</a:t>
            </a:r>
            <a:r>
              <a:rPr lang="es-ES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/>
            </a:r>
            <a:br>
              <a:rPr lang="es-ES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</a:b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86000" y="630423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</a:pPr>
            <a:r>
              <a:rPr lang="es-ES" alt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La autoridad</a:t>
            </a:r>
            <a:endParaRPr lang="es-ES" sz="2800" b="1" dirty="0">
              <a:solidFill>
                <a:schemeClr val="tx2"/>
              </a:solidFill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14471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1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892" y="998482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ES" altLang="es-E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Autoridad Criterio Crédito</a:t>
            </a:r>
          </a:p>
          <a:p>
            <a:pPr algn="ctr">
              <a:buClrTx/>
              <a:buFontTx/>
              <a:buNone/>
            </a:pPr>
            <a:r>
              <a:rPr lang="es-ES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/>
            </a:r>
            <a:br>
              <a:rPr lang="es-ES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</a:b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440141" cy="353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264364" cy="35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45869" y="91554"/>
            <a:ext cx="1371842" cy="90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3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476672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altLang="es-E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Criterio</a:t>
            </a:r>
          </a:p>
          <a:p>
            <a:pPr lvl="0" algn="ctr"/>
            <a:r>
              <a:rPr lang="es-ES" altLang="es-E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Credibilidad</a:t>
            </a:r>
            <a:endParaRPr lang="es-ES" altLang="es-ES" sz="4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8956369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14471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8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88" y="1361324"/>
            <a:ext cx="6696744" cy="428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83768" y="133301"/>
            <a:ext cx="3972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altLang="es-ES" sz="6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Crédito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61293" y="5666433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alt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Vínculo</a:t>
            </a:r>
            <a:endParaRPr lang="es-ES" altLang="es-E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14471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9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9752" y="160764"/>
            <a:ext cx="3972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altLang="es-ES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Vínculo</a:t>
            </a:r>
            <a:endParaRPr lang="es-ES" altLang="es-ES" sz="6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95542" cy="532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14471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6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024" y="1065705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altLang="es-E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Estrategias de vinculación </a:t>
            </a:r>
            <a:r>
              <a:rPr lang="es-ES" altLang="es-E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individual</a:t>
            </a:r>
          </a:p>
          <a:p>
            <a:pPr lvl="0" algn="ctr"/>
            <a:endParaRPr lang="es-ES" altLang="es-ES" sz="16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342900" lvl="0" indent="-342900">
              <a:buFontTx/>
              <a:buChar char="-"/>
            </a:pP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Escucha </a:t>
            </a: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activa </a:t>
            </a:r>
          </a:p>
          <a:p>
            <a:pPr marL="342900" lvl="0" indent="-342900">
              <a:buFontTx/>
              <a:buChar char="-"/>
            </a:pP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Interés </a:t>
            </a:r>
            <a:r>
              <a:rPr lang="es-ES" altLang="es-ES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comú</a:t>
            </a:r>
            <a:endParaRPr lang="es-ES" altLang="es-ES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342900" indent="-342900">
              <a:buFontTx/>
              <a:buChar char="-"/>
            </a:pPr>
            <a:r>
              <a:rPr lang="es-ES" altLang="es-E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Reparto de tiempos y </a:t>
            </a: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protagonismos</a:t>
            </a:r>
            <a:endParaRPr lang="es-ES" altLang="es-ES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342900" lvl="0" indent="-342900">
              <a:buFontTx/>
              <a:buChar char="-"/>
            </a:pP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Refuerzo publico</a:t>
            </a:r>
          </a:p>
          <a:p>
            <a:r>
              <a:rPr lang="es-ES" altLang="es-E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- </a:t>
            </a: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  Momento especial</a:t>
            </a:r>
          </a:p>
          <a:p>
            <a:pPr marL="342900" lvl="0" indent="-342900">
              <a:buFontTx/>
              <a:buChar char="-"/>
            </a:pP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Refuerzo indirecto</a:t>
            </a:r>
          </a:p>
          <a:p>
            <a:pPr marL="342900" lvl="0" indent="-342900">
              <a:buFontTx/>
              <a:buChar char="-"/>
            </a:pP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Efecto </a:t>
            </a:r>
            <a:r>
              <a:rPr lang="es-ES" altLang="es-ES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brumel</a:t>
            </a:r>
            <a:endParaRPr lang="es-ES" altLang="es-ES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342900" lvl="0" indent="-342900">
              <a:buFontTx/>
              <a:buChar char="-"/>
            </a:pP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Voz, tono, </a:t>
            </a: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timbre</a:t>
            </a:r>
            <a:endParaRPr lang="es-ES" altLang="es-ES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342900" lvl="0" indent="-342900">
              <a:buFontTx/>
              <a:buChar char="-"/>
            </a:pPr>
            <a:r>
              <a:rPr lang="es-ES" altLang="es-E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Valida emociones, creencias y decisiones -&gt;</a:t>
            </a:r>
          </a:p>
          <a:p>
            <a:pPr marL="342900" lvl="0" indent="-342900">
              <a:buFontTx/>
              <a:buChar char="-"/>
            </a:pPr>
            <a:r>
              <a:rPr lang="es-ES" altLang="es-E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 Compromete acciones a sus consecuencias y </a:t>
            </a:r>
            <a:r>
              <a:rPr lang="es-ES" altLang="es-E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responsabiliza</a:t>
            </a:r>
            <a:endParaRPr lang="es-ES" altLang="es-ES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  <a:p>
            <a:pPr marL="342900" lvl="0" indent="-342900">
              <a:buFontTx/>
              <a:buChar char="-"/>
            </a:pPr>
            <a:endParaRPr lang="es-ES" altLang="es-E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414471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6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163276" y="326586"/>
            <a:ext cx="5387768" cy="50617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6" tIns="45718" rIns="91436" bIns="45718" anchor="t" anchorCtr="1" compatLnSpc="0"/>
          <a:lstStyle/>
          <a:p>
            <a:pPr algn="ctr">
              <a:spcBef>
                <a:spcPts val="630"/>
              </a:spcBef>
              <a:defRPr sz="1800"/>
            </a:pPr>
            <a:endParaRPr lang="es-ES" sz="3600" b="1" dirty="0"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  <a:p>
            <a:pPr algn="just">
              <a:spcBef>
                <a:spcPts val="630"/>
              </a:spcBef>
              <a:defRPr sz="1800"/>
            </a:pPr>
            <a:endParaRPr lang="es-ES" sz="3200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  <a:p>
            <a:pPr algn="just">
              <a:spcBef>
                <a:spcPts val="630"/>
              </a:spcBef>
              <a:defRPr sz="1800"/>
            </a:pP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Consiste en escuchar de forma que la persona que habla se sienta escuchada.</a:t>
            </a:r>
          </a:p>
          <a:p>
            <a:pPr algn="just">
              <a:spcBef>
                <a:spcPts val="630"/>
              </a:spcBef>
              <a:defRPr sz="1800"/>
            </a:pPr>
            <a:endParaRPr lang="es-ES" sz="3200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  <a:p>
            <a:pPr algn="just">
              <a:spcBef>
                <a:spcPts val="630"/>
              </a:spcBef>
              <a:defRPr sz="1800"/>
            </a:pP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Asentir, parafrasear, y darle constantes </a:t>
            </a:r>
            <a:r>
              <a:rPr lang="es-ES" sz="32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“</a:t>
            </a:r>
            <a:r>
              <a:rPr lang="es-E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feedbacks</a:t>
            </a:r>
            <a:r>
              <a:rPr lang="es-ES" sz="32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”.</a:t>
            </a:r>
            <a:endParaRPr lang="es-ES" sz="3200" dirty="0">
              <a:solidFill>
                <a:srgbClr val="000000"/>
              </a:solidFill>
              <a:latin typeface="Arial" panose="020B0604020202020204" pitchFamily="34" charset="0"/>
              <a:ea typeface="Lucida Sans Unicode" pitchFamily="2"/>
              <a:cs typeface="Arial" panose="020B0604020202020204" pitchFamily="34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76690" y="233835"/>
            <a:ext cx="1371842" cy="90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19211" y="1556792"/>
            <a:ext cx="3160946" cy="48828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63276" y="21555"/>
            <a:ext cx="6041197" cy="1284787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/>
          <a:p>
            <a:pPr algn="ctr">
              <a:spcBef>
                <a:spcPts val="630"/>
              </a:spcBef>
              <a:defRPr sz="1800"/>
            </a:pPr>
            <a:endParaRPr lang="es-ES" sz="3600" b="1" dirty="0">
              <a:solidFill>
                <a:srgbClr val="FF0000"/>
              </a:solidFill>
              <a:latin typeface="Calibri" pitchFamily="18"/>
              <a:ea typeface="Lucida Sans Unicode" pitchFamily="2"/>
              <a:cs typeface="Tahoma" pitchFamily="2"/>
            </a:endParaRPr>
          </a:p>
          <a:p>
            <a:pPr algn="ctr">
              <a:spcBef>
                <a:spcPts val="630"/>
              </a:spcBef>
              <a:defRPr sz="1800"/>
            </a:pPr>
            <a:r>
              <a:rPr lang="es-ES" sz="28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Técnica “Escucha activa”</a:t>
            </a:r>
          </a:p>
        </p:txBody>
      </p:sp>
    </p:spTree>
    <p:extLst>
      <p:ext uri="{BB962C8B-B14F-4D97-AF65-F5344CB8AC3E}">
        <p14:creationId xmlns:p14="http://schemas.microsoft.com/office/powerpoint/2010/main" val="319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488</TotalTime>
  <Words>633</Words>
  <Application>Microsoft Office PowerPoint</Application>
  <PresentationFormat>Presentación en pantalla (4:3)</PresentationFormat>
  <Paragraphs>116</Paragraphs>
  <Slides>21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Ejecutivo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Lara Gil</dc:creator>
  <cp:lastModifiedBy>Sil-Gil</cp:lastModifiedBy>
  <cp:revision>28</cp:revision>
  <dcterms:created xsi:type="dcterms:W3CDTF">2014-01-27T13:32:25Z</dcterms:created>
  <dcterms:modified xsi:type="dcterms:W3CDTF">2017-02-15T16:06:45Z</dcterms:modified>
</cp:coreProperties>
</file>