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0" r:id="rId3"/>
    <p:sldMasterId id="2147483704" r:id="rId4"/>
    <p:sldMasterId id="2147483720" r:id="rId5"/>
    <p:sldMasterId id="2147483735" r:id="rId6"/>
    <p:sldMasterId id="2147483749" r:id="rId7"/>
  </p:sldMasterIdLst>
  <p:notesMasterIdLst>
    <p:notesMasterId r:id="rId81"/>
  </p:notesMasterIdLst>
  <p:sldIdLst>
    <p:sldId id="379" r:id="rId8"/>
    <p:sldId id="381" r:id="rId9"/>
    <p:sldId id="284" r:id="rId10"/>
    <p:sldId id="382" r:id="rId11"/>
    <p:sldId id="387" r:id="rId12"/>
    <p:sldId id="259" r:id="rId13"/>
    <p:sldId id="406" r:id="rId14"/>
    <p:sldId id="372" r:id="rId15"/>
    <p:sldId id="374" r:id="rId16"/>
    <p:sldId id="376" r:id="rId17"/>
    <p:sldId id="378" r:id="rId18"/>
    <p:sldId id="295" r:id="rId19"/>
    <p:sldId id="274" r:id="rId20"/>
    <p:sldId id="392" r:id="rId21"/>
    <p:sldId id="393" r:id="rId22"/>
    <p:sldId id="424" r:id="rId23"/>
    <p:sldId id="394" r:id="rId24"/>
    <p:sldId id="395" r:id="rId25"/>
    <p:sldId id="305" r:id="rId26"/>
    <p:sldId id="297" r:id="rId27"/>
    <p:sldId id="422" r:id="rId28"/>
    <p:sldId id="300" r:id="rId29"/>
    <p:sldId id="299" r:id="rId30"/>
    <p:sldId id="336" r:id="rId31"/>
    <p:sldId id="308" r:id="rId32"/>
    <p:sldId id="318" r:id="rId33"/>
    <p:sldId id="339" r:id="rId34"/>
    <p:sldId id="358" r:id="rId35"/>
    <p:sldId id="346" r:id="rId36"/>
    <p:sldId id="320" r:id="rId37"/>
    <p:sldId id="408" r:id="rId38"/>
    <p:sldId id="410" r:id="rId39"/>
    <p:sldId id="412" r:id="rId40"/>
    <p:sldId id="414" r:id="rId41"/>
    <p:sldId id="416" r:id="rId42"/>
    <p:sldId id="370" r:id="rId43"/>
    <p:sldId id="352" r:id="rId44"/>
    <p:sldId id="403" r:id="rId45"/>
    <p:sldId id="354" r:id="rId46"/>
    <p:sldId id="399" r:id="rId47"/>
    <p:sldId id="401" r:id="rId48"/>
    <p:sldId id="356" r:id="rId49"/>
    <p:sldId id="343" r:id="rId50"/>
    <p:sldId id="359" r:id="rId51"/>
    <p:sldId id="423" r:id="rId52"/>
    <p:sldId id="362" r:id="rId53"/>
    <p:sldId id="364" r:id="rId54"/>
    <p:sldId id="397" r:id="rId55"/>
    <p:sldId id="418" r:id="rId56"/>
    <p:sldId id="420" r:id="rId57"/>
    <p:sldId id="285" r:id="rId58"/>
    <p:sldId id="291" r:id="rId59"/>
    <p:sldId id="286" r:id="rId60"/>
    <p:sldId id="288" r:id="rId61"/>
    <p:sldId id="367" r:id="rId62"/>
    <p:sldId id="389" r:id="rId63"/>
    <p:sldId id="390" r:id="rId64"/>
    <p:sldId id="429" r:id="rId65"/>
    <p:sldId id="292" r:id="rId66"/>
    <p:sldId id="289" r:id="rId67"/>
    <p:sldId id="290" r:id="rId68"/>
    <p:sldId id="338" r:id="rId69"/>
    <p:sldId id="293" r:id="rId70"/>
    <p:sldId id="404" r:id="rId71"/>
    <p:sldId id="270" r:id="rId72"/>
    <p:sldId id="425" r:id="rId73"/>
    <p:sldId id="426" r:id="rId74"/>
    <p:sldId id="427" r:id="rId75"/>
    <p:sldId id="294" r:id="rId76"/>
    <p:sldId id="428" r:id="rId77"/>
    <p:sldId id="307" r:id="rId78"/>
    <p:sldId id="304" r:id="rId79"/>
    <p:sldId id="385" r:id="rId8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64AA8EB8-3E78-4B1D-9BAF-3B22CB0C57B0}">
          <p14:sldIdLst>
            <p14:sldId id="379"/>
            <p14:sldId id="381"/>
            <p14:sldId id="284"/>
            <p14:sldId id="382"/>
            <p14:sldId id="387"/>
            <p14:sldId id="259"/>
            <p14:sldId id="406"/>
            <p14:sldId id="372"/>
            <p14:sldId id="374"/>
            <p14:sldId id="376"/>
            <p14:sldId id="378"/>
            <p14:sldId id="295"/>
            <p14:sldId id="274"/>
            <p14:sldId id="392"/>
            <p14:sldId id="393"/>
            <p14:sldId id="424"/>
            <p14:sldId id="394"/>
            <p14:sldId id="395"/>
            <p14:sldId id="305"/>
            <p14:sldId id="297"/>
            <p14:sldId id="422"/>
            <p14:sldId id="300"/>
            <p14:sldId id="299"/>
            <p14:sldId id="336"/>
            <p14:sldId id="308"/>
            <p14:sldId id="318"/>
            <p14:sldId id="339"/>
            <p14:sldId id="358"/>
            <p14:sldId id="346"/>
            <p14:sldId id="320"/>
            <p14:sldId id="408"/>
            <p14:sldId id="410"/>
            <p14:sldId id="412"/>
            <p14:sldId id="414"/>
            <p14:sldId id="416"/>
            <p14:sldId id="370"/>
            <p14:sldId id="352"/>
            <p14:sldId id="403"/>
            <p14:sldId id="354"/>
            <p14:sldId id="399"/>
            <p14:sldId id="401"/>
            <p14:sldId id="356"/>
            <p14:sldId id="343"/>
            <p14:sldId id="359"/>
            <p14:sldId id="423"/>
            <p14:sldId id="362"/>
            <p14:sldId id="364"/>
            <p14:sldId id="397"/>
            <p14:sldId id="418"/>
            <p14:sldId id="420"/>
            <p14:sldId id="285"/>
            <p14:sldId id="291"/>
            <p14:sldId id="286"/>
            <p14:sldId id="288"/>
            <p14:sldId id="367"/>
            <p14:sldId id="389"/>
            <p14:sldId id="390"/>
            <p14:sldId id="429"/>
            <p14:sldId id="292"/>
            <p14:sldId id="289"/>
            <p14:sldId id="290"/>
            <p14:sldId id="338"/>
            <p14:sldId id="293"/>
            <p14:sldId id="404"/>
            <p14:sldId id="270"/>
            <p14:sldId id="425"/>
            <p14:sldId id="426"/>
            <p14:sldId id="427"/>
            <p14:sldId id="294"/>
            <p14:sldId id="428"/>
            <p14:sldId id="307"/>
            <p14:sldId id="304"/>
            <p14:sldId id="3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3" d="100"/>
          <a:sy n="63" d="100"/>
        </p:scale>
        <p:origin x="172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presProps" Target="presProps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DD0806"/>
            </a:solidFill>
            <a:ln w="25402">
              <a:noFill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5402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E02-426C-AC61-8D6CEB8DD60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25402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E02-426C-AC61-8D6CEB8DD60D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 w="25402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E02-426C-AC61-8D6CEB8DD60D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 w="25402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E02-426C-AC61-8D6CEB8DD60D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 w="25402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E02-426C-AC61-8D6CEB8DD60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25402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E02-426C-AC61-8D6CEB8DD60D}"/>
              </c:ext>
            </c:extLst>
          </c:dPt>
          <c:dLbls>
            <c:dLbl>
              <c:idx val="0"/>
              <c:spPr>
                <a:noFill/>
                <a:ln w="25402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E02-426C-AC61-8D6CEB8DD60D}"/>
                </c:ext>
              </c:extLst>
            </c:dLbl>
            <c:dLbl>
              <c:idx val="1"/>
              <c:spPr>
                <a:noFill/>
                <a:ln w="25402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E02-426C-AC61-8D6CEB8DD60D}"/>
                </c:ext>
              </c:extLst>
            </c:dLbl>
            <c:dLbl>
              <c:idx val="2"/>
              <c:spPr>
                <a:noFill/>
                <a:ln w="25402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E02-426C-AC61-8D6CEB8DD60D}"/>
                </c:ext>
              </c:extLst>
            </c:dLbl>
            <c:dLbl>
              <c:idx val="3"/>
              <c:spPr>
                <a:noFill/>
                <a:ln w="25402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E02-426C-AC61-8D6CEB8DD60D}"/>
                </c:ext>
              </c:extLst>
            </c:dLbl>
            <c:dLbl>
              <c:idx val="4"/>
              <c:spPr>
                <a:noFill/>
                <a:ln w="25402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BE02-426C-AC61-8D6CEB8DD60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Hoja1!$A$2:$A$8</c:f>
              <c:strCache>
                <c:ptCount val="7"/>
                <c:pt idx="0">
                  <c:v>Sedentarismo</c:v>
                </c:pt>
                <c:pt idx="1">
                  <c:v>Tabaco</c:v>
                </c:pt>
                <c:pt idx="2">
                  <c:v>Sobrepeso</c:v>
                </c:pt>
                <c:pt idx="3">
                  <c:v>Obesidad</c:v>
                </c:pt>
                <c:pt idx="4">
                  <c:v>HTA</c:v>
                </c:pt>
                <c:pt idx="5">
                  <c:v>Dislipemia</c:v>
                </c:pt>
                <c:pt idx="6">
                  <c:v>Diabetes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29.7</c:v>
                </c:pt>
                <c:pt idx="1">
                  <c:v>18.399999999999999</c:v>
                </c:pt>
                <c:pt idx="2">
                  <c:v>39.299999999999997</c:v>
                </c:pt>
                <c:pt idx="3">
                  <c:v>33</c:v>
                </c:pt>
                <c:pt idx="4">
                  <c:v>47.4</c:v>
                </c:pt>
                <c:pt idx="5">
                  <c:v>50.3</c:v>
                </c:pt>
                <c:pt idx="6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E02-426C-AC61-8D6CEB8DD6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3676888"/>
        <c:axId val="2103680168"/>
      </c:barChart>
      <c:catAx>
        <c:axId val="2103676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2103680168"/>
        <c:crosses val="autoZero"/>
        <c:auto val="1"/>
        <c:lblAlgn val="ctr"/>
        <c:lblOffset val="100"/>
        <c:noMultiLvlLbl val="0"/>
      </c:catAx>
      <c:valAx>
        <c:axId val="2103680168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2103676888"/>
        <c:crosses val="autoZero"/>
        <c:crossBetween val="between"/>
      </c:valAx>
      <c:spPr>
        <a:noFill/>
        <a:ln w="2540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31981662276298E-2"/>
          <c:y val="4.5682538005795303E-2"/>
          <c:w val="0.91991925139630903"/>
          <c:h val="0.83933433625772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Varon</c:v>
                </c:pt>
              </c:strCache>
            </c:strRef>
          </c:tx>
          <c:spPr>
            <a:solidFill>
              <a:srgbClr val="3366FF"/>
            </a:solidFill>
            <a:ln w="25402">
              <a:noFill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058-4E59-9E4C-CC561D05BC0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058-4E59-9E4C-CC561D05BC0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058-4E59-9E4C-CC561D05BC0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058-4E59-9E4C-CC561D05BC0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058-4E59-9E4C-CC561D05BC0E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4058-4E59-9E4C-CC561D05BC0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Hoja1!$A$2:$A$7</c:f>
              <c:strCache>
                <c:ptCount val="6"/>
                <c:pt idx="0">
                  <c:v>Sedentarismo</c:v>
                </c:pt>
                <c:pt idx="1">
                  <c:v>Obesidad</c:v>
                </c:pt>
                <c:pt idx="2">
                  <c:v>Tabaco</c:v>
                </c:pt>
                <c:pt idx="3">
                  <c:v>HTA</c:v>
                </c:pt>
                <c:pt idx="4">
                  <c:v>Dislipemia</c:v>
                </c:pt>
                <c:pt idx="5">
                  <c:v>Diabetes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25.2</c:v>
                </c:pt>
                <c:pt idx="1">
                  <c:v>33.799999999999997</c:v>
                </c:pt>
                <c:pt idx="2">
                  <c:v>22.2</c:v>
                </c:pt>
                <c:pt idx="3">
                  <c:v>52.9</c:v>
                </c:pt>
                <c:pt idx="4">
                  <c:v>53.8</c:v>
                </c:pt>
                <c:pt idx="5">
                  <c:v>23.4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058-4E59-9E4C-CC561D05BC0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Mujer</c:v>
                </c:pt>
              </c:strCache>
            </c:strRef>
          </c:tx>
          <c:spPr>
            <a:solidFill>
              <a:srgbClr val="FF666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Hoja1!$A$2:$A$7</c:f>
              <c:strCache>
                <c:ptCount val="6"/>
                <c:pt idx="0">
                  <c:v>Sedentarismo</c:v>
                </c:pt>
                <c:pt idx="1">
                  <c:v>Obesidad</c:v>
                </c:pt>
                <c:pt idx="2">
                  <c:v>Tabaco</c:v>
                </c:pt>
                <c:pt idx="3">
                  <c:v>HTA</c:v>
                </c:pt>
                <c:pt idx="4">
                  <c:v>Dislipemia</c:v>
                </c:pt>
                <c:pt idx="5">
                  <c:v>Diabetes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  <c:pt idx="0">
                  <c:v>33.299999999999997</c:v>
                </c:pt>
                <c:pt idx="1">
                  <c:v>32.4</c:v>
                </c:pt>
                <c:pt idx="2">
                  <c:v>15.4</c:v>
                </c:pt>
                <c:pt idx="3">
                  <c:v>43</c:v>
                </c:pt>
                <c:pt idx="4">
                  <c:v>47.6</c:v>
                </c:pt>
                <c:pt idx="5">
                  <c:v>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058-4E59-9E4C-CC561D05BC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94729128"/>
        <c:axId val="2094346824"/>
      </c:barChart>
      <c:catAx>
        <c:axId val="2094729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2094346824"/>
        <c:crosses val="autoZero"/>
        <c:auto val="1"/>
        <c:lblAlgn val="ctr"/>
        <c:lblOffset val="100"/>
        <c:noMultiLvlLbl val="0"/>
      </c:catAx>
      <c:valAx>
        <c:axId val="2094346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094729128"/>
        <c:crosses val="autoZero"/>
        <c:crossBetween val="between"/>
      </c:valAx>
      <c:spPr>
        <a:noFill/>
        <a:ln w="25402">
          <a:noFill/>
        </a:ln>
      </c:spPr>
    </c:plotArea>
    <c:legend>
      <c:legendPos val="tr"/>
      <c:overlay val="0"/>
      <c:txPr>
        <a:bodyPr/>
        <a:lstStyle/>
        <a:p>
          <a:pPr>
            <a:defRPr sz="1600"/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31981662276298E-2"/>
          <c:y val="4.5682538005795303E-2"/>
          <c:w val="0.91991925139630903"/>
          <c:h val="0.83933433625772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Varon</c:v>
                </c:pt>
              </c:strCache>
            </c:strRef>
          </c:tx>
          <c:spPr>
            <a:solidFill>
              <a:srgbClr val="3366FF"/>
            </a:solidFill>
            <a:ln w="25402">
              <a:noFill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A9C-4188-8E67-21EF21DA7F1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A9C-4188-8E67-21EF21DA7F1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A9C-4188-8E67-21EF21DA7F1D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A9C-4188-8E67-21EF21DA7F1D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A9C-4188-8E67-21EF21DA7F1D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A9C-4188-8E67-21EF21DA7F1D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Hoja1!$B$2:$B$7</c:f>
              <c:numCache>
                <c:formatCode>General</c:formatCode>
                <c:ptCount val="6"/>
                <c:pt idx="0">
                  <c:v>20.9</c:v>
                </c:pt>
                <c:pt idx="1">
                  <c:v>27.6</c:v>
                </c:pt>
                <c:pt idx="2">
                  <c:v>24.8</c:v>
                </c:pt>
                <c:pt idx="3">
                  <c:v>18.7</c:v>
                </c:pt>
                <c:pt idx="4">
                  <c:v>7.1</c:v>
                </c:pt>
                <c:pt idx="5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A9C-4188-8E67-21EF21DA7F1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Mujer</c:v>
                </c:pt>
              </c:strCache>
            </c:strRef>
          </c:tx>
          <c:spPr>
            <a:solidFill>
              <a:srgbClr val="FF666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Hoja1!$C$2:$C$7</c:f>
              <c:numCache>
                <c:formatCode>General</c:formatCode>
                <c:ptCount val="6"/>
                <c:pt idx="0">
                  <c:v>30</c:v>
                </c:pt>
                <c:pt idx="1">
                  <c:v>25.7</c:v>
                </c:pt>
                <c:pt idx="2">
                  <c:v>21.6</c:v>
                </c:pt>
                <c:pt idx="3">
                  <c:v>14.1</c:v>
                </c:pt>
                <c:pt idx="4">
                  <c:v>7.8</c:v>
                </c:pt>
                <c:pt idx="5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A9C-4188-8E67-21EF21DA7F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94993112"/>
        <c:axId val="2094986312"/>
      </c:barChart>
      <c:catAx>
        <c:axId val="2094993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2094986312"/>
        <c:crosses val="autoZero"/>
        <c:auto val="1"/>
        <c:lblAlgn val="ctr"/>
        <c:lblOffset val="100"/>
        <c:noMultiLvlLbl val="0"/>
      </c:catAx>
      <c:valAx>
        <c:axId val="2094986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094993112"/>
        <c:crosses val="autoZero"/>
        <c:crossBetween val="between"/>
      </c:valAx>
      <c:spPr>
        <a:noFill/>
        <a:ln w="25402">
          <a:noFill/>
        </a:ln>
      </c:spPr>
    </c:plotArea>
    <c:legend>
      <c:legendPos val="tr"/>
      <c:overlay val="0"/>
      <c:txPr>
        <a:bodyPr/>
        <a:lstStyle/>
        <a:p>
          <a:pPr>
            <a:defRPr sz="1600"/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037649857086598E-2"/>
          <c:y val="3.6190062576019699E-2"/>
          <c:w val="0.92659264711328404"/>
          <c:h val="0.85897634750539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&lt;40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 w="25402">
              <a:noFill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AEC-4B37-BE90-35BD0A38905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AEC-4B37-BE90-35BD0A38905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AEC-4B37-BE90-35BD0A38905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AEC-4B37-BE90-35BD0A38905A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AEC-4B37-BE90-35BD0A38905A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AEC-4B37-BE90-35BD0A38905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Hoja1!$A$2:$A$7</c:f>
              <c:strCache>
                <c:ptCount val="6"/>
                <c:pt idx="0">
                  <c:v>Sedentarismo</c:v>
                </c:pt>
                <c:pt idx="1">
                  <c:v>Obesidad</c:v>
                </c:pt>
                <c:pt idx="2">
                  <c:v>Tabaco</c:v>
                </c:pt>
                <c:pt idx="3">
                  <c:v>HTA</c:v>
                </c:pt>
                <c:pt idx="4">
                  <c:v>Dislipemia</c:v>
                </c:pt>
                <c:pt idx="5">
                  <c:v>Diabetes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24.3</c:v>
                </c:pt>
                <c:pt idx="1">
                  <c:v>20.2</c:v>
                </c:pt>
                <c:pt idx="2">
                  <c:v>31.2</c:v>
                </c:pt>
                <c:pt idx="3">
                  <c:v>5.8</c:v>
                </c:pt>
                <c:pt idx="4">
                  <c:v>14.4</c:v>
                </c:pt>
                <c:pt idx="5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AEC-4B37-BE90-35BD0A38905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40-50</c:v>
                </c:pt>
              </c:strCache>
            </c:strRef>
          </c:tx>
          <c:spPr>
            <a:solidFill>
              <a:srgbClr val="FF666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Hoja1!$A$2:$A$7</c:f>
              <c:strCache>
                <c:ptCount val="6"/>
                <c:pt idx="0">
                  <c:v>Sedentarismo</c:v>
                </c:pt>
                <c:pt idx="1">
                  <c:v>Obesidad</c:v>
                </c:pt>
                <c:pt idx="2">
                  <c:v>Tabaco</c:v>
                </c:pt>
                <c:pt idx="3">
                  <c:v>HTA</c:v>
                </c:pt>
                <c:pt idx="4">
                  <c:v>Dislipemia</c:v>
                </c:pt>
                <c:pt idx="5">
                  <c:v>Diabetes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  <c:pt idx="0">
                  <c:v>27.2</c:v>
                </c:pt>
                <c:pt idx="1">
                  <c:v>30.5</c:v>
                </c:pt>
                <c:pt idx="2">
                  <c:v>24</c:v>
                </c:pt>
                <c:pt idx="3">
                  <c:v>23.5</c:v>
                </c:pt>
                <c:pt idx="4">
                  <c:v>30.5</c:v>
                </c:pt>
                <c:pt idx="5">
                  <c:v>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AEC-4B37-BE90-35BD0A38905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50-60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Hoja1!$A$2:$A$7</c:f>
              <c:strCache>
                <c:ptCount val="6"/>
                <c:pt idx="0">
                  <c:v>Sedentarismo</c:v>
                </c:pt>
                <c:pt idx="1">
                  <c:v>Obesidad</c:v>
                </c:pt>
                <c:pt idx="2">
                  <c:v>Tabaco</c:v>
                </c:pt>
                <c:pt idx="3">
                  <c:v>HTA</c:v>
                </c:pt>
                <c:pt idx="4">
                  <c:v>Dislipemia</c:v>
                </c:pt>
                <c:pt idx="5">
                  <c:v>Diabetes</c:v>
                </c:pt>
              </c:strCache>
            </c:strRef>
          </c:cat>
          <c:val>
            <c:numRef>
              <c:f>Hoja1!$D$2:$D$7</c:f>
              <c:numCache>
                <c:formatCode>General</c:formatCode>
                <c:ptCount val="6"/>
                <c:pt idx="0">
                  <c:v>27.7</c:v>
                </c:pt>
                <c:pt idx="1">
                  <c:v>32.200000000000003</c:v>
                </c:pt>
                <c:pt idx="2">
                  <c:v>25.9</c:v>
                </c:pt>
                <c:pt idx="3">
                  <c:v>41</c:v>
                </c:pt>
                <c:pt idx="4">
                  <c:v>51.6</c:v>
                </c:pt>
                <c:pt idx="5">
                  <c:v>16.100000000000001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AEC-4B37-BE90-35BD0A38905A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60-70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Hoja1!$A$2:$A$7</c:f>
              <c:strCache>
                <c:ptCount val="6"/>
                <c:pt idx="0">
                  <c:v>Sedentarismo</c:v>
                </c:pt>
                <c:pt idx="1">
                  <c:v>Obesidad</c:v>
                </c:pt>
                <c:pt idx="2">
                  <c:v>Tabaco</c:v>
                </c:pt>
                <c:pt idx="3">
                  <c:v>HTA</c:v>
                </c:pt>
                <c:pt idx="4">
                  <c:v>Dislipemia</c:v>
                </c:pt>
                <c:pt idx="5">
                  <c:v>Diabetes</c:v>
                </c:pt>
              </c:strCache>
            </c:strRef>
          </c:cat>
          <c:val>
            <c:numRef>
              <c:f>Hoja1!$E$2:$E$7</c:f>
              <c:numCache>
                <c:formatCode>General</c:formatCode>
                <c:ptCount val="6"/>
                <c:pt idx="0">
                  <c:v>29.6</c:v>
                </c:pt>
                <c:pt idx="1">
                  <c:v>35.200000000000003</c:v>
                </c:pt>
                <c:pt idx="2">
                  <c:v>12.3</c:v>
                </c:pt>
                <c:pt idx="3">
                  <c:v>61.6</c:v>
                </c:pt>
                <c:pt idx="4">
                  <c:v>65.099999999999994</c:v>
                </c:pt>
                <c:pt idx="5">
                  <c:v>24.7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AEC-4B37-BE90-35BD0A38905A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70-80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Hoja1!$A$2:$A$7</c:f>
              <c:strCache>
                <c:ptCount val="6"/>
                <c:pt idx="0">
                  <c:v>Sedentarismo</c:v>
                </c:pt>
                <c:pt idx="1">
                  <c:v>Obesidad</c:v>
                </c:pt>
                <c:pt idx="2">
                  <c:v>Tabaco</c:v>
                </c:pt>
                <c:pt idx="3">
                  <c:v>HTA</c:v>
                </c:pt>
                <c:pt idx="4">
                  <c:v>Dislipemia</c:v>
                </c:pt>
                <c:pt idx="5">
                  <c:v>Diabetes</c:v>
                </c:pt>
              </c:strCache>
            </c:strRef>
          </c:cat>
          <c:val>
            <c:numRef>
              <c:f>Hoja1!$F$2:$F$7</c:f>
              <c:numCache>
                <c:formatCode>General</c:formatCode>
                <c:ptCount val="6"/>
                <c:pt idx="0">
                  <c:v>33.200000000000003</c:v>
                </c:pt>
                <c:pt idx="1">
                  <c:v>38.9</c:v>
                </c:pt>
                <c:pt idx="2">
                  <c:v>6.5</c:v>
                </c:pt>
                <c:pt idx="3">
                  <c:v>75.400000000000006</c:v>
                </c:pt>
                <c:pt idx="4">
                  <c:v>67.5</c:v>
                </c:pt>
                <c:pt idx="5">
                  <c:v>32.4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AEC-4B37-BE90-35BD0A38905A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&gt;80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Hoja1!$A$2:$A$7</c:f>
              <c:strCache>
                <c:ptCount val="6"/>
                <c:pt idx="0">
                  <c:v>Sedentarismo</c:v>
                </c:pt>
                <c:pt idx="1">
                  <c:v>Obesidad</c:v>
                </c:pt>
                <c:pt idx="2">
                  <c:v>Tabaco</c:v>
                </c:pt>
                <c:pt idx="3">
                  <c:v>HTA</c:v>
                </c:pt>
                <c:pt idx="4">
                  <c:v>Dislipemia</c:v>
                </c:pt>
                <c:pt idx="5">
                  <c:v>Diabetes</c:v>
                </c:pt>
              </c:strCache>
            </c:strRef>
          </c:cat>
          <c:val>
            <c:numRef>
              <c:f>Hoja1!$G$2:$G$7</c:f>
              <c:numCache>
                <c:formatCode>General</c:formatCode>
                <c:ptCount val="6"/>
                <c:pt idx="0">
                  <c:v>50.7</c:v>
                </c:pt>
                <c:pt idx="1">
                  <c:v>43.2</c:v>
                </c:pt>
                <c:pt idx="2">
                  <c:v>2.2999999999999998</c:v>
                </c:pt>
                <c:pt idx="3">
                  <c:v>81.599999999999994</c:v>
                </c:pt>
                <c:pt idx="4">
                  <c:v>59.6</c:v>
                </c:pt>
                <c:pt idx="5">
                  <c:v>31.6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AEC-4B37-BE90-35BD0A38905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094839656"/>
        <c:axId val="2094834264"/>
      </c:barChart>
      <c:catAx>
        <c:axId val="2094839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2094834264"/>
        <c:crosses val="autoZero"/>
        <c:auto val="1"/>
        <c:lblAlgn val="ctr"/>
        <c:lblOffset val="100"/>
        <c:noMultiLvlLbl val="0"/>
      </c:catAx>
      <c:valAx>
        <c:axId val="2094834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094839656"/>
        <c:crosses val="autoZero"/>
        <c:crossBetween val="between"/>
      </c:valAx>
      <c:spPr>
        <a:noFill/>
        <a:ln w="25402">
          <a:noFill/>
        </a:ln>
      </c:spPr>
    </c:plotArea>
    <c:legend>
      <c:legendPos val="b"/>
      <c:layout>
        <c:manualLayout>
          <c:xMode val="edge"/>
          <c:yMode val="edge"/>
          <c:x val="0.33214638609178099"/>
          <c:y val="1.9207822507455901E-3"/>
          <c:w val="0.42743451485188499"/>
          <c:h val="5.706617013694E-2"/>
        </c:manualLayout>
      </c:layout>
      <c:overlay val="0"/>
      <c:txPr>
        <a:bodyPr/>
        <a:lstStyle/>
        <a:p>
          <a:pPr>
            <a:defRPr sz="1400" b="0" i="0"/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E1200-FD16-4AD1-B299-004049B52192}" type="datetimeFigureOut">
              <a:rPr lang="es-ES" smtClean="0"/>
              <a:t>16/11/2016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B060D-BD4D-440D-9BE3-F25CED47BC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608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5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r>
              <a:rPr lang="es-ES" sz="11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Adhesión de los municipios a la Estrategia de Promoción de la salud y Prevención</a:t>
            </a:r>
            <a:r>
              <a:rPr lang="es-ES" sz="11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SNS</a:t>
            </a:r>
            <a:r>
              <a:rPr lang="es-ES" sz="11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tiene como fin dar un marco de compromiso institucional a la implementación local de la misma. </a:t>
            </a:r>
          </a:p>
          <a:p>
            <a:pPr algn="just"/>
            <a:endParaRPr lang="es-ES" sz="11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r>
              <a:rPr lang="es-ES" sz="11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considera un elemento clave para dar estabilidad a las acciones que se desarrollen en este contexto. Además da visibilidad al proyecto a nivel de todo el Ayuntamiento, de la población del municipio y a nivel autonómico y nacional; y sirve como medio para  defender el trabajo en conjunto por la salud</a:t>
            </a:r>
            <a:r>
              <a:rPr lang="es-ES" sz="11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ciudadanía.</a:t>
            </a:r>
            <a:r>
              <a:rPr lang="es-ES" sz="11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pPr algn="just"/>
            <a:endParaRPr lang="es-ES_tradnl" sz="11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endParaRPr lang="es-ES_tradnl" sz="11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r>
              <a:rPr lang="es-ES_tradnl" sz="11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NOTA: Se pone un logo de adhesión local con el ejemplo</a:t>
            </a:r>
            <a:r>
              <a:rPr lang="es-ES_tradnl" sz="11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_tradnl" sz="1100" b="0" u="non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Narón</a:t>
            </a:r>
            <a:r>
              <a:rPr lang="es-ES_tradnl" sz="1100" b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se cambiaría en cada municipio.</a:t>
            </a:r>
            <a:endParaRPr lang="es-ES" sz="11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8676" name="3 Marcador de número de diapositiva"/>
          <p:cNvSpPr txBox="1">
            <a:spLocks noGrp="1"/>
          </p:cNvSpPr>
          <p:nvPr/>
        </p:nvSpPr>
        <p:spPr bwMode="auto">
          <a:xfrm>
            <a:off x="3885996" y="8684461"/>
            <a:ext cx="2970471" cy="45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2" tIns="45360" rIns="90722" bIns="45360" anchor="b"/>
          <a:lstStyle>
            <a:lvl1pPr defTabSz="977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77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77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77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77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E73CF8-ACCA-4FDD-B922-85E881EAB35D}" type="slidenum">
              <a:rPr lang="es-ES" altLang="es-E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s-ES" alt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2F55E-DDF6-4999-8BA4-D76E19D26522}" type="slidenum">
              <a:rPr kumimoji="0" lang="gl-ES" alt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gl-ES" alt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08210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Respecto a los hábitos de vida, se definió ejercicio moderado/bajo como la realización de una actividad física inferior a 30 min de paseo diario de intensidad moderada durante al menos 4 días (14). El tabaquismo se evaluó mediante entrevista clínica, definiendo fumador a aquella persona que en el último mes previo a la inclusión en el protocolo consumía tabaco (cigarros, puros y pipa), al menos una unidad a lo largo del mes, y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exfumador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al paciente que no había fumado en el último año (14; 25). El alcoholismo también se evaluó mediante entrevista clínica, sospechándose este cuando la ingesta por día era superior a 4 unidades en los varones (40 g) y 3 unidades en las mujeres (30 g) (14; 26).</a:t>
            </a:r>
            <a:endParaRPr lang="es-ES_tradnl" sz="1200" b="1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A8E50-64DD-4CC8-92FD-A6E7B8E20408}" type="slidenum">
              <a:rPr kumimoji="0" lang="es-ES" altLang="es-ES_tradnl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altLang="es-ES_trad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8925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B060D-BD4D-440D-9BE3-F25CED47BC81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8855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conocimiento científico acerca de la actividad física y la salud es de poco valor si la gente no puede entenderlo y aplicarlo a sus vidas.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B060D-BD4D-440D-9BE3-F25CED47BC81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297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CCF2A80-B66F-4530-A953-646BC37017E4}" type="slidenum">
              <a:rPr lang="gl-ES" altLang="es-ES" smtClean="0"/>
              <a:pPr eaLnBrk="1" hangingPunct="1"/>
              <a:t>24</a:t>
            </a:fld>
            <a:endParaRPr lang="gl-ES" altLang="es-E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7F201-417F-402F-83C9-DF0F8BC22652}" type="slidenum">
              <a:rPr kumimoji="0" lang="gl-ES" alt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gl-ES" alt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78346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1C0A8-21E4-425D-98A1-21B41A48001C}" type="slidenum">
              <a:rPr kumimoji="0" lang="gl-ES" alt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gl-ES" alt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44452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F1A70-E085-4C92-BCED-8BAE6AD315C1}" type="slidenum">
              <a:rPr kumimoji="0" lang="gl-ES" alt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gl-ES" alt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86356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5530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E5BD9-F972-4AC6-A848-5CAAECCDEF80}" type="slidenum">
              <a:rPr kumimoji="0" lang="es-ES" altLang="es-ES" sz="1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s-ES" altLang="es-E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667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09C1-DA94-48E7-8129-3E036BC705B5}" type="datetimeFigureOut">
              <a:rPr lang="es-ES" smtClean="0"/>
              <a:t>16/11/2016</a:t>
            </a:fld>
            <a:endParaRPr lang="es-E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2A07A6-07A5-4EEB-A677-9C5B43785A01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09C1-DA94-48E7-8129-3E036BC705B5}" type="datetimeFigureOut">
              <a:rPr lang="es-ES" smtClean="0"/>
              <a:t>16/11/2016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07A6-07A5-4EEB-A677-9C5B43785A0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09C1-DA94-48E7-8129-3E036BC705B5}" type="datetimeFigureOut">
              <a:rPr lang="es-ES" smtClean="0"/>
              <a:t>16/11/2016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07A6-07A5-4EEB-A677-9C5B43785A0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17A7E-157D-4090-8A63-7F64C1C995E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2855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4739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3D5A7F2-6737-435F-BCA5-D706718934A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2967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7 Rectángulo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18 Rectángulo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19 Rectángulo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20 Rectángulo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23 Rectángulo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1" name="24 Rectángulo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25 Rectángulo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26 Rectángulo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27 Rectángulo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15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6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7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5983E-383F-474B-8995-AC25CBFDFD5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67971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709BE-0A98-41E8-9B9D-67E6B6089A0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93495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7 Forma libre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2147483646 h 3648"/>
              <a:gd name="T2" fmla="*/ 2147483646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147483646 h 3648"/>
              <a:gd name="T8" fmla="*/ 2147483646 w 2736"/>
              <a:gd name="T9" fmla="*/ 2147483646 h 3648"/>
              <a:gd name="T10" fmla="*/ 2147483646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" name="18 Forma libre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" name="19 Forma libre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20 Forma libre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" name="23 Forma libre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24 Forma libre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25 Forma libre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26 Forma libre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27 Forma libre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3" name="28 Forma libre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4" name="29 Forma libre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5" name="30 Forma libre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6" name="31 Forma libre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7" name="32 Forma libre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" name="33 Forma libre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9" name="34 Rectángulo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35 Rectángulo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36 Rectángulo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37 Rectángulo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38 Rectángulo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39 Rectángulo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2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2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FDC5B-AFBE-43A3-BF0A-5437479E106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38711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97D2C-2B74-4887-BAAF-DA665C9AAD4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02604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7 Rectángulo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18 Rectángulo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19 Rectángulo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20 Rectángulo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23 Rectángulo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24 Rectángulo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25 Rectángulo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26 Rectángulo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27 Rectángulo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28 Rectángulo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9B92A-7414-452B-8550-16C4C28E1FF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00950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6C109C1-DA94-48E7-8129-3E036BC705B5}" type="datetimeFigureOut">
              <a:rPr lang="es-ES" smtClean="0"/>
              <a:t>16/11/2016</a:t>
            </a:fld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22A07A6-07A5-4EEB-A677-9C5B43785A01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5F77E-DC0A-4E81-9E88-4A314976BB6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49445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EABFF-1E16-40D4-A7B6-F26C4A3A014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00244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ED68F-19BC-43E3-B0E1-48B67D40FBB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87425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7 Rectángulo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18 Conector recto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19 Grupo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20 Conector recto"/>
            <p:cNvCxnSpPr/>
            <p:nvPr/>
          </p:nvCxnSpPr>
          <p:spPr>
            <a:xfrm rot="16200000">
              <a:off x="6663593" y="12925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23 Conector recto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24 Conector recto"/>
            <p:cNvCxnSpPr/>
            <p:nvPr/>
          </p:nvCxnSpPr>
          <p:spPr>
            <a:xfrm rot="5400000" flipH="1">
              <a:off x="6744513" y="12915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25 Grupo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26 Conector recto"/>
            <p:cNvCxnSpPr/>
            <p:nvPr/>
          </p:nvCxnSpPr>
          <p:spPr>
            <a:xfrm rot="16200000">
              <a:off x="6663593" y="12925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27 Conector recto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28 Conector recto"/>
            <p:cNvCxnSpPr/>
            <p:nvPr/>
          </p:nvCxnSpPr>
          <p:spPr>
            <a:xfrm rot="5400000" flipH="1">
              <a:off x="6744513" y="12915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29 Grupo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30 Conector recto"/>
            <p:cNvCxnSpPr/>
            <p:nvPr/>
          </p:nvCxnSpPr>
          <p:spPr>
            <a:xfrm rot="16200000">
              <a:off x="6663592" y="1292574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31 Conector recto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32 Conector recto"/>
            <p:cNvCxnSpPr/>
            <p:nvPr/>
          </p:nvCxnSpPr>
          <p:spPr>
            <a:xfrm rot="5400000" flipH="1">
              <a:off x="6744512" y="1291599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/>
              <a:t>Haga clic en el icono para agregar una imagen</a:t>
            </a:r>
            <a:endParaRPr lang="en-U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9" name="4 Marcador de fecha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20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21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A9FB2-45BC-428B-B851-03641A9B73A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63478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94BDE-3C21-4354-86F4-8BFE8E787C4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14911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8540F-A445-4FD1-98BD-6DBD2C9B5A9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87287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2138C-F2F9-4385-AB40-91DC721EC2B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73489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ítulo, 2 objetos y 1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B0971-0524-4E63-A6A6-E555C6C81DA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0900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179AC-DD1C-4C42-9161-4ED876D82EC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41837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0311E-4935-4B44-9B86-6D3BC1248B54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A5F94-E0FE-40CB-A943-27253DAAA68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1745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09C1-DA94-48E7-8129-3E036BC705B5}" type="datetimeFigureOut">
              <a:rPr lang="es-ES" smtClean="0"/>
              <a:t>16/11/2016</a:t>
            </a:fld>
            <a:endParaRPr lang="es-E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2A07A6-07A5-4EEB-A677-9C5B43785A01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C8AE3-63A7-4DD5-A4DC-0DCC789E3BFD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97B5F-30A6-460A-A4F5-7D5DEC4E1D2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52008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E9FB1-679B-4122-91AC-5479EFEABAFD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CF2B3-27E7-4D92-9E23-D2BE2D4D8EB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73709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4D708-756C-478A-B564-6F7DF4896106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4BE79-E7E9-4E2F-9EDA-567A763855B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92937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C56E6-F798-43E6-BFEA-1E709B64B239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2AE78-BEA1-4E7A-AA8D-9EA65CDDB61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962578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A2EFF-475C-4DD1-9B9A-F5112D2D4E17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759DF-C308-4854-AB3C-EDB1D866C3E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55996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210E6-B247-4891-974D-60D4DE9F0880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0DA3F-DDBC-46D0-871F-AC56E03E0A4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18805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CF23A-BF85-455B-8481-82723CEE8B1F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6845-CC8F-43F4-814F-F5DB515C7B9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356769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E42B8-76F1-49CC-BC66-351A11F494E8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DCD2E-1EC9-43EC-A191-4D5AFC97DB3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66333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2E8E-9FE9-4655-A193-50F81B1E73AC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764D1-C2A7-4D97-927D-7443589AF89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725868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FBE2C-95F3-4B74-BC58-79B562EB183E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16829-24CB-4A2D-8FC7-B4ECAA34AFB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2917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09C1-DA94-48E7-8129-3E036BC705B5}" type="datetimeFigureOut">
              <a:rPr lang="es-ES" smtClean="0"/>
              <a:t>16/11/2016</a:t>
            </a:fld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2A07A6-07A5-4EEB-A677-9C5B43785A01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4608" y="164375"/>
            <a:ext cx="7772185" cy="114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577587" y="1373602"/>
            <a:ext cx="3816788" cy="411508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531556" y="1373602"/>
            <a:ext cx="3818216" cy="411508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1296327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68313" y="1052513"/>
            <a:ext cx="8229600" cy="48974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54D20-FA1B-405B-AB39-9BAE0920709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08280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921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2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3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3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3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3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3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3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3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3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3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3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4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4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4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4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4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4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4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4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4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4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5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5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5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5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5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9255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925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25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925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gl-ES" altLang="es-ES" noProof="0"/>
              <a:t>Haga clic para cambiar el estilo de título	</a:t>
            </a:r>
          </a:p>
        </p:txBody>
      </p:sp>
      <p:sp>
        <p:nvSpPr>
          <p:cNvPr id="925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600"/>
            </a:lvl1pPr>
          </a:lstStyle>
          <a:p>
            <a:pPr lvl="0"/>
            <a:r>
              <a:rPr lang="gl-ES" altLang="es-ES" noProof="0"/>
              <a:t>Haga clic para modificar el estilo de subtítulo del patrón</a:t>
            </a:r>
          </a:p>
        </p:txBody>
      </p:sp>
      <p:sp>
        <p:nvSpPr>
          <p:cNvPr id="9260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9261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9262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B695C23-DDF0-44B7-AC56-490BEF60A79A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21874046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57566-0D14-483B-AEE7-26C9C513640F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3652403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099DA-490F-4485-8E30-1237E26C819A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2702589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A31A2-1E05-4490-A5C4-ACCF4009516C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3008830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E81E3-FAC9-477E-B86E-5041B1806639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3616879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5954E-71B4-4ECA-A148-38DEC6DFE764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27184340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D20F5-E8F8-436F-985C-564CD54B4C01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9944593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BD754-16F9-49A1-BAC5-842DDC10EE16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130246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09C1-DA94-48E7-8129-3E036BC705B5}" type="datetimeFigureOut">
              <a:rPr lang="es-ES" smtClean="0"/>
              <a:t>16/11/2016</a:t>
            </a:fld>
            <a:endParaRPr lang="es-E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2A07A6-07A5-4EEB-A677-9C5B43785A01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45122-A1E1-4022-A226-EA80281AE1D3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14416839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8515B4-A0F7-4590-9DC4-E303D74D7EE6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3555545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BD0E7-30CC-40D5-86B5-66D8D0AB1990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1897080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E45964D-F375-4080-8CB9-6F280A54C086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26827031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9A79CE0-F18B-40D8-A36A-D9DA17724171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18898872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9C55655-44D6-449A-9571-9624F868CDB0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1033205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grá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gl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8E7213B-6C7B-4D57-8466-A06232BA551B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556042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Rectángulo redondeado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10 Rectángulo redondeado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0" name="19 Subtítulo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7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9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D3B4D-BC4B-4975-9377-26F296B87EB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864291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333AE-6755-496E-9DD3-E7AAF411942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875300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Rectángulo redondeado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10 Rectángulo redondeado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65A3B-3D5B-430D-91B5-83494D5A913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85343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A6C109C1-DA94-48E7-8129-3E036BC705B5}" type="datetimeFigureOut">
              <a:rPr lang="es-ES" smtClean="0"/>
              <a:t>16/11/2016</a:t>
            </a:fld>
            <a:endParaRPr lang="es-E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2A07A6-07A5-4EEB-A677-9C5B43785A01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2C8BB-4C5B-4DC7-916C-083BDABB422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356624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D26F0-213D-46A6-90BC-1368FAB821E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412325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143F8-54D7-4D72-8442-3B8FD0A9683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317880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Rectángulo redondeado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5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3BD02-8F05-4A56-8C46-A4D659BAC7B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64704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ED041-B436-40DF-B318-A28623EEE1E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60858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 Rectángulo redondeado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10 Redondear rectángulo de esquina sencilla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/>
              <a:t>Haga clic en el icono para agregar una imagen</a:t>
            </a:r>
            <a:endParaRPr lang="en-US" noProof="0"/>
          </a:p>
        </p:txBody>
      </p:sp>
      <p:sp>
        <p:nvSpPr>
          <p:cNvPr id="7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8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9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D3872-A25C-4E9C-A89B-27D8D9DC531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388408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3195FB-2695-40A7-A00A-DA544EB45AB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835334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EB7CB-7277-4AA2-9891-3F356C2ED57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242234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296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3938589"/>
            <a:ext cx="82296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2FDDF-B4CA-480C-8A27-5734271EA6A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993322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D9919-4090-4F4E-9D52-B9521F600F7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3701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09C1-DA94-48E7-8129-3E036BC705B5}" type="datetimeFigureOut">
              <a:rPr lang="es-ES" smtClean="0"/>
              <a:t>16/11/2016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A07A6-07A5-4EEB-A677-9C5B43785A0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828C0-B224-4F57-802F-991572BA55D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529141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9DA9B-849F-4C67-9D99-CE2858CA7656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21A92-75B1-4D63-9A31-137BE9400EC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25972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B3553-4074-47EA-B0F7-69CCDB0D5B21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FFAA6-119E-41A7-BB09-D11DA93E0A0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080634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3A568-98B8-4E62-9701-3AD3C934FB73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54A8C-001A-4B87-8743-1D28B8ECC637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73690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B7D46-485B-42D1-9A55-58F7B557538B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3DCD7-831C-4C4C-A469-5BE2203B258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309079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D8199-183D-4D81-805B-FBDF440C6F89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83C24-0450-4D57-9298-3AF578BD2DE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949765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28731-77B7-4DC6-BC9C-5893F0DE8F95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3FBB5-FE54-4242-8814-4966B383D49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154393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EC30E-6E4B-490B-95E0-A5859A81B1E2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F9249-D1AB-45EA-8EB0-CBEB0C16E6A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730859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C4B7F-7DB2-4B50-9804-3E6622231775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5E970-D582-4BCD-A7A5-A5F9F5DC4A6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213960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E9AAC-047F-434B-BB1D-AE9E827BE38A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32CC3-2187-41B4-9667-EA648341EFD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5303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09C1-DA94-48E7-8129-3E036BC705B5}" type="datetimeFigureOut">
              <a:rPr lang="es-ES" smtClean="0"/>
              <a:t>16/11/2016</a:t>
            </a:fld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2A07A6-07A5-4EEB-A677-9C5B43785A01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868E8-3114-4B47-8825-704A2CB5AD22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BBE21-B223-455B-8030-704D7D2CA7F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792968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14F45-FAC4-4EEC-AFA3-DC326D99EF20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1AD6C-A045-4A59-A2C5-2DBFB28F5D7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25097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4608" y="164375"/>
            <a:ext cx="7772185" cy="114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577587" y="1373602"/>
            <a:ext cx="3816788" cy="411508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531556" y="1373602"/>
            <a:ext cx="3818216" cy="411508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4059025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68313" y="1052513"/>
            <a:ext cx="8229600" cy="48974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6B9C8-B277-4F7F-B794-293C78BAC26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424537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F68CB-10FD-4CA0-94CA-CCBF3B3F8A50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6905207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86C60-448C-4FC5-A30D-CAE96022233A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7709466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97456-DD5D-42A3-9457-B62E61324E16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9573805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9A668-EC4F-4FF3-BFC3-E7182DBC37BF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3149034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239E4-9684-4992-91A3-CC7C95D62E39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5729601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0C7585-6B3E-41E8-9F6C-D330332A7F4D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78387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09C1-DA94-48E7-8129-3E036BC705B5}" type="datetimeFigureOut">
              <a:rPr lang="es-ES" smtClean="0"/>
              <a:t>16/11/2016</a:t>
            </a:fld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2A07A6-07A5-4EEB-A677-9C5B43785A01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D49AE-CEF1-415F-B2C8-F212E548ACFF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7148433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0E94E-455B-4F82-8373-22A4D00BD35B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0013968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368044-1568-4B8C-BF11-56AACE55DBE2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3274882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C88B7-1A87-4D21-BD3B-F578CD716C24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0244341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CEE2D-06C3-4B7D-93DF-45D856B44D11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2022285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F3CE9BF-62D3-402B-A3EF-D7B1CEDF2637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135647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gráfico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CD7CAD0-E4ED-4EA8-BA4E-90A0A1678E96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9449561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abla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005F6AB-33DF-4DF4-970A-9074BECD4A01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531736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109C1-DA94-48E7-8129-3E036BC705B5}" type="datetimeFigureOut">
              <a:rPr lang="es-ES" smtClean="0"/>
              <a:t>16/11/2016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A07A6-07A5-4EEB-A677-9C5B43785A01}" type="slidenum">
              <a:rPr lang="es-ES" smtClean="0"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7 Rectángulo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8 Rectángulo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9 Rectángulo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10 Rectángulo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14 Rectángulo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15 Rectángulo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16 Rectángulo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36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n-US" altLang="es-E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6E12468-9184-4835-AE0C-C12F24F6602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574370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409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0F0A10-58B1-4AF2-831C-86777AE619B8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6DA04FE3-3E70-4C73-A968-C75DC606323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76566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819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19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0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0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0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0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0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0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0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0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0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1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1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1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1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1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1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1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1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1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1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2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2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2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2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2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2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2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2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2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2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23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823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823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23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823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gl-ES" altLang="es-ES"/>
              <a:t>Haga clic para cambiar el estilo de título	</a:t>
            </a:r>
          </a:p>
        </p:txBody>
      </p:sp>
      <p:sp>
        <p:nvSpPr>
          <p:cNvPr id="823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l-ES" altLang="es-ES"/>
              <a:t>Haga clic para modificar el estilo de texto del patrón</a:t>
            </a:r>
          </a:p>
          <a:p>
            <a:pPr lvl="1"/>
            <a:r>
              <a:rPr lang="gl-ES" altLang="es-ES"/>
              <a:t>Segundo nivel</a:t>
            </a:r>
          </a:p>
          <a:p>
            <a:pPr lvl="2"/>
            <a:r>
              <a:rPr lang="gl-ES" altLang="es-ES"/>
              <a:t>Tercer nivel</a:t>
            </a:r>
          </a:p>
          <a:p>
            <a:pPr lvl="3"/>
            <a:r>
              <a:rPr lang="gl-ES" altLang="es-ES"/>
              <a:t>Cuarto nivel</a:t>
            </a:r>
          </a:p>
          <a:p>
            <a:pPr lvl="4"/>
            <a:r>
              <a:rPr lang="gl-ES" altLang="es-ES"/>
              <a:t>Quinto nivel</a:t>
            </a:r>
          </a:p>
        </p:txBody>
      </p:sp>
      <p:sp>
        <p:nvSpPr>
          <p:cNvPr id="823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gl-ES" altLang="es-ES"/>
          </a:p>
        </p:txBody>
      </p:sp>
      <p:sp>
        <p:nvSpPr>
          <p:cNvPr id="823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gl-ES" altLang="es-ES"/>
          </a:p>
        </p:txBody>
      </p:sp>
      <p:sp>
        <p:nvSpPr>
          <p:cNvPr id="823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84F0600-C51F-4AA6-A669-939EC0F0BCAF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5277264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7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8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9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8 Rectángulo redondeado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12 Marcador de título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31" name="3 Marcador de texto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n-US" altLang="es-E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A7A399"/>
                </a:solidFill>
              </a:defRPr>
            </a:lvl1pPr>
          </a:lstStyle>
          <a:p>
            <a:fld id="{A42E1A40-36D1-4D25-9B01-B5F47C03825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5214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307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83D95B-F788-437D-81BB-9BF376FCD9BF}" type="datetimeFigureOut">
              <a:rPr lang="es-ES"/>
              <a:pPr>
                <a:defRPr/>
              </a:pPr>
              <a:t>16/11/2016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1DC449C5-3123-4DD9-A195-82837BE8DBF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599295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text styles</a:t>
            </a:r>
          </a:p>
          <a:p>
            <a:pPr lvl="1"/>
            <a:r>
              <a:rPr lang="en-US" altLang="es-ES"/>
              <a:t>Second level</a:t>
            </a:r>
          </a:p>
          <a:p>
            <a:pPr lvl="2"/>
            <a:r>
              <a:rPr lang="en-US" altLang="es-ES"/>
              <a:t>Third level</a:t>
            </a:r>
          </a:p>
          <a:p>
            <a:pPr lvl="3"/>
            <a:r>
              <a:rPr lang="en-US" altLang="es-ES"/>
              <a:t>Fourth level</a:t>
            </a:r>
          </a:p>
          <a:p>
            <a:pPr lvl="4"/>
            <a:r>
              <a:rPr lang="en-US" altLang="es-E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endParaRPr lang="en-US" alt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endParaRPr lang="en-US" alt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0B8FB15C-F4F0-40FC-8D32-EEB916DBA13E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5896059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13.pn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lacittadeibambini.org/spagnolo/interna.htm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microsoft.com/office/2007/relationships/media" Target="../media/media3.mp4"/><Relationship Id="rId7" Type="http://schemas.openxmlformats.org/officeDocument/2006/relationships/image" Target="../media/image98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7.jpe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3.mp4"/><Relationship Id="rId9" Type="http://schemas.openxmlformats.org/officeDocument/2006/relationships/image" Target="../media/image10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345" y="29750"/>
            <a:ext cx="4241655" cy="24529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830" y="3212976"/>
            <a:ext cx="4036683" cy="252028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830024" y="5752648"/>
            <a:ext cx="3142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C00000"/>
                </a:solidFill>
              </a:rPr>
              <a:t>Carlos Piñeiro </a:t>
            </a:r>
            <a:r>
              <a:rPr lang="es-ES" sz="2000" b="1" dirty="0" err="1">
                <a:solidFill>
                  <a:srgbClr val="C00000"/>
                </a:solidFill>
              </a:rPr>
              <a:t>Diaz</a:t>
            </a:r>
            <a:endParaRPr lang="es-ES" sz="2000" b="1" dirty="0">
              <a:solidFill>
                <a:srgbClr val="C00000"/>
              </a:solidFill>
            </a:endParaRPr>
          </a:p>
          <a:p>
            <a:r>
              <a:rPr lang="es-ES" sz="2000" b="1" dirty="0">
                <a:solidFill>
                  <a:srgbClr val="C00000"/>
                </a:solidFill>
              </a:rPr>
              <a:t>M Familia. M </a:t>
            </a:r>
            <a:r>
              <a:rPr lang="es-ES" sz="2000" b="1" dirty="0" err="1">
                <a:solidFill>
                  <a:srgbClr val="C00000"/>
                </a:solidFill>
              </a:rPr>
              <a:t>Saúde</a:t>
            </a:r>
            <a:r>
              <a:rPr lang="es-ES" sz="2000" b="1" dirty="0">
                <a:solidFill>
                  <a:srgbClr val="C00000"/>
                </a:solidFill>
              </a:rPr>
              <a:t> Pública</a:t>
            </a:r>
          </a:p>
          <a:p>
            <a:r>
              <a:rPr lang="es-ES" sz="2000" b="1" dirty="0">
                <a:solidFill>
                  <a:srgbClr val="C00000"/>
                </a:solidFill>
              </a:rPr>
              <a:t>Centro de </a:t>
            </a:r>
            <a:r>
              <a:rPr lang="es-ES" sz="2000" b="1" dirty="0" err="1">
                <a:solidFill>
                  <a:srgbClr val="C00000"/>
                </a:solidFill>
              </a:rPr>
              <a:t>Saúde</a:t>
            </a:r>
            <a:r>
              <a:rPr lang="es-ES" sz="2000" b="1" dirty="0">
                <a:solidFill>
                  <a:srgbClr val="C00000"/>
                </a:solidFill>
              </a:rPr>
              <a:t> </a:t>
            </a:r>
            <a:r>
              <a:rPr lang="es-ES" sz="2000" b="1" dirty="0" err="1">
                <a:solidFill>
                  <a:srgbClr val="C00000"/>
                </a:solidFill>
              </a:rPr>
              <a:t>Narón</a:t>
            </a:r>
            <a:endParaRPr lang="es-ES" sz="2000" b="1" dirty="0">
              <a:solidFill>
                <a:srgbClr val="C0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830024" y="273381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NARÓN: UN PASO MÁIS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632"/>
            <a:ext cx="4902344" cy="563601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01745" y="5862475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CURSO “ O PROFESORADO DE EF COMO</a:t>
            </a:r>
          </a:p>
          <a:p>
            <a:r>
              <a:rPr lang="es-E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AXENTE DE SAÚDE E DINAMIZADOR DO CENTRO. CEFORE FERROL.16.11.2016</a:t>
            </a:r>
          </a:p>
        </p:txBody>
      </p:sp>
    </p:spTree>
    <p:extLst>
      <p:ext uri="{BB962C8B-B14F-4D97-AF65-F5344CB8AC3E}">
        <p14:creationId xmlns:p14="http://schemas.microsoft.com/office/powerpoint/2010/main" val="3926716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1277634" y="2024846"/>
          <a:ext cx="6534726" cy="3834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4"/>
          <p:cNvSpPr>
            <a:spLocks noChangeArrowheads="1"/>
          </p:cNvSpPr>
          <p:nvPr/>
        </p:nvSpPr>
        <p:spPr bwMode="auto">
          <a:xfrm>
            <a:off x="714375" y="1000143"/>
            <a:ext cx="7715250" cy="32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7" tIns="34283" rIns="68567" bIns="34283">
            <a:spAutoFit/>
          </a:bodyPr>
          <a:lstStyle/>
          <a:p>
            <a:pPr algn="ctr" defTabSz="685800">
              <a:defRPr/>
            </a:pPr>
            <a:r>
              <a:rPr lang="es-ES" sz="1650" b="1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Número de Factores Riesgo Cardiovascular</a:t>
            </a:r>
            <a:endParaRPr lang="es-ES" sz="1650" b="1" kern="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ltGray">
          <a:xfrm flipV="1">
            <a:off x="714375" y="1484786"/>
            <a:ext cx="7715250" cy="188583"/>
          </a:xfrm>
          <a:prstGeom prst="rect">
            <a:avLst/>
          </a:prstGeom>
          <a:gradFill flip="none" rotWithShape="1">
            <a:gsLst>
              <a:gs pos="99000">
                <a:srgbClr val="17662C"/>
              </a:gs>
              <a:gs pos="0">
                <a:srgbClr val="FF8000"/>
              </a:gs>
            </a:gsLst>
            <a:lin ang="0" scaled="1"/>
            <a:tileRect/>
          </a:gradFill>
          <a:ln>
            <a:noFill/>
          </a:ln>
          <a:extLst/>
        </p:spPr>
        <p:txBody>
          <a:bodyPr wrap="none" lIns="68567" tIns="34283" rIns="68567" bIns="34283" anchor="ctr"/>
          <a:lstStyle/>
          <a:p>
            <a:pPr defTabSz="685800"/>
            <a:endParaRPr lang="es-ES" sz="1350" ker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Imagen 13" descr="Logo SEMERGEN ok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742" y="857263"/>
            <a:ext cx="1086953" cy="87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084" y="867755"/>
            <a:ext cx="768550" cy="10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55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1061612" y="1754815"/>
          <a:ext cx="7128792" cy="4158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ángulo 4"/>
          <p:cNvSpPr>
            <a:spLocks noChangeArrowheads="1"/>
          </p:cNvSpPr>
          <p:nvPr/>
        </p:nvSpPr>
        <p:spPr bwMode="auto">
          <a:xfrm>
            <a:off x="952406" y="1000143"/>
            <a:ext cx="7476027" cy="32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7" tIns="34283" rIns="68567" bIns="34283">
            <a:spAutoFit/>
          </a:bodyPr>
          <a:lstStyle/>
          <a:p>
            <a:pPr algn="ctr" defTabSz="685800">
              <a:defRPr/>
            </a:pPr>
            <a:r>
              <a:rPr lang="es-ES" sz="1650" b="1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Factores Riesgo Cardiovascular y Grupos edad</a:t>
            </a:r>
            <a:endParaRPr lang="es-ES" sz="1650" b="1" kern="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ltGray">
          <a:xfrm flipV="1">
            <a:off x="714375" y="1484786"/>
            <a:ext cx="7715250" cy="188583"/>
          </a:xfrm>
          <a:prstGeom prst="rect">
            <a:avLst/>
          </a:prstGeom>
          <a:gradFill flip="none" rotWithShape="1">
            <a:gsLst>
              <a:gs pos="99000">
                <a:srgbClr val="17662C"/>
              </a:gs>
              <a:gs pos="0">
                <a:srgbClr val="FF8000"/>
              </a:gs>
            </a:gsLst>
            <a:lin ang="0" scaled="1"/>
            <a:tileRect/>
          </a:gradFill>
          <a:ln>
            <a:noFill/>
          </a:ln>
          <a:extLst/>
        </p:spPr>
        <p:txBody>
          <a:bodyPr wrap="none" lIns="68567" tIns="34283" rIns="68567" bIns="34283" anchor="ctr"/>
          <a:lstStyle/>
          <a:p>
            <a:pPr defTabSz="685800"/>
            <a:endParaRPr lang="es-ES" sz="1350" ker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Imagen 13" descr="Logo SEMERGEN o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742" y="857263"/>
            <a:ext cx="1086953" cy="87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084" y="867755"/>
            <a:ext cx="768550" cy="10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10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1146"/>
            <a:ext cx="6984776" cy="660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45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MX" sz="4000">
                <a:solidFill>
                  <a:schemeClr val="tx1"/>
                </a:solidFill>
                <a:latin typeface="Tahoma" pitchFamily="34" charset="0"/>
              </a:rPr>
              <a:t>Ciclo Vital - OMS</a:t>
            </a:r>
            <a:endParaRPr lang="es-ES" sz="4000">
              <a:solidFill>
                <a:schemeClr val="tx1"/>
              </a:solidFill>
              <a:latin typeface="Tahoma" pitchFamily="34" charset="0"/>
            </a:endParaRPr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381000" y="1752600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Gráfico" r:id="rId3" imgW="7772408" imgH="4114867" progId="MSGraph.Chart.8">
                  <p:embed followColorScheme="full"/>
                </p:oleObj>
              </mc:Choice>
              <mc:Fallback>
                <p:oleObj name="Gráfico" r:id="rId3" imgW="7772408" imgH="411486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752600"/>
                        <a:ext cx="7772400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3124200" y="1524000"/>
            <a:ext cx="0" cy="495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5943600" y="1371600"/>
            <a:ext cx="0" cy="495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286000" y="59436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2400">
                <a:latin typeface="Tahoma" pitchFamily="34" charset="0"/>
              </a:rPr>
              <a:t>edad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 rot="-5400000">
            <a:off x="-1529556" y="3663157"/>
            <a:ext cx="3886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>
                <a:latin typeface="Tahoma" pitchFamily="34" charset="0"/>
              </a:rPr>
              <a:t>Capacidad funcional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143000" y="2362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ES_tradnl" altLang="es-ES" sz="2400">
              <a:latin typeface="Times New Roman" pitchFamily="18" charset="0"/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914400" y="1447800"/>
            <a:ext cx="2209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altLang="es-ES" sz="1600" b="1">
                <a:solidFill>
                  <a:srgbClr val="FFCC00"/>
                </a:solidFill>
                <a:latin typeface="Tahoma" pitchFamily="34" charset="0"/>
              </a:rPr>
              <a:t>Joven</a:t>
            </a:r>
            <a:r>
              <a:rPr lang="es-ES_tradnl" altLang="es-ES" sz="1400" b="1">
                <a:solidFill>
                  <a:srgbClr val="FFCC00"/>
                </a:solidFill>
                <a:latin typeface="Tahoma" pitchFamily="34" charset="0"/>
              </a:rPr>
              <a:t> </a:t>
            </a:r>
            <a:r>
              <a:rPr lang="es-ES_tradnl" altLang="es-ES" sz="1400" b="1">
                <a:latin typeface="Tahoma" pitchFamily="34" charset="0"/>
              </a:rPr>
              <a:t>  crecimiento y desarrollo</a:t>
            </a:r>
            <a:endParaRPr lang="es-ES" altLang="es-ES" sz="1400" b="1">
              <a:latin typeface="Tahoma" pitchFamily="3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3276600" y="1371600"/>
            <a:ext cx="2438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altLang="es-ES" sz="1600" b="1">
                <a:solidFill>
                  <a:srgbClr val="FFCC00"/>
                </a:solidFill>
                <a:latin typeface="Tahoma" pitchFamily="34" charset="0"/>
              </a:rPr>
              <a:t>Adulto</a:t>
            </a:r>
            <a:r>
              <a:rPr lang="es-ES_tradnl" altLang="es-ES" sz="1400" b="1">
                <a:solidFill>
                  <a:srgbClr val="FFCC00"/>
                </a:solidFill>
                <a:latin typeface="Tahoma" pitchFamily="34" charset="0"/>
              </a:rPr>
              <a:t>     </a:t>
            </a:r>
            <a:r>
              <a:rPr lang="es-ES_tradnl" altLang="es-ES" sz="1400" b="1">
                <a:latin typeface="Tahoma" pitchFamily="34" charset="0"/>
              </a:rPr>
              <a:t>mantener máxima funcionalidad</a:t>
            </a:r>
            <a:endParaRPr lang="es-ES" altLang="es-ES" sz="1400">
              <a:solidFill>
                <a:srgbClr val="0066FF"/>
              </a:solidFill>
              <a:latin typeface="Tahoma" pitchFamily="34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533400" y="4648200"/>
            <a:ext cx="7467600" cy="457200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514600" y="4724400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b="1">
                <a:solidFill>
                  <a:srgbClr val="000000"/>
                </a:solidFill>
                <a:latin typeface="Tahoma" pitchFamily="34" charset="0"/>
              </a:rPr>
              <a:t>Límite de falla</a:t>
            </a: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6096000" y="1295400"/>
            <a:ext cx="213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_tradnl" altLang="es-ES" sz="1600" b="1">
                <a:solidFill>
                  <a:srgbClr val="FFCC00"/>
                </a:solidFill>
                <a:latin typeface="Tahoma" pitchFamily="34" charset="0"/>
              </a:rPr>
              <a:t>Anciano</a:t>
            </a:r>
            <a:r>
              <a:rPr lang="es-ES_tradnl" altLang="es-ES" sz="1400" b="1">
                <a:solidFill>
                  <a:srgbClr val="FFCC00"/>
                </a:solidFill>
                <a:latin typeface="Tahoma" pitchFamily="34" charset="0"/>
              </a:rPr>
              <a:t>   mantener</a:t>
            </a:r>
            <a:r>
              <a:rPr lang="es-ES_tradnl" altLang="es-ES" sz="1400" b="1">
                <a:latin typeface="Tahoma" pitchFamily="34" charset="0"/>
              </a:rPr>
              <a:t> independencia y evitar discapacidad</a:t>
            </a:r>
            <a:endParaRPr lang="es-ES" altLang="es-ES" sz="1400">
              <a:solidFill>
                <a:srgbClr val="0066FF"/>
              </a:solidFill>
              <a:latin typeface="Tahoma" pitchFamily="34" charset="0"/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6019800" y="5867400"/>
            <a:ext cx="2438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1600" b="1">
                <a:solidFill>
                  <a:srgbClr val="FF0000"/>
                </a:solidFill>
                <a:latin typeface="Tahoma" pitchFamily="34" charset="0"/>
              </a:rPr>
              <a:t>Rehabilitación y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 altLang="es-ES" sz="1600" b="1">
                <a:solidFill>
                  <a:srgbClr val="FF0000"/>
                </a:solidFill>
                <a:latin typeface="Tahoma" pitchFamily="34" charset="0"/>
              </a:rPr>
              <a:t> calidad de vida</a:t>
            </a:r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>
            <a:off x="7315200" y="4038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8458200" y="2133600"/>
            <a:ext cx="3048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ES" b="1">
                <a:latin typeface="Tahoma" pitchFamily="34" charset="0"/>
              </a:rPr>
              <a:t>diferencias</a:t>
            </a:r>
            <a:endParaRPr lang="es-ES" altLang="es-E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8458200" y="2133600"/>
            <a:ext cx="304800" cy="304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0"/>
            <a:ext cx="19637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227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2744" y="399733"/>
            <a:ext cx="8229600" cy="1143000"/>
          </a:xfrm>
        </p:spPr>
        <p:txBody>
          <a:bodyPr/>
          <a:lstStyle/>
          <a:p>
            <a:r>
              <a:rPr lang="es-ES" dirty="0">
                <a:solidFill>
                  <a:srgbClr val="C00000"/>
                </a:solidFill>
              </a:rPr>
              <a:t>MATRONATACIÓN- CICLO VITAL NARÓN</a:t>
            </a:r>
          </a:p>
        </p:txBody>
      </p:sp>
      <p:sp>
        <p:nvSpPr>
          <p:cNvPr id="3" name="Marcador de gráfico 2"/>
          <p:cNvSpPr>
            <a:spLocks noGrp="1"/>
          </p:cNvSpPr>
          <p:nvPr>
            <p:ph type="chart" idx="1"/>
          </p:nvPr>
        </p:nvSpPr>
        <p:spPr/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68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00000"/>
                </a:solidFill>
              </a:rPr>
              <a:t>Lactación materna-ciclo vital </a:t>
            </a:r>
            <a:r>
              <a:rPr lang="es-ES" dirty="0" err="1">
                <a:solidFill>
                  <a:srgbClr val="C00000"/>
                </a:solidFill>
              </a:rPr>
              <a:t>narón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3" name="Marcador de gráfico 2"/>
          <p:cNvSpPr>
            <a:spLocks noGrp="1"/>
          </p:cNvSpPr>
          <p:nvPr>
            <p:ph type="chart" idx="1"/>
          </p:nvPr>
        </p:nvSpPr>
        <p:spPr/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98426"/>
            <a:ext cx="1080120" cy="12458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812"/>
            <a:ext cx="9144000" cy="543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02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2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C00000"/>
                </a:solidFill>
              </a:rPr>
              <a:t>Escolas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infantÍs</a:t>
            </a:r>
            <a:r>
              <a:rPr lang="es-ES" dirty="0">
                <a:solidFill>
                  <a:srgbClr val="C00000"/>
                </a:solidFill>
              </a:rPr>
              <a:t>-ciclo vital NARÓN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57200" y="497483"/>
            <a:ext cx="8363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As Escolas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</a:rPr>
              <a:t>Infantiles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 Municipais de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</a:rPr>
              <a:t>Narón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</a:rPr>
              <a:t>atenden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 a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</a:rPr>
              <a:t>nenos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 e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</a:rPr>
              <a:t>nenas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</a:rPr>
              <a:t>dende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 3 meses a 3 anos de idade, do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</a:rPr>
              <a:t>Concello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 de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</a:rPr>
              <a:t>Narón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, na Coruña,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</a:rPr>
              <a:t>con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</a:rPr>
              <a:t>un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</a:rPr>
              <a:t>obxetivo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</a:rPr>
              <a:t>común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: “contribuir a que os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</a:rPr>
              <a:t>nenos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 e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</a:rPr>
              <a:t>nenas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</a:rPr>
              <a:t>crezcan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</a:rPr>
              <a:t>sanos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</a:rPr>
              <a:t> e </a:t>
            </a:r>
            <a:r>
              <a:rPr lang="pt-BR" dirty="0" err="1">
                <a:solidFill>
                  <a:srgbClr val="FF0000"/>
                </a:solidFill>
                <a:latin typeface="Arial" panose="020B0604020202020204" pitchFamily="34" charset="0"/>
              </a:rPr>
              <a:t>felices</a:t>
            </a:r>
            <a:r>
              <a:rPr lang="pt-BR" dirty="0">
                <a:solidFill>
                  <a:srgbClr val="777777"/>
                </a:solidFill>
                <a:latin typeface="Arial" panose="020B0604020202020204" pitchFamily="34" charset="0"/>
              </a:rPr>
              <a:t>”.</a:t>
            </a:r>
            <a:endParaRPr lang="es-ES" dirty="0"/>
          </a:p>
        </p:txBody>
      </p:sp>
      <p:sp>
        <p:nvSpPr>
          <p:cNvPr id="11" name="Marcador de gráfico 10"/>
          <p:cNvSpPr>
            <a:spLocks noGrp="1"/>
          </p:cNvSpPr>
          <p:nvPr>
            <p:ph type="chart" idx="1"/>
          </p:nvPr>
        </p:nvSpPr>
        <p:spPr/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92" y="1600200"/>
            <a:ext cx="8175407" cy="45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38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93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308" y="476672"/>
            <a:ext cx="6172200" cy="4896544"/>
          </a:xfrm>
        </p:spPr>
        <p:txBody>
          <a:bodyPr/>
          <a:lstStyle/>
          <a:p>
            <a:r>
              <a:rPr lang="es-ES" sz="3600" dirty="0">
                <a:solidFill>
                  <a:srgbClr val="C00000"/>
                </a:solidFill>
              </a:rPr>
              <a:t>Cultura do </a:t>
            </a:r>
            <a:r>
              <a:rPr lang="es-ES" sz="3600" dirty="0" err="1">
                <a:solidFill>
                  <a:srgbClr val="C00000"/>
                </a:solidFill>
              </a:rPr>
              <a:t>movemento</a:t>
            </a:r>
            <a:r>
              <a:rPr lang="es-ES" sz="3600" dirty="0">
                <a:solidFill>
                  <a:srgbClr val="C00000"/>
                </a:solidFill>
              </a:rPr>
              <a:t>, cómo ser </a:t>
            </a:r>
            <a:r>
              <a:rPr lang="es-ES" sz="3600" dirty="0" err="1">
                <a:solidFill>
                  <a:srgbClr val="C00000"/>
                </a:solidFill>
              </a:rPr>
              <a:t>unha</a:t>
            </a:r>
            <a:r>
              <a:rPr lang="es-ES" sz="3600" dirty="0">
                <a:solidFill>
                  <a:srgbClr val="C00000"/>
                </a:solidFill>
              </a:rPr>
              <a:t> </a:t>
            </a:r>
            <a:r>
              <a:rPr lang="es-ES" sz="3600" dirty="0" err="1">
                <a:solidFill>
                  <a:srgbClr val="C00000"/>
                </a:solidFill>
              </a:rPr>
              <a:t>persoa</a:t>
            </a:r>
            <a:r>
              <a:rPr lang="es-ES" sz="3600" dirty="0">
                <a:solidFill>
                  <a:srgbClr val="C00000"/>
                </a:solidFill>
              </a:rPr>
              <a:t> activa en todas as etapas da vida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1459" y="5562602"/>
            <a:ext cx="6172200" cy="914400"/>
          </a:xfrm>
        </p:spPr>
        <p:txBody>
          <a:bodyPr>
            <a:normAutofit fontScale="92500" lnSpcReduction="20000"/>
          </a:bodyPr>
          <a:lstStyle/>
          <a:p>
            <a:r>
              <a:rPr lang="es-ES" sz="1900" b="1" dirty="0" err="1">
                <a:solidFill>
                  <a:srgbClr val="C00000"/>
                </a:solidFill>
              </a:rPr>
              <a:t>Unidade</a:t>
            </a:r>
            <a:r>
              <a:rPr lang="es-ES" sz="1900" b="1" dirty="0">
                <a:solidFill>
                  <a:srgbClr val="C00000"/>
                </a:solidFill>
              </a:rPr>
              <a:t> de Alfabetización Centro de </a:t>
            </a:r>
            <a:r>
              <a:rPr lang="es-ES" sz="1900" b="1" dirty="0" err="1">
                <a:solidFill>
                  <a:srgbClr val="C00000"/>
                </a:solidFill>
              </a:rPr>
              <a:t>Saúde</a:t>
            </a:r>
            <a:r>
              <a:rPr lang="es-ES" sz="1900" b="1" dirty="0">
                <a:solidFill>
                  <a:srgbClr val="C00000"/>
                </a:solidFill>
              </a:rPr>
              <a:t> de </a:t>
            </a:r>
            <a:r>
              <a:rPr lang="es-ES" sz="1900" b="1" dirty="0" err="1">
                <a:solidFill>
                  <a:srgbClr val="C00000"/>
                </a:solidFill>
              </a:rPr>
              <a:t>Narón</a:t>
            </a:r>
            <a:endParaRPr lang="es-ES" sz="1900" b="1" dirty="0">
              <a:solidFill>
                <a:srgbClr val="C00000"/>
              </a:solidFill>
            </a:endParaRPr>
          </a:p>
          <a:p>
            <a:r>
              <a:rPr lang="es-ES" sz="1900" b="1" dirty="0">
                <a:solidFill>
                  <a:srgbClr val="C00000"/>
                </a:solidFill>
              </a:rPr>
              <a:t>Centros educativos de </a:t>
            </a:r>
            <a:r>
              <a:rPr lang="es-ES" sz="1900" b="1" dirty="0" err="1">
                <a:solidFill>
                  <a:srgbClr val="C00000"/>
                </a:solidFill>
              </a:rPr>
              <a:t>Narón</a:t>
            </a:r>
            <a:r>
              <a:rPr lang="es-ES" sz="1900" b="1" dirty="0">
                <a:solidFill>
                  <a:srgbClr val="C00000"/>
                </a:solidFill>
              </a:rPr>
              <a:t> e ANPAS</a:t>
            </a:r>
          </a:p>
          <a:p>
            <a:r>
              <a:rPr lang="es-ES" b="1" dirty="0" err="1">
                <a:solidFill>
                  <a:srgbClr val="C00000"/>
                </a:solidFill>
              </a:rPr>
              <a:t>Asociacions</a:t>
            </a:r>
            <a:r>
              <a:rPr lang="es-ES" b="1" dirty="0">
                <a:solidFill>
                  <a:srgbClr val="C00000"/>
                </a:solidFill>
              </a:rPr>
              <a:t> de </a:t>
            </a:r>
            <a:r>
              <a:rPr lang="es-ES" b="1" dirty="0" err="1">
                <a:solidFill>
                  <a:srgbClr val="C00000"/>
                </a:solidFill>
              </a:rPr>
              <a:t>Veciños</a:t>
            </a:r>
            <a:r>
              <a:rPr lang="es-ES" b="1" dirty="0">
                <a:solidFill>
                  <a:srgbClr val="C00000"/>
                </a:solidFill>
              </a:rPr>
              <a:t> de </a:t>
            </a:r>
            <a:r>
              <a:rPr lang="es-ES" b="1" dirty="0" err="1">
                <a:solidFill>
                  <a:srgbClr val="C00000"/>
                </a:solidFill>
              </a:rPr>
              <a:t>Narón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59" y="0"/>
            <a:ext cx="3291840" cy="685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3419872" cy="157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988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97725" y="2122933"/>
            <a:ext cx="691276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NARÓN: </a:t>
            </a:r>
            <a:r>
              <a:rPr lang="es-ES" sz="2400" b="1" kern="0" dirty="0">
                <a:solidFill>
                  <a:srgbClr val="FFFF00"/>
                </a:solidFill>
              </a:rPr>
              <a:t>UN PASO MÁIS, </a:t>
            </a: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EXPERIENCIA  COMUNITARIA 2014-2020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Proxecto</a:t>
            </a: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: </a:t>
            </a:r>
            <a:r>
              <a:rPr kumimoji="0" lang="es-E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Narón</a:t>
            </a: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</a:t>
            </a:r>
            <a:r>
              <a:rPr kumimoji="0" lang="es-E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Cidade</a:t>
            </a: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Activa e </a:t>
            </a:r>
            <a:r>
              <a:rPr kumimoji="0" lang="es-E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Saudable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Carlos Piñeiro Díaz, Médico de Familia . M. Salud Pública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Concejalía de Sanidad y Alcaldía Municipio de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Narón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Centro de Salud de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Narón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Área Sanitaria de Ferrol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Centro de Formación y Recursos Educativos Ferrol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b="1" kern="0" dirty="0">
                <a:solidFill>
                  <a:schemeClr val="bg1"/>
                </a:solidFill>
              </a:rPr>
              <a:t>Dirección </a:t>
            </a:r>
            <a:r>
              <a:rPr lang="es-ES" sz="1600" b="1" kern="0" dirty="0" err="1">
                <a:solidFill>
                  <a:schemeClr val="bg1"/>
                </a:solidFill>
              </a:rPr>
              <a:t>Xeral</a:t>
            </a:r>
            <a:r>
              <a:rPr lang="es-ES" sz="1600" b="1" kern="0" dirty="0">
                <a:solidFill>
                  <a:schemeClr val="bg1"/>
                </a:solidFill>
              </a:rPr>
              <a:t> </a:t>
            </a:r>
            <a:r>
              <a:rPr lang="es-ES" sz="1600" b="1" kern="0" dirty="0" err="1">
                <a:solidFill>
                  <a:schemeClr val="bg1"/>
                </a:solidFill>
              </a:rPr>
              <a:t>Saude</a:t>
            </a:r>
            <a:r>
              <a:rPr lang="es-ES" sz="1600" b="1" kern="0" dirty="0">
                <a:solidFill>
                  <a:schemeClr val="bg1"/>
                </a:solidFill>
              </a:rPr>
              <a:t>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Pública Xunta Galicia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0294"/>
            <a:ext cx="2123728" cy="114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327993" y="5602864"/>
            <a:ext cx="3382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</a:rPr>
              <a:t>XAGEFEC_Vigo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</a:rPr>
              <a:t> 15 de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</a:rPr>
              <a:t>outubro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97725" y="1315020"/>
            <a:ext cx="6884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/>
              </a:rPr>
              <a:t> "A SAÚDE EN TODAS AS POLÍTICAS. O SEU DESENVOLVEMENTO NO ÁMBITO LOCAL"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0"/>
            <a:ext cx="2123728" cy="114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890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Cómo ser </a:t>
            </a:r>
            <a:r>
              <a:rPr lang="es-ES" dirty="0" err="1">
                <a:solidFill>
                  <a:srgbClr val="C00000"/>
                </a:solidFill>
              </a:rPr>
              <a:t>unha</a:t>
            </a:r>
            <a:r>
              <a:rPr lang="es-ES" dirty="0">
                <a:solidFill>
                  <a:srgbClr val="C00000"/>
                </a:solidFill>
              </a:rPr>
              <a:t> </a:t>
            </a:r>
            <a:r>
              <a:rPr lang="es-ES" dirty="0" err="1">
                <a:solidFill>
                  <a:srgbClr val="C00000"/>
                </a:solidFill>
              </a:rPr>
              <a:t>persoa</a:t>
            </a:r>
            <a:r>
              <a:rPr lang="es-ES" dirty="0">
                <a:solidFill>
                  <a:srgbClr val="C00000"/>
                </a:solidFill>
              </a:rPr>
              <a:t> activa en todas as etapas da vida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518208"/>
            <a:ext cx="5186165" cy="14034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925" y="2906545"/>
            <a:ext cx="2820075" cy="392089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39552" y="3758996"/>
            <a:ext cx="57843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Carlos Piñeiro Díaz, Médico do Centro de </a:t>
            </a:r>
            <a:r>
              <a:rPr lang="es-ES" b="1" dirty="0" err="1">
                <a:solidFill>
                  <a:srgbClr val="FF0000"/>
                </a:solidFill>
              </a:rPr>
              <a:t>Saude</a:t>
            </a:r>
            <a:r>
              <a:rPr lang="es-ES" b="1" dirty="0">
                <a:solidFill>
                  <a:srgbClr val="FF0000"/>
                </a:solidFill>
              </a:rPr>
              <a:t> de </a:t>
            </a:r>
            <a:r>
              <a:rPr lang="es-ES" b="1" dirty="0" err="1">
                <a:solidFill>
                  <a:srgbClr val="FF0000"/>
                </a:solidFill>
              </a:rPr>
              <a:t>Narón</a:t>
            </a:r>
            <a:endParaRPr lang="es-ES" b="1" dirty="0">
              <a:solidFill>
                <a:srgbClr val="FF0000"/>
              </a:solidFill>
            </a:endParaRPr>
          </a:p>
          <a:p>
            <a:r>
              <a:rPr lang="es-ES" b="1" dirty="0" err="1">
                <a:solidFill>
                  <a:srgbClr val="FF0000"/>
                </a:solidFill>
              </a:rPr>
              <a:t>Unidade</a:t>
            </a:r>
            <a:r>
              <a:rPr lang="es-ES" b="1" dirty="0">
                <a:solidFill>
                  <a:srgbClr val="FF0000"/>
                </a:solidFill>
              </a:rPr>
              <a:t> de Alfabetización do </a:t>
            </a:r>
            <a:r>
              <a:rPr lang="es-ES" b="1" dirty="0" err="1">
                <a:solidFill>
                  <a:srgbClr val="FF0000"/>
                </a:solidFill>
              </a:rPr>
              <a:t>Movemento</a:t>
            </a:r>
            <a:r>
              <a:rPr lang="es-ES" b="1" dirty="0">
                <a:solidFill>
                  <a:srgbClr val="FF0000"/>
                </a:solidFill>
              </a:rPr>
              <a:t> Centro de </a:t>
            </a:r>
            <a:r>
              <a:rPr lang="es-ES" b="1" dirty="0" err="1">
                <a:solidFill>
                  <a:srgbClr val="FF0000"/>
                </a:solidFill>
              </a:rPr>
              <a:t>Saude</a:t>
            </a:r>
            <a:r>
              <a:rPr lang="es-ES" b="1" dirty="0">
                <a:solidFill>
                  <a:srgbClr val="FF0000"/>
                </a:solidFill>
              </a:rPr>
              <a:t> de </a:t>
            </a:r>
            <a:r>
              <a:rPr lang="es-ES" b="1" dirty="0" err="1">
                <a:solidFill>
                  <a:srgbClr val="FF0000"/>
                </a:solidFill>
              </a:rPr>
              <a:t>Narón</a:t>
            </a:r>
            <a:r>
              <a:rPr lang="es-ES" b="1" dirty="0">
                <a:solidFill>
                  <a:srgbClr val="FF0000"/>
                </a:solidFill>
              </a:rPr>
              <a:t> (Servicio </a:t>
            </a:r>
            <a:r>
              <a:rPr lang="es-ES" b="1" dirty="0" err="1">
                <a:solidFill>
                  <a:srgbClr val="FF0000"/>
                </a:solidFill>
              </a:rPr>
              <a:t>Galego</a:t>
            </a:r>
            <a:r>
              <a:rPr lang="es-ES" b="1" dirty="0">
                <a:solidFill>
                  <a:srgbClr val="FF0000"/>
                </a:solidFill>
              </a:rPr>
              <a:t> de </a:t>
            </a:r>
            <a:r>
              <a:rPr lang="es-ES" b="1" dirty="0" err="1">
                <a:solidFill>
                  <a:srgbClr val="FF0000"/>
                </a:solidFill>
              </a:rPr>
              <a:t>Saude</a:t>
            </a:r>
            <a:r>
              <a:rPr lang="es-ES" b="1" dirty="0">
                <a:solidFill>
                  <a:srgbClr val="FF0000"/>
                </a:solidFill>
              </a:rPr>
              <a:t>)</a:t>
            </a:r>
          </a:p>
          <a:p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89197" y="58772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Centros </a:t>
            </a:r>
            <a:r>
              <a:rPr lang="es-ES" dirty="0" err="1"/>
              <a:t>sociais</a:t>
            </a:r>
            <a:r>
              <a:rPr lang="es-ES" dirty="0"/>
              <a:t> de </a:t>
            </a:r>
            <a:r>
              <a:rPr lang="es-ES" dirty="0" err="1"/>
              <a:t>Narón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7365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144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56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548680"/>
            <a:ext cx="878497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UNIDAD DE ALFABETIZACIÓN DEL MOVIMIENTO CENTRO DA SALUD DE NARÓN</a:t>
            </a:r>
          </a:p>
          <a:p>
            <a:endParaRPr lang="es-ES" dirty="0"/>
          </a:p>
          <a:p>
            <a:r>
              <a:rPr lang="es-ES" sz="2000" b="1" dirty="0">
                <a:solidFill>
                  <a:schemeClr val="bg1"/>
                </a:solidFill>
              </a:rPr>
              <a:t>MISIÓN: combatir el sedentarismo en la población, estimulando a los diversos sectores etarios en la actividad física como actitud vital y preventiva</a:t>
            </a:r>
          </a:p>
          <a:p>
            <a:r>
              <a:rPr lang="es-ES" sz="2000" b="1" dirty="0">
                <a:solidFill>
                  <a:schemeClr val="bg1"/>
                </a:solidFill>
              </a:rPr>
              <a:t>Repensar el ejercicio como fuente vital</a:t>
            </a:r>
          </a:p>
          <a:p>
            <a:endParaRPr lang="es-ES" sz="2000" b="1" dirty="0">
              <a:solidFill>
                <a:schemeClr val="bg1"/>
              </a:solidFill>
            </a:endParaRPr>
          </a:p>
          <a:p>
            <a:r>
              <a:rPr lang="es-ES" sz="2000" b="1" dirty="0">
                <a:solidFill>
                  <a:schemeClr val="bg1"/>
                </a:solidFill>
              </a:rPr>
              <a:t>La Unesco cataloga el sedentarismo como el responsable de entre el 6% y 10% de las muertes causadas por Enfermedades no Transmisibles (ENT), como la obesidad, las enfermedades cardíacas, los accidentes cerebrovasculares, el cáncer, las enfermedades respiratorias crónicas y la diabetes.</a:t>
            </a:r>
          </a:p>
          <a:p>
            <a:endParaRPr lang="es-ES" sz="2000" b="1" dirty="0">
              <a:solidFill>
                <a:schemeClr val="bg1"/>
              </a:solidFill>
            </a:endParaRPr>
          </a:p>
          <a:p>
            <a:r>
              <a:rPr lang="es-ES" sz="2000" b="1" dirty="0">
                <a:solidFill>
                  <a:schemeClr val="bg1"/>
                </a:solidFill>
              </a:rPr>
              <a:t>Alfabetización física es una capacidad humana fundamental y valiosa que puede ser descrita como una disposición adquirida por individuos humanos que abarca la motivación, confianza, competencia física, conocimiento y comprensión que establece actividades físicas útiles como parte integrante de su estilo de vida.</a:t>
            </a:r>
          </a:p>
        </p:txBody>
      </p:sp>
    </p:spTree>
    <p:extLst>
      <p:ext uri="{BB962C8B-B14F-4D97-AF65-F5344CB8AC3E}">
        <p14:creationId xmlns:p14="http://schemas.microsoft.com/office/powerpoint/2010/main" val="1502420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r>
              <a:rPr lang="es-ES" dirty="0">
                <a:solidFill>
                  <a:srgbClr val="C00000"/>
                </a:solidFill>
              </a:rPr>
              <a:t>Persona Activa-Persona Inactiva</a:t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3299365"/>
          </a:xfrm>
        </p:spPr>
        <p:txBody>
          <a:bodyPr/>
          <a:lstStyle/>
          <a:p>
            <a:r>
              <a:rPr lang="es-ES" sz="2800" dirty="0"/>
              <a:t>Una </a:t>
            </a:r>
            <a:r>
              <a:rPr lang="es-ES" sz="2800" b="1" dirty="0">
                <a:solidFill>
                  <a:srgbClr val="FFC000"/>
                </a:solidFill>
              </a:rPr>
              <a:t>persona activa </a:t>
            </a:r>
            <a:r>
              <a:rPr lang="es-ES" sz="2800" dirty="0"/>
              <a:t>es aquella que cumple con los mínimos de actividad física recomendados por la OMS para obtener beneficios en salud.</a:t>
            </a:r>
          </a:p>
          <a:p>
            <a:r>
              <a:rPr lang="es-ES" sz="2800" dirty="0"/>
              <a:t>Por lo tanto, aquella persona que no cumple estos mínimos se considera una </a:t>
            </a:r>
            <a:r>
              <a:rPr lang="es-ES" sz="2800" b="1" dirty="0">
                <a:solidFill>
                  <a:srgbClr val="FFC000"/>
                </a:solidFill>
              </a:rPr>
              <a:t>persona inactiva</a:t>
            </a:r>
            <a:r>
              <a:rPr lang="es-ES" sz="2800" dirty="0"/>
              <a:t>.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42" y="4710917"/>
            <a:ext cx="8739515" cy="138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5368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88640"/>
            <a:ext cx="6768752" cy="197946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2800" dirty="0">
                <a:solidFill>
                  <a:srgbClr val="C00000"/>
                </a:solidFill>
              </a:rPr>
              <a:t>Prescripción de ejercicio</a:t>
            </a:r>
          </a:p>
        </p:txBody>
      </p:sp>
      <p:pic>
        <p:nvPicPr>
          <p:cNvPr id="37891" name="Picture 3" descr="DSCN818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4704"/>
            <a:ext cx="4863008" cy="3299033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2339752" y="6381328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Liga  Caminos de Galicia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602" y="4004601"/>
            <a:ext cx="4164241" cy="276922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876"/>
            <a:ext cx="19637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196752"/>
            <a:ext cx="1649678" cy="164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31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448939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0"/>
            <a:ext cx="19637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072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5" y="188640"/>
            <a:ext cx="8953485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62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87" y="0"/>
            <a:ext cx="5144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94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370" name="Object 2"/>
          <p:cNvGraphicFramePr>
            <a:graphicFrameLocks noChangeAspect="1"/>
          </p:cNvGraphicFramePr>
          <p:nvPr/>
        </p:nvGraphicFramePr>
        <p:xfrm>
          <a:off x="376238" y="590550"/>
          <a:ext cx="8391525" cy="567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Hoja de cálculo" r:id="rId4" imgW="8391449" imgH="5676900" progId="Excel.Sheet.8">
                  <p:embed/>
                </p:oleObj>
              </mc:Choice>
              <mc:Fallback>
                <p:oleObj name="Hoja de cálculo" r:id="rId4" imgW="8391449" imgH="5676900" progId="Excel.Sheet.8">
                  <p:embed/>
                  <p:pic>
                    <p:nvPicPr>
                      <p:cNvPr id="1863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38" y="590550"/>
                        <a:ext cx="8391525" cy="56769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6699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6371" name="Picture 3" descr="movc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88913"/>
            <a:ext cx="1439863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14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87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Marcador de número de diapositiva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es-ES" sz="2000" b="1" dirty="0">
                <a:solidFill>
                  <a:srgbClr val="DB8631">
                    <a:lumMod val="50000"/>
                  </a:srgbClr>
                </a:solidFill>
              </a:rPr>
              <a:t>[</a:t>
            </a:r>
            <a:fld id="{95D6A336-50D9-42AB-BFEA-C1F603124B0D}" type="slidenum">
              <a:rPr lang="es-ES" sz="2000" b="1" smtClean="0">
                <a:solidFill>
                  <a:srgbClr val="DB8631">
                    <a:lumMod val="50000"/>
                  </a:srgbClr>
                </a:solidFill>
              </a:rPr>
              <a:pPr/>
              <a:t>3</a:t>
            </a:fld>
            <a:r>
              <a:rPr lang="es-ES" sz="2000" b="1" dirty="0">
                <a:solidFill>
                  <a:srgbClr val="DB8631">
                    <a:lumMod val="50000"/>
                  </a:srgbClr>
                </a:solidFill>
              </a:rPr>
              <a:t>]</a:t>
            </a:r>
          </a:p>
        </p:txBody>
      </p:sp>
      <p:sp>
        <p:nvSpPr>
          <p:cNvPr id="9" name="8 Pergamino vertical"/>
          <p:cNvSpPr/>
          <p:nvPr/>
        </p:nvSpPr>
        <p:spPr>
          <a:xfrm>
            <a:off x="990247" y="1431604"/>
            <a:ext cx="7200801" cy="1173146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s-ES_tradnl" i="1" dirty="0">
                <a:solidFill>
                  <a:srgbClr val="002060"/>
                </a:solidFill>
                <a:cs typeface="Arial" pitchFamily="34" charset="0"/>
              </a:rPr>
              <a:t>Queremos expresar nuestro </a:t>
            </a:r>
            <a:r>
              <a:rPr lang="es-ES_tradnl" i="1" u="sng" dirty="0">
                <a:solidFill>
                  <a:srgbClr val="002060"/>
                </a:solidFill>
                <a:cs typeface="Arial" pitchFamily="34" charset="0"/>
              </a:rPr>
              <a:t>compromiso institucional </a:t>
            </a:r>
            <a:r>
              <a:rPr lang="es-ES_tradnl" i="1" dirty="0">
                <a:solidFill>
                  <a:srgbClr val="002060"/>
                </a:solidFill>
                <a:cs typeface="Arial" pitchFamily="34" charset="0"/>
              </a:rPr>
              <a:t>con la implementación local de la Estrategia Nacional de Promoción de la Salud y Prevención del SNS</a:t>
            </a:r>
            <a:endParaRPr lang="es-ES" i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" name="Rectangle 4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10" name="Rectangle 5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630207" y="4869160"/>
            <a:ext cx="7920880" cy="14401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  <a:defRPr/>
            </a:pPr>
            <a:endParaRPr lang="es-ES" sz="1600" dirty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2000" dirty="0">
                <a:solidFill>
                  <a:srgbClr val="002060"/>
                </a:solidFill>
              </a:rPr>
              <a:t>Constitución de una </a:t>
            </a:r>
            <a:r>
              <a:rPr lang="es-ES" sz="2000" b="1" dirty="0">
                <a:solidFill>
                  <a:srgbClr val="002060"/>
                </a:solidFill>
              </a:rPr>
              <a:t>Mesa de coordinación intersectorial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2000" dirty="0">
                <a:solidFill>
                  <a:srgbClr val="002060"/>
                </a:solidFill>
              </a:rPr>
              <a:t>Elaboración del </a:t>
            </a:r>
            <a:r>
              <a:rPr lang="es-ES" sz="2000" b="1" dirty="0">
                <a:solidFill>
                  <a:srgbClr val="002060"/>
                </a:solidFill>
              </a:rPr>
              <a:t>Mapa de recursos </a:t>
            </a:r>
            <a:r>
              <a:rPr lang="es-ES" sz="2000" dirty="0">
                <a:solidFill>
                  <a:srgbClr val="002060"/>
                </a:solidFill>
              </a:rPr>
              <a:t>de nuestro municipio</a:t>
            </a:r>
          </a:p>
        </p:txBody>
      </p:sp>
      <p:sp>
        <p:nvSpPr>
          <p:cNvPr id="17" name="16 Terminador"/>
          <p:cNvSpPr/>
          <p:nvPr/>
        </p:nvSpPr>
        <p:spPr>
          <a:xfrm>
            <a:off x="602680" y="4586105"/>
            <a:ext cx="5760640" cy="566109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00" b="1" dirty="0">
                <a:solidFill>
                  <a:srgbClr val="DB8631">
                    <a:lumMod val="50000"/>
                  </a:srgbClr>
                </a:solidFill>
              </a:rPr>
              <a:t>¿A qué nos comprometemos?</a:t>
            </a:r>
            <a:endParaRPr lang="es-ES" sz="2200" b="1" dirty="0">
              <a:solidFill>
                <a:srgbClr val="DB8631">
                  <a:lumMod val="50000"/>
                </a:srgbClr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059832" y="2732839"/>
            <a:ext cx="26750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rgbClr val="2C6A8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Narón</a:t>
            </a:r>
            <a:endParaRPr lang="es-ES" sz="2000" b="1" dirty="0">
              <a:solidFill>
                <a:srgbClr val="2C6A8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14 Imagen" descr="MUNICIPIO C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3132949"/>
            <a:ext cx="2675033" cy="1185840"/>
          </a:xfrm>
          <a:prstGeom prst="rect">
            <a:avLst/>
          </a:prstGeom>
        </p:spPr>
      </p:pic>
      <p:sp>
        <p:nvSpPr>
          <p:cNvPr id="12" name="Rectangle 3"/>
          <p:cNvSpPr txBox="1">
            <a:spLocks/>
          </p:cNvSpPr>
          <p:nvPr/>
        </p:nvSpPr>
        <p:spPr bwMode="auto">
          <a:xfrm>
            <a:off x="1151618" y="203363"/>
            <a:ext cx="6984777" cy="1008112"/>
          </a:xfrm>
          <a:prstGeom prst="rect">
            <a:avLst/>
          </a:prstGeom>
          <a:solidFill>
            <a:srgbClr val="4A7DBA"/>
          </a:solidFill>
          <a:ln>
            <a:noFill/>
          </a:ln>
          <a:extLst/>
        </p:spPr>
        <p:txBody>
          <a:bodyPr anchor="ctr"/>
          <a:lstStyle>
            <a:lvl1pPr marL="319088" indent="-319088"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639763" indent="-2730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marL="0" lvl="1" indent="0" algn="ctr">
              <a:spcBef>
                <a:spcPts val="700"/>
              </a:spcBef>
              <a:buClr>
                <a:srgbClr val="C0504D"/>
              </a:buClr>
              <a:buSzPct val="60000"/>
              <a:buFont typeface="Wingdings 2" pitchFamily="18" charset="2"/>
              <a:buNone/>
            </a:pPr>
            <a:endParaRPr lang="es-ES" altLang="es-E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DB8631"/>
              </a:buClr>
              <a:buFont typeface="Wingdings" pitchFamily="2" charset="2"/>
              <a:buNone/>
            </a:pPr>
            <a:r>
              <a:rPr lang="es-ES" altLang="es-ES" sz="2000" b="1" dirty="0">
                <a:solidFill>
                  <a:srgbClr val="3F3F3F"/>
                </a:solidFill>
                <a:latin typeface="Arial" pitchFamily="34" charset="0"/>
              </a:rPr>
              <a:t> NARÓN</a:t>
            </a:r>
            <a:r>
              <a:rPr lang="es-ES" altLang="es-E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altLang="es-ES" sz="2000" b="1" dirty="0">
                <a:solidFill>
                  <a:srgbClr val="3F3F3F"/>
                </a:solidFill>
                <a:latin typeface="Arial" pitchFamily="34" charset="0"/>
                <a:cs typeface="Arial" pitchFamily="34" charset="0"/>
              </a:rPr>
              <a:t> se adhiere a la Estrategia</a:t>
            </a:r>
            <a:endParaRPr lang="es-ES" altLang="es-ES" sz="2000" b="1" i="1" dirty="0">
              <a:solidFill>
                <a:srgbClr val="3F3F3F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  <a:buClr>
                <a:srgbClr val="C0504D"/>
              </a:buClr>
            </a:pPr>
            <a:endParaRPr lang="es-ES" altLang="es-ES" sz="2600" b="1" dirty="0">
              <a:solidFill>
                <a:prstClr val="white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990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928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51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39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84"/>
            <a:ext cx="9144000" cy="663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50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" y="0"/>
            <a:ext cx="901824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46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4"/>
            <a:ext cx="9144000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66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928992" cy="679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15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b="1" dirty="0">
                <a:solidFill>
                  <a:srgbClr val="FF0000"/>
                </a:solidFill>
              </a:rPr>
              <a:t>Prevención de la Muerte Súbita en el Deporte </a:t>
            </a:r>
          </a:p>
        </p:txBody>
      </p:sp>
      <p:pic>
        <p:nvPicPr>
          <p:cNvPr id="51203" name="3 Marcador de contenido" descr="imag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963" y="1773238"/>
            <a:ext cx="6840537" cy="4248150"/>
          </a:xfrm>
        </p:spPr>
      </p:pic>
      <p:sp>
        <p:nvSpPr>
          <p:cNvPr id="2" name="CuadroTexto 1"/>
          <p:cNvSpPr txBox="1"/>
          <p:nvPr/>
        </p:nvSpPr>
        <p:spPr>
          <a:xfrm>
            <a:off x="1403648" y="616530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UNIDADE DE ALFABETIZACIÓN DO MOVEMENTO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CENTRO DE SAÚDE DE NARÓN</a:t>
            </a:r>
          </a:p>
        </p:txBody>
      </p:sp>
    </p:spTree>
    <p:extLst>
      <p:ext uri="{BB962C8B-B14F-4D97-AF65-F5344CB8AC3E}">
        <p14:creationId xmlns:p14="http://schemas.microsoft.com/office/powerpoint/2010/main" val="3006726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27025" y="568325"/>
          <a:ext cx="80518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Gráfico" r:id="rId3" imgW="4638697" imgH="2809850" progId="Excel.Chart.8">
                  <p:embed/>
                </p:oleObj>
              </mc:Choice>
              <mc:Fallback>
                <p:oleObj name="Gráfico" r:id="rId3" imgW="4638697" imgH="2809850" progId="Excel.Chart.8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" y="568325"/>
                        <a:ext cx="80518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2 CuadroTexto"/>
          <p:cNvSpPr txBox="1">
            <a:spLocks noChangeArrowheads="1"/>
          </p:cNvSpPr>
          <p:nvPr/>
        </p:nvSpPr>
        <p:spPr bwMode="auto">
          <a:xfrm>
            <a:off x="1763713" y="6165850"/>
            <a:ext cx="4441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Causas de Muerte Súbita por Grupos de edad</a:t>
            </a:r>
          </a:p>
        </p:txBody>
      </p:sp>
    </p:spTree>
    <p:extLst>
      <p:ext uri="{BB962C8B-B14F-4D97-AF65-F5344CB8AC3E}">
        <p14:creationId xmlns:p14="http://schemas.microsoft.com/office/powerpoint/2010/main" val="1324448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7" y="1577622"/>
            <a:ext cx="8341077" cy="1309511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270934" y="787400"/>
            <a:ext cx="8602133" cy="3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endParaRPr lang="es-ES_tradnl" altLang="es-ES_tradnl" sz="3911" b="1">
              <a:solidFill>
                <a:srgbClr val="FFFFCC"/>
              </a:solidFill>
              <a:latin typeface="Tahoma" panose="020B0604030504040204" pitchFamily="34" charset="0"/>
            </a:endParaRP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412045" y="1611489"/>
            <a:ext cx="1477434" cy="36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s-ES_tradnl" altLang="es-ES_tradnl" sz="1778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rPr>
              <a:t>ECG</a:t>
            </a:r>
            <a:endParaRPr lang="es-ES_tradnl" altLang="es-ES_tradnl" sz="2667" i="1" u="sng">
              <a:solidFill>
                <a:srgbClr val="FFFF00"/>
              </a:solidFill>
              <a:latin typeface="Helvetica" panose="020B0604020202020204" pitchFamily="34" charset="0"/>
            </a:endParaRPr>
          </a:p>
        </p:txBody>
      </p:sp>
      <p:pic>
        <p:nvPicPr>
          <p:cNvPr id="206853" name="Picture 5" descr="figura desfi, esta                                             00000013Disk                           000001F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8" y="2860323"/>
            <a:ext cx="2300111" cy="3519311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206854" name="Rectangle 6"/>
          <p:cNvSpPr>
            <a:spLocks noChangeArrowheads="1"/>
          </p:cNvSpPr>
          <p:nvPr/>
        </p:nvSpPr>
        <p:spPr bwMode="auto">
          <a:xfrm>
            <a:off x="2127955" y="2973212"/>
            <a:ext cx="28440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s-ES_tradnl" altLang="es-ES_tradnl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rPr>
              <a:t>1- </a:t>
            </a:r>
            <a:r>
              <a:rPr lang="es-ES_tradnl" altLang="es-ES_tradnl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rPr>
              <a:t>Conectar el desfibrilador</a:t>
            </a:r>
            <a:endParaRPr lang="en-GB" altLang="es-ES_tradnl" sz="1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206855" name="Rectangle 7"/>
          <p:cNvSpPr>
            <a:spLocks noChangeArrowheads="1"/>
          </p:cNvSpPr>
          <p:nvPr/>
        </p:nvSpPr>
        <p:spPr bwMode="auto">
          <a:xfrm>
            <a:off x="2115257" y="3754967"/>
            <a:ext cx="30620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s-ES_tradnl" altLang="es-ES_tradnl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rPr>
              <a:t>2-</a:t>
            </a:r>
            <a:r>
              <a:rPr lang="es-ES_tradnl" altLang="es-ES_tradnl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rPr>
              <a:t> Seleccionar la carga (200 j)</a:t>
            </a:r>
            <a:endParaRPr lang="en-GB" altLang="es-ES_tradnl" sz="1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206856" name="Rectangle 8"/>
          <p:cNvSpPr>
            <a:spLocks noChangeArrowheads="1"/>
          </p:cNvSpPr>
          <p:nvPr/>
        </p:nvSpPr>
        <p:spPr bwMode="auto">
          <a:xfrm>
            <a:off x="2137834" y="4492978"/>
            <a:ext cx="11319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s-ES_tradnl" altLang="es-ES_tradnl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rPr>
              <a:t>3-</a:t>
            </a:r>
            <a:r>
              <a:rPr lang="es-ES_tradnl" altLang="es-ES_tradnl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rPr>
              <a:t> Cargar.</a:t>
            </a:r>
            <a:endParaRPr lang="en-GB" altLang="es-ES_tradnl" sz="1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206857" name="Rectangle 9"/>
          <p:cNvSpPr>
            <a:spLocks noChangeArrowheads="1"/>
          </p:cNvSpPr>
          <p:nvPr/>
        </p:nvSpPr>
        <p:spPr bwMode="auto">
          <a:xfrm>
            <a:off x="5369278" y="5195712"/>
            <a:ext cx="27286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s-ES_tradnl" altLang="es-ES_tradnl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rPr>
              <a:t>4-</a:t>
            </a:r>
            <a:r>
              <a:rPr lang="es-ES_tradnl" altLang="es-ES_tradnl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rPr>
              <a:t> Posición  de electrodos</a:t>
            </a:r>
          </a:p>
          <a:p>
            <a:pPr eaLnBrk="0" hangingPunct="0"/>
            <a:endParaRPr lang="es-ES_tradnl" altLang="es-ES_tradnl" sz="1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anose="020B0604020202020204" pitchFamily="34" charset="0"/>
            </a:endParaRPr>
          </a:p>
          <a:p>
            <a:pPr eaLnBrk="0" hangingPunct="0"/>
            <a:r>
              <a:rPr lang="es-ES_tradnl" altLang="es-ES_tradnl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rPr>
              <a:t>Descargar</a:t>
            </a:r>
          </a:p>
        </p:txBody>
      </p:sp>
      <p:sp>
        <p:nvSpPr>
          <p:cNvPr id="206858" name="Rectangle 10"/>
          <p:cNvSpPr>
            <a:spLocks noChangeArrowheads="1"/>
          </p:cNvSpPr>
          <p:nvPr/>
        </p:nvSpPr>
        <p:spPr bwMode="auto">
          <a:xfrm>
            <a:off x="3375378" y="1615723"/>
            <a:ext cx="5345289" cy="1244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sz="1600"/>
          </a:p>
        </p:txBody>
      </p:sp>
      <p:grpSp>
        <p:nvGrpSpPr>
          <p:cNvPr id="206859" name="Group 11"/>
          <p:cNvGrpSpPr>
            <a:grpSpLocks/>
          </p:cNvGrpSpPr>
          <p:nvPr/>
        </p:nvGrpSpPr>
        <p:grpSpPr bwMode="auto">
          <a:xfrm>
            <a:off x="399345" y="1583266"/>
            <a:ext cx="8341077" cy="4566356"/>
            <a:chOff x="283" y="852"/>
            <a:chExt cx="5911" cy="3236"/>
          </a:xfrm>
        </p:grpSpPr>
        <p:grpSp>
          <p:nvGrpSpPr>
            <p:cNvPr id="206860" name="Group 12"/>
            <p:cNvGrpSpPr>
              <a:grpSpLocks/>
            </p:cNvGrpSpPr>
            <p:nvPr/>
          </p:nvGrpSpPr>
          <p:grpSpPr bwMode="auto">
            <a:xfrm>
              <a:off x="283" y="852"/>
              <a:ext cx="5911" cy="928"/>
              <a:chOff x="283" y="852"/>
              <a:chExt cx="5911" cy="928"/>
            </a:xfrm>
          </p:grpSpPr>
          <p:pic>
            <p:nvPicPr>
              <p:cNvPr id="206861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" y="852"/>
                <a:ext cx="5911" cy="92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</p:pic>
          <p:sp>
            <p:nvSpPr>
              <p:cNvPr id="206862" name="Text Box 14"/>
              <p:cNvSpPr txBox="1">
                <a:spLocks noChangeArrowheads="1"/>
              </p:cNvSpPr>
              <p:nvPr/>
            </p:nvSpPr>
            <p:spPr bwMode="auto">
              <a:xfrm>
                <a:off x="290" y="876"/>
                <a:ext cx="1047" cy="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</a:pPr>
                <a:r>
                  <a:rPr lang="es-ES_tradnl" altLang="es-ES_tradnl" sz="1778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anose="020B0604020202020204" pitchFamily="34" charset="0"/>
                  </a:rPr>
                  <a:t>ECG</a:t>
                </a:r>
                <a:endParaRPr lang="es-ES_tradnl" altLang="es-ES_tradnl" sz="2667" i="1" u="sng">
                  <a:solidFill>
                    <a:srgbClr val="FFFF00"/>
                  </a:solidFill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206863" name="Group 15"/>
            <p:cNvGrpSpPr>
              <a:grpSpLocks/>
            </p:cNvGrpSpPr>
            <p:nvPr/>
          </p:nvGrpSpPr>
          <p:grpSpPr bwMode="auto">
            <a:xfrm>
              <a:off x="2556" y="996"/>
              <a:ext cx="3369" cy="3092"/>
              <a:chOff x="2556" y="996"/>
              <a:chExt cx="3369" cy="3092"/>
            </a:xfrm>
          </p:grpSpPr>
          <p:sp>
            <p:nvSpPr>
              <p:cNvPr id="206864" name="AutoShape 16"/>
              <p:cNvSpPr>
                <a:spLocks noChangeArrowheads="1"/>
              </p:cNvSpPr>
              <p:nvPr/>
            </p:nvSpPr>
            <p:spPr bwMode="auto">
              <a:xfrm flipH="1">
                <a:off x="2556" y="996"/>
                <a:ext cx="204" cy="392"/>
              </a:xfrm>
              <a:prstGeom prst="lightningBol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 anchor="ctr"/>
              <a:lstStyle/>
              <a:p>
                <a:endParaRPr lang="es-ES" sz="1600"/>
              </a:p>
            </p:txBody>
          </p:sp>
          <p:sp>
            <p:nvSpPr>
              <p:cNvPr id="206865" name="AutoShape 17"/>
              <p:cNvSpPr>
                <a:spLocks noChangeArrowheads="1"/>
              </p:cNvSpPr>
              <p:nvPr/>
            </p:nvSpPr>
            <p:spPr bwMode="auto">
              <a:xfrm flipH="1">
                <a:off x="5721" y="3696"/>
                <a:ext cx="204" cy="392"/>
              </a:xfrm>
              <a:prstGeom prst="lightningBol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 anchor="ctr"/>
              <a:lstStyle/>
              <a:p>
                <a:endParaRPr lang="es-ES" sz="1600"/>
              </a:p>
            </p:txBody>
          </p:sp>
        </p:grpSp>
      </p:grpSp>
      <p:pic>
        <p:nvPicPr>
          <p:cNvPr id="206866" name="Picture 18" descr="C:\Documents and Settings\J.R.G-Juanatey\Escritorio\desfibrilad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000022"/>
            <a:ext cx="1693333" cy="219004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67" name="Rectangle 19"/>
          <p:cNvSpPr>
            <a:spLocks noChangeArrowheads="1"/>
          </p:cNvSpPr>
          <p:nvPr/>
        </p:nvSpPr>
        <p:spPr bwMode="auto">
          <a:xfrm>
            <a:off x="406400" y="584200"/>
            <a:ext cx="83989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s-ES_tradnl" altLang="es-ES_tradnl" sz="16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rPr>
              <a:t>Pasos para el empleo del desfibrilador en un caso de Muerte Súbita por una arrítmia maligna (Fibrilación Ventricular)</a:t>
            </a:r>
            <a:endParaRPr lang="en-GB" altLang="es-ES_tradnl" sz="1600" b="1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8942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6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4" grpId="0" autoUpdateAnimBg="0"/>
      <p:bldP spid="206855" grpId="0" autoUpdateAnimBg="0"/>
      <p:bldP spid="206856" grpId="0" autoUpdateAnimBg="0"/>
      <p:bldP spid="206857" grpId="0" autoUpdateAnimBg="0"/>
      <p:bldP spid="206867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z="3600"/>
              <a:t>Actuaciones encaminadas a promover la salud cardiovascular, pretenden conseguir: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s-ES" altLang="es-ES" sz="2400"/>
              <a:t>Nulo consumo de tabaco</a:t>
            </a:r>
          </a:p>
          <a:p>
            <a:pPr>
              <a:lnSpc>
                <a:spcPct val="80000"/>
              </a:lnSpc>
            </a:pPr>
            <a:r>
              <a:rPr lang="es-ES" altLang="es-ES" sz="2400"/>
              <a:t>Actividad física adecuada-al menos 30 minutos 5 veces por semana-</a:t>
            </a:r>
          </a:p>
          <a:p>
            <a:pPr>
              <a:lnSpc>
                <a:spcPct val="80000"/>
              </a:lnSpc>
            </a:pPr>
            <a:r>
              <a:rPr lang="es-ES" altLang="es-ES" sz="2400"/>
              <a:t>Hábitos de comida saludables</a:t>
            </a:r>
          </a:p>
          <a:p>
            <a:pPr>
              <a:lnSpc>
                <a:spcPct val="80000"/>
              </a:lnSpc>
            </a:pPr>
            <a:r>
              <a:rPr lang="es-ES" altLang="es-ES" sz="2400"/>
              <a:t>Ausencia de sobrepeso</a:t>
            </a:r>
          </a:p>
          <a:p>
            <a:pPr>
              <a:lnSpc>
                <a:spcPct val="80000"/>
              </a:lnSpc>
            </a:pPr>
            <a:r>
              <a:rPr lang="es-ES" altLang="es-ES" sz="2400"/>
              <a:t>TA&lt;140/90</a:t>
            </a:r>
          </a:p>
          <a:p>
            <a:pPr>
              <a:lnSpc>
                <a:spcPct val="80000"/>
              </a:lnSpc>
            </a:pPr>
            <a:r>
              <a:rPr lang="es-ES" altLang="es-ES" sz="2400"/>
              <a:t>Colesterol por debajo de 190 mg/ml</a:t>
            </a:r>
          </a:p>
          <a:p>
            <a:pPr>
              <a:lnSpc>
                <a:spcPct val="80000"/>
              </a:lnSpc>
            </a:pPr>
            <a:r>
              <a:rPr lang="es-ES" altLang="es-ES" sz="2400"/>
              <a:t>Metabolismo normal de glucosa</a:t>
            </a:r>
          </a:p>
          <a:p>
            <a:pPr>
              <a:lnSpc>
                <a:spcPct val="80000"/>
              </a:lnSpc>
            </a:pPr>
            <a:r>
              <a:rPr lang="es-ES" altLang="es-ES" sz="2400"/>
              <a:t>Reducción del nivel de estrés</a:t>
            </a:r>
          </a:p>
        </p:txBody>
      </p:sp>
      <p:pic>
        <p:nvPicPr>
          <p:cNvPr id="184324" name="Picture 4" descr="racewalking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788" y="1700213"/>
            <a:ext cx="2652712" cy="3992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766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41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b="1">
                <a:solidFill>
                  <a:srgbClr val="FF0000"/>
                </a:solidFill>
              </a:rPr>
              <a:t>REHABILITACIÓN CARDÍACA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gl-ES" altLang="es-ES" sz="2400"/>
              <a:t>OMS.Informe 270: “Conxunto de actividades necesarias para asegurar os cardiópatas unha condición física, mental e social óptima, que lles permita ocupar polos seus propios medios un lugar tan normal como lles sexa posible na Sociedade”</a:t>
            </a:r>
          </a:p>
          <a:p>
            <a:pPr>
              <a:lnSpc>
                <a:spcPct val="90000"/>
              </a:lnSpc>
            </a:pPr>
            <a:r>
              <a:rPr lang="gl-ES" altLang="es-ES" sz="2400"/>
              <a:t>1964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15" y="2420888"/>
            <a:ext cx="4352485" cy="2448272"/>
          </a:xfrm>
        </p:spPr>
      </p:pic>
    </p:spTree>
    <p:extLst>
      <p:ext uri="{BB962C8B-B14F-4D97-AF65-F5344CB8AC3E}">
        <p14:creationId xmlns:p14="http://schemas.microsoft.com/office/powerpoint/2010/main" val="22753366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es-ES" altLang="es-ES" sz="4000"/>
            </a:br>
            <a:r>
              <a:rPr lang="es-ES" altLang="es-ES" sz="3000"/>
              <a:t>REHABILITACIÓN PARA CORAZONES ROTOS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s-ES" altLang="es-ES" sz="2800"/>
          </a:p>
          <a:p>
            <a:r>
              <a:rPr lang="es-ES" altLang="es-ES" sz="2800">
                <a:solidFill>
                  <a:schemeClr val="accent2"/>
                </a:solidFill>
              </a:rPr>
              <a:t>OMS. Los programas de REHABILITACIÓN CARDIACA reducen en un 20% la mortalidad tras un infarto.</a:t>
            </a:r>
          </a:p>
          <a:p>
            <a:r>
              <a:rPr lang="es-ES" altLang="es-ES" sz="2800">
                <a:solidFill>
                  <a:srgbClr val="990033"/>
                </a:solidFill>
              </a:rPr>
              <a:t>Sólo un 3% accede a esos programas</a:t>
            </a:r>
          </a:p>
          <a:p>
            <a:endParaRPr lang="es-ES" altLang="es-ES" sz="2800">
              <a:solidFill>
                <a:schemeClr val="accent2"/>
              </a:solidFill>
            </a:endParaRPr>
          </a:p>
        </p:txBody>
      </p:sp>
      <p:pic>
        <p:nvPicPr>
          <p:cNvPr id="97284" name="Picture 4" descr="P10200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1375" y="2371725"/>
            <a:ext cx="4035425" cy="2987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4695825" y="5321300"/>
            <a:ext cx="3486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" altLang="es-ES">
                <a:solidFill>
                  <a:srgbClr val="0000CC"/>
                </a:solidFill>
              </a:rPr>
              <a:t>PROGRAMA REHABILITACIÓN</a:t>
            </a:r>
          </a:p>
          <a:p>
            <a:pPr algn="ctr"/>
            <a:r>
              <a:rPr lang="es-ES" altLang="es-ES">
                <a:solidFill>
                  <a:srgbClr val="0000CC"/>
                </a:solidFill>
              </a:rPr>
              <a:t>AMICOR 2005</a:t>
            </a:r>
          </a:p>
        </p:txBody>
      </p:sp>
    </p:spTree>
    <p:extLst>
      <p:ext uri="{BB962C8B-B14F-4D97-AF65-F5344CB8AC3E}">
        <p14:creationId xmlns:p14="http://schemas.microsoft.com/office/powerpoint/2010/main" val="1551277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1331913" y="898525"/>
            <a:ext cx="60483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400" b="1" i="0" u="none" strike="noStrike" kern="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cs typeface="Times New Roman" panose="02020603050405020304" pitchFamily="18" charset="0"/>
              </a:rPr>
              <a:t>SALA DE REHABILITACIÓN CARDÍACA</a:t>
            </a:r>
            <a:endParaRPr kumimoji="0" lang="es-ES" altLang="es-ES" sz="2400" b="0" i="0" u="none" strike="noStrike" kern="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2400" b="0" i="0" u="none" strike="noStrike" kern="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</a:endParaRPr>
          </a:p>
        </p:txBody>
      </p:sp>
      <p:pic>
        <p:nvPicPr>
          <p:cNvPr id="188419" name="Picture 3" descr="pic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58975"/>
            <a:ext cx="8820150" cy="32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20" name="Rectangle 4"/>
          <p:cNvSpPr>
            <a:spLocks noChangeArrowheads="1"/>
          </p:cNvSpPr>
          <p:nvPr/>
        </p:nvSpPr>
        <p:spPr bwMode="auto">
          <a:xfrm>
            <a:off x="3203575" y="5516563"/>
            <a:ext cx="29829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Ilustración 3 SALA REHABILITACIÓN AMICOR</a:t>
            </a:r>
            <a:endParaRPr kumimoji="0" lang="es-ES" altLang="es-ES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69487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>
                <a:solidFill>
                  <a:schemeClr val="tx2">
                    <a:satMod val="200000"/>
                  </a:schemeClr>
                </a:solidFill>
              </a:rPr>
              <a:t>Prescripción de ejercicio</a:t>
            </a:r>
          </a:p>
        </p:txBody>
      </p:sp>
      <p:pic>
        <p:nvPicPr>
          <p:cNvPr id="65539" name="Picture 3" descr="DSCN818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484313"/>
            <a:ext cx="6043613" cy="4530725"/>
          </a:xfrm>
          <a:noFill/>
        </p:spPr>
      </p:pic>
    </p:spTree>
    <p:extLst>
      <p:ext uri="{BB962C8B-B14F-4D97-AF65-F5344CB8AC3E}">
        <p14:creationId xmlns:p14="http://schemas.microsoft.com/office/powerpoint/2010/main" val="13546595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143000"/>
          </a:xfrm>
        </p:spPr>
        <p:txBody>
          <a:bodyPr/>
          <a:lstStyle/>
          <a:p>
            <a:r>
              <a:rPr lang="es-ES" dirty="0"/>
              <a:t>PROTOCOLOS DE </a:t>
            </a:r>
            <a:r>
              <a:rPr lang="es-ES" dirty="0" err="1"/>
              <a:t>ACTIVIDADe</a:t>
            </a:r>
            <a:r>
              <a:rPr lang="es-ES" dirty="0"/>
              <a:t> FISICA </a:t>
            </a:r>
            <a:r>
              <a:rPr lang="es-ES" dirty="0" err="1"/>
              <a:t>nas</a:t>
            </a:r>
            <a:r>
              <a:rPr lang="es-ES" dirty="0"/>
              <a:t> ENFERMEDADES CRÓNICAS e FACTORES DE </a:t>
            </a:r>
            <a:r>
              <a:rPr lang="es-ES" dirty="0" err="1"/>
              <a:t>RIscO</a:t>
            </a:r>
            <a:r>
              <a:rPr lang="es-ES" dirty="0"/>
              <a:t> CARDIOVASCULAR</a:t>
            </a:r>
            <a:br>
              <a:rPr lang="es-ES" dirty="0"/>
            </a:br>
            <a:endParaRPr lang="es-ES" dirty="0"/>
          </a:p>
        </p:txBody>
      </p:sp>
      <p:sp>
        <p:nvSpPr>
          <p:cNvPr id="4" name="Marcador de gráfico 2"/>
          <p:cNvSpPr txBox="1">
            <a:spLocks/>
          </p:cNvSpPr>
          <p:nvPr/>
        </p:nvSpPr>
        <p:spPr>
          <a:xfrm>
            <a:off x="467544" y="1628800"/>
            <a:ext cx="8229600" cy="4530725"/>
          </a:xfrm>
          <a:prstGeom prst="rect">
            <a:avLst/>
          </a:prstGeom>
        </p:spPr>
      </p:sp>
      <p:pic>
        <p:nvPicPr>
          <p:cNvPr id="6" name="Marcador de gráfico 5"/>
          <p:cNvPicPr>
            <a:picLocks noGrp="1" noChangeAspect="1"/>
          </p:cNvPicPr>
          <p:nvPr>
            <p:ph type="chart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6792" y="2208443"/>
            <a:ext cx="5800749" cy="34983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4806"/>
            <a:ext cx="3836515" cy="554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943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332656"/>
            <a:ext cx="3907343" cy="24482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1795" y="553523"/>
            <a:ext cx="2448272" cy="203169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068960"/>
            <a:ext cx="3707904" cy="15841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869160"/>
            <a:ext cx="2987824" cy="19168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116" y="3639660"/>
            <a:ext cx="3595808" cy="269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757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08050"/>
            <a:ext cx="8229600" cy="504825"/>
          </a:xfrm>
        </p:spPr>
        <p:txBody>
          <a:bodyPr/>
          <a:lstStyle/>
          <a:p>
            <a:pPr marL="484632" algn="ctr" eaLnBrk="1" fontAlgn="auto" hangingPunct="1">
              <a:spcAft>
                <a:spcPts val="0"/>
              </a:spcAft>
              <a:defRPr/>
            </a:pPr>
            <a:r>
              <a:rPr lang="es-ES" sz="24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RECOMENDACIONES SOBRE AF EN LA OBESIDAD</a:t>
            </a:r>
            <a:endParaRPr lang="es-ES" sz="2400" dirty="0">
              <a:solidFill>
                <a:schemeClr val="accent1">
                  <a:tint val="83000"/>
                  <a:satMod val="150000"/>
                </a:schemeClr>
              </a:solidFill>
              <a:latin typeface="Tahoma" pitchFamily="34" charset="0"/>
            </a:endParaRP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557338"/>
            <a:ext cx="8135938" cy="4213225"/>
          </a:xfrm>
        </p:spPr>
        <p:txBody>
          <a:bodyPr lIns="91440" tIns="45720" anchor="ctr">
            <a:spAutoFit/>
          </a:bodyPr>
          <a:lstStyle/>
          <a:p>
            <a:pPr marL="0" indent="0" algn="just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s-ES" sz="800" b="1" dirty="0">
              <a:solidFill>
                <a:srgbClr val="C00000"/>
              </a:solidFill>
              <a:latin typeface="Tahoma" pitchFamily="34" charset="0"/>
              <a:ea typeface="Arial Unicode MS" pitchFamily="34" charset="-128"/>
            </a:endParaRPr>
          </a:p>
          <a:p>
            <a:pPr marL="0" indent="0" algn="just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" sz="2000" b="1" dirty="0">
                <a:solidFill>
                  <a:srgbClr val="C00000"/>
                </a:solidFill>
                <a:latin typeface="Tahoma" pitchFamily="34" charset="0"/>
                <a:ea typeface="Arial Unicode MS" pitchFamily="34" charset="-128"/>
              </a:rPr>
              <a:t>PROPUESTA DE ENTRENAMIENTO 1:</a:t>
            </a:r>
          </a:p>
          <a:p>
            <a:pPr marL="0" indent="431800"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es-ES" sz="1000" b="1" dirty="0">
              <a:solidFill>
                <a:srgbClr val="C00000"/>
              </a:solidFill>
              <a:latin typeface="Tahoma" pitchFamily="34" charset="0"/>
              <a:ea typeface="Arial Unicode MS" pitchFamily="34" charset="-128"/>
            </a:endParaRPr>
          </a:p>
          <a:p>
            <a:pPr marL="0" indent="431800"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es-ES" sz="2000" b="1" dirty="0">
              <a:solidFill>
                <a:srgbClr val="C00000"/>
              </a:solidFill>
              <a:latin typeface="Tahoma" pitchFamily="34" charset="0"/>
              <a:ea typeface="Arial Unicode MS" pitchFamily="34" charset="-128"/>
            </a:endParaRPr>
          </a:p>
          <a:p>
            <a:pPr marL="0" indent="431800"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es-ES" sz="2000" b="1" dirty="0">
              <a:solidFill>
                <a:srgbClr val="C00000"/>
              </a:solidFill>
              <a:latin typeface="Tahoma" pitchFamily="34" charset="0"/>
              <a:ea typeface="Arial Unicode MS" pitchFamily="34" charset="-128"/>
            </a:endParaRPr>
          </a:p>
          <a:p>
            <a:pPr marL="0" indent="431800"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es-ES" sz="2000" b="1" dirty="0">
              <a:solidFill>
                <a:srgbClr val="C00000"/>
              </a:solidFill>
              <a:latin typeface="Tahoma" pitchFamily="34" charset="0"/>
              <a:ea typeface="Arial Unicode MS" pitchFamily="34" charset="-128"/>
            </a:endParaRPr>
          </a:p>
          <a:p>
            <a:pPr marL="0" indent="431800"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es-ES" sz="2000" b="1" dirty="0">
              <a:solidFill>
                <a:srgbClr val="C00000"/>
              </a:solidFill>
              <a:latin typeface="Tahoma" pitchFamily="34" charset="0"/>
              <a:ea typeface="Arial Unicode MS" pitchFamily="34" charset="-128"/>
            </a:endParaRPr>
          </a:p>
          <a:p>
            <a:pPr marL="0" indent="431800"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es-ES" sz="2000" b="1" dirty="0">
              <a:solidFill>
                <a:srgbClr val="C00000"/>
              </a:solidFill>
              <a:latin typeface="Tahoma" pitchFamily="34" charset="0"/>
              <a:ea typeface="Arial Unicode MS" pitchFamily="34" charset="-128"/>
            </a:endParaRPr>
          </a:p>
          <a:p>
            <a:pPr marL="0" indent="431800"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es-ES" sz="2000" b="1" dirty="0">
              <a:solidFill>
                <a:srgbClr val="C00000"/>
              </a:solidFill>
              <a:latin typeface="Tahoma" pitchFamily="34" charset="0"/>
              <a:ea typeface="Arial Unicode MS" pitchFamily="34" charset="-128"/>
            </a:endParaRPr>
          </a:p>
          <a:p>
            <a:pPr marL="0" indent="431800"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es-ES" sz="2000" b="1" dirty="0">
              <a:solidFill>
                <a:srgbClr val="C00000"/>
              </a:solidFill>
              <a:latin typeface="Tahoma" pitchFamily="34" charset="0"/>
              <a:ea typeface="Arial Unicode MS" pitchFamily="34" charset="-128"/>
            </a:endParaRPr>
          </a:p>
          <a:p>
            <a:pPr marL="0" indent="431800"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es-ES" sz="2000" b="1" dirty="0">
              <a:solidFill>
                <a:srgbClr val="C00000"/>
              </a:solidFill>
              <a:latin typeface="Tahoma" pitchFamily="34" charset="0"/>
              <a:ea typeface="Arial Unicode MS" pitchFamily="34" charset="-128"/>
            </a:endParaRPr>
          </a:p>
          <a:p>
            <a:pPr marL="0" indent="431800"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es-ES" sz="2000" b="1" dirty="0">
              <a:solidFill>
                <a:srgbClr val="C00000"/>
              </a:solidFill>
              <a:latin typeface="Tahoma" pitchFamily="34" charset="0"/>
              <a:ea typeface="Arial Unicode MS" pitchFamily="34" charset="-128"/>
            </a:endParaRPr>
          </a:p>
          <a:p>
            <a:pPr marL="0" indent="431800"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es-ES" sz="2000" b="1" dirty="0">
              <a:solidFill>
                <a:srgbClr val="C00000"/>
              </a:solidFill>
              <a:latin typeface="Tahoma" pitchFamily="34" charset="0"/>
              <a:ea typeface="Arial Unicode MS" pitchFamily="34" charset="-128"/>
            </a:endParaRPr>
          </a:p>
          <a:p>
            <a:pPr marL="0" indent="431800"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es-ES" sz="2000" b="1" dirty="0">
              <a:solidFill>
                <a:srgbClr val="C00000"/>
              </a:solidFill>
              <a:latin typeface="Tahoma" pitchFamily="34" charset="0"/>
              <a:ea typeface="Arial Unicode MS" pitchFamily="34" charset="-128"/>
            </a:endParaRPr>
          </a:p>
          <a:p>
            <a:pPr marL="0" indent="431800"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es-ES" sz="1200" dirty="0">
              <a:latin typeface="Tahoma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468313" y="2349500"/>
          <a:ext cx="8208962" cy="3384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1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4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6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2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LUNES</a:t>
                      </a:r>
                      <a:endParaRPr lang="es-ES" sz="12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MIÉRCOLES</a:t>
                      </a:r>
                      <a:endParaRPr lang="es-ES" sz="12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V IERNES</a:t>
                      </a:r>
                      <a:endParaRPr lang="es-ES" sz="12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_tradnl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DOMINGO </a:t>
                      </a:r>
                      <a:endParaRPr lang="es-ES" sz="12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0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0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0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FUERZA RESISTENCIA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es-ES_tradnl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 minutos </a:t>
                      </a:r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/>
                      <a:endParaRPr lang="es-ES" sz="12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endParaRPr lang="es-ES" sz="12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FUERZA RESISTENCIA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  <a:r>
                        <a:rPr lang="es-ES_tradnl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 minutos </a:t>
                      </a:r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 </a:t>
                      </a:r>
                    </a:p>
                  </a:txBody>
                  <a:tcPr marL="91441" marR="91441"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1873">
                <a:tc>
                  <a:txBody>
                    <a:bodyPr/>
                    <a:lstStyle/>
                    <a:p>
                      <a:pPr algn="ctr"/>
                      <a:endParaRPr lang="es-ES" sz="14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r>
                        <a:rPr lang="es-ES" sz="14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</a:t>
                      </a:r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ARDIOVASCULAR</a:t>
                      </a:r>
                    </a:p>
                    <a:p>
                      <a:pPr algn="ctr"/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 minutos</a:t>
                      </a:r>
                    </a:p>
                    <a:p>
                      <a:pPr algn="ctr"/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70% FC máxima</a:t>
                      </a:r>
                      <a:r>
                        <a:rPr lang="es-ES" sz="1200" b="1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CARDIOVASCULAR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elíptica, bicicleta, remo</a:t>
                      </a:r>
                    </a:p>
                    <a:p>
                      <a:pPr algn="ctr"/>
                      <a:endParaRPr lang="es-ES" sz="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60 minutos</a:t>
                      </a:r>
                    </a:p>
                    <a:p>
                      <a:pPr algn="ctr"/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60% FC máxima</a:t>
                      </a:r>
                      <a:r>
                        <a:rPr lang="es-ES" sz="1200" b="1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CARDIOVASCULAR</a:t>
                      </a:r>
                    </a:p>
                    <a:p>
                      <a:pPr algn="ctr"/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 minutos</a:t>
                      </a:r>
                    </a:p>
                    <a:p>
                      <a:pPr algn="ctr"/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70% FC máxima</a:t>
                      </a:r>
                      <a:r>
                        <a:rPr lang="es-ES" sz="1200" b="1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1" marR="91441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s-ES" sz="14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CARDIOVASCULAR</a:t>
                      </a:r>
                    </a:p>
                    <a:p>
                      <a:pPr algn="ctr"/>
                      <a:endParaRPr lang="es-ES" sz="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r>
                        <a:rPr lang="es-ES" sz="1200" b="0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Continuo con cambios de ritmo</a:t>
                      </a:r>
                    </a:p>
                    <a:p>
                      <a:pPr algn="ctr"/>
                      <a:endParaRPr lang="es-ES" sz="8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60 minutos</a:t>
                      </a:r>
                    </a:p>
                    <a:p>
                      <a:pPr algn="ctr"/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r>
                        <a:rPr lang="es-E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70% FC máxima</a:t>
                      </a:r>
                      <a:r>
                        <a:rPr lang="es-ES" sz="1200" b="1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es-ES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1441" marR="91441"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82647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>
                <a:solidFill>
                  <a:srgbClr val="FFFF00"/>
                </a:solidFill>
              </a:rPr>
              <a:t>Programa nutricional</a:t>
            </a:r>
          </a:p>
        </p:txBody>
      </p:sp>
      <p:pic>
        <p:nvPicPr>
          <p:cNvPr id="110604" name="Picture 12" descr="corbascu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700808"/>
            <a:ext cx="4392613" cy="4392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merend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0152" y="2898130"/>
            <a:ext cx="2916072" cy="218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8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z="3600">
                <a:solidFill>
                  <a:srgbClr val="CC0000"/>
                </a:solidFill>
              </a:rPr>
              <a:t>ALMORZO CARDIOSAUDABLE (3)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gl-ES" altLang="es-ES" sz="2400"/>
              <a:t>O almorzo cardiosaudable é fácil, rápido e barato. Admite toda clase de combinacións . </a:t>
            </a:r>
          </a:p>
          <a:p>
            <a:r>
              <a:rPr lang="gl-ES" altLang="es-ES" sz="2400">
                <a:solidFill>
                  <a:schemeClr val="accent2"/>
                </a:solidFill>
              </a:rPr>
              <a:t>NON PODEN FALTAR</a:t>
            </a:r>
            <a:r>
              <a:rPr lang="gl-ES" altLang="es-ES" sz="2400"/>
              <a:t>: </a:t>
            </a:r>
            <a:r>
              <a:rPr lang="gl-ES" altLang="es-ES" sz="2400" b="1">
                <a:solidFill>
                  <a:srgbClr val="CC0000"/>
                </a:solidFill>
              </a:rPr>
              <a:t>A LEITE E OS SEUS DERIVADOS, FROITA, PAN, ACEITE DE OLIVA VIRXE, MEL, CEREAIS E AZUCRE.</a:t>
            </a:r>
          </a:p>
        </p:txBody>
      </p:sp>
      <p:pic>
        <p:nvPicPr>
          <p:cNvPr id="91140" name="Picture 4" descr="j023413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1188" y="1654175"/>
            <a:ext cx="1952625" cy="2078038"/>
          </a:xfrm>
        </p:spPr>
      </p:pic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5159375" y="1239838"/>
            <a:ext cx="36210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" altLang="es-ES" sz="1600" b="1">
                <a:solidFill>
                  <a:srgbClr val="CC0000"/>
                </a:solidFill>
              </a:rPr>
              <a:t>BASTAN 10 MINUTOS PARA A SÚA</a:t>
            </a:r>
          </a:p>
          <a:p>
            <a:pPr algn="ctr"/>
            <a:r>
              <a:rPr lang="es-ES" altLang="es-ES" sz="1600" b="1">
                <a:solidFill>
                  <a:srgbClr val="CC0000"/>
                </a:solidFill>
              </a:rPr>
              <a:t> PREPARACIÓN</a:t>
            </a:r>
          </a:p>
        </p:txBody>
      </p:sp>
      <p:pic>
        <p:nvPicPr>
          <p:cNvPr id="91142" name="Picture 6" descr="Triptico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3938588"/>
            <a:ext cx="3671887" cy="2514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15759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10"/>
            <a:ext cx="9144000" cy="67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51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rot="10800000">
            <a:off x="179388" y="765175"/>
            <a:ext cx="8737600" cy="1588"/>
          </a:xfrm>
          <a:prstGeom prst="line">
            <a:avLst/>
          </a:prstGeom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228600" y="6426200"/>
            <a:ext cx="8737600" cy="1588"/>
          </a:xfrm>
          <a:prstGeom prst="line">
            <a:avLst/>
          </a:prstGeom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845" name="CuadroTexto 200"/>
          <p:cNvSpPr txBox="1">
            <a:spLocks noChangeArrowheads="1"/>
          </p:cNvSpPr>
          <p:nvPr/>
        </p:nvSpPr>
        <p:spPr bwMode="auto">
          <a:xfrm>
            <a:off x="179388" y="260350"/>
            <a:ext cx="60244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s-ES" altLang="es-ES" sz="2000" b="1" dirty="0">
                <a:solidFill>
                  <a:srgbClr val="C00000"/>
                </a:solidFill>
                <a:latin typeface="Corbel" pitchFamily="34" charset="0"/>
                <a:ea typeface="ＭＳ Ｐゴシック" pitchFamily="34" charset="-128"/>
              </a:rPr>
              <a:t>Elaboración das </a:t>
            </a:r>
            <a:r>
              <a:rPr lang="es-ES" altLang="es-ES" sz="2000" b="1" dirty="0" err="1">
                <a:solidFill>
                  <a:srgbClr val="C00000"/>
                </a:solidFill>
                <a:latin typeface="Corbel" pitchFamily="34" charset="0"/>
                <a:ea typeface="ＭＳ Ｐゴシック" pitchFamily="34" charset="-128"/>
              </a:rPr>
              <a:t>Estratexias</a:t>
            </a:r>
            <a:r>
              <a:rPr lang="es-ES" altLang="es-ES" sz="2000" b="1" dirty="0">
                <a:solidFill>
                  <a:srgbClr val="C00000"/>
                </a:solidFill>
                <a:latin typeface="Corbel" pitchFamily="34" charset="0"/>
                <a:ea typeface="ＭＳ Ｐゴシック" pitchFamily="34" charset="-128"/>
              </a:rPr>
              <a:t> e </a:t>
            </a:r>
            <a:r>
              <a:rPr lang="es-ES" altLang="es-ES" sz="2000" b="1" dirty="0" err="1">
                <a:solidFill>
                  <a:srgbClr val="C00000"/>
                </a:solidFill>
                <a:latin typeface="Corbel" pitchFamily="34" charset="0"/>
                <a:ea typeface="ＭＳ Ｐゴシック" pitchFamily="34" charset="-128"/>
              </a:rPr>
              <a:t>Propostas</a:t>
            </a:r>
            <a:r>
              <a:rPr lang="es-ES" altLang="es-ES" sz="2000" b="1" dirty="0">
                <a:solidFill>
                  <a:srgbClr val="C00000"/>
                </a:solidFill>
                <a:latin typeface="Corbel" pitchFamily="34" charset="0"/>
                <a:ea typeface="ＭＳ Ｐゴシック" pitchFamily="34" charset="-128"/>
              </a:rPr>
              <a:t> de Actuación</a:t>
            </a:r>
            <a:endParaRPr lang="es-ES_tradnl" altLang="es-ES" sz="2000" b="1" dirty="0">
              <a:solidFill>
                <a:srgbClr val="C00000"/>
              </a:solidFill>
              <a:latin typeface="Corbel" pitchFamily="34" charset="0"/>
              <a:ea typeface="ＭＳ Ｐゴシック" pitchFamily="34" charset="-128"/>
            </a:endParaRPr>
          </a:p>
        </p:txBody>
      </p:sp>
      <p:sp>
        <p:nvSpPr>
          <p:cNvPr id="35846" name="85 Título"/>
          <p:cNvSpPr>
            <a:spLocks/>
          </p:cNvSpPr>
          <p:nvPr/>
        </p:nvSpPr>
        <p:spPr bwMode="auto">
          <a:xfrm>
            <a:off x="121443" y="827089"/>
            <a:ext cx="496887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s-ES" altLang="es-ES" sz="2000" b="1" dirty="0">
                <a:solidFill>
                  <a:srgbClr val="EA7F01"/>
                </a:solidFill>
                <a:cs typeface="Arial" pitchFamily="34" charset="0"/>
              </a:rPr>
              <a:t>Composición grupos de </a:t>
            </a:r>
            <a:r>
              <a:rPr lang="es-ES" altLang="es-ES" sz="2000" b="1" dirty="0" err="1">
                <a:solidFill>
                  <a:srgbClr val="EA7F01"/>
                </a:solidFill>
                <a:cs typeface="Arial" pitchFamily="34" charset="0"/>
              </a:rPr>
              <a:t>traballo</a:t>
            </a:r>
            <a:endParaRPr lang="ca-ES" altLang="es-ES" sz="2000" b="1" dirty="0">
              <a:solidFill>
                <a:srgbClr val="EA7F01"/>
              </a:solidFill>
              <a:cs typeface="Arial" pitchFamily="34" charset="0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207361" y="1388328"/>
            <a:ext cx="79438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s-ES" sz="1400" dirty="0">
                <a:ea typeface="ＭＳ Ｐゴシック" pitchFamily="34" charset="-128"/>
              </a:rPr>
              <a:t>Grupos de </a:t>
            </a:r>
            <a:r>
              <a:rPr lang="es-ES" altLang="es-ES" sz="1400" dirty="0" err="1">
                <a:ea typeface="ＭＳ Ｐゴシック" pitchFamily="34" charset="-128"/>
              </a:rPr>
              <a:t>traballo</a:t>
            </a:r>
            <a:r>
              <a:rPr lang="es-ES" altLang="es-ES" sz="1400" dirty="0">
                <a:ea typeface="ＭＳ Ｐゴシック" pitchFamily="34" charset="-128"/>
              </a:rPr>
              <a:t> </a:t>
            </a:r>
            <a:r>
              <a:rPr lang="es-ES" altLang="es-ES" sz="1400" dirty="0" err="1">
                <a:ea typeface="ＭＳ Ｐゴシック" pitchFamily="34" charset="-128"/>
              </a:rPr>
              <a:t>compostos</a:t>
            </a:r>
            <a:r>
              <a:rPr lang="es-ES" altLang="es-ES" sz="1400" dirty="0">
                <a:ea typeface="ＭＳ Ｐゴシック" pitchFamily="34" charset="-128"/>
              </a:rPr>
              <a:t> por </a:t>
            </a:r>
            <a:r>
              <a:rPr lang="es-ES" altLang="es-ES" sz="1400" dirty="0" err="1">
                <a:ea typeface="ＭＳ Ｐゴシック" pitchFamily="34" charset="-128"/>
              </a:rPr>
              <a:t>persoas</a:t>
            </a:r>
            <a:r>
              <a:rPr lang="es-ES" altLang="es-ES" sz="1400" dirty="0">
                <a:ea typeface="ＭＳ Ｐゴシック" pitchFamily="34" charset="-128"/>
              </a:rPr>
              <a:t> de diferentes perfiles </a:t>
            </a:r>
            <a:r>
              <a:rPr lang="es-ES" altLang="es-ES" sz="1400" dirty="0" err="1">
                <a:ea typeface="ＭＳ Ｐゴシック" pitchFamily="34" charset="-128"/>
              </a:rPr>
              <a:t>profesionais</a:t>
            </a:r>
            <a:r>
              <a:rPr lang="es-ES" altLang="es-ES" sz="1400" dirty="0">
                <a:ea typeface="ＭＳ Ｐゴシック" pitchFamily="34" charset="-128"/>
              </a:rPr>
              <a:t> dada a </a:t>
            </a:r>
            <a:r>
              <a:rPr lang="es-ES" altLang="es-ES" dirty="0">
                <a:solidFill>
                  <a:srgbClr val="EA7F01"/>
                </a:solidFill>
                <a:ea typeface="ＭＳ Ｐゴシック" pitchFamily="34" charset="-128"/>
              </a:rPr>
              <a:t>orientación intersectorial</a:t>
            </a:r>
            <a:r>
              <a:rPr lang="es-ES" altLang="es-ES" sz="1400" dirty="0">
                <a:ea typeface="ＭＳ Ｐゴシック" pitchFamily="34" charset="-128"/>
              </a:rPr>
              <a:t> coa que se trata de dotar o Plan. </a:t>
            </a:r>
          </a:p>
        </p:txBody>
      </p:sp>
      <p:sp>
        <p:nvSpPr>
          <p:cNvPr id="35848" name="Oval 16"/>
          <p:cNvSpPr>
            <a:spLocks noChangeArrowheads="1"/>
          </p:cNvSpPr>
          <p:nvPr/>
        </p:nvSpPr>
        <p:spPr bwMode="auto">
          <a:xfrm>
            <a:off x="3525838" y="3248025"/>
            <a:ext cx="2447925" cy="1763713"/>
          </a:xfrm>
          <a:prstGeom prst="ellipse">
            <a:avLst/>
          </a:prstGeom>
          <a:solidFill>
            <a:srgbClr val="EA7F0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s-ES" altLang="es-ES" sz="1400" dirty="0">
                <a:ea typeface="ＭＳ Ｐゴシック" pitchFamily="34" charset="-128"/>
              </a:rPr>
              <a:t>ACTIVIDADE FÍSICA</a:t>
            </a:r>
          </a:p>
        </p:txBody>
      </p:sp>
      <p:sp>
        <p:nvSpPr>
          <p:cNvPr id="35849" name="Oval 25"/>
          <p:cNvSpPr>
            <a:spLocks noChangeArrowheads="1"/>
          </p:cNvSpPr>
          <p:nvPr/>
        </p:nvSpPr>
        <p:spPr bwMode="auto">
          <a:xfrm>
            <a:off x="323850" y="3608388"/>
            <a:ext cx="1839913" cy="755650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s-ES" altLang="es-ES" sz="1400" dirty="0" err="1">
                <a:ea typeface="ＭＳ Ｐゴシック" pitchFamily="34" charset="-128"/>
              </a:rPr>
              <a:t>S,Sociocomunitario</a:t>
            </a:r>
            <a:endParaRPr lang="es-ES" altLang="es-ES" sz="1400" dirty="0">
              <a:ea typeface="ＭＳ Ｐゴシック" pitchFamily="34" charset="-128"/>
            </a:endParaRPr>
          </a:p>
        </p:txBody>
      </p:sp>
      <p:sp>
        <p:nvSpPr>
          <p:cNvPr id="35850" name="Oval 26"/>
          <p:cNvSpPr>
            <a:spLocks noChangeArrowheads="1"/>
          </p:cNvSpPr>
          <p:nvPr/>
        </p:nvSpPr>
        <p:spPr bwMode="auto">
          <a:xfrm>
            <a:off x="1115616" y="2886075"/>
            <a:ext cx="1767284" cy="792163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s-ES" altLang="es-ES" sz="1400" dirty="0">
                <a:ea typeface="ＭＳ Ｐゴシック" pitchFamily="34" charset="-128"/>
              </a:rPr>
              <a:t>Familia e </a:t>
            </a:r>
            <a:r>
              <a:rPr lang="es-ES" altLang="es-ES" sz="1400" dirty="0" err="1">
                <a:ea typeface="ＭＳ Ｐゴシック" pitchFamily="34" charset="-128"/>
              </a:rPr>
              <a:t>comunidade</a:t>
            </a:r>
            <a:endParaRPr lang="es-ES" altLang="es-ES" sz="1400" dirty="0">
              <a:ea typeface="ＭＳ Ｐゴシック" pitchFamily="34" charset="-128"/>
            </a:endParaRPr>
          </a:p>
        </p:txBody>
      </p:sp>
      <p:sp>
        <p:nvSpPr>
          <p:cNvPr id="35851" name="Oval 27"/>
          <p:cNvSpPr>
            <a:spLocks noChangeArrowheads="1"/>
          </p:cNvSpPr>
          <p:nvPr/>
        </p:nvSpPr>
        <p:spPr bwMode="auto">
          <a:xfrm>
            <a:off x="2163763" y="2184400"/>
            <a:ext cx="1638300" cy="792163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s-ES" altLang="es-ES" sz="1400" dirty="0" err="1">
                <a:ea typeface="ＭＳ Ｐゴシック" pitchFamily="34" charset="-128"/>
              </a:rPr>
              <a:t>Servizos</a:t>
            </a:r>
            <a:r>
              <a:rPr lang="es-ES" altLang="es-ES" sz="1400" dirty="0">
                <a:ea typeface="ＭＳ Ｐゴシック" pitchFamily="34" charset="-128"/>
              </a:rPr>
              <a:t> </a:t>
            </a:r>
            <a:r>
              <a:rPr lang="es-ES" altLang="es-ES" sz="1400" dirty="0" err="1">
                <a:ea typeface="ＭＳ Ｐゴシック" pitchFamily="34" charset="-128"/>
              </a:rPr>
              <a:t>Sociais</a:t>
            </a:r>
            <a:endParaRPr lang="es-ES" altLang="es-ES" sz="1400" dirty="0">
              <a:ea typeface="ＭＳ Ｐゴシック" pitchFamily="34" charset="-128"/>
            </a:endParaRPr>
          </a:p>
        </p:txBody>
      </p:sp>
      <p:sp>
        <p:nvSpPr>
          <p:cNvPr id="35852" name="Oval 28"/>
          <p:cNvSpPr>
            <a:spLocks noChangeArrowheads="1"/>
          </p:cNvSpPr>
          <p:nvPr/>
        </p:nvSpPr>
        <p:spPr bwMode="auto">
          <a:xfrm>
            <a:off x="5736991" y="2058314"/>
            <a:ext cx="1657350" cy="790575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s-ES" altLang="es-ES" sz="1400" dirty="0">
                <a:ea typeface="ＭＳ Ｐゴシック" pitchFamily="34" charset="-128"/>
              </a:rPr>
              <a:t>Centros de </a:t>
            </a:r>
            <a:r>
              <a:rPr lang="es-ES" altLang="es-ES" sz="1400" dirty="0" err="1">
                <a:ea typeface="ＭＳ Ｐゴシック" pitchFamily="34" charset="-128"/>
              </a:rPr>
              <a:t>Saúde</a:t>
            </a:r>
            <a:endParaRPr lang="es-ES" altLang="es-ES" sz="1400" dirty="0">
              <a:ea typeface="ＭＳ Ｐゴシック" pitchFamily="34" charset="-128"/>
            </a:endParaRPr>
          </a:p>
        </p:txBody>
      </p:sp>
      <p:sp>
        <p:nvSpPr>
          <p:cNvPr id="35854" name="Oval 31"/>
          <p:cNvSpPr>
            <a:spLocks noChangeArrowheads="1"/>
          </p:cNvSpPr>
          <p:nvPr/>
        </p:nvSpPr>
        <p:spPr bwMode="auto">
          <a:xfrm>
            <a:off x="7197725" y="3517900"/>
            <a:ext cx="1839913" cy="792163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s-ES" altLang="es-ES" sz="1400">
                <a:ea typeface="ＭＳ Ｐゴシック" pitchFamily="34" charset="-128"/>
              </a:rPr>
              <a:t>Educación</a:t>
            </a:r>
          </a:p>
        </p:txBody>
      </p:sp>
      <p:sp>
        <p:nvSpPr>
          <p:cNvPr id="35855" name="Oval 34"/>
          <p:cNvSpPr>
            <a:spLocks noChangeArrowheads="1"/>
          </p:cNvSpPr>
          <p:nvPr/>
        </p:nvSpPr>
        <p:spPr bwMode="auto">
          <a:xfrm>
            <a:off x="6099175" y="5011738"/>
            <a:ext cx="1839913" cy="792162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s-ES" altLang="es-ES" sz="1400">
                <a:ea typeface="ＭＳ Ｐゴシック" pitchFamily="34" charset="-128"/>
              </a:rPr>
              <a:t>Deporte municipal</a:t>
            </a:r>
          </a:p>
        </p:txBody>
      </p:sp>
      <p:sp>
        <p:nvSpPr>
          <p:cNvPr id="35856" name="Oval 35"/>
          <p:cNvSpPr>
            <a:spLocks noChangeArrowheads="1"/>
          </p:cNvSpPr>
          <p:nvPr/>
        </p:nvSpPr>
        <p:spPr bwMode="auto">
          <a:xfrm>
            <a:off x="2987675" y="5516563"/>
            <a:ext cx="1839913" cy="865187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s-ES" altLang="es-ES" sz="1400">
                <a:ea typeface="ＭＳ Ｐゴシック" pitchFamily="34" charset="-128"/>
              </a:rPr>
              <a:t>Urbanismo</a:t>
            </a:r>
          </a:p>
        </p:txBody>
      </p:sp>
      <p:sp>
        <p:nvSpPr>
          <p:cNvPr id="35857" name="Oval 36"/>
          <p:cNvSpPr>
            <a:spLocks noChangeArrowheads="1"/>
          </p:cNvSpPr>
          <p:nvPr/>
        </p:nvSpPr>
        <p:spPr bwMode="auto">
          <a:xfrm>
            <a:off x="1685925" y="5011738"/>
            <a:ext cx="1839913" cy="720725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s-ES" altLang="es-ES" sz="1400" dirty="0" err="1">
                <a:ea typeface="ＭＳ Ｐゴシック" pitchFamily="34" charset="-128"/>
              </a:rPr>
              <a:t>Moblidade</a:t>
            </a:r>
            <a:endParaRPr lang="es-ES" altLang="es-ES" sz="1400" dirty="0">
              <a:ea typeface="ＭＳ Ｐゴシック" pitchFamily="34" charset="-128"/>
            </a:endParaRPr>
          </a:p>
        </p:txBody>
      </p:sp>
      <p:sp>
        <p:nvSpPr>
          <p:cNvPr id="35858" name="Oval 29"/>
          <p:cNvSpPr>
            <a:spLocks noChangeArrowheads="1"/>
          </p:cNvSpPr>
          <p:nvPr/>
        </p:nvSpPr>
        <p:spPr bwMode="auto">
          <a:xfrm>
            <a:off x="6804025" y="4291013"/>
            <a:ext cx="1839913" cy="774700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s-ES" altLang="es-ES" sz="1400" dirty="0" err="1">
                <a:ea typeface="ＭＳ Ｐゴシック" pitchFamily="34" charset="-128"/>
              </a:rPr>
              <a:t>Universidade</a:t>
            </a:r>
            <a:endParaRPr lang="es-ES" altLang="es-ES" sz="1400" dirty="0">
              <a:ea typeface="ＭＳ Ｐゴシック" pitchFamily="34" charset="-128"/>
            </a:endParaRPr>
          </a:p>
        </p:txBody>
      </p:sp>
      <p:sp>
        <p:nvSpPr>
          <p:cNvPr id="35859" name="Oval 25"/>
          <p:cNvSpPr>
            <a:spLocks noChangeArrowheads="1"/>
          </p:cNvSpPr>
          <p:nvPr/>
        </p:nvSpPr>
        <p:spPr bwMode="auto">
          <a:xfrm>
            <a:off x="833451" y="4310063"/>
            <a:ext cx="1839912" cy="755650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s-ES" altLang="es-ES" sz="1400" dirty="0">
                <a:ea typeface="ＭＳ Ｐゴシック" pitchFamily="34" charset="-128"/>
              </a:rPr>
              <a:t>AAVV,ANPAS</a:t>
            </a:r>
          </a:p>
          <a:p>
            <a:pPr algn="ctr"/>
            <a:r>
              <a:rPr lang="es-ES" altLang="es-ES" sz="1400" dirty="0" err="1">
                <a:ea typeface="ＭＳ Ｐゴシック" pitchFamily="34" charset="-128"/>
              </a:rPr>
              <a:t>Escolas</a:t>
            </a:r>
            <a:r>
              <a:rPr lang="es-ES" altLang="es-ES" sz="1400" dirty="0">
                <a:ea typeface="ＭＳ Ｐゴシック" pitchFamily="34" charset="-128"/>
              </a:rPr>
              <a:t> de país/</a:t>
            </a:r>
            <a:r>
              <a:rPr lang="es-ES" altLang="es-ES" sz="1400" dirty="0" err="1">
                <a:ea typeface="ＭＳ Ｐゴシック" pitchFamily="34" charset="-128"/>
              </a:rPr>
              <a:t>nais</a:t>
            </a:r>
            <a:endParaRPr lang="es-ES" altLang="es-ES" sz="1400" dirty="0">
              <a:ea typeface="ＭＳ Ｐゴシック" pitchFamily="34" charset="-128"/>
            </a:endParaRPr>
          </a:p>
        </p:txBody>
      </p:sp>
      <p:sp>
        <p:nvSpPr>
          <p:cNvPr id="35860" name="Oval 31"/>
          <p:cNvSpPr>
            <a:spLocks noChangeArrowheads="1"/>
          </p:cNvSpPr>
          <p:nvPr/>
        </p:nvSpPr>
        <p:spPr bwMode="auto">
          <a:xfrm>
            <a:off x="3844167" y="2093913"/>
            <a:ext cx="1839913" cy="792162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s-ES" altLang="es-ES" sz="1400" dirty="0" err="1">
                <a:ea typeface="ＭＳ Ｐゴシック" pitchFamily="34" charset="-128"/>
              </a:rPr>
              <a:t>Unidade</a:t>
            </a:r>
            <a:r>
              <a:rPr lang="es-ES" altLang="es-ES" sz="1400" dirty="0">
                <a:ea typeface="ＭＳ Ｐゴシック" pitchFamily="34" charset="-128"/>
              </a:rPr>
              <a:t> </a:t>
            </a:r>
            <a:r>
              <a:rPr lang="es-ES" altLang="es-ES" sz="1400" dirty="0" err="1">
                <a:ea typeface="ＭＳ Ｐゴシック" pitchFamily="34" charset="-128"/>
              </a:rPr>
              <a:t>C.Movemento</a:t>
            </a:r>
            <a:endParaRPr lang="es-ES" altLang="es-ES" sz="1400" dirty="0">
              <a:ea typeface="ＭＳ Ｐゴシック" pitchFamily="34" charset="-128"/>
            </a:endParaRPr>
          </a:p>
        </p:txBody>
      </p:sp>
      <p:sp>
        <p:nvSpPr>
          <p:cNvPr id="35861" name="Oval 34"/>
          <p:cNvSpPr>
            <a:spLocks noChangeArrowheads="1"/>
          </p:cNvSpPr>
          <p:nvPr/>
        </p:nvSpPr>
        <p:spPr bwMode="auto">
          <a:xfrm>
            <a:off x="4827588" y="5589588"/>
            <a:ext cx="1839912" cy="792162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s-ES" altLang="es-ES" sz="1400" dirty="0">
                <a:ea typeface="ＭＳ Ｐゴシック" pitchFamily="34" charset="-128"/>
              </a:rPr>
              <a:t>CEFORE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348" y="0"/>
            <a:ext cx="19637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2684462"/>
            <a:ext cx="166370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514565" y="6427789"/>
            <a:ext cx="277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Metodoloxía</a:t>
            </a:r>
            <a:r>
              <a:rPr lang="es-ES" dirty="0"/>
              <a:t> de </a:t>
            </a:r>
            <a:r>
              <a:rPr lang="es-ES" dirty="0" err="1"/>
              <a:t>Aktibili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14353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328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>
                <a:solidFill>
                  <a:srgbClr val="C00000"/>
                </a:solidFill>
              </a:rPr>
              <a:t>Infancia</a:t>
            </a:r>
            <a:br>
              <a:rPr lang="es-ES" sz="2800" dirty="0">
                <a:solidFill>
                  <a:srgbClr val="C00000"/>
                </a:solidFill>
              </a:rPr>
            </a:br>
            <a:r>
              <a:rPr lang="es-ES" sz="2800" dirty="0" err="1">
                <a:solidFill>
                  <a:srgbClr val="C00000"/>
                </a:solidFill>
              </a:rPr>
              <a:t>proxecto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cidade</a:t>
            </a:r>
            <a:r>
              <a:rPr lang="es-ES" sz="2800" dirty="0">
                <a:solidFill>
                  <a:srgbClr val="C00000"/>
                </a:solidFill>
              </a:rPr>
              <a:t> dos </a:t>
            </a:r>
            <a:r>
              <a:rPr lang="es-ES" sz="2800" dirty="0" err="1">
                <a:solidFill>
                  <a:srgbClr val="C00000"/>
                </a:solidFill>
              </a:rPr>
              <a:t>nenos</a:t>
            </a:r>
            <a:r>
              <a:rPr lang="es-ES" sz="2800" dirty="0">
                <a:solidFill>
                  <a:srgbClr val="C00000"/>
                </a:solidFill>
              </a:rPr>
              <a:t> e das nenas de </a:t>
            </a:r>
            <a:r>
              <a:rPr lang="es-ES" sz="2800" dirty="0" err="1">
                <a:solidFill>
                  <a:srgbClr val="C00000"/>
                </a:solidFill>
              </a:rPr>
              <a:t>narón</a:t>
            </a:r>
            <a:endParaRPr lang="es-ES" sz="2800" dirty="0">
              <a:solidFill>
                <a:srgbClr val="C00000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37096" y="3256364"/>
            <a:ext cx="6172200" cy="2971800"/>
          </a:xfrm>
        </p:spPr>
        <p:txBody>
          <a:bodyPr>
            <a:normAutofit/>
          </a:bodyPr>
          <a:lstStyle/>
          <a:p>
            <a:r>
              <a:rPr lang="es-ES" sz="2400" b="1" dirty="0">
                <a:solidFill>
                  <a:srgbClr val="FFFF00"/>
                </a:solidFill>
              </a:rPr>
              <a:t>La ciudad de los niños, de Francesco </a:t>
            </a:r>
            <a:r>
              <a:rPr lang="es-ES" sz="2400" b="1" dirty="0" err="1">
                <a:solidFill>
                  <a:srgbClr val="FFFF00"/>
                </a:solidFill>
              </a:rPr>
              <a:t>Tonucci</a:t>
            </a:r>
            <a:r>
              <a:rPr lang="es-ES" sz="2400" b="1" dirty="0">
                <a:solidFill>
                  <a:srgbClr val="FFFF00"/>
                </a:solidFill>
              </a:rPr>
              <a:t>, marco de la investigación</a:t>
            </a:r>
          </a:p>
          <a:p>
            <a:r>
              <a:rPr lang="es-ES" sz="2400" b="1" dirty="0">
                <a:solidFill>
                  <a:srgbClr val="FFFF00"/>
                </a:solidFill>
              </a:rPr>
              <a:t>Educación Vial Concello de </a:t>
            </a:r>
            <a:r>
              <a:rPr lang="es-ES" sz="2400" b="1" dirty="0" err="1">
                <a:solidFill>
                  <a:srgbClr val="FFFF00"/>
                </a:solidFill>
              </a:rPr>
              <a:t>Narón</a:t>
            </a:r>
            <a:endParaRPr lang="es-ES" sz="2400" b="1" dirty="0">
              <a:solidFill>
                <a:srgbClr val="FFFF00"/>
              </a:solidFill>
            </a:endParaRPr>
          </a:p>
          <a:p>
            <a:r>
              <a:rPr lang="es-ES" sz="2400" b="1" dirty="0">
                <a:solidFill>
                  <a:srgbClr val="FFFF00"/>
                </a:solidFill>
              </a:rPr>
              <a:t>Servicio </a:t>
            </a:r>
            <a:r>
              <a:rPr lang="es-ES" sz="2400" b="1" dirty="0" err="1">
                <a:solidFill>
                  <a:srgbClr val="FFFF00"/>
                </a:solidFill>
              </a:rPr>
              <a:t>Sociocomunitario</a:t>
            </a:r>
            <a:endParaRPr lang="es-ES" sz="2400" b="1" dirty="0">
              <a:solidFill>
                <a:srgbClr val="FFFF00"/>
              </a:solidFill>
            </a:endParaRPr>
          </a:p>
          <a:p>
            <a:r>
              <a:rPr lang="es-ES" sz="2400" b="1" dirty="0">
                <a:solidFill>
                  <a:srgbClr val="FFFF00"/>
                </a:solidFill>
              </a:rPr>
              <a:t>CEFORE</a:t>
            </a:r>
          </a:p>
          <a:p>
            <a:r>
              <a:rPr lang="es-ES" sz="2400" b="1" dirty="0" err="1">
                <a:solidFill>
                  <a:srgbClr val="FFFF00"/>
                </a:solidFill>
              </a:rPr>
              <a:t>ºCentros</a:t>
            </a:r>
            <a:r>
              <a:rPr lang="es-ES" sz="2400" b="1" dirty="0">
                <a:solidFill>
                  <a:srgbClr val="FFFF00"/>
                </a:solidFill>
              </a:rPr>
              <a:t> educativos	</a:t>
            </a:r>
          </a:p>
          <a:p>
            <a:endParaRPr lang="es-ES" sz="2400" b="1" dirty="0">
              <a:solidFill>
                <a:srgbClr val="FFFF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2656"/>
            <a:ext cx="19637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27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857625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27"/>
            <a:ext cx="3857625" cy="6858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42" y="0"/>
            <a:ext cx="19637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2828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047903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346" y="31723"/>
            <a:ext cx="19637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4737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1818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440557"/>
            <a:ext cx="5249707" cy="3284984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" y="5711825"/>
            <a:ext cx="19637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1655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/>
              <a:t>Niños y niñas activos/activas</a:t>
            </a:r>
          </a:p>
        </p:txBody>
      </p:sp>
      <p:pic>
        <p:nvPicPr>
          <p:cNvPr id="12291" name="4 Marcador de contenido" descr="1509205_653222111449107_1327073368737126271_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2700" y="1178718"/>
            <a:ext cx="4038600" cy="2252663"/>
          </a:xfrm>
        </p:spPr>
      </p:pic>
      <p:pic>
        <p:nvPicPr>
          <p:cNvPr id="12292" name="5 Marcador de contenido" descr="11188427_1074676642546601_2145760472361597976_n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3431381"/>
            <a:ext cx="7599040" cy="3426619"/>
          </a:xfrm>
        </p:spPr>
      </p:pic>
    </p:spTree>
    <p:extLst>
      <p:ext uri="{BB962C8B-B14F-4D97-AF65-F5344CB8AC3E}">
        <p14:creationId xmlns:p14="http://schemas.microsoft.com/office/powerpoint/2010/main" val="26123329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err="1">
                <a:solidFill>
                  <a:srgbClr val="C00000"/>
                </a:solidFill>
              </a:rPr>
              <a:t>Proxecto</a:t>
            </a:r>
            <a:r>
              <a:rPr lang="es-ES" b="1" dirty="0">
                <a:solidFill>
                  <a:srgbClr val="C00000"/>
                </a:solidFill>
              </a:rPr>
              <a:t> ESCOLAS ACTIVAS NARÓN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l-ES" dirty="0"/>
              <a:t>Actividade física en Narón medidas polos acelerómetros. Investigación epidemiolóxica infantil</a:t>
            </a:r>
          </a:p>
          <a:p>
            <a:r>
              <a:rPr lang="gl-ES" dirty="0"/>
              <a:t>Concurso de innovacións de escolas activas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4106863"/>
            <a:ext cx="22479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532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sz="3200" b="1" dirty="0">
                <a:solidFill>
                  <a:srgbClr val="C00000"/>
                </a:solidFill>
              </a:rPr>
              <a:t>Proxecto Prevención Cardiovascular infantil Narón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255624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C00000"/>
                </a:solidFill>
              </a:rPr>
              <a:t>Estudo</a:t>
            </a:r>
            <a:r>
              <a:rPr lang="es-ES" dirty="0">
                <a:solidFill>
                  <a:srgbClr val="C00000"/>
                </a:solidFill>
              </a:rPr>
              <a:t> diagnóstico da </a:t>
            </a:r>
            <a:r>
              <a:rPr lang="es-ES" dirty="0" err="1">
                <a:solidFill>
                  <a:srgbClr val="C00000"/>
                </a:solidFill>
              </a:rPr>
              <a:t>seguridade</a:t>
            </a:r>
            <a:r>
              <a:rPr lang="es-ES" dirty="0">
                <a:solidFill>
                  <a:srgbClr val="C00000"/>
                </a:solidFill>
              </a:rPr>
              <a:t> nos </a:t>
            </a:r>
            <a:r>
              <a:rPr lang="es-ES" dirty="0" err="1">
                <a:solidFill>
                  <a:srgbClr val="C00000"/>
                </a:solidFill>
              </a:rPr>
              <a:t>colexios</a:t>
            </a:r>
            <a:r>
              <a:rPr lang="es-ES" dirty="0">
                <a:solidFill>
                  <a:srgbClr val="C00000"/>
                </a:solidFill>
              </a:rPr>
              <a:t> de </a:t>
            </a:r>
            <a:r>
              <a:rPr lang="es-ES" dirty="0" err="1">
                <a:solidFill>
                  <a:srgbClr val="C00000"/>
                </a:solidFill>
              </a:rPr>
              <a:t>Narón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Cómo van o </a:t>
            </a:r>
            <a:r>
              <a:rPr lang="es-ES" dirty="0" err="1"/>
              <a:t>colexio</a:t>
            </a:r>
            <a:endParaRPr lang="es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350"/>
            <a:ext cx="4497388" cy="4305002"/>
          </a:xfr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err="1"/>
              <a:t>Permisividade</a:t>
            </a:r>
            <a:r>
              <a:rPr lang="es-ES" dirty="0"/>
              <a:t> para ir </a:t>
            </a:r>
            <a:r>
              <a:rPr lang="es-ES" dirty="0" err="1"/>
              <a:t>camiñando</a:t>
            </a:r>
            <a:r>
              <a:rPr lang="es-ES" dirty="0"/>
              <a:t> o </a:t>
            </a:r>
            <a:r>
              <a:rPr lang="es-ES" dirty="0" err="1"/>
              <a:t>colexio</a:t>
            </a:r>
            <a:endParaRPr lang="es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420888"/>
            <a:ext cx="4498975" cy="4176464"/>
          </a:xfrm>
        </p:spPr>
      </p:pic>
    </p:spTree>
    <p:extLst>
      <p:ext uri="{BB962C8B-B14F-4D97-AF65-F5344CB8AC3E}">
        <p14:creationId xmlns:p14="http://schemas.microsoft.com/office/powerpoint/2010/main" val="22908562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19637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276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827088" y="6021388"/>
            <a:ext cx="1150937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5" name="4 Imagen" descr="logo Naró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5812" y="4466270"/>
            <a:ext cx="3448805" cy="2016224"/>
          </a:xfrm>
          <a:prstGeom prst="rect">
            <a:avLst/>
          </a:prstGeom>
        </p:spPr>
      </p:pic>
      <p:pic>
        <p:nvPicPr>
          <p:cNvPr id="7" name="6 Imagen" descr="scale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6292" y="116632"/>
            <a:ext cx="5735911" cy="282649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67544" y="2996952"/>
            <a:ext cx="73468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</a:rPr>
              <a:t>GIEVIDA NARÓN</a:t>
            </a:r>
          </a:p>
          <a:p>
            <a:r>
              <a:rPr lang="es-ES" sz="2800" b="1" dirty="0">
                <a:solidFill>
                  <a:srgbClr val="C00000"/>
                </a:solidFill>
              </a:rPr>
              <a:t>Grupo de Investigación de Estilos de Vida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90764"/>
            <a:ext cx="3246107" cy="27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792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667" y="4016443"/>
            <a:ext cx="6905906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67" y="260647"/>
            <a:ext cx="6905906" cy="3755795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0" y="0"/>
            <a:ext cx="3244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CONSEJO DE NIÑOS</a:t>
            </a:r>
          </a:p>
          <a:p>
            <a:r>
              <a:rPr lang="es-ES" dirty="0"/>
              <a:t>Y NIÑAS EN PLENO MUNICIPAL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7517"/>
            <a:ext cx="19637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7310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501" y="5464202"/>
            <a:ext cx="64293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195736" y="173846"/>
            <a:ext cx="312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PLANIFICACIÓN PARTICIPADA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01" y="1412776"/>
            <a:ext cx="6108171" cy="3435846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619672" y="55944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hlinkClick r:id="rId4"/>
              </a:rPr>
              <a:t>http://www.lacittadeibambini.org/spagnolo/interna.htm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04944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459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-28097"/>
            <a:ext cx="6172200" cy="4693120"/>
          </a:xfrm>
        </p:spPr>
        <p:txBody>
          <a:bodyPr/>
          <a:lstStyle/>
          <a:p>
            <a:r>
              <a:rPr lang="es-ES" sz="3600" dirty="0" err="1">
                <a:solidFill>
                  <a:srgbClr val="FF0000"/>
                </a:solidFill>
              </a:rPr>
              <a:t>Fraxilidade</a:t>
            </a:r>
            <a:r>
              <a:rPr lang="es-ES" sz="3600" dirty="0">
                <a:solidFill>
                  <a:srgbClr val="FF0000"/>
                </a:solidFill>
              </a:rPr>
              <a:t> do </a:t>
            </a:r>
            <a:r>
              <a:rPr lang="es-ES" sz="3600" dirty="0" err="1">
                <a:solidFill>
                  <a:srgbClr val="FF0000"/>
                </a:solidFill>
              </a:rPr>
              <a:t>maior</a:t>
            </a:r>
            <a:r>
              <a:rPr lang="es-ES" sz="3600" dirty="0">
                <a:solidFill>
                  <a:srgbClr val="FF0000"/>
                </a:solidFill>
              </a:rPr>
              <a:t>/</a:t>
            </a:r>
            <a:br>
              <a:rPr lang="es-ES" sz="3600" dirty="0">
                <a:solidFill>
                  <a:srgbClr val="FF0000"/>
                </a:solidFill>
              </a:rPr>
            </a:br>
            <a:r>
              <a:rPr lang="es-ES" sz="3600" dirty="0" err="1">
                <a:solidFill>
                  <a:srgbClr val="FF0000"/>
                </a:solidFill>
              </a:rPr>
              <a:t>cidade</a:t>
            </a:r>
            <a:r>
              <a:rPr lang="es-ES" sz="3600" dirty="0">
                <a:solidFill>
                  <a:srgbClr val="FF0000"/>
                </a:solidFill>
              </a:rPr>
              <a:t> amigable das </a:t>
            </a:r>
            <a:r>
              <a:rPr lang="es-ES" sz="3600" dirty="0" err="1">
                <a:solidFill>
                  <a:srgbClr val="FF0000"/>
                </a:solidFill>
              </a:rPr>
              <a:t>persoas</a:t>
            </a:r>
            <a:r>
              <a:rPr lang="es-ES" sz="3600" dirty="0">
                <a:solidFill>
                  <a:srgbClr val="FF0000"/>
                </a:solidFill>
              </a:rPr>
              <a:t> </a:t>
            </a:r>
            <a:r>
              <a:rPr lang="es-ES" sz="3600" dirty="0" err="1">
                <a:solidFill>
                  <a:srgbClr val="FF0000"/>
                </a:solidFill>
              </a:rPr>
              <a:t>maiores</a:t>
            </a:r>
            <a:endParaRPr lang="es-ES" sz="3600" dirty="0">
              <a:solidFill>
                <a:srgbClr val="FF0000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59632" y="5445224"/>
            <a:ext cx="6912768" cy="914400"/>
          </a:xfrm>
        </p:spPr>
        <p:txBody>
          <a:bodyPr>
            <a:noAutofit/>
          </a:bodyPr>
          <a:lstStyle/>
          <a:p>
            <a:r>
              <a:rPr lang="es-ES" sz="2000" b="1" dirty="0" err="1">
                <a:solidFill>
                  <a:srgbClr val="C00000"/>
                </a:solidFill>
              </a:rPr>
              <a:t>Proxecto</a:t>
            </a:r>
            <a:r>
              <a:rPr lang="es-ES" sz="2000" b="1" dirty="0">
                <a:solidFill>
                  <a:srgbClr val="C00000"/>
                </a:solidFill>
              </a:rPr>
              <a:t> de Investigación do </a:t>
            </a:r>
            <a:r>
              <a:rPr lang="es-ES" sz="2000" b="1" dirty="0" err="1">
                <a:solidFill>
                  <a:srgbClr val="C00000"/>
                </a:solidFill>
              </a:rPr>
              <a:t>Maior</a:t>
            </a:r>
            <a:r>
              <a:rPr lang="es-ES" sz="2000" b="1" dirty="0">
                <a:solidFill>
                  <a:srgbClr val="C00000"/>
                </a:solidFill>
              </a:rPr>
              <a:t> Centro de </a:t>
            </a:r>
            <a:r>
              <a:rPr lang="es-ES" sz="2000" b="1" dirty="0" err="1">
                <a:solidFill>
                  <a:srgbClr val="C00000"/>
                </a:solidFill>
              </a:rPr>
              <a:t>Saúde</a:t>
            </a:r>
            <a:r>
              <a:rPr lang="es-ES" sz="2000" b="1" dirty="0">
                <a:solidFill>
                  <a:srgbClr val="C00000"/>
                </a:solidFill>
              </a:rPr>
              <a:t> de </a:t>
            </a:r>
            <a:r>
              <a:rPr lang="es-ES" sz="2000" b="1" dirty="0" err="1">
                <a:solidFill>
                  <a:srgbClr val="C00000"/>
                </a:solidFill>
              </a:rPr>
              <a:t>Narón</a:t>
            </a:r>
            <a:endParaRPr lang="es-ES" sz="2000" b="1" dirty="0">
              <a:solidFill>
                <a:srgbClr val="C00000"/>
              </a:solidFill>
            </a:endParaRPr>
          </a:p>
          <a:p>
            <a:r>
              <a:rPr lang="es-ES" sz="2000" b="1" dirty="0" err="1">
                <a:solidFill>
                  <a:srgbClr val="C00000"/>
                </a:solidFill>
              </a:rPr>
              <a:t>GEIVIDA´Narón</a:t>
            </a:r>
            <a:endParaRPr lang="es-ES" sz="20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123" y="47600"/>
            <a:ext cx="19637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294" y="2132856"/>
            <a:ext cx="2641565" cy="326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8262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5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302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19872" y="0"/>
            <a:ext cx="4968552" cy="1979466"/>
          </a:xfrm>
        </p:spPr>
        <p:txBody>
          <a:bodyPr/>
          <a:lstStyle/>
          <a:p>
            <a:r>
              <a:rPr lang="es-ES" dirty="0" err="1">
                <a:solidFill>
                  <a:srgbClr val="C00000"/>
                </a:solidFill>
              </a:rPr>
              <a:t>Narón</a:t>
            </a:r>
            <a:br>
              <a:rPr lang="es-ES" dirty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>ciudad amigable Con Las personas mayores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619672" y="2060848"/>
            <a:ext cx="65527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/>
              <a:t>1</a:t>
            </a:r>
            <a:r>
              <a:rPr lang="es-ES" sz="2000" b="1" dirty="0">
                <a:solidFill>
                  <a:srgbClr val="C00000"/>
                </a:solidFill>
              </a:rPr>
              <a:t>.  PLAN (AÑO 1-2): </a:t>
            </a:r>
            <a:r>
              <a:rPr lang="es-ES" sz="2400" b="1" dirty="0"/>
              <a:t>esta fase consta de cuatro pasos:</a:t>
            </a:r>
          </a:p>
          <a:p>
            <a:r>
              <a:rPr lang="es-ES" sz="2400" b="1" dirty="0"/>
              <a:t>a. Creación de mecanismos para lograr la participación de las personas mayores en el ciclo de la Red.</a:t>
            </a:r>
          </a:p>
          <a:p>
            <a:r>
              <a:rPr lang="es-ES" sz="2400" b="1" dirty="0"/>
              <a:t>b. Evaluación inicial de la adaptación de la ciudad a las personas mayores.</a:t>
            </a:r>
          </a:p>
          <a:p>
            <a:r>
              <a:rPr lang="es-ES" sz="2400" b="1" dirty="0"/>
              <a:t>c. Formulación de un plan de acción trienal para toda la ciudad, basado en los resultados de esa evaluación.</a:t>
            </a:r>
          </a:p>
          <a:p>
            <a:r>
              <a:rPr lang="es-ES" sz="2400" b="1" dirty="0"/>
              <a:t>d. Identificación de indicadores para seguir los progresos realizados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870223"/>
            <a:ext cx="43815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533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77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6026"/>
            <a:ext cx="7704856" cy="661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591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628650"/>
            <a:ext cx="714375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687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9143999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093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0085"/>
            <a:ext cx="3561772" cy="676875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90882"/>
            <a:ext cx="4759936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279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00000"/>
                </a:solidFill>
              </a:rPr>
              <a:t>MOVETE NA TÚA CADEIRA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195920"/>
            <a:ext cx="3657600" cy="1609344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7328" y="1685528"/>
            <a:ext cx="4234408" cy="4005064"/>
          </a:xfrm>
          <a:prstGeom prst="rect">
            <a:avLst/>
          </a:prstGeom>
        </p:spPr>
      </p:pic>
      <p:pic>
        <p:nvPicPr>
          <p:cNvPr id="3" name="IMG_35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849313"/>
            <a:ext cx="1230618" cy="2187766"/>
          </a:xfrm>
          <a:prstGeom prst="rect">
            <a:avLst/>
          </a:prstGeom>
        </p:spPr>
      </p:pic>
      <p:pic>
        <p:nvPicPr>
          <p:cNvPr id="7" name="IMG_353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60569" y="849313"/>
            <a:ext cx="1230619" cy="218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Fragilidad\estudio\Estrategiaseuropeas\envejecimiento-saludable-y-activo-polticas-de-salud-y-estrategia-de-innovacin-en-la-ue-2013-2020-ins-garca-18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51" y="332656"/>
            <a:ext cx="844012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1897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es-ES" sz="4000"/>
              <a:t>MAPA DE FRAGILIDAD DE LA PERSONA MAYOR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altLang="es-ES" sz="2800" dirty="0"/>
              <a:t>Estudio pormenorizado de investigación de la situación real del envejecimiento en dicha población. Cuestionarios de calidad de vida </a:t>
            </a:r>
          </a:p>
          <a:p>
            <a:r>
              <a:rPr lang="es-ES" altLang="es-ES" sz="2800" dirty="0"/>
              <a:t>Fenotipos de fragilidad</a:t>
            </a:r>
          </a:p>
          <a:p>
            <a:r>
              <a:rPr lang="es-ES" altLang="es-ES" sz="2800" dirty="0"/>
              <a:t>Estudio 2015-2016 FRAXNARÓN</a:t>
            </a:r>
          </a:p>
        </p:txBody>
      </p:sp>
      <p:pic>
        <p:nvPicPr>
          <p:cNvPr id="247812" name="Picture 4" descr="map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025" y="2060575"/>
            <a:ext cx="3530600" cy="3605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7179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flipH="1">
            <a:off x="827584" y="18864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Por </a:t>
            </a:r>
            <a:r>
              <a:rPr kumimoji="0" lang="es-E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unha</a:t>
            </a: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Cultura do </a:t>
            </a:r>
            <a:r>
              <a:rPr kumimoji="0" lang="es-E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Movemento</a:t>
            </a: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en Galicia</a:t>
            </a:r>
          </a:p>
        </p:txBody>
      </p:sp>
    </p:spTree>
    <p:extLst>
      <p:ext uri="{BB962C8B-B14F-4D97-AF65-F5344CB8AC3E}">
        <p14:creationId xmlns:p14="http://schemas.microsoft.com/office/powerpoint/2010/main" val="2665320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899592" y="1862828"/>
          <a:ext cx="7290810" cy="3834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4"/>
          <p:cNvSpPr>
            <a:spLocks noChangeArrowheads="1"/>
          </p:cNvSpPr>
          <p:nvPr/>
        </p:nvSpPr>
        <p:spPr bwMode="auto">
          <a:xfrm>
            <a:off x="1007607" y="1000143"/>
            <a:ext cx="7422021" cy="32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7" tIns="34283" rIns="68567" bIns="34283">
            <a:spAutoFit/>
          </a:bodyPr>
          <a:lstStyle/>
          <a:p>
            <a:pPr algn="ctr" defTabSz="685800">
              <a:defRPr/>
            </a:pPr>
            <a:r>
              <a:rPr lang="es-ES" sz="1650" b="1" kern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IBERICAN: Factores Riesgo Cardiovascular</a:t>
            </a:r>
            <a:endParaRPr lang="es-ES" sz="1650" b="1" kern="0" dirty="0">
              <a:solidFill>
                <a:schemeClr val="accent2">
                  <a:lumMod val="40000"/>
                  <a:lumOff val="60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ltGray">
          <a:xfrm flipV="1">
            <a:off x="714375" y="1484786"/>
            <a:ext cx="7715250" cy="188583"/>
          </a:xfrm>
          <a:prstGeom prst="rect">
            <a:avLst/>
          </a:prstGeom>
          <a:gradFill flip="none" rotWithShape="1">
            <a:gsLst>
              <a:gs pos="99000">
                <a:srgbClr val="17662C"/>
              </a:gs>
              <a:gs pos="0">
                <a:srgbClr val="FF8000"/>
              </a:gs>
            </a:gsLst>
            <a:lin ang="0" scaled="1"/>
            <a:tileRect/>
          </a:gradFill>
          <a:ln>
            <a:noFill/>
          </a:ln>
          <a:extLst/>
        </p:spPr>
        <p:txBody>
          <a:bodyPr wrap="none" lIns="68567" tIns="34283" rIns="68567" bIns="34283" anchor="ctr"/>
          <a:lstStyle/>
          <a:p>
            <a:pPr defTabSz="685800"/>
            <a:endParaRPr lang="es-ES" sz="1350" ker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Imagen 13" descr="Logo SEMERGEN ok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742" y="857263"/>
            <a:ext cx="1086953" cy="87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084" y="867755"/>
            <a:ext cx="768550" cy="10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0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1275160" y="2201669"/>
          <a:ext cx="7154465" cy="3657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ángulo 4"/>
          <p:cNvSpPr>
            <a:spLocks noChangeArrowheads="1"/>
          </p:cNvSpPr>
          <p:nvPr/>
        </p:nvSpPr>
        <p:spPr bwMode="auto">
          <a:xfrm>
            <a:off x="714375" y="1000143"/>
            <a:ext cx="7715250" cy="32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7" tIns="34283" rIns="68567" bIns="34283">
            <a:spAutoFit/>
          </a:bodyPr>
          <a:lstStyle/>
          <a:p>
            <a:pPr algn="ctr" defTabSz="685800">
              <a:defRPr/>
            </a:pPr>
            <a:r>
              <a:rPr lang="es-ES" sz="1650" b="1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Factores Riesgo Cardiovascular y Sexo</a:t>
            </a:r>
            <a:endParaRPr lang="es-ES" sz="1650" b="1" kern="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871710" y="1970851"/>
            <a:ext cx="645022" cy="230818"/>
          </a:xfrm>
          <a:prstGeom prst="rect">
            <a:avLst/>
          </a:prstGeom>
          <a:noFill/>
        </p:spPr>
        <p:txBody>
          <a:bodyPr wrap="none" lIns="68567" tIns="34283" rIns="68567" bIns="34283" rtlCol="0">
            <a:spAutoFit/>
          </a:bodyPr>
          <a:lstStyle/>
          <a:p>
            <a:pPr defTabSz="685800"/>
            <a:r>
              <a:rPr lang="es-ES" sz="1050" kern="0" dirty="0">
                <a:solidFill>
                  <a:prstClr val="black"/>
                </a:solidFill>
              </a:rPr>
              <a:t>P&lt;0,001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950050" y="1970851"/>
            <a:ext cx="645022" cy="230818"/>
          </a:xfrm>
          <a:prstGeom prst="rect">
            <a:avLst/>
          </a:prstGeom>
          <a:noFill/>
        </p:spPr>
        <p:txBody>
          <a:bodyPr wrap="none" lIns="68567" tIns="34283" rIns="68567" bIns="34283" rtlCol="0">
            <a:spAutoFit/>
          </a:bodyPr>
          <a:lstStyle/>
          <a:p>
            <a:pPr defTabSz="685800"/>
            <a:r>
              <a:rPr lang="es-ES" sz="1050" kern="0" dirty="0">
                <a:solidFill>
                  <a:prstClr val="black"/>
                </a:solidFill>
              </a:rPr>
              <a:t>P&lt;0,001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922158" y="1970850"/>
            <a:ext cx="645022" cy="230818"/>
          </a:xfrm>
          <a:prstGeom prst="rect">
            <a:avLst/>
          </a:prstGeom>
          <a:noFill/>
        </p:spPr>
        <p:txBody>
          <a:bodyPr wrap="none" lIns="68567" tIns="34283" rIns="68567" bIns="34283" rtlCol="0">
            <a:spAutoFit/>
          </a:bodyPr>
          <a:lstStyle/>
          <a:p>
            <a:pPr defTabSz="685800"/>
            <a:r>
              <a:rPr lang="es-ES" sz="1050" kern="0" dirty="0">
                <a:solidFill>
                  <a:prstClr val="black"/>
                </a:solidFill>
              </a:rPr>
              <a:t>P=0,001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869931" y="1970851"/>
            <a:ext cx="645022" cy="230818"/>
          </a:xfrm>
          <a:prstGeom prst="rect">
            <a:avLst/>
          </a:prstGeom>
          <a:noFill/>
        </p:spPr>
        <p:txBody>
          <a:bodyPr wrap="none" lIns="68567" tIns="34283" rIns="68567" bIns="34283" rtlCol="0">
            <a:spAutoFit/>
          </a:bodyPr>
          <a:lstStyle/>
          <a:p>
            <a:pPr defTabSz="685800"/>
            <a:r>
              <a:rPr lang="es-ES" sz="1050" kern="0" dirty="0">
                <a:solidFill>
                  <a:prstClr val="black"/>
                </a:solidFill>
              </a:rPr>
              <a:t>P&lt;0,001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951821" y="1970851"/>
            <a:ext cx="494340" cy="230818"/>
          </a:xfrm>
          <a:prstGeom prst="rect">
            <a:avLst/>
          </a:prstGeom>
          <a:noFill/>
        </p:spPr>
        <p:txBody>
          <a:bodyPr wrap="none" lIns="68567" tIns="34283" rIns="68567" bIns="34283" rtlCol="0">
            <a:spAutoFit/>
          </a:bodyPr>
          <a:lstStyle/>
          <a:p>
            <a:pPr defTabSz="685800"/>
            <a:r>
              <a:rPr lang="es-ES" sz="1050" kern="0" dirty="0">
                <a:solidFill>
                  <a:prstClr val="black"/>
                </a:solidFill>
              </a:rPr>
              <a:t>P=NS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6948272" y="1970850"/>
            <a:ext cx="645022" cy="230818"/>
          </a:xfrm>
          <a:prstGeom prst="rect">
            <a:avLst/>
          </a:prstGeom>
          <a:noFill/>
        </p:spPr>
        <p:txBody>
          <a:bodyPr wrap="none" lIns="68567" tIns="34283" rIns="68567" bIns="34283" rtlCol="0">
            <a:spAutoFit/>
          </a:bodyPr>
          <a:lstStyle/>
          <a:p>
            <a:pPr defTabSz="685800"/>
            <a:r>
              <a:rPr lang="es-ES" sz="1050" kern="0" dirty="0">
                <a:solidFill>
                  <a:prstClr val="black"/>
                </a:solidFill>
              </a:rPr>
              <a:t>P&lt;0,001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ltGray">
          <a:xfrm flipV="1">
            <a:off x="714375" y="1484786"/>
            <a:ext cx="7715250" cy="188583"/>
          </a:xfrm>
          <a:prstGeom prst="rect">
            <a:avLst/>
          </a:prstGeom>
          <a:gradFill flip="none" rotWithShape="1">
            <a:gsLst>
              <a:gs pos="99000">
                <a:srgbClr val="17662C"/>
              </a:gs>
              <a:gs pos="0">
                <a:srgbClr val="FF8000"/>
              </a:gs>
            </a:gsLst>
            <a:lin ang="0" scaled="1"/>
            <a:tileRect/>
          </a:gradFill>
          <a:ln>
            <a:noFill/>
          </a:ln>
          <a:extLst/>
        </p:spPr>
        <p:txBody>
          <a:bodyPr wrap="none" lIns="68567" tIns="34283" rIns="68567" bIns="34283" anchor="ctr"/>
          <a:lstStyle/>
          <a:p>
            <a:pPr defTabSz="685800"/>
            <a:endParaRPr lang="es-ES" sz="1350" ker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0" name="Imagen 19" descr="Logo SEMERGEN o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742" y="857263"/>
            <a:ext cx="1086953" cy="87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084" y="867755"/>
            <a:ext cx="768550" cy="10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2492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feria comercial">
  <a:themeElements>
    <a:clrScheme name="feria comercial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feria comerc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eria comercial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az de luz">
  <a:themeElements>
    <a:clrScheme name="Haz de luz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Haz de lu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az de luz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spect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TM01859861[[fn=Feria comercial]]</Template>
  <TotalTime>961</TotalTime>
  <Words>1461</Words>
  <Application>Microsoft Office PowerPoint</Application>
  <PresentationFormat>Presentación en pantalla (4:3)</PresentationFormat>
  <Paragraphs>248</Paragraphs>
  <Slides>73</Slides>
  <Notes>10</Notes>
  <HiddenSlides>0</HiddenSlides>
  <MMClips>3</MMClips>
  <ScaleCrop>false</ScaleCrop>
  <HeadingPairs>
    <vt:vector size="8" baseType="variant">
      <vt:variant>
        <vt:lpstr>Fuentes usadas</vt:lpstr>
      </vt:variant>
      <vt:variant>
        <vt:i4>17</vt:i4>
      </vt:variant>
      <vt:variant>
        <vt:lpstr>Tema</vt:lpstr>
      </vt:variant>
      <vt:variant>
        <vt:i4>7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73</vt:i4>
      </vt:variant>
    </vt:vector>
  </HeadingPairs>
  <TitlesOfParts>
    <vt:vector size="99" baseType="lpstr">
      <vt:lpstr>ＭＳ Ｐゴシック</vt:lpstr>
      <vt:lpstr>Arial</vt:lpstr>
      <vt:lpstr>Arial Black</vt:lpstr>
      <vt:lpstr>Arial Unicode MS</vt:lpstr>
      <vt:lpstr>Calibri</vt:lpstr>
      <vt:lpstr>Candara</vt:lpstr>
      <vt:lpstr>Consolas</vt:lpstr>
      <vt:lpstr>Corbel</vt:lpstr>
      <vt:lpstr>Helvetica</vt:lpstr>
      <vt:lpstr>Lato</vt:lpstr>
      <vt:lpstr>Segoe UI</vt:lpstr>
      <vt:lpstr>Tahoma</vt:lpstr>
      <vt:lpstr>Times New Roman</vt:lpstr>
      <vt:lpstr>Verdana</vt:lpstr>
      <vt:lpstr>Wingdings</vt:lpstr>
      <vt:lpstr>Wingdings 2</vt:lpstr>
      <vt:lpstr>Wingdings 3</vt:lpstr>
      <vt:lpstr>feria comercial</vt:lpstr>
      <vt:lpstr>Metro</vt:lpstr>
      <vt:lpstr>Tema de Office</vt:lpstr>
      <vt:lpstr>Haz de luz</vt:lpstr>
      <vt:lpstr>Aspecto</vt:lpstr>
      <vt:lpstr>1_Tema de Office</vt:lpstr>
      <vt:lpstr>Default Design</vt:lpstr>
      <vt:lpstr>Gráfico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Ciclo Vital - OMS</vt:lpstr>
      <vt:lpstr>MATRONATACIÓN- CICLO VITAL NARÓN</vt:lpstr>
      <vt:lpstr>Lactación materna-ciclo vital narón</vt:lpstr>
      <vt:lpstr>Presentación de PowerPoint</vt:lpstr>
      <vt:lpstr>Escolas infantÍs-ciclo vital NARÓN</vt:lpstr>
      <vt:lpstr>Presentación de PowerPoint</vt:lpstr>
      <vt:lpstr>Cultura do movemento, cómo ser unha persoa activa en todas as etapas da vida</vt:lpstr>
      <vt:lpstr>Cómo ser unha persoa activa en todas as etapas da vida</vt:lpstr>
      <vt:lpstr>Presentación de PowerPoint</vt:lpstr>
      <vt:lpstr>Presentación de PowerPoint</vt:lpstr>
      <vt:lpstr>Persona Activa-Persona Inactiva </vt:lpstr>
      <vt:lpstr>Prescripción de ejercicio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Prevención de la Muerte Súbita en el Deporte </vt:lpstr>
      <vt:lpstr>Presentación de PowerPoint</vt:lpstr>
      <vt:lpstr>Presentación de PowerPoint</vt:lpstr>
      <vt:lpstr>Actuaciones encaminadas a promover la salud cardiovascular, pretenden conseguir:</vt:lpstr>
      <vt:lpstr>REHABILITACIÓN CARDÍACA</vt:lpstr>
      <vt:lpstr> REHABILITACIÓN PARA CORAZONES ROTOS</vt:lpstr>
      <vt:lpstr>Presentación de PowerPoint</vt:lpstr>
      <vt:lpstr>Prescripción de ejercicio</vt:lpstr>
      <vt:lpstr>PROTOCOLOS DE ACTIVIDADe FISICA nas ENFERMEDADES CRÓNICAS e FACTORES DE RIscO CARDIOVASCULAR </vt:lpstr>
      <vt:lpstr>Presentación de PowerPoint</vt:lpstr>
      <vt:lpstr>RECOMENDACIONES SOBRE AF EN LA OBESIDAD</vt:lpstr>
      <vt:lpstr>Programa nutricional</vt:lpstr>
      <vt:lpstr>ALMORZO CARDIOSAUDABLE (3)</vt:lpstr>
      <vt:lpstr>Presentación de PowerPoint</vt:lpstr>
      <vt:lpstr>Presentación de PowerPoint</vt:lpstr>
      <vt:lpstr>Infancia proxecto cidade dos nenos e das nenas de narón</vt:lpstr>
      <vt:lpstr>Presentación de PowerPoint</vt:lpstr>
      <vt:lpstr>Presentación de PowerPoint</vt:lpstr>
      <vt:lpstr>Presentación de PowerPoint</vt:lpstr>
      <vt:lpstr>Niños y niñas activos/activas</vt:lpstr>
      <vt:lpstr>Proxecto ESCOLAS ACTIVAS NARÓN</vt:lpstr>
      <vt:lpstr>Proxecto Prevención Cardiovascular infantil Narón</vt:lpstr>
      <vt:lpstr>Estudo diagnóstico da seguridade nos colexios de Narón</vt:lpstr>
      <vt:lpstr>Presentación de PowerPoint</vt:lpstr>
      <vt:lpstr>Presentación de PowerPoint</vt:lpstr>
      <vt:lpstr>Presentación de PowerPoint</vt:lpstr>
      <vt:lpstr>Presentación de PowerPoint</vt:lpstr>
      <vt:lpstr>Fraxilidade do maior/ cidade amigable das persoas maiores</vt:lpstr>
      <vt:lpstr>Presentación de PowerPoint</vt:lpstr>
      <vt:lpstr>Narón ciudad amigable Con Las personas mayores</vt:lpstr>
      <vt:lpstr>Presentación de PowerPoint</vt:lpstr>
      <vt:lpstr>Presentación de PowerPoint</vt:lpstr>
      <vt:lpstr>Presentación de PowerPoint</vt:lpstr>
      <vt:lpstr>Presentación de PowerPoint</vt:lpstr>
      <vt:lpstr>MOVETE NA TÚA CADEIRA</vt:lpstr>
      <vt:lpstr>Presentación de PowerPoint</vt:lpstr>
      <vt:lpstr>MAPA DE FRAGILIDAD DE LA PERSONA MAYOR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Piñeiro Díaz</dc:creator>
  <cp:lastModifiedBy>Carlos Piñeiro Díaz</cp:lastModifiedBy>
  <cp:revision>78</cp:revision>
  <dcterms:created xsi:type="dcterms:W3CDTF">2015-11-22T19:22:36Z</dcterms:created>
  <dcterms:modified xsi:type="dcterms:W3CDTF">2016-11-16T13:19:05Z</dcterms:modified>
</cp:coreProperties>
</file>