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35"/>
  </p:notesMasterIdLst>
  <p:sldIdLst>
    <p:sldId id="257" r:id="rId3"/>
    <p:sldId id="259" r:id="rId4"/>
    <p:sldId id="261" r:id="rId5"/>
    <p:sldId id="283" r:id="rId6"/>
    <p:sldId id="293" r:id="rId7"/>
    <p:sldId id="295" r:id="rId8"/>
    <p:sldId id="297" r:id="rId9"/>
    <p:sldId id="285" r:id="rId10"/>
    <p:sldId id="287" r:id="rId11"/>
    <p:sldId id="289" r:id="rId12"/>
    <p:sldId id="291" r:id="rId13"/>
    <p:sldId id="299" r:id="rId14"/>
    <p:sldId id="301" r:id="rId15"/>
    <p:sldId id="303" r:id="rId16"/>
    <p:sldId id="305" r:id="rId17"/>
    <p:sldId id="306" r:id="rId18"/>
    <p:sldId id="266" r:id="rId19"/>
    <p:sldId id="268" r:id="rId20"/>
    <p:sldId id="312" r:id="rId21"/>
    <p:sldId id="314" r:id="rId22"/>
    <p:sldId id="315" r:id="rId23"/>
    <p:sldId id="313" r:id="rId24"/>
    <p:sldId id="275" r:id="rId25"/>
    <p:sldId id="277" r:id="rId26"/>
    <p:sldId id="308" r:id="rId27"/>
    <p:sldId id="310" r:id="rId28"/>
    <p:sldId id="282" r:id="rId29"/>
    <p:sldId id="263" r:id="rId30"/>
    <p:sldId id="269" r:id="rId31"/>
    <p:sldId id="271" r:id="rId32"/>
    <p:sldId id="278" r:id="rId33"/>
    <p:sldId id="273" r:id="rId3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7" d="100"/>
          <a:sy n="67" d="100"/>
        </p:scale>
        <p:origin x="762"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20"/>
    </mc:Choice>
    <mc:Fallback>
      <c:style val="20"/>
    </mc:Fallback>
  </mc:AlternateContent>
  <c:chart>
    <c:autoTitleDeleted val="1"/>
    <c:plotArea>
      <c:layout>
        <c:manualLayout>
          <c:layoutTarget val="inner"/>
          <c:xMode val="edge"/>
          <c:yMode val="edge"/>
          <c:x val="6.1131981662276298E-2"/>
          <c:y val="4.5682538005795303E-2"/>
          <c:w val="0.91991925139630903"/>
          <c:h val="0.83933433625772003"/>
        </c:manualLayout>
      </c:layout>
      <c:barChart>
        <c:barDir val="col"/>
        <c:grouping val="clustered"/>
        <c:varyColors val="0"/>
        <c:ser>
          <c:idx val="0"/>
          <c:order val="0"/>
          <c:tx>
            <c:strRef>
              <c:f>Hoja1!$B$1</c:f>
              <c:strCache>
                <c:ptCount val="1"/>
                <c:pt idx="0">
                  <c:v>Varon</c:v>
                </c:pt>
              </c:strCache>
            </c:strRef>
          </c:tx>
          <c:spPr>
            <a:solidFill>
              <a:srgbClr val="3366FF"/>
            </a:solidFill>
            <a:ln w="25402">
              <a:noFill/>
            </a:ln>
            <a:effectLst>
              <a:outerShdw dist="35921" dir="2700000" algn="br">
                <a:srgbClr val="000000"/>
              </a:outerShdw>
            </a:effectLst>
          </c:spPr>
          <c:invertIfNegative val="0"/>
          <c:dPt>
            <c:idx val="0"/>
            <c:invertIfNegative val="0"/>
            <c:bubble3D val="0"/>
            <c:extLst>
              <c:ext xmlns:c16="http://schemas.microsoft.com/office/drawing/2014/chart" uri="{C3380CC4-5D6E-409C-BE32-E72D297353CC}">
                <c16:uniqueId val="{00000000-F06D-490A-9089-4B565898AE90}"/>
              </c:ext>
            </c:extLst>
          </c:dPt>
          <c:dPt>
            <c:idx val="1"/>
            <c:invertIfNegative val="0"/>
            <c:bubble3D val="0"/>
            <c:extLst>
              <c:ext xmlns:c16="http://schemas.microsoft.com/office/drawing/2014/chart" uri="{C3380CC4-5D6E-409C-BE32-E72D297353CC}">
                <c16:uniqueId val="{00000001-F06D-490A-9089-4B565898AE90}"/>
              </c:ext>
            </c:extLst>
          </c:dPt>
          <c:dPt>
            <c:idx val="2"/>
            <c:invertIfNegative val="0"/>
            <c:bubble3D val="0"/>
            <c:extLst>
              <c:ext xmlns:c16="http://schemas.microsoft.com/office/drawing/2014/chart" uri="{C3380CC4-5D6E-409C-BE32-E72D297353CC}">
                <c16:uniqueId val="{00000002-F06D-490A-9089-4B565898AE90}"/>
              </c:ext>
            </c:extLst>
          </c:dPt>
          <c:dPt>
            <c:idx val="3"/>
            <c:invertIfNegative val="0"/>
            <c:bubble3D val="0"/>
            <c:extLst>
              <c:ext xmlns:c16="http://schemas.microsoft.com/office/drawing/2014/chart" uri="{C3380CC4-5D6E-409C-BE32-E72D297353CC}">
                <c16:uniqueId val="{00000003-F06D-490A-9089-4B565898AE90}"/>
              </c:ext>
            </c:extLst>
          </c:dPt>
          <c:dPt>
            <c:idx val="4"/>
            <c:invertIfNegative val="0"/>
            <c:bubble3D val="0"/>
            <c:extLst>
              <c:ext xmlns:c16="http://schemas.microsoft.com/office/drawing/2014/chart" uri="{C3380CC4-5D6E-409C-BE32-E72D297353CC}">
                <c16:uniqueId val="{00000004-F06D-490A-9089-4B565898AE90}"/>
              </c:ext>
            </c:extLst>
          </c:dPt>
          <c:dPt>
            <c:idx val="5"/>
            <c:invertIfNegative val="0"/>
            <c:bubble3D val="0"/>
            <c:extLst>
              <c:ext xmlns:c16="http://schemas.microsoft.com/office/drawing/2014/chart" uri="{C3380CC4-5D6E-409C-BE32-E72D297353CC}">
                <c16:uniqueId val="{00000005-F06D-490A-9089-4B565898AE90}"/>
              </c:ext>
            </c:extLst>
          </c:dPt>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Hoja1!$A$2:$A$7</c:f>
              <c:strCache>
                <c:ptCount val="6"/>
                <c:pt idx="0">
                  <c:v>Sedentarismo</c:v>
                </c:pt>
                <c:pt idx="1">
                  <c:v>Obesidad</c:v>
                </c:pt>
                <c:pt idx="2">
                  <c:v>Tabaco</c:v>
                </c:pt>
                <c:pt idx="3">
                  <c:v>HTA</c:v>
                </c:pt>
                <c:pt idx="4">
                  <c:v>Dislipemia</c:v>
                </c:pt>
                <c:pt idx="5">
                  <c:v>Diabetes</c:v>
                </c:pt>
              </c:strCache>
            </c:strRef>
          </c:cat>
          <c:val>
            <c:numRef>
              <c:f>Hoja1!$B$2:$B$7</c:f>
              <c:numCache>
                <c:formatCode>General</c:formatCode>
                <c:ptCount val="6"/>
                <c:pt idx="0">
                  <c:v>25.2</c:v>
                </c:pt>
                <c:pt idx="1">
                  <c:v>33.799999999999997</c:v>
                </c:pt>
                <c:pt idx="2">
                  <c:v>22.2</c:v>
                </c:pt>
                <c:pt idx="3">
                  <c:v>52.9</c:v>
                </c:pt>
                <c:pt idx="4">
                  <c:v>53.8</c:v>
                </c:pt>
                <c:pt idx="5">
                  <c:v>23.4</c:v>
                </c:pt>
              </c:numCache>
            </c:numRef>
          </c:val>
          <c:extLst>
            <c:ext xmlns:c16="http://schemas.microsoft.com/office/drawing/2014/chart" uri="{C3380CC4-5D6E-409C-BE32-E72D297353CC}">
              <c16:uniqueId val="{00000006-F06D-490A-9089-4B565898AE90}"/>
            </c:ext>
          </c:extLst>
        </c:ser>
        <c:ser>
          <c:idx val="1"/>
          <c:order val="1"/>
          <c:tx>
            <c:strRef>
              <c:f>Hoja1!$C$1</c:f>
              <c:strCache>
                <c:ptCount val="1"/>
                <c:pt idx="0">
                  <c:v>Mujer</c:v>
                </c:pt>
              </c:strCache>
            </c:strRef>
          </c:tx>
          <c:spPr>
            <a:solidFill>
              <a:srgbClr val="FF6666"/>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Hoja1!$A$2:$A$7</c:f>
              <c:strCache>
                <c:ptCount val="6"/>
                <c:pt idx="0">
                  <c:v>Sedentarismo</c:v>
                </c:pt>
                <c:pt idx="1">
                  <c:v>Obesidad</c:v>
                </c:pt>
                <c:pt idx="2">
                  <c:v>Tabaco</c:v>
                </c:pt>
                <c:pt idx="3">
                  <c:v>HTA</c:v>
                </c:pt>
                <c:pt idx="4">
                  <c:v>Dislipemia</c:v>
                </c:pt>
                <c:pt idx="5">
                  <c:v>Diabetes</c:v>
                </c:pt>
              </c:strCache>
            </c:strRef>
          </c:cat>
          <c:val>
            <c:numRef>
              <c:f>Hoja1!$C$2:$C$7</c:f>
              <c:numCache>
                <c:formatCode>General</c:formatCode>
                <c:ptCount val="6"/>
                <c:pt idx="0">
                  <c:v>33.299999999999997</c:v>
                </c:pt>
                <c:pt idx="1">
                  <c:v>32.4</c:v>
                </c:pt>
                <c:pt idx="2">
                  <c:v>15.4</c:v>
                </c:pt>
                <c:pt idx="3">
                  <c:v>43</c:v>
                </c:pt>
                <c:pt idx="4">
                  <c:v>47.6</c:v>
                </c:pt>
                <c:pt idx="5">
                  <c:v>15.5</c:v>
                </c:pt>
              </c:numCache>
            </c:numRef>
          </c:val>
          <c:extLst>
            <c:ext xmlns:c16="http://schemas.microsoft.com/office/drawing/2014/chart" uri="{C3380CC4-5D6E-409C-BE32-E72D297353CC}">
              <c16:uniqueId val="{00000007-F06D-490A-9089-4B565898AE90}"/>
            </c:ext>
          </c:extLst>
        </c:ser>
        <c:dLbls>
          <c:showLegendKey val="0"/>
          <c:showVal val="1"/>
          <c:showCatName val="0"/>
          <c:showSerName val="0"/>
          <c:showPercent val="0"/>
          <c:showBubbleSize val="0"/>
        </c:dLbls>
        <c:gapWidth val="75"/>
        <c:axId val="2094729128"/>
        <c:axId val="2094346824"/>
      </c:barChart>
      <c:catAx>
        <c:axId val="2094729128"/>
        <c:scaling>
          <c:orientation val="minMax"/>
        </c:scaling>
        <c:delete val="0"/>
        <c:axPos val="b"/>
        <c:numFmt formatCode="General" sourceLinked="1"/>
        <c:majorTickMark val="none"/>
        <c:minorTickMark val="none"/>
        <c:tickLblPos val="nextTo"/>
        <c:spPr>
          <a:ln w="3175">
            <a:solidFill>
              <a:srgbClr val="808080"/>
            </a:solidFill>
            <a:prstDash val="solid"/>
          </a:ln>
        </c:spPr>
        <c:crossAx val="2094346824"/>
        <c:crosses val="autoZero"/>
        <c:auto val="1"/>
        <c:lblAlgn val="ctr"/>
        <c:lblOffset val="100"/>
        <c:noMultiLvlLbl val="0"/>
      </c:catAx>
      <c:valAx>
        <c:axId val="2094346824"/>
        <c:scaling>
          <c:orientation val="minMax"/>
        </c:scaling>
        <c:delete val="0"/>
        <c:axPos val="l"/>
        <c:numFmt formatCode="General" sourceLinked="1"/>
        <c:majorTickMark val="none"/>
        <c:minorTickMark val="none"/>
        <c:tickLblPos val="nextTo"/>
        <c:crossAx val="2094729128"/>
        <c:crosses val="autoZero"/>
        <c:crossBetween val="between"/>
      </c:valAx>
      <c:spPr>
        <a:noFill/>
        <a:ln w="25402">
          <a:noFill/>
        </a:ln>
      </c:spPr>
    </c:plotArea>
    <c:legend>
      <c:legendPos val="tr"/>
      <c:overlay val="0"/>
      <c:txPr>
        <a:bodyPr/>
        <a:lstStyle/>
        <a:p>
          <a:pPr>
            <a:defRPr sz="1600"/>
          </a:pPr>
          <a:endParaRPr lang="es-ES"/>
        </a:p>
      </c:txPr>
    </c:legend>
    <c:plotVisOnly val="1"/>
    <c:dispBlanksAs val="gap"/>
    <c:showDLblsOverMax val="0"/>
  </c:chart>
  <c:spPr>
    <a:noFill/>
    <a:ln>
      <a:noFill/>
    </a:ln>
  </c:spPr>
  <c:txPr>
    <a:bodyPr/>
    <a:lstStyle/>
    <a:p>
      <a:pPr>
        <a:defRPr sz="1800"/>
      </a:pPr>
      <a:endParaRPr lang="es-E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20"/>
    </mc:Choice>
    <mc:Fallback>
      <c:style val="20"/>
    </mc:Fallback>
  </mc:AlternateContent>
  <c:chart>
    <c:autoTitleDeleted val="1"/>
    <c:plotArea>
      <c:layout>
        <c:manualLayout>
          <c:layoutTarget val="inner"/>
          <c:xMode val="edge"/>
          <c:yMode val="edge"/>
          <c:x val="5.6037649857086598E-2"/>
          <c:y val="3.6190062576019699E-2"/>
          <c:w val="0.92659264711328404"/>
          <c:h val="0.85897634750539997"/>
        </c:manualLayout>
      </c:layout>
      <c:barChart>
        <c:barDir val="col"/>
        <c:grouping val="clustered"/>
        <c:varyColors val="0"/>
        <c:ser>
          <c:idx val="0"/>
          <c:order val="0"/>
          <c:tx>
            <c:strRef>
              <c:f>Hoja1!$B$1</c:f>
              <c:strCache>
                <c:ptCount val="1"/>
                <c:pt idx="0">
                  <c:v>&lt;40</c:v>
                </c:pt>
              </c:strCache>
            </c:strRef>
          </c:tx>
          <c:spPr>
            <a:solidFill>
              <a:schemeClr val="accent2">
                <a:lumMod val="50000"/>
              </a:schemeClr>
            </a:solidFill>
            <a:ln w="25402">
              <a:noFill/>
            </a:ln>
            <a:effectLst>
              <a:outerShdw dist="35921" dir="2700000" algn="br">
                <a:srgbClr val="000000"/>
              </a:outerShdw>
            </a:effectLst>
          </c:spPr>
          <c:invertIfNegative val="0"/>
          <c:dPt>
            <c:idx val="0"/>
            <c:invertIfNegative val="0"/>
            <c:bubble3D val="0"/>
            <c:extLst>
              <c:ext xmlns:c16="http://schemas.microsoft.com/office/drawing/2014/chart" uri="{C3380CC4-5D6E-409C-BE32-E72D297353CC}">
                <c16:uniqueId val="{00000000-0A37-49A8-8EEA-D5523A58DE5F}"/>
              </c:ext>
            </c:extLst>
          </c:dPt>
          <c:dPt>
            <c:idx val="1"/>
            <c:invertIfNegative val="0"/>
            <c:bubble3D val="0"/>
            <c:extLst>
              <c:ext xmlns:c16="http://schemas.microsoft.com/office/drawing/2014/chart" uri="{C3380CC4-5D6E-409C-BE32-E72D297353CC}">
                <c16:uniqueId val="{00000001-0A37-49A8-8EEA-D5523A58DE5F}"/>
              </c:ext>
            </c:extLst>
          </c:dPt>
          <c:dPt>
            <c:idx val="2"/>
            <c:invertIfNegative val="0"/>
            <c:bubble3D val="0"/>
            <c:extLst>
              <c:ext xmlns:c16="http://schemas.microsoft.com/office/drawing/2014/chart" uri="{C3380CC4-5D6E-409C-BE32-E72D297353CC}">
                <c16:uniqueId val="{00000002-0A37-49A8-8EEA-D5523A58DE5F}"/>
              </c:ext>
            </c:extLst>
          </c:dPt>
          <c:dPt>
            <c:idx val="3"/>
            <c:invertIfNegative val="0"/>
            <c:bubble3D val="0"/>
            <c:extLst>
              <c:ext xmlns:c16="http://schemas.microsoft.com/office/drawing/2014/chart" uri="{C3380CC4-5D6E-409C-BE32-E72D297353CC}">
                <c16:uniqueId val="{00000003-0A37-49A8-8EEA-D5523A58DE5F}"/>
              </c:ext>
            </c:extLst>
          </c:dPt>
          <c:dPt>
            <c:idx val="4"/>
            <c:invertIfNegative val="0"/>
            <c:bubble3D val="0"/>
            <c:extLst>
              <c:ext xmlns:c16="http://schemas.microsoft.com/office/drawing/2014/chart" uri="{C3380CC4-5D6E-409C-BE32-E72D297353CC}">
                <c16:uniqueId val="{00000004-0A37-49A8-8EEA-D5523A58DE5F}"/>
              </c:ext>
            </c:extLst>
          </c:dPt>
          <c:dPt>
            <c:idx val="5"/>
            <c:invertIfNegative val="0"/>
            <c:bubble3D val="0"/>
            <c:extLst>
              <c:ext xmlns:c16="http://schemas.microsoft.com/office/drawing/2014/chart" uri="{C3380CC4-5D6E-409C-BE32-E72D297353CC}">
                <c16:uniqueId val="{00000005-0A37-49A8-8EEA-D5523A58DE5F}"/>
              </c:ext>
            </c:extLst>
          </c:dPt>
          <c:dLbls>
            <c:spPr>
              <a:noFill/>
              <a:ln>
                <a:noFill/>
              </a:ln>
              <a:effectLst/>
            </c:spPr>
            <c:txPr>
              <a:bodyPr/>
              <a:lstStyle/>
              <a:p>
                <a:pPr>
                  <a:defRPr sz="1000" b="1" i="0"/>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Hoja1!$A$2:$A$7</c:f>
              <c:strCache>
                <c:ptCount val="6"/>
                <c:pt idx="0">
                  <c:v>Sedentarismo</c:v>
                </c:pt>
                <c:pt idx="1">
                  <c:v>Obesidad</c:v>
                </c:pt>
                <c:pt idx="2">
                  <c:v>Tabaco</c:v>
                </c:pt>
                <c:pt idx="3">
                  <c:v>HTA</c:v>
                </c:pt>
                <c:pt idx="4">
                  <c:v>Dislipemia</c:v>
                </c:pt>
                <c:pt idx="5">
                  <c:v>Diabetes</c:v>
                </c:pt>
              </c:strCache>
            </c:strRef>
          </c:cat>
          <c:val>
            <c:numRef>
              <c:f>Hoja1!$B$2:$B$7</c:f>
              <c:numCache>
                <c:formatCode>General</c:formatCode>
                <c:ptCount val="6"/>
                <c:pt idx="0">
                  <c:v>24.3</c:v>
                </c:pt>
                <c:pt idx="1">
                  <c:v>20.2</c:v>
                </c:pt>
                <c:pt idx="2">
                  <c:v>31.2</c:v>
                </c:pt>
                <c:pt idx="3">
                  <c:v>5.8</c:v>
                </c:pt>
                <c:pt idx="4">
                  <c:v>14.4</c:v>
                </c:pt>
                <c:pt idx="5">
                  <c:v>2.1</c:v>
                </c:pt>
              </c:numCache>
            </c:numRef>
          </c:val>
          <c:extLst>
            <c:ext xmlns:c16="http://schemas.microsoft.com/office/drawing/2014/chart" uri="{C3380CC4-5D6E-409C-BE32-E72D297353CC}">
              <c16:uniqueId val="{00000006-0A37-49A8-8EEA-D5523A58DE5F}"/>
            </c:ext>
          </c:extLst>
        </c:ser>
        <c:ser>
          <c:idx val="1"/>
          <c:order val="1"/>
          <c:tx>
            <c:strRef>
              <c:f>Hoja1!$C$1</c:f>
              <c:strCache>
                <c:ptCount val="1"/>
                <c:pt idx="0">
                  <c:v>40-50</c:v>
                </c:pt>
              </c:strCache>
            </c:strRef>
          </c:tx>
          <c:spPr>
            <a:solidFill>
              <a:srgbClr val="FF6666"/>
            </a:solidFill>
          </c:spPr>
          <c:invertIfNegative val="0"/>
          <c:dLbls>
            <c:spPr>
              <a:noFill/>
              <a:ln>
                <a:noFill/>
              </a:ln>
              <a:effectLst/>
            </c:spPr>
            <c:txPr>
              <a:bodyPr/>
              <a:lstStyle/>
              <a:p>
                <a:pPr>
                  <a:defRPr sz="1000" b="1" i="0"/>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Hoja1!$A$2:$A$7</c:f>
              <c:strCache>
                <c:ptCount val="6"/>
                <c:pt idx="0">
                  <c:v>Sedentarismo</c:v>
                </c:pt>
                <c:pt idx="1">
                  <c:v>Obesidad</c:v>
                </c:pt>
                <c:pt idx="2">
                  <c:v>Tabaco</c:v>
                </c:pt>
                <c:pt idx="3">
                  <c:v>HTA</c:v>
                </c:pt>
                <c:pt idx="4">
                  <c:v>Dislipemia</c:v>
                </c:pt>
                <c:pt idx="5">
                  <c:v>Diabetes</c:v>
                </c:pt>
              </c:strCache>
            </c:strRef>
          </c:cat>
          <c:val>
            <c:numRef>
              <c:f>Hoja1!$C$2:$C$7</c:f>
              <c:numCache>
                <c:formatCode>General</c:formatCode>
                <c:ptCount val="6"/>
                <c:pt idx="0">
                  <c:v>27.2</c:v>
                </c:pt>
                <c:pt idx="1">
                  <c:v>30.5</c:v>
                </c:pt>
                <c:pt idx="2">
                  <c:v>24</c:v>
                </c:pt>
                <c:pt idx="3">
                  <c:v>23.5</c:v>
                </c:pt>
                <c:pt idx="4">
                  <c:v>30.5</c:v>
                </c:pt>
                <c:pt idx="5">
                  <c:v>7.7</c:v>
                </c:pt>
              </c:numCache>
            </c:numRef>
          </c:val>
          <c:extLst>
            <c:ext xmlns:c16="http://schemas.microsoft.com/office/drawing/2014/chart" uri="{C3380CC4-5D6E-409C-BE32-E72D297353CC}">
              <c16:uniqueId val="{00000007-0A37-49A8-8EEA-D5523A58DE5F}"/>
            </c:ext>
          </c:extLst>
        </c:ser>
        <c:ser>
          <c:idx val="2"/>
          <c:order val="2"/>
          <c:tx>
            <c:strRef>
              <c:f>Hoja1!$D$1</c:f>
              <c:strCache>
                <c:ptCount val="1"/>
                <c:pt idx="0">
                  <c:v>50-60</c:v>
                </c:pt>
              </c:strCache>
            </c:strRef>
          </c:tx>
          <c:invertIfNegative val="0"/>
          <c:dLbls>
            <c:spPr>
              <a:noFill/>
              <a:ln>
                <a:noFill/>
              </a:ln>
              <a:effectLst/>
            </c:spPr>
            <c:txPr>
              <a:bodyPr/>
              <a:lstStyle/>
              <a:p>
                <a:pPr>
                  <a:defRPr sz="1000" b="1" i="0"/>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Hoja1!$A$2:$A$7</c:f>
              <c:strCache>
                <c:ptCount val="6"/>
                <c:pt idx="0">
                  <c:v>Sedentarismo</c:v>
                </c:pt>
                <c:pt idx="1">
                  <c:v>Obesidad</c:v>
                </c:pt>
                <c:pt idx="2">
                  <c:v>Tabaco</c:v>
                </c:pt>
                <c:pt idx="3">
                  <c:v>HTA</c:v>
                </c:pt>
                <c:pt idx="4">
                  <c:v>Dislipemia</c:v>
                </c:pt>
                <c:pt idx="5">
                  <c:v>Diabetes</c:v>
                </c:pt>
              </c:strCache>
            </c:strRef>
          </c:cat>
          <c:val>
            <c:numRef>
              <c:f>Hoja1!$D$2:$D$7</c:f>
              <c:numCache>
                <c:formatCode>General</c:formatCode>
                <c:ptCount val="6"/>
                <c:pt idx="0">
                  <c:v>27.7</c:v>
                </c:pt>
                <c:pt idx="1">
                  <c:v>32.200000000000003</c:v>
                </c:pt>
                <c:pt idx="2">
                  <c:v>25.9</c:v>
                </c:pt>
                <c:pt idx="3">
                  <c:v>41</c:v>
                </c:pt>
                <c:pt idx="4">
                  <c:v>51.6</c:v>
                </c:pt>
                <c:pt idx="5">
                  <c:v>16.100000000000001</c:v>
                </c:pt>
              </c:numCache>
            </c:numRef>
          </c:val>
          <c:extLst>
            <c:ext xmlns:c16="http://schemas.microsoft.com/office/drawing/2014/chart" uri="{C3380CC4-5D6E-409C-BE32-E72D297353CC}">
              <c16:uniqueId val="{00000008-0A37-49A8-8EEA-D5523A58DE5F}"/>
            </c:ext>
          </c:extLst>
        </c:ser>
        <c:ser>
          <c:idx val="3"/>
          <c:order val="3"/>
          <c:tx>
            <c:strRef>
              <c:f>Hoja1!$E$1</c:f>
              <c:strCache>
                <c:ptCount val="1"/>
                <c:pt idx="0">
                  <c:v>60-70</c:v>
                </c:pt>
              </c:strCache>
            </c:strRef>
          </c:tx>
          <c:invertIfNegative val="0"/>
          <c:dLbls>
            <c:spPr>
              <a:noFill/>
              <a:ln>
                <a:noFill/>
              </a:ln>
              <a:effectLst/>
            </c:spPr>
            <c:txPr>
              <a:bodyPr/>
              <a:lstStyle/>
              <a:p>
                <a:pPr>
                  <a:defRPr sz="1000" b="1" i="0"/>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Hoja1!$A$2:$A$7</c:f>
              <c:strCache>
                <c:ptCount val="6"/>
                <c:pt idx="0">
                  <c:v>Sedentarismo</c:v>
                </c:pt>
                <c:pt idx="1">
                  <c:v>Obesidad</c:v>
                </c:pt>
                <c:pt idx="2">
                  <c:v>Tabaco</c:v>
                </c:pt>
                <c:pt idx="3">
                  <c:v>HTA</c:v>
                </c:pt>
                <c:pt idx="4">
                  <c:v>Dislipemia</c:v>
                </c:pt>
                <c:pt idx="5">
                  <c:v>Diabetes</c:v>
                </c:pt>
              </c:strCache>
            </c:strRef>
          </c:cat>
          <c:val>
            <c:numRef>
              <c:f>Hoja1!$E$2:$E$7</c:f>
              <c:numCache>
                <c:formatCode>General</c:formatCode>
                <c:ptCount val="6"/>
                <c:pt idx="0">
                  <c:v>29.6</c:v>
                </c:pt>
                <c:pt idx="1">
                  <c:v>35.200000000000003</c:v>
                </c:pt>
                <c:pt idx="2">
                  <c:v>12.3</c:v>
                </c:pt>
                <c:pt idx="3">
                  <c:v>61.6</c:v>
                </c:pt>
                <c:pt idx="4">
                  <c:v>65.099999999999994</c:v>
                </c:pt>
                <c:pt idx="5">
                  <c:v>24.7</c:v>
                </c:pt>
              </c:numCache>
            </c:numRef>
          </c:val>
          <c:extLst>
            <c:ext xmlns:c16="http://schemas.microsoft.com/office/drawing/2014/chart" uri="{C3380CC4-5D6E-409C-BE32-E72D297353CC}">
              <c16:uniqueId val="{00000009-0A37-49A8-8EEA-D5523A58DE5F}"/>
            </c:ext>
          </c:extLst>
        </c:ser>
        <c:ser>
          <c:idx val="4"/>
          <c:order val="4"/>
          <c:tx>
            <c:strRef>
              <c:f>Hoja1!$F$1</c:f>
              <c:strCache>
                <c:ptCount val="1"/>
                <c:pt idx="0">
                  <c:v>70-80</c:v>
                </c:pt>
              </c:strCache>
            </c:strRef>
          </c:tx>
          <c:invertIfNegative val="0"/>
          <c:dLbls>
            <c:spPr>
              <a:noFill/>
              <a:ln>
                <a:noFill/>
              </a:ln>
              <a:effectLst/>
            </c:spPr>
            <c:txPr>
              <a:bodyPr/>
              <a:lstStyle/>
              <a:p>
                <a:pPr>
                  <a:defRPr sz="1000" b="1" i="0"/>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Hoja1!$A$2:$A$7</c:f>
              <c:strCache>
                <c:ptCount val="6"/>
                <c:pt idx="0">
                  <c:v>Sedentarismo</c:v>
                </c:pt>
                <c:pt idx="1">
                  <c:v>Obesidad</c:v>
                </c:pt>
                <c:pt idx="2">
                  <c:v>Tabaco</c:v>
                </c:pt>
                <c:pt idx="3">
                  <c:v>HTA</c:v>
                </c:pt>
                <c:pt idx="4">
                  <c:v>Dislipemia</c:v>
                </c:pt>
                <c:pt idx="5">
                  <c:v>Diabetes</c:v>
                </c:pt>
              </c:strCache>
            </c:strRef>
          </c:cat>
          <c:val>
            <c:numRef>
              <c:f>Hoja1!$F$2:$F$7</c:f>
              <c:numCache>
                <c:formatCode>General</c:formatCode>
                <c:ptCount val="6"/>
                <c:pt idx="0">
                  <c:v>33.200000000000003</c:v>
                </c:pt>
                <c:pt idx="1">
                  <c:v>38.9</c:v>
                </c:pt>
                <c:pt idx="2">
                  <c:v>6.5</c:v>
                </c:pt>
                <c:pt idx="3">
                  <c:v>75.400000000000006</c:v>
                </c:pt>
                <c:pt idx="4">
                  <c:v>67.5</c:v>
                </c:pt>
                <c:pt idx="5">
                  <c:v>32.4</c:v>
                </c:pt>
              </c:numCache>
            </c:numRef>
          </c:val>
          <c:extLst>
            <c:ext xmlns:c16="http://schemas.microsoft.com/office/drawing/2014/chart" uri="{C3380CC4-5D6E-409C-BE32-E72D297353CC}">
              <c16:uniqueId val="{0000000A-0A37-49A8-8EEA-D5523A58DE5F}"/>
            </c:ext>
          </c:extLst>
        </c:ser>
        <c:ser>
          <c:idx val="5"/>
          <c:order val="5"/>
          <c:tx>
            <c:strRef>
              <c:f>Hoja1!$G$1</c:f>
              <c:strCache>
                <c:ptCount val="1"/>
                <c:pt idx="0">
                  <c:v>&gt;80</c:v>
                </c:pt>
              </c:strCache>
            </c:strRef>
          </c:tx>
          <c:invertIfNegative val="0"/>
          <c:dLbls>
            <c:spPr>
              <a:noFill/>
              <a:ln>
                <a:noFill/>
              </a:ln>
              <a:effectLst/>
            </c:spPr>
            <c:txPr>
              <a:bodyPr/>
              <a:lstStyle/>
              <a:p>
                <a:pPr>
                  <a:defRPr sz="1000" b="1" i="0"/>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Hoja1!$A$2:$A$7</c:f>
              <c:strCache>
                <c:ptCount val="6"/>
                <c:pt idx="0">
                  <c:v>Sedentarismo</c:v>
                </c:pt>
                <c:pt idx="1">
                  <c:v>Obesidad</c:v>
                </c:pt>
                <c:pt idx="2">
                  <c:v>Tabaco</c:v>
                </c:pt>
                <c:pt idx="3">
                  <c:v>HTA</c:v>
                </c:pt>
                <c:pt idx="4">
                  <c:v>Dislipemia</c:v>
                </c:pt>
                <c:pt idx="5">
                  <c:v>Diabetes</c:v>
                </c:pt>
              </c:strCache>
            </c:strRef>
          </c:cat>
          <c:val>
            <c:numRef>
              <c:f>Hoja1!$G$2:$G$7</c:f>
              <c:numCache>
                <c:formatCode>General</c:formatCode>
                <c:ptCount val="6"/>
                <c:pt idx="0">
                  <c:v>50.7</c:v>
                </c:pt>
                <c:pt idx="1">
                  <c:v>43.2</c:v>
                </c:pt>
                <c:pt idx="2">
                  <c:v>2.2999999999999998</c:v>
                </c:pt>
                <c:pt idx="3">
                  <c:v>81.599999999999994</c:v>
                </c:pt>
                <c:pt idx="4">
                  <c:v>59.6</c:v>
                </c:pt>
                <c:pt idx="5">
                  <c:v>31.6</c:v>
                </c:pt>
              </c:numCache>
            </c:numRef>
          </c:val>
          <c:extLst>
            <c:ext xmlns:c16="http://schemas.microsoft.com/office/drawing/2014/chart" uri="{C3380CC4-5D6E-409C-BE32-E72D297353CC}">
              <c16:uniqueId val="{0000000B-0A37-49A8-8EEA-D5523A58DE5F}"/>
            </c:ext>
          </c:extLst>
        </c:ser>
        <c:dLbls>
          <c:showLegendKey val="0"/>
          <c:showVal val="1"/>
          <c:showCatName val="0"/>
          <c:showSerName val="0"/>
          <c:showPercent val="0"/>
          <c:showBubbleSize val="0"/>
        </c:dLbls>
        <c:gapWidth val="75"/>
        <c:axId val="2094839656"/>
        <c:axId val="2094834264"/>
      </c:barChart>
      <c:catAx>
        <c:axId val="2094839656"/>
        <c:scaling>
          <c:orientation val="minMax"/>
        </c:scaling>
        <c:delete val="0"/>
        <c:axPos val="b"/>
        <c:numFmt formatCode="General" sourceLinked="1"/>
        <c:majorTickMark val="none"/>
        <c:minorTickMark val="none"/>
        <c:tickLblPos val="nextTo"/>
        <c:spPr>
          <a:ln w="3175">
            <a:solidFill>
              <a:srgbClr val="808080"/>
            </a:solidFill>
            <a:prstDash val="solid"/>
          </a:ln>
        </c:spPr>
        <c:crossAx val="2094834264"/>
        <c:crosses val="autoZero"/>
        <c:auto val="1"/>
        <c:lblAlgn val="ctr"/>
        <c:lblOffset val="100"/>
        <c:noMultiLvlLbl val="0"/>
      </c:catAx>
      <c:valAx>
        <c:axId val="2094834264"/>
        <c:scaling>
          <c:orientation val="minMax"/>
        </c:scaling>
        <c:delete val="0"/>
        <c:axPos val="l"/>
        <c:numFmt formatCode="General" sourceLinked="1"/>
        <c:majorTickMark val="none"/>
        <c:minorTickMark val="none"/>
        <c:tickLblPos val="nextTo"/>
        <c:crossAx val="2094839656"/>
        <c:crosses val="autoZero"/>
        <c:crossBetween val="between"/>
      </c:valAx>
      <c:spPr>
        <a:noFill/>
        <a:ln w="25402">
          <a:noFill/>
        </a:ln>
      </c:spPr>
    </c:plotArea>
    <c:legend>
      <c:legendPos val="b"/>
      <c:layout>
        <c:manualLayout>
          <c:xMode val="edge"/>
          <c:yMode val="edge"/>
          <c:x val="0.33214638609178099"/>
          <c:y val="1.9207822507455901E-3"/>
          <c:w val="0.42743451485188499"/>
          <c:h val="5.706617013694E-2"/>
        </c:manualLayout>
      </c:layout>
      <c:overlay val="0"/>
      <c:txPr>
        <a:bodyPr/>
        <a:lstStyle/>
        <a:p>
          <a:pPr>
            <a:defRPr sz="1400" b="0" i="0"/>
          </a:pPr>
          <a:endParaRPr lang="es-ES"/>
        </a:p>
      </c:txPr>
    </c:legend>
    <c:plotVisOnly val="1"/>
    <c:dispBlanksAs val="gap"/>
    <c:showDLblsOverMax val="0"/>
  </c:chart>
  <c:spPr>
    <a:noFill/>
    <a:ln>
      <a:noFill/>
    </a:ln>
  </c:spPr>
  <c:txPr>
    <a:bodyPr/>
    <a:lstStyle/>
    <a:p>
      <a:pPr>
        <a:defRPr sz="1800"/>
      </a:pPr>
      <a:endParaRPr lang="es-E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view3D>
      <c:rotX val="30"/>
      <c:rotY val="315"/>
      <c:rAngAx val="0"/>
    </c:view3D>
    <c:floor>
      <c:thickness val="0"/>
    </c:floor>
    <c:sideWall>
      <c:thickness val="0"/>
    </c:sideWall>
    <c:backWall>
      <c:thickness val="0"/>
    </c:backWall>
    <c:plotArea>
      <c:layout/>
      <c:pie3DChart>
        <c:varyColors val="1"/>
        <c:ser>
          <c:idx val="0"/>
          <c:order val="0"/>
          <c:tx>
            <c:strRef>
              <c:f>Hoja1!$B$1</c:f>
              <c:strCache>
                <c:ptCount val="1"/>
                <c:pt idx="0">
                  <c:v>Control HTA</c:v>
                </c:pt>
              </c:strCache>
            </c:strRef>
          </c:tx>
          <c:spPr>
            <a:solidFill>
              <a:srgbClr val="0033CC"/>
            </a:solidFill>
            <a:ln w="14230">
              <a:noFill/>
            </a:ln>
            <a:effectLst>
              <a:outerShdw dist="35921" dir="2700000" algn="br">
                <a:srgbClr val="000000"/>
              </a:outerShdw>
            </a:effectLst>
          </c:spPr>
          <c:dPt>
            <c:idx val="0"/>
            <c:bubble3D val="0"/>
            <c:explosion val="1"/>
            <c:spPr>
              <a:solidFill>
                <a:schemeClr val="accent6">
                  <a:lumMod val="75000"/>
                </a:schemeClr>
              </a:solidFill>
              <a:ln w="14230">
                <a:noFill/>
              </a:ln>
              <a:effectLst>
                <a:outerShdw dist="35921" dir="2700000" algn="br">
                  <a:srgbClr val="000000"/>
                </a:outerShdw>
              </a:effectLst>
            </c:spPr>
            <c:extLst>
              <c:ext xmlns:c16="http://schemas.microsoft.com/office/drawing/2014/chart" uri="{C3380CC4-5D6E-409C-BE32-E72D297353CC}">
                <c16:uniqueId val="{00000001-6F0B-4B91-9234-3C74F9A31750}"/>
              </c:ext>
            </c:extLst>
          </c:dPt>
          <c:dPt>
            <c:idx val="1"/>
            <c:bubble3D val="0"/>
            <c:explosion val="7"/>
            <c:spPr>
              <a:solidFill>
                <a:srgbClr val="CCFF66"/>
              </a:solidFill>
              <a:ln w="14230">
                <a:noFill/>
              </a:ln>
              <a:effectLst>
                <a:outerShdw dist="35921" dir="2700000" algn="br">
                  <a:srgbClr val="000000"/>
                </a:outerShdw>
              </a:effectLst>
            </c:spPr>
            <c:extLst>
              <c:ext xmlns:c16="http://schemas.microsoft.com/office/drawing/2014/chart" uri="{C3380CC4-5D6E-409C-BE32-E72D297353CC}">
                <c16:uniqueId val="{00000003-6F0B-4B91-9234-3C74F9A31750}"/>
              </c:ext>
            </c:extLst>
          </c:dPt>
          <c:dLbls>
            <c:dLbl>
              <c:idx val="0"/>
              <c:layout>
                <c:manualLayout>
                  <c:x val="-4.6210231212003197E-2"/>
                  <c:y val="8.7154878414182999E-2"/>
                </c:manualLayout>
              </c:layout>
              <c:tx>
                <c:rich>
                  <a:bodyPr/>
                  <a:lstStyle/>
                  <a:p>
                    <a:pPr>
                      <a:defRPr sz="1600">
                        <a:solidFill>
                          <a:srgbClr val="000066"/>
                        </a:solidFill>
                      </a:defRPr>
                    </a:pPr>
                    <a:r>
                      <a:rPr lang="en-US" sz="1600" dirty="0">
                        <a:solidFill>
                          <a:srgbClr val="000066"/>
                        </a:solidFill>
                      </a:rPr>
                      <a:t>28,4 %</a:t>
                    </a:r>
                    <a:endParaRPr lang="en-US" dirty="0">
                      <a:solidFill>
                        <a:schemeClr val="bg1"/>
                      </a:solidFill>
                    </a:endParaRPr>
                  </a:p>
                </c:rich>
              </c:tx>
              <c:spPr>
                <a:noFill/>
                <a:ln w="14230">
                  <a:noFill/>
                </a:ln>
              </c:spPr>
              <c:dLblPos val="bestFit"/>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F0B-4B91-9234-3C74F9A31750}"/>
                </c:ext>
              </c:extLst>
            </c:dLbl>
            <c:dLbl>
              <c:idx val="1"/>
              <c:layout>
                <c:manualLayout>
                  <c:x val="7.3633696115340194E-2"/>
                  <c:y val="-0.23103577716953999"/>
                </c:manualLayout>
              </c:layout>
              <c:tx>
                <c:rich>
                  <a:bodyPr/>
                  <a:lstStyle/>
                  <a:p>
                    <a:pPr>
                      <a:defRPr sz="1600">
                        <a:solidFill>
                          <a:schemeClr val="tx1"/>
                        </a:solidFill>
                      </a:defRPr>
                    </a:pPr>
                    <a:r>
                      <a:rPr lang="en-US" sz="1600" dirty="0">
                        <a:solidFill>
                          <a:schemeClr val="tx1"/>
                        </a:solidFill>
                      </a:rPr>
                      <a:t>71,6</a:t>
                    </a:r>
                    <a:r>
                      <a:rPr lang="en-US" sz="1600" baseline="0" dirty="0">
                        <a:solidFill>
                          <a:schemeClr val="tx1"/>
                        </a:solidFill>
                      </a:rPr>
                      <a:t> </a:t>
                    </a:r>
                    <a:r>
                      <a:rPr lang="en-US" sz="1600" dirty="0">
                        <a:solidFill>
                          <a:schemeClr val="tx1"/>
                        </a:solidFill>
                      </a:rPr>
                      <a:t>%</a:t>
                    </a:r>
                    <a:endParaRPr lang="en-US" dirty="0">
                      <a:solidFill>
                        <a:schemeClr val="tx1"/>
                      </a:solidFill>
                    </a:endParaRPr>
                  </a:p>
                </c:rich>
              </c:tx>
              <c:spPr>
                <a:noFill/>
                <a:ln w="14230">
                  <a:noFill/>
                </a:ln>
              </c:spP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F0B-4B91-9234-3C74F9A31750}"/>
                </c:ext>
              </c:extLst>
            </c:dLbl>
            <c:spPr>
              <a:noFill/>
              <a:ln>
                <a:noFill/>
              </a:ln>
              <a:effectLst/>
            </c:spPr>
            <c:txPr>
              <a:bodyPr/>
              <a:lstStyle/>
              <a:p>
                <a:pPr>
                  <a:defRPr sz="1600">
                    <a:solidFill>
                      <a:srgbClr val="000066"/>
                    </a:solidFill>
                  </a:defRPr>
                </a:pPr>
                <a:endParaRPr lang="es-ES"/>
              </a:p>
            </c:txPr>
            <c:showLegendKey val="0"/>
            <c:showVal val="0"/>
            <c:showCatName val="0"/>
            <c:showSerName val="0"/>
            <c:showPercent val="0"/>
            <c:showBubbleSize val="0"/>
            <c:extLst>
              <c:ext xmlns:c15="http://schemas.microsoft.com/office/drawing/2012/chart" uri="{CE6537A1-D6FC-4f65-9D91-7224C49458BB}"/>
            </c:extLst>
          </c:dLbls>
          <c:cat>
            <c:strRef>
              <c:f>Hoja1!$A$2:$A$3</c:f>
              <c:strCache>
                <c:ptCount val="2"/>
                <c:pt idx="0">
                  <c:v>control</c:v>
                </c:pt>
                <c:pt idx="1">
                  <c:v>no control</c:v>
                </c:pt>
              </c:strCache>
            </c:strRef>
          </c:cat>
          <c:val>
            <c:numRef>
              <c:f>Hoja1!$B$2:$B$3</c:f>
              <c:numCache>
                <c:formatCode>General</c:formatCode>
                <c:ptCount val="2"/>
                <c:pt idx="0">
                  <c:v>28.4</c:v>
                </c:pt>
                <c:pt idx="1">
                  <c:v>71.599999999999994</c:v>
                </c:pt>
              </c:numCache>
            </c:numRef>
          </c:val>
          <c:extLst>
            <c:ext xmlns:c16="http://schemas.microsoft.com/office/drawing/2014/chart" uri="{C3380CC4-5D6E-409C-BE32-E72D297353CC}">
              <c16:uniqueId val="{00000004-6F0B-4B91-9234-3C74F9A31750}"/>
            </c:ext>
          </c:extLst>
        </c:ser>
        <c:dLbls>
          <c:showLegendKey val="0"/>
          <c:showVal val="0"/>
          <c:showCatName val="0"/>
          <c:showSerName val="0"/>
          <c:showPercent val="0"/>
          <c:showBubbleSize val="0"/>
          <c:showLeaderLines val="1"/>
        </c:dLbls>
      </c:pie3DChart>
      <c:spPr>
        <a:noFill/>
        <a:ln w="14230">
          <a:noFill/>
        </a:ln>
      </c:spPr>
    </c:plotArea>
    <c:plotVisOnly val="1"/>
    <c:dispBlanksAs val="zero"/>
    <c:showDLblsOverMax val="0"/>
  </c:chart>
  <c:spPr>
    <a:noFill/>
    <a:ln>
      <a:noFill/>
    </a:ln>
  </c:spPr>
  <c:txPr>
    <a:bodyPr/>
    <a:lstStyle/>
    <a:p>
      <a:pPr>
        <a:defRPr sz="1008"/>
      </a:pPr>
      <a:endParaRPr lang="es-E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4.7653274276070502E-2"/>
          <c:y val="0.18999881915967101"/>
          <c:w val="0.931167492712343"/>
          <c:h val="0.69063003199003803"/>
        </c:manualLayout>
      </c:layout>
      <c:barChart>
        <c:barDir val="col"/>
        <c:grouping val="clustered"/>
        <c:varyColors val="0"/>
        <c:ser>
          <c:idx val="0"/>
          <c:order val="0"/>
          <c:tx>
            <c:strRef>
              <c:f>Hoja1!$B$1</c:f>
              <c:strCache>
                <c:ptCount val="1"/>
                <c:pt idx="0">
                  <c:v>Sedentarismo</c:v>
                </c:pt>
              </c:strCache>
            </c:strRef>
          </c:tx>
          <c:spPr>
            <a:solidFill>
              <a:schemeClr val="accent6">
                <a:lumMod val="75000"/>
              </a:schemeClr>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Hoja1!$A$2:$A$3</c:f>
              <c:strCache>
                <c:ptCount val="2"/>
                <c:pt idx="0">
                  <c:v>Varón</c:v>
                </c:pt>
                <c:pt idx="1">
                  <c:v>Mujer</c:v>
                </c:pt>
              </c:strCache>
            </c:strRef>
          </c:cat>
          <c:val>
            <c:numRef>
              <c:f>Hoja1!$B$2:$B$3</c:f>
              <c:numCache>
                <c:formatCode>General</c:formatCode>
                <c:ptCount val="2"/>
                <c:pt idx="0">
                  <c:v>24.9</c:v>
                </c:pt>
                <c:pt idx="1">
                  <c:v>31.3</c:v>
                </c:pt>
              </c:numCache>
            </c:numRef>
          </c:val>
          <c:extLst>
            <c:ext xmlns:c16="http://schemas.microsoft.com/office/drawing/2014/chart" uri="{C3380CC4-5D6E-409C-BE32-E72D297353CC}">
              <c16:uniqueId val="{00000000-0526-42FE-BC54-2CAD78285DE6}"/>
            </c:ext>
          </c:extLst>
        </c:ser>
        <c:ser>
          <c:idx val="1"/>
          <c:order val="1"/>
          <c:tx>
            <c:strRef>
              <c:f>Hoja1!$C$1</c:f>
              <c:strCache>
                <c:ptCount val="1"/>
                <c:pt idx="0">
                  <c:v>No control</c:v>
                </c:pt>
              </c:strCache>
            </c:strRef>
          </c:tx>
          <c:spPr>
            <a:solidFill>
              <a:srgbClr val="CCFF66"/>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Hoja1!$A$2:$A$3</c:f>
              <c:strCache>
                <c:ptCount val="2"/>
                <c:pt idx="0">
                  <c:v>Varón</c:v>
                </c:pt>
                <c:pt idx="1">
                  <c:v>Mujer</c:v>
                </c:pt>
              </c:strCache>
            </c:strRef>
          </c:cat>
          <c:val>
            <c:numRef>
              <c:f>Hoja1!$C$2:$C$3</c:f>
              <c:numCache>
                <c:formatCode>General</c:formatCode>
                <c:ptCount val="2"/>
                <c:pt idx="0">
                  <c:v>75.099999999999994</c:v>
                </c:pt>
                <c:pt idx="1">
                  <c:v>68.7</c:v>
                </c:pt>
              </c:numCache>
            </c:numRef>
          </c:val>
          <c:extLst>
            <c:ext xmlns:c16="http://schemas.microsoft.com/office/drawing/2014/chart" uri="{C3380CC4-5D6E-409C-BE32-E72D297353CC}">
              <c16:uniqueId val="{00000001-0526-42FE-BC54-2CAD78285DE6}"/>
            </c:ext>
          </c:extLst>
        </c:ser>
        <c:dLbls>
          <c:showLegendKey val="0"/>
          <c:showVal val="1"/>
          <c:showCatName val="0"/>
          <c:showSerName val="0"/>
          <c:showPercent val="0"/>
          <c:showBubbleSize val="0"/>
        </c:dLbls>
        <c:gapWidth val="150"/>
        <c:overlap val="-25"/>
        <c:axId val="2113767704"/>
        <c:axId val="2113770680"/>
      </c:barChart>
      <c:catAx>
        <c:axId val="2113767704"/>
        <c:scaling>
          <c:orientation val="minMax"/>
        </c:scaling>
        <c:delete val="0"/>
        <c:axPos val="b"/>
        <c:numFmt formatCode="General" sourceLinked="0"/>
        <c:majorTickMark val="none"/>
        <c:minorTickMark val="none"/>
        <c:tickLblPos val="nextTo"/>
        <c:crossAx val="2113770680"/>
        <c:crosses val="autoZero"/>
        <c:auto val="1"/>
        <c:lblAlgn val="ctr"/>
        <c:lblOffset val="100"/>
        <c:noMultiLvlLbl val="0"/>
      </c:catAx>
      <c:valAx>
        <c:axId val="2113770680"/>
        <c:scaling>
          <c:orientation val="minMax"/>
        </c:scaling>
        <c:delete val="1"/>
        <c:axPos val="l"/>
        <c:numFmt formatCode="General" sourceLinked="1"/>
        <c:majorTickMark val="none"/>
        <c:minorTickMark val="none"/>
        <c:tickLblPos val="nextTo"/>
        <c:crossAx val="2113767704"/>
        <c:crosses val="autoZero"/>
        <c:crossBetween val="between"/>
      </c:valAx>
    </c:plotArea>
    <c:legend>
      <c:legendPos val="t"/>
      <c:overlay val="0"/>
    </c:legend>
    <c:plotVisOnly val="1"/>
    <c:dispBlanksAs val="gap"/>
    <c:showDLblsOverMax val="0"/>
  </c:chart>
  <c:txPr>
    <a:bodyPr/>
    <a:lstStyle/>
    <a:p>
      <a:pPr>
        <a:defRPr sz="1800"/>
      </a:pPr>
      <a:endParaRPr lang="es-E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3.1573365273666401E-2"/>
          <c:y val="9.9294522830796594E-2"/>
          <c:w val="0.931167492712343"/>
          <c:h val="0.77881465551446705"/>
        </c:manualLayout>
      </c:layout>
      <c:barChart>
        <c:barDir val="col"/>
        <c:grouping val="clustered"/>
        <c:varyColors val="0"/>
        <c:ser>
          <c:idx val="0"/>
          <c:order val="0"/>
          <c:tx>
            <c:strRef>
              <c:f>Hoja1!$B$1</c:f>
              <c:strCache>
                <c:ptCount val="1"/>
                <c:pt idx="0">
                  <c:v>Sedentarismo</c:v>
                </c:pt>
              </c:strCache>
            </c:strRef>
          </c:tx>
          <c:spPr>
            <a:solidFill>
              <a:schemeClr val="accent6">
                <a:lumMod val="75000"/>
              </a:schemeClr>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Hoja1!$A$2:$A$7</c:f>
              <c:strCache>
                <c:ptCount val="6"/>
                <c:pt idx="0">
                  <c:v>&lt;40</c:v>
                </c:pt>
                <c:pt idx="1">
                  <c:v>40-50</c:v>
                </c:pt>
                <c:pt idx="2">
                  <c:v>50-60</c:v>
                </c:pt>
                <c:pt idx="3">
                  <c:v>60-70</c:v>
                </c:pt>
                <c:pt idx="4">
                  <c:v>70-80</c:v>
                </c:pt>
                <c:pt idx="5">
                  <c:v>&gt;80</c:v>
                </c:pt>
              </c:strCache>
            </c:strRef>
          </c:cat>
          <c:val>
            <c:numRef>
              <c:f>Hoja1!$B$2:$B$7</c:f>
              <c:numCache>
                <c:formatCode>General</c:formatCode>
                <c:ptCount val="6"/>
                <c:pt idx="0">
                  <c:v>23.4</c:v>
                </c:pt>
                <c:pt idx="1">
                  <c:v>27.4</c:v>
                </c:pt>
                <c:pt idx="2">
                  <c:v>26.8</c:v>
                </c:pt>
                <c:pt idx="3">
                  <c:v>28.5</c:v>
                </c:pt>
                <c:pt idx="4">
                  <c:v>31.7</c:v>
                </c:pt>
                <c:pt idx="5">
                  <c:v>47.3</c:v>
                </c:pt>
              </c:numCache>
            </c:numRef>
          </c:val>
          <c:extLst>
            <c:ext xmlns:c16="http://schemas.microsoft.com/office/drawing/2014/chart" uri="{C3380CC4-5D6E-409C-BE32-E72D297353CC}">
              <c16:uniqueId val="{00000000-58C3-489A-B1AA-D4A5AFE7C8AD}"/>
            </c:ext>
          </c:extLst>
        </c:ser>
        <c:ser>
          <c:idx val="1"/>
          <c:order val="1"/>
          <c:tx>
            <c:strRef>
              <c:f>Hoja1!$C$1</c:f>
              <c:strCache>
                <c:ptCount val="1"/>
                <c:pt idx="0">
                  <c:v>No Sedentarismo</c:v>
                </c:pt>
              </c:strCache>
            </c:strRef>
          </c:tx>
          <c:spPr>
            <a:solidFill>
              <a:srgbClr val="CCFF66"/>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Hoja1!$A$2:$A$7</c:f>
              <c:strCache>
                <c:ptCount val="6"/>
                <c:pt idx="0">
                  <c:v>&lt;40</c:v>
                </c:pt>
                <c:pt idx="1">
                  <c:v>40-50</c:v>
                </c:pt>
                <c:pt idx="2">
                  <c:v>50-60</c:v>
                </c:pt>
                <c:pt idx="3">
                  <c:v>60-70</c:v>
                </c:pt>
                <c:pt idx="4">
                  <c:v>70-80</c:v>
                </c:pt>
                <c:pt idx="5">
                  <c:v>&gt;80</c:v>
                </c:pt>
              </c:strCache>
            </c:strRef>
          </c:cat>
          <c:val>
            <c:numRef>
              <c:f>Hoja1!$C$2:$C$7</c:f>
              <c:numCache>
                <c:formatCode>General</c:formatCode>
                <c:ptCount val="6"/>
                <c:pt idx="0">
                  <c:v>76.599999999999994</c:v>
                </c:pt>
                <c:pt idx="1">
                  <c:v>72.599999999999994</c:v>
                </c:pt>
                <c:pt idx="2">
                  <c:v>73.2</c:v>
                </c:pt>
                <c:pt idx="3">
                  <c:v>71.5</c:v>
                </c:pt>
                <c:pt idx="4">
                  <c:v>68.3</c:v>
                </c:pt>
                <c:pt idx="5">
                  <c:v>52.7</c:v>
                </c:pt>
              </c:numCache>
            </c:numRef>
          </c:val>
          <c:extLst>
            <c:ext xmlns:c16="http://schemas.microsoft.com/office/drawing/2014/chart" uri="{C3380CC4-5D6E-409C-BE32-E72D297353CC}">
              <c16:uniqueId val="{00000001-58C3-489A-B1AA-D4A5AFE7C8AD}"/>
            </c:ext>
          </c:extLst>
        </c:ser>
        <c:dLbls>
          <c:showLegendKey val="0"/>
          <c:showVal val="1"/>
          <c:showCatName val="0"/>
          <c:showSerName val="0"/>
          <c:showPercent val="0"/>
          <c:showBubbleSize val="0"/>
        </c:dLbls>
        <c:gapWidth val="150"/>
        <c:overlap val="-25"/>
        <c:axId val="2113826728"/>
        <c:axId val="2113829704"/>
      </c:barChart>
      <c:catAx>
        <c:axId val="2113826728"/>
        <c:scaling>
          <c:orientation val="minMax"/>
        </c:scaling>
        <c:delete val="0"/>
        <c:axPos val="b"/>
        <c:numFmt formatCode="General" sourceLinked="0"/>
        <c:majorTickMark val="none"/>
        <c:minorTickMark val="none"/>
        <c:tickLblPos val="nextTo"/>
        <c:crossAx val="2113829704"/>
        <c:crosses val="autoZero"/>
        <c:auto val="1"/>
        <c:lblAlgn val="ctr"/>
        <c:lblOffset val="100"/>
        <c:noMultiLvlLbl val="0"/>
      </c:catAx>
      <c:valAx>
        <c:axId val="2113829704"/>
        <c:scaling>
          <c:orientation val="minMax"/>
        </c:scaling>
        <c:delete val="1"/>
        <c:axPos val="l"/>
        <c:numFmt formatCode="General" sourceLinked="1"/>
        <c:majorTickMark val="none"/>
        <c:minorTickMark val="none"/>
        <c:tickLblPos val="nextTo"/>
        <c:crossAx val="2113826728"/>
        <c:crosses val="autoZero"/>
        <c:crossBetween val="between"/>
      </c:valAx>
    </c:plotArea>
    <c:legend>
      <c:legendPos val="t"/>
      <c:overlay val="0"/>
    </c:legend>
    <c:plotVisOnly val="1"/>
    <c:dispBlanksAs val="gap"/>
    <c:showDLblsOverMax val="0"/>
  </c:chart>
  <c:txPr>
    <a:bodyPr/>
    <a:lstStyle/>
    <a:p>
      <a:pPr>
        <a:defRPr sz="1800"/>
      </a:pPr>
      <a:endParaRPr lang="es-E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5.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479E7C-E12C-4346-B41E-B2564E849354}" type="datetimeFigureOut">
              <a:rPr lang="es-ES" smtClean="0"/>
              <a:t>25/05/2016</a:t>
            </a:fld>
            <a:endParaRPr lang="es-ES"/>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2C5EA2-ECF2-4FA6-A0CA-1860E0384C66}" type="slidenum">
              <a:rPr lang="es-ES" smtClean="0"/>
              <a:t>‹Nº›</a:t>
            </a:fld>
            <a:endParaRPr lang="es-ES"/>
          </a:p>
        </p:txBody>
      </p:sp>
    </p:spTree>
    <p:extLst>
      <p:ext uri="{BB962C8B-B14F-4D97-AF65-F5344CB8AC3E}">
        <p14:creationId xmlns:p14="http://schemas.microsoft.com/office/powerpoint/2010/main" val="1113980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9FFB28-5B69-476A-9A66-6D91D988D461}" type="slidenum">
              <a:rPr lang="en-US" altLang="es-ES"/>
              <a:pPr/>
              <a:t>5</a:t>
            </a:fld>
            <a:endParaRPr lang="en-US" altLang="es-ES"/>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a:xfrm>
            <a:off x="974725" y="4560888"/>
            <a:ext cx="5365750" cy="4319587"/>
          </a:xfrm>
        </p:spPr>
        <p:txBody>
          <a:bodyPr/>
          <a:lstStyle/>
          <a:p>
            <a:r>
              <a:rPr lang="en-US" altLang="es-ES" b="1" u="sng"/>
              <a:t>Suggested Talking Points</a:t>
            </a:r>
          </a:p>
          <a:p>
            <a:r>
              <a:rPr lang="en-US" altLang="es-ES"/>
              <a:t>Research shows that a low level of cardio respiratory fitness (CRF) exposes a patient to a greater risk of dying than does smoking, obesity, hypertension, or high cholesterol. </a:t>
            </a:r>
          </a:p>
        </p:txBody>
      </p:sp>
    </p:spTree>
    <p:extLst>
      <p:ext uri="{BB962C8B-B14F-4D97-AF65-F5344CB8AC3E}">
        <p14:creationId xmlns:p14="http://schemas.microsoft.com/office/powerpoint/2010/main" val="3328815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1E58E3-C039-47EE-A484-6F387AC1C8F9}" type="slidenum">
              <a:rPr lang="en-US" altLang="es-ES"/>
              <a:pPr/>
              <a:t>6</a:t>
            </a:fld>
            <a:endParaRPr lang="en-US" altLang="es-ES"/>
          </a:p>
        </p:txBody>
      </p:sp>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p:txBody>
          <a:bodyPr/>
          <a:lstStyle/>
          <a:p>
            <a:pPr marL="228600" indent="-228600"/>
            <a:r>
              <a:rPr lang="en-US" altLang="es-ES" b="1" u="sng"/>
              <a:t>Suggested Talking Points</a:t>
            </a:r>
          </a:p>
          <a:p>
            <a:pPr marL="228600" indent="-228600">
              <a:buFontTx/>
              <a:buAutoNum type="arabicPeriod"/>
            </a:pPr>
            <a:r>
              <a:rPr lang="en-US" altLang="es-ES"/>
              <a:t> CRF significantly increases length of life, whether you are in your 60’s, 70’s or 80’s!</a:t>
            </a:r>
          </a:p>
          <a:p>
            <a:pPr marL="228600" indent="-228600">
              <a:buFontTx/>
              <a:buAutoNum type="arabicPeriod"/>
            </a:pPr>
            <a:r>
              <a:rPr lang="en-US" altLang="es-ES"/>
              <a:t> Notice that the life expectancy of a moderately fit person in their 80’s is as long as an unfit person in their 60’s! </a:t>
            </a:r>
          </a:p>
        </p:txBody>
      </p:sp>
    </p:spTree>
    <p:extLst>
      <p:ext uri="{BB962C8B-B14F-4D97-AF65-F5344CB8AC3E}">
        <p14:creationId xmlns:p14="http://schemas.microsoft.com/office/powerpoint/2010/main" val="7018375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53A167-5789-4D0A-AC74-A79264779738}" type="slidenum">
              <a:rPr lang="en-US" altLang="es-ES"/>
              <a:pPr/>
              <a:t>7</a:t>
            </a:fld>
            <a:endParaRPr lang="en-US" altLang="es-ES"/>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p:txBody>
          <a:bodyPr/>
          <a:lstStyle/>
          <a:p>
            <a:r>
              <a:rPr lang="en-US" altLang="es-ES" b="1" u="sng" dirty="0"/>
              <a:t>Suggested Talking Points</a:t>
            </a:r>
          </a:p>
          <a:p>
            <a:r>
              <a:rPr lang="en-US" altLang="es-ES" dirty="0"/>
              <a:t>In addition to being one of the highest risk factors for length of life (as shown by the previous slide), additional data demonstrates that physical activity is also one of the highest risk factors in the quality of life.</a:t>
            </a:r>
          </a:p>
        </p:txBody>
      </p:sp>
    </p:spTree>
    <p:extLst>
      <p:ext uri="{BB962C8B-B14F-4D97-AF65-F5344CB8AC3E}">
        <p14:creationId xmlns:p14="http://schemas.microsoft.com/office/powerpoint/2010/main" val="11054727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1 Marcador de imagen de diapositiva"/>
          <p:cNvSpPr>
            <a:spLocks noGrp="1" noRot="1" noChangeAspect="1"/>
          </p:cNvSpPr>
          <p:nvPr>
            <p:ph type="sldImg"/>
          </p:nvPr>
        </p:nvSpPr>
        <p:spPr bwMode="auto">
          <a:noFill/>
          <a:ln>
            <a:solidFill>
              <a:srgbClr val="000000"/>
            </a:solidFill>
            <a:miter lim="800000"/>
            <a:headEnd/>
            <a:tailEnd/>
          </a:ln>
        </p:spPr>
      </p:sp>
      <p:sp>
        <p:nvSpPr>
          <p:cNvPr id="17410" name="2 Marcador de notas"/>
          <p:cNvSpPr>
            <a:spLocks noGrp="1"/>
          </p:cNvSpPr>
          <p:nvPr>
            <p:ph type="body" idx="1"/>
          </p:nvPr>
        </p:nvSpPr>
        <p:spPr bwMode="auto">
          <a:noFill/>
        </p:spPr>
        <p:txBody>
          <a:bodyPr/>
          <a:lstStyle/>
          <a:p>
            <a:endParaRPr lang="es-ES_tradnl">
              <a:ea typeface="ＭＳ Ｐゴシック" pitchFamily="34" charset="-128"/>
            </a:endParaRPr>
          </a:p>
        </p:txBody>
      </p:sp>
      <p:sp>
        <p:nvSpPr>
          <p:cNvPr id="17411" name="3 Marcador de número de diapositiva"/>
          <p:cNvSpPr>
            <a:spLocks noGrp="1"/>
          </p:cNvSpPr>
          <p:nvPr>
            <p:ph type="sldNum" sz="quarter" idx="5"/>
          </p:nvPr>
        </p:nvSpPr>
        <p:spPr bwMode="auto">
          <a:ln>
            <a:miter lim="800000"/>
            <a:headEnd/>
            <a:tailEnd/>
          </a:ln>
        </p:spPr>
        <p:txBody>
          <a:bodyPr/>
          <a:lstStyle/>
          <a:p>
            <a:pPr>
              <a:defRPr/>
            </a:pPr>
            <a:fld id="{40276F4B-E1D8-4BEF-95E2-877243879D6F}" type="slidenum">
              <a:rPr lang="es-ES" altLang="es-ES_tradnl" smtClean="0"/>
              <a:pPr>
                <a:defRPr/>
              </a:pPr>
              <a:t>8</a:t>
            </a:fld>
            <a:endParaRPr lang="es-ES" altLang="es-ES_tradnl"/>
          </a:p>
        </p:txBody>
      </p:sp>
    </p:spTree>
    <p:extLst>
      <p:ext uri="{BB962C8B-B14F-4D97-AF65-F5344CB8AC3E}">
        <p14:creationId xmlns:p14="http://schemas.microsoft.com/office/powerpoint/2010/main" val="34332480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1 Marcador de imagen de diapositiva"/>
          <p:cNvSpPr>
            <a:spLocks noGrp="1" noRot="1" noChangeAspect="1"/>
          </p:cNvSpPr>
          <p:nvPr>
            <p:ph type="sldImg"/>
          </p:nvPr>
        </p:nvSpPr>
        <p:spPr bwMode="auto">
          <a:noFill/>
          <a:ln>
            <a:solidFill>
              <a:srgbClr val="000000"/>
            </a:solidFill>
            <a:miter lim="800000"/>
            <a:headEnd/>
            <a:tailEnd/>
          </a:ln>
        </p:spPr>
      </p:sp>
      <p:sp>
        <p:nvSpPr>
          <p:cNvPr id="19458" name="2 Marcador de notas"/>
          <p:cNvSpPr>
            <a:spLocks noGrp="1"/>
          </p:cNvSpPr>
          <p:nvPr>
            <p:ph type="body" idx="1"/>
          </p:nvPr>
        </p:nvSpPr>
        <p:spPr bwMode="auto">
          <a:noFill/>
        </p:spPr>
        <p:txBody>
          <a:bodyPr/>
          <a:lstStyle/>
          <a:p>
            <a:endParaRPr lang="es-ES_tradnl">
              <a:ea typeface="ＭＳ Ｐゴシック" pitchFamily="34" charset="-128"/>
            </a:endParaRPr>
          </a:p>
        </p:txBody>
      </p:sp>
      <p:sp>
        <p:nvSpPr>
          <p:cNvPr id="19459" name="3 Marcador de número de diapositiva"/>
          <p:cNvSpPr>
            <a:spLocks noGrp="1"/>
          </p:cNvSpPr>
          <p:nvPr>
            <p:ph type="sldNum" sz="quarter" idx="5"/>
          </p:nvPr>
        </p:nvSpPr>
        <p:spPr bwMode="auto">
          <a:ln>
            <a:miter lim="800000"/>
            <a:headEnd/>
            <a:tailEnd/>
          </a:ln>
        </p:spPr>
        <p:txBody>
          <a:bodyPr/>
          <a:lstStyle/>
          <a:p>
            <a:pPr>
              <a:defRPr/>
            </a:pPr>
            <a:fld id="{A2F6D83D-2637-477A-BAC5-62AD2DC30A1B}" type="slidenum">
              <a:rPr lang="es-ES" altLang="es-ES_tradnl" smtClean="0"/>
              <a:pPr>
                <a:defRPr/>
              </a:pPr>
              <a:t>9</a:t>
            </a:fld>
            <a:endParaRPr lang="es-ES" altLang="es-ES_tradnl"/>
          </a:p>
        </p:txBody>
      </p:sp>
    </p:spTree>
    <p:extLst>
      <p:ext uri="{BB962C8B-B14F-4D97-AF65-F5344CB8AC3E}">
        <p14:creationId xmlns:p14="http://schemas.microsoft.com/office/powerpoint/2010/main" val="18093065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22530" name="2 Marcador de notas"/>
          <p:cNvSpPr>
            <a:spLocks noGrp="1"/>
          </p:cNvSpPr>
          <p:nvPr>
            <p:ph type="body" idx="1"/>
          </p:nvPr>
        </p:nvSpPr>
        <p:spPr bwMode="auto">
          <a:noFill/>
        </p:spPr>
        <p:txBody>
          <a:bodyPr/>
          <a:lstStyle/>
          <a:p>
            <a:pPr>
              <a:spcBef>
                <a:spcPct val="0"/>
              </a:spcBef>
            </a:pPr>
            <a:endParaRPr lang="es-ES_tradnl" altLang="es-ES_tradnl">
              <a:latin typeface="Arial" charset="0"/>
              <a:ea typeface="ＭＳ Ｐゴシック" pitchFamily="34" charset="-128"/>
            </a:endParaRPr>
          </a:p>
        </p:txBody>
      </p:sp>
      <p:sp>
        <p:nvSpPr>
          <p:cNvPr id="22531" name="3 Marcador de número de diapositiva"/>
          <p:cNvSpPr>
            <a:spLocks noGrp="1"/>
          </p:cNvSpPr>
          <p:nvPr>
            <p:ph type="sldNum" sz="quarter" idx="5"/>
          </p:nvPr>
        </p:nvSpPr>
        <p:spPr bwMode="auto">
          <a:ln>
            <a:miter lim="800000"/>
            <a:headEnd/>
            <a:tailEnd/>
          </a:ln>
        </p:spPr>
        <p:txBody>
          <a:bodyPr/>
          <a:lstStyle/>
          <a:p>
            <a:pPr>
              <a:defRPr/>
            </a:pPr>
            <a:fld id="{94BFCB36-084E-42AA-A0EA-02B10734E9C3}" type="slidenum">
              <a:rPr lang="en-GB" altLang="es-ES_tradnl" smtClean="0">
                <a:solidFill>
                  <a:srgbClr val="FFFFFF"/>
                </a:solidFill>
                <a:latin typeface="Arial" charset="0"/>
              </a:rPr>
              <a:pPr>
                <a:defRPr/>
              </a:pPr>
              <a:t>10</a:t>
            </a:fld>
            <a:endParaRPr lang="en-GB" altLang="es-ES_tradnl">
              <a:solidFill>
                <a:srgbClr val="FFFFFF"/>
              </a:solidFill>
              <a:latin typeface="Arial" charset="0"/>
            </a:endParaRPr>
          </a:p>
        </p:txBody>
      </p:sp>
    </p:spTree>
    <p:extLst>
      <p:ext uri="{BB962C8B-B14F-4D97-AF65-F5344CB8AC3E}">
        <p14:creationId xmlns:p14="http://schemas.microsoft.com/office/powerpoint/2010/main" val="6444440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30722" name="2 Marcador de notas"/>
          <p:cNvSpPr>
            <a:spLocks noGrp="1"/>
          </p:cNvSpPr>
          <p:nvPr>
            <p:ph type="body" idx="1"/>
          </p:nvPr>
        </p:nvSpPr>
        <p:spPr bwMode="auto">
          <a:noFill/>
        </p:spPr>
        <p:txBody>
          <a:bodyPr/>
          <a:lstStyle/>
          <a:p>
            <a:pPr eaLnBrk="1" hangingPunct="1">
              <a:spcBef>
                <a:spcPct val="0"/>
              </a:spcBef>
            </a:pPr>
            <a:endParaRPr lang="es-ES" altLang="es-ES_tradnl">
              <a:ea typeface="ＭＳ Ｐゴシック" pitchFamily="34" charset="-128"/>
            </a:endParaRPr>
          </a:p>
        </p:txBody>
      </p:sp>
      <p:sp>
        <p:nvSpPr>
          <p:cNvPr id="30723" name="3 Marcador de número de diapositiva"/>
          <p:cNvSpPr>
            <a:spLocks noGrp="1"/>
          </p:cNvSpPr>
          <p:nvPr>
            <p:ph type="sldNum" sz="quarter" idx="5"/>
          </p:nvPr>
        </p:nvSpPr>
        <p:spPr bwMode="auto">
          <a:ln>
            <a:miter lim="800000"/>
            <a:headEnd/>
            <a:tailEnd/>
          </a:ln>
        </p:spPr>
        <p:txBody>
          <a:bodyPr/>
          <a:lstStyle/>
          <a:p>
            <a:pPr>
              <a:defRPr/>
            </a:pPr>
            <a:fld id="{1B204B3D-EBE9-4490-BC12-5223AB3E4640}" type="slidenum">
              <a:rPr lang="es-ES_tradnl" altLang="es-ES_tradnl" smtClean="0"/>
              <a:pPr>
                <a:defRPr/>
              </a:pPr>
              <a:t>11</a:t>
            </a:fld>
            <a:endParaRPr lang="es-ES_tradnl" altLang="es-ES_tradnl"/>
          </a:p>
        </p:txBody>
      </p:sp>
    </p:spTree>
    <p:extLst>
      <p:ext uri="{BB962C8B-B14F-4D97-AF65-F5344CB8AC3E}">
        <p14:creationId xmlns:p14="http://schemas.microsoft.com/office/powerpoint/2010/main" val="39445525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fontAlgn="base">
              <a:spcBef>
                <a:spcPct val="0"/>
              </a:spcBef>
              <a:spcAft>
                <a:spcPct val="0"/>
              </a:spcAft>
              <a:defRPr>
                <a:solidFill>
                  <a:schemeClr val="tx1"/>
                </a:solidFill>
                <a:latin typeface="Century Gothic" panose="020B0502020202020204" pitchFamily="34" charset="0"/>
              </a:defRPr>
            </a:lvl6pPr>
            <a:lvl7pPr marL="2971800" indent="-228600" fontAlgn="base">
              <a:spcBef>
                <a:spcPct val="0"/>
              </a:spcBef>
              <a:spcAft>
                <a:spcPct val="0"/>
              </a:spcAft>
              <a:defRPr>
                <a:solidFill>
                  <a:schemeClr val="tx1"/>
                </a:solidFill>
                <a:latin typeface="Century Gothic" panose="020B0502020202020204" pitchFamily="34" charset="0"/>
              </a:defRPr>
            </a:lvl7pPr>
            <a:lvl8pPr marL="3429000" indent="-228600" fontAlgn="base">
              <a:spcBef>
                <a:spcPct val="0"/>
              </a:spcBef>
              <a:spcAft>
                <a:spcPct val="0"/>
              </a:spcAft>
              <a:defRPr>
                <a:solidFill>
                  <a:schemeClr val="tx1"/>
                </a:solidFill>
                <a:latin typeface="Century Gothic" panose="020B0502020202020204" pitchFamily="34" charset="0"/>
              </a:defRPr>
            </a:lvl8pPr>
            <a:lvl9pPr marL="3886200" indent="-228600" fontAlgn="base">
              <a:spcBef>
                <a:spcPct val="0"/>
              </a:spcBef>
              <a:spcAft>
                <a:spcPct val="0"/>
              </a:spcAft>
              <a:defRPr>
                <a:solidFill>
                  <a:schemeClr val="tx1"/>
                </a:solidFill>
                <a:latin typeface="Century Gothic" panose="020B0502020202020204" pitchFamily="34" charset="0"/>
              </a:defRPr>
            </a:lvl9pPr>
          </a:lstStyle>
          <a:p>
            <a:fld id="{EFEC0CBB-543C-4EDF-8696-6C4503A7BF14}" type="slidenum">
              <a:rPr lang="es-ES" altLang="es-ES">
                <a:latin typeface="Calibri" panose="020F0502020204030204" pitchFamily="34" charset="0"/>
              </a:rPr>
              <a:pPr/>
              <a:t>26</a:t>
            </a:fld>
            <a:endParaRPr lang="es-ES" altLang="es-ES">
              <a:latin typeface="Calibri" panose="020F0502020204030204" pitchFamily="34" charset="0"/>
            </a:endParaRPr>
          </a:p>
        </p:txBody>
      </p:sp>
      <p:sp>
        <p:nvSpPr>
          <p:cNvPr id="552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3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ES" altLang="es-ES"/>
          </a:p>
        </p:txBody>
      </p:sp>
    </p:spTree>
    <p:extLst>
      <p:ext uri="{BB962C8B-B14F-4D97-AF65-F5344CB8AC3E}">
        <p14:creationId xmlns:p14="http://schemas.microsoft.com/office/powerpoint/2010/main" val="29229696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6CCF2A80-B66F-4530-A953-646BC37017E4}" type="slidenum">
              <a:rPr lang="gl-ES" altLang="es-ES" smtClean="0"/>
              <a:pPr eaLnBrk="1" hangingPunct="1"/>
              <a:t>32</a:t>
            </a:fld>
            <a:endParaRPr lang="gl-ES" altLang="es-ES"/>
          </a:p>
        </p:txBody>
      </p:sp>
      <p:sp>
        <p:nvSpPr>
          <p:cNvPr id="706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ES" altLang="es-ES"/>
          </a:p>
        </p:txBody>
      </p:sp>
    </p:spTree>
    <p:extLst>
      <p:ext uri="{BB962C8B-B14F-4D97-AF65-F5344CB8AC3E}">
        <p14:creationId xmlns:p14="http://schemas.microsoft.com/office/powerpoint/2010/main" val="20460669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n-US" dirty="0"/>
          </a:p>
        </p:txBody>
      </p:sp>
      <p:sp>
        <p:nvSpPr>
          <p:cNvPr id="4" name="Date Placeholder 3"/>
          <p:cNvSpPr>
            <a:spLocks noGrp="1"/>
          </p:cNvSpPr>
          <p:nvPr>
            <p:ph type="dt" sz="half" idx="10"/>
          </p:nvPr>
        </p:nvSpPr>
        <p:spPr/>
        <p:txBody>
          <a:bodyPr/>
          <a:lstStyle/>
          <a:p>
            <a:fld id="{2CA55D5D-6946-4E31-AFAC-A569668A6026}" type="datetimeFigureOut">
              <a:rPr lang="es-ES" smtClean="0"/>
              <a:t>25/05/2016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A447F21-6622-4FED-865A-E6EC6F321CE3}" type="slidenum">
              <a:rPr lang="es-ES" smtClean="0"/>
              <a:t>‹Nº›</a:t>
            </a:fld>
            <a:endParaRPr lang="es-ES"/>
          </a:p>
        </p:txBody>
      </p:sp>
    </p:spTree>
    <p:extLst>
      <p:ext uri="{BB962C8B-B14F-4D97-AF65-F5344CB8AC3E}">
        <p14:creationId xmlns:p14="http://schemas.microsoft.com/office/powerpoint/2010/main" val="39382895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2CA55D5D-6946-4E31-AFAC-A569668A6026}" type="datetimeFigureOut">
              <a:rPr lang="es-ES" smtClean="0"/>
              <a:t>25/05/2016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A447F21-6622-4FED-865A-E6EC6F321CE3}" type="slidenum">
              <a:rPr lang="es-ES" smtClean="0"/>
              <a:t>‹Nº›</a:t>
            </a:fld>
            <a:endParaRPr lang="es-ES"/>
          </a:p>
        </p:txBody>
      </p:sp>
    </p:spTree>
    <p:extLst>
      <p:ext uri="{BB962C8B-B14F-4D97-AF65-F5344CB8AC3E}">
        <p14:creationId xmlns:p14="http://schemas.microsoft.com/office/powerpoint/2010/main" val="900037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2CA55D5D-6946-4E31-AFAC-A569668A6026}" type="datetimeFigureOut">
              <a:rPr lang="es-ES" smtClean="0"/>
              <a:t>25/05/2016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A447F21-6622-4FED-865A-E6EC6F321CE3}" type="slidenum">
              <a:rPr lang="es-ES" smtClean="0"/>
              <a:t>‹Nº›</a:t>
            </a:fld>
            <a:endParaRPr lang="es-ES"/>
          </a:p>
        </p:txBody>
      </p:sp>
    </p:spTree>
    <p:extLst>
      <p:ext uri="{BB962C8B-B14F-4D97-AF65-F5344CB8AC3E}">
        <p14:creationId xmlns:p14="http://schemas.microsoft.com/office/powerpoint/2010/main" val="3419442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cSld name="Título y gráfic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7813"/>
            <a:ext cx="8229600" cy="1143000"/>
          </a:xfrm>
        </p:spPr>
        <p:txBody>
          <a:bodyPr/>
          <a:lstStyle/>
          <a:p>
            <a:r>
              <a:rPr lang="es-ES"/>
              <a:t>Haga clic para modificar el estilo de título del patrón</a:t>
            </a:r>
          </a:p>
        </p:txBody>
      </p:sp>
      <p:sp>
        <p:nvSpPr>
          <p:cNvPr id="3" name="2 Marcador de gráfico"/>
          <p:cNvSpPr>
            <a:spLocks noGrp="1"/>
          </p:cNvSpPr>
          <p:nvPr>
            <p:ph type="chart" idx="1"/>
          </p:nvPr>
        </p:nvSpPr>
        <p:spPr>
          <a:xfrm>
            <a:off x="457200" y="1600200"/>
            <a:ext cx="8229600" cy="4530725"/>
          </a:xfrm>
        </p:spPr>
        <p:txBody>
          <a:bodyPr/>
          <a:lstStyle/>
          <a:p>
            <a:pPr lvl="0"/>
            <a:endParaRPr lang="es-ES" noProof="0"/>
          </a:p>
        </p:txBody>
      </p:sp>
      <p:sp>
        <p:nvSpPr>
          <p:cNvPr id="4" name="3 Marcador de fecha"/>
          <p:cNvSpPr>
            <a:spLocks noGrp="1"/>
          </p:cNvSpPr>
          <p:nvPr>
            <p:ph type="dt" sz="half" idx="10"/>
          </p:nvPr>
        </p:nvSpPr>
        <p:spPr>
          <a:xfrm>
            <a:off x="457200" y="6243638"/>
            <a:ext cx="2133600" cy="457200"/>
          </a:xfrm>
        </p:spPr>
        <p:txBody>
          <a:bodyPr/>
          <a:lstStyle>
            <a:lvl1pPr>
              <a:defRPr/>
            </a:lvl1pPr>
          </a:lstStyle>
          <a:p>
            <a:pPr>
              <a:defRPr/>
            </a:pPr>
            <a:endParaRPr lang="es-ES"/>
          </a:p>
        </p:txBody>
      </p:sp>
      <p:sp>
        <p:nvSpPr>
          <p:cNvPr id="5" name="4 Marcador de pie de página"/>
          <p:cNvSpPr>
            <a:spLocks noGrp="1"/>
          </p:cNvSpPr>
          <p:nvPr>
            <p:ph type="ftr" sz="quarter" idx="11"/>
          </p:nvPr>
        </p:nvSpPr>
        <p:spPr>
          <a:xfrm>
            <a:off x="3124200" y="6248400"/>
            <a:ext cx="2895600" cy="457200"/>
          </a:xfrm>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a:xfrm>
            <a:off x="6553200" y="6243638"/>
            <a:ext cx="2133600" cy="457200"/>
          </a:xfrm>
        </p:spPr>
        <p:txBody>
          <a:bodyPr/>
          <a:lstStyle>
            <a:lvl1pPr>
              <a:defRPr/>
            </a:lvl1pPr>
          </a:lstStyle>
          <a:p>
            <a:pPr>
              <a:defRPr/>
            </a:pPr>
            <a:fld id="{81117A7E-157D-4090-8A63-7F64C1C995E8}" type="slidenum">
              <a:rPr lang="es-ES"/>
              <a:pPr>
                <a:defRPr/>
              </a:pPr>
              <a:t>‹Nº›</a:t>
            </a:fld>
            <a:endParaRPr lang="es-ES"/>
          </a:p>
        </p:txBody>
      </p:sp>
    </p:spTree>
    <p:extLst>
      <p:ext uri="{BB962C8B-B14F-4D97-AF65-F5344CB8AC3E}">
        <p14:creationId xmlns:p14="http://schemas.microsoft.com/office/powerpoint/2010/main" val="19449569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cSld name="Título, objetos y text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600200"/>
            <a:ext cx="4038600" cy="4525963"/>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648200" y="1600200"/>
            <a:ext cx="4038600" cy="4525963"/>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a:xfrm>
            <a:off x="457200" y="6251575"/>
            <a:ext cx="2133600" cy="476250"/>
          </a:xfrm>
          <a:prstGeom prst="rect">
            <a:avLst/>
          </a:prstGeom>
        </p:spPr>
        <p:txBody>
          <a:bodyPr/>
          <a:lstStyle>
            <a:lvl1pPr>
              <a:defRPr/>
            </a:lvl1pPr>
          </a:lstStyle>
          <a:p>
            <a:pPr>
              <a:defRPr/>
            </a:pPr>
            <a:endParaRPr lang="es-ES"/>
          </a:p>
        </p:txBody>
      </p:sp>
      <p:sp>
        <p:nvSpPr>
          <p:cNvPr id="6" name="5 Marcador de número de diapositiva"/>
          <p:cNvSpPr>
            <a:spLocks noGrp="1"/>
          </p:cNvSpPr>
          <p:nvPr>
            <p:ph type="sldNum" sz="quarter" idx="11"/>
          </p:nvPr>
        </p:nvSpPr>
        <p:spPr>
          <a:xfrm>
            <a:off x="6553200" y="6248400"/>
            <a:ext cx="2133600" cy="476250"/>
          </a:xfrm>
          <a:prstGeom prst="rect">
            <a:avLst/>
          </a:prstGeom>
        </p:spPr>
        <p:txBody>
          <a:bodyPr/>
          <a:lstStyle>
            <a:lvl1pPr>
              <a:defRPr/>
            </a:lvl1pPr>
          </a:lstStyle>
          <a:p>
            <a:fld id="{E459206C-F7B8-4A4B-838F-9223CEAF4067}" type="slidenum">
              <a:rPr lang="es-ES" altLang="es-ES"/>
              <a:pPr/>
              <a:t>‹Nº›</a:t>
            </a:fld>
            <a:endParaRPr lang="es-ES" altLang="es-ES"/>
          </a:p>
        </p:txBody>
      </p:sp>
      <p:sp>
        <p:nvSpPr>
          <p:cNvPr id="7" name="6 Marcador de pie de página"/>
          <p:cNvSpPr>
            <a:spLocks noGrp="1"/>
          </p:cNvSpPr>
          <p:nvPr>
            <p:ph type="ftr" sz="quarter" idx="12"/>
          </p:nvPr>
        </p:nvSpPr>
        <p:spPr>
          <a:xfrm>
            <a:off x="3124200" y="6248400"/>
            <a:ext cx="2895600" cy="476250"/>
          </a:xfrm>
          <a:prstGeom prst="rect">
            <a:avLst/>
          </a:prstGeom>
        </p:spPr>
        <p:txBody>
          <a:bodyPr/>
          <a:lstStyle>
            <a:lvl1pPr>
              <a:defRPr/>
            </a:lvl1pPr>
          </a:lstStyle>
          <a:p>
            <a:pPr>
              <a:defRPr/>
            </a:pPr>
            <a:endParaRPr lang="es-ES"/>
          </a:p>
        </p:txBody>
      </p:sp>
    </p:spTree>
    <p:extLst>
      <p:ext uri="{BB962C8B-B14F-4D97-AF65-F5344CB8AC3E}">
        <p14:creationId xmlns:p14="http://schemas.microsoft.com/office/powerpoint/2010/main" val="29045892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69"/>
            <a:ext cx="77724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06325" indent="0" algn="ctr">
              <a:buNone/>
              <a:defRPr>
                <a:solidFill>
                  <a:schemeClr val="tx1">
                    <a:tint val="75000"/>
                  </a:schemeClr>
                </a:solidFill>
              </a:defRPr>
            </a:lvl2pPr>
            <a:lvl3pPr marL="812649" indent="0" algn="ctr">
              <a:buNone/>
              <a:defRPr>
                <a:solidFill>
                  <a:schemeClr val="tx1">
                    <a:tint val="75000"/>
                  </a:schemeClr>
                </a:solidFill>
              </a:defRPr>
            </a:lvl3pPr>
            <a:lvl4pPr marL="1218976" indent="0" algn="ctr">
              <a:buNone/>
              <a:defRPr>
                <a:solidFill>
                  <a:schemeClr val="tx1">
                    <a:tint val="75000"/>
                  </a:schemeClr>
                </a:solidFill>
              </a:defRPr>
            </a:lvl4pPr>
            <a:lvl5pPr marL="1625299" indent="0" algn="ctr">
              <a:buNone/>
              <a:defRPr>
                <a:solidFill>
                  <a:schemeClr val="tx1">
                    <a:tint val="75000"/>
                  </a:schemeClr>
                </a:solidFill>
              </a:defRPr>
            </a:lvl5pPr>
            <a:lvl6pPr marL="2031626" indent="0" algn="ctr">
              <a:buNone/>
              <a:defRPr>
                <a:solidFill>
                  <a:schemeClr val="tx1">
                    <a:tint val="75000"/>
                  </a:schemeClr>
                </a:solidFill>
              </a:defRPr>
            </a:lvl6pPr>
            <a:lvl7pPr marL="2437950" indent="0" algn="ctr">
              <a:buNone/>
              <a:defRPr>
                <a:solidFill>
                  <a:schemeClr val="tx1">
                    <a:tint val="75000"/>
                  </a:schemeClr>
                </a:solidFill>
              </a:defRPr>
            </a:lvl7pPr>
            <a:lvl8pPr marL="2844276" indent="0" algn="ctr">
              <a:buNone/>
              <a:defRPr>
                <a:solidFill>
                  <a:schemeClr val="tx1">
                    <a:tint val="75000"/>
                  </a:schemeClr>
                </a:solidFill>
              </a:defRPr>
            </a:lvl8pPr>
            <a:lvl9pPr marL="3250601"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lvl1pPr>
              <a:defRPr/>
            </a:lvl1pPr>
          </a:lstStyle>
          <a:p>
            <a:pPr>
              <a:defRPr/>
            </a:pPr>
            <a:fld id="{FE993323-A93A-4432-A55B-F34653F880D6}" type="datetimeFigureOut">
              <a:rPr lang="es-ES" altLang="es-ES_tradnl"/>
              <a:pPr>
                <a:defRPr/>
              </a:pPr>
              <a:t>25/05/2016</a:t>
            </a:fld>
            <a:endParaRPr lang="es-ES" altLang="es-ES_tradnl"/>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E9007C90-397D-4497-A27F-08AC08D60DC3}" type="slidenum">
              <a:rPr lang="es-ES" altLang="es-ES_tradnl"/>
              <a:pPr>
                <a:defRPr/>
              </a:pPr>
              <a:t>‹Nº›</a:t>
            </a:fld>
            <a:endParaRPr lang="es-ES" altLang="es-ES_tradnl"/>
          </a:p>
        </p:txBody>
      </p:sp>
    </p:spTree>
    <p:extLst>
      <p:ext uri="{BB962C8B-B14F-4D97-AF65-F5344CB8AC3E}">
        <p14:creationId xmlns:p14="http://schemas.microsoft.com/office/powerpoint/2010/main" val="38425825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lvl1pPr>
              <a:defRPr/>
            </a:lvl1pPr>
          </a:lstStyle>
          <a:p>
            <a:pPr>
              <a:defRPr/>
            </a:pPr>
            <a:fld id="{092C1E9F-ADA7-490D-B498-25F227823A66}" type="datetimeFigureOut">
              <a:rPr lang="es-ES" altLang="es-ES_tradnl"/>
              <a:pPr>
                <a:defRPr/>
              </a:pPr>
              <a:t>25/05/2016</a:t>
            </a:fld>
            <a:endParaRPr lang="es-ES" altLang="es-ES_tradnl"/>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D0DB3A6D-0F6A-439D-AADD-655BD3339222}" type="slidenum">
              <a:rPr lang="es-ES" altLang="es-ES_tradnl"/>
              <a:pPr>
                <a:defRPr/>
              </a:pPr>
              <a:t>‹Nº›</a:t>
            </a:fld>
            <a:endParaRPr lang="es-ES" altLang="es-ES_tradnl"/>
          </a:p>
        </p:txBody>
      </p:sp>
    </p:spTree>
    <p:extLst>
      <p:ext uri="{BB962C8B-B14F-4D97-AF65-F5344CB8AC3E}">
        <p14:creationId xmlns:p14="http://schemas.microsoft.com/office/powerpoint/2010/main" val="24286951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21"/>
            <a:ext cx="7772400" cy="1362076"/>
          </a:xfrm>
        </p:spPr>
        <p:txBody>
          <a:bodyPr anchor="t"/>
          <a:lstStyle>
            <a:lvl1pPr algn="l">
              <a:defRPr sz="3556" b="1" cap="all"/>
            </a:lvl1pPr>
          </a:lstStyle>
          <a:p>
            <a:r>
              <a:rPr lang="es-ES"/>
              <a:t>Haga clic para modificar el estilo de título del patrón</a:t>
            </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1778">
                <a:solidFill>
                  <a:schemeClr val="tx1">
                    <a:tint val="75000"/>
                  </a:schemeClr>
                </a:solidFill>
              </a:defRPr>
            </a:lvl1pPr>
            <a:lvl2pPr marL="406325" indent="0">
              <a:buNone/>
              <a:defRPr sz="1600">
                <a:solidFill>
                  <a:schemeClr val="tx1">
                    <a:tint val="75000"/>
                  </a:schemeClr>
                </a:solidFill>
              </a:defRPr>
            </a:lvl2pPr>
            <a:lvl3pPr marL="812649" indent="0">
              <a:buNone/>
              <a:defRPr sz="1422">
                <a:solidFill>
                  <a:schemeClr val="tx1">
                    <a:tint val="75000"/>
                  </a:schemeClr>
                </a:solidFill>
              </a:defRPr>
            </a:lvl3pPr>
            <a:lvl4pPr marL="1218976" indent="0">
              <a:buNone/>
              <a:defRPr sz="1244">
                <a:solidFill>
                  <a:schemeClr val="tx1">
                    <a:tint val="75000"/>
                  </a:schemeClr>
                </a:solidFill>
              </a:defRPr>
            </a:lvl4pPr>
            <a:lvl5pPr marL="1625299" indent="0">
              <a:buNone/>
              <a:defRPr sz="1244">
                <a:solidFill>
                  <a:schemeClr val="tx1">
                    <a:tint val="75000"/>
                  </a:schemeClr>
                </a:solidFill>
              </a:defRPr>
            </a:lvl5pPr>
            <a:lvl6pPr marL="2031626" indent="0">
              <a:buNone/>
              <a:defRPr sz="1244">
                <a:solidFill>
                  <a:schemeClr val="tx1">
                    <a:tint val="75000"/>
                  </a:schemeClr>
                </a:solidFill>
              </a:defRPr>
            </a:lvl6pPr>
            <a:lvl7pPr marL="2437950" indent="0">
              <a:buNone/>
              <a:defRPr sz="1244">
                <a:solidFill>
                  <a:schemeClr val="tx1">
                    <a:tint val="75000"/>
                  </a:schemeClr>
                </a:solidFill>
              </a:defRPr>
            </a:lvl7pPr>
            <a:lvl8pPr marL="2844276" indent="0">
              <a:buNone/>
              <a:defRPr sz="1244">
                <a:solidFill>
                  <a:schemeClr val="tx1">
                    <a:tint val="75000"/>
                  </a:schemeClr>
                </a:solidFill>
              </a:defRPr>
            </a:lvl8pPr>
            <a:lvl9pPr marL="3250601" indent="0">
              <a:buNone/>
              <a:defRPr sz="1244">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a:defRPr/>
            </a:pPr>
            <a:fld id="{C847A53A-C390-43FD-A373-9769DC8FF7DC}" type="datetimeFigureOut">
              <a:rPr lang="es-ES" altLang="es-ES_tradnl"/>
              <a:pPr>
                <a:defRPr/>
              </a:pPr>
              <a:t>25/05/2016</a:t>
            </a:fld>
            <a:endParaRPr lang="es-ES" altLang="es-ES_tradnl"/>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FE894078-88A6-44AA-AAAE-64B5CD30EF3C}" type="slidenum">
              <a:rPr lang="es-ES" altLang="es-ES_tradnl"/>
              <a:pPr>
                <a:defRPr/>
              </a:pPr>
              <a:t>‹Nº›</a:t>
            </a:fld>
            <a:endParaRPr lang="es-ES" altLang="es-ES_tradnl"/>
          </a:p>
        </p:txBody>
      </p:sp>
    </p:spTree>
    <p:extLst>
      <p:ext uri="{BB962C8B-B14F-4D97-AF65-F5344CB8AC3E}">
        <p14:creationId xmlns:p14="http://schemas.microsoft.com/office/powerpoint/2010/main" val="25591623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457203" y="1600206"/>
            <a:ext cx="4038600" cy="4525963"/>
          </a:xfr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3" y="1600206"/>
            <a:ext cx="4038600" cy="4525963"/>
          </a:xfr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3 Marcador de fecha"/>
          <p:cNvSpPr>
            <a:spLocks noGrp="1"/>
          </p:cNvSpPr>
          <p:nvPr>
            <p:ph type="dt" sz="half" idx="10"/>
          </p:nvPr>
        </p:nvSpPr>
        <p:spPr/>
        <p:txBody>
          <a:bodyPr/>
          <a:lstStyle>
            <a:lvl1pPr>
              <a:defRPr/>
            </a:lvl1pPr>
          </a:lstStyle>
          <a:p>
            <a:pPr>
              <a:defRPr/>
            </a:pPr>
            <a:fld id="{398BC1F5-27CD-46D7-A3DF-020EB45BF2C4}" type="datetimeFigureOut">
              <a:rPr lang="es-ES" altLang="es-ES_tradnl"/>
              <a:pPr>
                <a:defRPr/>
              </a:pPr>
              <a:t>25/05/2016</a:t>
            </a:fld>
            <a:endParaRPr lang="es-ES" altLang="es-ES_tradnl"/>
          </a:p>
        </p:txBody>
      </p:sp>
      <p:sp>
        <p:nvSpPr>
          <p:cNvPr id="6" name="4 Marcador de pie de página"/>
          <p:cNvSpPr>
            <a:spLocks noGrp="1"/>
          </p:cNvSpPr>
          <p:nvPr>
            <p:ph type="ftr" sz="quarter" idx="11"/>
          </p:nvPr>
        </p:nvSpPr>
        <p:spPr/>
        <p:txBody>
          <a:bodyPr/>
          <a:lstStyle>
            <a:lvl1pPr>
              <a:defRPr/>
            </a:lvl1pPr>
          </a:lstStyle>
          <a:p>
            <a:pPr>
              <a:defRPr/>
            </a:pPr>
            <a:endParaRPr lang="es-ES"/>
          </a:p>
        </p:txBody>
      </p:sp>
      <p:sp>
        <p:nvSpPr>
          <p:cNvPr id="7" name="5 Marcador de número de diapositiva"/>
          <p:cNvSpPr>
            <a:spLocks noGrp="1"/>
          </p:cNvSpPr>
          <p:nvPr>
            <p:ph type="sldNum" sz="quarter" idx="12"/>
          </p:nvPr>
        </p:nvSpPr>
        <p:spPr/>
        <p:txBody>
          <a:bodyPr/>
          <a:lstStyle>
            <a:lvl1pPr>
              <a:defRPr/>
            </a:lvl1pPr>
          </a:lstStyle>
          <a:p>
            <a:pPr>
              <a:defRPr/>
            </a:pPr>
            <a:fld id="{1B17F381-D89A-4455-8875-E1F2F0281002}" type="slidenum">
              <a:rPr lang="es-ES" altLang="es-ES_tradnl"/>
              <a:pPr>
                <a:defRPr/>
              </a:pPr>
              <a:t>‹Nº›</a:t>
            </a:fld>
            <a:endParaRPr lang="es-ES" altLang="es-ES_tradnl"/>
          </a:p>
        </p:txBody>
      </p:sp>
    </p:spTree>
    <p:extLst>
      <p:ext uri="{BB962C8B-B14F-4D97-AF65-F5344CB8AC3E}">
        <p14:creationId xmlns:p14="http://schemas.microsoft.com/office/powerpoint/2010/main" val="39992383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6"/>
            <a:ext cx="4040188" cy="639762"/>
          </a:xfrm>
        </p:spPr>
        <p:txBody>
          <a:bodyPr anchor="b"/>
          <a:lstStyle>
            <a:lvl1pPr marL="0" indent="0">
              <a:buNone/>
              <a:defRPr sz="2133" b="1"/>
            </a:lvl1pPr>
            <a:lvl2pPr marL="406325" indent="0">
              <a:buNone/>
              <a:defRPr sz="1778" b="1"/>
            </a:lvl2pPr>
            <a:lvl3pPr marL="812649" indent="0">
              <a:buNone/>
              <a:defRPr sz="1600" b="1"/>
            </a:lvl3pPr>
            <a:lvl4pPr marL="1218976" indent="0">
              <a:buNone/>
              <a:defRPr sz="1422" b="1"/>
            </a:lvl4pPr>
            <a:lvl5pPr marL="1625299" indent="0">
              <a:buNone/>
              <a:defRPr sz="1422" b="1"/>
            </a:lvl5pPr>
            <a:lvl6pPr marL="2031626" indent="0">
              <a:buNone/>
              <a:defRPr sz="1422" b="1"/>
            </a:lvl6pPr>
            <a:lvl7pPr marL="2437950" indent="0">
              <a:buNone/>
              <a:defRPr sz="1422" b="1"/>
            </a:lvl7pPr>
            <a:lvl8pPr marL="2844276" indent="0">
              <a:buNone/>
              <a:defRPr sz="1422" b="1"/>
            </a:lvl8pPr>
            <a:lvl9pPr marL="3250601" indent="0">
              <a:buNone/>
              <a:defRPr sz="1422"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47" y="1535116"/>
            <a:ext cx="4041775" cy="639762"/>
          </a:xfrm>
        </p:spPr>
        <p:txBody>
          <a:bodyPr anchor="b"/>
          <a:lstStyle>
            <a:lvl1pPr marL="0" indent="0">
              <a:buNone/>
              <a:defRPr sz="2133" b="1"/>
            </a:lvl1pPr>
            <a:lvl2pPr marL="406325" indent="0">
              <a:buNone/>
              <a:defRPr sz="1778" b="1"/>
            </a:lvl2pPr>
            <a:lvl3pPr marL="812649" indent="0">
              <a:buNone/>
              <a:defRPr sz="1600" b="1"/>
            </a:lvl3pPr>
            <a:lvl4pPr marL="1218976" indent="0">
              <a:buNone/>
              <a:defRPr sz="1422" b="1"/>
            </a:lvl4pPr>
            <a:lvl5pPr marL="1625299" indent="0">
              <a:buNone/>
              <a:defRPr sz="1422" b="1"/>
            </a:lvl5pPr>
            <a:lvl6pPr marL="2031626" indent="0">
              <a:buNone/>
              <a:defRPr sz="1422" b="1"/>
            </a:lvl6pPr>
            <a:lvl7pPr marL="2437950" indent="0">
              <a:buNone/>
              <a:defRPr sz="1422" b="1"/>
            </a:lvl7pPr>
            <a:lvl8pPr marL="2844276" indent="0">
              <a:buNone/>
              <a:defRPr sz="1422" b="1"/>
            </a:lvl8pPr>
            <a:lvl9pPr marL="3250601" indent="0">
              <a:buNone/>
              <a:defRPr sz="1422" b="1"/>
            </a:lvl9pPr>
          </a:lstStyle>
          <a:p>
            <a:pPr lvl="0"/>
            <a:r>
              <a:rPr lang="es-ES"/>
              <a:t>Haga clic para modificar el estilo de texto del patrón</a:t>
            </a:r>
          </a:p>
        </p:txBody>
      </p:sp>
      <p:sp>
        <p:nvSpPr>
          <p:cNvPr id="6" name="5 Marcador de contenido"/>
          <p:cNvSpPr>
            <a:spLocks noGrp="1"/>
          </p:cNvSpPr>
          <p:nvPr>
            <p:ph sz="quarter" idx="4"/>
          </p:nvPr>
        </p:nvSpPr>
        <p:spPr>
          <a:xfrm>
            <a:off x="4645047" y="2174875"/>
            <a:ext cx="4041775" cy="3951288"/>
          </a:xfr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3 Marcador de fecha"/>
          <p:cNvSpPr>
            <a:spLocks noGrp="1"/>
          </p:cNvSpPr>
          <p:nvPr>
            <p:ph type="dt" sz="half" idx="10"/>
          </p:nvPr>
        </p:nvSpPr>
        <p:spPr/>
        <p:txBody>
          <a:bodyPr/>
          <a:lstStyle>
            <a:lvl1pPr>
              <a:defRPr/>
            </a:lvl1pPr>
          </a:lstStyle>
          <a:p>
            <a:pPr>
              <a:defRPr/>
            </a:pPr>
            <a:fld id="{44C1FFEB-F52E-4AA7-92CC-FE3BA856DCA3}" type="datetimeFigureOut">
              <a:rPr lang="es-ES" altLang="es-ES_tradnl"/>
              <a:pPr>
                <a:defRPr/>
              </a:pPr>
              <a:t>25/05/2016</a:t>
            </a:fld>
            <a:endParaRPr lang="es-ES" altLang="es-ES_tradnl"/>
          </a:p>
        </p:txBody>
      </p:sp>
      <p:sp>
        <p:nvSpPr>
          <p:cNvPr id="8" name="4 Marcador de pie de página"/>
          <p:cNvSpPr>
            <a:spLocks noGrp="1"/>
          </p:cNvSpPr>
          <p:nvPr>
            <p:ph type="ftr" sz="quarter" idx="11"/>
          </p:nvPr>
        </p:nvSpPr>
        <p:spPr/>
        <p:txBody>
          <a:bodyPr/>
          <a:lstStyle>
            <a:lvl1pPr>
              <a:defRPr/>
            </a:lvl1pPr>
          </a:lstStyle>
          <a:p>
            <a:pPr>
              <a:defRPr/>
            </a:pPr>
            <a:endParaRPr lang="es-ES"/>
          </a:p>
        </p:txBody>
      </p:sp>
      <p:sp>
        <p:nvSpPr>
          <p:cNvPr id="9" name="5 Marcador de número de diapositiva"/>
          <p:cNvSpPr>
            <a:spLocks noGrp="1"/>
          </p:cNvSpPr>
          <p:nvPr>
            <p:ph type="sldNum" sz="quarter" idx="12"/>
          </p:nvPr>
        </p:nvSpPr>
        <p:spPr/>
        <p:txBody>
          <a:bodyPr/>
          <a:lstStyle>
            <a:lvl1pPr>
              <a:defRPr/>
            </a:lvl1pPr>
          </a:lstStyle>
          <a:p>
            <a:pPr>
              <a:defRPr/>
            </a:pPr>
            <a:fld id="{0CFB01BD-8465-4247-B1CE-1F47122EA276}" type="slidenum">
              <a:rPr lang="es-ES" altLang="es-ES_tradnl"/>
              <a:pPr>
                <a:defRPr/>
              </a:pPr>
              <a:t>‹Nº›</a:t>
            </a:fld>
            <a:endParaRPr lang="es-ES" altLang="es-ES_tradnl"/>
          </a:p>
        </p:txBody>
      </p:sp>
    </p:spTree>
    <p:extLst>
      <p:ext uri="{BB962C8B-B14F-4D97-AF65-F5344CB8AC3E}">
        <p14:creationId xmlns:p14="http://schemas.microsoft.com/office/powerpoint/2010/main" val="34217023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3 Marcador de fecha"/>
          <p:cNvSpPr>
            <a:spLocks noGrp="1"/>
          </p:cNvSpPr>
          <p:nvPr>
            <p:ph type="dt" sz="half" idx="10"/>
          </p:nvPr>
        </p:nvSpPr>
        <p:spPr/>
        <p:txBody>
          <a:bodyPr/>
          <a:lstStyle>
            <a:lvl1pPr>
              <a:defRPr/>
            </a:lvl1pPr>
          </a:lstStyle>
          <a:p>
            <a:pPr>
              <a:defRPr/>
            </a:pPr>
            <a:fld id="{D19C8B1D-A139-4B7C-B970-0EF402F99552}" type="datetimeFigureOut">
              <a:rPr lang="es-ES" altLang="es-ES_tradnl"/>
              <a:pPr>
                <a:defRPr/>
              </a:pPr>
              <a:t>25/05/2016</a:t>
            </a:fld>
            <a:endParaRPr lang="es-ES" altLang="es-ES_tradnl"/>
          </a:p>
        </p:txBody>
      </p:sp>
      <p:sp>
        <p:nvSpPr>
          <p:cNvPr id="4" name="4 Marcador de pie de página"/>
          <p:cNvSpPr>
            <a:spLocks noGrp="1"/>
          </p:cNvSpPr>
          <p:nvPr>
            <p:ph type="ftr" sz="quarter" idx="11"/>
          </p:nvPr>
        </p:nvSpPr>
        <p:spPr/>
        <p:txBody>
          <a:bodyPr/>
          <a:lstStyle>
            <a:lvl1pPr>
              <a:defRPr/>
            </a:lvl1pPr>
          </a:lstStyle>
          <a:p>
            <a:pPr>
              <a:defRPr/>
            </a:pPr>
            <a:endParaRPr lang="es-ES"/>
          </a:p>
        </p:txBody>
      </p:sp>
      <p:sp>
        <p:nvSpPr>
          <p:cNvPr id="5" name="5 Marcador de número de diapositiva"/>
          <p:cNvSpPr>
            <a:spLocks noGrp="1"/>
          </p:cNvSpPr>
          <p:nvPr>
            <p:ph type="sldNum" sz="quarter" idx="12"/>
          </p:nvPr>
        </p:nvSpPr>
        <p:spPr/>
        <p:txBody>
          <a:bodyPr/>
          <a:lstStyle>
            <a:lvl1pPr>
              <a:defRPr/>
            </a:lvl1pPr>
          </a:lstStyle>
          <a:p>
            <a:pPr>
              <a:defRPr/>
            </a:pPr>
            <a:fld id="{E4B51E15-740B-471D-A792-13EB988CA11F}" type="slidenum">
              <a:rPr lang="es-ES" altLang="es-ES_tradnl"/>
              <a:pPr>
                <a:defRPr/>
              </a:pPr>
              <a:t>‹Nº›</a:t>
            </a:fld>
            <a:endParaRPr lang="es-ES" altLang="es-ES_tradnl"/>
          </a:p>
        </p:txBody>
      </p:sp>
    </p:spTree>
    <p:extLst>
      <p:ext uri="{BB962C8B-B14F-4D97-AF65-F5344CB8AC3E}">
        <p14:creationId xmlns:p14="http://schemas.microsoft.com/office/powerpoint/2010/main" val="526469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2CA55D5D-6946-4E31-AFAC-A569668A6026}" type="datetimeFigureOut">
              <a:rPr lang="es-ES" smtClean="0"/>
              <a:t>25/05/2016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A447F21-6622-4FED-865A-E6EC6F321CE3}" type="slidenum">
              <a:rPr lang="es-ES" smtClean="0"/>
              <a:t>‹Nº›</a:t>
            </a:fld>
            <a:endParaRPr lang="es-ES"/>
          </a:p>
        </p:txBody>
      </p:sp>
    </p:spTree>
    <p:extLst>
      <p:ext uri="{BB962C8B-B14F-4D97-AF65-F5344CB8AC3E}">
        <p14:creationId xmlns:p14="http://schemas.microsoft.com/office/powerpoint/2010/main" val="4614780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pPr>
              <a:defRPr/>
            </a:pPr>
            <a:fld id="{72DC3D47-C7E8-494E-AB20-D3D442CE2B23}" type="datetimeFigureOut">
              <a:rPr lang="es-ES" altLang="es-ES_tradnl"/>
              <a:pPr>
                <a:defRPr/>
              </a:pPr>
              <a:t>25/05/2016</a:t>
            </a:fld>
            <a:endParaRPr lang="es-ES" altLang="es-ES_tradnl"/>
          </a:p>
        </p:txBody>
      </p:sp>
      <p:sp>
        <p:nvSpPr>
          <p:cNvPr id="3" name="4 Marcador de pie de página"/>
          <p:cNvSpPr>
            <a:spLocks noGrp="1"/>
          </p:cNvSpPr>
          <p:nvPr>
            <p:ph type="ftr" sz="quarter" idx="11"/>
          </p:nvPr>
        </p:nvSpPr>
        <p:spPr/>
        <p:txBody>
          <a:bodyPr/>
          <a:lstStyle>
            <a:lvl1pPr>
              <a:defRPr/>
            </a:lvl1pPr>
          </a:lstStyle>
          <a:p>
            <a:pPr>
              <a:defRPr/>
            </a:pPr>
            <a:endParaRPr lang="es-ES"/>
          </a:p>
        </p:txBody>
      </p:sp>
      <p:sp>
        <p:nvSpPr>
          <p:cNvPr id="4" name="5 Marcador de número de diapositiva"/>
          <p:cNvSpPr>
            <a:spLocks noGrp="1"/>
          </p:cNvSpPr>
          <p:nvPr>
            <p:ph type="sldNum" sz="quarter" idx="12"/>
          </p:nvPr>
        </p:nvSpPr>
        <p:spPr/>
        <p:txBody>
          <a:bodyPr/>
          <a:lstStyle>
            <a:lvl1pPr>
              <a:defRPr/>
            </a:lvl1pPr>
          </a:lstStyle>
          <a:p>
            <a:pPr>
              <a:defRPr/>
            </a:pPr>
            <a:fld id="{5C8E0CCD-384D-4347-8670-84B82C9FA4A5}" type="slidenum">
              <a:rPr lang="es-ES" altLang="es-ES_tradnl"/>
              <a:pPr>
                <a:defRPr/>
              </a:pPr>
              <a:t>‹Nº›</a:t>
            </a:fld>
            <a:endParaRPr lang="es-ES" altLang="es-ES_tradnl"/>
          </a:p>
        </p:txBody>
      </p:sp>
    </p:spTree>
    <p:extLst>
      <p:ext uri="{BB962C8B-B14F-4D97-AF65-F5344CB8AC3E}">
        <p14:creationId xmlns:p14="http://schemas.microsoft.com/office/powerpoint/2010/main" val="35333737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5" y="273052"/>
            <a:ext cx="3008313" cy="1162050"/>
          </a:xfrm>
        </p:spPr>
        <p:txBody>
          <a:bodyPr anchor="b"/>
          <a:lstStyle>
            <a:lvl1pPr algn="l">
              <a:defRPr sz="1778" b="1"/>
            </a:lvl1pPr>
          </a:lstStyle>
          <a:p>
            <a:r>
              <a:rPr lang="es-ES"/>
              <a:t>Haga clic para modificar el estilo de título del patrón</a:t>
            </a:r>
          </a:p>
        </p:txBody>
      </p:sp>
      <p:sp>
        <p:nvSpPr>
          <p:cNvPr id="3" name="2 Marcador de contenido"/>
          <p:cNvSpPr>
            <a:spLocks noGrp="1"/>
          </p:cNvSpPr>
          <p:nvPr>
            <p:ph idx="1"/>
          </p:nvPr>
        </p:nvSpPr>
        <p:spPr>
          <a:xfrm>
            <a:off x="3575057" y="273092"/>
            <a:ext cx="5111750" cy="5853113"/>
          </a:xfrm>
        </p:spPr>
        <p:txBody>
          <a:bodyPr/>
          <a:lstStyle>
            <a:lvl1pPr>
              <a:defRPr sz="2844"/>
            </a:lvl1pPr>
            <a:lvl2pPr>
              <a:defRPr sz="2489"/>
            </a:lvl2pPr>
            <a:lvl3pPr>
              <a:defRPr sz="2133"/>
            </a:lvl3pPr>
            <a:lvl4pPr>
              <a:defRPr sz="1778"/>
            </a:lvl4pPr>
            <a:lvl5pPr>
              <a:defRPr sz="1778"/>
            </a:lvl5pPr>
            <a:lvl6pPr>
              <a:defRPr sz="1778"/>
            </a:lvl6pPr>
            <a:lvl7pPr>
              <a:defRPr sz="1778"/>
            </a:lvl7pPr>
            <a:lvl8pPr>
              <a:defRPr sz="1778"/>
            </a:lvl8pPr>
            <a:lvl9pPr>
              <a:defRPr sz="1778"/>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5" y="1435104"/>
            <a:ext cx="3008313" cy="4691063"/>
          </a:xfrm>
        </p:spPr>
        <p:txBody>
          <a:bodyPr/>
          <a:lstStyle>
            <a:lvl1pPr marL="0" indent="0">
              <a:buNone/>
              <a:defRPr sz="1244"/>
            </a:lvl1pPr>
            <a:lvl2pPr marL="406325" indent="0">
              <a:buNone/>
              <a:defRPr sz="1067"/>
            </a:lvl2pPr>
            <a:lvl3pPr marL="812649" indent="0">
              <a:buNone/>
              <a:defRPr sz="889"/>
            </a:lvl3pPr>
            <a:lvl4pPr marL="1218976" indent="0">
              <a:buNone/>
              <a:defRPr sz="800"/>
            </a:lvl4pPr>
            <a:lvl5pPr marL="1625299" indent="0">
              <a:buNone/>
              <a:defRPr sz="800"/>
            </a:lvl5pPr>
            <a:lvl6pPr marL="2031626" indent="0">
              <a:buNone/>
              <a:defRPr sz="800"/>
            </a:lvl6pPr>
            <a:lvl7pPr marL="2437950" indent="0">
              <a:buNone/>
              <a:defRPr sz="800"/>
            </a:lvl7pPr>
            <a:lvl8pPr marL="2844276" indent="0">
              <a:buNone/>
              <a:defRPr sz="800"/>
            </a:lvl8pPr>
            <a:lvl9pPr marL="3250601" indent="0">
              <a:buNone/>
              <a:defRPr sz="800"/>
            </a:lvl9pPr>
          </a:lstStyle>
          <a:p>
            <a:pPr lvl="0"/>
            <a:r>
              <a:rPr lang="es-ES"/>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BA61A0BF-7052-4FF3-847B-6BEBCF351C4E}" type="datetimeFigureOut">
              <a:rPr lang="es-ES" altLang="es-ES_tradnl"/>
              <a:pPr>
                <a:defRPr/>
              </a:pPr>
              <a:t>25/05/2016</a:t>
            </a:fld>
            <a:endParaRPr lang="es-ES" altLang="es-ES_tradnl"/>
          </a:p>
        </p:txBody>
      </p:sp>
      <p:sp>
        <p:nvSpPr>
          <p:cNvPr id="6" name="4 Marcador de pie de página"/>
          <p:cNvSpPr>
            <a:spLocks noGrp="1"/>
          </p:cNvSpPr>
          <p:nvPr>
            <p:ph type="ftr" sz="quarter" idx="11"/>
          </p:nvPr>
        </p:nvSpPr>
        <p:spPr/>
        <p:txBody>
          <a:bodyPr/>
          <a:lstStyle>
            <a:lvl1pPr>
              <a:defRPr/>
            </a:lvl1pPr>
          </a:lstStyle>
          <a:p>
            <a:pPr>
              <a:defRPr/>
            </a:pPr>
            <a:endParaRPr lang="es-ES"/>
          </a:p>
        </p:txBody>
      </p:sp>
      <p:sp>
        <p:nvSpPr>
          <p:cNvPr id="7" name="5 Marcador de número de diapositiva"/>
          <p:cNvSpPr>
            <a:spLocks noGrp="1"/>
          </p:cNvSpPr>
          <p:nvPr>
            <p:ph type="sldNum" sz="quarter" idx="12"/>
          </p:nvPr>
        </p:nvSpPr>
        <p:spPr/>
        <p:txBody>
          <a:bodyPr/>
          <a:lstStyle>
            <a:lvl1pPr>
              <a:defRPr/>
            </a:lvl1pPr>
          </a:lstStyle>
          <a:p>
            <a:pPr>
              <a:defRPr/>
            </a:pPr>
            <a:fld id="{A7C120B4-2D7E-4227-9455-6F2CA36E3627}" type="slidenum">
              <a:rPr lang="es-ES" altLang="es-ES_tradnl"/>
              <a:pPr>
                <a:defRPr/>
              </a:pPr>
              <a:t>‹Nº›</a:t>
            </a:fld>
            <a:endParaRPr lang="es-ES" altLang="es-ES_tradnl"/>
          </a:p>
        </p:txBody>
      </p:sp>
    </p:spTree>
    <p:extLst>
      <p:ext uri="{BB962C8B-B14F-4D97-AF65-F5344CB8AC3E}">
        <p14:creationId xmlns:p14="http://schemas.microsoft.com/office/powerpoint/2010/main" val="35341680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1778"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p:spPr>
        <p:txBody>
          <a:bodyPr rtlCol="0">
            <a:normAutofit/>
          </a:bodyPr>
          <a:lstStyle>
            <a:lvl1pPr marL="0" indent="0">
              <a:buNone/>
              <a:defRPr sz="2844"/>
            </a:lvl1pPr>
            <a:lvl2pPr marL="406325" indent="0">
              <a:buNone/>
              <a:defRPr sz="2489"/>
            </a:lvl2pPr>
            <a:lvl3pPr marL="812649" indent="0">
              <a:buNone/>
              <a:defRPr sz="2133"/>
            </a:lvl3pPr>
            <a:lvl4pPr marL="1218976" indent="0">
              <a:buNone/>
              <a:defRPr sz="1778"/>
            </a:lvl4pPr>
            <a:lvl5pPr marL="1625299" indent="0">
              <a:buNone/>
              <a:defRPr sz="1778"/>
            </a:lvl5pPr>
            <a:lvl6pPr marL="2031626" indent="0">
              <a:buNone/>
              <a:defRPr sz="1778"/>
            </a:lvl6pPr>
            <a:lvl7pPr marL="2437950" indent="0">
              <a:buNone/>
              <a:defRPr sz="1778"/>
            </a:lvl7pPr>
            <a:lvl8pPr marL="2844276" indent="0">
              <a:buNone/>
              <a:defRPr sz="1778"/>
            </a:lvl8pPr>
            <a:lvl9pPr marL="3250601" indent="0">
              <a:buNone/>
              <a:defRPr sz="1778"/>
            </a:lvl9pPr>
          </a:lstStyle>
          <a:p>
            <a:pPr lvl="0"/>
            <a:endParaRPr lang="es-ES"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244"/>
            </a:lvl1pPr>
            <a:lvl2pPr marL="406325" indent="0">
              <a:buNone/>
              <a:defRPr sz="1067"/>
            </a:lvl2pPr>
            <a:lvl3pPr marL="812649" indent="0">
              <a:buNone/>
              <a:defRPr sz="889"/>
            </a:lvl3pPr>
            <a:lvl4pPr marL="1218976" indent="0">
              <a:buNone/>
              <a:defRPr sz="800"/>
            </a:lvl4pPr>
            <a:lvl5pPr marL="1625299" indent="0">
              <a:buNone/>
              <a:defRPr sz="800"/>
            </a:lvl5pPr>
            <a:lvl6pPr marL="2031626" indent="0">
              <a:buNone/>
              <a:defRPr sz="800"/>
            </a:lvl6pPr>
            <a:lvl7pPr marL="2437950" indent="0">
              <a:buNone/>
              <a:defRPr sz="800"/>
            </a:lvl7pPr>
            <a:lvl8pPr marL="2844276" indent="0">
              <a:buNone/>
              <a:defRPr sz="800"/>
            </a:lvl8pPr>
            <a:lvl9pPr marL="3250601" indent="0">
              <a:buNone/>
              <a:defRPr sz="800"/>
            </a:lvl9pPr>
          </a:lstStyle>
          <a:p>
            <a:pPr lvl="0"/>
            <a:r>
              <a:rPr lang="es-ES"/>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3C9F5C0A-ABC6-4FA0-B0C0-440CAD37B59B}" type="datetimeFigureOut">
              <a:rPr lang="es-ES" altLang="es-ES_tradnl"/>
              <a:pPr>
                <a:defRPr/>
              </a:pPr>
              <a:t>25/05/2016</a:t>
            </a:fld>
            <a:endParaRPr lang="es-ES" altLang="es-ES_tradnl"/>
          </a:p>
        </p:txBody>
      </p:sp>
      <p:sp>
        <p:nvSpPr>
          <p:cNvPr id="6" name="4 Marcador de pie de página"/>
          <p:cNvSpPr>
            <a:spLocks noGrp="1"/>
          </p:cNvSpPr>
          <p:nvPr>
            <p:ph type="ftr" sz="quarter" idx="11"/>
          </p:nvPr>
        </p:nvSpPr>
        <p:spPr/>
        <p:txBody>
          <a:bodyPr/>
          <a:lstStyle>
            <a:lvl1pPr>
              <a:defRPr/>
            </a:lvl1pPr>
          </a:lstStyle>
          <a:p>
            <a:pPr>
              <a:defRPr/>
            </a:pPr>
            <a:endParaRPr lang="es-ES"/>
          </a:p>
        </p:txBody>
      </p:sp>
      <p:sp>
        <p:nvSpPr>
          <p:cNvPr id="7" name="5 Marcador de número de diapositiva"/>
          <p:cNvSpPr>
            <a:spLocks noGrp="1"/>
          </p:cNvSpPr>
          <p:nvPr>
            <p:ph type="sldNum" sz="quarter" idx="12"/>
          </p:nvPr>
        </p:nvSpPr>
        <p:spPr/>
        <p:txBody>
          <a:bodyPr/>
          <a:lstStyle>
            <a:lvl1pPr>
              <a:defRPr/>
            </a:lvl1pPr>
          </a:lstStyle>
          <a:p>
            <a:pPr>
              <a:defRPr/>
            </a:pPr>
            <a:fld id="{EA253472-92E2-4657-9ED3-925157B676C6}" type="slidenum">
              <a:rPr lang="es-ES" altLang="es-ES_tradnl"/>
              <a:pPr>
                <a:defRPr/>
              </a:pPr>
              <a:t>‹Nº›</a:t>
            </a:fld>
            <a:endParaRPr lang="es-ES" altLang="es-ES_tradnl"/>
          </a:p>
        </p:txBody>
      </p:sp>
    </p:spTree>
    <p:extLst>
      <p:ext uri="{BB962C8B-B14F-4D97-AF65-F5344CB8AC3E}">
        <p14:creationId xmlns:p14="http://schemas.microsoft.com/office/powerpoint/2010/main" val="10431769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lvl1pPr>
              <a:defRPr/>
            </a:lvl1pPr>
          </a:lstStyle>
          <a:p>
            <a:pPr>
              <a:defRPr/>
            </a:pPr>
            <a:fld id="{33376C4C-8C23-4F98-A626-E02B7CB45090}" type="datetimeFigureOut">
              <a:rPr lang="es-ES" altLang="es-ES_tradnl"/>
              <a:pPr>
                <a:defRPr/>
              </a:pPr>
              <a:t>25/05/2016</a:t>
            </a:fld>
            <a:endParaRPr lang="es-ES" altLang="es-ES_tradnl"/>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57335F09-2DB1-4A6D-B24E-9CA9E786CA98}" type="slidenum">
              <a:rPr lang="es-ES" altLang="es-ES_tradnl"/>
              <a:pPr>
                <a:defRPr/>
              </a:pPr>
              <a:t>‹Nº›</a:t>
            </a:fld>
            <a:endParaRPr lang="es-ES" altLang="es-ES_tradnl"/>
          </a:p>
        </p:txBody>
      </p:sp>
    </p:spTree>
    <p:extLst>
      <p:ext uri="{BB962C8B-B14F-4D97-AF65-F5344CB8AC3E}">
        <p14:creationId xmlns:p14="http://schemas.microsoft.com/office/powerpoint/2010/main" val="19149107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3" y="274682"/>
            <a:ext cx="20574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3" y="274682"/>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lvl1pPr>
              <a:defRPr/>
            </a:lvl1pPr>
          </a:lstStyle>
          <a:p>
            <a:pPr>
              <a:defRPr/>
            </a:pPr>
            <a:fld id="{D9E76848-5FC2-4539-A436-00F719E272AA}" type="datetimeFigureOut">
              <a:rPr lang="es-ES" altLang="es-ES_tradnl"/>
              <a:pPr>
                <a:defRPr/>
              </a:pPr>
              <a:t>25/05/2016</a:t>
            </a:fld>
            <a:endParaRPr lang="es-ES" altLang="es-ES_tradnl"/>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CC70EAE7-156F-4EE2-BFF8-4BF5E953C0D6}" type="slidenum">
              <a:rPr lang="es-ES" altLang="es-ES_tradnl"/>
              <a:pPr>
                <a:defRPr/>
              </a:pPr>
              <a:t>‹Nº›</a:t>
            </a:fld>
            <a:endParaRPr lang="es-ES" altLang="es-ES_tradnl"/>
          </a:p>
        </p:txBody>
      </p:sp>
    </p:spTree>
    <p:extLst>
      <p:ext uri="{BB962C8B-B14F-4D97-AF65-F5344CB8AC3E}">
        <p14:creationId xmlns:p14="http://schemas.microsoft.com/office/powerpoint/2010/main" val="23383747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2CA55D5D-6946-4E31-AFAC-A569668A6026}" type="datetimeFigureOut">
              <a:rPr lang="es-ES" smtClean="0"/>
              <a:t>25/05/2016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A447F21-6622-4FED-865A-E6EC6F321CE3}" type="slidenum">
              <a:rPr lang="es-ES" smtClean="0"/>
              <a:t>‹Nº›</a:t>
            </a:fld>
            <a:endParaRPr lang="es-ES"/>
          </a:p>
        </p:txBody>
      </p:sp>
    </p:spTree>
    <p:extLst>
      <p:ext uri="{BB962C8B-B14F-4D97-AF65-F5344CB8AC3E}">
        <p14:creationId xmlns:p14="http://schemas.microsoft.com/office/powerpoint/2010/main" val="25490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2CA55D5D-6946-4E31-AFAC-A569668A6026}" type="datetimeFigureOut">
              <a:rPr lang="es-ES" smtClean="0"/>
              <a:t>25/05/2016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1A447F21-6622-4FED-865A-E6EC6F321CE3}" type="slidenum">
              <a:rPr lang="es-ES" smtClean="0"/>
              <a:t>‹Nº›</a:t>
            </a:fld>
            <a:endParaRPr lang="es-ES"/>
          </a:p>
        </p:txBody>
      </p:sp>
    </p:spTree>
    <p:extLst>
      <p:ext uri="{BB962C8B-B14F-4D97-AF65-F5344CB8AC3E}">
        <p14:creationId xmlns:p14="http://schemas.microsoft.com/office/powerpoint/2010/main" val="39192463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2CA55D5D-6946-4E31-AFAC-A569668A6026}" type="datetimeFigureOut">
              <a:rPr lang="es-ES" smtClean="0"/>
              <a:t>25/05/2016</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1A447F21-6622-4FED-865A-E6EC6F321CE3}" type="slidenum">
              <a:rPr lang="es-ES" smtClean="0"/>
              <a:t>‹Nº›</a:t>
            </a:fld>
            <a:endParaRPr lang="es-ES"/>
          </a:p>
        </p:txBody>
      </p:sp>
    </p:spTree>
    <p:extLst>
      <p:ext uri="{BB962C8B-B14F-4D97-AF65-F5344CB8AC3E}">
        <p14:creationId xmlns:p14="http://schemas.microsoft.com/office/powerpoint/2010/main" val="11581608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2CA55D5D-6946-4E31-AFAC-A569668A6026}" type="datetimeFigureOut">
              <a:rPr lang="es-ES" smtClean="0"/>
              <a:t>25/05/2016</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1A447F21-6622-4FED-865A-E6EC6F321CE3}" type="slidenum">
              <a:rPr lang="es-ES" smtClean="0"/>
              <a:t>‹Nº›</a:t>
            </a:fld>
            <a:endParaRPr lang="es-ES"/>
          </a:p>
        </p:txBody>
      </p:sp>
    </p:spTree>
    <p:extLst>
      <p:ext uri="{BB962C8B-B14F-4D97-AF65-F5344CB8AC3E}">
        <p14:creationId xmlns:p14="http://schemas.microsoft.com/office/powerpoint/2010/main" val="33194268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A55D5D-6946-4E31-AFAC-A569668A6026}" type="datetimeFigureOut">
              <a:rPr lang="es-ES" smtClean="0"/>
              <a:t>25/05/2016</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1A447F21-6622-4FED-865A-E6EC6F321CE3}" type="slidenum">
              <a:rPr lang="es-ES" smtClean="0"/>
              <a:t>‹Nº›</a:t>
            </a:fld>
            <a:endParaRPr lang="es-ES"/>
          </a:p>
        </p:txBody>
      </p:sp>
    </p:spTree>
    <p:extLst>
      <p:ext uri="{BB962C8B-B14F-4D97-AF65-F5344CB8AC3E}">
        <p14:creationId xmlns:p14="http://schemas.microsoft.com/office/powerpoint/2010/main" val="37078448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Date Placeholder 4"/>
          <p:cNvSpPr>
            <a:spLocks noGrp="1"/>
          </p:cNvSpPr>
          <p:nvPr>
            <p:ph type="dt" sz="half" idx="10"/>
          </p:nvPr>
        </p:nvSpPr>
        <p:spPr/>
        <p:txBody>
          <a:bodyPr/>
          <a:lstStyle/>
          <a:p>
            <a:fld id="{2CA55D5D-6946-4E31-AFAC-A569668A6026}" type="datetimeFigureOut">
              <a:rPr lang="es-ES" smtClean="0"/>
              <a:t>25/05/2016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1A447F21-6622-4FED-865A-E6EC6F321CE3}" type="slidenum">
              <a:rPr lang="es-ES" smtClean="0"/>
              <a:t>‹Nº›</a:t>
            </a:fld>
            <a:endParaRPr lang="es-ES"/>
          </a:p>
        </p:txBody>
      </p:sp>
    </p:spTree>
    <p:extLst>
      <p:ext uri="{BB962C8B-B14F-4D97-AF65-F5344CB8AC3E}">
        <p14:creationId xmlns:p14="http://schemas.microsoft.com/office/powerpoint/2010/main" val="39043099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Date Placeholder 4"/>
          <p:cNvSpPr>
            <a:spLocks noGrp="1"/>
          </p:cNvSpPr>
          <p:nvPr>
            <p:ph type="dt" sz="half" idx="10"/>
          </p:nvPr>
        </p:nvSpPr>
        <p:spPr/>
        <p:txBody>
          <a:bodyPr/>
          <a:lstStyle/>
          <a:p>
            <a:fld id="{2CA55D5D-6946-4E31-AFAC-A569668A6026}" type="datetimeFigureOut">
              <a:rPr lang="es-ES" smtClean="0"/>
              <a:t>25/05/2016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1A447F21-6622-4FED-865A-E6EC6F321CE3}" type="slidenum">
              <a:rPr lang="es-ES" smtClean="0"/>
              <a:t>‹Nº›</a:t>
            </a:fld>
            <a:endParaRPr lang="es-ES"/>
          </a:p>
        </p:txBody>
      </p:sp>
    </p:spTree>
    <p:extLst>
      <p:ext uri="{BB962C8B-B14F-4D97-AF65-F5344CB8AC3E}">
        <p14:creationId xmlns:p14="http://schemas.microsoft.com/office/powerpoint/2010/main" val="22726785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A55D5D-6946-4E31-AFAC-A569668A6026}" type="datetimeFigureOut">
              <a:rPr lang="es-ES" smtClean="0"/>
              <a:t>25/05/2016</a:t>
            </a:fld>
            <a:endParaRPr lang="es-E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447F21-6622-4FED-865A-E6EC6F321CE3}" type="slidenum">
              <a:rPr lang="es-ES" smtClean="0"/>
              <a:t>‹Nº›</a:t>
            </a:fld>
            <a:endParaRPr lang="es-ES"/>
          </a:p>
        </p:txBody>
      </p:sp>
    </p:spTree>
    <p:extLst>
      <p:ext uri="{BB962C8B-B14F-4D97-AF65-F5344CB8AC3E}">
        <p14:creationId xmlns:p14="http://schemas.microsoft.com/office/powerpoint/2010/main" val="86683416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8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1 Marcador de título"/>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22" tIns="45711" rIns="91422" bIns="45711" numCol="1" anchor="ctr" anchorCtr="0" compatLnSpc="1">
            <a:prstTxWarp prst="textNoShape">
              <a:avLst/>
            </a:prstTxWarp>
          </a:bodyPr>
          <a:lstStyle/>
          <a:p>
            <a:pPr lvl="0"/>
            <a:r>
              <a:rPr lang="es-ES" altLang="es-ES_tradnl"/>
              <a:t>Haga clic para modificar el estilo de título del patrón</a:t>
            </a:r>
          </a:p>
        </p:txBody>
      </p:sp>
      <p:sp>
        <p:nvSpPr>
          <p:cNvPr id="1027" name="2 Marcador de texto"/>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22" tIns="45711" rIns="91422" bIns="45711" numCol="1" anchor="t" anchorCtr="0" compatLnSpc="1">
            <a:prstTxWarp prst="textNoShape">
              <a:avLst/>
            </a:prstTxWarp>
          </a:bodyPr>
          <a:lstStyle/>
          <a:p>
            <a:pPr lvl="0"/>
            <a:r>
              <a:rPr lang="es-ES" altLang="es-ES_tradnl"/>
              <a:t>Haga clic para modificar el estilo de texto del patrón</a:t>
            </a:r>
          </a:p>
          <a:p>
            <a:pPr lvl="1"/>
            <a:r>
              <a:rPr lang="es-ES" altLang="es-ES_tradnl"/>
              <a:t>Segundo nivel</a:t>
            </a:r>
          </a:p>
          <a:p>
            <a:pPr lvl="2"/>
            <a:r>
              <a:rPr lang="es-ES" altLang="es-ES_tradnl"/>
              <a:t>Tercer nivel</a:t>
            </a:r>
          </a:p>
          <a:p>
            <a:pPr lvl="3"/>
            <a:r>
              <a:rPr lang="es-ES" altLang="es-ES_tradnl"/>
              <a:t>Cuarto nivel</a:t>
            </a:r>
          </a:p>
          <a:p>
            <a:pPr lvl="4"/>
            <a:r>
              <a:rPr lang="es-ES" altLang="es-ES_tradnl"/>
              <a:t>Quinto nivel</a:t>
            </a:r>
          </a:p>
        </p:txBody>
      </p:sp>
      <p:sp>
        <p:nvSpPr>
          <p:cNvPr id="4" name="3 Marcador de fecha"/>
          <p:cNvSpPr>
            <a:spLocks noGrp="1"/>
          </p:cNvSpPr>
          <p:nvPr>
            <p:ph type="dt" sz="half" idx="2"/>
          </p:nvPr>
        </p:nvSpPr>
        <p:spPr>
          <a:xfrm>
            <a:off x="457200" y="6356393"/>
            <a:ext cx="2133600" cy="365125"/>
          </a:xfrm>
          <a:prstGeom prst="rect">
            <a:avLst/>
          </a:prstGeom>
        </p:spPr>
        <p:txBody>
          <a:bodyPr vert="horz" wrap="square" lIns="91422" tIns="45711" rIns="91422" bIns="45711" numCol="1" anchor="ctr" anchorCtr="0" compatLnSpc="1">
            <a:prstTxWarp prst="textNoShape">
              <a:avLst/>
            </a:prstTxWarp>
          </a:bodyPr>
          <a:lstStyle>
            <a:lvl1pPr>
              <a:defRPr sz="1067">
                <a:solidFill>
                  <a:srgbClr val="898989"/>
                </a:solidFill>
                <a:latin typeface="Calibri" pitchFamily="34" charset="0"/>
                <a:cs typeface="+mn-cs"/>
              </a:defRPr>
            </a:lvl1pPr>
          </a:lstStyle>
          <a:p>
            <a:pPr>
              <a:defRPr/>
            </a:pPr>
            <a:fld id="{FB0FC5C9-3BC1-4463-9D37-BB257EC970B6}" type="datetimeFigureOut">
              <a:rPr lang="es-ES" altLang="es-ES_tradnl"/>
              <a:pPr>
                <a:defRPr/>
              </a:pPr>
              <a:t>25/05/2016</a:t>
            </a:fld>
            <a:endParaRPr lang="es-ES" altLang="es-ES_tradnl"/>
          </a:p>
        </p:txBody>
      </p:sp>
      <p:sp>
        <p:nvSpPr>
          <p:cNvPr id="5" name="4 Marcador de pie de página"/>
          <p:cNvSpPr>
            <a:spLocks noGrp="1"/>
          </p:cNvSpPr>
          <p:nvPr>
            <p:ph type="ftr" sz="quarter" idx="3"/>
          </p:nvPr>
        </p:nvSpPr>
        <p:spPr>
          <a:xfrm>
            <a:off x="3124200" y="6356393"/>
            <a:ext cx="2895600" cy="365125"/>
          </a:xfrm>
          <a:prstGeom prst="rect">
            <a:avLst/>
          </a:prstGeom>
        </p:spPr>
        <p:txBody>
          <a:bodyPr vert="horz" lIns="91422" tIns="45711" rIns="91422" bIns="45711" rtlCol="0" anchor="ctr"/>
          <a:lstStyle>
            <a:lvl1pPr algn="ctr" fontAlgn="auto">
              <a:spcBef>
                <a:spcPts val="0"/>
              </a:spcBef>
              <a:spcAft>
                <a:spcPts val="0"/>
              </a:spcAft>
              <a:defRPr sz="1067">
                <a:solidFill>
                  <a:schemeClr val="tx1">
                    <a:tint val="75000"/>
                  </a:schemeClr>
                </a:solidFill>
                <a:latin typeface="+mn-lt"/>
                <a:ea typeface="+mn-ea"/>
                <a:cs typeface="+mn-cs"/>
              </a:defRPr>
            </a:lvl1pPr>
          </a:lstStyle>
          <a:p>
            <a:pPr>
              <a:defRPr/>
            </a:pPr>
            <a:endParaRPr lang="es-ES"/>
          </a:p>
        </p:txBody>
      </p:sp>
      <p:sp>
        <p:nvSpPr>
          <p:cNvPr id="6" name="5 Marcador de número de diapositiva"/>
          <p:cNvSpPr>
            <a:spLocks noGrp="1"/>
          </p:cNvSpPr>
          <p:nvPr>
            <p:ph type="sldNum" sz="quarter" idx="4"/>
          </p:nvPr>
        </p:nvSpPr>
        <p:spPr>
          <a:xfrm>
            <a:off x="6553200" y="6356393"/>
            <a:ext cx="2133600" cy="365125"/>
          </a:xfrm>
          <a:prstGeom prst="rect">
            <a:avLst/>
          </a:prstGeom>
        </p:spPr>
        <p:txBody>
          <a:bodyPr vert="horz" wrap="square" lIns="91422" tIns="45711" rIns="91422" bIns="45711" numCol="1" anchor="ctr" anchorCtr="0" compatLnSpc="1">
            <a:prstTxWarp prst="textNoShape">
              <a:avLst/>
            </a:prstTxWarp>
          </a:bodyPr>
          <a:lstStyle>
            <a:lvl1pPr algn="r">
              <a:defRPr sz="1067">
                <a:solidFill>
                  <a:srgbClr val="898989"/>
                </a:solidFill>
                <a:latin typeface="Calibri" pitchFamily="34" charset="0"/>
                <a:cs typeface="+mn-cs"/>
              </a:defRPr>
            </a:lvl1pPr>
          </a:lstStyle>
          <a:p>
            <a:pPr>
              <a:defRPr/>
            </a:pPr>
            <a:fld id="{B3F6234B-0954-40CE-B060-AC5AADA92E7A}" type="slidenum">
              <a:rPr lang="es-ES" altLang="es-ES_tradnl"/>
              <a:pPr>
                <a:defRPr/>
              </a:pPr>
              <a:t>‹Nº›</a:t>
            </a:fld>
            <a:endParaRPr lang="es-ES" altLang="es-ES_tradnl"/>
          </a:p>
        </p:txBody>
      </p:sp>
    </p:spTree>
    <p:extLst>
      <p:ext uri="{BB962C8B-B14F-4D97-AF65-F5344CB8AC3E}">
        <p14:creationId xmlns:p14="http://schemas.microsoft.com/office/powerpoint/2010/main" val="28523497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rtl="0" eaLnBrk="0" fontAlgn="base" hangingPunct="0">
        <a:spcBef>
          <a:spcPct val="0"/>
        </a:spcBef>
        <a:spcAft>
          <a:spcPct val="0"/>
        </a:spcAft>
        <a:defRPr sz="3911"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3911">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3911">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3911">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3911">
          <a:solidFill>
            <a:schemeClr val="tx1"/>
          </a:solidFill>
          <a:latin typeface="Calibri" pitchFamily="34" charset="0"/>
          <a:ea typeface="ＭＳ Ｐゴシック" charset="0"/>
          <a:cs typeface="ＭＳ Ｐゴシック" charset="0"/>
        </a:defRPr>
      </a:lvl5pPr>
      <a:lvl6pPr marL="406325" algn="ctr" rtl="0" fontAlgn="base">
        <a:spcBef>
          <a:spcPct val="0"/>
        </a:spcBef>
        <a:spcAft>
          <a:spcPct val="0"/>
        </a:spcAft>
        <a:defRPr sz="3911">
          <a:solidFill>
            <a:schemeClr val="tx1"/>
          </a:solidFill>
          <a:latin typeface="Calibri" pitchFamily="34" charset="0"/>
        </a:defRPr>
      </a:lvl6pPr>
      <a:lvl7pPr marL="812649" algn="ctr" rtl="0" fontAlgn="base">
        <a:spcBef>
          <a:spcPct val="0"/>
        </a:spcBef>
        <a:spcAft>
          <a:spcPct val="0"/>
        </a:spcAft>
        <a:defRPr sz="3911">
          <a:solidFill>
            <a:schemeClr val="tx1"/>
          </a:solidFill>
          <a:latin typeface="Calibri" pitchFamily="34" charset="0"/>
        </a:defRPr>
      </a:lvl7pPr>
      <a:lvl8pPr marL="1218976" algn="ctr" rtl="0" fontAlgn="base">
        <a:spcBef>
          <a:spcPct val="0"/>
        </a:spcBef>
        <a:spcAft>
          <a:spcPct val="0"/>
        </a:spcAft>
        <a:defRPr sz="3911">
          <a:solidFill>
            <a:schemeClr val="tx1"/>
          </a:solidFill>
          <a:latin typeface="Calibri" pitchFamily="34" charset="0"/>
        </a:defRPr>
      </a:lvl8pPr>
      <a:lvl9pPr marL="1625299" algn="ctr" rtl="0" fontAlgn="base">
        <a:spcBef>
          <a:spcPct val="0"/>
        </a:spcBef>
        <a:spcAft>
          <a:spcPct val="0"/>
        </a:spcAft>
        <a:defRPr sz="3911">
          <a:solidFill>
            <a:schemeClr val="tx1"/>
          </a:solidFill>
          <a:latin typeface="Calibri" pitchFamily="34" charset="0"/>
        </a:defRPr>
      </a:lvl9pPr>
    </p:titleStyle>
    <p:bodyStyle>
      <a:lvl1pPr marL="304743" indent="-304743" algn="l" rtl="0" eaLnBrk="0" fontAlgn="base" hangingPunct="0">
        <a:spcBef>
          <a:spcPct val="20000"/>
        </a:spcBef>
        <a:spcAft>
          <a:spcPct val="0"/>
        </a:spcAft>
        <a:buFont typeface="Arial" charset="0"/>
        <a:buChar char="•"/>
        <a:defRPr sz="2844" kern="1200">
          <a:solidFill>
            <a:schemeClr val="tx1"/>
          </a:solidFill>
          <a:latin typeface="+mn-lt"/>
          <a:ea typeface="ＭＳ Ｐゴシック" charset="0"/>
          <a:cs typeface="ＭＳ Ｐゴシック" charset="0"/>
        </a:defRPr>
      </a:lvl1pPr>
      <a:lvl2pPr marL="660278" indent="-253953" algn="l" rtl="0" eaLnBrk="0" fontAlgn="base" hangingPunct="0">
        <a:spcBef>
          <a:spcPct val="20000"/>
        </a:spcBef>
        <a:spcAft>
          <a:spcPct val="0"/>
        </a:spcAft>
        <a:buFont typeface="Arial" charset="0"/>
        <a:buChar char="–"/>
        <a:defRPr sz="2489" kern="1200">
          <a:solidFill>
            <a:schemeClr val="tx1"/>
          </a:solidFill>
          <a:latin typeface="+mn-lt"/>
          <a:ea typeface="ＭＳ Ｐゴシック" charset="0"/>
          <a:cs typeface="+mn-cs"/>
        </a:defRPr>
      </a:lvl2pPr>
      <a:lvl3pPr marL="1015814" indent="-203163" algn="l" rtl="0" eaLnBrk="0" fontAlgn="base" hangingPunct="0">
        <a:spcBef>
          <a:spcPct val="20000"/>
        </a:spcBef>
        <a:spcAft>
          <a:spcPct val="0"/>
        </a:spcAft>
        <a:buFont typeface="Arial" charset="0"/>
        <a:buChar char="•"/>
        <a:defRPr sz="2133" kern="1200">
          <a:solidFill>
            <a:schemeClr val="tx1"/>
          </a:solidFill>
          <a:latin typeface="+mn-lt"/>
          <a:ea typeface="ＭＳ Ｐゴシック" charset="0"/>
          <a:cs typeface="+mn-cs"/>
        </a:defRPr>
      </a:lvl3pPr>
      <a:lvl4pPr marL="1422137" indent="-203163" algn="l" rtl="0" eaLnBrk="0" fontAlgn="base" hangingPunct="0">
        <a:spcBef>
          <a:spcPct val="20000"/>
        </a:spcBef>
        <a:spcAft>
          <a:spcPct val="0"/>
        </a:spcAft>
        <a:buFont typeface="Arial" charset="0"/>
        <a:buChar char="–"/>
        <a:defRPr sz="1778" kern="1200">
          <a:solidFill>
            <a:schemeClr val="tx1"/>
          </a:solidFill>
          <a:latin typeface="+mn-lt"/>
          <a:ea typeface="ＭＳ Ｐゴシック" charset="0"/>
          <a:cs typeface="+mn-cs"/>
        </a:defRPr>
      </a:lvl4pPr>
      <a:lvl5pPr marL="1828464" indent="-203163" algn="l" rtl="0" eaLnBrk="0" fontAlgn="base" hangingPunct="0">
        <a:spcBef>
          <a:spcPct val="20000"/>
        </a:spcBef>
        <a:spcAft>
          <a:spcPct val="0"/>
        </a:spcAft>
        <a:buFont typeface="Arial" charset="0"/>
        <a:buChar char="»"/>
        <a:defRPr sz="1778" kern="1200">
          <a:solidFill>
            <a:schemeClr val="tx1"/>
          </a:solidFill>
          <a:latin typeface="+mn-lt"/>
          <a:ea typeface="ＭＳ Ｐゴシック" charset="0"/>
          <a:cs typeface="+mn-cs"/>
        </a:defRPr>
      </a:lvl5pPr>
      <a:lvl6pPr marL="2234788" indent="-203163" algn="l" defTabSz="812649" rtl="0" eaLnBrk="1" latinLnBrk="0" hangingPunct="1">
        <a:spcBef>
          <a:spcPct val="20000"/>
        </a:spcBef>
        <a:buFont typeface="Arial" pitchFamily="34" charset="0"/>
        <a:buChar char="•"/>
        <a:defRPr sz="1778" kern="1200">
          <a:solidFill>
            <a:schemeClr val="tx1"/>
          </a:solidFill>
          <a:latin typeface="+mn-lt"/>
          <a:ea typeface="+mn-ea"/>
          <a:cs typeface="+mn-cs"/>
        </a:defRPr>
      </a:lvl6pPr>
      <a:lvl7pPr marL="2641113" indent="-203163" algn="l" defTabSz="812649" rtl="0" eaLnBrk="1" latinLnBrk="0" hangingPunct="1">
        <a:spcBef>
          <a:spcPct val="20000"/>
        </a:spcBef>
        <a:buFont typeface="Arial" pitchFamily="34" charset="0"/>
        <a:buChar char="•"/>
        <a:defRPr sz="1778" kern="1200">
          <a:solidFill>
            <a:schemeClr val="tx1"/>
          </a:solidFill>
          <a:latin typeface="+mn-lt"/>
          <a:ea typeface="+mn-ea"/>
          <a:cs typeface="+mn-cs"/>
        </a:defRPr>
      </a:lvl7pPr>
      <a:lvl8pPr marL="3047437" indent="-203163" algn="l" defTabSz="812649" rtl="0" eaLnBrk="1" latinLnBrk="0" hangingPunct="1">
        <a:spcBef>
          <a:spcPct val="20000"/>
        </a:spcBef>
        <a:buFont typeface="Arial" pitchFamily="34" charset="0"/>
        <a:buChar char="•"/>
        <a:defRPr sz="1778" kern="1200">
          <a:solidFill>
            <a:schemeClr val="tx1"/>
          </a:solidFill>
          <a:latin typeface="+mn-lt"/>
          <a:ea typeface="+mn-ea"/>
          <a:cs typeface="+mn-cs"/>
        </a:defRPr>
      </a:lvl8pPr>
      <a:lvl9pPr marL="3453762" indent="-203163" algn="l" defTabSz="812649" rtl="0" eaLnBrk="1" latinLnBrk="0" hangingPunct="1">
        <a:spcBef>
          <a:spcPct val="20000"/>
        </a:spcBef>
        <a:buFont typeface="Arial" pitchFamily="34" charset="0"/>
        <a:buChar char="•"/>
        <a:defRPr sz="1778" kern="1200">
          <a:solidFill>
            <a:schemeClr val="tx1"/>
          </a:solidFill>
          <a:latin typeface="+mn-lt"/>
          <a:ea typeface="+mn-ea"/>
          <a:cs typeface="+mn-cs"/>
        </a:defRPr>
      </a:lvl9pPr>
    </p:bodyStyle>
    <p:otherStyle>
      <a:defPPr>
        <a:defRPr lang="es-ES"/>
      </a:defPPr>
      <a:lvl1pPr marL="0" algn="l" defTabSz="812649" rtl="0" eaLnBrk="1" latinLnBrk="0" hangingPunct="1">
        <a:defRPr sz="1600" kern="1200">
          <a:solidFill>
            <a:schemeClr val="tx1"/>
          </a:solidFill>
          <a:latin typeface="+mn-lt"/>
          <a:ea typeface="+mn-ea"/>
          <a:cs typeface="+mn-cs"/>
        </a:defRPr>
      </a:lvl1pPr>
      <a:lvl2pPr marL="406325" algn="l" defTabSz="812649" rtl="0" eaLnBrk="1" latinLnBrk="0" hangingPunct="1">
        <a:defRPr sz="1600" kern="1200">
          <a:solidFill>
            <a:schemeClr val="tx1"/>
          </a:solidFill>
          <a:latin typeface="+mn-lt"/>
          <a:ea typeface="+mn-ea"/>
          <a:cs typeface="+mn-cs"/>
        </a:defRPr>
      </a:lvl2pPr>
      <a:lvl3pPr marL="812649" algn="l" defTabSz="812649" rtl="0" eaLnBrk="1" latinLnBrk="0" hangingPunct="1">
        <a:defRPr sz="1600" kern="1200">
          <a:solidFill>
            <a:schemeClr val="tx1"/>
          </a:solidFill>
          <a:latin typeface="+mn-lt"/>
          <a:ea typeface="+mn-ea"/>
          <a:cs typeface="+mn-cs"/>
        </a:defRPr>
      </a:lvl3pPr>
      <a:lvl4pPr marL="1218976" algn="l" defTabSz="812649" rtl="0" eaLnBrk="1" latinLnBrk="0" hangingPunct="1">
        <a:defRPr sz="1600" kern="1200">
          <a:solidFill>
            <a:schemeClr val="tx1"/>
          </a:solidFill>
          <a:latin typeface="+mn-lt"/>
          <a:ea typeface="+mn-ea"/>
          <a:cs typeface="+mn-cs"/>
        </a:defRPr>
      </a:lvl4pPr>
      <a:lvl5pPr marL="1625299" algn="l" defTabSz="812649" rtl="0" eaLnBrk="1" latinLnBrk="0" hangingPunct="1">
        <a:defRPr sz="1600" kern="1200">
          <a:solidFill>
            <a:schemeClr val="tx1"/>
          </a:solidFill>
          <a:latin typeface="+mn-lt"/>
          <a:ea typeface="+mn-ea"/>
          <a:cs typeface="+mn-cs"/>
        </a:defRPr>
      </a:lvl5pPr>
      <a:lvl6pPr marL="2031626" algn="l" defTabSz="812649" rtl="0" eaLnBrk="1" latinLnBrk="0" hangingPunct="1">
        <a:defRPr sz="1600" kern="1200">
          <a:solidFill>
            <a:schemeClr val="tx1"/>
          </a:solidFill>
          <a:latin typeface="+mn-lt"/>
          <a:ea typeface="+mn-ea"/>
          <a:cs typeface="+mn-cs"/>
        </a:defRPr>
      </a:lvl6pPr>
      <a:lvl7pPr marL="2437950" algn="l" defTabSz="812649" rtl="0" eaLnBrk="1" latinLnBrk="0" hangingPunct="1">
        <a:defRPr sz="1600" kern="1200">
          <a:solidFill>
            <a:schemeClr val="tx1"/>
          </a:solidFill>
          <a:latin typeface="+mn-lt"/>
          <a:ea typeface="+mn-ea"/>
          <a:cs typeface="+mn-cs"/>
        </a:defRPr>
      </a:lvl7pPr>
      <a:lvl8pPr marL="2844276" algn="l" defTabSz="812649" rtl="0" eaLnBrk="1" latinLnBrk="0" hangingPunct="1">
        <a:defRPr sz="1600" kern="1200">
          <a:solidFill>
            <a:schemeClr val="tx1"/>
          </a:solidFill>
          <a:latin typeface="+mn-lt"/>
          <a:ea typeface="+mn-ea"/>
          <a:cs typeface="+mn-cs"/>
        </a:defRPr>
      </a:lvl8pPr>
      <a:lvl9pPr marL="3250601" algn="l" defTabSz="812649"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vmlDrawing" Target="../drawings/vmlDrawing4.vml"/><Relationship Id="rId6" Type="http://schemas.openxmlformats.org/officeDocument/2006/relationships/image" Target="../media/image13.jpeg"/><Relationship Id="rId5" Type="http://schemas.openxmlformats.org/officeDocument/2006/relationships/image" Target="../media/image15.png"/><Relationship Id="rId4" Type="http://schemas.openxmlformats.org/officeDocument/2006/relationships/oleObject" Target="../embeddings/oleObject4.bin"/></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chart" Target="../charts/chart1.xml"/><Relationship Id="rId1" Type="http://schemas.openxmlformats.org/officeDocument/2006/relationships/slideLayout" Target="../slideLayouts/slideLayout15.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chart" Target="../charts/chart2.xml"/><Relationship Id="rId1" Type="http://schemas.openxmlformats.org/officeDocument/2006/relationships/slideLayout" Target="../slideLayouts/slideLayout15.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15.xml"/><Relationship Id="rId5" Type="http://schemas.openxmlformats.org/officeDocument/2006/relationships/image" Target="../media/image16.png"/><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chart" Target="../charts/chart5.xml"/><Relationship Id="rId1" Type="http://schemas.openxmlformats.org/officeDocument/2006/relationships/slideLayout" Target="../slideLayouts/slideLayout15.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19.JPG"/></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2.xml"/><Relationship Id="rId1" Type="http://schemas.openxmlformats.org/officeDocument/2006/relationships/vmlDrawing" Target="../drawings/vmlDrawing5.vml"/><Relationship Id="rId5" Type="http://schemas.openxmlformats.org/officeDocument/2006/relationships/image" Target="../media/image9.png"/><Relationship Id="rId4" Type="http://schemas.openxmlformats.org/officeDocument/2006/relationships/image" Target="../media/image20.emf"/></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26.jpeg"/><Relationship Id="rId5" Type="http://schemas.openxmlformats.org/officeDocument/2006/relationships/hyperlink" Target="mailto:laboratorio@lacittadeibambini.org" TargetMode="External"/><Relationship Id="rId4" Type="http://schemas.openxmlformats.org/officeDocument/2006/relationships/hyperlink" Target="http://www.lacittadeibambini.org/"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9.png"/><Relationship Id="rId1" Type="http://schemas.openxmlformats.org/officeDocument/2006/relationships/slideLayout" Target="../slideLayouts/slideLayout3.xml"/><Relationship Id="rId4" Type="http://schemas.openxmlformats.org/officeDocument/2006/relationships/image" Target="../media/image33.jp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42.jpg"/><Relationship Id="rId3" Type="http://schemas.openxmlformats.org/officeDocument/2006/relationships/image" Target="../media/image38.jpeg"/><Relationship Id="rId7" Type="http://schemas.openxmlformats.org/officeDocument/2006/relationships/image" Target="../media/image41.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0.jpg"/><Relationship Id="rId5" Type="http://schemas.openxmlformats.org/officeDocument/2006/relationships/image" Target="../media/image9.png"/><Relationship Id="rId4" Type="http://schemas.openxmlformats.org/officeDocument/2006/relationships/image" Target="../media/image39.jp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vmlDrawing" Target="../drawings/vmlDrawing1.vml"/><Relationship Id="rId5" Type="http://schemas.openxmlformats.org/officeDocument/2006/relationships/image" Target="../media/image10.emf"/><Relationship Id="rId4"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11.emf"/><Relationship Id="rId4" Type="http://schemas.openxmlformats.org/officeDocument/2006/relationships/oleObject" Target="../embeddings/oleObject2.bin"/></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hyperlink" Target="http://www.ine.es/prensa/np896.pdf" TargetMode="External"/><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oleObject" Target="../embeddings/oleObject3.bin"/></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hyperlink" Target="http://www.ine.es/prensa/np896.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945644" y="303487"/>
            <a:ext cx="7252709" cy="4765125"/>
          </a:xfrm>
          <a:prstGeom prst="rect">
            <a:avLst/>
          </a:prstGeom>
        </p:spPr>
      </p:pic>
      <p:sp>
        <p:nvSpPr>
          <p:cNvPr id="3" name="CuadroTexto 2"/>
          <p:cNvSpPr txBox="1"/>
          <p:nvPr/>
        </p:nvSpPr>
        <p:spPr>
          <a:xfrm>
            <a:off x="1074231" y="5068612"/>
            <a:ext cx="7252709" cy="1200329"/>
          </a:xfrm>
          <a:prstGeom prst="rect">
            <a:avLst/>
          </a:prstGeom>
          <a:noFill/>
        </p:spPr>
        <p:txBody>
          <a:bodyPr wrap="square" rtlCol="0">
            <a:spAutoFit/>
          </a:bodyPr>
          <a:lstStyle/>
          <a:p>
            <a:r>
              <a:rPr lang="es-ES" b="1" dirty="0">
                <a:solidFill>
                  <a:srgbClr val="C00000"/>
                </a:solidFill>
              </a:rPr>
              <a:t>INICIATIVA DE PREVENCIÓN CARDIOVASCULAR</a:t>
            </a:r>
          </a:p>
          <a:p>
            <a:r>
              <a:rPr lang="es-ES" b="1" dirty="0">
                <a:solidFill>
                  <a:srgbClr val="C00000"/>
                </a:solidFill>
              </a:rPr>
              <a:t>NARÓN CIDADE ACTIVA 2015-2020</a:t>
            </a:r>
          </a:p>
          <a:p>
            <a:r>
              <a:rPr lang="es-ES" b="1" dirty="0">
                <a:solidFill>
                  <a:srgbClr val="C00000"/>
                </a:solidFill>
              </a:rPr>
              <a:t>UNIDADE DE ALFABETIZACIÓN DO MOVEMENTO E ACTIVIDADE FÍSICA</a:t>
            </a:r>
            <a:endParaRPr lang="es-ES" b="1" dirty="0"/>
          </a:p>
          <a:p>
            <a:r>
              <a:rPr lang="es-ES" b="1" dirty="0">
                <a:solidFill>
                  <a:schemeClr val="tx2"/>
                </a:solidFill>
              </a:rPr>
              <a:t>CARLOS PIÑEIRO DIAZ,MF CENTRO DE SAÚDE DE NARÓN</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5719" y="6057900"/>
            <a:ext cx="1448281" cy="842962"/>
          </a:xfrm>
          <a:prstGeom prst="rect">
            <a:avLst/>
          </a:prstGeom>
        </p:spPr>
      </p:pic>
    </p:spTree>
    <p:extLst>
      <p:ext uri="{BB962C8B-B14F-4D97-AF65-F5344CB8AC3E}">
        <p14:creationId xmlns:p14="http://schemas.microsoft.com/office/powerpoint/2010/main" val="10657118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640" name="Object 208"/>
          <p:cNvGraphicFramePr>
            <a:graphicFrameLocks/>
          </p:cNvGraphicFramePr>
          <p:nvPr/>
        </p:nvGraphicFramePr>
        <p:xfrm>
          <a:off x="885825" y="2071688"/>
          <a:ext cx="7286625" cy="4064000"/>
        </p:xfrm>
        <a:graphic>
          <a:graphicData uri="http://schemas.openxmlformats.org/presentationml/2006/ole">
            <mc:AlternateContent xmlns:mc="http://schemas.openxmlformats.org/markup-compatibility/2006">
              <mc:Choice xmlns:v="urn:schemas-microsoft-com:vml" Requires="v">
                <p:oleObj spid="_x0000_s4103" name="Gráfico" r:id="rId4" imgW="7285351" imgH="4066384" progId="Excel.Sheet.8">
                  <p:embed/>
                </p:oleObj>
              </mc:Choice>
              <mc:Fallback>
                <p:oleObj name="Gráfico" r:id="rId4" imgW="7285351" imgH="4066384" progId="Excel.Sheet.8">
                  <p:embed/>
                  <p:pic>
                    <p:nvPicPr>
                      <p:cNvPr id="18640" name="Object 208"/>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5825" y="2071688"/>
                        <a:ext cx="7286625" cy="40640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8641" name="10 CuadroTexto"/>
          <p:cNvSpPr txBox="1">
            <a:spLocks noChangeArrowheads="1"/>
          </p:cNvSpPr>
          <p:nvPr/>
        </p:nvSpPr>
        <p:spPr bwMode="auto">
          <a:xfrm>
            <a:off x="2987675" y="6237288"/>
            <a:ext cx="3211513" cy="276225"/>
          </a:xfrm>
          <a:prstGeom prst="rect">
            <a:avLst/>
          </a:prstGeom>
          <a:noFill/>
          <a:ln w="9525">
            <a:noFill/>
            <a:miter lim="800000"/>
            <a:headEnd/>
            <a:tailEnd/>
          </a:ln>
        </p:spPr>
        <p:txBody>
          <a:bodyPr wrap="none">
            <a:spAutoFit/>
          </a:bodyPr>
          <a:lstStyle/>
          <a:p>
            <a:pPr algn="ctr"/>
            <a:r>
              <a:rPr lang="es-ES" altLang="es-ES_tradnl" sz="1200" b="1" i="1"/>
              <a:t>Estudio ENRICA, Ministerio Sanidad 2011</a:t>
            </a:r>
          </a:p>
        </p:txBody>
      </p:sp>
      <p:sp>
        <p:nvSpPr>
          <p:cNvPr id="18642" name="11 CuadroTexto"/>
          <p:cNvSpPr txBox="1">
            <a:spLocks noChangeArrowheads="1"/>
          </p:cNvSpPr>
          <p:nvPr/>
        </p:nvSpPr>
        <p:spPr bwMode="auto">
          <a:xfrm>
            <a:off x="1571625" y="981075"/>
            <a:ext cx="6032500" cy="768350"/>
          </a:xfrm>
          <a:prstGeom prst="rect">
            <a:avLst/>
          </a:prstGeom>
          <a:noFill/>
          <a:ln w="9525">
            <a:noFill/>
            <a:miter lim="800000"/>
            <a:headEnd/>
            <a:tailEnd/>
          </a:ln>
        </p:spPr>
        <p:txBody>
          <a:bodyPr wrap="none">
            <a:spAutoFit/>
          </a:bodyPr>
          <a:lstStyle/>
          <a:p>
            <a:pPr algn="ctr"/>
            <a:r>
              <a:rPr lang="es-ES" altLang="es-ES_tradnl" sz="2200" b="1">
                <a:solidFill>
                  <a:srgbClr val="632523"/>
                </a:solidFill>
              </a:rPr>
              <a:t>Prevalencia FRCV en la población española</a:t>
            </a:r>
          </a:p>
          <a:p>
            <a:pPr algn="ctr"/>
            <a:r>
              <a:rPr lang="es-ES" altLang="es-ES_tradnl" sz="2200" b="1">
                <a:solidFill>
                  <a:srgbClr val="632523"/>
                </a:solidFill>
              </a:rPr>
              <a:t>Estudio ENRICA (n=11.991)</a:t>
            </a:r>
          </a:p>
        </p:txBody>
      </p:sp>
      <p:pic>
        <p:nvPicPr>
          <p:cNvPr id="18643" name="Imagen 10" descr="Logo SEMERGEN ok.jpg"/>
          <p:cNvPicPr>
            <a:picLocks noChangeAspect="1"/>
          </p:cNvPicPr>
          <p:nvPr/>
        </p:nvPicPr>
        <p:blipFill>
          <a:blip r:embed="rId6"/>
          <a:srcRect/>
          <a:stretch>
            <a:fillRect/>
          </a:stretch>
        </p:blipFill>
        <p:spPr bwMode="auto">
          <a:xfrm>
            <a:off x="169863" y="133350"/>
            <a:ext cx="1257300" cy="1135063"/>
          </a:xfrm>
          <a:prstGeom prst="rect">
            <a:avLst/>
          </a:prstGeom>
          <a:noFill/>
          <a:ln w="9525">
            <a:noFill/>
            <a:miter lim="800000"/>
            <a:headEnd/>
            <a:tailEnd/>
          </a:ln>
        </p:spPr>
      </p:pic>
      <p:sp>
        <p:nvSpPr>
          <p:cNvPr id="18644" name="9 CuadroTexto"/>
          <p:cNvSpPr txBox="1">
            <a:spLocks noChangeArrowheads="1"/>
          </p:cNvSpPr>
          <p:nvPr/>
        </p:nvSpPr>
        <p:spPr bwMode="auto">
          <a:xfrm>
            <a:off x="0" y="71438"/>
            <a:ext cx="9144000" cy="708025"/>
          </a:xfrm>
          <a:prstGeom prst="rect">
            <a:avLst/>
          </a:prstGeom>
          <a:noFill/>
          <a:ln w="9525">
            <a:noFill/>
            <a:miter lim="800000"/>
            <a:headEnd/>
            <a:tailEnd/>
          </a:ln>
        </p:spPr>
        <p:txBody>
          <a:bodyPr>
            <a:spAutoFit/>
          </a:bodyPr>
          <a:lstStyle/>
          <a:p>
            <a:pPr algn="ctr"/>
            <a:r>
              <a:rPr lang="es-ES" altLang="es-ES_tradnl" sz="4000" b="1">
                <a:solidFill>
                  <a:srgbClr val="C00000"/>
                </a:solidFill>
              </a:rPr>
              <a:t>Justificación (3)</a:t>
            </a:r>
          </a:p>
        </p:txBody>
      </p:sp>
    </p:spTree>
    <p:extLst>
      <p:ext uri="{BB962C8B-B14F-4D97-AF65-F5344CB8AC3E}">
        <p14:creationId xmlns:p14="http://schemas.microsoft.com/office/powerpoint/2010/main" val="1998570168"/>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30"/>
          <p:cNvSpPr>
            <a:spLocks noChangeArrowheads="1"/>
          </p:cNvSpPr>
          <p:nvPr/>
        </p:nvSpPr>
        <p:spPr bwMode="auto">
          <a:xfrm>
            <a:off x="755650" y="260350"/>
            <a:ext cx="7772400" cy="1071563"/>
          </a:xfrm>
          <a:prstGeom prst="rect">
            <a:avLst/>
          </a:prstGeom>
          <a:noFill/>
          <a:ln w="9525">
            <a:noFill/>
            <a:miter lim="800000"/>
            <a:headEnd/>
            <a:tailEnd/>
          </a:ln>
        </p:spPr>
        <p:txBody>
          <a:bodyPr anchor="ctr"/>
          <a:lstStyle/>
          <a:p>
            <a:pPr algn="ctr"/>
            <a:endParaRPr lang="es-ES_tradnl" altLang="es-ES_tradnl" sz="2400">
              <a:latin typeface="Tahoma" pitchFamily="34" charset="0"/>
            </a:endParaRPr>
          </a:p>
        </p:txBody>
      </p:sp>
      <p:sp>
        <p:nvSpPr>
          <p:cNvPr id="36866" name="Rectangle 2"/>
          <p:cNvSpPr>
            <a:spLocks noChangeArrowheads="1"/>
          </p:cNvSpPr>
          <p:nvPr/>
        </p:nvSpPr>
        <p:spPr bwMode="auto">
          <a:xfrm>
            <a:off x="603250" y="1806575"/>
            <a:ext cx="7916863" cy="1092200"/>
          </a:xfrm>
          <a:prstGeom prst="rect">
            <a:avLst/>
          </a:prstGeom>
          <a:solidFill>
            <a:schemeClr val="accent2">
              <a:lumMod val="20000"/>
              <a:lumOff val="80000"/>
            </a:schemeClr>
          </a:solidFill>
          <a:ln w="9525">
            <a:solidFill>
              <a:schemeClr val="tx1"/>
            </a:solidFill>
            <a:miter lim="800000"/>
            <a:headEnd/>
            <a:tailEnd/>
          </a:ln>
          <a:effectLst/>
        </p:spPr>
        <p:txBody>
          <a:bodyPr anchor="ctr">
            <a:spAutoFit/>
          </a:bodyPr>
          <a:lstStyle/>
          <a:p>
            <a:pPr algn="ctr" eaLnBrk="0" hangingPunct="0">
              <a:spcBef>
                <a:spcPts val="600"/>
              </a:spcBef>
              <a:defRPr/>
            </a:pPr>
            <a:r>
              <a:rPr lang="es-ES_tradnl" altLang="es-ES_tradnl" sz="2000" b="1" dirty="0">
                <a:solidFill>
                  <a:srgbClr val="632523"/>
                </a:solidFill>
              </a:rPr>
              <a:t>Objetivo principal:</a:t>
            </a:r>
            <a:endParaRPr lang="es-ES" altLang="es-ES_tradnl" sz="2000" dirty="0">
              <a:solidFill>
                <a:srgbClr val="632523"/>
              </a:solidFill>
            </a:endParaRPr>
          </a:p>
          <a:p>
            <a:pPr algn="just" eaLnBrk="0" hangingPunct="0">
              <a:spcBef>
                <a:spcPts val="600"/>
              </a:spcBef>
              <a:defRPr/>
            </a:pPr>
            <a:r>
              <a:rPr lang="es-ES_tradnl" altLang="es-ES_tradnl" sz="2000" dirty="0">
                <a:solidFill>
                  <a:srgbClr val="FF0000"/>
                </a:solidFill>
              </a:rPr>
              <a:t>Valorar la prevalencia, incidencia y distribución de FRCV en la </a:t>
            </a:r>
          </a:p>
          <a:p>
            <a:pPr algn="just" eaLnBrk="0" hangingPunct="0">
              <a:defRPr/>
            </a:pPr>
            <a:r>
              <a:rPr lang="es-ES_tradnl" altLang="es-ES_tradnl" sz="2000" dirty="0">
                <a:solidFill>
                  <a:srgbClr val="FF0000"/>
                </a:solidFill>
              </a:rPr>
              <a:t>población adulta española</a:t>
            </a:r>
            <a:r>
              <a:rPr lang="es-ES_tradnl" altLang="es-ES_tradnl" sz="2000" dirty="0"/>
              <a:t>.</a:t>
            </a:r>
          </a:p>
        </p:txBody>
      </p:sp>
      <p:sp>
        <p:nvSpPr>
          <p:cNvPr id="36867" name="Rectangle 3"/>
          <p:cNvSpPr>
            <a:spLocks noChangeArrowheads="1"/>
          </p:cNvSpPr>
          <p:nvPr/>
        </p:nvSpPr>
        <p:spPr bwMode="auto">
          <a:xfrm>
            <a:off x="633413" y="3373437"/>
            <a:ext cx="7937500" cy="3322637"/>
          </a:xfrm>
          <a:prstGeom prst="rect">
            <a:avLst/>
          </a:prstGeom>
          <a:solidFill>
            <a:schemeClr val="accent1">
              <a:lumMod val="20000"/>
              <a:lumOff val="80000"/>
            </a:schemeClr>
          </a:solidFill>
          <a:ln w="9525">
            <a:solidFill>
              <a:schemeClr val="tx1"/>
            </a:solidFill>
            <a:miter lim="800000"/>
            <a:headEnd/>
            <a:tailEnd/>
          </a:ln>
          <a:effectLst/>
        </p:spPr>
        <p:txBody>
          <a:bodyPr anchor="ctr">
            <a:spAutoFit/>
          </a:bodyPr>
          <a:lstStyle/>
          <a:p>
            <a:pPr algn="ctr" eaLnBrk="0" hangingPunct="0">
              <a:defRPr/>
            </a:pPr>
            <a:r>
              <a:rPr lang="es-ES_tradnl" altLang="es-ES_tradnl" sz="2000" b="1" dirty="0">
                <a:solidFill>
                  <a:srgbClr val="632523"/>
                </a:solidFill>
              </a:rPr>
              <a:t>Objetivos secundarios:</a:t>
            </a:r>
            <a:endParaRPr lang="es-ES" altLang="es-ES_tradnl" sz="2000" dirty="0">
              <a:solidFill>
                <a:srgbClr val="632523"/>
              </a:solidFill>
            </a:endParaRPr>
          </a:p>
          <a:p>
            <a:pPr algn="just" eaLnBrk="0" hangingPunct="0">
              <a:spcBef>
                <a:spcPts val="600"/>
              </a:spcBef>
              <a:defRPr/>
            </a:pPr>
            <a:r>
              <a:rPr lang="es-ES_tradnl" altLang="es-ES_tradnl" sz="2000" dirty="0">
                <a:solidFill>
                  <a:srgbClr val="FF0000"/>
                </a:solidFill>
              </a:rPr>
              <a:t>Analizar:</a:t>
            </a:r>
          </a:p>
          <a:p>
            <a:pPr algn="just" eaLnBrk="0" hangingPunct="0">
              <a:spcBef>
                <a:spcPts val="600"/>
              </a:spcBef>
              <a:defRPr/>
            </a:pPr>
            <a:r>
              <a:rPr lang="es-ES_tradnl" altLang="es-ES_tradnl" sz="2000" dirty="0">
                <a:solidFill>
                  <a:srgbClr val="FF0000"/>
                </a:solidFill>
              </a:rPr>
              <a:t>1 - Incidencia de eventos cardiovasculares mortales y no mortales </a:t>
            </a:r>
          </a:p>
          <a:p>
            <a:pPr algn="just" eaLnBrk="0" hangingPunct="0">
              <a:defRPr/>
            </a:pPr>
            <a:r>
              <a:rPr lang="es-ES_tradnl" altLang="es-ES_tradnl" sz="2000" dirty="0">
                <a:solidFill>
                  <a:srgbClr val="FF0000"/>
                </a:solidFill>
              </a:rPr>
              <a:t>2 - Control de FRCV en la práctica clínica</a:t>
            </a:r>
          </a:p>
          <a:p>
            <a:pPr algn="just" eaLnBrk="0" hangingPunct="0">
              <a:defRPr/>
            </a:pPr>
            <a:r>
              <a:rPr lang="es-ES_tradnl" altLang="es-ES_tradnl" sz="2000" dirty="0">
                <a:solidFill>
                  <a:srgbClr val="FF0000"/>
                </a:solidFill>
              </a:rPr>
              <a:t>3 - Aparición de lesión orgánica subclínica</a:t>
            </a:r>
          </a:p>
          <a:p>
            <a:pPr algn="just" eaLnBrk="0" hangingPunct="0">
              <a:defRPr/>
            </a:pPr>
            <a:r>
              <a:rPr lang="es-ES_tradnl" altLang="es-ES_tradnl" sz="2000" dirty="0">
                <a:solidFill>
                  <a:srgbClr val="FF0000"/>
                </a:solidFill>
              </a:rPr>
              <a:t>4 - Impacto de los EVS (ejercicio, alimentación) en la ECV</a:t>
            </a:r>
          </a:p>
          <a:p>
            <a:pPr algn="just" eaLnBrk="0" hangingPunct="0">
              <a:defRPr/>
            </a:pPr>
            <a:r>
              <a:rPr lang="es-ES_tradnl" altLang="es-ES_tradnl" sz="2000" dirty="0">
                <a:solidFill>
                  <a:srgbClr val="FF0000"/>
                </a:solidFill>
              </a:rPr>
              <a:t>5 - Seguimiento de las guías de práctica clínica</a:t>
            </a:r>
          </a:p>
          <a:p>
            <a:pPr algn="just" eaLnBrk="0" hangingPunct="0">
              <a:defRPr/>
            </a:pPr>
            <a:r>
              <a:rPr lang="es-ES_tradnl" altLang="es-ES_tradnl" sz="2000" dirty="0">
                <a:solidFill>
                  <a:srgbClr val="FF0000"/>
                </a:solidFill>
              </a:rPr>
              <a:t>6 - Inercia terapéutica</a:t>
            </a:r>
          </a:p>
          <a:p>
            <a:pPr algn="just" eaLnBrk="0" hangingPunct="0">
              <a:defRPr/>
            </a:pPr>
            <a:r>
              <a:rPr lang="es-ES_tradnl" altLang="es-ES_tradnl" sz="2000" dirty="0">
                <a:solidFill>
                  <a:srgbClr val="FF0000"/>
                </a:solidFill>
              </a:rPr>
              <a:t>7 - Comparar las estrategias de prevención e intervención en la AP de toda España.</a:t>
            </a:r>
          </a:p>
        </p:txBody>
      </p:sp>
      <p:sp>
        <p:nvSpPr>
          <p:cNvPr id="29700" name="Rectangle 1"/>
          <p:cNvSpPr>
            <a:spLocks noChangeArrowheads="1"/>
          </p:cNvSpPr>
          <p:nvPr/>
        </p:nvSpPr>
        <p:spPr bwMode="auto">
          <a:xfrm>
            <a:off x="928688" y="127000"/>
            <a:ext cx="7643812" cy="1200150"/>
          </a:xfrm>
          <a:prstGeom prst="rect">
            <a:avLst/>
          </a:prstGeom>
          <a:noFill/>
          <a:ln w="9525">
            <a:noFill/>
            <a:miter lim="800000"/>
            <a:headEnd/>
            <a:tailEnd/>
          </a:ln>
        </p:spPr>
        <p:txBody>
          <a:bodyPr anchor="ctr">
            <a:spAutoFit/>
          </a:bodyPr>
          <a:lstStyle/>
          <a:p>
            <a:pPr algn="ctr" eaLnBrk="0" hangingPunct="0"/>
            <a:r>
              <a:rPr lang="es-ES_tradnl" altLang="es-ES_tradnl" sz="2400" b="1">
                <a:solidFill>
                  <a:srgbClr val="C00000"/>
                </a:solidFill>
                <a:ea typeface="MS Mincho" pitchFamily="49" charset="-128"/>
              </a:rPr>
              <a:t>I</a:t>
            </a:r>
            <a:r>
              <a:rPr lang="es-ES_tradnl" altLang="es-ES_tradnl" sz="2400" b="1">
                <a:ea typeface="MS Mincho" pitchFamily="49" charset="-128"/>
              </a:rPr>
              <a:t>dentificación</a:t>
            </a:r>
            <a:r>
              <a:rPr lang="es-ES_tradnl" altLang="es-ES_tradnl" sz="2400" b="1">
                <a:solidFill>
                  <a:srgbClr val="C00000"/>
                </a:solidFill>
                <a:ea typeface="MS Mincho" pitchFamily="49" charset="-128"/>
              </a:rPr>
              <a:t> </a:t>
            </a:r>
            <a:r>
              <a:rPr lang="es-ES_tradnl" altLang="es-ES_tradnl" sz="2400" b="1">
                <a:ea typeface="MS Mincho" pitchFamily="49" charset="-128"/>
              </a:rPr>
              <a:t>de la po</a:t>
            </a:r>
            <a:r>
              <a:rPr lang="es-ES_tradnl" altLang="es-ES_tradnl" sz="2400" b="1">
                <a:solidFill>
                  <a:srgbClr val="C00000"/>
                </a:solidFill>
                <a:ea typeface="MS Mincho" pitchFamily="49" charset="-128"/>
              </a:rPr>
              <a:t>B</a:t>
            </a:r>
            <a:r>
              <a:rPr lang="es-ES_tradnl" altLang="es-ES_tradnl" sz="2400" b="1">
                <a:ea typeface="MS Mincho" pitchFamily="49" charset="-128"/>
              </a:rPr>
              <a:t>lación </a:t>
            </a:r>
            <a:r>
              <a:rPr lang="es-ES_tradnl" altLang="es-ES_tradnl" sz="2400" b="1">
                <a:solidFill>
                  <a:srgbClr val="C00000"/>
                </a:solidFill>
                <a:ea typeface="MS Mincho" pitchFamily="49" charset="-128"/>
              </a:rPr>
              <a:t>E</a:t>
            </a:r>
            <a:r>
              <a:rPr lang="es-ES_tradnl" altLang="es-ES_tradnl" sz="2400" b="1">
                <a:ea typeface="MS Mincho" pitchFamily="49" charset="-128"/>
              </a:rPr>
              <a:t>spañola </a:t>
            </a:r>
          </a:p>
          <a:p>
            <a:pPr algn="ctr" eaLnBrk="0" hangingPunct="0"/>
            <a:r>
              <a:rPr lang="es-ES_tradnl" altLang="es-ES_tradnl" sz="2400" b="1">
                <a:ea typeface="MS Mincho" pitchFamily="49" charset="-128"/>
              </a:rPr>
              <a:t>de </a:t>
            </a:r>
            <a:r>
              <a:rPr lang="es-ES_tradnl" altLang="es-ES_tradnl" sz="2400" b="1">
                <a:solidFill>
                  <a:srgbClr val="C00000"/>
                </a:solidFill>
                <a:ea typeface="MS Mincho" pitchFamily="49" charset="-128"/>
              </a:rPr>
              <a:t>RI</a:t>
            </a:r>
            <a:r>
              <a:rPr lang="es-ES_tradnl" altLang="es-ES_tradnl" sz="2400" b="1">
                <a:ea typeface="MS Mincho" pitchFamily="49" charset="-128"/>
              </a:rPr>
              <a:t>esgo </a:t>
            </a:r>
            <a:r>
              <a:rPr lang="es-ES_tradnl" altLang="es-ES_tradnl" sz="2400" b="1">
                <a:solidFill>
                  <a:srgbClr val="C00000"/>
                </a:solidFill>
                <a:ea typeface="MS Mincho" pitchFamily="49" charset="-128"/>
              </a:rPr>
              <a:t>CA</a:t>
            </a:r>
            <a:r>
              <a:rPr lang="es-ES_tradnl" altLang="es-ES_tradnl" sz="2400" b="1">
                <a:ea typeface="MS Mincho" pitchFamily="49" charset="-128"/>
              </a:rPr>
              <a:t>rdiovascular y re</a:t>
            </a:r>
            <a:r>
              <a:rPr lang="es-ES_tradnl" altLang="es-ES_tradnl" sz="2400" b="1">
                <a:solidFill>
                  <a:srgbClr val="C00000"/>
                </a:solidFill>
                <a:ea typeface="MS Mincho" pitchFamily="49" charset="-128"/>
              </a:rPr>
              <a:t>N</a:t>
            </a:r>
            <a:r>
              <a:rPr lang="es-ES_tradnl" altLang="es-ES_tradnl" sz="2400" b="1">
                <a:ea typeface="MS Mincho" pitchFamily="49" charset="-128"/>
              </a:rPr>
              <a:t>al</a:t>
            </a:r>
          </a:p>
          <a:p>
            <a:pPr algn="ctr" eaLnBrk="0" hangingPunct="0"/>
            <a:r>
              <a:rPr lang="es-ES_tradnl" altLang="es-ES_tradnl" sz="2400" b="1">
                <a:ea typeface="MS Mincho" pitchFamily="49" charset="-128"/>
              </a:rPr>
              <a:t>(Estudio IBERICAN)</a:t>
            </a:r>
            <a:endParaRPr lang="es-ES_tradnl" altLang="es-ES_tradnl" sz="2400">
              <a:ea typeface="MS Mincho" pitchFamily="49" charset="-128"/>
            </a:endParaRPr>
          </a:p>
        </p:txBody>
      </p:sp>
      <p:pic>
        <p:nvPicPr>
          <p:cNvPr id="29701" name="Imagen 6" descr="Logo SEMERGEN ok.jpg"/>
          <p:cNvPicPr>
            <a:picLocks noChangeAspect="1"/>
          </p:cNvPicPr>
          <p:nvPr/>
        </p:nvPicPr>
        <p:blipFill>
          <a:blip r:embed="rId3"/>
          <a:srcRect/>
          <a:stretch>
            <a:fillRect/>
          </a:stretch>
        </p:blipFill>
        <p:spPr bwMode="auto">
          <a:xfrm>
            <a:off x="169863" y="133350"/>
            <a:ext cx="1257300" cy="1135063"/>
          </a:xfrm>
          <a:prstGeom prst="rect">
            <a:avLst/>
          </a:prstGeom>
          <a:noFill/>
          <a:ln w="9525">
            <a:noFill/>
            <a:miter lim="800000"/>
            <a:headEnd/>
            <a:tailEnd/>
          </a:ln>
        </p:spPr>
      </p:pic>
    </p:spTree>
    <p:extLst>
      <p:ext uri="{BB962C8B-B14F-4D97-AF65-F5344CB8AC3E}">
        <p14:creationId xmlns:p14="http://schemas.microsoft.com/office/powerpoint/2010/main" val="273311453"/>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3 Marcador de contenido"/>
          <p:cNvGraphicFramePr>
            <a:graphicFrameLocks noGrp="1"/>
          </p:cNvGraphicFramePr>
          <p:nvPr>
            <p:ph idx="1"/>
            <p:extLst/>
          </p:nvPr>
        </p:nvGraphicFramePr>
        <p:xfrm>
          <a:off x="667566" y="2148861"/>
          <a:ext cx="7744860" cy="4160462"/>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ángulo 4"/>
          <p:cNvSpPr>
            <a:spLocks noChangeArrowheads="1"/>
          </p:cNvSpPr>
          <p:nvPr/>
        </p:nvSpPr>
        <p:spPr bwMode="auto">
          <a:xfrm>
            <a:off x="0" y="550355"/>
            <a:ext cx="9144000" cy="383037"/>
          </a:xfrm>
          <a:prstGeom prst="rect">
            <a:avLst/>
          </a:prstGeom>
          <a:noFill/>
          <a:ln w="9525">
            <a:noFill/>
            <a:miter lim="800000"/>
            <a:headEnd/>
            <a:tailEnd/>
          </a:ln>
        </p:spPr>
        <p:txBody>
          <a:bodyPr wrap="square" lIns="81264" tIns="40632" rIns="81264" bIns="40632">
            <a:spAutoFit/>
          </a:bodyPr>
          <a:lstStyle/>
          <a:p>
            <a:pPr algn="ctr" defTabSz="812810">
              <a:defRPr/>
            </a:pPr>
            <a:r>
              <a:rPr lang="es-ES" sz="1956" b="1" kern="0" dirty="0">
                <a:solidFill>
                  <a:srgbClr val="000066"/>
                </a:solidFill>
                <a:effectLst>
                  <a:outerShdw blurRad="38100" dist="38100" dir="2700000" algn="tl">
                    <a:srgbClr val="DDDDDD"/>
                  </a:outerShdw>
                </a:effectLst>
                <a:latin typeface="Verdana" charset="0"/>
                <a:ea typeface="ＭＳ Ｐゴシック" charset="0"/>
              </a:rPr>
              <a:t>Factores Riesgo Cardiovascular y Sexo</a:t>
            </a:r>
            <a:endParaRPr lang="es-ES" sz="1956" b="1" kern="0" dirty="0">
              <a:solidFill>
                <a:srgbClr val="000066"/>
              </a:solidFill>
              <a:ea typeface="ＭＳ Ｐゴシック" charset="0"/>
              <a:cs typeface="ＭＳ Ｐゴシック" charset="0"/>
            </a:endParaRPr>
          </a:p>
        </p:txBody>
      </p:sp>
      <p:sp>
        <p:nvSpPr>
          <p:cNvPr id="3" name="CuadroTexto 2"/>
          <p:cNvSpPr txBox="1"/>
          <p:nvPr/>
        </p:nvSpPr>
        <p:spPr>
          <a:xfrm>
            <a:off x="1371656" y="1700824"/>
            <a:ext cx="686694" cy="273520"/>
          </a:xfrm>
          <a:prstGeom prst="rect">
            <a:avLst/>
          </a:prstGeom>
          <a:noFill/>
        </p:spPr>
        <p:txBody>
          <a:bodyPr wrap="none" lIns="81264" tIns="40632" rIns="81264" bIns="40632" rtlCol="0">
            <a:spAutoFit/>
          </a:bodyPr>
          <a:lstStyle/>
          <a:p>
            <a:pPr defTabSz="812810"/>
            <a:r>
              <a:rPr lang="es-ES" sz="1244" kern="0" dirty="0">
                <a:solidFill>
                  <a:prstClr val="black"/>
                </a:solidFill>
              </a:rPr>
              <a:t>P&lt;0,001</a:t>
            </a:r>
          </a:p>
        </p:txBody>
      </p:sp>
      <p:sp>
        <p:nvSpPr>
          <p:cNvPr id="11" name="CuadroTexto 10"/>
          <p:cNvSpPr txBox="1"/>
          <p:nvPr/>
        </p:nvSpPr>
        <p:spPr>
          <a:xfrm>
            <a:off x="5020059" y="1700824"/>
            <a:ext cx="686694" cy="273520"/>
          </a:xfrm>
          <a:prstGeom prst="rect">
            <a:avLst/>
          </a:prstGeom>
          <a:noFill/>
        </p:spPr>
        <p:txBody>
          <a:bodyPr wrap="none" lIns="81264" tIns="40632" rIns="81264" bIns="40632" rtlCol="0">
            <a:spAutoFit/>
          </a:bodyPr>
          <a:lstStyle/>
          <a:p>
            <a:pPr defTabSz="812810"/>
            <a:r>
              <a:rPr lang="es-ES" sz="1244" kern="0" dirty="0">
                <a:solidFill>
                  <a:prstClr val="black"/>
                </a:solidFill>
              </a:rPr>
              <a:t>P&lt;0,001</a:t>
            </a:r>
          </a:p>
        </p:txBody>
      </p:sp>
      <p:sp>
        <p:nvSpPr>
          <p:cNvPr id="12" name="CuadroTexto 11"/>
          <p:cNvSpPr txBox="1"/>
          <p:nvPr/>
        </p:nvSpPr>
        <p:spPr>
          <a:xfrm>
            <a:off x="6172187" y="1700823"/>
            <a:ext cx="686694" cy="273520"/>
          </a:xfrm>
          <a:prstGeom prst="rect">
            <a:avLst/>
          </a:prstGeom>
          <a:noFill/>
        </p:spPr>
        <p:txBody>
          <a:bodyPr wrap="none" lIns="81264" tIns="40632" rIns="81264" bIns="40632" rtlCol="0">
            <a:spAutoFit/>
          </a:bodyPr>
          <a:lstStyle/>
          <a:p>
            <a:pPr defTabSz="812810"/>
            <a:r>
              <a:rPr lang="es-ES" sz="1244" kern="0" dirty="0">
                <a:solidFill>
                  <a:prstClr val="black"/>
                </a:solidFill>
              </a:rPr>
              <a:t>P=0,001</a:t>
            </a:r>
          </a:p>
        </p:txBody>
      </p:sp>
      <p:sp>
        <p:nvSpPr>
          <p:cNvPr id="13" name="CuadroTexto 12"/>
          <p:cNvSpPr txBox="1"/>
          <p:nvPr/>
        </p:nvSpPr>
        <p:spPr>
          <a:xfrm>
            <a:off x="3739918" y="1700824"/>
            <a:ext cx="686694" cy="273520"/>
          </a:xfrm>
          <a:prstGeom prst="rect">
            <a:avLst/>
          </a:prstGeom>
          <a:noFill/>
        </p:spPr>
        <p:txBody>
          <a:bodyPr wrap="none" lIns="81264" tIns="40632" rIns="81264" bIns="40632" rtlCol="0">
            <a:spAutoFit/>
          </a:bodyPr>
          <a:lstStyle/>
          <a:p>
            <a:pPr defTabSz="812810"/>
            <a:r>
              <a:rPr lang="es-ES" sz="1244" kern="0" dirty="0">
                <a:solidFill>
                  <a:prstClr val="black"/>
                </a:solidFill>
              </a:rPr>
              <a:t>P&lt;0,001</a:t>
            </a:r>
          </a:p>
        </p:txBody>
      </p:sp>
      <p:sp>
        <p:nvSpPr>
          <p:cNvPr id="14" name="CuadroTexto 13"/>
          <p:cNvSpPr txBox="1"/>
          <p:nvPr/>
        </p:nvSpPr>
        <p:spPr>
          <a:xfrm>
            <a:off x="2651788" y="1700824"/>
            <a:ext cx="502349" cy="273520"/>
          </a:xfrm>
          <a:prstGeom prst="rect">
            <a:avLst/>
          </a:prstGeom>
          <a:noFill/>
        </p:spPr>
        <p:txBody>
          <a:bodyPr wrap="none" lIns="81264" tIns="40632" rIns="81264" bIns="40632" rtlCol="0">
            <a:spAutoFit/>
          </a:bodyPr>
          <a:lstStyle/>
          <a:p>
            <a:pPr defTabSz="812810"/>
            <a:r>
              <a:rPr lang="es-ES" sz="1244" kern="0" dirty="0">
                <a:solidFill>
                  <a:prstClr val="black"/>
                </a:solidFill>
              </a:rPr>
              <a:t>P=NS</a:t>
            </a:r>
          </a:p>
        </p:txBody>
      </p:sp>
      <p:sp>
        <p:nvSpPr>
          <p:cNvPr id="15" name="CuadroTexto 14"/>
          <p:cNvSpPr txBox="1"/>
          <p:nvPr/>
        </p:nvSpPr>
        <p:spPr>
          <a:xfrm>
            <a:off x="7388322" y="1700823"/>
            <a:ext cx="686694" cy="273520"/>
          </a:xfrm>
          <a:prstGeom prst="rect">
            <a:avLst/>
          </a:prstGeom>
          <a:noFill/>
        </p:spPr>
        <p:txBody>
          <a:bodyPr wrap="none" lIns="81264" tIns="40632" rIns="81264" bIns="40632" rtlCol="0">
            <a:spAutoFit/>
          </a:bodyPr>
          <a:lstStyle/>
          <a:p>
            <a:pPr defTabSz="812810"/>
            <a:r>
              <a:rPr lang="es-ES" sz="1244" kern="0" dirty="0">
                <a:solidFill>
                  <a:prstClr val="black"/>
                </a:solidFill>
              </a:rPr>
              <a:t>P&lt;0,001</a:t>
            </a:r>
          </a:p>
        </p:txBody>
      </p:sp>
      <p:sp>
        <p:nvSpPr>
          <p:cNvPr id="19" name="Rectangle 9"/>
          <p:cNvSpPr>
            <a:spLocks noChangeArrowheads="1"/>
          </p:cNvSpPr>
          <p:nvPr/>
        </p:nvSpPr>
        <p:spPr bwMode="ltGray">
          <a:xfrm flipV="1">
            <a:off x="0" y="1124747"/>
            <a:ext cx="9144000" cy="223506"/>
          </a:xfrm>
          <a:prstGeom prst="rect">
            <a:avLst/>
          </a:prstGeom>
          <a:gradFill flip="none" rotWithShape="1">
            <a:gsLst>
              <a:gs pos="99000">
                <a:srgbClr val="17662C"/>
              </a:gs>
              <a:gs pos="0">
                <a:srgbClr val="FF8000"/>
              </a:gs>
            </a:gsLst>
            <a:lin ang="0" scaled="1"/>
            <a:tileRect/>
          </a:gradFill>
          <a:ln>
            <a:noFill/>
          </a:ln>
          <a:extLst/>
        </p:spPr>
        <p:txBody>
          <a:bodyPr wrap="none" lIns="81264" tIns="40632" rIns="81264" bIns="40632" anchor="ctr"/>
          <a:lstStyle/>
          <a:p>
            <a:pPr defTabSz="812810"/>
            <a:endParaRPr lang="es-ES" sz="1600" kern="0">
              <a:solidFill>
                <a:srgbClr val="000000"/>
              </a:solidFill>
              <a:ea typeface="ＭＳ Ｐゴシック" charset="0"/>
              <a:cs typeface="ＭＳ Ｐゴシック" charset="0"/>
            </a:endParaRPr>
          </a:p>
        </p:txBody>
      </p:sp>
      <p:pic>
        <p:nvPicPr>
          <p:cNvPr id="20" name="Imagen 19" descr="Logo SEMERGEN ok.jpg"/>
          <p:cNvPicPr>
            <a:picLocks noChangeAspect="1"/>
          </p:cNvPicPr>
          <p:nvPr/>
        </p:nvPicPr>
        <p:blipFill>
          <a:blip r:embed="rId3"/>
          <a:srcRect/>
          <a:stretch>
            <a:fillRect/>
          </a:stretch>
        </p:blipFill>
        <p:spPr bwMode="auto">
          <a:xfrm>
            <a:off x="19398" y="381015"/>
            <a:ext cx="1288240" cy="1033774"/>
          </a:xfrm>
          <a:prstGeom prst="rect">
            <a:avLst/>
          </a:prstGeom>
          <a:noFill/>
          <a:ln w="9525">
            <a:noFill/>
            <a:miter lim="800000"/>
            <a:headEnd/>
            <a:tailEnd/>
          </a:ln>
        </p:spPr>
      </p:pic>
      <p:pic>
        <p:nvPicPr>
          <p:cNvPr id="21" name="Imagen 20"/>
          <p:cNvPicPr>
            <a:picLocks noChangeAspect="1"/>
          </p:cNvPicPr>
          <p:nvPr/>
        </p:nvPicPr>
        <p:blipFill>
          <a:blip r:embed="rId4"/>
          <a:stretch>
            <a:fillRect/>
          </a:stretch>
        </p:blipFill>
        <p:spPr>
          <a:xfrm>
            <a:off x="8233135" y="393451"/>
            <a:ext cx="910874" cy="1264172"/>
          </a:xfrm>
          <a:prstGeom prst="rect">
            <a:avLst/>
          </a:prstGeom>
        </p:spPr>
      </p:pic>
      <p:sp>
        <p:nvSpPr>
          <p:cNvPr id="4" name="CuadroTexto 3"/>
          <p:cNvSpPr txBox="1"/>
          <p:nvPr/>
        </p:nvSpPr>
        <p:spPr>
          <a:xfrm>
            <a:off x="1307638" y="6206841"/>
            <a:ext cx="5762625" cy="276999"/>
          </a:xfrm>
          <a:prstGeom prst="rect">
            <a:avLst/>
          </a:prstGeom>
          <a:noFill/>
        </p:spPr>
        <p:txBody>
          <a:bodyPr wrap="square" rtlCol="0">
            <a:spAutoFit/>
          </a:bodyPr>
          <a:lstStyle/>
          <a:p>
            <a:pPr algn="r"/>
            <a:r>
              <a:rPr lang="es-ES" sz="1200" dirty="0"/>
              <a:t>Sedentarismo             Obesidad                  Tabaquismo      HTA       </a:t>
            </a:r>
            <a:r>
              <a:rPr lang="es-ES" sz="1200" dirty="0" err="1"/>
              <a:t>Dislipemias</a:t>
            </a:r>
            <a:r>
              <a:rPr lang="es-ES" sz="1200" dirty="0"/>
              <a:t>     Diabetes</a:t>
            </a:r>
          </a:p>
        </p:txBody>
      </p:sp>
    </p:spTree>
    <p:extLst>
      <p:ext uri="{BB962C8B-B14F-4D97-AF65-F5344CB8AC3E}">
        <p14:creationId xmlns:p14="http://schemas.microsoft.com/office/powerpoint/2010/main" val="13421768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3 Marcador de contenido"/>
          <p:cNvGraphicFramePr>
            <a:graphicFrameLocks noGrp="1"/>
          </p:cNvGraphicFramePr>
          <p:nvPr>
            <p:ph idx="1"/>
            <p:extLst/>
          </p:nvPr>
        </p:nvGraphicFramePr>
        <p:xfrm>
          <a:off x="411539" y="1444780"/>
          <a:ext cx="8448939" cy="4928548"/>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ángulo 4"/>
          <p:cNvSpPr>
            <a:spLocks noChangeArrowheads="1"/>
          </p:cNvSpPr>
          <p:nvPr/>
        </p:nvSpPr>
        <p:spPr bwMode="auto">
          <a:xfrm>
            <a:off x="282111" y="550355"/>
            <a:ext cx="8860476" cy="383037"/>
          </a:xfrm>
          <a:prstGeom prst="rect">
            <a:avLst/>
          </a:prstGeom>
          <a:noFill/>
          <a:ln w="9525">
            <a:noFill/>
            <a:miter lim="800000"/>
            <a:headEnd/>
            <a:tailEnd/>
          </a:ln>
        </p:spPr>
        <p:txBody>
          <a:bodyPr wrap="square" lIns="81264" tIns="40632" rIns="81264" bIns="40632">
            <a:spAutoFit/>
          </a:bodyPr>
          <a:lstStyle/>
          <a:p>
            <a:pPr algn="ctr">
              <a:defRPr/>
            </a:pPr>
            <a:r>
              <a:rPr lang="es-ES" sz="1956" b="1" dirty="0">
                <a:solidFill>
                  <a:srgbClr val="000066"/>
                </a:solidFill>
                <a:effectLst>
                  <a:outerShdw blurRad="38100" dist="38100" dir="2700000" algn="tl">
                    <a:srgbClr val="DDDDDD"/>
                  </a:outerShdw>
                </a:effectLst>
                <a:latin typeface="Verdana" charset="0"/>
                <a:ea typeface="ＭＳ Ｐゴシック" charset="0"/>
              </a:rPr>
              <a:t>Factores Riesgo Cardiovascular y Grupos edad</a:t>
            </a:r>
            <a:endParaRPr lang="es-ES" sz="1956" b="1" dirty="0">
              <a:solidFill>
                <a:srgbClr val="000066"/>
              </a:solidFill>
              <a:ea typeface="ＭＳ Ｐゴシック" charset="0"/>
              <a:cs typeface="ＭＳ Ｐゴシック" charset="0"/>
            </a:endParaRPr>
          </a:p>
        </p:txBody>
      </p:sp>
      <p:sp>
        <p:nvSpPr>
          <p:cNvPr id="13" name="Rectangle 9"/>
          <p:cNvSpPr>
            <a:spLocks noChangeArrowheads="1"/>
          </p:cNvSpPr>
          <p:nvPr/>
        </p:nvSpPr>
        <p:spPr bwMode="ltGray">
          <a:xfrm flipV="1">
            <a:off x="0" y="1124747"/>
            <a:ext cx="9144000" cy="223506"/>
          </a:xfrm>
          <a:prstGeom prst="rect">
            <a:avLst/>
          </a:prstGeom>
          <a:gradFill flip="none" rotWithShape="1">
            <a:gsLst>
              <a:gs pos="99000">
                <a:srgbClr val="17662C"/>
              </a:gs>
              <a:gs pos="0">
                <a:srgbClr val="FF8000"/>
              </a:gs>
            </a:gsLst>
            <a:lin ang="0" scaled="1"/>
            <a:tileRect/>
          </a:gradFill>
          <a:ln>
            <a:noFill/>
          </a:ln>
          <a:extLst/>
        </p:spPr>
        <p:txBody>
          <a:bodyPr wrap="none" lIns="81264" tIns="40632" rIns="81264" bIns="40632" anchor="ctr"/>
          <a:lstStyle/>
          <a:p>
            <a:endParaRPr lang="es-ES" sz="1600">
              <a:solidFill>
                <a:srgbClr val="000000"/>
              </a:solidFill>
              <a:ea typeface="ＭＳ Ｐゴシック" charset="0"/>
              <a:cs typeface="ＭＳ Ｐゴシック" charset="0"/>
            </a:endParaRPr>
          </a:p>
        </p:txBody>
      </p:sp>
      <p:pic>
        <p:nvPicPr>
          <p:cNvPr id="14" name="Imagen 13" descr="Logo SEMERGEN ok.jpg"/>
          <p:cNvPicPr>
            <a:picLocks noChangeAspect="1"/>
          </p:cNvPicPr>
          <p:nvPr/>
        </p:nvPicPr>
        <p:blipFill>
          <a:blip r:embed="rId3"/>
          <a:srcRect/>
          <a:stretch>
            <a:fillRect/>
          </a:stretch>
        </p:blipFill>
        <p:spPr bwMode="auto">
          <a:xfrm>
            <a:off x="19398" y="381015"/>
            <a:ext cx="1288240" cy="1033774"/>
          </a:xfrm>
          <a:prstGeom prst="rect">
            <a:avLst/>
          </a:prstGeom>
          <a:noFill/>
          <a:ln w="9525">
            <a:noFill/>
            <a:miter lim="800000"/>
            <a:headEnd/>
            <a:tailEnd/>
          </a:ln>
        </p:spPr>
      </p:pic>
      <p:pic>
        <p:nvPicPr>
          <p:cNvPr id="15" name="Imagen 14"/>
          <p:cNvPicPr>
            <a:picLocks noChangeAspect="1"/>
          </p:cNvPicPr>
          <p:nvPr/>
        </p:nvPicPr>
        <p:blipFill>
          <a:blip r:embed="rId4"/>
          <a:stretch>
            <a:fillRect/>
          </a:stretch>
        </p:blipFill>
        <p:spPr>
          <a:xfrm>
            <a:off x="8233135" y="393451"/>
            <a:ext cx="910874" cy="1264172"/>
          </a:xfrm>
          <a:prstGeom prst="rect">
            <a:avLst/>
          </a:prstGeom>
        </p:spPr>
      </p:pic>
    </p:spTree>
    <p:extLst>
      <p:ext uri="{BB962C8B-B14F-4D97-AF65-F5344CB8AC3E}">
        <p14:creationId xmlns:p14="http://schemas.microsoft.com/office/powerpoint/2010/main" val="29886352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3 Marcador de contenido"/>
          <p:cNvGraphicFramePr>
            <a:graphicFrameLocks noGrp="1"/>
          </p:cNvGraphicFramePr>
          <p:nvPr>
            <p:ph idx="1"/>
            <p:extLst/>
          </p:nvPr>
        </p:nvGraphicFramePr>
        <p:xfrm>
          <a:off x="27496" y="2084851"/>
          <a:ext cx="5056562" cy="4224469"/>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ángulo 4"/>
          <p:cNvSpPr>
            <a:spLocks noChangeArrowheads="1"/>
          </p:cNvSpPr>
          <p:nvPr/>
        </p:nvSpPr>
        <p:spPr bwMode="auto">
          <a:xfrm>
            <a:off x="282111" y="550355"/>
            <a:ext cx="8860476" cy="383037"/>
          </a:xfrm>
          <a:prstGeom prst="rect">
            <a:avLst/>
          </a:prstGeom>
          <a:noFill/>
          <a:ln w="9525">
            <a:noFill/>
            <a:miter lim="800000"/>
            <a:headEnd/>
            <a:tailEnd/>
          </a:ln>
        </p:spPr>
        <p:txBody>
          <a:bodyPr wrap="square" lIns="81264" tIns="40632" rIns="81264" bIns="40632">
            <a:spAutoFit/>
          </a:bodyPr>
          <a:lstStyle/>
          <a:p>
            <a:pPr algn="ctr" defTabSz="812810">
              <a:defRPr/>
            </a:pPr>
            <a:r>
              <a:rPr lang="es-ES" sz="1956" b="1" kern="0" dirty="0">
                <a:solidFill>
                  <a:srgbClr val="000066"/>
                </a:solidFill>
                <a:effectLst>
                  <a:outerShdw blurRad="38100" dist="38100" dir="2700000" algn="tl">
                    <a:srgbClr val="DDDDDD"/>
                  </a:outerShdw>
                </a:effectLst>
                <a:latin typeface="Verdana" charset="0"/>
                <a:ea typeface="ＭＳ Ｐゴシック" charset="0"/>
              </a:rPr>
              <a:t>Sedentarismo y Sexo</a:t>
            </a:r>
            <a:endParaRPr lang="es-ES" sz="1956" b="1" kern="0" dirty="0">
              <a:solidFill>
                <a:srgbClr val="000066"/>
              </a:solidFill>
              <a:ea typeface="ＭＳ Ｐゴシック" charset="0"/>
              <a:cs typeface="ＭＳ Ｐゴシック" charset="0"/>
            </a:endParaRPr>
          </a:p>
        </p:txBody>
      </p:sp>
      <p:graphicFrame>
        <p:nvGraphicFramePr>
          <p:cNvPr id="3" name="Gráfico 2"/>
          <p:cNvGraphicFramePr/>
          <p:nvPr>
            <p:extLst/>
          </p:nvPr>
        </p:nvGraphicFramePr>
        <p:xfrm>
          <a:off x="4636013" y="2212865"/>
          <a:ext cx="4264135" cy="4096455"/>
        </p:xfrm>
        <a:graphic>
          <a:graphicData uri="http://schemas.openxmlformats.org/drawingml/2006/chart">
            <c:chart xmlns:c="http://schemas.openxmlformats.org/drawingml/2006/chart" xmlns:r="http://schemas.openxmlformats.org/officeDocument/2006/relationships" r:id="rId3"/>
          </a:graphicData>
        </a:graphic>
      </p:graphicFrame>
      <p:sp>
        <p:nvSpPr>
          <p:cNvPr id="11" name="CuadroTexto 10"/>
          <p:cNvSpPr txBox="1"/>
          <p:nvPr/>
        </p:nvSpPr>
        <p:spPr>
          <a:xfrm>
            <a:off x="6556230" y="2660929"/>
            <a:ext cx="686694" cy="273520"/>
          </a:xfrm>
          <a:prstGeom prst="rect">
            <a:avLst/>
          </a:prstGeom>
          <a:noFill/>
        </p:spPr>
        <p:txBody>
          <a:bodyPr wrap="none" lIns="81264" tIns="40632" rIns="81264" bIns="40632" rtlCol="0">
            <a:spAutoFit/>
          </a:bodyPr>
          <a:lstStyle/>
          <a:p>
            <a:pPr defTabSz="812810"/>
            <a:r>
              <a:rPr lang="es-ES" sz="1244" kern="0" dirty="0">
                <a:solidFill>
                  <a:prstClr val="black"/>
                </a:solidFill>
              </a:rPr>
              <a:t>P&lt;0,001</a:t>
            </a:r>
          </a:p>
        </p:txBody>
      </p:sp>
      <p:sp>
        <p:nvSpPr>
          <p:cNvPr id="9" name="CuadroTexto 8"/>
          <p:cNvSpPr txBox="1"/>
          <p:nvPr/>
        </p:nvSpPr>
        <p:spPr>
          <a:xfrm>
            <a:off x="2075723" y="2468896"/>
            <a:ext cx="1316675" cy="328279"/>
          </a:xfrm>
          <a:prstGeom prst="rect">
            <a:avLst/>
          </a:prstGeom>
          <a:noFill/>
        </p:spPr>
        <p:txBody>
          <a:bodyPr wrap="none" lIns="81264" tIns="40632" rIns="81264" bIns="40632" rtlCol="0">
            <a:spAutoFit/>
          </a:bodyPr>
          <a:lstStyle/>
          <a:p>
            <a:pPr defTabSz="812810"/>
            <a:r>
              <a:rPr lang="es-ES" sz="1600" kern="0" dirty="0">
                <a:solidFill>
                  <a:prstClr val="black"/>
                </a:solidFill>
              </a:rPr>
              <a:t>Sedentarismo</a:t>
            </a:r>
          </a:p>
        </p:txBody>
      </p:sp>
      <p:sp>
        <p:nvSpPr>
          <p:cNvPr id="10" name="CuadroTexto 9"/>
          <p:cNvSpPr txBox="1"/>
          <p:nvPr/>
        </p:nvSpPr>
        <p:spPr>
          <a:xfrm>
            <a:off x="1934097" y="5477245"/>
            <a:ext cx="1316675" cy="574500"/>
          </a:xfrm>
          <a:prstGeom prst="rect">
            <a:avLst/>
          </a:prstGeom>
          <a:noFill/>
        </p:spPr>
        <p:txBody>
          <a:bodyPr wrap="none" lIns="81264" tIns="40632" rIns="81264" bIns="40632" rtlCol="0">
            <a:spAutoFit/>
          </a:bodyPr>
          <a:lstStyle/>
          <a:p>
            <a:pPr algn="ctr" defTabSz="812810"/>
            <a:r>
              <a:rPr lang="es-ES" sz="1600" kern="0" dirty="0">
                <a:solidFill>
                  <a:prstClr val="black"/>
                </a:solidFill>
              </a:rPr>
              <a:t>No </a:t>
            </a:r>
          </a:p>
          <a:p>
            <a:pPr algn="ctr" defTabSz="812810"/>
            <a:r>
              <a:rPr lang="es-ES" sz="1600" kern="0" dirty="0">
                <a:solidFill>
                  <a:prstClr val="black"/>
                </a:solidFill>
              </a:rPr>
              <a:t>Sedentarismo</a:t>
            </a:r>
          </a:p>
        </p:txBody>
      </p:sp>
      <p:sp>
        <p:nvSpPr>
          <p:cNvPr id="12" name="Rectangle 9"/>
          <p:cNvSpPr>
            <a:spLocks noChangeArrowheads="1"/>
          </p:cNvSpPr>
          <p:nvPr/>
        </p:nvSpPr>
        <p:spPr bwMode="ltGray">
          <a:xfrm flipV="1">
            <a:off x="0" y="1124747"/>
            <a:ext cx="9144000" cy="223506"/>
          </a:xfrm>
          <a:prstGeom prst="rect">
            <a:avLst/>
          </a:prstGeom>
          <a:gradFill flip="none" rotWithShape="1">
            <a:gsLst>
              <a:gs pos="99000">
                <a:srgbClr val="17662C"/>
              </a:gs>
              <a:gs pos="0">
                <a:srgbClr val="FF8000"/>
              </a:gs>
            </a:gsLst>
            <a:lin ang="0" scaled="1"/>
            <a:tileRect/>
          </a:gradFill>
          <a:ln>
            <a:noFill/>
          </a:ln>
          <a:extLst/>
        </p:spPr>
        <p:txBody>
          <a:bodyPr wrap="none" lIns="81264" tIns="40632" rIns="81264" bIns="40632" anchor="ctr"/>
          <a:lstStyle/>
          <a:p>
            <a:pPr defTabSz="812810"/>
            <a:endParaRPr lang="es-ES" sz="1600" kern="0">
              <a:solidFill>
                <a:srgbClr val="000000"/>
              </a:solidFill>
              <a:ea typeface="ＭＳ Ｐゴシック" charset="0"/>
              <a:cs typeface="ＭＳ Ｐゴシック" charset="0"/>
            </a:endParaRPr>
          </a:p>
        </p:txBody>
      </p:sp>
      <p:pic>
        <p:nvPicPr>
          <p:cNvPr id="13" name="Imagen 12" descr="Logo SEMERGEN ok.jpg"/>
          <p:cNvPicPr>
            <a:picLocks noChangeAspect="1"/>
          </p:cNvPicPr>
          <p:nvPr/>
        </p:nvPicPr>
        <p:blipFill>
          <a:blip r:embed="rId4"/>
          <a:srcRect/>
          <a:stretch>
            <a:fillRect/>
          </a:stretch>
        </p:blipFill>
        <p:spPr bwMode="auto">
          <a:xfrm>
            <a:off x="19398" y="381015"/>
            <a:ext cx="1288240" cy="1033774"/>
          </a:xfrm>
          <a:prstGeom prst="rect">
            <a:avLst/>
          </a:prstGeom>
          <a:noFill/>
          <a:ln w="9525">
            <a:noFill/>
            <a:miter lim="800000"/>
            <a:headEnd/>
            <a:tailEnd/>
          </a:ln>
        </p:spPr>
      </p:pic>
      <p:pic>
        <p:nvPicPr>
          <p:cNvPr id="14" name="Imagen 13"/>
          <p:cNvPicPr>
            <a:picLocks noChangeAspect="1"/>
          </p:cNvPicPr>
          <p:nvPr/>
        </p:nvPicPr>
        <p:blipFill>
          <a:blip r:embed="rId5"/>
          <a:stretch>
            <a:fillRect/>
          </a:stretch>
        </p:blipFill>
        <p:spPr>
          <a:xfrm>
            <a:off x="8233135" y="393451"/>
            <a:ext cx="910874" cy="1264172"/>
          </a:xfrm>
          <a:prstGeom prst="rect">
            <a:avLst/>
          </a:prstGeom>
        </p:spPr>
      </p:pic>
    </p:spTree>
    <p:extLst>
      <p:ext uri="{BB962C8B-B14F-4D97-AF65-F5344CB8AC3E}">
        <p14:creationId xmlns:p14="http://schemas.microsoft.com/office/powerpoint/2010/main" val="4209118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a:spLocks noChangeArrowheads="1"/>
          </p:cNvSpPr>
          <p:nvPr/>
        </p:nvSpPr>
        <p:spPr bwMode="auto">
          <a:xfrm>
            <a:off x="282111" y="550355"/>
            <a:ext cx="8860476" cy="383037"/>
          </a:xfrm>
          <a:prstGeom prst="rect">
            <a:avLst/>
          </a:prstGeom>
          <a:noFill/>
          <a:ln w="9525">
            <a:noFill/>
            <a:miter lim="800000"/>
            <a:headEnd/>
            <a:tailEnd/>
          </a:ln>
        </p:spPr>
        <p:txBody>
          <a:bodyPr wrap="square" lIns="81264" tIns="40632" rIns="81264" bIns="40632">
            <a:spAutoFit/>
          </a:bodyPr>
          <a:lstStyle/>
          <a:p>
            <a:pPr algn="ctr" defTabSz="812810">
              <a:defRPr/>
            </a:pPr>
            <a:r>
              <a:rPr lang="es-ES" sz="1956" b="1" kern="0" dirty="0">
                <a:solidFill>
                  <a:srgbClr val="000066"/>
                </a:solidFill>
                <a:effectLst>
                  <a:outerShdw blurRad="38100" dist="38100" dir="2700000" algn="tl">
                    <a:srgbClr val="DDDDDD"/>
                  </a:outerShdw>
                </a:effectLst>
                <a:latin typeface="Verdana" charset="0"/>
                <a:ea typeface="ＭＳ Ｐゴシック" charset="0"/>
              </a:rPr>
              <a:t>Sedentarismo: Grupos de Edad</a:t>
            </a:r>
            <a:endParaRPr lang="es-ES" sz="1956" b="1" kern="0" dirty="0">
              <a:solidFill>
                <a:srgbClr val="000066"/>
              </a:solidFill>
              <a:ea typeface="ＭＳ Ｐゴシック" charset="0"/>
              <a:cs typeface="ＭＳ Ｐゴシック" charset="0"/>
            </a:endParaRPr>
          </a:p>
        </p:txBody>
      </p:sp>
      <p:graphicFrame>
        <p:nvGraphicFramePr>
          <p:cNvPr id="3" name="Gráfico 2"/>
          <p:cNvGraphicFramePr/>
          <p:nvPr>
            <p:extLst/>
          </p:nvPr>
        </p:nvGraphicFramePr>
        <p:xfrm>
          <a:off x="347534" y="1572797"/>
          <a:ext cx="8552612" cy="4736526"/>
        </p:xfrm>
        <a:graphic>
          <a:graphicData uri="http://schemas.openxmlformats.org/drawingml/2006/chart">
            <c:chart xmlns:c="http://schemas.openxmlformats.org/drawingml/2006/chart" xmlns:r="http://schemas.openxmlformats.org/officeDocument/2006/relationships" r:id="rId2"/>
          </a:graphicData>
        </a:graphic>
      </p:graphicFrame>
      <p:sp>
        <p:nvSpPr>
          <p:cNvPr id="11" name="CuadroTexto 10"/>
          <p:cNvSpPr txBox="1"/>
          <p:nvPr/>
        </p:nvSpPr>
        <p:spPr>
          <a:xfrm>
            <a:off x="8185982" y="1764816"/>
            <a:ext cx="832568" cy="464983"/>
          </a:xfrm>
          <a:prstGeom prst="rect">
            <a:avLst/>
          </a:prstGeom>
          <a:noFill/>
        </p:spPr>
        <p:txBody>
          <a:bodyPr wrap="none" lIns="81264" tIns="40632" rIns="81264" bIns="40632" rtlCol="0">
            <a:spAutoFit/>
          </a:bodyPr>
          <a:lstStyle/>
          <a:p>
            <a:pPr algn="ctr" defTabSz="812810"/>
            <a:r>
              <a:rPr lang="es-ES" sz="1244" kern="0" dirty="0">
                <a:solidFill>
                  <a:prstClr val="black"/>
                </a:solidFill>
              </a:rPr>
              <a:t>Tendencia</a:t>
            </a:r>
          </a:p>
          <a:p>
            <a:pPr algn="ctr" defTabSz="812810"/>
            <a:r>
              <a:rPr lang="es-ES" sz="1244" kern="0" dirty="0">
                <a:solidFill>
                  <a:prstClr val="black"/>
                </a:solidFill>
              </a:rPr>
              <a:t>P&lt;0,001</a:t>
            </a:r>
          </a:p>
        </p:txBody>
      </p:sp>
      <p:sp>
        <p:nvSpPr>
          <p:cNvPr id="2" name="CuadroTexto 1"/>
          <p:cNvSpPr txBox="1"/>
          <p:nvPr/>
        </p:nvSpPr>
        <p:spPr>
          <a:xfrm>
            <a:off x="347550" y="1892832"/>
            <a:ext cx="311591" cy="328279"/>
          </a:xfrm>
          <a:prstGeom prst="rect">
            <a:avLst/>
          </a:prstGeom>
          <a:noFill/>
        </p:spPr>
        <p:txBody>
          <a:bodyPr wrap="none" lIns="81264" tIns="40632" rIns="81264" bIns="40632" rtlCol="0">
            <a:spAutoFit/>
          </a:bodyPr>
          <a:lstStyle/>
          <a:p>
            <a:pPr defTabSz="812810"/>
            <a:r>
              <a:rPr lang="es-ES" sz="1600" kern="0" dirty="0">
                <a:solidFill>
                  <a:sysClr val="windowText" lastClr="000000"/>
                </a:solidFill>
              </a:rPr>
              <a:t>%</a:t>
            </a:r>
          </a:p>
        </p:txBody>
      </p:sp>
      <p:sp>
        <p:nvSpPr>
          <p:cNvPr id="9" name="Rectangle 9"/>
          <p:cNvSpPr>
            <a:spLocks noChangeArrowheads="1"/>
          </p:cNvSpPr>
          <p:nvPr/>
        </p:nvSpPr>
        <p:spPr bwMode="ltGray">
          <a:xfrm flipV="1">
            <a:off x="0" y="1124747"/>
            <a:ext cx="9144000" cy="223506"/>
          </a:xfrm>
          <a:prstGeom prst="rect">
            <a:avLst/>
          </a:prstGeom>
          <a:gradFill flip="none" rotWithShape="1">
            <a:gsLst>
              <a:gs pos="99000">
                <a:srgbClr val="17662C"/>
              </a:gs>
              <a:gs pos="0">
                <a:srgbClr val="FF8000"/>
              </a:gs>
            </a:gsLst>
            <a:lin ang="0" scaled="1"/>
            <a:tileRect/>
          </a:gradFill>
          <a:ln>
            <a:noFill/>
          </a:ln>
          <a:extLst/>
        </p:spPr>
        <p:txBody>
          <a:bodyPr wrap="none" lIns="81264" tIns="40632" rIns="81264" bIns="40632" anchor="ctr"/>
          <a:lstStyle/>
          <a:p>
            <a:pPr defTabSz="812810"/>
            <a:endParaRPr lang="es-ES" sz="1600" kern="0">
              <a:solidFill>
                <a:srgbClr val="000000"/>
              </a:solidFill>
              <a:ea typeface="ＭＳ Ｐゴシック" charset="0"/>
              <a:cs typeface="ＭＳ Ｐゴシック" charset="0"/>
            </a:endParaRPr>
          </a:p>
        </p:txBody>
      </p:sp>
      <p:pic>
        <p:nvPicPr>
          <p:cNvPr id="10" name="Imagen 9" descr="Logo SEMERGEN ok.jpg"/>
          <p:cNvPicPr>
            <a:picLocks noChangeAspect="1"/>
          </p:cNvPicPr>
          <p:nvPr/>
        </p:nvPicPr>
        <p:blipFill>
          <a:blip r:embed="rId3"/>
          <a:srcRect/>
          <a:stretch>
            <a:fillRect/>
          </a:stretch>
        </p:blipFill>
        <p:spPr bwMode="auto">
          <a:xfrm>
            <a:off x="19398" y="381015"/>
            <a:ext cx="1288240" cy="1033774"/>
          </a:xfrm>
          <a:prstGeom prst="rect">
            <a:avLst/>
          </a:prstGeom>
          <a:noFill/>
          <a:ln w="9525">
            <a:noFill/>
            <a:miter lim="800000"/>
            <a:headEnd/>
            <a:tailEnd/>
          </a:ln>
        </p:spPr>
      </p:pic>
      <p:pic>
        <p:nvPicPr>
          <p:cNvPr id="12" name="Imagen 11"/>
          <p:cNvPicPr>
            <a:picLocks noChangeAspect="1"/>
          </p:cNvPicPr>
          <p:nvPr/>
        </p:nvPicPr>
        <p:blipFill>
          <a:blip r:embed="rId4"/>
          <a:stretch>
            <a:fillRect/>
          </a:stretch>
        </p:blipFill>
        <p:spPr>
          <a:xfrm>
            <a:off x="8233135" y="393451"/>
            <a:ext cx="910874" cy="1264172"/>
          </a:xfrm>
          <a:prstGeom prst="rect">
            <a:avLst/>
          </a:prstGeom>
        </p:spPr>
      </p:pic>
    </p:spTree>
    <p:extLst>
      <p:ext uri="{BB962C8B-B14F-4D97-AF65-F5344CB8AC3E}">
        <p14:creationId xmlns:p14="http://schemas.microsoft.com/office/powerpoint/2010/main" val="4114328120"/>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3117273" y="2784764"/>
            <a:ext cx="2978727" cy="769441"/>
          </a:xfrm>
          <a:prstGeom prst="rect">
            <a:avLst/>
          </a:prstGeom>
          <a:noFill/>
        </p:spPr>
        <p:txBody>
          <a:bodyPr wrap="square" rtlCol="0">
            <a:spAutoFit/>
          </a:bodyPr>
          <a:lstStyle/>
          <a:p>
            <a:r>
              <a:rPr lang="es-ES" sz="4400" dirty="0">
                <a:solidFill>
                  <a:srgbClr val="C00000"/>
                </a:solidFill>
              </a:rPr>
              <a:t>SOLUCIÓN</a:t>
            </a:r>
          </a:p>
        </p:txBody>
      </p:sp>
    </p:spTree>
    <p:extLst>
      <p:ext uri="{BB962C8B-B14F-4D97-AF65-F5344CB8AC3E}">
        <p14:creationId xmlns:p14="http://schemas.microsoft.com/office/powerpoint/2010/main" val="23094074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9" name="Rectangle 9"/>
          <p:cNvSpPr>
            <a:spLocks noChangeArrowheads="1"/>
          </p:cNvSpPr>
          <p:nvPr/>
        </p:nvSpPr>
        <p:spPr bwMode="auto">
          <a:xfrm>
            <a:off x="827088" y="6021388"/>
            <a:ext cx="1150937" cy="431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pic>
        <p:nvPicPr>
          <p:cNvPr id="5" name="4 Imagen" descr="logo Narón.png"/>
          <p:cNvPicPr>
            <a:picLocks noChangeAspect="1"/>
          </p:cNvPicPr>
          <p:nvPr/>
        </p:nvPicPr>
        <p:blipFill>
          <a:blip r:embed="rId2" cstate="print"/>
          <a:stretch>
            <a:fillRect/>
          </a:stretch>
        </p:blipFill>
        <p:spPr>
          <a:xfrm>
            <a:off x="611560" y="4509120"/>
            <a:ext cx="3448805" cy="2016224"/>
          </a:xfrm>
          <a:prstGeom prst="rect">
            <a:avLst/>
          </a:prstGeom>
        </p:spPr>
      </p:pic>
      <p:pic>
        <p:nvPicPr>
          <p:cNvPr id="7" name="6 Imagen" descr="scale (4).jpg"/>
          <p:cNvPicPr>
            <a:picLocks noChangeAspect="1"/>
          </p:cNvPicPr>
          <p:nvPr/>
        </p:nvPicPr>
        <p:blipFill>
          <a:blip r:embed="rId3" cstate="print"/>
          <a:stretch>
            <a:fillRect/>
          </a:stretch>
        </p:blipFill>
        <p:spPr>
          <a:xfrm>
            <a:off x="2946292" y="116632"/>
            <a:ext cx="5735911" cy="2826494"/>
          </a:xfrm>
          <a:prstGeom prst="rect">
            <a:avLst/>
          </a:prstGeom>
        </p:spPr>
      </p:pic>
      <p:sp>
        <p:nvSpPr>
          <p:cNvPr id="6" name="5 CuadroTexto"/>
          <p:cNvSpPr txBox="1"/>
          <p:nvPr/>
        </p:nvSpPr>
        <p:spPr>
          <a:xfrm>
            <a:off x="1110482" y="2943126"/>
            <a:ext cx="7726474" cy="1200329"/>
          </a:xfrm>
          <a:prstGeom prst="rect">
            <a:avLst/>
          </a:prstGeom>
          <a:noFill/>
        </p:spPr>
        <p:txBody>
          <a:bodyPr wrap="none" rtlCol="0">
            <a:spAutoFit/>
          </a:bodyPr>
          <a:lstStyle/>
          <a:p>
            <a:r>
              <a:rPr lang="es-ES" sz="2400" b="1" dirty="0">
                <a:solidFill>
                  <a:srgbClr val="C00000"/>
                </a:solidFill>
              </a:rPr>
              <a:t>GIEVIDA NARÓN. Centro de salud de </a:t>
            </a:r>
            <a:r>
              <a:rPr lang="es-ES" sz="2400" b="1" dirty="0" err="1">
                <a:solidFill>
                  <a:srgbClr val="C00000"/>
                </a:solidFill>
              </a:rPr>
              <a:t>Narón</a:t>
            </a:r>
            <a:endParaRPr lang="es-ES" sz="2400" b="1" dirty="0">
              <a:solidFill>
                <a:srgbClr val="C00000"/>
              </a:solidFill>
            </a:endParaRPr>
          </a:p>
          <a:p>
            <a:r>
              <a:rPr lang="es-ES" sz="2400" b="1" dirty="0">
                <a:solidFill>
                  <a:srgbClr val="C00000"/>
                </a:solidFill>
              </a:rPr>
              <a:t>Grupo de Investigación de Estilos de Vida</a:t>
            </a:r>
          </a:p>
          <a:p>
            <a:r>
              <a:rPr lang="es-ES" sz="2400" b="1" dirty="0">
                <a:solidFill>
                  <a:srgbClr val="C00000"/>
                </a:solidFill>
              </a:rPr>
              <a:t>Unidad de Alfabetización del Movimiento y Actividad Física</a:t>
            </a:r>
          </a:p>
        </p:txBody>
      </p:sp>
      <p:pic>
        <p:nvPicPr>
          <p:cNvPr id="2" name="1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6096" y="4090764"/>
            <a:ext cx="3246107" cy="2767236"/>
          </a:xfrm>
          <a:prstGeom prst="rect">
            <a:avLst/>
          </a:prstGeom>
        </p:spPr>
      </p:pic>
    </p:spTree>
    <p:extLst>
      <p:ext uri="{BB962C8B-B14F-4D97-AF65-F5344CB8AC3E}">
        <p14:creationId xmlns:p14="http://schemas.microsoft.com/office/powerpoint/2010/main" val="7123425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533400" y="609600"/>
            <a:ext cx="7772400" cy="457200"/>
          </a:xfrm>
        </p:spPr>
        <p:txBody>
          <a:bodyPr>
            <a:normAutofit fontScale="90000"/>
          </a:bodyPr>
          <a:lstStyle/>
          <a:p>
            <a:pPr eaLnBrk="1" hangingPunct="1">
              <a:defRPr/>
            </a:pPr>
            <a:r>
              <a:rPr lang="es-MX" sz="4000">
                <a:solidFill>
                  <a:schemeClr val="tx1"/>
                </a:solidFill>
                <a:latin typeface="Tahoma" pitchFamily="34" charset="0"/>
              </a:rPr>
              <a:t>Ciclo Vital - OMS</a:t>
            </a:r>
            <a:endParaRPr lang="es-ES" sz="4000">
              <a:solidFill>
                <a:schemeClr val="tx1"/>
              </a:solidFill>
              <a:latin typeface="Tahoma" pitchFamily="34" charset="0"/>
            </a:endParaRPr>
          </a:p>
        </p:txBody>
      </p:sp>
      <p:graphicFrame>
        <p:nvGraphicFramePr>
          <p:cNvPr id="2050" name="Object 2"/>
          <p:cNvGraphicFramePr>
            <a:graphicFrameLocks noGrp="1" noChangeAspect="1"/>
          </p:cNvGraphicFramePr>
          <p:nvPr>
            <p:ph type="chart" idx="1"/>
          </p:nvPr>
        </p:nvGraphicFramePr>
        <p:xfrm>
          <a:off x="381000" y="1752600"/>
          <a:ext cx="7772400" cy="4114800"/>
        </p:xfrm>
        <a:graphic>
          <a:graphicData uri="http://schemas.openxmlformats.org/presentationml/2006/ole">
            <mc:AlternateContent xmlns:mc="http://schemas.openxmlformats.org/markup-compatibility/2006">
              <mc:Choice xmlns:v="urn:schemas-microsoft-com:vml" Requires="v">
                <p:oleObj spid="_x0000_s1033" name="Gráfico" r:id="rId3" imgW="7772271" imgH="4114989" progId="MSGraph.Chart.8">
                  <p:embed followColorScheme="full"/>
                </p:oleObj>
              </mc:Choice>
              <mc:Fallback>
                <p:oleObj name="Gráfico" r:id="rId3" imgW="7772271" imgH="4114989" progId="MSGraph.Chart.8">
                  <p:embed followColorScheme="full"/>
                  <p:pic>
                    <p:nvPicPr>
                      <p:cNvPr id="2050" name="Object 2"/>
                      <p:cNvPicPr>
                        <a:picLocks noChangeAspect="1" noChangeArrowheads="1"/>
                      </p:cNvPicPr>
                      <p:nvPr/>
                    </p:nvPicPr>
                    <p:blipFill>
                      <a:blip r:embed="rId4"/>
                      <a:srcRect/>
                      <a:stretch>
                        <a:fillRect/>
                      </a:stretch>
                    </p:blipFill>
                    <p:spPr bwMode="auto">
                      <a:xfrm>
                        <a:off x="381000" y="1752600"/>
                        <a:ext cx="7772400" cy="4114800"/>
                      </a:xfrm>
                      <a:prstGeom prst="rect">
                        <a:avLst/>
                      </a:prstGeom>
                    </p:spPr>
                  </p:pic>
                </p:oleObj>
              </mc:Fallback>
            </mc:AlternateContent>
          </a:graphicData>
        </a:graphic>
      </p:graphicFrame>
      <p:sp>
        <p:nvSpPr>
          <p:cNvPr id="2052" name="Line 4"/>
          <p:cNvSpPr>
            <a:spLocks noChangeShapeType="1"/>
          </p:cNvSpPr>
          <p:nvPr/>
        </p:nvSpPr>
        <p:spPr bwMode="auto">
          <a:xfrm>
            <a:off x="3124200" y="1524000"/>
            <a:ext cx="0" cy="4953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2053" name="Line 5"/>
          <p:cNvSpPr>
            <a:spLocks noChangeShapeType="1"/>
          </p:cNvSpPr>
          <p:nvPr/>
        </p:nvSpPr>
        <p:spPr bwMode="auto">
          <a:xfrm>
            <a:off x="5943600" y="1371600"/>
            <a:ext cx="0" cy="4953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2054" name="Text Box 6"/>
          <p:cNvSpPr txBox="1">
            <a:spLocks noChangeArrowheads="1"/>
          </p:cNvSpPr>
          <p:nvPr/>
        </p:nvSpPr>
        <p:spPr bwMode="auto">
          <a:xfrm>
            <a:off x="2286000" y="5943600"/>
            <a:ext cx="419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s-ES" altLang="es-ES" sz="2400">
                <a:latin typeface="Tahoma" pitchFamily="34" charset="0"/>
              </a:rPr>
              <a:t>edad</a:t>
            </a:r>
          </a:p>
        </p:txBody>
      </p:sp>
      <p:sp>
        <p:nvSpPr>
          <p:cNvPr id="2055" name="Text Box 7"/>
          <p:cNvSpPr txBox="1">
            <a:spLocks noChangeArrowheads="1"/>
          </p:cNvSpPr>
          <p:nvPr/>
        </p:nvSpPr>
        <p:spPr bwMode="auto">
          <a:xfrm rot="-5400000">
            <a:off x="-1529556" y="3663157"/>
            <a:ext cx="3886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s-ES" altLang="es-ES">
                <a:latin typeface="Tahoma" pitchFamily="34" charset="0"/>
              </a:rPr>
              <a:t>Capacidad funcional</a:t>
            </a:r>
          </a:p>
        </p:txBody>
      </p:sp>
      <p:sp>
        <p:nvSpPr>
          <p:cNvPr id="2056" name="Text Box 8"/>
          <p:cNvSpPr txBox="1">
            <a:spLocks noChangeArrowheads="1"/>
          </p:cNvSpPr>
          <p:nvPr/>
        </p:nvSpPr>
        <p:spPr bwMode="auto">
          <a:xfrm>
            <a:off x="1143000" y="23622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endParaRPr lang="es-ES_tradnl" altLang="es-ES" sz="2400">
              <a:latin typeface="Times New Roman" pitchFamily="18" charset="0"/>
            </a:endParaRPr>
          </a:p>
        </p:txBody>
      </p:sp>
      <p:sp>
        <p:nvSpPr>
          <p:cNvPr id="2057" name="Text Box 9"/>
          <p:cNvSpPr txBox="1">
            <a:spLocks noChangeArrowheads="1"/>
          </p:cNvSpPr>
          <p:nvPr/>
        </p:nvSpPr>
        <p:spPr bwMode="auto">
          <a:xfrm>
            <a:off x="914400" y="1447800"/>
            <a:ext cx="22098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s-ES_tradnl" altLang="es-ES" sz="1600" b="1">
                <a:solidFill>
                  <a:srgbClr val="FFCC00"/>
                </a:solidFill>
                <a:latin typeface="Tahoma" pitchFamily="34" charset="0"/>
              </a:rPr>
              <a:t>Joven</a:t>
            </a:r>
            <a:r>
              <a:rPr lang="es-ES_tradnl" altLang="es-ES" sz="1400" b="1">
                <a:solidFill>
                  <a:srgbClr val="FFCC00"/>
                </a:solidFill>
                <a:latin typeface="Tahoma" pitchFamily="34" charset="0"/>
              </a:rPr>
              <a:t> </a:t>
            </a:r>
            <a:r>
              <a:rPr lang="es-ES_tradnl" altLang="es-ES" sz="1400" b="1">
                <a:latin typeface="Tahoma" pitchFamily="34" charset="0"/>
              </a:rPr>
              <a:t>  crecimiento y desarrollo</a:t>
            </a:r>
            <a:endParaRPr lang="es-ES" altLang="es-ES" sz="1400" b="1">
              <a:latin typeface="Tahoma" pitchFamily="34" charset="0"/>
            </a:endParaRPr>
          </a:p>
        </p:txBody>
      </p:sp>
      <p:sp>
        <p:nvSpPr>
          <p:cNvPr id="2058" name="Rectangle 10"/>
          <p:cNvSpPr>
            <a:spLocks noChangeArrowheads="1"/>
          </p:cNvSpPr>
          <p:nvPr/>
        </p:nvSpPr>
        <p:spPr bwMode="auto">
          <a:xfrm>
            <a:off x="3276600" y="1371600"/>
            <a:ext cx="24384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s-ES_tradnl" altLang="es-ES" sz="1600" b="1">
                <a:solidFill>
                  <a:srgbClr val="FFCC00"/>
                </a:solidFill>
                <a:latin typeface="Tahoma" pitchFamily="34" charset="0"/>
              </a:rPr>
              <a:t>Adulto</a:t>
            </a:r>
            <a:r>
              <a:rPr lang="es-ES_tradnl" altLang="es-ES" sz="1400" b="1">
                <a:solidFill>
                  <a:srgbClr val="FFCC00"/>
                </a:solidFill>
                <a:latin typeface="Tahoma" pitchFamily="34" charset="0"/>
              </a:rPr>
              <a:t>     </a:t>
            </a:r>
            <a:r>
              <a:rPr lang="es-ES_tradnl" altLang="es-ES" sz="1400" b="1">
                <a:latin typeface="Tahoma" pitchFamily="34" charset="0"/>
              </a:rPr>
              <a:t>mantener máxima funcionalidad</a:t>
            </a:r>
            <a:endParaRPr lang="es-ES" altLang="es-ES" sz="1400">
              <a:solidFill>
                <a:srgbClr val="0066FF"/>
              </a:solidFill>
              <a:latin typeface="Tahoma" pitchFamily="34" charset="0"/>
            </a:endParaRPr>
          </a:p>
        </p:txBody>
      </p:sp>
      <p:sp>
        <p:nvSpPr>
          <p:cNvPr id="2059" name="Rectangle 11"/>
          <p:cNvSpPr>
            <a:spLocks noChangeArrowheads="1"/>
          </p:cNvSpPr>
          <p:nvPr/>
        </p:nvSpPr>
        <p:spPr bwMode="auto">
          <a:xfrm>
            <a:off x="533400" y="4648200"/>
            <a:ext cx="7467600" cy="457200"/>
          </a:xfrm>
          <a:prstGeom prst="rect">
            <a:avLst/>
          </a:prstGeom>
          <a:solidFill>
            <a:srgbClr val="FFFF00">
              <a:alpha val="50195"/>
            </a:srgbClr>
          </a:solidFill>
          <a:ln w="9525">
            <a:solidFill>
              <a:srgbClr val="FFFF00"/>
            </a:solidFill>
            <a:miter lim="800000"/>
            <a:headEnd/>
            <a:tailEnd/>
          </a:ln>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s-ES" altLang="es-ES"/>
          </a:p>
        </p:txBody>
      </p:sp>
      <p:sp>
        <p:nvSpPr>
          <p:cNvPr id="2060" name="Text Box 12"/>
          <p:cNvSpPr txBox="1">
            <a:spLocks noChangeArrowheads="1"/>
          </p:cNvSpPr>
          <p:nvPr/>
        </p:nvSpPr>
        <p:spPr bwMode="auto">
          <a:xfrm>
            <a:off x="2514600" y="4724400"/>
            <a:ext cx="4267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s-ES" altLang="es-ES" b="1">
                <a:solidFill>
                  <a:srgbClr val="000000"/>
                </a:solidFill>
                <a:latin typeface="Tahoma" pitchFamily="34" charset="0"/>
              </a:rPr>
              <a:t>Límite de falla</a:t>
            </a:r>
          </a:p>
        </p:txBody>
      </p:sp>
      <p:sp>
        <p:nvSpPr>
          <p:cNvPr id="2061" name="Rectangle 13"/>
          <p:cNvSpPr>
            <a:spLocks noChangeArrowheads="1"/>
          </p:cNvSpPr>
          <p:nvPr/>
        </p:nvSpPr>
        <p:spPr bwMode="auto">
          <a:xfrm>
            <a:off x="6096000" y="1295400"/>
            <a:ext cx="2133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s-ES_tradnl" altLang="es-ES" sz="1600" b="1">
                <a:solidFill>
                  <a:srgbClr val="FFCC00"/>
                </a:solidFill>
                <a:latin typeface="Tahoma" pitchFamily="34" charset="0"/>
              </a:rPr>
              <a:t>Anciano</a:t>
            </a:r>
            <a:r>
              <a:rPr lang="es-ES_tradnl" altLang="es-ES" sz="1400" b="1">
                <a:solidFill>
                  <a:srgbClr val="FFCC00"/>
                </a:solidFill>
                <a:latin typeface="Tahoma" pitchFamily="34" charset="0"/>
              </a:rPr>
              <a:t>   mantener</a:t>
            </a:r>
            <a:r>
              <a:rPr lang="es-ES_tradnl" altLang="es-ES" sz="1400" b="1">
                <a:latin typeface="Tahoma" pitchFamily="34" charset="0"/>
              </a:rPr>
              <a:t> independencia y evitar discapacidad</a:t>
            </a:r>
            <a:endParaRPr lang="es-ES" altLang="es-ES" sz="1400">
              <a:solidFill>
                <a:srgbClr val="0066FF"/>
              </a:solidFill>
              <a:latin typeface="Tahoma" pitchFamily="34" charset="0"/>
            </a:endParaRPr>
          </a:p>
        </p:txBody>
      </p:sp>
      <p:sp>
        <p:nvSpPr>
          <p:cNvPr id="2062" name="Rectangle 14"/>
          <p:cNvSpPr>
            <a:spLocks noChangeArrowheads="1"/>
          </p:cNvSpPr>
          <p:nvPr/>
        </p:nvSpPr>
        <p:spPr bwMode="auto">
          <a:xfrm>
            <a:off x="6019800" y="5867400"/>
            <a:ext cx="2438400"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s-ES" altLang="es-ES" sz="1600" b="1">
                <a:solidFill>
                  <a:srgbClr val="FF0000"/>
                </a:solidFill>
                <a:latin typeface="Tahoma" pitchFamily="34" charset="0"/>
              </a:rPr>
              <a:t>Rehabilitación y</a:t>
            </a:r>
          </a:p>
          <a:p>
            <a:pPr algn="ctr" eaLnBrk="1" hangingPunct="1">
              <a:spcBef>
                <a:spcPct val="50000"/>
              </a:spcBef>
            </a:pPr>
            <a:r>
              <a:rPr lang="es-ES" altLang="es-ES" sz="1600" b="1">
                <a:solidFill>
                  <a:srgbClr val="FF0000"/>
                </a:solidFill>
                <a:latin typeface="Tahoma" pitchFamily="34" charset="0"/>
              </a:rPr>
              <a:t> calidad de vida</a:t>
            </a:r>
          </a:p>
        </p:txBody>
      </p:sp>
      <p:sp>
        <p:nvSpPr>
          <p:cNvPr id="2063" name="Line 15"/>
          <p:cNvSpPr>
            <a:spLocks noChangeShapeType="1"/>
          </p:cNvSpPr>
          <p:nvPr/>
        </p:nvSpPr>
        <p:spPr bwMode="auto">
          <a:xfrm>
            <a:off x="7315200" y="4038600"/>
            <a:ext cx="9144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2064" name="Text Box 16"/>
          <p:cNvSpPr txBox="1">
            <a:spLocks noChangeArrowheads="1"/>
          </p:cNvSpPr>
          <p:nvPr/>
        </p:nvSpPr>
        <p:spPr bwMode="auto">
          <a:xfrm>
            <a:off x="8458200" y="2133600"/>
            <a:ext cx="304800" cy="311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s-ES" altLang="es-ES" b="1">
                <a:latin typeface="Tahoma" pitchFamily="34" charset="0"/>
              </a:rPr>
              <a:t>diferencias</a:t>
            </a:r>
            <a:endParaRPr lang="es-ES" altLang="es-ES" b="1">
              <a:solidFill>
                <a:srgbClr val="FF0000"/>
              </a:solidFill>
              <a:latin typeface="Tahoma" pitchFamily="34" charset="0"/>
            </a:endParaRPr>
          </a:p>
        </p:txBody>
      </p:sp>
      <p:sp>
        <p:nvSpPr>
          <p:cNvPr id="2065" name="Rectangle 17"/>
          <p:cNvSpPr>
            <a:spLocks noChangeArrowheads="1"/>
          </p:cNvSpPr>
          <p:nvPr/>
        </p:nvSpPr>
        <p:spPr bwMode="auto">
          <a:xfrm>
            <a:off x="8458200" y="2133600"/>
            <a:ext cx="304800" cy="30480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s-ES" altLang="es-ES"/>
          </a:p>
        </p:txBody>
      </p:sp>
      <p:pic>
        <p:nvPicPr>
          <p:cNvPr id="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80263" y="0"/>
            <a:ext cx="1963737" cy="114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50096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127"/>
            <a:ext cx="9144000" cy="6787745"/>
          </a:xfrm>
          <a:prstGeom prst="rect">
            <a:avLst/>
          </a:prstGeom>
        </p:spPr>
      </p:pic>
    </p:spTree>
    <p:extLst>
      <p:ext uri="{BB962C8B-B14F-4D97-AF65-F5344CB8AC3E}">
        <p14:creationId xmlns:p14="http://schemas.microsoft.com/office/powerpoint/2010/main" val="31631014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043608" y="1772817"/>
            <a:ext cx="6912768" cy="4893647"/>
          </a:xfrm>
          <a:prstGeom prst="rect">
            <a:avLst/>
          </a:prstGeom>
        </p:spPr>
        <p:txBody>
          <a:bodyPr wrap="square">
            <a:spAutoFit/>
          </a:bodyPr>
          <a:lstStyle/>
          <a:p>
            <a:r>
              <a:rPr lang="es-ES" sz="2400" b="1" dirty="0">
                <a:solidFill>
                  <a:srgbClr val="FF0000"/>
                </a:solidFill>
              </a:rPr>
              <a:t>II Jornada sobre la Implementación Local de la</a:t>
            </a:r>
          </a:p>
          <a:p>
            <a:r>
              <a:rPr lang="es-ES" sz="2400" b="1" dirty="0">
                <a:solidFill>
                  <a:srgbClr val="FF0000"/>
                </a:solidFill>
              </a:rPr>
              <a:t>Estrategia de Promoción de la Salud y Prevención en el SNS:</a:t>
            </a:r>
          </a:p>
          <a:p>
            <a:r>
              <a:rPr lang="es-ES" sz="2400" b="1" dirty="0">
                <a:solidFill>
                  <a:srgbClr val="FF0000"/>
                </a:solidFill>
              </a:rPr>
              <a:t>JUNTOS POR  LA SALUD, UN PASO MÁS</a:t>
            </a:r>
          </a:p>
          <a:p>
            <a:endParaRPr lang="es-ES" sz="2400" b="1" dirty="0">
              <a:solidFill>
                <a:srgbClr val="FF0000"/>
              </a:solidFill>
            </a:endParaRPr>
          </a:p>
          <a:p>
            <a:endParaRPr lang="es-ES" sz="2400" b="1" dirty="0">
              <a:solidFill>
                <a:srgbClr val="FF0000"/>
              </a:solidFill>
            </a:endParaRPr>
          </a:p>
          <a:p>
            <a:r>
              <a:rPr lang="es-ES" sz="2400" b="1" dirty="0">
                <a:solidFill>
                  <a:schemeClr val="bg1"/>
                </a:solidFill>
              </a:rPr>
              <a:t>NARÓN: EXPERIENCIA DE PARTICIPACIÓN</a:t>
            </a:r>
          </a:p>
          <a:p>
            <a:r>
              <a:rPr lang="es-ES" sz="2400" b="1" dirty="0">
                <a:solidFill>
                  <a:schemeClr val="bg1"/>
                </a:solidFill>
              </a:rPr>
              <a:t>COMUNITARIA</a:t>
            </a:r>
          </a:p>
          <a:p>
            <a:endParaRPr lang="es-ES" sz="2400" b="1" dirty="0">
              <a:solidFill>
                <a:srgbClr val="FF0000"/>
              </a:solidFill>
            </a:endParaRPr>
          </a:p>
          <a:p>
            <a:endParaRPr lang="es-ES" sz="2400" b="1" dirty="0">
              <a:solidFill>
                <a:srgbClr val="FF0000"/>
              </a:solidFill>
            </a:endParaRPr>
          </a:p>
          <a:p>
            <a:endParaRPr lang="es-ES" dirty="0"/>
          </a:p>
          <a:p>
            <a:endParaRPr lang="es-ES" dirty="0"/>
          </a:p>
          <a:p>
            <a:r>
              <a:rPr lang="es-ES" dirty="0"/>
              <a:t>Sede de la Federación Española de Municipios y Provincias</a:t>
            </a:r>
          </a:p>
          <a:p>
            <a:r>
              <a:rPr lang="es-ES" dirty="0"/>
              <a:t>Madrid</a:t>
            </a:r>
          </a:p>
        </p:txBody>
      </p:sp>
      <p:pic>
        <p:nvPicPr>
          <p:cNvPr id="3" name="2 Imagen" descr="LOGO GOB MSSSI mayor resolucion"/>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404664"/>
            <a:ext cx="2448272" cy="864096"/>
          </a:xfrm>
          <a:prstGeom prst="rect">
            <a:avLst/>
          </a:prstGeom>
          <a:noFill/>
          <a:ln>
            <a:noFill/>
          </a:ln>
        </p:spPr>
      </p:pic>
      <p:pic>
        <p:nvPicPr>
          <p:cNvPr id="4" name="3 Imagen" descr="Proyecto_logo_PILAR "/>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7904" y="384407"/>
            <a:ext cx="1121410" cy="852805"/>
          </a:xfrm>
          <a:prstGeom prst="rect">
            <a:avLst/>
          </a:prstGeom>
          <a:noFill/>
          <a:ln>
            <a:noFill/>
          </a:ln>
        </p:spPr>
      </p:pic>
      <p:pic>
        <p:nvPicPr>
          <p:cNvPr id="5" name="0 Imagen"/>
          <p:cNvPicPr/>
          <p:nvPr/>
        </p:nvPicPr>
        <p:blipFill>
          <a:blip r:embed="rId4">
            <a:extLst>
              <a:ext uri="{28A0092B-C50C-407E-A947-70E740481C1C}">
                <a14:useLocalDpi xmlns:a14="http://schemas.microsoft.com/office/drawing/2010/main" val="0"/>
              </a:ext>
            </a:extLst>
          </a:blip>
          <a:srcRect/>
          <a:stretch>
            <a:fillRect/>
          </a:stretch>
        </p:blipFill>
        <p:spPr bwMode="auto">
          <a:xfrm>
            <a:off x="5050281" y="593322"/>
            <a:ext cx="922020" cy="643890"/>
          </a:xfrm>
          <a:prstGeom prst="rect">
            <a:avLst/>
          </a:prstGeom>
          <a:noFill/>
          <a:ln>
            <a:noFill/>
          </a:ln>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8184" y="598835"/>
            <a:ext cx="1597025"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76335" y="4005064"/>
            <a:ext cx="1965830" cy="1145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58274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1156"/>
            <a:ext cx="9144000" cy="6015687"/>
          </a:xfrm>
          <a:prstGeom prst="rect">
            <a:avLst/>
          </a:prstGeom>
        </p:spPr>
      </p:pic>
    </p:spTree>
    <p:extLst>
      <p:ext uri="{BB962C8B-B14F-4D97-AF65-F5344CB8AC3E}">
        <p14:creationId xmlns:p14="http://schemas.microsoft.com/office/powerpoint/2010/main" val="23871795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968" y="0"/>
            <a:ext cx="8680064" cy="6858000"/>
          </a:xfrm>
          <a:prstGeom prst="rect">
            <a:avLst/>
          </a:prstGeom>
        </p:spPr>
      </p:pic>
    </p:spTree>
    <p:extLst>
      <p:ext uri="{BB962C8B-B14F-4D97-AF65-F5344CB8AC3E}">
        <p14:creationId xmlns:p14="http://schemas.microsoft.com/office/powerpoint/2010/main" val="7320528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40288154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851" y="366861"/>
            <a:ext cx="7886700" cy="2852737"/>
          </a:xfrm>
        </p:spPr>
        <p:txBody>
          <a:bodyPr>
            <a:normAutofit/>
          </a:bodyPr>
          <a:lstStyle/>
          <a:p>
            <a:r>
              <a:rPr lang="es-ES" sz="3600" b="1" dirty="0">
                <a:solidFill>
                  <a:srgbClr val="C00000"/>
                </a:solidFill>
              </a:rPr>
              <a:t>Infancia</a:t>
            </a:r>
            <a:br>
              <a:rPr lang="es-ES" sz="3600" b="1" dirty="0">
                <a:solidFill>
                  <a:srgbClr val="C00000"/>
                </a:solidFill>
              </a:rPr>
            </a:br>
            <a:r>
              <a:rPr lang="es-ES" sz="3600" b="1" dirty="0">
                <a:solidFill>
                  <a:srgbClr val="C00000"/>
                </a:solidFill>
              </a:rPr>
              <a:t>proyecto ciudad de los niños</a:t>
            </a:r>
            <a:br>
              <a:rPr lang="es-ES" sz="3600" b="1" dirty="0">
                <a:solidFill>
                  <a:srgbClr val="C00000"/>
                </a:solidFill>
              </a:rPr>
            </a:br>
            <a:r>
              <a:rPr lang="es-ES" sz="3600" b="1" dirty="0">
                <a:solidFill>
                  <a:srgbClr val="C00000"/>
                </a:solidFill>
              </a:rPr>
              <a:t> y de las niñas de </a:t>
            </a:r>
            <a:r>
              <a:rPr lang="es-ES" sz="3600" b="1" dirty="0" err="1">
                <a:solidFill>
                  <a:srgbClr val="C00000"/>
                </a:solidFill>
              </a:rPr>
              <a:t>Narón</a:t>
            </a:r>
            <a:endParaRPr lang="es-ES" sz="3600" b="1" dirty="0">
              <a:solidFill>
                <a:srgbClr val="C00000"/>
              </a:solidFill>
            </a:endParaRPr>
          </a:p>
        </p:txBody>
      </p:sp>
      <p:sp>
        <p:nvSpPr>
          <p:cNvPr id="3" name="2 Marcador de texto"/>
          <p:cNvSpPr>
            <a:spLocks noGrp="1"/>
          </p:cNvSpPr>
          <p:nvPr>
            <p:ph type="body" idx="1"/>
          </p:nvPr>
        </p:nvSpPr>
        <p:spPr>
          <a:xfrm>
            <a:off x="0" y="4943475"/>
            <a:ext cx="6172200" cy="2971800"/>
          </a:xfrm>
        </p:spPr>
        <p:txBody>
          <a:bodyPr>
            <a:normAutofit/>
          </a:bodyPr>
          <a:lstStyle/>
          <a:p>
            <a:r>
              <a:rPr lang="es-ES" sz="2400" b="1" dirty="0">
                <a:solidFill>
                  <a:srgbClr val="FFFF00"/>
                </a:solidFill>
              </a:rPr>
              <a:t>Educación Vial Concello de </a:t>
            </a:r>
            <a:r>
              <a:rPr lang="es-ES" sz="2400" b="1" dirty="0" err="1">
                <a:solidFill>
                  <a:srgbClr val="FFFF00"/>
                </a:solidFill>
              </a:rPr>
              <a:t>Narón</a:t>
            </a:r>
            <a:endParaRPr lang="es-ES" sz="2400" b="1" dirty="0">
              <a:solidFill>
                <a:srgbClr val="FFFF00"/>
              </a:solidFill>
            </a:endParaRPr>
          </a:p>
          <a:p>
            <a:r>
              <a:rPr lang="es-ES" sz="2400" b="1" dirty="0">
                <a:solidFill>
                  <a:srgbClr val="FFFF00"/>
                </a:solidFill>
              </a:rPr>
              <a:t>Servicio </a:t>
            </a:r>
            <a:r>
              <a:rPr lang="es-ES" sz="2400" b="1" dirty="0" err="1">
                <a:solidFill>
                  <a:srgbClr val="FFFF00"/>
                </a:solidFill>
              </a:rPr>
              <a:t>Sociocomunitario</a:t>
            </a:r>
            <a:endParaRPr lang="es-ES" sz="2400" b="1" dirty="0">
              <a:solidFill>
                <a:srgbClr val="FFFF00"/>
              </a:solidFill>
            </a:endParaRPr>
          </a:p>
          <a:p>
            <a:r>
              <a:rPr lang="es-ES" b="1" dirty="0" err="1">
                <a:solidFill>
                  <a:srgbClr val="FFFF00"/>
                </a:solidFill>
              </a:rPr>
              <a:t>Narón</a:t>
            </a:r>
            <a:r>
              <a:rPr lang="es-ES" b="1" dirty="0">
                <a:solidFill>
                  <a:srgbClr val="FFFF00"/>
                </a:solidFill>
              </a:rPr>
              <a:t> </a:t>
            </a:r>
            <a:r>
              <a:rPr lang="es-ES" b="1" dirty="0" err="1">
                <a:solidFill>
                  <a:srgbClr val="FFFF00"/>
                </a:solidFill>
              </a:rPr>
              <a:t>Cidade</a:t>
            </a:r>
            <a:r>
              <a:rPr lang="es-ES" b="1" dirty="0">
                <a:solidFill>
                  <a:srgbClr val="FFFF00"/>
                </a:solidFill>
              </a:rPr>
              <a:t> Activa (NCA 2015-2020)</a:t>
            </a:r>
          </a:p>
          <a:p>
            <a:r>
              <a:rPr lang="es-ES" b="1" dirty="0">
                <a:solidFill>
                  <a:srgbClr val="FFFF00"/>
                </a:solidFill>
              </a:rPr>
              <a:t>Unidad de Estilos de Vida, centro </a:t>
            </a:r>
            <a:r>
              <a:rPr lang="es-ES" b="1" dirty="0" err="1">
                <a:solidFill>
                  <a:srgbClr val="FFFF00"/>
                </a:solidFill>
              </a:rPr>
              <a:t>saúde</a:t>
            </a:r>
            <a:r>
              <a:rPr lang="es-ES" b="1" dirty="0">
                <a:solidFill>
                  <a:srgbClr val="FFFF00"/>
                </a:solidFill>
              </a:rPr>
              <a:t> </a:t>
            </a:r>
            <a:r>
              <a:rPr lang="es-ES" b="1" dirty="0" err="1">
                <a:solidFill>
                  <a:srgbClr val="FFFF00"/>
                </a:solidFill>
              </a:rPr>
              <a:t>Narón</a:t>
            </a:r>
            <a:endParaRPr lang="es-ES" sz="2400" b="1" dirty="0">
              <a:solidFill>
                <a:srgbClr val="FFFF00"/>
              </a:solidFill>
            </a:endParaRPr>
          </a:p>
          <a:p>
            <a:endParaRPr lang="es-ES" sz="2400" b="1" dirty="0">
              <a:solidFill>
                <a:srgbClr val="FFFF00"/>
              </a:solidFill>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0263" y="-11623"/>
            <a:ext cx="1963737" cy="114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1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4165" y="1234491"/>
            <a:ext cx="3179835" cy="5623509"/>
          </a:xfrm>
          <a:prstGeom prst="rect">
            <a:avLst/>
          </a:prstGeom>
        </p:spPr>
      </p:pic>
      <p:graphicFrame>
        <p:nvGraphicFramePr>
          <p:cNvPr id="4" name="Tabla 3"/>
          <p:cNvGraphicFramePr>
            <a:graphicFrameLocks noGrp="1"/>
          </p:cNvGraphicFramePr>
          <p:nvPr>
            <p:extLst>
              <p:ext uri="{D42A27DB-BD31-4B8C-83A1-F6EECF244321}">
                <p14:modId xmlns:p14="http://schemas.microsoft.com/office/powerpoint/2010/main" val="2496896142"/>
              </p:ext>
            </p:extLst>
          </p:nvPr>
        </p:nvGraphicFramePr>
        <p:xfrm>
          <a:off x="100087" y="3319536"/>
          <a:ext cx="5276092" cy="1524000"/>
        </p:xfrm>
        <a:graphic>
          <a:graphicData uri="http://schemas.openxmlformats.org/drawingml/2006/table">
            <a:tbl>
              <a:tblPr>
                <a:tableStyleId>{5C22544A-7EE6-4342-B048-85BDC9FD1C3A}</a:tableStyleId>
              </a:tblPr>
              <a:tblGrid>
                <a:gridCol w="3746206">
                  <a:extLst>
                    <a:ext uri="{9D8B030D-6E8A-4147-A177-3AD203B41FA5}">
                      <a16:colId xmlns:a16="http://schemas.microsoft.com/office/drawing/2014/main" val="1011729963"/>
                    </a:ext>
                  </a:extLst>
                </a:gridCol>
                <a:gridCol w="1529886">
                  <a:extLst>
                    <a:ext uri="{9D8B030D-6E8A-4147-A177-3AD203B41FA5}">
                      <a16:colId xmlns:a16="http://schemas.microsoft.com/office/drawing/2014/main" val="1871760651"/>
                    </a:ext>
                  </a:extLst>
                </a:gridCol>
              </a:tblGrid>
              <a:tr h="1314535">
                <a:tc>
                  <a:txBody>
                    <a:bodyPr/>
                    <a:lstStyle/>
                    <a:p>
                      <a:pPr>
                        <a:spcAft>
                          <a:spcPts val="0"/>
                        </a:spcAft>
                      </a:pPr>
                      <a:r>
                        <a:rPr lang="es-ES" sz="1200" dirty="0">
                          <a:effectLst/>
                        </a:rPr>
                        <a:t> </a:t>
                      </a:r>
                    </a:p>
                    <a:p>
                      <a:pPr>
                        <a:spcAft>
                          <a:spcPts val="0"/>
                        </a:spcAft>
                      </a:pPr>
                      <a:r>
                        <a:rPr lang="es-ES" sz="1400" dirty="0">
                          <a:effectLst/>
                        </a:rPr>
                        <a:t>LABORATORIO INTERNACIONAL</a:t>
                      </a:r>
                      <a:endParaRPr lang="es-ES" sz="1200" dirty="0">
                        <a:effectLst/>
                      </a:endParaRPr>
                    </a:p>
                    <a:p>
                      <a:pPr>
                        <a:spcAft>
                          <a:spcPts val="0"/>
                        </a:spcAft>
                      </a:pPr>
                      <a:r>
                        <a:rPr lang="es-ES" sz="1400" dirty="0">
                          <a:effectLst/>
                        </a:rPr>
                        <a:t>“LA CIUDAD DE LAS NIÑAS Y DE LOS NIÑOS”</a:t>
                      </a:r>
                      <a:endParaRPr lang="es-ES" sz="1200" dirty="0">
                        <a:effectLst/>
                      </a:endParaRPr>
                    </a:p>
                    <a:p>
                      <a:pPr>
                        <a:spcAft>
                          <a:spcPts val="0"/>
                        </a:spcAft>
                      </a:pPr>
                      <a:r>
                        <a:rPr lang="it-IT" sz="1200" dirty="0">
                          <a:effectLst/>
                        </a:rPr>
                        <a:t>Via S. Martino della Battaglia 44, Roma</a:t>
                      </a:r>
                      <a:endParaRPr lang="es-ES" sz="1200" dirty="0">
                        <a:effectLst/>
                      </a:endParaRPr>
                    </a:p>
                    <a:p>
                      <a:pPr>
                        <a:spcAft>
                          <a:spcPts val="0"/>
                        </a:spcAft>
                      </a:pPr>
                      <a:r>
                        <a:rPr lang="it-IT" sz="1200" u="sng" dirty="0">
                          <a:effectLst/>
                          <a:hlinkClick r:id="rId4"/>
                        </a:rPr>
                        <a:t>www.lacittadeibambini.org</a:t>
                      </a:r>
                      <a:r>
                        <a:rPr lang="it-IT" sz="1200" dirty="0">
                          <a:effectLst/>
                        </a:rPr>
                        <a:t> </a:t>
                      </a:r>
                      <a:endParaRPr lang="es-ES" sz="1200" dirty="0">
                        <a:effectLst/>
                      </a:endParaRPr>
                    </a:p>
                    <a:p>
                      <a:pPr>
                        <a:spcAft>
                          <a:spcPts val="0"/>
                        </a:spcAft>
                      </a:pPr>
                      <a:r>
                        <a:rPr lang="it-IT" sz="1200" u="sng" dirty="0">
                          <a:effectLst/>
                          <a:hlinkClick r:id="rId5"/>
                        </a:rPr>
                        <a:t>laboratorio@lacittadeibambini.org</a:t>
                      </a:r>
                      <a:endParaRPr lang="es-ES" sz="1200" dirty="0">
                        <a:effectLst/>
                      </a:endParaRPr>
                    </a:p>
                    <a:p>
                      <a:pPr>
                        <a:spcAft>
                          <a:spcPts val="0"/>
                        </a:spcAft>
                      </a:pPr>
                      <a:r>
                        <a:rPr lang="it-IT" sz="1200" dirty="0">
                          <a:effectLst/>
                        </a:rPr>
                        <a:t> </a:t>
                      </a:r>
                      <a:endParaRPr lang="es-ES" sz="1200" dirty="0">
                        <a:effectLst/>
                      </a:endParaRPr>
                    </a:p>
                    <a:p>
                      <a:pPr>
                        <a:spcAft>
                          <a:spcPts val="0"/>
                        </a:spcAft>
                      </a:pPr>
                      <a:r>
                        <a:rPr lang="fr-FR" sz="1200" dirty="0">
                          <a:effectLst/>
                        </a:rPr>
                        <a:t> </a:t>
                      </a:r>
                      <a:endParaRPr lang="es-ES" sz="1200" dirty="0">
                        <a:solidFill>
                          <a:srgbClr val="00000A"/>
                        </a:solidFill>
                        <a:effectLst/>
                        <a:latin typeface="Liberation Serif"/>
                        <a:ea typeface="SimSun" panose="02010600030101010101" pitchFamily="2" charset="-122"/>
                        <a:cs typeface="Liberation Serif"/>
                      </a:endParaRPr>
                    </a:p>
                  </a:txBody>
                  <a:tcPr marL="44450" marR="44450" marT="0" marB="0"/>
                </a:tc>
                <a:tc>
                  <a:txBody>
                    <a:bodyPr/>
                    <a:lstStyle/>
                    <a:p>
                      <a:pPr algn="r">
                        <a:spcAft>
                          <a:spcPts val="0"/>
                        </a:spcAft>
                      </a:pPr>
                      <a:endParaRPr lang="es-ES" sz="1200" dirty="0">
                        <a:solidFill>
                          <a:srgbClr val="00000A"/>
                        </a:solidFill>
                        <a:effectLst/>
                        <a:latin typeface="Liberation Serif"/>
                        <a:ea typeface="SimSun" panose="02010600030101010101" pitchFamily="2" charset="-122"/>
                        <a:cs typeface="Liberation Serif"/>
                      </a:endParaRPr>
                    </a:p>
                  </a:txBody>
                  <a:tcPr marL="44450" marR="44450" marT="0" marB="0"/>
                </a:tc>
                <a:extLst>
                  <a:ext uri="{0D108BD9-81ED-4DB2-BD59-A6C34878D82A}">
                    <a16:rowId xmlns:a16="http://schemas.microsoft.com/office/drawing/2014/main" val="1545974431"/>
                  </a:ext>
                </a:extLst>
              </a:tr>
            </a:tbl>
          </a:graphicData>
        </a:graphic>
      </p:graphicFrame>
      <p:pic>
        <p:nvPicPr>
          <p:cNvPr id="8" name="Picture 1" descr="Progetto CdB"/>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087" y="32990"/>
            <a:ext cx="1714500" cy="1683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14372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3667" y="4030730"/>
            <a:ext cx="6905906" cy="287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1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3667" y="260647"/>
            <a:ext cx="6905906" cy="3755795"/>
          </a:xfrm>
          <a:prstGeom prst="rect">
            <a:avLst/>
          </a:prstGeom>
        </p:spPr>
      </p:pic>
      <p:sp>
        <p:nvSpPr>
          <p:cNvPr id="4" name="3 CuadroTexto"/>
          <p:cNvSpPr txBox="1"/>
          <p:nvPr/>
        </p:nvSpPr>
        <p:spPr>
          <a:xfrm>
            <a:off x="0" y="0"/>
            <a:ext cx="3244991" cy="646331"/>
          </a:xfrm>
          <a:prstGeom prst="rect">
            <a:avLst/>
          </a:prstGeom>
          <a:noFill/>
        </p:spPr>
        <p:txBody>
          <a:bodyPr wrap="none" rtlCol="0">
            <a:spAutoFit/>
          </a:bodyPr>
          <a:lstStyle/>
          <a:p>
            <a:r>
              <a:rPr lang="es-ES" dirty="0"/>
              <a:t>CONSEJO DE NIÑOS</a:t>
            </a:r>
          </a:p>
          <a:p>
            <a:r>
              <a:rPr lang="es-ES" dirty="0"/>
              <a:t>Y NIÑAS EN PLENO MUNICIPAL</a:t>
            </a:r>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687517"/>
            <a:ext cx="1963737" cy="114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39427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81000" y="230188"/>
            <a:ext cx="8382000" cy="1329595"/>
          </a:xfrm>
        </p:spPr>
        <p:txBody>
          <a:bodyPr/>
          <a:lstStyle/>
          <a:p>
            <a:pPr algn="ctr"/>
            <a:r>
              <a:rPr lang="es-ES" dirty="0"/>
              <a:t>Cómo ser una persona activa en todas las etapas de la vida</a:t>
            </a: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3728" y="1518208"/>
            <a:ext cx="5186165" cy="1403411"/>
          </a:xfrm>
          <a:prstGeom prst="rect">
            <a:avLst/>
          </a:prstGeo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3925" y="2906545"/>
            <a:ext cx="2820075" cy="3920894"/>
          </a:xfrm>
          <a:prstGeom prst="rect">
            <a:avLst/>
          </a:prstGeom>
        </p:spPr>
      </p:pic>
      <p:sp>
        <p:nvSpPr>
          <p:cNvPr id="6" name="Rectángulo 5"/>
          <p:cNvSpPr/>
          <p:nvPr/>
        </p:nvSpPr>
        <p:spPr>
          <a:xfrm>
            <a:off x="539552" y="3758996"/>
            <a:ext cx="5784373" cy="923330"/>
          </a:xfrm>
          <a:prstGeom prst="rect">
            <a:avLst/>
          </a:prstGeom>
        </p:spPr>
        <p:txBody>
          <a:bodyPr wrap="square">
            <a:spAutoFit/>
          </a:bodyPr>
          <a:lstStyle/>
          <a:p>
            <a:r>
              <a:rPr lang="es-ES" b="1" dirty="0">
                <a:solidFill>
                  <a:schemeClr val="tx2">
                    <a:lumMod val="90000"/>
                  </a:schemeClr>
                </a:solidFill>
              </a:rPr>
              <a:t>Carlos Piñeiro Díaz, Médico del Centro de Salud de </a:t>
            </a:r>
            <a:r>
              <a:rPr lang="es-ES" b="1" dirty="0" err="1">
                <a:solidFill>
                  <a:schemeClr val="tx2">
                    <a:lumMod val="90000"/>
                  </a:schemeClr>
                </a:solidFill>
              </a:rPr>
              <a:t>Narón</a:t>
            </a:r>
            <a:endParaRPr lang="es-ES" b="1" dirty="0">
              <a:solidFill>
                <a:schemeClr val="tx2">
                  <a:lumMod val="90000"/>
                </a:schemeClr>
              </a:solidFill>
            </a:endParaRPr>
          </a:p>
          <a:p>
            <a:r>
              <a:rPr lang="es-ES" b="1" dirty="0">
                <a:solidFill>
                  <a:schemeClr val="tx2">
                    <a:lumMod val="90000"/>
                  </a:schemeClr>
                </a:solidFill>
              </a:rPr>
              <a:t>Andreu Fontana Pastor, Médico Residente de Medicina de Familia y Comunitaria de Valencia</a:t>
            </a:r>
          </a:p>
        </p:txBody>
      </p:sp>
      <p:sp>
        <p:nvSpPr>
          <p:cNvPr id="7" name="Rectángulo 6"/>
          <p:cNvSpPr/>
          <p:nvPr/>
        </p:nvSpPr>
        <p:spPr>
          <a:xfrm>
            <a:off x="389197" y="5877272"/>
            <a:ext cx="4572000" cy="646331"/>
          </a:xfrm>
          <a:prstGeom prst="rect">
            <a:avLst/>
          </a:prstGeom>
        </p:spPr>
        <p:txBody>
          <a:bodyPr>
            <a:spAutoFit/>
          </a:bodyPr>
          <a:lstStyle/>
          <a:p>
            <a:r>
              <a:rPr lang="es-ES" dirty="0" err="1"/>
              <a:t>Unidade</a:t>
            </a:r>
            <a:r>
              <a:rPr lang="es-ES" dirty="0"/>
              <a:t> de Alfabetización do </a:t>
            </a:r>
            <a:r>
              <a:rPr lang="es-ES" dirty="0" err="1"/>
              <a:t>Movemento</a:t>
            </a:r>
            <a:endParaRPr lang="es-ES" dirty="0"/>
          </a:p>
          <a:p>
            <a:r>
              <a:rPr lang="es-ES" dirty="0"/>
              <a:t>Centro de </a:t>
            </a:r>
            <a:r>
              <a:rPr lang="es-ES" dirty="0" err="1"/>
              <a:t>Saúde</a:t>
            </a:r>
            <a:r>
              <a:rPr lang="es-ES" dirty="0"/>
              <a:t> de </a:t>
            </a:r>
            <a:r>
              <a:rPr lang="es-ES" dirty="0" err="1"/>
              <a:t>Narón</a:t>
            </a:r>
            <a:r>
              <a:rPr lang="es-ES" dirty="0"/>
              <a:t> </a:t>
            </a:r>
          </a:p>
        </p:txBody>
      </p:sp>
    </p:spTree>
    <p:extLst>
      <p:ext uri="{BB962C8B-B14F-4D97-AF65-F5344CB8AC3E}">
        <p14:creationId xmlns:p14="http://schemas.microsoft.com/office/powerpoint/2010/main" val="28079507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2"/>
          <p:cNvSpPr>
            <a:spLocks noGrp="1" noRot="1" noChangeArrowheads="1"/>
          </p:cNvSpPr>
          <p:nvPr>
            <p:ph type="title"/>
          </p:nvPr>
        </p:nvSpPr>
        <p:spPr/>
        <p:txBody>
          <a:bodyPr>
            <a:normAutofit fontScale="90000"/>
          </a:bodyPr>
          <a:lstStyle/>
          <a:p>
            <a:pPr marL="484632" indent="0" fontAlgn="auto">
              <a:spcAft>
                <a:spcPts val="0"/>
              </a:spcAft>
              <a:defRPr/>
            </a:pPr>
            <a:r>
              <a:rPr lang="es-ES" sz="3600">
                <a:solidFill>
                  <a:schemeClr val="accent1">
                    <a:tint val="83000"/>
                    <a:satMod val="150000"/>
                  </a:schemeClr>
                </a:solidFill>
              </a:rPr>
              <a:t>Actuaciones encaminadas a promover la salud cardiovascular, pretenden conseguir:</a:t>
            </a:r>
          </a:p>
        </p:txBody>
      </p:sp>
      <p:sp>
        <p:nvSpPr>
          <p:cNvPr id="290819" name="Rectangle 3"/>
          <p:cNvSpPr>
            <a:spLocks noGrp="1" noChangeArrowheads="1"/>
          </p:cNvSpPr>
          <p:nvPr>
            <p:ph type="body" sz="half" idx="2"/>
          </p:nvPr>
        </p:nvSpPr>
        <p:spPr/>
        <p:txBody>
          <a:bodyPr>
            <a:normAutofit fontScale="92500"/>
          </a:bodyPr>
          <a:lstStyle/>
          <a:p>
            <a:pPr marL="448056" indent="-384048" fontAlgn="auto">
              <a:lnSpc>
                <a:spcPct val="80000"/>
              </a:lnSpc>
              <a:spcAft>
                <a:spcPts val="0"/>
              </a:spcAft>
              <a:buFont typeface="Wingdings 2"/>
              <a:buChar char=""/>
              <a:defRPr/>
            </a:pPr>
            <a:r>
              <a:rPr lang="es-ES" sz="2400"/>
              <a:t>Nulo consumo de tabaco</a:t>
            </a:r>
          </a:p>
          <a:p>
            <a:pPr marL="448056" indent="-384048" fontAlgn="auto">
              <a:lnSpc>
                <a:spcPct val="80000"/>
              </a:lnSpc>
              <a:spcAft>
                <a:spcPts val="0"/>
              </a:spcAft>
              <a:buFont typeface="Wingdings 2"/>
              <a:buChar char=""/>
              <a:defRPr/>
            </a:pPr>
            <a:r>
              <a:rPr lang="es-ES" sz="2400"/>
              <a:t>Actividad física adecuada-al menos 30 minutos 5 veces por semana-</a:t>
            </a:r>
          </a:p>
          <a:p>
            <a:pPr marL="448056" indent="-384048" fontAlgn="auto">
              <a:lnSpc>
                <a:spcPct val="80000"/>
              </a:lnSpc>
              <a:spcAft>
                <a:spcPts val="0"/>
              </a:spcAft>
              <a:buFont typeface="Wingdings 2"/>
              <a:buChar char=""/>
              <a:defRPr/>
            </a:pPr>
            <a:r>
              <a:rPr lang="es-ES" sz="2400"/>
              <a:t>Hábitos de comida saludables</a:t>
            </a:r>
          </a:p>
          <a:p>
            <a:pPr marL="448056" indent="-384048" fontAlgn="auto">
              <a:lnSpc>
                <a:spcPct val="80000"/>
              </a:lnSpc>
              <a:spcAft>
                <a:spcPts val="0"/>
              </a:spcAft>
              <a:buFont typeface="Wingdings 2"/>
              <a:buChar char=""/>
              <a:defRPr/>
            </a:pPr>
            <a:r>
              <a:rPr lang="es-ES" sz="2400"/>
              <a:t>Ausencia de sobrepeso</a:t>
            </a:r>
          </a:p>
          <a:p>
            <a:pPr marL="448056" indent="-384048" fontAlgn="auto">
              <a:lnSpc>
                <a:spcPct val="80000"/>
              </a:lnSpc>
              <a:spcAft>
                <a:spcPts val="0"/>
              </a:spcAft>
              <a:buFont typeface="Wingdings 2"/>
              <a:buChar char=""/>
              <a:defRPr/>
            </a:pPr>
            <a:r>
              <a:rPr lang="es-ES" sz="2400"/>
              <a:t>TA&lt;140/90</a:t>
            </a:r>
          </a:p>
          <a:p>
            <a:pPr marL="448056" indent="-384048" fontAlgn="auto">
              <a:lnSpc>
                <a:spcPct val="80000"/>
              </a:lnSpc>
              <a:spcAft>
                <a:spcPts val="0"/>
              </a:spcAft>
              <a:buFont typeface="Wingdings 2"/>
              <a:buChar char=""/>
              <a:defRPr/>
            </a:pPr>
            <a:r>
              <a:rPr lang="es-ES" sz="2400"/>
              <a:t>Colesterol por debajo de 190 mg/ml</a:t>
            </a:r>
          </a:p>
          <a:p>
            <a:pPr marL="448056" indent="-384048" fontAlgn="auto">
              <a:lnSpc>
                <a:spcPct val="80000"/>
              </a:lnSpc>
              <a:spcAft>
                <a:spcPts val="0"/>
              </a:spcAft>
              <a:buFont typeface="Wingdings 2"/>
              <a:buChar char=""/>
              <a:defRPr/>
            </a:pPr>
            <a:r>
              <a:rPr lang="es-ES" sz="2400"/>
              <a:t>Metabolismo normal de glucosa</a:t>
            </a:r>
          </a:p>
          <a:p>
            <a:pPr marL="448056" indent="-384048" fontAlgn="auto">
              <a:lnSpc>
                <a:spcPct val="80000"/>
              </a:lnSpc>
              <a:spcAft>
                <a:spcPts val="0"/>
              </a:spcAft>
              <a:buFont typeface="Wingdings 2"/>
              <a:buChar char=""/>
              <a:defRPr/>
            </a:pPr>
            <a:r>
              <a:rPr lang="es-ES" sz="2400"/>
              <a:t>Reducción del nivel de estrés</a:t>
            </a:r>
          </a:p>
        </p:txBody>
      </p:sp>
      <p:pic>
        <p:nvPicPr>
          <p:cNvPr id="18436" name="Picture 4" descr="racewalking"/>
          <p:cNvPicPr>
            <a:picLocks noGrp="1" noChangeAspect="1" noChangeArrowheads="1" noCrop="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839788" y="1700213"/>
            <a:ext cx="2652712" cy="3987800"/>
          </a:xfrm>
          <a:noFill/>
        </p:spPr>
      </p:pic>
    </p:spTree>
    <p:extLst>
      <p:ext uri="{BB962C8B-B14F-4D97-AF65-F5344CB8AC3E}">
        <p14:creationId xmlns:p14="http://schemas.microsoft.com/office/powerpoint/2010/main" val="5076941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1152785"/>
            <a:ext cx="6172200" cy="4693120"/>
          </a:xfrm>
        </p:spPr>
        <p:txBody>
          <a:bodyPr/>
          <a:lstStyle/>
          <a:p>
            <a:r>
              <a:rPr lang="es-ES" sz="3600" b="1" dirty="0">
                <a:solidFill>
                  <a:srgbClr val="FF0000"/>
                </a:solidFill>
              </a:rPr>
              <a:t>Fragilidad del mayor/</a:t>
            </a:r>
            <a:br>
              <a:rPr lang="es-ES" sz="3600" b="1" dirty="0">
                <a:solidFill>
                  <a:srgbClr val="FF0000"/>
                </a:solidFill>
              </a:rPr>
            </a:br>
            <a:r>
              <a:rPr lang="es-ES" sz="3600" b="1" dirty="0">
                <a:solidFill>
                  <a:srgbClr val="FF0000"/>
                </a:solidFill>
              </a:rPr>
              <a:t>ciudad amigable de las personas mayores</a:t>
            </a:r>
          </a:p>
        </p:txBody>
      </p:sp>
      <p:sp>
        <p:nvSpPr>
          <p:cNvPr id="3" name="2 Marcador de texto"/>
          <p:cNvSpPr>
            <a:spLocks noGrp="1"/>
          </p:cNvSpPr>
          <p:nvPr>
            <p:ph type="body" idx="1"/>
          </p:nvPr>
        </p:nvSpPr>
        <p:spPr>
          <a:xfrm>
            <a:off x="216644" y="5436910"/>
            <a:ext cx="7498606" cy="914400"/>
          </a:xfrm>
        </p:spPr>
        <p:txBody>
          <a:bodyPr>
            <a:normAutofit fontScale="85000" lnSpcReduction="10000"/>
          </a:bodyPr>
          <a:lstStyle/>
          <a:p>
            <a:r>
              <a:rPr lang="es-ES" dirty="0"/>
              <a:t>Programa de Prevención de Fragilidad del Mayor</a:t>
            </a:r>
          </a:p>
          <a:p>
            <a:r>
              <a:rPr lang="es-ES" dirty="0"/>
              <a:t>Unidad de Alfabetización del Movimiento centro de </a:t>
            </a:r>
            <a:r>
              <a:rPr lang="es-ES" dirty="0" err="1"/>
              <a:t>saúde</a:t>
            </a:r>
            <a:r>
              <a:rPr lang="es-ES" dirty="0"/>
              <a:t> de </a:t>
            </a:r>
            <a:r>
              <a:rPr lang="es-ES" dirty="0" err="1"/>
              <a:t>Narón</a:t>
            </a:r>
            <a:endParaRPr lang="es-ES" dirty="0"/>
          </a:p>
          <a:p>
            <a:endParaRPr lang="es-E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5123" y="47600"/>
            <a:ext cx="1963737" cy="114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1688" y="1514475"/>
            <a:ext cx="3177172" cy="39224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3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538" y="47600"/>
            <a:ext cx="4381500" cy="1190625"/>
          </a:xfrm>
          <a:prstGeom prst="rect">
            <a:avLst/>
          </a:prstGeom>
        </p:spPr>
      </p:pic>
    </p:spTree>
    <p:extLst>
      <p:ext uri="{BB962C8B-B14F-4D97-AF65-F5344CB8AC3E}">
        <p14:creationId xmlns:p14="http://schemas.microsoft.com/office/powerpoint/2010/main" val="32929911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rot="10800000">
            <a:off x="179388" y="765175"/>
            <a:ext cx="8737600" cy="1588"/>
          </a:xfrm>
          <a:prstGeom prst="line">
            <a:avLst/>
          </a:prstGeom>
          <a:ln w="28575" cap="flat" cmpd="sng" algn="ctr">
            <a:solidFill>
              <a:schemeClr val="accent6">
                <a:lumMod val="75000"/>
              </a:schemeClr>
            </a:solidFill>
            <a:prstDash val="solid"/>
            <a:round/>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7" name="Straight Connector 6"/>
          <p:cNvCxnSpPr/>
          <p:nvPr/>
        </p:nvCxnSpPr>
        <p:spPr>
          <a:xfrm rot="10800000">
            <a:off x="228600" y="6426200"/>
            <a:ext cx="8737600" cy="1588"/>
          </a:xfrm>
          <a:prstGeom prst="line">
            <a:avLst/>
          </a:prstGeom>
          <a:ln w="28575" cap="flat" cmpd="sng" algn="ctr">
            <a:solidFill>
              <a:schemeClr val="accent6">
                <a:lumMod val="75000"/>
              </a:schemeClr>
            </a:solidFill>
            <a:prstDash val="solid"/>
            <a:round/>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35845" name="CuadroTexto 200"/>
          <p:cNvSpPr txBox="1">
            <a:spLocks noChangeArrowheads="1"/>
          </p:cNvSpPr>
          <p:nvPr/>
        </p:nvSpPr>
        <p:spPr bwMode="auto">
          <a:xfrm>
            <a:off x="179388" y="260350"/>
            <a:ext cx="605165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Arial" pitchFamily="34" charset="0"/>
              </a:defRPr>
            </a:lvl1pPr>
            <a:lvl2pPr marL="37931725" indent="-37474525" defTabSz="457200">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s-ES" altLang="es-ES" sz="2000" b="1" dirty="0">
                <a:solidFill>
                  <a:srgbClr val="C00000"/>
                </a:solidFill>
                <a:latin typeface="Corbel" pitchFamily="34" charset="0"/>
                <a:ea typeface="ＭＳ Ｐゴシック" pitchFamily="34" charset="-128"/>
              </a:rPr>
              <a:t>Elaboración de Estrategias y propuestas de actuación</a:t>
            </a:r>
            <a:endParaRPr lang="es-ES_tradnl" altLang="es-ES" sz="2000" b="1" dirty="0">
              <a:solidFill>
                <a:srgbClr val="C00000"/>
              </a:solidFill>
              <a:latin typeface="Corbel" pitchFamily="34" charset="0"/>
              <a:ea typeface="ＭＳ Ｐゴシック" pitchFamily="34" charset="-128"/>
            </a:endParaRPr>
          </a:p>
        </p:txBody>
      </p:sp>
      <p:sp>
        <p:nvSpPr>
          <p:cNvPr id="35846" name="85 Título"/>
          <p:cNvSpPr>
            <a:spLocks/>
          </p:cNvSpPr>
          <p:nvPr/>
        </p:nvSpPr>
        <p:spPr bwMode="auto">
          <a:xfrm>
            <a:off x="323850" y="981075"/>
            <a:ext cx="4968875"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a:defRPr sz="4400">
                <a:solidFill>
                  <a:schemeClr val="tx2"/>
                </a:solidFill>
                <a:latin typeface="Arial" pitchFamily="34" charset="0"/>
              </a:defRPr>
            </a:lvl1pPr>
            <a:lvl2pPr algn="ctr">
              <a:defRPr sz="4400">
                <a:solidFill>
                  <a:schemeClr val="tx2"/>
                </a:solidFill>
                <a:latin typeface="Arial" pitchFamily="34" charset="0"/>
              </a:defRPr>
            </a:lvl2pPr>
            <a:lvl3pPr algn="ctr">
              <a:defRPr sz="4400">
                <a:solidFill>
                  <a:schemeClr val="tx2"/>
                </a:solidFill>
                <a:latin typeface="Arial" pitchFamily="34" charset="0"/>
              </a:defRPr>
            </a:lvl3pPr>
            <a:lvl4pPr algn="ctr">
              <a:defRPr sz="4400">
                <a:solidFill>
                  <a:schemeClr val="tx2"/>
                </a:solidFill>
                <a:latin typeface="Arial" pitchFamily="34" charset="0"/>
              </a:defRPr>
            </a:lvl4pPr>
            <a:lvl5pPr algn="ctr">
              <a:defRPr sz="4400">
                <a:solidFill>
                  <a:schemeClr val="tx2"/>
                </a:solidFill>
                <a:latin typeface="Arial" pitchFamily="34" charset="0"/>
              </a:defRPr>
            </a:lvl5pPr>
            <a:lvl6pPr marL="457200" algn="ctr" fontAlgn="base">
              <a:spcBef>
                <a:spcPct val="0"/>
              </a:spcBef>
              <a:spcAft>
                <a:spcPct val="0"/>
              </a:spcAft>
              <a:defRPr sz="4400">
                <a:solidFill>
                  <a:schemeClr val="tx2"/>
                </a:solidFill>
                <a:latin typeface="Arial" pitchFamily="34" charset="0"/>
              </a:defRPr>
            </a:lvl6pPr>
            <a:lvl7pPr marL="914400" algn="ctr" fontAlgn="base">
              <a:spcBef>
                <a:spcPct val="0"/>
              </a:spcBef>
              <a:spcAft>
                <a:spcPct val="0"/>
              </a:spcAft>
              <a:defRPr sz="4400">
                <a:solidFill>
                  <a:schemeClr val="tx2"/>
                </a:solidFill>
                <a:latin typeface="Arial" pitchFamily="34" charset="0"/>
              </a:defRPr>
            </a:lvl7pPr>
            <a:lvl8pPr marL="1371600" algn="ctr" fontAlgn="base">
              <a:spcBef>
                <a:spcPct val="0"/>
              </a:spcBef>
              <a:spcAft>
                <a:spcPct val="0"/>
              </a:spcAft>
              <a:defRPr sz="4400">
                <a:solidFill>
                  <a:schemeClr val="tx2"/>
                </a:solidFill>
                <a:latin typeface="Arial" pitchFamily="34" charset="0"/>
              </a:defRPr>
            </a:lvl8pPr>
            <a:lvl9pPr marL="1828800" algn="ctr" fontAlgn="base">
              <a:spcBef>
                <a:spcPct val="0"/>
              </a:spcBef>
              <a:spcAft>
                <a:spcPct val="0"/>
              </a:spcAft>
              <a:defRPr sz="4400">
                <a:solidFill>
                  <a:schemeClr val="tx2"/>
                </a:solidFill>
                <a:latin typeface="Arial" pitchFamily="34" charset="0"/>
              </a:defRPr>
            </a:lvl9pPr>
          </a:lstStyle>
          <a:p>
            <a:pPr algn="l"/>
            <a:r>
              <a:rPr lang="es-ES" altLang="es-ES" sz="2000" b="1">
                <a:solidFill>
                  <a:srgbClr val="EA7F01"/>
                </a:solidFill>
                <a:cs typeface="Arial" pitchFamily="34" charset="0"/>
              </a:rPr>
              <a:t>Composición grupos de trabajo</a:t>
            </a:r>
            <a:endParaRPr lang="ca-ES" altLang="es-ES" sz="2000" b="1">
              <a:solidFill>
                <a:srgbClr val="EA7F01"/>
              </a:solidFill>
              <a:cs typeface="Arial" pitchFamily="34" charset="0"/>
            </a:endParaRPr>
          </a:p>
        </p:txBody>
      </p:sp>
      <p:sp>
        <p:nvSpPr>
          <p:cNvPr id="35847" name="Text Box 7"/>
          <p:cNvSpPr txBox="1">
            <a:spLocks noChangeArrowheads="1"/>
          </p:cNvSpPr>
          <p:nvPr/>
        </p:nvSpPr>
        <p:spPr bwMode="auto">
          <a:xfrm>
            <a:off x="300038" y="1543050"/>
            <a:ext cx="79438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ES" altLang="es-ES" sz="1400">
                <a:ea typeface="ＭＳ Ｐゴシック" pitchFamily="34" charset="-128"/>
              </a:rPr>
              <a:t>Grupos de trabajo compuestos por personas de diferentes perfiles profesionales dada la </a:t>
            </a:r>
            <a:r>
              <a:rPr lang="es-ES" altLang="es-ES">
                <a:solidFill>
                  <a:srgbClr val="EA7F01"/>
                </a:solidFill>
                <a:ea typeface="ＭＳ Ｐゴシック" pitchFamily="34" charset="-128"/>
              </a:rPr>
              <a:t>orientación intersectorial</a:t>
            </a:r>
            <a:r>
              <a:rPr lang="es-ES" altLang="es-ES" sz="1400">
                <a:ea typeface="ＭＳ Ｐゴシック" pitchFamily="34" charset="-128"/>
              </a:rPr>
              <a:t> con la que se trata de dotar al Plan. </a:t>
            </a:r>
          </a:p>
        </p:txBody>
      </p:sp>
      <p:sp>
        <p:nvSpPr>
          <p:cNvPr id="35848" name="Oval 16"/>
          <p:cNvSpPr>
            <a:spLocks noChangeArrowheads="1"/>
          </p:cNvSpPr>
          <p:nvPr/>
        </p:nvSpPr>
        <p:spPr bwMode="auto">
          <a:xfrm>
            <a:off x="3525838" y="3248025"/>
            <a:ext cx="2447925" cy="1763713"/>
          </a:xfrm>
          <a:prstGeom prst="ellipse">
            <a:avLst/>
          </a:prstGeom>
          <a:solidFill>
            <a:srgbClr val="EA7F01"/>
          </a:solidFill>
          <a:ln w="9525">
            <a:solidFill>
              <a:schemeClr val="tx1"/>
            </a:solidFill>
            <a:round/>
            <a:headEnd/>
            <a:tailEnd/>
          </a:ln>
        </p:spPr>
        <p:txBody>
          <a:bodyPr wrap="none" anchor="ctr"/>
          <a:lstStyle>
            <a:lvl1pPr defTabSz="457200">
              <a:defRPr>
                <a:solidFill>
                  <a:schemeClr val="tx1"/>
                </a:solidFill>
                <a:latin typeface="Arial" pitchFamily="34" charset="0"/>
              </a:defRPr>
            </a:lvl1pPr>
            <a:lvl2pPr marL="37931725" indent="-37474525" defTabSz="457200">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algn="ctr"/>
            <a:r>
              <a:rPr lang="es-ES" altLang="es-ES" sz="1400" dirty="0">
                <a:ea typeface="ＭＳ Ｐゴシック" pitchFamily="34" charset="-128"/>
              </a:rPr>
              <a:t>ACTIVIDAD FÍSICA</a:t>
            </a:r>
          </a:p>
        </p:txBody>
      </p:sp>
      <p:sp>
        <p:nvSpPr>
          <p:cNvPr id="35849" name="Oval 25"/>
          <p:cNvSpPr>
            <a:spLocks noChangeArrowheads="1"/>
          </p:cNvSpPr>
          <p:nvPr/>
        </p:nvSpPr>
        <p:spPr bwMode="auto">
          <a:xfrm>
            <a:off x="323850" y="3608388"/>
            <a:ext cx="1839913" cy="755650"/>
          </a:xfrm>
          <a:prstGeom prst="ellipse">
            <a:avLst/>
          </a:prstGeom>
          <a:solidFill>
            <a:srgbClr val="FFCC00">
              <a:alpha val="50195"/>
            </a:srgbClr>
          </a:solidFill>
          <a:ln w="9525">
            <a:solidFill>
              <a:schemeClr val="tx1"/>
            </a:solidFill>
            <a:round/>
            <a:headEnd/>
            <a:tailEnd/>
          </a:ln>
        </p:spPr>
        <p:txBody>
          <a:bodyPr wrap="none" anchor="ctr"/>
          <a:lstStyle>
            <a:lvl1pPr defTabSz="457200">
              <a:defRPr>
                <a:solidFill>
                  <a:schemeClr val="tx1"/>
                </a:solidFill>
                <a:latin typeface="Arial" pitchFamily="34" charset="0"/>
              </a:defRPr>
            </a:lvl1pPr>
            <a:lvl2pPr marL="37931725" indent="-37474525" defTabSz="457200">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algn="ctr"/>
            <a:r>
              <a:rPr lang="es-ES" altLang="es-ES" sz="1400" dirty="0" err="1">
                <a:ea typeface="ＭＳ Ｐゴシック" pitchFamily="34" charset="-128"/>
              </a:rPr>
              <a:t>S,Sociocomunitario</a:t>
            </a:r>
            <a:endParaRPr lang="es-ES" altLang="es-ES" sz="1400" dirty="0">
              <a:ea typeface="ＭＳ Ｐゴシック" pitchFamily="34" charset="-128"/>
            </a:endParaRPr>
          </a:p>
        </p:txBody>
      </p:sp>
      <p:sp>
        <p:nvSpPr>
          <p:cNvPr id="35850" name="Oval 26"/>
          <p:cNvSpPr>
            <a:spLocks noChangeArrowheads="1"/>
          </p:cNvSpPr>
          <p:nvPr/>
        </p:nvSpPr>
        <p:spPr bwMode="auto">
          <a:xfrm>
            <a:off x="1244600" y="2886075"/>
            <a:ext cx="1638300" cy="792163"/>
          </a:xfrm>
          <a:prstGeom prst="ellipse">
            <a:avLst/>
          </a:prstGeom>
          <a:solidFill>
            <a:srgbClr val="FFCC00">
              <a:alpha val="50195"/>
            </a:srgbClr>
          </a:solidFill>
          <a:ln w="9525">
            <a:solidFill>
              <a:schemeClr val="tx1"/>
            </a:solidFill>
            <a:round/>
            <a:headEnd/>
            <a:tailEnd/>
          </a:ln>
        </p:spPr>
        <p:txBody>
          <a:bodyPr wrap="none" anchor="ctr"/>
          <a:lstStyle>
            <a:lvl1pPr defTabSz="457200">
              <a:defRPr>
                <a:solidFill>
                  <a:schemeClr val="tx1"/>
                </a:solidFill>
                <a:latin typeface="Arial" pitchFamily="34" charset="0"/>
              </a:defRPr>
            </a:lvl1pPr>
            <a:lvl2pPr marL="37931725" indent="-37474525" defTabSz="457200">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algn="ctr"/>
            <a:r>
              <a:rPr lang="es-ES" altLang="es-ES" sz="1400">
                <a:ea typeface="ＭＳ Ｐゴシック" pitchFamily="34" charset="-128"/>
              </a:rPr>
              <a:t>Familia y comunidad</a:t>
            </a:r>
          </a:p>
        </p:txBody>
      </p:sp>
      <p:sp>
        <p:nvSpPr>
          <p:cNvPr id="35851" name="Oval 27"/>
          <p:cNvSpPr>
            <a:spLocks noChangeArrowheads="1"/>
          </p:cNvSpPr>
          <p:nvPr/>
        </p:nvSpPr>
        <p:spPr bwMode="auto">
          <a:xfrm>
            <a:off x="2063750" y="2184400"/>
            <a:ext cx="1638300" cy="792163"/>
          </a:xfrm>
          <a:prstGeom prst="ellipse">
            <a:avLst/>
          </a:prstGeom>
          <a:solidFill>
            <a:srgbClr val="FFCC00">
              <a:alpha val="50195"/>
            </a:srgbClr>
          </a:solidFill>
          <a:ln w="9525">
            <a:solidFill>
              <a:schemeClr val="tx1"/>
            </a:solidFill>
            <a:round/>
            <a:headEnd/>
            <a:tailEnd/>
          </a:ln>
        </p:spPr>
        <p:txBody>
          <a:bodyPr wrap="none" anchor="ctr"/>
          <a:lstStyle>
            <a:lvl1pPr defTabSz="457200">
              <a:defRPr>
                <a:solidFill>
                  <a:schemeClr val="tx1"/>
                </a:solidFill>
                <a:latin typeface="Arial" pitchFamily="34" charset="0"/>
              </a:defRPr>
            </a:lvl1pPr>
            <a:lvl2pPr marL="37931725" indent="-37474525" defTabSz="457200">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algn="ctr"/>
            <a:r>
              <a:rPr lang="es-ES" altLang="es-ES" sz="1400">
                <a:ea typeface="ＭＳ Ｐゴシック" pitchFamily="34" charset="-128"/>
              </a:rPr>
              <a:t>Servicios Sociales</a:t>
            </a:r>
          </a:p>
        </p:txBody>
      </p:sp>
      <p:sp>
        <p:nvSpPr>
          <p:cNvPr id="35852" name="Oval 28"/>
          <p:cNvSpPr>
            <a:spLocks noChangeArrowheads="1"/>
          </p:cNvSpPr>
          <p:nvPr/>
        </p:nvSpPr>
        <p:spPr bwMode="auto">
          <a:xfrm>
            <a:off x="5568950" y="2185988"/>
            <a:ext cx="1657350" cy="790575"/>
          </a:xfrm>
          <a:prstGeom prst="ellipse">
            <a:avLst/>
          </a:prstGeom>
          <a:solidFill>
            <a:srgbClr val="FFCC00">
              <a:alpha val="50195"/>
            </a:srgbClr>
          </a:solidFill>
          <a:ln w="9525">
            <a:solidFill>
              <a:schemeClr val="tx1"/>
            </a:solidFill>
            <a:round/>
            <a:headEnd/>
            <a:tailEnd/>
          </a:ln>
        </p:spPr>
        <p:txBody>
          <a:bodyPr wrap="none" anchor="ctr"/>
          <a:lstStyle>
            <a:lvl1pPr defTabSz="457200">
              <a:defRPr>
                <a:solidFill>
                  <a:schemeClr val="tx1"/>
                </a:solidFill>
                <a:latin typeface="Arial" pitchFamily="34" charset="0"/>
              </a:defRPr>
            </a:lvl1pPr>
            <a:lvl2pPr marL="37931725" indent="-37474525" defTabSz="457200">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algn="ctr"/>
            <a:r>
              <a:rPr lang="es-ES" altLang="es-ES" sz="1400" dirty="0">
                <a:ea typeface="ＭＳ Ｐゴシック" pitchFamily="34" charset="-128"/>
              </a:rPr>
              <a:t>Centros de Salud</a:t>
            </a:r>
          </a:p>
        </p:txBody>
      </p:sp>
      <p:sp>
        <p:nvSpPr>
          <p:cNvPr id="35854" name="Oval 31"/>
          <p:cNvSpPr>
            <a:spLocks noChangeArrowheads="1"/>
          </p:cNvSpPr>
          <p:nvPr/>
        </p:nvSpPr>
        <p:spPr bwMode="auto">
          <a:xfrm>
            <a:off x="7197725" y="3517900"/>
            <a:ext cx="1839913" cy="792163"/>
          </a:xfrm>
          <a:prstGeom prst="ellipse">
            <a:avLst/>
          </a:prstGeom>
          <a:solidFill>
            <a:srgbClr val="FFCC00">
              <a:alpha val="50195"/>
            </a:srgbClr>
          </a:solidFill>
          <a:ln w="9525">
            <a:solidFill>
              <a:schemeClr val="tx1"/>
            </a:solidFill>
            <a:round/>
            <a:headEnd/>
            <a:tailEnd/>
          </a:ln>
        </p:spPr>
        <p:txBody>
          <a:bodyPr wrap="none" anchor="ctr"/>
          <a:lstStyle>
            <a:lvl1pPr defTabSz="457200">
              <a:defRPr>
                <a:solidFill>
                  <a:schemeClr val="tx1"/>
                </a:solidFill>
                <a:latin typeface="Arial" pitchFamily="34" charset="0"/>
              </a:defRPr>
            </a:lvl1pPr>
            <a:lvl2pPr marL="37931725" indent="-37474525" defTabSz="457200">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algn="ctr"/>
            <a:r>
              <a:rPr lang="es-ES" altLang="es-ES" sz="1400">
                <a:ea typeface="ＭＳ Ｐゴシック" pitchFamily="34" charset="-128"/>
              </a:rPr>
              <a:t>Educación</a:t>
            </a:r>
          </a:p>
        </p:txBody>
      </p:sp>
      <p:sp>
        <p:nvSpPr>
          <p:cNvPr id="35855" name="Oval 34"/>
          <p:cNvSpPr>
            <a:spLocks noChangeArrowheads="1"/>
          </p:cNvSpPr>
          <p:nvPr/>
        </p:nvSpPr>
        <p:spPr bwMode="auto">
          <a:xfrm>
            <a:off x="6099175" y="5011738"/>
            <a:ext cx="1839913" cy="792162"/>
          </a:xfrm>
          <a:prstGeom prst="ellipse">
            <a:avLst/>
          </a:prstGeom>
          <a:solidFill>
            <a:srgbClr val="FFCC00">
              <a:alpha val="50195"/>
            </a:srgbClr>
          </a:solidFill>
          <a:ln w="9525">
            <a:solidFill>
              <a:schemeClr val="tx1"/>
            </a:solidFill>
            <a:round/>
            <a:headEnd/>
            <a:tailEnd/>
          </a:ln>
        </p:spPr>
        <p:txBody>
          <a:bodyPr wrap="none" anchor="ctr"/>
          <a:lstStyle>
            <a:lvl1pPr defTabSz="457200">
              <a:defRPr>
                <a:solidFill>
                  <a:schemeClr val="tx1"/>
                </a:solidFill>
                <a:latin typeface="Arial" pitchFamily="34" charset="0"/>
              </a:defRPr>
            </a:lvl1pPr>
            <a:lvl2pPr marL="37931725" indent="-37474525" defTabSz="457200">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algn="ctr"/>
            <a:r>
              <a:rPr lang="es-ES" altLang="es-ES" sz="1400">
                <a:ea typeface="ＭＳ Ｐゴシック" pitchFamily="34" charset="-128"/>
              </a:rPr>
              <a:t>Deporte municipal</a:t>
            </a:r>
          </a:p>
        </p:txBody>
      </p:sp>
      <p:sp>
        <p:nvSpPr>
          <p:cNvPr id="35856" name="Oval 35"/>
          <p:cNvSpPr>
            <a:spLocks noChangeArrowheads="1"/>
          </p:cNvSpPr>
          <p:nvPr/>
        </p:nvSpPr>
        <p:spPr bwMode="auto">
          <a:xfrm>
            <a:off x="2987675" y="5516563"/>
            <a:ext cx="1839913" cy="865187"/>
          </a:xfrm>
          <a:prstGeom prst="ellipse">
            <a:avLst/>
          </a:prstGeom>
          <a:solidFill>
            <a:srgbClr val="FFCC00">
              <a:alpha val="50195"/>
            </a:srgbClr>
          </a:solidFill>
          <a:ln w="9525">
            <a:solidFill>
              <a:schemeClr val="tx1"/>
            </a:solidFill>
            <a:round/>
            <a:headEnd/>
            <a:tailEnd/>
          </a:ln>
        </p:spPr>
        <p:txBody>
          <a:bodyPr wrap="none" anchor="ctr"/>
          <a:lstStyle>
            <a:lvl1pPr defTabSz="457200">
              <a:defRPr>
                <a:solidFill>
                  <a:schemeClr val="tx1"/>
                </a:solidFill>
                <a:latin typeface="Arial" pitchFamily="34" charset="0"/>
              </a:defRPr>
            </a:lvl1pPr>
            <a:lvl2pPr marL="37931725" indent="-37474525" defTabSz="457200">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algn="ctr"/>
            <a:r>
              <a:rPr lang="es-ES" altLang="es-ES" sz="1400">
                <a:ea typeface="ＭＳ Ｐゴシック" pitchFamily="34" charset="-128"/>
              </a:rPr>
              <a:t>Urbanismo</a:t>
            </a:r>
          </a:p>
        </p:txBody>
      </p:sp>
      <p:sp>
        <p:nvSpPr>
          <p:cNvPr id="35857" name="Oval 36"/>
          <p:cNvSpPr>
            <a:spLocks noChangeArrowheads="1"/>
          </p:cNvSpPr>
          <p:nvPr/>
        </p:nvSpPr>
        <p:spPr bwMode="auto">
          <a:xfrm>
            <a:off x="1685925" y="5011738"/>
            <a:ext cx="1839913" cy="720725"/>
          </a:xfrm>
          <a:prstGeom prst="ellipse">
            <a:avLst/>
          </a:prstGeom>
          <a:solidFill>
            <a:srgbClr val="FFCC00">
              <a:alpha val="50195"/>
            </a:srgbClr>
          </a:solidFill>
          <a:ln w="9525">
            <a:solidFill>
              <a:schemeClr val="tx1"/>
            </a:solidFill>
            <a:round/>
            <a:headEnd/>
            <a:tailEnd/>
          </a:ln>
        </p:spPr>
        <p:txBody>
          <a:bodyPr wrap="none" anchor="ctr"/>
          <a:lstStyle>
            <a:lvl1pPr defTabSz="457200">
              <a:defRPr>
                <a:solidFill>
                  <a:schemeClr val="tx1"/>
                </a:solidFill>
                <a:latin typeface="Arial" pitchFamily="34" charset="0"/>
              </a:defRPr>
            </a:lvl1pPr>
            <a:lvl2pPr marL="37931725" indent="-37474525" defTabSz="457200">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algn="ctr"/>
            <a:r>
              <a:rPr lang="es-ES" altLang="es-ES" sz="1400">
                <a:ea typeface="ＭＳ Ｐゴシック" pitchFamily="34" charset="-128"/>
              </a:rPr>
              <a:t>Movilidad</a:t>
            </a:r>
          </a:p>
        </p:txBody>
      </p:sp>
      <p:sp>
        <p:nvSpPr>
          <p:cNvPr id="35858" name="Oval 29"/>
          <p:cNvSpPr>
            <a:spLocks noChangeArrowheads="1"/>
          </p:cNvSpPr>
          <p:nvPr/>
        </p:nvSpPr>
        <p:spPr bwMode="auto">
          <a:xfrm>
            <a:off x="6804025" y="4291013"/>
            <a:ext cx="1839913" cy="774700"/>
          </a:xfrm>
          <a:prstGeom prst="ellipse">
            <a:avLst/>
          </a:prstGeom>
          <a:solidFill>
            <a:srgbClr val="FFCC00">
              <a:alpha val="50195"/>
            </a:srgbClr>
          </a:solidFill>
          <a:ln w="9525">
            <a:solidFill>
              <a:schemeClr val="tx1"/>
            </a:solidFill>
            <a:round/>
            <a:headEnd/>
            <a:tailEnd/>
          </a:ln>
        </p:spPr>
        <p:txBody>
          <a:bodyPr wrap="none" anchor="ctr"/>
          <a:lstStyle>
            <a:lvl1pPr defTabSz="457200">
              <a:defRPr>
                <a:solidFill>
                  <a:schemeClr val="tx1"/>
                </a:solidFill>
                <a:latin typeface="Arial" pitchFamily="34" charset="0"/>
              </a:defRPr>
            </a:lvl1pPr>
            <a:lvl2pPr marL="37931725" indent="-37474525" defTabSz="457200">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algn="ctr"/>
            <a:r>
              <a:rPr lang="es-ES" altLang="es-ES" sz="1400">
                <a:ea typeface="ＭＳ Ｐゴシック" pitchFamily="34" charset="-128"/>
              </a:rPr>
              <a:t>Universidad</a:t>
            </a:r>
          </a:p>
        </p:txBody>
      </p:sp>
      <p:sp>
        <p:nvSpPr>
          <p:cNvPr id="35859" name="Oval 25"/>
          <p:cNvSpPr>
            <a:spLocks noChangeArrowheads="1"/>
          </p:cNvSpPr>
          <p:nvPr/>
        </p:nvSpPr>
        <p:spPr bwMode="auto">
          <a:xfrm>
            <a:off x="1042988" y="4310063"/>
            <a:ext cx="1839912" cy="755650"/>
          </a:xfrm>
          <a:prstGeom prst="ellipse">
            <a:avLst/>
          </a:prstGeom>
          <a:solidFill>
            <a:srgbClr val="FFCC00">
              <a:alpha val="50195"/>
            </a:srgbClr>
          </a:solidFill>
          <a:ln w="9525">
            <a:solidFill>
              <a:schemeClr val="tx1"/>
            </a:solidFill>
            <a:round/>
            <a:headEnd/>
            <a:tailEnd/>
          </a:ln>
        </p:spPr>
        <p:txBody>
          <a:bodyPr wrap="none" anchor="ctr"/>
          <a:lstStyle>
            <a:lvl1pPr defTabSz="457200">
              <a:defRPr>
                <a:solidFill>
                  <a:schemeClr val="tx1"/>
                </a:solidFill>
                <a:latin typeface="Arial" pitchFamily="34" charset="0"/>
              </a:defRPr>
            </a:lvl1pPr>
            <a:lvl2pPr marL="37931725" indent="-37474525" defTabSz="457200">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algn="ctr"/>
            <a:r>
              <a:rPr lang="es-ES" altLang="es-ES" sz="1400" dirty="0">
                <a:ea typeface="ＭＳ Ｐゴシック" pitchFamily="34" charset="-128"/>
              </a:rPr>
              <a:t>AAVV,ANPAS</a:t>
            </a:r>
          </a:p>
        </p:txBody>
      </p:sp>
      <p:sp>
        <p:nvSpPr>
          <p:cNvPr id="35860" name="Oval 31"/>
          <p:cNvSpPr>
            <a:spLocks noChangeArrowheads="1"/>
          </p:cNvSpPr>
          <p:nvPr/>
        </p:nvSpPr>
        <p:spPr bwMode="auto">
          <a:xfrm>
            <a:off x="3702050" y="2093913"/>
            <a:ext cx="1839913" cy="792162"/>
          </a:xfrm>
          <a:prstGeom prst="ellipse">
            <a:avLst/>
          </a:prstGeom>
          <a:solidFill>
            <a:srgbClr val="FFCC00">
              <a:alpha val="50195"/>
            </a:srgbClr>
          </a:solidFill>
          <a:ln w="9525">
            <a:solidFill>
              <a:schemeClr val="tx1"/>
            </a:solidFill>
            <a:round/>
            <a:headEnd/>
            <a:tailEnd/>
          </a:ln>
        </p:spPr>
        <p:txBody>
          <a:bodyPr wrap="none" anchor="ctr"/>
          <a:lstStyle>
            <a:lvl1pPr defTabSz="457200">
              <a:defRPr>
                <a:solidFill>
                  <a:schemeClr val="tx1"/>
                </a:solidFill>
                <a:latin typeface="Arial" pitchFamily="34" charset="0"/>
              </a:defRPr>
            </a:lvl1pPr>
            <a:lvl2pPr marL="37931725" indent="-37474525" defTabSz="457200">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algn="ctr"/>
            <a:r>
              <a:rPr lang="es-ES" altLang="es-ES" sz="1400" dirty="0">
                <a:ea typeface="ＭＳ Ｐゴシック" pitchFamily="34" charset="-128"/>
              </a:rPr>
              <a:t>Unidad </a:t>
            </a:r>
            <a:r>
              <a:rPr lang="es-ES" altLang="es-ES" sz="1400" dirty="0" err="1">
                <a:ea typeface="ＭＳ Ｐゴシック" pitchFamily="34" charset="-128"/>
              </a:rPr>
              <a:t>C.Movimiento</a:t>
            </a:r>
            <a:endParaRPr lang="es-ES" altLang="es-ES" sz="1400" dirty="0">
              <a:ea typeface="ＭＳ Ｐゴシック" pitchFamily="34" charset="-128"/>
            </a:endParaRPr>
          </a:p>
        </p:txBody>
      </p:sp>
      <p:sp>
        <p:nvSpPr>
          <p:cNvPr id="35861" name="Oval 34"/>
          <p:cNvSpPr>
            <a:spLocks noChangeArrowheads="1"/>
          </p:cNvSpPr>
          <p:nvPr/>
        </p:nvSpPr>
        <p:spPr bwMode="auto">
          <a:xfrm>
            <a:off x="4827588" y="5589588"/>
            <a:ext cx="1839912" cy="792162"/>
          </a:xfrm>
          <a:prstGeom prst="ellipse">
            <a:avLst/>
          </a:prstGeom>
          <a:solidFill>
            <a:srgbClr val="FFCC00">
              <a:alpha val="50195"/>
            </a:srgbClr>
          </a:solidFill>
          <a:ln w="9525">
            <a:solidFill>
              <a:schemeClr val="tx1"/>
            </a:solidFill>
            <a:round/>
            <a:headEnd/>
            <a:tailEnd/>
          </a:ln>
        </p:spPr>
        <p:txBody>
          <a:bodyPr wrap="none" anchor="ctr"/>
          <a:lstStyle>
            <a:lvl1pPr defTabSz="457200">
              <a:defRPr>
                <a:solidFill>
                  <a:schemeClr val="tx1"/>
                </a:solidFill>
                <a:latin typeface="Arial" pitchFamily="34" charset="0"/>
              </a:defRPr>
            </a:lvl1pPr>
            <a:lvl2pPr marL="37931725" indent="-37474525" defTabSz="457200">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algn="ctr"/>
            <a:r>
              <a:rPr lang="es-ES" altLang="es-ES" sz="1400" dirty="0">
                <a:ea typeface="ＭＳ Ｐゴシック" pitchFamily="34" charset="-128"/>
              </a:rPr>
              <a:t>CEFORE</a:t>
            </a:r>
          </a:p>
        </p:txBody>
      </p:sp>
      <p:pic>
        <p:nvPicPr>
          <p:cNvPr id="2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4348" y="0"/>
            <a:ext cx="1963737" cy="114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8313" y="2739232"/>
            <a:ext cx="1663700" cy="798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a:off x="2514565" y="6427789"/>
            <a:ext cx="2778160" cy="369332"/>
          </a:xfrm>
          <a:prstGeom prst="rect">
            <a:avLst/>
          </a:prstGeom>
          <a:noFill/>
        </p:spPr>
        <p:txBody>
          <a:bodyPr wrap="square" rtlCol="0">
            <a:spAutoFit/>
          </a:bodyPr>
          <a:lstStyle/>
          <a:p>
            <a:r>
              <a:rPr lang="es-ES" dirty="0"/>
              <a:t>Metodología de </a:t>
            </a:r>
            <a:r>
              <a:rPr lang="es-ES" dirty="0" err="1"/>
              <a:t>Aktibili</a:t>
            </a:r>
            <a:endParaRPr lang="es-ES" dirty="0"/>
          </a:p>
        </p:txBody>
      </p:sp>
    </p:spTree>
    <p:extLst>
      <p:ext uri="{BB962C8B-B14F-4D97-AF65-F5344CB8AC3E}">
        <p14:creationId xmlns:p14="http://schemas.microsoft.com/office/powerpoint/2010/main" val="32206874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1309265"/>
            <a:ext cx="6172200" cy="5112568"/>
          </a:xfrm>
        </p:spPr>
        <p:txBody>
          <a:bodyPr/>
          <a:lstStyle/>
          <a:p>
            <a:r>
              <a:rPr lang="es-ES" sz="3600" dirty="0">
                <a:solidFill>
                  <a:srgbClr val="C00000"/>
                </a:solidFill>
              </a:rPr>
              <a:t>Cultura del movimiento, cómo ser una persona activa en todas las etapas de la vida</a:t>
            </a:r>
          </a:p>
        </p:txBody>
      </p:sp>
      <p:sp>
        <p:nvSpPr>
          <p:cNvPr id="3" name="2 Marcador de texto"/>
          <p:cNvSpPr>
            <a:spLocks noGrp="1"/>
          </p:cNvSpPr>
          <p:nvPr>
            <p:ph type="body" idx="1"/>
          </p:nvPr>
        </p:nvSpPr>
        <p:spPr>
          <a:xfrm>
            <a:off x="0" y="5943809"/>
            <a:ext cx="6172200" cy="914400"/>
          </a:xfrm>
        </p:spPr>
        <p:txBody>
          <a:bodyPr>
            <a:normAutofit fontScale="70000" lnSpcReduction="20000"/>
          </a:bodyPr>
          <a:lstStyle/>
          <a:p>
            <a:r>
              <a:rPr lang="es-ES" dirty="0"/>
              <a:t>Unidad de Alfabetización </a:t>
            </a:r>
            <a:r>
              <a:rPr lang="es-ES" dirty="0" err="1"/>
              <a:t>Movemento</a:t>
            </a:r>
            <a:r>
              <a:rPr lang="es-ES" dirty="0"/>
              <a:t> Centro de Salud de </a:t>
            </a:r>
            <a:r>
              <a:rPr lang="es-ES" dirty="0" err="1"/>
              <a:t>Narón</a:t>
            </a:r>
            <a:endParaRPr lang="es-ES" dirty="0"/>
          </a:p>
          <a:p>
            <a:r>
              <a:rPr lang="es-ES" dirty="0"/>
              <a:t>Centros educativos de </a:t>
            </a:r>
            <a:r>
              <a:rPr lang="es-ES" dirty="0" err="1"/>
              <a:t>Narón</a:t>
            </a:r>
            <a:r>
              <a:rPr lang="es-ES" dirty="0"/>
              <a:t> y ANPAS</a:t>
            </a:r>
          </a:p>
          <a:p>
            <a:r>
              <a:rPr lang="es-ES" dirty="0"/>
              <a:t>Asociaciones de Vecinos de </a:t>
            </a:r>
            <a:r>
              <a:rPr lang="es-ES" dirty="0" err="1"/>
              <a:t>Narón</a:t>
            </a:r>
            <a:endParaRPr lang="es-ES" dirty="0"/>
          </a:p>
        </p:txBody>
      </p:sp>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3659" y="0"/>
            <a:ext cx="3291840" cy="6858000"/>
          </a:xfrm>
          <a:prstGeom prst="rect">
            <a:avLst/>
          </a:prstGeom>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963737" cy="114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28538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0" y="-20069"/>
            <a:ext cx="5158552" cy="6878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8838" y="0"/>
            <a:ext cx="1963737" cy="114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09314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51507" y="520105"/>
            <a:ext cx="8784976" cy="5016758"/>
          </a:xfrm>
          <a:prstGeom prst="rect">
            <a:avLst/>
          </a:prstGeom>
        </p:spPr>
        <p:txBody>
          <a:bodyPr wrap="square">
            <a:spAutoFit/>
          </a:bodyPr>
          <a:lstStyle/>
          <a:p>
            <a:r>
              <a:rPr lang="es-ES" sz="2000" b="1" dirty="0"/>
              <a:t>UNIDAD DE ALFABETIZACIÓN DEL MOVIMIENTO CENTRO DA SALUD DE NARÓN</a:t>
            </a:r>
          </a:p>
          <a:p>
            <a:endParaRPr lang="es-ES" sz="2000" dirty="0"/>
          </a:p>
          <a:p>
            <a:pPr algn="ctr"/>
            <a:r>
              <a:rPr lang="es-ES" sz="2000" b="1" dirty="0">
                <a:solidFill>
                  <a:srgbClr val="FFFF00"/>
                </a:solidFill>
              </a:rPr>
              <a:t>MISIÓN</a:t>
            </a:r>
            <a:r>
              <a:rPr lang="es-ES" sz="2000" b="1" dirty="0">
                <a:solidFill>
                  <a:schemeClr val="bg1"/>
                </a:solidFill>
              </a:rPr>
              <a:t>: combatir el sedentarismo en la población, estimulando a los diversos sectores de edad en la actividad física como actitud vital y preventiva</a:t>
            </a:r>
          </a:p>
          <a:p>
            <a:endParaRPr lang="es-ES" sz="2000" b="1" dirty="0">
              <a:solidFill>
                <a:schemeClr val="bg1"/>
              </a:solidFill>
            </a:endParaRPr>
          </a:p>
          <a:p>
            <a:r>
              <a:rPr lang="es-ES" sz="2000" b="1" dirty="0">
                <a:solidFill>
                  <a:schemeClr val="bg1"/>
                </a:solidFill>
              </a:rPr>
              <a:t>    </a:t>
            </a:r>
            <a:r>
              <a:rPr lang="es-ES" sz="2000" b="1" dirty="0">
                <a:solidFill>
                  <a:srgbClr val="FFFF00"/>
                </a:solidFill>
              </a:rPr>
              <a:t>VISIÓN</a:t>
            </a:r>
            <a:r>
              <a:rPr lang="es-ES" sz="2000" b="1" dirty="0">
                <a:solidFill>
                  <a:schemeClr val="bg1"/>
                </a:solidFill>
              </a:rPr>
              <a:t>: Repensar la actividad física como fuente vital</a:t>
            </a:r>
          </a:p>
          <a:p>
            <a:endParaRPr lang="es-ES" sz="2000" b="1" dirty="0">
              <a:solidFill>
                <a:schemeClr val="bg1"/>
              </a:solidFill>
            </a:endParaRPr>
          </a:p>
          <a:p>
            <a:r>
              <a:rPr lang="es-ES" sz="2000" b="1" dirty="0">
                <a:solidFill>
                  <a:schemeClr val="bg1"/>
                </a:solidFill>
              </a:rPr>
              <a:t>La Unesco cataloga el sedentarismo como el responsable de entre el 6% y 10% de las muertes causadas por Enfermedades no Transmisibles (ENT), como la obesidad, las enfermedades cardíacas, los accidentes cerebrovasculares, el cáncer, las enfermedades respiratorias crónicas y la diabetes.</a:t>
            </a:r>
          </a:p>
          <a:p>
            <a:endParaRPr lang="es-ES" sz="2000" b="1" dirty="0">
              <a:solidFill>
                <a:schemeClr val="bg1"/>
              </a:solidFill>
            </a:endParaRPr>
          </a:p>
          <a:p>
            <a:r>
              <a:rPr lang="es-ES" sz="2000" b="1" dirty="0"/>
              <a:t>Alfabetización física </a:t>
            </a:r>
            <a:r>
              <a:rPr lang="es-ES" sz="2000" b="1" dirty="0">
                <a:solidFill>
                  <a:schemeClr val="bg1"/>
                </a:solidFill>
              </a:rPr>
              <a:t>es una capacidad humana fundamental y valiosa que puede ser descrita como una disposición adquirida por individuos humanos que abarca la motivación, confianza, competencia física, conocimiento y comprensión que establece actividades físicas útiles como parte integrante de su estilo de vida.</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8430" y="5903366"/>
            <a:ext cx="1635570" cy="954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75684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b="1" dirty="0">
                <a:solidFill>
                  <a:srgbClr val="C00000"/>
                </a:solidFill>
              </a:rPr>
              <a:t>Programa de Prescripción Actividad Física</a:t>
            </a:r>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8650" y="1997075"/>
            <a:ext cx="3263837" cy="4351338"/>
          </a:xfr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3450" y="1204580"/>
            <a:ext cx="4400550" cy="5653419"/>
          </a:xfrm>
          <a:prstGeom prst="rect">
            <a:avLst/>
          </a:prstGeom>
        </p:spPr>
      </p:pic>
    </p:spTree>
    <p:extLst>
      <p:ext uri="{BB962C8B-B14F-4D97-AF65-F5344CB8AC3E}">
        <p14:creationId xmlns:p14="http://schemas.microsoft.com/office/powerpoint/2010/main" val="743773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p:cNvSpPr>
            <a:spLocks noGrp="1" noChangeArrowheads="1"/>
          </p:cNvSpPr>
          <p:nvPr>
            <p:ph type="title"/>
          </p:nvPr>
        </p:nvSpPr>
        <p:spPr>
          <a:xfrm>
            <a:off x="517823" y="-778944"/>
            <a:ext cx="6768752" cy="1979466"/>
          </a:xfrm>
        </p:spPr>
        <p:txBody>
          <a:bodyPr>
            <a:normAutofit/>
          </a:bodyPr>
          <a:lstStyle/>
          <a:p>
            <a:pPr>
              <a:defRPr/>
            </a:pPr>
            <a:r>
              <a:rPr lang="es-ES" sz="2800" b="1" dirty="0">
                <a:solidFill>
                  <a:srgbClr val="C00000"/>
                </a:solidFill>
              </a:rPr>
              <a:t>Prescripción de actividad física</a:t>
            </a:r>
          </a:p>
        </p:txBody>
      </p:sp>
      <p:pic>
        <p:nvPicPr>
          <p:cNvPr id="37891" name="Picture 3" descr="DSCN8184"/>
          <p:cNvPicPr>
            <a:picLocks noGrp="1" noChangeAspect="1" noChangeArrowheads="1"/>
          </p:cNvPicPr>
          <p:nvPr>
            <p:ph idx="4294967295"/>
          </p:nvPr>
        </p:nvPicPr>
        <p:blipFill>
          <a:blip r:embed="rId3" cstate="print">
            <a:extLst>
              <a:ext uri="{28A0092B-C50C-407E-A947-70E740481C1C}">
                <a14:useLocalDpi xmlns:a14="http://schemas.microsoft.com/office/drawing/2010/main" val="0"/>
              </a:ext>
            </a:extLst>
          </a:blip>
          <a:srcRect/>
          <a:stretch>
            <a:fillRect/>
          </a:stretch>
        </p:blipFill>
        <p:spPr>
          <a:xfrm>
            <a:off x="120649" y="608865"/>
            <a:ext cx="3686175" cy="2500677"/>
          </a:xfrm>
          <a:prstGeom prst="rect">
            <a:avLst/>
          </a:prstGeom>
          <a:noFill/>
        </p:spPr>
      </p:pic>
      <p:sp>
        <p:nvSpPr>
          <p:cNvPr id="2" name="1 CuadroTexto"/>
          <p:cNvSpPr txBox="1"/>
          <p:nvPr/>
        </p:nvSpPr>
        <p:spPr>
          <a:xfrm>
            <a:off x="2339752" y="6381328"/>
            <a:ext cx="2464970" cy="369332"/>
          </a:xfrm>
          <a:prstGeom prst="rect">
            <a:avLst/>
          </a:prstGeom>
          <a:noFill/>
        </p:spPr>
        <p:txBody>
          <a:bodyPr wrap="none" rtlCol="0">
            <a:spAutoFit/>
          </a:bodyPr>
          <a:lstStyle/>
          <a:p>
            <a:r>
              <a:rPr lang="es-ES" b="1" dirty="0"/>
              <a:t>Liga  </a:t>
            </a:r>
            <a:r>
              <a:rPr lang="es-ES" b="1" dirty="0" err="1"/>
              <a:t>Camiños</a:t>
            </a:r>
            <a:r>
              <a:rPr lang="es-ES" b="1" dirty="0"/>
              <a:t> de Galicia</a:t>
            </a:r>
          </a:p>
        </p:txBody>
      </p:sp>
      <p:pic>
        <p:nvPicPr>
          <p:cNvPr id="3" name="2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8566" y="4051127"/>
            <a:ext cx="4094277" cy="2722694"/>
          </a:xfrm>
          <a:prstGeom prst="rect">
            <a:avLst/>
          </a:prstGeom>
        </p:spPr>
      </p:pic>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716876"/>
            <a:ext cx="1963737" cy="114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Imagen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88531" y="651909"/>
            <a:ext cx="4024312" cy="2414587"/>
          </a:xfrm>
          <a:prstGeom prst="rect">
            <a:avLst/>
          </a:prstGeom>
        </p:spPr>
      </p:pic>
      <p:pic>
        <p:nvPicPr>
          <p:cNvPr id="8" name="Imagen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0649" y="3431275"/>
            <a:ext cx="1485899" cy="1981199"/>
          </a:xfrm>
          <a:prstGeom prst="rect">
            <a:avLst/>
          </a:prstGeom>
        </p:spPr>
      </p:pic>
      <p:pic>
        <p:nvPicPr>
          <p:cNvPr id="9" name="Imagen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71751" y="3272833"/>
            <a:ext cx="1943100" cy="3087380"/>
          </a:xfrm>
          <a:prstGeom prst="rect">
            <a:avLst/>
          </a:prstGeom>
        </p:spPr>
      </p:pic>
      <p:sp>
        <p:nvSpPr>
          <p:cNvPr id="5" name="CuadroTexto 4"/>
          <p:cNvSpPr txBox="1"/>
          <p:nvPr/>
        </p:nvSpPr>
        <p:spPr>
          <a:xfrm>
            <a:off x="6065579" y="3066496"/>
            <a:ext cx="2000250" cy="646331"/>
          </a:xfrm>
          <a:prstGeom prst="rect">
            <a:avLst/>
          </a:prstGeom>
          <a:noFill/>
        </p:spPr>
        <p:txBody>
          <a:bodyPr wrap="square" rtlCol="0">
            <a:spAutoFit/>
          </a:bodyPr>
          <a:lstStyle/>
          <a:p>
            <a:r>
              <a:rPr lang="es-ES" dirty="0"/>
              <a:t>Mini Talleres de Actividad Física</a:t>
            </a:r>
          </a:p>
        </p:txBody>
      </p:sp>
    </p:spTree>
    <p:extLst>
      <p:ext uri="{BB962C8B-B14F-4D97-AF65-F5344CB8AC3E}">
        <p14:creationId xmlns:p14="http://schemas.microsoft.com/office/powerpoint/2010/main" val="14028418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2614613" y="2714625"/>
            <a:ext cx="3814762" cy="1015663"/>
          </a:xfrm>
          <a:prstGeom prst="rect">
            <a:avLst/>
          </a:prstGeom>
          <a:noFill/>
        </p:spPr>
        <p:txBody>
          <a:bodyPr wrap="square" rtlCol="0">
            <a:spAutoFit/>
          </a:bodyPr>
          <a:lstStyle/>
          <a:p>
            <a:pPr algn="ctr"/>
            <a:r>
              <a:rPr lang="es-ES" sz="6000" dirty="0">
                <a:solidFill>
                  <a:srgbClr val="C00000"/>
                </a:solidFill>
              </a:rPr>
              <a:t>PROBLEMA</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8838" y="0"/>
            <a:ext cx="1963737" cy="114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51192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843" name="Object 3"/>
          <p:cNvGraphicFramePr>
            <a:graphicFrameLocks noGrp="1" noChangeAspect="1"/>
          </p:cNvGraphicFramePr>
          <p:nvPr>
            <p:ph type="chart" idx="1"/>
            <p:extLst>
              <p:ext uri="{D42A27DB-BD31-4B8C-83A1-F6EECF244321}">
                <p14:modId xmlns:p14="http://schemas.microsoft.com/office/powerpoint/2010/main" val="1720893464"/>
              </p:ext>
            </p:extLst>
          </p:nvPr>
        </p:nvGraphicFramePr>
        <p:xfrm>
          <a:off x="352425" y="1492250"/>
          <a:ext cx="10183813" cy="4851400"/>
        </p:xfrm>
        <a:graphic>
          <a:graphicData uri="http://schemas.openxmlformats.org/presentationml/2006/ole">
            <mc:AlternateContent xmlns:mc="http://schemas.openxmlformats.org/markup-compatibility/2006">
              <mc:Choice xmlns:v="urn:schemas-microsoft-com:vml" Requires="v">
                <p:oleObj spid="_x0000_s5127" name="Chart" r:id="rId4" imgW="9677421" imgH="4610084" progId="MSGraph.Chart.8">
                  <p:embed followColorScheme="full"/>
                </p:oleObj>
              </mc:Choice>
              <mc:Fallback>
                <p:oleObj name="Chart" r:id="rId4" imgW="9677421" imgH="4610084" progId="MSGraph.Chart.8">
                  <p:embed followColorScheme="full"/>
                  <p:pic>
                    <p:nvPicPr>
                      <p:cNvPr id="35843" name="Object 3"/>
                      <p:cNvPicPr>
                        <a:picLocks noChangeAspect="1" noChangeArrowheads="1"/>
                      </p:cNvPicPr>
                      <p:nvPr/>
                    </p:nvPicPr>
                    <p:blipFill>
                      <a:blip r:embed="rId5"/>
                      <a:srcRect/>
                      <a:stretch>
                        <a:fillRect/>
                      </a:stretch>
                    </p:blipFill>
                    <p:spPr bwMode="auto">
                      <a:xfrm>
                        <a:off x="352425" y="1492250"/>
                        <a:ext cx="10183813" cy="4851400"/>
                      </a:xfrm>
                      <a:prstGeom prst="rect">
                        <a:avLst/>
                      </a:prstGeom>
                    </p:spPr>
                  </p:pic>
                </p:oleObj>
              </mc:Fallback>
            </mc:AlternateContent>
          </a:graphicData>
        </a:graphic>
      </p:graphicFrame>
      <p:sp>
        <p:nvSpPr>
          <p:cNvPr id="35844" name="Text Box 4"/>
          <p:cNvSpPr txBox="1">
            <a:spLocks noChangeArrowheads="1"/>
          </p:cNvSpPr>
          <p:nvPr/>
        </p:nvSpPr>
        <p:spPr bwMode="auto">
          <a:xfrm>
            <a:off x="1524000" y="6248400"/>
            <a:ext cx="6318250" cy="347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lnSpc>
                <a:spcPct val="120000"/>
              </a:lnSpc>
            </a:pPr>
            <a:r>
              <a:rPr lang="en-US" altLang="es-ES" sz="1400" b="1">
                <a:solidFill>
                  <a:schemeClr val="bg1"/>
                </a:solidFill>
                <a:latin typeface="Tahoma" panose="020B0604030504040204" pitchFamily="34" charset="0"/>
                <a:cs typeface="Arial" panose="020B0604020202020204" pitchFamily="34" charset="0"/>
              </a:rPr>
              <a:t>Cooper Aerobics Center Longitudinal Study, 1970-2004. In progress</a:t>
            </a:r>
          </a:p>
        </p:txBody>
      </p:sp>
      <p:grpSp>
        <p:nvGrpSpPr>
          <p:cNvPr id="35846" name="Group 6"/>
          <p:cNvGrpSpPr>
            <a:grpSpLocks/>
          </p:cNvGrpSpPr>
          <p:nvPr/>
        </p:nvGrpSpPr>
        <p:grpSpPr bwMode="auto">
          <a:xfrm>
            <a:off x="-152400" y="0"/>
            <a:ext cx="9448800" cy="228600"/>
            <a:chOff x="-96" y="2928"/>
            <a:chExt cx="5952" cy="144"/>
          </a:xfrm>
        </p:grpSpPr>
        <p:sp>
          <p:nvSpPr>
            <p:cNvPr id="35847" name="Rectangle 7"/>
            <p:cNvSpPr>
              <a:spLocks noChangeArrowheads="1"/>
            </p:cNvSpPr>
            <p:nvPr/>
          </p:nvSpPr>
          <p:spPr bwMode="auto">
            <a:xfrm>
              <a:off x="-96" y="2928"/>
              <a:ext cx="5952" cy="96"/>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s-ES" altLang="es-ES">
                <a:solidFill>
                  <a:srgbClr val="003399"/>
                </a:solidFill>
              </a:endParaRPr>
            </a:p>
          </p:txBody>
        </p:sp>
        <p:sp>
          <p:nvSpPr>
            <p:cNvPr id="35848" name="Rectangle 8"/>
            <p:cNvSpPr>
              <a:spLocks noChangeArrowheads="1"/>
            </p:cNvSpPr>
            <p:nvPr/>
          </p:nvSpPr>
          <p:spPr bwMode="auto">
            <a:xfrm>
              <a:off x="-96" y="3024"/>
              <a:ext cx="5952" cy="48"/>
            </a:xfrm>
            <a:prstGeom prst="rect">
              <a:avLst/>
            </a:prstGeom>
            <a:solidFill>
              <a:srgbClr val="3399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s-ES" altLang="es-ES">
                <a:solidFill>
                  <a:srgbClr val="003399"/>
                </a:solidFill>
              </a:endParaRPr>
            </a:p>
          </p:txBody>
        </p:sp>
      </p:grpSp>
      <p:sp>
        <p:nvSpPr>
          <p:cNvPr id="35852" name="Rectangle 12"/>
          <p:cNvSpPr>
            <a:spLocks noChangeArrowheads="1"/>
          </p:cNvSpPr>
          <p:nvPr/>
        </p:nvSpPr>
        <p:spPr bwMode="auto">
          <a:xfrm>
            <a:off x="2743200" y="1492250"/>
            <a:ext cx="35274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s-ES" sz="1600" i="1"/>
              <a:t>40,842 Men &amp; 12,943 Women, ACLS</a:t>
            </a:r>
          </a:p>
        </p:txBody>
      </p:sp>
      <p:sp>
        <p:nvSpPr>
          <p:cNvPr id="35854" name="Rectangle 14"/>
          <p:cNvSpPr>
            <a:spLocks noChangeArrowheads="1"/>
          </p:cNvSpPr>
          <p:nvPr/>
        </p:nvSpPr>
        <p:spPr bwMode="auto">
          <a:xfrm>
            <a:off x="1219200" y="5867400"/>
            <a:ext cx="194151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r>
              <a:rPr lang="en-US" altLang="es-ES" sz="1200"/>
              <a:t>*cardio respiratory fitness </a:t>
            </a:r>
          </a:p>
        </p:txBody>
      </p:sp>
      <p:sp>
        <p:nvSpPr>
          <p:cNvPr id="35855" name="Rectangle 15"/>
          <p:cNvSpPr>
            <a:spLocks noChangeArrowheads="1"/>
          </p:cNvSpPr>
          <p:nvPr/>
        </p:nvSpPr>
        <p:spPr bwMode="auto">
          <a:xfrm>
            <a:off x="-152400" y="6705600"/>
            <a:ext cx="9448800" cy="152400"/>
          </a:xfrm>
          <a:prstGeom prst="rect">
            <a:avLst/>
          </a:prstGeom>
          <a:solidFill>
            <a:srgbClr val="CC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s-ES" altLang="es-ES">
              <a:solidFill>
                <a:srgbClr val="003399"/>
              </a:solidFill>
            </a:endParaRPr>
          </a:p>
        </p:txBody>
      </p:sp>
      <p:sp>
        <p:nvSpPr>
          <p:cNvPr id="35856" name="Rectangle 16"/>
          <p:cNvSpPr>
            <a:spLocks noChangeArrowheads="1"/>
          </p:cNvSpPr>
          <p:nvPr/>
        </p:nvSpPr>
        <p:spPr bwMode="auto">
          <a:xfrm>
            <a:off x="0" y="457200"/>
            <a:ext cx="9144000"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eaLnBrk="1" hangingPunct="1"/>
            <a:r>
              <a:rPr lang="en-US" altLang="es-ES" sz="2800" b="1">
                <a:latin typeface="Arial Narrow" panose="020B0606020202030204" pitchFamily="34" charset="0"/>
              </a:rPr>
              <a:t>Effect of Fitness (CRF) on Mortality</a:t>
            </a:r>
            <a:br>
              <a:rPr lang="en-US" altLang="es-ES" sz="2800" b="1">
                <a:latin typeface="Arial Narrow" panose="020B0606020202030204" pitchFamily="34" charset="0"/>
              </a:rPr>
            </a:br>
            <a:r>
              <a:rPr lang="en-US" altLang="es-ES" sz="2800" b="1">
                <a:latin typeface="Arial Narrow" panose="020B0606020202030204" pitchFamily="34" charset="0"/>
              </a:rPr>
              <a:t> </a:t>
            </a:r>
            <a:r>
              <a:rPr lang="en-US" altLang="es-ES" sz="1800" b="1">
                <a:solidFill>
                  <a:schemeClr val="tx1"/>
                </a:solidFill>
                <a:latin typeface="Arial Narrow" panose="020B0606020202030204" pitchFamily="34" charset="0"/>
              </a:rPr>
              <a:t>Attributable Fractions (%) for</a:t>
            </a:r>
            <a:br>
              <a:rPr lang="en-US" altLang="es-ES" sz="1800" b="1">
                <a:solidFill>
                  <a:schemeClr val="tx1"/>
                </a:solidFill>
                <a:latin typeface="Arial Narrow" panose="020B0606020202030204" pitchFamily="34" charset="0"/>
              </a:rPr>
            </a:br>
            <a:r>
              <a:rPr lang="en-US" altLang="es-ES" sz="1800" b="1">
                <a:solidFill>
                  <a:schemeClr val="tx1"/>
                </a:solidFill>
                <a:latin typeface="Arial Narrow" panose="020B0606020202030204" pitchFamily="34" charset="0"/>
              </a:rPr>
              <a:t>All-Cause Deaths</a:t>
            </a:r>
          </a:p>
        </p:txBody>
      </p:sp>
      <p:sp>
        <p:nvSpPr>
          <p:cNvPr id="35861" name="Rectangle 21"/>
          <p:cNvSpPr>
            <a:spLocks noChangeArrowheads="1"/>
          </p:cNvSpPr>
          <p:nvPr/>
        </p:nvSpPr>
        <p:spPr bwMode="auto">
          <a:xfrm>
            <a:off x="50006" y="6041232"/>
            <a:ext cx="90439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r>
              <a:rPr lang="en-US" altLang="es-ES" sz="1400" dirty="0"/>
              <a:t>Blair SN. Physical inactivity: the biggest public health problem of the 21st century. </a:t>
            </a:r>
            <a:r>
              <a:rPr lang="en-US" altLang="es-ES" sz="1400" i="1" dirty="0"/>
              <a:t>Br J Sports Med </a:t>
            </a:r>
            <a:r>
              <a:rPr lang="en-US" altLang="es-ES" sz="1400" dirty="0"/>
              <a:t>2009; 43:1-2. </a:t>
            </a:r>
          </a:p>
        </p:txBody>
      </p:sp>
    </p:spTree>
    <p:extLst>
      <p:ext uri="{BB962C8B-B14F-4D97-AF65-F5344CB8AC3E}">
        <p14:creationId xmlns:p14="http://schemas.microsoft.com/office/powerpoint/2010/main" val="32087257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2754" name="Group 2"/>
          <p:cNvGrpSpPr>
            <a:grpSpLocks/>
          </p:cNvGrpSpPr>
          <p:nvPr/>
        </p:nvGrpSpPr>
        <p:grpSpPr bwMode="auto">
          <a:xfrm>
            <a:off x="-152400" y="0"/>
            <a:ext cx="9448800" cy="228600"/>
            <a:chOff x="-96" y="2928"/>
            <a:chExt cx="5952" cy="144"/>
          </a:xfrm>
        </p:grpSpPr>
        <p:sp>
          <p:nvSpPr>
            <p:cNvPr id="202755" name="Rectangle 3"/>
            <p:cNvSpPr>
              <a:spLocks noChangeArrowheads="1"/>
            </p:cNvSpPr>
            <p:nvPr/>
          </p:nvSpPr>
          <p:spPr bwMode="auto">
            <a:xfrm>
              <a:off x="-96" y="2928"/>
              <a:ext cx="5952" cy="96"/>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s-ES" altLang="es-ES">
                <a:solidFill>
                  <a:srgbClr val="003399"/>
                </a:solidFill>
              </a:endParaRPr>
            </a:p>
          </p:txBody>
        </p:sp>
        <p:sp>
          <p:nvSpPr>
            <p:cNvPr id="202756" name="Rectangle 4"/>
            <p:cNvSpPr>
              <a:spLocks noChangeArrowheads="1"/>
            </p:cNvSpPr>
            <p:nvPr/>
          </p:nvSpPr>
          <p:spPr bwMode="auto">
            <a:xfrm>
              <a:off x="-96" y="3024"/>
              <a:ext cx="5952" cy="48"/>
            </a:xfrm>
            <a:prstGeom prst="rect">
              <a:avLst/>
            </a:prstGeom>
            <a:solidFill>
              <a:srgbClr val="3399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s-ES" altLang="es-ES">
                <a:solidFill>
                  <a:srgbClr val="003399"/>
                </a:solidFill>
              </a:endParaRPr>
            </a:p>
          </p:txBody>
        </p:sp>
      </p:grpSp>
      <p:sp>
        <p:nvSpPr>
          <p:cNvPr id="202757" name="Rectangle 5"/>
          <p:cNvSpPr>
            <a:spLocks noChangeArrowheads="1"/>
          </p:cNvSpPr>
          <p:nvPr/>
        </p:nvSpPr>
        <p:spPr bwMode="auto">
          <a:xfrm>
            <a:off x="1981200" y="228600"/>
            <a:ext cx="6781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eaLnBrk="1" hangingPunct="1"/>
            <a:endParaRPr lang="es-ES" altLang="es-ES" sz="1800" b="1">
              <a:solidFill>
                <a:schemeClr val="tx1"/>
              </a:solidFill>
            </a:endParaRPr>
          </a:p>
        </p:txBody>
      </p:sp>
      <p:sp>
        <p:nvSpPr>
          <p:cNvPr id="202786" name="Rectangle 34"/>
          <p:cNvSpPr>
            <a:spLocks noChangeArrowheads="1"/>
          </p:cNvSpPr>
          <p:nvPr/>
        </p:nvSpPr>
        <p:spPr bwMode="auto">
          <a:xfrm>
            <a:off x="-152400" y="6705600"/>
            <a:ext cx="9448800" cy="152400"/>
          </a:xfrm>
          <a:prstGeom prst="rect">
            <a:avLst/>
          </a:prstGeom>
          <a:solidFill>
            <a:srgbClr val="CC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s-ES" altLang="es-ES">
              <a:solidFill>
                <a:srgbClr val="003399"/>
              </a:solidFill>
            </a:endParaRPr>
          </a:p>
        </p:txBody>
      </p:sp>
      <p:sp>
        <p:nvSpPr>
          <p:cNvPr id="205826" name="Rectangle 2"/>
          <p:cNvSpPr>
            <a:spLocks noChangeArrowheads="1"/>
          </p:cNvSpPr>
          <p:nvPr/>
        </p:nvSpPr>
        <p:spPr bwMode="auto">
          <a:xfrm>
            <a:off x="0" y="277813"/>
            <a:ext cx="8991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eaLnBrk="1" hangingPunct="1"/>
            <a:r>
              <a:rPr lang="en-US" altLang="es-ES" sz="2800" b="1">
                <a:latin typeface="Arial Narrow" panose="020B0606020202030204" pitchFamily="34" charset="0"/>
              </a:rPr>
              <a:t>CRF and All-Cause Mortality, </a:t>
            </a:r>
            <a:br>
              <a:rPr lang="en-US" altLang="es-ES" sz="2800" b="1">
                <a:latin typeface="Arial Narrow" panose="020B0606020202030204" pitchFamily="34" charset="0"/>
              </a:rPr>
            </a:br>
            <a:r>
              <a:rPr lang="en-US" altLang="es-ES" sz="2400" b="1">
                <a:latin typeface="Arial Narrow" panose="020B0606020202030204" pitchFamily="34" charset="0"/>
              </a:rPr>
              <a:t>4060 Women and Men ≥60 Years of Age, 989 Deaths</a:t>
            </a:r>
          </a:p>
        </p:txBody>
      </p:sp>
      <p:graphicFrame>
        <p:nvGraphicFramePr>
          <p:cNvPr id="202790" name="Object 2"/>
          <p:cNvGraphicFramePr>
            <a:graphicFrameLocks noChangeAspect="1"/>
          </p:cNvGraphicFramePr>
          <p:nvPr/>
        </p:nvGraphicFramePr>
        <p:xfrm>
          <a:off x="0" y="1600200"/>
          <a:ext cx="9026525" cy="4700588"/>
        </p:xfrm>
        <a:graphic>
          <a:graphicData uri="http://schemas.openxmlformats.org/presentationml/2006/ole">
            <mc:AlternateContent xmlns:mc="http://schemas.openxmlformats.org/markup-compatibility/2006">
              <mc:Choice xmlns:v="urn:schemas-microsoft-com:vml" Requires="v">
                <p:oleObj spid="_x0000_s6151" name="Chart" r:id="rId4" imgW="8705745" imgH="4533916" progId="MSGraph.Chart.8">
                  <p:embed followColorScheme="full"/>
                </p:oleObj>
              </mc:Choice>
              <mc:Fallback>
                <p:oleObj name="Chart" r:id="rId4" imgW="8705745" imgH="4533916" progId="MSGraph.Chart.8">
                  <p:embed followColorScheme="full"/>
                  <p:pic>
                    <p:nvPicPr>
                      <p:cNvPr id="202790" name="Object 2"/>
                      <p:cNvPicPr>
                        <a:picLocks noChangeAspect="1" noChangeArrowheads="1"/>
                      </p:cNvPicPr>
                      <p:nvPr/>
                    </p:nvPicPr>
                    <p:blipFill>
                      <a:blip r:embed="rId5"/>
                      <a:srcRect/>
                      <a:stretch>
                        <a:fillRect/>
                      </a:stretch>
                    </p:blipFill>
                    <p:spPr bwMode="auto">
                      <a:xfrm>
                        <a:off x="0" y="1600200"/>
                        <a:ext cx="9026525" cy="470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2791" name="Text Box 4"/>
          <p:cNvSpPr txBox="1">
            <a:spLocks noChangeArrowheads="1"/>
          </p:cNvSpPr>
          <p:nvPr/>
        </p:nvSpPr>
        <p:spPr bwMode="auto">
          <a:xfrm>
            <a:off x="4267200" y="6096000"/>
            <a:ext cx="45243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US" altLang="es-ES">
                <a:latin typeface="Calibri" panose="020F0502020204030204" pitchFamily="34" charset="0"/>
              </a:rPr>
              <a:t>Sui X et al. </a:t>
            </a:r>
            <a:r>
              <a:rPr lang="en-US" altLang="es-ES" i="1">
                <a:latin typeface="Calibri" panose="020F0502020204030204" pitchFamily="34" charset="0"/>
              </a:rPr>
              <a:t>J Am Geriatrics Soc </a:t>
            </a:r>
            <a:r>
              <a:rPr lang="en-US" altLang="es-ES">
                <a:latin typeface="Calibri" panose="020F0502020204030204" pitchFamily="34" charset="0"/>
              </a:rPr>
              <a:t>2007; 55:1940-7</a:t>
            </a:r>
          </a:p>
        </p:txBody>
      </p:sp>
      <p:sp>
        <p:nvSpPr>
          <p:cNvPr id="202792" name="Text Box 5"/>
          <p:cNvSpPr txBox="1">
            <a:spLocks noChangeArrowheads="1"/>
          </p:cNvSpPr>
          <p:nvPr/>
        </p:nvSpPr>
        <p:spPr bwMode="auto">
          <a:xfrm>
            <a:off x="228600" y="1447800"/>
            <a:ext cx="37496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US" altLang="es-ES" b="1">
                <a:latin typeface="Calibri" panose="020F0502020204030204" pitchFamily="34" charset="0"/>
              </a:rPr>
              <a:t>All-cause deaths/10,000 person-years</a:t>
            </a:r>
          </a:p>
        </p:txBody>
      </p:sp>
      <p:sp>
        <p:nvSpPr>
          <p:cNvPr id="202793" name="Text Box 6"/>
          <p:cNvSpPr txBox="1">
            <a:spLocks noChangeArrowheads="1"/>
          </p:cNvSpPr>
          <p:nvPr/>
        </p:nvSpPr>
        <p:spPr bwMode="auto">
          <a:xfrm>
            <a:off x="136525" y="6127750"/>
            <a:ext cx="23320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US" altLang="es-ES" b="1">
                <a:latin typeface="Calibri" panose="020F0502020204030204" pitchFamily="34" charset="0"/>
              </a:rPr>
              <a:t>Rates are age adjusted</a:t>
            </a:r>
          </a:p>
        </p:txBody>
      </p:sp>
    </p:spTree>
    <p:extLst>
      <p:ext uri="{BB962C8B-B14F-4D97-AF65-F5344CB8AC3E}">
        <p14:creationId xmlns:p14="http://schemas.microsoft.com/office/powerpoint/2010/main" val="42442711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0050" name="Group 2"/>
          <p:cNvGrpSpPr>
            <a:grpSpLocks/>
          </p:cNvGrpSpPr>
          <p:nvPr/>
        </p:nvGrpSpPr>
        <p:grpSpPr bwMode="auto">
          <a:xfrm>
            <a:off x="-152400" y="0"/>
            <a:ext cx="9448800" cy="228600"/>
            <a:chOff x="-96" y="2928"/>
            <a:chExt cx="5952" cy="144"/>
          </a:xfrm>
        </p:grpSpPr>
        <p:sp>
          <p:nvSpPr>
            <p:cNvPr id="130051" name="Rectangle 3"/>
            <p:cNvSpPr>
              <a:spLocks noChangeArrowheads="1"/>
            </p:cNvSpPr>
            <p:nvPr/>
          </p:nvSpPr>
          <p:spPr bwMode="auto">
            <a:xfrm>
              <a:off x="-96" y="2928"/>
              <a:ext cx="5952" cy="96"/>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s-ES" altLang="es-ES">
                <a:solidFill>
                  <a:srgbClr val="003399"/>
                </a:solidFill>
              </a:endParaRPr>
            </a:p>
          </p:txBody>
        </p:sp>
        <p:sp>
          <p:nvSpPr>
            <p:cNvPr id="130052" name="Rectangle 4"/>
            <p:cNvSpPr>
              <a:spLocks noChangeArrowheads="1"/>
            </p:cNvSpPr>
            <p:nvPr/>
          </p:nvSpPr>
          <p:spPr bwMode="auto">
            <a:xfrm>
              <a:off x="-96" y="3024"/>
              <a:ext cx="5952" cy="48"/>
            </a:xfrm>
            <a:prstGeom prst="rect">
              <a:avLst/>
            </a:prstGeom>
            <a:solidFill>
              <a:srgbClr val="3399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s-ES" altLang="es-ES">
                <a:solidFill>
                  <a:srgbClr val="003399"/>
                </a:solidFill>
              </a:endParaRPr>
            </a:p>
          </p:txBody>
        </p:sp>
      </p:grpSp>
      <p:sp>
        <p:nvSpPr>
          <p:cNvPr id="130053" name="Rectangle 5"/>
          <p:cNvSpPr>
            <a:spLocks noChangeArrowheads="1"/>
          </p:cNvSpPr>
          <p:nvPr/>
        </p:nvSpPr>
        <p:spPr bwMode="auto">
          <a:xfrm>
            <a:off x="1981200" y="228600"/>
            <a:ext cx="6781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eaLnBrk="1" hangingPunct="1"/>
            <a:endParaRPr lang="es-ES" altLang="es-ES" sz="1800" b="1">
              <a:solidFill>
                <a:schemeClr val="tx1"/>
              </a:solidFill>
            </a:endParaRPr>
          </a:p>
        </p:txBody>
      </p:sp>
      <p:graphicFrame>
        <p:nvGraphicFramePr>
          <p:cNvPr id="130054" name="Group 6"/>
          <p:cNvGraphicFramePr>
            <a:graphicFrameLocks noGrp="1"/>
          </p:cNvGraphicFramePr>
          <p:nvPr/>
        </p:nvGraphicFramePr>
        <p:xfrm>
          <a:off x="762000" y="1676400"/>
          <a:ext cx="7620000" cy="4495800"/>
        </p:xfrm>
        <a:graphic>
          <a:graphicData uri="http://schemas.openxmlformats.org/drawingml/2006/table">
            <a:tbl>
              <a:tblPr/>
              <a:tblGrid>
                <a:gridCol w="3165475">
                  <a:extLst>
                    <a:ext uri="{9D8B030D-6E8A-4147-A177-3AD203B41FA5}">
                      <a16:colId xmlns:a16="http://schemas.microsoft.com/office/drawing/2014/main" val="2936840305"/>
                    </a:ext>
                  </a:extLst>
                </a:gridCol>
                <a:gridCol w="4454525">
                  <a:extLst>
                    <a:ext uri="{9D8B030D-6E8A-4147-A177-3AD203B41FA5}">
                      <a16:colId xmlns:a16="http://schemas.microsoft.com/office/drawing/2014/main" val="2486077777"/>
                    </a:ext>
                  </a:extLst>
                </a:gridCol>
              </a:tblGrid>
              <a:tr h="109855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s-ES" sz="2800" b="1" i="0" u="none" strike="noStrike" cap="none" normalizeH="0" baseline="0">
                          <a:ln>
                            <a:noFill/>
                          </a:ln>
                          <a:solidFill>
                            <a:schemeClr val="tx1"/>
                          </a:solidFill>
                          <a:effectLst/>
                          <a:latin typeface="Arial" panose="020B0604020202020204" pitchFamily="34" charset="0"/>
                          <a:cs typeface="Arial" panose="020B0604020202020204" pitchFamily="34" charset="0"/>
                        </a:rPr>
                        <a:t>Risk Factor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s-ES" sz="2800" b="1" i="0" u="none" strike="noStrike" cap="none" normalizeH="0" baseline="0">
                          <a:ln>
                            <a:noFill/>
                          </a:ln>
                          <a:solidFill>
                            <a:schemeClr val="tx1"/>
                          </a:solidFill>
                          <a:effectLst/>
                          <a:latin typeface="Arial" panose="020B0604020202020204" pitchFamily="34" charset="0"/>
                          <a:cs typeface="Arial" panose="020B0604020202020204" pitchFamily="34" charset="0"/>
                        </a:rPr>
                        <a:t>45-64 years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s-ES" sz="2800" b="1" i="0" u="none" strike="noStrike" cap="none" normalizeH="0" baseline="0">
                          <a:ln>
                            <a:noFill/>
                          </a:ln>
                          <a:solidFill>
                            <a:schemeClr val="tx1"/>
                          </a:solidFill>
                          <a:effectLst/>
                          <a:latin typeface="Arial" panose="020B0604020202020204" pitchFamily="34" charset="0"/>
                          <a:cs typeface="Arial" panose="020B0604020202020204" pitchFamily="34" charset="0"/>
                        </a:rPr>
                        <a:t>Hazard Ratio (95% CI)</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084995966"/>
                  </a:ext>
                </a:extLst>
              </a:tr>
              <a:tr h="568325">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s-ES" sz="2800" b="1" i="0" u="none" strike="noStrike" cap="none" normalizeH="0" baseline="0">
                          <a:ln>
                            <a:noFill/>
                          </a:ln>
                          <a:solidFill>
                            <a:schemeClr val="tx1"/>
                          </a:solidFill>
                          <a:effectLst/>
                          <a:latin typeface="Arial" panose="020B0604020202020204" pitchFamily="34" charset="0"/>
                          <a:cs typeface="Arial" panose="020B0604020202020204" pitchFamily="34" charset="0"/>
                        </a:rPr>
                        <a:t>Smoking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s-ES" sz="2800" b="1" i="0" u="none" strike="noStrike" cap="none" normalizeH="0" baseline="0">
                          <a:ln>
                            <a:noFill/>
                          </a:ln>
                          <a:solidFill>
                            <a:schemeClr val="tx1"/>
                          </a:solidFill>
                          <a:effectLst/>
                          <a:latin typeface="Arial" panose="020B0604020202020204" pitchFamily="34" charset="0"/>
                          <a:cs typeface="Arial" panose="020B0604020202020204" pitchFamily="34" charset="0"/>
                        </a:rPr>
                        <a:t>1.56 (1.23-1.99)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057914792"/>
                  </a:ext>
                </a:extLst>
              </a:tr>
              <a:tr h="56515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s-ES" sz="2800" b="0" i="1" u="none" strike="noStrike" cap="none" normalizeH="0" baseline="0">
                          <a:ln>
                            <a:noFill/>
                          </a:ln>
                          <a:solidFill>
                            <a:schemeClr val="tx1"/>
                          </a:solidFill>
                          <a:effectLst/>
                          <a:latin typeface="Arial" panose="020B0604020202020204" pitchFamily="34" charset="0"/>
                          <a:cs typeface="Arial" panose="020B0604020202020204" pitchFamily="34" charset="0"/>
                        </a:rPr>
                        <a:t>Physical Inactivity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s-ES" sz="2800" b="0" i="0" u="none" strike="noStrike" cap="none" normalizeH="0" baseline="0">
                          <a:ln>
                            <a:noFill/>
                          </a:ln>
                          <a:solidFill>
                            <a:schemeClr val="tx1"/>
                          </a:solidFill>
                          <a:effectLst/>
                          <a:latin typeface="Arial" panose="020B0604020202020204" pitchFamily="34" charset="0"/>
                          <a:cs typeface="Arial" panose="020B0604020202020204" pitchFamily="34" charset="0"/>
                        </a:rPr>
                        <a:t>1.40 (1.05-1.87)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504586767"/>
                  </a:ext>
                </a:extLst>
              </a:tr>
              <a:tr h="56515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s-ES" sz="2800" b="1" i="0" u="none" strike="noStrike" cap="none" normalizeH="0" baseline="0">
                          <a:ln>
                            <a:noFill/>
                          </a:ln>
                          <a:solidFill>
                            <a:schemeClr val="tx1"/>
                          </a:solidFill>
                          <a:effectLst/>
                          <a:latin typeface="Arial" panose="020B0604020202020204" pitchFamily="34" charset="0"/>
                          <a:cs typeface="Arial" panose="020B0604020202020204" pitchFamily="34" charset="0"/>
                        </a:rPr>
                        <a:t>BMI </a:t>
                      </a:r>
                      <a:r>
                        <a:rPr kumimoji="0" lang="en-US" altLang="es-ES" sz="2800" b="1" i="0" u="none" strike="noStrike" cap="none" normalizeH="0" baseline="0">
                          <a:ln>
                            <a:noFill/>
                          </a:ln>
                          <a:solidFill>
                            <a:schemeClr val="tx1"/>
                          </a:solidFill>
                          <a:effectLst/>
                          <a:latin typeface="Arial" panose="020B0604020202020204" pitchFamily="34" charset="0"/>
                          <a:cs typeface="Tahoma" panose="020B0604030504040204" pitchFamily="34" charset="0"/>
                        </a:rPr>
                        <a:t>≥30.0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s-ES" sz="2800" b="1" i="0" u="none" strike="noStrike" cap="none" normalizeH="0" baseline="0">
                          <a:ln>
                            <a:noFill/>
                          </a:ln>
                          <a:solidFill>
                            <a:schemeClr val="tx1"/>
                          </a:solidFill>
                          <a:effectLst/>
                          <a:latin typeface="Arial" panose="020B0604020202020204" pitchFamily="34" charset="0"/>
                          <a:cs typeface="Arial" panose="020B0604020202020204" pitchFamily="34" charset="0"/>
                        </a:rPr>
                        <a:t>1.35 (0.96-1.89)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242652493"/>
                  </a:ext>
                </a:extLst>
              </a:tr>
              <a:tr h="56515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s-ES" sz="2800" b="1" i="0" u="none" strike="noStrike" cap="none" normalizeH="0" baseline="0">
                          <a:ln>
                            <a:noFill/>
                          </a:ln>
                          <a:solidFill>
                            <a:schemeClr val="tx1"/>
                          </a:solidFill>
                          <a:effectLst/>
                          <a:latin typeface="Arial" panose="020B0604020202020204" pitchFamily="34" charset="0"/>
                          <a:cs typeface="Arial" panose="020B0604020202020204" pitchFamily="34" charset="0"/>
                        </a:rPr>
                        <a:t>High BP</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s-ES" sz="2800" b="1" i="0" u="none" strike="noStrike" cap="none" normalizeH="0" baseline="0">
                          <a:ln>
                            <a:noFill/>
                          </a:ln>
                          <a:solidFill>
                            <a:schemeClr val="tx1"/>
                          </a:solidFill>
                          <a:effectLst/>
                          <a:latin typeface="Arial" panose="020B0604020202020204" pitchFamily="34" charset="0"/>
                          <a:cs typeface="Arial" panose="020B0604020202020204" pitchFamily="34" charset="0"/>
                        </a:rPr>
                        <a:t>1.35 (1.06-1.73)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866250819"/>
                  </a:ext>
                </a:extLst>
              </a:tr>
              <a:tr h="568325">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s-ES" sz="2800" b="1" i="0" u="none" strike="noStrike" cap="none" normalizeH="0" baseline="0">
                          <a:ln>
                            <a:noFill/>
                          </a:ln>
                          <a:solidFill>
                            <a:schemeClr val="tx1"/>
                          </a:solidFill>
                          <a:effectLst/>
                          <a:latin typeface="Arial" panose="020B0604020202020204" pitchFamily="34" charset="0"/>
                          <a:cs typeface="Arial" panose="020B0604020202020204" pitchFamily="34" charset="0"/>
                        </a:rPr>
                        <a:t>High Cholesterol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s-ES" sz="2800" b="1" i="0" u="none" strike="noStrike" cap="none" normalizeH="0" baseline="0">
                          <a:ln>
                            <a:noFill/>
                          </a:ln>
                          <a:solidFill>
                            <a:schemeClr val="tx1"/>
                          </a:solidFill>
                          <a:effectLst/>
                          <a:latin typeface="Arial" panose="020B0604020202020204" pitchFamily="34" charset="0"/>
                          <a:cs typeface="Arial" panose="020B0604020202020204" pitchFamily="34" charset="0"/>
                        </a:rPr>
                        <a:t>1.14 (0.89-1.44)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928030061"/>
                  </a:ext>
                </a:extLst>
              </a:tr>
              <a:tr h="56515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s-ES" sz="2800" b="1" i="0" u="none" strike="noStrike" cap="none" normalizeH="0" baseline="0">
                          <a:ln>
                            <a:noFill/>
                          </a:ln>
                          <a:solidFill>
                            <a:schemeClr val="tx1"/>
                          </a:solidFill>
                          <a:effectLst/>
                          <a:latin typeface="Arial" panose="020B0604020202020204" pitchFamily="34" charset="0"/>
                          <a:cs typeface="Arial" panose="020B0604020202020204" pitchFamily="34" charset="0"/>
                        </a:rPr>
                        <a:t>Diabetes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s-ES" sz="2800" b="1" i="0" u="none" strike="noStrike" cap="none" normalizeH="0" baseline="0">
                          <a:ln>
                            <a:noFill/>
                          </a:ln>
                          <a:solidFill>
                            <a:schemeClr val="tx1"/>
                          </a:solidFill>
                          <a:effectLst/>
                          <a:latin typeface="Arial" panose="020B0604020202020204" pitchFamily="34" charset="0"/>
                          <a:cs typeface="Arial" panose="020B0604020202020204" pitchFamily="34" charset="0"/>
                        </a:rPr>
                        <a:t>3.25 (2.04-5.19)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222392744"/>
                  </a:ext>
                </a:extLst>
              </a:tr>
            </a:tbl>
          </a:graphicData>
        </a:graphic>
      </p:graphicFrame>
      <p:sp>
        <p:nvSpPr>
          <p:cNvPr id="130080" name="Text Box 32"/>
          <p:cNvSpPr txBox="1">
            <a:spLocks noChangeArrowheads="1"/>
          </p:cNvSpPr>
          <p:nvPr/>
        </p:nvSpPr>
        <p:spPr bwMode="auto">
          <a:xfrm>
            <a:off x="0" y="6324600"/>
            <a:ext cx="37719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s-ES" sz="1400">
                <a:latin typeface="Tahoma" panose="020B0604030504040204" pitchFamily="34" charset="0"/>
              </a:rPr>
              <a:t>Valiyeva E et al. </a:t>
            </a:r>
            <a:r>
              <a:rPr lang="en-US" altLang="es-ES" sz="1400" i="1">
                <a:latin typeface="Tahoma" panose="020B0604030504040204" pitchFamily="34" charset="0"/>
              </a:rPr>
              <a:t>Arch Int Med</a:t>
            </a:r>
            <a:r>
              <a:rPr lang="en-US" altLang="es-ES" sz="1400">
                <a:latin typeface="Tahoma" panose="020B0604030504040204" pitchFamily="34" charset="0"/>
              </a:rPr>
              <a:t>  2006; 166:985</a:t>
            </a:r>
          </a:p>
        </p:txBody>
      </p:sp>
      <p:sp>
        <p:nvSpPr>
          <p:cNvPr id="130081" name="Oval 33"/>
          <p:cNvSpPr>
            <a:spLocks noChangeArrowheads="1"/>
          </p:cNvSpPr>
          <p:nvPr/>
        </p:nvSpPr>
        <p:spPr bwMode="auto">
          <a:xfrm>
            <a:off x="609600" y="3276600"/>
            <a:ext cx="3276600" cy="6858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130085" name="Rectangle 37"/>
          <p:cNvSpPr>
            <a:spLocks noChangeArrowheads="1"/>
          </p:cNvSpPr>
          <p:nvPr/>
        </p:nvSpPr>
        <p:spPr bwMode="auto">
          <a:xfrm>
            <a:off x="-152400" y="6705600"/>
            <a:ext cx="9448800" cy="152400"/>
          </a:xfrm>
          <a:prstGeom prst="rect">
            <a:avLst/>
          </a:prstGeom>
          <a:solidFill>
            <a:srgbClr val="CC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s-ES" altLang="es-ES">
              <a:solidFill>
                <a:srgbClr val="003399"/>
              </a:solidFill>
            </a:endParaRPr>
          </a:p>
        </p:txBody>
      </p:sp>
      <p:sp>
        <p:nvSpPr>
          <p:cNvPr id="130087" name="Rectangle 39"/>
          <p:cNvSpPr>
            <a:spLocks noChangeArrowheads="1"/>
          </p:cNvSpPr>
          <p:nvPr/>
        </p:nvSpPr>
        <p:spPr bwMode="auto">
          <a:xfrm>
            <a:off x="0" y="457200"/>
            <a:ext cx="9144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eaLnBrk="1" hangingPunct="1"/>
            <a:r>
              <a:rPr lang="en-US" altLang="es-ES" sz="2800" b="1">
                <a:latin typeface="Arial Narrow" panose="020B0606020202030204" pitchFamily="34" charset="0"/>
              </a:rPr>
              <a:t>Lifestyle-related Risk Factors and </a:t>
            </a:r>
            <a:br>
              <a:rPr lang="en-US" altLang="es-ES" sz="2800" b="1">
                <a:latin typeface="Arial Narrow" panose="020B0606020202030204" pitchFamily="34" charset="0"/>
              </a:rPr>
            </a:br>
            <a:r>
              <a:rPr lang="en-US" altLang="es-ES" sz="2800" b="1">
                <a:latin typeface="Arial Narrow" panose="020B0606020202030204" pitchFamily="34" charset="0"/>
              </a:rPr>
              <a:t>Risk of Future Nursing Home Admissions; 6462 Adults</a:t>
            </a:r>
          </a:p>
        </p:txBody>
      </p:sp>
    </p:spTree>
    <p:extLst>
      <p:ext uri="{BB962C8B-B14F-4D97-AF65-F5344CB8AC3E}">
        <p14:creationId xmlns:p14="http://schemas.microsoft.com/office/powerpoint/2010/main" val="5616767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385" name="3 Marcador de contenido"/>
          <p:cNvGraphicFramePr>
            <a:graphicFrameLocks noGrp="1"/>
          </p:cNvGraphicFramePr>
          <p:nvPr>
            <p:ph idx="1"/>
          </p:nvPr>
        </p:nvGraphicFramePr>
        <p:xfrm>
          <a:off x="708025" y="1463675"/>
          <a:ext cx="7773988" cy="4584700"/>
        </p:xfrm>
        <a:graphic>
          <a:graphicData uri="http://schemas.openxmlformats.org/presentationml/2006/ole">
            <mc:AlternateContent xmlns:mc="http://schemas.openxmlformats.org/markup-compatibility/2006">
              <mc:Choice xmlns:v="urn:schemas-microsoft-com:vml" Requires="v">
                <p:oleObj spid="_x0000_s3079" r:id="rId4" imgW="7773074" imgH="4584589" progId="Excel.Chart.8">
                  <p:embed/>
                </p:oleObj>
              </mc:Choice>
              <mc:Fallback>
                <p:oleObj r:id="rId4" imgW="7773074" imgH="4584589" progId="Excel.Chart.8">
                  <p:embed/>
                  <p:pic>
                    <p:nvPicPr>
                      <p:cNvPr id="16385" name="3 Marcador de contenido"/>
                      <p:cNvPicPr>
                        <a:picLocks noGrp="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025" y="1463675"/>
                        <a:ext cx="7773988" cy="45847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pic>
        <p:nvPicPr>
          <p:cNvPr id="16386" name="Imagen 16" descr="Logo SEMERGEN ok.jpg"/>
          <p:cNvPicPr>
            <a:picLocks noChangeAspect="1"/>
          </p:cNvPicPr>
          <p:nvPr/>
        </p:nvPicPr>
        <p:blipFill>
          <a:blip r:embed="rId6"/>
          <a:srcRect/>
          <a:stretch>
            <a:fillRect/>
          </a:stretch>
        </p:blipFill>
        <p:spPr bwMode="auto">
          <a:xfrm>
            <a:off x="11113" y="25400"/>
            <a:ext cx="1257300" cy="1135063"/>
          </a:xfrm>
          <a:prstGeom prst="rect">
            <a:avLst/>
          </a:prstGeom>
          <a:noFill/>
          <a:ln w="9525">
            <a:noFill/>
            <a:miter lim="800000"/>
            <a:headEnd/>
            <a:tailEnd/>
          </a:ln>
        </p:spPr>
      </p:pic>
      <p:sp>
        <p:nvSpPr>
          <p:cNvPr id="16387" name="Text Box 2"/>
          <p:cNvSpPr txBox="1">
            <a:spLocks noChangeArrowheads="1"/>
          </p:cNvSpPr>
          <p:nvPr/>
        </p:nvSpPr>
        <p:spPr bwMode="auto">
          <a:xfrm>
            <a:off x="468313" y="733426"/>
            <a:ext cx="8786813" cy="760413"/>
          </a:xfrm>
          <a:prstGeom prst="rect">
            <a:avLst/>
          </a:prstGeom>
          <a:noFill/>
          <a:ln w="9525">
            <a:noFill/>
            <a:miter lim="800000"/>
            <a:headEnd/>
            <a:tailEnd/>
          </a:ln>
        </p:spPr>
        <p:txBody>
          <a:bodyPr lIns="91408" tIns="45704" rIns="91408" bIns="45704">
            <a:spAutoFit/>
          </a:bodyPr>
          <a:lstStyle/>
          <a:p>
            <a:pPr algn="ctr">
              <a:lnSpc>
                <a:spcPct val="80000"/>
              </a:lnSpc>
              <a:spcBef>
                <a:spcPts val="600"/>
              </a:spcBef>
            </a:pPr>
            <a:r>
              <a:rPr lang="es-ES_tradnl" altLang="es-ES_tradnl" sz="2300" b="1" dirty="0">
                <a:solidFill>
                  <a:srgbClr val="660033"/>
                </a:solidFill>
              </a:rPr>
              <a:t>Mortalidad proporcional por las principales causas</a:t>
            </a:r>
          </a:p>
          <a:p>
            <a:pPr algn="ctr">
              <a:lnSpc>
                <a:spcPct val="80000"/>
              </a:lnSpc>
              <a:spcBef>
                <a:spcPts val="600"/>
              </a:spcBef>
            </a:pPr>
            <a:r>
              <a:rPr lang="es-ES_tradnl" altLang="es-ES_tradnl" sz="2300" b="1" dirty="0">
                <a:solidFill>
                  <a:srgbClr val="660033"/>
                </a:solidFill>
              </a:rPr>
              <a:t>de defunción para todas las edades y sexos en el año 2014</a:t>
            </a:r>
          </a:p>
        </p:txBody>
      </p:sp>
      <p:sp>
        <p:nvSpPr>
          <p:cNvPr id="16388" name="Text Box 17"/>
          <p:cNvSpPr txBox="1">
            <a:spLocks noChangeArrowheads="1"/>
          </p:cNvSpPr>
          <p:nvPr/>
        </p:nvSpPr>
        <p:spPr bwMode="auto">
          <a:xfrm>
            <a:off x="468313" y="1743075"/>
            <a:ext cx="3216275" cy="461963"/>
          </a:xfrm>
          <a:prstGeom prst="rect">
            <a:avLst/>
          </a:prstGeom>
          <a:solidFill>
            <a:schemeClr val="accent2"/>
          </a:solidFill>
          <a:ln w="25400">
            <a:solidFill>
              <a:schemeClr val="tx1"/>
            </a:solidFill>
            <a:miter lim="800000"/>
            <a:headEnd/>
            <a:tailEnd/>
          </a:ln>
        </p:spPr>
        <p:txBody>
          <a:bodyPr lIns="91408" tIns="45704" rIns="91408" bIns="45704">
            <a:spAutoFit/>
          </a:bodyPr>
          <a:lstStyle/>
          <a:p>
            <a:pPr algn="ctr" eaLnBrk="0" hangingPunct="0"/>
            <a:r>
              <a:rPr lang="es-ES" altLang="es-ES_tradnl" sz="2400" b="1">
                <a:solidFill>
                  <a:schemeClr val="bg1"/>
                </a:solidFill>
              </a:rPr>
              <a:t>395.830 defunciones</a:t>
            </a:r>
          </a:p>
        </p:txBody>
      </p:sp>
      <p:sp>
        <p:nvSpPr>
          <p:cNvPr id="16389" name="Text Box 17"/>
          <p:cNvSpPr txBox="1">
            <a:spLocks noChangeArrowheads="1"/>
          </p:cNvSpPr>
          <p:nvPr/>
        </p:nvSpPr>
        <p:spPr bwMode="auto">
          <a:xfrm>
            <a:off x="5543550" y="5300663"/>
            <a:ext cx="2927350" cy="1200150"/>
          </a:xfrm>
          <a:prstGeom prst="rect">
            <a:avLst/>
          </a:prstGeom>
          <a:solidFill>
            <a:schemeClr val="accent2"/>
          </a:solidFill>
          <a:ln w="25400">
            <a:solidFill>
              <a:schemeClr val="tx1"/>
            </a:solidFill>
            <a:miter lim="800000"/>
            <a:headEnd/>
            <a:tailEnd/>
          </a:ln>
        </p:spPr>
        <p:txBody>
          <a:bodyPr lIns="91408" tIns="45704" rIns="91408" bIns="45704">
            <a:spAutoFit/>
          </a:bodyPr>
          <a:lstStyle/>
          <a:p>
            <a:pPr algn="ctr" eaLnBrk="0" hangingPunct="0"/>
            <a:r>
              <a:rPr lang="es-ES" altLang="es-ES_tradnl" b="1">
                <a:solidFill>
                  <a:schemeClr val="bg1"/>
                </a:solidFill>
                <a:latin typeface="Calibri" pitchFamily="34" charset="0"/>
              </a:rPr>
              <a:t>La HTA está relacionada </a:t>
            </a:r>
          </a:p>
          <a:p>
            <a:pPr algn="ctr" eaLnBrk="0" hangingPunct="0"/>
            <a:r>
              <a:rPr lang="es-ES" altLang="es-ES_tradnl" b="1">
                <a:solidFill>
                  <a:schemeClr val="bg1"/>
                </a:solidFill>
                <a:latin typeface="Calibri" pitchFamily="34" charset="0"/>
              </a:rPr>
              <a:t>con 1 de cada 4 muertes totales y 1 de cada 2 </a:t>
            </a:r>
          </a:p>
          <a:p>
            <a:pPr algn="ctr" eaLnBrk="0" hangingPunct="0"/>
            <a:r>
              <a:rPr lang="es-ES" altLang="es-ES_tradnl" b="1">
                <a:solidFill>
                  <a:schemeClr val="bg1"/>
                </a:solidFill>
                <a:latin typeface="Calibri" pitchFamily="34" charset="0"/>
              </a:rPr>
              <a:t>muertes cardiovasculares </a:t>
            </a:r>
          </a:p>
        </p:txBody>
      </p:sp>
      <p:sp>
        <p:nvSpPr>
          <p:cNvPr id="16390" name="9 CuadroTexto"/>
          <p:cNvSpPr txBox="1">
            <a:spLocks noChangeArrowheads="1"/>
          </p:cNvSpPr>
          <p:nvPr/>
        </p:nvSpPr>
        <p:spPr bwMode="auto">
          <a:xfrm>
            <a:off x="684213" y="5521325"/>
            <a:ext cx="3857625" cy="708025"/>
          </a:xfrm>
          <a:prstGeom prst="rect">
            <a:avLst/>
          </a:prstGeom>
          <a:solidFill>
            <a:schemeClr val="accent2"/>
          </a:solidFill>
          <a:ln w="25400">
            <a:solidFill>
              <a:schemeClr val="tx1"/>
            </a:solidFill>
            <a:miter lim="800000"/>
            <a:headEnd/>
            <a:tailEnd/>
          </a:ln>
        </p:spPr>
        <p:txBody>
          <a:bodyPr lIns="91408" tIns="45704" rIns="91408" bIns="45704">
            <a:spAutoFit/>
          </a:bodyPr>
          <a:lstStyle/>
          <a:p>
            <a:pPr algn="ctr" eaLnBrk="0" hangingPunct="0"/>
            <a:r>
              <a:rPr lang="es-ES" altLang="es-ES_tradnl" sz="2000" b="1">
                <a:solidFill>
                  <a:schemeClr val="bg1"/>
                </a:solidFill>
                <a:latin typeface="Calibri" pitchFamily="34" charset="0"/>
              </a:rPr>
              <a:t>Aprox. 40.000 muertes/año en población &gt; 50 años </a:t>
            </a:r>
          </a:p>
        </p:txBody>
      </p:sp>
      <p:cxnSp>
        <p:nvCxnSpPr>
          <p:cNvPr id="16391" name="11 Conector recto de flecha"/>
          <p:cNvCxnSpPr>
            <a:cxnSpLocks noChangeShapeType="1"/>
          </p:cNvCxnSpPr>
          <p:nvPr/>
        </p:nvCxnSpPr>
        <p:spPr bwMode="auto">
          <a:xfrm rot="10800000">
            <a:off x="4613275" y="5872163"/>
            <a:ext cx="928688" cy="1587"/>
          </a:xfrm>
          <a:prstGeom prst="straightConnector1">
            <a:avLst/>
          </a:prstGeom>
          <a:noFill/>
          <a:ln w="76200">
            <a:solidFill>
              <a:srgbClr val="0070C0"/>
            </a:solidFill>
            <a:round/>
            <a:headEnd/>
            <a:tailEnd type="arrow" w="med" len="med"/>
          </a:ln>
        </p:spPr>
      </p:cxnSp>
      <p:sp>
        <p:nvSpPr>
          <p:cNvPr id="16392" name="9 CuadroTexto"/>
          <p:cNvSpPr txBox="1">
            <a:spLocks noChangeArrowheads="1"/>
          </p:cNvSpPr>
          <p:nvPr/>
        </p:nvSpPr>
        <p:spPr bwMode="auto">
          <a:xfrm>
            <a:off x="0" y="71438"/>
            <a:ext cx="9144000" cy="708025"/>
          </a:xfrm>
          <a:prstGeom prst="rect">
            <a:avLst/>
          </a:prstGeom>
          <a:noFill/>
          <a:ln w="9525">
            <a:noFill/>
            <a:miter lim="800000"/>
            <a:headEnd/>
            <a:tailEnd/>
          </a:ln>
        </p:spPr>
        <p:txBody>
          <a:bodyPr>
            <a:spAutoFit/>
          </a:bodyPr>
          <a:lstStyle/>
          <a:p>
            <a:pPr algn="ctr"/>
            <a:r>
              <a:rPr lang="es-ES" altLang="es-ES_tradnl" sz="4000" b="1" dirty="0">
                <a:solidFill>
                  <a:srgbClr val="C00000"/>
                </a:solidFill>
              </a:rPr>
              <a:t>Justificación (1)</a:t>
            </a:r>
          </a:p>
        </p:txBody>
      </p:sp>
      <p:sp>
        <p:nvSpPr>
          <p:cNvPr id="16393" name="Text Box 7"/>
          <p:cNvSpPr txBox="1">
            <a:spLocks noChangeArrowheads="1"/>
          </p:cNvSpPr>
          <p:nvPr/>
        </p:nvSpPr>
        <p:spPr bwMode="auto">
          <a:xfrm>
            <a:off x="0" y="6500813"/>
            <a:ext cx="9144000" cy="369887"/>
          </a:xfrm>
          <a:prstGeom prst="rect">
            <a:avLst/>
          </a:prstGeom>
          <a:noFill/>
          <a:ln w="9525">
            <a:noFill/>
            <a:miter lim="800000"/>
            <a:headEnd/>
            <a:tailEnd/>
          </a:ln>
        </p:spPr>
        <p:txBody>
          <a:bodyPr>
            <a:spAutoFit/>
          </a:bodyPr>
          <a:lstStyle/>
          <a:p>
            <a:pPr algn="ctr" eaLnBrk="0" hangingPunct="0">
              <a:spcBef>
                <a:spcPct val="50000"/>
              </a:spcBef>
            </a:pPr>
            <a:r>
              <a:rPr lang="es-ES" altLang="es-ES_tradnl" b="1" i="1"/>
              <a:t>Informe INE, 30/03/2016. Disponible en: </a:t>
            </a:r>
            <a:r>
              <a:rPr lang="es-ES" altLang="es-ES_tradnl" b="1" i="1">
                <a:hlinkClick r:id="rId7"/>
              </a:rPr>
              <a:t>http://www.ine.es/prensa/np963.pdf</a:t>
            </a:r>
            <a:endParaRPr lang="es-ES" altLang="es-ES_tradnl" b="1" i="1"/>
          </a:p>
        </p:txBody>
      </p:sp>
    </p:spTree>
    <p:extLst>
      <p:ext uri="{BB962C8B-B14F-4D97-AF65-F5344CB8AC3E}">
        <p14:creationId xmlns:p14="http://schemas.microsoft.com/office/powerpoint/2010/main" val="16398302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Agrupar 4"/>
          <p:cNvGrpSpPr>
            <a:grpSpLocks/>
          </p:cNvGrpSpPr>
          <p:nvPr/>
        </p:nvGrpSpPr>
        <p:grpSpPr bwMode="auto">
          <a:xfrm>
            <a:off x="100013" y="-103188"/>
            <a:ext cx="9144000" cy="6845300"/>
            <a:chOff x="0" y="25400"/>
            <a:chExt cx="9144000" cy="6844745"/>
          </a:xfrm>
        </p:grpSpPr>
        <p:pic>
          <p:nvPicPr>
            <p:cNvPr id="11" name="Imagen 16" descr="Logo SEMERGEN ok.jpg"/>
            <p:cNvPicPr>
              <a:picLocks noChangeAspect="1"/>
            </p:cNvPicPr>
            <p:nvPr/>
          </p:nvPicPr>
          <p:blipFill>
            <a:blip r:embed="rId3"/>
            <a:srcRect/>
            <a:stretch>
              <a:fillRect/>
            </a:stretch>
          </p:blipFill>
          <p:spPr bwMode="auto">
            <a:xfrm>
              <a:off x="11113" y="25400"/>
              <a:ext cx="1257300" cy="1135063"/>
            </a:xfrm>
            <a:prstGeom prst="rect">
              <a:avLst/>
            </a:prstGeom>
            <a:noFill/>
            <a:ln w="9525">
              <a:noFill/>
              <a:miter lim="800000"/>
              <a:headEnd/>
              <a:tailEnd/>
            </a:ln>
          </p:spPr>
        </p:pic>
        <p:sp>
          <p:nvSpPr>
            <p:cNvPr id="12" name="Text Box 7"/>
            <p:cNvSpPr txBox="1">
              <a:spLocks noChangeArrowheads="1"/>
            </p:cNvSpPr>
            <p:nvPr/>
          </p:nvSpPr>
          <p:spPr bwMode="auto">
            <a:xfrm>
              <a:off x="0" y="6500813"/>
              <a:ext cx="9144000" cy="369332"/>
            </a:xfrm>
            <a:prstGeom prst="rect">
              <a:avLst/>
            </a:prstGeom>
            <a:noFill/>
            <a:ln w="9525">
              <a:noFill/>
              <a:miter lim="800000"/>
              <a:headEnd/>
              <a:tailEnd/>
            </a:ln>
          </p:spPr>
          <p:txBody>
            <a:bodyPr>
              <a:spAutoFit/>
            </a:bodyPr>
            <a:lstStyle/>
            <a:p>
              <a:pPr algn="ctr" eaLnBrk="0" hangingPunct="0">
                <a:spcBef>
                  <a:spcPct val="50000"/>
                </a:spcBef>
              </a:pPr>
              <a:r>
                <a:rPr lang="es-ES" altLang="es-ES_tradnl" b="1" i="1"/>
                <a:t>Informe INE, 30/03/2016. Disponible en: </a:t>
              </a:r>
              <a:r>
                <a:rPr lang="es-ES" altLang="es-ES_tradnl" b="1" i="1">
                  <a:hlinkClick r:id="rId4"/>
                </a:rPr>
                <a:t>http://www.ine.es/prensa/np963.pdf</a:t>
              </a:r>
              <a:endParaRPr lang="es-ES" altLang="es-ES_tradnl" b="1" i="1"/>
            </a:p>
          </p:txBody>
        </p:sp>
        <p:pic>
          <p:nvPicPr>
            <p:cNvPr id="13" name="Imagen 1"/>
            <p:cNvPicPr>
              <a:picLocks noChangeAspect="1"/>
            </p:cNvPicPr>
            <p:nvPr/>
          </p:nvPicPr>
          <p:blipFill>
            <a:blip r:embed="rId5"/>
            <a:srcRect/>
            <a:stretch>
              <a:fillRect/>
            </a:stretch>
          </p:blipFill>
          <p:spPr bwMode="auto">
            <a:xfrm>
              <a:off x="395536" y="1052736"/>
              <a:ext cx="8423904" cy="5400600"/>
            </a:xfrm>
            <a:prstGeom prst="rect">
              <a:avLst/>
            </a:prstGeom>
            <a:noFill/>
            <a:ln w="9525">
              <a:noFill/>
              <a:miter lim="800000"/>
              <a:headEnd/>
              <a:tailEnd/>
            </a:ln>
          </p:spPr>
        </p:pic>
        <p:sp>
          <p:nvSpPr>
            <p:cNvPr id="15" name="9 CuadroTexto"/>
            <p:cNvSpPr txBox="1">
              <a:spLocks noChangeArrowheads="1"/>
            </p:cNvSpPr>
            <p:nvPr/>
          </p:nvSpPr>
          <p:spPr bwMode="auto">
            <a:xfrm>
              <a:off x="0" y="71438"/>
              <a:ext cx="9144000" cy="707813"/>
            </a:xfrm>
            <a:prstGeom prst="rect">
              <a:avLst/>
            </a:prstGeom>
            <a:noFill/>
            <a:ln w="9525">
              <a:noFill/>
              <a:miter lim="800000"/>
              <a:headEnd/>
              <a:tailEnd/>
            </a:ln>
          </p:spPr>
          <p:txBody>
            <a:bodyPr>
              <a:spAutoFit/>
            </a:bodyPr>
            <a:lstStyle/>
            <a:p>
              <a:pPr algn="ctr"/>
              <a:r>
                <a:rPr lang="es-ES" altLang="es-ES_tradnl" sz="4000" b="1">
                  <a:solidFill>
                    <a:srgbClr val="C00000"/>
                  </a:solidFill>
                </a:rPr>
                <a:t>Justificación (2)</a:t>
              </a:r>
            </a:p>
          </p:txBody>
        </p:sp>
        <p:cxnSp>
          <p:nvCxnSpPr>
            <p:cNvPr id="18" name="5 Conector recto"/>
            <p:cNvCxnSpPr/>
            <p:nvPr/>
          </p:nvCxnSpPr>
          <p:spPr bwMode="auto">
            <a:xfrm>
              <a:off x="468313" y="2276292"/>
              <a:ext cx="287972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5 Conector recto"/>
            <p:cNvCxnSpPr/>
            <p:nvPr/>
          </p:nvCxnSpPr>
          <p:spPr bwMode="auto">
            <a:xfrm>
              <a:off x="468313" y="2565194"/>
              <a:ext cx="287972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5 Conector recto"/>
            <p:cNvCxnSpPr/>
            <p:nvPr/>
          </p:nvCxnSpPr>
          <p:spPr bwMode="auto">
            <a:xfrm>
              <a:off x="468313" y="3357293"/>
              <a:ext cx="165576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44316737"/>
      </p:ext>
    </p:extLst>
  </p:cSld>
  <p:clrMapOvr>
    <a:masterClrMapping/>
  </p:clrMapOvr>
</p:sld>
</file>

<file path=ppt/theme/theme1.xml><?xml version="1.0" encoding="utf-8"?>
<a:theme xmlns:a="http://schemas.openxmlformats.org/drawingml/2006/main" name="Tema de Offic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163</TotalTime>
  <Words>1049</Words>
  <Application>Microsoft Office PowerPoint</Application>
  <PresentationFormat>Presentación en pantalla (4:3)</PresentationFormat>
  <Paragraphs>190</Paragraphs>
  <Slides>32</Slides>
  <Notes>9</Notes>
  <HiddenSlides>0</HiddenSlides>
  <MMClips>0</MMClips>
  <ScaleCrop>false</ScaleCrop>
  <HeadingPairs>
    <vt:vector size="8" baseType="variant">
      <vt:variant>
        <vt:lpstr>Fuentes usadas</vt:lpstr>
      </vt:variant>
      <vt:variant>
        <vt:i4>13</vt:i4>
      </vt:variant>
      <vt:variant>
        <vt:lpstr>Tema</vt:lpstr>
      </vt:variant>
      <vt:variant>
        <vt:i4>2</vt:i4>
      </vt:variant>
      <vt:variant>
        <vt:lpstr>Servidores OLE incrustados</vt:lpstr>
      </vt:variant>
      <vt:variant>
        <vt:i4>3</vt:i4>
      </vt:variant>
      <vt:variant>
        <vt:lpstr>Títulos de diapositiva</vt:lpstr>
      </vt:variant>
      <vt:variant>
        <vt:i4>32</vt:i4>
      </vt:variant>
    </vt:vector>
  </HeadingPairs>
  <TitlesOfParts>
    <vt:vector size="50" baseType="lpstr">
      <vt:lpstr>ＭＳ Ｐゴシック</vt:lpstr>
      <vt:lpstr>SimSun</vt:lpstr>
      <vt:lpstr>Arial</vt:lpstr>
      <vt:lpstr>Arial Narrow</vt:lpstr>
      <vt:lpstr>Calibri</vt:lpstr>
      <vt:lpstr>Calibri Light</vt:lpstr>
      <vt:lpstr>Corbel</vt:lpstr>
      <vt:lpstr>Liberation Serif</vt:lpstr>
      <vt:lpstr>MS Mincho</vt:lpstr>
      <vt:lpstr>Tahoma</vt:lpstr>
      <vt:lpstr>Times New Roman</vt:lpstr>
      <vt:lpstr>Verdana</vt:lpstr>
      <vt:lpstr>Wingdings 2</vt:lpstr>
      <vt:lpstr>Tema de Office</vt:lpstr>
      <vt:lpstr>1_Tema de Office</vt:lpstr>
      <vt:lpstr>Chart</vt:lpstr>
      <vt:lpstr>Microsoft Excel Chart</vt:lpstr>
      <vt:lpstr>Gráfico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Ciclo Vital - OMS</vt:lpstr>
      <vt:lpstr>Presentación de PowerPoint</vt:lpstr>
      <vt:lpstr>Presentación de PowerPoint</vt:lpstr>
      <vt:lpstr>Presentación de PowerPoint</vt:lpstr>
      <vt:lpstr>Presentación de PowerPoint</vt:lpstr>
      <vt:lpstr>Infancia proyecto ciudad de los niños  y de las niñas de Narón</vt:lpstr>
      <vt:lpstr>Presentación de PowerPoint</vt:lpstr>
      <vt:lpstr>Cómo ser una persona activa en todas las etapas de la vida</vt:lpstr>
      <vt:lpstr>Actuaciones encaminadas a promover la salud cardiovascular, pretenden conseguir:</vt:lpstr>
      <vt:lpstr>Fragilidad del mayor/ ciudad amigable de las personas mayores</vt:lpstr>
      <vt:lpstr>Presentación de PowerPoint</vt:lpstr>
      <vt:lpstr>Cultura del movimiento, cómo ser una persona activa en todas las etapas de la vida</vt:lpstr>
      <vt:lpstr>Presentación de PowerPoint</vt:lpstr>
      <vt:lpstr>Programa de Prescripción Actividad Física</vt:lpstr>
      <vt:lpstr>Prescripción de actividad física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Carlos Piñeiro Díaz</dc:creator>
  <cp:lastModifiedBy>Carlos Piñeiro Díaz</cp:lastModifiedBy>
  <cp:revision>17</cp:revision>
  <dcterms:created xsi:type="dcterms:W3CDTF">2016-05-25T07:30:08Z</dcterms:created>
  <dcterms:modified xsi:type="dcterms:W3CDTF">2016-05-25T10:19:46Z</dcterms:modified>
</cp:coreProperties>
</file>