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9" r:id="rId5"/>
    <p:sldId id="262" r:id="rId6"/>
    <p:sldId id="263" r:id="rId7"/>
    <p:sldId id="264" r:id="rId8"/>
    <p:sldId id="260" r:id="rId9"/>
    <p:sldId id="258" r:id="rId10"/>
    <p:sldId id="259" r:id="rId11"/>
    <p:sldId id="261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1C0126-A1F2-48E9-88FE-DBD2679FA730}" type="datetimeFigureOut">
              <a:rPr lang="es-ES" smtClean="0"/>
              <a:t>30/10/2016</a:t>
            </a:fld>
            <a:endParaRPr lang="gl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gl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9950A6-67DB-4177-8752-83AB22ECAC2F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C0126-A1F2-48E9-88FE-DBD2679FA730}" type="datetimeFigureOut">
              <a:rPr lang="es-ES" smtClean="0"/>
              <a:t>30/10/2016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50A6-67DB-4177-8752-83AB22ECAC2F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C0126-A1F2-48E9-88FE-DBD2679FA730}" type="datetimeFigureOut">
              <a:rPr lang="es-ES" smtClean="0"/>
              <a:t>30/10/2016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50A6-67DB-4177-8752-83AB22ECAC2F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50EF-139A-414D-90D5-1C5D69DAD413}" type="datetimeFigureOut">
              <a:rPr lang="gl-ES" smtClean="0">
                <a:solidFill>
                  <a:srgbClr val="DBF5F9">
                    <a:shade val="90000"/>
                  </a:srgbClr>
                </a:solidFill>
              </a:rPr>
              <a:pPr/>
              <a:t>30/10/2016</a:t>
            </a:fld>
            <a:endParaRPr lang="gl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A1-820F-4C2A-87F1-F646D7AC7A15}" type="slidenum">
              <a:rPr lang="gl-E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gl-E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0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50EF-139A-414D-90D5-1C5D69DAD413}" type="datetimeFigureOut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30/10/2016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A1-820F-4C2A-87F1-F646D7AC7A15}" type="slidenum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18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50EF-139A-414D-90D5-1C5D69DAD413}" type="datetimeFigureOut">
              <a:rPr lang="gl-ES" smtClean="0">
                <a:solidFill>
                  <a:srgbClr val="DBF5F9">
                    <a:shade val="90000"/>
                  </a:srgbClr>
                </a:solidFill>
              </a:rPr>
              <a:pPr/>
              <a:t>30/10/2016</a:t>
            </a:fld>
            <a:endParaRPr lang="gl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A1-820F-4C2A-87F1-F646D7AC7A15}" type="slidenum">
              <a:rPr lang="gl-E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gl-E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3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50EF-139A-414D-90D5-1C5D69DAD413}" type="datetimeFigureOut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30/10/2016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A1-820F-4C2A-87F1-F646D7AC7A15}" type="slidenum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8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50EF-139A-414D-90D5-1C5D69DAD413}" type="datetimeFigureOut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30/10/2016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A1-820F-4C2A-87F1-F646D7AC7A15}" type="slidenum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29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50EF-139A-414D-90D5-1C5D69DAD413}" type="datetimeFigureOut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30/10/2016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A1-820F-4C2A-87F1-F646D7AC7A15}" type="slidenum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63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50EF-139A-414D-90D5-1C5D69DAD413}" type="datetimeFigureOut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30/10/2016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A1-820F-4C2A-87F1-F646D7AC7A15}" type="slidenum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1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50EF-139A-414D-90D5-1C5D69DAD413}" type="datetimeFigureOut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30/10/2016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A1-820F-4C2A-87F1-F646D7AC7A15}" type="slidenum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3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C0126-A1F2-48E9-88FE-DBD2679FA730}" type="datetimeFigureOut">
              <a:rPr lang="es-ES" smtClean="0"/>
              <a:t>30/10/2016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50A6-67DB-4177-8752-83AB22ECAC2F}" type="slidenum">
              <a:rPr lang="gl-ES" smtClean="0"/>
              <a:t>‹Nº›</a:t>
            </a:fld>
            <a:endParaRPr lang="gl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50EF-139A-414D-90D5-1C5D69DAD413}" type="datetimeFigureOut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30/10/2016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C392A1-820F-4C2A-87F1-F646D7AC7A15}" type="slidenum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52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50EF-139A-414D-90D5-1C5D69DAD413}" type="datetimeFigureOut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30/10/2016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A1-820F-4C2A-87F1-F646D7AC7A15}" type="slidenum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09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50EF-139A-414D-90D5-1C5D69DAD413}" type="datetimeFigureOut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30/10/2016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A1-820F-4C2A-87F1-F646D7AC7A15}" type="slidenum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C0126-A1F2-48E9-88FE-DBD2679FA730}" type="datetimeFigureOut">
              <a:rPr lang="es-ES" smtClean="0"/>
              <a:t>30/10/2016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50A6-67DB-4177-8752-83AB22ECAC2F}" type="slidenum">
              <a:rPr lang="gl-ES" smtClean="0"/>
              <a:t>‹Nº›</a:t>
            </a:fld>
            <a:endParaRPr lang="gl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C0126-A1F2-48E9-88FE-DBD2679FA730}" type="datetimeFigureOut">
              <a:rPr lang="es-ES" smtClean="0"/>
              <a:t>30/10/2016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50A6-67DB-4177-8752-83AB22ECAC2F}" type="slidenum">
              <a:rPr lang="gl-ES" smtClean="0"/>
              <a:t>‹Nº›</a:t>
            </a:fld>
            <a:endParaRPr lang="gl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C0126-A1F2-48E9-88FE-DBD2679FA730}" type="datetimeFigureOut">
              <a:rPr lang="es-ES" smtClean="0"/>
              <a:t>30/10/2016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50A6-67DB-4177-8752-83AB22ECAC2F}" type="slidenum">
              <a:rPr lang="gl-ES" smtClean="0"/>
              <a:t>‹Nº›</a:t>
            </a:fld>
            <a:endParaRPr lang="gl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C0126-A1F2-48E9-88FE-DBD2679FA730}" type="datetimeFigureOut">
              <a:rPr lang="es-ES" smtClean="0"/>
              <a:t>30/10/2016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50A6-67DB-4177-8752-83AB22ECAC2F}" type="slidenum">
              <a:rPr lang="gl-ES" smtClean="0"/>
              <a:t>‹Nº›</a:t>
            </a:fld>
            <a:endParaRPr lang="gl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C0126-A1F2-48E9-88FE-DBD2679FA730}" type="datetimeFigureOut">
              <a:rPr lang="es-ES" smtClean="0"/>
              <a:t>30/10/2016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50A6-67DB-4177-8752-83AB22ECAC2F}" type="slidenum">
              <a:rPr lang="gl-ES" smtClean="0"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21C0126-A1F2-48E9-88FE-DBD2679FA730}" type="datetimeFigureOut">
              <a:rPr lang="es-ES" smtClean="0"/>
              <a:t>30/10/2016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950A6-67DB-4177-8752-83AB22ECAC2F}" type="slidenum">
              <a:rPr lang="gl-ES" smtClean="0"/>
              <a:t>‹Nº›</a:t>
            </a:fld>
            <a:endParaRPr lang="gl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1C0126-A1F2-48E9-88FE-DBD2679FA730}" type="datetimeFigureOut">
              <a:rPr lang="es-ES" smtClean="0"/>
              <a:t>30/10/2016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9950A6-67DB-4177-8752-83AB22ECAC2F}" type="slidenum">
              <a:rPr lang="gl-ES" smtClean="0"/>
              <a:t>‹Nº›</a:t>
            </a:fld>
            <a:endParaRPr lang="gl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1C0126-A1F2-48E9-88FE-DBD2679FA730}" type="datetimeFigureOut">
              <a:rPr lang="es-ES" smtClean="0"/>
              <a:t>30/10/2016</a:t>
            </a:fld>
            <a:endParaRPr lang="gl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gl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9950A6-67DB-4177-8752-83AB22ECAC2F}" type="slidenum">
              <a:rPr lang="gl-ES" smtClean="0"/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2450EF-139A-414D-90D5-1C5D69DAD413}" type="datetimeFigureOut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30/10/2016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C392A1-820F-4C2A-87F1-F646D7AC7A15}" type="slidenum">
              <a:rPr lang="gl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gl-E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8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lNQqhy32a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yQT0V1iHS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ciazen.com/formacion/" TargetMode="External"/><Relationship Id="rId2" Type="http://schemas.openxmlformats.org/officeDocument/2006/relationships/hyperlink" Target="http://www.duerckheim-ruette.de/inhalt.php?WEBYEP_DI=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carlainterioridad.blogspot.com.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elvives.com/ficheros/0102/00003928zckxf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YoCLiH4rKv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UIQUE\Downloads\IMG_20160923_164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9413"/>
            <a:ext cx="3110801" cy="23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gl-ES" dirty="0" smtClean="0"/>
              <a:t>O traballo da interioridade e a súa aplicación á </a:t>
            </a:r>
            <a:br>
              <a:rPr lang="gl-ES" dirty="0" smtClean="0"/>
            </a:br>
            <a:r>
              <a:rPr lang="gl-ES" dirty="0" smtClean="0"/>
              <a:t>Educación Física</a:t>
            </a:r>
            <a:endParaRPr lang="gl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357818" y="5657671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Quique</a:t>
            </a:r>
            <a:r>
              <a:rPr lang="gl-ES" dirty="0" smtClean="0"/>
              <a:t> Vizoso</a:t>
            </a:r>
          </a:p>
          <a:p>
            <a:r>
              <a:rPr lang="gl-ES" sz="1200" dirty="0" smtClean="0"/>
              <a:t>Lic. En EF</a:t>
            </a:r>
          </a:p>
          <a:p>
            <a:r>
              <a:rPr lang="gl-ES" sz="1200" dirty="0" smtClean="0"/>
              <a:t>CPR La </a:t>
            </a:r>
            <a:r>
              <a:rPr lang="gl-ES" sz="1200" dirty="0" err="1" smtClean="0"/>
              <a:t>Salle</a:t>
            </a:r>
            <a:endParaRPr lang="gl-ES" sz="1200" dirty="0" smtClean="0"/>
          </a:p>
          <a:p>
            <a:r>
              <a:rPr lang="gl-ES" sz="1200" dirty="0" smtClean="0"/>
              <a:t>CPR </a:t>
            </a:r>
            <a:r>
              <a:rPr lang="gl-ES" sz="1200" dirty="0" err="1" smtClean="0"/>
              <a:t>Jesús</a:t>
            </a:r>
            <a:r>
              <a:rPr lang="gl-ES" sz="1200" dirty="0" smtClean="0"/>
              <a:t> </a:t>
            </a:r>
            <a:r>
              <a:rPr lang="gl-ES" sz="1200" dirty="0" err="1" smtClean="0"/>
              <a:t>Maestro</a:t>
            </a:r>
            <a:endParaRPr lang="gl-ES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6041"/>
            <a:ext cx="4211960" cy="42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gl-ES" dirty="0" smtClean="0"/>
              <a:t>CONSCENCIA CORPORAL. Dominar o corpo, os sentidos, e as técnicas para mellorar a nosa relación cos demais e facela de mellor calidade. </a:t>
            </a:r>
          </a:p>
          <a:p>
            <a:pPr algn="just"/>
            <a:r>
              <a:rPr lang="gl-ES" dirty="0" smtClean="0"/>
              <a:t>INTEGRACIÓN EMOCIONAL. Autocoñecerse e descubrir a o outro, valorar as nosas potencialidades, expresar sentimentos.</a:t>
            </a:r>
          </a:p>
          <a:p>
            <a:pPr algn="just"/>
            <a:r>
              <a:rPr lang="gl-ES" dirty="0" smtClean="0"/>
              <a:t>APERTURA Á TRASCENDENCIA. Agradecemento, curiosidade, asombro, meditación,</a:t>
            </a:r>
            <a:endParaRPr lang="gl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BLOQUES DE TRABALLO HARA</a:t>
            </a:r>
            <a:endParaRPr lang="gl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701"/>
            <a:ext cx="1835696" cy="11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27540"/>
            <a:ext cx="2952327" cy="154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53816"/>
            <a:ext cx="1080120" cy="162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508956" cy="150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/>
              <a:t>Músicas de relaxación, e tamén rítmicas e movidas, dependendo dos obxectivos</a:t>
            </a:r>
          </a:p>
          <a:p>
            <a:r>
              <a:rPr lang="gl-ES" dirty="0" smtClean="0"/>
              <a:t>a conseguir.</a:t>
            </a:r>
          </a:p>
          <a:p>
            <a:r>
              <a:rPr lang="gl-ES" dirty="0" err="1" smtClean="0"/>
              <a:t>Esterillas</a:t>
            </a:r>
            <a:r>
              <a:rPr lang="gl-ES" dirty="0" smtClean="0"/>
              <a:t> e coxíns para o chan.</a:t>
            </a:r>
          </a:p>
          <a:p>
            <a:r>
              <a:rPr lang="gl-ES" dirty="0" smtClean="0"/>
              <a:t>Materias plásticos, ceras, pinturas, rolo de papel, rotuladores, folios de cores, revistas para cortar, . . .</a:t>
            </a:r>
          </a:p>
          <a:p>
            <a:r>
              <a:rPr lang="gl-ES" dirty="0" smtClean="0"/>
              <a:t>Caderno de Interioridade, para rexistrar as sensacións vividas en cada sesión.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MATERIAIS NECESARIOS</a:t>
            </a:r>
            <a:endParaRPr lang="gl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1412776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14" y="2060848"/>
            <a:ext cx="1184920" cy="118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2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/>
              <a:t>Relaxación</a:t>
            </a:r>
          </a:p>
          <a:p>
            <a:r>
              <a:rPr lang="gl-ES" dirty="0" smtClean="0"/>
              <a:t>Respiración</a:t>
            </a:r>
          </a:p>
          <a:p>
            <a:r>
              <a:rPr lang="gl-ES" dirty="0" smtClean="0"/>
              <a:t>Visualizacións</a:t>
            </a:r>
          </a:p>
          <a:p>
            <a:r>
              <a:rPr lang="gl-ES" dirty="0" smtClean="0"/>
              <a:t>Expresión artística</a:t>
            </a:r>
          </a:p>
          <a:p>
            <a:r>
              <a:rPr lang="gl-ES" dirty="0" smtClean="0"/>
              <a:t>Música</a:t>
            </a:r>
          </a:p>
          <a:p>
            <a:r>
              <a:rPr lang="gl-ES" dirty="0" smtClean="0"/>
              <a:t>O traballo da voz</a:t>
            </a:r>
          </a:p>
          <a:p>
            <a:r>
              <a:rPr lang="gl-ES" dirty="0" smtClean="0"/>
              <a:t>Os xogos</a:t>
            </a:r>
          </a:p>
          <a:p>
            <a:r>
              <a:rPr lang="gl-ES" dirty="0" smtClean="0"/>
              <a:t>As dinámicas</a:t>
            </a:r>
          </a:p>
          <a:p>
            <a:r>
              <a:rPr lang="gl-ES" dirty="0" smtClean="0"/>
              <a:t>. . .</a:t>
            </a:r>
            <a:endParaRPr lang="gl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TÉCNICAS USADAS</a:t>
            </a:r>
            <a:endParaRPr lang="gl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56" y="3212976"/>
            <a:ext cx="2664689" cy="14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7" y="1285702"/>
            <a:ext cx="2057971" cy="14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15583"/>
            <a:ext cx="2522054" cy="168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41168"/>
            <a:ext cx="2232248" cy="148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34" y="4941168"/>
            <a:ext cx="2154884" cy="143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5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algn="just"/>
            <a:r>
              <a:rPr lang="gl-ES" dirty="0" smtClean="0"/>
              <a:t>Unha sesión cada 15 días, principalmente levadas polo titor e os profesores especialistas de EF, música e plástica.</a:t>
            </a:r>
          </a:p>
          <a:p>
            <a:pPr algn="just"/>
            <a:r>
              <a:rPr lang="gl-ES" dirty="0" smtClean="0"/>
              <a:t>No caso de non ter estes a formación suficiente, outros profesores asumirían estas sesións, pero buscando sempre que a formación do profesorado chegue a un punto de ser completa no claustro (certas excepcións).</a:t>
            </a:r>
            <a:endParaRPr lang="gl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SESIÓNS</a:t>
            </a:r>
            <a:endParaRPr lang="gl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2966"/>
            <a:ext cx="2983081" cy="167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0" y="0"/>
            <a:ext cx="2802740" cy="170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99"/>
            <a:ext cx="3062275" cy="15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3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es-ES" sz="2800" b="1" dirty="0">
                <a:latin typeface="Calibri"/>
                <a:ea typeface="Calibri"/>
                <a:cs typeface="Times New Roman"/>
              </a:rPr>
              <a:t>Mª Ángeles </a:t>
            </a:r>
            <a:r>
              <a:rPr lang="es-ES" sz="2800" b="1" dirty="0" err="1">
                <a:latin typeface="Calibri"/>
                <a:ea typeface="Calibri"/>
                <a:cs typeface="Times New Roman"/>
              </a:rPr>
              <a:t>Almacellas</a:t>
            </a:r>
            <a:r>
              <a:rPr lang="es-ES" sz="2800" b="1" dirty="0">
                <a:latin typeface="Calibri"/>
                <a:ea typeface="Calibri"/>
                <a:cs typeface="Times New Roman"/>
              </a:rPr>
              <a:t>: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 </a:t>
            </a:r>
            <a:r>
              <a:rPr lang="es-ES" sz="2800" i="1" dirty="0">
                <a:latin typeface="Calibri"/>
                <a:ea typeface="Calibri"/>
                <a:cs typeface="Times New Roman"/>
              </a:rPr>
              <a:t>Camino hacia la madurez personal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. </a:t>
            </a:r>
            <a:r>
              <a:rPr lang="es-ES" sz="2800" i="1" dirty="0">
                <a:latin typeface="Calibri"/>
                <a:ea typeface="Calibri"/>
                <a:cs typeface="Times New Roman"/>
              </a:rPr>
              <a:t>Plan de acción tutorial para la ESO y Bachillerato.</a:t>
            </a:r>
            <a:endParaRPr lang="gl-ES" sz="2800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es-ES" sz="2800" b="1" dirty="0">
                <a:latin typeface="Calibri"/>
                <a:ea typeface="Calibri"/>
                <a:cs typeface="Times New Roman"/>
              </a:rPr>
              <a:t>Elena Andrés Suárez: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 </a:t>
            </a:r>
            <a:r>
              <a:rPr lang="es-ES" sz="2800" i="1" dirty="0">
                <a:latin typeface="Calibri"/>
                <a:ea typeface="Calibri"/>
                <a:cs typeface="Times New Roman"/>
              </a:rPr>
              <a:t>La educación de la Interioridad, una propuesta para Secundaria y Bachillerato. 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Ed. CCS.</a:t>
            </a:r>
            <a:endParaRPr lang="gl-ES" sz="2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es-ES" sz="2800" b="1" dirty="0">
                <a:latin typeface="Calibri"/>
                <a:ea typeface="Calibri"/>
                <a:cs typeface="Times New Roman"/>
              </a:rPr>
              <a:t>Ana Alonso: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 </a:t>
            </a:r>
            <a:r>
              <a:rPr lang="es-ES" sz="2800" i="1" dirty="0" smtClean="0">
                <a:latin typeface="Calibri"/>
                <a:ea typeface="Calibri"/>
                <a:cs typeface="Times New Roman"/>
              </a:rPr>
              <a:t>Pedagogía </a:t>
            </a:r>
            <a:r>
              <a:rPr lang="es-ES" sz="2800" i="1" dirty="0">
                <a:latin typeface="Calibri"/>
                <a:ea typeface="Calibri"/>
                <a:cs typeface="Times New Roman"/>
              </a:rPr>
              <a:t>de la interioridad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. Narcea Ediciones.</a:t>
            </a:r>
            <a:endParaRPr lang="gl-ES" sz="2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es-ES" sz="2800" b="1" dirty="0">
                <a:latin typeface="Calibri"/>
                <a:ea typeface="Calibri"/>
                <a:cs typeface="Times New Roman"/>
              </a:rPr>
              <a:t>Maro </a:t>
            </a:r>
            <a:r>
              <a:rPr lang="es-ES" sz="2800" b="1" dirty="0" err="1">
                <a:latin typeface="Calibri"/>
                <a:ea typeface="Calibri"/>
                <a:cs typeface="Times New Roman"/>
              </a:rPr>
              <a:t>Piera</a:t>
            </a:r>
            <a:r>
              <a:rPr lang="es-ES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es-ES" sz="2800" b="1" dirty="0" err="1">
                <a:latin typeface="Calibri"/>
                <a:ea typeface="Calibri"/>
                <a:cs typeface="Times New Roman"/>
              </a:rPr>
              <a:t>Gomar</a:t>
            </a:r>
            <a:r>
              <a:rPr lang="es-ES" sz="2800" b="1" dirty="0">
                <a:latin typeface="Calibri"/>
                <a:ea typeface="Calibri"/>
                <a:cs typeface="Times New Roman"/>
              </a:rPr>
              <a:t>: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 </a:t>
            </a:r>
            <a:r>
              <a:rPr lang="es-ES" sz="2800" i="1" dirty="0">
                <a:latin typeface="Calibri"/>
                <a:ea typeface="Calibri"/>
                <a:cs typeface="Times New Roman"/>
              </a:rPr>
              <a:t>Educar en el silencio y en la interioridad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. Ed. CCS</a:t>
            </a:r>
            <a:endParaRPr lang="gl-ES" sz="2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es-ES" sz="2800" b="1" dirty="0">
                <a:latin typeface="Calibri"/>
                <a:ea typeface="Calibri"/>
                <a:cs typeface="Times New Roman"/>
              </a:rPr>
              <a:t>Jaume </a:t>
            </a:r>
            <a:r>
              <a:rPr lang="es-ES" sz="2800" b="1" dirty="0" err="1">
                <a:latin typeface="Calibri"/>
                <a:ea typeface="Calibri"/>
                <a:cs typeface="Times New Roman"/>
              </a:rPr>
              <a:t>Bernadet</a:t>
            </a:r>
            <a:r>
              <a:rPr lang="es-ES" sz="2800" b="1" dirty="0">
                <a:latin typeface="Calibri"/>
                <a:ea typeface="Calibri"/>
                <a:cs typeface="Times New Roman"/>
              </a:rPr>
              <a:t> y Equipo SEDUINT: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 </a:t>
            </a:r>
            <a:r>
              <a:rPr lang="es-ES" sz="2800" i="1" dirty="0" smtClean="0">
                <a:latin typeface="Calibri"/>
                <a:ea typeface="Calibri"/>
                <a:cs typeface="Times New Roman"/>
              </a:rPr>
              <a:t>Ni </a:t>
            </a:r>
            <a:r>
              <a:rPr lang="es-ES" sz="2800" i="1" dirty="0">
                <a:latin typeface="Calibri"/>
                <a:ea typeface="Calibri"/>
                <a:cs typeface="Times New Roman"/>
              </a:rPr>
              <a:t>hacia arriba, ni hacia abajo, hacia dentro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. Fundación EDEBÉ</a:t>
            </a:r>
            <a:r>
              <a:rPr lang="es-ES" sz="2800" i="1" dirty="0">
                <a:latin typeface="Calibri"/>
                <a:ea typeface="Calibri"/>
                <a:cs typeface="Times New Roman"/>
              </a:rPr>
              <a:t>.</a:t>
            </a:r>
            <a:endParaRPr lang="gl-ES" sz="2800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S" sz="2800" b="1" dirty="0">
                <a:latin typeface="Calibri"/>
                <a:ea typeface="Calibri"/>
                <a:cs typeface="Times New Roman"/>
              </a:rPr>
              <a:t>Laia Monserrat: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 </a:t>
            </a:r>
            <a:r>
              <a:rPr lang="es-ES" sz="2800" i="1" dirty="0">
                <a:latin typeface="Calibri"/>
                <a:ea typeface="Calibri"/>
                <a:cs typeface="Times New Roman"/>
              </a:rPr>
              <a:t>Espiritualidad natural, la educación espiritual de los niños. Ideas para padres y educadores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. Ed. </a:t>
            </a:r>
            <a:r>
              <a:rPr lang="es-ES" sz="2800" dirty="0" err="1">
                <a:latin typeface="Calibri"/>
                <a:ea typeface="Calibri"/>
                <a:cs typeface="Times New Roman"/>
              </a:rPr>
              <a:t>Kairós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.</a:t>
            </a:r>
            <a:endParaRPr lang="gl-ES" sz="2800" dirty="0">
              <a:latin typeface="Calibri"/>
              <a:ea typeface="Calibri"/>
              <a:cs typeface="Times New Roman"/>
            </a:endParaRPr>
          </a:p>
          <a:p>
            <a:endParaRPr lang="gl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INTERIORIDADE E PEDAGOXÍA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7481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02027"/>
          </a:xfrm>
        </p:spPr>
        <p:txBody>
          <a:bodyPr>
            <a:normAutofit lnSpcReduction="10000"/>
          </a:bodyPr>
          <a:lstStyle/>
          <a:p>
            <a:pPr algn="just"/>
            <a:r>
              <a:rPr lang="gl-ES" dirty="0" smtClean="0"/>
              <a:t>DEFINICIÓN: </a:t>
            </a:r>
            <a:r>
              <a:rPr lang="gl-ES" dirty="0" smtClean="0"/>
              <a:t>acción de interiorizar, como resultado de facer propio un pensamento ou sentimento.</a:t>
            </a:r>
          </a:p>
          <a:p>
            <a:pPr algn="just"/>
            <a:r>
              <a:rPr lang="gl-ES" dirty="0" smtClean="0"/>
              <a:t>PSICOLOXÍA: </a:t>
            </a:r>
            <a:r>
              <a:rPr lang="gl-ES" dirty="0" smtClean="0"/>
              <a:t>Proceso de asimilación das percepcións ou da linguaxe ou do pensamento.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Temos a impresión de que esta redución da interioridade ao aspecto psicolóxico, mental, traizoa o sentido do que queremos expresar: a vida interior, ese ámbito en que cada persoa  recoñécese a si mesma como tal e no que ela constrúe o sentido da súa vida.</a:t>
            </a:r>
            <a:endParaRPr lang="gl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CONCEPTO DE INTERIORIDADE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83127" y="161206"/>
            <a:ext cx="5629275" cy="3882883"/>
            <a:chOff x="83127" y="161206"/>
            <a:chExt cx="5629275" cy="388288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" y="161206"/>
              <a:ext cx="5629275" cy="387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167323" y="3396017"/>
              <a:ext cx="546088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>
                <a:solidFill>
                  <a:prstClr val="white"/>
                </a:solidFill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38571"/>
            <a:ext cx="4116645" cy="307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30" y="4189968"/>
            <a:ext cx="3306280" cy="246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6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gl-ES" dirty="0" smtClean="0"/>
              <a:t>Hoxe en día, non entendemos o concepto de interioridade, desligado do de exterioridade, xa que son igual de importantes. A base corporal é necesaria para a base espiritual e hainas que valorar por igual.</a:t>
            </a:r>
          </a:p>
          <a:p>
            <a:pPr algn="just"/>
            <a:r>
              <a:rPr lang="gl-ES" dirty="0" smtClean="0"/>
              <a:t>Non podemos reducir a interioridade ao feito de facer sesións illadas de interioridade, senón que haina que traballar a diario, en cada momento da nosa vida, educativa ou persoal.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CONCEPTO DE INTERIORIDADE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9411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366939"/>
            <a:ext cx="8568952" cy="6430559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“El hombre es una realidad que esencialmente tiene que ir haciéndose” </a:t>
            </a:r>
            <a:r>
              <a:rPr lang="es-ES" dirty="0" smtClean="0"/>
              <a:t> - Xavier </a:t>
            </a:r>
            <a:r>
              <a:rPr lang="es-ES" dirty="0" err="1"/>
              <a:t>Zubiri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“</a:t>
            </a:r>
            <a:r>
              <a:rPr lang="es-ES" dirty="0"/>
              <a:t>Conócete a ti mismo</a:t>
            </a:r>
            <a:r>
              <a:rPr lang="es-ES" dirty="0" smtClean="0"/>
              <a:t>” - Oráculo </a:t>
            </a:r>
            <a:r>
              <a:rPr lang="es-ES" dirty="0"/>
              <a:t>de Delfos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“El mensaje es el mensajero” -  Elena Andrés.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El silencio de mis alumnos pasa por mí, por mi presencia (</a:t>
            </a:r>
            <a:r>
              <a:rPr lang="es-ES" i="1" dirty="0" smtClean="0"/>
              <a:t>La lengua de las mariposas</a:t>
            </a:r>
            <a:r>
              <a:rPr lang="es-ES" dirty="0" smtClean="0"/>
              <a:t>).</a:t>
            </a:r>
          </a:p>
          <a:p>
            <a:pPr algn="just"/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www.youtube.com/watch?v=lNQqhy32ang</a:t>
            </a:r>
            <a:endParaRPr lang="es-ES" dirty="0" smtClean="0"/>
          </a:p>
          <a:p>
            <a:pPr algn="just"/>
            <a:r>
              <a:rPr lang="es-ES" dirty="0" smtClean="0"/>
              <a:t>YO ESENCIAL vs </a:t>
            </a:r>
          </a:p>
          <a:p>
            <a:pPr algn="just"/>
            <a:r>
              <a:rPr lang="es-ES" dirty="0" smtClean="0"/>
              <a:t>YO EXISTENCIAL.</a:t>
            </a:r>
            <a:r>
              <a:rPr lang="es-ES" dirty="0"/>
              <a:t>	</a:t>
            </a:r>
            <a:endParaRPr lang="gl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00" y="4890609"/>
            <a:ext cx="2664296" cy="199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8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lnSpcReduction="10000"/>
          </a:bodyPr>
          <a:lstStyle/>
          <a:p>
            <a:pPr algn="just"/>
            <a:r>
              <a:rPr lang="gl-ES" dirty="0" err="1" smtClean="0"/>
              <a:t>Rudolph</a:t>
            </a:r>
            <a:r>
              <a:rPr lang="gl-ES" dirty="0" smtClean="0"/>
              <a:t> </a:t>
            </a:r>
            <a:r>
              <a:rPr lang="gl-ES" dirty="0" err="1" smtClean="0"/>
              <a:t>Steiner</a:t>
            </a:r>
            <a:r>
              <a:rPr lang="gl-ES" dirty="0" smtClean="0"/>
              <a:t>, creador da </a:t>
            </a:r>
            <a:r>
              <a:rPr lang="gl-ES" dirty="0" err="1" smtClean="0"/>
              <a:t>Antroposofía</a:t>
            </a:r>
            <a:r>
              <a:rPr lang="gl-ES" dirty="0" smtClean="0"/>
              <a:t>, fálanos de tres estruturas da biografía humana:</a:t>
            </a:r>
          </a:p>
          <a:p>
            <a:pPr algn="just"/>
            <a:r>
              <a:rPr lang="gl-ES" dirty="0" err="1" smtClean="0"/>
              <a:t>Septenios</a:t>
            </a:r>
            <a:r>
              <a:rPr lang="gl-ES" dirty="0" smtClean="0"/>
              <a:t> do corpo: ata ós 21 anos, de maduración física.</a:t>
            </a:r>
          </a:p>
          <a:p>
            <a:pPr algn="just"/>
            <a:r>
              <a:rPr lang="gl-ES" dirty="0" err="1" smtClean="0"/>
              <a:t>Septenios</a:t>
            </a:r>
            <a:r>
              <a:rPr lang="gl-ES" dirty="0" smtClean="0"/>
              <a:t> da alma: 21 a 42 anos, de maduración anímica.</a:t>
            </a:r>
          </a:p>
          <a:p>
            <a:pPr algn="just"/>
            <a:r>
              <a:rPr lang="gl-ES" dirty="0" err="1" smtClean="0"/>
              <a:t>Septenios</a:t>
            </a:r>
            <a:r>
              <a:rPr lang="gl-ES" dirty="0" smtClean="0"/>
              <a:t> do espírito: 42 aos 63 anos, de maduración espiritual.</a:t>
            </a:r>
          </a:p>
          <a:p>
            <a:pPr algn="just"/>
            <a:r>
              <a:rPr lang="gl-ES" dirty="0" smtClean="0"/>
              <a:t>Os chinos falan de “Aprender, loitar e ser sabio” </a:t>
            </a:r>
          </a:p>
          <a:p>
            <a:pPr algn="just"/>
            <a:r>
              <a:rPr lang="gl-ES" dirty="0" smtClean="0"/>
              <a:t>    </a:t>
            </a:r>
            <a:endParaRPr lang="gl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OS SEPTENIOS DA VIDA</a:t>
            </a:r>
            <a:endParaRPr lang="gl-ES" dirty="0"/>
          </a:p>
        </p:txBody>
      </p:sp>
      <p:sp>
        <p:nvSpPr>
          <p:cNvPr id="5" name="4 Cheurón">
            <a:hlinkClick r:id="rId2"/>
          </p:cNvPr>
          <p:cNvSpPr/>
          <p:nvPr/>
        </p:nvSpPr>
        <p:spPr>
          <a:xfrm>
            <a:off x="3707904" y="5661248"/>
            <a:ext cx="648072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algn="just"/>
            <a:r>
              <a:rPr lang="gl-ES" dirty="0" smtClean="0"/>
              <a:t>Cultura oriental, meditación </a:t>
            </a:r>
            <a:r>
              <a:rPr lang="gl-ES" dirty="0" err="1" smtClean="0"/>
              <a:t>Zen</a:t>
            </a:r>
            <a:r>
              <a:rPr lang="gl-ES" dirty="0" smtClean="0"/>
              <a:t>, Ioga, certas artes marciais.</a:t>
            </a:r>
          </a:p>
          <a:p>
            <a:pPr algn="just"/>
            <a:r>
              <a:rPr lang="gl-ES" dirty="0" err="1"/>
              <a:t>Karlfried</a:t>
            </a:r>
            <a:r>
              <a:rPr lang="gl-ES" dirty="0"/>
              <a:t> </a:t>
            </a:r>
            <a:r>
              <a:rPr lang="gl-ES" dirty="0" err="1"/>
              <a:t>Graf</a:t>
            </a:r>
            <a:r>
              <a:rPr lang="gl-ES" dirty="0"/>
              <a:t> </a:t>
            </a:r>
            <a:r>
              <a:rPr lang="gl-ES" dirty="0" err="1" smtClean="0"/>
              <a:t>Dürckheim</a:t>
            </a:r>
            <a:r>
              <a:rPr lang="gl-ES" dirty="0" smtClean="0"/>
              <a:t>, encarcerado en Xapón, estudoso </a:t>
            </a:r>
            <a:r>
              <a:rPr lang="gl-ES" dirty="0" err="1" smtClean="0"/>
              <a:t>Zen</a:t>
            </a:r>
            <a:r>
              <a:rPr lang="gl-ES" dirty="0" smtClean="0"/>
              <a:t> e pai da </a:t>
            </a:r>
            <a:r>
              <a:rPr lang="gl-ES" dirty="0" err="1" smtClean="0"/>
              <a:t>leibterapia</a:t>
            </a:r>
            <a:r>
              <a:rPr lang="gl-ES" dirty="0" smtClean="0"/>
              <a:t>.</a:t>
            </a:r>
          </a:p>
          <a:p>
            <a:pPr algn="just"/>
            <a:r>
              <a:rPr lang="gl-ES" dirty="0">
                <a:hlinkClick r:id="rId2"/>
              </a:rPr>
              <a:t>http://</a:t>
            </a:r>
            <a:r>
              <a:rPr lang="gl-ES" dirty="0" smtClean="0">
                <a:hlinkClick r:id="rId2"/>
              </a:rPr>
              <a:t>www.duerckheim-ruette.de/inhalt.php?WEBYEP_DI=23</a:t>
            </a:r>
            <a:endParaRPr lang="gl-ES" dirty="0" smtClean="0"/>
          </a:p>
          <a:p>
            <a:pPr algn="just"/>
            <a:r>
              <a:rPr lang="gl-ES" dirty="0" smtClean="0"/>
              <a:t>Laia </a:t>
            </a:r>
            <a:r>
              <a:rPr lang="gl-ES" dirty="0" err="1" smtClean="0"/>
              <a:t>Montserrat</a:t>
            </a:r>
            <a:r>
              <a:rPr lang="gl-ES" dirty="0" smtClean="0"/>
              <a:t>, discípula de </a:t>
            </a:r>
            <a:r>
              <a:rPr lang="gl-ES" dirty="0" err="1" smtClean="0"/>
              <a:t>Dürckheim</a:t>
            </a:r>
            <a:r>
              <a:rPr lang="gl-ES" dirty="0" smtClean="0"/>
              <a:t> e unha das persoas mellor formadas en España sobre a meditación </a:t>
            </a:r>
            <a:r>
              <a:rPr lang="gl-ES" dirty="0" err="1" smtClean="0"/>
              <a:t>Zen</a:t>
            </a:r>
            <a:r>
              <a:rPr lang="gl-ES" dirty="0"/>
              <a:t>. </a:t>
            </a:r>
            <a:r>
              <a:rPr lang="gl-ES" dirty="0">
                <a:hlinkClick r:id="rId3"/>
              </a:rPr>
              <a:t>http://</a:t>
            </a:r>
            <a:r>
              <a:rPr lang="gl-ES" dirty="0" smtClean="0">
                <a:hlinkClick r:id="rId3"/>
              </a:rPr>
              <a:t>www.presenciazen.com</a:t>
            </a:r>
            <a:endParaRPr lang="gl-ES" dirty="0" smtClean="0"/>
          </a:p>
          <a:p>
            <a:pPr algn="just"/>
            <a:r>
              <a:rPr lang="gl-ES" dirty="0" err="1" smtClean="0"/>
              <a:t>Elena</a:t>
            </a:r>
            <a:r>
              <a:rPr lang="gl-ES" dirty="0" smtClean="0"/>
              <a:t> Andrés</a:t>
            </a:r>
          </a:p>
          <a:p>
            <a:pPr algn="just"/>
            <a:r>
              <a:rPr lang="gl-ES" dirty="0">
                <a:hlinkClick r:id="rId4"/>
              </a:rPr>
              <a:t>http://educarlainterioridad.blogspot.com.es</a:t>
            </a:r>
            <a:r>
              <a:rPr lang="gl-ES" dirty="0" smtClean="0">
                <a:hlinkClick r:id="rId4"/>
              </a:rPr>
              <a:t>/</a:t>
            </a:r>
            <a:endParaRPr lang="gl-ES" dirty="0" smtClean="0"/>
          </a:p>
          <a:p>
            <a:pPr algn="just"/>
            <a:endParaRPr lang="gl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CÓMO CHEGA Á NÓS?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21749"/>
            <a:ext cx="1443354" cy="192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/>
              <a:t>Proxecto EN TI, de </a:t>
            </a:r>
            <a:r>
              <a:rPr lang="gl-ES" dirty="0" err="1" smtClean="0"/>
              <a:t>Edelvives</a:t>
            </a:r>
            <a:r>
              <a:rPr lang="gl-ES" dirty="0" smtClean="0"/>
              <a:t>.</a:t>
            </a:r>
          </a:p>
          <a:p>
            <a:pPr marL="109728" indent="0">
              <a:buNone/>
            </a:pPr>
            <a:r>
              <a:rPr lang="gl-ES" dirty="0">
                <a:hlinkClick r:id="rId3"/>
              </a:rPr>
              <a:t>http://</a:t>
            </a:r>
            <a:r>
              <a:rPr lang="gl-ES" dirty="0" smtClean="0">
                <a:hlinkClick r:id="rId3"/>
              </a:rPr>
              <a:t>www.edelvives.com/ficheros/0102/00003928zckxf.pdf</a:t>
            </a:r>
            <a:endParaRPr lang="gl-ES" dirty="0" smtClean="0"/>
          </a:p>
          <a:p>
            <a:r>
              <a:rPr lang="gl-ES" dirty="0" smtClean="0"/>
              <a:t>Proxecto HARA, educar na interioridade, dos centros La </a:t>
            </a:r>
            <a:r>
              <a:rPr lang="gl-ES" dirty="0" err="1" smtClean="0"/>
              <a:t>Salle</a:t>
            </a:r>
            <a:r>
              <a:rPr lang="gl-ES" dirty="0" smtClean="0"/>
              <a:t> e </a:t>
            </a:r>
            <a:r>
              <a:rPr lang="gl-ES" dirty="0" err="1" smtClean="0"/>
              <a:t>Menesianos</a:t>
            </a:r>
            <a:r>
              <a:rPr lang="gl-ES" dirty="0" smtClean="0"/>
              <a:t>.</a:t>
            </a:r>
          </a:p>
          <a:p>
            <a:r>
              <a:rPr lang="gl-ES" dirty="0" smtClean="0"/>
              <a:t>Proxecto “i”, da Compañía de María</a:t>
            </a:r>
          </a:p>
          <a:p>
            <a:endParaRPr lang="gl-ES" dirty="0" smtClean="0"/>
          </a:p>
          <a:p>
            <a:endParaRPr lang="gl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gl-ES" dirty="0" smtClean="0"/>
              <a:t>PROXECTOS EDUCATIVOS EXISTENTES HOXE EN DÍA</a:t>
            </a:r>
            <a:endParaRPr lang="gl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60" y="4365409"/>
            <a:ext cx="2067625" cy="201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409"/>
            <a:ext cx="2016224" cy="202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gl-ES" dirty="0" smtClean="0"/>
          </a:p>
          <a:p>
            <a:endParaRPr lang="gl-ES" dirty="0"/>
          </a:p>
          <a:p>
            <a:pPr algn="just"/>
            <a:r>
              <a:rPr lang="gl-ES" dirty="0" smtClean="0"/>
              <a:t>“</a:t>
            </a:r>
            <a:r>
              <a:rPr lang="gl-ES" dirty="0" err="1" smtClean="0"/>
              <a:t>Hara</a:t>
            </a:r>
            <a:r>
              <a:rPr lang="gl-ES" dirty="0" smtClean="0"/>
              <a:t>” é unha palabra xaponesa que significa ventre e se lle considera como o centro do equilibrio físico, psíquico e espiritual da persoa.</a:t>
            </a:r>
          </a:p>
          <a:p>
            <a:pPr algn="just"/>
            <a:r>
              <a:rPr lang="gl-ES" dirty="0" smtClean="0"/>
              <a:t>Por </a:t>
            </a:r>
            <a:r>
              <a:rPr lang="gl-ES" dirty="0" err="1" smtClean="0"/>
              <a:t>Hara</a:t>
            </a:r>
            <a:r>
              <a:rPr lang="gl-ES" dirty="0" smtClean="0"/>
              <a:t>, enténdese </a:t>
            </a:r>
            <a:r>
              <a:rPr lang="gl-ES" dirty="0" err="1" smtClean="0"/>
              <a:t>«un</a:t>
            </a:r>
            <a:r>
              <a:rPr lang="gl-ES" dirty="0" smtClean="0"/>
              <a:t> estado do </a:t>
            </a:r>
            <a:r>
              <a:rPr lang="gl-ES" dirty="0" err="1" smtClean="0"/>
              <a:t>ser»</a:t>
            </a:r>
            <a:r>
              <a:rPr lang="gl-ES" dirty="0" smtClean="0"/>
              <a:t> centrado e tranquilo, un camiño ata o centro da gravidade que une a razón e as entrañas. A única vía para logralo é exercitarse nesa procura.</a:t>
            </a:r>
          </a:p>
          <a:p>
            <a:endParaRPr lang="gl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gl-ES" dirty="0" smtClean="0"/>
              <a:t>O PROXECTO HARA</a:t>
            </a:r>
            <a:endParaRPr lang="gl-ES" dirty="0"/>
          </a:p>
        </p:txBody>
      </p:sp>
      <p:sp>
        <p:nvSpPr>
          <p:cNvPr id="4" name="3 Corazón">
            <a:hlinkClick r:id="rId2"/>
          </p:cNvPr>
          <p:cNvSpPr/>
          <p:nvPr/>
        </p:nvSpPr>
        <p:spPr>
          <a:xfrm>
            <a:off x="1000100" y="1571612"/>
            <a:ext cx="785818" cy="7143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24" y="0"/>
            <a:ext cx="2915816" cy="127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312</TotalTime>
  <Words>801</Words>
  <Application>Microsoft Office PowerPoint</Application>
  <PresentationFormat>Presentación en pantalla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Concurrencia</vt:lpstr>
      <vt:lpstr>Flujo</vt:lpstr>
      <vt:lpstr>O traballo da interioridade e a súa aplicación á  Educación Física</vt:lpstr>
      <vt:lpstr>CONCEPTO DE INTERIORIDADE</vt:lpstr>
      <vt:lpstr>Presentación de PowerPoint</vt:lpstr>
      <vt:lpstr>CONCEPTO DE INTERIORIDADE</vt:lpstr>
      <vt:lpstr>Presentación de PowerPoint</vt:lpstr>
      <vt:lpstr>OS SEPTENIOS DA VIDA</vt:lpstr>
      <vt:lpstr>CÓMO CHEGA Á NÓS?</vt:lpstr>
      <vt:lpstr>PROXECTOS EDUCATIVOS EXISTENTES HOXE EN DÍA</vt:lpstr>
      <vt:lpstr>O PROXECTO HARA</vt:lpstr>
      <vt:lpstr>BLOQUES DE TRABALLO HARA</vt:lpstr>
      <vt:lpstr>MATERIAIS NECESARIOS</vt:lpstr>
      <vt:lpstr>TÉCNICAS USADAS</vt:lpstr>
      <vt:lpstr>SESIÓNS</vt:lpstr>
      <vt:lpstr>INTERIORIDADE E PEDAGOXÍA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traballo da interioridade dende a materia de EF</dc:title>
  <dc:creator>s3</dc:creator>
  <cp:lastModifiedBy>QUIQUE</cp:lastModifiedBy>
  <cp:revision>38</cp:revision>
  <dcterms:created xsi:type="dcterms:W3CDTF">2016-10-28T06:48:16Z</dcterms:created>
  <dcterms:modified xsi:type="dcterms:W3CDTF">2016-10-30T17:39:18Z</dcterms:modified>
</cp:coreProperties>
</file>