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8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36EB063-DFCF-48BB-B224-F42FCC81B38D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3B06FCE5-28DA-42DA-8FD0-032FE6870301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ACB3F439-5275-4EE5-B10F-9613CFFF6619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1922D2E6-DB6B-4A2F-BB0E-F5EBDD1B4901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E43B4684-6932-4A0C-B9CA-2B6D91871B9B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C0A993E-A79D-4F6F-B69D-062532235BFA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699B1AEA-FCCC-4E85-8E6D-EB9C2FBFAF17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ED06EA7D-7CA4-4080-B00F-5DBCE91DF931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2AF8854C-C1E3-4902-8921-DFFD11F9E67B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E17B7DC6-04F2-4A7C-A2F1-CB3059A2000F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26BECB4B-3B74-4062-845E-7D42194C35FF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B4CAC812-83D6-4AED-83FC-67427BED3C66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4E0D0A70-9797-4AA1-B023-079985653B24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C8A4CA3C-048E-4DE8-92B1-804C119F50E9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B2E82B3D-33DD-46B0-9D63-666F10D78B55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3DF61BFA-88F0-4D5F-8322-F2164F9B5F02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633EE54D-22E2-4221-8C12-2D438FC0DD20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6C9E8E8E-669E-4C5D-9D54-A319BB56F79B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0880C34-FABA-42FF-A8AE-A1B99A4D3E08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16B720CC-12CD-4AF7-A377-318CDE7174E2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182F18B1-96AC-450C-BBD1-54C1EF853046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4CCE75BD-9257-4EC9-8E10-925E7BC5F2C4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3BA83736-59E0-403E-AA8D-88881FB001AF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F02518D-A19A-4ADD-B1A7-6C7A7011298B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66B1306C-3FC5-4BAA-94E2-352D5DA575D8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6CC6B2E-AE80-4BC9-9064-E52380F6E0FC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AF191B8A-C1EC-49E0-BFB8-1E98EC4189D5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F1A5421B-C8F4-401D-BC3B-30AB392B3831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6C6F97AF-3EE2-4252-9CCA-18CE392A25C0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7BCF5991-5242-4E6D-982D-03CFAB423839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C306A307-B3E6-4A1D-B416-D61ACE853416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597FA4A9-7E97-4F77-B2FE-B4F6B8F4C052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5FF4969F-C83D-4092-B8E5-2A2F7F4EEA60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FA3EE94B-75A1-4990-991F-A4B186DEB14D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C158D7C-1469-4DA5-A5FD-2810A743B7DF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13086A66-2C30-4EF9-B5A0-D03978D70F50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D7D68AA1-130C-4F22-9CCE-809B17D006A1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933787B4-BBB9-407E-A17B-BC685BF77D6A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F5815F1-B3C5-44E3-9381-7EE12163750D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1939E422-0CD6-4975-A388-392790E1F8BB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B4E3C75E-8689-4378-85E4-57552C784E64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5C19E1CE-310F-4ED5-850E-009D5E06917A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B578D53-9086-480A-B724-30AE60DEC07F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4F04486C-EA05-496B-B4E2-81E9D5B0289C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A5EEAEA8-3DC0-41CD-AD28-EACCC0CD1332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BEEDE7C2-A7B8-4684-B1F6-39E7ACF04EF6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D6F9E3E1-5A09-464F-9F46-9DDA39B556E0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363B2038-E92F-41DF-ABC3-532FEC24429A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06475AF0-21B3-46FF-A259-22024597D065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F0A7CE96-79B2-423E-A9D5-4B51EEEB6387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E580A9FA-A5F6-4793-BD67-5253684E32E7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3E8B4AD2-4C9D-4BDB-9DF5-E0B6DE1B888C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4345B787-864F-4C82-8450-D32127B65744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CDE32713-19CF-4A79-8A8D-1DBF4EA0E128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827AF50B-B74E-4924-A0E3-FDC328C5B19D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D1BAB64B-BDA2-4E39-9C2E-F2D01598B879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881520" y="868680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0F3A7D4B-E3A2-4609-B0EA-A2F94BEE5A03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6CB71E0F-693F-4E10-98D5-E2E5FD3342B6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6ABB8DFA-1CA9-4566-B918-DCD0A6AA673F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30BC4A64-9C18-4B9D-BE53-B307CDFDCD45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7D04C097-D2F5-478C-8D62-C5544AE035BE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652320" y="4002120"/>
            <a:ext cx="5551200" cy="43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8226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707280"/>
            <a:ext cx="8226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2440" y="16318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2440" y="37072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7072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8226000" cy="397332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31880"/>
            <a:ext cx="8226000" cy="397332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80080" y="1631520"/>
            <a:ext cx="4979880" cy="39733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80080" y="1631520"/>
            <a:ext cx="4979880" cy="39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31880"/>
            <a:ext cx="8226000" cy="39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8226000" cy="397332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4014000" cy="397332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2440" y="1631880"/>
            <a:ext cx="4014000" cy="397332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522360"/>
            <a:ext cx="6527520" cy="300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7072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2440" y="1631880"/>
            <a:ext cx="4014000" cy="397332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4014000" cy="397332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2440" y="16318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2440" y="37072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2440" y="1631880"/>
            <a:ext cx="4014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707280"/>
            <a:ext cx="8226000" cy="1895040"/>
          </a:xfrm>
          <a:prstGeom prst="rect">
            <a:avLst/>
          </a:prstGeom>
        </p:spPr>
        <p:txBody>
          <a:bodyPr lIns="0" rIns="0" tIns="0" bIns="0"/>
          <a:p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522360"/>
            <a:ext cx="6527520" cy="64908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93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 para editar título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31880"/>
            <a:ext cx="8226000" cy="3973320"/>
          </a:xfrm>
          <a:prstGeom prst="rect">
            <a:avLst/>
          </a:prstGeom>
        </p:spPr>
        <p:txBody>
          <a:bodyPr lIns="0" rIns="0" tIns="1692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Pulse para editar el formato de esquema del texto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Segundo nivel del esquema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Tercer nivel del esquema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Cuarto nivel del esquema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Quinto nivel del esquema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Sexto nivel del esquema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Séptimo nivel del esquemaHaga clic para modificar el estilo de texto del patrón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Segundo nivel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Tercer nivel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Cuarto nivel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Quinto nivel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6246720"/>
            <a:ext cx="2126880" cy="469440"/>
          </a:xfrm>
          <a:prstGeom prst="rect">
            <a:avLst/>
          </a:prstGeom>
        </p:spPr>
        <p:txBody>
          <a:bodyPr lIns="0" rIns="0" tIns="0" bIns="0"/>
          <a:p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7320" y="6246720"/>
            <a:ext cx="2895120" cy="469440"/>
          </a:xfrm>
          <a:prstGeom prst="rect">
            <a:avLst/>
          </a:prstGeom>
        </p:spPr>
        <p:txBody>
          <a:bodyPr lIns="0" rIns="0" tIns="0" bIns="0"/>
          <a:p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6320" y="6246720"/>
            <a:ext cx="2126880" cy="4694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C6AFE670-020E-4FC7-9AB9-736FFAB9A352}" type="slidenum">
              <a:rPr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1B24A0DA-ED88-4692-A735-60BE32A4B0EC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5C178EDF-9B42-467B-9B62-391C42A5D7DE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5C312C48-A3E7-485E-9C82-2D93C6860B3C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fld id="{55A7C7EC-2426-492D-ABAB-2F5DB3B431C9}" type="slidenum"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REDE SOCIOSANITARIA E RECURSOS SOCIAIS</a:t>
            </a:r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n 1" descr=""/>
          <p:cNvPicPr/>
          <p:nvPr/>
        </p:nvPicPr>
        <p:blipFill>
          <a:blip r:embed="rId1"/>
          <a:stretch/>
        </p:blipFill>
        <p:spPr>
          <a:xfrm>
            <a:off x="251640" y="1556640"/>
            <a:ext cx="8631000" cy="504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rcRect l="32781" t="8147" r="34931" b="21928"/>
          <a:stretch/>
        </p:blipFill>
        <p:spPr>
          <a:xfrm>
            <a:off x="2088000" y="1144800"/>
            <a:ext cx="4320000" cy="526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683640" y="2551680"/>
            <a:ext cx="7488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Terceiro Sector- Fundacións/federacións/asociacións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-Recursos comunitarios (socioculturais, ocupacionais...)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323640" y="1700640"/>
            <a:ext cx="8568720" cy="505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 ATENCIÓN SOCIOSANITARIA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Referencias: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i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i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Ley 63/2003, de Cohesión y Calidad del Sistema Nacional de Salud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art 14. Prestación de atención sociosanitaria.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 atención sociosanitaria comprende o conxunto de coidados destinados a aqueles doentes, xeralmente crónicos, que polas súas especiais características poden beneficiarse da actuación simultánea e sinérxica dos servizos sanitarios e sociais para aumentar a súa autonomía, paliar as súas limitacións ou sofrementos e facilitar a súa reinserción social.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 ámbito sanitario, a atención sociosanitaria levarase a cabo nos niveis de atención que cada CA determine, e en calqueira caso comprenderá: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480"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Os coidados sanitarios de longa duración.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480"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 atención sanitaria a convalecencia.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480"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 rehabilitación en doentes con déficit funcional recuperable.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480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467640" y="1556640"/>
            <a:ext cx="8064360" cy="462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Extraido Libro Blanco da Dependencia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Coordinación sociosanitaria</a:t>
            </a:r>
            <a:r>
              <a:rPr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“Pode definirse como un conxunto de accións encamiñadas a ordenar os sistemas sanitario e social para ofertar unha resposta integral ás necesidades de atención sociosanitaria que se se presentan simultaneamente nas persoas que padecen situacións de dependencia” (Sancho Castiello, T., 2000.)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Rede de Atención Sociosanitaria</a:t>
            </a:r>
            <a:r>
              <a:rPr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“Entendida como o conxunto de recursos destinados de forma específica á atención sociosanitaria das persoas en situación de dependencia. O seu obxectivo é a creación dun novo espazo de atención do que formen parte algúns dos recursos do sistema de saúde e do sistema de servizos sociais, así como novos servizos específicos para a atención sociosanitaria. Trátase polo tanto dunha estratexia de reorientación dos servizos sanitarios e sociais, algúns dos que, xunto a outros recuros específicos, pasan a formar parte dun terceiro sistema ou rede de atención sanitaria”.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i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¿Que modelo prima no noso entorno?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Imagen 3" descr=""/>
          <p:cNvPicPr/>
          <p:nvPr/>
        </p:nvPicPr>
        <p:blipFill>
          <a:blip r:embed="rId1"/>
          <a:stretch/>
        </p:blipFill>
        <p:spPr>
          <a:xfrm>
            <a:off x="683640" y="1886760"/>
            <a:ext cx="8136720" cy="463824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7380360" y="1772640"/>
            <a:ext cx="863640" cy="143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457200" y="1631880"/>
            <a:ext cx="8227800" cy="460512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 algn="ctr">
              <a:lnSpc>
                <a:spcPct val="100000"/>
              </a:lnSpc>
            </a:pPr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OS RECURSOS SOCIAIS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Referencia lexislativa: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Lei 13/2008, do 3 de decembro, de servizos sociais de Galicia.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Sistema Galego de Servizos Sociais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 niveis de atención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 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-Servizos Sociais Comunitarios: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SSC Básicos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SSC Específicos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-Servizos Sociais Especializados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Imagen2" descr=""/>
          <p:cNvPicPr/>
          <p:nvPr/>
        </p:nvPicPr>
        <p:blipFill>
          <a:blip r:embed="rId1"/>
          <a:srcRect l="0" t="1943" r="0" b="4481"/>
          <a:stretch/>
        </p:blipFill>
        <p:spPr>
          <a:xfrm>
            <a:off x="2195640" y="1204560"/>
            <a:ext cx="4716000" cy="536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Imagen1" descr=""/>
          <p:cNvPicPr/>
          <p:nvPr/>
        </p:nvPicPr>
        <p:blipFill>
          <a:blip r:embed="rId1"/>
          <a:srcRect l="4933" t="0" r="4153" b="6269"/>
          <a:stretch/>
        </p:blipFill>
        <p:spPr>
          <a:xfrm>
            <a:off x="683640" y="1556640"/>
            <a:ext cx="7632360" cy="489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            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RECURSOS MAIS EMPREGADOS…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57200" y="522360"/>
            <a:ext cx="6528960" cy="6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INTERVENCIÓN SOCIOSANITARIA EN SAÚDE MENTAL</a:t>
            </a:r>
            <a:r>
              <a:rPr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lang="en-GB" sz="17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457200" y="1631880"/>
            <a:ext cx="822780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16920" bIns="0"/>
          <a:p>
            <a:pPr>
              <a:lnSpc>
                <a:spcPct val="100000"/>
              </a:lnSpc>
            </a:pP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</a:t>
            </a:r>
            <a:r>
              <a:rPr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RECOÑECEMENTO DO GRAO DE DISCAPACIDADE</a:t>
            </a:r>
            <a:endParaRPr lang="en-GB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Imagen5" descr=""/>
          <p:cNvPicPr/>
          <p:nvPr/>
        </p:nvPicPr>
        <p:blipFill>
          <a:blip r:embed="rId1"/>
          <a:stretch/>
        </p:blipFill>
        <p:spPr>
          <a:xfrm>
            <a:off x="1907640" y="2349000"/>
            <a:ext cx="5112360" cy="326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Application>LibreOffice/5.0.4.2$Windows_x86 LibreOffice_project/2b9802c1994aa0b7dc6079e128979269cf95bc78</Application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2006-01-01T00:12:48Z</dcterms:created>
  <dc:creator>WinuE</dc:creator>
  <dc:language>es-ES</dc:language>
  <cp:lastPrinted>1601-01-01T00:00:00Z</cp:lastPrinted>
  <dcterms:modified xsi:type="dcterms:W3CDTF">2016-09-08T14:53:23Z</dcterms:modified>
  <cp:revision>15</cp:revision>
  <dc:title>O TCAE NA ATENCIÓN DOMICILIARÍA,NOVOS RETOS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