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3" r:id="rId17"/>
    <p:sldId id="271" r:id="rId18"/>
    <p:sldId id="272" r:id="rId19"/>
    <p:sldId id="274" r:id="rId20"/>
    <p:sldId id="278" r:id="rId21"/>
    <p:sldId id="286" r:id="rId22"/>
    <p:sldId id="287" r:id="rId23"/>
    <p:sldId id="279" r:id="rId24"/>
    <p:sldId id="280" r:id="rId25"/>
    <p:sldId id="281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88" y="-8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1CA30-56D8-F843-BA8E-6BB44E30E718}" type="datetimeFigureOut">
              <a:rPr lang="es-ES" smtClean="0"/>
              <a:t>4/9/16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6A912-1B0D-3342-9329-8813A2179C6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989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307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46200" y="769938"/>
            <a:ext cx="4160838" cy="294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52463" y="4002088"/>
            <a:ext cx="5548312" cy="430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gl-E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gl-E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gl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68680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fld id="{7A3DFCD8-881A-BD45-B00D-531FF3204352}" type="slidenum">
              <a:rPr lang="gl-ES"/>
              <a:pPr/>
              <a:t>‹Nr.›</a:t>
            </a:fld>
            <a:fld id="{737FDE87-F092-FC4D-8399-A0D6E68A0F3A}" type="slidenum">
              <a:rPr lang="gl-ES" sz="2400"/>
              <a:pPr/>
              <a:t>‹Nr.›</a:t>
            </a:fld>
            <a:fld id="{F81E9BE3-A79B-4D4B-9561-12C6860E098B}" type="slidenum">
              <a:rPr lang="gl-ES" sz="2400"/>
              <a:pPr/>
              <a:t>‹Nr.›</a:t>
            </a:fld>
            <a:fld id="{FC0E43DA-3B52-0646-8F43-A22AC8A7A32C}" type="slidenum">
              <a:rPr lang="gl-ES" sz="2400"/>
              <a:pPr/>
              <a:t>‹Nr.›</a:t>
            </a:fld>
            <a:fld id="{5567D495-072C-8747-8D45-29E64916732B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3348263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1</a:t>
            </a:fld>
            <a:fld id="{3D33A4E6-14D9-7E4F-9FAE-72A0817F5EC6}" type="slidenum">
              <a:rPr lang="gl-ES" sz="2400"/>
              <a:pPr/>
              <a:t>1</a:t>
            </a:fld>
            <a:fld id="{74342A70-5C1C-E04C-8C61-0BEE7D1BEBDD}" type="slidenum">
              <a:rPr lang="gl-ES" sz="2400"/>
              <a:pPr/>
              <a:t>1</a:t>
            </a:fld>
            <a:fld id="{7DF9A776-2A99-4E47-9962-FD6E337BA8CF}" type="slidenum">
              <a:rPr lang="gl-ES" sz="2400"/>
              <a:pPr/>
              <a:t>1</a:t>
            </a:fld>
            <a:fld id="{63279763-9E38-3C47-97B2-C713E22B9F96}" type="slidenum">
              <a:rPr lang="gl-ES" sz="2400"/>
              <a:pPr/>
              <a:t>1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2</a:t>
            </a:fld>
            <a:fld id="{3D33A4E6-14D9-7E4F-9FAE-72A0817F5EC6}" type="slidenum">
              <a:rPr lang="gl-ES" sz="2400"/>
              <a:pPr/>
              <a:t>2</a:t>
            </a:fld>
            <a:fld id="{74342A70-5C1C-E04C-8C61-0BEE7D1BEBDD}" type="slidenum">
              <a:rPr lang="gl-ES" sz="2400"/>
              <a:pPr/>
              <a:t>2</a:t>
            </a:fld>
            <a:fld id="{7DF9A776-2A99-4E47-9962-FD6E337BA8CF}" type="slidenum">
              <a:rPr lang="gl-ES" sz="2400"/>
              <a:pPr/>
              <a:t>2</a:t>
            </a:fld>
            <a:fld id="{63279763-9E38-3C47-97B2-C713E22B9F96}" type="slidenum">
              <a:rPr lang="gl-ES" sz="2400"/>
              <a:pPr/>
              <a:t>2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3</a:t>
            </a:fld>
            <a:fld id="{3D33A4E6-14D9-7E4F-9FAE-72A0817F5EC6}" type="slidenum">
              <a:rPr lang="gl-ES" sz="2400"/>
              <a:pPr/>
              <a:t>3</a:t>
            </a:fld>
            <a:fld id="{74342A70-5C1C-E04C-8C61-0BEE7D1BEBDD}" type="slidenum">
              <a:rPr lang="gl-ES" sz="2400"/>
              <a:pPr/>
              <a:t>3</a:t>
            </a:fld>
            <a:fld id="{7DF9A776-2A99-4E47-9962-FD6E337BA8CF}" type="slidenum">
              <a:rPr lang="gl-ES" sz="2400"/>
              <a:pPr/>
              <a:t>3</a:t>
            </a:fld>
            <a:fld id="{63279763-9E38-3C47-97B2-C713E22B9F96}" type="slidenum">
              <a:rPr lang="gl-ES" sz="2400"/>
              <a:pPr/>
              <a:t>3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4</a:t>
            </a:fld>
            <a:fld id="{3D33A4E6-14D9-7E4F-9FAE-72A0817F5EC6}" type="slidenum">
              <a:rPr lang="gl-ES" sz="2400"/>
              <a:pPr/>
              <a:t>4</a:t>
            </a:fld>
            <a:fld id="{74342A70-5C1C-E04C-8C61-0BEE7D1BEBDD}" type="slidenum">
              <a:rPr lang="gl-ES" sz="2400"/>
              <a:pPr/>
              <a:t>4</a:t>
            </a:fld>
            <a:fld id="{7DF9A776-2A99-4E47-9962-FD6E337BA8CF}" type="slidenum">
              <a:rPr lang="gl-ES" sz="2400"/>
              <a:pPr/>
              <a:t>4</a:t>
            </a:fld>
            <a:fld id="{63279763-9E38-3C47-97B2-C713E22B9F96}" type="slidenum">
              <a:rPr lang="gl-ES" sz="2400"/>
              <a:pPr/>
              <a:t>4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5</a:t>
            </a:fld>
            <a:fld id="{3D33A4E6-14D9-7E4F-9FAE-72A0817F5EC6}" type="slidenum">
              <a:rPr lang="gl-ES" sz="2400"/>
              <a:pPr/>
              <a:t>5</a:t>
            </a:fld>
            <a:fld id="{74342A70-5C1C-E04C-8C61-0BEE7D1BEBDD}" type="slidenum">
              <a:rPr lang="gl-ES" sz="2400"/>
              <a:pPr/>
              <a:t>5</a:t>
            </a:fld>
            <a:fld id="{7DF9A776-2A99-4E47-9962-FD6E337BA8CF}" type="slidenum">
              <a:rPr lang="gl-ES" sz="2400"/>
              <a:pPr/>
              <a:t>5</a:t>
            </a:fld>
            <a:fld id="{63279763-9E38-3C47-97B2-C713E22B9F96}" type="slidenum">
              <a:rPr lang="gl-ES" sz="2400"/>
              <a:pPr/>
              <a:t>5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42F99D6-91EB-F94A-8611-B563ABA10CF4}" type="slidenum">
              <a:rPr lang="gl-ES"/>
              <a:pPr/>
              <a:t>6</a:t>
            </a:fld>
            <a:fld id="{3D33A4E6-14D9-7E4F-9FAE-72A0817F5EC6}" type="slidenum">
              <a:rPr lang="gl-ES" sz="2400"/>
              <a:pPr/>
              <a:t>6</a:t>
            </a:fld>
            <a:fld id="{74342A70-5C1C-E04C-8C61-0BEE7D1BEBDD}" type="slidenum">
              <a:rPr lang="gl-ES" sz="2400"/>
              <a:pPr/>
              <a:t>6</a:t>
            </a:fld>
            <a:fld id="{7DF9A776-2A99-4E47-9962-FD6E337BA8CF}" type="slidenum">
              <a:rPr lang="gl-ES" sz="2400"/>
              <a:pPr/>
              <a:t>6</a:t>
            </a:fld>
            <a:fld id="{63279763-9E38-3C47-97B2-C713E22B9F96}" type="slidenum">
              <a:rPr lang="gl-ES" sz="2400"/>
              <a:pPr/>
              <a:t>6</a:t>
            </a:fld>
            <a:endParaRPr lang="gl-ES" sz="2400"/>
          </a:p>
        </p:txBody>
      </p:sp>
      <p:sp>
        <p:nvSpPr>
          <p:cNvPr id="6145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465263" y="769938"/>
            <a:ext cx="3925887" cy="2943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52463" y="4002088"/>
            <a:ext cx="5551487" cy="431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C23660D-F527-8E41-B5C0-0B8B50B18DD3}" type="slidenum">
              <a:rPr lang="gl-ES"/>
              <a:pPr/>
              <a:t>‹Nr.›</a:t>
            </a:fld>
            <a:fld id="{B1F1972F-1999-A042-9970-770FB11CFBFA}" type="slidenum">
              <a:rPr lang="gl-ES" sz="2400"/>
              <a:pPr/>
              <a:t>‹Nr.›</a:t>
            </a:fld>
            <a:fld id="{E5A31228-2AFC-6C46-9BCD-E38F01D60333}" type="slidenum">
              <a:rPr lang="gl-ES" sz="2400"/>
              <a:pPr/>
              <a:t>‹Nr.›</a:t>
            </a:fld>
            <a:fld id="{7423ED88-81E1-8142-A461-C4EF2D90A3F3}" type="slidenum">
              <a:rPr lang="gl-ES" sz="2400"/>
              <a:pPr/>
              <a:t>‹Nr.›</a:t>
            </a:fld>
            <a:fld id="{A9B7006C-7899-384B-A9BD-3EF81E8AC8AE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130789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5481F9A-CCA1-6044-94CD-B6F70497C6EB}" type="slidenum">
              <a:rPr lang="gl-ES"/>
              <a:pPr/>
              <a:t>‹Nr.›</a:t>
            </a:fld>
            <a:fld id="{5A1D2202-149F-3F49-A269-A258F64248C9}" type="slidenum">
              <a:rPr lang="gl-ES" sz="2400"/>
              <a:pPr/>
              <a:t>‹Nr.›</a:t>
            </a:fld>
            <a:fld id="{E55FF6C5-F0A0-5E45-8211-E9D44DB0744D}" type="slidenum">
              <a:rPr lang="gl-ES" sz="2400"/>
              <a:pPr/>
              <a:t>‹Nr.›</a:t>
            </a:fld>
            <a:fld id="{6BDED996-963C-FE46-B496-D494A96C90B1}" type="slidenum">
              <a:rPr lang="gl-ES" sz="2400"/>
              <a:pPr/>
              <a:t>‹Nr.›</a:t>
            </a:fld>
            <a:fld id="{D9BA9270-CE29-EB4C-8216-12AD376C2874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277643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7813" y="522288"/>
            <a:ext cx="2055812" cy="508317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22288"/>
            <a:ext cx="6018213" cy="508317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A81DD5C-BA57-1346-85CF-24DEFA3E6961}" type="slidenum">
              <a:rPr lang="gl-ES"/>
              <a:pPr/>
              <a:t>‹Nr.›</a:t>
            </a:fld>
            <a:fld id="{52E02628-AD3D-824D-802C-A27C62B8C29F}" type="slidenum">
              <a:rPr lang="gl-ES" sz="2400"/>
              <a:pPr/>
              <a:t>‹Nr.›</a:t>
            </a:fld>
            <a:fld id="{F0467559-2E36-1247-9C07-44F268B350EF}" type="slidenum">
              <a:rPr lang="gl-ES" sz="2400"/>
              <a:pPr/>
              <a:t>‹Nr.›</a:t>
            </a:fld>
            <a:fld id="{57146D07-CA41-3B48-988E-6E9513CCE30A}" type="slidenum">
              <a:rPr lang="gl-ES" sz="2400"/>
              <a:pPr/>
              <a:t>‹Nr.›</a:t>
            </a:fld>
            <a:fld id="{C900812B-FACC-AE44-ABC4-F8D5B80E385B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294636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9007BF-7E9A-2042-BF36-3F662ED15F0D}" type="slidenum">
              <a:rPr lang="gl-ES"/>
              <a:pPr/>
              <a:t>‹Nr.›</a:t>
            </a:fld>
            <a:fld id="{D09B505B-160F-FB47-A274-E9EC0BAD5EEA}" type="slidenum">
              <a:rPr lang="gl-ES" sz="2400"/>
              <a:pPr/>
              <a:t>‹Nr.›</a:t>
            </a:fld>
            <a:fld id="{9D4A7196-B693-4E47-BE71-BF695E007B8A}" type="slidenum">
              <a:rPr lang="gl-ES" sz="2400"/>
              <a:pPr/>
              <a:t>‹Nr.›</a:t>
            </a:fld>
            <a:fld id="{E9C70631-4514-A949-9D26-E0E8C711553D}" type="slidenum">
              <a:rPr lang="gl-ES" sz="2400"/>
              <a:pPr/>
              <a:t>‹Nr.›</a:t>
            </a:fld>
            <a:fld id="{BF049900-D9C9-0048-B01A-27E6EB69D4A3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70857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44F4531-2FA2-494E-B79A-138A5FD60DFC}" type="slidenum">
              <a:rPr lang="gl-ES"/>
              <a:pPr/>
              <a:t>‹Nr.›</a:t>
            </a:fld>
            <a:fld id="{8DF320E6-CBF8-8246-A06E-D9F38BE487A1}" type="slidenum">
              <a:rPr lang="gl-ES" sz="2400"/>
              <a:pPr/>
              <a:t>‹Nr.›</a:t>
            </a:fld>
            <a:fld id="{C99E7C26-1E55-DA4A-93CF-95B04BFA1A86}" type="slidenum">
              <a:rPr lang="gl-ES" sz="2400"/>
              <a:pPr/>
              <a:t>‹Nr.›</a:t>
            </a:fld>
            <a:fld id="{B6B3A380-A780-0A45-A2AB-A4CB0DC9FAFE}" type="slidenum">
              <a:rPr lang="gl-ES" sz="2400"/>
              <a:pPr/>
              <a:t>‹Nr.›</a:t>
            </a:fld>
            <a:fld id="{BA06492E-271B-5442-8DB1-9D0EC0ED63D8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254641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31950"/>
            <a:ext cx="4037013" cy="3973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6613" y="1631950"/>
            <a:ext cx="4037012" cy="3973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4F6CEBC-EF35-C14B-B933-14D920E13F17}" type="slidenum">
              <a:rPr lang="gl-ES"/>
              <a:pPr/>
              <a:t>‹Nr.›</a:t>
            </a:fld>
            <a:fld id="{C5B53AF9-CDBC-114C-BBF4-192AB5EBB766}" type="slidenum">
              <a:rPr lang="gl-ES" sz="2400"/>
              <a:pPr/>
              <a:t>‹Nr.›</a:t>
            </a:fld>
            <a:fld id="{C77325B1-2529-DE49-A6F5-E5ECDAAD47E0}" type="slidenum">
              <a:rPr lang="gl-ES" sz="2400"/>
              <a:pPr/>
              <a:t>‹Nr.›</a:t>
            </a:fld>
            <a:fld id="{59C1355A-9F6A-F443-9E8E-9838A7348FAE}" type="slidenum">
              <a:rPr lang="gl-ES" sz="2400"/>
              <a:pPr/>
              <a:t>‹Nr.›</a:t>
            </a:fld>
            <a:fld id="{EF2965B1-DBAC-1A45-90EC-F76CFB1703CD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56375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684239E-B5DC-1046-8E09-331BE710D142}" type="slidenum">
              <a:rPr lang="gl-ES"/>
              <a:pPr/>
              <a:t>‹Nr.›</a:t>
            </a:fld>
            <a:fld id="{0E0A29AF-27CC-8449-8D9B-0A15A6038D27}" type="slidenum">
              <a:rPr lang="gl-ES" sz="2400"/>
              <a:pPr/>
              <a:t>‹Nr.›</a:t>
            </a:fld>
            <a:fld id="{FE709722-5A70-374D-BFCF-57B80D3F6A40}" type="slidenum">
              <a:rPr lang="gl-ES" sz="2400"/>
              <a:pPr/>
              <a:t>‹Nr.›</a:t>
            </a:fld>
            <a:fld id="{BA1A86DE-EA6C-B141-AEDC-A21444A06DF0}" type="slidenum">
              <a:rPr lang="gl-ES" sz="2400"/>
              <a:pPr/>
              <a:t>‹Nr.›</a:t>
            </a:fld>
            <a:fld id="{7B79B8BD-5660-6B4E-BDC3-23BC991264AF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166702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504CA4A-5436-7941-AE31-17864F1F88BF}" type="slidenum">
              <a:rPr lang="gl-ES"/>
              <a:pPr/>
              <a:t>‹Nr.›</a:t>
            </a:fld>
            <a:fld id="{AA8B4917-FFFA-5241-927D-3BBC91A07E69}" type="slidenum">
              <a:rPr lang="gl-ES" sz="2400"/>
              <a:pPr/>
              <a:t>‹Nr.›</a:t>
            </a:fld>
            <a:fld id="{90EB54F0-3EB5-ED49-A6C6-97078D0F6E83}" type="slidenum">
              <a:rPr lang="gl-ES" sz="2400"/>
              <a:pPr/>
              <a:t>‹Nr.›</a:t>
            </a:fld>
            <a:fld id="{848A8281-FB54-BB4E-A696-7E5C8F955CCB}" type="slidenum">
              <a:rPr lang="gl-ES" sz="2400"/>
              <a:pPr/>
              <a:t>‹Nr.›</a:t>
            </a:fld>
            <a:fld id="{F4C97C3C-A8A3-A94B-A66B-BA08F4C09741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3825132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ADDC360-4569-7844-831E-1F7F5CDA9CFC}" type="slidenum">
              <a:rPr lang="gl-ES"/>
              <a:pPr/>
              <a:t>‹Nr.›</a:t>
            </a:fld>
            <a:fld id="{5CE83DB7-8FC2-F04C-87D9-2D8DA4BF0470}" type="slidenum">
              <a:rPr lang="gl-ES" sz="2400"/>
              <a:pPr/>
              <a:t>‹Nr.›</a:t>
            </a:fld>
            <a:fld id="{AB5A6867-1F6E-624B-9F98-DC41160056D8}" type="slidenum">
              <a:rPr lang="gl-ES" sz="2400"/>
              <a:pPr/>
              <a:t>‹Nr.›</a:t>
            </a:fld>
            <a:fld id="{2CED2EF5-EFF4-5E46-A31C-91559FBA5B75}" type="slidenum">
              <a:rPr lang="gl-ES" sz="2400"/>
              <a:pPr/>
              <a:t>‹Nr.›</a:t>
            </a:fld>
            <a:fld id="{9DE38109-FDDF-A242-865C-02128D60914B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207464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7C7AA61-8167-2C4E-8604-D85614B7E5FB}" type="slidenum">
              <a:rPr lang="gl-ES"/>
              <a:pPr/>
              <a:t>‹Nr.›</a:t>
            </a:fld>
            <a:fld id="{1D863560-0D67-9546-A569-1B20F5C5F89F}" type="slidenum">
              <a:rPr lang="gl-ES" sz="2400"/>
              <a:pPr/>
              <a:t>‹Nr.›</a:t>
            </a:fld>
            <a:fld id="{4F7A1338-A75D-6147-A780-30C2B293914B}" type="slidenum">
              <a:rPr lang="gl-ES" sz="2400"/>
              <a:pPr/>
              <a:t>‹Nr.›</a:t>
            </a:fld>
            <a:fld id="{10C8B069-59A4-C443-985A-A61AD28AFECC}" type="slidenum">
              <a:rPr lang="gl-ES" sz="2400"/>
              <a:pPr/>
              <a:t>‹Nr.›</a:t>
            </a:fld>
            <a:fld id="{A933C75C-BE3D-C04A-AA49-2C489E498D6F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361493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5E806E6-8A2B-A844-8E8C-7250052B3664}" type="slidenum">
              <a:rPr lang="gl-ES"/>
              <a:pPr/>
              <a:t>‹Nr.›</a:t>
            </a:fld>
            <a:fld id="{373D5A51-BEC5-4442-B06D-55B59F8A0FE4}" type="slidenum">
              <a:rPr lang="gl-ES" sz="2400"/>
              <a:pPr/>
              <a:t>‹Nr.›</a:t>
            </a:fld>
            <a:fld id="{756C2671-7475-9E4F-97DF-FC91A4E0E3A0}" type="slidenum">
              <a:rPr lang="gl-ES" sz="2400"/>
              <a:pPr/>
              <a:t>‹Nr.›</a:t>
            </a:fld>
            <a:fld id="{B3380F60-578B-AE49-A1FC-73E00B476343}" type="slidenum">
              <a:rPr lang="gl-ES" sz="2400"/>
              <a:pPr/>
              <a:t>‹Nr.›</a:t>
            </a:fld>
            <a:fld id="{3D8016FF-04D1-E542-B299-384463EE7409}" type="slidenum">
              <a:rPr lang="gl-ES" sz="2400"/>
              <a:pPr/>
              <a:t>‹Nr.›</a:t>
            </a:fld>
            <a:endParaRPr lang="gl-ES" sz="2400"/>
          </a:p>
        </p:txBody>
      </p:sp>
    </p:spTree>
    <p:extLst>
      <p:ext uri="{BB962C8B-B14F-4D97-AF65-F5344CB8AC3E}">
        <p14:creationId xmlns:p14="http://schemas.microsoft.com/office/powerpoint/2010/main" val="30387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22288"/>
            <a:ext cx="6527800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31950"/>
            <a:ext cx="8226425" cy="397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1692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 esquema del texto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2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gl-E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956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2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gl-E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272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fld id="{4DC38FB1-C487-4543-AD3A-D8FCE2B3369F}" type="slidenum">
              <a:rPr lang="gl-ES"/>
              <a:pPr/>
              <a:t>‹Nr.›</a:t>
            </a:fld>
            <a:fld id="{F4FAC743-2A4A-FB43-ADF7-D5B068488929}" type="slidenum">
              <a:rPr lang="gl-ES" sz="2400"/>
              <a:pPr/>
              <a:t>‹Nr.›</a:t>
            </a:fld>
            <a:fld id="{5345ADA4-2E9F-ED43-884E-0F66768E309D}" type="slidenum">
              <a:rPr lang="gl-ES" sz="2400"/>
              <a:pPr/>
              <a:t>‹Nr.›</a:t>
            </a:fld>
            <a:fld id="{E436362D-9510-FE47-8BD2-6E51D7550BB1}" type="slidenum">
              <a:rPr lang="gl-ES" sz="2400"/>
              <a:pPr/>
              <a:t>‹Nr.›</a:t>
            </a:fld>
            <a:fld id="{9C957D89-0668-DC4A-B301-7ACCF8637789}" type="slidenum">
              <a:rPr lang="gl-ES" sz="2400"/>
              <a:pPr/>
              <a:t>‹Nr.›</a:t>
            </a:fld>
            <a:endParaRPr lang="gl-E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1700">
          <a:solidFill>
            <a:srgbClr val="000000"/>
          </a:solidFill>
          <a:latin typeface="Arial" charset="0"/>
          <a:ea typeface="ＭＳ Ｐゴシック" charset="0"/>
          <a:cs typeface="WenQuanYi Zen 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050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638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425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13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13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13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13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13"/>
        </a:spcAft>
        <a:buClr>
          <a:srgbClr val="000000"/>
        </a:buClr>
        <a:buSzPct val="100000"/>
        <a:buFont typeface="Times New Roman" charset="0"/>
        <a:defRPr sz="19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sp>
        <p:nvSpPr>
          <p:cNvPr id="3" name="CuadroTexto 2"/>
          <p:cNvSpPr txBox="1"/>
          <p:nvPr/>
        </p:nvSpPr>
        <p:spPr>
          <a:xfrm>
            <a:off x="2123728" y="2564904"/>
            <a:ext cx="5250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MARCO LEXISLATIVO: </a:t>
            </a:r>
          </a:p>
          <a:p>
            <a:pPr algn="ctr"/>
            <a:endParaRPr lang="es-ES" dirty="0" smtClean="0">
              <a:solidFill>
                <a:schemeClr val="tx1"/>
              </a:solidFill>
            </a:endParaRPr>
          </a:p>
          <a:p>
            <a:pPr algn="ctr"/>
            <a:r>
              <a:rPr lang="es-ES_tradnl" b="1" dirty="0" smtClean="0">
                <a:solidFill>
                  <a:srgbClr val="000000"/>
                </a:solidFill>
              </a:rPr>
              <a:t>A </a:t>
            </a:r>
            <a:r>
              <a:rPr lang="es-ES_tradnl" b="1" dirty="0">
                <a:solidFill>
                  <a:srgbClr val="000000"/>
                </a:solidFill>
              </a:rPr>
              <a:t>MODIFICACIÓN XUDICIAL DA CAPACIDADE</a:t>
            </a:r>
            <a:r>
              <a:rPr lang="es-ES_tradnl" dirty="0" smtClean="0">
                <a:solidFill>
                  <a:srgbClr val="000000"/>
                </a:solidFill>
                <a:effectLst/>
              </a:rPr>
              <a:t> 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endParaRPr lang="es-E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Que non é a modificación xudicial da capacidade?:</a:t>
            </a:r>
          </a:p>
          <a:p>
            <a:pPr>
              <a:buFont typeface="Wingdings" charset="2"/>
              <a:buChar char="§"/>
            </a:pPr>
            <a:endParaRPr lang="gl-ES" dirty="0" smtClean="0"/>
          </a:p>
          <a:p>
            <a:pPr lvl="2">
              <a:buFont typeface="Wingdings" charset="2"/>
              <a:buChar char="§"/>
            </a:pPr>
            <a:r>
              <a:rPr lang="gl-ES" sz="2000" dirty="0" smtClean="0"/>
              <a:t>Discapacidade</a:t>
            </a:r>
          </a:p>
          <a:p>
            <a:pPr lvl="2">
              <a:buFont typeface="Wingdings" charset="2"/>
              <a:buChar char="§"/>
            </a:pPr>
            <a:r>
              <a:rPr lang="gl-ES" sz="2000" dirty="0" smtClean="0"/>
              <a:t>Enfermidade</a:t>
            </a:r>
          </a:p>
          <a:p>
            <a:pPr lvl="2">
              <a:buFont typeface="Wingdings" charset="2"/>
              <a:buChar char="§"/>
            </a:pPr>
            <a:r>
              <a:rPr lang="gl-ES" sz="2000" dirty="0" smtClean="0"/>
              <a:t>Internamento non voluntario</a:t>
            </a:r>
          </a:p>
          <a:p>
            <a:pPr lvl="2">
              <a:buFont typeface="Wingdings" charset="2"/>
              <a:buChar char="§"/>
            </a:pPr>
            <a:r>
              <a:rPr lang="gl-ES" sz="2000" dirty="0" smtClean="0"/>
              <a:t>Incapacidade laboral</a:t>
            </a:r>
          </a:p>
          <a:p>
            <a:r>
              <a:rPr lang="gl-ES" dirty="0" smtClean="0"/>
              <a:t> </a:t>
            </a:r>
          </a:p>
          <a:p>
            <a:pPr marL="0" algn="ctr">
              <a:spcAft>
                <a:spcPts val="0"/>
              </a:spcAft>
            </a:pPr>
            <a:r>
              <a:rPr lang="gl-ES" sz="2400" b="1" dirty="0" smtClean="0"/>
              <a:t>A enfermidade ou a discapacidade non é criterio de valoración, en si mesma, para modificar a capacidade xudicial dunha persoa. </a:t>
            </a:r>
          </a:p>
          <a:p>
            <a:pPr algn="ctr"/>
            <a:endParaRPr lang="es-ES" sz="2400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147565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/>
            <a:r>
              <a:rPr lang="gl-ES" b="1" dirty="0" smtClean="0"/>
              <a:t>Capacidade xurídica</a:t>
            </a:r>
            <a:r>
              <a:rPr lang="gl-ES" dirty="0" smtClean="0"/>
              <a:t>. </a:t>
            </a:r>
          </a:p>
          <a:p>
            <a:pPr marL="0" algn="just"/>
            <a:r>
              <a:rPr lang="gl-ES" dirty="0"/>
              <a:t>	</a:t>
            </a:r>
            <a:r>
              <a:rPr lang="gl-ES" dirty="0" smtClean="0"/>
              <a:t>Polo simple feito de nacer, todas as persoas temos esta capacidade, 	pola que podemos ser titulares de dereitos e obrigas e ser suxeitos nas 	relacións xurídicas. </a:t>
            </a:r>
          </a:p>
          <a:p>
            <a:pPr marL="0" algn="just"/>
            <a:r>
              <a:rPr lang="gl-ES" dirty="0" smtClean="0"/>
              <a:t> </a:t>
            </a:r>
          </a:p>
          <a:p>
            <a:pPr marL="0" algn="just"/>
            <a:r>
              <a:rPr lang="gl-ES" b="1" dirty="0" smtClean="0"/>
              <a:t>Capacidade de obrar: </a:t>
            </a:r>
          </a:p>
          <a:p>
            <a:pPr marL="0" algn="just"/>
            <a:r>
              <a:rPr lang="gl-ES" b="1" dirty="0"/>
              <a:t>	</a:t>
            </a:r>
            <a:r>
              <a:rPr lang="gl-ES" dirty="0" smtClean="0"/>
              <a:t>Posuímola as persoas maiores de idade, mentres non sexamos 	privadas dela total ou parcilamente.</a:t>
            </a:r>
          </a:p>
          <a:p>
            <a:pPr marL="0" algn="just"/>
            <a:r>
              <a:rPr lang="gl-ES" dirty="0" smtClean="0"/>
              <a:t> </a:t>
            </a:r>
          </a:p>
          <a:p>
            <a:pPr marL="0" algn="just"/>
            <a:r>
              <a:rPr lang="gl-ES" b="1" dirty="0" smtClean="0"/>
              <a:t>Capacidade de autogoberno: </a:t>
            </a:r>
          </a:p>
          <a:p>
            <a:pPr marL="0" algn="just"/>
            <a:r>
              <a:rPr lang="gl-ES" b="1" dirty="0"/>
              <a:t>	</a:t>
            </a:r>
            <a:r>
              <a:rPr lang="gl-ES" dirty="0"/>
              <a:t>V</a:t>
            </a:r>
            <a:r>
              <a:rPr lang="gl-ES" dirty="0" smtClean="0"/>
              <a:t>ontade consciente e libre co suficiente discernimento para adoptar 	decisións axeitadas relativas á esfera do persoal e/ou patrimonial. </a:t>
            </a:r>
            <a:endParaRPr lang="gl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52442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/>
            <a:r>
              <a:rPr lang="gl-ES" dirty="0" smtClean="0">
                <a:latin typeface="Wingdings"/>
              </a:rPr>
              <a:t>à</a:t>
            </a:r>
            <a:r>
              <a:rPr lang="gl-ES" dirty="0" smtClean="0"/>
              <a:t> É declarada por un xuíz/a </a:t>
            </a:r>
          </a:p>
          <a:p>
            <a:pPr marL="0" algn="just"/>
            <a:r>
              <a:rPr lang="gl-ES" dirty="0" smtClean="0">
                <a:latin typeface="Wingdings"/>
              </a:rPr>
              <a:t>à</a:t>
            </a:r>
            <a:r>
              <a:rPr lang="gl-ES" dirty="0" smtClean="0"/>
              <a:t> mediante sentencia xudicial, </a:t>
            </a:r>
          </a:p>
          <a:p>
            <a:pPr marL="0" algn="just"/>
            <a:r>
              <a:rPr lang="gl-ES" dirty="0" smtClean="0">
                <a:latin typeface="Wingdings"/>
              </a:rPr>
              <a:t>à</a:t>
            </a:r>
            <a:r>
              <a:rPr lang="gl-ES" dirty="0" smtClean="0"/>
              <a:t> a través  do oportuno procedemento no que se demostre:  </a:t>
            </a:r>
          </a:p>
          <a:p>
            <a:pPr marL="1257300" lvl="3" algn="just">
              <a:buFont typeface="Arial"/>
              <a:buChar char="•"/>
            </a:pPr>
            <a:r>
              <a:rPr lang="gl-ES" dirty="0" smtClean="0"/>
              <a:t>a existencia dunha enfermidade/deficiencia </a:t>
            </a:r>
          </a:p>
          <a:p>
            <a:pPr marL="1257300" lvl="3" algn="just">
              <a:buFont typeface="Arial"/>
              <a:buChar char="•"/>
            </a:pPr>
            <a:r>
              <a:rPr lang="gl-ES" dirty="0" smtClean="0"/>
              <a:t>persistente no tempo </a:t>
            </a:r>
          </a:p>
          <a:p>
            <a:pPr marL="1257300" lvl="3" algn="just">
              <a:buFont typeface="Arial"/>
              <a:buChar char="•"/>
            </a:pPr>
            <a:r>
              <a:rPr lang="gl-ES" dirty="0" smtClean="0"/>
              <a:t>que impida á persoa gobernarse. </a:t>
            </a:r>
          </a:p>
          <a:p>
            <a:pPr marL="1257300" lvl="3" algn="just">
              <a:buFont typeface="Arial"/>
              <a:buChar char="•"/>
            </a:pPr>
            <a:r>
              <a:rPr lang="gl-ES" dirty="0" smtClean="0"/>
              <a:t>E que esta medida </a:t>
            </a:r>
            <a:r>
              <a:rPr lang="gl-ES" i="1" dirty="0" smtClean="0"/>
              <a:t>é útil e necesaria para a persoa.  </a:t>
            </a:r>
          </a:p>
          <a:p>
            <a:pPr marL="1028700" lvl="3" indent="0" algn="just"/>
            <a:endParaRPr lang="gl-ES" dirty="0" smtClean="0"/>
          </a:p>
          <a:p>
            <a:pPr marL="0" algn="just"/>
            <a:r>
              <a:rPr lang="gl-ES" dirty="0" smtClean="0"/>
              <a:t>O seu obxectivo é </a:t>
            </a:r>
            <a:r>
              <a:rPr lang="gl-ES" b="1" dirty="0" smtClean="0"/>
              <a:t>posibilitar</a:t>
            </a:r>
            <a:r>
              <a:rPr lang="gl-ES" dirty="0" smtClean="0"/>
              <a:t> que as persoas sen capacidade ou con capacidade disminuída, poidan actuar a través de representantes legais, ou coa debida asistencia, buscando sempre a </a:t>
            </a:r>
            <a:r>
              <a:rPr lang="gl-ES" b="1" dirty="0" smtClean="0"/>
              <a:t>protección</a:t>
            </a:r>
            <a:r>
              <a:rPr lang="gl-ES" dirty="0" smtClean="0"/>
              <a:t> xurídica dos mesmos.</a:t>
            </a:r>
            <a:r>
              <a:rPr lang="es-ES_tradnl" dirty="0" smtClean="0"/>
              <a:t>  </a:t>
            </a:r>
            <a:endParaRPr lang="es-ES_tradnl" dirty="0"/>
          </a:p>
          <a:p>
            <a:pPr marL="0" algn="just"/>
            <a:r>
              <a:rPr lang="gl-ES" dirty="0"/>
              <a:t>	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992386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2"/>
          <p:cNvGrpSpPr>
            <a:grpSpLocks/>
          </p:cNvGrpSpPr>
          <p:nvPr/>
        </p:nvGrpSpPr>
        <p:grpSpPr bwMode="auto">
          <a:xfrm>
            <a:off x="2627784" y="1268760"/>
            <a:ext cx="3672408" cy="5013176"/>
            <a:chOff x="114300" y="404813"/>
            <a:chExt cx="6627813" cy="8332787"/>
          </a:xfrm>
        </p:grpSpPr>
        <p:sp>
          <p:nvSpPr>
            <p:cNvPr id="6" name="Freeform 2"/>
            <p:cNvSpPr>
              <a:spLocks/>
            </p:cNvSpPr>
            <p:nvPr/>
          </p:nvSpPr>
          <p:spPr bwMode="auto">
            <a:xfrm>
              <a:off x="623888" y="404813"/>
              <a:ext cx="5508625" cy="382587"/>
            </a:xfrm>
            <a:custGeom>
              <a:avLst/>
              <a:gdLst>
                <a:gd name="T0" fmla="*/ 5768 w 5768"/>
                <a:gd name="T1" fmla="*/ 400 h 400"/>
                <a:gd name="T2" fmla="*/ 0 w 5768"/>
                <a:gd name="T3" fmla="*/ 400 h 400"/>
                <a:gd name="T4" fmla="*/ 0 w 5768"/>
                <a:gd name="T5" fmla="*/ 0 h 400"/>
                <a:gd name="T6" fmla="*/ 5768 w 5768"/>
                <a:gd name="T7" fmla="*/ 0 h 400"/>
                <a:gd name="T8" fmla="*/ 5768 w 5768"/>
                <a:gd name="T9" fmla="*/ 400 h 400"/>
                <a:gd name="T10" fmla="*/ 5768 w 5768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8" h="400">
                  <a:moveTo>
                    <a:pt x="5768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5768" y="0"/>
                  </a:lnTo>
                  <a:lnTo>
                    <a:pt x="5768" y="400"/>
                  </a:lnTo>
                  <a:lnTo>
                    <a:pt x="5768" y="400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0" scaled="1"/>
            </a:gra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" name="Text Box 3"/>
            <p:cNvSpPr txBox="1">
              <a:spLocks noChangeArrowheads="1"/>
            </p:cNvSpPr>
            <p:nvPr/>
          </p:nvSpPr>
          <p:spPr bwMode="auto">
            <a:xfrm>
              <a:off x="634127" y="404813"/>
              <a:ext cx="5494337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Coñecemento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dunha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situación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susceptible de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modificación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da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capacidade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(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necesidade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e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utilidade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)</a:t>
              </a:r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2662238" y="1817688"/>
              <a:ext cx="1431925" cy="795337"/>
            </a:xfrm>
            <a:custGeom>
              <a:avLst/>
              <a:gdLst>
                <a:gd name="T0" fmla="*/ 1500 w 1500"/>
                <a:gd name="T1" fmla="*/ 416 h 832"/>
                <a:gd name="T2" fmla="*/ 1280 w 1500"/>
                <a:gd name="T3" fmla="*/ 710 h 832"/>
                <a:gd name="T4" fmla="*/ 750 w 1500"/>
                <a:gd name="T5" fmla="*/ 832 h 832"/>
                <a:gd name="T6" fmla="*/ 219 w 1500"/>
                <a:gd name="T7" fmla="*/ 710 h 832"/>
                <a:gd name="T8" fmla="*/ 0 w 1500"/>
                <a:gd name="T9" fmla="*/ 416 h 832"/>
                <a:gd name="T10" fmla="*/ 219 w 1500"/>
                <a:gd name="T11" fmla="*/ 121 h 832"/>
                <a:gd name="T12" fmla="*/ 750 w 1500"/>
                <a:gd name="T13" fmla="*/ 0 h 832"/>
                <a:gd name="T14" fmla="*/ 1280 w 1500"/>
                <a:gd name="T15" fmla="*/ 121 h 832"/>
                <a:gd name="T16" fmla="*/ 1500 w 1500"/>
                <a:gd name="T17" fmla="*/ 416 h 832"/>
                <a:gd name="T18" fmla="*/ 1500 w 1500"/>
                <a:gd name="T19" fmla="*/ 416 h 832"/>
                <a:gd name="T20" fmla="*/ 1500 w 1500"/>
                <a:gd name="T21" fmla="*/ 416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0" h="832">
                  <a:moveTo>
                    <a:pt x="1500" y="416"/>
                  </a:moveTo>
                  <a:cubicBezTo>
                    <a:pt x="1500" y="530"/>
                    <a:pt x="1426" y="628"/>
                    <a:pt x="1280" y="710"/>
                  </a:cubicBezTo>
                  <a:cubicBezTo>
                    <a:pt x="1133" y="791"/>
                    <a:pt x="957" y="832"/>
                    <a:pt x="750" y="832"/>
                  </a:cubicBezTo>
                  <a:cubicBezTo>
                    <a:pt x="542" y="832"/>
                    <a:pt x="366" y="791"/>
                    <a:pt x="219" y="710"/>
                  </a:cubicBezTo>
                  <a:cubicBezTo>
                    <a:pt x="73" y="628"/>
                    <a:pt x="0" y="530"/>
                    <a:pt x="0" y="416"/>
                  </a:cubicBezTo>
                  <a:cubicBezTo>
                    <a:pt x="0" y="301"/>
                    <a:pt x="73" y="203"/>
                    <a:pt x="219" y="121"/>
                  </a:cubicBezTo>
                  <a:cubicBezTo>
                    <a:pt x="366" y="40"/>
                    <a:pt x="542" y="0"/>
                    <a:pt x="750" y="0"/>
                  </a:cubicBezTo>
                  <a:cubicBezTo>
                    <a:pt x="957" y="0"/>
                    <a:pt x="1133" y="40"/>
                    <a:pt x="1280" y="121"/>
                  </a:cubicBezTo>
                  <a:cubicBezTo>
                    <a:pt x="1426" y="203"/>
                    <a:pt x="1500" y="301"/>
                    <a:pt x="1500" y="416"/>
                  </a:cubicBezTo>
                  <a:lnTo>
                    <a:pt x="1500" y="416"/>
                  </a:lnTo>
                  <a:lnTo>
                    <a:pt x="1500" y="416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2860675" y="1944688"/>
              <a:ext cx="1036638" cy="538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Fiscalía</a:t>
              </a:r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14300" y="1817688"/>
              <a:ext cx="1431925" cy="795337"/>
            </a:xfrm>
            <a:custGeom>
              <a:avLst/>
              <a:gdLst>
                <a:gd name="T0" fmla="*/ 1500 w 1500"/>
                <a:gd name="T1" fmla="*/ 416 h 832"/>
                <a:gd name="T2" fmla="*/ 1280 w 1500"/>
                <a:gd name="T3" fmla="*/ 710 h 832"/>
                <a:gd name="T4" fmla="*/ 750 w 1500"/>
                <a:gd name="T5" fmla="*/ 832 h 832"/>
                <a:gd name="T6" fmla="*/ 219 w 1500"/>
                <a:gd name="T7" fmla="*/ 710 h 832"/>
                <a:gd name="T8" fmla="*/ 0 w 1500"/>
                <a:gd name="T9" fmla="*/ 416 h 832"/>
                <a:gd name="T10" fmla="*/ 219 w 1500"/>
                <a:gd name="T11" fmla="*/ 121 h 832"/>
                <a:gd name="T12" fmla="*/ 750 w 1500"/>
                <a:gd name="T13" fmla="*/ 0 h 832"/>
                <a:gd name="T14" fmla="*/ 1280 w 1500"/>
                <a:gd name="T15" fmla="*/ 121 h 832"/>
                <a:gd name="T16" fmla="*/ 1500 w 1500"/>
                <a:gd name="T17" fmla="*/ 416 h 832"/>
                <a:gd name="T18" fmla="*/ 1500 w 1500"/>
                <a:gd name="T19" fmla="*/ 416 h 832"/>
                <a:gd name="T20" fmla="*/ 1500 w 1500"/>
                <a:gd name="T21" fmla="*/ 416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0" h="832">
                  <a:moveTo>
                    <a:pt x="1500" y="416"/>
                  </a:moveTo>
                  <a:cubicBezTo>
                    <a:pt x="1500" y="530"/>
                    <a:pt x="1426" y="628"/>
                    <a:pt x="1280" y="710"/>
                  </a:cubicBezTo>
                  <a:cubicBezTo>
                    <a:pt x="1133" y="791"/>
                    <a:pt x="957" y="832"/>
                    <a:pt x="750" y="832"/>
                  </a:cubicBezTo>
                  <a:cubicBezTo>
                    <a:pt x="542" y="832"/>
                    <a:pt x="366" y="791"/>
                    <a:pt x="219" y="710"/>
                  </a:cubicBezTo>
                  <a:cubicBezTo>
                    <a:pt x="73" y="628"/>
                    <a:pt x="0" y="530"/>
                    <a:pt x="0" y="416"/>
                  </a:cubicBezTo>
                  <a:cubicBezTo>
                    <a:pt x="0" y="301"/>
                    <a:pt x="73" y="203"/>
                    <a:pt x="219" y="121"/>
                  </a:cubicBezTo>
                  <a:cubicBezTo>
                    <a:pt x="366" y="40"/>
                    <a:pt x="542" y="0"/>
                    <a:pt x="750" y="0"/>
                  </a:cubicBezTo>
                  <a:cubicBezTo>
                    <a:pt x="957" y="0"/>
                    <a:pt x="1133" y="40"/>
                    <a:pt x="1280" y="121"/>
                  </a:cubicBezTo>
                  <a:cubicBezTo>
                    <a:pt x="1426" y="203"/>
                    <a:pt x="1500" y="301"/>
                    <a:pt x="1500" y="416"/>
                  </a:cubicBezTo>
                  <a:lnTo>
                    <a:pt x="1500" y="416"/>
                  </a:lnTo>
                  <a:lnTo>
                    <a:pt x="1500" y="416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312738" y="1944688"/>
              <a:ext cx="1035050" cy="5381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Particular lexitimado</a:t>
              </a:r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5310188" y="1817688"/>
              <a:ext cx="1431925" cy="795337"/>
            </a:xfrm>
            <a:custGeom>
              <a:avLst/>
              <a:gdLst>
                <a:gd name="T0" fmla="*/ 1500 w 1500"/>
                <a:gd name="T1" fmla="*/ 416 h 832"/>
                <a:gd name="T2" fmla="*/ 1280 w 1500"/>
                <a:gd name="T3" fmla="*/ 710 h 832"/>
                <a:gd name="T4" fmla="*/ 750 w 1500"/>
                <a:gd name="T5" fmla="*/ 832 h 832"/>
                <a:gd name="T6" fmla="*/ 219 w 1500"/>
                <a:gd name="T7" fmla="*/ 710 h 832"/>
                <a:gd name="T8" fmla="*/ 0 w 1500"/>
                <a:gd name="T9" fmla="*/ 416 h 832"/>
                <a:gd name="T10" fmla="*/ 219 w 1500"/>
                <a:gd name="T11" fmla="*/ 121 h 832"/>
                <a:gd name="T12" fmla="*/ 750 w 1500"/>
                <a:gd name="T13" fmla="*/ 0 h 832"/>
                <a:gd name="T14" fmla="*/ 1280 w 1500"/>
                <a:gd name="T15" fmla="*/ 121 h 832"/>
                <a:gd name="T16" fmla="*/ 1500 w 1500"/>
                <a:gd name="T17" fmla="*/ 416 h 832"/>
                <a:gd name="T18" fmla="*/ 1500 w 1500"/>
                <a:gd name="T19" fmla="*/ 416 h 832"/>
                <a:gd name="T20" fmla="*/ 1500 w 1500"/>
                <a:gd name="T21" fmla="*/ 416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0" h="832">
                  <a:moveTo>
                    <a:pt x="1500" y="416"/>
                  </a:moveTo>
                  <a:cubicBezTo>
                    <a:pt x="1500" y="530"/>
                    <a:pt x="1426" y="628"/>
                    <a:pt x="1280" y="710"/>
                  </a:cubicBezTo>
                  <a:cubicBezTo>
                    <a:pt x="1133" y="791"/>
                    <a:pt x="957" y="832"/>
                    <a:pt x="750" y="832"/>
                  </a:cubicBezTo>
                  <a:cubicBezTo>
                    <a:pt x="542" y="832"/>
                    <a:pt x="366" y="791"/>
                    <a:pt x="219" y="710"/>
                  </a:cubicBezTo>
                  <a:cubicBezTo>
                    <a:pt x="73" y="628"/>
                    <a:pt x="0" y="530"/>
                    <a:pt x="0" y="416"/>
                  </a:cubicBezTo>
                  <a:cubicBezTo>
                    <a:pt x="0" y="301"/>
                    <a:pt x="73" y="203"/>
                    <a:pt x="219" y="121"/>
                  </a:cubicBezTo>
                  <a:cubicBezTo>
                    <a:pt x="366" y="40"/>
                    <a:pt x="542" y="0"/>
                    <a:pt x="750" y="0"/>
                  </a:cubicBezTo>
                  <a:cubicBezTo>
                    <a:pt x="957" y="0"/>
                    <a:pt x="1133" y="40"/>
                    <a:pt x="1280" y="121"/>
                  </a:cubicBezTo>
                  <a:cubicBezTo>
                    <a:pt x="1426" y="203"/>
                    <a:pt x="1500" y="301"/>
                    <a:pt x="1500" y="416"/>
                  </a:cubicBezTo>
                  <a:lnTo>
                    <a:pt x="1500" y="416"/>
                  </a:lnTo>
                  <a:lnTo>
                    <a:pt x="1500" y="416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5508625" y="1906821"/>
              <a:ext cx="1035049" cy="6138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Axentes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implicados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ou</a:t>
              </a:r>
              <a:endParaRPr lang="en-US" sz="600" dirty="0">
                <a:solidFill>
                  <a:srgbClr val="000000"/>
                </a:solidFill>
                <a:cs typeface="+mn-cs"/>
              </a:endParaRPr>
            </a:p>
            <a:p>
              <a:pPr algn="ctr" eaLnBrk="1" hangingPunct="1">
                <a:defRPr/>
              </a:pP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particulares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non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lexitimados</a:t>
              </a:r>
              <a:endParaRPr lang="en-US" sz="600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3378200" y="787400"/>
              <a:ext cx="0" cy="1030288"/>
            </a:xfrm>
            <a:custGeom>
              <a:avLst/>
              <a:gdLst>
                <a:gd name="T0" fmla="*/ 0 h 1080"/>
                <a:gd name="T1" fmla="*/ 1080 h 108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1080">
                  <a:moveTo>
                    <a:pt x="0" y="0"/>
                  </a:moveTo>
                  <a:lnTo>
                    <a:pt x="0" y="108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814388" y="1366838"/>
              <a:ext cx="5211762" cy="450850"/>
            </a:xfrm>
            <a:custGeom>
              <a:avLst/>
              <a:gdLst>
                <a:gd name="T0" fmla="*/ 16 w 5456"/>
                <a:gd name="T1" fmla="*/ 472 h 472"/>
                <a:gd name="T2" fmla="*/ 0 w 5456"/>
                <a:gd name="T3" fmla="*/ 16 h 472"/>
                <a:gd name="T4" fmla="*/ 5440 w 5456"/>
                <a:gd name="T5" fmla="*/ 0 h 472"/>
                <a:gd name="T6" fmla="*/ 5456 w 5456"/>
                <a:gd name="T7" fmla="*/ 472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56" h="472">
                  <a:moveTo>
                    <a:pt x="16" y="472"/>
                  </a:moveTo>
                  <a:lnTo>
                    <a:pt x="0" y="16"/>
                  </a:lnTo>
                  <a:lnTo>
                    <a:pt x="5440" y="0"/>
                  </a:lnTo>
                  <a:lnTo>
                    <a:pt x="5456" y="472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4138613" y="2101850"/>
              <a:ext cx="1108075" cy="0"/>
            </a:xfrm>
            <a:custGeom>
              <a:avLst/>
              <a:gdLst>
                <a:gd name="T0" fmla="*/ 1160 w 1160"/>
                <a:gd name="T1" fmla="*/ 0 w 116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0" t="0" r="r" b="b"/>
              <a:pathLst>
                <a:path w="1160">
                  <a:moveTo>
                    <a:pt x="1160" y="0"/>
                  </a:move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4138613" y="2047875"/>
              <a:ext cx="107950" cy="106363"/>
            </a:xfrm>
            <a:custGeom>
              <a:avLst/>
              <a:gdLst>
                <a:gd name="T0" fmla="*/ 112 w 112"/>
                <a:gd name="T1" fmla="*/ 112 h 112"/>
                <a:gd name="T2" fmla="*/ 0 w 112"/>
                <a:gd name="T3" fmla="*/ 56 h 112"/>
                <a:gd name="T4" fmla="*/ 112 w 112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0" y="56"/>
                  </a:lnTo>
                  <a:lnTo>
                    <a:pt x="112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4046538" y="3048000"/>
              <a:ext cx="1911350" cy="382588"/>
            </a:xfrm>
            <a:custGeom>
              <a:avLst/>
              <a:gdLst>
                <a:gd name="T0" fmla="*/ 2000 w 2000"/>
                <a:gd name="T1" fmla="*/ 400 h 400"/>
                <a:gd name="T2" fmla="*/ 0 w 2000"/>
                <a:gd name="T3" fmla="*/ 400 h 400"/>
                <a:gd name="T4" fmla="*/ 0 w 2000"/>
                <a:gd name="T5" fmla="*/ 0 h 400"/>
                <a:gd name="T6" fmla="*/ 2000 w 2000"/>
                <a:gd name="T7" fmla="*/ 0 h 400"/>
                <a:gd name="T8" fmla="*/ 2000 w 2000"/>
                <a:gd name="T9" fmla="*/ 400 h 400"/>
                <a:gd name="T10" fmla="*/ 2000 w 2000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0" h="400">
                  <a:moveTo>
                    <a:pt x="2000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2000" y="0"/>
                  </a:lnTo>
                  <a:lnTo>
                    <a:pt x="2000" y="400"/>
                  </a:lnTo>
                  <a:lnTo>
                    <a:pt x="2000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4054475" y="3055938"/>
              <a:ext cx="189547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Dilixencias Pre-procesuais</a:t>
              </a:r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4008438" y="2474913"/>
              <a:ext cx="841375" cy="534987"/>
            </a:xfrm>
            <a:custGeom>
              <a:avLst/>
              <a:gdLst>
                <a:gd name="T0" fmla="*/ 0 w 880"/>
                <a:gd name="T1" fmla="*/ 0 h 560"/>
                <a:gd name="T2" fmla="*/ 880 w 880"/>
                <a:gd name="T3" fmla="*/ 560 h 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80" h="560">
                  <a:moveTo>
                    <a:pt x="0" y="0"/>
                  </a:moveTo>
                  <a:lnTo>
                    <a:pt x="880" y="56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4730750" y="2908300"/>
              <a:ext cx="119063" cy="101600"/>
            </a:xfrm>
            <a:custGeom>
              <a:avLst/>
              <a:gdLst>
                <a:gd name="T0" fmla="*/ 60 w 124"/>
                <a:gd name="T1" fmla="*/ 0 h 107"/>
                <a:gd name="T2" fmla="*/ 124 w 124"/>
                <a:gd name="T3" fmla="*/ 107 h 107"/>
                <a:gd name="T4" fmla="*/ 0 w 124"/>
                <a:gd name="T5" fmla="*/ 9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107">
                  <a:moveTo>
                    <a:pt x="60" y="0"/>
                  </a:moveTo>
                  <a:lnTo>
                    <a:pt x="124" y="107"/>
                  </a:lnTo>
                  <a:lnTo>
                    <a:pt x="0" y="9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941888" y="3484563"/>
              <a:ext cx="6350" cy="450850"/>
            </a:xfrm>
            <a:custGeom>
              <a:avLst/>
              <a:gdLst>
                <a:gd name="T0" fmla="*/ 8 w 8"/>
                <a:gd name="T1" fmla="*/ 0 h 472"/>
                <a:gd name="T2" fmla="*/ 0 w 8"/>
                <a:gd name="T3" fmla="*/ 472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472">
                  <a:moveTo>
                    <a:pt x="8" y="0"/>
                  </a:moveTo>
                  <a:lnTo>
                    <a:pt x="0" y="472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4889500" y="3827463"/>
              <a:ext cx="106363" cy="107950"/>
            </a:xfrm>
            <a:custGeom>
              <a:avLst/>
              <a:gdLst>
                <a:gd name="T0" fmla="*/ 111 w 111"/>
                <a:gd name="T1" fmla="*/ 1 h 112"/>
                <a:gd name="T2" fmla="*/ 54 w 111"/>
                <a:gd name="T3" fmla="*/ 112 h 112"/>
                <a:gd name="T4" fmla="*/ 0 w 111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12">
                  <a:moveTo>
                    <a:pt x="111" y="1"/>
                  </a:moveTo>
                  <a:lnTo>
                    <a:pt x="54" y="112"/>
                  </a:ln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5086350" y="3683000"/>
              <a:ext cx="11461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Non
</a:t>
              </a:r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4467225" y="4079875"/>
              <a:ext cx="977900" cy="382588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4475163" y="4087813"/>
              <a:ext cx="96202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Arquivo</a:t>
              </a:r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1355725" y="3240088"/>
              <a:ext cx="1627188" cy="381000"/>
            </a:xfrm>
            <a:custGeom>
              <a:avLst/>
              <a:gdLst>
                <a:gd name="T0" fmla="*/ 1704 w 1704"/>
                <a:gd name="T1" fmla="*/ 400 h 400"/>
                <a:gd name="T2" fmla="*/ 0 w 1704"/>
                <a:gd name="T3" fmla="*/ 400 h 400"/>
                <a:gd name="T4" fmla="*/ 0 w 1704"/>
                <a:gd name="T5" fmla="*/ 0 h 400"/>
                <a:gd name="T6" fmla="*/ 1704 w 1704"/>
                <a:gd name="T7" fmla="*/ 0 h 400"/>
                <a:gd name="T8" fmla="*/ 1704 w 1704"/>
                <a:gd name="T9" fmla="*/ 400 h 400"/>
                <a:gd name="T10" fmla="*/ 1704 w 170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4" h="400">
                  <a:moveTo>
                    <a:pt x="170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704" y="0"/>
                  </a:lnTo>
                  <a:lnTo>
                    <a:pt x="1704" y="400"/>
                  </a:lnTo>
                  <a:lnTo>
                    <a:pt x="170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1363663" y="3248025"/>
              <a:ext cx="161131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Presentación da demanda</a:t>
              </a:r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2982913" y="3232150"/>
              <a:ext cx="987425" cy="198438"/>
            </a:xfrm>
            <a:custGeom>
              <a:avLst/>
              <a:gdLst>
                <a:gd name="T0" fmla="*/ 1034 w 1034"/>
                <a:gd name="T1" fmla="*/ 0 h 208"/>
                <a:gd name="T2" fmla="*/ 0 w 1034"/>
                <a:gd name="T3" fmla="*/ 20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34" h="208">
                  <a:moveTo>
                    <a:pt x="1034" y="0"/>
                  </a:moveTo>
                  <a:lnTo>
                    <a:pt x="0" y="208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2982913" y="3357563"/>
              <a:ext cx="115887" cy="104775"/>
            </a:xfrm>
            <a:custGeom>
              <a:avLst/>
              <a:gdLst>
                <a:gd name="T0" fmla="*/ 120 w 120"/>
                <a:gd name="T1" fmla="*/ 109 h 109"/>
                <a:gd name="T2" fmla="*/ 0 w 120"/>
                <a:gd name="T3" fmla="*/ 76 h 109"/>
                <a:gd name="T4" fmla="*/ 98 w 120"/>
                <a:gd name="T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109">
                  <a:moveTo>
                    <a:pt x="120" y="109"/>
                  </a:moveTo>
                  <a:lnTo>
                    <a:pt x="0" y="76"/>
                  </a:lnTo>
                  <a:lnTo>
                    <a:pt x="98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1" name="Text Box 27"/>
            <p:cNvSpPr txBox="1">
              <a:spLocks noChangeArrowheads="1"/>
            </p:cNvSpPr>
            <p:nvPr/>
          </p:nvSpPr>
          <p:spPr bwMode="auto">
            <a:xfrm>
              <a:off x="3493185" y="3037994"/>
              <a:ext cx="1146176" cy="306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Si</a:t>
              </a:r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1296988" y="2582863"/>
              <a:ext cx="603250" cy="595312"/>
            </a:xfrm>
            <a:custGeom>
              <a:avLst/>
              <a:gdLst>
                <a:gd name="T0" fmla="*/ 0 w 632"/>
                <a:gd name="T1" fmla="*/ 0 h 624"/>
                <a:gd name="T2" fmla="*/ 632 w 632"/>
                <a:gd name="T3" fmla="*/ 624 h 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32" h="624">
                  <a:moveTo>
                    <a:pt x="0" y="0"/>
                  </a:moveTo>
                  <a:lnTo>
                    <a:pt x="632" y="62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1785938" y="3065463"/>
              <a:ext cx="114300" cy="112712"/>
            </a:xfrm>
            <a:custGeom>
              <a:avLst/>
              <a:gdLst>
                <a:gd name="T0" fmla="*/ 78 w 119"/>
                <a:gd name="T1" fmla="*/ 0 h 118"/>
                <a:gd name="T2" fmla="*/ 119 w 119"/>
                <a:gd name="T3" fmla="*/ 118 h 118"/>
                <a:gd name="T4" fmla="*/ 0 w 119"/>
                <a:gd name="T5" fmla="*/ 79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9" h="118">
                  <a:moveTo>
                    <a:pt x="78" y="0"/>
                  </a:moveTo>
                  <a:lnTo>
                    <a:pt x="119" y="118"/>
                  </a:lnTo>
                  <a:lnTo>
                    <a:pt x="0" y="79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4272928" y="1841094"/>
              <a:ext cx="1146176" cy="306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Comunicación</a:t>
              </a:r>
              <a:endParaRPr lang="en-US" sz="700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1355725" y="3987800"/>
              <a:ext cx="1627188" cy="382588"/>
            </a:xfrm>
            <a:custGeom>
              <a:avLst/>
              <a:gdLst>
                <a:gd name="T0" fmla="*/ 1704 w 1704"/>
                <a:gd name="T1" fmla="*/ 400 h 400"/>
                <a:gd name="T2" fmla="*/ 0 w 1704"/>
                <a:gd name="T3" fmla="*/ 400 h 400"/>
                <a:gd name="T4" fmla="*/ 0 w 1704"/>
                <a:gd name="T5" fmla="*/ 0 h 400"/>
                <a:gd name="T6" fmla="*/ 1704 w 1704"/>
                <a:gd name="T7" fmla="*/ 0 h 400"/>
                <a:gd name="T8" fmla="*/ 1704 w 1704"/>
                <a:gd name="T9" fmla="*/ 400 h 400"/>
                <a:gd name="T10" fmla="*/ 1704 w 170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4" h="400">
                  <a:moveTo>
                    <a:pt x="170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704" y="0"/>
                  </a:lnTo>
                  <a:lnTo>
                    <a:pt x="1704" y="400"/>
                  </a:lnTo>
                  <a:lnTo>
                    <a:pt x="170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6" name="Text Box 32"/>
            <p:cNvSpPr txBox="1">
              <a:spLocks noChangeArrowheads="1"/>
            </p:cNvSpPr>
            <p:nvPr/>
          </p:nvSpPr>
          <p:spPr bwMode="auto">
            <a:xfrm>
              <a:off x="1363663" y="3995738"/>
              <a:ext cx="161131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Traslado da demanda</a:t>
              </a:r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2136775" y="3652838"/>
              <a:ext cx="0" cy="290512"/>
            </a:xfrm>
            <a:custGeom>
              <a:avLst/>
              <a:gdLst>
                <a:gd name="T0" fmla="*/ 0 h 304"/>
                <a:gd name="T1" fmla="*/ 304 h 30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04">
                  <a:moveTo>
                    <a:pt x="0" y="0"/>
                  </a:moveTo>
                  <a:lnTo>
                    <a:pt x="0" y="30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2082800" y="3835400"/>
              <a:ext cx="107950" cy="107950"/>
            </a:xfrm>
            <a:custGeom>
              <a:avLst/>
              <a:gdLst>
                <a:gd name="T0" fmla="*/ 112 w 112"/>
                <a:gd name="T1" fmla="*/ 0 h 112"/>
                <a:gd name="T2" fmla="*/ 56 w 112"/>
                <a:gd name="T3" fmla="*/ 112 h 112"/>
                <a:gd name="T4" fmla="*/ 0 w 112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2">
                  <a:moveTo>
                    <a:pt x="112" y="0"/>
                  </a:moveTo>
                  <a:lnTo>
                    <a:pt x="56" y="112"/>
                  </a:ln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1547813" y="4416425"/>
              <a:ext cx="566737" cy="825500"/>
            </a:xfrm>
            <a:custGeom>
              <a:avLst/>
              <a:gdLst>
                <a:gd name="T0" fmla="*/ 592 w 592"/>
                <a:gd name="T1" fmla="*/ 0 h 864"/>
                <a:gd name="T2" fmla="*/ 0 w 592"/>
                <a:gd name="T3" fmla="*/ 864 h 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92" h="864">
                  <a:moveTo>
                    <a:pt x="592" y="0"/>
                  </a:moveTo>
                  <a:lnTo>
                    <a:pt x="0" y="86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1547813" y="5122863"/>
              <a:ext cx="104775" cy="119062"/>
            </a:xfrm>
            <a:custGeom>
              <a:avLst/>
              <a:gdLst>
                <a:gd name="T0" fmla="*/ 109 w 109"/>
                <a:gd name="T1" fmla="*/ 63 h 124"/>
                <a:gd name="T2" fmla="*/ 0 w 109"/>
                <a:gd name="T3" fmla="*/ 124 h 124"/>
                <a:gd name="T4" fmla="*/ 17 w 109"/>
                <a:gd name="T5" fmla="*/ 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9" h="124">
                  <a:moveTo>
                    <a:pt x="109" y="63"/>
                  </a:moveTo>
                  <a:lnTo>
                    <a:pt x="0" y="124"/>
                  </a:lnTo>
                  <a:lnTo>
                    <a:pt x="17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2128838" y="4408488"/>
              <a:ext cx="527050" cy="849312"/>
            </a:xfrm>
            <a:custGeom>
              <a:avLst/>
              <a:gdLst>
                <a:gd name="T0" fmla="*/ 0 w 552"/>
                <a:gd name="T1" fmla="*/ 0 h 888"/>
                <a:gd name="T2" fmla="*/ 552 w 552"/>
                <a:gd name="T3" fmla="*/ 888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52" h="888">
                  <a:moveTo>
                    <a:pt x="0" y="0"/>
                  </a:moveTo>
                  <a:lnTo>
                    <a:pt x="552" y="888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2554288" y="5137150"/>
              <a:ext cx="101600" cy="120650"/>
            </a:xfrm>
            <a:custGeom>
              <a:avLst/>
              <a:gdLst>
                <a:gd name="T0" fmla="*/ 95 w 106"/>
                <a:gd name="T1" fmla="*/ 0 h 124"/>
                <a:gd name="T2" fmla="*/ 106 w 106"/>
                <a:gd name="T3" fmla="*/ 124 h 124"/>
                <a:gd name="T4" fmla="*/ 0 w 106"/>
                <a:gd name="T5" fmla="*/ 5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6" h="124">
                  <a:moveTo>
                    <a:pt x="95" y="0"/>
                  </a:moveTo>
                  <a:lnTo>
                    <a:pt x="106" y="124"/>
                  </a:lnTo>
                  <a:lnTo>
                    <a:pt x="0" y="59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634130" y="5353050"/>
              <a:ext cx="1210546" cy="380999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4" name="Text Box 40"/>
            <p:cNvSpPr txBox="1">
              <a:spLocks noChangeArrowheads="1"/>
            </p:cNvSpPr>
            <p:nvPr/>
          </p:nvSpPr>
          <p:spPr bwMode="auto">
            <a:xfrm>
              <a:off x="634128" y="5431795"/>
              <a:ext cx="1332568" cy="3069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Personación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da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persoa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demandada</a:t>
              </a:r>
              <a:endParaRPr lang="en-US" sz="600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1933700" y="5391150"/>
              <a:ext cx="1214313" cy="380999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6" name="Text Box 42"/>
            <p:cNvSpPr txBox="1">
              <a:spLocks noChangeArrowheads="1"/>
            </p:cNvSpPr>
            <p:nvPr/>
          </p:nvSpPr>
          <p:spPr bwMode="auto">
            <a:xfrm>
              <a:off x="1933700" y="5313866"/>
              <a:ext cx="1206375" cy="537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Nomeamento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de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defensor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xudicial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 (se </a:t>
              </a:r>
              <a:r>
                <a:rPr lang="en-US" sz="700" dirty="0" err="1">
                  <a:solidFill>
                    <a:srgbClr val="000000"/>
                  </a:solidFill>
                  <a:cs typeface="+mn-cs"/>
                </a:rPr>
                <a:t>procede</a:t>
              </a: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)</a:t>
              </a:r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3833813" y="5160963"/>
              <a:ext cx="977900" cy="382587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48" name="Text Box 44"/>
            <p:cNvSpPr txBox="1">
              <a:spLocks noChangeArrowheads="1"/>
            </p:cNvSpPr>
            <p:nvPr/>
          </p:nvSpPr>
          <p:spPr bwMode="auto">
            <a:xfrm>
              <a:off x="3840163" y="5198783"/>
              <a:ext cx="963612" cy="3069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Fiscalía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(se non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é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demandante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)</a:t>
              </a:r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3833814" y="5772149"/>
              <a:ext cx="1478771" cy="382588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0" name="Text Box 46"/>
            <p:cNvSpPr txBox="1">
              <a:spLocks noChangeArrowheads="1"/>
            </p:cNvSpPr>
            <p:nvPr/>
          </p:nvSpPr>
          <p:spPr bwMode="auto">
            <a:xfrm>
              <a:off x="3840161" y="5809969"/>
              <a:ext cx="1472422" cy="3069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Outro (se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Fiscalía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é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demandante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)</a:t>
              </a:r>
            </a:p>
          </p:txBody>
        </p:sp>
        <p:sp>
          <p:nvSpPr>
            <p:cNvPr id="51" name="Text Box 47"/>
            <p:cNvSpPr txBox="1">
              <a:spLocks noChangeArrowheads="1"/>
            </p:cNvSpPr>
            <p:nvPr/>
          </p:nvSpPr>
          <p:spPr bwMode="auto">
            <a:xfrm>
              <a:off x="1939925" y="4856163"/>
              <a:ext cx="458788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20 días</a:t>
              </a:r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3160713" y="5353050"/>
              <a:ext cx="673100" cy="515938"/>
            </a:xfrm>
            <a:custGeom>
              <a:avLst/>
              <a:gdLst>
                <a:gd name="T0" fmla="*/ 704 w 704"/>
                <a:gd name="T1" fmla="*/ 0 h 540"/>
                <a:gd name="T2" fmla="*/ 0 w 704"/>
                <a:gd name="T3" fmla="*/ 228 h 540"/>
                <a:gd name="T4" fmla="*/ 704 w 704"/>
                <a:gd name="T5" fmla="*/ 540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04" h="540">
                  <a:moveTo>
                    <a:pt x="704" y="0"/>
                  </a:moveTo>
                  <a:lnTo>
                    <a:pt x="0" y="228"/>
                  </a:lnTo>
                  <a:lnTo>
                    <a:pt x="704" y="54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3714750" y="5334000"/>
              <a:ext cx="119063" cy="101600"/>
            </a:xfrm>
            <a:custGeom>
              <a:avLst/>
              <a:gdLst>
                <a:gd name="T0" fmla="*/ 0 w 123"/>
                <a:gd name="T1" fmla="*/ 0 h 106"/>
                <a:gd name="T2" fmla="*/ 123 w 123"/>
                <a:gd name="T3" fmla="*/ 18 h 106"/>
                <a:gd name="T4" fmla="*/ 34 w 123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3" h="106">
                  <a:moveTo>
                    <a:pt x="0" y="0"/>
                  </a:moveTo>
                  <a:lnTo>
                    <a:pt x="123" y="18"/>
                  </a:lnTo>
                  <a:lnTo>
                    <a:pt x="34" y="106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3713163" y="5775325"/>
              <a:ext cx="120650" cy="98425"/>
            </a:xfrm>
            <a:custGeom>
              <a:avLst/>
              <a:gdLst>
                <a:gd name="T0" fmla="*/ 45 w 125"/>
                <a:gd name="T1" fmla="*/ 0 h 102"/>
                <a:gd name="T2" fmla="*/ 125 w 125"/>
                <a:gd name="T3" fmla="*/ 96 h 102"/>
                <a:gd name="T4" fmla="*/ 0 w 125"/>
                <a:gd name="T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102">
                  <a:moveTo>
                    <a:pt x="45" y="0"/>
                  </a:moveTo>
                  <a:lnTo>
                    <a:pt x="125" y="96"/>
                  </a:lnTo>
                  <a:lnTo>
                    <a:pt x="0" y="102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1243013" y="5734050"/>
              <a:ext cx="0" cy="360363"/>
            </a:xfrm>
            <a:custGeom>
              <a:avLst/>
              <a:gdLst>
                <a:gd name="T0" fmla="*/ 0 h 376"/>
                <a:gd name="T1" fmla="*/ 376 h 37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76">
                  <a:moveTo>
                    <a:pt x="0" y="0"/>
                  </a:moveTo>
                  <a:lnTo>
                    <a:pt x="0" y="376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1250950" y="6059488"/>
              <a:ext cx="1504950" cy="7937"/>
            </a:xfrm>
            <a:custGeom>
              <a:avLst/>
              <a:gdLst>
                <a:gd name="T0" fmla="*/ 0 w 1576"/>
                <a:gd name="T1" fmla="*/ 8 h 8"/>
                <a:gd name="T2" fmla="*/ 1576 w 1576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76" h="8">
                  <a:moveTo>
                    <a:pt x="0" y="8"/>
                  </a:moveTo>
                  <a:lnTo>
                    <a:pt x="1576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2740025" y="5772150"/>
              <a:ext cx="0" cy="322263"/>
            </a:xfrm>
            <a:custGeom>
              <a:avLst/>
              <a:gdLst>
                <a:gd name="T0" fmla="*/ 336 h 336"/>
                <a:gd name="T1" fmla="*/ 0 h 336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36">
                  <a:moveTo>
                    <a:pt x="0" y="336"/>
                  </a:move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2068513" y="6067425"/>
              <a:ext cx="0" cy="366713"/>
            </a:xfrm>
            <a:custGeom>
              <a:avLst/>
              <a:gdLst>
                <a:gd name="T0" fmla="*/ 0 h 384"/>
                <a:gd name="T1" fmla="*/ 384 h 38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384">
                  <a:moveTo>
                    <a:pt x="0" y="0"/>
                  </a:moveTo>
                  <a:lnTo>
                    <a:pt x="0" y="38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2014538" y="6326188"/>
              <a:ext cx="106362" cy="107950"/>
            </a:xfrm>
            <a:custGeom>
              <a:avLst/>
              <a:gdLst>
                <a:gd name="T0" fmla="*/ 112 w 112"/>
                <a:gd name="T1" fmla="*/ 0 h 112"/>
                <a:gd name="T2" fmla="*/ 56 w 112"/>
                <a:gd name="T3" fmla="*/ 112 h 112"/>
                <a:gd name="T4" fmla="*/ 0 w 112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2">
                  <a:moveTo>
                    <a:pt x="112" y="0"/>
                  </a:moveTo>
                  <a:lnTo>
                    <a:pt x="56" y="112"/>
                  </a:ln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894043" y="6505575"/>
              <a:ext cx="2469185" cy="382588"/>
            </a:xfrm>
            <a:custGeom>
              <a:avLst/>
              <a:gdLst>
                <a:gd name="T0" fmla="*/ 1704 w 1704"/>
                <a:gd name="T1" fmla="*/ 400 h 400"/>
                <a:gd name="T2" fmla="*/ 0 w 1704"/>
                <a:gd name="T3" fmla="*/ 400 h 400"/>
                <a:gd name="T4" fmla="*/ 0 w 1704"/>
                <a:gd name="T5" fmla="*/ 0 h 400"/>
                <a:gd name="T6" fmla="*/ 1704 w 1704"/>
                <a:gd name="T7" fmla="*/ 0 h 400"/>
                <a:gd name="T8" fmla="*/ 1704 w 1704"/>
                <a:gd name="T9" fmla="*/ 400 h 400"/>
                <a:gd name="T10" fmla="*/ 1704 w 170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04" h="400">
                  <a:moveTo>
                    <a:pt x="170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704" y="0"/>
                  </a:lnTo>
                  <a:lnTo>
                    <a:pt x="1704" y="400"/>
                  </a:lnTo>
                  <a:lnTo>
                    <a:pt x="170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1" name="Text Box 57"/>
            <p:cNvSpPr txBox="1">
              <a:spLocks noChangeArrowheads="1"/>
            </p:cNvSpPr>
            <p:nvPr/>
          </p:nvSpPr>
          <p:spPr bwMode="auto">
            <a:xfrm>
              <a:off x="894043" y="6466659"/>
              <a:ext cx="2469185" cy="460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Vista</a:t>
              </a:r>
            </a:p>
            <a:p>
              <a:pPr algn="ctr" eaLnBrk="1" hangingPunct="1">
                <a:defRPr/>
              </a:pP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(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audiencia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,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ditame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facultativo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,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exploración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xudicial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)</a:t>
              </a:r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1571625" y="7308850"/>
              <a:ext cx="977900" cy="382588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3" name="Text Box 59"/>
            <p:cNvSpPr txBox="1">
              <a:spLocks noChangeArrowheads="1"/>
            </p:cNvSpPr>
            <p:nvPr/>
          </p:nvSpPr>
          <p:spPr bwMode="auto">
            <a:xfrm>
              <a:off x="1579563" y="7316788"/>
              <a:ext cx="962025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Sentenza</a:t>
              </a:r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3344863" y="7308850"/>
              <a:ext cx="977900" cy="382588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5" name="Text Box 61"/>
            <p:cNvSpPr txBox="1">
              <a:spLocks noChangeArrowheads="1"/>
            </p:cNvSpPr>
            <p:nvPr/>
          </p:nvSpPr>
          <p:spPr bwMode="auto">
            <a:xfrm>
              <a:off x="3351213" y="7316788"/>
              <a:ext cx="963612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Arquivo</a:t>
              </a:r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757238" y="8355013"/>
              <a:ext cx="977900" cy="382587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7" name="Text Box 63"/>
            <p:cNvSpPr txBox="1">
              <a:spLocks noChangeArrowheads="1"/>
            </p:cNvSpPr>
            <p:nvPr/>
          </p:nvSpPr>
          <p:spPr bwMode="auto">
            <a:xfrm>
              <a:off x="765175" y="8362950"/>
              <a:ext cx="96361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Inscrición no rexistro</a:t>
              </a:r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2168525" y="8355013"/>
              <a:ext cx="979488" cy="382587"/>
            </a:xfrm>
            <a:custGeom>
              <a:avLst/>
              <a:gdLst>
                <a:gd name="T0" fmla="*/ 1024 w 1024"/>
                <a:gd name="T1" fmla="*/ 400 h 400"/>
                <a:gd name="T2" fmla="*/ 0 w 1024"/>
                <a:gd name="T3" fmla="*/ 400 h 400"/>
                <a:gd name="T4" fmla="*/ 0 w 1024"/>
                <a:gd name="T5" fmla="*/ 0 h 400"/>
                <a:gd name="T6" fmla="*/ 1024 w 1024"/>
                <a:gd name="T7" fmla="*/ 0 h 400"/>
                <a:gd name="T8" fmla="*/ 1024 w 1024"/>
                <a:gd name="T9" fmla="*/ 400 h 400"/>
                <a:gd name="T10" fmla="*/ 1024 w 1024"/>
                <a:gd name="T11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400">
                  <a:moveTo>
                    <a:pt x="1024" y="400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024" y="0"/>
                  </a:lnTo>
                  <a:lnTo>
                    <a:pt x="1024" y="400"/>
                  </a:lnTo>
                  <a:lnTo>
                    <a:pt x="1024" y="400"/>
                  </a:lnTo>
                  <a:close/>
                </a:path>
              </a:pathLst>
            </a:custGeom>
            <a:solidFill>
              <a:srgbClr val="FFFFFF"/>
            </a:solidFill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69" name="Text Box 65"/>
            <p:cNvSpPr txBox="1">
              <a:spLocks noChangeArrowheads="1"/>
            </p:cNvSpPr>
            <p:nvPr/>
          </p:nvSpPr>
          <p:spPr bwMode="auto">
            <a:xfrm>
              <a:off x="2176463" y="8392833"/>
              <a:ext cx="963612" cy="3069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 anchor="ctr">
              <a:spAutoFit/>
            </a:bodyPr>
            <a:lstStyle/>
            <a:p>
              <a:pPr algn="ctr" eaLnBrk="1" hangingPunct="1">
                <a:defRPr/>
              </a:pP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Inicio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medidas</a:t>
              </a:r>
              <a:r>
                <a:rPr lang="en-US" sz="600" dirty="0">
                  <a:solidFill>
                    <a:srgbClr val="000000"/>
                  </a:solidFill>
                  <a:cs typeface="+mn-cs"/>
                </a:rPr>
                <a:t> de </a:t>
              </a:r>
              <a:r>
                <a:rPr lang="en-US" sz="600" dirty="0" err="1">
                  <a:solidFill>
                    <a:srgbClr val="000000"/>
                  </a:solidFill>
                  <a:cs typeface="+mn-cs"/>
                </a:rPr>
                <a:t>apoio</a:t>
              </a:r>
              <a:endParaRPr lang="en-US" sz="600" dirty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2060575" y="6884988"/>
              <a:ext cx="7938" cy="404812"/>
            </a:xfrm>
            <a:custGeom>
              <a:avLst/>
              <a:gdLst>
                <a:gd name="T0" fmla="*/ 0 w 8"/>
                <a:gd name="T1" fmla="*/ 0 h 424"/>
                <a:gd name="T2" fmla="*/ 8 w 8"/>
                <a:gd name="T3" fmla="*/ 424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424">
                  <a:moveTo>
                    <a:pt x="0" y="0"/>
                  </a:moveTo>
                  <a:lnTo>
                    <a:pt x="8" y="42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2012950" y="7181850"/>
              <a:ext cx="106363" cy="107950"/>
            </a:xfrm>
            <a:custGeom>
              <a:avLst/>
              <a:gdLst>
                <a:gd name="T0" fmla="*/ 111 w 111"/>
                <a:gd name="T1" fmla="*/ 0 h 113"/>
                <a:gd name="T2" fmla="*/ 58 w 111"/>
                <a:gd name="T3" fmla="*/ 113 h 113"/>
                <a:gd name="T4" fmla="*/ 0 w 111"/>
                <a:gd name="T5" fmla="*/ 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13">
                  <a:moveTo>
                    <a:pt x="111" y="0"/>
                  </a:moveTo>
                  <a:lnTo>
                    <a:pt x="58" y="113"/>
                  </a:lnTo>
                  <a:lnTo>
                    <a:pt x="0" y="2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2557463" y="7496175"/>
              <a:ext cx="763587" cy="7938"/>
            </a:xfrm>
            <a:custGeom>
              <a:avLst/>
              <a:gdLst>
                <a:gd name="T0" fmla="*/ 0 w 800"/>
                <a:gd name="T1" fmla="*/ 8 h 8"/>
                <a:gd name="T2" fmla="*/ 800 w 800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0" h="8">
                  <a:moveTo>
                    <a:pt x="0" y="8"/>
                  </a:moveTo>
                  <a:lnTo>
                    <a:pt x="80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3" name="Freeform 69"/>
            <p:cNvSpPr>
              <a:spLocks/>
            </p:cNvSpPr>
            <p:nvPr/>
          </p:nvSpPr>
          <p:spPr bwMode="auto">
            <a:xfrm>
              <a:off x="3213100" y="7443788"/>
              <a:ext cx="107950" cy="106362"/>
            </a:xfrm>
            <a:custGeom>
              <a:avLst/>
              <a:gdLst>
                <a:gd name="T0" fmla="*/ 0 w 112"/>
                <a:gd name="T1" fmla="*/ 0 h 111"/>
                <a:gd name="T2" fmla="*/ 112 w 112"/>
                <a:gd name="T3" fmla="*/ 54 h 111"/>
                <a:gd name="T4" fmla="*/ 1 w 112"/>
                <a:gd name="T5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1">
                  <a:moveTo>
                    <a:pt x="0" y="0"/>
                  </a:moveTo>
                  <a:lnTo>
                    <a:pt x="112" y="54"/>
                  </a:lnTo>
                  <a:lnTo>
                    <a:pt x="1" y="111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052638" y="7678738"/>
              <a:ext cx="7937" cy="436562"/>
            </a:xfrm>
            <a:custGeom>
              <a:avLst/>
              <a:gdLst>
                <a:gd name="T0" fmla="*/ 8 w 8"/>
                <a:gd name="T1" fmla="*/ 0 h 456"/>
                <a:gd name="T2" fmla="*/ 0 w 8"/>
                <a:gd name="T3" fmla="*/ 456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456">
                  <a:moveTo>
                    <a:pt x="8" y="0"/>
                  </a:moveTo>
                  <a:lnTo>
                    <a:pt x="0" y="456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1327150" y="8107363"/>
              <a:ext cx="1436688" cy="7937"/>
            </a:xfrm>
            <a:custGeom>
              <a:avLst/>
              <a:gdLst>
                <a:gd name="T0" fmla="*/ 0 w 1504"/>
                <a:gd name="T1" fmla="*/ 0 h 8"/>
                <a:gd name="T2" fmla="*/ 1504 w 150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04" h="8">
                  <a:moveTo>
                    <a:pt x="0" y="0"/>
                  </a:moveTo>
                  <a:lnTo>
                    <a:pt x="1504" y="8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1319213" y="8091488"/>
              <a:ext cx="7937" cy="206375"/>
            </a:xfrm>
            <a:custGeom>
              <a:avLst/>
              <a:gdLst>
                <a:gd name="T0" fmla="*/ 8 w 8"/>
                <a:gd name="T1" fmla="*/ 0 h 216"/>
                <a:gd name="T2" fmla="*/ 0 w 8"/>
                <a:gd name="T3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16">
                  <a:moveTo>
                    <a:pt x="8" y="0"/>
                  </a:moveTo>
                  <a:lnTo>
                    <a:pt x="0" y="216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7" name="Freeform 73"/>
            <p:cNvSpPr>
              <a:spLocks/>
            </p:cNvSpPr>
            <p:nvPr/>
          </p:nvSpPr>
          <p:spPr bwMode="auto">
            <a:xfrm>
              <a:off x="1270000" y="8189913"/>
              <a:ext cx="106363" cy="107950"/>
            </a:xfrm>
            <a:custGeom>
              <a:avLst/>
              <a:gdLst>
                <a:gd name="T0" fmla="*/ 111 w 111"/>
                <a:gd name="T1" fmla="*/ 4 h 113"/>
                <a:gd name="T2" fmla="*/ 51 w 111"/>
                <a:gd name="T3" fmla="*/ 113 h 113"/>
                <a:gd name="T4" fmla="*/ 0 w 111"/>
                <a:gd name="T5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1" h="113">
                  <a:moveTo>
                    <a:pt x="111" y="4"/>
                  </a:moveTo>
                  <a:lnTo>
                    <a:pt x="51" y="113"/>
                  </a:ln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747963" y="8107363"/>
              <a:ext cx="0" cy="176212"/>
            </a:xfrm>
            <a:custGeom>
              <a:avLst/>
              <a:gdLst>
                <a:gd name="T0" fmla="*/ 0 h 184"/>
                <a:gd name="T1" fmla="*/ 184 h 18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</a:cxnLst>
              <a:rect l="0" t="0" r="r" b="b"/>
              <a:pathLst>
                <a:path h="184">
                  <a:moveTo>
                    <a:pt x="0" y="0"/>
                  </a:moveTo>
                  <a:lnTo>
                    <a:pt x="0" y="184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79" name="Freeform 75"/>
            <p:cNvSpPr>
              <a:spLocks/>
            </p:cNvSpPr>
            <p:nvPr/>
          </p:nvSpPr>
          <p:spPr bwMode="auto">
            <a:xfrm>
              <a:off x="2693988" y="8175625"/>
              <a:ext cx="107950" cy="107950"/>
            </a:xfrm>
            <a:custGeom>
              <a:avLst/>
              <a:gdLst>
                <a:gd name="T0" fmla="*/ 112 w 112"/>
                <a:gd name="T1" fmla="*/ 0 h 112"/>
                <a:gd name="T2" fmla="*/ 56 w 112"/>
                <a:gd name="T3" fmla="*/ 112 h 112"/>
                <a:gd name="T4" fmla="*/ 0 w 112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112">
                  <a:moveTo>
                    <a:pt x="112" y="0"/>
                  </a:moveTo>
                  <a:lnTo>
                    <a:pt x="56" y="112"/>
                  </a:lnTo>
                  <a:lnTo>
                    <a:pt x="0" y="0"/>
                  </a:lnTo>
                </a:path>
              </a:pathLst>
            </a:custGeom>
            <a:noFill/>
            <a:ln w="7641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s-ES">
                <a:cs typeface="+mn-cs"/>
              </a:endParaRPr>
            </a:p>
          </p:txBody>
        </p:sp>
        <p:sp>
          <p:nvSpPr>
            <p:cNvPr id="80" name="Text Box 76"/>
            <p:cNvSpPr txBox="1">
              <a:spLocks noChangeArrowheads="1"/>
            </p:cNvSpPr>
            <p:nvPr/>
          </p:nvSpPr>
          <p:spPr bwMode="auto">
            <a:xfrm>
              <a:off x="2713442" y="7227146"/>
              <a:ext cx="1146176" cy="3063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 dirty="0">
                  <a:solidFill>
                    <a:srgbClr val="000000"/>
                  </a:solidFill>
                  <a:cs typeface="+mn-cs"/>
                </a:rPr>
                <a:t>NON</a:t>
              </a:r>
            </a:p>
          </p:txBody>
        </p:sp>
        <p:sp>
          <p:nvSpPr>
            <p:cNvPr id="81" name="Text Box 77"/>
            <p:cNvSpPr txBox="1">
              <a:spLocks noChangeArrowheads="1"/>
            </p:cNvSpPr>
            <p:nvPr/>
          </p:nvSpPr>
          <p:spPr bwMode="auto">
            <a:xfrm>
              <a:off x="2152650" y="7900988"/>
              <a:ext cx="11461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700">
                  <a:solidFill>
                    <a:srgbClr val="000000"/>
                  </a:solidFill>
                  <a:cs typeface="+mn-cs"/>
                </a:rPr>
                <a:t>SI</a:t>
              </a:r>
            </a:p>
          </p:txBody>
        </p:sp>
      </p:grpSp>
      <p:sp>
        <p:nvSpPr>
          <p:cNvPr id="82" name="Título 8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INTERVENCIÓN SOCIOSANITARIA EN SAÚDE MENTAL</a:t>
            </a:r>
            <a:br>
              <a:rPr lang="es-ES_tradnl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969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67544" y="1628800"/>
            <a:ext cx="8226425" cy="4536504"/>
          </a:xfrm>
        </p:spPr>
        <p:txBody>
          <a:bodyPr/>
          <a:lstStyle/>
          <a:p>
            <a:pPr marL="0"/>
            <a:r>
              <a:rPr lang="gl-ES" sz="1800" dirty="0" smtClean="0"/>
              <a:t>Que efectos ten? </a:t>
            </a:r>
          </a:p>
          <a:p>
            <a:pPr marL="0"/>
            <a:r>
              <a:rPr lang="gl-ES" sz="1800" dirty="0" smtClean="0"/>
              <a:t>	Os que inclúa a sentencia:</a:t>
            </a:r>
          </a:p>
          <a:p>
            <a:pPr marL="0"/>
            <a:r>
              <a:rPr lang="gl-ES" sz="1800" dirty="0" smtClean="0"/>
              <a:t> </a:t>
            </a:r>
          </a:p>
          <a:p>
            <a:pPr marL="1257300" lvl="3">
              <a:buFont typeface="Arial"/>
              <a:buChar char="•"/>
            </a:pPr>
            <a:r>
              <a:rPr lang="gl-ES" sz="1800" dirty="0" smtClean="0"/>
              <a:t>Extensión: total ou parcial</a:t>
            </a:r>
          </a:p>
          <a:p>
            <a:pPr marL="1028700" lvl="3" indent="0"/>
            <a:endParaRPr lang="gl-ES" sz="1800" dirty="0" smtClean="0"/>
          </a:p>
          <a:p>
            <a:pPr marL="1257300" lvl="3">
              <a:buFont typeface="Arial"/>
              <a:buChar char="•"/>
            </a:pPr>
            <a:r>
              <a:rPr lang="gl-ES" sz="1800" dirty="0" smtClean="0"/>
              <a:t>Límites*. Debe ser expresa a limitación dos seguintes actos: dereito a voto, testamento notarial, contraer matrimonio, traballar, condución ou permiso de armas. </a:t>
            </a:r>
          </a:p>
          <a:p>
            <a:pPr marL="1257300" lvl="3">
              <a:buFont typeface="Arial"/>
              <a:buChar char="•"/>
            </a:pPr>
            <a:endParaRPr lang="gl-ES" sz="1800" dirty="0" smtClean="0"/>
          </a:p>
          <a:p>
            <a:pPr marL="1257300" lvl="3">
              <a:buFont typeface="Arial"/>
              <a:buChar char="•"/>
            </a:pPr>
            <a:r>
              <a:rPr lang="gl-ES" sz="1800" dirty="0" smtClean="0"/>
              <a:t>Persoa/s que deben asumir as funcións de apoio (Réxime de garda: titor/a, curador/a ou prórraga/rehabilit. Patria potestade)</a:t>
            </a:r>
          </a:p>
          <a:p>
            <a:pPr marL="0"/>
            <a:r>
              <a:rPr lang="gl-ES" sz="1800" dirty="0" smtClean="0"/>
              <a:t> </a:t>
            </a:r>
          </a:p>
          <a:p>
            <a:pPr marL="0"/>
            <a:r>
              <a:rPr lang="gl-ES" sz="1800" dirty="0" smtClean="0"/>
              <a:t>É para sempre? Non, é revogable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669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Hai que agardar á sentencia? Non</a:t>
            </a:r>
          </a:p>
          <a:p>
            <a:r>
              <a:rPr lang="gl-ES" dirty="0" smtClean="0"/>
              <a:t> </a:t>
            </a:r>
          </a:p>
          <a:p>
            <a:pPr marL="0" indent="0"/>
            <a:r>
              <a:rPr lang="gl-ES" dirty="0" smtClean="0"/>
              <a:t>Medidas de protección que pode adoptar o xulgado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Internamento non voluntario en centro médico-psiquiátrico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Seguimento dun tratamento médico axeitado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Nomeamento de administrador/a provisional dos bens </a:t>
            </a:r>
            <a:r>
              <a:rPr lang="gl-ES" dirty="0" smtClean="0"/>
              <a:t>da persoa presuntamente </a:t>
            </a:r>
            <a:r>
              <a:rPr lang="gl-ES" dirty="0" smtClean="0"/>
              <a:t>incapaz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Indisponibilidade das contas bancarias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Depósito de bens mobles ou valores mobiliarios nun establecemento destinado ao efecto.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Font typeface="Wingdings" charset="2"/>
              <a:buChar char="§"/>
            </a:pPr>
            <a:r>
              <a:rPr lang="gl-ES" dirty="0" smtClean="0"/>
              <a:t>Anotación preventiva da demanda no rexistro da propiedade...</a:t>
            </a:r>
          </a:p>
          <a:p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97381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000" dirty="0" smtClean="0"/>
              <a:t>Institucións de garda:</a:t>
            </a:r>
          </a:p>
          <a:p>
            <a:endParaRPr lang="gl-ES" sz="2400" dirty="0" smtClean="0"/>
          </a:p>
          <a:p>
            <a:pPr lvl="0">
              <a:buFont typeface="Wingdings" charset="2"/>
              <a:buChar char="§"/>
            </a:pPr>
            <a:r>
              <a:rPr lang="gl-ES" sz="2000" dirty="0" smtClean="0"/>
              <a:t>Patria potestade. Prorrogada ou rehabilitada</a:t>
            </a:r>
            <a:endParaRPr lang="gl-ES" sz="2400" dirty="0" smtClean="0"/>
          </a:p>
          <a:p>
            <a:pPr lvl="0">
              <a:buFont typeface="Wingdings" charset="2"/>
              <a:buChar char="§"/>
            </a:pPr>
            <a:r>
              <a:rPr lang="gl-ES" sz="2000" dirty="0" smtClean="0"/>
              <a:t>Tutela:</a:t>
            </a:r>
            <a:endParaRPr lang="gl-ES" sz="24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gl-ES" sz="2000" dirty="0" smtClean="0"/>
              <a:t>Tutela sobre a persoa e bens</a:t>
            </a:r>
            <a:endParaRPr lang="gl-ES" sz="24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gl-ES" sz="2000" dirty="0" smtClean="0"/>
              <a:t>Tutela parcial sobre os seus bens (e outros</a:t>
            </a:r>
            <a:r>
              <a:rPr lang="gl-ES" sz="2000" dirty="0" smtClean="0">
                <a:latin typeface="Wingdings"/>
              </a:rPr>
              <a:t>à</a:t>
            </a:r>
            <a:r>
              <a:rPr lang="gl-ES" sz="2000" dirty="0" smtClean="0"/>
              <a:t> tratamento médico, por ex)</a:t>
            </a:r>
            <a:endParaRPr lang="gl-ES" sz="2400" dirty="0" smtClean="0"/>
          </a:p>
          <a:p>
            <a:pPr lvl="0">
              <a:buFont typeface="Wingdings" charset="2"/>
              <a:buChar char="§"/>
            </a:pPr>
            <a:r>
              <a:rPr lang="gl-ES" sz="2000" dirty="0" smtClean="0"/>
              <a:t>Curadoría (é unha asistencia, non unha representación)</a:t>
            </a:r>
            <a:endParaRPr lang="gl-ES" sz="2400" dirty="0" smtClean="0"/>
          </a:p>
          <a:p>
            <a:pPr lvl="0">
              <a:buFont typeface="Wingdings" charset="2"/>
              <a:buChar char="§"/>
            </a:pPr>
            <a:r>
              <a:rPr lang="gl-ES" sz="2000" dirty="0" smtClean="0"/>
              <a:t>Defensor xudicial (figura provisional e transitoria)</a:t>
            </a:r>
            <a:endParaRPr lang="gl-ES" sz="2400" dirty="0" smtClean="0"/>
          </a:p>
          <a:p>
            <a:pPr lvl="0">
              <a:buFont typeface="Wingdings" charset="2"/>
              <a:buChar char="§"/>
            </a:pPr>
            <a:r>
              <a:rPr lang="gl-ES" sz="2000" dirty="0" smtClean="0"/>
              <a:t>Garda de feito</a:t>
            </a:r>
            <a:endParaRPr lang="gl-ES" sz="2400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0245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/>
            <a:r>
              <a:rPr lang="gl-ES" dirty="0" smtClean="0"/>
              <a:t>Funcións do titor/a</a:t>
            </a:r>
          </a:p>
          <a:p>
            <a:pPr marL="400050" lvl="1" algn="just"/>
            <a:endParaRPr lang="gl-ES" dirty="0" smtClean="0"/>
          </a:p>
          <a:p>
            <a:pPr marL="400050" lvl="1" algn="just"/>
            <a:r>
              <a:rPr lang="gl-ES" dirty="0" smtClean="0"/>
              <a:t>É representante legal da persoa tutelada. A persoa tutelada pode desenvolver acto con transcendencia xurídica, sempre que actúe a través do/a titor, que firmará no seu nome. Polo tanto, os actos que efectúe a persoa coa cap. </a:t>
            </a:r>
            <a:r>
              <a:rPr lang="es-ES" dirty="0"/>
              <a:t>x</a:t>
            </a:r>
            <a:r>
              <a:rPr lang="gl-ES" dirty="0" smtClean="0"/>
              <a:t>udicial </a:t>
            </a:r>
            <a:r>
              <a:rPr lang="gl-ES" dirty="0" smtClean="0"/>
              <a:t>modificida sen a asistencia do seu titor/a serán nulos e carecerán de validez legal. </a:t>
            </a:r>
          </a:p>
          <a:p>
            <a:pPr marL="400050" lvl="1" algn="just"/>
            <a:endParaRPr lang="gl-ES" dirty="0" smtClean="0"/>
          </a:p>
          <a:p>
            <a:pPr marL="0" algn="just"/>
            <a:r>
              <a:rPr lang="gl-ES" dirty="0" smtClean="0"/>
              <a:t>Extensións tutela:</a:t>
            </a:r>
          </a:p>
          <a:p>
            <a:pPr marL="800100" lvl="2" algn="just">
              <a:buFont typeface="Wingdings" charset="2"/>
              <a:buChar char="§"/>
            </a:pPr>
            <a:r>
              <a:rPr lang="gl-ES" dirty="0" smtClean="0"/>
              <a:t>Protección persoal</a:t>
            </a:r>
          </a:p>
          <a:p>
            <a:pPr marL="800100" lvl="2" algn="just">
              <a:buFont typeface="Wingdings" charset="2"/>
              <a:buChar char="§"/>
            </a:pPr>
            <a:r>
              <a:rPr lang="gl-ES" dirty="0" smtClean="0"/>
              <a:t>Administración do patrimonio (en interese da persoa incapaz)</a:t>
            </a:r>
          </a:p>
          <a:p>
            <a:endParaRPr 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0421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spcAft>
                <a:spcPts val="0"/>
              </a:spcAft>
            </a:pPr>
            <a:r>
              <a:rPr lang="gl-ES" sz="1600" dirty="0" smtClean="0"/>
              <a:t>As funcións son exercidas baixo supervisión do Xuíz/a e do Mº Fiscal.</a:t>
            </a:r>
          </a:p>
          <a:p>
            <a:pPr marL="0" algn="just">
              <a:spcAft>
                <a:spcPts val="0"/>
              </a:spcAft>
            </a:pPr>
            <a:endParaRPr lang="gl-ES" sz="1600" dirty="0"/>
          </a:p>
          <a:p>
            <a:pPr marL="0" algn="just">
              <a:spcAft>
                <a:spcPts val="0"/>
              </a:spcAft>
            </a:pPr>
            <a:endParaRPr lang="gl-ES" sz="1600" dirty="0" smtClean="0"/>
          </a:p>
          <a:p>
            <a:pPr marL="0" algn="just">
              <a:spcAft>
                <a:spcPts val="0"/>
              </a:spcAft>
            </a:pPr>
            <a:r>
              <a:rPr lang="gl-ES" sz="1600" dirty="0" smtClean="0"/>
              <a:t>Para algunhas cuestións é preciso solicitar autorización xudicial previa para: </a:t>
            </a:r>
          </a:p>
          <a:p>
            <a:pPr marL="0" algn="just">
              <a:spcAft>
                <a:spcPts val="0"/>
              </a:spcAft>
            </a:pPr>
            <a:endParaRPr lang="gl-ES" sz="1600" dirty="0" smtClean="0"/>
          </a:p>
          <a:p>
            <a:endParaRPr lang="es-ES" dirty="0" smtClean="0"/>
          </a:p>
          <a:p>
            <a:endParaRPr lang="es-ES" dirty="0"/>
          </a:p>
        </p:txBody>
      </p:sp>
      <p:grpSp>
        <p:nvGrpSpPr>
          <p:cNvPr id="5" name="Agrupar 4"/>
          <p:cNvGrpSpPr/>
          <p:nvPr/>
        </p:nvGrpSpPr>
        <p:grpSpPr>
          <a:xfrm>
            <a:off x="539552" y="3212976"/>
            <a:ext cx="8136904" cy="2448272"/>
            <a:chOff x="755576" y="1772816"/>
            <a:chExt cx="8136904" cy="2448272"/>
          </a:xfrm>
        </p:grpSpPr>
        <p:sp>
          <p:nvSpPr>
            <p:cNvPr id="6" name="Rectángulo redondeado 5"/>
            <p:cNvSpPr/>
            <p:nvPr/>
          </p:nvSpPr>
          <p:spPr bwMode="auto">
            <a:xfrm>
              <a:off x="1043608" y="1772816"/>
              <a:ext cx="1944216" cy="72008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s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I</a:t>
              </a: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nternamento</a:t>
              </a:r>
              <a:r>
                <a:rPr kumimoji="0" lang="gl-ES" sz="18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en C. Residencial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7" name="Rectángulo redondeado 6"/>
            <p:cNvSpPr/>
            <p:nvPr/>
          </p:nvSpPr>
          <p:spPr bwMode="auto">
            <a:xfrm>
              <a:off x="3563888" y="1772816"/>
              <a:ext cx="2088232" cy="432048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Vender </a:t>
              </a:r>
              <a:r>
                <a:rPr lang="es-ES" dirty="0" err="1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ou</a:t>
              </a:r>
              <a:r>
                <a:rPr lang="es-ES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 gravar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8" name="Rectángulo redondeado 7"/>
            <p:cNvSpPr/>
            <p:nvPr/>
          </p:nvSpPr>
          <p:spPr bwMode="auto">
            <a:xfrm>
              <a:off x="6084168" y="1772816"/>
              <a:ext cx="2088232" cy="50405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" sz="1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Celebrar contratos</a:t>
              </a:r>
              <a:endParaRPr kumimoji="0" lang="gl-E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9" name="Rectángulo redondeado 8"/>
            <p:cNvSpPr/>
            <p:nvPr/>
          </p:nvSpPr>
          <p:spPr bwMode="auto">
            <a:xfrm>
              <a:off x="3203848" y="2420888"/>
              <a:ext cx="3240360" cy="504056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s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Renunciar a </a:t>
              </a:r>
              <a:r>
                <a:rPr kumimoji="0" lang="es-ES" sz="1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dereitos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0" name="Rectángulo redondeado 9"/>
            <p:cNvSpPr/>
            <p:nvPr/>
          </p:nvSpPr>
          <p:spPr bwMode="auto">
            <a:xfrm>
              <a:off x="755576" y="2708920"/>
              <a:ext cx="2232248" cy="64807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Aceptar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ou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rexeitar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herdanzas</a:t>
              </a:r>
              <a:endParaRPr kumimoji="0" lang="gl-E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1" name="Rectángulo redondeado 10"/>
            <p:cNvSpPr/>
            <p:nvPr/>
          </p:nvSpPr>
          <p:spPr bwMode="auto">
            <a:xfrm>
              <a:off x="6804248" y="2420888"/>
              <a:ext cx="2088232" cy="64807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" dirty="0" err="1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Facer</a:t>
              </a:r>
              <a:r>
                <a:rPr lang="es-ES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 gastos extraordinarios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2" name="Rectángulo redondeado 11"/>
            <p:cNvSpPr/>
            <p:nvPr/>
          </p:nvSpPr>
          <p:spPr bwMode="auto">
            <a:xfrm>
              <a:off x="3707904" y="3068960"/>
              <a:ext cx="2232248" cy="648072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" dirty="0" err="1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Interpor</a:t>
              </a:r>
              <a:r>
                <a:rPr lang="es-ES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 demandas</a:t>
              </a:r>
            </a:p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s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(</a:t>
              </a:r>
              <a:r>
                <a:rPr kumimoji="0" lang="es-ES" sz="1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agas</a:t>
              </a:r>
              <a:r>
                <a:rPr kumimoji="0" lang="es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</a:t>
              </a:r>
              <a:r>
                <a:rPr kumimoji="0" lang="es-ES" sz="18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urx</a:t>
              </a:r>
              <a:r>
                <a:rPr kumimoji="0" lang="es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)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3" name="Rectángulo redondeado 12"/>
            <p:cNvSpPr/>
            <p:nvPr/>
          </p:nvSpPr>
          <p:spPr bwMode="auto">
            <a:xfrm>
              <a:off x="1475656" y="3501008"/>
              <a:ext cx="1944216" cy="720080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_tradnl" sz="1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Dar </a:t>
              </a:r>
              <a:r>
                <a:rPr lang="es-ES_tradnl" sz="1600" dirty="0" err="1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ou</a:t>
              </a:r>
              <a:r>
                <a:rPr lang="es-ES_tradnl" sz="1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 pedir </a:t>
              </a:r>
              <a:r>
                <a:rPr lang="es-ES_tradnl" sz="1600" dirty="0" err="1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diñeiro</a:t>
              </a:r>
              <a:r>
                <a:rPr lang="es-ES_tradnl" sz="1600" dirty="0" smtClean="0">
                  <a:solidFill>
                    <a:srgbClr val="000000"/>
                  </a:solidFill>
                  <a:latin typeface="Arial" charset="0"/>
                  <a:ea typeface="ＭＳ Ｐゴシック" charset="0"/>
                  <a:cs typeface="Microsoft YaHei" charset="0"/>
                </a:rPr>
                <a:t> a préstamo</a:t>
              </a:r>
              <a:endParaRPr kumimoji="0" lang="gl-E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4" name="Rectángulo redondeado 13"/>
            <p:cNvSpPr/>
            <p:nvPr/>
          </p:nvSpPr>
          <p:spPr bwMode="auto">
            <a:xfrm>
              <a:off x="6228184" y="3212976"/>
              <a:ext cx="2376264" cy="936104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es-E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D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ispor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gratuítamente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de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bens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da </a:t>
              </a:r>
              <a:r>
                <a:rPr kumimoji="0" lang="es-ES_tradnl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persoa</a:t>
              </a:r>
              <a:r>
                <a:rPr kumimoji="0" lang="es-ES_tradnl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 tutelada</a:t>
              </a:r>
              <a:endParaRPr kumimoji="0" lang="gl-E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8832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s-ES_tradnl" dirty="0" smtClean="0"/>
          </a:p>
          <a:p>
            <a:pPr algn="ctr"/>
            <a:endParaRPr lang="gl-ES" dirty="0" smtClean="0"/>
          </a:p>
          <a:p>
            <a:pPr algn="ctr"/>
            <a:endParaRPr lang="gl-ES" dirty="0" smtClean="0"/>
          </a:p>
          <a:p>
            <a:pPr algn="ctr"/>
            <a:r>
              <a:rPr lang="gl-ES" dirty="0" smtClean="0"/>
              <a:t>A autotutela </a:t>
            </a:r>
          </a:p>
          <a:p>
            <a:pPr algn="ctr"/>
            <a:endParaRPr lang="gl-ES" dirty="0">
              <a:latin typeface="Wingdings"/>
            </a:endParaRPr>
          </a:p>
          <a:p>
            <a:r>
              <a:rPr lang="gl-ES" dirty="0" smtClean="0"/>
              <a:t>Lei de protección patrimonial das persoas con discapacidade </a:t>
            </a:r>
          </a:p>
          <a:p>
            <a:r>
              <a:rPr lang="gl-ES" dirty="0" smtClean="0"/>
              <a:t>(L 41/2003, de 18 nov). </a:t>
            </a:r>
          </a:p>
          <a:p>
            <a:r>
              <a:rPr lang="gl-ES" dirty="0" smtClean="0"/>
              <a:t>Ante notario, e debe insrcibirse no R.Civil na inscrip. Nacemento)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112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grpSp>
        <p:nvGrpSpPr>
          <p:cNvPr id="5" name="Agrupar 4"/>
          <p:cNvGrpSpPr/>
          <p:nvPr/>
        </p:nvGrpSpPr>
        <p:grpSpPr>
          <a:xfrm>
            <a:off x="467544" y="1484784"/>
            <a:ext cx="8244536" cy="4967040"/>
            <a:chOff x="0" y="0"/>
            <a:chExt cx="6660360" cy="3886920"/>
          </a:xfrm>
        </p:grpSpPr>
        <p:sp>
          <p:nvSpPr>
            <p:cNvPr id="6" name="Forma libre 5"/>
            <p:cNvSpPr/>
            <p:nvPr/>
          </p:nvSpPr>
          <p:spPr>
            <a:xfrm>
              <a:off x="3540600" y="2134080"/>
              <a:ext cx="437400" cy="367200"/>
            </a:xfrm>
            <a:custGeom>
              <a:avLst/>
              <a:gdLst/>
              <a:ahLst/>
              <a:cxnLst/>
              <a:rect l="l" t="t" r="r" b="b"/>
              <a:pathLst>
                <a:path w="581" h="406">
                  <a:moveTo>
                    <a:pt x="581" y="406"/>
                  </a:moveTo>
                  <a:cubicBezTo>
                    <a:pt x="425" y="357"/>
                    <a:pt x="304" y="301"/>
                    <a:pt x="220" y="240"/>
                  </a:cubicBezTo>
                  <a:cubicBezTo>
                    <a:pt x="151" y="190"/>
                    <a:pt x="78" y="110"/>
                    <a:pt x="0" y="0"/>
                  </a:cubicBezTo>
                </a:path>
              </a:pathLst>
            </a:custGeom>
            <a:noFill/>
            <a:ln w="48240">
              <a:solidFill>
                <a:srgbClr val="0273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" name="Rectángulo 6"/>
            <p:cNvSpPr/>
            <p:nvPr/>
          </p:nvSpPr>
          <p:spPr>
            <a:xfrm>
              <a:off x="3177720" y="3044160"/>
              <a:ext cx="768960" cy="4770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11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Ámbito laboral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8" name="Forma libre 7"/>
            <p:cNvSpPr/>
            <p:nvPr/>
          </p:nvSpPr>
          <p:spPr>
            <a:xfrm>
              <a:off x="3813120" y="2216160"/>
              <a:ext cx="1424160" cy="1178640"/>
            </a:xfrm>
            <a:custGeom>
              <a:avLst/>
              <a:gdLst/>
              <a:ahLst/>
              <a:cxnLst/>
              <a:rect l="l" t="t" r="r" b="b"/>
              <a:pathLst>
                <a:path w="1896" h="1299">
                  <a:moveTo>
                    <a:pt x="1828" y="721"/>
                  </a:moveTo>
                  <a:cubicBezTo>
                    <a:pt x="1859" y="673"/>
                    <a:pt x="1874" y="621"/>
                    <a:pt x="1874" y="565"/>
                  </a:cubicBezTo>
                  <a:cubicBezTo>
                    <a:pt x="1874" y="480"/>
                    <a:pt x="1842" y="408"/>
                    <a:pt x="1777" y="347"/>
                  </a:cubicBezTo>
                  <a:cubicBezTo>
                    <a:pt x="1712" y="287"/>
                    <a:pt x="1634" y="257"/>
                    <a:pt x="1542" y="257"/>
                  </a:cubicBezTo>
                  <a:cubicBezTo>
                    <a:pt x="1504" y="257"/>
                    <a:pt x="1468" y="263"/>
                    <a:pt x="1433" y="275"/>
                  </a:cubicBezTo>
                  <a:cubicBezTo>
                    <a:pt x="1375" y="171"/>
                    <a:pt x="1283" y="119"/>
                    <a:pt x="1156" y="119"/>
                  </a:cubicBezTo>
                  <a:cubicBezTo>
                    <a:pt x="1112" y="119"/>
                    <a:pt x="1070" y="127"/>
                    <a:pt x="1030" y="143"/>
                  </a:cubicBezTo>
                  <a:cubicBezTo>
                    <a:pt x="965" y="47"/>
                    <a:pt x="871" y="0"/>
                    <a:pt x="749" y="0"/>
                  </a:cubicBezTo>
                  <a:cubicBezTo>
                    <a:pt x="673" y="0"/>
                    <a:pt x="605" y="21"/>
                    <a:pt x="545" y="64"/>
                  </a:cubicBezTo>
                  <a:cubicBezTo>
                    <a:pt x="486" y="107"/>
                    <a:pt x="448" y="161"/>
                    <a:pt x="428" y="228"/>
                  </a:cubicBezTo>
                  <a:cubicBezTo>
                    <a:pt x="428" y="228"/>
                    <a:pt x="427" y="228"/>
                    <a:pt x="426" y="228"/>
                  </a:cubicBezTo>
                  <a:cubicBezTo>
                    <a:pt x="424" y="228"/>
                    <a:pt x="423" y="228"/>
                    <a:pt x="423" y="228"/>
                  </a:cubicBezTo>
                  <a:cubicBezTo>
                    <a:pt x="350" y="228"/>
                    <a:pt x="288" y="251"/>
                    <a:pt x="237" y="299"/>
                  </a:cubicBezTo>
                  <a:cubicBezTo>
                    <a:pt x="186" y="346"/>
                    <a:pt x="160" y="404"/>
                    <a:pt x="160" y="471"/>
                  </a:cubicBezTo>
                  <a:cubicBezTo>
                    <a:pt x="160" y="483"/>
                    <a:pt x="161" y="496"/>
                    <a:pt x="163" y="509"/>
                  </a:cubicBezTo>
                  <a:cubicBezTo>
                    <a:pt x="116" y="518"/>
                    <a:pt x="77" y="539"/>
                    <a:pt x="46" y="574"/>
                  </a:cubicBezTo>
                  <a:cubicBezTo>
                    <a:pt x="15" y="608"/>
                    <a:pt x="0" y="648"/>
                    <a:pt x="0" y="694"/>
                  </a:cubicBezTo>
                  <a:cubicBezTo>
                    <a:pt x="0" y="786"/>
                    <a:pt x="47" y="846"/>
                    <a:pt x="141" y="874"/>
                  </a:cubicBezTo>
                  <a:cubicBezTo>
                    <a:pt x="140" y="885"/>
                    <a:pt x="139" y="896"/>
                    <a:pt x="139" y="907"/>
                  </a:cubicBezTo>
                  <a:cubicBezTo>
                    <a:pt x="139" y="969"/>
                    <a:pt x="162" y="1021"/>
                    <a:pt x="209" y="1065"/>
                  </a:cubicBezTo>
                  <a:cubicBezTo>
                    <a:pt x="256" y="1109"/>
                    <a:pt x="313" y="1130"/>
                    <a:pt x="380" y="1130"/>
                  </a:cubicBezTo>
                  <a:cubicBezTo>
                    <a:pt x="405" y="1130"/>
                    <a:pt x="430" y="1127"/>
                    <a:pt x="454" y="1119"/>
                  </a:cubicBezTo>
                  <a:cubicBezTo>
                    <a:pt x="521" y="1199"/>
                    <a:pt x="608" y="1239"/>
                    <a:pt x="717" y="1239"/>
                  </a:cubicBezTo>
                  <a:cubicBezTo>
                    <a:pt x="800" y="1239"/>
                    <a:pt x="873" y="1214"/>
                    <a:pt x="935" y="1164"/>
                  </a:cubicBezTo>
                  <a:cubicBezTo>
                    <a:pt x="1001" y="1254"/>
                    <a:pt x="1093" y="1299"/>
                    <a:pt x="1210" y="1299"/>
                  </a:cubicBezTo>
                  <a:cubicBezTo>
                    <a:pt x="1352" y="1299"/>
                    <a:pt x="1453" y="1239"/>
                    <a:pt x="1512" y="1119"/>
                  </a:cubicBezTo>
                  <a:cubicBezTo>
                    <a:pt x="1547" y="1133"/>
                    <a:pt x="1584" y="1140"/>
                    <a:pt x="1622" y="1140"/>
                  </a:cubicBezTo>
                  <a:cubicBezTo>
                    <a:pt x="1698" y="1140"/>
                    <a:pt x="1762" y="1116"/>
                    <a:pt x="1815" y="1066"/>
                  </a:cubicBezTo>
                  <a:cubicBezTo>
                    <a:pt x="1869" y="1017"/>
                    <a:pt x="1896" y="957"/>
                    <a:pt x="1896" y="887"/>
                  </a:cubicBezTo>
                  <a:cubicBezTo>
                    <a:pt x="1895" y="824"/>
                    <a:pt x="1873" y="769"/>
                    <a:pt x="1828" y="721"/>
                  </a:cubicBezTo>
                </a:path>
              </a:pathLst>
            </a:custGeom>
            <a:solidFill>
              <a:srgbClr val="CCE3DF"/>
            </a:solidFill>
            <a:ln w="30600">
              <a:solidFill>
                <a:srgbClr val="02735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" name="Rectángulo 8"/>
            <p:cNvSpPr/>
            <p:nvPr/>
          </p:nvSpPr>
          <p:spPr>
            <a:xfrm>
              <a:off x="4077360" y="2412360"/>
              <a:ext cx="866160" cy="2642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0" name="Forma libre 9"/>
            <p:cNvSpPr/>
            <p:nvPr/>
          </p:nvSpPr>
          <p:spPr>
            <a:xfrm>
              <a:off x="729720" y="1958400"/>
              <a:ext cx="1887840" cy="1686600"/>
            </a:xfrm>
            <a:custGeom>
              <a:avLst/>
              <a:gdLst/>
              <a:ahLst/>
              <a:cxnLst/>
              <a:rect l="l" t="t" r="r" b="b"/>
              <a:pathLst>
                <a:path w="2512" h="1859">
                  <a:moveTo>
                    <a:pt x="2423" y="1032"/>
                  </a:moveTo>
                  <a:cubicBezTo>
                    <a:pt x="2463" y="963"/>
                    <a:pt x="2484" y="889"/>
                    <a:pt x="2484" y="809"/>
                  </a:cubicBezTo>
                  <a:cubicBezTo>
                    <a:pt x="2484" y="687"/>
                    <a:pt x="2441" y="583"/>
                    <a:pt x="2355" y="497"/>
                  </a:cubicBezTo>
                  <a:cubicBezTo>
                    <a:pt x="2269" y="412"/>
                    <a:pt x="2165" y="369"/>
                    <a:pt x="2043" y="369"/>
                  </a:cubicBezTo>
                  <a:cubicBezTo>
                    <a:pt x="1994" y="369"/>
                    <a:pt x="1945" y="377"/>
                    <a:pt x="1898" y="393"/>
                  </a:cubicBezTo>
                  <a:cubicBezTo>
                    <a:pt x="1822" y="244"/>
                    <a:pt x="1700" y="170"/>
                    <a:pt x="1532" y="170"/>
                  </a:cubicBezTo>
                  <a:cubicBezTo>
                    <a:pt x="1474" y="170"/>
                    <a:pt x="1419" y="182"/>
                    <a:pt x="1366" y="205"/>
                  </a:cubicBezTo>
                  <a:cubicBezTo>
                    <a:pt x="1279" y="68"/>
                    <a:pt x="1155" y="0"/>
                    <a:pt x="993" y="0"/>
                  </a:cubicBezTo>
                  <a:cubicBezTo>
                    <a:pt x="892" y="0"/>
                    <a:pt x="802" y="30"/>
                    <a:pt x="723" y="92"/>
                  </a:cubicBezTo>
                  <a:cubicBezTo>
                    <a:pt x="645" y="153"/>
                    <a:pt x="593" y="231"/>
                    <a:pt x="568" y="326"/>
                  </a:cubicBezTo>
                  <a:cubicBezTo>
                    <a:pt x="567" y="326"/>
                    <a:pt x="566" y="326"/>
                    <a:pt x="564" y="326"/>
                  </a:cubicBezTo>
                  <a:cubicBezTo>
                    <a:pt x="562" y="326"/>
                    <a:pt x="561" y="326"/>
                    <a:pt x="560" y="326"/>
                  </a:cubicBezTo>
                  <a:cubicBezTo>
                    <a:pt x="464" y="326"/>
                    <a:pt x="382" y="360"/>
                    <a:pt x="314" y="428"/>
                  </a:cubicBezTo>
                  <a:cubicBezTo>
                    <a:pt x="246" y="496"/>
                    <a:pt x="212" y="578"/>
                    <a:pt x="212" y="674"/>
                  </a:cubicBezTo>
                  <a:cubicBezTo>
                    <a:pt x="212" y="692"/>
                    <a:pt x="214" y="710"/>
                    <a:pt x="217" y="729"/>
                  </a:cubicBezTo>
                  <a:cubicBezTo>
                    <a:pt x="154" y="741"/>
                    <a:pt x="103" y="772"/>
                    <a:pt x="62" y="821"/>
                  </a:cubicBezTo>
                  <a:cubicBezTo>
                    <a:pt x="20" y="871"/>
                    <a:pt x="0" y="928"/>
                    <a:pt x="0" y="993"/>
                  </a:cubicBezTo>
                  <a:cubicBezTo>
                    <a:pt x="0" y="1125"/>
                    <a:pt x="62" y="1210"/>
                    <a:pt x="188" y="1250"/>
                  </a:cubicBezTo>
                  <a:cubicBezTo>
                    <a:pt x="185" y="1266"/>
                    <a:pt x="184" y="1282"/>
                    <a:pt x="184" y="1298"/>
                  </a:cubicBezTo>
                  <a:cubicBezTo>
                    <a:pt x="184" y="1386"/>
                    <a:pt x="215" y="1462"/>
                    <a:pt x="278" y="1524"/>
                  </a:cubicBezTo>
                  <a:cubicBezTo>
                    <a:pt x="340" y="1587"/>
                    <a:pt x="415" y="1618"/>
                    <a:pt x="503" y="1618"/>
                  </a:cubicBezTo>
                  <a:cubicBezTo>
                    <a:pt x="537" y="1618"/>
                    <a:pt x="570" y="1612"/>
                    <a:pt x="602" y="1602"/>
                  </a:cubicBezTo>
                  <a:cubicBezTo>
                    <a:pt x="690" y="1717"/>
                    <a:pt x="806" y="1774"/>
                    <a:pt x="951" y="1774"/>
                  </a:cubicBezTo>
                  <a:cubicBezTo>
                    <a:pt x="1060" y="1774"/>
                    <a:pt x="1156" y="1738"/>
                    <a:pt x="1239" y="1666"/>
                  </a:cubicBezTo>
                  <a:cubicBezTo>
                    <a:pt x="1327" y="1795"/>
                    <a:pt x="1448" y="1859"/>
                    <a:pt x="1603" y="1859"/>
                  </a:cubicBezTo>
                  <a:cubicBezTo>
                    <a:pt x="1792" y="1859"/>
                    <a:pt x="1926" y="1773"/>
                    <a:pt x="2004" y="1601"/>
                  </a:cubicBezTo>
                  <a:cubicBezTo>
                    <a:pt x="2050" y="1622"/>
                    <a:pt x="2099" y="1632"/>
                    <a:pt x="2150" y="1632"/>
                  </a:cubicBezTo>
                  <a:cubicBezTo>
                    <a:pt x="2250" y="1632"/>
                    <a:pt x="2335" y="1597"/>
                    <a:pt x="2406" y="1526"/>
                  </a:cubicBezTo>
                  <a:cubicBezTo>
                    <a:pt x="2477" y="1455"/>
                    <a:pt x="2512" y="1370"/>
                    <a:pt x="2512" y="1270"/>
                  </a:cubicBezTo>
                  <a:cubicBezTo>
                    <a:pt x="2512" y="1179"/>
                    <a:pt x="2482" y="1100"/>
                    <a:pt x="2423" y="1032"/>
                  </a:cubicBezTo>
                </a:path>
              </a:pathLst>
            </a:custGeom>
            <a:solidFill>
              <a:srgbClr val="E6D0DE"/>
            </a:solidFill>
            <a:ln w="30600">
              <a:solidFill>
                <a:srgbClr val="6A2C8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1081440" y="2241000"/>
              <a:ext cx="1149840" cy="2642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2" name="Forma libre 11"/>
            <p:cNvSpPr/>
            <p:nvPr/>
          </p:nvSpPr>
          <p:spPr>
            <a:xfrm>
              <a:off x="2400480" y="1918440"/>
              <a:ext cx="617760" cy="407520"/>
            </a:xfrm>
            <a:custGeom>
              <a:avLst/>
              <a:gdLst/>
              <a:ahLst/>
              <a:cxnLst/>
              <a:rect l="l" t="t" r="r" b="b"/>
              <a:pathLst>
                <a:path w="824" h="448">
                  <a:moveTo>
                    <a:pt x="0" y="448"/>
                  </a:moveTo>
                  <a:lnTo>
                    <a:pt x="824" y="0"/>
                  </a:lnTo>
                </a:path>
              </a:pathLst>
            </a:custGeom>
            <a:noFill/>
            <a:ln w="48240">
              <a:solidFill>
                <a:srgbClr val="6A2C89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3" name="Rectángulo 12"/>
            <p:cNvSpPr/>
            <p:nvPr/>
          </p:nvSpPr>
          <p:spPr>
            <a:xfrm>
              <a:off x="2660040" y="2353320"/>
              <a:ext cx="686520" cy="7174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1100" b="1">
                  <a:solidFill>
                    <a:srgbClr val="6A2C89"/>
                  </a:solidFill>
                  <a:effectLst/>
                  <a:latin typeface="Arial"/>
                  <a:ea typeface="ＭＳ Ｐゴシック"/>
                  <a:cs typeface="Times New Roman"/>
                </a:rPr>
                <a:t>Acceso recursos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4" name="Forma libre 13"/>
            <p:cNvSpPr/>
            <p:nvPr/>
          </p:nvSpPr>
          <p:spPr>
            <a:xfrm>
              <a:off x="4139640" y="370080"/>
              <a:ext cx="1541160" cy="1376640"/>
            </a:xfrm>
            <a:custGeom>
              <a:avLst/>
              <a:gdLst/>
              <a:ahLst/>
              <a:cxnLst/>
              <a:rect l="l" t="t" r="r" b="b"/>
              <a:pathLst>
                <a:path w="2052" h="1518">
                  <a:moveTo>
                    <a:pt x="1979" y="843"/>
                  </a:moveTo>
                  <a:cubicBezTo>
                    <a:pt x="2012" y="787"/>
                    <a:pt x="2029" y="726"/>
                    <a:pt x="2029" y="660"/>
                  </a:cubicBezTo>
                  <a:cubicBezTo>
                    <a:pt x="2029" y="561"/>
                    <a:pt x="1993" y="476"/>
                    <a:pt x="1923" y="406"/>
                  </a:cubicBezTo>
                  <a:cubicBezTo>
                    <a:pt x="1853" y="336"/>
                    <a:pt x="1768" y="301"/>
                    <a:pt x="1669" y="301"/>
                  </a:cubicBezTo>
                  <a:cubicBezTo>
                    <a:pt x="1628" y="301"/>
                    <a:pt x="1589" y="308"/>
                    <a:pt x="1551" y="321"/>
                  </a:cubicBezTo>
                  <a:cubicBezTo>
                    <a:pt x="1488" y="199"/>
                    <a:pt x="1388" y="139"/>
                    <a:pt x="1252" y="139"/>
                  </a:cubicBezTo>
                  <a:cubicBezTo>
                    <a:pt x="1204" y="139"/>
                    <a:pt x="1159" y="148"/>
                    <a:pt x="1115" y="168"/>
                  </a:cubicBezTo>
                  <a:cubicBezTo>
                    <a:pt x="1045" y="56"/>
                    <a:pt x="943" y="0"/>
                    <a:pt x="811" y="0"/>
                  </a:cubicBezTo>
                  <a:cubicBezTo>
                    <a:pt x="729" y="0"/>
                    <a:pt x="655" y="25"/>
                    <a:pt x="590" y="75"/>
                  </a:cubicBezTo>
                  <a:cubicBezTo>
                    <a:pt x="527" y="125"/>
                    <a:pt x="484" y="189"/>
                    <a:pt x="464" y="266"/>
                  </a:cubicBezTo>
                  <a:cubicBezTo>
                    <a:pt x="463" y="266"/>
                    <a:pt x="462" y="266"/>
                    <a:pt x="461" y="266"/>
                  </a:cubicBezTo>
                  <a:cubicBezTo>
                    <a:pt x="459" y="266"/>
                    <a:pt x="458" y="266"/>
                    <a:pt x="457" y="266"/>
                  </a:cubicBezTo>
                  <a:cubicBezTo>
                    <a:pt x="379" y="266"/>
                    <a:pt x="312" y="294"/>
                    <a:pt x="257" y="349"/>
                  </a:cubicBezTo>
                  <a:cubicBezTo>
                    <a:pt x="201" y="405"/>
                    <a:pt x="173" y="472"/>
                    <a:pt x="173" y="550"/>
                  </a:cubicBezTo>
                  <a:cubicBezTo>
                    <a:pt x="173" y="565"/>
                    <a:pt x="175" y="580"/>
                    <a:pt x="177" y="595"/>
                  </a:cubicBezTo>
                  <a:cubicBezTo>
                    <a:pt x="126" y="605"/>
                    <a:pt x="84" y="630"/>
                    <a:pt x="50" y="670"/>
                  </a:cubicBezTo>
                  <a:cubicBezTo>
                    <a:pt x="16" y="711"/>
                    <a:pt x="0" y="758"/>
                    <a:pt x="0" y="811"/>
                  </a:cubicBezTo>
                  <a:cubicBezTo>
                    <a:pt x="0" y="919"/>
                    <a:pt x="51" y="989"/>
                    <a:pt x="153" y="1021"/>
                  </a:cubicBezTo>
                  <a:cubicBezTo>
                    <a:pt x="151" y="1034"/>
                    <a:pt x="150" y="1047"/>
                    <a:pt x="150" y="1060"/>
                  </a:cubicBezTo>
                  <a:cubicBezTo>
                    <a:pt x="150" y="1132"/>
                    <a:pt x="176" y="1194"/>
                    <a:pt x="227" y="1245"/>
                  </a:cubicBezTo>
                  <a:cubicBezTo>
                    <a:pt x="278" y="1296"/>
                    <a:pt x="339" y="1321"/>
                    <a:pt x="411" y="1321"/>
                  </a:cubicBezTo>
                  <a:cubicBezTo>
                    <a:pt x="439" y="1321"/>
                    <a:pt x="465" y="1317"/>
                    <a:pt x="492" y="1309"/>
                  </a:cubicBezTo>
                  <a:cubicBezTo>
                    <a:pt x="564" y="1402"/>
                    <a:pt x="659" y="1449"/>
                    <a:pt x="776" y="1449"/>
                  </a:cubicBezTo>
                  <a:cubicBezTo>
                    <a:pt x="866" y="1449"/>
                    <a:pt x="944" y="1419"/>
                    <a:pt x="1012" y="1361"/>
                  </a:cubicBezTo>
                  <a:cubicBezTo>
                    <a:pt x="1084" y="1466"/>
                    <a:pt x="1183" y="1518"/>
                    <a:pt x="1310" y="1518"/>
                  </a:cubicBezTo>
                  <a:cubicBezTo>
                    <a:pt x="1464" y="1518"/>
                    <a:pt x="1573" y="1448"/>
                    <a:pt x="1637" y="1308"/>
                  </a:cubicBezTo>
                  <a:cubicBezTo>
                    <a:pt x="1675" y="1324"/>
                    <a:pt x="1715" y="1333"/>
                    <a:pt x="1756" y="1333"/>
                  </a:cubicBezTo>
                  <a:cubicBezTo>
                    <a:pt x="1838" y="1333"/>
                    <a:pt x="1907" y="1304"/>
                    <a:pt x="1965" y="1246"/>
                  </a:cubicBezTo>
                  <a:cubicBezTo>
                    <a:pt x="2023" y="1189"/>
                    <a:pt x="2052" y="1119"/>
                    <a:pt x="2052" y="1037"/>
                  </a:cubicBezTo>
                  <a:cubicBezTo>
                    <a:pt x="2052" y="963"/>
                    <a:pt x="2027" y="899"/>
                    <a:pt x="1979" y="843"/>
                  </a:cubicBezTo>
                </a:path>
              </a:pathLst>
            </a:custGeom>
            <a:solidFill>
              <a:srgbClr val="FBDAE6"/>
            </a:solidFill>
            <a:ln w="30600">
              <a:solidFill>
                <a:srgbClr val="ED458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4425840" y="599400"/>
              <a:ext cx="938520" cy="2170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500">
                  <a:solidFill>
                    <a:srgbClr val="ED4580"/>
                  </a:solidFill>
                  <a:effectLst/>
                  <a:latin typeface="Arial"/>
                  <a:ea typeface="ＭＳ Ｐゴシック"/>
                  <a:cs typeface="Times New Roman"/>
                </a:rPr>
                <a:t> 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6" name="Forma libre 15"/>
            <p:cNvSpPr/>
            <p:nvPr/>
          </p:nvSpPr>
          <p:spPr>
            <a:xfrm>
              <a:off x="2915280" y="1544400"/>
              <a:ext cx="687600" cy="434520"/>
            </a:xfrm>
            <a:custGeom>
              <a:avLst/>
              <a:gdLst/>
              <a:ahLst/>
              <a:cxnLst/>
              <a:rect l="l" t="t" r="r" b="b"/>
              <a:pathLst>
                <a:path w="916" h="480">
                  <a:moveTo>
                    <a:pt x="916" y="240"/>
                  </a:moveTo>
                  <a:cubicBezTo>
                    <a:pt x="916" y="306"/>
                    <a:pt x="871" y="363"/>
                    <a:pt x="782" y="410"/>
                  </a:cubicBezTo>
                  <a:cubicBezTo>
                    <a:pt x="692" y="456"/>
                    <a:pt x="584" y="480"/>
                    <a:pt x="458" y="480"/>
                  </a:cubicBezTo>
                  <a:cubicBezTo>
                    <a:pt x="331" y="480"/>
                    <a:pt x="223" y="456"/>
                    <a:pt x="134" y="410"/>
                  </a:cubicBezTo>
                  <a:cubicBezTo>
                    <a:pt x="44" y="363"/>
                    <a:pt x="0" y="306"/>
                    <a:pt x="0" y="240"/>
                  </a:cubicBezTo>
                  <a:cubicBezTo>
                    <a:pt x="0" y="173"/>
                    <a:pt x="44" y="117"/>
                    <a:pt x="134" y="70"/>
                  </a:cubicBezTo>
                  <a:cubicBezTo>
                    <a:pt x="223" y="23"/>
                    <a:pt x="331" y="0"/>
                    <a:pt x="458" y="0"/>
                  </a:cubicBezTo>
                  <a:cubicBezTo>
                    <a:pt x="584" y="0"/>
                    <a:pt x="692" y="23"/>
                    <a:pt x="782" y="70"/>
                  </a:cubicBezTo>
                  <a:cubicBezTo>
                    <a:pt x="871" y="117"/>
                    <a:pt x="916" y="173"/>
                    <a:pt x="916" y="240"/>
                  </a:cubicBezTo>
                  <a:lnTo>
                    <a:pt x="916" y="240"/>
                  </a:lnTo>
                  <a:lnTo>
                    <a:pt x="916" y="240"/>
                  </a:lnTo>
                  <a:close/>
                </a:path>
              </a:pathLst>
            </a:custGeom>
            <a:solidFill>
              <a:srgbClr val="F3F2F4"/>
            </a:solidFill>
            <a:ln w="648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3009960" y="1614240"/>
              <a:ext cx="497880" cy="2642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8" name="Forma libre 17"/>
            <p:cNvSpPr/>
            <p:nvPr/>
          </p:nvSpPr>
          <p:spPr>
            <a:xfrm>
              <a:off x="2750040" y="1309320"/>
              <a:ext cx="1015200" cy="906120"/>
            </a:xfrm>
            <a:custGeom>
              <a:avLst/>
              <a:gdLst/>
              <a:ahLst/>
              <a:cxnLst/>
              <a:rect l="l" t="t" r="r" b="b"/>
              <a:pathLst>
                <a:path w="1351" h="1000">
                  <a:moveTo>
                    <a:pt x="1303" y="555"/>
                  </a:moveTo>
                  <a:cubicBezTo>
                    <a:pt x="1325" y="518"/>
                    <a:pt x="1336" y="478"/>
                    <a:pt x="1336" y="435"/>
                  </a:cubicBezTo>
                  <a:cubicBezTo>
                    <a:pt x="1336" y="369"/>
                    <a:pt x="1313" y="314"/>
                    <a:pt x="1266" y="267"/>
                  </a:cubicBezTo>
                  <a:cubicBezTo>
                    <a:pt x="1220" y="221"/>
                    <a:pt x="1164" y="198"/>
                    <a:pt x="1099" y="198"/>
                  </a:cubicBezTo>
                  <a:cubicBezTo>
                    <a:pt x="1072" y="198"/>
                    <a:pt x="1046" y="202"/>
                    <a:pt x="1021" y="211"/>
                  </a:cubicBezTo>
                  <a:cubicBezTo>
                    <a:pt x="980" y="131"/>
                    <a:pt x="914" y="91"/>
                    <a:pt x="824" y="91"/>
                  </a:cubicBezTo>
                  <a:cubicBezTo>
                    <a:pt x="793" y="91"/>
                    <a:pt x="763" y="97"/>
                    <a:pt x="734" y="110"/>
                  </a:cubicBezTo>
                  <a:cubicBezTo>
                    <a:pt x="688" y="36"/>
                    <a:pt x="621" y="0"/>
                    <a:pt x="534" y="0"/>
                  </a:cubicBezTo>
                  <a:cubicBezTo>
                    <a:pt x="480" y="0"/>
                    <a:pt x="431" y="16"/>
                    <a:pt x="389" y="49"/>
                  </a:cubicBezTo>
                  <a:cubicBezTo>
                    <a:pt x="347" y="82"/>
                    <a:pt x="319" y="124"/>
                    <a:pt x="305" y="175"/>
                  </a:cubicBezTo>
                  <a:cubicBezTo>
                    <a:pt x="305" y="175"/>
                    <a:pt x="304" y="175"/>
                    <a:pt x="303" y="175"/>
                  </a:cubicBezTo>
                  <a:cubicBezTo>
                    <a:pt x="302" y="175"/>
                    <a:pt x="302" y="175"/>
                    <a:pt x="301" y="175"/>
                  </a:cubicBezTo>
                  <a:cubicBezTo>
                    <a:pt x="249" y="175"/>
                    <a:pt x="205" y="193"/>
                    <a:pt x="169" y="230"/>
                  </a:cubicBezTo>
                  <a:cubicBezTo>
                    <a:pt x="132" y="266"/>
                    <a:pt x="114" y="311"/>
                    <a:pt x="114" y="362"/>
                  </a:cubicBezTo>
                  <a:cubicBezTo>
                    <a:pt x="114" y="372"/>
                    <a:pt x="115" y="382"/>
                    <a:pt x="116" y="392"/>
                  </a:cubicBezTo>
                  <a:cubicBezTo>
                    <a:pt x="83" y="398"/>
                    <a:pt x="55" y="415"/>
                    <a:pt x="33" y="441"/>
                  </a:cubicBezTo>
                  <a:cubicBezTo>
                    <a:pt x="11" y="468"/>
                    <a:pt x="0" y="499"/>
                    <a:pt x="0" y="534"/>
                  </a:cubicBezTo>
                  <a:cubicBezTo>
                    <a:pt x="0" y="605"/>
                    <a:pt x="33" y="651"/>
                    <a:pt x="101" y="672"/>
                  </a:cubicBezTo>
                  <a:cubicBezTo>
                    <a:pt x="99" y="681"/>
                    <a:pt x="99" y="690"/>
                    <a:pt x="99" y="698"/>
                  </a:cubicBezTo>
                  <a:cubicBezTo>
                    <a:pt x="99" y="746"/>
                    <a:pt x="116" y="786"/>
                    <a:pt x="149" y="820"/>
                  </a:cubicBezTo>
                  <a:cubicBezTo>
                    <a:pt x="183" y="853"/>
                    <a:pt x="223" y="870"/>
                    <a:pt x="271" y="870"/>
                  </a:cubicBezTo>
                  <a:cubicBezTo>
                    <a:pt x="289" y="870"/>
                    <a:pt x="306" y="867"/>
                    <a:pt x="324" y="862"/>
                  </a:cubicBezTo>
                  <a:cubicBezTo>
                    <a:pt x="371" y="923"/>
                    <a:pt x="434" y="954"/>
                    <a:pt x="511" y="954"/>
                  </a:cubicBezTo>
                  <a:cubicBezTo>
                    <a:pt x="570" y="954"/>
                    <a:pt x="622" y="935"/>
                    <a:pt x="666" y="896"/>
                  </a:cubicBezTo>
                  <a:cubicBezTo>
                    <a:pt x="713" y="965"/>
                    <a:pt x="779" y="1000"/>
                    <a:pt x="862" y="1000"/>
                  </a:cubicBezTo>
                  <a:cubicBezTo>
                    <a:pt x="964" y="1000"/>
                    <a:pt x="1036" y="954"/>
                    <a:pt x="1078" y="861"/>
                  </a:cubicBezTo>
                  <a:cubicBezTo>
                    <a:pt x="1103" y="872"/>
                    <a:pt x="1129" y="878"/>
                    <a:pt x="1156" y="878"/>
                  </a:cubicBezTo>
                  <a:cubicBezTo>
                    <a:pt x="1210" y="878"/>
                    <a:pt x="1256" y="859"/>
                    <a:pt x="1294" y="821"/>
                  </a:cubicBezTo>
                  <a:cubicBezTo>
                    <a:pt x="1332" y="783"/>
                    <a:pt x="1351" y="737"/>
                    <a:pt x="1351" y="683"/>
                  </a:cubicBezTo>
                  <a:cubicBezTo>
                    <a:pt x="1351" y="634"/>
                    <a:pt x="1335" y="592"/>
                    <a:pt x="1303" y="555"/>
                  </a:cubicBezTo>
                </a:path>
              </a:pathLst>
            </a:custGeom>
            <a:solidFill>
              <a:srgbClr val="F3F2F4"/>
            </a:solidFill>
            <a:ln w="1764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9" name="Rectángulo 18"/>
            <p:cNvSpPr/>
            <p:nvPr/>
          </p:nvSpPr>
          <p:spPr>
            <a:xfrm>
              <a:off x="2853000" y="1477080"/>
              <a:ext cx="848880" cy="3898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900" b="1" dirty="0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DIVERSIADE</a:t>
              </a:r>
              <a:endParaRPr lang="es-ES_tradnl" sz="1200" dirty="0">
                <a:effectLst/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es-ES_tradnl" sz="900" b="1" dirty="0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FUNCIONAL</a:t>
              </a:r>
              <a:endParaRPr lang="es-ES_tradnl" sz="120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20" name="Forma libre 19"/>
            <p:cNvSpPr/>
            <p:nvPr/>
          </p:nvSpPr>
          <p:spPr>
            <a:xfrm>
              <a:off x="4332600" y="2479680"/>
              <a:ext cx="383400" cy="250920"/>
            </a:xfrm>
            <a:custGeom>
              <a:avLst/>
              <a:gdLst/>
              <a:ahLst/>
              <a:cxnLst/>
              <a:rect l="l" t="t" r="r" b="b"/>
              <a:pathLst>
                <a:path w="512" h="277">
                  <a:moveTo>
                    <a:pt x="512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512" y="0"/>
                  </a:lnTo>
                  <a:lnTo>
                    <a:pt x="512" y="277"/>
                  </a:lnTo>
                  <a:lnTo>
                    <a:pt x="512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21" name="Rectángulo 20"/>
            <p:cNvSpPr/>
            <p:nvPr/>
          </p:nvSpPr>
          <p:spPr>
            <a:xfrm>
              <a:off x="4338360" y="2485440"/>
              <a:ext cx="37260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INSS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22" name="Forma libre 21"/>
            <p:cNvSpPr/>
            <p:nvPr/>
          </p:nvSpPr>
          <p:spPr>
            <a:xfrm>
              <a:off x="4628520" y="2941200"/>
              <a:ext cx="472320" cy="250920"/>
            </a:xfrm>
            <a:custGeom>
              <a:avLst/>
              <a:gdLst/>
              <a:ahLst/>
              <a:cxnLst/>
              <a:rect l="l" t="t" r="r" b="b"/>
              <a:pathLst>
                <a:path w="630" h="277">
                  <a:moveTo>
                    <a:pt x="630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630" y="0"/>
                  </a:lnTo>
                  <a:lnTo>
                    <a:pt x="630" y="277"/>
                  </a:lnTo>
                  <a:lnTo>
                    <a:pt x="630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23" name="Rectángulo 22"/>
            <p:cNvSpPr/>
            <p:nvPr/>
          </p:nvSpPr>
          <p:spPr>
            <a:xfrm>
              <a:off x="4635000" y="2948400"/>
              <a:ext cx="461520" cy="346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absoluta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24" name="Forma libre 23"/>
            <p:cNvSpPr/>
            <p:nvPr/>
          </p:nvSpPr>
          <p:spPr>
            <a:xfrm>
              <a:off x="4853160" y="2479680"/>
              <a:ext cx="384120" cy="250920"/>
            </a:xfrm>
            <a:custGeom>
              <a:avLst/>
              <a:gdLst/>
              <a:ahLst/>
              <a:cxnLst/>
              <a:rect l="l" t="t" r="r" b="b"/>
              <a:pathLst>
                <a:path w="512" h="277">
                  <a:moveTo>
                    <a:pt x="512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512" y="0"/>
                  </a:lnTo>
                  <a:lnTo>
                    <a:pt x="512" y="277"/>
                  </a:lnTo>
                  <a:lnTo>
                    <a:pt x="512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25" name="Rectángulo 24"/>
            <p:cNvSpPr/>
            <p:nvPr/>
          </p:nvSpPr>
          <p:spPr>
            <a:xfrm>
              <a:off x="4859640" y="2485440"/>
              <a:ext cx="371520" cy="346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Parcial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26" name="Forma libre 25"/>
            <p:cNvSpPr/>
            <p:nvPr/>
          </p:nvSpPr>
          <p:spPr>
            <a:xfrm>
              <a:off x="4001760" y="2678400"/>
              <a:ext cx="1047240" cy="252000"/>
            </a:xfrm>
            <a:custGeom>
              <a:avLst/>
              <a:gdLst/>
              <a:ahLst/>
              <a:cxnLst/>
              <a:rect l="l" t="t" r="r" b="b"/>
              <a:pathLst>
                <a:path w="1393" h="277">
                  <a:moveTo>
                    <a:pt x="1393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393" y="0"/>
                  </a:lnTo>
                  <a:lnTo>
                    <a:pt x="1393" y="277"/>
                  </a:lnTo>
                  <a:lnTo>
                    <a:pt x="1393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27" name="Rectángulo 26"/>
            <p:cNvSpPr/>
            <p:nvPr/>
          </p:nvSpPr>
          <p:spPr>
            <a:xfrm>
              <a:off x="4001760" y="2657520"/>
              <a:ext cx="1034280" cy="348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INCAPACIDADE LABORAL 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28" name="Forma libre 27"/>
            <p:cNvSpPr/>
            <p:nvPr/>
          </p:nvSpPr>
          <p:spPr>
            <a:xfrm>
              <a:off x="4628520" y="622440"/>
              <a:ext cx="384120" cy="250920"/>
            </a:xfrm>
            <a:custGeom>
              <a:avLst/>
              <a:gdLst/>
              <a:ahLst/>
              <a:cxnLst/>
              <a:rect l="l" t="t" r="r" b="b"/>
              <a:pathLst>
                <a:path w="512" h="277">
                  <a:moveTo>
                    <a:pt x="512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512" y="0"/>
                  </a:lnTo>
                  <a:lnTo>
                    <a:pt x="512" y="277"/>
                  </a:lnTo>
                  <a:lnTo>
                    <a:pt x="512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29" name="Rectángulo 28"/>
            <p:cNvSpPr/>
            <p:nvPr/>
          </p:nvSpPr>
          <p:spPr>
            <a:xfrm>
              <a:off x="4635000" y="630000"/>
              <a:ext cx="371520" cy="348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ED4580"/>
                  </a:solidFill>
                  <a:effectLst/>
                  <a:latin typeface="Arial"/>
                  <a:ea typeface="ＭＳ Ｐゴシック"/>
                  <a:cs typeface="Times New Roman"/>
                </a:rPr>
                <a:t>Xunta-EVO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30" name="Forma libre 29"/>
            <p:cNvSpPr/>
            <p:nvPr/>
          </p:nvSpPr>
          <p:spPr>
            <a:xfrm>
              <a:off x="4286880" y="840240"/>
              <a:ext cx="1146960" cy="252000"/>
            </a:xfrm>
            <a:custGeom>
              <a:avLst/>
              <a:gdLst/>
              <a:ahLst/>
              <a:cxnLst/>
              <a:rect l="l" t="t" r="r" b="b"/>
              <a:pathLst>
                <a:path w="1528" h="277">
                  <a:moveTo>
                    <a:pt x="1528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528" y="0"/>
                  </a:lnTo>
                  <a:lnTo>
                    <a:pt x="1528" y="277"/>
                  </a:lnTo>
                  <a:lnTo>
                    <a:pt x="1528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31" name="Rectángulo 30"/>
            <p:cNvSpPr/>
            <p:nvPr/>
          </p:nvSpPr>
          <p:spPr>
            <a:xfrm>
              <a:off x="4344840" y="1063800"/>
              <a:ext cx="113616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ED4580"/>
                  </a:solidFill>
                  <a:effectLst/>
                  <a:latin typeface="Arial"/>
                  <a:ea typeface="ＭＳ Ｐゴシック"/>
                  <a:cs typeface="Times New Roman"/>
                </a:rPr>
                <a:t>DISCAPACIDADE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4344840" y="1276200"/>
              <a:ext cx="1136520" cy="346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ED4580"/>
                  </a:solidFill>
                  <a:effectLst/>
                  <a:latin typeface="Arial"/>
                  <a:ea typeface="ＭＳ Ｐゴシック"/>
                  <a:cs typeface="Times New Roman"/>
                </a:rPr>
                <a:t>Certificado do Grado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33" name="Forma libre 32"/>
            <p:cNvSpPr/>
            <p:nvPr/>
          </p:nvSpPr>
          <p:spPr>
            <a:xfrm>
              <a:off x="3754800" y="1458000"/>
              <a:ext cx="525960" cy="222120"/>
            </a:xfrm>
            <a:custGeom>
              <a:avLst/>
              <a:gdLst/>
              <a:ahLst/>
              <a:cxnLst/>
              <a:rect l="l" t="t" r="r" b="b"/>
              <a:pathLst>
                <a:path w="699" h="246">
                  <a:moveTo>
                    <a:pt x="0" y="246"/>
                  </a:moveTo>
                  <a:cubicBezTo>
                    <a:pt x="127" y="243"/>
                    <a:pt x="230" y="230"/>
                    <a:pt x="308" y="205"/>
                  </a:cubicBezTo>
                  <a:cubicBezTo>
                    <a:pt x="418" y="170"/>
                    <a:pt x="549" y="101"/>
                    <a:pt x="699" y="0"/>
                  </a:cubicBezTo>
                </a:path>
              </a:pathLst>
            </a:custGeom>
            <a:noFill/>
            <a:ln w="48240">
              <a:solidFill>
                <a:srgbClr val="ED458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3762360" y="1608480"/>
              <a:ext cx="1139760" cy="2379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1100" b="1">
                  <a:solidFill>
                    <a:srgbClr val="ED4580"/>
                  </a:solidFill>
                  <a:effectLst/>
                  <a:latin typeface="Arial"/>
                  <a:ea typeface="ＭＳ Ｐゴシック"/>
                  <a:cs typeface="Times New Roman"/>
                </a:rPr>
                <a:t>Ámbito social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35" name="Forma libre 34"/>
            <p:cNvSpPr/>
            <p:nvPr/>
          </p:nvSpPr>
          <p:spPr>
            <a:xfrm>
              <a:off x="870480" y="0"/>
              <a:ext cx="1542960" cy="1376640"/>
            </a:xfrm>
            <a:custGeom>
              <a:avLst/>
              <a:gdLst/>
              <a:ahLst/>
              <a:cxnLst/>
              <a:rect l="l" t="t" r="r" b="b"/>
              <a:pathLst>
                <a:path w="2052" h="1518">
                  <a:moveTo>
                    <a:pt x="1979" y="843"/>
                  </a:moveTo>
                  <a:cubicBezTo>
                    <a:pt x="2012" y="787"/>
                    <a:pt x="2029" y="726"/>
                    <a:pt x="2029" y="660"/>
                  </a:cubicBezTo>
                  <a:cubicBezTo>
                    <a:pt x="2029" y="561"/>
                    <a:pt x="1993" y="476"/>
                    <a:pt x="1923" y="406"/>
                  </a:cubicBezTo>
                  <a:cubicBezTo>
                    <a:pt x="1853" y="336"/>
                    <a:pt x="1768" y="301"/>
                    <a:pt x="1669" y="301"/>
                  </a:cubicBezTo>
                  <a:cubicBezTo>
                    <a:pt x="1628" y="301"/>
                    <a:pt x="1589" y="308"/>
                    <a:pt x="1551" y="321"/>
                  </a:cubicBezTo>
                  <a:cubicBezTo>
                    <a:pt x="1488" y="199"/>
                    <a:pt x="1388" y="139"/>
                    <a:pt x="1252" y="139"/>
                  </a:cubicBezTo>
                  <a:cubicBezTo>
                    <a:pt x="1204" y="139"/>
                    <a:pt x="1159" y="148"/>
                    <a:pt x="1115" y="168"/>
                  </a:cubicBezTo>
                  <a:cubicBezTo>
                    <a:pt x="1045" y="56"/>
                    <a:pt x="943" y="0"/>
                    <a:pt x="811" y="0"/>
                  </a:cubicBezTo>
                  <a:cubicBezTo>
                    <a:pt x="729" y="0"/>
                    <a:pt x="655" y="25"/>
                    <a:pt x="590" y="75"/>
                  </a:cubicBezTo>
                  <a:cubicBezTo>
                    <a:pt x="527" y="125"/>
                    <a:pt x="484" y="189"/>
                    <a:pt x="464" y="266"/>
                  </a:cubicBezTo>
                  <a:cubicBezTo>
                    <a:pt x="463" y="266"/>
                    <a:pt x="462" y="266"/>
                    <a:pt x="461" y="266"/>
                  </a:cubicBezTo>
                  <a:cubicBezTo>
                    <a:pt x="459" y="266"/>
                    <a:pt x="458" y="266"/>
                    <a:pt x="457" y="266"/>
                  </a:cubicBezTo>
                  <a:cubicBezTo>
                    <a:pt x="379" y="266"/>
                    <a:pt x="312" y="294"/>
                    <a:pt x="257" y="349"/>
                  </a:cubicBezTo>
                  <a:cubicBezTo>
                    <a:pt x="201" y="405"/>
                    <a:pt x="173" y="472"/>
                    <a:pt x="173" y="550"/>
                  </a:cubicBezTo>
                  <a:cubicBezTo>
                    <a:pt x="173" y="565"/>
                    <a:pt x="175" y="580"/>
                    <a:pt x="177" y="595"/>
                  </a:cubicBezTo>
                  <a:cubicBezTo>
                    <a:pt x="126" y="605"/>
                    <a:pt x="84" y="630"/>
                    <a:pt x="50" y="670"/>
                  </a:cubicBezTo>
                  <a:cubicBezTo>
                    <a:pt x="16" y="711"/>
                    <a:pt x="0" y="758"/>
                    <a:pt x="0" y="811"/>
                  </a:cubicBezTo>
                  <a:cubicBezTo>
                    <a:pt x="0" y="919"/>
                    <a:pt x="51" y="989"/>
                    <a:pt x="153" y="1021"/>
                  </a:cubicBezTo>
                  <a:cubicBezTo>
                    <a:pt x="151" y="1034"/>
                    <a:pt x="150" y="1047"/>
                    <a:pt x="150" y="1060"/>
                  </a:cubicBezTo>
                  <a:cubicBezTo>
                    <a:pt x="150" y="1132"/>
                    <a:pt x="176" y="1194"/>
                    <a:pt x="227" y="1245"/>
                  </a:cubicBezTo>
                  <a:cubicBezTo>
                    <a:pt x="278" y="1296"/>
                    <a:pt x="339" y="1321"/>
                    <a:pt x="411" y="1321"/>
                  </a:cubicBezTo>
                  <a:cubicBezTo>
                    <a:pt x="439" y="1321"/>
                    <a:pt x="465" y="1317"/>
                    <a:pt x="492" y="1309"/>
                  </a:cubicBezTo>
                  <a:cubicBezTo>
                    <a:pt x="564" y="1402"/>
                    <a:pt x="659" y="1449"/>
                    <a:pt x="776" y="1449"/>
                  </a:cubicBezTo>
                  <a:cubicBezTo>
                    <a:pt x="866" y="1449"/>
                    <a:pt x="944" y="1419"/>
                    <a:pt x="1012" y="1361"/>
                  </a:cubicBezTo>
                  <a:cubicBezTo>
                    <a:pt x="1084" y="1466"/>
                    <a:pt x="1183" y="1518"/>
                    <a:pt x="1310" y="1518"/>
                  </a:cubicBezTo>
                  <a:cubicBezTo>
                    <a:pt x="1464" y="1518"/>
                    <a:pt x="1573" y="1448"/>
                    <a:pt x="1637" y="1308"/>
                  </a:cubicBezTo>
                  <a:cubicBezTo>
                    <a:pt x="1675" y="1324"/>
                    <a:pt x="1715" y="1333"/>
                    <a:pt x="1756" y="1333"/>
                  </a:cubicBezTo>
                  <a:cubicBezTo>
                    <a:pt x="1838" y="1333"/>
                    <a:pt x="1907" y="1304"/>
                    <a:pt x="1965" y="1246"/>
                  </a:cubicBezTo>
                  <a:cubicBezTo>
                    <a:pt x="2023" y="1189"/>
                    <a:pt x="2052" y="1119"/>
                    <a:pt x="2052" y="1037"/>
                  </a:cubicBezTo>
                  <a:cubicBezTo>
                    <a:pt x="2052" y="963"/>
                    <a:pt x="2027" y="899"/>
                    <a:pt x="1979" y="843"/>
                  </a:cubicBezTo>
                </a:path>
              </a:pathLst>
            </a:custGeom>
            <a:solidFill>
              <a:srgbClr val="D4E1F5"/>
            </a:solidFill>
            <a:ln w="30600">
              <a:solidFill>
                <a:srgbClr val="286BCC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36" name="Rectángulo 35"/>
            <p:cNvSpPr/>
            <p:nvPr/>
          </p:nvSpPr>
          <p:spPr>
            <a:xfrm>
              <a:off x="1157040" y="229320"/>
              <a:ext cx="939240" cy="2642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s-ES_tradnl" sz="1200">
                  <a:effectLst/>
                  <a:ea typeface="ＭＳ 明朝"/>
                  <a:cs typeface="Times New Roman"/>
                </a:rPr>
                <a:t> </a:t>
              </a:r>
            </a:p>
            <a:p>
              <a:pPr algn="just">
                <a:spcAft>
                  <a:spcPts val="0"/>
                </a:spcAft>
              </a:pPr>
              <a:r>
                <a:rPr lang="es-ES_tradnl" sz="800" b="1">
                  <a:solidFill>
                    <a:srgbClr val="286BCC"/>
                  </a:solidFill>
                  <a:effectLst/>
                  <a:latin typeface="Arial"/>
                  <a:ea typeface="ＭＳ Ｐゴシック"/>
                  <a:cs typeface="Times New Roman"/>
                </a:rPr>
                <a:t>Autoriz. xudicial</a:t>
              </a:r>
              <a:endParaRPr lang="es-ES_tradnl" sz="1200">
                <a:effectLst/>
                <a:ea typeface="ＭＳ 明朝"/>
                <a:cs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es-ES_tradnl" sz="1200">
                  <a:effectLst/>
                  <a:ea typeface="ＭＳ 明朝"/>
                  <a:cs typeface="Times New Roman"/>
                </a:rPr>
                <a:t> </a:t>
              </a:r>
            </a:p>
          </p:txBody>
        </p:sp>
        <p:sp>
          <p:nvSpPr>
            <p:cNvPr id="37" name="Forma libre 36"/>
            <p:cNvSpPr/>
            <p:nvPr/>
          </p:nvSpPr>
          <p:spPr>
            <a:xfrm>
              <a:off x="870480" y="118080"/>
              <a:ext cx="1052280" cy="250920"/>
            </a:xfrm>
            <a:custGeom>
              <a:avLst/>
              <a:gdLst/>
              <a:ahLst/>
              <a:cxnLst/>
              <a:rect l="l" t="t" r="r" b="b"/>
              <a:pathLst>
                <a:path w="1400" h="277">
                  <a:moveTo>
                    <a:pt x="1400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400" y="0"/>
                  </a:lnTo>
                  <a:lnTo>
                    <a:pt x="1400" y="277"/>
                  </a:lnTo>
                  <a:lnTo>
                    <a:pt x="1400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38" name="Rectángulo 37"/>
            <p:cNvSpPr/>
            <p:nvPr/>
          </p:nvSpPr>
          <p:spPr>
            <a:xfrm>
              <a:off x="876960" y="125640"/>
              <a:ext cx="103932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286BCC"/>
                  </a:solidFill>
                  <a:effectLst/>
                  <a:latin typeface="Arial"/>
                  <a:ea typeface="ＭＳ Ｐゴシック"/>
                  <a:cs typeface="Times New Roman"/>
                </a:rPr>
                <a:t>titor/a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39" name="Forma libre 38"/>
            <p:cNvSpPr/>
            <p:nvPr/>
          </p:nvSpPr>
          <p:spPr>
            <a:xfrm>
              <a:off x="1113120" y="561240"/>
              <a:ext cx="1148760" cy="250920"/>
            </a:xfrm>
            <a:custGeom>
              <a:avLst/>
              <a:gdLst/>
              <a:ahLst/>
              <a:cxnLst/>
              <a:rect l="l" t="t" r="r" b="b"/>
              <a:pathLst>
                <a:path w="1528" h="277">
                  <a:moveTo>
                    <a:pt x="1528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528" y="0"/>
                  </a:lnTo>
                  <a:lnTo>
                    <a:pt x="1528" y="277"/>
                  </a:lnTo>
                  <a:lnTo>
                    <a:pt x="1528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40" name="Rectángulo 39"/>
            <p:cNvSpPr/>
            <p:nvPr/>
          </p:nvSpPr>
          <p:spPr>
            <a:xfrm>
              <a:off x="1118880" y="568440"/>
              <a:ext cx="1136160" cy="5220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286BCC"/>
                  </a:solidFill>
                  <a:effectLst/>
                  <a:latin typeface="Arial"/>
                  <a:ea typeface="ＭＳ Ｐゴシック"/>
                  <a:cs typeface="Times New Roman"/>
                </a:rPr>
                <a:t>MODIFICACIÓN XUDICIAL DA CAPACIDADE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41" name="Forma libre 40"/>
            <p:cNvSpPr/>
            <p:nvPr/>
          </p:nvSpPr>
          <p:spPr>
            <a:xfrm>
              <a:off x="1265040" y="1009800"/>
              <a:ext cx="1148760" cy="250920"/>
            </a:xfrm>
            <a:custGeom>
              <a:avLst/>
              <a:gdLst/>
              <a:ahLst/>
              <a:cxnLst/>
              <a:rect l="l" t="t" r="r" b="b"/>
              <a:pathLst>
                <a:path w="1528" h="277">
                  <a:moveTo>
                    <a:pt x="1528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528" y="0"/>
                  </a:lnTo>
                  <a:lnTo>
                    <a:pt x="1528" y="277"/>
                  </a:lnTo>
                  <a:lnTo>
                    <a:pt x="1528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42" name="Rectángulo 41"/>
            <p:cNvSpPr/>
            <p:nvPr/>
          </p:nvSpPr>
          <p:spPr>
            <a:xfrm>
              <a:off x="1271160" y="1016640"/>
              <a:ext cx="113616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286BCC"/>
                  </a:solidFill>
                  <a:effectLst/>
                  <a:latin typeface="Arial"/>
                  <a:ea typeface="ＭＳ Ｐゴシック"/>
                  <a:cs typeface="Times New Roman"/>
                </a:rPr>
                <a:t>tutelado/a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43" name="Forma libre 42"/>
            <p:cNvSpPr/>
            <p:nvPr/>
          </p:nvSpPr>
          <p:spPr>
            <a:xfrm>
              <a:off x="2281680" y="1186920"/>
              <a:ext cx="570240" cy="351720"/>
            </a:xfrm>
            <a:custGeom>
              <a:avLst/>
              <a:gdLst/>
              <a:ahLst/>
              <a:cxnLst/>
              <a:rect l="l" t="t" r="r" b="b"/>
              <a:pathLst>
                <a:path w="759" h="389">
                  <a:moveTo>
                    <a:pt x="759" y="389"/>
                  </a:moveTo>
                  <a:cubicBezTo>
                    <a:pt x="544" y="304"/>
                    <a:pt x="369" y="225"/>
                    <a:pt x="234" y="151"/>
                  </a:cubicBezTo>
                  <a:cubicBezTo>
                    <a:pt x="169" y="116"/>
                    <a:pt x="91" y="65"/>
                    <a:pt x="0" y="0"/>
                  </a:cubicBezTo>
                </a:path>
              </a:pathLst>
            </a:custGeom>
            <a:noFill/>
            <a:ln w="48240">
              <a:solidFill>
                <a:srgbClr val="286BCC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44" name="Rectángulo 43"/>
            <p:cNvSpPr/>
            <p:nvPr/>
          </p:nvSpPr>
          <p:spPr>
            <a:xfrm>
              <a:off x="1609560" y="1429560"/>
              <a:ext cx="1087200" cy="4770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1100" b="1">
                  <a:solidFill>
                    <a:srgbClr val="286BCC"/>
                  </a:solidFill>
                  <a:effectLst/>
                  <a:latin typeface="Arial"/>
                  <a:ea typeface="ＭＳ Ｐゴシック"/>
                  <a:cs typeface="Times New Roman"/>
                </a:rPr>
                <a:t>Ámbito xurídico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45" name="Forma libre 44"/>
            <p:cNvSpPr/>
            <p:nvPr/>
          </p:nvSpPr>
          <p:spPr>
            <a:xfrm>
              <a:off x="1209600" y="2340720"/>
              <a:ext cx="1052280" cy="250920"/>
            </a:xfrm>
            <a:custGeom>
              <a:avLst/>
              <a:gdLst/>
              <a:ahLst/>
              <a:cxnLst/>
              <a:rect l="l" t="t" r="r" b="b"/>
              <a:pathLst>
                <a:path w="1400" h="277">
                  <a:moveTo>
                    <a:pt x="1400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400" y="0"/>
                  </a:lnTo>
                  <a:lnTo>
                    <a:pt x="1400" y="277"/>
                  </a:lnTo>
                  <a:lnTo>
                    <a:pt x="1400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46" name="Rectángulo 45"/>
            <p:cNvSpPr/>
            <p:nvPr/>
          </p:nvSpPr>
          <p:spPr>
            <a:xfrm>
              <a:off x="1216080" y="2347560"/>
              <a:ext cx="103932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 dirty="0">
                  <a:solidFill>
                    <a:srgbClr val="6A2C89"/>
                  </a:solidFill>
                  <a:effectLst/>
                  <a:latin typeface="Arial"/>
                  <a:ea typeface="ＭＳ Ｐゴシック"/>
                  <a:cs typeface="Times New Roman"/>
                </a:rPr>
                <a:t>Xunta de Galicia</a:t>
              </a:r>
              <a:endParaRPr lang="es-ES_tradnl" sz="1200" dirty="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47" name="Forma libre 46"/>
            <p:cNvSpPr/>
            <p:nvPr/>
          </p:nvSpPr>
          <p:spPr>
            <a:xfrm>
              <a:off x="1122840" y="2676600"/>
              <a:ext cx="1226160" cy="252000"/>
            </a:xfrm>
            <a:custGeom>
              <a:avLst/>
              <a:gdLst/>
              <a:ahLst/>
              <a:cxnLst/>
              <a:rect l="l" t="t" r="r" b="b"/>
              <a:pathLst>
                <a:path w="1633" h="277">
                  <a:moveTo>
                    <a:pt x="1633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1633" y="0"/>
                  </a:lnTo>
                  <a:lnTo>
                    <a:pt x="1633" y="277"/>
                  </a:lnTo>
                  <a:lnTo>
                    <a:pt x="1633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48" name="Rectángulo 47"/>
            <p:cNvSpPr/>
            <p:nvPr/>
          </p:nvSpPr>
          <p:spPr>
            <a:xfrm>
              <a:off x="1128240" y="2682720"/>
              <a:ext cx="1214280" cy="2926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6A2C89"/>
                  </a:solidFill>
                  <a:effectLst/>
                  <a:latin typeface="Arial"/>
                  <a:ea typeface="ＭＳ Ｐゴシック"/>
                  <a:cs typeface="Times New Roman"/>
                </a:rPr>
                <a:t>SITUACIÓN DE DEPENDENCIA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49" name="Forma libre 48"/>
            <p:cNvSpPr/>
            <p:nvPr/>
          </p:nvSpPr>
          <p:spPr>
            <a:xfrm>
              <a:off x="3947760" y="2479680"/>
              <a:ext cx="383400" cy="250920"/>
            </a:xfrm>
            <a:custGeom>
              <a:avLst/>
              <a:gdLst/>
              <a:ahLst/>
              <a:cxnLst/>
              <a:rect l="l" t="t" r="r" b="b"/>
              <a:pathLst>
                <a:path w="512" h="277">
                  <a:moveTo>
                    <a:pt x="512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512" y="0"/>
                  </a:lnTo>
                  <a:lnTo>
                    <a:pt x="512" y="277"/>
                  </a:lnTo>
                  <a:lnTo>
                    <a:pt x="512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50" name="Rectángulo 49"/>
            <p:cNvSpPr/>
            <p:nvPr/>
          </p:nvSpPr>
          <p:spPr>
            <a:xfrm>
              <a:off x="3954240" y="2485440"/>
              <a:ext cx="370800" cy="1728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total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51" name="Forma libre 50"/>
            <p:cNvSpPr/>
            <p:nvPr/>
          </p:nvSpPr>
          <p:spPr>
            <a:xfrm>
              <a:off x="4096440" y="2986920"/>
              <a:ext cx="471960" cy="250920"/>
            </a:xfrm>
            <a:custGeom>
              <a:avLst/>
              <a:gdLst/>
              <a:ahLst/>
              <a:cxnLst/>
              <a:rect l="l" t="t" r="r" b="b"/>
              <a:pathLst>
                <a:path w="630" h="277">
                  <a:moveTo>
                    <a:pt x="630" y="277"/>
                  </a:moveTo>
                  <a:lnTo>
                    <a:pt x="0" y="277"/>
                  </a:lnTo>
                  <a:lnTo>
                    <a:pt x="0" y="0"/>
                  </a:lnTo>
                  <a:lnTo>
                    <a:pt x="630" y="0"/>
                  </a:lnTo>
                  <a:lnTo>
                    <a:pt x="630" y="277"/>
                  </a:lnTo>
                  <a:lnTo>
                    <a:pt x="630" y="277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52" name="Rectángulo 51"/>
            <p:cNvSpPr/>
            <p:nvPr/>
          </p:nvSpPr>
          <p:spPr>
            <a:xfrm>
              <a:off x="4101480" y="2994120"/>
              <a:ext cx="461160" cy="5205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02735F"/>
                  </a:solidFill>
                  <a:effectLst/>
                  <a:latin typeface="Arial"/>
                  <a:ea typeface="ＭＳ Ｐゴシック"/>
                  <a:cs typeface="Times New Roman"/>
                </a:rPr>
                <a:t>gran invalidez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53" name="Forma libre 52"/>
            <p:cNvSpPr/>
            <p:nvPr/>
          </p:nvSpPr>
          <p:spPr>
            <a:xfrm>
              <a:off x="965880" y="2986920"/>
              <a:ext cx="1569600" cy="367200"/>
            </a:xfrm>
            <a:custGeom>
              <a:avLst/>
              <a:gdLst/>
              <a:ahLst/>
              <a:cxnLst/>
              <a:rect l="l" t="t" r="r" b="b"/>
              <a:pathLst>
                <a:path w="2089" h="405">
                  <a:moveTo>
                    <a:pt x="2089" y="405"/>
                  </a:moveTo>
                  <a:lnTo>
                    <a:pt x="0" y="405"/>
                  </a:lnTo>
                  <a:lnTo>
                    <a:pt x="0" y="0"/>
                  </a:lnTo>
                  <a:lnTo>
                    <a:pt x="2089" y="0"/>
                  </a:lnTo>
                  <a:lnTo>
                    <a:pt x="2089" y="405"/>
                  </a:lnTo>
                  <a:lnTo>
                    <a:pt x="2089" y="405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972360" y="2994120"/>
              <a:ext cx="1557720" cy="5205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800" b="1">
                  <a:solidFill>
                    <a:srgbClr val="6A2C89"/>
                  </a:solidFill>
                  <a:effectLst/>
                  <a:latin typeface="Arial"/>
                  <a:ea typeface="ＭＳ Ｐゴシック"/>
                  <a:cs typeface="Times New Roman"/>
                </a:rPr>
                <a:t>Sistema para a Autonomía e Atención á Dependencia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55" name="Forma libre 54"/>
            <p:cNvSpPr/>
            <p:nvPr/>
          </p:nvSpPr>
          <p:spPr>
            <a:xfrm>
              <a:off x="5499720" y="965880"/>
              <a:ext cx="1014840" cy="907560"/>
            </a:xfrm>
            <a:custGeom>
              <a:avLst/>
              <a:gdLst/>
              <a:ahLst/>
              <a:cxnLst/>
              <a:rect l="l" t="t" r="r" b="b"/>
              <a:pathLst>
                <a:path w="1351" h="1000">
                  <a:moveTo>
                    <a:pt x="1303" y="555"/>
                  </a:moveTo>
                  <a:cubicBezTo>
                    <a:pt x="1325" y="518"/>
                    <a:pt x="1336" y="478"/>
                    <a:pt x="1336" y="435"/>
                  </a:cubicBezTo>
                  <a:cubicBezTo>
                    <a:pt x="1336" y="369"/>
                    <a:pt x="1313" y="314"/>
                    <a:pt x="1266" y="267"/>
                  </a:cubicBezTo>
                  <a:cubicBezTo>
                    <a:pt x="1220" y="221"/>
                    <a:pt x="1164" y="198"/>
                    <a:pt x="1099" y="198"/>
                  </a:cubicBezTo>
                  <a:cubicBezTo>
                    <a:pt x="1072" y="198"/>
                    <a:pt x="1046" y="202"/>
                    <a:pt x="1021" y="211"/>
                  </a:cubicBezTo>
                  <a:cubicBezTo>
                    <a:pt x="980" y="131"/>
                    <a:pt x="914" y="91"/>
                    <a:pt x="824" y="91"/>
                  </a:cubicBezTo>
                  <a:cubicBezTo>
                    <a:pt x="793" y="91"/>
                    <a:pt x="763" y="97"/>
                    <a:pt x="734" y="110"/>
                  </a:cubicBezTo>
                  <a:cubicBezTo>
                    <a:pt x="688" y="36"/>
                    <a:pt x="621" y="0"/>
                    <a:pt x="534" y="0"/>
                  </a:cubicBezTo>
                  <a:cubicBezTo>
                    <a:pt x="480" y="0"/>
                    <a:pt x="431" y="16"/>
                    <a:pt x="389" y="49"/>
                  </a:cubicBezTo>
                  <a:cubicBezTo>
                    <a:pt x="347" y="82"/>
                    <a:pt x="319" y="124"/>
                    <a:pt x="305" y="175"/>
                  </a:cubicBezTo>
                  <a:cubicBezTo>
                    <a:pt x="305" y="175"/>
                    <a:pt x="304" y="175"/>
                    <a:pt x="303" y="175"/>
                  </a:cubicBezTo>
                  <a:cubicBezTo>
                    <a:pt x="302" y="175"/>
                    <a:pt x="302" y="175"/>
                    <a:pt x="301" y="175"/>
                  </a:cubicBezTo>
                  <a:cubicBezTo>
                    <a:pt x="249" y="175"/>
                    <a:pt x="205" y="193"/>
                    <a:pt x="169" y="230"/>
                  </a:cubicBezTo>
                  <a:cubicBezTo>
                    <a:pt x="132" y="266"/>
                    <a:pt x="114" y="311"/>
                    <a:pt x="114" y="362"/>
                  </a:cubicBezTo>
                  <a:cubicBezTo>
                    <a:pt x="114" y="372"/>
                    <a:pt x="115" y="382"/>
                    <a:pt x="116" y="392"/>
                  </a:cubicBezTo>
                  <a:cubicBezTo>
                    <a:pt x="83" y="398"/>
                    <a:pt x="55" y="415"/>
                    <a:pt x="33" y="441"/>
                  </a:cubicBezTo>
                  <a:cubicBezTo>
                    <a:pt x="11" y="468"/>
                    <a:pt x="0" y="499"/>
                    <a:pt x="0" y="534"/>
                  </a:cubicBezTo>
                  <a:cubicBezTo>
                    <a:pt x="0" y="605"/>
                    <a:pt x="33" y="651"/>
                    <a:pt x="101" y="672"/>
                  </a:cubicBezTo>
                  <a:cubicBezTo>
                    <a:pt x="99" y="681"/>
                    <a:pt x="99" y="690"/>
                    <a:pt x="99" y="698"/>
                  </a:cubicBezTo>
                  <a:cubicBezTo>
                    <a:pt x="99" y="746"/>
                    <a:pt x="116" y="786"/>
                    <a:pt x="149" y="820"/>
                  </a:cubicBezTo>
                  <a:cubicBezTo>
                    <a:pt x="183" y="853"/>
                    <a:pt x="223" y="870"/>
                    <a:pt x="271" y="870"/>
                  </a:cubicBezTo>
                  <a:cubicBezTo>
                    <a:pt x="289" y="870"/>
                    <a:pt x="306" y="867"/>
                    <a:pt x="324" y="862"/>
                  </a:cubicBezTo>
                  <a:cubicBezTo>
                    <a:pt x="371" y="923"/>
                    <a:pt x="434" y="954"/>
                    <a:pt x="511" y="954"/>
                  </a:cubicBezTo>
                  <a:cubicBezTo>
                    <a:pt x="570" y="954"/>
                    <a:pt x="622" y="935"/>
                    <a:pt x="666" y="896"/>
                  </a:cubicBezTo>
                  <a:cubicBezTo>
                    <a:pt x="713" y="965"/>
                    <a:pt x="779" y="1000"/>
                    <a:pt x="862" y="1000"/>
                  </a:cubicBezTo>
                  <a:cubicBezTo>
                    <a:pt x="964" y="1000"/>
                    <a:pt x="1036" y="954"/>
                    <a:pt x="1078" y="861"/>
                  </a:cubicBezTo>
                  <a:cubicBezTo>
                    <a:pt x="1103" y="872"/>
                    <a:pt x="1129" y="878"/>
                    <a:pt x="1156" y="878"/>
                  </a:cubicBezTo>
                  <a:cubicBezTo>
                    <a:pt x="1210" y="878"/>
                    <a:pt x="1256" y="859"/>
                    <a:pt x="1294" y="821"/>
                  </a:cubicBezTo>
                  <a:cubicBezTo>
                    <a:pt x="1332" y="783"/>
                    <a:pt x="1351" y="737"/>
                    <a:pt x="1351" y="683"/>
                  </a:cubicBezTo>
                  <a:cubicBezTo>
                    <a:pt x="1351" y="634"/>
                    <a:pt x="1335" y="592"/>
                    <a:pt x="1303" y="555"/>
                  </a:cubicBezTo>
                </a:path>
              </a:pathLst>
            </a:custGeom>
            <a:gradFill>
              <a:gsLst>
                <a:gs pos="0">
                  <a:srgbClr val="F8B5CC"/>
                </a:gs>
                <a:gs pos="100000">
                  <a:srgbClr val="000000">
                    <a:alpha val="52000"/>
                  </a:srgbClr>
                </a:gs>
              </a:gsLst>
              <a:lin ang="5400000"/>
            </a:gradFill>
            <a:ln w="1764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56" name="Rectángulo 55"/>
            <p:cNvSpPr/>
            <p:nvPr/>
          </p:nvSpPr>
          <p:spPr>
            <a:xfrm>
              <a:off x="5600880" y="1135440"/>
              <a:ext cx="848880" cy="194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900" b="1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minusvalía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57" name="Forma libre 56"/>
            <p:cNvSpPr/>
            <p:nvPr/>
          </p:nvSpPr>
          <p:spPr>
            <a:xfrm>
              <a:off x="5551920" y="59040"/>
              <a:ext cx="1013400" cy="906120"/>
            </a:xfrm>
            <a:custGeom>
              <a:avLst/>
              <a:gdLst/>
              <a:ahLst/>
              <a:cxnLst/>
              <a:rect l="l" t="t" r="r" b="b"/>
              <a:pathLst>
                <a:path w="1351" h="1000">
                  <a:moveTo>
                    <a:pt x="1303" y="555"/>
                  </a:moveTo>
                  <a:cubicBezTo>
                    <a:pt x="1325" y="518"/>
                    <a:pt x="1336" y="478"/>
                    <a:pt x="1336" y="435"/>
                  </a:cubicBezTo>
                  <a:cubicBezTo>
                    <a:pt x="1336" y="369"/>
                    <a:pt x="1313" y="314"/>
                    <a:pt x="1266" y="267"/>
                  </a:cubicBezTo>
                  <a:cubicBezTo>
                    <a:pt x="1220" y="221"/>
                    <a:pt x="1164" y="198"/>
                    <a:pt x="1099" y="198"/>
                  </a:cubicBezTo>
                  <a:cubicBezTo>
                    <a:pt x="1072" y="198"/>
                    <a:pt x="1046" y="202"/>
                    <a:pt x="1021" y="211"/>
                  </a:cubicBezTo>
                  <a:cubicBezTo>
                    <a:pt x="980" y="131"/>
                    <a:pt x="914" y="91"/>
                    <a:pt x="824" y="91"/>
                  </a:cubicBezTo>
                  <a:cubicBezTo>
                    <a:pt x="793" y="91"/>
                    <a:pt x="763" y="97"/>
                    <a:pt x="734" y="110"/>
                  </a:cubicBezTo>
                  <a:cubicBezTo>
                    <a:pt x="688" y="36"/>
                    <a:pt x="621" y="0"/>
                    <a:pt x="534" y="0"/>
                  </a:cubicBezTo>
                  <a:cubicBezTo>
                    <a:pt x="480" y="0"/>
                    <a:pt x="431" y="16"/>
                    <a:pt x="389" y="49"/>
                  </a:cubicBezTo>
                  <a:cubicBezTo>
                    <a:pt x="347" y="82"/>
                    <a:pt x="319" y="124"/>
                    <a:pt x="305" y="175"/>
                  </a:cubicBezTo>
                  <a:cubicBezTo>
                    <a:pt x="305" y="175"/>
                    <a:pt x="304" y="175"/>
                    <a:pt x="303" y="175"/>
                  </a:cubicBezTo>
                  <a:cubicBezTo>
                    <a:pt x="302" y="175"/>
                    <a:pt x="302" y="175"/>
                    <a:pt x="301" y="175"/>
                  </a:cubicBezTo>
                  <a:cubicBezTo>
                    <a:pt x="249" y="175"/>
                    <a:pt x="205" y="193"/>
                    <a:pt x="169" y="230"/>
                  </a:cubicBezTo>
                  <a:cubicBezTo>
                    <a:pt x="132" y="266"/>
                    <a:pt x="114" y="311"/>
                    <a:pt x="114" y="362"/>
                  </a:cubicBezTo>
                  <a:cubicBezTo>
                    <a:pt x="114" y="372"/>
                    <a:pt x="115" y="382"/>
                    <a:pt x="116" y="392"/>
                  </a:cubicBezTo>
                  <a:cubicBezTo>
                    <a:pt x="83" y="398"/>
                    <a:pt x="55" y="415"/>
                    <a:pt x="33" y="441"/>
                  </a:cubicBezTo>
                  <a:cubicBezTo>
                    <a:pt x="11" y="468"/>
                    <a:pt x="0" y="499"/>
                    <a:pt x="0" y="534"/>
                  </a:cubicBezTo>
                  <a:cubicBezTo>
                    <a:pt x="0" y="605"/>
                    <a:pt x="33" y="651"/>
                    <a:pt x="101" y="672"/>
                  </a:cubicBezTo>
                  <a:cubicBezTo>
                    <a:pt x="99" y="681"/>
                    <a:pt x="99" y="690"/>
                    <a:pt x="99" y="698"/>
                  </a:cubicBezTo>
                  <a:cubicBezTo>
                    <a:pt x="99" y="746"/>
                    <a:pt x="116" y="786"/>
                    <a:pt x="149" y="820"/>
                  </a:cubicBezTo>
                  <a:cubicBezTo>
                    <a:pt x="183" y="853"/>
                    <a:pt x="223" y="870"/>
                    <a:pt x="271" y="870"/>
                  </a:cubicBezTo>
                  <a:cubicBezTo>
                    <a:pt x="289" y="870"/>
                    <a:pt x="306" y="867"/>
                    <a:pt x="324" y="862"/>
                  </a:cubicBezTo>
                  <a:cubicBezTo>
                    <a:pt x="371" y="923"/>
                    <a:pt x="434" y="954"/>
                    <a:pt x="511" y="954"/>
                  </a:cubicBezTo>
                  <a:cubicBezTo>
                    <a:pt x="570" y="954"/>
                    <a:pt x="622" y="935"/>
                    <a:pt x="666" y="896"/>
                  </a:cubicBezTo>
                  <a:cubicBezTo>
                    <a:pt x="713" y="965"/>
                    <a:pt x="779" y="1000"/>
                    <a:pt x="862" y="1000"/>
                  </a:cubicBezTo>
                  <a:cubicBezTo>
                    <a:pt x="964" y="1000"/>
                    <a:pt x="1036" y="954"/>
                    <a:pt x="1078" y="861"/>
                  </a:cubicBezTo>
                  <a:cubicBezTo>
                    <a:pt x="1103" y="872"/>
                    <a:pt x="1129" y="878"/>
                    <a:pt x="1156" y="878"/>
                  </a:cubicBezTo>
                  <a:cubicBezTo>
                    <a:pt x="1210" y="878"/>
                    <a:pt x="1256" y="859"/>
                    <a:pt x="1294" y="821"/>
                  </a:cubicBezTo>
                  <a:cubicBezTo>
                    <a:pt x="1332" y="783"/>
                    <a:pt x="1351" y="737"/>
                    <a:pt x="1351" y="683"/>
                  </a:cubicBezTo>
                  <a:cubicBezTo>
                    <a:pt x="1351" y="634"/>
                    <a:pt x="1335" y="592"/>
                    <a:pt x="1303" y="555"/>
                  </a:cubicBezTo>
                </a:path>
              </a:pathLst>
            </a:custGeom>
            <a:gradFill>
              <a:gsLst>
                <a:gs pos="0">
                  <a:srgbClr val="F8B5CC"/>
                </a:gs>
                <a:gs pos="100000">
                  <a:srgbClr val="000000">
                    <a:alpha val="52000"/>
                  </a:srgbClr>
                </a:gs>
              </a:gsLst>
              <a:lin ang="5400000"/>
            </a:gradFill>
            <a:ln w="1764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58" name="Rectángulo 57"/>
            <p:cNvSpPr/>
            <p:nvPr/>
          </p:nvSpPr>
          <p:spPr>
            <a:xfrm>
              <a:off x="5653440" y="226800"/>
              <a:ext cx="848520" cy="194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900" b="1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deficiencia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59" name="Forma libre 58"/>
            <p:cNvSpPr/>
            <p:nvPr/>
          </p:nvSpPr>
          <p:spPr>
            <a:xfrm>
              <a:off x="0" y="118080"/>
              <a:ext cx="1014840" cy="907560"/>
            </a:xfrm>
            <a:custGeom>
              <a:avLst/>
              <a:gdLst/>
              <a:ahLst/>
              <a:cxnLst/>
              <a:rect l="l" t="t" r="r" b="b"/>
              <a:pathLst>
                <a:path w="1351" h="1000">
                  <a:moveTo>
                    <a:pt x="1303" y="555"/>
                  </a:moveTo>
                  <a:cubicBezTo>
                    <a:pt x="1325" y="518"/>
                    <a:pt x="1336" y="478"/>
                    <a:pt x="1336" y="435"/>
                  </a:cubicBezTo>
                  <a:cubicBezTo>
                    <a:pt x="1336" y="369"/>
                    <a:pt x="1313" y="314"/>
                    <a:pt x="1266" y="267"/>
                  </a:cubicBezTo>
                  <a:cubicBezTo>
                    <a:pt x="1220" y="221"/>
                    <a:pt x="1164" y="198"/>
                    <a:pt x="1099" y="198"/>
                  </a:cubicBezTo>
                  <a:cubicBezTo>
                    <a:pt x="1072" y="198"/>
                    <a:pt x="1046" y="202"/>
                    <a:pt x="1021" y="211"/>
                  </a:cubicBezTo>
                  <a:cubicBezTo>
                    <a:pt x="980" y="131"/>
                    <a:pt x="914" y="91"/>
                    <a:pt x="824" y="91"/>
                  </a:cubicBezTo>
                  <a:cubicBezTo>
                    <a:pt x="793" y="91"/>
                    <a:pt x="763" y="97"/>
                    <a:pt x="734" y="110"/>
                  </a:cubicBezTo>
                  <a:cubicBezTo>
                    <a:pt x="688" y="36"/>
                    <a:pt x="621" y="0"/>
                    <a:pt x="534" y="0"/>
                  </a:cubicBezTo>
                  <a:cubicBezTo>
                    <a:pt x="480" y="0"/>
                    <a:pt x="431" y="16"/>
                    <a:pt x="389" y="49"/>
                  </a:cubicBezTo>
                  <a:cubicBezTo>
                    <a:pt x="347" y="82"/>
                    <a:pt x="319" y="124"/>
                    <a:pt x="305" y="175"/>
                  </a:cubicBezTo>
                  <a:cubicBezTo>
                    <a:pt x="305" y="175"/>
                    <a:pt x="304" y="175"/>
                    <a:pt x="303" y="175"/>
                  </a:cubicBezTo>
                  <a:cubicBezTo>
                    <a:pt x="302" y="175"/>
                    <a:pt x="302" y="175"/>
                    <a:pt x="301" y="175"/>
                  </a:cubicBezTo>
                  <a:cubicBezTo>
                    <a:pt x="249" y="175"/>
                    <a:pt x="205" y="193"/>
                    <a:pt x="169" y="230"/>
                  </a:cubicBezTo>
                  <a:cubicBezTo>
                    <a:pt x="132" y="266"/>
                    <a:pt x="114" y="311"/>
                    <a:pt x="114" y="362"/>
                  </a:cubicBezTo>
                  <a:cubicBezTo>
                    <a:pt x="114" y="372"/>
                    <a:pt x="115" y="382"/>
                    <a:pt x="116" y="392"/>
                  </a:cubicBezTo>
                  <a:cubicBezTo>
                    <a:pt x="83" y="398"/>
                    <a:pt x="55" y="415"/>
                    <a:pt x="33" y="441"/>
                  </a:cubicBezTo>
                  <a:cubicBezTo>
                    <a:pt x="11" y="468"/>
                    <a:pt x="0" y="499"/>
                    <a:pt x="0" y="534"/>
                  </a:cubicBezTo>
                  <a:cubicBezTo>
                    <a:pt x="0" y="605"/>
                    <a:pt x="33" y="651"/>
                    <a:pt x="101" y="672"/>
                  </a:cubicBezTo>
                  <a:cubicBezTo>
                    <a:pt x="99" y="681"/>
                    <a:pt x="99" y="690"/>
                    <a:pt x="99" y="698"/>
                  </a:cubicBezTo>
                  <a:cubicBezTo>
                    <a:pt x="99" y="746"/>
                    <a:pt x="116" y="786"/>
                    <a:pt x="149" y="820"/>
                  </a:cubicBezTo>
                  <a:cubicBezTo>
                    <a:pt x="183" y="853"/>
                    <a:pt x="223" y="870"/>
                    <a:pt x="271" y="870"/>
                  </a:cubicBezTo>
                  <a:cubicBezTo>
                    <a:pt x="289" y="870"/>
                    <a:pt x="306" y="867"/>
                    <a:pt x="324" y="862"/>
                  </a:cubicBezTo>
                  <a:cubicBezTo>
                    <a:pt x="371" y="923"/>
                    <a:pt x="434" y="954"/>
                    <a:pt x="511" y="954"/>
                  </a:cubicBezTo>
                  <a:cubicBezTo>
                    <a:pt x="570" y="954"/>
                    <a:pt x="622" y="935"/>
                    <a:pt x="666" y="896"/>
                  </a:cubicBezTo>
                  <a:cubicBezTo>
                    <a:pt x="713" y="965"/>
                    <a:pt x="779" y="1000"/>
                    <a:pt x="862" y="1000"/>
                  </a:cubicBezTo>
                  <a:cubicBezTo>
                    <a:pt x="964" y="1000"/>
                    <a:pt x="1036" y="954"/>
                    <a:pt x="1078" y="861"/>
                  </a:cubicBezTo>
                  <a:cubicBezTo>
                    <a:pt x="1103" y="872"/>
                    <a:pt x="1129" y="878"/>
                    <a:pt x="1156" y="878"/>
                  </a:cubicBezTo>
                  <a:cubicBezTo>
                    <a:pt x="1210" y="878"/>
                    <a:pt x="1256" y="859"/>
                    <a:pt x="1294" y="821"/>
                  </a:cubicBezTo>
                  <a:cubicBezTo>
                    <a:pt x="1332" y="783"/>
                    <a:pt x="1351" y="737"/>
                    <a:pt x="1351" y="683"/>
                  </a:cubicBezTo>
                  <a:cubicBezTo>
                    <a:pt x="1351" y="634"/>
                    <a:pt x="1335" y="592"/>
                    <a:pt x="1303" y="555"/>
                  </a:cubicBezTo>
                </a:path>
              </a:pathLst>
            </a:custGeom>
            <a:gradFill>
              <a:gsLst>
                <a:gs pos="0">
                  <a:srgbClr val="A9C4EB"/>
                </a:gs>
                <a:gs pos="100000">
                  <a:srgbClr val="000000">
                    <a:alpha val="52000"/>
                  </a:srgbClr>
                </a:gs>
              </a:gsLst>
              <a:lin ang="5400000"/>
            </a:gradFill>
            <a:ln w="1764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0" name="Rectángulo 59"/>
            <p:cNvSpPr/>
            <p:nvPr/>
          </p:nvSpPr>
          <p:spPr>
            <a:xfrm>
              <a:off x="102960" y="286560"/>
              <a:ext cx="848880" cy="194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900" b="1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Incapaz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61" name="Forma libre 60"/>
            <p:cNvSpPr/>
            <p:nvPr/>
          </p:nvSpPr>
          <p:spPr>
            <a:xfrm>
              <a:off x="4991040" y="2804760"/>
              <a:ext cx="1015200" cy="907560"/>
            </a:xfrm>
            <a:custGeom>
              <a:avLst/>
              <a:gdLst/>
              <a:ahLst/>
              <a:cxnLst/>
              <a:rect l="l" t="t" r="r" b="b"/>
              <a:pathLst>
                <a:path w="1351" h="1000">
                  <a:moveTo>
                    <a:pt x="1303" y="555"/>
                  </a:moveTo>
                  <a:cubicBezTo>
                    <a:pt x="1325" y="518"/>
                    <a:pt x="1336" y="478"/>
                    <a:pt x="1336" y="435"/>
                  </a:cubicBezTo>
                  <a:cubicBezTo>
                    <a:pt x="1336" y="369"/>
                    <a:pt x="1313" y="314"/>
                    <a:pt x="1266" y="267"/>
                  </a:cubicBezTo>
                  <a:cubicBezTo>
                    <a:pt x="1220" y="221"/>
                    <a:pt x="1164" y="198"/>
                    <a:pt x="1099" y="198"/>
                  </a:cubicBezTo>
                  <a:cubicBezTo>
                    <a:pt x="1072" y="198"/>
                    <a:pt x="1046" y="202"/>
                    <a:pt x="1021" y="211"/>
                  </a:cubicBezTo>
                  <a:cubicBezTo>
                    <a:pt x="980" y="131"/>
                    <a:pt x="914" y="91"/>
                    <a:pt x="824" y="91"/>
                  </a:cubicBezTo>
                  <a:cubicBezTo>
                    <a:pt x="793" y="91"/>
                    <a:pt x="763" y="97"/>
                    <a:pt x="734" y="110"/>
                  </a:cubicBezTo>
                  <a:cubicBezTo>
                    <a:pt x="688" y="36"/>
                    <a:pt x="621" y="0"/>
                    <a:pt x="534" y="0"/>
                  </a:cubicBezTo>
                  <a:cubicBezTo>
                    <a:pt x="480" y="0"/>
                    <a:pt x="431" y="16"/>
                    <a:pt x="389" y="49"/>
                  </a:cubicBezTo>
                  <a:cubicBezTo>
                    <a:pt x="347" y="82"/>
                    <a:pt x="319" y="124"/>
                    <a:pt x="305" y="175"/>
                  </a:cubicBezTo>
                  <a:cubicBezTo>
                    <a:pt x="305" y="175"/>
                    <a:pt x="304" y="175"/>
                    <a:pt x="303" y="175"/>
                  </a:cubicBezTo>
                  <a:cubicBezTo>
                    <a:pt x="302" y="175"/>
                    <a:pt x="302" y="175"/>
                    <a:pt x="301" y="175"/>
                  </a:cubicBezTo>
                  <a:cubicBezTo>
                    <a:pt x="249" y="175"/>
                    <a:pt x="205" y="193"/>
                    <a:pt x="169" y="230"/>
                  </a:cubicBezTo>
                  <a:cubicBezTo>
                    <a:pt x="132" y="266"/>
                    <a:pt x="114" y="311"/>
                    <a:pt x="114" y="362"/>
                  </a:cubicBezTo>
                  <a:cubicBezTo>
                    <a:pt x="114" y="372"/>
                    <a:pt x="115" y="382"/>
                    <a:pt x="116" y="392"/>
                  </a:cubicBezTo>
                  <a:cubicBezTo>
                    <a:pt x="83" y="398"/>
                    <a:pt x="55" y="415"/>
                    <a:pt x="33" y="441"/>
                  </a:cubicBezTo>
                  <a:cubicBezTo>
                    <a:pt x="11" y="468"/>
                    <a:pt x="0" y="499"/>
                    <a:pt x="0" y="534"/>
                  </a:cubicBezTo>
                  <a:cubicBezTo>
                    <a:pt x="0" y="605"/>
                    <a:pt x="33" y="651"/>
                    <a:pt x="101" y="672"/>
                  </a:cubicBezTo>
                  <a:cubicBezTo>
                    <a:pt x="99" y="681"/>
                    <a:pt x="99" y="690"/>
                    <a:pt x="99" y="698"/>
                  </a:cubicBezTo>
                  <a:cubicBezTo>
                    <a:pt x="99" y="746"/>
                    <a:pt x="116" y="786"/>
                    <a:pt x="149" y="820"/>
                  </a:cubicBezTo>
                  <a:cubicBezTo>
                    <a:pt x="183" y="853"/>
                    <a:pt x="223" y="870"/>
                    <a:pt x="271" y="870"/>
                  </a:cubicBezTo>
                  <a:cubicBezTo>
                    <a:pt x="289" y="870"/>
                    <a:pt x="306" y="867"/>
                    <a:pt x="324" y="862"/>
                  </a:cubicBezTo>
                  <a:cubicBezTo>
                    <a:pt x="371" y="923"/>
                    <a:pt x="434" y="954"/>
                    <a:pt x="511" y="954"/>
                  </a:cubicBezTo>
                  <a:cubicBezTo>
                    <a:pt x="570" y="954"/>
                    <a:pt x="622" y="935"/>
                    <a:pt x="666" y="896"/>
                  </a:cubicBezTo>
                  <a:cubicBezTo>
                    <a:pt x="713" y="965"/>
                    <a:pt x="779" y="1000"/>
                    <a:pt x="862" y="1000"/>
                  </a:cubicBezTo>
                  <a:cubicBezTo>
                    <a:pt x="964" y="1000"/>
                    <a:pt x="1036" y="954"/>
                    <a:pt x="1078" y="861"/>
                  </a:cubicBezTo>
                  <a:cubicBezTo>
                    <a:pt x="1103" y="872"/>
                    <a:pt x="1129" y="878"/>
                    <a:pt x="1156" y="878"/>
                  </a:cubicBezTo>
                  <a:cubicBezTo>
                    <a:pt x="1210" y="878"/>
                    <a:pt x="1256" y="859"/>
                    <a:pt x="1294" y="821"/>
                  </a:cubicBezTo>
                  <a:cubicBezTo>
                    <a:pt x="1332" y="783"/>
                    <a:pt x="1351" y="737"/>
                    <a:pt x="1351" y="683"/>
                  </a:cubicBezTo>
                  <a:cubicBezTo>
                    <a:pt x="1351" y="634"/>
                    <a:pt x="1335" y="592"/>
                    <a:pt x="1303" y="555"/>
                  </a:cubicBezTo>
                </a:path>
              </a:pathLst>
            </a:custGeom>
            <a:gradFill>
              <a:gsLst>
                <a:gs pos="0">
                  <a:srgbClr val="B9E0A5"/>
                </a:gs>
                <a:gs pos="100000">
                  <a:srgbClr val="000000">
                    <a:alpha val="52000"/>
                  </a:srgbClr>
                </a:gs>
              </a:gsLst>
              <a:lin ang="5400000"/>
            </a:gradFill>
            <a:ln w="17640"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2" name="Rectángulo 61"/>
            <p:cNvSpPr/>
            <p:nvPr/>
          </p:nvSpPr>
          <p:spPr>
            <a:xfrm>
              <a:off x="5092560" y="2975040"/>
              <a:ext cx="848520" cy="194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ES_tradnl" sz="900" b="1">
                  <a:solidFill>
                    <a:srgbClr val="000000"/>
                  </a:solidFill>
                  <a:effectLst/>
                  <a:latin typeface="Arial"/>
                  <a:ea typeface="ＭＳ Ｐゴシック"/>
                  <a:cs typeface="Times New Roman"/>
                </a:rPr>
                <a:t>Inútil</a:t>
              </a:r>
              <a:endParaRPr lang="es-ES_tradnl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63" name="Forma libre 62"/>
            <p:cNvSpPr/>
            <p:nvPr/>
          </p:nvSpPr>
          <p:spPr>
            <a:xfrm>
              <a:off x="6276960" y="1572840"/>
              <a:ext cx="288360" cy="349920"/>
            </a:xfrm>
            <a:custGeom>
              <a:avLst/>
              <a:gdLst/>
              <a:ahLst/>
              <a:cxnLst/>
              <a:rect l="l" t="t" r="r" b="b"/>
              <a:pathLst>
                <a:path w="386" h="386">
                  <a:moveTo>
                    <a:pt x="0" y="193"/>
                  </a:moveTo>
                  <a:cubicBezTo>
                    <a:pt x="0" y="140"/>
                    <a:pt x="18" y="94"/>
                    <a:pt x="56" y="56"/>
                  </a:cubicBezTo>
                  <a:cubicBezTo>
                    <a:pt x="94" y="18"/>
                    <a:pt x="140" y="0"/>
                    <a:pt x="193" y="0"/>
                  </a:cubicBezTo>
                  <a:cubicBezTo>
                    <a:pt x="246" y="0"/>
                    <a:pt x="292" y="18"/>
                    <a:pt x="330" y="56"/>
                  </a:cubicBezTo>
                  <a:cubicBezTo>
                    <a:pt x="367" y="94"/>
                    <a:pt x="386" y="140"/>
                    <a:pt x="386" y="193"/>
                  </a:cubicBezTo>
                  <a:cubicBezTo>
                    <a:pt x="386" y="246"/>
                    <a:pt x="367" y="292"/>
                    <a:pt x="330" y="330"/>
                  </a:cubicBezTo>
                  <a:cubicBezTo>
                    <a:pt x="292" y="367"/>
                    <a:pt x="246" y="386"/>
                    <a:pt x="193" y="386"/>
                  </a:cubicBezTo>
                  <a:cubicBezTo>
                    <a:pt x="140" y="386"/>
                    <a:pt x="94" y="367"/>
                    <a:pt x="56" y="330"/>
                  </a:cubicBezTo>
                  <a:cubicBezTo>
                    <a:pt x="18" y="292"/>
                    <a:pt x="0" y="246"/>
                    <a:pt x="0" y="193"/>
                  </a:cubicBezTo>
                  <a:lnTo>
                    <a:pt x="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4" name="Forma libre 63"/>
            <p:cNvSpPr/>
            <p:nvPr/>
          </p:nvSpPr>
          <p:spPr>
            <a:xfrm>
              <a:off x="6283440" y="1580400"/>
              <a:ext cx="277560" cy="334800"/>
            </a:xfrm>
            <a:custGeom>
              <a:avLst/>
              <a:gdLst/>
              <a:ahLst/>
              <a:cxnLst/>
              <a:rect l="l" t="t" r="r" b="b"/>
              <a:pathLst>
                <a:path w="370" h="370">
                  <a:moveTo>
                    <a:pt x="0" y="185"/>
                  </a:moveTo>
                  <a:cubicBezTo>
                    <a:pt x="0" y="134"/>
                    <a:pt x="18" y="90"/>
                    <a:pt x="54" y="54"/>
                  </a:cubicBezTo>
                  <a:cubicBezTo>
                    <a:pt x="90" y="18"/>
                    <a:pt x="133" y="0"/>
                    <a:pt x="185" y="0"/>
                  </a:cubicBezTo>
                  <a:cubicBezTo>
                    <a:pt x="236" y="0"/>
                    <a:pt x="280" y="18"/>
                    <a:pt x="316" y="54"/>
                  </a:cubicBezTo>
                  <a:cubicBezTo>
                    <a:pt x="352" y="90"/>
                    <a:pt x="370" y="134"/>
                    <a:pt x="370" y="185"/>
                  </a:cubicBezTo>
                  <a:cubicBezTo>
                    <a:pt x="370" y="236"/>
                    <a:pt x="352" y="280"/>
                    <a:pt x="316" y="316"/>
                  </a:cubicBezTo>
                  <a:cubicBezTo>
                    <a:pt x="280" y="352"/>
                    <a:pt x="236" y="370"/>
                    <a:pt x="185" y="370"/>
                  </a:cubicBezTo>
                  <a:cubicBezTo>
                    <a:pt x="133" y="370"/>
                    <a:pt x="90" y="352"/>
                    <a:pt x="54" y="316"/>
                  </a:cubicBezTo>
                  <a:cubicBezTo>
                    <a:pt x="18" y="280"/>
                    <a:pt x="0" y="236"/>
                    <a:pt x="0" y="185"/>
                  </a:cubicBez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gradFill>
              <a:gsLst>
                <a:gs pos="0">
                  <a:srgbClr val="FFF479"/>
                </a:gs>
                <a:gs pos="100000">
                  <a:srgbClr val="FFB800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5" name="Forma libre 64"/>
            <p:cNvSpPr/>
            <p:nvPr/>
          </p:nvSpPr>
          <p:spPr>
            <a:xfrm>
              <a:off x="6289560" y="1587960"/>
              <a:ext cx="240840" cy="210960"/>
            </a:xfrm>
            <a:custGeom>
              <a:avLst/>
              <a:gdLst/>
              <a:ahLst/>
              <a:cxnLst/>
              <a:rect l="l" t="t" r="r" b="b"/>
              <a:pathLst>
                <a:path w="322" h="233">
                  <a:moveTo>
                    <a:pt x="0" y="174"/>
                  </a:moveTo>
                  <a:cubicBezTo>
                    <a:pt x="0" y="194"/>
                    <a:pt x="3" y="214"/>
                    <a:pt x="9" y="233"/>
                  </a:cubicBezTo>
                  <a:cubicBezTo>
                    <a:pt x="8" y="225"/>
                    <a:pt x="8" y="217"/>
                    <a:pt x="8" y="209"/>
                  </a:cubicBezTo>
                  <a:cubicBezTo>
                    <a:pt x="8" y="158"/>
                    <a:pt x="26" y="115"/>
                    <a:pt x="62" y="79"/>
                  </a:cubicBezTo>
                  <a:cubicBezTo>
                    <a:pt x="98" y="43"/>
                    <a:pt x="141" y="25"/>
                    <a:pt x="192" y="25"/>
                  </a:cubicBezTo>
                  <a:cubicBezTo>
                    <a:pt x="243" y="25"/>
                    <a:pt x="286" y="43"/>
                    <a:pt x="322" y="78"/>
                  </a:cubicBezTo>
                  <a:cubicBezTo>
                    <a:pt x="287" y="26"/>
                    <a:pt x="238" y="0"/>
                    <a:pt x="175" y="0"/>
                  </a:cubicBezTo>
                  <a:cubicBezTo>
                    <a:pt x="127" y="0"/>
                    <a:pt x="85" y="17"/>
                    <a:pt x="51" y="51"/>
                  </a:cubicBezTo>
                  <a:cubicBezTo>
                    <a:pt x="17" y="85"/>
                    <a:pt x="0" y="126"/>
                    <a:pt x="0" y="174"/>
                  </a:cubicBezTo>
                  <a:lnTo>
                    <a:pt x="0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9C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6" name="Forma libre 65"/>
            <p:cNvSpPr/>
            <p:nvPr/>
          </p:nvSpPr>
          <p:spPr>
            <a:xfrm>
              <a:off x="6357600" y="166824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6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6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7" name="Forma libre 66"/>
            <p:cNvSpPr/>
            <p:nvPr/>
          </p:nvSpPr>
          <p:spPr>
            <a:xfrm>
              <a:off x="6460560" y="166824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7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7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8" name="Forma libre 67"/>
            <p:cNvSpPr/>
            <p:nvPr/>
          </p:nvSpPr>
          <p:spPr>
            <a:xfrm>
              <a:off x="6356520" y="1764000"/>
              <a:ext cx="131400" cy="48240"/>
            </a:xfrm>
            <a:custGeom>
              <a:avLst/>
              <a:gdLst/>
              <a:ahLst/>
              <a:cxnLst/>
              <a:rect l="l" t="t" r="r" b="b"/>
              <a:pathLst>
                <a:path w="177" h="56">
                  <a:moveTo>
                    <a:pt x="0" y="56"/>
                  </a:moveTo>
                  <a:cubicBezTo>
                    <a:pt x="18" y="18"/>
                    <a:pt x="48" y="0"/>
                    <a:pt x="88" y="0"/>
                  </a:cubicBezTo>
                  <a:cubicBezTo>
                    <a:pt x="128" y="0"/>
                    <a:pt x="157" y="18"/>
                    <a:pt x="177" y="56"/>
                  </a:cubicBezTo>
                  <a:lnTo>
                    <a:pt x="162" y="56"/>
                  </a:lnTo>
                  <a:cubicBezTo>
                    <a:pt x="144" y="26"/>
                    <a:pt x="119" y="10"/>
                    <a:pt x="88" y="10"/>
                  </a:cubicBezTo>
                  <a:cubicBezTo>
                    <a:pt x="57" y="10"/>
                    <a:pt x="32" y="26"/>
                    <a:pt x="14" y="56"/>
                  </a:cubicBezTo>
                  <a:lnTo>
                    <a:pt x="0" y="56"/>
                  </a:lnTo>
                  <a:lnTo>
                    <a:pt x="0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69" name="Forma libre 68"/>
            <p:cNvSpPr/>
            <p:nvPr/>
          </p:nvSpPr>
          <p:spPr>
            <a:xfrm>
              <a:off x="6466680" y="1603440"/>
              <a:ext cx="34920" cy="30960"/>
            </a:xfrm>
            <a:custGeom>
              <a:avLst/>
              <a:gdLst/>
              <a:ahLst/>
              <a:cxnLst/>
              <a:rect l="l" t="t" r="r" b="b"/>
              <a:pathLst>
                <a:path w="50" h="36">
                  <a:moveTo>
                    <a:pt x="0" y="0"/>
                  </a:moveTo>
                  <a:cubicBezTo>
                    <a:pt x="2" y="6"/>
                    <a:pt x="6" y="12"/>
                    <a:pt x="11" y="18"/>
                  </a:cubicBezTo>
                  <a:cubicBezTo>
                    <a:pt x="20" y="30"/>
                    <a:pt x="30" y="36"/>
                    <a:pt x="41" y="36"/>
                  </a:cubicBezTo>
                  <a:cubicBezTo>
                    <a:pt x="49" y="36"/>
                    <a:pt x="50" y="34"/>
                    <a:pt x="43" y="30"/>
                  </a:cubicBezTo>
                  <a:cubicBezTo>
                    <a:pt x="35" y="25"/>
                    <a:pt x="29" y="22"/>
                    <a:pt x="25" y="19"/>
                  </a:cubicBezTo>
                  <a:cubicBezTo>
                    <a:pt x="16" y="13"/>
                    <a:pt x="7" y="6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0" name="Forma libre 69"/>
            <p:cNvSpPr/>
            <p:nvPr/>
          </p:nvSpPr>
          <p:spPr>
            <a:xfrm>
              <a:off x="6338520" y="1603440"/>
              <a:ext cx="34920" cy="30960"/>
            </a:xfrm>
            <a:custGeom>
              <a:avLst/>
              <a:gdLst/>
              <a:ahLst/>
              <a:cxnLst/>
              <a:rect l="l" t="t" r="r" b="b"/>
              <a:pathLst>
                <a:path w="49" h="36">
                  <a:moveTo>
                    <a:pt x="49" y="0"/>
                  </a:moveTo>
                  <a:cubicBezTo>
                    <a:pt x="47" y="6"/>
                    <a:pt x="43" y="12"/>
                    <a:pt x="38" y="18"/>
                  </a:cubicBezTo>
                  <a:cubicBezTo>
                    <a:pt x="29" y="30"/>
                    <a:pt x="19" y="36"/>
                    <a:pt x="9" y="36"/>
                  </a:cubicBezTo>
                  <a:cubicBezTo>
                    <a:pt x="0" y="36"/>
                    <a:pt x="0" y="34"/>
                    <a:pt x="6" y="30"/>
                  </a:cubicBezTo>
                  <a:cubicBezTo>
                    <a:pt x="14" y="25"/>
                    <a:pt x="20" y="22"/>
                    <a:pt x="24" y="19"/>
                  </a:cubicBezTo>
                  <a:cubicBezTo>
                    <a:pt x="33" y="13"/>
                    <a:pt x="42" y="6"/>
                    <a:pt x="49" y="0"/>
                  </a:cubicBez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1" name="Forma libre 70"/>
            <p:cNvSpPr/>
            <p:nvPr/>
          </p:nvSpPr>
          <p:spPr>
            <a:xfrm>
              <a:off x="6370200" y="614160"/>
              <a:ext cx="290160" cy="349920"/>
            </a:xfrm>
            <a:custGeom>
              <a:avLst/>
              <a:gdLst/>
              <a:ahLst/>
              <a:cxnLst/>
              <a:rect l="l" t="t" r="r" b="b"/>
              <a:pathLst>
                <a:path w="386" h="386">
                  <a:moveTo>
                    <a:pt x="0" y="193"/>
                  </a:moveTo>
                  <a:cubicBezTo>
                    <a:pt x="0" y="140"/>
                    <a:pt x="18" y="94"/>
                    <a:pt x="56" y="56"/>
                  </a:cubicBezTo>
                  <a:cubicBezTo>
                    <a:pt x="94" y="18"/>
                    <a:pt x="140" y="0"/>
                    <a:pt x="193" y="0"/>
                  </a:cubicBezTo>
                  <a:cubicBezTo>
                    <a:pt x="246" y="0"/>
                    <a:pt x="292" y="18"/>
                    <a:pt x="330" y="56"/>
                  </a:cubicBezTo>
                  <a:cubicBezTo>
                    <a:pt x="367" y="94"/>
                    <a:pt x="386" y="140"/>
                    <a:pt x="386" y="193"/>
                  </a:cubicBezTo>
                  <a:cubicBezTo>
                    <a:pt x="386" y="246"/>
                    <a:pt x="367" y="292"/>
                    <a:pt x="330" y="330"/>
                  </a:cubicBezTo>
                  <a:cubicBezTo>
                    <a:pt x="292" y="367"/>
                    <a:pt x="246" y="386"/>
                    <a:pt x="193" y="386"/>
                  </a:cubicBezTo>
                  <a:cubicBezTo>
                    <a:pt x="140" y="386"/>
                    <a:pt x="94" y="367"/>
                    <a:pt x="56" y="330"/>
                  </a:cubicBezTo>
                  <a:cubicBezTo>
                    <a:pt x="18" y="292"/>
                    <a:pt x="0" y="246"/>
                    <a:pt x="0" y="193"/>
                  </a:cubicBezTo>
                  <a:lnTo>
                    <a:pt x="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2" name="Forma libre 71"/>
            <p:cNvSpPr/>
            <p:nvPr/>
          </p:nvSpPr>
          <p:spPr>
            <a:xfrm>
              <a:off x="6376680" y="622440"/>
              <a:ext cx="277560" cy="334800"/>
            </a:xfrm>
            <a:custGeom>
              <a:avLst/>
              <a:gdLst/>
              <a:ahLst/>
              <a:cxnLst/>
              <a:rect l="l" t="t" r="r" b="b"/>
              <a:pathLst>
                <a:path w="370" h="370">
                  <a:moveTo>
                    <a:pt x="0" y="185"/>
                  </a:moveTo>
                  <a:cubicBezTo>
                    <a:pt x="0" y="134"/>
                    <a:pt x="18" y="90"/>
                    <a:pt x="54" y="54"/>
                  </a:cubicBezTo>
                  <a:cubicBezTo>
                    <a:pt x="90" y="18"/>
                    <a:pt x="133" y="0"/>
                    <a:pt x="185" y="0"/>
                  </a:cubicBezTo>
                  <a:cubicBezTo>
                    <a:pt x="236" y="0"/>
                    <a:pt x="280" y="18"/>
                    <a:pt x="316" y="54"/>
                  </a:cubicBezTo>
                  <a:cubicBezTo>
                    <a:pt x="352" y="90"/>
                    <a:pt x="370" y="134"/>
                    <a:pt x="370" y="185"/>
                  </a:cubicBezTo>
                  <a:cubicBezTo>
                    <a:pt x="370" y="236"/>
                    <a:pt x="352" y="280"/>
                    <a:pt x="316" y="316"/>
                  </a:cubicBezTo>
                  <a:cubicBezTo>
                    <a:pt x="280" y="352"/>
                    <a:pt x="236" y="370"/>
                    <a:pt x="185" y="370"/>
                  </a:cubicBezTo>
                  <a:cubicBezTo>
                    <a:pt x="133" y="370"/>
                    <a:pt x="90" y="352"/>
                    <a:pt x="54" y="316"/>
                  </a:cubicBezTo>
                  <a:cubicBezTo>
                    <a:pt x="18" y="280"/>
                    <a:pt x="0" y="236"/>
                    <a:pt x="0" y="185"/>
                  </a:cubicBez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gradFill>
              <a:gsLst>
                <a:gs pos="0">
                  <a:srgbClr val="FFF479"/>
                </a:gs>
                <a:gs pos="100000">
                  <a:srgbClr val="FFB800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3" name="Forma libre 72"/>
            <p:cNvSpPr/>
            <p:nvPr/>
          </p:nvSpPr>
          <p:spPr>
            <a:xfrm>
              <a:off x="6383160" y="630000"/>
              <a:ext cx="240840" cy="210960"/>
            </a:xfrm>
            <a:custGeom>
              <a:avLst/>
              <a:gdLst/>
              <a:ahLst/>
              <a:cxnLst/>
              <a:rect l="l" t="t" r="r" b="b"/>
              <a:pathLst>
                <a:path w="322" h="233">
                  <a:moveTo>
                    <a:pt x="0" y="174"/>
                  </a:moveTo>
                  <a:cubicBezTo>
                    <a:pt x="0" y="194"/>
                    <a:pt x="3" y="214"/>
                    <a:pt x="9" y="233"/>
                  </a:cubicBezTo>
                  <a:cubicBezTo>
                    <a:pt x="8" y="225"/>
                    <a:pt x="8" y="217"/>
                    <a:pt x="8" y="209"/>
                  </a:cubicBezTo>
                  <a:cubicBezTo>
                    <a:pt x="8" y="158"/>
                    <a:pt x="26" y="115"/>
                    <a:pt x="62" y="79"/>
                  </a:cubicBezTo>
                  <a:cubicBezTo>
                    <a:pt x="98" y="43"/>
                    <a:pt x="141" y="25"/>
                    <a:pt x="192" y="25"/>
                  </a:cubicBezTo>
                  <a:cubicBezTo>
                    <a:pt x="243" y="25"/>
                    <a:pt x="286" y="43"/>
                    <a:pt x="322" y="78"/>
                  </a:cubicBezTo>
                  <a:cubicBezTo>
                    <a:pt x="287" y="26"/>
                    <a:pt x="238" y="0"/>
                    <a:pt x="175" y="0"/>
                  </a:cubicBezTo>
                  <a:cubicBezTo>
                    <a:pt x="127" y="0"/>
                    <a:pt x="85" y="17"/>
                    <a:pt x="51" y="51"/>
                  </a:cubicBezTo>
                  <a:cubicBezTo>
                    <a:pt x="17" y="85"/>
                    <a:pt x="0" y="126"/>
                    <a:pt x="0" y="174"/>
                  </a:cubicBezTo>
                  <a:lnTo>
                    <a:pt x="0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9C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4" name="Forma libre 73"/>
            <p:cNvSpPr/>
            <p:nvPr/>
          </p:nvSpPr>
          <p:spPr>
            <a:xfrm>
              <a:off x="6450840" y="708120"/>
              <a:ext cx="24120" cy="5220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6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6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5" name="Forma libre 74"/>
            <p:cNvSpPr/>
            <p:nvPr/>
          </p:nvSpPr>
          <p:spPr>
            <a:xfrm>
              <a:off x="6553800" y="708120"/>
              <a:ext cx="24120" cy="5220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7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7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6" name="Forma libre 75"/>
            <p:cNvSpPr/>
            <p:nvPr/>
          </p:nvSpPr>
          <p:spPr>
            <a:xfrm>
              <a:off x="6449760" y="805680"/>
              <a:ext cx="131400" cy="48240"/>
            </a:xfrm>
            <a:custGeom>
              <a:avLst/>
              <a:gdLst/>
              <a:ahLst/>
              <a:cxnLst/>
              <a:rect l="l" t="t" r="r" b="b"/>
              <a:pathLst>
                <a:path w="177" h="56">
                  <a:moveTo>
                    <a:pt x="0" y="56"/>
                  </a:moveTo>
                  <a:cubicBezTo>
                    <a:pt x="18" y="18"/>
                    <a:pt x="48" y="0"/>
                    <a:pt x="88" y="0"/>
                  </a:cubicBezTo>
                  <a:cubicBezTo>
                    <a:pt x="128" y="0"/>
                    <a:pt x="157" y="18"/>
                    <a:pt x="177" y="56"/>
                  </a:cubicBezTo>
                  <a:lnTo>
                    <a:pt x="162" y="56"/>
                  </a:lnTo>
                  <a:cubicBezTo>
                    <a:pt x="144" y="26"/>
                    <a:pt x="119" y="10"/>
                    <a:pt x="88" y="10"/>
                  </a:cubicBezTo>
                  <a:cubicBezTo>
                    <a:pt x="57" y="10"/>
                    <a:pt x="32" y="26"/>
                    <a:pt x="14" y="56"/>
                  </a:cubicBezTo>
                  <a:lnTo>
                    <a:pt x="0" y="56"/>
                  </a:lnTo>
                  <a:lnTo>
                    <a:pt x="0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7" name="Forma libre 76"/>
            <p:cNvSpPr/>
            <p:nvPr/>
          </p:nvSpPr>
          <p:spPr>
            <a:xfrm>
              <a:off x="6560280" y="643320"/>
              <a:ext cx="34920" cy="33120"/>
            </a:xfrm>
            <a:custGeom>
              <a:avLst/>
              <a:gdLst/>
              <a:ahLst/>
              <a:cxnLst/>
              <a:rect l="l" t="t" r="r" b="b"/>
              <a:pathLst>
                <a:path w="50" h="36">
                  <a:moveTo>
                    <a:pt x="0" y="0"/>
                  </a:moveTo>
                  <a:cubicBezTo>
                    <a:pt x="2" y="6"/>
                    <a:pt x="6" y="12"/>
                    <a:pt x="11" y="18"/>
                  </a:cubicBezTo>
                  <a:cubicBezTo>
                    <a:pt x="20" y="30"/>
                    <a:pt x="30" y="36"/>
                    <a:pt x="41" y="36"/>
                  </a:cubicBezTo>
                  <a:cubicBezTo>
                    <a:pt x="49" y="36"/>
                    <a:pt x="50" y="34"/>
                    <a:pt x="43" y="30"/>
                  </a:cubicBezTo>
                  <a:cubicBezTo>
                    <a:pt x="35" y="25"/>
                    <a:pt x="29" y="22"/>
                    <a:pt x="25" y="19"/>
                  </a:cubicBezTo>
                  <a:cubicBezTo>
                    <a:pt x="16" y="13"/>
                    <a:pt x="7" y="6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8" name="Forma libre 77"/>
            <p:cNvSpPr/>
            <p:nvPr/>
          </p:nvSpPr>
          <p:spPr>
            <a:xfrm>
              <a:off x="6433920" y="643320"/>
              <a:ext cx="33480" cy="33120"/>
            </a:xfrm>
            <a:custGeom>
              <a:avLst/>
              <a:gdLst/>
              <a:ahLst/>
              <a:cxnLst/>
              <a:rect l="l" t="t" r="r" b="b"/>
              <a:pathLst>
                <a:path w="49" h="36">
                  <a:moveTo>
                    <a:pt x="49" y="0"/>
                  </a:moveTo>
                  <a:cubicBezTo>
                    <a:pt x="47" y="6"/>
                    <a:pt x="43" y="12"/>
                    <a:pt x="38" y="18"/>
                  </a:cubicBezTo>
                  <a:cubicBezTo>
                    <a:pt x="29" y="30"/>
                    <a:pt x="19" y="36"/>
                    <a:pt x="9" y="36"/>
                  </a:cubicBezTo>
                  <a:cubicBezTo>
                    <a:pt x="0" y="36"/>
                    <a:pt x="0" y="34"/>
                    <a:pt x="6" y="30"/>
                  </a:cubicBezTo>
                  <a:cubicBezTo>
                    <a:pt x="14" y="25"/>
                    <a:pt x="20" y="22"/>
                    <a:pt x="24" y="19"/>
                  </a:cubicBezTo>
                  <a:cubicBezTo>
                    <a:pt x="33" y="13"/>
                    <a:pt x="42" y="6"/>
                    <a:pt x="49" y="0"/>
                  </a:cubicBez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79" name="Forma libre 78"/>
            <p:cNvSpPr/>
            <p:nvPr/>
          </p:nvSpPr>
          <p:spPr>
            <a:xfrm>
              <a:off x="579240" y="849600"/>
              <a:ext cx="290160" cy="351000"/>
            </a:xfrm>
            <a:custGeom>
              <a:avLst/>
              <a:gdLst/>
              <a:ahLst/>
              <a:cxnLst/>
              <a:rect l="l" t="t" r="r" b="b"/>
              <a:pathLst>
                <a:path w="386" h="386">
                  <a:moveTo>
                    <a:pt x="0" y="193"/>
                  </a:moveTo>
                  <a:cubicBezTo>
                    <a:pt x="0" y="140"/>
                    <a:pt x="18" y="94"/>
                    <a:pt x="56" y="56"/>
                  </a:cubicBezTo>
                  <a:cubicBezTo>
                    <a:pt x="94" y="18"/>
                    <a:pt x="140" y="0"/>
                    <a:pt x="193" y="0"/>
                  </a:cubicBezTo>
                  <a:cubicBezTo>
                    <a:pt x="246" y="0"/>
                    <a:pt x="292" y="18"/>
                    <a:pt x="330" y="56"/>
                  </a:cubicBezTo>
                  <a:cubicBezTo>
                    <a:pt x="367" y="94"/>
                    <a:pt x="386" y="140"/>
                    <a:pt x="386" y="193"/>
                  </a:cubicBezTo>
                  <a:cubicBezTo>
                    <a:pt x="386" y="246"/>
                    <a:pt x="367" y="292"/>
                    <a:pt x="330" y="330"/>
                  </a:cubicBezTo>
                  <a:cubicBezTo>
                    <a:pt x="292" y="367"/>
                    <a:pt x="246" y="386"/>
                    <a:pt x="193" y="386"/>
                  </a:cubicBezTo>
                  <a:cubicBezTo>
                    <a:pt x="140" y="386"/>
                    <a:pt x="94" y="367"/>
                    <a:pt x="56" y="330"/>
                  </a:cubicBezTo>
                  <a:cubicBezTo>
                    <a:pt x="18" y="292"/>
                    <a:pt x="0" y="246"/>
                    <a:pt x="0" y="193"/>
                  </a:cubicBezTo>
                  <a:lnTo>
                    <a:pt x="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0" name="Forma libre 79"/>
            <p:cNvSpPr/>
            <p:nvPr/>
          </p:nvSpPr>
          <p:spPr>
            <a:xfrm>
              <a:off x="585360" y="857160"/>
              <a:ext cx="277560" cy="335880"/>
            </a:xfrm>
            <a:custGeom>
              <a:avLst/>
              <a:gdLst/>
              <a:ahLst/>
              <a:cxnLst/>
              <a:rect l="l" t="t" r="r" b="b"/>
              <a:pathLst>
                <a:path w="370" h="370">
                  <a:moveTo>
                    <a:pt x="0" y="185"/>
                  </a:moveTo>
                  <a:cubicBezTo>
                    <a:pt x="0" y="134"/>
                    <a:pt x="18" y="90"/>
                    <a:pt x="54" y="54"/>
                  </a:cubicBezTo>
                  <a:cubicBezTo>
                    <a:pt x="90" y="18"/>
                    <a:pt x="133" y="0"/>
                    <a:pt x="185" y="0"/>
                  </a:cubicBezTo>
                  <a:cubicBezTo>
                    <a:pt x="236" y="0"/>
                    <a:pt x="280" y="18"/>
                    <a:pt x="316" y="54"/>
                  </a:cubicBezTo>
                  <a:cubicBezTo>
                    <a:pt x="352" y="90"/>
                    <a:pt x="370" y="134"/>
                    <a:pt x="370" y="185"/>
                  </a:cubicBezTo>
                  <a:cubicBezTo>
                    <a:pt x="370" y="236"/>
                    <a:pt x="352" y="280"/>
                    <a:pt x="316" y="316"/>
                  </a:cubicBezTo>
                  <a:cubicBezTo>
                    <a:pt x="280" y="352"/>
                    <a:pt x="236" y="370"/>
                    <a:pt x="185" y="370"/>
                  </a:cubicBezTo>
                  <a:cubicBezTo>
                    <a:pt x="133" y="370"/>
                    <a:pt x="90" y="352"/>
                    <a:pt x="54" y="316"/>
                  </a:cubicBezTo>
                  <a:cubicBezTo>
                    <a:pt x="18" y="280"/>
                    <a:pt x="0" y="236"/>
                    <a:pt x="0" y="185"/>
                  </a:cubicBez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gradFill>
              <a:gsLst>
                <a:gs pos="0">
                  <a:srgbClr val="FFF479"/>
                </a:gs>
                <a:gs pos="100000">
                  <a:srgbClr val="FFB800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1" name="Forma libre 80"/>
            <p:cNvSpPr/>
            <p:nvPr/>
          </p:nvSpPr>
          <p:spPr>
            <a:xfrm>
              <a:off x="591840" y="864360"/>
              <a:ext cx="240840" cy="212040"/>
            </a:xfrm>
            <a:custGeom>
              <a:avLst/>
              <a:gdLst/>
              <a:ahLst/>
              <a:cxnLst/>
              <a:rect l="l" t="t" r="r" b="b"/>
              <a:pathLst>
                <a:path w="322" h="233">
                  <a:moveTo>
                    <a:pt x="0" y="174"/>
                  </a:moveTo>
                  <a:cubicBezTo>
                    <a:pt x="0" y="194"/>
                    <a:pt x="3" y="214"/>
                    <a:pt x="9" y="233"/>
                  </a:cubicBezTo>
                  <a:cubicBezTo>
                    <a:pt x="8" y="225"/>
                    <a:pt x="8" y="217"/>
                    <a:pt x="8" y="209"/>
                  </a:cubicBezTo>
                  <a:cubicBezTo>
                    <a:pt x="8" y="158"/>
                    <a:pt x="26" y="115"/>
                    <a:pt x="62" y="79"/>
                  </a:cubicBezTo>
                  <a:cubicBezTo>
                    <a:pt x="98" y="43"/>
                    <a:pt x="141" y="25"/>
                    <a:pt x="192" y="25"/>
                  </a:cubicBezTo>
                  <a:cubicBezTo>
                    <a:pt x="243" y="25"/>
                    <a:pt x="286" y="43"/>
                    <a:pt x="322" y="78"/>
                  </a:cubicBezTo>
                  <a:cubicBezTo>
                    <a:pt x="287" y="26"/>
                    <a:pt x="238" y="0"/>
                    <a:pt x="175" y="0"/>
                  </a:cubicBezTo>
                  <a:cubicBezTo>
                    <a:pt x="127" y="0"/>
                    <a:pt x="85" y="17"/>
                    <a:pt x="51" y="51"/>
                  </a:cubicBezTo>
                  <a:cubicBezTo>
                    <a:pt x="17" y="85"/>
                    <a:pt x="0" y="126"/>
                    <a:pt x="0" y="174"/>
                  </a:cubicBezTo>
                  <a:lnTo>
                    <a:pt x="0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9C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2" name="Forma libre 81"/>
            <p:cNvSpPr/>
            <p:nvPr/>
          </p:nvSpPr>
          <p:spPr>
            <a:xfrm>
              <a:off x="661680" y="945000"/>
              <a:ext cx="24120" cy="5148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6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6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3" name="Forma libre 82"/>
            <p:cNvSpPr/>
            <p:nvPr/>
          </p:nvSpPr>
          <p:spPr>
            <a:xfrm>
              <a:off x="764640" y="945000"/>
              <a:ext cx="24120" cy="5148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7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7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4" name="Forma libre 83"/>
            <p:cNvSpPr/>
            <p:nvPr/>
          </p:nvSpPr>
          <p:spPr>
            <a:xfrm>
              <a:off x="658440" y="1042200"/>
              <a:ext cx="131400" cy="48240"/>
            </a:xfrm>
            <a:custGeom>
              <a:avLst/>
              <a:gdLst/>
              <a:ahLst/>
              <a:cxnLst/>
              <a:rect l="l" t="t" r="r" b="b"/>
              <a:pathLst>
                <a:path w="177" h="56">
                  <a:moveTo>
                    <a:pt x="0" y="56"/>
                  </a:moveTo>
                  <a:cubicBezTo>
                    <a:pt x="18" y="18"/>
                    <a:pt x="48" y="0"/>
                    <a:pt x="88" y="0"/>
                  </a:cubicBezTo>
                  <a:cubicBezTo>
                    <a:pt x="128" y="0"/>
                    <a:pt x="157" y="18"/>
                    <a:pt x="177" y="56"/>
                  </a:cubicBezTo>
                  <a:lnTo>
                    <a:pt x="162" y="56"/>
                  </a:lnTo>
                  <a:cubicBezTo>
                    <a:pt x="144" y="26"/>
                    <a:pt x="119" y="10"/>
                    <a:pt x="88" y="10"/>
                  </a:cubicBezTo>
                  <a:cubicBezTo>
                    <a:pt x="57" y="10"/>
                    <a:pt x="32" y="26"/>
                    <a:pt x="14" y="56"/>
                  </a:cubicBezTo>
                  <a:lnTo>
                    <a:pt x="0" y="56"/>
                  </a:lnTo>
                  <a:lnTo>
                    <a:pt x="0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5" name="Forma libre 84"/>
            <p:cNvSpPr/>
            <p:nvPr/>
          </p:nvSpPr>
          <p:spPr>
            <a:xfrm>
              <a:off x="770760" y="877680"/>
              <a:ext cx="33480" cy="33120"/>
            </a:xfrm>
            <a:custGeom>
              <a:avLst/>
              <a:gdLst/>
              <a:ahLst/>
              <a:cxnLst/>
              <a:rect l="l" t="t" r="r" b="b"/>
              <a:pathLst>
                <a:path w="50" h="36">
                  <a:moveTo>
                    <a:pt x="0" y="0"/>
                  </a:moveTo>
                  <a:cubicBezTo>
                    <a:pt x="2" y="6"/>
                    <a:pt x="6" y="12"/>
                    <a:pt x="11" y="18"/>
                  </a:cubicBezTo>
                  <a:cubicBezTo>
                    <a:pt x="20" y="30"/>
                    <a:pt x="30" y="36"/>
                    <a:pt x="41" y="36"/>
                  </a:cubicBezTo>
                  <a:cubicBezTo>
                    <a:pt x="49" y="36"/>
                    <a:pt x="50" y="34"/>
                    <a:pt x="43" y="30"/>
                  </a:cubicBezTo>
                  <a:cubicBezTo>
                    <a:pt x="35" y="25"/>
                    <a:pt x="29" y="22"/>
                    <a:pt x="25" y="19"/>
                  </a:cubicBezTo>
                  <a:cubicBezTo>
                    <a:pt x="16" y="13"/>
                    <a:pt x="7" y="6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6" name="Forma libre 85"/>
            <p:cNvSpPr/>
            <p:nvPr/>
          </p:nvSpPr>
          <p:spPr>
            <a:xfrm>
              <a:off x="642600" y="877680"/>
              <a:ext cx="34920" cy="33120"/>
            </a:xfrm>
            <a:custGeom>
              <a:avLst/>
              <a:gdLst/>
              <a:ahLst/>
              <a:cxnLst/>
              <a:rect l="l" t="t" r="r" b="b"/>
              <a:pathLst>
                <a:path w="49" h="36">
                  <a:moveTo>
                    <a:pt x="49" y="0"/>
                  </a:moveTo>
                  <a:cubicBezTo>
                    <a:pt x="47" y="6"/>
                    <a:pt x="43" y="12"/>
                    <a:pt x="38" y="18"/>
                  </a:cubicBezTo>
                  <a:cubicBezTo>
                    <a:pt x="29" y="30"/>
                    <a:pt x="19" y="36"/>
                    <a:pt x="9" y="36"/>
                  </a:cubicBezTo>
                  <a:cubicBezTo>
                    <a:pt x="0" y="36"/>
                    <a:pt x="0" y="34"/>
                    <a:pt x="6" y="30"/>
                  </a:cubicBezTo>
                  <a:cubicBezTo>
                    <a:pt x="14" y="25"/>
                    <a:pt x="20" y="22"/>
                    <a:pt x="24" y="19"/>
                  </a:cubicBezTo>
                  <a:cubicBezTo>
                    <a:pt x="33" y="13"/>
                    <a:pt x="42" y="6"/>
                    <a:pt x="49" y="0"/>
                  </a:cubicBez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7" name="Forma libre 86"/>
            <p:cNvSpPr/>
            <p:nvPr/>
          </p:nvSpPr>
          <p:spPr>
            <a:xfrm>
              <a:off x="5625000" y="3537000"/>
              <a:ext cx="290160" cy="349920"/>
            </a:xfrm>
            <a:custGeom>
              <a:avLst/>
              <a:gdLst/>
              <a:ahLst/>
              <a:cxnLst/>
              <a:rect l="l" t="t" r="r" b="b"/>
              <a:pathLst>
                <a:path w="386" h="386">
                  <a:moveTo>
                    <a:pt x="0" y="193"/>
                  </a:moveTo>
                  <a:cubicBezTo>
                    <a:pt x="0" y="140"/>
                    <a:pt x="18" y="94"/>
                    <a:pt x="56" y="56"/>
                  </a:cubicBezTo>
                  <a:cubicBezTo>
                    <a:pt x="94" y="18"/>
                    <a:pt x="140" y="0"/>
                    <a:pt x="193" y="0"/>
                  </a:cubicBezTo>
                  <a:cubicBezTo>
                    <a:pt x="246" y="0"/>
                    <a:pt x="292" y="18"/>
                    <a:pt x="330" y="56"/>
                  </a:cubicBezTo>
                  <a:cubicBezTo>
                    <a:pt x="367" y="94"/>
                    <a:pt x="386" y="140"/>
                    <a:pt x="386" y="193"/>
                  </a:cubicBezTo>
                  <a:cubicBezTo>
                    <a:pt x="386" y="246"/>
                    <a:pt x="367" y="292"/>
                    <a:pt x="330" y="330"/>
                  </a:cubicBezTo>
                  <a:cubicBezTo>
                    <a:pt x="292" y="367"/>
                    <a:pt x="246" y="386"/>
                    <a:pt x="193" y="386"/>
                  </a:cubicBezTo>
                  <a:cubicBezTo>
                    <a:pt x="140" y="386"/>
                    <a:pt x="94" y="367"/>
                    <a:pt x="56" y="330"/>
                  </a:cubicBezTo>
                  <a:cubicBezTo>
                    <a:pt x="18" y="292"/>
                    <a:pt x="0" y="246"/>
                    <a:pt x="0" y="193"/>
                  </a:cubicBezTo>
                  <a:lnTo>
                    <a:pt x="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8" name="Forma libre 87"/>
            <p:cNvSpPr/>
            <p:nvPr/>
          </p:nvSpPr>
          <p:spPr>
            <a:xfrm>
              <a:off x="5631120" y="3544560"/>
              <a:ext cx="277560" cy="334800"/>
            </a:xfrm>
            <a:custGeom>
              <a:avLst/>
              <a:gdLst/>
              <a:ahLst/>
              <a:cxnLst/>
              <a:rect l="l" t="t" r="r" b="b"/>
              <a:pathLst>
                <a:path w="370" h="370">
                  <a:moveTo>
                    <a:pt x="0" y="185"/>
                  </a:moveTo>
                  <a:cubicBezTo>
                    <a:pt x="0" y="134"/>
                    <a:pt x="18" y="90"/>
                    <a:pt x="54" y="54"/>
                  </a:cubicBezTo>
                  <a:cubicBezTo>
                    <a:pt x="90" y="18"/>
                    <a:pt x="133" y="0"/>
                    <a:pt x="185" y="0"/>
                  </a:cubicBezTo>
                  <a:cubicBezTo>
                    <a:pt x="236" y="0"/>
                    <a:pt x="280" y="18"/>
                    <a:pt x="316" y="54"/>
                  </a:cubicBezTo>
                  <a:cubicBezTo>
                    <a:pt x="352" y="90"/>
                    <a:pt x="370" y="134"/>
                    <a:pt x="370" y="185"/>
                  </a:cubicBezTo>
                  <a:cubicBezTo>
                    <a:pt x="370" y="236"/>
                    <a:pt x="352" y="280"/>
                    <a:pt x="316" y="316"/>
                  </a:cubicBezTo>
                  <a:cubicBezTo>
                    <a:pt x="280" y="352"/>
                    <a:pt x="236" y="370"/>
                    <a:pt x="185" y="370"/>
                  </a:cubicBezTo>
                  <a:cubicBezTo>
                    <a:pt x="133" y="370"/>
                    <a:pt x="90" y="352"/>
                    <a:pt x="54" y="316"/>
                  </a:cubicBezTo>
                  <a:cubicBezTo>
                    <a:pt x="18" y="280"/>
                    <a:pt x="0" y="236"/>
                    <a:pt x="0" y="185"/>
                  </a:cubicBez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gradFill>
              <a:gsLst>
                <a:gs pos="0">
                  <a:srgbClr val="FFF479"/>
                </a:gs>
                <a:gs pos="100000">
                  <a:srgbClr val="FFB800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89" name="Forma libre 88"/>
            <p:cNvSpPr/>
            <p:nvPr/>
          </p:nvSpPr>
          <p:spPr>
            <a:xfrm>
              <a:off x="5637600" y="3552120"/>
              <a:ext cx="240840" cy="210960"/>
            </a:xfrm>
            <a:custGeom>
              <a:avLst/>
              <a:gdLst/>
              <a:ahLst/>
              <a:cxnLst/>
              <a:rect l="l" t="t" r="r" b="b"/>
              <a:pathLst>
                <a:path w="322" h="233">
                  <a:moveTo>
                    <a:pt x="0" y="174"/>
                  </a:moveTo>
                  <a:cubicBezTo>
                    <a:pt x="0" y="194"/>
                    <a:pt x="3" y="214"/>
                    <a:pt x="9" y="233"/>
                  </a:cubicBezTo>
                  <a:cubicBezTo>
                    <a:pt x="8" y="225"/>
                    <a:pt x="8" y="217"/>
                    <a:pt x="8" y="209"/>
                  </a:cubicBezTo>
                  <a:cubicBezTo>
                    <a:pt x="8" y="158"/>
                    <a:pt x="26" y="115"/>
                    <a:pt x="62" y="79"/>
                  </a:cubicBezTo>
                  <a:cubicBezTo>
                    <a:pt x="98" y="43"/>
                    <a:pt x="141" y="25"/>
                    <a:pt x="192" y="25"/>
                  </a:cubicBezTo>
                  <a:cubicBezTo>
                    <a:pt x="243" y="25"/>
                    <a:pt x="286" y="43"/>
                    <a:pt x="322" y="78"/>
                  </a:cubicBezTo>
                  <a:cubicBezTo>
                    <a:pt x="287" y="26"/>
                    <a:pt x="238" y="0"/>
                    <a:pt x="175" y="0"/>
                  </a:cubicBezTo>
                  <a:cubicBezTo>
                    <a:pt x="127" y="0"/>
                    <a:pt x="85" y="17"/>
                    <a:pt x="51" y="51"/>
                  </a:cubicBezTo>
                  <a:cubicBezTo>
                    <a:pt x="17" y="85"/>
                    <a:pt x="0" y="126"/>
                    <a:pt x="0" y="174"/>
                  </a:cubicBezTo>
                  <a:lnTo>
                    <a:pt x="0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9C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0" name="Forma libre 89"/>
            <p:cNvSpPr/>
            <p:nvPr/>
          </p:nvSpPr>
          <p:spPr>
            <a:xfrm>
              <a:off x="5707440" y="363276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6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6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1" name="Forma libre 90"/>
            <p:cNvSpPr/>
            <p:nvPr/>
          </p:nvSpPr>
          <p:spPr>
            <a:xfrm>
              <a:off x="5810400" y="363276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7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7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2" name="Forma libre 91"/>
            <p:cNvSpPr/>
            <p:nvPr/>
          </p:nvSpPr>
          <p:spPr>
            <a:xfrm>
              <a:off x="5704200" y="3728160"/>
              <a:ext cx="131400" cy="50040"/>
            </a:xfrm>
            <a:custGeom>
              <a:avLst/>
              <a:gdLst/>
              <a:ahLst/>
              <a:cxnLst/>
              <a:rect l="l" t="t" r="r" b="b"/>
              <a:pathLst>
                <a:path w="177" h="56">
                  <a:moveTo>
                    <a:pt x="0" y="56"/>
                  </a:moveTo>
                  <a:cubicBezTo>
                    <a:pt x="18" y="18"/>
                    <a:pt x="48" y="0"/>
                    <a:pt x="88" y="0"/>
                  </a:cubicBezTo>
                  <a:cubicBezTo>
                    <a:pt x="128" y="0"/>
                    <a:pt x="157" y="18"/>
                    <a:pt x="177" y="56"/>
                  </a:cubicBezTo>
                  <a:lnTo>
                    <a:pt x="162" y="56"/>
                  </a:lnTo>
                  <a:cubicBezTo>
                    <a:pt x="144" y="26"/>
                    <a:pt x="119" y="10"/>
                    <a:pt x="88" y="10"/>
                  </a:cubicBezTo>
                  <a:cubicBezTo>
                    <a:pt x="57" y="10"/>
                    <a:pt x="32" y="26"/>
                    <a:pt x="14" y="56"/>
                  </a:cubicBezTo>
                  <a:lnTo>
                    <a:pt x="0" y="56"/>
                  </a:lnTo>
                  <a:lnTo>
                    <a:pt x="0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3" name="Forma libre 92"/>
            <p:cNvSpPr/>
            <p:nvPr/>
          </p:nvSpPr>
          <p:spPr>
            <a:xfrm>
              <a:off x="5816520" y="3567600"/>
              <a:ext cx="33480" cy="30960"/>
            </a:xfrm>
            <a:custGeom>
              <a:avLst/>
              <a:gdLst/>
              <a:ahLst/>
              <a:cxnLst/>
              <a:rect l="l" t="t" r="r" b="b"/>
              <a:pathLst>
                <a:path w="50" h="36">
                  <a:moveTo>
                    <a:pt x="0" y="0"/>
                  </a:moveTo>
                  <a:cubicBezTo>
                    <a:pt x="2" y="6"/>
                    <a:pt x="6" y="12"/>
                    <a:pt x="11" y="18"/>
                  </a:cubicBezTo>
                  <a:cubicBezTo>
                    <a:pt x="20" y="30"/>
                    <a:pt x="30" y="36"/>
                    <a:pt x="41" y="36"/>
                  </a:cubicBezTo>
                  <a:cubicBezTo>
                    <a:pt x="49" y="36"/>
                    <a:pt x="50" y="34"/>
                    <a:pt x="43" y="30"/>
                  </a:cubicBezTo>
                  <a:cubicBezTo>
                    <a:pt x="35" y="25"/>
                    <a:pt x="29" y="22"/>
                    <a:pt x="25" y="19"/>
                  </a:cubicBezTo>
                  <a:cubicBezTo>
                    <a:pt x="16" y="13"/>
                    <a:pt x="7" y="6"/>
                    <a:pt x="0" y="0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4" name="Forma libre 93"/>
            <p:cNvSpPr/>
            <p:nvPr/>
          </p:nvSpPr>
          <p:spPr>
            <a:xfrm>
              <a:off x="5688360" y="3567600"/>
              <a:ext cx="34920" cy="30960"/>
            </a:xfrm>
            <a:custGeom>
              <a:avLst/>
              <a:gdLst/>
              <a:ahLst/>
              <a:cxnLst/>
              <a:rect l="l" t="t" r="r" b="b"/>
              <a:pathLst>
                <a:path w="49" h="36">
                  <a:moveTo>
                    <a:pt x="49" y="0"/>
                  </a:moveTo>
                  <a:cubicBezTo>
                    <a:pt x="47" y="6"/>
                    <a:pt x="43" y="12"/>
                    <a:pt x="38" y="18"/>
                  </a:cubicBezTo>
                  <a:cubicBezTo>
                    <a:pt x="29" y="30"/>
                    <a:pt x="19" y="36"/>
                    <a:pt x="9" y="36"/>
                  </a:cubicBezTo>
                  <a:cubicBezTo>
                    <a:pt x="0" y="36"/>
                    <a:pt x="0" y="34"/>
                    <a:pt x="6" y="30"/>
                  </a:cubicBezTo>
                  <a:cubicBezTo>
                    <a:pt x="14" y="25"/>
                    <a:pt x="20" y="22"/>
                    <a:pt x="24" y="19"/>
                  </a:cubicBezTo>
                  <a:cubicBezTo>
                    <a:pt x="33" y="13"/>
                    <a:pt x="42" y="6"/>
                    <a:pt x="49" y="0"/>
                  </a:cubicBez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5" name="Forma libre 94"/>
            <p:cNvSpPr/>
            <p:nvPr/>
          </p:nvSpPr>
          <p:spPr>
            <a:xfrm>
              <a:off x="3040560" y="1133640"/>
              <a:ext cx="290880" cy="349920"/>
            </a:xfrm>
            <a:custGeom>
              <a:avLst/>
              <a:gdLst/>
              <a:ahLst/>
              <a:cxnLst/>
              <a:rect l="l" t="t" r="r" b="b"/>
              <a:pathLst>
                <a:path w="386" h="386">
                  <a:moveTo>
                    <a:pt x="0" y="193"/>
                  </a:moveTo>
                  <a:cubicBezTo>
                    <a:pt x="0" y="140"/>
                    <a:pt x="18" y="94"/>
                    <a:pt x="56" y="56"/>
                  </a:cubicBezTo>
                  <a:cubicBezTo>
                    <a:pt x="94" y="18"/>
                    <a:pt x="140" y="0"/>
                    <a:pt x="193" y="0"/>
                  </a:cubicBezTo>
                  <a:cubicBezTo>
                    <a:pt x="246" y="0"/>
                    <a:pt x="292" y="18"/>
                    <a:pt x="330" y="56"/>
                  </a:cubicBezTo>
                  <a:cubicBezTo>
                    <a:pt x="367" y="94"/>
                    <a:pt x="386" y="140"/>
                    <a:pt x="386" y="193"/>
                  </a:cubicBezTo>
                  <a:cubicBezTo>
                    <a:pt x="386" y="246"/>
                    <a:pt x="367" y="292"/>
                    <a:pt x="330" y="330"/>
                  </a:cubicBezTo>
                  <a:cubicBezTo>
                    <a:pt x="292" y="367"/>
                    <a:pt x="246" y="386"/>
                    <a:pt x="193" y="386"/>
                  </a:cubicBezTo>
                  <a:cubicBezTo>
                    <a:pt x="140" y="386"/>
                    <a:pt x="94" y="367"/>
                    <a:pt x="56" y="330"/>
                  </a:cubicBezTo>
                  <a:cubicBezTo>
                    <a:pt x="18" y="292"/>
                    <a:pt x="0" y="246"/>
                    <a:pt x="0" y="193"/>
                  </a:cubicBezTo>
                  <a:lnTo>
                    <a:pt x="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6" name="Forma libre 95"/>
            <p:cNvSpPr/>
            <p:nvPr/>
          </p:nvSpPr>
          <p:spPr>
            <a:xfrm>
              <a:off x="3046680" y="1141200"/>
              <a:ext cx="277560" cy="334800"/>
            </a:xfrm>
            <a:custGeom>
              <a:avLst/>
              <a:gdLst/>
              <a:ahLst/>
              <a:cxnLst/>
              <a:rect l="l" t="t" r="r" b="b"/>
              <a:pathLst>
                <a:path w="370" h="370">
                  <a:moveTo>
                    <a:pt x="0" y="185"/>
                  </a:moveTo>
                  <a:cubicBezTo>
                    <a:pt x="0" y="134"/>
                    <a:pt x="18" y="90"/>
                    <a:pt x="54" y="54"/>
                  </a:cubicBezTo>
                  <a:cubicBezTo>
                    <a:pt x="90" y="18"/>
                    <a:pt x="133" y="0"/>
                    <a:pt x="185" y="0"/>
                  </a:cubicBezTo>
                  <a:cubicBezTo>
                    <a:pt x="236" y="0"/>
                    <a:pt x="280" y="18"/>
                    <a:pt x="316" y="54"/>
                  </a:cubicBezTo>
                  <a:cubicBezTo>
                    <a:pt x="352" y="90"/>
                    <a:pt x="370" y="134"/>
                    <a:pt x="370" y="185"/>
                  </a:cubicBezTo>
                  <a:cubicBezTo>
                    <a:pt x="370" y="236"/>
                    <a:pt x="352" y="280"/>
                    <a:pt x="316" y="316"/>
                  </a:cubicBezTo>
                  <a:cubicBezTo>
                    <a:pt x="280" y="352"/>
                    <a:pt x="236" y="370"/>
                    <a:pt x="185" y="370"/>
                  </a:cubicBezTo>
                  <a:cubicBezTo>
                    <a:pt x="133" y="370"/>
                    <a:pt x="90" y="352"/>
                    <a:pt x="54" y="316"/>
                  </a:cubicBezTo>
                  <a:cubicBezTo>
                    <a:pt x="18" y="280"/>
                    <a:pt x="0" y="236"/>
                    <a:pt x="0" y="185"/>
                  </a:cubicBezTo>
                  <a:lnTo>
                    <a:pt x="0" y="185"/>
                  </a:lnTo>
                  <a:lnTo>
                    <a:pt x="0" y="185"/>
                  </a:lnTo>
                  <a:close/>
                </a:path>
              </a:pathLst>
            </a:custGeom>
            <a:gradFill>
              <a:gsLst>
                <a:gs pos="0">
                  <a:srgbClr val="FFF479"/>
                </a:gs>
                <a:gs pos="100000">
                  <a:srgbClr val="FFB800"/>
                </a:gs>
              </a:gsLst>
              <a:lin ang="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7" name="Forma libre 96"/>
            <p:cNvSpPr/>
            <p:nvPr/>
          </p:nvSpPr>
          <p:spPr>
            <a:xfrm>
              <a:off x="3054240" y="1148760"/>
              <a:ext cx="240840" cy="208800"/>
            </a:xfrm>
            <a:custGeom>
              <a:avLst/>
              <a:gdLst/>
              <a:ahLst/>
              <a:cxnLst/>
              <a:rect l="l" t="t" r="r" b="b"/>
              <a:pathLst>
                <a:path w="322" h="233">
                  <a:moveTo>
                    <a:pt x="0" y="174"/>
                  </a:moveTo>
                  <a:cubicBezTo>
                    <a:pt x="0" y="194"/>
                    <a:pt x="3" y="214"/>
                    <a:pt x="9" y="233"/>
                  </a:cubicBezTo>
                  <a:cubicBezTo>
                    <a:pt x="8" y="225"/>
                    <a:pt x="8" y="217"/>
                    <a:pt x="8" y="209"/>
                  </a:cubicBezTo>
                  <a:cubicBezTo>
                    <a:pt x="8" y="158"/>
                    <a:pt x="26" y="115"/>
                    <a:pt x="62" y="79"/>
                  </a:cubicBezTo>
                  <a:cubicBezTo>
                    <a:pt x="98" y="43"/>
                    <a:pt x="141" y="25"/>
                    <a:pt x="192" y="25"/>
                  </a:cubicBezTo>
                  <a:cubicBezTo>
                    <a:pt x="243" y="25"/>
                    <a:pt x="286" y="43"/>
                    <a:pt x="322" y="78"/>
                  </a:cubicBezTo>
                  <a:cubicBezTo>
                    <a:pt x="287" y="26"/>
                    <a:pt x="238" y="0"/>
                    <a:pt x="175" y="0"/>
                  </a:cubicBezTo>
                  <a:cubicBezTo>
                    <a:pt x="127" y="0"/>
                    <a:pt x="85" y="17"/>
                    <a:pt x="51" y="51"/>
                  </a:cubicBezTo>
                  <a:cubicBezTo>
                    <a:pt x="17" y="85"/>
                    <a:pt x="0" y="126"/>
                    <a:pt x="0" y="174"/>
                  </a:cubicBezTo>
                  <a:lnTo>
                    <a:pt x="0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9C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8" name="Forma libre 97"/>
            <p:cNvSpPr/>
            <p:nvPr/>
          </p:nvSpPr>
          <p:spPr>
            <a:xfrm>
              <a:off x="3121200" y="121356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6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6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99" name="Forma libre 98"/>
            <p:cNvSpPr/>
            <p:nvPr/>
          </p:nvSpPr>
          <p:spPr>
            <a:xfrm>
              <a:off x="3223800" y="1213560"/>
              <a:ext cx="24120" cy="50040"/>
            </a:xfrm>
            <a:custGeom>
              <a:avLst/>
              <a:gdLst/>
              <a:ahLst/>
              <a:cxnLst/>
              <a:rect l="l" t="t" r="r" b="b"/>
              <a:pathLst>
                <a:path w="33" h="57">
                  <a:moveTo>
                    <a:pt x="0" y="29"/>
                  </a:moveTo>
                  <a:cubicBezTo>
                    <a:pt x="0" y="9"/>
                    <a:pt x="5" y="0"/>
                    <a:pt x="17" y="0"/>
                  </a:cubicBezTo>
                  <a:cubicBezTo>
                    <a:pt x="28" y="0"/>
                    <a:pt x="33" y="9"/>
                    <a:pt x="33" y="29"/>
                  </a:cubicBezTo>
                  <a:cubicBezTo>
                    <a:pt x="33" y="48"/>
                    <a:pt x="28" y="57"/>
                    <a:pt x="17" y="57"/>
                  </a:cubicBezTo>
                  <a:cubicBezTo>
                    <a:pt x="5" y="57"/>
                    <a:pt x="0" y="48"/>
                    <a:pt x="0" y="29"/>
                  </a:cubicBezTo>
                  <a:lnTo>
                    <a:pt x="0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00" name="Forma libre 99"/>
            <p:cNvSpPr/>
            <p:nvPr/>
          </p:nvSpPr>
          <p:spPr>
            <a:xfrm>
              <a:off x="3095640" y="1286640"/>
              <a:ext cx="178920" cy="126360"/>
            </a:xfrm>
            <a:custGeom>
              <a:avLst/>
              <a:gdLst/>
              <a:ahLst/>
              <a:cxnLst/>
              <a:rect l="l" t="t" r="r" b="b"/>
              <a:pathLst>
                <a:path w="241" h="141">
                  <a:moveTo>
                    <a:pt x="0" y="48"/>
                  </a:moveTo>
                  <a:cubicBezTo>
                    <a:pt x="1" y="52"/>
                    <a:pt x="3" y="58"/>
                    <a:pt x="6" y="65"/>
                  </a:cubicBezTo>
                  <a:cubicBezTo>
                    <a:pt x="12" y="78"/>
                    <a:pt x="19" y="90"/>
                    <a:pt x="28" y="100"/>
                  </a:cubicBezTo>
                  <a:cubicBezTo>
                    <a:pt x="40" y="114"/>
                    <a:pt x="54" y="125"/>
                    <a:pt x="70" y="131"/>
                  </a:cubicBezTo>
                  <a:cubicBezTo>
                    <a:pt x="90" y="140"/>
                    <a:pt x="112" y="141"/>
                    <a:pt x="136" y="137"/>
                  </a:cubicBezTo>
                  <a:cubicBezTo>
                    <a:pt x="161" y="132"/>
                    <a:pt x="181" y="123"/>
                    <a:pt x="198" y="109"/>
                  </a:cubicBezTo>
                  <a:cubicBezTo>
                    <a:pt x="211" y="98"/>
                    <a:pt x="221" y="85"/>
                    <a:pt x="229" y="69"/>
                  </a:cubicBezTo>
                  <a:cubicBezTo>
                    <a:pt x="234" y="57"/>
                    <a:pt x="238" y="45"/>
                    <a:pt x="240" y="32"/>
                  </a:cubicBezTo>
                  <a:cubicBezTo>
                    <a:pt x="241" y="25"/>
                    <a:pt x="241" y="20"/>
                    <a:pt x="241" y="16"/>
                  </a:cubicBezTo>
                  <a:lnTo>
                    <a:pt x="233" y="0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  <p:sp>
          <p:nvSpPr>
            <p:cNvPr id="101" name="Forma libre 100"/>
            <p:cNvSpPr/>
            <p:nvPr/>
          </p:nvSpPr>
          <p:spPr>
            <a:xfrm>
              <a:off x="3090600" y="1273320"/>
              <a:ext cx="201240" cy="147960"/>
            </a:xfrm>
            <a:custGeom>
              <a:avLst/>
              <a:gdLst/>
              <a:ahLst/>
              <a:cxnLst/>
              <a:rect l="l" t="t" r="r" b="b"/>
              <a:pathLst>
                <a:path w="270" h="163">
                  <a:moveTo>
                    <a:pt x="230" y="0"/>
                  </a:moveTo>
                  <a:lnTo>
                    <a:pt x="221" y="13"/>
                  </a:lnTo>
                  <a:lnTo>
                    <a:pt x="229" y="16"/>
                  </a:lnTo>
                  <a:lnTo>
                    <a:pt x="0" y="52"/>
                  </a:lnTo>
                  <a:lnTo>
                    <a:pt x="0" y="64"/>
                  </a:lnTo>
                  <a:cubicBezTo>
                    <a:pt x="0" y="87"/>
                    <a:pt x="11" y="109"/>
                    <a:pt x="33" y="129"/>
                  </a:cubicBezTo>
                  <a:cubicBezTo>
                    <a:pt x="59" y="152"/>
                    <a:pt x="90" y="163"/>
                    <a:pt x="127" y="163"/>
                  </a:cubicBezTo>
                  <a:cubicBezTo>
                    <a:pt x="211" y="163"/>
                    <a:pt x="253" y="121"/>
                    <a:pt x="255" y="36"/>
                  </a:cubicBezTo>
                  <a:lnTo>
                    <a:pt x="261" y="40"/>
                  </a:lnTo>
                  <a:lnTo>
                    <a:pt x="270" y="27"/>
                  </a:lnTo>
                  <a:lnTo>
                    <a:pt x="230" y="0"/>
                  </a:lnTo>
                  <a:lnTo>
                    <a:pt x="132" y="147"/>
                  </a:lnTo>
                  <a:cubicBezTo>
                    <a:pt x="98" y="147"/>
                    <a:pt x="69" y="138"/>
                    <a:pt x="47" y="121"/>
                  </a:cubicBezTo>
                  <a:cubicBezTo>
                    <a:pt x="27" y="105"/>
                    <a:pt x="16" y="86"/>
                    <a:pt x="15" y="65"/>
                  </a:cubicBezTo>
                  <a:lnTo>
                    <a:pt x="239" y="25"/>
                  </a:lnTo>
                  <a:cubicBezTo>
                    <a:pt x="240" y="36"/>
                    <a:pt x="240" y="46"/>
                    <a:pt x="238" y="56"/>
                  </a:cubicBezTo>
                  <a:lnTo>
                    <a:pt x="198" y="67"/>
                  </a:lnTo>
                  <a:lnTo>
                    <a:pt x="194" y="47"/>
                  </a:lnTo>
                  <a:cubicBezTo>
                    <a:pt x="193" y="47"/>
                    <a:pt x="193" y="47"/>
                    <a:pt x="193" y="47"/>
                  </a:cubicBezTo>
                  <a:lnTo>
                    <a:pt x="186" y="48"/>
                  </a:lnTo>
                  <a:cubicBezTo>
                    <a:pt x="186" y="49"/>
                    <a:pt x="186" y="49"/>
                    <a:pt x="186" y="49"/>
                  </a:cubicBezTo>
                  <a:lnTo>
                    <a:pt x="190" y="69"/>
                  </a:lnTo>
                  <a:lnTo>
                    <a:pt x="158" y="78"/>
                  </a:lnTo>
                  <a:lnTo>
                    <a:pt x="153" y="56"/>
                  </a:lnTo>
                  <a:cubicBezTo>
                    <a:pt x="153" y="55"/>
                    <a:pt x="153" y="55"/>
                    <a:pt x="153" y="55"/>
                  </a:cubicBezTo>
                  <a:lnTo>
                    <a:pt x="146" y="57"/>
                  </a:lnTo>
                  <a:cubicBezTo>
                    <a:pt x="146" y="57"/>
                    <a:pt x="145" y="57"/>
                    <a:pt x="145" y="57"/>
                  </a:cubicBezTo>
                  <a:lnTo>
                    <a:pt x="150" y="80"/>
                  </a:lnTo>
                  <a:lnTo>
                    <a:pt x="98" y="95"/>
                  </a:lnTo>
                  <a:lnTo>
                    <a:pt x="105" y="103"/>
                  </a:lnTo>
                  <a:lnTo>
                    <a:pt x="152" y="92"/>
                  </a:lnTo>
                  <a:lnTo>
                    <a:pt x="156" y="112"/>
                  </a:lnTo>
                  <a:cubicBezTo>
                    <a:pt x="156" y="112"/>
                    <a:pt x="156" y="112"/>
                    <a:pt x="156" y="112"/>
                  </a:cubicBezTo>
                  <a:cubicBezTo>
                    <a:pt x="161" y="111"/>
                    <a:pt x="164" y="110"/>
                    <a:pt x="164" y="110"/>
                  </a:cubicBezTo>
                  <a:lnTo>
                    <a:pt x="160" y="90"/>
                  </a:lnTo>
                  <a:lnTo>
                    <a:pt x="192" y="82"/>
                  </a:lnTo>
                  <a:lnTo>
                    <a:pt x="196" y="104"/>
                  </a:lnTo>
                  <a:cubicBezTo>
                    <a:pt x="196" y="104"/>
                    <a:pt x="197" y="104"/>
                    <a:pt x="197" y="104"/>
                  </a:cubicBezTo>
                  <a:cubicBezTo>
                    <a:pt x="202" y="103"/>
                    <a:pt x="204" y="102"/>
                    <a:pt x="204" y="102"/>
                  </a:cubicBezTo>
                  <a:lnTo>
                    <a:pt x="200" y="80"/>
                  </a:lnTo>
                  <a:lnTo>
                    <a:pt x="234" y="72"/>
                  </a:lnTo>
                  <a:cubicBezTo>
                    <a:pt x="227" y="95"/>
                    <a:pt x="216" y="113"/>
                    <a:pt x="200" y="125"/>
                  </a:cubicBezTo>
                  <a:cubicBezTo>
                    <a:pt x="182" y="140"/>
                    <a:pt x="160" y="147"/>
                    <a:pt x="132" y="14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12611952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 smtClean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 smtClean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/>
          </a:p>
          <a:p>
            <a:pPr marL="0" algn="just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María ten 75 anos, e ten un diagnóstico de Trastorno Bipolar. Precisa de supervisión para a toma de tratamento. Ate fai 6 meses, era o seu home quen se encargaba desta función. Ao falecer este, queda soa, se ben a súa filla, Rosa, que vive na mesma localidade, supervisaba a toma de tratamento na medida das súas posibilidades.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 smtClean="0"/>
          </a:p>
          <a:p>
            <a:pPr marL="0" algn="just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Esta supervisión estaba sendo insuficiente, e comezou a tomar irregularmente o tratamento, sufrindo unha descompensación que motivou o seu ingreso na Unidade de Hospitalización Psiquiátrica. Durante o ingreso, comunicáselle á filla a necesidade dun maior apoio e supervisión, e que non é recomendable que María continúe vivindo soa.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Rosa, ante esta situación, decide incapacitar a María para que se vaia a un centro. 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/>
          </a:p>
        </p:txBody>
      </p:sp>
    </p:spTree>
    <p:extLst>
      <p:ext uri="{BB962C8B-B14F-4D97-AF65-F5344CB8AC3E}">
        <p14:creationId xmlns:p14="http://schemas.microsoft.com/office/powerpoint/2010/main" val="2731443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631950"/>
            <a:ext cx="8226425" cy="4605362"/>
          </a:xfrm>
        </p:spPr>
        <p:txBody>
          <a:bodyPr/>
          <a:lstStyle/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600" dirty="0" smtClean="0"/>
              <a:t>Pamela, solteira, 61 anos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600" dirty="0" smtClean="0"/>
              <a:t>Diagnóstico de esquizofrenia residual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600" dirty="0" smtClean="0"/>
              <a:t>Capacidade xudicial modificada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600" dirty="0" smtClean="0"/>
              <a:t>Patria Potestade rehabilitada en súa nai, Pepita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600" dirty="0" smtClean="0"/>
          </a:p>
          <a:p>
            <a:pPr marL="0" algn="just">
              <a:lnSpc>
                <a:spcPct val="100000"/>
              </a:lnSpc>
              <a:spcAft>
                <a:spcPts val="0"/>
              </a:spcAft>
            </a:pPr>
            <a:r>
              <a:rPr lang="gl-ES" sz="1600" dirty="0" smtClean="0"/>
              <a:t>Durante unha revisión rutinaria, detéctase un tumor maligno. O equipo médico considera que hai que intervir coa maior dilixencia posible, dado o avanzado do tumor. 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Pode Pamela recibir información médica?</a:t>
            </a:r>
            <a:endParaRPr lang="gl-ES" sz="1400" dirty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 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/>
              <a:t>Pode Pamela asinar </a:t>
            </a:r>
            <a:r>
              <a:rPr lang="gl-ES" sz="1400" dirty="0" smtClean="0"/>
              <a:t>o consentimento informado? </a:t>
            </a:r>
            <a:endParaRPr lang="gl-ES" sz="1400" dirty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400" dirty="0" smtClean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Pode Pepita recibir información sobre o estado de saúde de Pamela?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 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Pode unha persoa con capacidade xudicial modificada, asinar unha alta médica voluntaria?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 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Pode Pamela negarse a recibir un tratamento médico, incluso en contra da opinión do Pepita?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 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E se é Pepita a que se nega a que Pamela sexa operada?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4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0693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800" dirty="0" smtClean="0"/>
          </a:p>
          <a:p>
            <a:pPr marL="0" algn="just">
              <a:lnSpc>
                <a:spcPct val="100000"/>
              </a:lnSpc>
              <a:spcAft>
                <a:spcPts val="0"/>
              </a:spcAft>
            </a:pPr>
            <a:r>
              <a:rPr lang="gl-ES" sz="1800" dirty="0" smtClean="0"/>
              <a:t>Pasado dous anos, Pamela xa está recuperada da patoloxía oncolóxica. Agora a dificultade é que </a:t>
            </a:r>
            <a:r>
              <a:rPr lang="gl-ES" sz="1800" dirty="0" smtClean="0"/>
              <a:t>a súa </a:t>
            </a:r>
            <a:r>
              <a:rPr lang="gl-ES" sz="1800" dirty="0" smtClean="0"/>
              <a:t>nai, Pepita</a:t>
            </a:r>
            <a:r>
              <a:rPr lang="gl-ES" sz="1800" dirty="0" smtClean="0"/>
              <a:t>, </a:t>
            </a:r>
            <a:r>
              <a:rPr lang="gl-ES" sz="1800" dirty="0" smtClean="0"/>
              <a:t>cada vez está máis limitada para continuar dispensando os coidados que Pamela precisa. </a:t>
            </a:r>
            <a:r>
              <a:rPr lang="gl-ES" sz="1800" dirty="0" smtClean="0"/>
              <a:t>Por isto, Pepita solicita </a:t>
            </a:r>
            <a:r>
              <a:rPr lang="gl-ES" sz="1800" dirty="0" smtClean="0"/>
              <a:t>valoración do grao dependencia para as dúas, e así poder acceder conxuntamente a praza en centro residencial.</a:t>
            </a:r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800" dirty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endParaRPr lang="gl-ES" sz="1800" dirty="0" smtClean="0"/>
          </a:p>
          <a:p>
            <a:pPr marL="0">
              <a:lnSpc>
                <a:spcPct val="100000"/>
              </a:lnSpc>
              <a:spcAft>
                <a:spcPts val="0"/>
              </a:spcAft>
            </a:pPr>
            <a:r>
              <a:rPr lang="gl-ES" sz="1800" dirty="0" smtClean="0"/>
              <a:t>Pasado un ano, consiguen acceder ao recurso. Que debería facer Pepita?</a:t>
            </a:r>
            <a:endParaRPr lang="gl-ES" sz="1800" dirty="0"/>
          </a:p>
        </p:txBody>
      </p:sp>
    </p:spTree>
    <p:extLst>
      <p:ext uri="{BB962C8B-B14F-4D97-AF65-F5344CB8AC3E}">
        <p14:creationId xmlns:p14="http://schemas.microsoft.com/office/powerpoint/2010/main" val="973680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/>
            <a:r>
              <a:rPr lang="gl-ES" b="1" dirty="0" smtClean="0"/>
              <a:t>Outros elementos asociados a enfermidade mental e ámbito xurídico</a:t>
            </a:r>
            <a:endParaRPr lang="gl-ES" dirty="0" smtClean="0"/>
          </a:p>
          <a:p>
            <a:pPr marL="0"/>
            <a:r>
              <a:rPr lang="gl-ES" b="1" dirty="0" smtClean="0"/>
              <a:t>  </a:t>
            </a:r>
            <a:endParaRPr lang="gl-ES" dirty="0" smtClean="0"/>
          </a:p>
          <a:p>
            <a:pPr marL="0" algn="ctr"/>
            <a:r>
              <a:rPr lang="gl-ES" b="1" u="sng" dirty="0" smtClean="0"/>
              <a:t>internamento</a:t>
            </a:r>
            <a:r>
              <a:rPr lang="gl-ES" dirty="0" smtClean="0"/>
              <a:t>  ≠   Incapacitación</a:t>
            </a:r>
          </a:p>
          <a:p>
            <a:pPr marL="0">
              <a:buFont typeface="Wingdings" charset="2"/>
              <a:buChar char="Ø"/>
            </a:pPr>
            <a:endParaRPr lang="gl-ES" dirty="0" smtClean="0"/>
          </a:p>
          <a:p>
            <a:pPr marL="0" lvl="0">
              <a:buFont typeface="Wingdings" charset="2"/>
              <a:buChar char="Ø"/>
            </a:pPr>
            <a:r>
              <a:rPr lang="gl-ES" dirty="0" smtClean="0"/>
              <a:t>Unha persoa coa capacidade modificada xudicialmente non ten por que 	estar internada.</a:t>
            </a:r>
          </a:p>
          <a:p>
            <a:pPr marL="0" lvl="0">
              <a:buFont typeface="Wingdings" charset="2"/>
              <a:buChar char="Ø"/>
            </a:pPr>
            <a:r>
              <a:rPr lang="gl-ES" dirty="0" smtClean="0"/>
              <a:t>Unha persoa “capaz” pode ser obxecto de internamento involuntario</a:t>
            </a:r>
          </a:p>
          <a:p>
            <a:pPr marL="0"/>
            <a:endParaRPr lang="gl-ES" dirty="0" smtClean="0"/>
          </a:p>
          <a:p>
            <a:pPr marL="0" algn="just"/>
            <a:r>
              <a:rPr lang="gl-ES" dirty="0" smtClean="0"/>
              <a:t>O internamento dunha persoa con capacidade modificada xudicialmente será sempre involuntario (ausencia da capacidade de obrar).</a:t>
            </a:r>
          </a:p>
          <a:p>
            <a:r>
              <a:rPr lang="es-ES_tradnl" dirty="0"/>
              <a:t> </a:t>
            </a:r>
          </a:p>
          <a:p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722995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31950"/>
            <a:ext cx="8226425" cy="4605362"/>
          </a:xfrm>
        </p:spPr>
        <p:txBody>
          <a:bodyPr/>
          <a:lstStyle/>
          <a:p>
            <a:pPr marL="0">
              <a:spcAft>
                <a:spcPts val="0"/>
              </a:spcAft>
            </a:pPr>
            <a:r>
              <a:rPr lang="gl-ES" sz="1600" b="1" dirty="0" smtClean="0"/>
              <a:t>Internamentos non voluntarios por razón de trastorno psiquiátrico</a:t>
            </a:r>
            <a:endParaRPr lang="gl-ES" sz="1600" dirty="0" smtClean="0"/>
          </a:p>
          <a:p>
            <a:pPr marL="0">
              <a:spcAft>
                <a:spcPts val="0"/>
              </a:spcAft>
            </a:pPr>
            <a:r>
              <a:rPr lang="gl-ES" sz="1600" dirty="0" smtClean="0"/>
              <a:t> </a:t>
            </a:r>
          </a:p>
          <a:p>
            <a:pPr marL="0">
              <a:spcAft>
                <a:spcPts val="0"/>
              </a:spcAft>
            </a:pPr>
            <a:r>
              <a:rPr lang="gl-ES" sz="1600" dirty="0" smtClean="0"/>
              <a:t>Lei Axuizamento Civil artigo 763</a:t>
            </a:r>
          </a:p>
          <a:p>
            <a:pPr marL="0">
              <a:spcAft>
                <a:spcPts val="0"/>
              </a:spcAft>
            </a:pPr>
            <a:r>
              <a:rPr lang="gl-ES" sz="1600" dirty="0" smtClean="0"/>
              <a:t> </a:t>
            </a:r>
          </a:p>
          <a:p>
            <a:pPr marL="0" algn="just">
              <a:spcAft>
                <a:spcPts val="0"/>
              </a:spcAft>
            </a:pPr>
            <a:r>
              <a:rPr lang="gl-ES" sz="1600" b="1" dirty="0" smtClean="0"/>
              <a:t>Non Urxentes</a:t>
            </a:r>
            <a:r>
              <a:rPr lang="gl-ES" sz="1600" dirty="0" smtClean="0"/>
              <a:t>: </a:t>
            </a:r>
          </a:p>
          <a:p>
            <a:pPr marL="0" algn="just">
              <a:spcAft>
                <a:spcPts val="0"/>
              </a:spcAft>
            </a:pPr>
            <a:r>
              <a:rPr lang="gl-ES" sz="1600" dirty="0" smtClean="0"/>
              <a:t>precisa autorización previa do tribunal do lugar onde resida a persoa afectada por dita medida.</a:t>
            </a:r>
          </a:p>
          <a:p>
            <a:pPr marL="0">
              <a:spcAft>
                <a:spcPts val="0"/>
              </a:spcAft>
            </a:pPr>
            <a:r>
              <a:rPr lang="gl-ES" sz="1600" dirty="0" smtClean="0"/>
              <a:t> </a:t>
            </a:r>
          </a:p>
          <a:p>
            <a:pPr marL="0" algn="just">
              <a:spcAft>
                <a:spcPts val="0"/>
              </a:spcAft>
            </a:pPr>
            <a:r>
              <a:rPr lang="gl-ES" sz="1600" b="1" dirty="0" smtClean="0"/>
              <a:t>Urxentes:</a:t>
            </a:r>
            <a:r>
              <a:rPr lang="gl-ES" sz="1600" dirty="0" smtClean="0"/>
              <a:t> </a:t>
            </a:r>
          </a:p>
          <a:p>
            <a:pPr marL="0" algn="just">
              <a:spcAft>
                <a:spcPts val="0"/>
              </a:spcAft>
            </a:pPr>
            <a:r>
              <a:rPr lang="gl-ES" sz="1600" dirty="0" smtClean="0"/>
              <a:t>prodúcense sen autorización xudicial previa. O Xuíz/a competente para ratificar o internamento é o do lugar onde radique o centro onde se fixo o internamento.</a:t>
            </a:r>
          </a:p>
          <a:p>
            <a:pPr marL="0" lvl="0" algn="just">
              <a:spcAft>
                <a:spcPts val="0"/>
              </a:spcAft>
            </a:pPr>
            <a:r>
              <a:rPr lang="gl-ES" sz="1600" dirty="0" smtClean="0"/>
              <a:t>A persoa responsable do centro  no que se produza internamento (ou o facultativo que decidiu o ingreso) debe dar conta ao xulgado dentro do prazo de </a:t>
            </a:r>
            <a:r>
              <a:rPr lang="gl-ES" sz="1600" b="1" dirty="0" smtClean="0"/>
              <a:t>24 horas.</a:t>
            </a:r>
            <a:endParaRPr lang="gl-ES" sz="1600" dirty="0" smtClean="0"/>
          </a:p>
          <a:p>
            <a:pPr marL="0" lvl="0" algn="just">
              <a:spcAft>
                <a:spcPts val="0"/>
              </a:spcAft>
            </a:pPr>
            <a:r>
              <a:rPr lang="gl-ES" sz="1600" dirty="0" smtClean="0"/>
              <a:t>A ratificación da medida deberá efectuarse nun prazo máximo de</a:t>
            </a:r>
            <a:r>
              <a:rPr lang="gl-ES" sz="1600" b="1" dirty="0" smtClean="0"/>
              <a:t> 72 h</a:t>
            </a:r>
            <a:r>
              <a:rPr lang="gl-ES" sz="1600" dirty="0" smtClean="0"/>
              <a:t> dende que o internamento chegue a coñecemento do tribunal.</a:t>
            </a:r>
          </a:p>
          <a:p>
            <a:pPr marL="0" lvl="0" algn="just">
              <a:spcAft>
                <a:spcPts val="0"/>
              </a:spcAft>
            </a:pPr>
            <a:r>
              <a:rPr lang="gl-ES" sz="1600" dirty="0" smtClean="0"/>
              <a:t>Obriga dos facultativos de informar periodicamente o tribunal sobre a necesidade de manter a medida. (semestralmente)</a:t>
            </a:r>
          </a:p>
          <a:p>
            <a:pPr marL="0" lvl="0" algn="just">
              <a:spcAft>
                <a:spcPts val="0"/>
              </a:spcAft>
            </a:pPr>
            <a:r>
              <a:rPr lang="gl-ES" sz="1600" dirty="0" smtClean="0"/>
              <a:t>Cando a persoa enferma sexa dada de alta terán que comunicalo inmediatamente ao tribunal competente</a:t>
            </a:r>
          </a:p>
          <a:p>
            <a:pPr marL="0" lvl="0">
              <a:spcAft>
                <a:spcPts val="0"/>
              </a:spcAft>
            </a:pPr>
            <a:endParaRPr lang="gl-ES" sz="1600" dirty="0" smtClean="0"/>
          </a:p>
          <a:p>
            <a:pPr marL="0">
              <a:spcAft>
                <a:spcPts val="0"/>
              </a:spcAft>
            </a:pPr>
            <a:r>
              <a:rPr lang="gl-ES" sz="1600" dirty="0" smtClean="0"/>
              <a:t>Neste caso estamos a falar de internamentos con </a:t>
            </a:r>
            <a:r>
              <a:rPr lang="gl-ES" sz="1600" b="1" dirty="0" smtClean="0"/>
              <a:t>autorización xudicial</a:t>
            </a:r>
            <a:endParaRPr lang="gl-ES" sz="1600" dirty="0" smtClean="0"/>
          </a:p>
          <a:p>
            <a:pPr marL="0">
              <a:spcAft>
                <a:spcPts val="0"/>
              </a:spcAft>
            </a:pPr>
            <a:endParaRPr lang="gl-ES" sz="16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23779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/>
            <a:r>
              <a:rPr lang="gl-ES" dirty="0" smtClean="0"/>
              <a:t>Internamentos por </a:t>
            </a:r>
            <a:r>
              <a:rPr lang="gl-ES" b="1" dirty="0" smtClean="0"/>
              <a:t>orde xudicial</a:t>
            </a:r>
            <a:endParaRPr lang="gl-ES" dirty="0" smtClean="0"/>
          </a:p>
          <a:p>
            <a:pPr marL="0" algn="just"/>
            <a:endParaRPr lang="gl-ES" b="1" dirty="0"/>
          </a:p>
          <a:p>
            <a:pPr marL="0" algn="just"/>
            <a:r>
              <a:rPr lang="gl-ES" sz="1600" dirty="0" smtClean="0"/>
              <a:t>Vía penal</a:t>
            </a:r>
          </a:p>
          <a:p>
            <a:pPr marL="400050" lvl="1" algn="just">
              <a:buFont typeface="Wingdings" charset="2"/>
              <a:buChar char="§"/>
            </a:pPr>
            <a:r>
              <a:rPr lang="gl-ES" sz="1600" dirty="0" smtClean="0"/>
              <a:t>Cando unha persoa presumiblemente afecta de patoloxía psiquiátrica importante cometera un feito delitivo (que no caso de ser imputable sería delito)</a:t>
            </a:r>
          </a:p>
          <a:p>
            <a:pPr marL="400050" lvl="1" algn="just">
              <a:buFont typeface="Wingdings" charset="2"/>
              <a:buChar char="§"/>
            </a:pPr>
            <a:r>
              <a:rPr lang="gl-ES" sz="1600" dirty="0" smtClean="0"/>
              <a:t>procederase a exame psiquiátrico e si se declara ininputable (por falta de gobernabilidade) declararase a medida de internamento en centro para o seu tratamento.</a:t>
            </a:r>
          </a:p>
          <a:p>
            <a:pPr marL="400050" lvl="1" algn="just">
              <a:buFont typeface="Wingdings" charset="2"/>
              <a:buChar char="§"/>
            </a:pPr>
            <a:r>
              <a:rPr lang="gl-ES" sz="1600" dirty="0" smtClean="0"/>
              <a:t>Na sentenza, declararase a enfermidade mental e a exención da responsabilidade penal. </a:t>
            </a:r>
          </a:p>
          <a:p>
            <a:pPr marL="400050" lvl="1" algn="just">
              <a:buFont typeface="Wingdings" charset="2"/>
              <a:buChar char="§"/>
            </a:pPr>
            <a:r>
              <a:rPr lang="gl-ES" sz="1600" dirty="0" smtClean="0"/>
              <a:t>Nestes casos, o Xuíz/a poderá decretar internamento en Hospital Psiquiátrico do que non poderá saír sen autorización do Tribunal.</a:t>
            </a:r>
          </a:p>
          <a:p>
            <a:pPr marL="400050" lvl="1" algn="just">
              <a:buFont typeface="Wingdings" charset="2"/>
              <a:buChar char="§"/>
            </a:pPr>
            <a:r>
              <a:rPr lang="gl-ES" sz="1600" dirty="0" smtClean="0"/>
              <a:t>Medida de seguridade e tratamento forzoso, limitada no tempo ao equivalente da pena privativa de liberdade en caso de ser declarado culpable</a:t>
            </a:r>
          </a:p>
          <a:p>
            <a:pPr marL="0"/>
            <a:endParaRPr lang="gl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132667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Aft>
                <a:spcPts val="0"/>
              </a:spcAft>
            </a:pPr>
            <a:r>
              <a:rPr lang="es-ES_tradnl" dirty="0"/>
              <a:t>PROGRAMA ACOUGO - O61</a:t>
            </a:r>
          </a:p>
          <a:p>
            <a:pPr marL="0">
              <a:spcAft>
                <a:spcPts val="0"/>
              </a:spcAft>
            </a:pPr>
            <a:r>
              <a:rPr lang="es-ES_tradnl" dirty="0"/>
              <a:t> </a:t>
            </a:r>
          </a:p>
          <a:p>
            <a:pPr marL="0" algn="just">
              <a:spcAft>
                <a:spcPts val="0"/>
              </a:spcAft>
            </a:pPr>
            <a:r>
              <a:rPr lang="gl-ES" dirty="0" smtClean="0"/>
              <a:t>Acordo entre:</a:t>
            </a:r>
          </a:p>
          <a:p>
            <a:pPr marL="800100" lvl="2" algn="just">
              <a:spcAft>
                <a:spcPts val="0"/>
              </a:spcAft>
              <a:buFont typeface="Arial"/>
              <a:buChar char="•"/>
            </a:pPr>
            <a:r>
              <a:rPr lang="gl-ES" dirty="0" smtClean="0"/>
              <a:t>Cª de Sanidade -Sergas, </a:t>
            </a:r>
          </a:p>
          <a:p>
            <a:pPr marL="800100" lvl="2" algn="just">
              <a:spcAft>
                <a:spcPts val="0"/>
              </a:spcAft>
              <a:buFont typeface="Arial"/>
              <a:buChar char="•"/>
            </a:pPr>
            <a:r>
              <a:rPr lang="gl-ES" dirty="0" smtClean="0"/>
              <a:t>Cª de Presidencia, Administracións Públicas e Xustiza, </a:t>
            </a:r>
          </a:p>
          <a:p>
            <a:pPr marL="800100" lvl="2" algn="just">
              <a:spcAft>
                <a:spcPts val="0"/>
              </a:spcAft>
              <a:buFont typeface="Arial"/>
              <a:buChar char="•"/>
            </a:pPr>
            <a:r>
              <a:rPr lang="gl-ES" dirty="0" smtClean="0"/>
              <a:t>Tribunal Superior de Xustiza de Galicia</a:t>
            </a:r>
          </a:p>
          <a:p>
            <a:pPr marL="800100" lvl="2" algn="just">
              <a:spcAft>
                <a:spcPts val="0"/>
              </a:spcAft>
              <a:buFont typeface="Arial"/>
              <a:buChar char="•"/>
            </a:pPr>
            <a:r>
              <a:rPr lang="gl-ES" dirty="0" smtClean="0"/>
              <a:t>Delegación do Goberno en Galicia</a:t>
            </a:r>
          </a:p>
          <a:p>
            <a:pPr marL="0" algn="just">
              <a:spcAft>
                <a:spcPts val="0"/>
              </a:spcAft>
            </a:pPr>
            <a:r>
              <a:rPr lang="gl-ES" dirty="0" smtClean="0"/>
              <a:t> </a:t>
            </a:r>
          </a:p>
          <a:p>
            <a:pPr marL="0" algn="just">
              <a:spcAft>
                <a:spcPts val="0"/>
              </a:spcAft>
            </a:pPr>
            <a:r>
              <a:rPr lang="gl-ES" dirty="0" smtClean="0"/>
              <a:t>Obxecto: </a:t>
            </a:r>
          </a:p>
          <a:p>
            <a:pPr marL="800100" lvl="2" algn="just">
              <a:spcAft>
                <a:spcPts val="0"/>
              </a:spcAft>
            </a:pPr>
            <a:r>
              <a:rPr lang="gl-ES" dirty="0" smtClean="0"/>
              <a:t>Considérase “traslado e ingreso non voluntario urxente” aquel que, segundo criterio médico, resulte necesario realizar de inmediato para a atención dun paciente afectado por un trastorno ou enfermidade mental que altere a súa capacidade de discernimento, non se atope en condicións de outorgar o seu consentimento e/ou lle produza un efecto incapacitante. </a:t>
            </a:r>
          </a:p>
          <a:p>
            <a:pPr algn="just"/>
            <a:endParaRPr lang="gl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815464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Aft>
                <a:spcPts val="0"/>
              </a:spcAft>
            </a:pPr>
            <a:r>
              <a:rPr lang="es-ES_tradnl" dirty="0" smtClean="0"/>
              <a:t>. </a:t>
            </a:r>
            <a:endParaRPr lang="es-ES_tradnl" dirty="0"/>
          </a:p>
          <a:p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pic>
        <p:nvPicPr>
          <p:cNvPr id="5" name="Imagen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63" b="31313"/>
          <a:stretch/>
        </p:blipFill>
        <p:spPr bwMode="auto">
          <a:xfrm>
            <a:off x="2627784" y="1412776"/>
            <a:ext cx="3857625" cy="47999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89005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Aft>
                <a:spcPts val="0"/>
              </a:spcAft>
            </a:pPr>
            <a:r>
              <a:rPr lang="es-ES_tradnl" dirty="0" smtClean="0"/>
              <a:t>. </a:t>
            </a:r>
            <a:endParaRPr lang="es-ES_tradnl" dirty="0"/>
          </a:p>
          <a:p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2" name="Rectángulo 1"/>
          <p:cNvSpPr/>
          <p:nvPr/>
        </p:nvSpPr>
        <p:spPr>
          <a:xfrm>
            <a:off x="683568" y="1412776"/>
            <a:ext cx="7488832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b="1" dirty="0">
                <a:solidFill>
                  <a:srgbClr val="000000"/>
                </a:solidFill>
              </a:rPr>
              <a:t>Referencias </a:t>
            </a:r>
            <a:r>
              <a:rPr lang="es-ES_tradnl" b="1" dirty="0" err="1">
                <a:solidFill>
                  <a:srgbClr val="000000"/>
                </a:solidFill>
              </a:rPr>
              <a:t>lexislativas</a:t>
            </a:r>
            <a:r>
              <a:rPr lang="es-ES_tradnl" b="1" dirty="0">
                <a:solidFill>
                  <a:srgbClr val="000000"/>
                </a:solidFill>
              </a:rPr>
              <a:t> básicas:</a:t>
            </a:r>
            <a:endParaRPr lang="es-ES_tradnl" dirty="0">
              <a:solidFill>
                <a:srgbClr val="000000"/>
              </a:solidFill>
            </a:endParaRPr>
          </a:p>
          <a:p>
            <a:r>
              <a:rPr lang="es-ES_tradnl" dirty="0">
                <a:solidFill>
                  <a:srgbClr val="000000"/>
                </a:solidFill>
              </a:rPr>
              <a:t> </a:t>
            </a:r>
          </a:p>
          <a:p>
            <a:r>
              <a:rPr lang="es-ES_tradnl" dirty="0">
                <a:solidFill>
                  <a:srgbClr val="000000"/>
                </a:solidFill>
              </a:rPr>
              <a:t>Código Civil</a:t>
            </a:r>
          </a:p>
          <a:p>
            <a:r>
              <a:rPr lang="es-ES_tradnl" dirty="0" err="1">
                <a:solidFill>
                  <a:srgbClr val="000000"/>
                </a:solidFill>
              </a:rPr>
              <a:t>Lei</a:t>
            </a:r>
            <a:r>
              <a:rPr lang="es-ES_tradnl" dirty="0">
                <a:solidFill>
                  <a:srgbClr val="000000"/>
                </a:solidFill>
              </a:rPr>
              <a:t> 1/2000, de 7 de </a:t>
            </a:r>
            <a:r>
              <a:rPr lang="es-ES_tradnl" dirty="0" err="1">
                <a:solidFill>
                  <a:srgbClr val="000000"/>
                </a:solidFill>
              </a:rPr>
              <a:t>xaneiro</a:t>
            </a:r>
            <a:r>
              <a:rPr lang="es-ES_tradnl" dirty="0">
                <a:solidFill>
                  <a:srgbClr val="000000"/>
                </a:solidFill>
              </a:rPr>
              <a:t>, de </a:t>
            </a:r>
            <a:r>
              <a:rPr lang="es-ES_tradnl" dirty="0" err="1">
                <a:solidFill>
                  <a:srgbClr val="000000"/>
                </a:solidFill>
              </a:rPr>
              <a:t>Axuizamento</a:t>
            </a:r>
            <a:r>
              <a:rPr lang="es-ES_tradnl" dirty="0">
                <a:solidFill>
                  <a:srgbClr val="000000"/>
                </a:solidFill>
              </a:rPr>
              <a:t> Civil</a:t>
            </a:r>
          </a:p>
          <a:p>
            <a:r>
              <a:rPr lang="es-ES_tradnl" dirty="0">
                <a:solidFill>
                  <a:srgbClr val="000000"/>
                </a:solidFill>
              </a:rPr>
              <a:t> </a:t>
            </a:r>
          </a:p>
          <a:p>
            <a:r>
              <a:rPr lang="es-ES_tradnl" dirty="0">
                <a:solidFill>
                  <a:srgbClr val="000000"/>
                </a:solidFill>
              </a:rPr>
              <a:t> </a:t>
            </a:r>
          </a:p>
          <a:p>
            <a:r>
              <a:rPr lang="es-ES_tradnl" b="1" dirty="0" smtClean="0">
                <a:solidFill>
                  <a:srgbClr val="000000"/>
                </a:solidFill>
              </a:rPr>
              <a:t>Bibliograf</a:t>
            </a:r>
            <a:r>
              <a:rPr lang="es-ES_tradnl" b="1" dirty="0" smtClean="0">
                <a:solidFill>
                  <a:srgbClr val="000000"/>
                </a:solidFill>
              </a:rPr>
              <a:t>í</a:t>
            </a:r>
            <a:r>
              <a:rPr lang="es-ES_tradnl" b="1" dirty="0" smtClean="0">
                <a:solidFill>
                  <a:srgbClr val="000000"/>
                </a:solidFill>
              </a:rPr>
              <a:t>a</a:t>
            </a:r>
            <a:endParaRPr lang="es-ES_tradnl" dirty="0">
              <a:solidFill>
                <a:srgbClr val="000000"/>
              </a:solidFill>
            </a:endParaRPr>
          </a:p>
          <a:p>
            <a:r>
              <a:rPr lang="es-ES_tradnl" dirty="0">
                <a:solidFill>
                  <a:srgbClr val="000000"/>
                </a:solidFill>
              </a:rPr>
              <a:t>GUÍA PRÁCTICA SOBRE LA INCAPACIDAD JUDICIAL Y OTRAS ACTUACIONES EN BENEFICIO DE LAS PERSONAS CON DISCAPACIDAD </a:t>
            </a:r>
          </a:p>
          <a:p>
            <a:r>
              <a:rPr lang="es-ES_tradnl" dirty="0">
                <a:solidFill>
                  <a:srgbClr val="000000"/>
                </a:solidFill>
              </a:rPr>
              <a:t>Fundación jiennense de tutela 3ª </a:t>
            </a:r>
            <a:r>
              <a:rPr lang="es-ES_tradnl" dirty="0" err="1">
                <a:solidFill>
                  <a:srgbClr val="000000"/>
                </a:solidFill>
              </a:rPr>
              <a:t>ed</a:t>
            </a:r>
            <a:endParaRPr lang="es-ES_tradnl" dirty="0">
              <a:solidFill>
                <a:srgbClr val="000000"/>
              </a:solidFill>
            </a:endParaRPr>
          </a:p>
          <a:p>
            <a:r>
              <a:rPr lang="es-ES_tradnl" dirty="0">
                <a:solidFill>
                  <a:srgbClr val="000000"/>
                </a:solidFill>
              </a:rPr>
              <a:t> </a:t>
            </a:r>
          </a:p>
          <a:p>
            <a:r>
              <a:rPr lang="es-ES_tradnl" dirty="0">
                <a:solidFill>
                  <a:srgbClr val="000000"/>
                </a:solidFill>
              </a:rPr>
              <a:t> </a:t>
            </a:r>
          </a:p>
          <a:p>
            <a:r>
              <a:rPr lang="es-ES_tradnl" dirty="0">
                <a:solidFill>
                  <a:srgbClr val="000000"/>
                </a:solidFill>
              </a:rPr>
              <a:t>Guía informativa sobre protección </a:t>
            </a:r>
            <a:r>
              <a:rPr lang="es-ES_tradnl" dirty="0" err="1">
                <a:solidFill>
                  <a:srgbClr val="000000"/>
                </a:solidFill>
              </a:rPr>
              <a:t>xurídica</a:t>
            </a:r>
            <a:r>
              <a:rPr lang="es-ES_tradnl" dirty="0">
                <a:solidFill>
                  <a:srgbClr val="000000"/>
                </a:solidFill>
              </a:rPr>
              <a:t> e </a:t>
            </a:r>
            <a:r>
              <a:rPr lang="es-ES_tradnl" dirty="0" err="1">
                <a:solidFill>
                  <a:srgbClr val="000000"/>
                </a:solidFill>
              </a:rPr>
              <a:t>discapacidade</a:t>
            </a:r>
            <a:r>
              <a:rPr lang="es-ES_tradnl" dirty="0">
                <a:solidFill>
                  <a:srgbClr val="000000"/>
                </a:solidFill>
              </a:rPr>
              <a:t> </a:t>
            </a:r>
          </a:p>
          <a:p>
            <a:r>
              <a:rPr lang="es-ES_tradnl" dirty="0">
                <a:solidFill>
                  <a:srgbClr val="000000"/>
                </a:solidFill>
              </a:rPr>
              <a:t>Xunta de Galicia - </a:t>
            </a:r>
            <a:r>
              <a:rPr lang="es-ES_tradnl" dirty="0" err="1">
                <a:solidFill>
                  <a:srgbClr val="000000"/>
                </a:solidFill>
              </a:rPr>
              <a:t>Consellería</a:t>
            </a:r>
            <a:r>
              <a:rPr lang="es-ES_tradnl" dirty="0">
                <a:solidFill>
                  <a:srgbClr val="000000"/>
                </a:solidFill>
              </a:rPr>
              <a:t> de </a:t>
            </a:r>
            <a:r>
              <a:rPr lang="es-ES_tradnl" dirty="0" err="1">
                <a:solidFill>
                  <a:srgbClr val="000000"/>
                </a:solidFill>
              </a:rPr>
              <a:t>Traballo</a:t>
            </a:r>
            <a:r>
              <a:rPr lang="es-ES_tradnl" dirty="0">
                <a:solidFill>
                  <a:srgbClr val="000000"/>
                </a:solidFill>
              </a:rPr>
              <a:t> e </a:t>
            </a:r>
            <a:r>
              <a:rPr lang="es-ES_tradnl" dirty="0" err="1">
                <a:solidFill>
                  <a:srgbClr val="000000"/>
                </a:solidFill>
              </a:rPr>
              <a:t>Benestar</a:t>
            </a:r>
            <a:r>
              <a:rPr lang="es-ES_tradnl" dirty="0">
                <a:solidFill>
                  <a:srgbClr val="000000"/>
                </a:solidFill>
              </a:rPr>
              <a:t> Secretaría </a:t>
            </a:r>
            <a:r>
              <a:rPr lang="es-ES_tradnl" dirty="0" err="1">
                <a:solidFill>
                  <a:srgbClr val="000000"/>
                </a:solidFill>
              </a:rPr>
              <a:t>Xeral</a:t>
            </a:r>
            <a:r>
              <a:rPr lang="es-ES_tradnl" dirty="0">
                <a:solidFill>
                  <a:srgbClr val="000000"/>
                </a:solidFill>
              </a:rPr>
              <a:t> de Política Social 2012 </a:t>
            </a:r>
          </a:p>
        </p:txBody>
      </p:sp>
    </p:spTree>
    <p:extLst>
      <p:ext uri="{BB962C8B-B14F-4D97-AF65-F5344CB8AC3E}">
        <p14:creationId xmlns:p14="http://schemas.microsoft.com/office/powerpoint/2010/main" val="382846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sp>
        <p:nvSpPr>
          <p:cNvPr id="2" name="Rectángulo 1"/>
          <p:cNvSpPr/>
          <p:nvPr/>
        </p:nvSpPr>
        <p:spPr>
          <a:xfrm>
            <a:off x="539552" y="1700808"/>
            <a:ext cx="8064896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dirty="0" smtClean="0">
                <a:solidFill>
                  <a:srgbClr val="000000"/>
                </a:solidFill>
              </a:rPr>
              <a:t>Clasificación Internacional de Deficiencias, Discapacidades e Minusvalías (CIDDM) da OMS. 1980</a:t>
            </a:r>
          </a:p>
          <a:p>
            <a:endParaRPr lang="gl-ES" dirty="0">
              <a:solidFill>
                <a:srgbClr val="000000"/>
              </a:solidFill>
            </a:endParaRPr>
          </a:p>
          <a:p>
            <a:endParaRPr lang="gl-ES" dirty="0" smtClean="0">
              <a:solidFill>
                <a:srgbClr val="000000"/>
              </a:solidFill>
            </a:endParaRPr>
          </a:p>
          <a:p>
            <a:endParaRPr lang="gl-ES" dirty="0" smtClean="0">
              <a:solidFill>
                <a:srgbClr val="000000"/>
              </a:solidFill>
            </a:endParaRPr>
          </a:p>
          <a:p>
            <a:r>
              <a:rPr lang="gl-ES" dirty="0" smtClean="0">
                <a:solidFill>
                  <a:srgbClr val="000000"/>
                </a:solidFill>
              </a:rPr>
              <a:t> </a:t>
            </a:r>
            <a:endParaRPr lang="gl-ES" sz="1200" dirty="0" smtClean="0">
              <a:solidFill>
                <a:srgbClr val="000000"/>
              </a:solidFill>
            </a:endParaRP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    Situación              Situación			Situación 			Situación </a:t>
            </a:r>
          </a:p>
          <a:p>
            <a:pPr algn="just"/>
            <a:r>
              <a:rPr lang="gl-ES" dirty="0">
                <a:solidFill>
                  <a:srgbClr val="000000"/>
                </a:solidFill>
              </a:rPr>
              <a:t> </a:t>
            </a:r>
            <a:r>
              <a:rPr lang="gl-ES" dirty="0" smtClean="0">
                <a:solidFill>
                  <a:srgbClr val="000000"/>
                </a:solidFill>
              </a:rPr>
              <a:t>   Intrínseca             exteriorizada           objetivada			socializada</a:t>
            </a:r>
          </a:p>
          <a:p>
            <a:pPr algn="just"/>
            <a:endParaRPr lang="gl-ES" dirty="0">
              <a:solidFill>
                <a:srgbClr val="000000"/>
              </a:solidFill>
            </a:endParaRP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				   Nivel Orgánico         Nivel persoal              Nivel social</a:t>
            </a:r>
          </a:p>
          <a:p>
            <a:pPr algn="just"/>
            <a:endParaRPr lang="gl-ES" dirty="0" smtClean="0">
              <a:solidFill>
                <a:srgbClr val="000000"/>
              </a:solidFill>
            </a:endParaRPr>
          </a:p>
          <a:p>
            <a:pPr algn="ctr"/>
            <a:endParaRPr lang="gl-ES" dirty="0" smtClean="0">
              <a:solidFill>
                <a:srgbClr val="000000"/>
              </a:solidFill>
            </a:endParaRP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Espondiloartrose	  Dor lumbar			trastorno postural		diminución</a:t>
            </a: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Lumbar													rendemento no</a:t>
            </a:r>
          </a:p>
          <a:p>
            <a:pPr algn="just"/>
            <a:r>
              <a:rPr lang="gl-ES" dirty="0">
                <a:solidFill>
                  <a:srgbClr val="000000"/>
                </a:solidFill>
              </a:rPr>
              <a:t>	</a:t>
            </a:r>
            <a:r>
              <a:rPr lang="gl-ES" dirty="0" smtClean="0">
                <a:solidFill>
                  <a:srgbClr val="000000"/>
                </a:solidFill>
              </a:rPr>
              <a:t>													traballo</a:t>
            </a:r>
          </a:p>
          <a:p>
            <a:pPr algn="ctr"/>
            <a:endParaRPr lang="gl-ES" dirty="0">
              <a:solidFill>
                <a:srgbClr val="000000"/>
              </a:solidFill>
            </a:endParaRPr>
          </a:p>
          <a:p>
            <a:pPr algn="ctr"/>
            <a:r>
              <a:rPr lang="gl-ES" dirty="0" smtClean="0">
                <a:solidFill>
                  <a:srgbClr val="000000"/>
                </a:solidFill>
              </a:rPr>
              <a:t>(o problema está na persoa)</a:t>
            </a:r>
            <a:endParaRPr lang="gl-ES" dirty="0">
              <a:solidFill>
                <a:srgbClr val="000000"/>
              </a:solidFill>
            </a:endParaRPr>
          </a:p>
        </p:txBody>
      </p:sp>
      <p:sp>
        <p:nvSpPr>
          <p:cNvPr id="3" name="Rectángulo redondeado 2"/>
          <p:cNvSpPr/>
          <p:nvPr/>
        </p:nvSpPr>
        <p:spPr bwMode="auto">
          <a:xfrm>
            <a:off x="611560" y="2708920"/>
            <a:ext cx="1584176" cy="5040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kumimoji="0" lang="gl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rPr>
              <a:t>enfermidade</a:t>
            </a:r>
            <a:endParaRPr kumimoji="0" lang="gl-E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</p:txBody>
      </p:sp>
      <p:cxnSp>
        <p:nvCxnSpPr>
          <p:cNvPr id="5" name="Conector recto de flecha 4"/>
          <p:cNvCxnSpPr>
            <a:stCxn id="3" idx="3"/>
            <a:endCxn id="6" idx="1"/>
          </p:cNvCxnSpPr>
          <p:nvPr/>
        </p:nvCxnSpPr>
        <p:spPr bwMode="auto">
          <a:xfrm>
            <a:off x="2195736" y="2960948"/>
            <a:ext cx="36004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0" name="Agrupar 9"/>
          <p:cNvGrpSpPr/>
          <p:nvPr/>
        </p:nvGrpSpPr>
        <p:grpSpPr>
          <a:xfrm>
            <a:off x="2555776" y="2708920"/>
            <a:ext cx="5904656" cy="504056"/>
            <a:chOff x="2555776" y="2708920"/>
            <a:chExt cx="5904656" cy="504056"/>
          </a:xfrm>
        </p:grpSpPr>
        <p:sp>
          <p:nvSpPr>
            <p:cNvPr id="6" name="Rectángulo redondeado 5"/>
            <p:cNvSpPr/>
            <p:nvPr/>
          </p:nvSpPr>
          <p:spPr bwMode="auto">
            <a:xfrm>
              <a:off x="2555776" y="2708920"/>
              <a:ext cx="1584176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dirty="0" smtClean="0">
                  <a:solidFill>
                    <a:srgbClr val="000000"/>
                  </a:solidFill>
                </a:rPr>
                <a:t>deficiencia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7" name="Rectángulo redondeado 6"/>
            <p:cNvSpPr/>
            <p:nvPr/>
          </p:nvSpPr>
          <p:spPr bwMode="auto">
            <a:xfrm>
              <a:off x="4644008" y="2708920"/>
              <a:ext cx="1800200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dirty="0">
                  <a:solidFill>
                    <a:srgbClr val="000000"/>
                  </a:solidFill>
                </a:rPr>
                <a:t>d</a:t>
              </a: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iscapacidade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8" name="Rectángulo redondeado 7"/>
            <p:cNvSpPr/>
            <p:nvPr/>
          </p:nvSpPr>
          <p:spPr bwMode="auto">
            <a:xfrm>
              <a:off x="6876256" y="2708920"/>
              <a:ext cx="1584176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minusvalía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cxnSp>
          <p:nvCxnSpPr>
            <p:cNvPr id="11" name="Conector recto de flecha 10"/>
            <p:cNvCxnSpPr/>
            <p:nvPr/>
          </p:nvCxnSpPr>
          <p:spPr bwMode="auto">
            <a:xfrm>
              <a:off x="4139952" y="2924944"/>
              <a:ext cx="50405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Conector recto de flecha 12"/>
            <p:cNvCxnSpPr/>
            <p:nvPr/>
          </p:nvCxnSpPr>
          <p:spPr bwMode="auto">
            <a:xfrm>
              <a:off x="6372200" y="2924944"/>
              <a:ext cx="50405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21528988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sp>
        <p:nvSpPr>
          <p:cNvPr id="2" name="Rectángulo 1"/>
          <p:cNvSpPr/>
          <p:nvPr/>
        </p:nvSpPr>
        <p:spPr>
          <a:xfrm>
            <a:off x="539552" y="1700808"/>
            <a:ext cx="8064896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gl-ES" dirty="0" smtClean="0">
                <a:solidFill>
                  <a:srgbClr val="000000"/>
                </a:solidFill>
              </a:rPr>
              <a:t>Clasificación Internacional do Funcionamento, da Discapacidade e da Saúde (CIF). OMS 2001</a:t>
            </a: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 </a:t>
            </a:r>
          </a:p>
          <a:p>
            <a:r>
              <a:rPr lang="es-ES" dirty="0" smtClean="0">
                <a:solidFill>
                  <a:srgbClr val="000000"/>
                </a:solidFill>
              </a:rPr>
              <a:t>C</a:t>
            </a:r>
            <a:r>
              <a:rPr lang="gl-ES" dirty="0" smtClean="0">
                <a:solidFill>
                  <a:srgbClr val="000000"/>
                </a:solidFill>
              </a:rPr>
              <a:t>iddm</a:t>
            </a:r>
          </a:p>
          <a:p>
            <a:endParaRPr lang="gl-ES" dirty="0">
              <a:solidFill>
                <a:srgbClr val="000000"/>
              </a:solidFill>
            </a:endParaRPr>
          </a:p>
          <a:p>
            <a:endParaRPr lang="gl-ES" dirty="0" smtClean="0">
              <a:solidFill>
                <a:srgbClr val="000000"/>
              </a:solidFill>
            </a:endParaRPr>
          </a:p>
          <a:p>
            <a:r>
              <a:rPr lang="gl-ES" dirty="0" smtClean="0">
                <a:solidFill>
                  <a:srgbClr val="000000"/>
                </a:solidFill>
              </a:rPr>
              <a:t>CIF</a:t>
            </a:r>
            <a:endParaRPr lang="gl-ES" dirty="0">
              <a:solidFill>
                <a:srgbClr val="000000"/>
              </a:solidFill>
            </a:endParaRPr>
          </a:p>
          <a:p>
            <a:pPr algn="ctr"/>
            <a:endParaRPr lang="gl-ES" dirty="0" smtClean="0">
              <a:solidFill>
                <a:srgbClr val="000000"/>
              </a:solidFill>
            </a:endParaRPr>
          </a:p>
          <a:p>
            <a:pPr algn="ctr"/>
            <a:endParaRPr lang="gl-ES" dirty="0">
              <a:solidFill>
                <a:srgbClr val="000000"/>
              </a:solidFill>
            </a:endParaRPr>
          </a:p>
          <a:p>
            <a:pPr algn="ctr"/>
            <a:endParaRPr lang="gl-ES" dirty="0" smtClean="0">
              <a:solidFill>
                <a:srgbClr val="000000"/>
              </a:solidFill>
            </a:endParaRPr>
          </a:p>
          <a:p>
            <a:pPr algn="ctr"/>
            <a:endParaRPr lang="gl-ES" dirty="0">
              <a:solidFill>
                <a:srgbClr val="000000"/>
              </a:solidFill>
            </a:endParaRPr>
          </a:p>
          <a:p>
            <a:pPr algn="ctr"/>
            <a:endParaRPr lang="gl-ES" dirty="0" smtClean="0">
              <a:solidFill>
                <a:srgbClr val="000000"/>
              </a:solidFill>
            </a:endParaRPr>
          </a:p>
          <a:p>
            <a:pPr algn="ctr"/>
            <a:endParaRPr lang="gl-ES" dirty="0">
              <a:solidFill>
                <a:srgbClr val="000000"/>
              </a:solidFill>
            </a:endParaRPr>
          </a:p>
          <a:p>
            <a:pPr algn="ctr"/>
            <a:endParaRPr lang="gl-ES" dirty="0" smtClean="0">
              <a:solidFill>
                <a:srgbClr val="000000"/>
              </a:solidFill>
            </a:endParaRPr>
          </a:p>
          <a:p>
            <a:pPr algn="ctr"/>
            <a:endParaRPr lang="gl-ES" dirty="0">
              <a:solidFill>
                <a:srgbClr val="000000"/>
              </a:solidFill>
            </a:endParaRPr>
          </a:p>
          <a:p>
            <a:pPr algn="ctr"/>
            <a:r>
              <a:rPr lang="gl-ES" dirty="0" smtClean="0">
                <a:solidFill>
                  <a:srgbClr val="000000"/>
                </a:solidFill>
              </a:rPr>
              <a:t>(traslada o problema ao contexto)</a:t>
            </a:r>
          </a:p>
          <a:p>
            <a:endParaRPr lang="gl-ES" dirty="0">
              <a:solidFill>
                <a:srgbClr val="000000"/>
              </a:solidFill>
            </a:endParaRPr>
          </a:p>
        </p:txBody>
      </p:sp>
      <p:grpSp>
        <p:nvGrpSpPr>
          <p:cNvPr id="5" name="Agrupar 4"/>
          <p:cNvGrpSpPr/>
          <p:nvPr/>
        </p:nvGrpSpPr>
        <p:grpSpPr>
          <a:xfrm>
            <a:off x="1403648" y="2420888"/>
            <a:ext cx="6480720" cy="504056"/>
            <a:chOff x="2555776" y="2708920"/>
            <a:chExt cx="5904656" cy="504056"/>
          </a:xfrm>
        </p:grpSpPr>
        <p:sp>
          <p:nvSpPr>
            <p:cNvPr id="6" name="Rectángulo redondeado 5"/>
            <p:cNvSpPr/>
            <p:nvPr/>
          </p:nvSpPr>
          <p:spPr bwMode="auto">
            <a:xfrm>
              <a:off x="2555776" y="2708920"/>
              <a:ext cx="1584176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dirty="0" smtClean="0">
                  <a:solidFill>
                    <a:srgbClr val="000000"/>
                  </a:solidFill>
                </a:rPr>
                <a:t>deficiencia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7" name="Rectángulo redondeado 6"/>
            <p:cNvSpPr/>
            <p:nvPr/>
          </p:nvSpPr>
          <p:spPr bwMode="auto">
            <a:xfrm>
              <a:off x="4644008" y="2708920"/>
              <a:ext cx="1800200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dirty="0">
                  <a:solidFill>
                    <a:srgbClr val="000000"/>
                  </a:solidFill>
                </a:rPr>
                <a:t>d</a:t>
              </a: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iscapacidade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8" name="Rectángulo redondeado 7"/>
            <p:cNvSpPr/>
            <p:nvPr/>
          </p:nvSpPr>
          <p:spPr bwMode="auto">
            <a:xfrm>
              <a:off x="6876256" y="2708920"/>
              <a:ext cx="1584176" cy="504056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minusvalía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cxnSp>
          <p:nvCxnSpPr>
            <p:cNvPr id="9" name="Conector recto de flecha 8"/>
            <p:cNvCxnSpPr/>
            <p:nvPr/>
          </p:nvCxnSpPr>
          <p:spPr bwMode="auto">
            <a:xfrm>
              <a:off x="4139952" y="2924944"/>
              <a:ext cx="50405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0" name="Conector recto de flecha 9"/>
            <p:cNvCxnSpPr/>
            <p:nvPr/>
          </p:nvCxnSpPr>
          <p:spPr bwMode="auto">
            <a:xfrm>
              <a:off x="6372200" y="2924944"/>
              <a:ext cx="50405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11" name="Agrupar 10"/>
          <p:cNvGrpSpPr/>
          <p:nvPr/>
        </p:nvGrpSpPr>
        <p:grpSpPr>
          <a:xfrm>
            <a:off x="1475656" y="3212976"/>
            <a:ext cx="6624736" cy="1728192"/>
            <a:chOff x="2555776" y="2708920"/>
            <a:chExt cx="6323612" cy="1728192"/>
          </a:xfrm>
        </p:grpSpPr>
        <p:sp>
          <p:nvSpPr>
            <p:cNvPr id="12" name="Rectángulo redondeado 11"/>
            <p:cNvSpPr/>
            <p:nvPr/>
          </p:nvSpPr>
          <p:spPr bwMode="auto">
            <a:xfrm>
              <a:off x="2555776" y="2708920"/>
              <a:ext cx="1584176" cy="1512168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es-ES" dirty="0" smtClean="0">
                  <a:solidFill>
                    <a:srgbClr val="000000"/>
                  </a:solidFill>
                </a:rPr>
                <a:t>D</a:t>
              </a:r>
              <a:r>
                <a:rPr lang="gl-ES" dirty="0" smtClean="0">
                  <a:solidFill>
                    <a:srgbClr val="000000"/>
                  </a:solidFill>
                </a:rPr>
                <a:t>eficits: </a:t>
              </a:r>
              <a:r>
                <a:rPr lang="gl-ES" sz="1400" dirty="0" smtClean="0">
                  <a:solidFill>
                    <a:srgbClr val="000000"/>
                  </a:solidFill>
                </a:rPr>
                <a:t>problemas nas funcións ou estruturas corporais</a:t>
              </a:r>
              <a:endParaRPr kumimoji="0" lang="gl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3" name="Rectángulo redondeado 12"/>
            <p:cNvSpPr/>
            <p:nvPr/>
          </p:nvSpPr>
          <p:spPr bwMode="auto">
            <a:xfrm>
              <a:off x="4644008" y="2708920"/>
              <a:ext cx="1872208" cy="1656184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dirty="0" smtClean="0">
                  <a:solidFill>
                    <a:srgbClr val="000000"/>
                  </a:solidFill>
                </a:rPr>
                <a:t>Limitacións na actividade:</a:t>
              </a:r>
              <a:endParaRPr kumimoji="0" lang="gl-E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sz="1400" dirty="0" smtClean="0">
                  <a:solidFill>
                    <a:srgbClr val="000000"/>
                  </a:solidFill>
                </a:rPr>
                <a:t>Dificultades que o individuo poida ter na realización da actividade</a:t>
              </a:r>
              <a:endParaRPr kumimoji="0" lang="gl-E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gl-E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charset="0"/>
                <a:cs typeface="Microsoft YaHei" charset="0"/>
              </a:endParaRPr>
            </a:p>
          </p:txBody>
        </p:sp>
        <p:sp>
          <p:nvSpPr>
            <p:cNvPr id="14" name="Rectángulo redondeado 13"/>
            <p:cNvSpPr/>
            <p:nvPr/>
          </p:nvSpPr>
          <p:spPr bwMode="auto">
            <a:xfrm>
              <a:off x="6876256" y="2708920"/>
              <a:ext cx="2003132" cy="1728192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kumimoji="0" lang="gl-E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  <a:ea typeface="ＭＳ Ｐゴシック" charset="0"/>
                  <a:cs typeface="Microsoft YaHei" charset="0"/>
                </a:rPr>
                <a:t>Restriccións na participación</a:t>
              </a:r>
            </a:p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r>
                <a:rPr lang="gl-ES" sz="1400" dirty="0" smtClean="0">
                  <a:solidFill>
                    <a:srgbClr val="000000"/>
                  </a:solidFill>
                </a:rPr>
                <a:t>Dificultades que o individuo eperimenta ao involucrarse en situacións vitais</a:t>
              </a:r>
              <a:endParaRPr kumimoji="0" lang="gl-E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endParaRPr>
            </a:p>
          </p:txBody>
        </p:sp>
        <p:cxnSp>
          <p:nvCxnSpPr>
            <p:cNvPr id="15" name="Conector recto de flecha 14"/>
            <p:cNvCxnSpPr/>
            <p:nvPr/>
          </p:nvCxnSpPr>
          <p:spPr bwMode="auto">
            <a:xfrm>
              <a:off x="4139952" y="2924944"/>
              <a:ext cx="504056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Conector recto de flecha 15"/>
            <p:cNvCxnSpPr/>
            <p:nvPr/>
          </p:nvCxnSpPr>
          <p:spPr bwMode="auto">
            <a:xfrm>
              <a:off x="6516216" y="2924944"/>
              <a:ext cx="36004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8" name="Rectángulo redondeado 17"/>
          <p:cNvSpPr/>
          <p:nvPr/>
        </p:nvSpPr>
        <p:spPr bwMode="auto">
          <a:xfrm>
            <a:off x="1475656" y="5076800"/>
            <a:ext cx="6552727" cy="10885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gl-ES" dirty="0" smtClean="0">
                <a:solidFill>
                  <a:srgbClr val="000000"/>
                </a:solidFill>
              </a:rPr>
              <a:t>Discapacidade:</a:t>
            </a:r>
            <a:endParaRPr kumimoji="0" lang="gl-E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r>
              <a:rPr lang="es-ES" sz="1400" dirty="0" smtClean="0">
                <a:solidFill>
                  <a:srgbClr val="000000"/>
                </a:solidFill>
              </a:rPr>
              <a:t>E</a:t>
            </a:r>
            <a:r>
              <a:rPr lang="gl-ES" sz="1400" dirty="0" smtClean="0">
                <a:solidFill>
                  <a:srgbClr val="000000"/>
                </a:solidFill>
              </a:rPr>
              <a:t>ngloba aos tres anteriores, denotando as dificultades da interacción entre as persoas cunha alteración de saúde e o seu entorno.</a:t>
            </a:r>
            <a:endParaRPr kumimoji="0" lang="gl-E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gl-ES" sz="1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23742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sp>
        <p:nvSpPr>
          <p:cNvPr id="2" name="Rectángulo 1"/>
          <p:cNvSpPr/>
          <p:nvPr/>
        </p:nvSpPr>
        <p:spPr>
          <a:xfrm>
            <a:off x="539552" y="1700808"/>
            <a:ext cx="80648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gl-ES" dirty="0" smtClean="0">
                <a:solidFill>
                  <a:srgbClr val="000000"/>
                </a:solidFill>
              </a:rPr>
              <a:t>RD 1856/2009, de 4 de decembro, de procedemento para o recoñecemento, declaración e cualificación do grao de discapaciade, e polo que se modifica o RD 1971/1999, de 23 de decembro.</a:t>
            </a:r>
          </a:p>
          <a:p>
            <a:pPr algn="just"/>
            <a:endParaRPr lang="gl-ES" dirty="0">
              <a:solidFill>
                <a:srgbClr val="000000"/>
              </a:solidFill>
            </a:endParaRPr>
          </a:p>
          <a:p>
            <a:pPr algn="just"/>
            <a:r>
              <a:rPr lang="gl-ES" dirty="0" smtClean="0">
                <a:solidFill>
                  <a:srgbClr val="000000"/>
                </a:solidFill>
              </a:rPr>
              <a:t>		Supón unha adaptación a:</a:t>
            </a:r>
          </a:p>
          <a:p>
            <a:pPr algn="just"/>
            <a:endParaRPr lang="gl-ES" dirty="0">
              <a:solidFill>
                <a:srgbClr val="000000"/>
              </a:solidFill>
            </a:endParaRPr>
          </a:p>
          <a:p>
            <a:pPr algn="just"/>
            <a:endParaRPr lang="gl-ES" dirty="0" smtClean="0">
              <a:solidFill>
                <a:srgbClr val="000000"/>
              </a:solidFill>
            </a:endParaRPr>
          </a:p>
          <a:p>
            <a:pPr algn="just"/>
            <a:r>
              <a:rPr lang="gl-ES" dirty="0">
                <a:solidFill>
                  <a:srgbClr val="000000"/>
                </a:solidFill>
              </a:rPr>
              <a:t>	</a:t>
            </a:r>
            <a:r>
              <a:rPr lang="gl-ES" dirty="0" smtClean="0">
                <a:solidFill>
                  <a:srgbClr val="000000"/>
                </a:solidFill>
              </a:rPr>
              <a:t>		</a:t>
            </a:r>
            <a:r>
              <a:rPr lang="es-ES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gl-ES" dirty="0" smtClean="0">
                <a:solidFill>
                  <a:srgbClr val="000000"/>
                </a:solidFill>
              </a:rPr>
              <a:t>CLASIFICACIÓN CIF-2001 DA OMS</a:t>
            </a:r>
          </a:p>
          <a:p>
            <a:pPr algn="just"/>
            <a:r>
              <a:rPr lang="gl-ES" dirty="0">
                <a:solidFill>
                  <a:srgbClr val="000000"/>
                </a:solidFill>
              </a:rPr>
              <a:t>	</a:t>
            </a:r>
            <a:r>
              <a:rPr lang="gl-ES" dirty="0" smtClean="0">
                <a:solidFill>
                  <a:srgbClr val="000000"/>
                </a:solidFill>
              </a:rPr>
              <a:t>		</a:t>
            </a:r>
            <a:r>
              <a:rPr lang="es-ES" dirty="0" smtClean="0">
                <a:solidFill>
                  <a:srgbClr val="000000"/>
                </a:solidFill>
                <a:sym typeface="Wingdings"/>
              </a:rPr>
              <a:t> </a:t>
            </a:r>
            <a:r>
              <a:rPr lang="gl-ES" dirty="0" smtClean="0">
                <a:solidFill>
                  <a:srgbClr val="000000"/>
                </a:solidFill>
              </a:rPr>
              <a:t>LEI DE DEPENDENCIA </a:t>
            </a:r>
          </a:p>
          <a:p>
            <a:pPr algn="just"/>
            <a:endParaRPr lang="gl-ES" dirty="0" smtClean="0">
              <a:solidFill>
                <a:srgbClr val="000000"/>
              </a:solidFill>
            </a:endParaRPr>
          </a:p>
          <a:p>
            <a:endParaRPr lang="gl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40039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22288"/>
            <a:ext cx="6529388" cy="650875"/>
          </a:xfrm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228013" cy="3975100"/>
          </a:xfrm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Pct val="45000"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es-ES" sz="2400" dirty="0"/>
              <a:t>                        </a:t>
            </a:r>
            <a:endParaRPr lang="es-ES" sz="2000" dirty="0"/>
          </a:p>
        </p:txBody>
      </p:sp>
      <p:sp>
        <p:nvSpPr>
          <p:cNvPr id="2" name="Rectángulo 1"/>
          <p:cNvSpPr/>
          <p:nvPr/>
        </p:nvSpPr>
        <p:spPr>
          <a:xfrm>
            <a:off x="539552" y="1700808"/>
            <a:ext cx="8064896" cy="4647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gl-ES" sz="2800" b="1" dirty="0" smtClean="0">
                <a:solidFill>
                  <a:srgbClr val="000000"/>
                </a:solidFill>
              </a:rPr>
              <a:t>Diversidade funcional</a:t>
            </a:r>
          </a:p>
          <a:p>
            <a:endParaRPr lang="gl-ES" sz="2800" b="1" dirty="0" smtClean="0">
              <a:solidFill>
                <a:srgbClr val="000000"/>
              </a:solidFill>
            </a:endParaRPr>
          </a:p>
          <a:p>
            <a:r>
              <a:rPr lang="gl-ES" dirty="0" smtClean="0">
                <a:solidFill>
                  <a:srgbClr val="000000"/>
                </a:solidFill>
              </a:rPr>
              <a:t> </a:t>
            </a:r>
          </a:p>
          <a:p>
            <a:pPr lvl="1" algn="just"/>
            <a:r>
              <a:rPr lang="gl-ES" dirty="0" smtClean="0">
                <a:solidFill>
                  <a:srgbClr val="000000"/>
                </a:solidFill>
              </a:rPr>
              <a:t>Foro de Vida Independente </a:t>
            </a:r>
          </a:p>
          <a:p>
            <a:pPr lvl="1" algn="just"/>
            <a:endParaRPr lang="gl-ES" b="1" u="sng" dirty="0">
              <a:solidFill>
                <a:srgbClr val="000000"/>
              </a:solidFill>
            </a:endParaRPr>
          </a:p>
          <a:p>
            <a:pPr lvl="1" algn="just"/>
            <a:r>
              <a:rPr lang="gl-ES" b="1" u="sng" dirty="0" smtClean="0">
                <a:solidFill>
                  <a:srgbClr val="000000"/>
                </a:solidFill>
              </a:rPr>
              <a:t>Lugar intermedio </a:t>
            </a:r>
            <a:r>
              <a:rPr lang="gl-ES" dirty="0" smtClean="0">
                <a:solidFill>
                  <a:srgbClr val="000000"/>
                </a:solidFill>
              </a:rPr>
              <a:t>que non obvie a realidade. As mulleres e homes con diversidade funcional </a:t>
            </a:r>
            <a:r>
              <a:rPr lang="gl-ES" b="1" dirty="0" smtClean="0">
                <a:solidFill>
                  <a:srgbClr val="000000"/>
                </a:solidFill>
              </a:rPr>
              <a:t>somos diferentes</a:t>
            </a:r>
            <a:r>
              <a:rPr lang="gl-ES" dirty="0" smtClean="0">
                <a:solidFill>
                  <a:srgbClr val="000000"/>
                </a:solidFill>
              </a:rPr>
              <a:t>, dende o punto de vista biofísico, da maior parte da poboación. Ao ter características diferentes, </a:t>
            </a:r>
            <a:r>
              <a:rPr lang="gl-ES" b="1" dirty="0" smtClean="0">
                <a:solidFill>
                  <a:srgbClr val="000000"/>
                </a:solidFill>
              </a:rPr>
              <a:t>e dadas as condicións do entorno xeradas pola sociedade</a:t>
            </a:r>
            <a:r>
              <a:rPr lang="gl-ES" dirty="0" smtClean="0">
                <a:solidFill>
                  <a:srgbClr val="000000"/>
                </a:solidFill>
              </a:rPr>
              <a:t>, vémonos na obriga de </a:t>
            </a:r>
            <a:r>
              <a:rPr lang="gl-ES" b="1" dirty="0" smtClean="0">
                <a:solidFill>
                  <a:srgbClr val="000000"/>
                </a:solidFill>
              </a:rPr>
              <a:t>realizar as mesmas tarefas ou funcións dun xeito diferente</a:t>
            </a:r>
            <a:r>
              <a:rPr lang="gl-ES" dirty="0" smtClean="0">
                <a:solidFill>
                  <a:srgbClr val="000000"/>
                </a:solidFill>
              </a:rPr>
              <a:t>, algunhas veces incluso coa axuda de terceiras persoas.</a:t>
            </a:r>
          </a:p>
          <a:p>
            <a:endParaRPr lang="gl-ES" dirty="0" smtClean="0">
              <a:solidFill>
                <a:srgbClr val="000000"/>
              </a:solidFill>
            </a:endParaRPr>
          </a:p>
          <a:p>
            <a:r>
              <a:rPr lang="gl-ES" sz="1200" dirty="0" smtClean="0">
                <a:solidFill>
                  <a:srgbClr val="000000"/>
                </a:solidFill>
              </a:rPr>
              <a:t>Nota. Diversidad Funcional, nuevo término para la lucha por la dignidad en la diversidad del ser humano. Javier Romañache, Manuel Lobato. Foro de Vida Independiente. Maio 2005</a:t>
            </a:r>
          </a:p>
          <a:p>
            <a:endParaRPr lang="gl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977846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Outros termos que nos poden confundir:</a:t>
            </a:r>
          </a:p>
          <a:p>
            <a:endParaRPr lang="gl-ES" sz="2800" dirty="0" smtClean="0"/>
          </a:p>
          <a:p>
            <a:endParaRPr lang="gl-ES" sz="2800" dirty="0"/>
          </a:p>
          <a:p>
            <a:pPr marL="514350" indent="-514350">
              <a:buFont typeface="Wingdings" charset="2"/>
              <a:buChar char="§"/>
            </a:pPr>
            <a:r>
              <a:rPr lang="gl-ES" sz="2800" dirty="0" smtClean="0"/>
              <a:t>Incapacidade laboral (ámbito laboral – INSS)</a:t>
            </a:r>
          </a:p>
          <a:p>
            <a:pPr marL="514350" indent="-514350">
              <a:buFont typeface="Wingdings" charset="2"/>
              <a:buChar char="§"/>
            </a:pPr>
            <a:r>
              <a:rPr lang="gl-ES" sz="2800" dirty="0" smtClean="0"/>
              <a:t>Dependencia (ámbito social- Xunta de Galicia)</a:t>
            </a:r>
          </a:p>
          <a:p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211963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631950"/>
            <a:ext cx="8216081" cy="4677370"/>
          </a:xfrm>
        </p:spPr>
        <p:txBody>
          <a:bodyPr/>
          <a:lstStyle/>
          <a:p>
            <a:pPr algn="ctr"/>
            <a:r>
              <a:rPr lang="gl-ES" b="1" dirty="0" smtClean="0"/>
              <a:t>da incapacitación á modificación da capacidade</a:t>
            </a:r>
          </a:p>
          <a:p>
            <a:r>
              <a:rPr lang="gl-ES" dirty="0" smtClean="0"/>
              <a:t> </a:t>
            </a:r>
            <a:endParaRPr lang="gl-ES" sz="1600" dirty="0" smtClean="0"/>
          </a:p>
          <a:p>
            <a:r>
              <a:rPr lang="gl-ES" sz="1600" b="1" dirty="0" smtClean="0"/>
              <a:t>Convención internacional sobre os dereitos das persoas con discapacidade.</a:t>
            </a:r>
            <a:endParaRPr lang="gl-ES" sz="1600" dirty="0" smtClean="0"/>
          </a:p>
          <a:p>
            <a:r>
              <a:rPr lang="gl-ES" sz="1600" b="1" dirty="0" smtClean="0"/>
              <a:t>Nova York, 13 de decembro de 2006 (BOE 21 de abril de 2008)</a:t>
            </a:r>
            <a:endParaRPr lang="gl-ES" sz="1600" dirty="0" smtClean="0"/>
          </a:p>
          <a:p>
            <a:pPr marL="0"/>
            <a:r>
              <a:rPr lang="gl-ES" sz="1600" dirty="0" smtClean="0"/>
              <a:t> </a:t>
            </a:r>
          </a:p>
          <a:p>
            <a:pPr marL="0" algn="just"/>
            <a:r>
              <a:rPr lang="gl-ES" sz="1600" dirty="0" smtClean="0"/>
              <a:t>	En fase de transición para adaptar o noso sistema xudicial ao mesmo. </a:t>
            </a:r>
          </a:p>
          <a:p>
            <a:pPr marL="0" algn="just"/>
            <a:r>
              <a:rPr lang="gl-ES" sz="1600" dirty="0" smtClean="0"/>
              <a:t> </a:t>
            </a:r>
          </a:p>
          <a:p>
            <a:pPr marL="0" algn="just"/>
            <a:r>
              <a:rPr lang="gl-ES" sz="1600" dirty="0" smtClean="0"/>
              <a:t>	Recoñece a </a:t>
            </a:r>
            <a:r>
              <a:rPr lang="gl-ES" sz="1600" b="1" dirty="0" smtClean="0"/>
              <a:t>plena capacidade xurídica</a:t>
            </a:r>
            <a:r>
              <a:rPr lang="gl-ES" sz="1600" dirty="0" smtClean="0"/>
              <a:t> das persoas con discapacidade </a:t>
            </a:r>
          </a:p>
          <a:p>
            <a:pPr marL="0" algn="just"/>
            <a:r>
              <a:rPr lang="gl-ES" sz="1600" dirty="0" smtClean="0"/>
              <a:t>	Propón novas terminoloxías:  </a:t>
            </a:r>
          </a:p>
          <a:p>
            <a:pPr marL="0" algn="just"/>
            <a:r>
              <a:rPr lang="gl-ES" sz="1600" b="1" dirty="0"/>
              <a:t>	</a:t>
            </a:r>
            <a:r>
              <a:rPr lang="gl-ES" sz="1600" b="1" dirty="0" smtClean="0"/>
              <a:t>	</a:t>
            </a:r>
            <a:r>
              <a:rPr lang="es-ES" sz="1600" b="1" dirty="0" smtClean="0">
                <a:sym typeface="Wingdings"/>
              </a:rPr>
              <a:t> </a:t>
            </a:r>
            <a:r>
              <a:rPr lang="gl-ES" sz="1600" b="1" dirty="0" smtClean="0"/>
              <a:t>modificación xudicial da capacidade </a:t>
            </a:r>
          </a:p>
          <a:p>
            <a:pPr marL="0" algn="just"/>
            <a:r>
              <a:rPr lang="gl-ES" sz="1600" b="1" dirty="0"/>
              <a:t>	</a:t>
            </a:r>
            <a:r>
              <a:rPr lang="gl-ES" sz="1600" b="1" dirty="0" smtClean="0"/>
              <a:t>	</a:t>
            </a:r>
            <a:r>
              <a:rPr lang="es-ES" sz="1600" b="1" dirty="0" smtClean="0">
                <a:sym typeface="Wingdings"/>
              </a:rPr>
              <a:t> </a:t>
            </a:r>
            <a:r>
              <a:rPr lang="gl-ES" sz="1600" b="1" dirty="0" smtClean="0"/>
              <a:t>persoa con capacidade</a:t>
            </a:r>
            <a:r>
              <a:rPr lang="gl-ES" sz="1600" b="1" dirty="0"/>
              <a:t> </a:t>
            </a:r>
            <a:r>
              <a:rPr lang="gl-ES" sz="1600" b="1" dirty="0" smtClean="0"/>
              <a:t>modificada xudicialmente. </a:t>
            </a:r>
            <a:endParaRPr lang="gl-ES" sz="1600" dirty="0" smtClean="0"/>
          </a:p>
          <a:p>
            <a:endParaRPr lang="gl-ES" sz="16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012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31951"/>
            <a:ext cx="8226425" cy="3813274"/>
          </a:xfrm>
        </p:spPr>
        <p:txBody>
          <a:bodyPr/>
          <a:lstStyle/>
          <a:p>
            <a:pPr marL="114300" lvl="1" indent="0" algn="just">
              <a:spcAft>
                <a:spcPts val="0"/>
              </a:spcAft>
            </a:pPr>
            <a:r>
              <a:rPr lang="gl-ES" sz="1600" dirty="0" smtClean="0"/>
              <a:t>Cambios:</a:t>
            </a:r>
          </a:p>
          <a:p>
            <a:pPr marL="114300" lvl="1" indent="0" algn="just">
              <a:spcAft>
                <a:spcPts val="0"/>
              </a:spcAft>
            </a:pPr>
            <a:endParaRPr lang="gl-ES" sz="1600" dirty="0"/>
          </a:p>
          <a:p>
            <a:pPr marL="114300" lvl="1" indent="0" algn="just">
              <a:spcAft>
                <a:spcPts val="0"/>
              </a:spcAft>
            </a:pPr>
            <a:endParaRPr lang="gl-ES" sz="1600" dirty="0" smtClean="0"/>
          </a:p>
          <a:p>
            <a:pPr marL="400050" lvl="1" algn="just">
              <a:spcAft>
                <a:spcPts val="0"/>
              </a:spcAft>
              <a:buFont typeface="Wingdings" charset="2"/>
              <a:buChar char="ü"/>
            </a:pPr>
            <a:r>
              <a:rPr lang="gl-ES" sz="1600" dirty="0" smtClean="0"/>
              <a:t> Propugna un </a:t>
            </a:r>
            <a:r>
              <a:rPr lang="gl-ES" sz="1600" b="1" dirty="0" smtClean="0"/>
              <a:t>modelo de apoio na toma de decisións (traxes á medida). </a:t>
            </a:r>
            <a:r>
              <a:rPr lang="gl-ES" sz="1600" dirty="0" smtClean="0"/>
              <a:t>O obxectivo ante este proceso é proporcionarlle a persoa as medidas de apoio que, de acordo coas súas circunstancias concretas, poida necesitar. </a:t>
            </a:r>
          </a:p>
          <a:p>
            <a:pPr marL="400050" lvl="1" algn="just">
              <a:spcAft>
                <a:spcPts val="0"/>
              </a:spcAft>
              <a:buFont typeface="Wingdings" charset="2"/>
              <a:buChar char="ü"/>
            </a:pPr>
            <a:endParaRPr lang="gl-ES" sz="1600" dirty="0" smtClean="0"/>
          </a:p>
          <a:p>
            <a:pPr marL="400050" lvl="1" algn="just">
              <a:spcAft>
                <a:spcPts val="0"/>
              </a:spcAft>
              <a:buFont typeface="Wingdings" charset="2"/>
              <a:buChar char="ü"/>
            </a:pPr>
            <a:r>
              <a:rPr lang="gl-ES" sz="1600" dirty="0"/>
              <a:t>P</a:t>
            </a:r>
            <a:r>
              <a:rPr lang="gl-ES" sz="1600" dirty="0" smtClean="0"/>
              <a:t>arte da premisa da </a:t>
            </a:r>
            <a:r>
              <a:rPr lang="gl-ES" sz="1600" b="1" dirty="0" smtClean="0"/>
              <a:t>plena capacidade xurídica da persoa</a:t>
            </a:r>
            <a:r>
              <a:rPr lang="gl-ES" sz="1600" dirty="0" smtClean="0"/>
              <a:t>, mesmo cando necesite asistencia para exercela (sistema de apoios para o exercizo normalizado da cap. </a:t>
            </a:r>
            <a:r>
              <a:rPr lang="es-ES" sz="1600" dirty="0" smtClean="0"/>
              <a:t>X</a:t>
            </a:r>
            <a:r>
              <a:rPr lang="gl-ES" sz="1600" dirty="0" smtClean="0"/>
              <a:t>urídica). </a:t>
            </a:r>
          </a:p>
          <a:p>
            <a:pPr marL="400050" lvl="1" algn="just">
              <a:spcAft>
                <a:spcPts val="0"/>
              </a:spcAft>
              <a:buFont typeface="Wingdings" charset="2"/>
              <a:buChar char="ü"/>
            </a:pPr>
            <a:endParaRPr lang="gl-ES" sz="1600" dirty="0" smtClean="0"/>
          </a:p>
          <a:p>
            <a:pPr marL="400050" lvl="1" algn="just">
              <a:spcAft>
                <a:spcPts val="0"/>
              </a:spcAft>
              <a:buFont typeface="Wingdings" charset="2"/>
              <a:buChar char="ü"/>
            </a:pPr>
            <a:r>
              <a:rPr lang="gl-ES" sz="1600" dirty="0" smtClean="0"/>
              <a:t>Respecto da vontade e preferencias da persoa, e proporcionais e adaptadas ás súas necesidades. Isto </a:t>
            </a:r>
            <a:r>
              <a:rPr lang="gl-ES" sz="1600" b="1" dirty="0" smtClean="0"/>
              <a:t>require unha maior concreción e detalle das sentenzas en canto á modificación da capacidade</a:t>
            </a:r>
            <a:r>
              <a:rPr lang="gl-ES" sz="1600" dirty="0" smtClean="0"/>
              <a:t>. </a:t>
            </a:r>
          </a:p>
          <a:p>
            <a:endParaRPr lang="es-E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100000"/>
              </a:lnSpc>
              <a:buClrTx/>
              <a:buSzPct val="45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dirty="0"/>
              <a:t>INTERVENCIÓN SOCIOSANITARIA EN SAÚDE MENTAL</a:t>
            </a:r>
            <a:br>
              <a:rPr lang="es-ES_tradnl" dirty="0"/>
            </a:b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542922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ＭＳ Ｐゴシック"/>
        <a:cs typeface="WenQuanYi Zen Hei"/>
      </a:majorFont>
      <a:minorFont>
        <a:latin typeface="Arial"/>
        <a:ea typeface="ＭＳ Ｐゴシック"/>
        <a:cs typeface="WenQuanYi Zen 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</TotalTime>
  <Words>1318</Words>
  <Application>Microsoft Macintosh PowerPoint</Application>
  <PresentationFormat>Presentación en pantalla (4:3)</PresentationFormat>
  <Paragraphs>354</Paragraphs>
  <Slides>28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Tema de Office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  <vt:lpstr>INTERVENCIÓN SOCIOSANITARIA EN SAÚDE MENTAL 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TCAE NA ATENCIÓN DOMICILIARÍA,NOVOS RETOS</dc:title>
  <dc:subject/>
  <dc:creator>WinuE</dc:creator>
  <cp:keywords/>
  <dc:description/>
  <cp:lastModifiedBy>xiana lopez penedo</cp:lastModifiedBy>
  <cp:revision>28</cp:revision>
  <cp:lastPrinted>2016-09-02T17:33:41Z</cp:lastPrinted>
  <dcterms:created xsi:type="dcterms:W3CDTF">2006-01-01T00:12:48Z</dcterms:created>
  <dcterms:modified xsi:type="dcterms:W3CDTF">2016-09-04T19:26:21Z</dcterms:modified>
  <cp:category/>
</cp:coreProperties>
</file>