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7"/>
  </p:notesMasterIdLst>
  <p:sldIdLst>
    <p:sldId id="256" r:id="rId2"/>
    <p:sldId id="300" r:id="rId3"/>
    <p:sldId id="385" r:id="rId4"/>
    <p:sldId id="383" r:id="rId5"/>
    <p:sldId id="382" r:id="rId6"/>
    <p:sldId id="375" r:id="rId7"/>
    <p:sldId id="304" r:id="rId8"/>
    <p:sldId id="377" r:id="rId9"/>
    <p:sldId id="376" r:id="rId10"/>
    <p:sldId id="387" r:id="rId11"/>
    <p:sldId id="384" r:id="rId12"/>
    <p:sldId id="336" r:id="rId13"/>
    <p:sldId id="379" r:id="rId14"/>
    <p:sldId id="378" r:id="rId15"/>
    <p:sldId id="305" r:id="rId16"/>
    <p:sldId id="388" r:id="rId17"/>
    <p:sldId id="347" r:id="rId18"/>
    <p:sldId id="386" r:id="rId19"/>
    <p:sldId id="389" r:id="rId20"/>
    <p:sldId id="391" r:id="rId21"/>
    <p:sldId id="390" r:id="rId22"/>
    <p:sldId id="394" r:id="rId23"/>
    <p:sldId id="395" r:id="rId24"/>
    <p:sldId id="392" r:id="rId25"/>
    <p:sldId id="393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90" d="100"/>
          <a:sy n="90" d="100"/>
        </p:scale>
        <p:origin x="-2034" y="6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009C0-20C2-4AD7-800C-DE5A502192D6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51AE0-251F-4959-B470-8AB6EE96F1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12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Introduction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r>
              <a:rPr lang="es-ES" dirty="0" err="1" smtClean="0"/>
              <a:t>We</a:t>
            </a:r>
            <a:r>
              <a:rPr lang="es-ES" dirty="0" smtClean="0"/>
              <a:t> are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excited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doing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subjects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Art , </a:t>
            </a:r>
            <a:r>
              <a:rPr lang="es-ES" dirty="0" err="1" smtClean="0"/>
              <a:t>Music</a:t>
            </a:r>
            <a:r>
              <a:rPr lang="es-ES" dirty="0" smtClean="0"/>
              <a:t> and </a:t>
            </a:r>
            <a:r>
              <a:rPr lang="es-ES" dirty="0" err="1" smtClean="0"/>
              <a:t>Sciences</a:t>
            </a:r>
            <a:r>
              <a:rPr lang="es-ES" dirty="0" smtClean="0"/>
              <a:t> in </a:t>
            </a:r>
            <a:r>
              <a:rPr lang="es-ES" dirty="0" err="1" smtClean="0"/>
              <a:t>English</a:t>
            </a:r>
            <a:r>
              <a:rPr lang="es-ES" dirty="0" smtClean="0"/>
              <a:t>,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how</a:t>
            </a:r>
            <a:r>
              <a:rPr lang="es-ES" dirty="0" smtClean="0"/>
              <a:t> do </a:t>
            </a:r>
            <a:r>
              <a:rPr lang="es-ES" dirty="0" err="1" smtClean="0"/>
              <a:t>we</a:t>
            </a:r>
            <a:r>
              <a:rPr lang="es-ES" dirty="0" smtClean="0"/>
              <a:t> break free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paper-based</a:t>
            </a:r>
            <a:r>
              <a:rPr lang="es-ES" dirty="0" smtClean="0"/>
              <a:t> </a:t>
            </a:r>
            <a:r>
              <a:rPr lang="es-ES" dirty="0" err="1" smtClean="0"/>
              <a:t>materials</a:t>
            </a:r>
            <a:r>
              <a:rPr lang="es-ES" dirty="0" smtClean="0"/>
              <a:t> and </a:t>
            </a:r>
            <a:r>
              <a:rPr lang="es-ES" dirty="0" err="1" smtClean="0"/>
              <a:t>word</a:t>
            </a:r>
            <a:r>
              <a:rPr lang="es-ES" dirty="0" smtClean="0"/>
              <a:t> </a:t>
            </a:r>
            <a:r>
              <a:rPr lang="es-ES" dirty="0" err="1" smtClean="0"/>
              <a:t>lists</a:t>
            </a:r>
            <a:r>
              <a:rPr lang="es-ES" dirty="0" smtClean="0"/>
              <a:t>?</a:t>
            </a:r>
          </a:p>
          <a:p>
            <a:endParaRPr lang="es-ES" dirty="0"/>
          </a:p>
          <a:p>
            <a:r>
              <a:rPr lang="es-ES" dirty="0" err="1" smtClean="0"/>
              <a:t>How</a:t>
            </a:r>
            <a:r>
              <a:rPr lang="es-ES" dirty="0" smtClean="0"/>
              <a:t> do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take</a:t>
            </a:r>
            <a:r>
              <a:rPr lang="es-ES" dirty="0" smtClean="0"/>
              <a:t> </a:t>
            </a:r>
            <a:r>
              <a:rPr lang="es-ES" dirty="0" err="1" smtClean="0"/>
              <a:t>advantage</a:t>
            </a:r>
            <a:r>
              <a:rPr lang="es-ES" dirty="0" smtClean="0"/>
              <a:t> of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double</a:t>
            </a:r>
            <a:r>
              <a:rPr lang="es-ES" dirty="0" smtClean="0"/>
              <a:t> </a:t>
            </a:r>
            <a:r>
              <a:rPr lang="es-ES" dirty="0" err="1" smtClean="0"/>
              <a:t>opportunity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 smtClean="0"/>
              <a:t> a </a:t>
            </a:r>
            <a:r>
              <a:rPr lang="es-ES" dirty="0" err="1" smtClean="0"/>
              <a:t>subject</a:t>
            </a:r>
            <a:r>
              <a:rPr lang="es-ES" dirty="0" smtClean="0"/>
              <a:t> more </a:t>
            </a:r>
            <a:r>
              <a:rPr lang="es-ES" dirty="0" err="1" smtClean="0"/>
              <a:t>interesting</a:t>
            </a:r>
            <a:r>
              <a:rPr lang="es-ES" dirty="0" smtClean="0"/>
              <a:t> and </a:t>
            </a:r>
            <a:r>
              <a:rPr lang="es-ES" dirty="0" err="1" smtClean="0"/>
              <a:t>English</a:t>
            </a:r>
            <a:r>
              <a:rPr lang="es-ES" dirty="0" smtClean="0"/>
              <a:t> more </a:t>
            </a:r>
            <a:r>
              <a:rPr lang="es-ES" dirty="0" err="1" smtClean="0"/>
              <a:t>alive</a:t>
            </a:r>
            <a:r>
              <a:rPr lang="es-ES" dirty="0" smtClean="0"/>
              <a:t>?  </a:t>
            </a:r>
          </a:p>
          <a:p>
            <a:endParaRPr lang="es-ES" dirty="0"/>
          </a:p>
          <a:p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aren’t</a:t>
            </a:r>
            <a:r>
              <a:rPr lang="es-ES" dirty="0" smtClean="0"/>
              <a:t> </a:t>
            </a:r>
            <a:r>
              <a:rPr lang="es-ES" dirty="0" err="1" smtClean="0"/>
              <a:t>careful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decrease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enthusiasm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both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Elicit from</a:t>
            </a:r>
            <a:r>
              <a:rPr lang="en-GB" baseline="0" dirty="0" smtClean="0"/>
              <a:t> the audience.  Compare with what children have said...Play the “how observant are you?” game: close your eyes and answer questions about the room we’re in.  Maybe say that Science is also counterintuitive with an experiment like the big/little dinosaur floating one or the Diet versus normal Coke one. floating . 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get them to think of the four questions in chant.  Maybe we will also get</a:t>
            </a:r>
            <a:r>
              <a:rPr lang="en-GB" baseline="0" dirty="0" smtClean="0"/>
              <a:t> them to think of other routines for the practical part of a class. Like putting on a lab coat.  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Clues given first, again as Helen suggested.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1AE0-251F-4959-B470-8AB6EE96F142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572B-267A-4A12-91E2-EE32C3603595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49572B-267A-4A12-91E2-EE32C3603595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F09325-E5C9-472D-A8CA-D9F9500A42C6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gic%20apple%20(2)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4081086"/>
          </a:xfrm>
        </p:spPr>
        <p:txBody>
          <a:bodyPr>
            <a:noAutofit/>
          </a:bodyPr>
          <a:lstStyle/>
          <a:p>
            <a:pPr algn="ctr"/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/>
              <a:t/>
            </a:r>
            <a:br>
              <a:rPr lang="es-ES" sz="4400" dirty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>
                <a:latin typeface="Candara" pitchFamily="34" charset="0"/>
              </a:rPr>
              <a:t/>
            </a:r>
            <a:br>
              <a:rPr lang="es-ES" sz="4400" dirty="0" smtClean="0">
                <a:latin typeface="Candara" pitchFamily="34" charset="0"/>
              </a:rPr>
            </a:br>
            <a:r>
              <a:rPr lang="es-ES" sz="4400" dirty="0" smtClean="0">
                <a:latin typeface="Candara" pitchFamily="34" charset="0"/>
              </a:rPr>
              <a:t/>
            </a:r>
            <a:br>
              <a:rPr lang="es-ES" sz="4400" dirty="0" smtClean="0">
                <a:latin typeface="Candara" pitchFamily="34" charset="0"/>
              </a:rPr>
            </a:br>
            <a:r>
              <a:rPr lang="es-ES" sz="4400" dirty="0" smtClean="0">
                <a:latin typeface="Candara" pitchFamily="34" charset="0"/>
              </a:rPr>
              <a:t/>
            </a:r>
            <a:br>
              <a:rPr lang="es-ES" sz="4400" dirty="0" smtClean="0">
                <a:latin typeface="Candara" pitchFamily="34" charset="0"/>
              </a:rPr>
            </a:br>
            <a:r>
              <a:rPr lang="es-ES" sz="4400" dirty="0" smtClean="0">
                <a:latin typeface="Candara" pitchFamily="34" charset="0"/>
              </a:rPr>
              <a:t/>
            </a:r>
            <a:br>
              <a:rPr lang="es-ES" sz="4400" dirty="0" smtClean="0">
                <a:latin typeface="Candara" pitchFamily="34" charset="0"/>
              </a:rPr>
            </a:br>
            <a:r>
              <a:rPr lang="es-ES" sz="6000" dirty="0" smtClean="0"/>
              <a:t/>
            </a:r>
            <a:br>
              <a:rPr lang="es-ES" sz="6000" dirty="0" smtClean="0"/>
            </a:br>
            <a:r>
              <a:rPr lang="es-ES" sz="6000" dirty="0" smtClean="0"/>
              <a:t/>
            </a:r>
            <a:br>
              <a:rPr lang="es-ES" sz="6000" dirty="0" smtClean="0"/>
            </a:br>
            <a:r>
              <a:rPr lang="es-ES" sz="6000" dirty="0" smtClean="0"/>
              <a:t>Grupo de </a:t>
            </a:r>
            <a:r>
              <a:rPr lang="es-ES" sz="6000" dirty="0" err="1" smtClean="0"/>
              <a:t>traballo</a:t>
            </a:r>
            <a:r>
              <a:rPr lang="es-ES" sz="6000" dirty="0" smtClean="0"/>
              <a:t>: ciencias</a:t>
            </a:r>
            <a:endParaRPr lang="es-ES" sz="6000" dirty="0">
              <a:latin typeface="Impact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28184" y="4286256"/>
            <a:ext cx="22014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BASIC IDEA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s-ES" sz="48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s-ES" sz="48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s-ES" sz="48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s-ES" sz="48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" sz="4800" dirty="0" err="1" smtClean="0">
                <a:solidFill>
                  <a:srgbClr val="00B050"/>
                </a:solidFill>
              </a:rPr>
              <a:t>If</a:t>
            </a:r>
            <a:r>
              <a:rPr lang="es-ES" sz="4800" dirty="0" smtClean="0">
                <a:solidFill>
                  <a:srgbClr val="00B050"/>
                </a:solidFill>
              </a:rPr>
              <a:t> </a:t>
            </a:r>
            <a:r>
              <a:rPr lang="es-ES" sz="4800" dirty="0" err="1" smtClean="0">
                <a:solidFill>
                  <a:srgbClr val="00B050"/>
                </a:solidFill>
              </a:rPr>
              <a:t>you</a:t>
            </a:r>
            <a:r>
              <a:rPr lang="es-ES" sz="4800" dirty="0" smtClean="0">
                <a:solidFill>
                  <a:srgbClr val="00B050"/>
                </a:solidFill>
              </a:rPr>
              <a:t> </a:t>
            </a:r>
            <a:r>
              <a:rPr lang="es-ES" sz="4800" dirty="0" err="1" smtClean="0">
                <a:solidFill>
                  <a:srgbClr val="00B050"/>
                </a:solidFill>
              </a:rPr>
              <a:t>can’t</a:t>
            </a:r>
            <a:r>
              <a:rPr lang="es-ES" sz="4800" dirty="0" smtClean="0">
                <a:solidFill>
                  <a:srgbClr val="00B050"/>
                </a:solidFill>
              </a:rPr>
              <a:t> </a:t>
            </a:r>
            <a:r>
              <a:rPr lang="es-ES" sz="4800" dirty="0" err="1" smtClean="0">
                <a:solidFill>
                  <a:srgbClr val="00B050"/>
                </a:solidFill>
              </a:rPr>
              <a:t>feel</a:t>
            </a:r>
            <a:r>
              <a:rPr lang="es-ES" sz="4800" dirty="0" smtClean="0">
                <a:solidFill>
                  <a:srgbClr val="00B050"/>
                </a:solidFill>
              </a:rPr>
              <a:t> </a:t>
            </a:r>
            <a:r>
              <a:rPr lang="es-ES" sz="4800" dirty="0" err="1" smtClean="0">
                <a:solidFill>
                  <a:srgbClr val="00B050"/>
                </a:solidFill>
              </a:rPr>
              <a:t>it</a:t>
            </a:r>
            <a:r>
              <a:rPr lang="es-ES" sz="4800" dirty="0" smtClean="0">
                <a:solidFill>
                  <a:srgbClr val="00B050"/>
                </a:solidFill>
              </a:rPr>
              <a:t>, </a:t>
            </a:r>
            <a:r>
              <a:rPr lang="es-ES" sz="4800" dirty="0" err="1" smtClean="0">
                <a:solidFill>
                  <a:srgbClr val="00B050"/>
                </a:solidFill>
              </a:rPr>
              <a:t>you</a:t>
            </a:r>
            <a:r>
              <a:rPr lang="es-ES" sz="4800" dirty="0" smtClean="0">
                <a:solidFill>
                  <a:srgbClr val="00B050"/>
                </a:solidFill>
              </a:rPr>
              <a:t> </a:t>
            </a:r>
            <a:r>
              <a:rPr lang="es-ES" sz="4800" dirty="0" err="1" smtClean="0">
                <a:solidFill>
                  <a:srgbClr val="00B050"/>
                </a:solidFill>
              </a:rPr>
              <a:t>can’t</a:t>
            </a:r>
            <a:r>
              <a:rPr lang="es-ES" sz="4800" dirty="0" smtClean="0">
                <a:solidFill>
                  <a:srgbClr val="00B050"/>
                </a:solidFill>
              </a:rPr>
              <a:t> </a:t>
            </a:r>
            <a:r>
              <a:rPr lang="es-ES" sz="4800" dirty="0" err="1" smtClean="0">
                <a:solidFill>
                  <a:srgbClr val="00B050"/>
                </a:solidFill>
              </a:rPr>
              <a:t>learn</a:t>
            </a:r>
            <a:r>
              <a:rPr lang="es-ES" sz="4800" dirty="0" smtClean="0">
                <a:solidFill>
                  <a:srgbClr val="00B050"/>
                </a:solidFill>
              </a:rPr>
              <a:t> </a:t>
            </a:r>
            <a:r>
              <a:rPr lang="es-ES" sz="4800" dirty="0" err="1" smtClean="0">
                <a:solidFill>
                  <a:srgbClr val="00B050"/>
                </a:solidFill>
              </a:rPr>
              <a:t>it!</a:t>
            </a:r>
            <a:r>
              <a:rPr lang="es-ES" sz="4800" dirty="0" smtClean="0">
                <a:solidFill>
                  <a:srgbClr val="00B050"/>
                </a:solidFill>
              </a:rPr>
              <a:t>  </a:t>
            </a:r>
            <a:r>
              <a:rPr lang="es-ES" sz="3500" dirty="0" smtClean="0">
                <a:solidFill>
                  <a:srgbClr val="00B050"/>
                </a:solidFill>
              </a:rPr>
              <a:t>Cris and María: </a:t>
            </a:r>
            <a:r>
              <a:rPr lang="es-ES" sz="3500" dirty="0" err="1" smtClean="0">
                <a:solidFill>
                  <a:srgbClr val="00B050"/>
                </a:solidFill>
              </a:rPr>
              <a:t>cell</a:t>
            </a:r>
            <a:r>
              <a:rPr lang="es-ES" sz="3500" dirty="0" smtClean="0">
                <a:solidFill>
                  <a:srgbClr val="00B050"/>
                </a:solidFill>
              </a:rPr>
              <a:t> </a:t>
            </a:r>
            <a:r>
              <a:rPr lang="es-ES" sz="3500" dirty="0" err="1" smtClean="0">
                <a:solidFill>
                  <a:srgbClr val="00B050"/>
                </a:solidFill>
              </a:rPr>
              <a:t>memory</a:t>
            </a:r>
            <a:endParaRPr lang="es-ES" sz="4800" dirty="0">
              <a:solidFill>
                <a:srgbClr val="00B050"/>
              </a:solidFill>
            </a:endParaRPr>
          </a:p>
        </p:txBody>
      </p:sp>
      <p:pic>
        <p:nvPicPr>
          <p:cNvPr id="4" name="3 Imagen" descr="http://blueskybridge.org/wp-content/uploads/Hand-in-Sand-480x3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0888"/>
            <a:ext cx="54006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One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s-ES" sz="16600" dirty="0" smtClean="0">
                <a:solidFill>
                  <a:srgbClr val="00B050"/>
                </a:solidFill>
              </a:rPr>
              <a:t>SCALE</a:t>
            </a:r>
            <a:endParaRPr lang="es-ES" sz="16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DISTANCE &amp; TIME</a:t>
            </a:r>
            <a:endParaRPr lang="en-GB" dirty="0"/>
          </a:p>
        </p:txBody>
      </p:sp>
      <p:pic>
        <p:nvPicPr>
          <p:cNvPr id="6" name="3 Marcador de contenido" descr="Use this with the different sizes of fruit to show size of planet and distance from each other.: 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13036" y="1920875"/>
            <a:ext cx="3326928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3200" dirty="0" err="1" smtClean="0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s-ES" sz="3200" dirty="0" err="1" smtClean="0">
                <a:solidFill>
                  <a:schemeClr val="accent1">
                    <a:lumMod val="75000"/>
                  </a:schemeClr>
                </a:solidFill>
              </a:rPr>
              <a:t>planet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200" dirty="0" err="1" smtClean="0">
                <a:solidFill>
                  <a:schemeClr val="accent1">
                    <a:lumMod val="75000"/>
                  </a:schemeClr>
                </a:solidFill>
              </a:rPr>
              <a:t>distance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200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200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200" dirty="0" err="1" smtClean="0">
                <a:solidFill>
                  <a:schemeClr val="accent1">
                    <a:lumMod val="75000"/>
                  </a:schemeClr>
                </a:solidFill>
              </a:rPr>
              <a:t>Sun</a:t>
            </a:r>
            <a:endParaRPr lang="es-E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s-E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ES" sz="3200" dirty="0" err="1" smtClean="0">
                <a:solidFill>
                  <a:schemeClr val="accent1">
                    <a:lumMod val="75000"/>
                  </a:schemeClr>
                </a:solidFill>
              </a:rPr>
              <a:t>Then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: time </a:t>
            </a:r>
            <a:r>
              <a:rPr lang="es-ES" sz="3200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200" dirty="0" err="1" smtClean="0">
                <a:solidFill>
                  <a:schemeClr val="accent1">
                    <a:lumMod val="75000"/>
                  </a:schemeClr>
                </a:solidFill>
              </a:rPr>
              <a:t>historical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200" dirty="0" err="1" smtClean="0">
                <a:solidFill>
                  <a:schemeClr val="accent1">
                    <a:lumMod val="75000"/>
                  </a:schemeClr>
                </a:solidFill>
              </a:rPr>
              <a:t>periods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 (Carlos)</a:t>
            </a:r>
            <a:endParaRPr lang="es-E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0070C0"/>
                </a:solidFill>
              </a:rPr>
              <a:t>A SENSE OF TIME</a:t>
            </a:r>
            <a:endParaRPr lang="es-ES" sz="5400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4400" dirty="0" err="1" smtClean="0">
                <a:solidFill>
                  <a:srgbClr val="7030A0"/>
                </a:solidFill>
              </a:rPr>
              <a:t>Let’s</a:t>
            </a:r>
            <a:r>
              <a:rPr lang="es-ES" sz="4400" dirty="0" smtClean="0">
                <a:solidFill>
                  <a:srgbClr val="7030A0"/>
                </a:solidFill>
              </a:rPr>
              <a:t> </a:t>
            </a:r>
            <a:r>
              <a:rPr lang="es-ES" sz="4400" dirty="0" err="1" smtClean="0">
                <a:solidFill>
                  <a:srgbClr val="7030A0"/>
                </a:solidFill>
              </a:rPr>
              <a:t>go</a:t>
            </a:r>
            <a:r>
              <a:rPr lang="es-ES" sz="4400" dirty="0" smtClean="0">
                <a:solidFill>
                  <a:srgbClr val="7030A0"/>
                </a:solidFill>
              </a:rPr>
              <a:t> back.</a:t>
            </a:r>
          </a:p>
          <a:p>
            <a:pPr>
              <a:buNone/>
            </a:pPr>
            <a:r>
              <a:rPr lang="es-ES" sz="4400" dirty="0" err="1" smtClean="0">
                <a:solidFill>
                  <a:srgbClr val="7030A0"/>
                </a:solidFill>
              </a:rPr>
              <a:t>How</a:t>
            </a:r>
            <a:r>
              <a:rPr lang="es-ES" sz="4400" dirty="0" smtClean="0">
                <a:solidFill>
                  <a:srgbClr val="7030A0"/>
                </a:solidFill>
              </a:rPr>
              <a:t> </a:t>
            </a:r>
            <a:r>
              <a:rPr lang="es-ES" sz="4400" dirty="0" err="1" smtClean="0">
                <a:solidFill>
                  <a:srgbClr val="7030A0"/>
                </a:solidFill>
              </a:rPr>
              <a:t>many</a:t>
            </a:r>
            <a:r>
              <a:rPr lang="es-ES" sz="4400" dirty="0" smtClean="0">
                <a:solidFill>
                  <a:srgbClr val="7030A0"/>
                </a:solidFill>
              </a:rPr>
              <a:t> </a:t>
            </a:r>
            <a:r>
              <a:rPr lang="es-ES" sz="4400" dirty="0" err="1" smtClean="0">
                <a:solidFill>
                  <a:srgbClr val="7030A0"/>
                </a:solidFill>
              </a:rPr>
              <a:t>years</a:t>
            </a:r>
            <a:r>
              <a:rPr lang="es-ES" sz="4400" dirty="0" smtClean="0">
                <a:solidFill>
                  <a:srgbClr val="7030A0"/>
                </a:solidFill>
              </a:rPr>
              <a:t> are in my </a:t>
            </a:r>
            <a:r>
              <a:rPr lang="es-ES" sz="4400" dirty="0" err="1" smtClean="0">
                <a:solidFill>
                  <a:srgbClr val="7030A0"/>
                </a:solidFill>
              </a:rPr>
              <a:t>sack</a:t>
            </a:r>
            <a:r>
              <a:rPr lang="es-ES" sz="4400" dirty="0" smtClean="0">
                <a:solidFill>
                  <a:srgbClr val="7030A0"/>
                </a:solidFill>
              </a:rPr>
              <a:t>?</a:t>
            </a:r>
            <a:endParaRPr lang="es-ES" sz="4400" dirty="0">
              <a:solidFill>
                <a:srgbClr val="7030A0"/>
              </a:solidFill>
            </a:endParaRPr>
          </a:p>
        </p:txBody>
      </p:sp>
      <p:pic>
        <p:nvPicPr>
          <p:cNvPr id="4" name="3 Imagen" descr="https://www.fresnoflowershop.com/wp-content/uploads/2010/07/cloc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437112"/>
            <a:ext cx="264473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SCALE: SIZE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Representing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err="1" smtClean="0"/>
              <a:t>Doing</a:t>
            </a:r>
            <a:endParaRPr lang="es-ES" dirty="0"/>
          </a:p>
        </p:txBody>
      </p:sp>
      <p:pic>
        <p:nvPicPr>
          <p:cNvPr id="4" name="3 Marcador de contenido" descr="http://occ144datkn3vrjlq7r63p19.wpengine.netdna-cdn.com/wp-content/uploads/2014/11/fruit-planets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3006671"/>
            <a:ext cx="4040188" cy="286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3600" dirty="0" smtClean="0">
                <a:solidFill>
                  <a:srgbClr val="00B0F0"/>
                </a:solidFill>
              </a:rPr>
              <a:t>Rebecca: real </a:t>
            </a:r>
            <a:r>
              <a:rPr lang="es-ES" sz="3600" dirty="0" err="1" smtClean="0">
                <a:solidFill>
                  <a:srgbClr val="00B0F0"/>
                </a:solidFill>
              </a:rPr>
              <a:t>Maths</a:t>
            </a:r>
            <a:r>
              <a:rPr lang="es-ES" sz="3600" dirty="0" smtClean="0">
                <a:solidFill>
                  <a:srgbClr val="00B0F0"/>
                </a:solidFill>
              </a:rPr>
              <a:t> </a:t>
            </a:r>
            <a:endParaRPr lang="es-ES" sz="3600" dirty="0">
              <a:solidFill>
                <a:srgbClr val="00B0F0"/>
              </a:solidFill>
            </a:endParaRPr>
          </a:p>
        </p:txBody>
      </p:sp>
      <p:pic>
        <p:nvPicPr>
          <p:cNvPr id="8" name="7 Imagen" descr="http://cdn.theatlantic.com/static/mt/assets/business/Screen%20Shot%202012-02-29%20at%203.08.23%20PM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21088"/>
            <a:ext cx="4103896" cy="23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WAYS: INÉS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4400" b="1" dirty="0" smtClean="0">
                <a:solidFill>
                  <a:srgbClr val="00B050"/>
                </a:solidFill>
              </a:rPr>
              <a:t>231 days 11 hrs 32 min ?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………………………………………</a:t>
            </a:r>
          </a:p>
          <a:p>
            <a:endParaRPr lang="es-ES" sz="4400" dirty="0" smtClean="0"/>
          </a:p>
          <a:p>
            <a:pPr>
              <a:buNone/>
            </a:pPr>
            <a:r>
              <a:rPr lang="es-ES" sz="3200" dirty="0" err="1" smtClean="0">
                <a:solidFill>
                  <a:srgbClr val="00B050"/>
                </a:solidFill>
              </a:rPr>
              <a:t>The</a:t>
            </a:r>
            <a:r>
              <a:rPr lang="es-ES" sz="3200" dirty="0" smtClean="0">
                <a:solidFill>
                  <a:srgbClr val="00B050"/>
                </a:solidFill>
              </a:rPr>
              <a:t> </a:t>
            </a:r>
            <a:r>
              <a:rPr lang="es-ES" sz="3200" dirty="0" err="1" smtClean="0">
                <a:solidFill>
                  <a:srgbClr val="00B050"/>
                </a:solidFill>
              </a:rPr>
              <a:t>peel</a:t>
            </a:r>
            <a:r>
              <a:rPr lang="es-ES" sz="3200" dirty="0" smtClean="0">
                <a:solidFill>
                  <a:srgbClr val="00B050"/>
                </a:solidFill>
              </a:rPr>
              <a:t> </a:t>
            </a:r>
            <a:r>
              <a:rPr lang="es-ES" sz="3200" dirty="0" err="1" smtClean="0">
                <a:solidFill>
                  <a:srgbClr val="00B050"/>
                </a:solidFill>
              </a:rPr>
              <a:t>on</a:t>
            </a:r>
            <a:r>
              <a:rPr lang="es-ES" sz="3200" dirty="0" smtClean="0">
                <a:solidFill>
                  <a:srgbClr val="00B050"/>
                </a:solidFill>
              </a:rPr>
              <a:t> 1/32 of </a:t>
            </a:r>
            <a:r>
              <a:rPr lang="es-ES" sz="3200" dirty="0" err="1" smtClean="0">
                <a:solidFill>
                  <a:srgbClr val="00B050"/>
                </a:solidFill>
              </a:rPr>
              <a:t>an</a:t>
            </a:r>
            <a:r>
              <a:rPr lang="es-ES" sz="3200" dirty="0" smtClean="0">
                <a:solidFill>
                  <a:srgbClr val="00B050"/>
                </a:solidFill>
              </a:rPr>
              <a:t> </a:t>
            </a:r>
            <a:r>
              <a:rPr lang="es-ES" sz="3200" dirty="0" err="1" smtClean="0">
                <a:solidFill>
                  <a:srgbClr val="00B050"/>
                </a:solidFill>
              </a:rPr>
              <a:t>apple</a:t>
            </a:r>
            <a:endParaRPr lang="en-GB" sz="4400" dirty="0"/>
          </a:p>
        </p:txBody>
      </p:sp>
      <p:pic>
        <p:nvPicPr>
          <p:cNvPr id="5" name="4 Imagen" descr="http://www.statesymbolsusa.org/sites/statesymbolsusa.org/files/symbol-place-images/crisp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6475" y="4012565"/>
            <a:ext cx="3057525" cy="28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TWO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s-ES" sz="5400" dirty="0" smtClean="0">
                <a:solidFill>
                  <a:srgbClr val="00B050"/>
                </a:solidFill>
              </a:rPr>
              <a:t>MAKING   GEOGRAPHY </a:t>
            </a:r>
          </a:p>
          <a:p>
            <a:pPr algn="ctr">
              <a:lnSpc>
                <a:spcPct val="150000"/>
              </a:lnSpc>
              <a:buNone/>
            </a:pPr>
            <a:r>
              <a:rPr lang="es-ES" sz="5400" dirty="0" smtClean="0">
                <a:solidFill>
                  <a:srgbClr val="00B050"/>
                </a:solidFill>
              </a:rPr>
              <a:t>REAL</a:t>
            </a:r>
            <a:endParaRPr lang="es-ES" sz="5400" dirty="0">
              <a:solidFill>
                <a:srgbClr val="00B050"/>
              </a:solidFill>
            </a:endParaRPr>
          </a:p>
        </p:txBody>
      </p:sp>
      <p:pic>
        <p:nvPicPr>
          <p:cNvPr id="4" name="3 Imagen" descr="https://oag.ca.gov/sites/all/files/agweb/images/environment/img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437112"/>
            <a:ext cx="3352541" cy="225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Rebecca: Hands on and across the class </a:t>
            </a:r>
          </a:p>
          <a:p>
            <a:pPr>
              <a:buNone/>
            </a:pPr>
            <a:endParaRPr lang="en-GB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Carlos: Continent corners</a:t>
            </a:r>
          </a:p>
          <a:p>
            <a:pPr>
              <a:buNone/>
            </a:pPr>
            <a:endParaRPr lang="en-GB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GB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GB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uario\Desktop\soc\landscap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423405"/>
            <a:ext cx="4464496" cy="3434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Journeys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" sz="3200" dirty="0" err="1" smtClean="0">
                <a:solidFill>
                  <a:srgbClr val="00B050"/>
                </a:solidFill>
              </a:rPr>
              <a:t>María’s</a:t>
            </a:r>
            <a:r>
              <a:rPr lang="es-ES" sz="3200" dirty="0" smtClean="0">
                <a:solidFill>
                  <a:srgbClr val="00B050"/>
                </a:solidFill>
              </a:rPr>
              <a:t> </a:t>
            </a:r>
            <a:r>
              <a:rPr lang="es-ES" sz="3200" dirty="0" err="1" smtClean="0">
                <a:solidFill>
                  <a:srgbClr val="00B050"/>
                </a:solidFill>
              </a:rPr>
              <a:t>holiday</a:t>
            </a:r>
            <a:endParaRPr lang="es-ES" sz="32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s-ES" sz="32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" sz="3200" dirty="0" err="1" smtClean="0">
                <a:solidFill>
                  <a:srgbClr val="00B050"/>
                </a:solidFill>
              </a:rPr>
              <a:t>Imaginary</a:t>
            </a:r>
            <a:r>
              <a:rPr lang="es-ES" sz="3200" dirty="0" smtClean="0">
                <a:solidFill>
                  <a:srgbClr val="00B050"/>
                </a:solidFill>
              </a:rPr>
              <a:t>: </a:t>
            </a:r>
            <a:r>
              <a:rPr lang="es-ES" sz="3200" dirty="0" err="1" smtClean="0">
                <a:solidFill>
                  <a:srgbClr val="00B050"/>
                </a:solidFill>
              </a:rPr>
              <a:t>Hannah’s</a:t>
            </a:r>
            <a:r>
              <a:rPr lang="es-ES" sz="3200" dirty="0" smtClean="0">
                <a:solidFill>
                  <a:srgbClr val="00B050"/>
                </a:solidFill>
              </a:rPr>
              <a:t> </a:t>
            </a:r>
            <a:r>
              <a:rPr lang="es-ES" sz="3200" dirty="0" err="1" smtClean="0">
                <a:solidFill>
                  <a:srgbClr val="00B050"/>
                </a:solidFill>
              </a:rPr>
              <a:t>apple</a:t>
            </a:r>
            <a:endParaRPr lang="es-ES" sz="32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s-ES" dirty="0" smtClean="0">
              <a:solidFill>
                <a:srgbClr val="00B050"/>
              </a:solidFill>
              <a:hlinkClick r:id="rId2" action="ppaction://hlinkfile"/>
            </a:endParaRPr>
          </a:p>
          <a:p>
            <a:pPr>
              <a:buNone/>
            </a:pPr>
            <a:r>
              <a:rPr lang="es-ES" dirty="0" err="1" smtClean="0">
                <a:solidFill>
                  <a:srgbClr val="00B050"/>
                </a:solidFill>
                <a:hlinkClick r:id="rId2" action="ppaction://hlinkfile"/>
              </a:rPr>
              <a:t>magic</a:t>
            </a:r>
            <a:r>
              <a:rPr lang="es-ES" dirty="0" smtClean="0">
                <a:solidFill>
                  <a:srgbClr val="00B050"/>
                </a:solidFill>
                <a:hlinkClick r:id="rId2" action="ppaction://hlinkfile"/>
              </a:rPr>
              <a:t> </a:t>
            </a:r>
            <a:r>
              <a:rPr lang="es-ES" dirty="0" err="1" smtClean="0">
                <a:solidFill>
                  <a:srgbClr val="00B050"/>
                </a:solidFill>
                <a:hlinkClick r:id="rId2" action="ppaction://hlinkfile"/>
              </a:rPr>
              <a:t>apple</a:t>
            </a:r>
            <a:r>
              <a:rPr lang="es-ES" dirty="0" smtClean="0">
                <a:solidFill>
                  <a:srgbClr val="00B050"/>
                </a:solidFill>
                <a:hlinkClick r:id="rId2" action="ppaction://hlinkfile"/>
              </a:rPr>
              <a:t> (2).</a:t>
            </a:r>
            <a:r>
              <a:rPr lang="es-ES" dirty="0" err="1" smtClean="0">
                <a:solidFill>
                  <a:srgbClr val="00B050"/>
                </a:solidFill>
                <a:hlinkClick r:id="rId2" action="ppaction://hlinkfile"/>
              </a:rPr>
              <a:t>pdf</a:t>
            </a:r>
            <a:r>
              <a:rPr lang="es-ES" dirty="0" smtClean="0">
                <a:solidFill>
                  <a:srgbClr val="00B050"/>
                </a:solidFill>
              </a:rPr>
              <a:t>   </a:t>
            </a:r>
            <a:endParaRPr lang="es-ES" dirty="0">
              <a:solidFill>
                <a:srgbClr val="00B050"/>
              </a:solidFill>
            </a:endParaRPr>
          </a:p>
        </p:txBody>
      </p:sp>
      <p:pic>
        <p:nvPicPr>
          <p:cNvPr id="5" name="4 Imagen" descr="http://www.yepbag.com/646/rucksack-backpack-backpack-for-hiki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56992"/>
            <a:ext cx="3132068" cy="291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Bear and </a:t>
            </a:r>
            <a:r>
              <a:rPr lang="es-ES" dirty="0" err="1" smtClean="0"/>
              <a:t>lions</a:t>
            </a:r>
            <a:endParaRPr lang="es-ES" dirty="0"/>
          </a:p>
        </p:txBody>
      </p:sp>
      <p:pic>
        <p:nvPicPr>
          <p:cNvPr id="4" name="3 Marcador de contenido" descr="https://scontent-mad1-1.xx.fbcdn.net/v/t1.0-9/12919625_1014908238597052_7090203733600848877_n.jpg?oh=348ec2b6c2c980572d9f213a75bd4203&amp;oe=57A7503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35163"/>
            <a:ext cx="568863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Working</a:t>
            </a:r>
            <a:r>
              <a:rPr lang="es-ES" dirty="0" smtClean="0"/>
              <a:t> </a:t>
            </a:r>
            <a:r>
              <a:rPr lang="es-ES" dirty="0" err="1" smtClean="0"/>
              <a:t>together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  <a:t>Gain wider perspective: year to year, school to school, backgrounds</a:t>
            </a:r>
          </a:p>
          <a:p>
            <a:pPr>
              <a:lnSpc>
                <a:spcPct val="150000"/>
              </a:lnSpc>
              <a:buNone/>
            </a:pPr>
            <a:endParaRPr lang="en-GB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4 Imagen" descr="https://encrypted-tbn1.gstatic.com/images?q=tbn:ANd9GcRbi-JdnRu2ZAbyA68PTneirEZw2RJp5-qce5EdVsR1_rNI138ZQKL-Mz1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645024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ttp://ecx.images-amazon.com/images/I/4190TG3H3Q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55" y="274639"/>
            <a:ext cx="7548945" cy="353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s://s-media-cache-ak0.pinimg.com/236x/1b/48/57/1b4857c879e17af38065da92253c8f1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91" y="4207092"/>
            <a:ext cx="3338946" cy="214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penandoink.files.wordpress.com/2014/01/sara_fanelli_my_map_book_hear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7871" y="3428999"/>
            <a:ext cx="5400040" cy="292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And </a:t>
            </a:r>
            <a:r>
              <a:rPr lang="es-ES" dirty="0" err="1" smtClean="0"/>
              <a:t>airplanes</a:t>
            </a:r>
            <a:endParaRPr lang="es-ES" dirty="0"/>
          </a:p>
        </p:txBody>
      </p:sp>
      <p:pic>
        <p:nvPicPr>
          <p:cNvPr id="3074" name="Picture 2" descr="C:\Users\Usuario\Desktop\soc\riv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3292078" cy="4389437"/>
          </a:xfrm>
          <a:prstGeom prst="rect">
            <a:avLst/>
          </a:prstGeom>
          <a:noFill/>
        </p:spPr>
      </p:pic>
      <p:pic>
        <p:nvPicPr>
          <p:cNvPr id="3076" name="Picture 4" descr="C:\Users\Usuario\Desktop\soc\mounta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331236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Three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sz="6600" dirty="0" smtClean="0">
                <a:solidFill>
                  <a:srgbClr val="7030A0"/>
                </a:solidFill>
              </a:rPr>
              <a:t>ELECTRICITY </a:t>
            </a:r>
          </a:p>
          <a:p>
            <a:pPr algn="ctr">
              <a:buNone/>
            </a:pPr>
            <a:r>
              <a:rPr lang="es-ES" sz="6600" dirty="0" smtClean="0">
                <a:solidFill>
                  <a:srgbClr val="7030A0"/>
                </a:solidFill>
              </a:rPr>
              <a:t>&amp; MACHINES</a:t>
            </a:r>
            <a:endParaRPr lang="es-ES" sz="6600" dirty="0">
              <a:solidFill>
                <a:srgbClr val="7030A0"/>
              </a:solidFill>
            </a:endParaRPr>
          </a:p>
        </p:txBody>
      </p:sp>
      <p:pic>
        <p:nvPicPr>
          <p:cNvPr id="4" name="3 Imagen" descr="moving electrons through a conducto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293096"/>
            <a:ext cx="3491880" cy="232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Four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6600" dirty="0" err="1" smtClean="0">
                <a:solidFill>
                  <a:srgbClr val="7030A0"/>
                </a:solidFill>
              </a:rPr>
              <a:t>Assessment</a:t>
            </a:r>
            <a:r>
              <a:rPr lang="es-ES" sz="6600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es-ES" sz="6600" dirty="0" err="1" smtClean="0">
                <a:solidFill>
                  <a:srgbClr val="7030A0"/>
                </a:solidFill>
              </a:rPr>
              <a:t>for</a:t>
            </a:r>
            <a:r>
              <a:rPr lang="es-ES" sz="6600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es-ES" sz="6600" dirty="0" err="1" smtClean="0">
                <a:solidFill>
                  <a:srgbClr val="7030A0"/>
                </a:solidFill>
              </a:rPr>
              <a:t>Learning</a:t>
            </a:r>
            <a:r>
              <a:rPr lang="es-ES" sz="6600" dirty="0" smtClean="0">
                <a:solidFill>
                  <a:srgbClr val="7030A0"/>
                </a:solidFill>
              </a:rPr>
              <a:t> </a:t>
            </a:r>
            <a:r>
              <a:rPr lang="es-ES" sz="6600" dirty="0" err="1" smtClean="0">
                <a:solidFill>
                  <a:srgbClr val="00B050"/>
                </a:solidFill>
              </a:rPr>
              <a:t>AfL</a:t>
            </a:r>
            <a:r>
              <a:rPr lang="es-ES" sz="6600" dirty="0" smtClean="0">
                <a:solidFill>
                  <a:srgbClr val="00B050"/>
                </a:solidFill>
              </a:rPr>
              <a:t> </a:t>
            </a:r>
            <a:endParaRPr lang="es-ES" sz="6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Concerns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3200" dirty="0" err="1" smtClean="0">
                <a:solidFill>
                  <a:srgbClr val="7030A0"/>
                </a:solidFill>
              </a:rPr>
              <a:t>Will</a:t>
            </a:r>
            <a:r>
              <a:rPr lang="es-ES" sz="3200" dirty="0" smtClean="0">
                <a:solidFill>
                  <a:srgbClr val="7030A0"/>
                </a:solidFill>
              </a:rPr>
              <a:t> </a:t>
            </a:r>
            <a:r>
              <a:rPr lang="es-ES" sz="3200" dirty="0" err="1" smtClean="0">
                <a:solidFill>
                  <a:srgbClr val="7030A0"/>
                </a:solidFill>
              </a:rPr>
              <a:t>the</a:t>
            </a:r>
            <a:r>
              <a:rPr lang="es-ES" sz="3200" dirty="0" smtClean="0">
                <a:solidFill>
                  <a:srgbClr val="7030A0"/>
                </a:solidFill>
              </a:rPr>
              <a:t> syllabus </a:t>
            </a:r>
            <a:r>
              <a:rPr lang="es-ES" sz="3200" dirty="0" err="1" smtClean="0">
                <a:solidFill>
                  <a:srgbClr val="7030A0"/>
                </a:solidFill>
              </a:rPr>
              <a:t>change</a:t>
            </a:r>
            <a:r>
              <a:rPr lang="es-ES" sz="3200" dirty="0" smtClean="0">
                <a:solidFill>
                  <a:srgbClr val="7030A0"/>
                </a:solidFill>
              </a:rPr>
              <a:t> AGAIN?</a:t>
            </a:r>
          </a:p>
          <a:p>
            <a:pPr>
              <a:buNone/>
            </a:pPr>
            <a:endParaRPr lang="es-ES" sz="32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s-ES" sz="3200" dirty="0" smtClean="0">
                <a:solidFill>
                  <a:srgbClr val="7030A0"/>
                </a:solidFill>
              </a:rPr>
              <a:t>CONTENT versus HANDS-ON/SKILLS  </a:t>
            </a:r>
          </a:p>
          <a:p>
            <a:pPr>
              <a:buNone/>
            </a:pPr>
            <a:endParaRPr lang="es-ES" sz="32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s-ES" sz="3200" dirty="0" err="1" smtClean="0">
                <a:solidFill>
                  <a:srgbClr val="7030A0"/>
                </a:solidFill>
              </a:rPr>
              <a:t>Blah</a:t>
            </a:r>
            <a:r>
              <a:rPr lang="es-ES" sz="3200" dirty="0" smtClean="0">
                <a:solidFill>
                  <a:srgbClr val="7030A0"/>
                </a:solidFill>
              </a:rPr>
              <a:t>, </a:t>
            </a:r>
            <a:r>
              <a:rPr lang="es-ES" sz="3200" dirty="0" err="1" smtClean="0">
                <a:solidFill>
                  <a:srgbClr val="7030A0"/>
                </a:solidFill>
              </a:rPr>
              <a:t>blah</a:t>
            </a:r>
            <a:r>
              <a:rPr lang="es-ES" sz="3200" dirty="0" smtClean="0">
                <a:solidFill>
                  <a:srgbClr val="7030A0"/>
                </a:solidFill>
              </a:rPr>
              <a:t>: non-</a:t>
            </a:r>
            <a:r>
              <a:rPr lang="es-ES" sz="3200" dirty="0" err="1" smtClean="0">
                <a:solidFill>
                  <a:srgbClr val="7030A0"/>
                </a:solidFill>
              </a:rPr>
              <a:t>linguists</a:t>
            </a:r>
            <a:r>
              <a:rPr lang="es-ES" sz="3200" dirty="0" smtClean="0">
                <a:solidFill>
                  <a:srgbClr val="7030A0"/>
                </a:solidFill>
              </a:rPr>
              <a:t> DISCONNECT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http://wordviewediting.com/wp-content/uploads/2012/12/Bored-Child-at-Schoo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862945"/>
            <a:ext cx="3893128" cy="19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Future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4000" dirty="0" smtClean="0">
                <a:solidFill>
                  <a:srgbClr val="0070C0"/>
                </a:solidFill>
              </a:rPr>
              <a:t>More </a:t>
            </a:r>
            <a:r>
              <a:rPr lang="es-ES" sz="4000" dirty="0" err="1" smtClean="0">
                <a:solidFill>
                  <a:srgbClr val="0070C0"/>
                </a:solidFill>
              </a:rPr>
              <a:t>skills</a:t>
            </a:r>
            <a:r>
              <a:rPr lang="es-ES" sz="4000" dirty="0" smtClean="0">
                <a:solidFill>
                  <a:srgbClr val="0070C0"/>
                </a:solidFill>
              </a:rPr>
              <a:t> </a:t>
            </a:r>
            <a:r>
              <a:rPr lang="es-ES" sz="4000" dirty="0" err="1" smtClean="0">
                <a:solidFill>
                  <a:srgbClr val="0070C0"/>
                </a:solidFill>
              </a:rPr>
              <a:t>mapping</a:t>
            </a:r>
            <a:r>
              <a:rPr lang="es-ES" sz="4000" dirty="0" smtClean="0">
                <a:solidFill>
                  <a:srgbClr val="0070C0"/>
                </a:solidFill>
              </a:rPr>
              <a:t> &amp; </a:t>
            </a:r>
            <a:r>
              <a:rPr lang="es-ES" sz="4000" dirty="0" err="1" smtClean="0">
                <a:solidFill>
                  <a:srgbClr val="0070C0"/>
                </a:solidFill>
              </a:rPr>
              <a:t>AfL</a:t>
            </a:r>
            <a:endParaRPr lang="es-ES" sz="4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4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4000" dirty="0" err="1" smtClean="0">
                <a:solidFill>
                  <a:srgbClr val="0070C0"/>
                </a:solidFill>
              </a:rPr>
              <a:t>Communications</a:t>
            </a:r>
            <a:endParaRPr lang="es-ES" sz="4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4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4000" dirty="0" err="1" smtClean="0">
                <a:solidFill>
                  <a:srgbClr val="0070C0"/>
                </a:solidFill>
              </a:rPr>
              <a:t>Infants</a:t>
            </a:r>
            <a:endParaRPr lang="es-ES" sz="4000" dirty="0" smtClean="0">
              <a:solidFill>
                <a:srgbClr val="0070C0"/>
              </a:solidFill>
            </a:endParaRPr>
          </a:p>
        </p:txBody>
      </p:sp>
      <p:pic>
        <p:nvPicPr>
          <p:cNvPr id="4" name="3 Marcador de contenido" descr="http://farm4.staticflickr.com/3663/3431233355_8970220598_o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912" y="3212976"/>
            <a:ext cx="4421088" cy="347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</a:rPr>
              <a:t>Share activities, skills, even material</a:t>
            </a:r>
          </a:p>
          <a:p>
            <a:endParaRPr lang="es-ES" dirty="0"/>
          </a:p>
        </p:txBody>
      </p:sp>
      <p:pic>
        <p:nvPicPr>
          <p:cNvPr id="4" name="3 Imagen" descr="http://manager.ro-botica.com/uploads/home/FTITM_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5400040" cy="405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Boost</a:t>
            </a:r>
            <a:r>
              <a:rPr lang="es-ES" dirty="0" smtClean="0"/>
              <a:t> </a:t>
            </a:r>
            <a:r>
              <a:rPr lang="es-ES" dirty="0" err="1" smtClean="0"/>
              <a:t>confidence</a:t>
            </a:r>
            <a:r>
              <a:rPr lang="es-ES" dirty="0" smtClean="0"/>
              <a:t>: </a:t>
            </a:r>
            <a:r>
              <a:rPr lang="es-ES" dirty="0" err="1" smtClean="0"/>
              <a:t>magic</a:t>
            </a:r>
            <a:r>
              <a:rPr lang="es-ES" dirty="0" smtClean="0"/>
              <a:t> </a:t>
            </a:r>
            <a:r>
              <a:rPr lang="es-ES" dirty="0" err="1" smtClean="0"/>
              <a:t>moment</a:t>
            </a:r>
            <a:endParaRPr lang="es-ES" dirty="0"/>
          </a:p>
        </p:txBody>
      </p:sp>
      <p:pic>
        <p:nvPicPr>
          <p:cNvPr id="4" name="3 Marcador de contenido" descr="http://ebay.prnc.net/Resources/voltmeter-battery-pack1-005-320x33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4696296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www.madaboutscience.com.au/store/images/EnergyStick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35660"/>
            <a:ext cx="3682380" cy="332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Surprise</a:t>
            </a:r>
            <a:r>
              <a:rPr lang="es-ES" dirty="0" smtClean="0"/>
              <a:t>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3600" dirty="0" err="1" smtClean="0">
                <a:solidFill>
                  <a:srgbClr val="00B050"/>
                </a:solidFill>
              </a:rPr>
              <a:t>We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learnt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about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what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is</a:t>
            </a:r>
            <a:r>
              <a:rPr lang="es-ES" sz="3600" dirty="0" smtClean="0">
                <a:solidFill>
                  <a:srgbClr val="00B050"/>
                </a:solidFill>
              </a:rPr>
              <a:t> in </a:t>
            </a:r>
            <a:r>
              <a:rPr lang="es-ES" sz="3600" dirty="0" err="1" smtClean="0">
                <a:solidFill>
                  <a:srgbClr val="00B050"/>
                </a:solidFill>
              </a:rPr>
              <a:t>our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own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schools</a:t>
            </a:r>
            <a:r>
              <a:rPr lang="es-ES" sz="3600" dirty="0" smtClean="0">
                <a:solidFill>
                  <a:srgbClr val="00B050"/>
                </a:solidFill>
              </a:rPr>
              <a:t>!</a:t>
            </a:r>
          </a:p>
          <a:p>
            <a:endParaRPr lang="es-ES" sz="3600" dirty="0" smtClean="0">
              <a:solidFill>
                <a:srgbClr val="00B050"/>
              </a:solidFill>
            </a:endParaRPr>
          </a:p>
          <a:p>
            <a:r>
              <a:rPr lang="es-ES" sz="3600" dirty="0" err="1" smtClean="0">
                <a:solidFill>
                  <a:srgbClr val="00B050"/>
                </a:solidFill>
              </a:rPr>
              <a:t>We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saw</a:t>
            </a:r>
            <a:r>
              <a:rPr lang="es-ES" sz="3600" dirty="0" smtClean="0">
                <a:solidFill>
                  <a:srgbClr val="00B050"/>
                </a:solidFill>
              </a:rPr>
              <a:t> a </a:t>
            </a:r>
            <a:r>
              <a:rPr lang="es-ES" sz="3600" dirty="0" err="1" smtClean="0">
                <a:solidFill>
                  <a:srgbClr val="00B050"/>
                </a:solidFill>
              </a:rPr>
              <a:t>great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deal</a:t>
            </a:r>
            <a:r>
              <a:rPr lang="es-ES" sz="3600" dirty="0" smtClean="0">
                <a:solidFill>
                  <a:srgbClr val="00B050"/>
                </a:solidFill>
              </a:rPr>
              <a:t> of </a:t>
            </a:r>
            <a:r>
              <a:rPr lang="es-ES" sz="3600" dirty="0" err="1" smtClean="0">
                <a:solidFill>
                  <a:srgbClr val="00B050"/>
                </a:solidFill>
              </a:rPr>
              <a:t>repetition</a:t>
            </a:r>
            <a:r>
              <a:rPr lang="es-ES" sz="3600" dirty="0" smtClean="0">
                <a:solidFill>
                  <a:srgbClr val="00B050"/>
                </a:solidFill>
              </a:rPr>
              <a:t> in </a:t>
            </a:r>
            <a:r>
              <a:rPr lang="es-ES" sz="3600" dirty="0" err="1" smtClean="0">
                <a:solidFill>
                  <a:srgbClr val="00B050"/>
                </a:solidFill>
              </a:rPr>
              <a:t>the</a:t>
            </a:r>
            <a:r>
              <a:rPr lang="es-ES" sz="3600" dirty="0" smtClean="0">
                <a:solidFill>
                  <a:srgbClr val="00B050"/>
                </a:solidFill>
              </a:rPr>
              <a:t> syllabus: rain </a:t>
            </a:r>
            <a:r>
              <a:rPr lang="es-ES" sz="3600" dirty="0" err="1" smtClean="0">
                <a:solidFill>
                  <a:srgbClr val="00B050"/>
                </a:solidFill>
              </a:rPr>
              <a:t>cycle</a:t>
            </a:r>
            <a:r>
              <a:rPr lang="es-ES" sz="3600" dirty="0" smtClean="0">
                <a:solidFill>
                  <a:srgbClr val="00B050"/>
                </a:solidFill>
              </a:rPr>
              <a:t>, </a:t>
            </a:r>
            <a:r>
              <a:rPr lang="es-ES" sz="3600" dirty="0" err="1" smtClean="0">
                <a:solidFill>
                  <a:srgbClr val="00B050"/>
                </a:solidFill>
              </a:rPr>
              <a:t>planets</a:t>
            </a:r>
            <a:r>
              <a:rPr lang="es-ES" sz="3600" dirty="0" smtClean="0">
                <a:solidFill>
                  <a:srgbClr val="00B050"/>
                </a:solidFill>
              </a:rPr>
              <a:t>, machines. </a:t>
            </a:r>
          </a:p>
          <a:p>
            <a:endParaRPr lang="es-ES" sz="3600" dirty="0" smtClean="0">
              <a:solidFill>
                <a:srgbClr val="00B050"/>
              </a:solidFill>
            </a:endParaRPr>
          </a:p>
          <a:p>
            <a:r>
              <a:rPr lang="es-ES" sz="3600" dirty="0" err="1" smtClean="0">
                <a:solidFill>
                  <a:srgbClr val="00B050"/>
                </a:solidFill>
              </a:rPr>
              <a:t>We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found</a:t>
            </a:r>
            <a:r>
              <a:rPr lang="es-ES" sz="3600" dirty="0" smtClean="0">
                <a:solidFill>
                  <a:srgbClr val="00B050"/>
                </a:solidFill>
              </a:rPr>
              <a:t> time </a:t>
            </a:r>
            <a:r>
              <a:rPr lang="es-ES" sz="3600" dirty="0" err="1" smtClean="0">
                <a:solidFill>
                  <a:srgbClr val="00B050"/>
                </a:solidFill>
              </a:rPr>
              <a:t>to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meet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despite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our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busy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err="1" smtClean="0">
                <a:solidFill>
                  <a:srgbClr val="00B050"/>
                </a:solidFill>
              </a:rPr>
              <a:t>timetables</a:t>
            </a:r>
            <a:r>
              <a:rPr lang="es-ES" sz="3600" dirty="0" smtClean="0">
                <a:solidFill>
                  <a:srgbClr val="00B050"/>
                </a:solidFill>
              </a:rPr>
              <a:t>!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Objectives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4038600" cy="443484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s-ES" sz="3600" dirty="0" err="1" smtClean="0">
                <a:solidFill>
                  <a:schemeClr val="accent3">
                    <a:lumMod val="50000"/>
                  </a:schemeClr>
                </a:solidFill>
              </a:rPr>
              <a:t>Map</a:t>
            </a:r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3">
                    <a:lumMod val="50000"/>
                  </a:schemeClr>
                </a:solidFill>
              </a:rPr>
              <a:t>out</a:t>
            </a:r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3">
                    <a:lumMod val="50000"/>
                  </a:schemeClr>
                </a:solidFill>
              </a:rPr>
              <a:t>topics</a:t>
            </a:r>
            <a:endParaRPr lang="es-ES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3600" dirty="0" err="1" smtClean="0">
                <a:solidFill>
                  <a:schemeClr val="accent3">
                    <a:lumMod val="50000"/>
                  </a:schemeClr>
                </a:solidFill>
              </a:rPr>
              <a:t>Think</a:t>
            </a:r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3">
                    <a:lumMod val="50000"/>
                  </a:schemeClr>
                </a:solidFill>
              </a:rPr>
              <a:t>about</a:t>
            </a:r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3">
                    <a:lumMod val="50000"/>
                  </a:schemeClr>
                </a:solidFill>
              </a:rPr>
              <a:t>skills</a:t>
            </a:r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</a:rPr>
              <a:t> set</a:t>
            </a:r>
          </a:p>
          <a:p>
            <a:pPr>
              <a:lnSpc>
                <a:spcPct val="150000"/>
              </a:lnSpc>
            </a:pPr>
            <a:r>
              <a:rPr lang="es-ES" sz="3600" dirty="0" err="1" smtClean="0">
                <a:solidFill>
                  <a:schemeClr val="accent3">
                    <a:lumMod val="50000"/>
                  </a:schemeClr>
                </a:solidFill>
              </a:rPr>
              <a:t>Work</a:t>
            </a:r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3">
                    <a:lumMod val="50000"/>
                  </a:schemeClr>
                </a:solidFill>
              </a:rPr>
              <a:t>through</a:t>
            </a:r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3">
                    <a:lumMod val="50000"/>
                  </a:schemeClr>
                </a:solidFill>
              </a:rPr>
              <a:t>tricky</a:t>
            </a:r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3">
                    <a:lumMod val="50000"/>
                  </a:schemeClr>
                </a:solidFill>
              </a:rPr>
              <a:t>areas</a:t>
            </a:r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s-ES" sz="3600" dirty="0" err="1" smtClean="0">
                <a:solidFill>
                  <a:schemeClr val="accent3">
                    <a:lumMod val="50000"/>
                  </a:schemeClr>
                </a:solidFill>
              </a:rPr>
              <a:t>geography</a:t>
            </a:r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ES" sz="3600" dirty="0" err="1" smtClean="0">
                <a:solidFill>
                  <a:schemeClr val="accent3">
                    <a:lumMod val="50000"/>
                  </a:schemeClr>
                </a:solidFill>
              </a:rPr>
              <a:t>scale</a:t>
            </a:r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ES" sz="3600" dirty="0" err="1" smtClean="0">
                <a:solidFill>
                  <a:schemeClr val="accent3">
                    <a:lumMod val="50000"/>
                  </a:schemeClr>
                </a:solidFill>
              </a:rPr>
              <a:t>electricity</a:t>
            </a:r>
            <a:endParaRPr lang="es-E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6 Marcador de contenido" descr="http://www.agoosa.com/images/science-experiment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Celebrate good practice..</a:t>
            </a:r>
            <a:endParaRPr lang="en-GB" dirty="0"/>
          </a:p>
        </p:txBody>
      </p:sp>
      <p:pic>
        <p:nvPicPr>
          <p:cNvPr id="4" name="3 Imagen" descr="http://ptwebprofits.com/wp-content/uploads/2011/09/step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214554"/>
            <a:ext cx="2771458" cy="173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t2.gstatic.com/images?q=tbn:ANd9GcSQx7NI9cACHcAlPAKiuoY2S8zS2SD0R8LSQteArzzqtZOgsIIY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14818"/>
            <a:ext cx="17621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t3.gstatic.com/images?q=tbn:ANd9GcQqIkUJZJI0RF5ODIzaRHH_NNVMuA4GBi7fKdFf9cAuM4lN5V5w3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429132"/>
            <a:ext cx="2714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:\Users\Usuario\Downloads\IMG_20141114_104646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064" y="1844824"/>
            <a:ext cx="8424936" cy="551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Usuario\Pictures\hannahsu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5904656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And </a:t>
            </a:r>
            <a:r>
              <a:rPr lang="es-ES" dirty="0" err="1" smtClean="0"/>
              <a:t>moan</a:t>
            </a:r>
            <a:r>
              <a:rPr lang="es-ES" dirty="0" smtClean="0"/>
              <a:t>!</a:t>
            </a:r>
            <a:endParaRPr lang="es-ES" dirty="0"/>
          </a:p>
        </p:txBody>
      </p:sp>
      <p:pic>
        <p:nvPicPr>
          <p:cNvPr id="7" name="6 Marcador de contenido" descr="http://t0.gstatic.com/images?q=tbn:ANd9GcQA5WKQ2oQ0tl0h9tjR_JY-ICBsA1xCNjIjVUbRPbYjxuLkEPD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96952"/>
            <a:ext cx="3960440" cy="29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2015</TotalTime>
  <Words>409</Words>
  <Application>Microsoft Office PowerPoint</Application>
  <PresentationFormat>Presentación en pantalla (4:3)</PresentationFormat>
  <Paragraphs>94</Paragraphs>
  <Slides>25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Flujo</vt:lpstr>
      <vt:lpstr>            Grupo de traballo: ciencias</vt:lpstr>
      <vt:lpstr>Working together to</vt:lpstr>
      <vt:lpstr>Presentación de PowerPoint</vt:lpstr>
      <vt:lpstr>Boost confidence: magic moment</vt:lpstr>
      <vt:lpstr>Surprise!</vt:lpstr>
      <vt:lpstr>Objectives</vt:lpstr>
      <vt:lpstr>Celebrate good practice..</vt:lpstr>
      <vt:lpstr>Presentación de PowerPoint</vt:lpstr>
      <vt:lpstr>And moan!</vt:lpstr>
      <vt:lpstr>BASIC IDEA</vt:lpstr>
      <vt:lpstr>One</vt:lpstr>
      <vt:lpstr>DISTANCE &amp; TIME</vt:lpstr>
      <vt:lpstr>A SENSE OF TIME</vt:lpstr>
      <vt:lpstr>SCALE: SIZE</vt:lpstr>
      <vt:lpstr>OTHER WAYS: INÉS</vt:lpstr>
      <vt:lpstr>TWO</vt:lpstr>
      <vt:lpstr>Presentación de PowerPoint</vt:lpstr>
      <vt:lpstr>Journeys?</vt:lpstr>
      <vt:lpstr>Bear and lions</vt:lpstr>
      <vt:lpstr>Presentación de PowerPoint</vt:lpstr>
      <vt:lpstr>And airplanes</vt:lpstr>
      <vt:lpstr>Three</vt:lpstr>
      <vt:lpstr>Four </vt:lpstr>
      <vt:lpstr>Concerns</vt:lpstr>
      <vt:lpstr>The 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Breathing life into CLIL</dc:title>
  <dc:creator>Usuario</dc:creator>
  <cp:lastModifiedBy>orientacion</cp:lastModifiedBy>
  <cp:revision>213</cp:revision>
  <dcterms:created xsi:type="dcterms:W3CDTF">2011-04-11T20:48:10Z</dcterms:created>
  <dcterms:modified xsi:type="dcterms:W3CDTF">2016-06-15T16:25:03Z</dcterms:modified>
</cp:coreProperties>
</file>