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79" r:id="rId2"/>
    <p:sldId id="256" r:id="rId3"/>
    <p:sldId id="257" r:id="rId4"/>
    <p:sldId id="286" r:id="rId5"/>
    <p:sldId id="289" r:id="rId6"/>
    <p:sldId id="307" r:id="rId7"/>
    <p:sldId id="304" r:id="rId8"/>
    <p:sldId id="305" r:id="rId9"/>
    <p:sldId id="306" r:id="rId10"/>
    <p:sldId id="290" r:id="rId11"/>
    <p:sldId id="308" r:id="rId12"/>
    <p:sldId id="333" r:id="rId13"/>
    <p:sldId id="312" r:id="rId14"/>
    <p:sldId id="298" r:id="rId15"/>
    <p:sldId id="334" r:id="rId16"/>
    <p:sldId id="367" r:id="rId17"/>
    <p:sldId id="309" r:id="rId18"/>
    <p:sldId id="310" r:id="rId19"/>
    <p:sldId id="311" r:id="rId20"/>
    <p:sldId id="313" r:id="rId21"/>
    <p:sldId id="314" r:id="rId22"/>
    <p:sldId id="368" r:id="rId23"/>
    <p:sldId id="369" r:id="rId24"/>
    <p:sldId id="317" r:id="rId25"/>
    <p:sldId id="339" r:id="rId26"/>
    <p:sldId id="364" r:id="rId27"/>
    <p:sldId id="340" r:id="rId28"/>
    <p:sldId id="365" r:id="rId29"/>
    <p:sldId id="341" r:id="rId30"/>
    <p:sldId id="342" r:id="rId31"/>
    <p:sldId id="343" r:id="rId32"/>
    <p:sldId id="335" r:id="rId33"/>
    <p:sldId id="318" r:id="rId34"/>
    <p:sldId id="319" r:id="rId35"/>
    <p:sldId id="344" r:id="rId36"/>
    <p:sldId id="336" r:id="rId37"/>
    <p:sldId id="320" r:id="rId38"/>
    <p:sldId id="321" r:id="rId39"/>
    <p:sldId id="299" r:id="rId40"/>
    <p:sldId id="322" r:id="rId41"/>
    <p:sldId id="323" r:id="rId42"/>
    <p:sldId id="300" r:id="rId43"/>
    <p:sldId id="346" r:id="rId44"/>
    <p:sldId id="352" r:id="rId45"/>
    <p:sldId id="353" r:id="rId46"/>
    <p:sldId id="366" r:id="rId47"/>
    <p:sldId id="354" r:id="rId48"/>
    <p:sldId id="347" r:id="rId49"/>
    <p:sldId id="355" r:id="rId50"/>
    <p:sldId id="356" r:id="rId51"/>
    <p:sldId id="357" r:id="rId52"/>
    <p:sldId id="358" r:id="rId53"/>
    <p:sldId id="370" r:id="rId54"/>
    <p:sldId id="328" r:id="rId55"/>
    <p:sldId id="359" r:id="rId56"/>
    <p:sldId id="360" r:id="rId57"/>
    <p:sldId id="363" r:id="rId58"/>
    <p:sldId id="361" r:id="rId59"/>
    <p:sldId id="362" r:id="rId60"/>
  </p:sldIdLst>
  <p:sldSz cx="9144000" cy="6858000" type="screen4x3"/>
  <p:notesSz cx="6858000" cy="9144000"/>
  <p:defaultTextStyle>
    <a:defPPr>
      <a:defRPr lang="gl-ES"/>
    </a:defPPr>
    <a:lvl1pPr algn="l" rtl="0" fontAlgn="base">
      <a:spcBef>
        <a:spcPct val="0"/>
      </a:spcBef>
      <a:spcAft>
        <a:spcPct val="0"/>
      </a:spcAft>
      <a:defRPr sz="6000" kern="1200">
        <a:solidFill>
          <a:schemeClr val="bg1"/>
        </a:solidFill>
        <a:latin typeface="Bradley Hand ITC" pitchFamily="66" charset="0"/>
        <a:ea typeface="+mn-ea"/>
        <a:cs typeface="Arial" pitchFamily="34" charset="0"/>
      </a:defRPr>
    </a:lvl1pPr>
    <a:lvl2pPr marL="457200" algn="l" rtl="0" fontAlgn="base">
      <a:spcBef>
        <a:spcPct val="0"/>
      </a:spcBef>
      <a:spcAft>
        <a:spcPct val="0"/>
      </a:spcAft>
      <a:defRPr sz="6000" kern="1200">
        <a:solidFill>
          <a:schemeClr val="bg1"/>
        </a:solidFill>
        <a:latin typeface="Bradley Hand ITC" pitchFamily="66" charset="0"/>
        <a:ea typeface="+mn-ea"/>
        <a:cs typeface="Arial" pitchFamily="34" charset="0"/>
      </a:defRPr>
    </a:lvl2pPr>
    <a:lvl3pPr marL="914400" algn="l" rtl="0" fontAlgn="base">
      <a:spcBef>
        <a:spcPct val="0"/>
      </a:spcBef>
      <a:spcAft>
        <a:spcPct val="0"/>
      </a:spcAft>
      <a:defRPr sz="6000" kern="1200">
        <a:solidFill>
          <a:schemeClr val="bg1"/>
        </a:solidFill>
        <a:latin typeface="Bradley Hand ITC" pitchFamily="66" charset="0"/>
        <a:ea typeface="+mn-ea"/>
        <a:cs typeface="Arial" pitchFamily="34" charset="0"/>
      </a:defRPr>
    </a:lvl3pPr>
    <a:lvl4pPr marL="1371600" algn="l" rtl="0" fontAlgn="base">
      <a:spcBef>
        <a:spcPct val="0"/>
      </a:spcBef>
      <a:spcAft>
        <a:spcPct val="0"/>
      </a:spcAft>
      <a:defRPr sz="6000" kern="1200">
        <a:solidFill>
          <a:schemeClr val="bg1"/>
        </a:solidFill>
        <a:latin typeface="Bradley Hand ITC" pitchFamily="66" charset="0"/>
        <a:ea typeface="+mn-ea"/>
        <a:cs typeface="Arial" pitchFamily="34" charset="0"/>
      </a:defRPr>
    </a:lvl4pPr>
    <a:lvl5pPr marL="1828800" algn="l" rtl="0" fontAlgn="base">
      <a:spcBef>
        <a:spcPct val="0"/>
      </a:spcBef>
      <a:spcAft>
        <a:spcPct val="0"/>
      </a:spcAft>
      <a:defRPr sz="6000" kern="1200">
        <a:solidFill>
          <a:schemeClr val="bg1"/>
        </a:solidFill>
        <a:latin typeface="Bradley Hand ITC" pitchFamily="66" charset="0"/>
        <a:ea typeface="+mn-ea"/>
        <a:cs typeface="Arial" pitchFamily="34" charset="0"/>
      </a:defRPr>
    </a:lvl5pPr>
    <a:lvl6pPr marL="2286000" algn="l" defTabSz="914400" rtl="0" eaLnBrk="1" latinLnBrk="0" hangingPunct="1">
      <a:defRPr sz="6000" kern="1200">
        <a:solidFill>
          <a:schemeClr val="bg1"/>
        </a:solidFill>
        <a:latin typeface="Bradley Hand ITC" pitchFamily="66" charset="0"/>
        <a:ea typeface="+mn-ea"/>
        <a:cs typeface="Arial" pitchFamily="34" charset="0"/>
      </a:defRPr>
    </a:lvl6pPr>
    <a:lvl7pPr marL="2743200" algn="l" defTabSz="914400" rtl="0" eaLnBrk="1" latinLnBrk="0" hangingPunct="1">
      <a:defRPr sz="6000" kern="1200">
        <a:solidFill>
          <a:schemeClr val="bg1"/>
        </a:solidFill>
        <a:latin typeface="Bradley Hand ITC" pitchFamily="66" charset="0"/>
        <a:ea typeface="+mn-ea"/>
        <a:cs typeface="Arial" pitchFamily="34" charset="0"/>
      </a:defRPr>
    </a:lvl7pPr>
    <a:lvl8pPr marL="3200400" algn="l" defTabSz="914400" rtl="0" eaLnBrk="1" latinLnBrk="0" hangingPunct="1">
      <a:defRPr sz="6000" kern="1200">
        <a:solidFill>
          <a:schemeClr val="bg1"/>
        </a:solidFill>
        <a:latin typeface="Bradley Hand ITC" pitchFamily="66" charset="0"/>
        <a:ea typeface="+mn-ea"/>
        <a:cs typeface="Arial" pitchFamily="34" charset="0"/>
      </a:defRPr>
    </a:lvl8pPr>
    <a:lvl9pPr marL="3657600" algn="l" defTabSz="914400" rtl="0" eaLnBrk="1" latinLnBrk="0" hangingPunct="1">
      <a:defRPr sz="6000" kern="1200">
        <a:solidFill>
          <a:schemeClr val="bg1"/>
        </a:solidFill>
        <a:latin typeface="Bradley Hand ITC" pitchFamily="66"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33"/>
    <a:srgbClr val="FF00FF"/>
    <a:srgbClr val="9966FF"/>
    <a:srgbClr val="FFFF99"/>
    <a:srgbClr val="CC0099"/>
    <a:srgbClr val="99FF33"/>
    <a:srgbClr val="FF9966"/>
    <a:srgbClr val="99CCFF"/>
    <a:srgbClr val="CCFF33"/>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8" autoAdjust="0"/>
    <p:restoredTop sz="94624" autoAdjust="0"/>
  </p:normalViewPr>
  <p:slideViewPr>
    <p:cSldViewPr>
      <p:cViewPr varScale="1">
        <p:scale>
          <a:sx n="112" d="100"/>
          <a:sy n="112" d="100"/>
        </p:scale>
        <p:origin x="-9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270" y="3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EAD81BC0-9219-4B38-9252-8F1AA4C023B9}" type="datetimeFigureOut">
              <a:rPr lang="es-ES"/>
              <a:pPr>
                <a:defRPr/>
              </a:pPr>
              <a:t>10/11/2015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392EF264-5F13-4F55-AC17-44EABAC8369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sz="2000" dirty="0" smtClean="0"/>
              <a:t>En negro antes de</a:t>
            </a:r>
            <a:br>
              <a:rPr lang="es-ES_tradnl" sz="2000" dirty="0" smtClean="0"/>
            </a:br>
            <a:r>
              <a:rPr lang="es-ES_tradnl" sz="2000" dirty="0" err="1" smtClean="0"/>
              <a:t>Cha</a:t>
            </a:r>
            <a:r>
              <a:rPr lang="es-ES_tradnl" sz="2000" dirty="0" smtClean="0"/>
              <a:t>, </a:t>
            </a:r>
            <a:r>
              <a:rPr lang="es-ES_tradnl" sz="2000" dirty="0" err="1" smtClean="0"/>
              <a:t>cha</a:t>
            </a:r>
            <a:r>
              <a:rPr lang="es-ES_tradnl" sz="2000" dirty="0" smtClean="0"/>
              <a:t>, </a:t>
            </a:r>
            <a:r>
              <a:rPr lang="es-ES_tradnl" sz="2000" dirty="0" err="1" smtClean="0"/>
              <a:t>cha</a:t>
            </a:r>
            <a:r>
              <a:rPr lang="es-ES_tradnl" sz="2000" dirty="0" smtClean="0"/>
              <a:t>, </a:t>
            </a:r>
            <a:r>
              <a:rPr lang="es-ES_tradnl" sz="2000" dirty="0" err="1" smtClean="0"/>
              <a:t>chaaaan</a:t>
            </a:r>
            <a:endParaRPr lang="es-ES_tradnl" sz="2000" dirty="0" smtClean="0"/>
          </a:p>
          <a:p>
            <a:endParaRPr lang="es-ES_tradnl" sz="2000" dirty="0" smtClean="0"/>
          </a:p>
          <a:p>
            <a:r>
              <a:rPr lang="es-ES_tradnl" sz="2000" dirty="0" smtClean="0"/>
              <a:t>Esto </a:t>
            </a:r>
            <a:r>
              <a:rPr lang="es-ES_tradnl" sz="2000" dirty="0" err="1" smtClean="0"/>
              <a:t>foi</a:t>
            </a:r>
            <a:r>
              <a:rPr lang="es-ES_tradnl" sz="2000" dirty="0" smtClean="0"/>
              <a:t> como </a:t>
            </a:r>
            <a:r>
              <a:rPr lang="es-ES_tradnl" sz="2000" dirty="0" err="1" smtClean="0"/>
              <a:t>facer</a:t>
            </a:r>
            <a:r>
              <a:rPr lang="es-ES_tradnl" sz="2000" dirty="0" smtClean="0"/>
              <a:t> </a:t>
            </a:r>
            <a:r>
              <a:rPr lang="es-ES_tradnl" sz="2000" dirty="0" err="1" smtClean="0"/>
              <a:t>unha</a:t>
            </a:r>
            <a:r>
              <a:rPr lang="es-ES_tradnl" sz="2000" dirty="0" smtClean="0"/>
              <a:t> película, coas </a:t>
            </a:r>
            <a:r>
              <a:rPr lang="es-ES_tradnl" sz="2000" dirty="0" err="1" smtClean="0"/>
              <a:t>súas</a:t>
            </a:r>
            <a:r>
              <a:rPr lang="es-ES_tradnl" sz="2000" dirty="0" smtClean="0"/>
              <a:t> </a:t>
            </a:r>
            <a:r>
              <a:rPr lang="es-ES_tradnl" sz="2000" dirty="0" err="1" smtClean="0"/>
              <a:t>precuelas</a:t>
            </a:r>
            <a:r>
              <a:rPr lang="es-ES_tradnl" sz="2000" dirty="0" smtClean="0"/>
              <a:t> e secuelas, </a:t>
            </a:r>
            <a:r>
              <a:rPr lang="es-ES_tradnl" sz="2000" dirty="0" err="1" smtClean="0"/>
              <a:t>cunha</a:t>
            </a:r>
            <a:r>
              <a:rPr lang="es-ES_tradnl" sz="2000" dirty="0" smtClean="0"/>
              <a:t> fase de </a:t>
            </a:r>
            <a:r>
              <a:rPr lang="es-ES_tradnl" sz="2000" dirty="0" err="1" smtClean="0"/>
              <a:t>preprodución</a:t>
            </a:r>
            <a:r>
              <a:rPr lang="es-ES_tradnl" sz="2000" dirty="0" smtClean="0"/>
              <a:t>, </a:t>
            </a:r>
            <a:r>
              <a:rPr lang="es-ES_tradnl" sz="2000" dirty="0" err="1" smtClean="0"/>
              <a:t>na</a:t>
            </a:r>
            <a:r>
              <a:rPr lang="es-ES_tradnl" sz="2000" dirty="0" smtClean="0"/>
              <a:t> que se </a:t>
            </a:r>
            <a:r>
              <a:rPr lang="es-ES_tradnl" sz="2000" dirty="0" err="1" smtClean="0"/>
              <a:t>realizou</a:t>
            </a:r>
            <a:r>
              <a:rPr lang="es-ES_tradnl" sz="2000" dirty="0" smtClean="0"/>
              <a:t> un </a:t>
            </a:r>
            <a:r>
              <a:rPr lang="es-ES_tradnl" sz="2000" dirty="0" err="1" smtClean="0"/>
              <a:t>traballo</a:t>
            </a:r>
            <a:r>
              <a:rPr lang="es-ES_tradnl" sz="2000" dirty="0" smtClean="0"/>
              <a:t> de investigación, formación de </a:t>
            </a:r>
            <a:r>
              <a:rPr lang="es-ES_tradnl" sz="2000" dirty="0" err="1" smtClean="0"/>
              <a:t>profesionais</a:t>
            </a:r>
            <a:r>
              <a:rPr lang="es-ES_tradnl" sz="2000" dirty="0" smtClean="0"/>
              <a:t>, procura de </a:t>
            </a:r>
            <a:r>
              <a:rPr lang="es-ES_tradnl" sz="2000" dirty="0" err="1" smtClean="0"/>
              <a:t>apoios</a:t>
            </a:r>
            <a:r>
              <a:rPr lang="es-ES_tradnl" sz="2000" dirty="0" smtClean="0"/>
              <a:t> , un </a:t>
            </a:r>
            <a:r>
              <a:rPr lang="es-ES_tradnl" sz="2000" dirty="0" err="1" smtClean="0"/>
              <a:t>traballo</a:t>
            </a:r>
            <a:r>
              <a:rPr lang="es-ES_tradnl" sz="2000" dirty="0" smtClean="0"/>
              <a:t> de </a:t>
            </a:r>
            <a:r>
              <a:rPr lang="es-ES_tradnl" sz="2000" dirty="0" err="1" smtClean="0"/>
              <a:t>guiónización</a:t>
            </a:r>
            <a:r>
              <a:rPr lang="es-ES_tradnl" sz="2000" dirty="0" smtClean="0"/>
              <a:t> e dirección de actores, de </a:t>
            </a:r>
            <a:r>
              <a:rPr lang="es-ES_tradnl" sz="2000" dirty="0" err="1" smtClean="0"/>
              <a:t>montaxe</a:t>
            </a:r>
            <a:r>
              <a:rPr lang="es-ES_tradnl" sz="2000" dirty="0" smtClean="0"/>
              <a:t> e finalmente a </a:t>
            </a:r>
            <a:r>
              <a:rPr lang="es-ES_tradnl" sz="2000" dirty="0" err="1" smtClean="0"/>
              <a:t>rodaxe</a:t>
            </a:r>
            <a:r>
              <a:rPr lang="es-ES_tradnl" sz="2000" dirty="0" smtClean="0"/>
              <a:t>, que é no que andamos, en </a:t>
            </a:r>
            <a:r>
              <a:rPr lang="es-ES_tradnl" sz="2000" dirty="0" err="1" smtClean="0"/>
              <a:t>rodaxe</a:t>
            </a:r>
            <a:endParaRPr lang="es-ES" sz="2000" dirty="0" smtClean="0"/>
          </a:p>
          <a:p>
            <a:endParaRPr lang="es-ES" sz="2000" dirty="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ES" sz="2000" dirty="0" smtClean="0"/>
              <a:t>Respecto da lectura e a biblioteca</a:t>
            </a:r>
          </a:p>
          <a:p>
            <a:pPr eaLnBrk="1" hangingPunct="1"/>
            <a:r>
              <a:rPr lang="gl-ES" sz="2000" dirty="0" smtClean="0"/>
              <a:t>A lectura debía </a:t>
            </a:r>
            <a:r>
              <a:rPr lang="gl-ES" sz="2000" dirty="0" err="1" smtClean="0"/>
              <a:t>convertirse</a:t>
            </a:r>
            <a:r>
              <a:rPr lang="gl-ES" sz="2000" dirty="0" smtClean="0"/>
              <a:t> nunha responsabilidade compartida por todo o profesorado</a:t>
            </a:r>
          </a:p>
          <a:p>
            <a:pPr eaLnBrk="1" hangingPunct="1"/>
            <a:r>
              <a:rPr lang="gl-ES" sz="2000" dirty="0" smtClean="0"/>
              <a:t>O profesorado debía implicarse na elaboración do proxecto e comprometerse con el</a:t>
            </a:r>
          </a:p>
          <a:p>
            <a:pPr eaLnBrk="1" hangingPunct="1"/>
            <a:r>
              <a:rPr lang="gl-ES" sz="2000" dirty="0" smtClean="0"/>
              <a:t>E a biblioteca  debía funcionar como núcleo aglutinador e director dos cambios</a:t>
            </a:r>
          </a:p>
          <a:p>
            <a:pPr eaLnBrk="1" hangingPunct="1"/>
            <a:r>
              <a:rPr lang="gl-ES" sz="2000" dirty="0" smtClean="0"/>
              <a:t>E, desde a biblioteca, debíamos procurar que a lectura se infiltrase no tecido organizativo do Centro, que se contase con ela en todas partes:</a:t>
            </a:r>
          </a:p>
          <a:p>
            <a:pPr eaLnBrk="1" hangingPunct="1">
              <a:buFontTx/>
              <a:buNone/>
            </a:pPr>
            <a:r>
              <a:rPr lang="gl-ES" sz="2000" dirty="0" smtClean="0"/>
              <a:t>	Na programación anual, no proxecto TIC, no PAT, nas programacións dos Departamentos e na de actividades </a:t>
            </a:r>
            <a:r>
              <a:rPr lang="gl-ES" sz="2000" dirty="0" err="1" smtClean="0"/>
              <a:t>extraescolares</a:t>
            </a:r>
            <a:r>
              <a:rPr lang="gl-ES" sz="2000" dirty="0" smtClean="0"/>
              <a:t>, no PROA e no Equipo de Normalización Lingüística</a:t>
            </a:r>
          </a:p>
          <a:p>
            <a:endParaRPr lang="es-ES" sz="2000" dirty="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13</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372004"/>
          </a:xfrm>
        </p:spPr>
        <p:txBody>
          <a:bodyPr>
            <a:normAutofit fontScale="62500" lnSpcReduction="20000"/>
          </a:bodyPr>
          <a:lstStyle/>
          <a:p>
            <a:pPr eaLnBrk="1" hangingPunct="1">
              <a:lnSpc>
                <a:spcPct val="80000"/>
              </a:lnSpc>
            </a:pPr>
            <a:r>
              <a:rPr lang="gl-ES" sz="1300" dirty="0" smtClean="0"/>
              <a:t>Constituíuse un equipo de profesorado comprometido coa biblioteca</a:t>
            </a:r>
          </a:p>
          <a:p>
            <a:pPr eaLnBrk="1" hangingPunct="1">
              <a:lnSpc>
                <a:spcPct val="80000"/>
              </a:lnSpc>
            </a:pPr>
            <a:r>
              <a:rPr lang="gl-ES" sz="1300" dirty="0" smtClean="0"/>
              <a:t>Acometeuse o proceso técnico (formación, determinación do fondo, plan de clasificación e informatización do rexistro,  sinalización, definición dunha política de préstamos e adquisicións...</a:t>
            </a:r>
          </a:p>
          <a:p>
            <a:pPr eaLnBrk="1" hangingPunct="1">
              <a:lnSpc>
                <a:spcPct val="80000"/>
              </a:lnSpc>
            </a:pPr>
            <a:r>
              <a:rPr lang="gl-ES" sz="1300" dirty="0" smtClean="0"/>
              <a:t>) </a:t>
            </a:r>
            <a:r>
              <a:rPr lang="gl-ES" sz="1300" b="1" dirty="0" smtClean="0"/>
              <a:t>cómputo</a:t>
            </a:r>
            <a:r>
              <a:rPr lang="gl-ES" sz="1300" dirty="0" smtClean="0"/>
              <a:t> ( explicar), </a:t>
            </a:r>
            <a:r>
              <a:rPr lang="gl-ES" sz="1300" b="1" dirty="0" err="1" smtClean="0"/>
              <a:t>reubicación</a:t>
            </a:r>
            <a:r>
              <a:rPr lang="gl-ES" sz="1300" b="1" dirty="0" smtClean="0"/>
              <a:t> </a:t>
            </a:r>
            <a:r>
              <a:rPr lang="gl-ES" sz="1300" dirty="0" smtClean="0"/>
              <a:t>(criterios de accesibilidade, proximidade, utilidade...primeiras lecturas, </a:t>
            </a:r>
            <a:r>
              <a:rPr lang="gl-ES" sz="1300" dirty="0" err="1" smtClean="0"/>
              <a:t>relegamento</a:t>
            </a:r>
            <a:r>
              <a:rPr lang="gl-ES" sz="1300" dirty="0" smtClean="0"/>
              <a:t> da sección 0, ) e </a:t>
            </a:r>
            <a:r>
              <a:rPr lang="gl-ES" sz="1300" b="1" dirty="0" smtClean="0"/>
              <a:t>aproveitamento e diferenciación de espazos </a:t>
            </a:r>
            <a:r>
              <a:rPr lang="gl-ES" sz="1300" dirty="0" smtClean="0"/>
              <a:t>( lectura distendida, área de ordenadores, zona de exposición, mesas de estudo, área de xestión, nunha primeira fase; nunha fase moi recente, almacén para expurgo e área de elaboración de actividades), </a:t>
            </a:r>
            <a:r>
              <a:rPr lang="gl-ES" sz="1300" b="1" dirty="0" smtClean="0"/>
              <a:t>adaptación da CDU</a:t>
            </a:r>
            <a:r>
              <a:rPr lang="gl-ES" sz="1300" dirty="0" smtClean="0"/>
              <a:t> ( abandono da clasificación topográfica por caótica e tomando como punto de partida as recomendacións do MEIGA, axustamos a CDU tanto ao fondo do que dispuñamos como aos usuarios que realmente temos, con poucas seccións pero ben definidas; como o proceso foi lento e representaba </a:t>
            </a:r>
            <a:r>
              <a:rPr lang="gl-ES" sz="1300" dirty="0" err="1" smtClean="0"/>
              <a:t>novedades</a:t>
            </a:r>
            <a:r>
              <a:rPr lang="gl-ES" sz="1300" dirty="0" smtClean="0"/>
              <a:t> e ás veces unha certa dose de incomodidade para os usuarios e </a:t>
            </a:r>
            <a:r>
              <a:rPr lang="gl-ES" sz="1300" b="1" dirty="0" smtClean="0"/>
              <a:t>informatización</a:t>
            </a:r>
            <a:r>
              <a:rPr lang="gl-ES" sz="1300" dirty="0" smtClean="0"/>
              <a:t>, incidimos na </a:t>
            </a:r>
            <a:r>
              <a:rPr lang="gl-ES" sz="1600" b="1" dirty="0" smtClean="0"/>
              <a:t>difusión</a:t>
            </a:r>
            <a:r>
              <a:rPr lang="gl-ES" sz="1300" dirty="0" smtClean="0"/>
              <a:t> do que estabamos a facer (comunicación en claustro, en CCP, en correos a Departamentos e </a:t>
            </a:r>
            <a:r>
              <a:rPr lang="gl-ES" sz="1300" dirty="0" err="1" smtClean="0"/>
              <a:t>profes</a:t>
            </a:r>
            <a:r>
              <a:rPr lang="gl-ES" sz="1300" dirty="0" smtClean="0"/>
              <a:t>, procurando sensibilizar sobre a cuestión da superación do concepto de materia en aras dunha concepción máis global á hora de organizar a biblioteca e avisamos de que habería máis cambios, requirindo colaboración e ideas para eles) procedemos ao </a:t>
            </a:r>
            <a:r>
              <a:rPr lang="gl-ES" sz="1300" b="1" dirty="0" smtClean="0"/>
              <a:t>expurgo</a:t>
            </a:r>
            <a:r>
              <a:rPr lang="gl-ES" sz="1300" dirty="0" smtClean="0"/>
              <a:t> ( neste capítulo tamén houbo reticencias e mesmo resistencias que procuramos sortear con imaxinación porque a biblioteca a esas altura xa se tiña convertido nun almacén de papel:publicación da Deputación ou de instancias institucionais diversas con nula aplicación nunha biblioteca escolar, libros de texto correspondentes a varias xeracións de lexislación educativa, case estivemos tentados de aproveitalos para unha exposición sobre a evolución da educación en Galiza ata que xurdiu o MUPEGA  e aforrounos o traballo, e mesmo tivemos que darlle utilidade a unha remesa de trescentos exemplares dun libro dun autor local que pretendía que llos colocásemos no mercado; fixemos unha actividade para dar saída a aquel expurgo que tivo unha enorme aceptación)  </a:t>
            </a:r>
            <a:r>
              <a:rPr lang="gl-ES" sz="1300" b="1" dirty="0" smtClean="0"/>
              <a:t>recheo de carencias</a:t>
            </a:r>
            <a:r>
              <a:rPr lang="gl-ES" sz="1300" dirty="0" smtClean="0"/>
              <a:t> ( veu unha vez realizado o cómputo do fondo e ao tempo que </a:t>
            </a:r>
            <a:r>
              <a:rPr lang="gl-ES" sz="1300" dirty="0" err="1" smtClean="0"/>
              <a:t>procedíamos</a:t>
            </a:r>
            <a:r>
              <a:rPr lang="gl-ES" sz="1300" dirty="0" smtClean="0"/>
              <a:t> á informatización da colección; tiñamos moito libro informativo e moita literatura para adultos  e moi pouco adecuado ao alumnado da ESO e aínda estamos nesa guerra de seguir coas adquisicións primando as necesidades do primeiro ciclo porque para eles apenas tiñamos nada, </a:t>
            </a:r>
            <a:r>
              <a:rPr lang="gl-ES" sz="1300" b="1" dirty="0" smtClean="0"/>
              <a:t>sinalización </a:t>
            </a:r>
            <a:r>
              <a:rPr lang="gl-ES" sz="1300" dirty="0" smtClean="0"/>
              <a:t>(unha vez decididas as seccións da CDU procedemos a sinalar,  primeiro con pendóns de papel e despois, xa nunha fase avanzada do proceso con etiquetas indicativos de materia ou xénero, con adhesivos de cores...)</a:t>
            </a:r>
          </a:p>
          <a:p>
            <a:pPr eaLnBrk="1" hangingPunct="1">
              <a:lnSpc>
                <a:spcPct val="80000"/>
              </a:lnSpc>
            </a:pPr>
            <a:r>
              <a:rPr lang="gl-ES" sz="1300" dirty="0" smtClean="0"/>
              <a:t>Mellorouse o espazo físico :iluminación, equipamento informático, adaptación de mobiliario, zona de cine, almacén, espazo para fondos históricos e centralizamos o fondo ao tempo que ampliamos o concepto biblioteca a outros espazos ( aulas, despachos de departamentos)</a:t>
            </a:r>
          </a:p>
          <a:p>
            <a:pPr eaLnBrk="1" hangingPunct="1">
              <a:lnSpc>
                <a:spcPct val="80000"/>
              </a:lnSpc>
            </a:pPr>
            <a:r>
              <a:rPr lang="gl-ES" sz="1300" dirty="0" smtClean="0"/>
              <a:t>Contouse cun </a:t>
            </a:r>
            <a:r>
              <a:rPr lang="gl-ES" sz="1300" b="1" dirty="0" smtClean="0"/>
              <a:t>orzamento </a:t>
            </a:r>
            <a:r>
              <a:rPr lang="gl-ES" sz="1300" dirty="0" smtClean="0"/>
              <a:t>específico </a:t>
            </a:r>
          </a:p>
          <a:p>
            <a:pPr eaLnBrk="1" hangingPunct="1">
              <a:lnSpc>
                <a:spcPct val="80000"/>
              </a:lnSpc>
            </a:pPr>
            <a:r>
              <a:rPr lang="gl-ES" sz="1300" dirty="0" smtClean="0"/>
              <a:t>Procurouse a </a:t>
            </a:r>
            <a:r>
              <a:rPr lang="gl-ES" sz="1300" b="1" dirty="0" smtClean="0"/>
              <a:t>complicidade do profesorado</a:t>
            </a:r>
            <a:r>
              <a:rPr lang="gl-ES" sz="1300" dirty="0" smtClean="0"/>
              <a:t> para o Plan de Dinamización </a:t>
            </a:r>
          </a:p>
          <a:p>
            <a:pPr>
              <a:lnSpc>
                <a:spcPct val="80000"/>
              </a:lnSpc>
            </a:pPr>
            <a:r>
              <a:rPr lang="gl-ES" sz="1300" dirty="0" smtClean="0"/>
              <a:t>Implantouse a actividade “</a:t>
            </a:r>
            <a:r>
              <a:rPr lang="gl-ES" sz="1300" b="1" dirty="0" smtClean="0"/>
              <a:t>HORA DE LECTURA” Explicar o da hora 33</a:t>
            </a:r>
            <a:r>
              <a:rPr lang="gl-ES" sz="1300" dirty="0" smtClean="0"/>
              <a:t> na ESO ( documentación alusiva: exemplo)  </a:t>
            </a:r>
          </a:p>
          <a:p>
            <a:pPr eaLnBrk="1" hangingPunct="1">
              <a:lnSpc>
                <a:spcPct val="80000"/>
              </a:lnSpc>
            </a:pPr>
            <a:r>
              <a:rPr lang="gl-ES" sz="1300" dirty="0" smtClean="0"/>
              <a:t>Deseñouse un esquema para a celebración de eventos culturais e campañas de dinamización que vai variando en función da temática de cada campaña, pero que imita o formato publicitario: intrigar, sorprender, informar, ofrecer ( </a:t>
            </a:r>
            <a:r>
              <a:rPr lang="gl-ES" sz="1300" dirty="0" err="1" smtClean="0"/>
              <a:t>cartelería</a:t>
            </a:r>
            <a:r>
              <a:rPr lang="gl-ES" sz="1300" dirty="0" smtClean="0"/>
              <a:t> por todo o centro, exposición do primeiro andar, exposición terceiro andar, instalación alusiva á entrada da biblioteca ou dentro da biblioteca, proposta de actividades aos departamentos (de formación de usuarios, de inclusión no currículo, de dinamización do fondo- por temáticas, por xéneros, para estimular a un sector do alumnado concreto, para animar á participación do profesorado) unha actividade aberta a un público amplo e dirixida a toda a Comunidade- conferencia, película, lectura comunitaria, encontro con autor...) exposición no propia biblioteca </a:t>
            </a:r>
          </a:p>
          <a:p>
            <a:pPr eaLnBrk="1" hangingPunct="1">
              <a:lnSpc>
                <a:spcPct val="80000"/>
              </a:lnSpc>
            </a:pPr>
            <a:r>
              <a:rPr lang="gl-ES" sz="1300" dirty="0" smtClean="0"/>
              <a:t>Elaborouse un proxecto de información e difusión dos fondos con edición de materiais:  antoloxías de xénero, folletos con recomendacións de lectura antes dos períodos </a:t>
            </a:r>
            <a:r>
              <a:rPr lang="gl-ES" sz="1300" dirty="0" err="1" smtClean="0"/>
              <a:t>vacacionais</a:t>
            </a:r>
            <a:r>
              <a:rPr lang="gl-ES" sz="1300" dirty="0" smtClean="0"/>
              <a:t>, participación nas publicacións do Centro: Textos do Poleiro, Revista O Poleiro, </a:t>
            </a:r>
            <a:r>
              <a:rPr lang="gl-ES" sz="1300" dirty="0" err="1" smtClean="0"/>
              <a:t>cartaces</a:t>
            </a:r>
            <a:r>
              <a:rPr lang="gl-ES" sz="1300" dirty="0" smtClean="0"/>
              <a:t> de campañas... </a:t>
            </a:r>
          </a:p>
          <a:p>
            <a:pPr eaLnBrk="1" hangingPunct="1">
              <a:lnSpc>
                <a:spcPct val="80000"/>
              </a:lnSpc>
            </a:pPr>
            <a:r>
              <a:rPr lang="gl-ES" sz="1300" dirty="0" smtClean="0"/>
              <a:t>Creouse un equipo de auxiliares de biblioteca entre o alumnado</a:t>
            </a:r>
          </a:p>
          <a:p>
            <a:pPr eaLnBrk="1" hangingPunct="1">
              <a:lnSpc>
                <a:spcPct val="80000"/>
              </a:lnSpc>
            </a:pPr>
            <a:r>
              <a:rPr lang="gl-ES" sz="1300" dirty="0" smtClean="0"/>
              <a:t>Colaborouse para o deseño de actividades ou para a posta en práctica doutras cos departamentos e sectores do profesorado máis entusiastas ou sensibilizados coa lectura</a:t>
            </a:r>
          </a:p>
          <a:p>
            <a:pPr eaLnBrk="1" hangingPunct="1">
              <a:lnSpc>
                <a:spcPct val="80000"/>
              </a:lnSpc>
            </a:pPr>
            <a:r>
              <a:rPr lang="gl-ES" sz="1300" dirty="0" smtClean="0"/>
              <a:t>E compilouse, estruturouse e déuselle </a:t>
            </a:r>
            <a:r>
              <a:rPr lang="gl-ES" dirty="0" smtClean="0"/>
              <a:t>forma a ese traballo nun documento que recollía o traballo de todos arredor dun eixo de actuacións que era a biblioteca.</a:t>
            </a:r>
          </a:p>
          <a:p>
            <a:pPr eaLnBrk="1" hangingPunct="1">
              <a:lnSpc>
                <a:spcPct val="80000"/>
              </a:lnSpc>
              <a:buFontTx/>
              <a:buNone/>
            </a:pPr>
            <a:endParaRPr lang="gl-ES" dirty="0" smtClean="0"/>
          </a:p>
          <a:p>
            <a:endParaRPr lang="es-ES" dirty="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14</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372004"/>
          </a:xfrm>
        </p:spPr>
        <p:txBody>
          <a:bodyPr>
            <a:normAutofit fontScale="62500" lnSpcReduction="20000"/>
          </a:bodyPr>
          <a:lstStyle/>
          <a:p>
            <a:pPr eaLnBrk="1" hangingPunct="1">
              <a:lnSpc>
                <a:spcPct val="80000"/>
              </a:lnSpc>
            </a:pPr>
            <a:r>
              <a:rPr lang="gl-ES" sz="1300" dirty="0" smtClean="0"/>
              <a:t>Constituíuse un equipo de profesorado comprometido coa biblioteca</a:t>
            </a:r>
          </a:p>
          <a:p>
            <a:pPr eaLnBrk="1" hangingPunct="1">
              <a:lnSpc>
                <a:spcPct val="80000"/>
              </a:lnSpc>
            </a:pPr>
            <a:r>
              <a:rPr lang="gl-ES" sz="1300" dirty="0" smtClean="0"/>
              <a:t>Acometeuse o proceso técnico (formación, determinación do fondo, plan de clasificación e informatización do rexistro,  sinalización, definición dunha política de préstamos e adquisicións...</a:t>
            </a:r>
          </a:p>
          <a:p>
            <a:pPr eaLnBrk="1" hangingPunct="1">
              <a:lnSpc>
                <a:spcPct val="80000"/>
              </a:lnSpc>
            </a:pPr>
            <a:r>
              <a:rPr lang="gl-ES" sz="1300" dirty="0" smtClean="0"/>
              <a:t>) </a:t>
            </a:r>
            <a:r>
              <a:rPr lang="gl-ES" sz="1300" b="1" dirty="0" smtClean="0"/>
              <a:t>cómputo</a:t>
            </a:r>
            <a:r>
              <a:rPr lang="gl-ES" sz="1300" dirty="0" smtClean="0"/>
              <a:t> ( explicar), </a:t>
            </a:r>
            <a:r>
              <a:rPr lang="gl-ES" sz="1300" b="1" dirty="0" err="1" smtClean="0"/>
              <a:t>reubicación</a:t>
            </a:r>
            <a:r>
              <a:rPr lang="gl-ES" sz="1300" b="1" dirty="0" smtClean="0"/>
              <a:t> </a:t>
            </a:r>
            <a:r>
              <a:rPr lang="gl-ES" sz="1300" dirty="0" smtClean="0"/>
              <a:t>(criterios de accesibilidade, proximidade, utilidade...primeiras lecturas, </a:t>
            </a:r>
            <a:r>
              <a:rPr lang="gl-ES" sz="1300" dirty="0" err="1" smtClean="0"/>
              <a:t>relegamento</a:t>
            </a:r>
            <a:r>
              <a:rPr lang="gl-ES" sz="1300" dirty="0" smtClean="0"/>
              <a:t> da sección 0, ) e </a:t>
            </a:r>
            <a:r>
              <a:rPr lang="gl-ES" sz="1300" b="1" dirty="0" smtClean="0"/>
              <a:t>aproveitamento e diferenciación de espazos </a:t>
            </a:r>
            <a:r>
              <a:rPr lang="gl-ES" sz="1300" dirty="0" smtClean="0"/>
              <a:t>( lectura distendida, área de ordenadores, zona de exposición, mesas de estudo, área de xestión, nunha primeira fase; nunha fase moi recente, almacén para expurgo e área de elaboración de actividades), </a:t>
            </a:r>
            <a:r>
              <a:rPr lang="gl-ES" sz="1300" b="1" dirty="0" smtClean="0"/>
              <a:t>adaptación da CDU</a:t>
            </a:r>
            <a:r>
              <a:rPr lang="gl-ES" sz="1300" dirty="0" smtClean="0"/>
              <a:t> ( abandono da clasificación topográfica por caótica e tomando como punto de partida as recomendacións do MEIGA, axustamos a CDU tanto ao fondo do que dispuñamos como aos usuarios que realmente temos, con poucas seccións pero ben definidas; como o proceso foi lento e representaba </a:t>
            </a:r>
            <a:r>
              <a:rPr lang="gl-ES" sz="1300" dirty="0" err="1" smtClean="0"/>
              <a:t>novedades</a:t>
            </a:r>
            <a:r>
              <a:rPr lang="gl-ES" sz="1300" dirty="0" smtClean="0"/>
              <a:t> e ás veces unha certa dose de incomodidade para os usuarios e </a:t>
            </a:r>
            <a:r>
              <a:rPr lang="gl-ES" sz="1300" b="1" dirty="0" smtClean="0"/>
              <a:t>informatización</a:t>
            </a:r>
            <a:r>
              <a:rPr lang="gl-ES" sz="1300" dirty="0" smtClean="0"/>
              <a:t>, incidimos na </a:t>
            </a:r>
            <a:r>
              <a:rPr lang="gl-ES" sz="1600" b="1" dirty="0" smtClean="0"/>
              <a:t>difusión</a:t>
            </a:r>
            <a:r>
              <a:rPr lang="gl-ES" sz="1300" dirty="0" smtClean="0"/>
              <a:t> do que estabamos a facer (comunicación en claustro, en CCP, en correos a Departamentos e </a:t>
            </a:r>
            <a:r>
              <a:rPr lang="gl-ES" sz="1300" dirty="0" err="1" smtClean="0"/>
              <a:t>profes</a:t>
            </a:r>
            <a:r>
              <a:rPr lang="gl-ES" sz="1300" dirty="0" smtClean="0"/>
              <a:t>, procurando sensibilizar sobre a cuestión da superación do concepto de materia en aras dunha concepción máis global á hora de organizar a biblioteca e avisamos de que habería máis cambios, requirindo colaboración e ideas para eles) procedemos ao </a:t>
            </a:r>
            <a:r>
              <a:rPr lang="gl-ES" sz="1300" b="1" dirty="0" smtClean="0"/>
              <a:t>expurgo</a:t>
            </a:r>
            <a:r>
              <a:rPr lang="gl-ES" sz="1300" dirty="0" smtClean="0"/>
              <a:t> ( neste capítulo tamén houbo reticencias e mesmo resistencias que procuramos sortear con imaxinación porque a biblioteca a esas altura xa se tiña convertido nun almacén de papel:publicación da Deputación ou de instancias institucionais diversas con nula aplicación nunha biblioteca escolar, libros de texto correspondentes a varias xeracións de lexislación educativa, case estivemos tentados de aproveitalos para unha exposición sobre a evolución da educación en Galiza ata que xurdiu o MUPEGA  e aforrounos o traballo, e mesmo tivemos que darlle utilidade a unha remesa de trescentos exemplares dun libro dun autor local que pretendía que llos colocásemos no mercado; fixemos unha actividade para dar saída a aquel expurgo que tivo unha enorme aceptación)  </a:t>
            </a:r>
            <a:r>
              <a:rPr lang="gl-ES" sz="1300" b="1" dirty="0" smtClean="0"/>
              <a:t>recheo de carencias</a:t>
            </a:r>
            <a:r>
              <a:rPr lang="gl-ES" sz="1300" dirty="0" smtClean="0"/>
              <a:t> ( veu unha vez realizado o cómputo do fondo e ao tempo que </a:t>
            </a:r>
            <a:r>
              <a:rPr lang="gl-ES" sz="1300" dirty="0" err="1" smtClean="0"/>
              <a:t>procedíamos</a:t>
            </a:r>
            <a:r>
              <a:rPr lang="gl-ES" sz="1300" dirty="0" smtClean="0"/>
              <a:t> á informatización da colección; tiñamos moito libro informativo e moita literatura para adultos  e moi pouco adecuado ao alumnado da ESO e aínda estamos nesa guerra de seguir coas adquisicións primando as necesidades do primeiro ciclo porque para eles apenas tiñamos nada, </a:t>
            </a:r>
            <a:r>
              <a:rPr lang="gl-ES" sz="1300" b="1" dirty="0" smtClean="0"/>
              <a:t>sinalización </a:t>
            </a:r>
            <a:r>
              <a:rPr lang="gl-ES" sz="1300" dirty="0" smtClean="0"/>
              <a:t>(unha vez decididas as seccións da CDU procedemos a sinalar,  primeiro con pendóns de papel e despois, xa nunha fase avanzada do proceso con etiquetas indicativos de materia ou xénero, con adhesivos de cores...)</a:t>
            </a:r>
          </a:p>
          <a:p>
            <a:pPr eaLnBrk="1" hangingPunct="1">
              <a:lnSpc>
                <a:spcPct val="80000"/>
              </a:lnSpc>
            </a:pPr>
            <a:r>
              <a:rPr lang="gl-ES" sz="1300" dirty="0" smtClean="0"/>
              <a:t>Mellorouse o espazo físico :iluminación, equipamento informático, adaptación de mobiliario, zona de cine, almacén, espazo para fondos históricos e centralizamos o fondo ao tempo que ampliamos o concepto biblioteca a outros espazos ( aulas, despachos de departamentos)</a:t>
            </a:r>
          </a:p>
          <a:p>
            <a:pPr eaLnBrk="1" hangingPunct="1">
              <a:lnSpc>
                <a:spcPct val="80000"/>
              </a:lnSpc>
            </a:pPr>
            <a:r>
              <a:rPr lang="gl-ES" sz="1300" dirty="0" smtClean="0"/>
              <a:t>Contouse cun </a:t>
            </a:r>
            <a:r>
              <a:rPr lang="gl-ES" sz="1300" b="1" dirty="0" smtClean="0"/>
              <a:t>orzamento </a:t>
            </a:r>
            <a:r>
              <a:rPr lang="gl-ES" sz="1300" dirty="0" smtClean="0"/>
              <a:t>específico </a:t>
            </a:r>
          </a:p>
          <a:p>
            <a:pPr eaLnBrk="1" hangingPunct="1">
              <a:lnSpc>
                <a:spcPct val="80000"/>
              </a:lnSpc>
            </a:pPr>
            <a:r>
              <a:rPr lang="gl-ES" sz="1300" dirty="0" smtClean="0"/>
              <a:t>Procurouse a </a:t>
            </a:r>
            <a:r>
              <a:rPr lang="gl-ES" sz="1300" b="1" dirty="0" smtClean="0"/>
              <a:t>complicidade do profesorado</a:t>
            </a:r>
            <a:r>
              <a:rPr lang="gl-ES" sz="1300" dirty="0" smtClean="0"/>
              <a:t> para o Plan de Dinamización </a:t>
            </a:r>
          </a:p>
          <a:p>
            <a:pPr>
              <a:lnSpc>
                <a:spcPct val="80000"/>
              </a:lnSpc>
            </a:pPr>
            <a:r>
              <a:rPr lang="gl-ES" sz="1300" dirty="0" smtClean="0"/>
              <a:t>Implantouse a actividade “</a:t>
            </a:r>
            <a:r>
              <a:rPr lang="gl-ES" sz="1300" b="1" dirty="0" smtClean="0"/>
              <a:t>HORA DE LECTURA” Explicar o da hora 33</a:t>
            </a:r>
            <a:r>
              <a:rPr lang="gl-ES" sz="1300" dirty="0" smtClean="0"/>
              <a:t> na ESO ( documentación alusiva: exemplo)  </a:t>
            </a:r>
          </a:p>
          <a:p>
            <a:pPr eaLnBrk="1" hangingPunct="1">
              <a:lnSpc>
                <a:spcPct val="80000"/>
              </a:lnSpc>
            </a:pPr>
            <a:r>
              <a:rPr lang="gl-ES" sz="1300" dirty="0" smtClean="0"/>
              <a:t>Deseñouse un esquema para a celebración de eventos culturais e campañas de dinamización que vai variando en función da temática de cada campaña, pero que imita o formato publicitario: intrigar, sorprender, informar, ofrecer ( </a:t>
            </a:r>
            <a:r>
              <a:rPr lang="gl-ES" sz="1300" dirty="0" err="1" smtClean="0"/>
              <a:t>cartelería</a:t>
            </a:r>
            <a:r>
              <a:rPr lang="gl-ES" sz="1300" dirty="0" smtClean="0"/>
              <a:t> por todo o centro, exposición do primeiro andar, exposición terceiro andar, instalación alusiva á entrada da biblioteca ou dentro da biblioteca, proposta de actividades aos departamentos (de formación de usuarios, de inclusión no currículo, de dinamización do fondo- por temáticas, por xéneros, para estimular a un sector do alumnado concreto, para animar á participación do profesorado) unha actividade aberta a un público amplo e dirixida a toda a Comunidade- conferencia, película, lectura comunitaria, encontro con autor...) exposición no propia biblioteca </a:t>
            </a:r>
          </a:p>
          <a:p>
            <a:pPr eaLnBrk="1" hangingPunct="1">
              <a:lnSpc>
                <a:spcPct val="80000"/>
              </a:lnSpc>
            </a:pPr>
            <a:r>
              <a:rPr lang="gl-ES" sz="1300" dirty="0" smtClean="0"/>
              <a:t>Elaborouse un proxecto de información e difusión dos fondos con edición de materiais:  antoloxías de xénero, folletos con recomendacións de lectura antes dos períodos </a:t>
            </a:r>
            <a:r>
              <a:rPr lang="gl-ES" sz="1300" dirty="0" err="1" smtClean="0"/>
              <a:t>vacacionais</a:t>
            </a:r>
            <a:r>
              <a:rPr lang="gl-ES" sz="1300" dirty="0" smtClean="0"/>
              <a:t>, participación nas publicacións do Centro: Textos do Poleiro, Revista O Poleiro, </a:t>
            </a:r>
            <a:r>
              <a:rPr lang="gl-ES" sz="1300" dirty="0" err="1" smtClean="0"/>
              <a:t>cartaces</a:t>
            </a:r>
            <a:r>
              <a:rPr lang="gl-ES" sz="1300" dirty="0" smtClean="0"/>
              <a:t> de campañas... </a:t>
            </a:r>
          </a:p>
          <a:p>
            <a:pPr eaLnBrk="1" hangingPunct="1">
              <a:lnSpc>
                <a:spcPct val="80000"/>
              </a:lnSpc>
            </a:pPr>
            <a:r>
              <a:rPr lang="gl-ES" sz="1300" dirty="0" smtClean="0"/>
              <a:t>Creouse un equipo de auxiliares de biblioteca entre o alumnado</a:t>
            </a:r>
          </a:p>
          <a:p>
            <a:pPr eaLnBrk="1" hangingPunct="1">
              <a:lnSpc>
                <a:spcPct val="80000"/>
              </a:lnSpc>
            </a:pPr>
            <a:r>
              <a:rPr lang="gl-ES" sz="1300" dirty="0" smtClean="0"/>
              <a:t>Colaborouse para o deseño de actividades ou para a posta en práctica doutras cos departamentos e sectores do profesorado máis entusiastas ou sensibilizados coa lectura</a:t>
            </a:r>
          </a:p>
          <a:p>
            <a:pPr eaLnBrk="1" hangingPunct="1">
              <a:lnSpc>
                <a:spcPct val="80000"/>
              </a:lnSpc>
            </a:pPr>
            <a:r>
              <a:rPr lang="gl-ES" sz="1300" dirty="0" smtClean="0"/>
              <a:t>E compilouse, estruturouse e déuselle </a:t>
            </a:r>
            <a:r>
              <a:rPr lang="gl-ES" dirty="0" smtClean="0"/>
              <a:t>forma a ese traballo nun documento que recollía o traballo de todos arredor dun eixo de actuacións que era a biblioteca.</a:t>
            </a:r>
          </a:p>
          <a:p>
            <a:pPr eaLnBrk="1" hangingPunct="1">
              <a:lnSpc>
                <a:spcPct val="80000"/>
              </a:lnSpc>
              <a:buFontTx/>
              <a:buNone/>
            </a:pPr>
            <a:endParaRPr lang="gl-ES" dirty="0" smtClean="0"/>
          </a:p>
          <a:p>
            <a:endParaRPr lang="es-ES" dirty="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15</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372004"/>
          </a:xfrm>
        </p:spPr>
        <p:txBody>
          <a:bodyPr>
            <a:normAutofit fontScale="62500" lnSpcReduction="20000"/>
          </a:bodyPr>
          <a:lstStyle/>
          <a:p>
            <a:pPr eaLnBrk="1" hangingPunct="1">
              <a:lnSpc>
                <a:spcPct val="80000"/>
              </a:lnSpc>
            </a:pPr>
            <a:r>
              <a:rPr lang="gl-ES" sz="1300" dirty="0" smtClean="0"/>
              <a:t>Constituíuse un equipo de profesorado comprometido coa biblioteca</a:t>
            </a:r>
          </a:p>
          <a:p>
            <a:pPr eaLnBrk="1" hangingPunct="1">
              <a:lnSpc>
                <a:spcPct val="80000"/>
              </a:lnSpc>
            </a:pPr>
            <a:r>
              <a:rPr lang="gl-ES" sz="1300" dirty="0" smtClean="0"/>
              <a:t>Acometeuse o proceso técnico (formación, determinación do fondo, plan de clasificación e informatización do rexistro,  sinalización, definición dunha política de préstamos e adquisicións...</a:t>
            </a:r>
          </a:p>
          <a:p>
            <a:pPr eaLnBrk="1" hangingPunct="1">
              <a:lnSpc>
                <a:spcPct val="80000"/>
              </a:lnSpc>
            </a:pPr>
            <a:r>
              <a:rPr lang="gl-ES" sz="1300" dirty="0" smtClean="0"/>
              <a:t>) </a:t>
            </a:r>
            <a:r>
              <a:rPr lang="gl-ES" sz="1300" b="1" dirty="0" smtClean="0"/>
              <a:t>cómputo</a:t>
            </a:r>
            <a:r>
              <a:rPr lang="gl-ES" sz="1300" dirty="0" smtClean="0"/>
              <a:t> ( explicar), </a:t>
            </a:r>
            <a:r>
              <a:rPr lang="gl-ES" sz="1300" b="1" dirty="0" err="1" smtClean="0"/>
              <a:t>reubicación</a:t>
            </a:r>
            <a:r>
              <a:rPr lang="gl-ES" sz="1300" b="1" dirty="0" smtClean="0"/>
              <a:t> </a:t>
            </a:r>
            <a:r>
              <a:rPr lang="gl-ES" sz="1300" dirty="0" smtClean="0"/>
              <a:t>(criterios de accesibilidade, proximidade, utilidade...primeiras lecturas, </a:t>
            </a:r>
            <a:r>
              <a:rPr lang="gl-ES" sz="1300" dirty="0" err="1" smtClean="0"/>
              <a:t>relegamento</a:t>
            </a:r>
            <a:r>
              <a:rPr lang="gl-ES" sz="1300" dirty="0" smtClean="0"/>
              <a:t> da sección 0, ) e </a:t>
            </a:r>
            <a:r>
              <a:rPr lang="gl-ES" sz="1300" b="1" dirty="0" smtClean="0"/>
              <a:t>aproveitamento e diferenciación de espazos </a:t>
            </a:r>
            <a:r>
              <a:rPr lang="gl-ES" sz="1300" dirty="0" smtClean="0"/>
              <a:t>( lectura distendida, área de ordenadores, zona de exposición, mesas de estudo, área de xestión, nunha primeira fase; nunha fase moi recente, almacén para expurgo e área de elaboración de actividades), </a:t>
            </a:r>
            <a:r>
              <a:rPr lang="gl-ES" sz="1300" b="1" dirty="0" smtClean="0"/>
              <a:t>adaptación da CDU</a:t>
            </a:r>
            <a:r>
              <a:rPr lang="gl-ES" sz="1300" dirty="0" smtClean="0"/>
              <a:t> ( abandono da clasificación topográfica por caótica e tomando como punto de partida as recomendacións do MEIGA, axustamos a CDU tanto ao fondo do que dispuñamos como aos usuarios que realmente temos, con poucas seccións pero ben definidas; como o proceso foi lento e representaba </a:t>
            </a:r>
            <a:r>
              <a:rPr lang="gl-ES" sz="1300" dirty="0" err="1" smtClean="0"/>
              <a:t>novedades</a:t>
            </a:r>
            <a:r>
              <a:rPr lang="gl-ES" sz="1300" dirty="0" smtClean="0"/>
              <a:t> e ás veces unha certa dose de incomodidade para os usuarios e </a:t>
            </a:r>
            <a:r>
              <a:rPr lang="gl-ES" sz="1300" b="1" dirty="0" smtClean="0"/>
              <a:t>informatización</a:t>
            </a:r>
            <a:r>
              <a:rPr lang="gl-ES" sz="1300" dirty="0" smtClean="0"/>
              <a:t>, incidimos na </a:t>
            </a:r>
            <a:r>
              <a:rPr lang="gl-ES" sz="1600" b="1" dirty="0" smtClean="0"/>
              <a:t>difusión</a:t>
            </a:r>
            <a:r>
              <a:rPr lang="gl-ES" sz="1300" dirty="0" smtClean="0"/>
              <a:t> do que estabamos a facer (comunicación en claustro, en CCP, en correos a Departamentos e </a:t>
            </a:r>
            <a:r>
              <a:rPr lang="gl-ES" sz="1300" dirty="0" err="1" smtClean="0"/>
              <a:t>profes</a:t>
            </a:r>
            <a:r>
              <a:rPr lang="gl-ES" sz="1300" dirty="0" smtClean="0"/>
              <a:t>, procurando sensibilizar sobre a cuestión da superación do concepto de materia en aras dunha concepción máis global á hora de organizar a biblioteca e avisamos de que habería máis cambios, requirindo colaboración e ideas para eles) procedemos ao </a:t>
            </a:r>
            <a:r>
              <a:rPr lang="gl-ES" sz="1300" b="1" dirty="0" smtClean="0"/>
              <a:t>expurgo</a:t>
            </a:r>
            <a:r>
              <a:rPr lang="gl-ES" sz="1300" dirty="0" smtClean="0"/>
              <a:t> ( neste capítulo tamén houbo reticencias e mesmo resistencias que procuramos sortear con imaxinación porque a biblioteca a esas altura xa se tiña convertido nun almacén de papel:publicación da Deputación ou de instancias institucionais diversas con nula aplicación nunha biblioteca escolar, libros de texto correspondentes a varias xeracións de lexislación educativa, case estivemos tentados de aproveitalos para unha exposición sobre a evolución da educación en Galiza ata que xurdiu o MUPEGA  e aforrounos o traballo, e mesmo tivemos que darlle utilidade a unha remesa de trescentos exemplares dun libro dun autor local que pretendía que llos colocásemos no mercado; fixemos unha actividade para dar saída a aquel expurgo que tivo unha enorme aceptación)  </a:t>
            </a:r>
            <a:r>
              <a:rPr lang="gl-ES" sz="1300" b="1" dirty="0" smtClean="0"/>
              <a:t>recheo de carencias</a:t>
            </a:r>
            <a:r>
              <a:rPr lang="gl-ES" sz="1300" dirty="0" smtClean="0"/>
              <a:t> ( veu unha vez realizado o cómputo do fondo e ao tempo que </a:t>
            </a:r>
            <a:r>
              <a:rPr lang="gl-ES" sz="1300" dirty="0" err="1" smtClean="0"/>
              <a:t>procedíamos</a:t>
            </a:r>
            <a:r>
              <a:rPr lang="gl-ES" sz="1300" dirty="0" smtClean="0"/>
              <a:t> á informatización da colección; tiñamos moito libro informativo e moita literatura para adultos  e moi pouco adecuado ao alumnado da ESO e aínda estamos nesa guerra de seguir coas adquisicións primando as necesidades do primeiro ciclo porque para eles apenas tiñamos nada, </a:t>
            </a:r>
            <a:r>
              <a:rPr lang="gl-ES" sz="1300" b="1" dirty="0" smtClean="0"/>
              <a:t>sinalización </a:t>
            </a:r>
            <a:r>
              <a:rPr lang="gl-ES" sz="1300" dirty="0" smtClean="0"/>
              <a:t>(unha vez decididas as seccións da CDU procedemos a sinalar,  primeiro con pendóns de papel e despois, xa nunha fase avanzada do proceso con etiquetas indicativos de materia ou xénero, con adhesivos de cores...)</a:t>
            </a:r>
          </a:p>
          <a:p>
            <a:pPr eaLnBrk="1" hangingPunct="1">
              <a:lnSpc>
                <a:spcPct val="80000"/>
              </a:lnSpc>
            </a:pPr>
            <a:r>
              <a:rPr lang="gl-ES" sz="1300" dirty="0" smtClean="0"/>
              <a:t>Mellorouse o espazo físico :iluminación, equipamento informático, adaptación de mobiliario, zona de cine, almacén, espazo para fondos históricos e centralizamos o fondo ao tempo que ampliamos o concepto biblioteca a outros espazos ( aulas, despachos de departamentos)</a:t>
            </a:r>
          </a:p>
          <a:p>
            <a:pPr eaLnBrk="1" hangingPunct="1">
              <a:lnSpc>
                <a:spcPct val="80000"/>
              </a:lnSpc>
            </a:pPr>
            <a:r>
              <a:rPr lang="gl-ES" sz="1300" dirty="0" smtClean="0"/>
              <a:t>Contouse cun </a:t>
            </a:r>
            <a:r>
              <a:rPr lang="gl-ES" sz="1300" b="1" dirty="0" smtClean="0"/>
              <a:t>orzamento </a:t>
            </a:r>
            <a:r>
              <a:rPr lang="gl-ES" sz="1300" dirty="0" smtClean="0"/>
              <a:t>específico </a:t>
            </a:r>
          </a:p>
          <a:p>
            <a:pPr eaLnBrk="1" hangingPunct="1">
              <a:lnSpc>
                <a:spcPct val="80000"/>
              </a:lnSpc>
            </a:pPr>
            <a:r>
              <a:rPr lang="gl-ES" sz="1300" dirty="0" smtClean="0"/>
              <a:t>Procurouse a </a:t>
            </a:r>
            <a:r>
              <a:rPr lang="gl-ES" sz="1300" b="1" dirty="0" smtClean="0"/>
              <a:t>complicidade do profesorado</a:t>
            </a:r>
            <a:r>
              <a:rPr lang="gl-ES" sz="1300" dirty="0" smtClean="0"/>
              <a:t> para o Plan de Dinamización </a:t>
            </a:r>
          </a:p>
          <a:p>
            <a:pPr>
              <a:lnSpc>
                <a:spcPct val="80000"/>
              </a:lnSpc>
            </a:pPr>
            <a:r>
              <a:rPr lang="gl-ES" sz="1300" dirty="0" smtClean="0"/>
              <a:t>Implantouse a actividade “</a:t>
            </a:r>
            <a:r>
              <a:rPr lang="gl-ES" sz="1300" b="1" dirty="0" smtClean="0"/>
              <a:t>HORA DE LECTURA” Explicar o da hora 33</a:t>
            </a:r>
            <a:r>
              <a:rPr lang="gl-ES" sz="1300" dirty="0" smtClean="0"/>
              <a:t> na ESO ( documentación alusiva: exemplo)  </a:t>
            </a:r>
          </a:p>
          <a:p>
            <a:pPr eaLnBrk="1" hangingPunct="1">
              <a:lnSpc>
                <a:spcPct val="80000"/>
              </a:lnSpc>
            </a:pPr>
            <a:r>
              <a:rPr lang="gl-ES" sz="1300" dirty="0" smtClean="0"/>
              <a:t>Deseñouse un esquema para a celebración de eventos culturais e campañas de dinamización que vai variando en función da temática de cada campaña, pero que imita o formato publicitario: intrigar, sorprender, informar, ofrecer ( </a:t>
            </a:r>
            <a:r>
              <a:rPr lang="gl-ES" sz="1300" dirty="0" err="1" smtClean="0"/>
              <a:t>cartelería</a:t>
            </a:r>
            <a:r>
              <a:rPr lang="gl-ES" sz="1300" dirty="0" smtClean="0"/>
              <a:t> por todo o centro, exposición do primeiro andar, exposición terceiro andar, instalación alusiva á entrada da biblioteca ou dentro da biblioteca, proposta de actividades aos departamentos (de formación de usuarios, de inclusión no currículo, de dinamización do fondo- por temáticas, por xéneros, para estimular a un sector do alumnado concreto, para animar á participación do profesorado) unha actividade aberta a un público amplo e dirixida a toda a Comunidade- conferencia, película, lectura comunitaria, encontro con autor...) exposición no propia biblioteca </a:t>
            </a:r>
          </a:p>
          <a:p>
            <a:pPr eaLnBrk="1" hangingPunct="1">
              <a:lnSpc>
                <a:spcPct val="80000"/>
              </a:lnSpc>
            </a:pPr>
            <a:r>
              <a:rPr lang="gl-ES" sz="1300" dirty="0" smtClean="0"/>
              <a:t>Elaborouse un proxecto de información e difusión dos fondos con edición de materiais:  antoloxías de xénero, folletos con recomendacións de lectura antes dos períodos </a:t>
            </a:r>
            <a:r>
              <a:rPr lang="gl-ES" sz="1300" dirty="0" err="1" smtClean="0"/>
              <a:t>vacacionais</a:t>
            </a:r>
            <a:r>
              <a:rPr lang="gl-ES" sz="1300" dirty="0" smtClean="0"/>
              <a:t>, participación nas publicacións do Centro: Textos do Poleiro, Revista O Poleiro, </a:t>
            </a:r>
            <a:r>
              <a:rPr lang="gl-ES" sz="1300" dirty="0" err="1" smtClean="0"/>
              <a:t>cartaces</a:t>
            </a:r>
            <a:r>
              <a:rPr lang="gl-ES" sz="1300" dirty="0" smtClean="0"/>
              <a:t> de campañas... </a:t>
            </a:r>
          </a:p>
          <a:p>
            <a:pPr eaLnBrk="1" hangingPunct="1">
              <a:lnSpc>
                <a:spcPct val="80000"/>
              </a:lnSpc>
            </a:pPr>
            <a:r>
              <a:rPr lang="gl-ES" sz="1300" dirty="0" smtClean="0"/>
              <a:t>Creouse un equipo de auxiliares de biblioteca entre o alumnado</a:t>
            </a:r>
          </a:p>
          <a:p>
            <a:pPr eaLnBrk="1" hangingPunct="1">
              <a:lnSpc>
                <a:spcPct val="80000"/>
              </a:lnSpc>
            </a:pPr>
            <a:r>
              <a:rPr lang="gl-ES" sz="1300" dirty="0" smtClean="0"/>
              <a:t>Colaborouse para o deseño de actividades ou para a posta en práctica doutras cos departamentos e sectores do profesorado máis entusiastas ou sensibilizados coa lectura</a:t>
            </a:r>
          </a:p>
          <a:p>
            <a:pPr eaLnBrk="1" hangingPunct="1">
              <a:lnSpc>
                <a:spcPct val="80000"/>
              </a:lnSpc>
            </a:pPr>
            <a:r>
              <a:rPr lang="gl-ES" sz="1300" dirty="0" smtClean="0"/>
              <a:t>E compilouse, estruturouse e déuselle </a:t>
            </a:r>
            <a:r>
              <a:rPr lang="gl-ES" dirty="0" smtClean="0"/>
              <a:t>forma a ese traballo nun documento que recollía o traballo de todos arredor dun eixo de actuacións que era a biblioteca.</a:t>
            </a:r>
          </a:p>
          <a:p>
            <a:pPr eaLnBrk="1" hangingPunct="1">
              <a:lnSpc>
                <a:spcPct val="80000"/>
              </a:lnSpc>
              <a:buFontTx/>
              <a:buNone/>
            </a:pPr>
            <a:endParaRPr lang="gl-ES" dirty="0" smtClean="0"/>
          </a:p>
          <a:p>
            <a:endParaRPr lang="es-ES" dirty="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16</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43B07-2A58-43A2-8A94-4725C76C47B4}" type="slidenum">
              <a:rPr lang="gl-ES"/>
              <a:pPr/>
              <a:t>17</a:t>
            </a:fld>
            <a:endParaRPr lang="gl-E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gl-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2CA4C-0665-4099-B3D9-3AB0AE68D1B0}" type="slidenum">
              <a:rPr lang="gl-ES"/>
              <a:pPr/>
              <a:t>18</a:t>
            </a:fld>
            <a:endParaRPr lang="gl-E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gl-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19</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20</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21</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372004"/>
          </a:xfrm>
        </p:spPr>
        <p:txBody>
          <a:bodyPr>
            <a:normAutofit fontScale="62500" lnSpcReduction="20000"/>
          </a:bodyPr>
          <a:lstStyle/>
          <a:p>
            <a:pPr eaLnBrk="1" hangingPunct="1">
              <a:lnSpc>
                <a:spcPct val="80000"/>
              </a:lnSpc>
            </a:pPr>
            <a:r>
              <a:rPr lang="gl-ES" sz="1300" dirty="0" smtClean="0"/>
              <a:t>Constituíuse un equipo de profesorado comprometido coa biblioteca</a:t>
            </a:r>
          </a:p>
          <a:p>
            <a:pPr eaLnBrk="1" hangingPunct="1">
              <a:lnSpc>
                <a:spcPct val="80000"/>
              </a:lnSpc>
            </a:pPr>
            <a:r>
              <a:rPr lang="gl-ES" sz="1300" dirty="0" smtClean="0"/>
              <a:t>Acometeuse o proceso técnico (formación, determinación do fondo, plan de clasificación e informatización do rexistro,  sinalización, definición dunha política de préstamos e adquisicións...</a:t>
            </a:r>
          </a:p>
          <a:p>
            <a:pPr eaLnBrk="1" hangingPunct="1">
              <a:lnSpc>
                <a:spcPct val="80000"/>
              </a:lnSpc>
            </a:pPr>
            <a:r>
              <a:rPr lang="gl-ES" sz="1300" dirty="0" smtClean="0"/>
              <a:t>) </a:t>
            </a:r>
            <a:r>
              <a:rPr lang="gl-ES" sz="1300" b="1" dirty="0" smtClean="0"/>
              <a:t>cómputo</a:t>
            </a:r>
            <a:r>
              <a:rPr lang="gl-ES" sz="1300" dirty="0" smtClean="0"/>
              <a:t> ( explicar), </a:t>
            </a:r>
            <a:r>
              <a:rPr lang="gl-ES" sz="1300" b="1" dirty="0" err="1" smtClean="0"/>
              <a:t>reubicación</a:t>
            </a:r>
            <a:r>
              <a:rPr lang="gl-ES" sz="1300" b="1" dirty="0" smtClean="0"/>
              <a:t> </a:t>
            </a:r>
            <a:r>
              <a:rPr lang="gl-ES" sz="1300" dirty="0" smtClean="0"/>
              <a:t>(criterios de accesibilidade, proximidade, utilidade...primeiras lecturas, </a:t>
            </a:r>
            <a:r>
              <a:rPr lang="gl-ES" sz="1300" dirty="0" err="1" smtClean="0"/>
              <a:t>relegamento</a:t>
            </a:r>
            <a:r>
              <a:rPr lang="gl-ES" sz="1300" dirty="0" smtClean="0"/>
              <a:t> da sección 0, ) e </a:t>
            </a:r>
            <a:r>
              <a:rPr lang="gl-ES" sz="1300" b="1" dirty="0" smtClean="0"/>
              <a:t>aproveitamento e diferenciación de espazos </a:t>
            </a:r>
            <a:r>
              <a:rPr lang="gl-ES" sz="1300" dirty="0" smtClean="0"/>
              <a:t>( lectura distendida, área de ordenadores, zona de exposición, mesas de estudo, área de xestión, nunha primeira fase; nunha fase moi recente, almacén para expurgo e área de elaboración de actividades), </a:t>
            </a:r>
            <a:r>
              <a:rPr lang="gl-ES" sz="1300" b="1" dirty="0" smtClean="0"/>
              <a:t>adaptación da CDU</a:t>
            </a:r>
            <a:r>
              <a:rPr lang="gl-ES" sz="1300" dirty="0" smtClean="0"/>
              <a:t> ( abandono da clasificación topográfica por caótica e tomando como punto de partida as recomendacións do MEIGA, axustamos a CDU tanto ao fondo do que dispuñamos como aos usuarios que realmente temos, con poucas seccións pero ben definidas; como o proceso foi lento e representaba </a:t>
            </a:r>
            <a:r>
              <a:rPr lang="gl-ES" sz="1300" dirty="0" err="1" smtClean="0"/>
              <a:t>novedades</a:t>
            </a:r>
            <a:r>
              <a:rPr lang="gl-ES" sz="1300" dirty="0" smtClean="0"/>
              <a:t> e ás veces unha certa dose de incomodidade para os usuarios e </a:t>
            </a:r>
            <a:r>
              <a:rPr lang="gl-ES" sz="1300" b="1" dirty="0" smtClean="0"/>
              <a:t>informatización</a:t>
            </a:r>
            <a:r>
              <a:rPr lang="gl-ES" sz="1300" dirty="0" smtClean="0"/>
              <a:t>, incidimos na </a:t>
            </a:r>
            <a:r>
              <a:rPr lang="gl-ES" sz="1600" b="1" dirty="0" smtClean="0"/>
              <a:t>difusión</a:t>
            </a:r>
            <a:r>
              <a:rPr lang="gl-ES" sz="1300" dirty="0" smtClean="0"/>
              <a:t> do que estabamos a facer (comunicación en claustro, en CCP, en correos a Departamentos e </a:t>
            </a:r>
            <a:r>
              <a:rPr lang="gl-ES" sz="1300" dirty="0" err="1" smtClean="0"/>
              <a:t>profes</a:t>
            </a:r>
            <a:r>
              <a:rPr lang="gl-ES" sz="1300" dirty="0" smtClean="0"/>
              <a:t>, procurando sensibilizar sobre a cuestión da superación do concepto de materia en aras dunha concepción máis global á hora de organizar a biblioteca e avisamos de que habería máis cambios, requirindo colaboración e ideas para eles) procedemos ao </a:t>
            </a:r>
            <a:r>
              <a:rPr lang="gl-ES" sz="1300" b="1" dirty="0" smtClean="0"/>
              <a:t>expurgo</a:t>
            </a:r>
            <a:r>
              <a:rPr lang="gl-ES" sz="1300" dirty="0" smtClean="0"/>
              <a:t> ( neste capítulo tamén houbo reticencias e mesmo resistencias que procuramos sortear con imaxinación porque a biblioteca a esas altura xa se tiña convertido nun almacén de papel:publicación da Deputación ou de instancias institucionais diversas con nula aplicación nunha biblioteca escolar, libros de texto correspondentes a varias xeracións de lexislación educativa, case estivemos tentados de aproveitalos para unha exposición sobre a evolución da educación en Galiza ata que xurdiu o MUPEGA  e aforrounos o traballo, e mesmo tivemos que darlle utilidade a unha remesa de trescentos exemplares dun libro dun autor local que pretendía que llos colocásemos no mercado; fixemos unha actividade para dar saída a aquel expurgo que tivo unha enorme aceptación)  </a:t>
            </a:r>
            <a:r>
              <a:rPr lang="gl-ES" sz="1300" b="1" dirty="0" smtClean="0"/>
              <a:t>recheo de carencias</a:t>
            </a:r>
            <a:r>
              <a:rPr lang="gl-ES" sz="1300" dirty="0" smtClean="0"/>
              <a:t> ( veu unha vez realizado o cómputo do fondo e ao tempo que </a:t>
            </a:r>
            <a:r>
              <a:rPr lang="gl-ES" sz="1300" dirty="0" err="1" smtClean="0"/>
              <a:t>procedíamos</a:t>
            </a:r>
            <a:r>
              <a:rPr lang="gl-ES" sz="1300" dirty="0" smtClean="0"/>
              <a:t> á informatización da colección; tiñamos moito libro informativo e moita literatura para adultos  e moi pouco adecuado ao alumnado da ESO e aínda estamos nesa guerra de seguir coas adquisicións primando as necesidades do primeiro ciclo porque para eles apenas tiñamos nada, </a:t>
            </a:r>
            <a:r>
              <a:rPr lang="gl-ES" sz="1300" b="1" dirty="0" smtClean="0"/>
              <a:t>sinalización </a:t>
            </a:r>
            <a:r>
              <a:rPr lang="gl-ES" sz="1300" dirty="0" smtClean="0"/>
              <a:t>(unha vez decididas as seccións da CDU procedemos a sinalar,  primeiro con pendóns de papel e despois, xa nunha fase avanzada do proceso con etiquetas indicativos de materia ou xénero, con adhesivos de cores...)</a:t>
            </a:r>
          </a:p>
          <a:p>
            <a:pPr eaLnBrk="1" hangingPunct="1">
              <a:lnSpc>
                <a:spcPct val="80000"/>
              </a:lnSpc>
            </a:pPr>
            <a:r>
              <a:rPr lang="gl-ES" sz="1300" dirty="0" smtClean="0"/>
              <a:t>Mellorouse o espazo físico :iluminación, equipamento informático, adaptación de mobiliario, zona de cine, almacén, espazo para fondos históricos e centralizamos o fondo ao tempo que ampliamos o concepto biblioteca a outros espazos ( aulas, despachos de departamentos)</a:t>
            </a:r>
          </a:p>
          <a:p>
            <a:pPr eaLnBrk="1" hangingPunct="1">
              <a:lnSpc>
                <a:spcPct val="80000"/>
              </a:lnSpc>
            </a:pPr>
            <a:r>
              <a:rPr lang="gl-ES" sz="1300" dirty="0" smtClean="0"/>
              <a:t>Contouse cun </a:t>
            </a:r>
            <a:r>
              <a:rPr lang="gl-ES" sz="1300" b="1" dirty="0" smtClean="0"/>
              <a:t>orzamento </a:t>
            </a:r>
            <a:r>
              <a:rPr lang="gl-ES" sz="1300" dirty="0" smtClean="0"/>
              <a:t>específico </a:t>
            </a:r>
          </a:p>
          <a:p>
            <a:pPr eaLnBrk="1" hangingPunct="1">
              <a:lnSpc>
                <a:spcPct val="80000"/>
              </a:lnSpc>
            </a:pPr>
            <a:r>
              <a:rPr lang="gl-ES" sz="1300" dirty="0" smtClean="0"/>
              <a:t>Procurouse a </a:t>
            </a:r>
            <a:r>
              <a:rPr lang="gl-ES" sz="1300" b="1" dirty="0" smtClean="0"/>
              <a:t>complicidade do profesorado</a:t>
            </a:r>
            <a:r>
              <a:rPr lang="gl-ES" sz="1300" dirty="0" smtClean="0"/>
              <a:t> para o Plan de Dinamización </a:t>
            </a:r>
          </a:p>
          <a:p>
            <a:pPr>
              <a:lnSpc>
                <a:spcPct val="80000"/>
              </a:lnSpc>
            </a:pPr>
            <a:r>
              <a:rPr lang="gl-ES" sz="1300" dirty="0" smtClean="0"/>
              <a:t>Implantouse a actividade “</a:t>
            </a:r>
            <a:r>
              <a:rPr lang="gl-ES" sz="1300" b="1" dirty="0" smtClean="0"/>
              <a:t>HORA DE LECTURA” Explicar o da hora 33</a:t>
            </a:r>
            <a:r>
              <a:rPr lang="gl-ES" sz="1300" dirty="0" smtClean="0"/>
              <a:t> na ESO ( documentación alusiva: exemplo)  </a:t>
            </a:r>
          </a:p>
          <a:p>
            <a:pPr eaLnBrk="1" hangingPunct="1">
              <a:lnSpc>
                <a:spcPct val="80000"/>
              </a:lnSpc>
            </a:pPr>
            <a:r>
              <a:rPr lang="gl-ES" sz="1300" dirty="0" smtClean="0"/>
              <a:t>Deseñouse un esquema para a celebración de eventos culturais e campañas de dinamización que vai variando en función da temática de cada campaña, pero que imita o formato publicitario: intrigar, sorprender, informar, ofrecer ( </a:t>
            </a:r>
            <a:r>
              <a:rPr lang="gl-ES" sz="1300" dirty="0" err="1" smtClean="0"/>
              <a:t>cartelería</a:t>
            </a:r>
            <a:r>
              <a:rPr lang="gl-ES" sz="1300" dirty="0" smtClean="0"/>
              <a:t> por todo o centro, exposición do primeiro andar, exposición terceiro andar, instalación alusiva á entrada da biblioteca ou dentro da biblioteca, proposta de actividades aos departamentos (de formación de usuarios, de inclusión no currículo, de dinamización do fondo- por temáticas, por xéneros, para estimular a un sector do alumnado concreto, para animar á participación do profesorado) unha actividade aberta a un público amplo e dirixida a toda a Comunidade- conferencia, película, lectura comunitaria, encontro con autor...) exposición no propia biblioteca </a:t>
            </a:r>
          </a:p>
          <a:p>
            <a:pPr eaLnBrk="1" hangingPunct="1">
              <a:lnSpc>
                <a:spcPct val="80000"/>
              </a:lnSpc>
            </a:pPr>
            <a:r>
              <a:rPr lang="gl-ES" sz="1300" dirty="0" smtClean="0"/>
              <a:t>Elaborouse un proxecto de información e difusión dos fondos con edición de materiais:  antoloxías de xénero, folletos con recomendacións de lectura antes dos períodos </a:t>
            </a:r>
            <a:r>
              <a:rPr lang="gl-ES" sz="1300" dirty="0" err="1" smtClean="0"/>
              <a:t>vacacionais</a:t>
            </a:r>
            <a:r>
              <a:rPr lang="gl-ES" sz="1300" dirty="0" smtClean="0"/>
              <a:t>, participación nas publicacións do Centro: Textos do Poleiro, Revista O Poleiro, </a:t>
            </a:r>
            <a:r>
              <a:rPr lang="gl-ES" sz="1300" dirty="0" err="1" smtClean="0"/>
              <a:t>cartaces</a:t>
            </a:r>
            <a:r>
              <a:rPr lang="gl-ES" sz="1300" dirty="0" smtClean="0"/>
              <a:t> de campañas... </a:t>
            </a:r>
          </a:p>
          <a:p>
            <a:pPr eaLnBrk="1" hangingPunct="1">
              <a:lnSpc>
                <a:spcPct val="80000"/>
              </a:lnSpc>
            </a:pPr>
            <a:r>
              <a:rPr lang="gl-ES" sz="1300" dirty="0" smtClean="0"/>
              <a:t>Creouse un equipo de auxiliares de biblioteca entre o alumnado</a:t>
            </a:r>
          </a:p>
          <a:p>
            <a:pPr eaLnBrk="1" hangingPunct="1">
              <a:lnSpc>
                <a:spcPct val="80000"/>
              </a:lnSpc>
            </a:pPr>
            <a:r>
              <a:rPr lang="gl-ES" sz="1300" dirty="0" smtClean="0"/>
              <a:t>Colaborouse para o deseño de actividades ou para a posta en práctica doutras cos departamentos e sectores do profesorado máis entusiastas ou sensibilizados coa lectura</a:t>
            </a:r>
          </a:p>
          <a:p>
            <a:pPr eaLnBrk="1" hangingPunct="1">
              <a:lnSpc>
                <a:spcPct val="80000"/>
              </a:lnSpc>
            </a:pPr>
            <a:r>
              <a:rPr lang="gl-ES" sz="1300" dirty="0" smtClean="0"/>
              <a:t>E compilouse, estruturouse e déuselle </a:t>
            </a:r>
            <a:r>
              <a:rPr lang="gl-ES" dirty="0" smtClean="0"/>
              <a:t>forma a ese traballo nun documento que recollía o traballo de todos arredor dun eixo de actuacións que era a biblioteca.</a:t>
            </a:r>
          </a:p>
          <a:p>
            <a:pPr eaLnBrk="1" hangingPunct="1">
              <a:lnSpc>
                <a:spcPct val="80000"/>
              </a:lnSpc>
              <a:buFontTx/>
              <a:buNone/>
            </a:pPr>
            <a:endParaRPr lang="gl-ES" dirty="0" smtClean="0"/>
          </a:p>
          <a:p>
            <a:endParaRPr lang="es-ES" dirty="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22</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372004"/>
          </a:xfrm>
        </p:spPr>
        <p:txBody>
          <a:bodyPr>
            <a:normAutofit fontScale="62500" lnSpcReduction="20000"/>
          </a:bodyPr>
          <a:lstStyle/>
          <a:p>
            <a:pPr eaLnBrk="1" hangingPunct="1">
              <a:lnSpc>
                <a:spcPct val="80000"/>
              </a:lnSpc>
            </a:pPr>
            <a:r>
              <a:rPr lang="gl-ES" sz="1300" dirty="0" smtClean="0"/>
              <a:t>Constituíuse un equipo de profesorado comprometido coa biblioteca</a:t>
            </a:r>
          </a:p>
          <a:p>
            <a:pPr eaLnBrk="1" hangingPunct="1">
              <a:lnSpc>
                <a:spcPct val="80000"/>
              </a:lnSpc>
            </a:pPr>
            <a:r>
              <a:rPr lang="gl-ES" sz="1300" dirty="0" smtClean="0"/>
              <a:t>Acometeuse o proceso técnico (formación, determinación do fondo, plan de clasificación e informatización do rexistro,  sinalización, definición dunha política de préstamos e adquisicións...</a:t>
            </a:r>
          </a:p>
          <a:p>
            <a:pPr eaLnBrk="1" hangingPunct="1">
              <a:lnSpc>
                <a:spcPct val="80000"/>
              </a:lnSpc>
            </a:pPr>
            <a:r>
              <a:rPr lang="gl-ES" sz="1300" dirty="0" smtClean="0"/>
              <a:t>) </a:t>
            </a:r>
            <a:r>
              <a:rPr lang="gl-ES" sz="1300" b="1" dirty="0" smtClean="0"/>
              <a:t>cómputo</a:t>
            </a:r>
            <a:r>
              <a:rPr lang="gl-ES" sz="1300" dirty="0" smtClean="0"/>
              <a:t> ( explicar), </a:t>
            </a:r>
            <a:r>
              <a:rPr lang="gl-ES" sz="1300" b="1" dirty="0" err="1" smtClean="0"/>
              <a:t>reubicación</a:t>
            </a:r>
            <a:r>
              <a:rPr lang="gl-ES" sz="1300" b="1" dirty="0" smtClean="0"/>
              <a:t> </a:t>
            </a:r>
            <a:r>
              <a:rPr lang="gl-ES" sz="1300" dirty="0" smtClean="0"/>
              <a:t>(criterios de accesibilidade, proximidade, utilidade...primeiras lecturas, </a:t>
            </a:r>
            <a:r>
              <a:rPr lang="gl-ES" sz="1300" dirty="0" err="1" smtClean="0"/>
              <a:t>relegamento</a:t>
            </a:r>
            <a:r>
              <a:rPr lang="gl-ES" sz="1300" dirty="0" smtClean="0"/>
              <a:t> da sección 0, ) e </a:t>
            </a:r>
            <a:r>
              <a:rPr lang="gl-ES" sz="1300" b="1" dirty="0" smtClean="0"/>
              <a:t>aproveitamento e diferenciación de espazos </a:t>
            </a:r>
            <a:r>
              <a:rPr lang="gl-ES" sz="1300" dirty="0" smtClean="0"/>
              <a:t>( lectura distendida, área de ordenadores, zona de exposición, mesas de estudo, área de xestión, nunha primeira fase; nunha fase moi recente, almacén para expurgo e área de elaboración de actividades), </a:t>
            </a:r>
            <a:r>
              <a:rPr lang="gl-ES" sz="1300" b="1" dirty="0" smtClean="0"/>
              <a:t>adaptación da CDU</a:t>
            </a:r>
            <a:r>
              <a:rPr lang="gl-ES" sz="1300" dirty="0" smtClean="0"/>
              <a:t> ( abandono da clasificación topográfica por caótica e tomando como punto de partida as recomendacións do MEIGA, axustamos a CDU tanto ao fondo do que dispuñamos como aos usuarios que realmente temos, con poucas seccións pero ben definidas; como o proceso foi lento e representaba </a:t>
            </a:r>
            <a:r>
              <a:rPr lang="gl-ES" sz="1300" dirty="0" err="1" smtClean="0"/>
              <a:t>novedades</a:t>
            </a:r>
            <a:r>
              <a:rPr lang="gl-ES" sz="1300" dirty="0" smtClean="0"/>
              <a:t> e ás veces unha certa dose de incomodidade para os usuarios e </a:t>
            </a:r>
            <a:r>
              <a:rPr lang="gl-ES" sz="1300" b="1" dirty="0" smtClean="0"/>
              <a:t>informatización</a:t>
            </a:r>
            <a:r>
              <a:rPr lang="gl-ES" sz="1300" dirty="0" smtClean="0"/>
              <a:t>, incidimos na </a:t>
            </a:r>
            <a:r>
              <a:rPr lang="gl-ES" sz="1600" b="1" dirty="0" smtClean="0"/>
              <a:t>difusión</a:t>
            </a:r>
            <a:r>
              <a:rPr lang="gl-ES" sz="1300" dirty="0" smtClean="0"/>
              <a:t> do que estabamos a facer (comunicación en claustro, en CCP, en correos a Departamentos e </a:t>
            </a:r>
            <a:r>
              <a:rPr lang="gl-ES" sz="1300" dirty="0" err="1" smtClean="0"/>
              <a:t>profes</a:t>
            </a:r>
            <a:r>
              <a:rPr lang="gl-ES" sz="1300" dirty="0" smtClean="0"/>
              <a:t>, procurando sensibilizar sobre a cuestión da superación do concepto de materia en aras dunha concepción máis global á hora de organizar a biblioteca e avisamos de que habería máis cambios, requirindo colaboración e ideas para eles) procedemos ao </a:t>
            </a:r>
            <a:r>
              <a:rPr lang="gl-ES" sz="1300" b="1" dirty="0" smtClean="0"/>
              <a:t>expurgo</a:t>
            </a:r>
            <a:r>
              <a:rPr lang="gl-ES" sz="1300" dirty="0" smtClean="0"/>
              <a:t> ( neste capítulo tamén houbo reticencias e mesmo resistencias que procuramos sortear con imaxinación porque a biblioteca a esas altura xa se tiña convertido nun almacén de papel:publicación da Deputación ou de instancias institucionais diversas con nula aplicación nunha biblioteca escolar, libros de texto correspondentes a varias xeracións de lexislación educativa, case estivemos tentados de aproveitalos para unha exposición sobre a evolución da educación en Galiza ata que xurdiu o MUPEGA  e aforrounos o traballo, e mesmo tivemos que darlle utilidade a unha remesa de trescentos exemplares dun libro dun autor local que pretendía que llos colocásemos no mercado; fixemos unha actividade para dar saída a aquel expurgo que tivo unha enorme aceptación)  </a:t>
            </a:r>
            <a:r>
              <a:rPr lang="gl-ES" sz="1300" b="1" dirty="0" smtClean="0"/>
              <a:t>recheo de carencias</a:t>
            </a:r>
            <a:r>
              <a:rPr lang="gl-ES" sz="1300" dirty="0" smtClean="0"/>
              <a:t> ( veu unha vez realizado o cómputo do fondo e ao tempo que </a:t>
            </a:r>
            <a:r>
              <a:rPr lang="gl-ES" sz="1300" dirty="0" err="1" smtClean="0"/>
              <a:t>procedíamos</a:t>
            </a:r>
            <a:r>
              <a:rPr lang="gl-ES" sz="1300" dirty="0" smtClean="0"/>
              <a:t> á informatización da colección; tiñamos moito libro informativo e moita literatura para adultos  e moi pouco adecuado ao alumnado da ESO e aínda estamos nesa guerra de seguir coas adquisicións primando as necesidades do primeiro ciclo porque para eles apenas tiñamos nada, </a:t>
            </a:r>
            <a:r>
              <a:rPr lang="gl-ES" sz="1300" b="1" dirty="0" smtClean="0"/>
              <a:t>sinalización </a:t>
            </a:r>
            <a:r>
              <a:rPr lang="gl-ES" sz="1300" dirty="0" smtClean="0"/>
              <a:t>(unha vez decididas as seccións da CDU procedemos a sinalar,  primeiro con pendóns de papel e despois, xa nunha fase avanzada do proceso con etiquetas indicativos de materia ou xénero, con adhesivos de cores...)</a:t>
            </a:r>
          </a:p>
          <a:p>
            <a:pPr eaLnBrk="1" hangingPunct="1">
              <a:lnSpc>
                <a:spcPct val="80000"/>
              </a:lnSpc>
            </a:pPr>
            <a:r>
              <a:rPr lang="gl-ES" sz="1300" dirty="0" smtClean="0"/>
              <a:t>Mellorouse o espazo físico :iluminación, equipamento informático, adaptación de mobiliario, zona de cine, almacén, espazo para fondos históricos e centralizamos o fondo ao tempo que ampliamos o concepto biblioteca a outros espazos ( aulas, despachos de departamentos)</a:t>
            </a:r>
          </a:p>
          <a:p>
            <a:pPr eaLnBrk="1" hangingPunct="1">
              <a:lnSpc>
                <a:spcPct val="80000"/>
              </a:lnSpc>
            </a:pPr>
            <a:r>
              <a:rPr lang="gl-ES" sz="1300" dirty="0" smtClean="0"/>
              <a:t>Contouse cun </a:t>
            </a:r>
            <a:r>
              <a:rPr lang="gl-ES" sz="1300" b="1" dirty="0" smtClean="0"/>
              <a:t>orzamento </a:t>
            </a:r>
            <a:r>
              <a:rPr lang="gl-ES" sz="1300" dirty="0" smtClean="0"/>
              <a:t>específico </a:t>
            </a:r>
          </a:p>
          <a:p>
            <a:pPr eaLnBrk="1" hangingPunct="1">
              <a:lnSpc>
                <a:spcPct val="80000"/>
              </a:lnSpc>
            </a:pPr>
            <a:r>
              <a:rPr lang="gl-ES" sz="1300" dirty="0" smtClean="0"/>
              <a:t>Procurouse a </a:t>
            </a:r>
            <a:r>
              <a:rPr lang="gl-ES" sz="1300" b="1" dirty="0" smtClean="0"/>
              <a:t>complicidade do profesorado</a:t>
            </a:r>
            <a:r>
              <a:rPr lang="gl-ES" sz="1300" dirty="0" smtClean="0"/>
              <a:t> para o Plan de Dinamización </a:t>
            </a:r>
          </a:p>
          <a:p>
            <a:pPr>
              <a:lnSpc>
                <a:spcPct val="80000"/>
              </a:lnSpc>
            </a:pPr>
            <a:r>
              <a:rPr lang="gl-ES" sz="1300" dirty="0" smtClean="0"/>
              <a:t>Implantouse a actividade “</a:t>
            </a:r>
            <a:r>
              <a:rPr lang="gl-ES" sz="1300" b="1" dirty="0" smtClean="0"/>
              <a:t>HORA DE LECTURA” Explicar o da hora 33</a:t>
            </a:r>
            <a:r>
              <a:rPr lang="gl-ES" sz="1300" dirty="0" smtClean="0"/>
              <a:t> na ESO ( documentación alusiva: exemplo)  </a:t>
            </a:r>
          </a:p>
          <a:p>
            <a:pPr eaLnBrk="1" hangingPunct="1">
              <a:lnSpc>
                <a:spcPct val="80000"/>
              </a:lnSpc>
            </a:pPr>
            <a:r>
              <a:rPr lang="gl-ES" sz="1300" dirty="0" smtClean="0"/>
              <a:t>Deseñouse un esquema para a celebración de eventos culturais e campañas de dinamización que vai variando en función da temática de cada campaña, pero que imita o formato publicitario: intrigar, sorprender, informar, ofrecer ( </a:t>
            </a:r>
            <a:r>
              <a:rPr lang="gl-ES" sz="1300" dirty="0" err="1" smtClean="0"/>
              <a:t>cartelería</a:t>
            </a:r>
            <a:r>
              <a:rPr lang="gl-ES" sz="1300" dirty="0" smtClean="0"/>
              <a:t> por todo o centro, exposición do primeiro andar, exposición terceiro andar, instalación alusiva á entrada da biblioteca ou dentro da biblioteca, proposta de actividades aos departamentos (de formación de usuarios, de inclusión no currículo, de dinamización do fondo- por temáticas, por xéneros, para estimular a un sector do alumnado concreto, para animar á participación do profesorado) unha actividade aberta a un público amplo e dirixida a toda a Comunidade- conferencia, película, lectura comunitaria, encontro con autor...) exposición no propia biblioteca </a:t>
            </a:r>
          </a:p>
          <a:p>
            <a:pPr eaLnBrk="1" hangingPunct="1">
              <a:lnSpc>
                <a:spcPct val="80000"/>
              </a:lnSpc>
            </a:pPr>
            <a:r>
              <a:rPr lang="gl-ES" sz="1300" dirty="0" smtClean="0"/>
              <a:t>Elaborouse un proxecto de información e difusión dos fondos con edición de materiais:  antoloxías de xénero, folletos con recomendacións de lectura antes dos períodos </a:t>
            </a:r>
            <a:r>
              <a:rPr lang="gl-ES" sz="1300" dirty="0" err="1" smtClean="0"/>
              <a:t>vacacionais</a:t>
            </a:r>
            <a:r>
              <a:rPr lang="gl-ES" sz="1300" dirty="0" smtClean="0"/>
              <a:t>, participación nas publicacións do Centro: Textos do Poleiro, Revista O Poleiro, </a:t>
            </a:r>
            <a:r>
              <a:rPr lang="gl-ES" sz="1300" dirty="0" err="1" smtClean="0"/>
              <a:t>cartaces</a:t>
            </a:r>
            <a:r>
              <a:rPr lang="gl-ES" sz="1300" dirty="0" smtClean="0"/>
              <a:t> de campañas... </a:t>
            </a:r>
          </a:p>
          <a:p>
            <a:pPr eaLnBrk="1" hangingPunct="1">
              <a:lnSpc>
                <a:spcPct val="80000"/>
              </a:lnSpc>
            </a:pPr>
            <a:r>
              <a:rPr lang="gl-ES" sz="1300" dirty="0" smtClean="0"/>
              <a:t>Creouse un equipo de auxiliares de biblioteca entre o alumnado</a:t>
            </a:r>
          </a:p>
          <a:p>
            <a:pPr eaLnBrk="1" hangingPunct="1">
              <a:lnSpc>
                <a:spcPct val="80000"/>
              </a:lnSpc>
            </a:pPr>
            <a:r>
              <a:rPr lang="gl-ES" sz="1300" dirty="0" smtClean="0"/>
              <a:t>Colaborouse para o deseño de actividades ou para a posta en práctica doutras cos departamentos e sectores do profesorado máis entusiastas ou sensibilizados coa lectura</a:t>
            </a:r>
          </a:p>
          <a:p>
            <a:pPr eaLnBrk="1" hangingPunct="1">
              <a:lnSpc>
                <a:spcPct val="80000"/>
              </a:lnSpc>
            </a:pPr>
            <a:r>
              <a:rPr lang="gl-ES" sz="1300" dirty="0" smtClean="0"/>
              <a:t>E compilouse, estruturouse e déuselle </a:t>
            </a:r>
            <a:r>
              <a:rPr lang="gl-ES" dirty="0" smtClean="0"/>
              <a:t>forma a ese traballo nun documento que recollía o traballo de todos arredor dun eixo de actuacións que era a biblioteca.</a:t>
            </a:r>
          </a:p>
          <a:p>
            <a:pPr eaLnBrk="1" hangingPunct="1">
              <a:lnSpc>
                <a:spcPct val="80000"/>
              </a:lnSpc>
              <a:buFontTx/>
              <a:buNone/>
            </a:pPr>
            <a:endParaRPr lang="gl-ES" dirty="0" smtClean="0"/>
          </a:p>
          <a:p>
            <a:endParaRPr lang="es-ES" dirty="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23</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24</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25</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26</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27</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28</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29</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30</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31</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r>
              <a:rPr lang="es-ES" dirty="0" smtClean="0"/>
              <a:t>E TIVO SECUELAS:</a:t>
            </a:r>
          </a:p>
          <a:p>
            <a:endParaRPr lang="es-ES" dirty="0" smtClean="0"/>
          </a:p>
          <a:p>
            <a:pPr eaLnBrk="1" hangingPunct="1">
              <a:lnSpc>
                <a:spcPct val="80000"/>
              </a:lnSpc>
            </a:pPr>
            <a:r>
              <a:rPr lang="gl-ES" sz="2800" b="1" dirty="0" smtClean="0"/>
              <a:t>Os profesores</a:t>
            </a:r>
          </a:p>
          <a:p>
            <a:pPr eaLnBrk="1" hangingPunct="1">
              <a:lnSpc>
                <a:spcPct val="80000"/>
              </a:lnSpc>
            </a:pPr>
            <a:r>
              <a:rPr lang="gl-ES" dirty="0" smtClean="0"/>
              <a:t>Desterrar as inercias habituais en relación coa lectura (Texto de </a:t>
            </a:r>
            <a:r>
              <a:rPr lang="gl-ES" dirty="0" err="1" smtClean="0"/>
              <a:t>Dickens</a:t>
            </a:r>
            <a:r>
              <a:rPr lang="gl-ES" dirty="0" smtClean="0"/>
              <a:t>) evitando a excesiva asociación do acto de ler coa instrución académica </a:t>
            </a:r>
          </a:p>
          <a:p>
            <a:pPr eaLnBrk="1" hangingPunct="1">
              <a:lnSpc>
                <a:spcPct val="80000"/>
              </a:lnSpc>
            </a:pPr>
            <a:r>
              <a:rPr lang="gl-ES" dirty="0" smtClean="0"/>
              <a:t>Favorecer a reflexión sobre o asunto ( Claustro, CCP, Departamentos...) </a:t>
            </a:r>
          </a:p>
          <a:p>
            <a:pPr eaLnBrk="1" hangingPunct="1">
              <a:lnSpc>
                <a:spcPct val="80000"/>
              </a:lnSpc>
              <a:buFontTx/>
              <a:buNone/>
            </a:pPr>
            <a:r>
              <a:rPr lang="gl-ES" dirty="0" smtClean="0">
                <a:solidFill>
                  <a:schemeClr val="hlink"/>
                </a:solidFill>
              </a:rPr>
              <a:t>	“Un libro debe ser el hacha que </a:t>
            </a:r>
            <a:r>
              <a:rPr lang="gl-ES" dirty="0" err="1" smtClean="0">
                <a:solidFill>
                  <a:schemeClr val="hlink"/>
                </a:solidFill>
              </a:rPr>
              <a:t>quiebre</a:t>
            </a:r>
            <a:r>
              <a:rPr lang="gl-ES" dirty="0" smtClean="0">
                <a:solidFill>
                  <a:schemeClr val="hlink"/>
                </a:solidFill>
              </a:rPr>
              <a:t> el mar </a:t>
            </a:r>
            <a:r>
              <a:rPr lang="gl-ES" dirty="0" err="1" smtClean="0">
                <a:solidFill>
                  <a:schemeClr val="hlink"/>
                </a:solidFill>
              </a:rPr>
              <a:t>helado</a:t>
            </a:r>
            <a:r>
              <a:rPr lang="gl-ES" dirty="0" smtClean="0">
                <a:solidFill>
                  <a:schemeClr val="hlink"/>
                </a:solidFill>
              </a:rPr>
              <a:t> dentro de </a:t>
            </a:r>
            <a:r>
              <a:rPr lang="gl-ES" dirty="0" err="1" smtClean="0">
                <a:solidFill>
                  <a:schemeClr val="hlink"/>
                </a:solidFill>
              </a:rPr>
              <a:t>nosotros</a:t>
            </a:r>
            <a:r>
              <a:rPr lang="gl-ES" dirty="0" smtClean="0">
                <a:solidFill>
                  <a:schemeClr val="hlink"/>
                </a:solidFill>
              </a:rPr>
              <a:t>.</a:t>
            </a:r>
            <a:r>
              <a:rPr lang="gl-ES" dirty="0" err="1" smtClean="0">
                <a:solidFill>
                  <a:schemeClr val="hlink"/>
                </a:solidFill>
              </a:rPr>
              <a:t>Eso</a:t>
            </a:r>
            <a:r>
              <a:rPr lang="gl-ES" dirty="0" smtClean="0">
                <a:solidFill>
                  <a:schemeClr val="hlink"/>
                </a:solidFill>
              </a:rPr>
              <a:t> es lo que creo”. </a:t>
            </a:r>
            <a:r>
              <a:rPr lang="gl-ES" b="1" dirty="0" err="1" smtClean="0">
                <a:solidFill>
                  <a:schemeClr val="hlink"/>
                </a:solidFill>
              </a:rPr>
              <a:t>Franz</a:t>
            </a:r>
            <a:r>
              <a:rPr lang="gl-ES" b="1" dirty="0" smtClean="0">
                <a:solidFill>
                  <a:schemeClr val="hlink"/>
                </a:solidFill>
              </a:rPr>
              <a:t> </a:t>
            </a:r>
            <a:r>
              <a:rPr lang="gl-ES" b="1" dirty="0" err="1" smtClean="0">
                <a:solidFill>
                  <a:schemeClr val="hlink"/>
                </a:solidFill>
              </a:rPr>
              <a:t>Kafka</a:t>
            </a:r>
            <a:endParaRPr lang="gl-ES" b="1" dirty="0" smtClean="0">
              <a:solidFill>
                <a:schemeClr val="hlink"/>
              </a:solidFill>
            </a:endParaRPr>
          </a:p>
          <a:p>
            <a:pPr eaLnBrk="1" hangingPunct="1">
              <a:lnSpc>
                <a:spcPct val="80000"/>
              </a:lnSpc>
            </a:pPr>
            <a:r>
              <a:rPr lang="gl-ES" dirty="0" smtClean="0"/>
              <a:t>Establecer o nivel de lectura ao que queremos chegar en cada curso e non perder de vista ese horizonte no deseño das programacións e decidir criterios  e instrumentos de avaliación da competencia lectora </a:t>
            </a:r>
            <a:r>
              <a:rPr lang="gl-ES" b="1" dirty="0" smtClean="0"/>
              <a:t>Texto de </a:t>
            </a:r>
            <a:r>
              <a:rPr lang="gl-ES" b="1" dirty="0" err="1" smtClean="0"/>
              <a:t>Dickens</a:t>
            </a:r>
            <a:r>
              <a:rPr lang="gl-ES" b="1" dirty="0" smtClean="0"/>
              <a:t> sobre o cabalo</a:t>
            </a:r>
          </a:p>
          <a:p>
            <a:pPr eaLnBrk="1" hangingPunct="1">
              <a:lnSpc>
                <a:spcPct val="80000"/>
              </a:lnSpc>
            </a:pPr>
            <a:r>
              <a:rPr lang="gl-ES" dirty="0" smtClean="0"/>
              <a:t>Non recomendar lecturas cunha complexidade por riba do nivel medio de comprensión. ( entre as dúas)</a:t>
            </a:r>
          </a:p>
          <a:p>
            <a:pPr eaLnBrk="1" hangingPunct="1">
              <a:lnSpc>
                <a:spcPct val="80000"/>
              </a:lnSpc>
              <a:buFontTx/>
              <a:buNone/>
            </a:pPr>
            <a:r>
              <a:rPr lang="gl-ES" dirty="0" smtClean="0">
                <a:solidFill>
                  <a:schemeClr val="hlink"/>
                </a:solidFill>
              </a:rPr>
              <a:t>	</a:t>
            </a:r>
            <a:r>
              <a:rPr lang="gl-ES" dirty="0" err="1" smtClean="0">
                <a:solidFill>
                  <a:schemeClr val="hlink"/>
                </a:solidFill>
              </a:rPr>
              <a:t>Bartolo</a:t>
            </a:r>
            <a:r>
              <a:rPr lang="gl-ES" dirty="0" smtClean="0">
                <a:solidFill>
                  <a:schemeClr val="hlink"/>
                </a:solidFill>
              </a:rPr>
              <a:t>: Entende vostede o latín?</a:t>
            </a:r>
          </a:p>
          <a:p>
            <a:pPr eaLnBrk="1" hangingPunct="1">
              <a:lnSpc>
                <a:spcPct val="80000"/>
              </a:lnSpc>
              <a:buFontTx/>
              <a:buNone/>
            </a:pPr>
            <a:r>
              <a:rPr lang="gl-ES" dirty="0" smtClean="0">
                <a:solidFill>
                  <a:schemeClr val="hlink"/>
                </a:solidFill>
              </a:rPr>
              <a:t>	D. Xerónimo: Non, señor, nin palabra.</a:t>
            </a:r>
          </a:p>
          <a:p>
            <a:pPr eaLnBrk="1" hangingPunct="1">
              <a:lnSpc>
                <a:spcPct val="80000"/>
              </a:lnSpc>
              <a:buFontTx/>
              <a:buNone/>
            </a:pPr>
            <a:r>
              <a:rPr lang="gl-ES" dirty="0" smtClean="0">
                <a:solidFill>
                  <a:schemeClr val="hlink"/>
                </a:solidFill>
              </a:rPr>
              <a:t>	</a:t>
            </a:r>
            <a:r>
              <a:rPr lang="gl-ES" dirty="0" err="1" smtClean="0">
                <a:solidFill>
                  <a:schemeClr val="hlink"/>
                </a:solidFill>
              </a:rPr>
              <a:t>Bartolo</a:t>
            </a:r>
            <a:r>
              <a:rPr lang="gl-ES" dirty="0" smtClean="0">
                <a:solidFill>
                  <a:schemeClr val="hlink"/>
                </a:solidFill>
              </a:rPr>
              <a:t>: Non importa. </a:t>
            </a:r>
            <a:r>
              <a:rPr lang="gl-ES" dirty="0" err="1" smtClean="0">
                <a:solidFill>
                  <a:schemeClr val="hlink"/>
                </a:solidFill>
              </a:rPr>
              <a:t>Dijo</a:t>
            </a:r>
            <a:r>
              <a:rPr lang="gl-ES" dirty="0" smtClean="0">
                <a:solidFill>
                  <a:schemeClr val="hlink"/>
                </a:solidFill>
              </a:rPr>
              <a:t>: “</a:t>
            </a:r>
            <a:r>
              <a:rPr lang="gl-ES" dirty="0" err="1" smtClean="0">
                <a:solidFill>
                  <a:schemeClr val="hlink"/>
                </a:solidFill>
              </a:rPr>
              <a:t>bonus</a:t>
            </a:r>
            <a:r>
              <a:rPr lang="gl-ES" dirty="0" smtClean="0">
                <a:solidFill>
                  <a:schemeClr val="hlink"/>
                </a:solidFill>
              </a:rPr>
              <a:t>, </a:t>
            </a:r>
            <a:r>
              <a:rPr lang="gl-ES" dirty="0" err="1" smtClean="0">
                <a:solidFill>
                  <a:schemeClr val="hlink"/>
                </a:solidFill>
              </a:rPr>
              <a:t>bona</a:t>
            </a:r>
            <a:r>
              <a:rPr lang="gl-ES" dirty="0" smtClean="0">
                <a:solidFill>
                  <a:schemeClr val="hlink"/>
                </a:solidFill>
              </a:rPr>
              <a:t>, </a:t>
            </a:r>
            <a:r>
              <a:rPr lang="gl-ES" dirty="0" err="1" smtClean="0">
                <a:solidFill>
                  <a:schemeClr val="hlink"/>
                </a:solidFill>
              </a:rPr>
              <a:t>bonum</a:t>
            </a:r>
            <a:r>
              <a:rPr lang="gl-ES" dirty="0" smtClean="0">
                <a:solidFill>
                  <a:schemeClr val="hlink"/>
                </a:solidFill>
              </a:rPr>
              <a:t>, </a:t>
            </a:r>
            <a:r>
              <a:rPr lang="gl-ES" dirty="0" err="1" smtClean="0">
                <a:solidFill>
                  <a:schemeClr val="hlink"/>
                </a:solidFill>
              </a:rPr>
              <a:t>uncius</a:t>
            </a:r>
            <a:r>
              <a:rPr lang="gl-ES" dirty="0" smtClean="0">
                <a:solidFill>
                  <a:schemeClr val="hlink"/>
                </a:solidFill>
              </a:rPr>
              <a:t> </a:t>
            </a:r>
            <a:r>
              <a:rPr lang="gl-ES" dirty="0" err="1" smtClean="0">
                <a:solidFill>
                  <a:schemeClr val="hlink"/>
                </a:solidFill>
              </a:rPr>
              <a:t>duas</a:t>
            </a:r>
            <a:r>
              <a:rPr lang="gl-ES" dirty="0" smtClean="0">
                <a:solidFill>
                  <a:schemeClr val="hlink"/>
                </a:solidFill>
              </a:rPr>
              <a:t>, </a:t>
            </a:r>
            <a:r>
              <a:rPr lang="gl-ES" dirty="0" err="1" smtClean="0">
                <a:solidFill>
                  <a:schemeClr val="hlink"/>
                </a:solidFill>
              </a:rPr>
              <a:t>mascula</a:t>
            </a:r>
            <a:r>
              <a:rPr lang="gl-ES" dirty="0" smtClean="0">
                <a:solidFill>
                  <a:schemeClr val="hlink"/>
                </a:solidFill>
              </a:rPr>
              <a:t> </a:t>
            </a:r>
            <a:r>
              <a:rPr lang="gl-ES" dirty="0" err="1" smtClean="0">
                <a:solidFill>
                  <a:schemeClr val="hlink"/>
                </a:solidFill>
              </a:rPr>
              <a:t>sunt</a:t>
            </a:r>
            <a:r>
              <a:rPr lang="gl-ES" dirty="0" smtClean="0">
                <a:solidFill>
                  <a:schemeClr val="hlink"/>
                </a:solidFill>
              </a:rPr>
              <a:t> </a:t>
            </a:r>
            <a:r>
              <a:rPr lang="gl-ES" dirty="0" err="1" smtClean="0">
                <a:solidFill>
                  <a:schemeClr val="hlink"/>
                </a:solidFill>
              </a:rPr>
              <a:t>maribus</a:t>
            </a:r>
            <a:r>
              <a:rPr lang="gl-ES" dirty="0" smtClean="0">
                <a:solidFill>
                  <a:schemeClr val="hlink"/>
                </a:solidFill>
              </a:rPr>
              <a:t>, </a:t>
            </a:r>
            <a:r>
              <a:rPr lang="gl-ES" dirty="0" err="1" smtClean="0">
                <a:solidFill>
                  <a:schemeClr val="hlink"/>
                </a:solidFill>
              </a:rPr>
              <a:t>honora</a:t>
            </a:r>
            <a:r>
              <a:rPr lang="gl-ES" dirty="0" smtClean="0">
                <a:solidFill>
                  <a:schemeClr val="hlink"/>
                </a:solidFill>
              </a:rPr>
              <a:t> </a:t>
            </a:r>
            <a:r>
              <a:rPr lang="gl-ES" dirty="0" err="1" smtClean="0">
                <a:solidFill>
                  <a:schemeClr val="hlink"/>
                </a:solidFill>
              </a:rPr>
              <a:t>medicum</a:t>
            </a:r>
            <a:r>
              <a:rPr lang="gl-ES" dirty="0" smtClean="0">
                <a:solidFill>
                  <a:schemeClr val="hlink"/>
                </a:solidFill>
              </a:rPr>
              <a:t>, </a:t>
            </a:r>
            <a:r>
              <a:rPr lang="gl-ES" dirty="0" err="1" smtClean="0">
                <a:solidFill>
                  <a:schemeClr val="hlink"/>
                </a:solidFill>
              </a:rPr>
              <a:t>acinas</a:t>
            </a:r>
            <a:r>
              <a:rPr lang="gl-ES" dirty="0" smtClean="0">
                <a:solidFill>
                  <a:schemeClr val="hlink"/>
                </a:solidFill>
              </a:rPr>
              <a:t> </a:t>
            </a:r>
            <a:r>
              <a:rPr lang="gl-ES" dirty="0" err="1" smtClean="0">
                <a:solidFill>
                  <a:schemeClr val="hlink"/>
                </a:solidFill>
              </a:rPr>
              <a:t>acinacis</a:t>
            </a:r>
            <a:r>
              <a:rPr lang="gl-ES" dirty="0" smtClean="0">
                <a:solidFill>
                  <a:schemeClr val="hlink"/>
                </a:solidFill>
              </a:rPr>
              <a:t>, </a:t>
            </a:r>
            <a:r>
              <a:rPr lang="gl-ES" dirty="0" err="1" smtClean="0">
                <a:solidFill>
                  <a:schemeClr val="hlink"/>
                </a:solidFill>
              </a:rPr>
              <a:t>est</a:t>
            </a:r>
            <a:r>
              <a:rPr lang="gl-ES" dirty="0" smtClean="0">
                <a:solidFill>
                  <a:schemeClr val="hlink"/>
                </a:solidFill>
              </a:rPr>
              <a:t> modus in </a:t>
            </a:r>
            <a:r>
              <a:rPr lang="gl-ES" dirty="0" err="1" smtClean="0">
                <a:solidFill>
                  <a:schemeClr val="hlink"/>
                </a:solidFill>
              </a:rPr>
              <a:t>rebus</a:t>
            </a:r>
            <a:r>
              <a:rPr lang="gl-ES" dirty="0" smtClean="0">
                <a:solidFill>
                  <a:schemeClr val="hlink"/>
                </a:solidFill>
              </a:rPr>
              <a:t>, </a:t>
            </a:r>
            <a:r>
              <a:rPr lang="gl-ES" dirty="0" err="1" smtClean="0">
                <a:solidFill>
                  <a:schemeClr val="hlink"/>
                </a:solidFill>
              </a:rPr>
              <a:t>amarylida</a:t>
            </a:r>
            <a:r>
              <a:rPr lang="gl-ES" dirty="0" smtClean="0">
                <a:solidFill>
                  <a:schemeClr val="hlink"/>
                </a:solidFill>
              </a:rPr>
              <a:t> </a:t>
            </a:r>
            <a:r>
              <a:rPr lang="gl-ES" dirty="0" err="1" smtClean="0">
                <a:solidFill>
                  <a:schemeClr val="hlink"/>
                </a:solidFill>
              </a:rPr>
              <a:t>sylvar</a:t>
            </a:r>
            <a:r>
              <a:rPr lang="gl-ES" dirty="0" smtClean="0">
                <a:solidFill>
                  <a:schemeClr val="hlink"/>
                </a:solidFill>
              </a:rPr>
              <a:t>”, que quere dicir que esta falta de coagulación na lingua é causada por certos humores que nós chamamos(...) da rexión lumbar, pasando desde o costado esquerdo onde está o fígado ao dereito en que se atopa o corazón, ocupan todo o duodeno e parte do </a:t>
            </a:r>
            <a:r>
              <a:rPr lang="gl-ES" dirty="0" err="1" smtClean="0">
                <a:solidFill>
                  <a:schemeClr val="hlink"/>
                </a:solidFill>
              </a:rPr>
              <a:t>cránio</a:t>
            </a:r>
            <a:r>
              <a:rPr lang="gl-ES" dirty="0" smtClean="0">
                <a:solidFill>
                  <a:schemeClr val="hlink"/>
                </a:solidFill>
              </a:rPr>
              <a:t>. </a:t>
            </a:r>
          </a:p>
          <a:p>
            <a:pPr eaLnBrk="1" hangingPunct="1">
              <a:lnSpc>
                <a:spcPct val="80000"/>
              </a:lnSpc>
              <a:buFontTx/>
              <a:buNone/>
            </a:pPr>
            <a:r>
              <a:rPr lang="gl-ES" b="1" dirty="0" smtClean="0">
                <a:solidFill>
                  <a:schemeClr val="hlink"/>
                </a:solidFill>
              </a:rPr>
              <a:t>							</a:t>
            </a:r>
            <a:r>
              <a:rPr lang="gl-ES" b="1" dirty="0" err="1" smtClean="0">
                <a:solidFill>
                  <a:schemeClr val="hlink"/>
                </a:solidFill>
              </a:rPr>
              <a:t>Moliére</a:t>
            </a:r>
            <a:endParaRPr lang="gl-ES" b="1" dirty="0" smtClean="0">
              <a:solidFill>
                <a:schemeClr val="hlink"/>
              </a:solidFill>
            </a:endParaRPr>
          </a:p>
          <a:p>
            <a:pPr eaLnBrk="1" hangingPunct="1">
              <a:lnSpc>
                <a:spcPct val="80000"/>
              </a:lnSpc>
            </a:pPr>
            <a:r>
              <a:rPr lang="gl-ES" dirty="0" smtClean="0"/>
              <a:t>Compartir lecturas co alumnado, ler en alto na aula, falar de libros e de experiencias lectoras, ofrecer un modelo de lector que goza da lectura e no que a lectura non sexa un simple instrumento para acadar a nota ou o coñecemento </a:t>
            </a:r>
          </a:p>
          <a:p>
            <a:pPr eaLnBrk="1" hangingPunct="1">
              <a:lnSpc>
                <a:spcPct val="80000"/>
              </a:lnSpc>
              <a:buFontTx/>
              <a:buNone/>
            </a:pPr>
            <a:r>
              <a:rPr lang="gl-ES" dirty="0" smtClean="0">
                <a:solidFill>
                  <a:schemeClr val="hlink"/>
                </a:solidFill>
              </a:rPr>
              <a:t>	Camarada, </a:t>
            </a:r>
            <a:r>
              <a:rPr lang="gl-ES" dirty="0" err="1" smtClean="0">
                <a:solidFill>
                  <a:schemeClr val="hlink"/>
                </a:solidFill>
              </a:rPr>
              <a:t>esto</a:t>
            </a:r>
            <a:r>
              <a:rPr lang="gl-ES" dirty="0" smtClean="0">
                <a:solidFill>
                  <a:schemeClr val="hlink"/>
                </a:solidFill>
              </a:rPr>
              <a:t> no es un libro, </a:t>
            </a:r>
          </a:p>
          <a:p>
            <a:pPr eaLnBrk="1" hangingPunct="1">
              <a:lnSpc>
                <a:spcPct val="80000"/>
              </a:lnSpc>
              <a:buFontTx/>
              <a:buNone/>
            </a:pPr>
            <a:r>
              <a:rPr lang="gl-ES" dirty="0" smtClean="0">
                <a:solidFill>
                  <a:schemeClr val="hlink"/>
                </a:solidFill>
              </a:rPr>
              <a:t>	el que lo toca, toca a un </a:t>
            </a:r>
            <a:r>
              <a:rPr lang="gl-ES" dirty="0" err="1" smtClean="0">
                <a:solidFill>
                  <a:schemeClr val="hlink"/>
                </a:solidFill>
              </a:rPr>
              <a:t>hombre</a:t>
            </a:r>
            <a:endParaRPr lang="gl-ES" dirty="0" smtClean="0">
              <a:solidFill>
                <a:schemeClr val="hlink"/>
              </a:solidFill>
            </a:endParaRPr>
          </a:p>
          <a:p>
            <a:pPr eaLnBrk="1" hangingPunct="1">
              <a:lnSpc>
                <a:spcPct val="80000"/>
              </a:lnSpc>
              <a:buFontTx/>
              <a:buNone/>
            </a:pPr>
            <a:r>
              <a:rPr lang="gl-ES" dirty="0" smtClean="0">
                <a:solidFill>
                  <a:schemeClr val="hlink"/>
                </a:solidFill>
              </a:rPr>
              <a:t>	¿es </a:t>
            </a:r>
            <a:r>
              <a:rPr lang="gl-ES" dirty="0" err="1" smtClean="0">
                <a:solidFill>
                  <a:schemeClr val="hlink"/>
                </a:solidFill>
              </a:rPr>
              <a:t>denoche</a:t>
            </a:r>
            <a:r>
              <a:rPr lang="gl-ES" dirty="0" smtClean="0">
                <a:solidFill>
                  <a:schemeClr val="hlink"/>
                </a:solidFill>
              </a:rPr>
              <a:t>? ¿estamos solos los dos?</a:t>
            </a:r>
          </a:p>
          <a:p>
            <a:pPr eaLnBrk="1" hangingPunct="1">
              <a:lnSpc>
                <a:spcPct val="80000"/>
              </a:lnSpc>
              <a:buFontTx/>
              <a:buNone/>
            </a:pPr>
            <a:r>
              <a:rPr lang="gl-ES" dirty="0" smtClean="0">
                <a:solidFill>
                  <a:schemeClr val="hlink"/>
                </a:solidFill>
              </a:rPr>
              <a:t>	me </a:t>
            </a:r>
            <a:r>
              <a:rPr lang="gl-ES" dirty="0" err="1" smtClean="0">
                <a:solidFill>
                  <a:schemeClr val="hlink"/>
                </a:solidFill>
              </a:rPr>
              <a:t>tienes</a:t>
            </a:r>
            <a:r>
              <a:rPr lang="gl-ES" dirty="0" smtClean="0">
                <a:solidFill>
                  <a:schemeClr val="hlink"/>
                </a:solidFill>
              </a:rPr>
              <a:t> a </a:t>
            </a:r>
            <a:r>
              <a:rPr lang="gl-ES" dirty="0" err="1" smtClean="0">
                <a:solidFill>
                  <a:schemeClr val="hlink"/>
                </a:solidFill>
              </a:rPr>
              <a:t>mí</a:t>
            </a:r>
            <a:r>
              <a:rPr lang="gl-ES" dirty="0" smtClean="0">
                <a:solidFill>
                  <a:schemeClr val="hlink"/>
                </a:solidFill>
              </a:rPr>
              <a:t> y </a:t>
            </a:r>
            <a:r>
              <a:rPr lang="gl-ES" dirty="0" err="1" smtClean="0">
                <a:solidFill>
                  <a:schemeClr val="hlink"/>
                </a:solidFill>
              </a:rPr>
              <a:t>yo</a:t>
            </a:r>
            <a:r>
              <a:rPr lang="gl-ES" dirty="0" smtClean="0">
                <a:solidFill>
                  <a:schemeClr val="hlink"/>
                </a:solidFill>
              </a:rPr>
              <a:t> te </a:t>
            </a:r>
            <a:r>
              <a:rPr lang="gl-ES" dirty="0" err="1" smtClean="0">
                <a:solidFill>
                  <a:schemeClr val="hlink"/>
                </a:solidFill>
              </a:rPr>
              <a:t>tengo</a:t>
            </a:r>
            <a:r>
              <a:rPr lang="gl-ES" dirty="0" smtClean="0">
                <a:solidFill>
                  <a:schemeClr val="hlink"/>
                </a:solidFill>
              </a:rPr>
              <a:t>, me </a:t>
            </a:r>
            <a:r>
              <a:rPr lang="gl-ES" dirty="0" err="1" smtClean="0">
                <a:solidFill>
                  <a:schemeClr val="hlink"/>
                </a:solidFill>
              </a:rPr>
              <a:t>sujetas</a:t>
            </a:r>
            <a:r>
              <a:rPr lang="gl-ES" dirty="0" smtClean="0">
                <a:solidFill>
                  <a:schemeClr val="hlink"/>
                </a:solidFill>
              </a:rPr>
              <a:t> y te </a:t>
            </a:r>
            <a:r>
              <a:rPr lang="gl-ES" dirty="0" err="1" smtClean="0">
                <a:solidFill>
                  <a:schemeClr val="hlink"/>
                </a:solidFill>
              </a:rPr>
              <a:t>sujeto</a:t>
            </a:r>
            <a:r>
              <a:rPr lang="gl-ES" dirty="0" smtClean="0">
                <a:solidFill>
                  <a:schemeClr val="hlink"/>
                </a:solidFill>
              </a:rPr>
              <a:t>,</a:t>
            </a:r>
          </a:p>
          <a:p>
            <a:pPr eaLnBrk="1" hangingPunct="1">
              <a:lnSpc>
                <a:spcPct val="80000"/>
              </a:lnSpc>
              <a:buFontTx/>
              <a:buNone/>
            </a:pPr>
            <a:r>
              <a:rPr lang="gl-ES" dirty="0" smtClean="0">
                <a:solidFill>
                  <a:schemeClr val="hlink"/>
                </a:solidFill>
              </a:rPr>
              <a:t>	Salto desde las </a:t>
            </a:r>
            <a:r>
              <a:rPr lang="gl-ES" dirty="0" err="1" smtClean="0">
                <a:solidFill>
                  <a:schemeClr val="hlink"/>
                </a:solidFill>
              </a:rPr>
              <a:t>páginas</a:t>
            </a:r>
            <a:r>
              <a:rPr lang="gl-ES" dirty="0" smtClean="0">
                <a:solidFill>
                  <a:schemeClr val="hlink"/>
                </a:solidFill>
              </a:rPr>
              <a:t> a </a:t>
            </a:r>
            <a:r>
              <a:rPr lang="gl-ES" dirty="0" err="1" smtClean="0">
                <a:solidFill>
                  <a:schemeClr val="hlink"/>
                </a:solidFill>
              </a:rPr>
              <a:t>tus</a:t>
            </a:r>
            <a:r>
              <a:rPr lang="gl-ES" dirty="0" smtClean="0">
                <a:solidFill>
                  <a:schemeClr val="hlink"/>
                </a:solidFill>
              </a:rPr>
              <a:t> brazos.</a:t>
            </a:r>
          </a:p>
          <a:p>
            <a:pPr eaLnBrk="1" hangingPunct="1">
              <a:lnSpc>
                <a:spcPct val="80000"/>
              </a:lnSpc>
              <a:buFontTx/>
              <a:buNone/>
            </a:pPr>
            <a:r>
              <a:rPr lang="gl-ES" dirty="0" smtClean="0">
                <a:solidFill>
                  <a:schemeClr val="hlink"/>
                </a:solidFill>
              </a:rPr>
              <a:t>				</a:t>
            </a:r>
            <a:r>
              <a:rPr lang="gl-ES" b="1" dirty="0" err="1" smtClean="0">
                <a:solidFill>
                  <a:schemeClr val="hlink"/>
                </a:solidFill>
              </a:rPr>
              <a:t>Walt</a:t>
            </a:r>
            <a:r>
              <a:rPr lang="gl-ES" b="1" dirty="0" smtClean="0">
                <a:solidFill>
                  <a:schemeClr val="hlink"/>
                </a:solidFill>
              </a:rPr>
              <a:t> </a:t>
            </a:r>
            <a:r>
              <a:rPr lang="gl-ES" b="1" dirty="0" err="1" smtClean="0">
                <a:solidFill>
                  <a:schemeClr val="hlink"/>
                </a:solidFill>
              </a:rPr>
              <a:t>Withman</a:t>
            </a:r>
            <a:endParaRPr lang="gl-ES" b="1" dirty="0" smtClean="0">
              <a:solidFill>
                <a:schemeClr val="hlink"/>
              </a:solidFill>
            </a:endParaRPr>
          </a:p>
          <a:p>
            <a:pPr eaLnBrk="1" hangingPunct="1">
              <a:lnSpc>
                <a:spcPct val="80000"/>
              </a:lnSpc>
            </a:pPr>
            <a:r>
              <a:rPr lang="gl-ES" dirty="0" smtClean="0"/>
              <a:t>Non utilizar a biblioteca como almacén de alumnado desocupado ou como aula de castigo</a:t>
            </a:r>
          </a:p>
          <a:p>
            <a:pPr eaLnBrk="1" hangingPunct="1">
              <a:lnSpc>
                <a:spcPct val="80000"/>
              </a:lnSpc>
            </a:pPr>
            <a:r>
              <a:rPr lang="gl-ES" dirty="0" smtClean="0"/>
              <a:t>Fornecer ao alumno de armas para facilitar a comprensión de determinados textos con introducións contextuais, pautas de procura, selección e tratamento da información cada vez que se lles propoña un traballo de investigación</a:t>
            </a:r>
          </a:p>
          <a:p>
            <a:pPr>
              <a:lnSpc>
                <a:spcPct val="80000"/>
              </a:lnSpc>
            </a:pPr>
            <a:r>
              <a:rPr lang="gl-ES" dirty="0" smtClean="0"/>
              <a:t>Permitir e propiciar o intercambio de experiencias lectoras comentando prensa ou revistas especializadas, sitios web con información sobre contidos do currículo, promovendo o debate sobre libros, discos, películas </a:t>
            </a:r>
          </a:p>
          <a:p>
            <a:pPr eaLnBrk="1" hangingPunct="1">
              <a:lnSpc>
                <a:spcPct val="80000"/>
              </a:lnSpc>
            </a:pPr>
            <a:r>
              <a:rPr lang="es-ES_tradnl" dirty="0" smtClean="0"/>
              <a:t> </a:t>
            </a:r>
            <a:endParaRPr lang="gl-ES" dirty="0" smtClean="0"/>
          </a:p>
          <a:p>
            <a:pPr eaLnBrk="1" hangingPunct="1">
              <a:lnSpc>
                <a:spcPct val="80000"/>
              </a:lnSpc>
            </a:pPr>
            <a:r>
              <a:rPr lang="gl-ES" dirty="0" smtClean="0"/>
              <a:t>Non penalizar as preferencias lectoras do alumnado ( revistas de motor, prensa deportiva, videoxogos, películas, música </a:t>
            </a:r>
          </a:p>
          <a:p>
            <a:pPr eaLnBrk="1" hangingPunct="1">
              <a:lnSpc>
                <a:spcPct val="80000"/>
              </a:lnSpc>
            </a:pPr>
            <a:r>
              <a:rPr lang="gl-ES" dirty="0" smtClean="0"/>
              <a:t>Incentivar a creación de textos por parte do alumnado</a:t>
            </a:r>
          </a:p>
          <a:p>
            <a:pPr eaLnBrk="1" hangingPunct="1">
              <a:lnSpc>
                <a:spcPct val="80000"/>
              </a:lnSpc>
            </a:pPr>
            <a:endParaRPr lang="gl-ES" dirty="0" smtClean="0"/>
          </a:p>
          <a:p>
            <a:pPr>
              <a:lnSpc>
                <a:spcPct val="80000"/>
              </a:lnSpc>
              <a:buFontTx/>
              <a:buNone/>
            </a:pPr>
            <a:r>
              <a:rPr lang="es-ES_tradnl" dirty="0" smtClean="0">
                <a:solidFill>
                  <a:schemeClr val="hlink"/>
                </a:solidFill>
              </a:rPr>
              <a:t>	He soñado a veces que cuando amanezca el día del juicio, y los</a:t>
            </a:r>
          </a:p>
          <a:p>
            <a:pPr>
              <a:lnSpc>
                <a:spcPct val="80000"/>
              </a:lnSpc>
              <a:buFontTx/>
              <a:buNone/>
            </a:pPr>
            <a:r>
              <a:rPr lang="es-ES_tradnl" dirty="0" smtClean="0">
                <a:solidFill>
                  <a:schemeClr val="hlink"/>
                </a:solidFill>
              </a:rPr>
              <a:t>	grandes conquistadores y abogados y juristas y gobernantes </a:t>
            </a:r>
          </a:p>
          <a:p>
            <a:pPr>
              <a:lnSpc>
                <a:spcPct val="80000"/>
              </a:lnSpc>
              <a:buFontTx/>
              <a:buNone/>
            </a:pPr>
            <a:r>
              <a:rPr lang="es-ES_tradnl" dirty="0" smtClean="0">
                <a:solidFill>
                  <a:schemeClr val="hlink"/>
                </a:solidFill>
              </a:rPr>
              <a:t>	se acerquen para recibir su recompensa, el todopoderoso, al </a:t>
            </a:r>
          </a:p>
          <a:p>
            <a:pPr>
              <a:lnSpc>
                <a:spcPct val="80000"/>
              </a:lnSpc>
              <a:buFontTx/>
              <a:buNone/>
            </a:pPr>
            <a:r>
              <a:rPr lang="es-ES_tradnl" dirty="0" smtClean="0">
                <a:solidFill>
                  <a:schemeClr val="hlink"/>
                </a:solidFill>
              </a:rPr>
              <a:t>	vernos llegar con nuestros libros bajo el brazo, se volverá hacia </a:t>
            </a:r>
          </a:p>
          <a:p>
            <a:pPr>
              <a:lnSpc>
                <a:spcPct val="80000"/>
              </a:lnSpc>
              <a:buFontTx/>
              <a:buNone/>
            </a:pPr>
            <a:r>
              <a:rPr lang="es-ES_tradnl" dirty="0" smtClean="0">
                <a:solidFill>
                  <a:schemeClr val="hlink"/>
                </a:solidFill>
              </a:rPr>
              <a:t>	Pedro y dirá, no sin cierta envidia: “Míralos; esos no necesitan  no necesitan  </a:t>
            </a:r>
          </a:p>
          <a:p>
            <a:pPr>
              <a:lnSpc>
                <a:spcPct val="80000"/>
              </a:lnSpc>
              <a:buFontTx/>
              <a:buNone/>
            </a:pPr>
            <a:r>
              <a:rPr lang="es-ES_tradnl" dirty="0" smtClean="0">
                <a:solidFill>
                  <a:schemeClr val="hlink"/>
                </a:solidFill>
              </a:rPr>
              <a:t>	recompensa. No tenemos nada que darles. Les gustaba leer”.</a:t>
            </a:r>
            <a:r>
              <a:rPr lang="es-ES_tradnl" dirty="0" smtClean="0"/>
              <a:t>  </a:t>
            </a:r>
            <a:r>
              <a:rPr lang="es-ES_tradnl" b="1" dirty="0" smtClean="0">
                <a:solidFill>
                  <a:schemeClr val="hlink"/>
                </a:solidFill>
              </a:rPr>
              <a:t>Virginia Woolf</a:t>
            </a:r>
            <a:endParaRPr lang="es-ES_tradnl" b="1" dirty="0" smtClean="0"/>
          </a:p>
          <a:p>
            <a:pPr eaLnBrk="1" hangingPunct="1">
              <a:lnSpc>
                <a:spcPct val="80000"/>
              </a:lnSpc>
            </a:pPr>
            <a:endParaRPr lang="gl-ES" b="1" dirty="0" smtClean="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32</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33</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34</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35</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eaLnBrk="1" hangingPunct="1">
              <a:lnSpc>
                <a:spcPct val="80000"/>
              </a:lnSpc>
            </a:pPr>
            <a:endParaRPr lang="gl-ES" sz="800" dirty="0" smtClean="0"/>
          </a:p>
          <a:p>
            <a:pPr eaLnBrk="1" hangingPunct="1">
              <a:lnSpc>
                <a:spcPct val="80000"/>
              </a:lnSpc>
              <a:buFontTx/>
              <a:buNone/>
            </a:pPr>
            <a:r>
              <a:rPr lang="gl-ES" sz="900" dirty="0" smtClean="0"/>
              <a:t>	</a:t>
            </a:r>
          </a:p>
          <a:p>
            <a:pPr eaLnBrk="1" hangingPunct="1">
              <a:lnSpc>
                <a:spcPct val="80000"/>
              </a:lnSpc>
            </a:pPr>
            <a:r>
              <a:rPr lang="gl-ES" sz="900" b="1" dirty="0" smtClean="0"/>
              <a:t>Perderlle o medo aos libros</a:t>
            </a:r>
            <a:r>
              <a:rPr lang="gl-ES" sz="900" dirty="0" smtClean="0"/>
              <a:t> ( como?) 1º: </a:t>
            </a:r>
          </a:p>
          <a:p>
            <a:pPr lvl="1" eaLnBrk="1" hangingPunct="1">
              <a:lnSpc>
                <a:spcPct val="80000"/>
              </a:lnSpc>
            </a:pPr>
            <a:r>
              <a:rPr lang="gl-ES" sz="800" dirty="0" smtClean="0"/>
              <a:t>liberándoos, deixaron de estar engaiolados como delincuentes perigosos e son agora  moi accesibles ao alumnado. En cada visita á biblioteca, recreos, HORA DE LECTURA, o alumnado colle os libros do seu lugar e cando remata déixaos en caixas ao efecto para evitar que se coloquen inadecuadamente e acaben “perdéndose” </a:t>
            </a:r>
            <a:r>
              <a:rPr lang="gl-ES" sz="900" b="1" dirty="0" smtClean="0"/>
              <a:t>1    Ver nos libros algo máis que ferramentas académicas</a:t>
            </a:r>
          </a:p>
          <a:p>
            <a:pPr lvl="1" eaLnBrk="1" hangingPunct="1">
              <a:lnSpc>
                <a:spcPct val="80000"/>
              </a:lnSpc>
              <a:buFontTx/>
              <a:buNone/>
            </a:pPr>
            <a:r>
              <a:rPr lang="gl-ES" sz="700" dirty="0" smtClean="0"/>
              <a:t>-	Introducindo algún elemento algo transgresor en cada campaña e algo tamén que engarce co seu mundo e os seus intereses e non perder de vista o elemento afectivo, como vía moi poderosa para achegarse á literatura. As preguntas que lle dan ao alumnado a ocasión de reflexionar sobre a súa incursión nunha temática ou nun xénero, as lecturas infantís e xuvenís do profesorado confesadas na aula...( remitir tamén á actividade do cadáver, explicar que conseguimos cinta de policía, que se pintou  un corpo con xiz no chan, voluntarios ao efecto, que se pediu ao alumnado que nos falase dos seus crimes favoritos na literatura e no cine e finalmente programáronse películas</a:t>
            </a:r>
          </a:p>
          <a:p>
            <a:pPr eaLnBrk="1" hangingPunct="1">
              <a:lnSpc>
                <a:spcPct val="80000"/>
              </a:lnSpc>
              <a:buFontTx/>
              <a:buNone/>
            </a:pPr>
            <a:r>
              <a:rPr lang="gl-ES" sz="900" dirty="0" smtClean="0"/>
              <a:t> </a:t>
            </a:r>
          </a:p>
          <a:p>
            <a:pPr eaLnBrk="1" hangingPunct="1">
              <a:lnSpc>
                <a:spcPct val="80000"/>
              </a:lnSpc>
            </a:pPr>
            <a:r>
              <a:rPr lang="gl-ES" sz="900" b="1" dirty="0" smtClean="0"/>
              <a:t>Aprender a moverse en calquera biblioteca, a participar nas actividades de formación de usuarios</a:t>
            </a:r>
          </a:p>
          <a:p>
            <a:pPr eaLnBrk="1" hangingPunct="1">
              <a:lnSpc>
                <a:spcPct val="80000"/>
              </a:lnSpc>
              <a:buFontTx/>
              <a:buNone/>
            </a:pPr>
            <a:r>
              <a:rPr lang="gl-ES" sz="800" dirty="0" smtClean="0"/>
              <a:t>	-	(colaboración coas titorías, sobre todo, coas de primeiro da ESO para formar usuarios na biblioteca ofrecéndolle a actividade “ 	Os libros van 	tirados”) a liberdade coa que se moven</a:t>
            </a:r>
            <a:r>
              <a:rPr lang="gl-ES" sz="900" dirty="0" smtClean="0"/>
              <a:t> </a:t>
            </a:r>
          </a:p>
          <a:p>
            <a:pPr eaLnBrk="1" hangingPunct="1">
              <a:lnSpc>
                <a:spcPct val="80000"/>
              </a:lnSpc>
            </a:pPr>
            <a:r>
              <a:rPr lang="gl-ES" sz="900" b="1" dirty="0" smtClean="0"/>
              <a:t>Verlle utilidade á lectura</a:t>
            </a:r>
            <a:r>
              <a:rPr lang="gl-ES" sz="900" dirty="0" smtClean="0"/>
              <a:t> ; este é un obxectivo transversal. Debe procuralo todo o profesorado desde a súa aula respectiva. Para que a lectura sexa útil, produtiva  as técnicas de  ( procura de información, selección, análise e reflexión critica deben ser unha meta permanente, en dependencia da acción da aula. ( CÓDIGO DE BOAS PRÁCTICAS)</a:t>
            </a:r>
          </a:p>
          <a:p>
            <a:pPr eaLnBrk="1" hangingPunct="1">
              <a:lnSpc>
                <a:spcPct val="80000"/>
              </a:lnSpc>
            </a:pPr>
            <a:r>
              <a:rPr lang="gl-ES" sz="900" dirty="0" smtClean="0"/>
              <a:t>Entender que a lectura tamén está na rede. A biblioteca ten un perfil en </a:t>
            </a:r>
            <a:r>
              <a:rPr lang="gl-ES" sz="900" dirty="0" err="1" smtClean="0"/>
              <a:t>facebook</a:t>
            </a:r>
            <a:r>
              <a:rPr lang="gl-ES" sz="900" dirty="0" smtClean="0"/>
              <a:t> e desde ela dámos información sobre as actividades a realizar. Temos un lugar na web do centro e temos </a:t>
            </a:r>
          </a:p>
          <a:p>
            <a:pPr>
              <a:lnSpc>
                <a:spcPct val="80000"/>
              </a:lnSpc>
            </a:pPr>
            <a:r>
              <a:rPr lang="gl-ES" sz="900" dirty="0" smtClean="0"/>
              <a:t>Ler todo tipo de textos e en todo tipo de formatos e xéneros e ir definindo un perfil lector tanto desde as achegas particulares de cada Departamento e profesor de aula, como desde a HORA DE LECTURA</a:t>
            </a:r>
          </a:p>
          <a:p>
            <a:pPr>
              <a:lnSpc>
                <a:spcPct val="80000"/>
              </a:lnSpc>
            </a:pPr>
            <a:r>
              <a:rPr lang="gl-ES" sz="900" dirty="0" smtClean="0"/>
              <a:t> </a:t>
            </a:r>
            <a:r>
              <a:rPr lang="es-ES_tradnl" sz="900" dirty="0" smtClean="0">
                <a:solidFill>
                  <a:schemeClr val="hlink"/>
                </a:solidFill>
              </a:rPr>
              <a:t>He soñado a veces que cuando amanezca el día del juicio</a:t>
            </a:r>
          </a:p>
          <a:p>
            <a:pPr>
              <a:lnSpc>
                <a:spcPct val="80000"/>
              </a:lnSpc>
            </a:pPr>
            <a:r>
              <a:rPr lang="es-ES_tradnl" sz="900" dirty="0" smtClean="0">
                <a:solidFill>
                  <a:schemeClr val="hlink"/>
                </a:solidFill>
              </a:rPr>
              <a:t>grandes conquistadores y abogados y juristas y gobernantes </a:t>
            </a:r>
          </a:p>
          <a:p>
            <a:pPr>
              <a:lnSpc>
                <a:spcPct val="80000"/>
              </a:lnSpc>
            </a:pPr>
            <a:r>
              <a:rPr lang="es-ES_tradnl" sz="900" dirty="0" smtClean="0">
                <a:solidFill>
                  <a:schemeClr val="hlink"/>
                </a:solidFill>
              </a:rPr>
              <a:t>se acerquen para recibir su recompensa, el todopoderoso, al </a:t>
            </a:r>
          </a:p>
          <a:p>
            <a:pPr>
              <a:lnSpc>
                <a:spcPct val="80000"/>
              </a:lnSpc>
            </a:pPr>
            <a:r>
              <a:rPr lang="es-ES_tradnl" sz="900" dirty="0" smtClean="0">
                <a:solidFill>
                  <a:schemeClr val="hlink"/>
                </a:solidFill>
              </a:rPr>
              <a:t>vernos llegar con nuestros libros bajo el brazo, se volverá hacia </a:t>
            </a:r>
          </a:p>
          <a:p>
            <a:pPr>
              <a:lnSpc>
                <a:spcPct val="80000"/>
              </a:lnSpc>
            </a:pPr>
            <a:r>
              <a:rPr lang="es-ES_tradnl" sz="900" dirty="0" smtClean="0">
                <a:solidFill>
                  <a:schemeClr val="hlink"/>
                </a:solidFill>
              </a:rPr>
              <a:t>Pedro y dirá, no sin cierta envidia: “Míralos; esos no necesitan  no necesitan  </a:t>
            </a:r>
          </a:p>
          <a:p>
            <a:pPr>
              <a:lnSpc>
                <a:spcPct val="80000"/>
              </a:lnSpc>
            </a:pPr>
            <a:r>
              <a:rPr lang="es-ES_tradnl" sz="900" dirty="0" smtClean="0">
                <a:solidFill>
                  <a:schemeClr val="hlink"/>
                </a:solidFill>
              </a:rPr>
              <a:t>recompensa. No tenemos nada que darles. Les gustaba leer”.  </a:t>
            </a:r>
            <a:r>
              <a:rPr lang="gl-ES" sz="900" dirty="0" smtClean="0">
                <a:solidFill>
                  <a:schemeClr val="hlink"/>
                </a:solidFill>
              </a:rPr>
              <a:t>Texto de </a:t>
            </a:r>
            <a:r>
              <a:rPr lang="gl-ES" sz="900" dirty="0" err="1" smtClean="0">
                <a:solidFill>
                  <a:schemeClr val="hlink"/>
                </a:solidFill>
              </a:rPr>
              <a:t>Virginia</a:t>
            </a:r>
            <a:r>
              <a:rPr lang="gl-ES" sz="900" dirty="0" smtClean="0">
                <a:solidFill>
                  <a:schemeClr val="hlink"/>
                </a:solidFill>
              </a:rPr>
              <a:t> </a:t>
            </a:r>
            <a:r>
              <a:rPr lang="gl-ES" sz="900" dirty="0" err="1" smtClean="0">
                <a:solidFill>
                  <a:schemeClr val="hlink"/>
                </a:solidFill>
              </a:rPr>
              <a:t>Woolf</a:t>
            </a:r>
            <a:endParaRPr lang="gl-ES" sz="900" dirty="0" smtClean="0">
              <a:solidFill>
                <a:schemeClr val="hlink"/>
              </a:solidFill>
            </a:endParaRPr>
          </a:p>
          <a:p>
            <a:pPr eaLnBrk="1" hangingPunct="1">
              <a:lnSpc>
                <a:spcPct val="80000"/>
              </a:lnSpc>
            </a:pPr>
            <a:r>
              <a:rPr lang="gl-ES" sz="900" dirty="0" smtClean="0"/>
              <a:t>Liberarse dos pudores da lectura e falar de libros sen medo a ser marcados como chapóns ou ratas de biblioteca ( Club de Lectura ) Programación desde a biblioteca. </a:t>
            </a:r>
          </a:p>
          <a:p>
            <a:pPr eaLnBrk="1" hangingPunct="1">
              <a:lnSpc>
                <a:spcPct val="80000"/>
              </a:lnSpc>
            </a:pPr>
            <a:r>
              <a:rPr lang="gl-ES" sz="900" dirty="0" smtClean="0"/>
              <a:t>Pedir aclaración sobre os textos máis complexos (código de boas prácticas)</a:t>
            </a:r>
          </a:p>
          <a:p>
            <a:pPr eaLnBrk="1" hangingPunct="1">
              <a:lnSpc>
                <a:spcPct val="80000"/>
              </a:lnSpc>
            </a:pPr>
            <a:r>
              <a:rPr lang="gl-ES" sz="900" dirty="0" smtClean="0"/>
              <a:t>Suxerir textos aos profesores ( código de boas prácticas)</a:t>
            </a:r>
          </a:p>
          <a:p>
            <a:endParaRPr lang="es-ES" dirty="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36</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37</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38</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eaLnBrk="1" hangingPunct="1"/>
            <a:r>
              <a:rPr lang="gl-ES" sz="2000" dirty="0" smtClean="0"/>
              <a:t>Dar información ( boletíns informativos para as familias)</a:t>
            </a:r>
          </a:p>
          <a:p>
            <a:pPr eaLnBrk="1" hangingPunct="1"/>
            <a:r>
              <a:rPr lang="gl-ES" sz="2000" dirty="0" smtClean="0"/>
              <a:t>Chamar á participación ( en todas as campañas realizamos un chamamento, contamos coa participación nun acto de carácter máis global ou aberto: lectura colectiva, conferencia, pedimento...</a:t>
            </a:r>
          </a:p>
          <a:p>
            <a:pPr eaLnBrk="1" hangingPunct="1"/>
            <a:r>
              <a:rPr lang="gl-ES" sz="2000" dirty="0" smtClean="0"/>
              <a:t>Ofrécense desde as titorías unhas recomendacións</a:t>
            </a:r>
          </a:p>
          <a:p>
            <a:pPr eaLnBrk="1" hangingPunct="1">
              <a:buFontTx/>
              <a:buNone/>
            </a:pPr>
            <a:r>
              <a:rPr lang="gl-ES" dirty="0" smtClean="0"/>
              <a:t>Recoñecer a </a:t>
            </a:r>
            <a:r>
              <a:rPr lang="gl-ES" dirty="0" err="1" smtClean="0"/>
              <a:t>improtancia</a:t>
            </a:r>
            <a:r>
              <a:rPr lang="gl-ES" dirty="0" smtClean="0"/>
              <a:t> da lectura para o desenvolvemento dos fillos e a súa incidencia no rendemento académico Estatísticas de lectura</a:t>
            </a:r>
          </a:p>
          <a:p>
            <a:pPr eaLnBrk="1" hangingPunct="1">
              <a:buFontTx/>
              <a:buNone/>
            </a:pPr>
            <a:r>
              <a:rPr lang="gl-ES" dirty="0" smtClean="0"/>
              <a:t>Valorar a lectura apoiando as preferencias lectoras e non recriminándoos por ler</a:t>
            </a:r>
          </a:p>
          <a:p>
            <a:pPr eaLnBrk="1" hangingPunct="1">
              <a:buFontTx/>
              <a:buNone/>
            </a:pPr>
            <a:r>
              <a:rPr lang="gl-ES" dirty="0" smtClean="0"/>
              <a:t>Interesarse polas lecturas dos fillos Actividades de intercambio, regala un libro, </a:t>
            </a:r>
          </a:p>
          <a:p>
            <a:pPr eaLnBrk="1" hangingPunct="1">
              <a:buFontTx/>
              <a:buNone/>
            </a:pPr>
            <a:r>
              <a:rPr lang="gl-ES" dirty="0" smtClean="0"/>
              <a:t>Participar nas actividades de fomento da lectura abertas a toda a comunidade escolar ou naquelas especificamente dirixidas a eles</a:t>
            </a:r>
          </a:p>
          <a:p>
            <a:pPr eaLnBrk="1" hangingPunct="1">
              <a:buFontTx/>
              <a:buNone/>
            </a:pPr>
            <a:r>
              <a:rPr lang="gl-ES" dirty="0" smtClean="0"/>
              <a:t>Pedir información nas titorías sobre a evolución dos fillos nesta materia e contrastar cos rapaces os datos que se recollan</a:t>
            </a:r>
          </a:p>
          <a:p>
            <a:pPr eaLnBrk="1" hangingPunct="1">
              <a:buFontTx/>
              <a:buNone/>
            </a:pPr>
            <a:r>
              <a:rPr lang="gl-ES" dirty="0" smtClean="0"/>
              <a:t>Apoiar os esforzos dos fillos por mellorar e non criticalos nunca polas súas escollas</a:t>
            </a:r>
          </a:p>
          <a:p>
            <a:pPr eaLnBrk="1" hangingPunct="1">
              <a:buFontTx/>
              <a:buNone/>
            </a:pPr>
            <a:r>
              <a:rPr lang="gl-ES" dirty="0" smtClean="0"/>
              <a:t>Colaborar co profesorado fomentando nos fillos aquelas mesmas actitudes e prácticas lectoras que se recomendan desde a escola (lectura en voz alta, comprensión e esforzo por comunicar o contido dun texto, non propiciar nin consentir estudos memorísticos)</a:t>
            </a:r>
          </a:p>
          <a:p>
            <a:pPr eaLnBrk="1" hangingPunct="1"/>
            <a:endParaRPr lang="gl-ES" dirty="0" smtClean="0"/>
          </a:p>
          <a:p>
            <a:endParaRPr lang="es-ES" dirty="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39</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40</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41</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4</a:t>
            </a:fld>
            <a:endParaRPr lang="es-ES"/>
          </a:p>
        </p:txBody>
      </p:sp>
      <p:sp>
        <p:nvSpPr>
          <p:cNvPr id="5" name="Rectangle 2"/>
          <p:cNvSpPr>
            <a:spLocks noGrp="1" noChangeArrowheads="1"/>
          </p:cNvSpPr>
          <p:nvPr>
            <p:ph type="body" idx="1"/>
          </p:nvPr>
        </p:nvSpPr>
        <p:spPr>
          <a:xfrm>
            <a:off x="1857364" y="4343400"/>
            <a:ext cx="3214710" cy="3943376"/>
          </a:xfrm>
        </p:spPr>
        <p:txBody>
          <a:bodyPr>
            <a:normAutofit/>
          </a:bodyPr>
          <a:lstStyle/>
          <a:p>
            <a:pPr eaLnBrk="1" hangingPunct="1"/>
            <a:r>
              <a:rPr lang="gl-ES" sz="1800" dirty="0" smtClean="0"/>
              <a:t>Proxecto Lector. A película</a:t>
            </a:r>
          </a:p>
          <a:p>
            <a:pPr eaLnBrk="1" hangingPunct="1">
              <a:lnSpc>
                <a:spcPct val="80000"/>
              </a:lnSpc>
            </a:pPr>
            <a:endParaRPr lang="es-ES_tradnl" sz="1800" dirty="0" smtClean="0"/>
          </a:p>
          <a:p>
            <a:pPr eaLnBrk="1" hangingPunct="1">
              <a:lnSpc>
                <a:spcPct val="80000"/>
              </a:lnSpc>
            </a:pPr>
            <a:r>
              <a:rPr lang="es-ES_tradnl" sz="1800" dirty="0" smtClean="0"/>
              <a:t>Como </a:t>
            </a:r>
            <a:r>
              <a:rPr lang="es-ES_tradnl" sz="1800" dirty="0" err="1" smtClean="0"/>
              <a:t>surxiu</a:t>
            </a:r>
            <a:r>
              <a:rPr lang="es-ES_tradnl" sz="1800" dirty="0" smtClean="0"/>
              <a:t> a idea?</a:t>
            </a:r>
          </a:p>
          <a:p>
            <a:pPr eaLnBrk="1" hangingPunct="1">
              <a:lnSpc>
                <a:spcPct val="80000"/>
              </a:lnSpc>
            </a:pPr>
            <a:r>
              <a:rPr lang="es-ES_tradnl" sz="1800" dirty="0" err="1" smtClean="0"/>
              <a:t>Moitas</a:t>
            </a:r>
            <a:r>
              <a:rPr lang="es-ES_tradnl" sz="1800" dirty="0" smtClean="0"/>
              <a:t> sensibilidades positivas </a:t>
            </a:r>
            <a:r>
              <a:rPr lang="es-ES_tradnl" sz="1800" dirty="0" err="1" smtClean="0"/>
              <a:t>aínda</a:t>
            </a:r>
            <a:r>
              <a:rPr lang="es-ES_tradnl" sz="1800" dirty="0" smtClean="0"/>
              <a:t> que dispersas…</a:t>
            </a:r>
          </a:p>
          <a:p>
            <a:pPr eaLnBrk="1" hangingPunct="1">
              <a:lnSpc>
                <a:spcPct val="80000"/>
              </a:lnSpc>
            </a:pPr>
            <a:r>
              <a:rPr lang="es-ES_tradnl" sz="1800" dirty="0" smtClean="0"/>
              <a:t>E </a:t>
            </a:r>
            <a:r>
              <a:rPr lang="es-ES_tradnl" sz="1800" dirty="0" err="1" smtClean="0"/>
              <a:t>fomos</a:t>
            </a:r>
            <a:r>
              <a:rPr lang="es-ES_tradnl" sz="1800" dirty="0" smtClean="0"/>
              <a:t> a un curso, a varios, de facto. E empezamos a </a:t>
            </a:r>
            <a:r>
              <a:rPr lang="es-ES_tradnl" sz="1800" dirty="0" err="1" smtClean="0"/>
              <a:t>intuír</a:t>
            </a:r>
            <a:r>
              <a:rPr lang="es-ES_tradnl" sz="1800" dirty="0" smtClean="0"/>
              <a:t> que era o que precisábamos:</a:t>
            </a:r>
          </a:p>
          <a:p>
            <a:pPr eaLnBrk="1" hangingPunct="1">
              <a:lnSpc>
                <a:spcPct val="80000"/>
              </a:lnSpc>
            </a:pPr>
            <a:r>
              <a:rPr lang="es-ES_tradnl" sz="1800" dirty="0" smtClean="0"/>
              <a:t>un plan. </a:t>
            </a:r>
          </a:p>
          <a:p>
            <a:pPr eaLnBrk="1" hangingPunct="1">
              <a:lnSpc>
                <a:spcPct val="80000"/>
              </a:lnSpc>
            </a:pPr>
            <a:r>
              <a:rPr lang="es-ES_tradnl" sz="1800" dirty="0" smtClean="0"/>
              <a:t>Un PLAN LECTOR, UN PROXECTO LECTOR? </a:t>
            </a:r>
          </a:p>
          <a:p>
            <a:pPr eaLnBrk="1" hangingPunct="1"/>
            <a:endParaRPr lang="gl-E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714375"/>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42</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43</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44</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45</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46</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47</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48</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49</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50</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51</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ES_tradnl" sz="2000" dirty="0" smtClean="0"/>
              <a:t>Un PLAN LECTOR, UN PROXECTO LECTOR? </a:t>
            </a:r>
          </a:p>
          <a:p>
            <a:r>
              <a:rPr lang="es-ES_tradnl" sz="2000" dirty="0" err="1" smtClean="0"/>
              <a:t>Aínda</a:t>
            </a:r>
            <a:r>
              <a:rPr lang="es-ES_tradnl" sz="2000" dirty="0" smtClean="0"/>
              <a:t> non, non </a:t>
            </a:r>
            <a:r>
              <a:rPr lang="es-ES_tradnl" sz="2000" dirty="0" err="1" smtClean="0"/>
              <a:t>sabiamos</a:t>
            </a:r>
            <a:r>
              <a:rPr lang="es-ES_tradnl" sz="2000" dirty="0" smtClean="0"/>
              <a:t> o que era </a:t>
            </a:r>
            <a:r>
              <a:rPr lang="es-ES_tradnl" sz="2000" dirty="0" err="1" smtClean="0"/>
              <a:t>iso</a:t>
            </a:r>
            <a:r>
              <a:rPr lang="es-ES_tradnl" sz="2000" dirty="0" smtClean="0"/>
              <a:t>. A película ten </a:t>
            </a:r>
            <a:r>
              <a:rPr lang="es-ES_tradnl" sz="2000" dirty="0" err="1" smtClean="0"/>
              <a:t>unha</a:t>
            </a:r>
            <a:r>
              <a:rPr lang="es-ES_tradnl" sz="2000" dirty="0" smtClean="0"/>
              <a:t> </a:t>
            </a:r>
            <a:r>
              <a:rPr lang="es-ES_tradnl" sz="2000" dirty="0" err="1" smtClean="0"/>
              <a:t>precuela</a:t>
            </a:r>
            <a:r>
              <a:rPr lang="es-ES_tradnl" sz="2000" dirty="0" smtClean="0"/>
              <a:t>, un episodio 0 que </a:t>
            </a:r>
            <a:r>
              <a:rPr lang="es-ES_tradnl" sz="2000" dirty="0" err="1" smtClean="0"/>
              <a:t>consistiu</a:t>
            </a:r>
            <a:r>
              <a:rPr lang="es-ES_tradnl" sz="2000" dirty="0" smtClean="0"/>
              <a:t>, sobre todo, en </a:t>
            </a:r>
            <a:r>
              <a:rPr lang="es-ES_tradnl" sz="2000" dirty="0" err="1" smtClean="0"/>
              <a:t>obxectivar</a:t>
            </a:r>
            <a:r>
              <a:rPr lang="es-ES_tradnl" sz="2000" dirty="0" smtClean="0"/>
              <a:t> as carencias.</a:t>
            </a:r>
            <a:endParaRPr lang="es-ES" sz="2000" dirty="0" smtClean="0"/>
          </a:p>
          <a:p>
            <a:r>
              <a:rPr lang="gl-ES" dirty="0" smtClean="0">
                <a:solidFill>
                  <a:srgbClr val="FF0000"/>
                </a:solidFill>
              </a:rPr>
              <a:t>A LECTURA NO CENTRO</a:t>
            </a:r>
          </a:p>
          <a:p>
            <a:pPr>
              <a:buFontTx/>
              <a:buChar char="•"/>
            </a:pPr>
            <a:r>
              <a:rPr lang="gl-ES" sz="1100" dirty="0" smtClean="0"/>
              <a:t>Dependía do arbitrio de cada profesor e moitos non crían que fose tarefa súa </a:t>
            </a:r>
          </a:p>
          <a:p>
            <a:r>
              <a:rPr lang="gl-ES" sz="1100" dirty="0" smtClean="0"/>
              <a:t>( ciencias vs. letras)</a:t>
            </a:r>
          </a:p>
          <a:p>
            <a:pPr>
              <a:buFontTx/>
              <a:buChar char="•"/>
            </a:pPr>
            <a:r>
              <a:rPr lang="gl-ES" sz="1100" dirty="0" smtClean="0"/>
              <a:t>Non se lle asignaban tempos específicos (improvisación, actividade de recheo)</a:t>
            </a:r>
          </a:p>
          <a:p>
            <a:pPr>
              <a:buFontTx/>
              <a:buChar char="•"/>
            </a:pPr>
            <a:r>
              <a:rPr lang="gl-ES" sz="1100" dirty="0" smtClean="0"/>
              <a:t>Nas programacións, cando figuraba, era un elemento marxinal ou mesmo decorativo e non tiña reflexo na avaliación</a:t>
            </a:r>
          </a:p>
          <a:p>
            <a:pPr>
              <a:buFontTx/>
              <a:buChar char="•"/>
            </a:pPr>
            <a:r>
              <a:rPr lang="gl-ES" sz="1100" dirty="0" smtClean="0"/>
              <a:t>Os textos seleccionados nas nosas propostas non sempre tiñan relación con:</a:t>
            </a:r>
          </a:p>
          <a:p>
            <a:r>
              <a:rPr lang="gl-ES" sz="1100" dirty="0" smtClean="0"/>
              <a:t> 	 o currículo da propia materia</a:t>
            </a:r>
          </a:p>
          <a:p>
            <a:r>
              <a:rPr lang="gl-ES" sz="1100" dirty="0" smtClean="0"/>
              <a:t> 	 as capacidades dos lectores ou os seus intereses </a:t>
            </a:r>
          </a:p>
          <a:p>
            <a:r>
              <a:rPr lang="gl-ES" sz="1100" dirty="0" smtClean="0"/>
              <a:t> 	 os ámbitos doutros departamentos</a:t>
            </a:r>
          </a:p>
          <a:p>
            <a:r>
              <a:rPr lang="gl-ES" sz="1100" dirty="0" smtClean="0"/>
              <a:t>	 os recursos presentes na biblioteca</a:t>
            </a:r>
          </a:p>
          <a:p>
            <a:r>
              <a:rPr lang="gl-ES" dirty="0" smtClean="0">
                <a:solidFill>
                  <a:srgbClr val="FF0000"/>
                </a:solidFill>
              </a:rPr>
              <a:t>A BIBLIOTECA </a:t>
            </a:r>
            <a:r>
              <a:rPr lang="gl-ES" dirty="0" smtClean="0"/>
              <a:t>era inadecuada para os usuarios tanto no que toca á </a:t>
            </a:r>
            <a:r>
              <a:rPr lang="gl-ES" dirty="0" smtClean="0">
                <a:solidFill>
                  <a:schemeClr val="accent2"/>
                </a:solidFill>
              </a:rPr>
              <a:t>colección</a:t>
            </a:r>
            <a:r>
              <a:rPr lang="gl-ES" dirty="0" smtClean="0">
                <a:solidFill>
                  <a:schemeClr val="folHlink"/>
                </a:solidFill>
              </a:rPr>
              <a:t> </a:t>
            </a:r>
            <a:r>
              <a:rPr lang="gl-ES" dirty="0" smtClean="0"/>
              <a:t>( rexistro incompleto, sistema de clasificación topográfico, fondo </a:t>
            </a:r>
            <a:r>
              <a:rPr lang="gl-ES" dirty="0" err="1" smtClean="0"/>
              <a:t>desactualizado</a:t>
            </a:r>
            <a:r>
              <a:rPr lang="gl-ES" dirty="0" smtClean="0"/>
              <a:t>, sen adaptación aos usuarios e esparexido por aulas e departamentos)  como ao </a:t>
            </a:r>
            <a:r>
              <a:rPr lang="gl-ES" dirty="0" smtClean="0">
                <a:solidFill>
                  <a:schemeClr val="hlink"/>
                </a:solidFill>
              </a:rPr>
              <a:t>espazo</a:t>
            </a:r>
            <a:r>
              <a:rPr lang="gl-ES" dirty="0" smtClean="0"/>
              <a:t> (carencia de luz e </a:t>
            </a:r>
            <a:r>
              <a:rPr lang="gl-ES" dirty="0" err="1" smtClean="0"/>
              <a:t>aquecemento</a:t>
            </a:r>
            <a:r>
              <a:rPr lang="gl-ES" dirty="0" smtClean="0"/>
              <a:t>, de mobiliario axeitado e de equipamento informático) e ao seu </a:t>
            </a:r>
            <a:r>
              <a:rPr lang="gl-ES" dirty="0" smtClean="0">
                <a:solidFill>
                  <a:srgbClr val="CC0066"/>
                </a:solidFill>
              </a:rPr>
              <a:t>funcionamento</a:t>
            </a:r>
            <a:r>
              <a:rPr lang="gl-ES" dirty="0" smtClean="0"/>
              <a:t> (non había unhas normas de uso, non existían criterios de gasto nin orzamento específico, non tiña un horario determinado, nin persoal asignado con expectativas de continuidade.</a:t>
            </a:r>
          </a:p>
          <a:p>
            <a:endParaRPr lang="es-ES" dirty="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5</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52</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53</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54</a:t>
            </a:fld>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55</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56</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57</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58</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59</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72D72-59CC-478E-B836-83CC02A7306A}" type="slidenum">
              <a:rPr lang="gl-ES"/>
              <a:pPr/>
              <a:t>6</a:t>
            </a:fld>
            <a:endParaRPr lang="gl-E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gl-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FFAE3-CF5D-441F-AC6E-9AA374AEC63A}" type="slidenum">
              <a:rPr lang="gl-ES"/>
              <a:pPr/>
              <a:t>7</a:t>
            </a:fld>
            <a:endParaRPr lang="gl-E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158AB-9DE7-45AA-A982-C1AA7304BF80}" type="slidenum">
              <a:rPr lang="gl-ES"/>
              <a:pPr/>
              <a:t>8</a:t>
            </a:fld>
            <a:endParaRPr lang="gl-E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gl-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1597A-0623-4CA9-81F1-90016DA05CCC}" type="slidenum">
              <a:rPr lang="gl-ES"/>
              <a:pPr/>
              <a:t>9</a:t>
            </a:fld>
            <a:endParaRPr lang="gl-E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gl-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gl-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gl-ES"/>
          </a:p>
        </p:txBody>
      </p:sp>
      <p:sp>
        <p:nvSpPr>
          <p:cNvPr id="4" name="Rectangle 4"/>
          <p:cNvSpPr>
            <a:spLocks noGrp="1" noChangeArrowheads="1"/>
          </p:cNvSpPr>
          <p:nvPr>
            <p:ph type="dt" sz="half" idx="10"/>
          </p:nvPr>
        </p:nvSpPr>
        <p:spPr>
          <a:ln/>
        </p:spPr>
        <p:txBody>
          <a:bodyPr/>
          <a:lstStyle>
            <a:lvl1pPr>
              <a:defRPr/>
            </a:lvl1pPr>
          </a:lstStyle>
          <a:p>
            <a:pPr>
              <a:defRPr/>
            </a:pPr>
            <a:endParaRPr lang="gl-ES"/>
          </a:p>
        </p:txBody>
      </p:sp>
      <p:sp>
        <p:nvSpPr>
          <p:cNvPr id="5" name="Rectangle 5"/>
          <p:cNvSpPr>
            <a:spLocks noGrp="1" noChangeArrowheads="1"/>
          </p:cNvSpPr>
          <p:nvPr>
            <p:ph type="ftr" sz="quarter" idx="11"/>
          </p:nvPr>
        </p:nvSpPr>
        <p:spPr>
          <a:ln/>
        </p:spPr>
        <p:txBody>
          <a:bodyPr/>
          <a:lstStyle>
            <a:lvl1pPr>
              <a:defRPr/>
            </a:lvl1pPr>
          </a:lstStyle>
          <a:p>
            <a:pPr>
              <a:defRPr/>
            </a:pPr>
            <a:endParaRPr lang="gl-ES"/>
          </a:p>
        </p:txBody>
      </p:sp>
      <p:sp>
        <p:nvSpPr>
          <p:cNvPr id="6" name="Rectangle 6"/>
          <p:cNvSpPr>
            <a:spLocks noGrp="1" noChangeArrowheads="1"/>
          </p:cNvSpPr>
          <p:nvPr>
            <p:ph type="sldNum" sz="quarter" idx="12"/>
          </p:nvPr>
        </p:nvSpPr>
        <p:spPr>
          <a:ln/>
        </p:spPr>
        <p:txBody>
          <a:bodyPr/>
          <a:lstStyle>
            <a:lvl1pPr>
              <a:defRPr/>
            </a:lvl1pPr>
          </a:lstStyle>
          <a:p>
            <a:pPr>
              <a:defRPr/>
            </a:pPr>
            <a:fld id="{EE9C1552-D574-4C81-A429-BAA58AAD3950}" type="slidenum">
              <a:rPr lang="gl-ES"/>
              <a:pPr>
                <a:defRPr/>
              </a:pPr>
              <a:t>‹Nº›</a:t>
            </a:fld>
            <a:endParaRPr lang="gl-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Rectangle 4"/>
          <p:cNvSpPr>
            <a:spLocks noGrp="1" noChangeArrowheads="1"/>
          </p:cNvSpPr>
          <p:nvPr>
            <p:ph type="dt" sz="half" idx="10"/>
          </p:nvPr>
        </p:nvSpPr>
        <p:spPr>
          <a:ln/>
        </p:spPr>
        <p:txBody>
          <a:bodyPr/>
          <a:lstStyle>
            <a:lvl1pPr>
              <a:defRPr/>
            </a:lvl1pPr>
          </a:lstStyle>
          <a:p>
            <a:pPr>
              <a:defRPr/>
            </a:pPr>
            <a:endParaRPr lang="gl-ES"/>
          </a:p>
        </p:txBody>
      </p:sp>
      <p:sp>
        <p:nvSpPr>
          <p:cNvPr id="5" name="Rectangle 5"/>
          <p:cNvSpPr>
            <a:spLocks noGrp="1" noChangeArrowheads="1"/>
          </p:cNvSpPr>
          <p:nvPr>
            <p:ph type="ftr" sz="quarter" idx="11"/>
          </p:nvPr>
        </p:nvSpPr>
        <p:spPr>
          <a:ln/>
        </p:spPr>
        <p:txBody>
          <a:bodyPr/>
          <a:lstStyle>
            <a:lvl1pPr>
              <a:defRPr/>
            </a:lvl1pPr>
          </a:lstStyle>
          <a:p>
            <a:pPr>
              <a:defRPr/>
            </a:pPr>
            <a:endParaRPr lang="gl-ES"/>
          </a:p>
        </p:txBody>
      </p:sp>
      <p:sp>
        <p:nvSpPr>
          <p:cNvPr id="6" name="Rectangle 6"/>
          <p:cNvSpPr>
            <a:spLocks noGrp="1" noChangeArrowheads="1"/>
          </p:cNvSpPr>
          <p:nvPr>
            <p:ph type="sldNum" sz="quarter" idx="12"/>
          </p:nvPr>
        </p:nvSpPr>
        <p:spPr>
          <a:ln/>
        </p:spPr>
        <p:txBody>
          <a:bodyPr/>
          <a:lstStyle>
            <a:lvl1pPr>
              <a:defRPr/>
            </a:lvl1pPr>
          </a:lstStyle>
          <a:p>
            <a:pPr>
              <a:defRPr/>
            </a:pPr>
            <a:fld id="{53CDA82F-464D-45B6-B136-2007A6C348FD}" type="slidenum">
              <a:rPr lang="gl-ES"/>
              <a:pPr>
                <a:defRPr/>
              </a:pPr>
              <a:t>‹Nº›</a:t>
            </a:fld>
            <a:endParaRPr lang="gl-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gl-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Rectangle 4"/>
          <p:cNvSpPr>
            <a:spLocks noGrp="1" noChangeArrowheads="1"/>
          </p:cNvSpPr>
          <p:nvPr>
            <p:ph type="dt" sz="half" idx="10"/>
          </p:nvPr>
        </p:nvSpPr>
        <p:spPr>
          <a:ln/>
        </p:spPr>
        <p:txBody>
          <a:bodyPr/>
          <a:lstStyle>
            <a:lvl1pPr>
              <a:defRPr/>
            </a:lvl1pPr>
          </a:lstStyle>
          <a:p>
            <a:pPr>
              <a:defRPr/>
            </a:pPr>
            <a:endParaRPr lang="gl-ES"/>
          </a:p>
        </p:txBody>
      </p:sp>
      <p:sp>
        <p:nvSpPr>
          <p:cNvPr id="5" name="Rectangle 5"/>
          <p:cNvSpPr>
            <a:spLocks noGrp="1" noChangeArrowheads="1"/>
          </p:cNvSpPr>
          <p:nvPr>
            <p:ph type="ftr" sz="quarter" idx="11"/>
          </p:nvPr>
        </p:nvSpPr>
        <p:spPr>
          <a:ln/>
        </p:spPr>
        <p:txBody>
          <a:bodyPr/>
          <a:lstStyle>
            <a:lvl1pPr>
              <a:defRPr/>
            </a:lvl1pPr>
          </a:lstStyle>
          <a:p>
            <a:pPr>
              <a:defRPr/>
            </a:pPr>
            <a:endParaRPr lang="gl-ES"/>
          </a:p>
        </p:txBody>
      </p:sp>
      <p:sp>
        <p:nvSpPr>
          <p:cNvPr id="6" name="Rectangle 6"/>
          <p:cNvSpPr>
            <a:spLocks noGrp="1" noChangeArrowheads="1"/>
          </p:cNvSpPr>
          <p:nvPr>
            <p:ph type="sldNum" sz="quarter" idx="12"/>
          </p:nvPr>
        </p:nvSpPr>
        <p:spPr>
          <a:ln/>
        </p:spPr>
        <p:txBody>
          <a:bodyPr/>
          <a:lstStyle>
            <a:lvl1pPr>
              <a:defRPr/>
            </a:lvl1pPr>
          </a:lstStyle>
          <a:p>
            <a:pPr>
              <a:defRPr/>
            </a:pPr>
            <a:fld id="{C6265078-776C-48A3-A5B3-3DB27B1EDF48}" type="slidenum">
              <a:rPr lang="gl-ES"/>
              <a:pPr>
                <a:defRPr/>
              </a:pPr>
              <a:t>‹Nº›</a:t>
            </a:fld>
            <a:endParaRPr lang="gl-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gl-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Rectangle 4"/>
          <p:cNvSpPr>
            <a:spLocks noGrp="1" noChangeArrowheads="1"/>
          </p:cNvSpPr>
          <p:nvPr>
            <p:ph type="dt" sz="half" idx="10"/>
          </p:nvPr>
        </p:nvSpPr>
        <p:spPr>
          <a:ln/>
        </p:spPr>
        <p:txBody>
          <a:bodyPr/>
          <a:lstStyle>
            <a:lvl1pPr>
              <a:defRPr/>
            </a:lvl1pPr>
          </a:lstStyle>
          <a:p>
            <a:pPr>
              <a:defRPr/>
            </a:pPr>
            <a:endParaRPr lang="gl-ES"/>
          </a:p>
        </p:txBody>
      </p:sp>
      <p:sp>
        <p:nvSpPr>
          <p:cNvPr id="6" name="Rectangle 5"/>
          <p:cNvSpPr>
            <a:spLocks noGrp="1" noChangeArrowheads="1"/>
          </p:cNvSpPr>
          <p:nvPr>
            <p:ph type="ftr" sz="quarter" idx="11"/>
          </p:nvPr>
        </p:nvSpPr>
        <p:spPr>
          <a:ln/>
        </p:spPr>
        <p:txBody>
          <a:bodyPr/>
          <a:lstStyle>
            <a:lvl1pPr>
              <a:defRPr/>
            </a:lvl1pPr>
          </a:lstStyle>
          <a:p>
            <a:pPr>
              <a:defRPr/>
            </a:pPr>
            <a:endParaRPr lang="gl-ES"/>
          </a:p>
        </p:txBody>
      </p:sp>
      <p:sp>
        <p:nvSpPr>
          <p:cNvPr id="7" name="Rectangle 6"/>
          <p:cNvSpPr>
            <a:spLocks noGrp="1" noChangeArrowheads="1"/>
          </p:cNvSpPr>
          <p:nvPr>
            <p:ph type="sldNum" sz="quarter" idx="12"/>
          </p:nvPr>
        </p:nvSpPr>
        <p:spPr>
          <a:ln/>
        </p:spPr>
        <p:txBody>
          <a:bodyPr/>
          <a:lstStyle>
            <a:lvl1pPr>
              <a:defRPr/>
            </a:lvl1pPr>
          </a:lstStyle>
          <a:p>
            <a:pPr>
              <a:defRPr/>
            </a:pPr>
            <a:fld id="{49ABF88F-6333-4C37-B52F-9BE5071034BB}" type="slidenum">
              <a:rPr lang="gl-ES"/>
              <a:pPr>
                <a:defRPr/>
              </a:pPr>
              <a:t>‹Nº›</a:t>
            </a:fld>
            <a:endParaRPr lang="gl-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gl-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6" name="Rectangle 4"/>
          <p:cNvSpPr>
            <a:spLocks noGrp="1" noChangeArrowheads="1"/>
          </p:cNvSpPr>
          <p:nvPr>
            <p:ph type="dt" sz="half" idx="10"/>
          </p:nvPr>
        </p:nvSpPr>
        <p:spPr>
          <a:ln/>
        </p:spPr>
        <p:txBody>
          <a:bodyPr/>
          <a:lstStyle>
            <a:lvl1pPr>
              <a:defRPr/>
            </a:lvl1pPr>
          </a:lstStyle>
          <a:p>
            <a:pPr>
              <a:defRPr/>
            </a:pPr>
            <a:endParaRPr lang="gl-ES"/>
          </a:p>
        </p:txBody>
      </p:sp>
      <p:sp>
        <p:nvSpPr>
          <p:cNvPr id="7" name="Rectangle 5"/>
          <p:cNvSpPr>
            <a:spLocks noGrp="1" noChangeArrowheads="1"/>
          </p:cNvSpPr>
          <p:nvPr>
            <p:ph type="ftr" sz="quarter" idx="11"/>
          </p:nvPr>
        </p:nvSpPr>
        <p:spPr>
          <a:ln/>
        </p:spPr>
        <p:txBody>
          <a:bodyPr/>
          <a:lstStyle>
            <a:lvl1pPr>
              <a:defRPr/>
            </a:lvl1pPr>
          </a:lstStyle>
          <a:p>
            <a:pPr>
              <a:defRPr/>
            </a:pPr>
            <a:endParaRPr lang="gl-ES"/>
          </a:p>
        </p:txBody>
      </p:sp>
      <p:sp>
        <p:nvSpPr>
          <p:cNvPr id="8" name="Rectangle 6"/>
          <p:cNvSpPr>
            <a:spLocks noGrp="1" noChangeArrowheads="1"/>
          </p:cNvSpPr>
          <p:nvPr>
            <p:ph type="sldNum" sz="quarter" idx="12"/>
          </p:nvPr>
        </p:nvSpPr>
        <p:spPr>
          <a:ln/>
        </p:spPr>
        <p:txBody>
          <a:bodyPr/>
          <a:lstStyle>
            <a:lvl1pPr>
              <a:defRPr/>
            </a:lvl1pPr>
          </a:lstStyle>
          <a:p>
            <a:pPr>
              <a:defRPr/>
            </a:pPr>
            <a:fld id="{6DC2E929-8063-4355-A7B8-C929B743AA0D}" type="slidenum">
              <a:rPr lang="gl-ES"/>
              <a:pPr>
                <a:defRPr/>
              </a:pPr>
              <a:t>‹Nº›</a:t>
            </a:fld>
            <a:endParaRPr lang="gl-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Rectangle 4"/>
          <p:cNvSpPr>
            <a:spLocks noGrp="1" noChangeArrowheads="1"/>
          </p:cNvSpPr>
          <p:nvPr>
            <p:ph type="dt" sz="half" idx="10"/>
          </p:nvPr>
        </p:nvSpPr>
        <p:spPr>
          <a:ln/>
        </p:spPr>
        <p:txBody>
          <a:bodyPr/>
          <a:lstStyle>
            <a:lvl1pPr>
              <a:defRPr/>
            </a:lvl1pPr>
          </a:lstStyle>
          <a:p>
            <a:pPr>
              <a:defRPr/>
            </a:pPr>
            <a:endParaRPr lang="gl-ES"/>
          </a:p>
        </p:txBody>
      </p:sp>
      <p:sp>
        <p:nvSpPr>
          <p:cNvPr id="5" name="Rectangle 5"/>
          <p:cNvSpPr>
            <a:spLocks noGrp="1" noChangeArrowheads="1"/>
          </p:cNvSpPr>
          <p:nvPr>
            <p:ph type="ftr" sz="quarter" idx="11"/>
          </p:nvPr>
        </p:nvSpPr>
        <p:spPr>
          <a:ln/>
        </p:spPr>
        <p:txBody>
          <a:bodyPr/>
          <a:lstStyle>
            <a:lvl1pPr>
              <a:defRPr/>
            </a:lvl1pPr>
          </a:lstStyle>
          <a:p>
            <a:pPr>
              <a:defRPr/>
            </a:pPr>
            <a:endParaRPr lang="gl-ES"/>
          </a:p>
        </p:txBody>
      </p:sp>
      <p:sp>
        <p:nvSpPr>
          <p:cNvPr id="6" name="Rectangle 6"/>
          <p:cNvSpPr>
            <a:spLocks noGrp="1" noChangeArrowheads="1"/>
          </p:cNvSpPr>
          <p:nvPr>
            <p:ph type="sldNum" sz="quarter" idx="12"/>
          </p:nvPr>
        </p:nvSpPr>
        <p:spPr>
          <a:ln/>
        </p:spPr>
        <p:txBody>
          <a:bodyPr/>
          <a:lstStyle>
            <a:lvl1pPr>
              <a:defRPr/>
            </a:lvl1pPr>
          </a:lstStyle>
          <a:p>
            <a:pPr>
              <a:defRPr/>
            </a:pPr>
            <a:fld id="{9659598F-8693-4339-BC6F-7155CE352707}" type="slidenum">
              <a:rPr lang="gl-ES"/>
              <a:pPr>
                <a:defRPr/>
              </a:pPr>
              <a:t>‹Nº›</a:t>
            </a:fld>
            <a:endParaRPr lang="gl-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gl-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gl-ES"/>
          </a:p>
        </p:txBody>
      </p:sp>
      <p:sp>
        <p:nvSpPr>
          <p:cNvPr id="5" name="Rectangle 5"/>
          <p:cNvSpPr>
            <a:spLocks noGrp="1" noChangeArrowheads="1"/>
          </p:cNvSpPr>
          <p:nvPr>
            <p:ph type="ftr" sz="quarter" idx="11"/>
          </p:nvPr>
        </p:nvSpPr>
        <p:spPr>
          <a:ln/>
        </p:spPr>
        <p:txBody>
          <a:bodyPr/>
          <a:lstStyle>
            <a:lvl1pPr>
              <a:defRPr/>
            </a:lvl1pPr>
          </a:lstStyle>
          <a:p>
            <a:pPr>
              <a:defRPr/>
            </a:pPr>
            <a:endParaRPr lang="gl-ES"/>
          </a:p>
        </p:txBody>
      </p:sp>
      <p:sp>
        <p:nvSpPr>
          <p:cNvPr id="6" name="Rectangle 6"/>
          <p:cNvSpPr>
            <a:spLocks noGrp="1" noChangeArrowheads="1"/>
          </p:cNvSpPr>
          <p:nvPr>
            <p:ph type="sldNum" sz="quarter" idx="12"/>
          </p:nvPr>
        </p:nvSpPr>
        <p:spPr>
          <a:ln/>
        </p:spPr>
        <p:txBody>
          <a:bodyPr/>
          <a:lstStyle>
            <a:lvl1pPr>
              <a:defRPr/>
            </a:lvl1pPr>
          </a:lstStyle>
          <a:p>
            <a:pPr>
              <a:defRPr/>
            </a:pPr>
            <a:fld id="{06324267-1529-4635-957E-396428AD5DAD}" type="slidenum">
              <a:rPr lang="gl-ES"/>
              <a:pPr>
                <a:defRPr/>
              </a:pPr>
              <a:t>‹Nº›</a:t>
            </a:fld>
            <a:endParaRPr lang="gl-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Rectangle 4"/>
          <p:cNvSpPr>
            <a:spLocks noGrp="1" noChangeArrowheads="1"/>
          </p:cNvSpPr>
          <p:nvPr>
            <p:ph type="dt" sz="half" idx="10"/>
          </p:nvPr>
        </p:nvSpPr>
        <p:spPr>
          <a:ln/>
        </p:spPr>
        <p:txBody>
          <a:bodyPr/>
          <a:lstStyle>
            <a:lvl1pPr>
              <a:defRPr/>
            </a:lvl1pPr>
          </a:lstStyle>
          <a:p>
            <a:pPr>
              <a:defRPr/>
            </a:pPr>
            <a:endParaRPr lang="gl-ES"/>
          </a:p>
        </p:txBody>
      </p:sp>
      <p:sp>
        <p:nvSpPr>
          <p:cNvPr id="6" name="Rectangle 5"/>
          <p:cNvSpPr>
            <a:spLocks noGrp="1" noChangeArrowheads="1"/>
          </p:cNvSpPr>
          <p:nvPr>
            <p:ph type="ftr" sz="quarter" idx="11"/>
          </p:nvPr>
        </p:nvSpPr>
        <p:spPr>
          <a:ln/>
        </p:spPr>
        <p:txBody>
          <a:bodyPr/>
          <a:lstStyle>
            <a:lvl1pPr>
              <a:defRPr/>
            </a:lvl1pPr>
          </a:lstStyle>
          <a:p>
            <a:pPr>
              <a:defRPr/>
            </a:pPr>
            <a:endParaRPr lang="gl-ES"/>
          </a:p>
        </p:txBody>
      </p:sp>
      <p:sp>
        <p:nvSpPr>
          <p:cNvPr id="7" name="Rectangle 6"/>
          <p:cNvSpPr>
            <a:spLocks noGrp="1" noChangeArrowheads="1"/>
          </p:cNvSpPr>
          <p:nvPr>
            <p:ph type="sldNum" sz="quarter" idx="12"/>
          </p:nvPr>
        </p:nvSpPr>
        <p:spPr>
          <a:ln/>
        </p:spPr>
        <p:txBody>
          <a:bodyPr/>
          <a:lstStyle>
            <a:lvl1pPr>
              <a:defRPr/>
            </a:lvl1pPr>
          </a:lstStyle>
          <a:p>
            <a:pPr>
              <a:defRPr/>
            </a:pPr>
            <a:fld id="{645295EF-8CD9-48A4-BE51-7E9553062DEE}" type="slidenum">
              <a:rPr lang="gl-ES"/>
              <a:pPr>
                <a:defRPr/>
              </a:pPr>
              <a:t>‹Nº›</a:t>
            </a:fld>
            <a:endParaRPr lang="gl-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gl-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7" name="Rectangle 4"/>
          <p:cNvSpPr>
            <a:spLocks noGrp="1" noChangeArrowheads="1"/>
          </p:cNvSpPr>
          <p:nvPr>
            <p:ph type="dt" sz="half" idx="10"/>
          </p:nvPr>
        </p:nvSpPr>
        <p:spPr>
          <a:ln/>
        </p:spPr>
        <p:txBody>
          <a:bodyPr/>
          <a:lstStyle>
            <a:lvl1pPr>
              <a:defRPr/>
            </a:lvl1pPr>
          </a:lstStyle>
          <a:p>
            <a:pPr>
              <a:defRPr/>
            </a:pPr>
            <a:endParaRPr lang="gl-ES"/>
          </a:p>
        </p:txBody>
      </p:sp>
      <p:sp>
        <p:nvSpPr>
          <p:cNvPr id="8" name="Rectangle 5"/>
          <p:cNvSpPr>
            <a:spLocks noGrp="1" noChangeArrowheads="1"/>
          </p:cNvSpPr>
          <p:nvPr>
            <p:ph type="ftr" sz="quarter" idx="11"/>
          </p:nvPr>
        </p:nvSpPr>
        <p:spPr>
          <a:ln/>
        </p:spPr>
        <p:txBody>
          <a:bodyPr/>
          <a:lstStyle>
            <a:lvl1pPr>
              <a:defRPr/>
            </a:lvl1pPr>
          </a:lstStyle>
          <a:p>
            <a:pPr>
              <a:defRPr/>
            </a:pPr>
            <a:endParaRPr lang="gl-ES"/>
          </a:p>
        </p:txBody>
      </p:sp>
      <p:sp>
        <p:nvSpPr>
          <p:cNvPr id="9" name="Rectangle 6"/>
          <p:cNvSpPr>
            <a:spLocks noGrp="1" noChangeArrowheads="1"/>
          </p:cNvSpPr>
          <p:nvPr>
            <p:ph type="sldNum" sz="quarter" idx="12"/>
          </p:nvPr>
        </p:nvSpPr>
        <p:spPr>
          <a:ln/>
        </p:spPr>
        <p:txBody>
          <a:bodyPr/>
          <a:lstStyle>
            <a:lvl1pPr>
              <a:defRPr/>
            </a:lvl1pPr>
          </a:lstStyle>
          <a:p>
            <a:pPr>
              <a:defRPr/>
            </a:pPr>
            <a:fld id="{78772CEB-4E7F-4573-BF99-819612CBCFFF}" type="slidenum">
              <a:rPr lang="gl-ES"/>
              <a:pPr>
                <a:defRPr/>
              </a:pPr>
              <a:t>‹Nº›</a:t>
            </a:fld>
            <a:endParaRPr lang="gl-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Rectangle 4"/>
          <p:cNvSpPr>
            <a:spLocks noGrp="1" noChangeArrowheads="1"/>
          </p:cNvSpPr>
          <p:nvPr>
            <p:ph type="dt" sz="half" idx="10"/>
          </p:nvPr>
        </p:nvSpPr>
        <p:spPr>
          <a:ln/>
        </p:spPr>
        <p:txBody>
          <a:bodyPr/>
          <a:lstStyle>
            <a:lvl1pPr>
              <a:defRPr/>
            </a:lvl1pPr>
          </a:lstStyle>
          <a:p>
            <a:pPr>
              <a:defRPr/>
            </a:pPr>
            <a:endParaRPr lang="gl-ES"/>
          </a:p>
        </p:txBody>
      </p:sp>
      <p:sp>
        <p:nvSpPr>
          <p:cNvPr id="4" name="Rectangle 5"/>
          <p:cNvSpPr>
            <a:spLocks noGrp="1" noChangeArrowheads="1"/>
          </p:cNvSpPr>
          <p:nvPr>
            <p:ph type="ftr" sz="quarter" idx="11"/>
          </p:nvPr>
        </p:nvSpPr>
        <p:spPr>
          <a:ln/>
        </p:spPr>
        <p:txBody>
          <a:bodyPr/>
          <a:lstStyle>
            <a:lvl1pPr>
              <a:defRPr/>
            </a:lvl1pPr>
          </a:lstStyle>
          <a:p>
            <a:pPr>
              <a:defRPr/>
            </a:pPr>
            <a:endParaRPr lang="gl-ES"/>
          </a:p>
        </p:txBody>
      </p:sp>
      <p:sp>
        <p:nvSpPr>
          <p:cNvPr id="5" name="Rectangle 6"/>
          <p:cNvSpPr>
            <a:spLocks noGrp="1" noChangeArrowheads="1"/>
          </p:cNvSpPr>
          <p:nvPr>
            <p:ph type="sldNum" sz="quarter" idx="12"/>
          </p:nvPr>
        </p:nvSpPr>
        <p:spPr>
          <a:ln/>
        </p:spPr>
        <p:txBody>
          <a:bodyPr/>
          <a:lstStyle>
            <a:lvl1pPr>
              <a:defRPr/>
            </a:lvl1pPr>
          </a:lstStyle>
          <a:p>
            <a:pPr>
              <a:defRPr/>
            </a:pPr>
            <a:fld id="{C83A7295-D8A6-434F-99B6-626C5E0FF3BC}" type="slidenum">
              <a:rPr lang="gl-ES"/>
              <a:pPr>
                <a:defRPr/>
              </a:pPr>
              <a:t>‹Nº›</a:t>
            </a:fld>
            <a:endParaRPr lang="gl-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gl-ES"/>
          </a:p>
        </p:txBody>
      </p:sp>
      <p:sp>
        <p:nvSpPr>
          <p:cNvPr id="3" name="Rectangle 5"/>
          <p:cNvSpPr>
            <a:spLocks noGrp="1" noChangeArrowheads="1"/>
          </p:cNvSpPr>
          <p:nvPr>
            <p:ph type="ftr" sz="quarter" idx="11"/>
          </p:nvPr>
        </p:nvSpPr>
        <p:spPr>
          <a:ln/>
        </p:spPr>
        <p:txBody>
          <a:bodyPr/>
          <a:lstStyle>
            <a:lvl1pPr>
              <a:defRPr/>
            </a:lvl1pPr>
          </a:lstStyle>
          <a:p>
            <a:pPr>
              <a:defRPr/>
            </a:pPr>
            <a:endParaRPr lang="gl-ES"/>
          </a:p>
        </p:txBody>
      </p:sp>
      <p:sp>
        <p:nvSpPr>
          <p:cNvPr id="4" name="Rectangle 6"/>
          <p:cNvSpPr>
            <a:spLocks noGrp="1" noChangeArrowheads="1"/>
          </p:cNvSpPr>
          <p:nvPr>
            <p:ph type="sldNum" sz="quarter" idx="12"/>
          </p:nvPr>
        </p:nvSpPr>
        <p:spPr>
          <a:ln/>
        </p:spPr>
        <p:txBody>
          <a:bodyPr/>
          <a:lstStyle>
            <a:lvl1pPr>
              <a:defRPr/>
            </a:lvl1pPr>
          </a:lstStyle>
          <a:p>
            <a:pPr>
              <a:defRPr/>
            </a:pPr>
            <a:fld id="{55C0A8C9-2D85-4CD3-9862-567E3E16EB2D}" type="slidenum">
              <a:rPr lang="gl-ES"/>
              <a:pPr>
                <a:defRPr/>
              </a:pPr>
              <a:t>‹Nº›</a:t>
            </a:fld>
            <a:endParaRPr lang="gl-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gl-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gl-ES"/>
          </a:p>
        </p:txBody>
      </p:sp>
      <p:sp>
        <p:nvSpPr>
          <p:cNvPr id="6" name="Rectangle 5"/>
          <p:cNvSpPr>
            <a:spLocks noGrp="1" noChangeArrowheads="1"/>
          </p:cNvSpPr>
          <p:nvPr>
            <p:ph type="ftr" sz="quarter" idx="11"/>
          </p:nvPr>
        </p:nvSpPr>
        <p:spPr>
          <a:ln/>
        </p:spPr>
        <p:txBody>
          <a:bodyPr/>
          <a:lstStyle>
            <a:lvl1pPr>
              <a:defRPr/>
            </a:lvl1pPr>
          </a:lstStyle>
          <a:p>
            <a:pPr>
              <a:defRPr/>
            </a:pPr>
            <a:endParaRPr lang="gl-ES"/>
          </a:p>
        </p:txBody>
      </p:sp>
      <p:sp>
        <p:nvSpPr>
          <p:cNvPr id="7" name="Rectangle 6"/>
          <p:cNvSpPr>
            <a:spLocks noGrp="1" noChangeArrowheads="1"/>
          </p:cNvSpPr>
          <p:nvPr>
            <p:ph type="sldNum" sz="quarter" idx="12"/>
          </p:nvPr>
        </p:nvSpPr>
        <p:spPr>
          <a:ln/>
        </p:spPr>
        <p:txBody>
          <a:bodyPr/>
          <a:lstStyle>
            <a:lvl1pPr>
              <a:defRPr/>
            </a:lvl1pPr>
          </a:lstStyle>
          <a:p>
            <a:pPr>
              <a:defRPr/>
            </a:pPr>
            <a:fld id="{CBE68126-B996-4A81-BCFF-CBC9A4668E40}" type="slidenum">
              <a:rPr lang="gl-ES"/>
              <a:pPr>
                <a:defRPr/>
              </a:pPr>
              <a:t>‹Nº›</a:t>
            </a:fld>
            <a:endParaRPr lang="gl-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gl-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gl-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gl-ES"/>
          </a:p>
        </p:txBody>
      </p:sp>
      <p:sp>
        <p:nvSpPr>
          <p:cNvPr id="6" name="Rectangle 5"/>
          <p:cNvSpPr>
            <a:spLocks noGrp="1" noChangeArrowheads="1"/>
          </p:cNvSpPr>
          <p:nvPr>
            <p:ph type="ftr" sz="quarter" idx="11"/>
          </p:nvPr>
        </p:nvSpPr>
        <p:spPr>
          <a:ln/>
        </p:spPr>
        <p:txBody>
          <a:bodyPr/>
          <a:lstStyle>
            <a:lvl1pPr>
              <a:defRPr/>
            </a:lvl1pPr>
          </a:lstStyle>
          <a:p>
            <a:pPr>
              <a:defRPr/>
            </a:pPr>
            <a:endParaRPr lang="gl-ES"/>
          </a:p>
        </p:txBody>
      </p:sp>
      <p:sp>
        <p:nvSpPr>
          <p:cNvPr id="7" name="Rectangle 6"/>
          <p:cNvSpPr>
            <a:spLocks noGrp="1" noChangeArrowheads="1"/>
          </p:cNvSpPr>
          <p:nvPr>
            <p:ph type="sldNum" sz="quarter" idx="12"/>
          </p:nvPr>
        </p:nvSpPr>
        <p:spPr>
          <a:ln/>
        </p:spPr>
        <p:txBody>
          <a:bodyPr/>
          <a:lstStyle>
            <a:lvl1pPr>
              <a:defRPr/>
            </a:lvl1pPr>
          </a:lstStyle>
          <a:p>
            <a:pPr>
              <a:defRPr/>
            </a:pPr>
            <a:fld id="{8A464E2A-6236-4AB3-AC0E-3FB993CB6E4C}" type="slidenum">
              <a:rPr lang="gl-ES"/>
              <a:pPr>
                <a:defRPr/>
              </a:pPr>
              <a:t>‹Nº›</a:t>
            </a:fld>
            <a:endParaRPr lang="gl-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l="-20000" r="-2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gl-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gl-ES" smtClean="0"/>
              <a:t>Haga clic para modificar el estilo de texto del patrón</a:t>
            </a:r>
          </a:p>
          <a:p>
            <a:pPr lvl="1"/>
            <a:r>
              <a:rPr lang="gl-ES" smtClean="0"/>
              <a:t>Segundo nivel</a:t>
            </a:r>
          </a:p>
          <a:p>
            <a:pPr lvl="2"/>
            <a:r>
              <a:rPr lang="gl-ES" smtClean="0"/>
              <a:t>Tercer nivel</a:t>
            </a:r>
          </a:p>
          <a:p>
            <a:pPr lvl="3"/>
            <a:r>
              <a:rPr lang="gl-ES" smtClean="0"/>
              <a:t>Cuarto nivel</a:t>
            </a:r>
          </a:p>
          <a:p>
            <a:pPr lvl="4"/>
            <a:r>
              <a:rPr lang="gl-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cs typeface="+mn-cs"/>
              </a:defRPr>
            </a:lvl1pPr>
          </a:lstStyle>
          <a:p>
            <a:pPr>
              <a:defRPr/>
            </a:pPr>
            <a:endParaRPr lang="gl-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mn-cs"/>
              </a:defRPr>
            </a:lvl1pPr>
          </a:lstStyle>
          <a:p>
            <a:pPr>
              <a:defRPr/>
            </a:pPr>
            <a:endParaRPr lang="gl-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cs typeface="+mn-cs"/>
              </a:defRPr>
            </a:lvl1pPr>
          </a:lstStyle>
          <a:p>
            <a:pPr>
              <a:defRPr/>
            </a:pPr>
            <a:fld id="{1A835216-F8AE-42C1-B55C-6731167FAD61}" type="slidenum">
              <a:rPr lang="gl-ES"/>
              <a:pPr>
                <a:defRPr/>
              </a:pPr>
              <a:t>‹Nº›</a:t>
            </a:fld>
            <a:endParaRPr lang="gl-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gl-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issuu.com/bibliotecapoleiro/docs/memoria_4/3?e=7035217/7133090" TargetMode="External"/><Relationship Id="rId5" Type="http://schemas.openxmlformats.org/officeDocument/2006/relationships/image" Target="../media/image14.png"/><Relationship Id="rId4" Type="http://schemas.openxmlformats.org/officeDocument/2006/relationships/hyperlink" Target="cine%20e%20literatura%204.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issuu.com/iescelanova/docs/alfin_para_non_iniciados?e=10276427/7119482" TargetMode="External"/><Relationship Id="rId5" Type="http://schemas.openxmlformats.org/officeDocument/2006/relationships/hyperlink" Target="http://issuu.com/bibliotecapoleiro/docs/pequena_gu__a_de_an__lise_de_inform?e=7035217/7133247" TargetMode="External"/><Relationship Id="rId4" Type="http://schemas.openxmlformats.org/officeDocument/2006/relationships/hyperlink" Target="http://issuu.com/bibliotecapoleiro/docs/sete_claves?e=7035217/7133447"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G:\CFR%20PONTEVEDRA%20PROXECTO%20LECTOR%20NOVEMBRO%2015\decepcion.mp3" TargetMode="Externa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bibliotecapoleiro.blogspot.com.es/"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2.jpe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3FD32B7-C084-46E6-9698-4A7DBE4E6DC2}" type="slidenum">
              <a:rPr lang="gl-ES" smtClean="0">
                <a:solidFill>
                  <a:schemeClr val="bg1"/>
                </a:solidFill>
              </a:rPr>
              <a:pPr>
                <a:defRPr/>
              </a:pPr>
              <a:t>1</a:t>
            </a:fld>
            <a:endParaRPr lang="gl-ES">
              <a:solidFill>
                <a:schemeClr val="bg1"/>
              </a:solidFill>
            </a:endParaRPr>
          </a:p>
        </p:txBody>
      </p:sp>
      <p:pic>
        <p:nvPicPr>
          <p:cNvPr id="3" name="Picture 2" descr="C:\Users\ISIADORA\Desktop\CFR PONTEVEDRA PROXECTO LECTOR NOVEMBRO 15\GRAFICOS\A VIDA E O CINE.png"/>
          <p:cNvPicPr>
            <a:picLocks noChangeAspect="1" noChangeArrowheads="1"/>
          </p:cNvPicPr>
          <p:nvPr/>
        </p:nvPicPr>
        <p:blipFill>
          <a:blip r:embed="rId4" cstate="print"/>
          <a:srcRect/>
          <a:stretch>
            <a:fillRect/>
          </a:stretch>
        </p:blipFill>
        <p:spPr bwMode="auto">
          <a:xfrm>
            <a:off x="7286644" y="428604"/>
            <a:ext cx="1438812" cy="1233504"/>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E8C7D709-C4BE-4607-8EF0-921CBAE1DB82}" type="slidenum">
              <a:rPr lang="gl-ES" smtClean="0">
                <a:solidFill>
                  <a:schemeClr val="bg1"/>
                </a:solidFill>
              </a:rPr>
              <a:pPr>
                <a:defRPr/>
              </a:pPr>
              <a:t>10</a:t>
            </a:fld>
            <a:endParaRPr lang="gl-ES" dirty="0">
              <a:solidFill>
                <a:schemeClr val="bg1"/>
              </a:solidFill>
            </a:endParaRPr>
          </a:p>
        </p:txBody>
      </p:sp>
      <p:sp>
        <p:nvSpPr>
          <p:cNvPr id="10242" name="2 Marcador de contenido"/>
          <p:cNvSpPr>
            <a:spLocks noGrp="1"/>
          </p:cNvSpPr>
          <p:nvPr>
            <p:ph idx="1"/>
          </p:nvPr>
        </p:nvSpPr>
        <p:spPr>
          <a:xfrm>
            <a:off x="539552" y="404664"/>
            <a:ext cx="8229600" cy="2143164"/>
          </a:xfrm>
        </p:spPr>
        <p:txBody>
          <a:bodyPr/>
          <a:lstStyle/>
          <a:p>
            <a:pPr algn="ctr" eaLnBrk="1" hangingPunct="1">
              <a:spcBef>
                <a:spcPct val="0"/>
              </a:spcBef>
              <a:buNone/>
            </a:pPr>
            <a:r>
              <a:rPr lang="es-ES" sz="6600" dirty="0" smtClean="0">
                <a:solidFill>
                  <a:schemeClr val="bg1"/>
                </a:solidFill>
                <a:latin typeface="Kingthings Trypewriter 2" pitchFamily="2" charset="0"/>
              </a:rPr>
              <a:t>ASI QUE</a:t>
            </a:r>
          </a:p>
          <a:p>
            <a:pPr algn="ctr" eaLnBrk="1" hangingPunct="1">
              <a:spcBef>
                <a:spcPct val="0"/>
              </a:spcBef>
              <a:buNone/>
            </a:pPr>
            <a:r>
              <a:rPr lang="es-ES" sz="6600" dirty="0" smtClean="0">
                <a:solidFill>
                  <a:schemeClr val="bg1"/>
                </a:solidFill>
                <a:latin typeface="Kingthings Trypewriter 2" pitchFamily="2" charset="0"/>
              </a:rPr>
              <a:t>Ideamos un plan</a:t>
            </a:r>
          </a:p>
          <a:p>
            <a:pPr algn="ctr" eaLnBrk="1" hangingPunct="1">
              <a:spcBef>
                <a:spcPct val="0"/>
              </a:spcBef>
              <a:buNone/>
            </a:pPr>
            <a:endParaRPr lang="es-ES" sz="1800" dirty="0" smtClean="0">
              <a:solidFill>
                <a:schemeClr val="bg1"/>
              </a:solidFill>
            </a:endParaRPr>
          </a:p>
          <a:p>
            <a:pPr algn="ctr" eaLnBrk="1" hangingPunct="1">
              <a:spcBef>
                <a:spcPct val="0"/>
              </a:spcBef>
              <a:buFontTx/>
              <a:buNone/>
            </a:pPr>
            <a:endParaRPr lang="es-ES" sz="1800" dirty="0" smtClean="0">
              <a:solidFill>
                <a:schemeClr val="bg1"/>
              </a:solidFill>
              <a:latin typeface="Kingthings Trypewriter 2" pitchFamily="2" charset="0"/>
            </a:endParaRPr>
          </a:p>
        </p:txBody>
      </p:sp>
      <p:sp>
        <p:nvSpPr>
          <p:cNvPr id="6" name="5 CuadroTexto"/>
          <p:cNvSpPr txBox="1"/>
          <p:nvPr/>
        </p:nvSpPr>
        <p:spPr>
          <a:xfrm>
            <a:off x="323528" y="2780928"/>
            <a:ext cx="8424936" cy="3139321"/>
          </a:xfrm>
          <a:prstGeom prst="rect">
            <a:avLst/>
          </a:prstGeom>
          <a:solidFill>
            <a:schemeClr val="tx1"/>
          </a:solidFill>
        </p:spPr>
        <p:txBody>
          <a:bodyPr wrap="square" rtlCol="0">
            <a:spAutoFit/>
          </a:bodyPr>
          <a:lstStyle/>
          <a:p>
            <a:pPr algn="ctr" eaLnBrk="1" hangingPunct="1"/>
            <a:r>
              <a:rPr lang="gl-ES" sz="1800" dirty="0" smtClean="0">
                <a:solidFill>
                  <a:srgbClr val="FFFF00"/>
                </a:solidFill>
                <a:latin typeface="Arial" pitchFamily="34" charset="0"/>
              </a:rPr>
              <a:t>A lectura como responsabilidade compartida</a:t>
            </a:r>
          </a:p>
          <a:p>
            <a:pPr algn="ctr" eaLnBrk="1" hangingPunct="1"/>
            <a:r>
              <a:rPr lang="gl-ES" sz="1800" dirty="0" smtClean="0">
                <a:solidFill>
                  <a:srgbClr val="FFFF00"/>
                </a:solidFill>
                <a:latin typeface="Arial" pitchFamily="34" charset="0"/>
              </a:rPr>
              <a:t>por todo o profesorado.</a:t>
            </a:r>
          </a:p>
          <a:p>
            <a:pPr algn="ctr" eaLnBrk="1" hangingPunct="1"/>
            <a:endParaRPr lang="gl-ES" sz="1800" dirty="0" smtClean="0">
              <a:latin typeface="Arial" pitchFamily="34" charset="0"/>
            </a:endParaRPr>
          </a:p>
          <a:p>
            <a:pPr algn="ctr" eaLnBrk="1" hangingPunct="1"/>
            <a:r>
              <a:rPr lang="gl-ES" sz="1800" dirty="0" smtClean="0">
                <a:solidFill>
                  <a:srgbClr val="FFC000"/>
                </a:solidFill>
                <a:latin typeface="Arial" pitchFamily="34" charset="0"/>
              </a:rPr>
              <a:t>O profesorado debía implicarse na elaboración do proxecto.</a:t>
            </a:r>
          </a:p>
          <a:p>
            <a:pPr algn="ctr" eaLnBrk="1" hangingPunct="1"/>
            <a:endParaRPr lang="gl-ES" sz="1800" dirty="0" smtClean="0">
              <a:latin typeface="Arial" pitchFamily="34" charset="0"/>
            </a:endParaRPr>
          </a:p>
          <a:p>
            <a:pPr algn="ctr" eaLnBrk="1" hangingPunct="1"/>
            <a:r>
              <a:rPr lang="gl-ES" sz="1800" dirty="0" smtClean="0">
                <a:solidFill>
                  <a:srgbClr val="FF0000"/>
                </a:solidFill>
                <a:latin typeface="Arial" pitchFamily="34" charset="0"/>
              </a:rPr>
              <a:t>A  biblioteca debía funcionar como </a:t>
            </a:r>
          </a:p>
          <a:p>
            <a:pPr algn="ctr" eaLnBrk="1" hangingPunct="1"/>
            <a:r>
              <a:rPr lang="gl-ES" sz="1800" dirty="0" smtClean="0">
                <a:solidFill>
                  <a:srgbClr val="FF0000"/>
                </a:solidFill>
                <a:latin typeface="Arial" pitchFamily="34" charset="0"/>
              </a:rPr>
              <a:t>centro dos cambios.</a:t>
            </a:r>
          </a:p>
          <a:p>
            <a:pPr algn="ctr" eaLnBrk="1" hangingPunct="1"/>
            <a:endParaRPr lang="gl-ES" sz="1800" dirty="0" smtClean="0">
              <a:latin typeface="Arial" pitchFamily="34" charset="0"/>
            </a:endParaRPr>
          </a:p>
          <a:p>
            <a:pPr algn="ctr" eaLnBrk="1" hangingPunct="1"/>
            <a:r>
              <a:rPr lang="gl-ES" sz="1800" dirty="0" smtClean="0">
                <a:latin typeface="Arial" pitchFamily="34" charset="0"/>
              </a:rPr>
              <a:t>A lectura debía estar presente en todas partes:  na programación anual, no proxecto TIC, no PAT, nas programacións dos departamentos didácticos,</a:t>
            </a:r>
          </a:p>
          <a:p>
            <a:pPr algn="ctr" eaLnBrk="1" hangingPunct="1"/>
            <a:r>
              <a:rPr lang="gl-ES" sz="1800" dirty="0" smtClean="0">
                <a:latin typeface="Arial" pitchFamily="34" charset="0"/>
              </a:rPr>
              <a:t>de actividades extraescolares e de normalización lingüística.</a:t>
            </a:r>
          </a:p>
        </p:txBody>
      </p:sp>
      <p:pic>
        <p:nvPicPr>
          <p:cNvPr id="7" name="Picture 2" descr="C:\Users\ISIADORA\Desktop\CFR PONTEVEDRA PROXECTO LECTOR NOVEMBRO 15\GRAFICOS\A VIDA E O CINE.png"/>
          <p:cNvPicPr>
            <a:picLocks noChangeAspect="1" noChangeArrowheads="1"/>
          </p:cNvPicPr>
          <p:nvPr/>
        </p:nvPicPr>
        <p:blipFill>
          <a:blip r:embed="rId3" cstate="print"/>
          <a:srcRect/>
          <a:stretch>
            <a:fillRect/>
          </a:stretch>
        </p:blipFill>
        <p:spPr bwMode="auto">
          <a:xfrm>
            <a:off x="7286644" y="428604"/>
            <a:ext cx="1438812" cy="123350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00166" y="642918"/>
            <a:ext cx="5857916" cy="5500725"/>
          </a:xfrm>
        </p:spPr>
        <p:txBody>
          <a:bodyPr/>
          <a:lstStyle/>
          <a:p>
            <a:pPr eaLnBrk="1" hangingPunct="1">
              <a:spcBef>
                <a:spcPts val="0"/>
              </a:spcBef>
              <a:buFontTx/>
              <a:buNone/>
            </a:pPr>
            <a:r>
              <a:rPr lang="gl-ES" sz="2000" dirty="0" smtClean="0">
                <a:solidFill>
                  <a:schemeClr val="bg1"/>
                </a:solidFill>
                <a:latin typeface="+mj-lt"/>
              </a:rPr>
              <a:t>	</a:t>
            </a:r>
            <a:r>
              <a:rPr lang="gl-ES" sz="2400" dirty="0" smtClean="0">
                <a:solidFill>
                  <a:schemeClr val="bg1"/>
                </a:solidFill>
                <a:latin typeface="+mj-lt"/>
              </a:rPr>
              <a:t>Curso 2005-2006. A biblioteca esmorece pero un grupo de afoutos desafíamos o frío e a escuridade e lanzamos un SOS para insuflarlle</a:t>
            </a:r>
          </a:p>
          <a:p>
            <a:pPr eaLnBrk="1" hangingPunct="1">
              <a:spcBef>
                <a:spcPts val="0"/>
              </a:spcBef>
              <a:buFontTx/>
              <a:buNone/>
            </a:pPr>
            <a:r>
              <a:rPr lang="gl-ES" sz="2400" dirty="0" smtClean="0">
                <a:solidFill>
                  <a:schemeClr val="bg1"/>
                </a:solidFill>
                <a:latin typeface="+mj-lt"/>
              </a:rPr>
              <a:t>	nova vida. </a:t>
            </a:r>
          </a:p>
          <a:p>
            <a:pPr eaLnBrk="1" hangingPunct="1">
              <a:spcBef>
                <a:spcPts val="0"/>
              </a:spcBef>
              <a:buFontTx/>
              <a:buNone/>
            </a:pPr>
            <a:endParaRPr lang="gl-ES" sz="2400" dirty="0" smtClean="0">
              <a:solidFill>
                <a:schemeClr val="bg1"/>
              </a:solidFill>
              <a:latin typeface="+mj-lt"/>
            </a:endParaRPr>
          </a:p>
          <a:p>
            <a:pPr eaLnBrk="1" hangingPunct="1">
              <a:spcBef>
                <a:spcPts val="0"/>
              </a:spcBef>
              <a:buFontTx/>
              <a:buNone/>
            </a:pPr>
            <a:r>
              <a:rPr lang="gl-ES" sz="2400" dirty="0" smtClean="0">
                <a:solidFill>
                  <a:schemeClr val="bg1"/>
                </a:solidFill>
                <a:latin typeface="+mj-lt"/>
              </a:rPr>
              <a:t>	RESULTADO: algunhas decisións importantes por parte do Equipo Directivo:</a:t>
            </a:r>
            <a:endParaRPr lang="gl-ES" dirty="0" smtClean="0">
              <a:solidFill>
                <a:srgbClr val="FFFF99"/>
              </a:solidFill>
              <a:latin typeface="+mj-lt"/>
            </a:endParaRPr>
          </a:p>
          <a:p>
            <a:pPr lvl="1" eaLnBrk="1" hangingPunct="1">
              <a:spcBef>
                <a:spcPts val="0"/>
              </a:spcBef>
            </a:pPr>
            <a:r>
              <a:rPr lang="gl-ES" sz="2400" dirty="0" smtClean="0">
                <a:solidFill>
                  <a:srgbClr val="FFFF99"/>
                </a:solidFill>
                <a:latin typeface="+mj-lt"/>
              </a:rPr>
              <a:t>establecer un horario </a:t>
            </a:r>
          </a:p>
          <a:p>
            <a:pPr lvl="1" eaLnBrk="1" hangingPunct="1">
              <a:spcBef>
                <a:spcPts val="0"/>
              </a:spcBef>
            </a:pPr>
            <a:r>
              <a:rPr lang="gl-ES" sz="2400" dirty="0" smtClean="0">
                <a:solidFill>
                  <a:srgbClr val="FFFF99"/>
                </a:solidFill>
                <a:latin typeface="+mj-lt"/>
              </a:rPr>
              <a:t>designar un encargado</a:t>
            </a:r>
          </a:p>
          <a:p>
            <a:pPr lvl="1" eaLnBrk="1" hangingPunct="1">
              <a:spcBef>
                <a:spcPts val="0"/>
              </a:spcBef>
            </a:pPr>
            <a:r>
              <a:rPr lang="gl-ES" sz="2400" dirty="0" smtClean="0">
                <a:solidFill>
                  <a:srgbClr val="FFFF99"/>
                </a:solidFill>
                <a:latin typeface="+mj-lt"/>
              </a:rPr>
              <a:t>convocar unha CCP para solicitar o Plan de Mellora de Bibliotecas Escolares</a:t>
            </a:r>
          </a:p>
          <a:p>
            <a:pPr>
              <a:spcBef>
                <a:spcPts val="0"/>
              </a:spcBef>
              <a:buNone/>
            </a:pPr>
            <a:endParaRPr lang="es-ES" dirty="0">
              <a:solidFill>
                <a:srgbClr val="FFFF00"/>
              </a:solidFill>
              <a:latin typeface="+mj-lt"/>
            </a:endParaRPr>
          </a:p>
        </p:txBody>
      </p:sp>
      <p:sp>
        <p:nvSpPr>
          <p:cNvPr id="4" name="3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11</a:t>
            </a:fld>
            <a:endParaRPr lang="gl-E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00166" y="2000240"/>
            <a:ext cx="5857916" cy="3214710"/>
          </a:xfrm>
        </p:spPr>
        <p:txBody>
          <a:bodyPr/>
          <a:lstStyle/>
          <a:p>
            <a:pPr algn="ctr">
              <a:buNone/>
            </a:pPr>
            <a:r>
              <a:rPr lang="gl-ES" dirty="0" smtClean="0">
                <a:solidFill>
                  <a:srgbClr val="FFFF00"/>
                </a:solidFill>
                <a:latin typeface="Kingthings Trypewriter 2" pitchFamily="2" charset="0"/>
              </a:rPr>
              <a:t>Mans á obra:</a:t>
            </a:r>
          </a:p>
          <a:p>
            <a:pPr algn="ctr">
              <a:buNone/>
            </a:pPr>
            <a:r>
              <a:rPr lang="gl-ES" sz="3600" dirty="0" smtClean="0">
                <a:solidFill>
                  <a:srgbClr val="FFFF00"/>
                </a:solidFill>
                <a:latin typeface="Kingthings Trypewriter 2" pitchFamily="2" charset="0"/>
              </a:rPr>
              <a:t>OFRECEMOS UNS EIXES DE ACTUACIÓN E UN PRAZO DE CATRO ANOS </a:t>
            </a:r>
          </a:p>
          <a:p>
            <a:pPr algn="ctr">
              <a:buNone/>
            </a:pPr>
            <a:r>
              <a:rPr lang="gl-ES" b="1" dirty="0" smtClean="0">
                <a:solidFill>
                  <a:schemeClr val="bg1"/>
                </a:solidFill>
                <a:latin typeface="Kingthings Trypewriter 2" pitchFamily="2" charset="0"/>
              </a:rPr>
              <a:t>E, SOBRE TODO...</a:t>
            </a:r>
          </a:p>
          <a:p>
            <a:pPr algn="ctr">
              <a:buNone/>
            </a:pPr>
            <a:endParaRPr lang="es-ES" dirty="0">
              <a:solidFill>
                <a:srgbClr val="FFFF00"/>
              </a:solidFill>
              <a:latin typeface="Kingthings Trypewriter 2" pitchFamily="2" charset="0"/>
            </a:endParaRPr>
          </a:p>
        </p:txBody>
      </p:sp>
      <p:sp>
        <p:nvSpPr>
          <p:cNvPr id="4" name="3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12</a:t>
            </a:fld>
            <a:endParaRPr lang="gl-E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000100" y="642918"/>
            <a:ext cx="7572428" cy="923330"/>
          </a:xfrm>
          <a:prstGeom prst="rect">
            <a:avLst/>
          </a:prstGeom>
          <a:noFill/>
          <a:ln w="9525">
            <a:noFill/>
            <a:miter lim="800000"/>
            <a:headEnd/>
            <a:tailEnd/>
          </a:ln>
          <a:effectLst/>
        </p:spPr>
        <p:txBody>
          <a:bodyPr wrap="square">
            <a:spAutoFit/>
          </a:bodyPr>
          <a:lstStyle/>
          <a:p>
            <a:pPr algn="r">
              <a:lnSpc>
                <a:spcPct val="100000"/>
              </a:lnSpc>
              <a:spcBef>
                <a:spcPct val="0"/>
              </a:spcBef>
              <a:buFontTx/>
              <a:buNone/>
            </a:pPr>
            <a:r>
              <a:rPr lang="es-ES" sz="5400" b="1" dirty="0" smtClean="0">
                <a:solidFill>
                  <a:srgbClr val="FFFF99"/>
                </a:solidFill>
                <a:latin typeface="Kingthings Trypewriter 2" pitchFamily="2" charset="0"/>
              </a:rPr>
              <a:t>Asumimos un RETO: </a:t>
            </a:r>
            <a:endParaRPr lang="gl-ES" sz="4800" b="1" dirty="0">
              <a:solidFill>
                <a:srgbClr val="FFFF99"/>
              </a:solidFill>
              <a:latin typeface="Arial" charset="0"/>
            </a:endParaRPr>
          </a:p>
        </p:txBody>
      </p:sp>
      <p:sp>
        <p:nvSpPr>
          <p:cNvPr id="6" name="Rectangle 2"/>
          <p:cNvSpPr>
            <a:spLocks noGrp="1" noChangeArrowheads="1"/>
          </p:cNvSpPr>
          <p:nvPr>
            <p:ph type="title"/>
          </p:nvPr>
        </p:nvSpPr>
        <p:spPr>
          <a:xfrm>
            <a:off x="4286248" y="4643446"/>
            <a:ext cx="4217960" cy="1643073"/>
          </a:xfrm>
          <a:solidFill>
            <a:schemeClr val="bg2">
              <a:lumMod val="60000"/>
              <a:lumOff val="40000"/>
              <a:alpha val="53000"/>
            </a:schemeClr>
          </a:solidFill>
        </p:spPr>
        <p:txBody>
          <a:bodyPr/>
          <a:lstStyle/>
          <a:p>
            <a:pPr algn="r"/>
            <a:r>
              <a:rPr lang="gl-ES" sz="2000" i="1" dirty="0" err="1">
                <a:solidFill>
                  <a:srgbClr val="FFFF00"/>
                </a:solidFill>
                <a:latin typeface="Arial" pitchFamily="34" charset="0"/>
                <a:cs typeface="Arial" pitchFamily="34" charset="0"/>
              </a:rPr>
              <a:t>Vine</a:t>
            </a:r>
            <a:r>
              <a:rPr lang="gl-ES" sz="2000" i="1" dirty="0">
                <a:solidFill>
                  <a:srgbClr val="FFFF00"/>
                </a:solidFill>
                <a:latin typeface="Arial" pitchFamily="34" charset="0"/>
                <a:cs typeface="Arial" pitchFamily="34" charset="0"/>
              </a:rPr>
              <a:t> a Madrid para matar </a:t>
            </a:r>
            <a:br>
              <a:rPr lang="gl-ES" sz="2000" i="1" dirty="0">
                <a:solidFill>
                  <a:srgbClr val="FFFF00"/>
                </a:solidFill>
                <a:latin typeface="Arial" pitchFamily="34" charset="0"/>
                <a:cs typeface="Arial" pitchFamily="34" charset="0"/>
              </a:rPr>
            </a:br>
            <a:r>
              <a:rPr lang="gl-ES" sz="2000" i="1" dirty="0">
                <a:solidFill>
                  <a:srgbClr val="FFFF00"/>
                </a:solidFill>
                <a:latin typeface="Arial" pitchFamily="34" charset="0"/>
                <a:cs typeface="Arial" pitchFamily="34" charset="0"/>
              </a:rPr>
              <a:t>a un </a:t>
            </a:r>
            <a:r>
              <a:rPr lang="gl-ES" sz="2000" i="1" dirty="0" err="1">
                <a:solidFill>
                  <a:srgbClr val="FFFF00"/>
                </a:solidFill>
                <a:latin typeface="Arial" pitchFamily="34" charset="0"/>
                <a:cs typeface="Arial" pitchFamily="34" charset="0"/>
              </a:rPr>
              <a:t>hombre</a:t>
            </a:r>
            <a:r>
              <a:rPr lang="gl-ES" sz="2000" i="1" dirty="0">
                <a:solidFill>
                  <a:srgbClr val="FFFF00"/>
                </a:solidFill>
                <a:latin typeface="Arial" pitchFamily="34" charset="0"/>
                <a:cs typeface="Arial" pitchFamily="34" charset="0"/>
              </a:rPr>
              <a:t> a </a:t>
            </a:r>
            <a:r>
              <a:rPr lang="gl-ES" sz="2000" i="1" dirty="0" err="1">
                <a:solidFill>
                  <a:srgbClr val="FFFF00"/>
                </a:solidFill>
                <a:latin typeface="Arial" pitchFamily="34" charset="0"/>
                <a:cs typeface="Arial" pitchFamily="34" charset="0"/>
              </a:rPr>
              <a:t>quien</a:t>
            </a:r>
            <a:r>
              <a:rPr lang="gl-ES" sz="2000" i="1" dirty="0">
                <a:solidFill>
                  <a:srgbClr val="FFFF00"/>
                </a:solidFill>
                <a:latin typeface="Arial" pitchFamily="34" charset="0"/>
                <a:cs typeface="Arial" pitchFamily="34" charset="0"/>
              </a:rPr>
              <a:t> no </a:t>
            </a:r>
            <a:br>
              <a:rPr lang="gl-ES" sz="2000" i="1" dirty="0">
                <a:solidFill>
                  <a:srgbClr val="FFFF00"/>
                </a:solidFill>
                <a:latin typeface="Arial" pitchFamily="34" charset="0"/>
                <a:cs typeface="Arial" pitchFamily="34" charset="0"/>
              </a:rPr>
            </a:br>
            <a:r>
              <a:rPr lang="gl-ES" sz="2000" i="1" dirty="0">
                <a:solidFill>
                  <a:srgbClr val="FFFF00"/>
                </a:solidFill>
                <a:latin typeface="Arial" pitchFamily="34" charset="0"/>
                <a:cs typeface="Arial" pitchFamily="34" charset="0"/>
              </a:rPr>
              <a:t>había visto nunca</a:t>
            </a:r>
            <a:br>
              <a:rPr lang="gl-ES" sz="2000" i="1" dirty="0">
                <a:solidFill>
                  <a:srgbClr val="FFFF00"/>
                </a:solidFill>
                <a:latin typeface="Arial" pitchFamily="34" charset="0"/>
                <a:cs typeface="Arial" pitchFamily="34" charset="0"/>
              </a:rPr>
            </a:br>
            <a:r>
              <a:rPr lang="gl-ES" sz="2000" i="1" dirty="0">
                <a:solidFill>
                  <a:srgbClr val="FFFF00"/>
                </a:solidFill>
                <a:latin typeface="Arial" pitchFamily="34" charset="0"/>
                <a:cs typeface="Arial" pitchFamily="34" charset="0"/>
              </a:rPr>
              <a:t> (Muñoz </a:t>
            </a:r>
            <a:r>
              <a:rPr lang="gl-ES" sz="2000" i="1" dirty="0" err="1">
                <a:solidFill>
                  <a:srgbClr val="FFFF00"/>
                </a:solidFill>
                <a:latin typeface="Arial" pitchFamily="34" charset="0"/>
                <a:cs typeface="Arial" pitchFamily="34" charset="0"/>
              </a:rPr>
              <a:t>Molina</a:t>
            </a:r>
            <a:r>
              <a:rPr lang="gl-ES" sz="2000" i="1" dirty="0">
                <a:solidFill>
                  <a:srgbClr val="FFFF00"/>
                </a:solidFill>
                <a:latin typeface="Arial" pitchFamily="34" charset="0"/>
                <a:cs typeface="Arial" pitchFamily="34" charset="0"/>
              </a:rPr>
              <a:t>, </a:t>
            </a:r>
            <a:r>
              <a:rPr lang="gl-ES" sz="2000" i="1" dirty="0" err="1">
                <a:solidFill>
                  <a:srgbClr val="FFFF00"/>
                </a:solidFill>
                <a:latin typeface="Arial" pitchFamily="34" charset="0"/>
                <a:cs typeface="Arial" pitchFamily="34" charset="0"/>
              </a:rPr>
              <a:t>Beltenebros</a:t>
            </a:r>
            <a:r>
              <a:rPr lang="gl-ES" sz="2000" i="1" dirty="0">
                <a:solidFill>
                  <a:srgbClr val="FFFF00"/>
                </a:solidFill>
                <a:latin typeface="Arial" pitchFamily="34" charset="0"/>
                <a:cs typeface="Arial" pitchFamily="34" charset="0"/>
              </a:rPr>
              <a:t>)</a:t>
            </a:r>
          </a:p>
        </p:txBody>
      </p:sp>
      <p:sp>
        <p:nvSpPr>
          <p:cNvPr id="7" name="Rectangle 2"/>
          <p:cNvSpPr txBox="1">
            <a:spLocks noChangeArrowheads="1"/>
          </p:cNvSpPr>
          <p:nvPr/>
        </p:nvSpPr>
        <p:spPr bwMode="auto">
          <a:xfrm>
            <a:off x="250825" y="1989138"/>
            <a:ext cx="8393141"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gl-ES" sz="4000" b="0" i="0" u="none" strike="noStrike" kern="0" cap="none" spc="0" normalizeH="0" baseline="0" noProof="0" dirty="0" smtClean="0">
                <a:ln>
                  <a:noFill/>
                </a:ln>
                <a:effectLst/>
                <a:uLnTx/>
                <a:uFillTx/>
                <a:latin typeface="+mj-lt"/>
                <a:ea typeface="+mj-ea"/>
                <a:cs typeface="+mj-cs"/>
              </a:rPr>
              <a:t/>
            </a:r>
            <a:br>
              <a:rPr kumimoji="0" lang="gl-ES" sz="4000" b="0" i="0" u="none" strike="noStrike" kern="0" cap="none" spc="0" normalizeH="0" baseline="0" noProof="0" dirty="0" smtClean="0">
                <a:ln>
                  <a:noFill/>
                </a:ln>
                <a:effectLst/>
                <a:uLnTx/>
                <a:uFillTx/>
                <a:latin typeface="+mj-lt"/>
                <a:ea typeface="+mj-ea"/>
                <a:cs typeface="+mj-cs"/>
              </a:rPr>
            </a:br>
            <a:r>
              <a:rPr kumimoji="0" lang="gl-ES" sz="4000" b="0" i="0" u="none" strike="noStrike" kern="0" cap="none" spc="0" normalizeH="0" baseline="0" noProof="0" dirty="0" smtClean="0">
                <a:ln>
                  <a:noFill/>
                </a:ln>
                <a:effectLst/>
                <a:uLnTx/>
                <a:uFillTx/>
                <a:latin typeface="+mj-lt"/>
                <a:ea typeface="+mj-ea"/>
                <a:cs typeface="+mj-cs"/>
              </a:rPr>
              <a:t/>
            </a:r>
            <a:br>
              <a:rPr kumimoji="0" lang="gl-ES" sz="4000" b="0" i="0" u="none" strike="noStrike" kern="0" cap="none" spc="0" normalizeH="0" baseline="0" noProof="0" dirty="0" smtClean="0">
                <a:ln>
                  <a:noFill/>
                </a:ln>
                <a:effectLst/>
                <a:uLnTx/>
                <a:uFillTx/>
                <a:latin typeface="+mj-lt"/>
                <a:ea typeface="+mj-ea"/>
                <a:cs typeface="+mj-cs"/>
              </a:rPr>
            </a:br>
            <a:r>
              <a:rPr kumimoji="0" lang="gl-ES" sz="4000" b="0" i="0" u="none" strike="noStrike" kern="0" cap="none" spc="0" normalizeH="0" baseline="0" noProof="0" dirty="0" smtClean="0">
                <a:ln>
                  <a:noFill/>
                </a:ln>
                <a:effectLst/>
                <a:uLnTx/>
                <a:uFillTx/>
                <a:latin typeface="+mj-lt"/>
                <a:ea typeface="+mj-ea"/>
                <a:cs typeface="+mj-cs"/>
              </a:rPr>
              <a:t/>
            </a:r>
            <a:br>
              <a:rPr kumimoji="0" lang="gl-ES" sz="4000" b="0" i="0" u="none" strike="noStrike" kern="0" cap="none" spc="0" normalizeH="0" baseline="0" noProof="0" dirty="0" smtClean="0">
                <a:ln>
                  <a:noFill/>
                </a:ln>
                <a:effectLst/>
                <a:uLnTx/>
                <a:uFillTx/>
                <a:latin typeface="+mj-lt"/>
                <a:ea typeface="+mj-ea"/>
                <a:cs typeface="+mj-cs"/>
              </a:rPr>
            </a:br>
            <a:r>
              <a:rPr kumimoji="0" lang="gl-ES" sz="4000" b="1" i="0" u="none" strike="noStrike" kern="0" cap="none" spc="0" normalizeH="0" baseline="0" noProof="0" dirty="0" smtClean="0">
                <a:ln>
                  <a:noFill/>
                </a:ln>
                <a:effectLst/>
                <a:uLnTx/>
                <a:uFillTx/>
                <a:latin typeface="Kingthings Trypewriter 2" pitchFamily="2" charset="0"/>
                <a:ea typeface="+mj-ea"/>
                <a:cs typeface="+mj-cs"/>
              </a:rPr>
              <a:t>CHEGAR A SER </a:t>
            </a:r>
            <a:br>
              <a:rPr kumimoji="0" lang="gl-ES" sz="4000" b="1" i="0" u="none" strike="noStrike" kern="0" cap="none" spc="0" normalizeH="0" baseline="0" noProof="0" dirty="0" smtClean="0">
                <a:ln>
                  <a:noFill/>
                </a:ln>
                <a:effectLst/>
                <a:uLnTx/>
                <a:uFillTx/>
                <a:latin typeface="Kingthings Trypewriter 2" pitchFamily="2" charset="0"/>
                <a:ea typeface="+mj-ea"/>
                <a:cs typeface="+mj-cs"/>
              </a:rPr>
            </a:br>
            <a:r>
              <a:rPr kumimoji="0" lang="gl-ES" sz="4000" b="1" i="0" u="none" strike="noStrike" kern="0" cap="none" spc="0" normalizeH="0" baseline="0" noProof="0" dirty="0" smtClean="0">
                <a:ln>
                  <a:noFill/>
                </a:ln>
                <a:effectLst/>
                <a:uLnTx/>
                <a:uFillTx/>
                <a:latin typeface="Kingthings Trypewriter 2" pitchFamily="2" charset="0"/>
                <a:ea typeface="+mj-ea"/>
                <a:cs typeface="+mj-cs"/>
              </a:rPr>
              <a:t>O GRAN CENTRO DE</a:t>
            </a:r>
            <a:br>
              <a:rPr kumimoji="0" lang="gl-ES" sz="4000" b="1" i="0" u="none" strike="noStrike" kern="0" cap="none" spc="0" normalizeH="0" baseline="0" noProof="0" dirty="0" smtClean="0">
                <a:ln>
                  <a:noFill/>
                </a:ln>
                <a:effectLst/>
                <a:uLnTx/>
                <a:uFillTx/>
                <a:latin typeface="Kingthings Trypewriter 2" pitchFamily="2" charset="0"/>
                <a:ea typeface="+mj-ea"/>
                <a:cs typeface="+mj-cs"/>
              </a:rPr>
            </a:br>
            <a:r>
              <a:rPr kumimoji="0" lang="gl-ES" sz="4000" b="1" i="0" u="none" strike="noStrike" kern="0" cap="none" spc="0" normalizeH="0" baseline="0" noProof="0" dirty="0" smtClean="0">
                <a:ln>
                  <a:noFill/>
                </a:ln>
                <a:effectLst/>
                <a:uLnTx/>
                <a:uFillTx/>
                <a:latin typeface="Kingthings Trypewriter 2" pitchFamily="2" charset="0"/>
                <a:ea typeface="+mj-ea"/>
                <a:cs typeface="+mj-cs"/>
              </a:rPr>
              <a:t>RECURSOS E ACTIVIDADES </a:t>
            </a:r>
            <a:br>
              <a:rPr kumimoji="0" lang="gl-ES" sz="4000" b="1" i="0" u="none" strike="noStrike" kern="0" cap="none" spc="0" normalizeH="0" baseline="0" noProof="0" dirty="0" smtClean="0">
                <a:ln>
                  <a:noFill/>
                </a:ln>
                <a:effectLst/>
                <a:uLnTx/>
                <a:uFillTx/>
                <a:latin typeface="Kingthings Trypewriter 2" pitchFamily="2" charset="0"/>
                <a:ea typeface="+mj-ea"/>
                <a:cs typeface="+mj-cs"/>
              </a:rPr>
            </a:br>
            <a:r>
              <a:rPr kumimoji="0" lang="gl-ES" sz="4000" b="1" i="0" u="none" strike="noStrike" kern="0" cap="none" spc="0" normalizeH="0" baseline="0" noProof="0" dirty="0" smtClean="0">
                <a:ln>
                  <a:noFill/>
                </a:ln>
                <a:effectLst/>
                <a:uLnTx/>
                <a:uFillTx/>
                <a:latin typeface="Kingthings Trypewriter 2" pitchFamily="2" charset="0"/>
                <a:ea typeface="+mj-ea"/>
                <a:cs typeface="+mj-cs"/>
              </a:rPr>
              <a:t>DA COMUNIDADE EDUCATIVA </a:t>
            </a:r>
            <a:r>
              <a:rPr kumimoji="0" lang="gl-ES" sz="4000" b="1" i="0" u="none" strike="noStrike" kern="0" cap="none" spc="0" normalizeH="0" baseline="0" noProof="0" dirty="0" smtClean="0">
                <a:ln>
                  <a:noFill/>
                </a:ln>
                <a:effectLst/>
                <a:uLnTx/>
                <a:uFillTx/>
                <a:latin typeface="Bradley Hand ITC" pitchFamily="66" charset="0"/>
                <a:ea typeface="+mj-ea"/>
                <a:cs typeface="+mj-cs"/>
              </a:rPr>
              <a:t/>
            </a:r>
            <a:br>
              <a:rPr kumimoji="0" lang="gl-ES" sz="4000" b="1" i="0" u="none" strike="noStrike" kern="0" cap="none" spc="0" normalizeH="0" baseline="0" noProof="0" dirty="0" smtClean="0">
                <a:ln>
                  <a:noFill/>
                </a:ln>
                <a:effectLst/>
                <a:uLnTx/>
                <a:uFillTx/>
                <a:latin typeface="Bradley Hand ITC" pitchFamily="66" charset="0"/>
                <a:ea typeface="+mj-ea"/>
                <a:cs typeface="+mj-cs"/>
              </a:rPr>
            </a:br>
            <a:r>
              <a:rPr kumimoji="0" lang="gl-ES" sz="4000" b="1" i="0" u="none" strike="noStrike" kern="0" cap="none" spc="0" normalizeH="0" baseline="0" noProof="0" dirty="0" smtClean="0">
                <a:ln>
                  <a:noFill/>
                </a:ln>
                <a:effectLst/>
                <a:uLnTx/>
                <a:uFillTx/>
                <a:latin typeface="Bradley Hand ITC" pitchFamily="66" charset="0"/>
                <a:ea typeface="+mj-ea"/>
                <a:cs typeface="+mj-cs"/>
              </a:rPr>
              <a:t/>
            </a:r>
            <a:br>
              <a:rPr kumimoji="0" lang="gl-ES" sz="4000" b="1" i="0" u="none" strike="noStrike" kern="0" cap="none" spc="0" normalizeH="0" baseline="0" noProof="0" dirty="0" smtClean="0">
                <a:ln>
                  <a:noFill/>
                </a:ln>
                <a:effectLst/>
                <a:uLnTx/>
                <a:uFillTx/>
                <a:latin typeface="Bradley Hand ITC" pitchFamily="66" charset="0"/>
                <a:ea typeface="+mj-ea"/>
                <a:cs typeface="+mj-cs"/>
              </a:rPr>
            </a:br>
            <a:endParaRPr kumimoji="0" lang="gl-ES" sz="3600" b="1" i="0" u="none" strike="noStrike" kern="0" cap="none" spc="0" normalizeH="0" baseline="0" noProof="0" dirty="0">
              <a:ln>
                <a:noFill/>
              </a:ln>
              <a:effectLst/>
              <a:uLnTx/>
              <a:uFillTx/>
              <a:latin typeface="Bradley Hand ITC" pitchFamily="66" charset="0"/>
              <a:ea typeface="+mj-ea"/>
              <a:cs typeface="+mj-cs"/>
            </a:endParaRPr>
          </a:p>
        </p:txBody>
      </p:sp>
      <p:sp>
        <p:nvSpPr>
          <p:cNvPr id="5" name="4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13</a:t>
            </a:fld>
            <a:endParaRPr lang="gl-E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F0FA72F4-482B-4B40-B59C-7291403E31EA}" type="slidenum">
              <a:rPr lang="gl-ES" smtClean="0">
                <a:solidFill>
                  <a:schemeClr val="bg1"/>
                </a:solidFill>
              </a:rPr>
              <a:pPr>
                <a:defRPr/>
              </a:pPr>
              <a:t>14</a:t>
            </a:fld>
            <a:endParaRPr lang="gl-ES" dirty="0">
              <a:solidFill>
                <a:schemeClr val="bg1"/>
              </a:solidFill>
            </a:endParaRPr>
          </a:p>
        </p:txBody>
      </p:sp>
      <p:sp>
        <p:nvSpPr>
          <p:cNvPr id="5" name="4 CuadroTexto"/>
          <p:cNvSpPr txBox="1"/>
          <p:nvPr/>
        </p:nvSpPr>
        <p:spPr>
          <a:xfrm>
            <a:off x="1785886" y="2214554"/>
            <a:ext cx="6215138" cy="3000396"/>
          </a:xfrm>
          <a:prstGeom prst="rect">
            <a:avLst/>
          </a:prstGeom>
          <a:noFill/>
        </p:spPr>
        <p:txBody>
          <a:bodyPr wrap="square" rtlCol="0">
            <a:noAutofit/>
          </a:bodyPr>
          <a:lstStyle/>
          <a:p>
            <a:r>
              <a:rPr lang="es-ES_tradnl" sz="2000" i="1" dirty="0" smtClean="0">
                <a:latin typeface="+mj-lt"/>
                <a:cs typeface="Arabic Typesetting" pitchFamily="66" charset="-78"/>
              </a:rPr>
              <a:t>	</a:t>
            </a:r>
            <a:r>
              <a:rPr lang="es-ES_tradnl" sz="2000" i="1" dirty="0" err="1" smtClean="0">
                <a:latin typeface="+mj-lt"/>
                <a:cs typeface="Arabic Typesetting" pitchFamily="66" charset="-78"/>
              </a:rPr>
              <a:t>ien</a:t>
            </a:r>
            <a:r>
              <a:rPr lang="es-ES_tradnl" sz="2000" i="1" dirty="0" smtClean="0">
                <a:latin typeface="+mj-lt"/>
                <a:cs typeface="Arabic Typesetting" pitchFamily="66" charset="-78"/>
              </a:rPr>
              <a:t> y lealmente deben los maestros mostrar sus 	saberes á los escolares leyéndoles los libros y 	</a:t>
            </a:r>
            <a:r>
              <a:rPr lang="es-ES_tradnl" sz="2000" i="1" dirty="0" err="1" smtClean="0">
                <a:latin typeface="+mj-lt"/>
                <a:cs typeface="Arabic Typesetting" pitchFamily="66" charset="-78"/>
              </a:rPr>
              <a:t>faciéndogelos</a:t>
            </a:r>
            <a:r>
              <a:rPr lang="es-ES_tradnl" sz="2000" i="1" dirty="0" smtClean="0">
                <a:latin typeface="+mj-lt"/>
                <a:cs typeface="Arabic Typesetting" pitchFamily="66" charset="-78"/>
              </a:rPr>
              <a:t> entender lo mejor que ellos 	pudieren: et </a:t>
            </a:r>
            <a:r>
              <a:rPr lang="es-ES_tradnl" sz="2000" i="1" dirty="0" err="1" smtClean="0">
                <a:latin typeface="+mj-lt"/>
                <a:cs typeface="Arabic Typesetting" pitchFamily="66" charset="-78"/>
              </a:rPr>
              <a:t>desque</a:t>
            </a:r>
            <a:r>
              <a:rPr lang="es-ES_tradnl" sz="2000" i="1" dirty="0" smtClean="0">
                <a:latin typeface="+mj-lt"/>
                <a:cs typeface="Arabic Typesetting" pitchFamily="66" charset="-78"/>
              </a:rPr>
              <a:t> comenzaren a leer deben continuar el estudio todavía fasta que hayan acabado los libros que comenzaron, et en cuanto fueren sanos non deben mandar á otros que lean en su logar </a:t>
            </a:r>
            <a:r>
              <a:rPr lang="es-ES_tradnl" sz="2000" i="1" dirty="0" err="1" smtClean="0">
                <a:latin typeface="+mj-lt"/>
                <a:cs typeface="Arabic Typesetting" pitchFamily="66" charset="-78"/>
              </a:rPr>
              <a:t>dellos</a:t>
            </a:r>
            <a:r>
              <a:rPr lang="es-ES_tradnl" sz="2000" i="1" dirty="0" smtClean="0">
                <a:latin typeface="+mj-lt"/>
                <a:cs typeface="Arabic Typesetting" pitchFamily="66" charset="-78"/>
              </a:rPr>
              <a:t>, fueras ende si alguno </a:t>
            </a:r>
            <a:r>
              <a:rPr lang="es-ES_tradnl" sz="2000" i="1" dirty="0" err="1" smtClean="0">
                <a:latin typeface="+mj-lt"/>
                <a:cs typeface="Arabic Typesetting" pitchFamily="66" charset="-78"/>
              </a:rPr>
              <a:t>dellos</a:t>
            </a:r>
            <a:r>
              <a:rPr lang="es-ES_tradnl" sz="2000" i="1" dirty="0" smtClean="0">
                <a:latin typeface="+mj-lt"/>
                <a:cs typeface="Arabic Typesetting" pitchFamily="66" charset="-78"/>
              </a:rPr>
              <a:t> mandase á otro leer alguna vez por </a:t>
            </a:r>
            <a:r>
              <a:rPr lang="es-ES_tradnl" sz="2000" i="1" dirty="0" err="1" smtClean="0">
                <a:latin typeface="+mj-lt"/>
                <a:cs typeface="Arabic Typesetting" pitchFamily="66" charset="-78"/>
              </a:rPr>
              <a:t>facerle</a:t>
            </a:r>
            <a:r>
              <a:rPr lang="es-ES_tradnl" sz="2000" i="1" dirty="0" smtClean="0">
                <a:latin typeface="+mj-lt"/>
                <a:cs typeface="Arabic Typesetting" pitchFamily="66" charset="-78"/>
              </a:rPr>
              <a:t> honra et non por </a:t>
            </a:r>
            <a:r>
              <a:rPr lang="es-ES_tradnl" sz="2000" i="1" dirty="0" err="1" smtClean="0">
                <a:latin typeface="+mj-lt"/>
                <a:cs typeface="Arabic Typesetting" pitchFamily="66" charset="-78"/>
              </a:rPr>
              <a:t>razon</a:t>
            </a:r>
            <a:r>
              <a:rPr lang="es-ES_tradnl" sz="2000" i="1" dirty="0" smtClean="0">
                <a:latin typeface="+mj-lt"/>
                <a:cs typeface="Arabic Typesetting" pitchFamily="66" charset="-78"/>
              </a:rPr>
              <a:t> de se excusar del trabajo de leer.  </a:t>
            </a:r>
          </a:p>
          <a:p>
            <a:endParaRPr lang="es-ES_tradnl" sz="2000" i="1" dirty="0" smtClean="0">
              <a:latin typeface="+mj-lt"/>
              <a:cs typeface="Arabic Typesetting" pitchFamily="66" charset="-78"/>
            </a:endParaRPr>
          </a:p>
          <a:p>
            <a:pPr algn="r"/>
            <a:r>
              <a:rPr lang="es-ES_tradnl" sz="2000" i="1" dirty="0" smtClean="0">
                <a:latin typeface="+mj-lt"/>
                <a:cs typeface="Arabic Typesetting" pitchFamily="66" charset="-78"/>
              </a:rPr>
              <a:t>Alfonso X o Sabio </a:t>
            </a:r>
            <a:endParaRPr lang="gl-ES" sz="2000" i="1" dirty="0" smtClean="0">
              <a:latin typeface="+mj-lt"/>
              <a:cs typeface="Arabic Typesetting" pitchFamily="66" charset="-78"/>
            </a:endParaRPr>
          </a:p>
        </p:txBody>
      </p:sp>
      <p:pic>
        <p:nvPicPr>
          <p:cNvPr id="212993" name="Picture 1"/>
          <p:cNvPicPr>
            <a:picLocks noChangeAspect="1" noChangeArrowheads="1"/>
          </p:cNvPicPr>
          <p:nvPr/>
        </p:nvPicPr>
        <p:blipFill>
          <a:blip r:embed="rId3" cstate="print"/>
          <a:srcRect/>
          <a:stretch>
            <a:fillRect/>
          </a:stretch>
        </p:blipFill>
        <p:spPr bwMode="auto">
          <a:xfrm>
            <a:off x="1646809" y="1803827"/>
            <a:ext cx="1067803" cy="16251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F0FA72F4-482B-4B40-B59C-7291403E31EA}" type="slidenum">
              <a:rPr lang="gl-ES" smtClean="0">
                <a:solidFill>
                  <a:schemeClr val="bg1"/>
                </a:solidFill>
              </a:rPr>
              <a:pPr>
                <a:defRPr/>
              </a:pPr>
              <a:t>15</a:t>
            </a:fld>
            <a:endParaRPr lang="gl-ES" dirty="0">
              <a:solidFill>
                <a:schemeClr val="bg1"/>
              </a:solidFill>
            </a:endParaRPr>
          </a:p>
        </p:txBody>
      </p:sp>
      <p:sp>
        <p:nvSpPr>
          <p:cNvPr id="12290" name="2 Marcador de contenido"/>
          <p:cNvSpPr>
            <a:spLocks noGrp="1"/>
          </p:cNvSpPr>
          <p:nvPr>
            <p:ph idx="1"/>
          </p:nvPr>
        </p:nvSpPr>
        <p:spPr>
          <a:xfrm>
            <a:off x="357158" y="2786058"/>
            <a:ext cx="8229600" cy="1500198"/>
          </a:xfrm>
        </p:spPr>
        <p:txBody>
          <a:bodyPr/>
          <a:lstStyle/>
          <a:p>
            <a:pPr algn="ctr" eaLnBrk="1" hangingPunct="1">
              <a:spcBef>
                <a:spcPct val="0"/>
              </a:spcBef>
              <a:buFontTx/>
              <a:buNone/>
            </a:pPr>
            <a:r>
              <a:rPr lang="gl-ES" sz="6000" b="1" dirty="0" smtClean="0">
                <a:solidFill>
                  <a:srgbClr val="FFFF99"/>
                </a:solidFill>
                <a:latin typeface="Kingthings Trypewriter 2" pitchFamily="2" charset="0"/>
              </a:rPr>
              <a:t>E comezou a ODISEA</a:t>
            </a:r>
            <a:endParaRPr lang="gl-ES" sz="6000" dirty="0" smtClean="0">
              <a:solidFill>
                <a:srgbClr val="FFFF99"/>
              </a:solidFill>
              <a:latin typeface="Kingthings Trypewriter 2" pitchFamily="2" charset="0"/>
            </a:endParaRPr>
          </a:p>
          <a:p>
            <a:pPr algn="ctr" eaLnBrk="1" hangingPunct="1">
              <a:spcBef>
                <a:spcPct val="0"/>
              </a:spcBef>
              <a:buFontTx/>
              <a:buNone/>
            </a:pPr>
            <a:endParaRPr lang="es-ES" sz="2800" dirty="0" smtClean="0">
              <a:solidFill>
                <a:schemeClr val="bg1"/>
              </a:solidFill>
              <a:latin typeface="Kingthings Trypewriter 2" pitchFamily="2" charset="0"/>
            </a:endParaRPr>
          </a:p>
        </p:txBody>
      </p:sp>
      <p:pic>
        <p:nvPicPr>
          <p:cNvPr id="5" name="Picture 2" descr="C:\Users\ISIADORA\Desktop\CFR PONTEVEDRA PROXECTO LECTOR NOVEMBRO 15\GRAFICOS\A VIDA E O CINE.png"/>
          <p:cNvPicPr>
            <a:picLocks noChangeAspect="1" noChangeArrowheads="1"/>
          </p:cNvPicPr>
          <p:nvPr/>
        </p:nvPicPr>
        <p:blipFill>
          <a:blip r:embed="rId3" cstate="print"/>
          <a:srcRect/>
          <a:stretch>
            <a:fillRect/>
          </a:stretch>
        </p:blipFill>
        <p:spPr bwMode="auto">
          <a:xfrm>
            <a:off x="7286644" y="428604"/>
            <a:ext cx="1438812" cy="123350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F0FA72F4-482B-4B40-B59C-7291403E31EA}" type="slidenum">
              <a:rPr lang="gl-ES" smtClean="0">
                <a:solidFill>
                  <a:schemeClr val="bg1"/>
                </a:solidFill>
              </a:rPr>
              <a:pPr>
                <a:defRPr/>
              </a:pPr>
              <a:t>16</a:t>
            </a:fld>
            <a:endParaRPr lang="gl-ES" dirty="0">
              <a:solidFill>
                <a:schemeClr val="bg1"/>
              </a:solidFill>
            </a:endParaRPr>
          </a:p>
        </p:txBody>
      </p:sp>
      <p:sp>
        <p:nvSpPr>
          <p:cNvPr id="12290" name="2 Marcador de contenido"/>
          <p:cNvSpPr>
            <a:spLocks noGrp="1"/>
          </p:cNvSpPr>
          <p:nvPr>
            <p:ph idx="1"/>
          </p:nvPr>
        </p:nvSpPr>
        <p:spPr>
          <a:xfrm>
            <a:off x="395536" y="1556792"/>
            <a:ext cx="8229600" cy="1500198"/>
          </a:xfrm>
        </p:spPr>
        <p:txBody>
          <a:bodyPr/>
          <a:lstStyle/>
          <a:p>
            <a:pPr algn="ctr" eaLnBrk="1" hangingPunct="1">
              <a:spcBef>
                <a:spcPct val="0"/>
              </a:spcBef>
              <a:buFontTx/>
              <a:buNone/>
            </a:pPr>
            <a:r>
              <a:rPr lang="gl-ES" sz="6000" b="1" dirty="0" smtClean="0">
                <a:solidFill>
                  <a:srgbClr val="FFFF99"/>
                </a:solidFill>
                <a:latin typeface="Kingthings Trypewriter 2" pitchFamily="2" charset="0"/>
              </a:rPr>
              <a:t>Por un lado, creando unha</a:t>
            </a:r>
          </a:p>
          <a:p>
            <a:pPr algn="ctr" eaLnBrk="1" hangingPunct="1">
              <a:spcBef>
                <a:spcPct val="0"/>
              </a:spcBef>
              <a:buFontTx/>
              <a:buNone/>
            </a:pPr>
            <a:r>
              <a:rPr lang="gl-ES" sz="6000" b="1" dirty="0" smtClean="0">
                <a:solidFill>
                  <a:srgbClr val="FFC000"/>
                </a:solidFill>
                <a:latin typeface="Kingthings Trypewriter 2" pitchFamily="2" charset="0"/>
              </a:rPr>
              <a:t>NOVA</a:t>
            </a:r>
          </a:p>
          <a:p>
            <a:pPr algn="ctr" eaLnBrk="1" hangingPunct="1">
              <a:spcBef>
                <a:spcPct val="0"/>
              </a:spcBef>
              <a:buFontTx/>
              <a:buNone/>
            </a:pPr>
            <a:r>
              <a:rPr lang="gl-ES" sz="6000" b="1" dirty="0" smtClean="0">
                <a:solidFill>
                  <a:srgbClr val="FFC000"/>
                </a:solidFill>
                <a:latin typeface="Kingthings Trypewriter 2" pitchFamily="2" charset="0"/>
              </a:rPr>
              <a:t>BIBLIOTECA</a:t>
            </a:r>
            <a:endParaRPr lang="gl-ES" sz="6000" dirty="0" smtClean="0">
              <a:solidFill>
                <a:srgbClr val="FFC000"/>
              </a:solidFill>
              <a:latin typeface="Kingthings Trypewriter 2" pitchFamily="2" charset="0"/>
            </a:endParaRPr>
          </a:p>
          <a:p>
            <a:pPr algn="ctr" eaLnBrk="1" hangingPunct="1">
              <a:spcBef>
                <a:spcPct val="0"/>
              </a:spcBef>
              <a:buFontTx/>
              <a:buNone/>
            </a:pPr>
            <a:endParaRPr lang="es-ES" sz="2800" dirty="0" smtClean="0">
              <a:solidFill>
                <a:schemeClr val="bg1"/>
              </a:solidFill>
              <a:latin typeface="Kingthings Trypewriter 2"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6633" name="Rectangle 9"/>
          <p:cNvSpPr>
            <a:spLocks noChangeArrowheads="1"/>
          </p:cNvSpPr>
          <p:nvPr/>
        </p:nvSpPr>
        <p:spPr bwMode="auto">
          <a:xfrm>
            <a:off x="3059113" y="2700345"/>
            <a:ext cx="5689600" cy="2728919"/>
          </a:xfrm>
          <a:prstGeom prst="rect">
            <a:avLst/>
          </a:prstGeom>
          <a:solidFill>
            <a:srgbClr val="4E0882"/>
          </a:solidFill>
          <a:ln w="9525">
            <a:noFill/>
            <a:miter lim="800000"/>
            <a:headEnd/>
            <a:tailEnd/>
          </a:ln>
          <a:effectLst/>
        </p:spPr>
        <p:txBody>
          <a:bodyPr wrap="none" anchor="ctr"/>
          <a:lstStyle/>
          <a:p>
            <a:endParaRPr lang="es-ES"/>
          </a:p>
        </p:txBody>
      </p:sp>
      <p:sp>
        <p:nvSpPr>
          <p:cNvPr id="26628" name="Rectangle 4"/>
          <p:cNvSpPr>
            <a:spLocks noChangeArrowheads="1"/>
          </p:cNvSpPr>
          <p:nvPr/>
        </p:nvSpPr>
        <p:spPr bwMode="auto">
          <a:xfrm>
            <a:off x="1071538" y="1919294"/>
            <a:ext cx="7173935" cy="646331"/>
          </a:xfrm>
          <a:prstGeom prst="rect">
            <a:avLst/>
          </a:prstGeom>
          <a:noFill/>
          <a:ln w="9525">
            <a:noFill/>
            <a:miter lim="800000"/>
            <a:headEnd/>
            <a:tailEnd/>
          </a:ln>
          <a:effectLst/>
        </p:spPr>
        <p:txBody>
          <a:bodyPr wrap="square">
            <a:spAutoFit/>
          </a:bodyPr>
          <a:lstStyle/>
          <a:p>
            <a:pPr>
              <a:lnSpc>
                <a:spcPct val="100000"/>
              </a:lnSpc>
              <a:spcBef>
                <a:spcPct val="0"/>
              </a:spcBef>
              <a:buFontTx/>
              <a:buNone/>
            </a:pPr>
            <a:r>
              <a:rPr lang="gl-ES" sz="3600" b="1" dirty="0" smtClean="0">
                <a:solidFill>
                  <a:schemeClr val="tx2"/>
                </a:solidFill>
                <a:latin typeface="Kingthings Trypewriter 2" pitchFamily="2" charset="0"/>
              </a:rPr>
              <a:t>Melloramos a COLECCIÓN</a:t>
            </a:r>
            <a:r>
              <a:rPr lang="gl-ES" sz="3600" b="1" dirty="0">
                <a:solidFill>
                  <a:schemeClr val="tx2"/>
                </a:solidFill>
                <a:latin typeface="Kingthings Trypewriter 2" pitchFamily="2" charset="0"/>
              </a:rPr>
              <a:t>:</a:t>
            </a:r>
          </a:p>
        </p:txBody>
      </p:sp>
      <p:pic>
        <p:nvPicPr>
          <p:cNvPr id="26629" name="Picture 5" descr="LIBROS"/>
          <p:cNvPicPr>
            <a:picLocks noChangeAspect="1" noChangeArrowheads="1"/>
          </p:cNvPicPr>
          <p:nvPr/>
        </p:nvPicPr>
        <p:blipFill>
          <a:blip r:embed="rId4" cstate="print"/>
          <a:srcRect/>
          <a:stretch>
            <a:fillRect/>
          </a:stretch>
        </p:blipFill>
        <p:spPr bwMode="auto">
          <a:xfrm>
            <a:off x="1142976" y="2847988"/>
            <a:ext cx="1828800" cy="2438400"/>
          </a:xfrm>
          <a:prstGeom prst="rect">
            <a:avLst/>
          </a:prstGeom>
          <a:noFill/>
        </p:spPr>
      </p:pic>
      <p:sp>
        <p:nvSpPr>
          <p:cNvPr id="26632" name="Rectangle 8"/>
          <p:cNvSpPr>
            <a:spLocks noGrp="1" noChangeArrowheads="1"/>
          </p:cNvSpPr>
          <p:nvPr>
            <p:ph type="body" idx="1"/>
          </p:nvPr>
        </p:nvSpPr>
        <p:spPr>
          <a:xfrm>
            <a:off x="3059113" y="2903565"/>
            <a:ext cx="5627687" cy="2325635"/>
          </a:xfrm>
        </p:spPr>
        <p:txBody>
          <a:bodyPr/>
          <a:lstStyle/>
          <a:p>
            <a:pPr>
              <a:spcBef>
                <a:spcPts val="0"/>
              </a:spcBef>
            </a:pPr>
            <a:r>
              <a:rPr lang="gl-ES" sz="2400" dirty="0" err="1" smtClean="0">
                <a:solidFill>
                  <a:schemeClr val="bg1"/>
                </a:solidFill>
                <a:latin typeface="+mj-lt"/>
              </a:rPr>
              <a:t>Reubicación</a:t>
            </a:r>
            <a:endParaRPr lang="gl-ES" sz="1400" dirty="0">
              <a:solidFill>
                <a:schemeClr val="bg1"/>
              </a:solidFill>
              <a:latin typeface="+mj-lt"/>
            </a:endParaRPr>
          </a:p>
          <a:p>
            <a:pPr>
              <a:spcBef>
                <a:spcPts val="0"/>
              </a:spcBef>
            </a:pPr>
            <a:r>
              <a:rPr lang="gl-ES" sz="2400" dirty="0">
                <a:solidFill>
                  <a:srgbClr val="FFFF99"/>
                </a:solidFill>
                <a:latin typeface="+mj-lt"/>
              </a:rPr>
              <a:t>Adaptación </a:t>
            </a:r>
            <a:r>
              <a:rPr lang="gl-ES" sz="2400" dirty="0" smtClean="0">
                <a:solidFill>
                  <a:srgbClr val="FFFF99"/>
                </a:solidFill>
                <a:latin typeface="+mj-lt"/>
              </a:rPr>
              <a:t>CDU</a:t>
            </a:r>
            <a:endParaRPr lang="gl-ES" sz="1400" dirty="0">
              <a:solidFill>
                <a:schemeClr val="bg1"/>
              </a:solidFill>
              <a:latin typeface="+mj-lt"/>
            </a:endParaRPr>
          </a:p>
          <a:p>
            <a:pPr>
              <a:spcBef>
                <a:spcPts val="0"/>
              </a:spcBef>
            </a:pPr>
            <a:r>
              <a:rPr lang="gl-ES" sz="2400" dirty="0" smtClean="0">
                <a:solidFill>
                  <a:schemeClr val="bg1"/>
                </a:solidFill>
                <a:latin typeface="+mj-lt"/>
              </a:rPr>
              <a:t>Difusión</a:t>
            </a:r>
            <a:endParaRPr lang="gl-ES" sz="1400" dirty="0">
              <a:solidFill>
                <a:schemeClr val="bg1"/>
              </a:solidFill>
              <a:latin typeface="+mj-lt"/>
            </a:endParaRPr>
          </a:p>
          <a:p>
            <a:pPr>
              <a:spcBef>
                <a:spcPts val="0"/>
              </a:spcBef>
            </a:pPr>
            <a:r>
              <a:rPr lang="gl-ES" sz="2400" dirty="0" err="1" smtClean="0">
                <a:solidFill>
                  <a:srgbClr val="FFFF99"/>
                </a:solidFill>
                <a:latin typeface="+mj-lt"/>
              </a:rPr>
              <a:t>Expurgos</a:t>
            </a:r>
            <a:endParaRPr lang="gl-ES" sz="1600" dirty="0">
              <a:solidFill>
                <a:srgbClr val="FFFF99"/>
              </a:solidFill>
              <a:latin typeface="+mj-lt"/>
            </a:endParaRPr>
          </a:p>
          <a:p>
            <a:pPr>
              <a:spcBef>
                <a:spcPts val="0"/>
              </a:spcBef>
            </a:pPr>
            <a:r>
              <a:rPr lang="gl-ES" sz="2400" dirty="0">
                <a:solidFill>
                  <a:schemeClr val="bg1"/>
                </a:solidFill>
                <a:latin typeface="+mj-lt"/>
              </a:rPr>
              <a:t>Recheo de </a:t>
            </a:r>
            <a:r>
              <a:rPr lang="gl-ES" sz="2400" dirty="0" smtClean="0">
                <a:solidFill>
                  <a:schemeClr val="bg1"/>
                </a:solidFill>
                <a:latin typeface="+mj-lt"/>
              </a:rPr>
              <a:t>carencias</a:t>
            </a:r>
            <a:endParaRPr lang="gl-ES" sz="1600" dirty="0">
              <a:solidFill>
                <a:schemeClr val="bg1"/>
              </a:solidFill>
              <a:latin typeface="+mj-lt"/>
            </a:endParaRPr>
          </a:p>
          <a:p>
            <a:pPr>
              <a:spcBef>
                <a:spcPts val="0"/>
              </a:spcBef>
            </a:pPr>
            <a:r>
              <a:rPr lang="gl-ES" sz="2400" dirty="0" smtClean="0">
                <a:solidFill>
                  <a:srgbClr val="FFFF99"/>
                </a:solidFill>
                <a:latin typeface="+mj-lt"/>
              </a:rPr>
              <a:t>Sinalización</a:t>
            </a:r>
            <a:endParaRPr lang="gl-ES" sz="1800" dirty="0">
              <a:solidFill>
                <a:srgbClr val="FFFF99"/>
              </a:solidFill>
              <a:latin typeface="+mj-lt"/>
            </a:endParaRPr>
          </a:p>
        </p:txBody>
      </p:sp>
      <p:sp>
        <p:nvSpPr>
          <p:cNvPr id="6" name="5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17</a:t>
            </a:fld>
            <a:endParaRPr lang="gl-ES">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7655" name="Rectangle 7"/>
          <p:cNvSpPr>
            <a:spLocks noChangeArrowheads="1"/>
          </p:cNvSpPr>
          <p:nvPr/>
        </p:nvSpPr>
        <p:spPr bwMode="auto">
          <a:xfrm>
            <a:off x="900113" y="2636838"/>
            <a:ext cx="7848600" cy="2863864"/>
          </a:xfrm>
          <a:prstGeom prst="rect">
            <a:avLst/>
          </a:prstGeom>
          <a:solidFill>
            <a:srgbClr val="6A0BB1"/>
          </a:solidFill>
          <a:ln w="9525">
            <a:noFill/>
            <a:miter lim="800000"/>
            <a:headEnd/>
            <a:tailEnd/>
          </a:ln>
          <a:effectLst/>
        </p:spPr>
        <p:txBody>
          <a:bodyPr wrap="none" anchor="ctr"/>
          <a:lstStyle/>
          <a:p>
            <a:endParaRPr lang="es-ES"/>
          </a:p>
        </p:txBody>
      </p:sp>
      <p:sp>
        <p:nvSpPr>
          <p:cNvPr id="27650" name="Rectangle 2"/>
          <p:cNvSpPr>
            <a:spLocks noChangeArrowheads="1"/>
          </p:cNvSpPr>
          <p:nvPr/>
        </p:nvSpPr>
        <p:spPr bwMode="auto">
          <a:xfrm>
            <a:off x="714348" y="1578106"/>
            <a:ext cx="8102629" cy="707886"/>
          </a:xfrm>
          <a:prstGeom prst="rect">
            <a:avLst/>
          </a:prstGeom>
          <a:noFill/>
          <a:ln w="9525">
            <a:noFill/>
            <a:miter lim="800000"/>
            <a:headEnd/>
            <a:tailEnd/>
          </a:ln>
          <a:effectLst/>
        </p:spPr>
        <p:txBody>
          <a:bodyPr wrap="square">
            <a:spAutoFit/>
          </a:bodyPr>
          <a:lstStyle/>
          <a:p>
            <a:pPr>
              <a:lnSpc>
                <a:spcPct val="100000"/>
              </a:lnSpc>
              <a:spcBef>
                <a:spcPct val="0"/>
              </a:spcBef>
              <a:buFontTx/>
              <a:buNone/>
            </a:pPr>
            <a:r>
              <a:rPr lang="es-ES" sz="4000" dirty="0">
                <a:solidFill>
                  <a:schemeClr val="tx2"/>
                </a:solidFill>
                <a:latin typeface="Kingthings Trypewriter 2" pitchFamily="2" charset="0"/>
              </a:rPr>
              <a:t> </a:t>
            </a:r>
            <a:r>
              <a:rPr lang="es-ES" sz="4000" b="1" dirty="0" smtClean="0">
                <a:solidFill>
                  <a:schemeClr val="tx2"/>
                </a:solidFill>
                <a:latin typeface="Kingthings Trypewriter 2" pitchFamily="2" charset="0"/>
              </a:rPr>
              <a:t>Acondicionamos o ESPAZO</a:t>
            </a:r>
            <a:endParaRPr lang="gl-ES" sz="3600" dirty="0">
              <a:solidFill>
                <a:schemeClr val="tx2"/>
              </a:solidFill>
              <a:latin typeface="Arial" charset="0"/>
            </a:endParaRPr>
          </a:p>
        </p:txBody>
      </p:sp>
      <p:sp>
        <p:nvSpPr>
          <p:cNvPr id="27652" name="Rectangle 4"/>
          <p:cNvSpPr>
            <a:spLocks noGrp="1" noChangeArrowheads="1"/>
          </p:cNvSpPr>
          <p:nvPr>
            <p:ph type="body" idx="1"/>
          </p:nvPr>
        </p:nvSpPr>
        <p:spPr>
          <a:xfrm>
            <a:off x="1187624" y="2589225"/>
            <a:ext cx="7416626" cy="3697295"/>
          </a:xfrm>
        </p:spPr>
        <p:txBody>
          <a:bodyPr/>
          <a:lstStyle/>
          <a:p>
            <a:pPr marL="252000">
              <a:spcBef>
                <a:spcPts val="0"/>
              </a:spcBef>
              <a:buFontTx/>
              <a:buNone/>
            </a:pPr>
            <a:endParaRPr lang="gl-ES" sz="2400" dirty="0" smtClean="0">
              <a:solidFill>
                <a:schemeClr val="tx2"/>
              </a:solidFill>
              <a:latin typeface="Arial" pitchFamily="34" charset="0"/>
              <a:cs typeface="Arial" pitchFamily="34" charset="0"/>
            </a:endParaRPr>
          </a:p>
          <a:p>
            <a:pPr marL="252000">
              <a:spcBef>
                <a:spcPts val="0"/>
              </a:spcBef>
            </a:pPr>
            <a:r>
              <a:rPr lang="gl-ES" sz="2400" dirty="0" smtClean="0">
                <a:solidFill>
                  <a:schemeClr val="bg1"/>
                </a:solidFill>
                <a:latin typeface="Arial" pitchFamily="34" charset="0"/>
                <a:cs typeface="Arial" pitchFamily="34" charset="0"/>
              </a:rPr>
              <a:t>Iluminación </a:t>
            </a:r>
            <a:endParaRPr lang="gl-ES" sz="2400" dirty="0">
              <a:solidFill>
                <a:schemeClr val="bg1"/>
              </a:solidFill>
              <a:latin typeface="Arial" pitchFamily="34" charset="0"/>
              <a:cs typeface="Arial" pitchFamily="34" charset="0"/>
            </a:endParaRPr>
          </a:p>
          <a:p>
            <a:pPr marL="252000">
              <a:spcBef>
                <a:spcPts val="0"/>
              </a:spcBef>
            </a:pPr>
            <a:r>
              <a:rPr lang="gl-ES" sz="2400" dirty="0">
                <a:solidFill>
                  <a:schemeClr val="bg1"/>
                </a:solidFill>
                <a:latin typeface="Arial" pitchFamily="34" charset="0"/>
                <a:cs typeface="Arial" pitchFamily="34" charset="0"/>
              </a:rPr>
              <a:t>Equipamento informático  </a:t>
            </a:r>
          </a:p>
          <a:p>
            <a:pPr marL="252000">
              <a:spcBef>
                <a:spcPts val="0"/>
              </a:spcBef>
            </a:pPr>
            <a:r>
              <a:rPr lang="gl-ES" sz="2400" dirty="0">
                <a:solidFill>
                  <a:schemeClr val="bg1"/>
                </a:solidFill>
                <a:latin typeface="Arial" pitchFamily="34" charset="0"/>
                <a:cs typeface="Arial" pitchFamily="34" charset="0"/>
              </a:rPr>
              <a:t>Adaptación do mobiliario </a:t>
            </a:r>
          </a:p>
          <a:p>
            <a:pPr marL="252000">
              <a:spcBef>
                <a:spcPts val="0"/>
              </a:spcBef>
            </a:pPr>
            <a:r>
              <a:rPr lang="gl-ES" sz="2400" dirty="0">
                <a:solidFill>
                  <a:schemeClr val="bg1"/>
                </a:solidFill>
                <a:latin typeface="Arial" pitchFamily="34" charset="0"/>
                <a:cs typeface="Arial" pitchFamily="34" charset="0"/>
              </a:rPr>
              <a:t>Zona de cine</a:t>
            </a:r>
          </a:p>
          <a:p>
            <a:pPr marL="252000">
              <a:spcBef>
                <a:spcPts val="0"/>
              </a:spcBef>
            </a:pPr>
            <a:r>
              <a:rPr lang="gl-ES" sz="2400" dirty="0">
                <a:solidFill>
                  <a:schemeClr val="bg1"/>
                </a:solidFill>
                <a:latin typeface="Arial" pitchFamily="34" charset="0"/>
                <a:cs typeface="Arial" pitchFamily="34" charset="0"/>
              </a:rPr>
              <a:t>Almacén</a:t>
            </a:r>
          </a:p>
          <a:p>
            <a:pPr marL="252000">
              <a:spcBef>
                <a:spcPts val="0"/>
              </a:spcBef>
            </a:pPr>
            <a:r>
              <a:rPr lang="gl-ES" sz="2400" dirty="0">
                <a:solidFill>
                  <a:schemeClr val="bg1"/>
                </a:solidFill>
                <a:latin typeface="Arial" pitchFamily="34" charset="0"/>
                <a:cs typeface="Arial" pitchFamily="34" charset="0"/>
              </a:rPr>
              <a:t>Espazo para os fondos históricos</a:t>
            </a:r>
          </a:p>
          <a:p>
            <a:pPr marL="252000">
              <a:spcBef>
                <a:spcPts val="0"/>
              </a:spcBef>
              <a:buFontTx/>
              <a:buNone/>
            </a:pPr>
            <a:endParaRPr lang="gl-ES" sz="2400" dirty="0">
              <a:solidFill>
                <a:schemeClr val="bg1"/>
              </a:solidFill>
              <a:latin typeface="Arial" pitchFamily="34" charset="0"/>
              <a:cs typeface="Arial" pitchFamily="34" charset="0"/>
            </a:endParaRPr>
          </a:p>
          <a:p>
            <a:pPr marL="252000" algn="r">
              <a:spcBef>
                <a:spcPts val="0"/>
              </a:spcBef>
              <a:buFontTx/>
              <a:buNone/>
            </a:pPr>
            <a:endParaRPr lang="gl-ES" sz="2400" dirty="0" smtClean="0">
              <a:solidFill>
                <a:schemeClr val="tx2"/>
              </a:solidFill>
              <a:latin typeface="Kingthings Trypewriter 2" pitchFamily="2" charset="0"/>
              <a:cs typeface="Arial" pitchFamily="34" charset="0"/>
            </a:endParaRPr>
          </a:p>
          <a:p>
            <a:pPr marL="252000" algn="r">
              <a:spcBef>
                <a:spcPts val="0"/>
              </a:spcBef>
              <a:buFontTx/>
              <a:buNone/>
            </a:pPr>
            <a:r>
              <a:rPr lang="gl-ES" sz="2400" b="1" dirty="0" smtClean="0">
                <a:solidFill>
                  <a:schemeClr val="tx2"/>
                </a:solidFill>
                <a:latin typeface="Kingthings Trypewriter 2" pitchFamily="2" charset="0"/>
                <a:cs typeface="Arial" pitchFamily="34" charset="0"/>
              </a:rPr>
              <a:t>E ampliamos </a:t>
            </a:r>
            <a:r>
              <a:rPr lang="gl-ES" sz="2400" b="1" dirty="0">
                <a:solidFill>
                  <a:schemeClr val="tx2"/>
                </a:solidFill>
                <a:latin typeface="Kingthings Trypewriter 2" pitchFamily="2" charset="0"/>
                <a:cs typeface="Arial" pitchFamily="34" charset="0"/>
              </a:rPr>
              <a:t>o </a:t>
            </a:r>
            <a:r>
              <a:rPr lang="gl-ES" sz="2400" b="1" dirty="0" smtClean="0">
                <a:solidFill>
                  <a:schemeClr val="tx2"/>
                </a:solidFill>
                <a:latin typeface="Kingthings Trypewriter 2" pitchFamily="2" charset="0"/>
                <a:cs typeface="Arial" pitchFamily="34" charset="0"/>
              </a:rPr>
              <a:t>concepto “biblioteca</a:t>
            </a:r>
            <a:r>
              <a:rPr lang="gl-ES" sz="2400" b="1" dirty="0">
                <a:solidFill>
                  <a:schemeClr val="tx2"/>
                </a:solidFill>
                <a:latin typeface="Kingthings Trypewriter 2" pitchFamily="2" charset="0"/>
                <a:cs typeface="Arial" pitchFamily="34" charset="0"/>
              </a:rPr>
              <a:t>” </a:t>
            </a:r>
          </a:p>
          <a:p>
            <a:pPr marL="252000">
              <a:spcBef>
                <a:spcPts val="0"/>
              </a:spcBef>
            </a:pPr>
            <a:endParaRPr lang="gl-ES" sz="2400" dirty="0">
              <a:solidFill>
                <a:schemeClr val="bg1"/>
              </a:solidFill>
              <a:latin typeface="Arial" pitchFamily="34" charset="0"/>
              <a:cs typeface="Arial" pitchFamily="34" charset="0"/>
            </a:endParaRPr>
          </a:p>
        </p:txBody>
      </p:sp>
      <p:sp>
        <p:nvSpPr>
          <p:cNvPr id="27656" name="Rectangle 8"/>
          <p:cNvSpPr>
            <a:spLocks noChangeArrowheads="1"/>
          </p:cNvSpPr>
          <p:nvPr/>
        </p:nvSpPr>
        <p:spPr bwMode="auto">
          <a:xfrm>
            <a:off x="1258888" y="4941888"/>
            <a:ext cx="527050" cy="823912"/>
          </a:xfrm>
          <a:prstGeom prst="rect">
            <a:avLst/>
          </a:prstGeom>
          <a:noFill/>
          <a:ln w="9525" algn="ctr">
            <a:noFill/>
            <a:miter lim="800000"/>
            <a:headEnd/>
            <a:tailEnd/>
          </a:ln>
          <a:effectLst/>
        </p:spPr>
        <p:txBody>
          <a:bodyPr wrap="none">
            <a:spAutoFit/>
          </a:bodyPr>
          <a:lstStyle/>
          <a:p>
            <a:pPr marL="342900" indent="-342900">
              <a:lnSpc>
                <a:spcPct val="100000"/>
              </a:lnSpc>
            </a:pPr>
            <a:endParaRPr lang="gl-ES" sz="4800">
              <a:solidFill>
                <a:schemeClr val="bg1"/>
              </a:solidFill>
            </a:endParaRPr>
          </a:p>
        </p:txBody>
      </p:sp>
      <p:pic>
        <p:nvPicPr>
          <p:cNvPr id="2050" name="Picture 2" descr="F:\BIBLIOTECA anterior\BIBLIO SANTIAGO\luces.jpg"/>
          <p:cNvPicPr>
            <a:picLocks noChangeAspect="1" noChangeArrowheads="1"/>
          </p:cNvPicPr>
          <p:nvPr/>
        </p:nvPicPr>
        <p:blipFill>
          <a:blip r:embed="rId4" cstate="print"/>
          <a:srcRect/>
          <a:stretch>
            <a:fillRect/>
          </a:stretch>
        </p:blipFill>
        <p:spPr bwMode="auto">
          <a:xfrm>
            <a:off x="5643570" y="2714620"/>
            <a:ext cx="2857520" cy="2143140"/>
          </a:xfrm>
          <a:prstGeom prst="rect">
            <a:avLst/>
          </a:prstGeom>
          <a:noFill/>
        </p:spPr>
      </p:pic>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18</a:t>
            </a:fld>
            <a:endParaRPr lang="gl-E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52490" y="2692415"/>
            <a:ext cx="7848600" cy="3522667"/>
          </a:xfrm>
          <a:prstGeom prst="rect">
            <a:avLst/>
          </a:prstGeom>
          <a:solidFill>
            <a:srgbClr val="6A0BB1"/>
          </a:solidFill>
          <a:ln w="9525">
            <a:noFill/>
            <a:miter lim="800000"/>
            <a:headEnd/>
            <a:tailEnd/>
          </a:ln>
          <a:effectLst/>
        </p:spPr>
        <p:txBody>
          <a:bodyPr wrap="none" anchor="ctr"/>
          <a:lstStyle/>
          <a:p>
            <a:endParaRPr lang="es-ES"/>
          </a:p>
        </p:txBody>
      </p:sp>
      <p:sp>
        <p:nvSpPr>
          <p:cNvPr id="30722" name="Rectangle 2"/>
          <p:cNvSpPr>
            <a:spLocks noChangeArrowheads="1"/>
          </p:cNvSpPr>
          <p:nvPr/>
        </p:nvSpPr>
        <p:spPr bwMode="auto">
          <a:xfrm>
            <a:off x="500034" y="1714488"/>
            <a:ext cx="8501122" cy="707886"/>
          </a:xfrm>
          <a:prstGeom prst="rect">
            <a:avLst/>
          </a:prstGeom>
          <a:noFill/>
          <a:ln w="9525">
            <a:noFill/>
            <a:miter lim="800000"/>
            <a:headEnd/>
            <a:tailEnd/>
          </a:ln>
          <a:effectLst/>
        </p:spPr>
        <p:txBody>
          <a:bodyPr wrap="square">
            <a:spAutoFit/>
          </a:bodyPr>
          <a:lstStyle/>
          <a:p>
            <a:pPr>
              <a:lnSpc>
                <a:spcPct val="100000"/>
              </a:lnSpc>
              <a:spcBef>
                <a:spcPct val="0"/>
              </a:spcBef>
              <a:buFontTx/>
              <a:buNone/>
            </a:pPr>
            <a:r>
              <a:rPr lang="es-ES" sz="4000" b="1" dirty="0" smtClean="0">
                <a:solidFill>
                  <a:schemeClr val="tx2"/>
                </a:solidFill>
                <a:latin typeface="Kingthings Trypewriter 2" pitchFamily="2" charset="0"/>
              </a:rPr>
              <a:t>Organizamos o FUNCIONAMENTO</a:t>
            </a:r>
            <a:endParaRPr lang="gl-ES" sz="3600" b="1" dirty="0">
              <a:solidFill>
                <a:schemeClr val="tx2"/>
              </a:solidFill>
              <a:latin typeface="Arial" charset="0"/>
            </a:endParaRPr>
          </a:p>
        </p:txBody>
      </p:sp>
      <p:sp>
        <p:nvSpPr>
          <p:cNvPr id="30723" name="Rectangle 3"/>
          <p:cNvSpPr>
            <a:spLocks noGrp="1" noChangeArrowheads="1"/>
          </p:cNvSpPr>
          <p:nvPr>
            <p:ph type="body" idx="1"/>
          </p:nvPr>
        </p:nvSpPr>
        <p:spPr>
          <a:xfrm>
            <a:off x="722341" y="2714620"/>
            <a:ext cx="5849923" cy="3425818"/>
          </a:xfrm>
        </p:spPr>
        <p:txBody>
          <a:bodyPr/>
          <a:lstStyle/>
          <a:p>
            <a:pPr>
              <a:spcBef>
                <a:spcPts val="0"/>
              </a:spcBef>
            </a:pPr>
            <a:r>
              <a:rPr lang="gl-ES" sz="2400" dirty="0" smtClean="0">
                <a:solidFill>
                  <a:schemeClr val="bg1"/>
                </a:solidFill>
                <a:latin typeface="Arial" pitchFamily="34" charset="0"/>
                <a:cs typeface="Arial" pitchFamily="34" charset="0"/>
              </a:rPr>
              <a:t>Identificación:  somos </a:t>
            </a:r>
            <a:r>
              <a:rPr lang="gl-ES" sz="2400" dirty="0">
                <a:solidFill>
                  <a:schemeClr val="bg1"/>
                </a:solidFill>
                <a:latin typeface="Arial" pitchFamily="34" charset="0"/>
                <a:cs typeface="Arial" pitchFamily="34" charset="0"/>
              </a:rPr>
              <a:t>unha marca.</a:t>
            </a:r>
          </a:p>
          <a:p>
            <a:pPr>
              <a:spcBef>
                <a:spcPts val="0"/>
              </a:spcBef>
            </a:pPr>
            <a:r>
              <a:rPr lang="gl-ES" sz="2400" dirty="0">
                <a:solidFill>
                  <a:schemeClr val="bg1"/>
                </a:solidFill>
                <a:latin typeface="Arial" pitchFamily="34" charset="0"/>
                <a:cs typeface="Arial" pitchFamily="34" charset="0"/>
              </a:rPr>
              <a:t>Confección de normas de uso da sala e dos materiais. </a:t>
            </a:r>
          </a:p>
          <a:p>
            <a:pPr>
              <a:spcBef>
                <a:spcPts val="0"/>
              </a:spcBef>
            </a:pPr>
            <a:r>
              <a:rPr lang="gl-ES" sz="2400" dirty="0">
                <a:solidFill>
                  <a:schemeClr val="bg1"/>
                </a:solidFill>
                <a:latin typeface="Arial" pitchFamily="34" charset="0"/>
                <a:cs typeface="Arial" pitchFamily="34" charset="0"/>
              </a:rPr>
              <a:t>Criterios de gasto sobre orzamentos previos. </a:t>
            </a:r>
          </a:p>
          <a:p>
            <a:pPr>
              <a:spcBef>
                <a:spcPts val="0"/>
              </a:spcBef>
            </a:pPr>
            <a:r>
              <a:rPr lang="gl-ES" sz="2400" dirty="0">
                <a:solidFill>
                  <a:schemeClr val="bg1"/>
                </a:solidFill>
                <a:latin typeface="Arial" pitchFamily="34" charset="0"/>
                <a:cs typeface="Arial" pitchFamily="34" charset="0"/>
              </a:rPr>
              <a:t>Horarios e persoal. O “equipo da biblioteca”. O equipo auxiliar e a implicación do alumnado. Busca de colaboradores para tarefas </a:t>
            </a:r>
            <a:r>
              <a:rPr lang="gl-ES" sz="2400" dirty="0" smtClean="0">
                <a:solidFill>
                  <a:schemeClr val="bg1"/>
                </a:solidFill>
                <a:latin typeface="Arial" pitchFamily="34" charset="0"/>
                <a:cs typeface="Arial" pitchFamily="34" charset="0"/>
              </a:rPr>
              <a:t>concretas.</a:t>
            </a:r>
            <a:endParaRPr lang="gl-ES" sz="2400" dirty="0">
              <a:solidFill>
                <a:schemeClr val="bg1"/>
              </a:solidFill>
              <a:latin typeface="Arial" pitchFamily="34" charset="0"/>
              <a:cs typeface="Arial" pitchFamily="34" charset="0"/>
            </a:endParaRPr>
          </a:p>
          <a:p>
            <a:pPr>
              <a:spcBef>
                <a:spcPts val="0"/>
              </a:spcBef>
            </a:pPr>
            <a:endParaRPr lang="gl-ES" sz="2400" dirty="0">
              <a:solidFill>
                <a:schemeClr val="bg1"/>
              </a:solidFill>
              <a:latin typeface="Arial" pitchFamily="34" charset="0"/>
              <a:cs typeface="Arial" pitchFamily="34" charset="0"/>
            </a:endParaRPr>
          </a:p>
        </p:txBody>
      </p:sp>
      <p:pic>
        <p:nvPicPr>
          <p:cNvPr id="3074" name="Picture 2" descr="C:\Users\ISIADORA\Desktop\A BIBLIOTECA DO MOSTEIRO\IMAXES\BIB.jpg"/>
          <p:cNvPicPr>
            <a:picLocks noChangeAspect="1" noChangeArrowheads="1"/>
          </p:cNvPicPr>
          <p:nvPr/>
        </p:nvPicPr>
        <p:blipFill>
          <a:blip r:embed="rId4" cstate="print"/>
          <a:srcRect/>
          <a:stretch>
            <a:fillRect/>
          </a:stretch>
        </p:blipFill>
        <p:spPr bwMode="auto">
          <a:xfrm>
            <a:off x="7143768" y="4714884"/>
            <a:ext cx="735087" cy="714380"/>
          </a:xfrm>
          <a:prstGeom prst="rect">
            <a:avLst/>
          </a:prstGeom>
          <a:noFill/>
        </p:spPr>
      </p:pic>
      <p:sp>
        <p:nvSpPr>
          <p:cNvPr id="6" name="5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19</a:t>
            </a:fld>
            <a:endParaRPr lang="gl-ES" dirty="0">
              <a:solidFill>
                <a:schemeClr val="bg1"/>
              </a:solidFill>
            </a:endParaRPr>
          </a:p>
        </p:txBody>
      </p:sp>
      <p:pic>
        <p:nvPicPr>
          <p:cNvPr id="206849" name="Picture 1" descr="C:\Users\ISIDORA\Desktop\LOGOS\PROXECTO NOVO\1 DEFINITIVOS JPG\LOGO BIBLIO.jpg"/>
          <p:cNvPicPr>
            <a:picLocks noChangeAspect="1" noChangeArrowheads="1"/>
          </p:cNvPicPr>
          <p:nvPr/>
        </p:nvPicPr>
        <p:blipFill>
          <a:blip r:embed="rId5" cstate="print"/>
          <a:srcRect/>
          <a:stretch>
            <a:fillRect/>
          </a:stretch>
        </p:blipFill>
        <p:spPr bwMode="auto">
          <a:xfrm>
            <a:off x="6516216" y="2786058"/>
            <a:ext cx="1873593" cy="18415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85000"/>
            <a:lumOff val="15000"/>
          </a:schemeClr>
        </a:solidFill>
        <a:effectLst/>
      </p:bgPr>
    </p:bg>
    <p:spTree>
      <p:nvGrpSpPr>
        <p:cNvPr id="1" name=""/>
        <p:cNvGrpSpPr/>
        <p:nvPr/>
      </p:nvGrpSpPr>
      <p:grpSpPr>
        <a:xfrm>
          <a:off x="0" y="0"/>
          <a:ext cx="0" cy="0"/>
          <a:chOff x="0" y="0"/>
          <a:chExt cx="0" cy="0"/>
        </a:xfrm>
      </p:grpSpPr>
      <p:pic>
        <p:nvPicPr>
          <p:cNvPr id="2052" name="Picture 4" descr="presenta"/>
          <p:cNvPicPr>
            <a:picLocks noChangeAspect="1" noChangeArrowheads="1"/>
          </p:cNvPicPr>
          <p:nvPr/>
        </p:nvPicPr>
        <p:blipFill>
          <a:blip r:embed="rId4" cstate="print"/>
          <a:srcRect/>
          <a:stretch>
            <a:fillRect/>
          </a:stretch>
        </p:blipFill>
        <p:spPr bwMode="auto">
          <a:xfrm>
            <a:off x="2339752" y="692696"/>
            <a:ext cx="4464670" cy="3696044"/>
          </a:xfrm>
          <a:prstGeom prst="rect">
            <a:avLst/>
          </a:prstGeom>
          <a:noFill/>
          <a:ln w="9525">
            <a:noFill/>
            <a:miter lim="800000"/>
            <a:headEnd/>
            <a:tailEnd/>
          </a:ln>
        </p:spPr>
      </p:pic>
      <p:sp>
        <p:nvSpPr>
          <p:cNvPr id="2051" name="Rectangle 3"/>
          <p:cNvSpPr>
            <a:spLocks noGrp="1" noChangeArrowheads="1"/>
          </p:cNvSpPr>
          <p:nvPr>
            <p:ph type="subTitle" idx="1"/>
          </p:nvPr>
        </p:nvSpPr>
        <p:spPr>
          <a:xfrm>
            <a:off x="467544" y="4005064"/>
            <a:ext cx="8424863" cy="2232025"/>
          </a:xfrm>
        </p:spPr>
        <p:txBody>
          <a:bodyPr/>
          <a:lstStyle/>
          <a:p>
            <a:pPr eaLnBrk="1" hangingPunct="1"/>
            <a:r>
              <a:rPr lang="gl-ES" sz="13000" dirty="0" smtClean="0">
                <a:solidFill>
                  <a:srgbClr val="FFFF99"/>
                </a:solidFill>
                <a:latin typeface="Kingthings Trypewriter 2" pitchFamily="2" charset="0"/>
              </a:rPr>
              <a:t>PRESENTA</a:t>
            </a:r>
          </a:p>
        </p:txBody>
      </p:sp>
      <p:sp>
        <p:nvSpPr>
          <p:cNvPr id="5" name="4 Marcador de número de diapositiva"/>
          <p:cNvSpPr>
            <a:spLocks noGrp="1"/>
          </p:cNvSpPr>
          <p:nvPr>
            <p:ph type="sldNum" sz="quarter" idx="12"/>
          </p:nvPr>
        </p:nvSpPr>
        <p:spPr/>
        <p:txBody>
          <a:bodyPr/>
          <a:lstStyle/>
          <a:p>
            <a:pPr>
              <a:defRPr/>
            </a:pPr>
            <a:fld id="{D32D60FF-A8CD-4B7F-85B3-C5FB3FACDBAF}" type="slidenum">
              <a:rPr lang="gl-ES" smtClean="0">
                <a:solidFill>
                  <a:schemeClr val="bg1"/>
                </a:solidFill>
              </a:rPr>
              <a:pPr>
                <a:defRPr/>
              </a:pPr>
              <a:t>2</a:t>
            </a:fld>
            <a:endParaRPr lang="gl-ES">
              <a:solidFill>
                <a:schemeClr val="bg1"/>
              </a:solidFill>
            </a:endParaRPr>
          </a:p>
        </p:txBody>
      </p:sp>
      <p:pic>
        <p:nvPicPr>
          <p:cNvPr id="8" name="Picture 2" descr="C:\Users\ISIADORA\Desktop\CFR PONTEVEDRA PROXECTO LECTOR NOVEMBRO 15\GRAFICOS\A VIDA E O CINE.png"/>
          <p:cNvPicPr>
            <a:picLocks noChangeAspect="1" noChangeArrowheads="1"/>
          </p:cNvPicPr>
          <p:nvPr/>
        </p:nvPicPr>
        <p:blipFill>
          <a:blip r:embed="rId5" cstate="print"/>
          <a:srcRect/>
          <a:stretch>
            <a:fillRect/>
          </a:stretch>
        </p:blipFill>
        <p:spPr bwMode="auto">
          <a:xfrm>
            <a:off x="7286644" y="428604"/>
            <a:ext cx="1438812" cy="1233504"/>
          </a:xfrm>
          <a:prstGeom prst="rect">
            <a:avLst/>
          </a:prstGeom>
          <a:noFill/>
        </p:spPr>
      </p:pic>
    </p:spTree>
    <p:custDataLst>
      <p:tags r:id="rId1"/>
    </p:custDataLst>
  </p:cSld>
  <p:clrMapOvr>
    <a:masterClrMapping/>
  </p:clrMapOvr>
  <p:transition advTm="6489">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52490" y="2978167"/>
            <a:ext cx="7848600" cy="2879725"/>
          </a:xfrm>
          <a:prstGeom prst="rect">
            <a:avLst/>
          </a:prstGeom>
          <a:solidFill>
            <a:srgbClr val="6A0BB1"/>
          </a:solidFill>
          <a:ln w="9525">
            <a:noFill/>
            <a:miter lim="800000"/>
            <a:headEnd/>
            <a:tailEnd/>
          </a:ln>
          <a:effectLst/>
        </p:spPr>
        <p:txBody>
          <a:bodyPr wrap="none" anchor="ctr"/>
          <a:lstStyle/>
          <a:p>
            <a:endParaRPr lang="es-ES"/>
          </a:p>
        </p:txBody>
      </p:sp>
      <p:sp>
        <p:nvSpPr>
          <p:cNvPr id="30722" name="Rectangle 2"/>
          <p:cNvSpPr>
            <a:spLocks noChangeArrowheads="1"/>
          </p:cNvSpPr>
          <p:nvPr/>
        </p:nvSpPr>
        <p:spPr bwMode="auto">
          <a:xfrm>
            <a:off x="571472" y="1500174"/>
            <a:ext cx="678664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Implantamos a</a:t>
            </a:r>
          </a:p>
          <a:p>
            <a:pPr algn="ctr">
              <a:lnSpc>
                <a:spcPct val="100000"/>
              </a:lnSpc>
              <a:spcBef>
                <a:spcPct val="0"/>
              </a:spcBef>
              <a:buFontTx/>
              <a:buNone/>
            </a:pPr>
            <a:r>
              <a:rPr lang="es-ES" sz="4000" b="1" dirty="0" smtClean="0">
                <a:solidFill>
                  <a:schemeClr val="tx2"/>
                </a:solidFill>
                <a:latin typeface="Kingthings Trypewriter 2" pitchFamily="2" charset="0"/>
              </a:rPr>
              <a:t>HORA DE LECTURA</a:t>
            </a:r>
            <a:endParaRPr lang="gl-ES" sz="3600" b="1" dirty="0">
              <a:solidFill>
                <a:schemeClr val="tx2"/>
              </a:solidFill>
              <a:latin typeface="Arial" charset="0"/>
            </a:endParaRPr>
          </a:p>
        </p:txBody>
      </p:sp>
      <p:sp>
        <p:nvSpPr>
          <p:cNvPr id="30723" name="Rectangle 3"/>
          <p:cNvSpPr>
            <a:spLocks noGrp="1" noChangeArrowheads="1"/>
          </p:cNvSpPr>
          <p:nvPr>
            <p:ph type="body" idx="1"/>
          </p:nvPr>
        </p:nvSpPr>
        <p:spPr>
          <a:xfrm>
            <a:off x="642911" y="3432206"/>
            <a:ext cx="6215105" cy="2782876"/>
          </a:xfrm>
        </p:spPr>
        <p:txBody>
          <a:bodyPr/>
          <a:lstStyle/>
          <a:p>
            <a:pPr>
              <a:spcBef>
                <a:spcPts val="0"/>
              </a:spcBef>
            </a:pPr>
            <a:r>
              <a:rPr lang="gl-ES" sz="2400" dirty="0" smtClean="0">
                <a:solidFill>
                  <a:schemeClr val="bg1"/>
                </a:solidFill>
                <a:latin typeface="Arial" pitchFamily="34" charset="0"/>
                <a:cs typeface="Arial" pitchFamily="34" charset="0"/>
              </a:rPr>
              <a:t>Profesorado.</a:t>
            </a:r>
          </a:p>
          <a:p>
            <a:pPr>
              <a:spcBef>
                <a:spcPts val="0"/>
              </a:spcBef>
            </a:pPr>
            <a:r>
              <a:rPr lang="gl-ES" sz="2400" dirty="0" smtClean="0">
                <a:solidFill>
                  <a:schemeClr val="bg1"/>
                </a:solidFill>
                <a:latin typeface="Arial" pitchFamily="34" charset="0"/>
                <a:cs typeface="Arial" pitchFamily="34" charset="0"/>
              </a:rPr>
              <a:t>Espazo.</a:t>
            </a:r>
          </a:p>
          <a:p>
            <a:pPr>
              <a:spcBef>
                <a:spcPts val="0"/>
              </a:spcBef>
            </a:pPr>
            <a:r>
              <a:rPr lang="gl-ES" sz="2400" dirty="0" smtClean="0">
                <a:solidFill>
                  <a:schemeClr val="bg1"/>
                </a:solidFill>
                <a:latin typeface="Arial" pitchFamily="34" charset="0"/>
                <a:cs typeface="Arial" pitchFamily="34" charset="0"/>
              </a:rPr>
              <a:t>Suxestións metodolóxicas</a:t>
            </a:r>
          </a:p>
          <a:p>
            <a:pPr>
              <a:spcBef>
                <a:spcPts val="0"/>
              </a:spcBef>
            </a:pPr>
            <a:r>
              <a:rPr lang="gl-ES" sz="2400" dirty="0" smtClean="0">
                <a:solidFill>
                  <a:schemeClr val="bg1"/>
                </a:solidFill>
                <a:latin typeface="Arial" pitchFamily="34" charset="0"/>
                <a:cs typeface="Arial" pitchFamily="34" charset="0"/>
              </a:rPr>
              <a:t>Programación fornecida desde a biblioteca en función dos eixes temáticos de cada curso.</a:t>
            </a:r>
          </a:p>
          <a:p>
            <a:pPr>
              <a:spcBef>
                <a:spcPts val="0"/>
              </a:spcBef>
              <a:buNone/>
            </a:pPr>
            <a:endParaRPr lang="gl-ES" sz="2400" dirty="0">
              <a:solidFill>
                <a:schemeClr val="bg1"/>
              </a:solidFill>
              <a:latin typeface="Arial" pitchFamily="34" charset="0"/>
              <a:cs typeface="Arial" pitchFamily="34" charset="0"/>
            </a:endParaRPr>
          </a:p>
        </p:txBody>
      </p:sp>
      <p:pic>
        <p:nvPicPr>
          <p:cNvPr id="4098" name="Picture 2">
            <a:hlinkClick r:id="rId4" action="ppaction://hlinkfile"/>
          </p:cNvPr>
          <p:cNvPicPr>
            <a:picLocks noChangeAspect="1" noChangeArrowheads="1"/>
          </p:cNvPicPr>
          <p:nvPr/>
        </p:nvPicPr>
        <p:blipFill>
          <a:blip r:embed="rId5" cstate="print"/>
          <a:srcRect/>
          <a:stretch>
            <a:fillRect/>
          </a:stretch>
        </p:blipFill>
        <p:spPr bwMode="auto">
          <a:xfrm>
            <a:off x="6858016" y="1571612"/>
            <a:ext cx="2047875" cy="4724400"/>
          </a:xfrm>
          <a:prstGeom prst="rect">
            <a:avLst/>
          </a:prstGeom>
          <a:noFill/>
          <a:ln w="9525">
            <a:noFill/>
            <a:miter lim="800000"/>
            <a:headEnd/>
            <a:tailEnd/>
          </a:ln>
          <a:effectLst/>
        </p:spPr>
      </p:pic>
      <p:sp>
        <p:nvSpPr>
          <p:cNvPr id="8" name="7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20</a:t>
            </a:fld>
            <a:endParaRPr lang="gl-ES" dirty="0">
              <a:solidFill>
                <a:schemeClr val="bg1"/>
              </a:solidFill>
            </a:endParaRPr>
          </a:p>
        </p:txBody>
      </p:sp>
      <p:pic>
        <p:nvPicPr>
          <p:cNvPr id="1026" name="Picture 2">
            <a:hlinkClick r:id="rId6"/>
          </p:cNvPr>
          <p:cNvPicPr>
            <a:picLocks noChangeAspect="1" noChangeArrowheads="1"/>
          </p:cNvPicPr>
          <p:nvPr/>
        </p:nvPicPr>
        <p:blipFill>
          <a:blip r:embed="rId7" cstate="print"/>
          <a:srcRect/>
          <a:stretch>
            <a:fillRect/>
          </a:stretch>
        </p:blipFill>
        <p:spPr bwMode="auto">
          <a:xfrm rot="20590730">
            <a:off x="4615584" y="3274748"/>
            <a:ext cx="2488938" cy="6692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52490" y="2357431"/>
            <a:ext cx="7848600" cy="3500462"/>
          </a:xfrm>
          <a:prstGeom prst="rect">
            <a:avLst/>
          </a:prstGeom>
          <a:solidFill>
            <a:srgbClr val="6A0BB1"/>
          </a:solidFill>
          <a:ln w="9525">
            <a:noFill/>
            <a:miter lim="800000"/>
            <a:headEnd/>
            <a:tailEnd/>
          </a:ln>
          <a:effectLst/>
        </p:spPr>
        <p:txBody>
          <a:bodyPr wrap="none" anchor="ctr"/>
          <a:lstStyle/>
          <a:p>
            <a:endParaRPr lang="es-ES"/>
          </a:p>
        </p:txBody>
      </p:sp>
      <p:sp>
        <p:nvSpPr>
          <p:cNvPr id="30722" name="Rectangle 2"/>
          <p:cNvSpPr>
            <a:spLocks noChangeArrowheads="1"/>
          </p:cNvSpPr>
          <p:nvPr/>
        </p:nvSpPr>
        <p:spPr bwMode="auto">
          <a:xfrm>
            <a:off x="785786" y="1000108"/>
            <a:ext cx="742955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err="1" smtClean="0">
                <a:solidFill>
                  <a:schemeClr val="tx2"/>
                </a:solidFill>
                <a:latin typeface="Kingthings Trypewriter 2" pitchFamily="2" charset="0"/>
              </a:rPr>
              <a:t>Deseñamos</a:t>
            </a:r>
            <a:r>
              <a:rPr lang="es-ES" sz="4000" b="1" dirty="0" smtClean="0">
                <a:solidFill>
                  <a:schemeClr val="tx2"/>
                </a:solidFill>
                <a:latin typeface="Kingthings Trypewriter 2" pitchFamily="2" charset="0"/>
              </a:rPr>
              <a:t> un</a:t>
            </a:r>
          </a:p>
          <a:p>
            <a:pPr algn="ctr">
              <a:lnSpc>
                <a:spcPct val="100000"/>
              </a:lnSpc>
              <a:spcBef>
                <a:spcPct val="0"/>
              </a:spcBef>
              <a:buFontTx/>
              <a:buNone/>
            </a:pPr>
            <a:r>
              <a:rPr lang="es-ES" sz="4000" b="1" dirty="0" smtClean="0">
                <a:solidFill>
                  <a:schemeClr val="tx2"/>
                </a:solidFill>
                <a:latin typeface="Kingthings Trypewriter 2" pitchFamily="2" charset="0"/>
              </a:rPr>
              <a:t>ESQUEMA DE ACTIVIDADES</a:t>
            </a:r>
            <a:endParaRPr lang="gl-ES" sz="3600" b="1" dirty="0">
              <a:solidFill>
                <a:schemeClr val="tx2"/>
              </a:solidFill>
              <a:latin typeface="Arial" charset="0"/>
            </a:endParaRPr>
          </a:p>
        </p:txBody>
      </p:sp>
      <p:sp>
        <p:nvSpPr>
          <p:cNvPr id="30723" name="Rectangle 3"/>
          <p:cNvSpPr>
            <a:spLocks noGrp="1" noChangeArrowheads="1"/>
          </p:cNvSpPr>
          <p:nvPr>
            <p:ph type="body" idx="1"/>
          </p:nvPr>
        </p:nvSpPr>
        <p:spPr>
          <a:xfrm>
            <a:off x="928661" y="2789264"/>
            <a:ext cx="7215239" cy="2782876"/>
          </a:xfrm>
        </p:spPr>
        <p:txBody>
          <a:bodyPr/>
          <a:lstStyle/>
          <a:p>
            <a:pPr>
              <a:spcBef>
                <a:spcPts val="0"/>
              </a:spcBef>
              <a:buNone/>
            </a:pPr>
            <a:r>
              <a:rPr lang="gl-ES" sz="2400" dirty="0" smtClean="0">
                <a:latin typeface="Arial" pitchFamily="34" charset="0"/>
                <a:cs typeface="Arial" pitchFamily="34" charset="0"/>
              </a:rPr>
              <a:t>	</a:t>
            </a:r>
            <a:r>
              <a:rPr lang="gl-ES" sz="2400" dirty="0" smtClean="0">
                <a:solidFill>
                  <a:schemeClr val="bg1"/>
                </a:solidFill>
                <a:latin typeface="Arial" pitchFamily="34" charset="0"/>
                <a:cs typeface="Arial" pitchFamily="34" charset="0"/>
              </a:rPr>
              <a:t>…para as campañas de dinamización, que vai variando en función da temática pero que imita o formato publicitario: intrigar, sorprender, informar, ofrecer: </a:t>
            </a:r>
            <a:r>
              <a:rPr lang="gl-ES" sz="2400" dirty="0" err="1" smtClean="0">
                <a:solidFill>
                  <a:schemeClr val="bg1"/>
                </a:solidFill>
                <a:latin typeface="Arial" pitchFamily="34" charset="0"/>
                <a:cs typeface="Arial" pitchFamily="34" charset="0"/>
              </a:rPr>
              <a:t>cartelería</a:t>
            </a:r>
            <a:r>
              <a:rPr lang="gl-ES" sz="2400" dirty="0" smtClean="0">
                <a:solidFill>
                  <a:schemeClr val="bg1"/>
                </a:solidFill>
                <a:latin typeface="Arial" pitchFamily="34" charset="0"/>
                <a:cs typeface="Arial" pitchFamily="34" charset="0"/>
              </a:rPr>
              <a:t>, exposicións, proposta de actividades aos departamentos, actividades </a:t>
            </a:r>
            <a:r>
              <a:rPr lang="gl-ES" sz="2400" dirty="0" err="1" smtClean="0">
                <a:solidFill>
                  <a:schemeClr val="bg1"/>
                </a:solidFill>
                <a:latin typeface="Arial" pitchFamily="34" charset="0"/>
                <a:cs typeface="Arial" pitchFamily="34" charset="0"/>
              </a:rPr>
              <a:t>pàra</a:t>
            </a:r>
            <a:r>
              <a:rPr lang="gl-ES" sz="2400" dirty="0" smtClean="0">
                <a:solidFill>
                  <a:schemeClr val="bg1"/>
                </a:solidFill>
                <a:latin typeface="Arial" pitchFamily="34" charset="0"/>
                <a:cs typeface="Arial" pitchFamily="34" charset="0"/>
              </a:rPr>
              <a:t> outros públicos, formas de participación…</a:t>
            </a:r>
          </a:p>
        </p:txBody>
      </p:sp>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21</a:t>
            </a:fld>
            <a:endParaRPr lang="gl-ES"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F0FA72F4-482B-4B40-B59C-7291403E31EA}" type="slidenum">
              <a:rPr lang="gl-ES" smtClean="0">
                <a:solidFill>
                  <a:schemeClr val="bg1"/>
                </a:solidFill>
              </a:rPr>
              <a:pPr>
                <a:defRPr/>
              </a:pPr>
              <a:t>22</a:t>
            </a:fld>
            <a:endParaRPr lang="gl-ES" dirty="0">
              <a:solidFill>
                <a:schemeClr val="bg1"/>
              </a:solidFill>
            </a:endParaRPr>
          </a:p>
        </p:txBody>
      </p:sp>
      <p:sp>
        <p:nvSpPr>
          <p:cNvPr id="12290" name="2 Marcador de contenido"/>
          <p:cNvSpPr>
            <a:spLocks noGrp="1"/>
          </p:cNvSpPr>
          <p:nvPr>
            <p:ph idx="1"/>
          </p:nvPr>
        </p:nvSpPr>
        <p:spPr>
          <a:xfrm>
            <a:off x="395536" y="1556792"/>
            <a:ext cx="8229600" cy="1500198"/>
          </a:xfrm>
        </p:spPr>
        <p:txBody>
          <a:bodyPr/>
          <a:lstStyle/>
          <a:p>
            <a:pPr algn="ctr" eaLnBrk="1" hangingPunct="1">
              <a:spcBef>
                <a:spcPct val="0"/>
              </a:spcBef>
              <a:buFontTx/>
              <a:buNone/>
            </a:pPr>
            <a:r>
              <a:rPr lang="gl-ES" sz="6000" b="1" dirty="0" smtClean="0">
                <a:solidFill>
                  <a:srgbClr val="FFFF99"/>
                </a:solidFill>
                <a:latin typeface="Kingthings Trypewriter 2" pitchFamily="2" charset="0"/>
              </a:rPr>
              <a:t>Por outro lado, deseñando </a:t>
            </a:r>
          </a:p>
          <a:p>
            <a:pPr algn="ctr" eaLnBrk="1" hangingPunct="1">
              <a:spcBef>
                <a:spcPct val="0"/>
              </a:spcBef>
              <a:buFontTx/>
              <a:buNone/>
            </a:pPr>
            <a:r>
              <a:rPr lang="gl-ES" sz="6000" b="1" dirty="0" smtClean="0">
                <a:solidFill>
                  <a:srgbClr val="FFC000"/>
                </a:solidFill>
                <a:latin typeface="Kingthings Trypewriter 2" pitchFamily="2" charset="0"/>
              </a:rPr>
              <a:t>UN PLAN PARA A LECTURA</a:t>
            </a:r>
            <a:endParaRPr lang="gl-ES" sz="6000" dirty="0" smtClean="0">
              <a:solidFill>
                <a:srgbClr val="FFC000"/>
              </a:solidFill>
              <a:latin typeface="Kingthings Trypewriter 2" pitchFamily="2" charset="0"/>
            </a:endParaRPr>
          </a:p>
          <a:p>
            <a:pPr algn="ctr" eaLnBrk="1" hangingPunct="1">
              <a:spcBef>
                <a:spcPct val="0"/>
              </a:spcBef>
              <a:buFontTx/>
              <a:buNone/>
            </a:pPr>
            <a:endParaRPr lang="es-ES" sz="2800" dirty="0" smtClean="0">
              <a:solidFill>
                <a:schemeClr val="bg1"/>
              </a:solidFill>
              <a:latin typeface="Kingthings Trypewriter 2"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F0FA72F4-482B-4B40-B59C-7291403E31EA}" type="slidenum">
              <a:rPr lang="gl-ES" smtClean="0">
                <a:solidFill>
                  <a:schemeClr val="bg1"/>
                </a:solidFill>
              </a:rPr>
              <a:pPr>
                <a:defRPr/>
              </a:pPr>
              <a:t>23</a:t>
            </a:fld>
            <a:endParaRPr lang="gl-ES" dirty="0">
              <a:solidFill>
                <a:schemeClr val="bg1"/>
              </a:solidFill>
            </a:endParaRPr>
          </a:p>
        </p:txBody>
      </p:sp>
      <p:sp>
        <p:nvSpPr>
          <p:cNvPr id="12290" name="2 Marcador de contenido"/>
          <p:cNvSpPr>
            <a:spLocks noGrp="1"/>
          </p:cNvSpPr>
          <p:nvPr>
            <p:ph idx="1"/>
          </p:nvPr>
        </p:nvSpPr>
        <p:spPr>
          <a:xfrm>
            <a:off x="395536" y="1556792"/>
            <a:ext cx="8229600" cy="1500198"/>
          </a:xfrm>
        </p:spPr>
        <p:txBody>
          <a:bodyPr/>
          <a:lstStyle/>
          <a:p>
            <a:pPr algn="ctr" eaLnBrk="1" hangingPunct="1">
              <a:spcBef>
                <a:spcPct val="0"/>
              </a:spcBef>
              <a:buFontTx/>
              <a:buNone/>
            </a:pPr>
            <a:r>
              <a:rPr lang="gl-ES" sz="6000" b="1" dirty="0" smtClean="0">
                <a:solidFill>
                  <a:srgbClr val="FFC000"/>
                </a:solidFill>
                <a:latin typeface="Kingthings Trypewriter 2" pitchFamily="2" charset="0"/>
              </a:rPr>
              <a:t>UN PLAN</a:t>
            </a:r>
            <a:endParaRPr lang="gl-ES" sz="6000" dirty="0" smtClean="0">
              <a:solidFill>
                <a:srgbClr val="FFC000"/>
              </a:solidFill>
              <a:latin typeface="Kingthings Trypewriter 2" pitchFamily="2" charset="0"/>
            </a:endParaRPr>
          </a:p>
          <a:p>
            <a:pPr algn="ctr" eaLnBrk="1" hangingPunct="1">
              <a:spcBef>
                <a:spcPct val="0"/>
              </a:spcBef>
              <a:buFontTx/>
              <a:buNone/>
            </a:pPr>
            <a:endParaRPr lang="es-ES" sz="2800" dirty="0" smtClean="0">
              <a:solidFill>
                <a:schemeClr val="bg1"/>
              </a:solidFill>
              <a:latin typeface="Kingthings Trypewriter 2" pitchFamily="2" charset="0"/>
            </a:endParaRPr>
          </a:p>
        </p:txBody>
      </p:sp>
      <p:sp>
        <p:nvSpPr>
          <p:cNvPr id="4" name="3 CuadroTexto"/>
          <p:cNvSpPr txBox="1"/>
          <p:nvPr/>
        </p:nvSpPr>
        <p:spPr>
          <a:xfrm>
            <a:off x="6084168" y="980728"/>
            <a:ext cx="1512168" cy="2215991"/>
          </a:xfrm>
          <a:prstGeom prst="rect">
            <a:avLst/>
          </a:prstGeom>
          <a:noFill/>
        </p:spPr>
        <p:txBody>
          <a:bodyPr wrap="square" rtlCol="0">
            <a:spAutoFit/>
          </a:bodyPr>
          <a:lstStyle/>
          <a:p>
            <a:r>
              <a:rPr lang="gl-ES" sz="13800" dirty="0" smtClean="0">
                <a:solidFill>
                  <a:srgbClr val="FF0000"/>
                </a:solidFill>
                <a:latin typeface="Arial Black" pitchFamily="34" charset="0"/>
              </a:rPr>
              <a:t>?</a:t>
            </a:r>
            <a:endParaRPr lang="gl-ES" sz="13800" dirty="0">
              <a:solidFill>
                <a:srgbClr val="FF0000"/>
              </a:solidFill>
              <a:latin typeface="Arial Black" pitchFamily="34" charset="0"/>
            </a:endParaRPr>
          </a:p>
        </p:txBody>
      </p:sp>
      <p:sp>
        <p:nvSpPr>
          <p:cNvPr id="5" name="Rectangle 3"/>
          <p:cNvSpPr txBox="1">
            <a:spLocks noChangeArrowheads="1"/>
          </p:cNvSpPr>
          <p:nvPr/>
        </p:nvSpPr>
        <p:spPr bwMode="auto">
          <a:xfrm>
            <a:off x="2483768" y="2852936"/>
            <a:ext cx="454125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0"/>
              </a:spcBef>
              <a:spcAft>
                <a:spcPct val="0"/>
              </a:spcAft>
              <a:buClrTx/>
              <a:buSzTx/>
              <a:tabLst/>
              <a:defRPr/>
            </a:pPr>
            <a:r>
              <a:rPr lang="es-ES" sz="1800" kern="0" noProof="0" dirty="0" smtClean="0">
                <a:latin typeface="Arial" pitchFamily="34" charset="0"/>
              </a:rPr>
              <a:t>Na normativa, </a:t>
            </a:r>
            <a:r>
              <a:rPr lang="es-ES" sz="1800" kern="0" noProof="0" dirty="0" err="1" smtClean="0">
                <a:latin typeface="Arial" pitchFamily="34" charset="0"/>
              </a:rPr>
              <a:t>nese</a:t>
            </a:r>
            <a:r>
              <a:rPr lang="es-ES" sz="1800" kern="0" noProof="0" dirty="0" smtClean="0">
                <a:latin typeface="Arial" pitchFamily="34" charset="0"/>
              </a:rPr>
              <a:t> momento son </a:t>
            </a:r>
            <a:r>
              <a:rPr lang="es-ES" sz="1800" kern="0" noProof="0" dirty="0" err="1" smtClean="0">
                <a:latin typeface="Arial" pitchFamily="34" charset="0"/>
              </a:rPr>
              <a:t>dous</a:t>
            </a:r>
            <a:r>
              <a:rPr lang="es-ES" sz="1800" kern="0" dirty="0" smtClean="0">
                <a:latin typeface="Arial" pitchFamily="34" charset="0"/>
              </a:rPr>
              <a:t>:</a:t>
            </a:r>
            <a:endParaRPr kumimoji="0" lang="es-ES" sz="1800" i="0" u="none" strike="noStrike" kern="0" cap="none" spc="0" normalizeH="0" baseline="0" noProof="0" dirty="0" smtClean="0">
              <a:ln>
                <a:noFill/>
              </a:ln>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80000"/>
              </a:lnSpc>
              <a:spcBef>
                <a:spcPts val="0"/>
              </a:spcBef>
              <a:spcAft>
                <a:spcPct val="0"/>
              </a:spcAft>
              <a:buClrTx/>
              <a:buSzTx/>
              <a:buFontTx/>
              <a:buNone/>
              <a:tabLst/>
              <a:defRPr/>
            </a:pPr>
            <a:endParaRPr kumimoji="0" lang="gl-ES" sz="280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6" name="5 CuadroTexto"/>
          <p:cNvSpPr txBox="1"/>
          <p:nvPr/>
        </p:nvSpPr>
        <p:spPr>
          <a:xfrm>
            <a:off x="1115616" y="3429000"/>
            <a:ext cx="3240360" cy="3108543"/>
          </a:xfrm>
          <a:prstGeom prst="rect">
            <a:avLst/>
          </a:prstGeom>
          <a:solidFill>
            <a:srgbClr val="FF0000"/>
          </a:solidFill>
        </p:spPr>
        <p:txBody>
          <a:bodyPr wrap="square" rtlCol="0">
            <a:spAutoFit/>
          </a:bodyPr>
          <a:lstStyle/>
          <a:p>
            <a:r>
              <a:rPr lang="gl-ES" sz="2800" dirty="0" smtClean="0">
                <a:latin typeface="Arial" pitchFamily="34" charset="0"/>
              </a:rPr>
              <a:t>PROXECTO LECTOR DE CENTRO</a:t>
            </a:r>
          </a:p>
          <a:p>
            <a:pPr algn="r"/>
            <a:r>
              <a:rPr lang="gl-ES" sz="2800" dirty="0" smtClean="0">
                <a:solidFill>
                  <a:schemeClr val="tx1"/>
                </a:solidFill>
                <a:latin typeface="Arial" pitchFamily="34" charset="0"/>
              </a:rPr>
              <a:t>TEÓRICO</a:t>
            </a:r>
          </a:p>
          <a:p>
            <a:pPr algn="r"/>
            <a:r>
              <a:rPr lang="gl-ES" sz="2800" dirty="0" smtClean="0">
                <a:solidFill>
                  <a:schemeClr val="tx1"/>
                </a:solidFill>
                <a:latin typeface="Arial" pitchFamily="34" charset="0"/>
              </a:rPr>
              <a:t>DURADEIRO</a:t>
            </a:r>
          </a:p>
          <a:p>
            <a:pPr algn="r"/>
            <a:r>
              <a:rPr lang="gl-ES" sz="2800" dirty="0" smtClean="0">
                <a:solidFill>
                  <a:schemeClr val="tx1"/>
                </a:solidFill>
                <a:latin typeface="Arial" pitchFamily="34" charset="0"/>
              </a:rPr>
              <a:t>GLOBAL</a:t>
            </a:r>
          </a:p>
          <a:p>
            <a:pPr algn="r"/>
            <a:endParaRPr lang="gl-ES" sz="2800" dirty="0">
              <a:latin typeface="Arial" pitchFamily="34" charset="0"/>
            </a:endParaRPr>
          </a:p>
        </p:txBody>
      </p:sp>
      <p:sp>
        <p:nvSpPr>
          <p:cNvPr id="7" name="6 CuadroTexto"/>
          <p:cNvSpPr txBox="1"/>
          <p:nvPr/>
        </p:nvSpPr>
        <p:spPr>
          <a:xfrm>
            <a:off x="4860032" y="3429000"/>
            <a:ext cx="3240360" cy="3108543"/>
          </a:xfrm>
          <a:prstGeom prst="rect">
            <a:avLst/>
          </a:prstGeom>
          <a:solidFill>
            <a:srgbClr val="FF9933"/>
          </a:solidFill>
        </p:spPr>
        <p:txBody>
          <a:bodyPr wrap="square" rtlCol="0">
            <a:spAutoFit/>
          </a:bodyPr>
          <a:lstStyle/>
          <a:p>
            <a:pPr algn="r"/>
            <a:r>
              <a:rPr lang="gl-ES" sz="2800" dirty="0" smtClean="0">
                <a:latin typeface="Arial" pitchFamily="34" charset="0"/>
              </a:rPr>
              <a:t>PLAN ANUAL DE LECTURA</a:t>
            </a:r>
          </a:p>
          <a:p>
            <a:pPr algn="r"/>
            <a:endParaRPr lang="gl-ES" sz="2800" dirty="0" smtClean="0">
              <a:latin typeface="Arial" pitchFamily="34" charset="0"/>
            </a:endParaRPr>
          </a:p>
          <a:p>
            <a:r>
              <a:rPr lang="gl-ES" sz="2800" dirty="0" smtClean="0">
                <a:solidFill>
                  <a:schemeClr val="tx1"/>
                </a:solidFill>
                <a:latin typeface="Arial" pitchFamily="34" charset="0"/>
              </a:rPr>
              <a:t>PRÁCTICO</a:t>
            </a:r>
          </a:p>
          <a:p>
            <a:r>
              <a:rPr lang="gl-ES" sz="2800" dirty="0" smtClean="0">
                <a:solidFill>
                  <a:schemeClr val="tx1"/>
                </a:solidFill>
                <a:latin typeface="Arial" pitchFamily="34" charset="0"/>
              </a:rPr>
              <a:t>CONCRETO</a:t>
            </a:r>
          </a:p>
          <a:p>
            <a:r>
              <a:rPr lang="gl-ES" sz="2800" dirty="0" smtClean="0">
                <a:solidFill>
                  <a:schemeClr val="tx1"/>
                </a:solidFill>
                <a:latin typeface="Arial" pitchFamily="34" charset="0"/>
              </a:rPr>
              <a:t>PERSONALIZADO</a:t>
            </a:r>
          </a:p>
          <a:p>
            <a:pPr algn="r"/>
            <a:endParaRPr lang="gl-ES" sz="2800" dirty="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14348" y="2477998"/>
            <a:ext cx="7429552" cy="1938992"/>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a:t>
            </a:r>
            <a:r>
              <a:rPr lang="es-ES" sz="4000" b="1" dirty="0" err="1" smtClean="0">
                <a:solidFill>
                  <a:schemeClr val="tx2"/>
                </a:solidFill>
                <a:latin typeface="Kingthings Trypewriter 2" pitchFamily="2" charset="0"/>
              </a:rPr>
              <a:t>Comezamos</a:t>
            </a:r>
            <a:endParaRPr lang="es-ES" sz="4000" b="1" dirty="0" smtClean="0">
              <a:solidFill>
                <a:schemeClr val="tx2"/>
              </a:solidFill>
              <a:latin typeface="Kingthings Trypewriter 2" pitchFamily="2" charset="0"/>
            </a:endParaRPr>
          </a:p>
          <a:p>
            <a:pPr algn="ctr">
              <a:lnSpc>
                <a:spcPct val="100000"/>
              </a:lnSpc>
              <a:spcBef>
                <a:spcPct val="0"/>
              </a:spcBef>
              <a:buFontTx/>
              <a:buNone/>
            </a:pPr>
            <a:r>
              <a:rPr lang="es-ES" sz="4000" b="1" dirty="0" err="1" smtClean="0">
                <a:solidFill>
                  <a:schemeClr val="tx2"/>
                </a:solidFill>
                <a:latin typeface="Kingthings Trypewriter 2" pitchFamily="2" charset="0"/>
              </a:rPr>
              <a:t>pola</a:t>
            </a:r>
            <a:r>
              <a:rPr lang="es-ES" sz="4000" b="1" dirty="0" smtClean="0">
                <a:solidFill>
                  <a:schemeClr val="tx2"/>
                </a:solidFill>
                <a:latin typeface="Kingthings Trypewriter 2" pitchFamily="2" charset="0"/>
              </a:rPr>
              <a:t> redacción do</a:t>
            </a:r>
          </a:p>
          <a:p>
            <a:pPr algn="ctr">
              <a:lnSpc>
                <a:spcPct val="100000"/>
              </a:lnSpc>
              <a:spcBef>
                <a:spcPct val="0"/>
              </a:spcBef>
              <a:buFontTx/>
              <a:buNone/>
            </a:pPr>
            <a:r>
              <a:rPr lang="es-ES" sz="4000" b="1" dirty="0" smtClean="0">
                <a:solidFill>
                  <a:schemeClr val="tx2"/>
                </a:solidFill>
                <a:latin typeface="Kingthings Trypewriter 2" pitchFamily="2" charset="0"/>
              </a:rPr>
              <a:t>PROXECTO LECTOR</a:t>
            </a:r>
            <a:endParaRPr lang="gl-ES" sz="3600" b="1" dirty="0">
              <a:solidFill>
                <a:schemeClr val="tx2"/>
              </a:solidFill>
              <a:latin typeface="Arial" charset="0"/>
            </a:endParaRPr>
          </a:p>
        </p:txBody>
      </p:sp>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24</a:t>
            </a:fld>
            <a:endParaRPr lang="gl-ES"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10" name="9 Rectángulo"/>
          <p:cNvSpPr/>
          <p:nvPr/>
        </p:nvSpPr>
        <p:spPr bwMode="auto">
          <a:xfrm>
            <a:off x="285720" y="428604"/>
            <a:ext cx="8429684" cy="600079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gl-ES" sz="6000" b="0" i="0" u="none" strike="noStrike" cap="none" normalizeH="0" baseline="0" smtClean="0">
              <a:ln>
                <a:noFill/>
              </a:ln>
              <a:solidFill>
                <a:schemeClr val="bg1"/>
              </a:solidFill>
              <a:effectLst/>
              <a:latin typeface="Bradley Hand ITC" pitchFamily="66" charset="0"/>
            </a:endParaRPr>
          </a:p>
        </p:txBody>
      </p:sp>
      <p:pic>
        <p:nvPicPr>
          <p:cNvPr id="364548" name="Picture 4"/>
          <p:cNvPicPr>
            <a:picLocks noChangeAspect="1" noChangeArrowheads="1"/>
          </p:cNvPicPr>
          <p:nvPr/>
        </p:nvPicPr>
        <p:blipFill>
          <a:blip r:embed="rId4" cstate="print"/>
          <a:srcRect/>
          <a:stretch>
            <a:fillRect/>
          </a:stretch>
        </p:blipFill>
        <p:spPr bwMode="auto">
          <a:xfrm>
            <a:off x="4429124" y="1643050"/>
            <a:ext cx="3914775" cy="3790950"/>
          </a:xfrm>
          <a:prstGeom prst="rect">
            <a:avLst/>
          </a:prstGeom>
          <a:noFill/>
          <a:ln w="9525">
            <a:noFill/>
            <a:miter lim="800000"/>
            <a:headEnd/>
            <a:tailEnd/>
          </a:ln>
          <a:effectLst/>
        </p:spPr>
      </p:pic>
      <p:sp>
        <p:nvSpPr>
          <p:cNvPr id="7" name="6 Marcador de número de diapositiva"/>
          <p:cNvSpPr>
            <a:spLocks noGrp="1"/>
          </p:cNvSpPr>
          <p:nvPr>
            <p:ph type="sldNum" sz="quarter" idx="12"/>
          </p:nvPr>
        </p:nvSpPr>
        <p:spPr>
          <a:xfrm>
            <a:off x="6553200" y="6072206"/>
            <a:ext cx="2133600" cy="476250"/>
          </a:xfrm>
        </p:spPr>
        <p:txBody>
          <a:bodyPr/>
          <a:lstStyle/>
          <a:p>
            <a:pPr>
              <a:defRPr/>
            </a:pPr>
            <a:fld id="{9659598F-8693-4339-BC6F-7155CE352707}" type="slidenum">
              <a:rPr lang="gl-ES" smtClean="0"/>
              <a:pPr>
                <a:defRPr/>
              </a:pPr>
              <a:t>25</a:t>
            </a:fld>
            <a:endParaRPr lang="gl-ES" dirty="0"/>
          </a:p>
        </p:txBody>
      </p:sp>
      <p:pic>
        <p:nvPicPr>
          <p:cNvPr id="364547" name="Picture 3"/>
          <p:cNvPicPr>
            <a:picLocks noChangeAspect="1" noChangeArrowheads="1"/>
          </p:cNvPicPr>
          <p:nvPr/>
        </p:nvPicPr>
        <p:blipFill>
          <a:blip r:embed="rId5" cstate="print"/>
          <a:srcRect/>
          <a:stretch>
            <a:fillRect/>
          </a:stretch>
        </p:blipFill>
        <p:spPr bwMode="auto">
          <a:xfrm>
            <a:off x="642910" y="642918"/>
            <a:ext cx="3654002" cy="5539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26</a:t>
            </a:fld>
            <a:endParaRPr lang="gl-ES" dirty="0">
              <a:solidFill>
                <a:schemeClr val="bg1"/>
              </a:solidFill>
            </a:endParaRPr>
          </a:p>
        </p:txBody>
      </p:sp>
      <p:pic>
        <p:nvPicPr>
          <p:cNvPr id="365570" name="Picture 2"/>
          <p:cNvPicPr>
            <a:picLocks noChangeAspect="1" noChangeArrowheads="1"/>
          </p:cNvPicPr>
          <p:nvPr/>
        </p:nvPicPr>
        <p:blipFill>
          <a:blip r:embed="rId4" cstate="print"/>
          <a:srcRect/>
          <a:stretch>
            <a:fillRect/>
          </a:stretch>
        </p:blipFill>
        <p:spPr bwMode="auto">
          <a:xfrm>
            <a:off x="415350" y="1916832"/>
            <a:ext cx="3508578" cy="3960440"/>
          </a:xfrm>
          <a:prstGeom prst="rect">
            <a:avLst/>
          </a:prstGeom>
          <a:noFill/>
          <a:ln w="9525">
            <a:noFill/>
            <a:miter lim="800000"/>
            <a:headEnd/>
            <a:tailEnd/>
          </a:ln>
          <a:effectLst/>
        </p:spPr>
      </p:pic>
      <p:sp>
        <p:nvSpPr>
          <p:cNvPr id="8" name="Rectangle 3"/>
          <p:cNvSpPr txBox="1">
            <a:spLocks noChangeArrowheads="1"/>
          </p:cNvSpPr>
          <p:nvPr/>
        </p:nvSpPr>
        <p:spPr bwMode="auto">
          <a:xfrm>
            <a:off x="4000496" y="1714488"/>
            <a:ext cx="4541252" cy="5072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0"/>
              </a:spcBef>
              <a:spcAft>
                <a:spcPct val="0"/>
              </a:spcAft>
              <a:buClrTx/>
              <a:buSzTx/>
              <a:tabLst/>
              <a:defRPr/>
            </a:pPr>
            <a:r>
              <a:rPr lang="es-ES" sz="1800" b="1" kern="0" dirty="0" smtClean="0">
                <a:solidFill>
                  <a:schemeClr val="tx1"/>
                </a:solidFill>
                <a:latin typeface="Arial" pitchFamily="34" charset="0"/>
              </a:rPr>
              <a:t>	</a:t>
            </a:r>
            <a:r>
              <a:rPr lang="es-ES" sz="1800" kern="0" dirty="0" smtClean="0">
                <a:solidFill>
                  <a:schemeClr val="tx1"/>
                </a:solidFill>
                <a:latin typeface="Arial" pitchFamily="34" charset="0"/>
              </a:rPr>
              <a:t>“A</a:t>
            </a:r>
            <a:r>
              <a:rPr kumimoji="0" lang="es-ES" sz="180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fin de promover el hábito de la lectura, se dedicará un</a:t>
            </a:r>
            <a:r>
              <a:rPr kumimoji="0" lang="es-ES" sz="1800" i="0" u="none" strike="noStrike" kern="0" cap="none" spc="0" normalizeH="0" noProof="0" dirty="0" smtClean="0">
                <a:ln>
                  <a:noFill/>
                </a:ln>
                <a:solidFill>
                  <a:schemeClr val="tx1"/>
                </a:solidFill>
                <a:effectLst/>
                <a:uLnTx/>
                <a:uFillTx/>
                <a:latin typeface="Arial" pitchFamily="34" charset="0"/>
                <a:ea typeface="+mn-ea"/>
                <a:cs typeface="Arial" pitchFamily="34" charset="0"/>
              </a:rPr>
              <a:t> tiempo a la misma en la práctica docente de todas las materias”.</a:t>
            </a:r>
          </a:p>
          <a:p>
            <a:pPr marL="342900" marR="0" lvl="0" indent="-342900" algn="l" defTabSz="914400" rtl="0" eaLnBrk="0" fontAlgn="base" latinLnBrk="0" hangingPunct="0">
              <a:lnSpc>
                <a:spcPct val="100000"/>
              </a:lnSpc>
              <a:spcBef>
                <a:spcPts val="0"/>
              </a:spcBef>
              <a:spcAft>
                <a:spcPct val="0"/>
              </a:spcAft>
              <a:buClrTx/>
              <a:buSzTx/>
              <a:buFontTx/>
              <a:buChar char="•"/>
              <a:tabLst/>
              <a:defRPr/>
            </a:pPr>
            <a:endParaRPr lang="es-ES" sz="1800" kern="0" baseline="0" dirty="0" smtClean="0">
              <a:solidFill>
                <a:schemeClr val="tx1"/>
              </a:solidFill>
              <a:latin typeface="Arial" pitchFamily="34" charset="0"/>
            </a:endParaRPr>
          </a:p>
          <a:p>
            <a:pPr marL="342900" marR="0" lvl="0" indent="-342900" algn="l" defTabSz="914400" rtl="0" eaLnBrk="0" fontAlgn="base" latinLnBrk="0" hangingPunct="0">
              <a:lnSpc>
                <a:spcPct val="100000"/>
              </a:lnSpc>
              <a:spcBef>
                <a:spcPts val="0"/>
              </a:spcBef>
              <a:spcAft>
                <a:spcPct val="0"/>
              </a:spcAft>
              <a:buClrTx/>
              <a:buSzTx/>
              <a:tabLst/>
              <a:defRPr/>
            </a:pPr>
            <a:r>
              <a:rPr lang="es-ES" sz="1800" b="1" kern="0" dirty="0" smtClean="0">
                <a:latin typeface="Arial" pitchFamily="34" charset="0"/>
              </a:rPr>
              <a:t>DECRETO 133/2007</a:t>
            </a:r>
            <a:r>
              <a:rPr lang="es-ES" sz="1800" kern="0" dirty="0" smtClean="0">
                <a:latin typeface="Arial" pitchFamily="34" charset="0"/>
              </a:rPr>
              <a:t>: </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defRPr/>
            </a:pPr>
            <a:r>
              <a:rPr lang="es-ES" sz="1800" kern="0" dirty="0" smtClean="0">
                <a:latin typeface="Arial" pitchFamily="34" charset="0"/>
              </a:rPr>
              <a:t>Documento integrado no PEC</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defRPr/>
            </a:pPr>
            <a:r>
              <a:rPr lang="es-ES" sz="1800" kern="0" dirty="0" smtClean="0">
                <a:latin typeface="Arial" pitchFamily="34" charset="0"/>
              </a:rPr>
              <a:t>Que </a:t>
            </a:r>
            <a:r>
              <a:rPr lang="es-ES" sz="1800" kern="0" dirty="0" err="1" smtClean="0">
                <a:latin typeface="Arial" pitchFamily="34" charset="0"/>
              </a:rPr>
              <a:t>recolle</a:t>
            </a:r>
            <a:r>
              <a:rPr lang="es-ES" sz="1800" kern="0" dirty="0" smtClean="0">
                <a:latin typeface="Arial" pitchFamily="34" charset="0"/>
              </a:rPr>
              <a:t> todas as </a:t>
            </a:r>
            <a:r>
              <a:rPr lang="es-ES" sz="1800" kern="0" dirty="0" err="1" smtClean="0">
                <a:latin typeface="Arial" pitchFamily="34" charset="0"/>
              </a:rPr>
              <a:t>actuacións</a:t>
            </a:r>
            <a:r>
              <a:rPr lang="es-ES" sz="1800" kern="0" dirty="0" smtClean="0">
                <a:latin typeface="Arial" pitchFamily="34" charset="0"/>
              </a:rPr>
              <a:t> do centro destinadas </a:t>
            </a:r>
            <a:r>
              <a:rPr lang="es-ES" sz="1800" kern="0" dirty="0" err="1" smtClean="0">
                <a:latin typeface="Arial" pitchFamily="34" charset="0"/>
              </a:rPr>
              <a:t>ao</a:t>
            </a:r>
            <a:r>
              <a:rPr lang="es-ES" sz="1800" kern="0" dirty="0" smtClean="0">
                <a:latin typeface="Arial" pitchFamily="34" charset="0"/>
              </a:rPr>
              <a:t> fomento da lectura.</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s-ES" sz="1800" i="0" u="none" strike="noStrike" kern="0" cap="none" spc="0" normalizeH="0" baseline="0" noProof="0" dirty="0" smtClean="0">
                <a:ln>
                  <a:noFill/>
                </a:ln>
                <a:effectLst/>
                <a:uLnTx/>
                <a:uFillTx/>
                <a:latin typeface="Arial" pitchFamily="34" charset="0"/>
                <a:ea typeface="+mn-ea"/>
                <a:cs typeface="Arial" pitchFamily="34" charset="0"/>
              </a:rPr>
              <a:t>Que</a:t>
            </a:r>
            <a:r>
              <a:rPr kumimoji="0" lang="es-ES" sz="1800" i="0" u="none" strike="noStrike" kern="0" cap="none" spc="0" normalizeH="0" noProof="0" dirty="0" smtClean="0">
                <a:ln>
                  <a:noFill/>
                </a:ln>
                <a:effectLst/>
                <a:uLnTx/>
                <a:uFillTx/>
                <a:latin typeface="Arial" pitchFamily="34" charset="0"/>
                <a:ea typeface="+mn-ea"/>
                <a:cs typeface="Arial" pitchFamily="34" charset="0"/>
              </a:rPr>
              <a:t> ten carácter global.</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defRPr/>
            </a:pPr>
            <a:r>
              <a:rPr lang="es-ES" sz="1800" kern="0" baseline="0" dirty="0" smtClean="0">
                <a:latin typeface="Arial" pitchFamily="34" charset="0"/>
              </a:rPr>
              <a:t>Que é</a:t>
            </a:r>
            <a:r>
              <a:rPr lang="es-ES" sz="1800" kern="0" dirty="0" smtClean="0">
                <a:latin typeface="Arial" pitchFamily="34" charset="0"/>
              </a:rPr>
              <a:t> o referente para:</a:t>
            </a:r>
          </a:p>
          <a:p>
            <a:pPr marL="800100" lvl="1" indent="-342900" eaLnBrk="0" hangingPunct="0">
              <a:spcBef>
                <a:spcPts val="0"/>
              </a:spcBef>
              <a:buFont typeface="Arial" pitchFamily="34" charset="0"/>
              <a:buChar char="•"/>
            </a:pPr>
            <a:r>
              <a:rPr kumimoji="0" lang="es-ES" sz="1800" i="0" u="none" strike="noStrike" kern="0" cap="none" spc="0" normalizeH="0" baseline="0" noProof="0" dirty="0" smtClean="0">
                <a:ln>
                  <a:noFill/>
                </a:ln>
                <a:effectLst/>
                <a:uLnTx/>
                <a:uFillTx/>
                <a:latin typeface="Arial" pitchFamily="34" charset="0"/>
                <a:ea typeface="+mn-ea"/>
                <a:cs typeface="Arial" pitchFamily="34" charset="0"/>
              </a:rPr>
              <a:t>Os</a:t>
            </a:r>
            <a:r>
              <a:rPr kumimoji="0" lang="es-ES" sz="1800" i="0" u="none" strike="noStrike" kern="0" cap="none" spc="0" normalizeH="0" noProof="0" dirty="0" smtClean="0">
                <a:ln>
                  <a:noFill/>
                </a:ln>
                <a:effectLst/>
                <a:uLnTx/>
                <a:uFillTx/>
                <a:latin typeface="Arial" pitchFamily="34" charset="0"/>
                <a:ea typeface="+mn-ea"/>
                <a:cs typeface="Arial" pitchFamily="34" charset="0"/>
              </a:rPr>
              <a:t> </a:t>
            </a:r>
            <a:r>
              <a:rPr kumimoji="0" lang="es-ES" sz="1800" i="0" u="none" strike="noStrike" kern="0" cap="none" spc="0" normalizeH="0" noProof="0" dirty="0" err="1" smtClean="0">
                <a:ln>
                  <a:noFill/>
                </a:ln>
                <a:effectLst/>
                <a:uLnTx/>
                <a:uFillTx/>
                <a:latin typeface="Arial" pitchFamily="34" charset="0"/>
                <a:ea typeface="+mn-ea"/>
                <a:cs typeface="Arial" pitchFamily="34" charset="0"/>
              </a:rPr>
              <a:t>plans</a:t>
            </a:r>
            <a:r>
              <a:rPr kumimoji="0" lang="es-ES" sz="1800" i="0" u="none" strike="noStrike" kern="0" cap="none" spc="0" normalizeH="0" noProof="0" dirty="0" smtClean="0">
                <a:ln>
                  <a:noFill/>
                </a:ln>
                <a:effectLst/>
                <a:uLnTx/>
                <a:uFillTx/>
                <a:latin typeface="Arial" pitchFamily="34" charset="0"/>
                <a:ea typeface="+mn-ea"/>
                <a:cs typeface="Arial" pitchFamily="34" charset="0"/>
              </a:rPr>
              <a:t> </a:t>
            </a:r>
            <a:r>
              <a:rPr kumimoji="0" lang="es-ES" sz="1800" i="0" u="none" strike="noStrike" kern="0" cap="none" spc="0" normalizeH="0" noProof="0" dirty="0" err="1" smtClean="0">
                <a:ln>
                  <a:noFill/>
                </a:ln>
                <a:effectLst/>
                <a:uLnTx/>
                <a:uFillTx/>
                <a:latin typeface="Arial" pitchFamily="34" charset="0"/>
                <a:ea typeface="+mn-ea"/>
                <a:cs typeface="Arial" pitchFamily="34" charset="0"/>
              </a:rPr>
              <a:t>anuais</a:t>
            </a:r>
            <a:r>
              <a:rPr kumimoji="0" lang="es-ES" sz="1800" i="0" u="none" strike="noStrike" kern="0" cap="none" spc="0" normalizeH="0" noProof="0" dirty="0" smtClean="0">
                <a:ln>
                  <a:noFill/>
                </a:ln>
                <a:effectLst/>
                <a:uLnTx/>
                <a:uFillTx/>
                <a:latin typeface="Arial" pitchFamily="34" charset="0"/>
                <a:ea typeface="+mn-ea"/>
                <a:cs typeface="Arial" pitchFamily="34" charset="0"/>
              </a:rPr>
              <a:t> de lectura</a:t>
            </a:r>
          </a:p>
          <a:p>
            <a:pPr marL="800100" lvl="1" indent="-342900" eaLnBrk="0" hangingPunct="0">
              <a:spcBef>
                <a:spcPts val="0"/>
              </a:spcBef>
              <a:buFont typeface="Arial" pitchFamily="34" charset="0"/>
              <a:buChar char="•"/>
            </a:pPr>
            <a:r>
              <a:rPr lang="es-ES" sz="1800" kern="0" baseline="0" dirty="0" smtClean="0">
                <a:latin typeface="Arial" pitchFamily="34" charset="0"/>
              </a:rPr>
              <a:t>As</a:t>
            </a:r>
            <a:r>
              <a:rPr lang="es-ES" sz="1800" kern="0" dirty="0" smtClean="0">
                <a:latin typeface="Arial" pitchFamily="34" charset="0"/>
              </a:rPr>
              <a:t> </a:t>
            </a:r>
            <a:r>
              <a:rPr lang="es-ES" sz="1800" kern="0" dirty="0" err="1" smtClean="0">
                <a:latin typeface="Arial" pitchFamily="34" charset="0"/>
              </a:rPr>
              <a:t>programacións</a:t>
            </a:r>
            <a:r>
              <a:rPr lang="es-ES" sz="1800" kern="0" dirty="0" smtClean="0">
                <a:latin typeface="Arial" pitchFamily="34" charset="0"/>
              </a:rPr>
              <a:t> das diversas materias.</a:t>
            </a:r>
            <a:endParaRPr kumimoji="0" lang="es-ES" sz="1800" i="0" u="none" strike="noStrike" kern="0" cap="none" spc="0" normalizeH="0" baseline="0" noProof="0" dirty="0" smtClean="0">
              <a:ln>
                <a:noFill/>
              </a:ln>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80000"/>
              </a:lnSpc>
              <a:spcBef>
                <a:spcPts val="0"/>
              </a:spcBef>
              <a:spcAft>
                <a:spcPct val="0"/>
              </a:spcAft>
              <a:buClrTx/>
              <a:buSzTx/>
              <a:buFontTx/>
              <a:buNone/>
              <a:tabLst/>
              <a:defRPr/>
            </a:pPr>
            <a:endParaRPr kumimoji="0" lang="gl-ES" sz="28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Rectangle 2"/>
          <p:cNvSpPr>
            <a:spLocks noChangeArrowheads="1"/>
          </p:cNvSpPr>
          <p:nvPr/>
        </p:nvSpPr>
        <p:spPr bwMode="auto">
          <a:xfrm>
            <a:off x="3131840" y="857232"/>
            <a:ext cx="5083498" cy="707886"/>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MARCO LEGAL LOE </a:t>
            </a:r>
            <a:endParaRPr lang="gl-ES" sz="3600"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27</a:t>
            </a:fld>
            <a:endParaRPr lang="gl-ES" dirty="0">
              <a:solidFill>
                <a:schemeClr val="bg1"/>
              </a:solidFill>
            </a:endParaRPr>
          </a:p>
        </p:txBody>
      </p:sp>
      <p:sp>
        <p:nvSpPr>
          <p:cNvPr id="8" name="Rectangle 3"/>
          <p:cNvSpPr txBox="1">
            <a:spLocks noChangeArrowheads="1"/>
          </p:cNvSpPr>
          <p:nvPr/>
        </p:nvSpPr>
        <p:spPr bwMode="auto">
          <a:xfrm>
            <a:off x="755576" y="1714488"/>
            <a:ext cx="7786172" cy="5072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 sz="1800" dirty="0" smtClean="0">
                <a:solidFill>
                  <a:schemeClr val="tx2"/>
                </a:solidFill>
                <a:latin typeface="Arial" pitchFamily="34" charset="0"/>
              </a:rPr>
              <a:t>“Sin perjuicio de su tratamiento específico en algunas de las materias del ciclo, </a:t>
            </a:r>
            <a:r>
              <a:rPr lang="es-ES" sz="1800" b="1" dirty="0" smtClean="0">
                <a:solidFill>
                  <a:schemeClr val="tx2"/>
                </a:solidFill>
                <a:latin typeface="Arial" pitchFamily="34" charset="0"/>
              </a:rPr>
              <a:t>la comprensión lectora, la expresión oral y escrita, la comunicación audiovisual, las Tecnologías de la Información y la Comunicación</a:t>
            </a:r>
            <a:r>
              <a:rPr lang="es-ES" sz="1800" dirty="0" smtClean="0">
                <a:solidFill>
                  <a:schemeClr val="tx2"/>
                </a:solidFill>
                <a:latin typeface="Arial" pitchFamily="34" charset="0"/>
              </a:rPr>
              <a:t>, el emprendimiento y la educación cívica y constitucional se trabajarán en todas las materias”.</a:t>
            </a:r>
          </a:p>
          <a:p>
            <a:endParaRPr lang="es-ES" sz="1800" dirty="0" smtClean="0">
              <a:solidFill>
                <a:schemeClr val="tx2"/>
              </a:solidFill>
              <a:latin typeface="Arial"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lang="es-ES" sz="1800" kern="0" baseline="0" dirty="0" smtClean="0">
                <a:solidFill>
                  <a:schemeClr val="tx1"/>
                </a:solidFill>
                <a:latin typeface="Arial" pitchFamily="34" charset="0"/>
              </a:rPr>
              <a:t>A Biblioteca aparece no Decreto 86/2015</a:t>
            </a:r>
            <a:r>
              <a:rPr lang="es-ES" sz="1800" kern="0" dirty="0" smtClean="0">
                <a:solidFill>
                  <a:schemeClr val="tx1"/>
                </a:solidFill>
                <a:latin typeface="Arial" pitchFamily="34" charset="0"/>
              </a:rPr>
              <a:t>:</a:t>
            </a:r>
            <a:endParaRPr lang="es-ES" sz="1800" kern="0" baseline="0" dirty="0" smtClean="0">
              <a:solidFill>
                <a:schemeClr val="tx1"/>
              </a:solidFill>
              <a:latin typeface="Arial" pitchFamily="34" charset="0"/>
            </a:endParaRPr>
          </a:p>
          <a:p>
            <a:r>
              <a:rPr lang="es-ES" sz="1400" i="1" dirty="0" smtClean="0">
                <a:latin typeface="Arial" pitchFamily="34" charset="0"/>
              </a:rPr>
              <a:t>Para </a:t>
            </a:r>
            <a:r>
              <a:rPr lang="es-ES" sz="1400" i="1" dirty="0" err="1" smtClean="0">
                <a:latin typeface="Arial" pitchFamily="34" charset="0"/>
              </a:rPr>
              <a:t>unha</a:t>
            </a:r>
            <a:r>
              <a:rPr lang="es-ES" sz="1400" i="1" dirty="0" smtClean="0">
                <a:latin typeface="Arial" pitchFamily="34" charset="0"/>
              </a:rPr>
              <a:t> adquisición eficaz das competencias e a </a:t>
            </a:r>
            <a:r>
              <a:rPr lang="es-ES" sz="1400" i="1" dirty="0" err="1" smtClean="0">
                <a:latin typeface="Arial" pitchFamily="34" charset="0"/>
              </a:rPr>
              <a:t>súa</a:t>
            </a:r>
            <a:r>
              <a:rPr lang="es-ES" sz="1400" i="1" dirty="0" smtClean="0">
                <a:latin typeface="Arial" pitchFamily="34" charset="0"/>
              </a:rPr>
              <a:t> integración efectiva no currículo, deberán </a:t>
            </a:r>
            <a:r>
              <a:rPr lang="es-ES" sz="1400" i="1" dirty="0" err="1" smtClean="0">
                <a:latin typeface="Arial" pitchFamily="34" charset="0"/>
              </a:rPr>
              <a:t>deseñarse</a:t>
            </a:r>
            <a:r>
              <a:rPr lang="es-ES" sz="1400" i="1" dirty="0" smtClean="0">
                <a:latin typeface="Arial" pitchFamily="34" charset="0"/>
              </a:rPr>
              <a:t> actividades de </a:t>
            </a:r>
            <a:r>
              <a:rPr lang="es-ES" sz="1400" i="1" dirty="0" err="1" smtClean="0">
                <a:latin typeface="Arial" pitchFamily="34" charset="0"/>
              </a:rPr>
              <a:t>aprendizaxe</a:t>
            </a:r>
            <a:r>
              <a:rPr lang="es-ES" sz="1400" i="1" dirty="0" smtClean="0">
                <a:latin typeface="Arial" pitchFamily="34" charset="0"/>
              </a:rPr>
              <a:t> integradas que </a:t>
            </a:r>
            <a:r>
              <a:rPr lang="es-ES" sz="1400" i="1" dirty="0" err="1" smtClean="0">
                <a:latin typeface="Arial" pitchFamily="34" charset="0"/>
              </a:rPr>
              <a:t>lle</a:t>
            </a:r>
            <a:r>
              <a:rPr lang="es-ES" sz="1400" i="1" dirty="0" smtClean="0">
                <a:latin typeface="Arial" pitchFamily="34" charset="0"/>
              </a:rPr>
              <a:t> permitan </a:t>
            </a:r>
            <a:r>
              <a:rPr lang="es-ES" sz="1400" i="1" dirty="0" err="1" smtClean="0">
                <a:latin typeface="Arial" pitchFamily="34" charset="0"/>
              </a:rPr>
              <a:t>ao</a:t>
            </a:r>
            <a:r>
              <a:rPr lang="es-ES" sz="1400" i="1" dirty="0" smtClean="0">
                <a:latin typeface="Arial" pitchFamily="34" charset="0"/>
              </a:rPr>
              <a:t> alumnado avanzar cara </a:t>
            </a:r>
            <a:r>
              <a:rPr lang="es-ES" sz="1400" i="1" dirty="0" err="1" smtClean="0">
                <a:latin typeface="Arial" pitchFamily="34" charset="0"/>
              </a:rPr>
              <a:t>aos</a:t>
            </a:r>
            <a:r>
              <a:rPr lang="es-ES" sz="1400" i="1" dirty="0" smtClean="0">
                <a:latin typeface="Arial" pitchFamily="34" charset="0"/>
              </a:rPr>
              <a:t> resultados de </a:t>
            </a:r>
            <a:r>
              <a:rPr lang="es-ES" sz="1400" i="1" dirty="0" err="1" smtClean="0">
                <a:latin typeface="Arial" pitchFamily="34" charset="0"/>
              </a:rPr>
              <a:t>aprendizaxe</a:t>
            </a:r>
            <a:r>
              <a:rPr lang="es-ES" sz="1400" i="1" dirty="0" smtClean="0">
                <a:latin typeface="Arial" pitchFamily="34" charset="0"/>
              </a:rPr>
              <a:t> de </a:t>
            </a:r>
            <a:r>
              <a:rPr lang="es-ES" sz="1400" i="1" dirty="0" err="1" smtClean="0">
                <a:latin typeface="Arial" pitchFamily="34" charset="0"/>
              </a:rPr>
              <a:t>máis</a:t>
            </a:r>
            <a:r>
              <a:rPr lang="es-ES" sz="1400" i="1" dirty="0" smtClean="0">
                <a:latin typeface="Arial" pitchFamily="34" charset="0"/>
              </a:rPr>
              <a:t> </a:t>
            </a:r>
            <a:r>
              <a:rPr lang="es-ES" sz="1400" i="1" dirty="0" err="1" smtClean="0">
                <a:latin typeface="Arial" pitchFamily="34" charset="0"/>
              </a:rPr>
              <a:t>dunha</a:t>
            </a:r>
            <a:r>
              <a:rPr lang="es-ES" sz="1400" i="1" dirty="0" smtClean="0">
                <a:latin typeface="Arial" pitchFamily="34" charset="0"/>
              </a:rPr>
              <a:t> competencia </a:t>
            </a:r>
            <a:r>
              <a:rPr lang="es-ES" sz="1400" i="1" dirty="0" err="1" smtClean="0">
                <a:latin typeface="Arial" pitchFamily="34" charset="0"/>
              </a:rPr>
              <a:t>ao</a:t>
            </a:r>
            <a:r>
              <a:rPr lang="es-ES" sz="1400" i="1" dirty="0" smtClean="0">
                <a:latin typeface="Arial" pitchFamily="34" charset="0"/>
              </a:rPr>
              <a:t> </a:t>
            </a:r>
            <a:r>
              <a:rPr lang="es-ES" sz="1400" i="1" dirty="0" err="1" smtClean="0">
                <a:latin typeface="Arial" pitchFamily="34" charset="0"/>
              </a:rPr>
              <a:t>mesmo</a:t>
            </a:r>
            <a:r>
              <a:rPr lang="es-ES" sz="1400" i="1" dirty="0" smtClean="0">
                <a:latin typeface="Arial" pitchFamily="34" charset="0"/>
              </a:rPr>
              <a:t> tempo. Para </a:t>
            </a:r>
            <a:r>
              <a:rPr lang="es-ES" sz="1400" i="1" dirty="0" err="1" smtClean="0">
                <a:latin typeface="Arial" pitchFamily="34" charset="0"/>
              </a:rPr>
              <a:t>isto</a:t>
            </a:r>
            <a:r>
              <a:rPr lang="es-ES" sz="1400" i="1" dirty="0" smtClean="0">
                <a:latin typeface="Arial" pitchFamily="34" charset="0"/>
              </a:rPr>
              <a:t>, </a:t>
            </a:r>
            <a:r>
              <a:rPr lang="es-ES" sz="1400" b="1" i="1" dirty="0" err="1" smtClean="0">
                <a:latin typeface="Arial" pitchFamily="34" charset="0"/>
              </a:rPr>
              <a:t>aproveitaranse</a:t>
            </a:r>
            <a:r>
              <a:rPr lang="es-ES" sz="1400" i="1" dirty="0" smtClean="0">
                <a:latin typeface="Arial" pitchFamily="34" charset="0"/>
              </a:rPr>
              <a:t> as posibilidades que ofrecen as </a:t>
            </a:r>
            <a:r>
              <a:rPr lang="es-ES" sz="1400" i="1" dirty="0" err="1" smtClean="0">
                <a:latin typeface="Arial" pitchFamily="34" charset="0"/>
              </a:rPr>
              <a:t>metodoloxías</a:t>
            </a:r>
            <a:r>
              <a:rPr lang="es-ES" sz="1400" i="1" dirty="0" smtClean="0">
                <a:latin typeface="Arial" pitchFamily="34" charset="0"/>
              </a:rPr>
              <a:t> de </a:t>
            </a:r>
            <a:r>
              <a:rPr lang="es-ES" sz="1400" i="1" dirty="0" err="1" smtClean="0">
                <a:latin typeface="Arial" pitchFamily="34" charset="0"/>
              </a:rPr>
              <a:t>proxectos</a:t>
            </a:r>
            <a:r>
              <a:rPr lang="es-ES" sz="1400" i="1" dirty="0" smtClean="0">
                <a:latin typeface="Arial" pitchFamily="34" charset="0"/>
              </a:rPr>
              <a:t>, entre </a:t>
            </a:r>
            <a:r>
              <a:rPr lang="es-ES" sz="1400" i="1" dirty="0" err="1" smtClean="0">
                <a:latin typeface="Arial" pitchFamily="34" charset="0"/>
              </a:rPr>
              <a:t>outras</a:t>
            </a:r>
            <a:r>
              <a:rPr lang="es-ES" sz="1400" i="1" dirty="0" smtClean="0">
                <a:latin typeface="Arial" pitchFamily="34" charset="0"/>
              </a:rPr>
              <a:t>, así como </a:t>
            </a:r>
            <a:r>
              <a:rPr lang="es-ES" sz="1400" b="1" i="1" dirty="0" smtClean="0">
                <a:latin typeface="Arial" pitchFamily="34" charset="0"/>
              </a:rPr>
              <a:t>os recursos e as actividades da biblioteca escolar.</a:t>
            </a:r>
          </a:p>
          <a:p>
            <a:r>
              <a:rPr lang="es-ES" sz="1400" b="1" i="1" dirty="0" smtClean="0">
                <a:latin typeface="Arial" pitchFamily="34" charset="0"/>
              </a:rPr>
              <a:t> </a:t>
            </a:r>
          </a:p>
          <a:p>
            <a:r>
              <a:rPr lang="es-ES" sz="1400" i="1" dirty="0" smtClean="0">
                <a:latin typeface="Arial" pitchFamily="34" charset="0"/>
              </a:rPr>
              <a:t>A </a:t>
            </a:r>
            <a:r>
              <a:rPr lang="es-ES" sz="1400" i="1" dirty="0" err="1" smtClean="0">
                <a:latin typeface="Arial" pitchFamily="34" charset="0"/>
              </a:rPr>
              <a:t>consellería</a:t>
            </a:r>
            <a:r>
              <a:rPr lang="es-ES" sz="1400" i="1" dirty="0" smtClean="0">
                <a:latin typeface="Arial" pitchFamily="34" charset="0"/>
              </a:rPr>
              <a:t> con competencias en materia de educación promoverá as medidas necesarias para que as habilidades de comprensión de lectura e de uso da información, a expresión escrita e a </a:t>
            </a:r>
            <a:r>
              <a:rPr lang="es-ES" sz="1400" i="1" dirty="0" err="1" smtClean="0">
                <a:latin typeface="Arial" pitchFamily="34" charset="0"/>
              </a:rPr>
              <a:t>capacidade</a:t>
            </a:r>
            <a:r>
              <a:rPr lang="es-ES" sz="1400" i="1" dirty="0" smtClean="0">
                <a:latin typeface="Arial" pitchFamily="34" charset="0"/>
              </a:rPr>
              <a:t> de se expresar correctamente en público se </a:t>
            </a:r>
            <a:r>
              <a:rPr lang="es-ES" sz="1400" i="1" dirty="0" err="1" smtClean="0">
                <a:latin typeface="Arial" pitchFamily="34" charset="0"/>
              </a:rPr>
              <a:t>traballen</a:t>
            </a:r>
            <a:r>
              <a:rPr lang="es-ES" sz="1400" i="1" dirty="0" smtClean="0">
                <a:latin typeface="Arial" pitchFamily="34" charset="0"/>
              </a:rPr>
              <a:t> polo profesorado en todas as materias. </a:t>
            </a:r>
            <a:r>
              <a:rPr lang="es-ES" sz="1400" b="1" i="1" dirty="0" smtClean="0">
                <a:latin typeface="Arial" pitchFamily="34" charset="0"/>
              </a:rPr>
              <a:t>O alumnado de </a:t>
            </a:r>
            <a:r>
              <a:rPr lang="es-ES" sz="1400" b="1" i="1" dirty="0" err="1" smtClean="0">
                <a:latin typeface="Arial" pitchFamily="34" charset="0"/>
              </a:rPr>
              <a:t>bacharelato</a:t>
            </a:r>
            <a:r>
              <a:rPr lang="es-ES" sz="1400" b="1" i="1" dirty="0" smtClean="0">
                <a:latin typeface="Arial" pitchFamily="34" charset="0"/>
              </a:rPr>
              <a:t> debe adquirir, </a:t>
            </a:r>
            <a:r>
              <a:rPr lang="es-ES" sz="1400" b="1" i="1" dirty="0" err="1" smtClean="0">
                <a:latin typeface="Arial" pitchFamily="34" charset="0"/>
              </a:rPr>
              <a:t>ademais</a:t>
            </a:r>
            <a:r>
              <a:rPr lang="es-ES" sz="1400" b="1" i="1" dirty="0" smtClean="0">
                <a:latin typeface="Arial" pitchFamily="34" charset="0"/>
              </a:rPr>
              <a:t>, un </a:t>
            </a:r>
            <a:r>
              <a:rPr lang="es-ES" sz="1400" b="1" i="1" dirty="0" err="1" smtClean="0">
                <a:latin typeface="Arial" pitchFamily="34" charset="0"/>
              </a:rPr>
              <a:t>manexo</a:t>
            </a:r>
            <a:r>
              <a:rPr lang="es-ES" sz="1400" b="1" i="1" dirty="0" smtClean="0">
                <a:latin typeface="Arial" pitchFamily="34" charset="0"/>
              </a:rPr>
              <a:t> adecuado da información en diferentes soportes e procedente de distintas </a:t>
            </a:r>
            <a:r>
              <a:rPr lang="es-ES" sz="1400" b="1" i="1" dirty="0" err="1" smtClean="0">
                <a:latin typeface="Arial" pitchFamily="34" charset="0"/>
              </a:rPr>
              <a:t>fontes</a:t>
            </a:r>
            <a:r>
              <a:rPr lang="es-ES" sz="1400" b="1" i="1" dirty="0" smtClean="0">
                <a:latin typeface="Arial" pitchFamily="34" charset="0"/>
              </a:rPr>
              <a:t>,</a:t>
            </a:r>
          </a:p>
          <a:p>
            <a:r>
              <a:rPr lang="es-ES" sz="1400" b="1" i="1" dirty="0" err="1" smtClean="0">
                <a:latin typeface="Arial" pitchFamily="34" charset="0"/>
              </a:rPr>
              <a:t>incluída</a:t>
            </a:r>
            <a:r>
              <a:rPr lang="es-ES" sz="1400" b="1" i="1" dirty="0" smtClean="0">
                <a:latin typeface="Arial" pitchFamily="34" charset="0"/>
              </a:rPr>
              <a:t> a biblioteca escolar, en </a:t>
            </a:r>
            <a:r>
              <a:rPr lang="es-ES" sz="1400" b="1" i="1" dirty="0" err="1" smtClean="0">
                <a:latin typeface="Arial" pitchFamily="34" charset="0"/>
              </a:rPr>
              <a:t>liña</a:t>
            </a:r>
            <a:r>
              <a:rPr lang="es-ES" sz="1400" b="1" i="1" dirty="0" smtClean="0">
                <a:latin typeface="Arial" pitchFamily="34" charset="0"/>
              </a:rPr>
              <a:t> </a:t>
            </a:r>
            <a:r>
              <a:rPr lang="es-ES" sz="1400" b="1" i="1" dirty="0" err="1" smtClean="0">
                <a:latin typeface="Arial" pitchFamily="34" charset="0"/>
              </a:rPr>
              <a:t>co</a:t>
            </a:r>
            <a:r>
              <a:rPr lang="es-ES" sz="1400" b="1" i="1" dirty="0" smtClean="0">
                <a:latin typeface="Arial" pitchFamily="34" charset="0"/>
              </a:rPr>
              <a:t> concepto de </a:t>
            </a:r>
            <a:r>
              <a:rPr lang="es-ES" sz="1400" b="1" i="1" dirty="0" err="1" smtClean="0">
                <a:latin typeface="Arial" pitchFamily="34" charset="0"/>
              </a:rPr>
              <a:t>alfabetizacións</a:t>
            </a:r>
            <a:r>
              <a:rPr lang="es-ES" sz="1400" b="1" i="1" dirty="0" smtClean="0">
                <a:latin typeface="Arial" pitchFamily="34" charset="0"/>
              </a:rPr>
              <a:t> múltiples.</a:t>
            </a:r>
          </a:p>
          <a:p>
            <a:r>
              <a:rPr lang="es-ES" sz="1400" i="1" dirty="0" smtClean="0">
                <a:latin typeface="Arial" pitchFamily="34" charset="0"/>
              </a:rPr>
              <a:t> </a:t>
            </a:r>
          </a:p>
          <a:p>
            <a:pPr marL="342900" marR="0" lvl="0" indent="-342900" algn="l" defTabSz="914400" rtl="0" eaLnBrk="0" fontAlgn="base" latinLnBrk="0" hangingPunct="0">
              <a:lnSpc>
                <a:spcPct val="80000"/>
              </a:lnSpc>
              <a:spcBef>
                <a:spcPts val="0"/>
              </a:spcBef>
              <a:spcAft>
                <a:spcPct val="0"/>
              </a:spcAft>
              <a:buClrTx/>
              <a:buSzTx/>
              <a:buFontTx/>
              <a:buNone/>
              <a:tabLst/>
              <a:defRPr/>
            </a:pPr>
            <a:endParaRPr kumimoji="0" lang="gl-ES" sz="2000" b="1" i="0" u="none" strike="noStrike" kern="0" cap="none" spc="0" normalizeH="0" baseline="0" noProof="0" dirty="0" smtClean="0">
              <a:ln>
                <a:noFill/>
              </a:ln>
              <a:solidFill>
                <a:schemeClr val="tx1"/>
              </a:solidFill>
              <a:effectLst/>
              <a:uLnTx/>
              <a:uFillTx/>
              <a:latin typeface="Arial" pitchFamily="34" charset="0"/>
            </a:endParaRPr>
          </a:p>
        </p:txBody>
      </p:sp>
      <p:sp>
        <p:nvSpPr>
          <p:cNvPr id="9" name="Rectangle 2"/>
          <p:cNvSpPr>
            <a:spLocks noChangeArrowheads="1"/>
          </p:cNvSpPr>
          <p:nvPr/>
        </p:nvSpPr>
        <p:spPr bwMode="auto">
          <a:xfrm>
            <a:off x="2627784" y="857232"/>
            <a:ext cx="5587554" cy="707886"/>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MARCO LEGAL LOMCE</a:t>
            </a:r>
            <a:endParaRPr lang="gl-ES" sz="3600"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28</a:t>
            </a:fld>
            <a:endParaRPr lang="gl-ES" dirty="0">
              <a:solidFill>
                <a:schemeClr val="bg1"/>
              </a:solidFill>
            </a:endParaRPr>
          </a:p>
        </p:txBody>
      </p:sp>
      <p:sp>
        <p:nvSpPr>
          <p:cNvPr id="8" name="Rectangle 3"/>
          <p:cNvSpPr txBox="1">
            <a:spLocks noChangeArrowheads="1"/>
          </p:cNvSpPr>
          <p:nvPr/>
        </p:nvSpPr>
        <p:spPr bwMode="auto">
          <a:xfrm>
            <a:off x="755576" y="1714488"/>
            <a:ext cx="7786172" cy="44508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0"/>
              </a:spcBef>
              <a:spcAft>
                <a:spcPct val="0"/>
              </a:spcAft>
              <a:buClrTx/>
              <a:buSzTx/>
              <a:tabLst/>
              <a:defRPr/>
            </a:pPr>
            <a:endParaRPr lang="es-ES" sz="1800" kern="0" baseline="0" dirty="0" smtClean="0">
              <a:solidFill>
                <a:schemeClr val="tx1"/>
              </a:solidFill>
              <a:latin typeface="Arial" pitchFamily="34" charset="0"/>
            </a:endParaRPr>
          </a:p>
          <a:p>
            <a:pPr marL="342900" lvl="0" indent="-342900" eaLnBrk="0" hangingPunct="0">
              <a:spcBef>
                <a:spcPts val="0"/>
              </a:spcBef>
              <a:defRPr/>
            </a:pPr>
            <a:r>
              <a:rPr lang="es-ES" sz="1800" b="1" i="1" dirty="0" smtClean="0">
                <a:solidFill>
                  <a:schemeClr val="tx2"/>
                </a:solidFill>
                <a:latin typeface="+mj-lt"/>
              </a:rPr>
              <a:t>DECRETO 86/2015, do 25 de </a:t>
            </a:r>
            <a:r>
              <a:rPr lang="es-ES" sz="1800" b="1" i="1" dirty="0" err="1" smtClean="0">
                <a:solidFill>
                  <a:schemeClr val="tx2"/>
                </a:solidFill>
                <a:latin typeface="+mj-lt"/>
              </a:rPr>
              <a:t>xuño</a:t>
            </a:r>
            <a:r>
              <a:rPr lang="es-ES" sz="1800" i="1" dirty="0" smtClean="0">
                <a:solidFill>
                  <a:schemeClr val="tx2"/>
                </a:solidFill>
                <a:latin typeface="+mj-lt"/>
              </a:rPr>
              <a:t>, polo que se establece o currículo da educación secundaria </a:t>
            </a:r>
            <a:r>
              <a:rPr lang="es-ES" sz="1800" i="1" dirty="0" err="1" smtClean="0">
                <a:solidFill>
                  <a:schemeClr val="tx2"/>
                </a:solidFill>
                <a:latin typeface="+mj-lt"/>
              </a:rPr>
              <a:t>obrigatoria</a:t>
            </a:r>
            <a:r>
              <a:rPr lang="es-ES" sz="1800" i="1" dirty="0" smtClean="0">
                <a:solidFill>
                  <a:schemeClr val="tx2"/>
                </a:solidFill>
                <a:latin typeface="+mj-lt"/>
              </a:rPr>
              <a:t> e do </a:t>
            </a:r>
            <a:r>
              <a:rPr lang="es-ES" sz="1800" i="1" dirty="0" err="1" smtClean="0">
                <a:solidFill>
                  <a:schemeClr val="tx2"/>
                </a:solidFill>
                <a:latin typeface="+mj-lt"/>
              </a:rPr>
              <a:t>bacharelato</a:t>
            </a:r>
            <a:r>
              <a:rPr lang="es-ES" sz="1800" i="1" dirty="0" smtClean="0">
                <a:solidFill>
                  <a:schemeClr val="tx2"/>
                </a:solidFill>
                <a:latin typeface="+mj-lt"/>
              </a:rPr>
              <a:t> </a:t>
            </a:r>
            <a:r>
              <a:rPr lang="es-ES" sz="1800" i="1" dirty="0" err="1" smtClean="0">
                <a:solidFill>
                  <a:schemeClr val="tx2"/>
                </a:solidFill>
                <a:latin typeface="+mj-lt"/>
              </a:rPr>
              <a:t>na</a:t>
            </a:r>
            <a:r>
              <a:rPr lang="es-ES" sz="1800" i="1" dirty="0" smtClean="0">
                <a:solidFill>
                  <a:schemeClr val="tx2"/>
                </a:solidFill>
                <a:latin typeface="+mj-lt"/>
              </a:rPr>
              <a:t> </a:t>
            </a:r>
            <a:r>
              <a:rPr lang="es-ES" sz="1800" i="1" dirty="0" err="1" smtClean="0">
                <a:solidFill>
                  <a:schemeClr val="tx2"/>
                </a:solidFill>
                <a:latin typeface="+mj-lt"/>
              </a:rPr>
              <a:t>Comunidade</a:t>
            </a:r>
            <a:r>
              <a:rPr lang="es-ES" sz="1800" i="1" dirty="0" smtClean="0">
                <a:solidFill>
                  <a:schemeClr val="tx2"/>
                </a:solidFill>
                <a:latin typeface="+mj-lt"/>
              </a:rPr>
              <a:t> Autónoma de Galicia.</a:t>
            </a:r>
            <a:endParaRPr lang="es-ES" sz="1800" kern="0" dirty="0" smtClean="0">
              <a:solidFill>
                <a:schemeClr val="tx2"/>
              </a:solidFill>
              <a:latin typeface="+mj-lt"/>
            </a:endParaRPr>
          </a:p>
          <a:p>
            <a:r>
              <a:rPr lang="es-ES" sz="1800" b="1" kern="0" dirty="0" smtClean="0">
                <a:latin typeface="+mj-lt"/>
              </a:rPr>
              <a:t> </a:t>
            </a:r>
            <a:r>
              <a:rPr lang="es-ES" sz="1800" dirty="0" smtClean="0">
                <a:latin typeface="Arial" pitchFamily="34" charset="0"/>
              </a:rPr>
              <a:t>TÍTULO III</a:t>
            </a:r>
          </a:p>
          <a:p>
            <a:r>
              <a:rPr lang="es-ES" sz="1800" b="1" dirty="0" smtClean="0">
                <a:latin typeface="Arial" pitchFamily="34" charset="0"/>
              </a:rPr>
              <a:t>Programas educativos</a:t>
            </a:r>
            <a:endParaRPr lang="es-ES" sz="1800" dirty="0" smtClean="0">
              <a:latin typeface="Arial" pitchFamily="34" charset="0"/>
            </a:endParaRPr>
          </a:p>
          <a:p>
            <a:r>
              <a:rPr lang="es-ES" sz="1800" dirty="0" smtClean="0">
                <a:latin typeface="Arial" pitchFamily="34" charset="0"/>
              </a:rPr>
              <a:t>Artigo 38. </a:t>
            </a:r>
            <a:r>
              <a:rPr lang="es-ES" sz="1800" i="1" dirty="0" smtClean="0">
                <a:latin typeface="Arial" pitchFamily="34" charset="0"/>
              </a:rPr>
              <a:t>Bibliotecas escolares e lectura:</a:t>
            </a:r>
          </a:p>
          <a:p>
            <a:endParaRPr lang="es-ES" sz="1800" dirty="0" smtClean="0">
              <a:latin typeface="Arial" pitchFamily="34" charset="0"/>
            </a:endParaRPr>
          </a:p>
          <a:p>
            <a:r>
              <a:rPr lang="es-ES" sz="1800" i="1" dirty="0" smtClean="0">
                <a:latin typeface="Arial" pitchFamily="34" charset="0"/>
              </a:rPr>
              <a:t>1. Os centros docentes deberán </a:t>
            </a:r>
            <a:r>
              <a:rPr lang="es-ES" sz="1800" i="1" dirty="0" err="1" smtClean="0">
                <a:latin typeface="Arial" pitchFamily="34" charset="0"/>
              </a:rPr>
              <a:t>incluír</a:t>
            </a:r>
            <a:r>
              <a:rPr lang="es-ES" sz="1800" i="1" dirty="0" smtClean="0">
                <a:latin typeface="Arial" pitchFamily="34" charset="0"/>
              </a:rPr>
              <a:t> dentro do </a:t>
            </a:r>
            <a:r>
              <a:rPr lang="es-ES" sz="1800" i="1" dirty="0" err="1" smtClean="0">
                <a:latin typeface="Arial" pitchFamily="34" charset="0"/>
              </a:rPr>
              <a:t>seu</a:t>
            </a:r>
            <a:r>
              <a:rPr lang="es-ES" sz="1800" i="1" dirty="0" smtClean="0">
                <a:latin typeface="Arial" pitchFamily="34" charset="0"/>
              </a:rPr>
              <a:t> </a:t>
            </a:r>
            <a:r>
              <a:rPr lang="es-ES" sz="1800" i="1" dirty="0" err="1" smtClean="0">
                <a:latin typeface="Arial" pitchFamily="34" charset="0"/>
              </a:rPr>
              <a:t>proxecto</a:t>
            </a:r>
            <a:r>
              <a:rPr lang="es-ES" sz="1800" i="1" dirty="0" smtClean="0">
                <a:latin typeface="Arial" pitchFamily="34" charset="0"/>
              </a:rPr>
              <a:t> educativo un programa de centro de promoción da lectura (</a:t>
            </a:r>
            <a:r>
              <a:rPr lang="es-ES" sz="1800" i="1" dirty="0" err="1" smtClean="0">
                <a:latin typeface="Arial" pitchFamily="34" charset="0"/>
              </a:rPr>
              <a:t>proxecto</a:t>
            </a:r>
            <a:r>
              <a:rPr lang="es-ES" sz="1800" i="1" dirty="0" smtClean="0">
                <a:latin typeface="Arial" pitchFamily="34" charset="0"/>
              </a:rPr>
              <a:t> lector de centro) no que integren as </a:t>
            </a:r>
            <a:r>
              <a:rPr lang="es-ES" sz="1800" i="1" dirty="0" err="1" smtClean="0">
                <a:latin typeface="Arial" pitchFamily="34" charset="0"/>
              </a:rPr>
              <a:t>actuacións</a:t>
            </a:r>
            <a:r>
              <a:rPr lang="es-ES" sz="1800" i="1" dirty="0" smtClean="0">
                <a:latin typeface="Arial" pitchFamily="34" charset="0"/>
              </a:rPr>
              <a:t> destinadas </a:t>
            </a:r>
            <a:r>
              <a:rPr lang="es-ES" sz="1800" i="1" dirty="0" err="1" smtClean="0">
                <a:latin typeface="Arial" pitchFamily="34" charset="0"/>
              </a:rPr>
              <a:t>ao</a:t>
            </a:r>
            <a:r>
              <a:rPr lang="es-ES" sz="1800" i="1" dirty="0" smtClean="0">
                <a:latin typeface="Arial" pitchFamily="34" charset="0"/>
              </a:rPr>
              <a:t> fomento da lectura, da escritura e das habilidades no uso, no </a:t>
            </a:r>
            <a:r>
              <a:rPr lang="es-ES" sz="1800" i="1" dirty="0" err="1" smtClean="0">
                <a:latin typeface="Arial" pitchFamily="34" charset="0"/>
              </a:rPr>
              <a:t>tratamento</a:t>
            </a:r>
            <a:r>
              <a:rPr lang="es-ES" sz="1800" i="1" dirty="0" smtClean="0">
                <a:latin typeface="Arial" pitchFamily="34" charset="0"/>
              </a:rPr>
              <a:t> e </a:t>
            </a:r>
            <a:r>
              <a:rPr lang="es-ES" sz="1800" i="1" dirty="0" err="1" smtClean="0">
                <a:latin typeface="Arial" pitchFamily="34" charset="0"/>
              </a:rPr>
              <a:t>na</a:t>
            </a:r>
            <a:r>
              <a:rPr lang="es-ES" sz="1800" i="1" dirty="0" smtClean="0">
                <a:latin typeface="Arial" pitchFamily="34" charset="0"/>
              </a:rPr>
              <a:t> </a:t>
            </a:r>
            <a:r>
              <a:rPr lang="es-ES" sz="1800" i="1" dirty="0" err="1" smtClean="0">
                <a:latin typeface="Arial" pitchFamily="34" charset="0"/>
              </a:rPr>
              <a:t>produción</a:t>
            </a:r>
            <a:r>
              <a:rPr lang="es-ES" sz="1800" i="1" dirty="0" smtClean="0">
                <a:latin typeface="Arial" pitchFamily="34" charset="0"/>
              </a:rPr>
              <a:t> da información, en </a:t>
            </a:r>
            <a:r>
              <a:rPr lang="es-ES" sz="1800" i="1" dirty="0" err="1" smtClean="0">
                <a:latin typeface="Arial" pitchFamily="34" charset="0"/>
              </a:rPr>
              <a:t>apoio</a:t>
            </a:r>
            <a:r>
              <a:rPr lang="es-ES" sz="1800" i="1" dirty="0" smtClean="0">
                <a:latin typeface="Arial" pitchFamily="34" charset="0"/>
              </a:rPr>
              <a:t> da adquisición das competencias clave.</a:t>
            </a:r>
          </a:p>
          <a:p>
            <a:endParaRPr lang="es-ES" sz="1800" i="1" dirty="0" smtClean="0">
              <a:latin typeface="Arial" pitchFamily="34" charset="0"/>
            </a:endParaRPr>
          </a:p>
          <a:p>
            <a:r>
              <a:rPr lang="es-ES" sz="1800" i="1" dirty="0" smtClean="0">
                <a:latin typeface="Arial" pitchFamily="34" charset="0"/>
              </a:rPr>
              <a:t>2. Este programa de centro será o referente para a elaboración dos </a:t>
            </a:r>
            <a:r>
              <a:rPr lang="es-ES" sz="1800" i="1" dirty="0" err="1" smtClean="0">
                <a:latin typeface="Arial" pitchFamily="34" charset="0"/>
              </a:rPr>
              <a:t>plans</a:t>
            </a:r>
            <a:r>
              <a:rPr lang="es-ES" sz="1800" i="1" dirty="0" smtClean="0">
                <a:latin typeface="Arial" pitchFamily="34" charset="0"/>
              </a:rPr>
              <a:t> </a:t>
            </a:r>
            <a:r>
              <a:rPr lang="es-ES" sz="1800" i="1" dirty="0" err="1" smtClean="0">
                <a:latin typeface="Arial" pitchFamily="34" charset="0"/>
              </a:rPr>
              <a:t>anuais</a:t>
            </a:r>
            <a:r>
              <a:rPr lang="es-ES" sz="1800" i="1" dirty="0" smtClean="0">
                <a:latin typeface="Arial" pitchFamily="34" charset="0"/>
              </a:rPr>
              <a:t> de lectura que se incluirán </a:t>
            </a:r>
            <a:r>
              <a:rPr lang="es-ES" sz="1800" i="1" dirty="0" err="1" smtClean="0">
                <a:latin typeface="Arial" pitchFamily="34" charset="0"/>
              </a:rPr>
              <a:t>na</a:t>
            </a:r>
            <a:r>
              <a:rPr lang="es-ES" sz="1800" i="1" dirty="0" smtClean="0">
                <a:latin typeface="Arial" pitchFamily="34" charset="0"/>
              </a:rPr>
              <a:t> programación </a:t>
            </a:r>
            <a:r>
              <a:rPr lang="es-ES" sz="1800" i="1" dirty="0" err="1" smtClean="0">
                <a:latin typeface="Arial" pitchFamily="34" charset="0"/>
              </a:rPr>
              <a:t>xeral</a:t>
            </a:r>
            <a:r>
              <a:rPr lang="es-ES" sz="1800" i="1" dirty="0" smtClean="0">
                <a:latin typeface="Arial" pitchFamily="34" charset="0"/>
              </a:rPr>
              <a:t> anual.</a:t>
            </a:r>
          </a:p>
          <a:p>
            <a:endParaRPr lang="es-ES" sz="1800" dirty="0" smtClean="0">
              <a:latin typeface="Arial" pitchFamily="34" charset="0"/>
            </a:endParaRPr>
          </a:p>
          <a:p>
            <a:pPr marL="342900" marR="0" lvl="0" indent="-342900" algn="l" defTabSz="914400" rtl="0" eaLnBrk="0" fontAlgn="base" latinLnBrk="0" hangingPunct="0">
              <a:lnSpc>
                <a:spcPct val="80000"/>
              </a:lnSpc>
              <a:spcBef>
                <a:spcPts val="0"/>
              </a:spcBef>
              <a:spcAft>
                <a:spcPct val="0"/>
              </a:spcAft>
              <a:buClrTx/>
              <a:buSzTx/>
              <a:buFontTx/>
              <a:buNone/>
              <a:tabLst/>
              <a:defRPr/>
            </a:pPr>
            <a:endParaRPr kumimoji="0" lang="gl-ES" sz="28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Rectangle 2"/>
          <p:cNvSpPr>
            <a:spLocks noChangeArrowheads="1"/>
          </p:cNvSpPr>
          <p:nvPr/>
        </p:nvSpPr>
        <p:spPr bwMode="auto">
          <a:xfrm>
            <a:off x="2627784" y="857232"/>
            <a:ext cx="5587554" cy="707886"/>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MARCO LEGAL LOMCE</a:t>
            </a:r>
            <a:endParaRPr lang="gl-ES" sz="3600"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29</a:t>
            </a:fld>
            <a:endParaRPr lang="gl-ES" dirty="0">
              <a:solidFill>
                <a:schemeClr val="bg1"/>
              </a:solidFill>
            </a:endParaRPr>
          </a:p>
        </p:txBody>
      </p:sp>
      <p:sp>
        <p:nvSpPr>
          <p:cNvPr id="6" name="Rectangle 3"/>
          <p:cNvSpPr txBox="1">
            <a:spLocks noChangeArrowheads="1"/>
          </p:cNvSpPr>
          <p:nvPr/>
        </p:nvSpPr>
        <p:spPr bwMode="auto">
          <a:xfrm>
            <a:off x="683568" y="3140968"/>
            <a:ext cx="7715304" cy="27828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ES" sz="20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A LECTURA É RESPONSABILIDADE DE TODO O COLECTIVO DOCENTE</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e non </a:t>
            </a:r>
            <a:r>
              <a:rPr kumimoji="0" lang="es-ES" sz="2000"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só</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do profesorado da área de </a:t>
            </a:r>
            <a:r>
              <a:rPr kumimoji="0" lang="es-ES" sz="2000"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linguas</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a:t>
            </a:r>
            <a:endParaRPr kumimoji="0" lang="es-ES" sz="2000" b="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ES" sz="2000"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Na</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elaboración do </a:t>
            </a:r>
            <a:r>
              <a:rPr kumimoji="0" lang="es-ES" sz="2000"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proxecto</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lector </a:t>
            </a:r>
            <a:r>
              <a:rPr kumimoji="0" lang="es-ES" sz="20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DEBE PARTICIPAR TODO O PROFESORADO.</a:t>
            </a:r>
            <a:endPar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ES" sz="20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O CENTRO  GARANTIRÁ O FUNCIONAMENTO DA BIBLIOTECA</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como centro de recursos da información, da lectura e da </a:t>
            </a:r>
            <a:r>
              <a:rPr kumimoji="0" lang="es-ES" sz="2000"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aprendizaxe</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e que se </a:t>
            </a:r>
            <a:r>
              <a:rPr kumimoji="0" lang="es-ES" sz="2000"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erixa</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como elemento dinamizador da </a:t>
            </a:r>
            <a:r>
              <a:rPr kumimoji="0" lang="es-ES" sz="2000"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actividade</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educativa e da vida cultural.</a:t>
            </a:r>
          </a:p>
          <a:p>
            <a:pPr marL="342900" marR="0" lvl="0" indent="-342900" algn="l" defTabSz="914400" rtl="0" eaLnBrk="0" fontAlgn="base" latinLnBrk="0" hangingPunct="0">
              <a:lnSpc>
                <a:spcPct val="80000"/>
              </a:lnSpc>
              <a:spcBef>
                <a:spcPct val="20000"/>
              </a:spcBef>
              <a:spcAft>
                <a:spcPct val="0"/>
              </a:spcAft>
              <a:buClrTx/>
              <a:buSzTx/>
              <a:buFontTx/>
              <a:buNone/>
              <a:tabLst/>
              <a:defRPr/>
            </a:pPr>
            <a:endParaRPr kumimoji="0" lang="gl-ES" sz="32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9" name="Rectangle 2"/>
          <p:cNvSpPr>
            <a:spLocks noChangeArrowheads="1"/>
          </p:cNvSpPr>
          <p:nvPr/>
        </p:nvSpPr>
        <p:spPr bwMode="auto">
          <a:xfrm>
            <a:off x="2483768" y="2143116"/>
            <a:ext cx="5688632" cy="707886"/>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IMPLICACIÓNS LOE</a:t>
            </a:r>
            <a:endParaRPr lang="gl-ES" sz="3600" b="1" dirty="0">
              <a:solidFill>
                <a:schemeClr val="tx2"/>
              </a:solidFill>
              <a:latin typeface="Arial" charset="0"/>
            </a:endParaRPr>
          </a:p>
        </p:txBody>
      </p:sp>
      <p:sp>
        <p:nvSpPr>
          <p:cNvPr id="5" name="4 CuadroTexto"/>
          <p:cNvSpPr txBox="1"/>
          <p:nvPr/>
        </p:nvSpPr>
        <p:spPr>
          <a:xfrm rot="21198230">
            <a:off x="611560" y="1484784"/>
            <a:ext cx="4968552" cy="738664"/>
          </a:xfrm>
          <a:prstGeom prst="rect">
            <a:avLst/>
          </a:prstGeom>
          <a:solidFill>
            <a:schemeClr val="bg1"/>
          </a:solidFill>
        </p:spPr>
        <p:txBody>
          <a:bodyPr wrap="square" rtlCol="0">
            <a:spAutoFit/>
          </a:bodyPr>
          <a:lstStyle/>
          <a:p>
            <a:r>
              <a:rPr lang="es-ES" sz="1400" i="1" dirty="0" smtClean="0">
                <a:solidFill>
                  <a:schemeClr val="tx2"/>
                </a:solidFill>
                <a:latin typeface="Arial" pitchFamily="34" charset="0"/>
              </a:rPr>
              <a:t>4. </a:t>
            </a:r>
            <a:r>
              <a:rPr lang="es-ES" sz="1400" i="1" dirty="0" err="1" smtClean="0">
                <a:solidFill>
                  <a:schemeClr val="tx2"/>
                </a:solidFill>
                <a:latin typeface="Arial" pitchFamily="34" charset="0"/>
              </a:rPr>
              <a:t>Correspóndelle</a:t>
            </a:r>
            <a:r>
              <a:rPr lang="es-ES" sz="1400" i="1" dirty="0" smtClean="0">
                <a:solidFill>
                  <a:schemeClr val="tx2"/>
                </a:solidFill>
                <a:latin typeface="Arial" pitchFamily="34" charset="0"/>
              </a:rPr>
              <a:t> á dirección do centro docente a aprobación do programa de promoción da lectura, </a:t>
            </a:r>
            <a:r>
              <a:rPr lang="es-ES" sz="1400" b="1" i="1" dirty="0" smtClean="0">
                <a:solidFill>
                  <a:schemeClr val="tx2"/>
                </a:solidFill>
                <a:latin typeface="Arial" pitchFamily="34" charset="0"/>
              </a:rPr>
              <a:t>logo da </a:t>
            </a:r>
            <a:r>
              <a:rPr lang="es-ES" sz="1400" b="1" i="1" dirty="0" err="1" smtClean="0">
                <a:solidFill>
                  <a:schemeClr val="tx2"/>
                </a:solidFill>
                <a:latin typeface="Arial" pitchFamily="34" charset="0"/>
              </a:rPr>
              <a:t>proposta</a:t>
            </a:r>
            <a:r>
              <a:rPr lang="es-ES" sz="1400" b="1" i="1" dirty="0" smtClean="0">
                <a:solidFill>
                  <a:schemeClr val="tx2"/>
                </a:solidFill>
                <a:latin typeface="Arial" pitchFamily="34" charset="0"/>
              </a:rPr>
              <a:t> realizada polo claustro de profesorado. </a:t>
            </a:r>
            <a:endParaRPr lang="gl-ES" sz="1400" b="1" i="1" dirty="0">
              <a:solidFill>
                <a:schemeClr val="tx2"/>
              </a:solidFill>
              <a:latin typeface="Arial" pitchFamily="34" charset="0"/>
            </a:endParaRPr>
          </a:p>
        </p:txBody>
      </p:sp>
      <p:sp>
        <p:nvSpPr>
          <p:cNvPr id="8" name="7 CuadroTexto"/>
          <p:cNvSpPr txBox="1"/>
          <p:nvPr/>
        </p:nvSpPr>
        <p:spPr>
          <a:xfrm rot="317312">
            <a:off x="3624455" y="453271"/>
            <a:ext cx="4937788" cy="954107"/>
          </a:xfrm>
          <a:prstGeom prst="rect">
            <a:avLst/>
          </a:prstGeom>
          <a:solidFill>
            <a:schemeClr val="bg1"/>
          </a:solidFill>
        </p:spPr>
        <p:txBody>
          <a:bodyPr wrap="square" rtlCol="0">
            <a:spAutoFit/>
          </a:bodyPr>
          <a:lstStyle/>
          <a:p>
            <a:r>
              <a:rPr lang="es-ES" sz="1400" i="1" dirty="0" smtClean="0">
                <a:solidFill>
                  <a:schemeClr val="tx2"/>
                </a:solidFill>
                <a:latin typeface="Arial" pitchFamily="34" charset="0"/>
              </a:rPr>
              <a:t>3. Os centros docentes </a:t>
            </a:r>
            <a:r>
              <a:rPr lang="es-ES" sz="1400" i="1" dirty="0" err="1" smtClean="0">
                <a:solidFill>
                  <a:schemeClr val="tx2"/>
                </a:solidFill>
                <a:latin typeface="Arial" pitchFamily="34" charset="0"/>
              </a:rPr>
              <a:t>disporán</a:t>
            </a:r>
            <a:r>
              <a:rPr lang="es-ES" sz="1400" i="1" dirty="0" smtClean="0">
                <a:solidFill>
                  <a:schemeClr val="tx2"/>
                </a:solidFill>
                <a:latin typeface="Arial" pitchFamily="34" charset="0"/>
              </a:rPr>
              <a:t> </a:t>
            </a:r>
            <a:r>
              <a:rPr lang="es-ES" sz="1400" i="1" dirty="0" err="1" smtClean="0">
                <a:solidFill>
                  <a:schemeClr val="tx2"/>
                </a:solidFill>
                <a:latin typeface="Arial" pitchFamily="34" charset="0"/>
              </a:rPr>
              <a:t>dunha</a:t>
            </a:r>
            <a:r>
              <a:rPr lang="es-ES" sz="1400" i="1" dirty="0" smtClean="0">
                <a:solidFill>
                  <a:schemeClr val="tx2"/>
                </a:solidFill>
                <a:latin typeface="Arial" pitchFamily="34" charset="0"/>
              </a:rPr>
              <a:t> biblioteca escolar. </a:t>
            </a:r>
            <a:r>
              <a:rPr lang="es-ES" sz="1400" i="1" dirty="0" err="1" smtClean="0">
                <a:solidFill>
                  <a:schemeClr val="tx2"/>
                </a:solidFill>
                <a:latin typeface="Arial" pitchFamily="34" charset="0"/>
              </a:rPr>
              <a:t>Tomaranse</a:t>
            </a:r>
            <a:r>
              <a:rPr lang="es-ES" sz="1400" i="1" dirty="0" smtClean="0">
                <a:solidFill>
                  <a:schemeClr val="tx2"/>
                </a:solidFill>
                <a:latin typeface="Arial" pitchFamily="34" charset="0"/>
              </a:rPr>
              <a:t> as medidas organizativas necesarias para que a biblioteca escolar teña un </a:t>
            </a:r>
            <a:r>
              <a:rPr lang="es-ES" sz="1400" i="1" dirty="0" err="1" smtClean="0">
                <a:solidFill>
                  <a:schemeClr val="tx2"/>
                </a:solidFill>
                <a:latin typeface="Arial" pitchFamily="34" charset="0"/>
              </a:rPr>
              <a:t>funcionamento</a:t>
            </a:r>
            <a:r>
              <a:rPr lang="es-ES" sz="1400" i="1" dirty="0" smtClean="0">
                <a:solidFill>
                  <a:schemeClr val="tx2"/>
                </a:solidFill>
                <a:latin typeface="Arial" pitchFamily="34" charset="0"/>
              </a:rPr>
              <a:t> estable e sirva </a:t>
            </a:r>
            <a:r>
              <a:rPr lang="es-ES" sz="1400" i="1" dirty="0" err="1" smtClean="0">
                <a:solidFill>
                  <a:schemeClr val="tx2"/>
                </a:solidFill>
                <a:latin typeface="Arial" pitchFamily="34" charset="0"/>
              </a:rPr>
              <a:t>aos</a:t>
            </a:r>
            <a:r>
              <a:rPr lang="es-ES" sz="1400" i="1" dirty="0" smtClean="0">
                <a:solidFill>
                  <a:schemeClr val="tx2"/>
                </a:solidFill>
                <a:latin typeface="Arial" pitchFamily="34" charset="0"/>
              </a:rPr>
              <a:t> </a:t>
            </a:r>
            <a:r>
              <a:rPr lang="es-ES" sz="1400" i="1" dirty="0" err="1" smtClean="0">
                <a:solidFill>
                  <a:schemeClr val="tx2"/>
                </a:solidFill>
                <a:latin typeface="Arial" pitchFamily="34" charset="0"/>
              </a:rPr>
              <a:t>obxectivos</a:t>
            </a:r>
            <a:r>
              <a:rPr lang="es-ES" sz="1400" i="1" dirty="0" smtClean="0">
                <a:solidFill>
                  <a:schemeClr val="tx2"/>
                </a:solidFill>
                <a:latin typeface="Arial" pitchFamily="34" charset="0"/>
              </a:rPr>
              <a:t> do </a:t>
            </a:r>
            <a:r>
              <a:rPr lang="es-ES" sz="1400" i="1" dirty="0" err="1" smtClean="0">
                <a:solidFill>
                  <a:schemeClr val="tx2"/>
                </a:solidFill>
                <a:latin typeface="Arial" pitchFamily="34" charset="0"/>
              </a:rPr>
              <a:t>proxecto</a:t>
            </a:r>
            <a:r>
              <a:rPr lang="es-ES" sz="1400" i="1" dirty="0" smtClean="0">
                <a:solidFill>
                  <a:schemeClr val="tx2"/>
                </a:solidFill>
                <a:latin typeface="Arial" pitchFamily="34" charset="0"/>
              </a:rPr>
              <a:t> lector de centro.</a:t>
            </a:r>
            <a:endParaRPr lang="gl-ES" sz="1400" i="1" dirty="0">
              <a:solidFill>
                <a:schemeClr val="tx2"/>
              </a:solidFill>
              <a:latin typeface="Arial" pitchFamily="34" charset="0"/>
            </a:endParaRPr>
          </a:p>
        </p:txBody>
      </p:sp>
      <p:sp>
        <p:nvSpPr>
          <p:cNvPr id="10" name="9 Rectángulo"/>
          <p:cNvSpPr/>
          <p:nvPr/>
        </p:nvSpPr>
        <p:spPr>
          <a:xfrm>
            <a:off x="2195736" y="836712"/>
            <a:ext cx="1368152" cy="461665"/>
          </a:xfrm>
          <a:prstGeom prst="rect">
            <a:avLst/>
          </a:prstGeom>
          <a:solidFill>
            <a:srgbClr val="9966FF"/>
          </a:solidFill>
        </p:spPr>
        <p:txBody>
          <a:bodyPr wrap="square">
            <a:spAutoFit/>
          </a:bodyP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Kingthings Trypewriter 2" pitchFamily="2" charset="0"/>
              </a:rPr>
              <a:t>LOMCE</a:t>
            </a:r>
            <a:endParaRPr lang="gl-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098" name="Picture 5" descr="100_1865"/>
          <p:cNvPicPr>
            <a:picLocks noChangeAspect="1" noChangeArrowheads="1"/>
          </p:cNvPicPr>
          <p:nvPr/>
        </p:nvPicPr>
        <p:blipFill>
          <a:blip r:embed="rId4" cstate="print"/>
          <a:srcRect/>
          <a:stretch>
            <a:fillRect/>
          </a:stretch>
        </p:blipFill>
        <p:spPr bwMode="auto">
          <a:xfrm>
            <a:off x="1547664" y="1268760"/>
            <a:ext cx="5861483" cy="4392488"/>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pPr>
              <a:defRPr/>
            </a:pPr>
            <a:fld id="{73EBB589-5F39-42E6-9578-B6AF9D0FBBE9}" type="slidenum">
              <a:rPr lang="gl-ES" smtClean="0">
                <a:solidFill>
                  <a:schemeClr val="bg1"/>
                </a:solidFill>
              </a:rPr>
              <a:pPr>
                <a:defRPr/>
              </a:pPr>
              <a:t>3</a:t>
            </a:fld>
            <a:endParaRPr lang="gl-ES" dirty="0">
              <a:solidFill>
                <a:schemeClr val="bg1"/>
              </a:solidFill>
            </a:endParaRPr>
          </a:p>
        </p:txBody>
      </p:sp>
      <p:pic>
        <p:nvPicPr>
          <p:cNvPr id="5" name="Picture 2" descr="C:\Users\ISIADORA\Desktop\CFR PONTEVEDRA PROXECTO LECTOR NOVEMBRO 15\GRAFICOS\A VIDA E O CINE.png"/>
          <p:cNvPicPr>
            <a:picLocks noChangeAspect="1" noChangeArrowheads="1"/>
          </p:cNvPicPr>
          <p:nvPr/>
        </p:nvPicPr>
        <p:blipFill>
          <a:blip r:embed="rId5" cstate="print"/>
          <a:srcRect/>
          <a:stretch>
            <a:fillRect/>
          </a:stretch>
        </p:blipFill>
        <p:spPr bwMode="auto">
          <a:xfrm>
            <a:off x="7286644" y="428604"/>
            <a:ext cx="1438812" cy="1233504"/>
          </a:xfrm>
          <a:prstGeom prst="rect">
            <a:avLst/>
          </a:prstGeom>
          <a:noFill/>
        </p:spPr>
      </p:pic>
    </p:spTree>
    <p:custDataLst>
      <p:tags r:id="rId1"/>
    </p:custDataLst>
  </p:cSld>
  <p:clrMapOvr>
    <a:masterClrMapping/>
  </p:clrMapOvr>
  <p:transition advTm="10000">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30</a:t>
            </a:fld>
            <a:endParaRPr lang="gl-ES" dirty="0">
              <a:solidFill>
                <a:schemeClr val="bg1"/>
              </a:solidFill>
            </a:endParaRPr>
          </a:p>
        </p:txBody>
      </p:sp>
      <p:sp>
        <p:nvSpPr>
          <p:cNvPr id="6" name="Rectangle 3"/>
          <p:cNvSpPr txBox="1">
            <a:spLocks noChangeArrowheads="1"/>
          </p:cNvSpPr>
          <p:nvPr/>
        </p:nvSpPr>
        <p:spPr bwMode="auto">
          <a:xfrm>
            <a:off x="1183634" y="3068960"/>
            <a:ext cx="7103142" cy="27828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7188" indent="-357188">
              <a:buFont typeface="Arial" pitchFamily="34" charset="0"/>
              <a:buChar char="•"/>
            </a:pPr>
            <a:r>
              <a:rPr lang="gl-ES" sz="2000" dirty="0" smtClean="0">
                <a:latin typeface="+mj-lt"/>
              </a:rPr>
              <a:t>As liñas de actuación da biblioteca en materia de</a:t>
            </a:r>
          </a:p>
          <a:p>
            <a:pPr marL="357188"/>
            <a:r>
              <a:rPr lang="es-ES" sz="2000" dirty="0" smtClean="0">
                <a:latin typeface="+mj-lt"/>
              </a:rPr>
              <a:t>organización e </a:t>
            </a:r>
            <a:r>
              <a:rPr lang="es-ES" sz="2000" dirty="0" err="1" smtClean="0">
                <a:latin typeface="+mj-lt"/>
              </a:rPr>
              <a:t>xestión</a:t>
            </a:r>
            <a:r>
              <a:rPr lang="es-ES" sz="2000" dirty="0" smtClean="0">
                <a:latin typeface="+mj-lt"/>
              </a:rPr>
              <a:t>, animación, dinamización, formación </a:t>
            </a:r>
            <a:r>
              <a:rPr lang="pt-BR" sz="2000" dirty="0" smtClean="0">
                <a:latin typeface="+mj-lt"/>
              </a:rPr>
              <a:t>de </a:t>
            </a:r>
            <a:r>
              <a:rPr lang="pt-BR" sz="2000" dirty="0" err="1" smtClean="0">
                <a:latin typeface="+mj-lt"/>
              </a:rPr>
              <a:t>usuarios</a:t>
            </a:r>
            <a:r>
              <a:rPr lang="pt-BR" sz="2000" dirty="0" smtClean="0">
                <a:latin typeface="+mj-lt"/>
              </a:rPr>
              <a:t> e </a:t>
            </a:r>
            <a:r>
              <a:rPr lang="pt-BR" sz="2000" dirty="0" err="1" smtClean="0">
                <a:latin typeface="+mj-lt"/>
              </a:rPr>
              <a:t>planeamento</a:t>
            </a:r>
            <a:r>
              <a:rPr lang="pt-BR" sz="2000" dirty="0" smtClean="0">
                <a:latin typeface="+mj-lt"/>
              </a:rPr>
              <a:t> da </a:t>
            </a:r>
            <a:r>
              <a:rPr lang="pt-BR" sz="2000" dirty="0" err="1" smtClean="0">
                <a:latin typeface="+mj-lt"/>
              </a:rPr>
              <a:t>actividade</a:t>
            </a:r>
            <a:r>
              <a:rPr lang="pt-BR" sz="2000" dirty="0" smtClean="0">
                <a:latin typeface="+mj-lt"/>
              </a:rPr>
              <a:t> semanal “HORA DE </a:t>
            </a:r>
            <a:r>
              <a:rPr lang="gl-ES" sz="2000" dirty="0" smtClean="0">
                <a:latin typeface="+mj-lt"/>
              </a:rPr>
              <a:t>LECTURA”.</a:t>
            </a:r>
          </a:p>
          <a:p>
            <a:pPr marL="357188" indent="-357188"/>
            <a:endParaRPr lang="pt-BR" sz="2000" dirty="0" smtClean="0">
              <a:latin typeface="+mj-lt"/>
            </a:endParaRPr>
          </a:p>
          <a:p>
            <a:pPr marL="357188" indent="-357188">
              <a:buFont typeface="Arial" pitchFamily="34" charset="0"/>
              <a:buChar char="•"/>
            </a:pPr>
            <a:r>
              <a:rPr lang="pt-BR" sz="2000" dirty="0" smtClean="0">
                <a:latin typeface="+mj-lt"/>
              </a:rPr>
              <a:t>As </a:t>
            </a:r>
            <a:r>
              <a:rPr lang="pt-BR" sz="2000" dirty="0" err="1" smtClean="0">
                <a:latin typeface="+mj-lt"/>
              </a:rPr>
              <a:t>liñas</a:t>
            </a:r>
            <a:r>
              <a:rPr lang="pt-BR" sz="2000" dirty="0" smtClean="0">
                <a:latin typeface="+mj-lt"/>
              </a:rPr>
              <a:t> </a:t>
            </a:r>
            <a:r>
              <a:rPr lang="pt-BR" sz="2000" dirty="0" err="1" smtClean="0">
                <a:latin typeface="+mj-lt"/>
              </a:rPr>
              <a:t>xerais</a:t>
            </a:r>
            <a:r>
              <a:rPr lang="pt-BR" sz="2000" dirty="0" smtClean="0">
                <a:latin typeface="+mj-lt"/>
              </a:rPr>
              <a:t> das </a:t>
            </a:r>
            <a:r>
              <a:rPr lang="pt-BR" sz="2000" dirty="0" err="1" smtClean="0">
                <a:latin typeface="+mj-lt"/>
              </a:rPr>
              <a:t>programacións</a:t>
            </a:r>
            <a:r>
              <a:rPr lang="pt-BR" sz="2000" dirty="0" smtClean="0">
                <a:latin typeface="+mj-lt"/>
              </a:rPr>
              <a:t> </a:t>
            </a:r>
            <a:r>
              <a:rPr lang="pt-BR" sz="2000" dirty="0" err="1" smtClean="0">
                <a:latin typeface="+mj-lt"/>
              </a:rPr>
              <a:t>didácticas</a:t>
            </a:r>
            <a:r>
              <a:rPr lang="pt-BR" sz="2000" dirty="0" smtClean="0">
                <a:latin typeface="+mj-lt"/>
              </a:rPr>
              <a:t> de cada </a:t>
            </a:r>
            <a:r>
              <a:rPr lang="pt-BR" sz="2000" dirty="0" err="1" smtClean="0">
                <a:latin typeface="+mj-lt"/>
              </a:rPr>
              <a:t>materia</a:t>
            </a:r>
            <a:r>
              <a:rPr lang="pt-BR" sz="2000" dirty="0" smtClean="0">
                <a:latin typeface="+mj-lt"/>
              </a:rPr>
              <a:t> </a:t>
            </a:r>
            <a:r>
              <a:rPr lang="es-ES" sz="2000" dirty="0" smtClean="0">
                <a:latin typeface="+mj-lt"/>
              </a:rPr>
              <a:t>en relación coa lectura e a formación documental. </a:t>
            </a:r>
            <a:endParaRPr kumimoji="0" lang="gl-ES" sz="2000" b="1" i="0" u="none" strike="noStrike" kern="0" cap="none" spc="0" normalizeH="0" baseline="0" noProof="0" dirty="0" smtClean="0">
              <a:ln>
                <a:noFill/>
              </a:ln>
              <a:solidFill>
                <a:srgbClr val="002060"/>
              </a:solidFill>
              <a:effectLst/>
              <a:uLnTx/>
              <a:uFillTx/>
              <a:latin typeface="+mj-lt"/>
              <a:ea typeface="+mn-ea"/>
              <a:cs typeface="Arial" pitchFamily="34" charset="0"/>
            </a:endParaRPr>
          </a:p>
        </p:txBody>
      </p:sp>
      <p:sp>
        <p:nvSpPr>
          <p:cNvPr id="9" name="Rectangle 2"/>
          <p:cNvSpPr>
            <a:spLocks noChangeArrowheads="1"/>
          </p:cNvSpPr>
          <p:nvPr/>
        </p:nvSpPr>
        <p:spPr bwMode="auto">
          <a:xfrm>
            <a:off x="2483768" y="2143116"/>
            <a:ext cx="5760640" cy="707886"/>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INCLUIRANSE (LOE):</a:t>
            </a:r>
            <a:endParaRPr lang="gl-ES" sz="3600" b="1" dirty="0">
              <a:solidFill>
                <a:schemeClr val="tx2"/>
              </a:solidFill>
              <a:latin typeface="Arial" charset="0"/>
            </a:endParaRPr>
          </a:p>
        </p:txBody>
      </p:sp>
      <p:sp>
        <p:nvSpPr>
          <p:cNvPr id="5" name="4 CuadroTexto"/>
          <p:cNvSpPr txBox="1"/>
          <p:nvPr/>
        </p:nvSpPr>
        <p:spPr>
          <a:xfrm rot="21198230">
            <a:off x="2497326" y="5733116"/>
            <a:ext cx="4968552" cy="523220"/>
          </a:xfrm>
          <a:prstGeom prst="rect">
            <a:avLst/>
          </a:prstGeom>
          <a:solidFill>
            <a:schemeClr val="bg1"/>
          </a:solidFill>
        </p:spPr>
        <p:txBody>
          <a:bodyPr wrap="square" rtlCol="0">
            <a:spAutoFit/>
          </a:bodyPr>
          <a:lstStyle/>
          <a:p>
            <a:r>
              <a:rPr lang="es-ES" sz="1400" b="1" i="1" dirty="0" smtClean="0">
                <a:solidFill>
                  <a:schemeClr val="tx2"/>
                </a:solidFill>
                <a:latin typeface="Arial" pitchFamily="34" charset="0"/>
              </a:rPr>
              <a:t>Curiosamente, </a:t>
            </a:r>
            <a:r>
              <a:rPr lang="es-ES" sz="1400" b="1" i="1" dirty="0" err="1" smtClean="0">
                <a:solidFill>
                  <a:schemeClr val="tx2"/>
                </a:solidFill>
                <a:latin typeface="Arial" pitchFamily="34" charset="0"/>
              </a:rPr>
              <a:t>só</a:t>
            </a:r>
            <a:r>
              <a:rPr lang="es-ES" sz="1400" b="1" i="1" dirty="0" smtClean="0">
                <a:solidFill>
                  <a:schemeClr val="tx2"/>
                </a:solidFill>
                <a:latin typeface="Arial" pitchFamily="34" charset="0"/>
              </a:rPr>
              <a:t> </a:t>
            </a:r>
            <a:r>
              <a:rPr lang="es-ES" sz="1400" b="1" i="1" dirty="0" err="1" smtClean="0">
                <a:solidFill>
                  <a:schemeClr val="tx2"/>
                </a:solidFill>
                <a:latin typeface="Arial" pitchFamily="34" charset="0"/>
              </a:rPr>
              <a:t>inclúe</a:t>
            </a:r>
            <a:r>
              <a:rPr lang="es-ES" sz="1400" b="1" i="1" dirty="0" smtClean="0">
                <a:solidFill>
                  <a:schemeClr val="tx2"/>
                </a:solidFill>
                <a:latin typeface="Arial" pitchFamily="34" charset="0"/>
              </a:rPr>
              <a:t> a formación documental coma un estándar de </a:t>
            </a:r>
            <a:r>
              <a:rPr lang="es-ES" sz="1400" b="1" i="1" dirty="0" err="1" smtClean="0">
                <a:solidFill>
                  <a:schemeClr val="tx2"/>
                </a:solidFill>
                <a:latin typeface="Arial" pitchFamily="34" charset="0"/>
              </a:rPr>
              <a:t>aprendizaxe</a:t>
            </a:r>
            <a:r>
              <a:rPr lang="es-ES" sz="1400" b="1" i="1" dirty="0" smtClean="0">
                <a:solidFill>
                  <a:schemeClr val="tx2"/>
                </a:solidFill>
                <a:latin typeface="Arial" pitchFamily="34" charset="0"/>
              </a:rPr>
              <a:t> nos currículos das </a:t>
            </a:r>
            <a:r>
              <a:rPr lang="es-ES" sz="1400" b="1" i="1" dirty="0" err="1" smtClean="0">
                <a:solidFill>
                  <a:schemeClr val="tx2"/>
                </a:solidFill>
                <a:latin typeface="Arial" pitchFamily="34" charset="0"/>
              </a:rPr>
              <a:t>linguas</a:t>
            </a:r>
            <a:endParaRPr lang="gl-ES" sz="1400" b="1" i="1" dirty="0">
              <a:solidFill>
                <a:schemeClr val="tx2"/>
              </a:solidFill>
              <a:latin typeface="Arial" pitchFamily="34" charset="0"/>
            </a:endParaRPr>
          </a:p>
        </p:txBody>
      </p:sp>
      <p:sp>
        <p:nvSpPr>
          <p:cNvPr id="8" name="7 Rectángulo"/>
          <p:cNvSpPr/>
          <p:nvPr/>
        </p:nvSpPr>
        <p:spPr>
          <a:xfrm>
            <a:off x="2123728" y="5445224"/>
            <a:ext cx="1368152" cy="461665"/>
          </a:xfrm>
          <a:prstGeom prst="rect">
            <a:avLst/>
          </a:prstGeom>
          <a:solidFill>
            <a:schemeClr val="tx1"/>
          </a:solidFill>
        </p:spPr>
        <p:txBody>
          <a:bodyPr wrap="square">
            <a:spAutoFit/>
          </a:bodyPr>
          <a:lstStyle/>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Kingthings Trypewriter 2" pitchFamily="2" charset="0"/>
              </a:rPr>
              <a:t>LOMCE</a:t>
            </a:r>
            <a:endParaRPr lang="gl-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31</a:t>
            </a:fld>
            <a:endParaRPr lang="gl-ES" dirty="0">
              <a:solidFill>
                <a:schemeClr val="bg1"/>
              </a:solidFill>
            </a:endParaRPr>
          </a:p>
        </p:txBody>
      </p:sp>
      <p:sp>
        <p:nvSpPr>
          <p:cNvPr id="6" name="Rectangle 3"/>
          <p:cNvSpPr txBox="1">
            <a:spLocks noChangeArrowheads="1"/>
          </p:cNvSpPr>
          <p:nvPr/>
        </p:nvSpPr>
        <p:spPr bwMode="auto">
          <a:xfrm>
            <a:off x="2214546" y="3000372"/>
            <a:ext cx="6500858" cy="27828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gl-ES" sz="2400" b="1" dirty="0" smtClean="0">
                <a:latin typeface="+mj-lt"/>
              </a:rPr>
              <a:t>XERAL:</a:t>
            </a:r>
          </a:p>
          <a:p>
            <a:r>
              <a:rPr lang="gl-ES" sz="2400" dirty="0" smtClean="0">
                <a:latin typeface="+mj-lt"/>
              </a:rPr>
              <a:t>Situar a formación lectora e as</a:t>
            </a:r>
          </a:p>
          <a:p>
            <a:r>
              <a:rPr lang="gl-ES" sz="2400" dirty="0" smtClean="0">
                <a:latin typeface="+mj-lt"/>
              </a:rPr>
              <a:t>competencias da información e de</a:t>
            </a:r>
          </a:p>
          <a:p>
            <a:r>
              <a:rPr lang="es-ES" sz="2400" dirty="0" smtClean="0">
                <a:latin typeface="+mj-lt"/>
              </a:rPr>
              <a:t>comunicación como centro da educación.</a:t>
            </a:r>
          </a:p>
          <a:p>
            <a:endParaRPr kumimoji="0" lang="es-ES" sz="2400" b="1" i="0" u="none" strike="noStrike" kern="0" cap="none" spc="0" normalizeH="0" baseline="0" noProof="0" dirty="0" smtClean="0">
              <a:ln>
                <a:noFill/>
              </a:ln>
              <a:solidFill>
                <a:schemeClr val="bg1"/>
              </a:solidFill>
              <a:effectLst/>
              <a:uLnTx/>
              <a:uFillTx/>
              <a:latin typeface="+mj-lt"/>
              <a:ea typeface="+mn-ea"/>
              <a:cs typeface="Arial" pitchFamily="34" charset="0"/>
            </a:endParaRPr>
          </a:p>
          <a:p>
            <a:r>
              <a:rPr kumimoji="0" lang="es-ES" sz="2400" b="1" i="0" u="none" strike="noStrike" kern="0" cap="none" spc="0" normalizeH="0" baseline="0" noProof="0" dirty="0" smtClean="0">
                <a:ln>
                  <a:noFill/>
                </a:ln>
                <a:solidFill>
                  <a:schemeClr val="bg1"/>
                </a:solidFill>
                <a:effectLst/>
                <a:uLnTx/>
                <a:uFillTx/>
                <a:latin typeface="+mj-lt"/>
                <a:ea typeface="+mn-ea"/>
                <a:cs typeface="Arial" pitchFamily="34" charset="0"/>
              </a:rPr>
              <a:t>POR SECTORES:</a:t>
            </a:r>
          </a:p>
          <a:p>
            <a:pPr marL="342900" indent="-342900">
              <a:buFont typeface="Arial" pitchFamily="34" charset="0"/>
              <a:buChar char="•"/>
            </a:pPr>
            <a:r>
              <a:rPr lang="es-ES" sz="2400" kern="0" noProof="0" dirty="0" smtClean="0">
                <a:latin typeface="+mj-lt"/>
              </a:rPr>
              <a:t>Profesorado</a:t>
            </a:r>
          </a:p>
          <a:p>
            <a:pPr marL="342900" indent="-342900">
              <a:buFont typeface="Arial" pitchFamily="34" charset="0"/>
              <a:buChar char="•"/>
            </a:pPr>
            <a:r>
              <a:rPr kumimoji="0" lang="es-ES" sz="2400" i="0" u="none" strike="noStrike" kern="0" cap="none" spc="0" normalizeH="0" baseline="0" dirty="0" smtClean="0">
                <a:ln>
                  <a:noFill/>
                </a:ln>
                <a:solidFill>
                  <a:schemeClr val="bg1"/>
                </a:solidFill>
                <a:effectLst/>
                <a:uLnTx/>
                <a:uFillTx/>
                <a:latin typeface="+mj-lt"/>
                <a:ea typeface="+mn-ea"/>
                <a:cs typeface="Arial" pitchFamily="34" charset="0"/>
              </a:rPr>
              <a:t>Alumnado</a:t>
            </a:r>
          </a:p>
          <a:p>
            <a:pPr marL="342900" indent="-342900">
              <a:buFont typeface="Arial" pitchFamily="34" charset="0"/>
              <a:buChar char="•"/>
            </a:pPr>
            <a:r>
              <a:rPr lang="es-ES" sz="2400" kern="0" noProof="0" dirty="0" smtClean="0">
                <a:latin typeface="+mj-lt"/>
              </a:rPr>
              <a:t>Familias</a:t>
            </a:r>
            <a:endParaRPr kumimoji="0" lang="gl-ES" sz="2400" i="0" u="none" strike="noStrike" kern="0" cap="none" spc="0" normalizeH="0" baseline="0" noProof="0" dirty="0" smtClean="0">
              <a:ln>
                <a:noFill/>
              </a:ln>
              <a:solidFill>
                <a:schemeClr val="bg1"/>
              </a:solidFill>
              <a:effectLst/>
              <a:uLnTx/>
              <a:uFillTx/>
              <a:latin typeface="+mj-lt"/>
              <a:ea typeface="+mn-ea"/>
              <a:cs typeface="Arial" pitchFamily="34" charset="0"/>
            </a:endParaRPr>
          </a:p>
        </p:txBody>
      </p:sp>
      <p:sp>
        <p:nvSpPr>
          <p:cNvPr id="9" name="Rectangle 2"/>
          <p:cNvSpPr>
            <a:spLocks noChangeArrowheads="1"/>
          </p:cNvSpPr>
          <p:nvPr/>
        </p:nvSpPr>
        <p:spPr bwMode="auto">
          <a:xfrm>
            <a:off x="3500430" y="2143116"/>
            <a:ext cx="4214810" cy="707886"/>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OBXECTIVOS</a:t>
            </a:r>
            <a:endParaRPr lang="gl-ES" sz="3600"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F0FA72F4-482B-4B40-B59C-7291403E31EA}" type="slidenum">
              <a:rPr lang="gl-ES" smtClean="0">
                <a:solidFill>
                  <a:schemeClr val="bg1"/>
                </a:solidFill>
              </a:rPr>
              <a:pPr>
                <a:defRPr/>
              </a:pPr>
              <a:t>32</a:t>
            </a:fld>
            <a:endParaRPr lang="gl-ES" dirty="0">
              <a:solidFill>
                <a:schemeClr val="bg1"/>
              </a:solidFill>
            </a:endParaRPr>
          </a:p>
        </p:txBody>
      </p:sp>
      <p:sp>
        <p:nvSpPr>
          <p:cNvPr id="12290" name="2 Marcador de contenido"/>
          <p:cNvSpPr>
            <a:spLocks noGrp="1"/>
          </p:cNvSpPr>
          <p:nvPr>
            <p:ph idx="1"/>
          </p:nvPr>
        </p:nvSpPr>
        <p:spPr>
          <a:xfrm>
            <a:off x="1043608" y="1268760"/>
            <a:ext cx="7170020" cy="4214842"/>
          </a:xfrm>
        </p:spPr>
        <p:txBody>
          <a:bodyPr/>
          <a:lstStyle/>
          <a:p>
            <a:pPr algn="ctr" eaLnBrk="1" hangingPunct="1">
              <a:spcBef>
                <a:spcPct val="0"/>
              </a:spcBef>
              <a:buFontTx/>
              <a:buNone/>
            </a:pPr>
            <a:r>
              <a:rPr lang="gl-ES" sz="8000" b="1" dirty="0" smtClean="0">
                <a:solidFill>
                  <a:srgbClr val="FFFF99"/>
                </a:solidFill>
                <a:latin typeface="Kingthings Trypewriter 2" pitchFamily="2" charset="0"/>
              </a:rPr>
              <a:t>Misión Imposible </a:t>
            </a:r>
            <a:r>
              <a:rPr lang="gl-ES" sz="8800" b="1" dirty="0" smtClean="0">
                <a:solidFill>
                  <a:srgbClr val="FFFF99"/>
                </a:solidFill>
                <a:latin typeface="Kingthings Trypewriter 2" pitchFamily="2" charset="0"/>
              </a:rPr>
              <a:t>1</a:t>
            </a:r>
            <a:endParaRPr lang="gl-ES" sz="8800" dirty="0" smtClean="0">
              <a:solidFill>
                <a:srgbClr val="FFFF99"/>
              </a:solidFill>
              <a:latin typeface="Kingthings Trypewriter 2" pitchFamily="2" charset="0"/>
            </a:endParaRPr>
          </a:p>
          <a:p>
            <a:pPr algn="ctr" eaLnBrk="1" hangingPunct="1">
              <a:spcBef>
                <a:spcPct val="0"/>
              </a:spcBef>
              <a:buFontTx/>
              <a:buNone/>
            </a:pPr>
            <a:r>
              <a:rPr lang="es-ES" sz="6600" dirty="0" smtClean="0">
                <a:solidFill>
                  <a:schemeClr val="bg1"/>
                </a:solidFill>
                <a:latin typeface="Kingthings Trypewriter 2" pitchFamily="2" charset="0"/>
              </a:rPr>
              <a:t>O profesorado</a:t>
            </a:r>
          </a:p>
          <a:p>
            <a:pPr algn="ctr" eaLnBrk="1" hangingPunct="1">
              <a:spcBef>
                <a:spcPct val="0"/>
              </a:spcBef>
              <a:buFontTx/>
              <a:buNone/>
            </a:pPr>
            <a:r>
              <a:rPr lang="es-ES" sz="4000" dirty="0" smtClean="0">
                <a:solidFill>
                  <a:schemeClr val="bg1"/>
                </a:solidFill>
                <a:latin typeface="Kingthings Trypewriter 2" pitchFamily="2" charset="0"/>
              </a:rPr>
              <a:t>A inclusión no currículo</a:t>
            </a:r>
          </a:p>
          <a:p>
            <a:pPr algn="ctr" eaLnBrk="1" hangingPunct="1">
              <a:spcBef>
                <a:spcPct val="0"/>
              </a:spcBef>
              <a:buNone/>
            </a:pPr>
            <a:endParaRPr lang="es-ES" sz="1400" dirty="0" smtClean="0">
              <a:solidFill>
                <a:schemeClr val="bg1"/>
              </a:solidFill>
            </a:endParaRPr>
          </a:p>
          <a:p>
            <a:pPr algn="ctr" eaLnBrk="1" hangingPunct="1">
              <a:spcBef>
                <a:spcPct val="0"/>
              </a:spcBef>
              <a:buFontTx/>
              <a:buNone/>
            </a:pPr>
            <a:endParaRPr lang="es-ES" sz="1400" dirty="0" smtClean="0">
              <a:solidFill>
                <a:schemeClr val="bg1"/>
              </a:solidFill>
              <a:latin typeface="Kingthings Trypewriter 2" pitchFamily="2" charset="0"/>
            </a:endParaRPr>
          </a:p>
        </p:txBody>
      </p:sp>
      <p:pic>
        <p:nvPicPr>
          <p:cNvPr id="5" name="Picture 2" descr="C:\Users\ISIADORA\Desktop\CFR PONTEVEDRA PROXECTO LECTOR NOVEMBRO 15\GRAFICOS\A VIDA E O CINE.png"/>
          <p:cNvPicPr>
            <a:picLocks noChangeAspect="1" noChangeArrowheads="1"/>
          </p:cNvPicPr>
          <p:nvPr/>
        </p:nvPicPr>
        <p:blipFill>
          <a:blip r:embed="rId3" cstate="print"/>
          <a:srcRect/>
          <a:stretch>
            <a:fillRect/>
          </a:stretch>
        </p:blipFill>
        <p:spPr bwMode="auto">
          <a:xfrm>
            <a:off x="7286644" y="428604"/>
            <a:ext cx="1438812" cy="123350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83568" y="1844824"/>
            <a:ext cx="7848600" cy="4500594"/>
          </a:xfrm>
          <a:prstGeom prst="rect">
            <a:avLst/>
          </a:prstGeom>
          <a:solidFill>
            <a:srgbClr val="6A0BB1"/>
          </a:solidFill>
          <a:ln w="9525">
            <a:noFill/>
            <a:miter lim="800000"/>
            <a:headEnd/>
            <a:tailEnd/>
          </a:ln>
          <a:effectLst/>
        </p:spPr>
        <p:txBody>
          <a:bodyPr wrap="none" anchor="ctr"/>
          <a:lstStyle/>
          <a:p>
            <a:endParaRPr lang="es-ES"/>
          </a:p>
        </p:txBody>
      </p:sp>
      <p:sp>
        <p:nvSpPr>
          <p:cNvPr id="30722" name="Rectangle 2"/>
          <p:cNvSpPr>
            <a:spLocks noChangeArrowheads="1"/>
          </p:cNvSpPr>
          <p:nvPr/>
        </p:nvSpPr>
        <p:spPr bwMode="auto">
          <a:xfrm>
            <a:off x="714348" y="500042"/>
            <a:ext cx="742955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OBXECTIVOS</a:t>
            </a:r>
          </a:p>
          <a:p>
            <a:pPr algn="ctr">
              <a:lnSpc>
                <a:spcPct val="100000"/>
              </a:lnSpc>
              <a:spcBef>
                <a:spcPct val="0"/>
              </a:spcBef>
              <a:buFontTx/>
              <a:buNone/>
            </a:pPr>
            <a:r>
              <a:rPr lang="es-ES" sz="4000" b="1" dirty="0" smtClean="0">
                <a:solidFill>
                  <a:schemeClr val="tx2"/>
                </a:solidFill>
                <a:latin typeface="Kingthings Trypewriter 2" pitchFamily="2" charset="0"/>
              </a:rPr>
              <a:t>entre o profesorado (1)</a:t>
            </a:r>
            <a:endParaRPr lang="gl-ES" sz="3600" b="1" dirty="0">
              <a:solidFill>
                <a:schemeClr val="tx2"/>
              </a:solidFill>
              <a:latin typeface="Arial" charset="0"/>
            </a:endParaRPr>
          </a:p>
        </p:txBody>
      </p:sp>
      <p:sp>
        <p:nvSpPr>
          <p:cNvPr id="30723" name="Rectangle 3"/>
          <p:cNvSpPr>
            <a:spLocks noGrp="1" noChangeArrowheads="1"/>
          </p:cNvSpPr>
          <p:nvPr>
            <p:ph type="body" idx="1"/>
          </p:nvPr>
        </p:nvSpPr>
        <p:spPr>
          <a:xfrm>
            <a:off x="714348" y="2786058"/>
            <a:ext cx="4865764" cy="3786214"/>
          </a:xfrm>
        </p:spPr>
        <p:txBody>
          <a:bodyPr/>
          <a:lstStyle/>
          <a:p>
            <a:pPr lvl="0">
              <a:spcBef>
                <a:spcPts val="0"/>
              </a:spcBef>
            </a:pPr>
            <a:r>
              <a:rPr lang="es-ES" sz="2000" dirty="0" smtClean="0">
                <a:solidFill>
                  <a:schemeClr val="bg1"/>
                </a:solidFill>
                <a:latin typeface="Arial" pitchFamily="34" charset="0"/>
                <a:cs typeface="Arial" pitchFamily="34" charset="0"/>
              </a:rPr>
              <a:t>Desterrar inercias; a competencia lectora é parte do currículo: </a:t>
            </a:r>
            <a:r>
              <a:rPr lang="es-ES" sz="2000" dirty="0" err="1" smtClean="0">
                <a:solidFill>
                  <a:schemeClr val="bg1"/>
                </a:solidFill>
                <a:latin typeface="Arial" pitchFamily="34" charset="0"/>
                <a:cs typeface="Arial" pitchFamily="34" charset="0"/>
              </a:rPr>
              <a:t>incluíla</a:t>
            </a:r>
            <a:r>
              <a:rPr lang="es-ES" sz="2000" dirty="0" smtClean="0">
                <a:solidFill>
                  <a:schemeClr val="bg1"/>
                </a:solidFill>
                <a:latin typeface="Arial" pitchFamily="34" charset="0"/>
                <a:cs typeface="Arial" pitchFamily="34" charset="0"/>
              </a:rPr>
              <a:t> e </a:t>
            </a:r>
            <a:r>
              <a:rPr lang="es-ES" sz="2000" dirty="0" err="1" smtClean="0">
                <a:solidFill>
                  <a:schemeClr val="bg1"/>
                </a:solidFill>
                <a:latin typeface="Arial" pitchFamily="34" charset="0"/>
                <a:cs typeface="Arial" pitchFamily="34" charset="0"/>
              </a:rPr>
              <a:t>avaliala</a:t>
            </a:r>
            <a:r>
              <a:rPr lang="es-ES" sz="2000" dirty="0" smtClean="0">
                <a:solidFill>
                  <a:schemeClr val="bg1"/>
                </a:solidFill>
                <a:latin typeface="Arial" pitchFamily="34" charset="0"/>
                <a:cs typeface="Arial" pitchFamily="34" charset="0"/>
              </a:rPr>
              <a:t>.</a:t>
            </a:r>
          </a:p>
          <a:p>
            <a:pPr lvl="0">
              <a:spcBef>
                <a:spcPts val="0"/>
              </a:spcBef>
            </a:pPr>
            <a:r>
              <a:rPr lang="es-ES" sz="2000" dirty="0" smtClean="0">
                <a:solidFill>
                  <a:schemeClr val="bg1"/>
                </a:solidFill>
                <a:latin typeface="Arial" pitchFamily="34" charset="0"/>
                <a:cs typeface="Arial" pitchFamily="34" charset="0"/>
              </a:rPr>
              <a:t>Reflexionar nos ámbitos de toma de </a:t>
            </a:r>
            <a:r>
              <a:rPr lang="es-ES" sz="2000" dirty="0" err="1" smtClean="0">
                <a:solidFill>
                  <a:schemeClr val="bg1"/>
                </a:solidFill>
                <a:latin typeface="Arial" pitchFamily="34" charset="0"/>
                <a:cs typeface="Arial" pitchFamily="34" charset="0"/>
              </a:rPr>
              <a:t>decisións</a:t>
            </a:r>
            <a:r>
              <a:rPr lang="es-ES" sz="2000" dirty="0" smtClean="0">
                <a:solidFill>
                  <a:schemeClr val="bg1"/>
                </a:solidFill>
                <a:latin typeface="Arial" pitchFamily="34" charset="0"/>
                <a:cs typeface="Arial" pitchFamily="34" charset="0"/>
              </a:rPr>
              <a:t>.</a:t>
            </a:r>
          </a:p>
          <a:p>
            <a:pPr lvl="0">
              <a:spcBef>
                <a:spcPts val="0"/>
              </a:spcBef>
            </a:pPr>
            <a:r>
              <a:rPr lang="es-ES" sz="2000" dirty="0" smtClean="0">
                <a:solidFill>
                  <a:schemeClr val="bg1"/>
                </a:solidFill>
                <a:latin typeface="Arial" pitchFamily="34" charset="0"/>
                <a:cs typeface="Arial" pitchFamily="34" charset="0"/>
              </a:rPr>
              <a:t>Delimitar os </a:t>
            </a:r>
            <a:r>
              <a:rPr lang="es-ES" sz="2000" dirty="0" err="1" smtClean="0">
                <a:solidFill>
                  <a:schemeClr val="bg1"/>
                </a:solidFill>
                <a:latin typeface="Arial" pitchFamily="34" charset="0"/>
                <a:cs typeface="Arial" pitchFamily="34" charset="0"/>
              </a:rPr>
              <a:t>niveis</a:t>
            </a:r>
            <a:r>
              <a:rPr lang="es-ES" sz="2000" dirty="0" smtClean="0">
                <a:solidFill>
                  <a:schemeClr val="bg1"/>
                </a:solidFill>
                <a:latin typeface="Arial" pitchFamily="34" charset="0"/>
                <a:cs typeface="Arial" pitchFamily="34" charset="0"/>
              </a:rPr>
              <a:t> a alcanzar, as </a:t>
            </a:r>
            <a:r>
              <a:rPr lang="es-ES" sz="2000" dirty="0" err="1" smtClean="0">
                <a:solidFill>
                  <a:schemeClr val="bg1"/>
                </a:solidFill>
                <a:latin typeface="Arial" pitchFamily="34" charset="0"/>
                <a:cs typeface="Arial" pitchFamily="34" charset="0"/>
              </a:rPr>
              <a:t>tarefas</a:t>
            </a:r>
            <a:r>
              <a:rPr lang="es-ES" sz="2000" dirty="0" smtClean="0">
                <a:solidFill>
                  <a:schemeClr val="bg1"/>
                </a:solidFill>
                <a:latin typeface="Arial" pitchFamily="34" charset="0"/>
                <a:cs typeface="Arial" pitchFamily="34" charset="0"/>
              </a:rPr>
              <a:t> para </a:t>
            </a:r>
            <a:r>
              <a:rPr lang="es-ES" sz="2000" dirty="0" err="1" smtClean="0">
                <a:solidFill>
                  <a:schemeClr val="bg1"/>
                </a:solidFill>
                <a:latin typeface="Arial" pitchFamily="34" charset="0"/>
                <a:cs typeface="Arial" pitchFamily="34" charset="0"/>
              </a:rPr>
              <a:t>facelo</a:t>
            </a:r>
            <a:r>
              <a:rPr lang="es-ES" sz="2000" dirty="0" smtClean="0">
                <a:solidFill>
                  <a:schemeClr val="bg1"/>
                </a:solidFill>
                <a:latin typeface="Arial" pitchFamily="34" charset="0"/>
                <a:cs typeface="Arial" pitchFamily="34" charset="0"/>
              </a:rPr>
              <a:t> e os criterios para </a:t>
            </a:r>
            <a:r>
              <a:rPr lang="es-ES" sz="2000" dirty="0" err="1" smtClean="0">
                <a:solidFill>
                  <a:schemeClr val="bg1"/>
                </a:solidFill>
                <a:latin typeface="Arial" pitchFamily="34" charset="0"/>
                <a:cs typeface="Arial" pitchFamily="34" charset="0"/>
              </a:rPr>
              <a:t>medilo</a:t>
            </a:r>
            <a:r>
              <a:rPr lang="es-ES" sz="2000" dirty="0" smtClean="0">
                <a:solidFill>
                  <a:schemeClr val="bg1"/>
                </a:solidFill>
                <a:latin typeface="Arial" pitchFamily="34" charset="0"/>
                <a:cs typeface="Arial" pitchFamily="34" charset="0"/>
              </a:rPr>
              <a:t>.</a:t>
            </a:r>
          </a:p>
          <a:p>
            <a:pPr lvl="0">
              <a:spcBef>
                <a:spcPts val="0"/>
              </a:spcBef>
            </a:pPr>
            <a:r>
              <a:rPr lang="es-ES" sz="2000" dirty="0" smtClean="0">
                <a:solidFill>
                  <a:schemeClr val="bg1"/>
                </a:solidFill>
                <a:latin typeface="Arial" pitchFamily="34" charset="0"/>
                <a:cs typeface="Arial" pitchFamily="34" charset="0"/>
              </a:rPr>
              <a:t>Non recomendar </a:t>
            </a:r>
            <a:r>
              <a:rPr lang="es-ES" sz="2000" dirty="0" err="1" smtClean="0">
                <a:solidFill>
                  <a:schemeClr val="bg1"/>
                </a:solidFill>
                <a:latin typeface="Arial" pitchFamily="34" charset="0"/>
                <a:cs typeface="Arial" pitchFamily="34" charset="0"/>
              </a:rPr>
              <a:t>fóra</a:t>
            </a:r>
            <a:r>
              <a:rPr lang="es-ES" sz="2000" dirty="0" smtClean="0">
                <a:solidFill>
                  <a:schemeClr val="bg1"/>
                </a:solidFill>
                <a:latin typeface="Arial" pitchFamily="34" charset="0"/>
                <a:cs typeface="Arial" pitchFamily="34" charset="0"/>
              </a:rPr>
              <a:t> dese marco.</a:t>
            </a:r>
          </a:p>
          <a:p>
            <a:pPr>
              <a:lnSpc>
                <a:spcPct val="80000"/>
              </a:lnSpc>
              <a:spcBef>
                <a:spcPts val="0"/>
              </a:spcBef>
              <a:buNone/>
            </a:pPr>
            <a:endParaRPr lang="gl-ES" sz="2000" dirty="0" smtClean="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6553200" y="6381774"/>
            <a:ext cx="2133600" cy="476250"/>
          </a:xfrm>
        </p:spPr>
        <p:txBody>
          <a:bodyPr/>
          <a:lstStyle/>
          <a:p>
            <a:pPr>
              <a:defRPr/>
            </a:pPr>
            <a:fld id="{9659598F-8693-4339-BC6F-7155CE352707}" type="slidenum">
              <a:rPr lang="gl-ES" smtClean="0">
                <a:solidFill>
                  <a:schemeClr val="bg1"/>
                </a:solidFill>
              </a:rPr>
              <a:pPr>
                <a:defRPr/>
              </a:pPr>
              <a:t>33</a:t>
            </a:fld>
            <a:endParaRPr lang="gl-ES" dirty="0">
              <a:solidFill>
                <a:schemeClr val="bg1"/>
              </a:solidFill>
            </a:endParaRPr>
          </a:p>
        </p:txBody>
      </p:sp>
      <p:grpSp>
        <p:nvGrpSpPr>
          <p:cNvPr id="11" name="10 Grupo"/>
          <p:cNvGrpSpPr/>
          <p:nvPr/>
        </p:nvGrpSpPr>
        <p:grpSpPr>
          <a:xfrm>
            <a:off x="5580112" y="4077072"/>
            <a:ext cx="3104783" cy="2200624"/>
            <a:chOff x="5214942" y="3571876"/>
            <a:chExt cx="3752855" cy="2705820"/>
          </a:xfrm>
        </p:grpSpPr>
        <p:pic>
          <p:nvPicPr>
            <p:cNvPr id="2" name="Picture 2"/>
            <p:cNvPicPr>
              <a:picLocks noChangeAspect="1" noChangeArrowheads="1"/>
            </p:cNvPicPr>
            <p:nvPr/>
          </p:nvPicPr>
          <p:blipFill>
            <a:blip r:embed="rId4" cstate="print"/>
            <a:srcRect/>
            <a:stretch>
              <a:fillRect/>
            </a:stretch>
          </p:blipFill>
          <p:spPr bwMode="auto">
            <a:xfrm>
              <a:off x="5214942" y="3571876"/>
              <a:ext cx="3752855" cy="2705820"/>
            </a:xfrm>
            <a:prstGeom prst="rect">
              <a:avLst/>
            </a:prstGeom>
            <a:noFill/>
            <a:ln w="9525">
              <a:noFill/>
              <a:miter lim="800000"/>
              <a:headEnd/>
              <a:tailEnd/>
            </a:ln>
            <a:effectLst/>
          </p:spPr>
        </p:pic>
        <p:sp>
          <p:nvSpPr>
            <p:cNvPr id="10" name="9 Rectángulo"/>
            <p:cNvSpPr/>
            <p:nvPr/>
          </p:nvSpPr>
          <p:spPr bwMode="auto">
            <a:xfrm>
              <a:off x="6072198" y="4643446"/>
              <a:ext cx="214314" cy="14287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6000" b="0" i="0" u="none" strike="noStrike" cap="none" normalizeH="0" baseline="0" smtClean="0">
                <a:ln>
                  <a:noFill/>
                </a:ln>
                <a:solidFill>
                  <a:schemeClr val="bg1"/>
                </a:solidFill>
                <a:effectLst/>
                <a:latin typeface="Bradley Hand ITC" pitchFamily="66" charset="0"/>
              </a:endParaRPr>
            </a:p>
          </p:txBody>
        </p:sp>
      </p:grpSp>
      <p:sp>
        <p:nvSpPr>
          <p:cNvPr id="9" name="8 Rectángulo"/>
          <p:cNvSpPr/>
          <p:nvPr/>
        </p:nvSpPr>
        <p:spPr bwMode="auto">
          <a:xfrm rot="20000720">
            <a:off x="6335685" y="2420731"/>
            <a:ext cx="2500330" cy="107157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Código de</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boas prácticas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42910" y="1857364"/>
            <a:ext cx="7848600" cy="4500594"/>
          </a:xfrm>
          <a:prstGeom prst="rect">
            <a:avLst/>
          </a:prstGeom>
          <a:solidFill>
            <a:srgbClr val="6A0BB1"/>
          </a:solidFill>
          <a:ln w="9525">
            <a:noFill/>
            <a:miter lim="800000"/>
            <a:headEnd/>
            <a:tailEnd/>
          </a:ln>
          <a:effectLst/>
        </p:spPr>
        <p:txBody>
          <a:bodyPr wrap="none" anchor="ctr"/>
          <a:lstStyle/>
          <a:p>
            <a:endParaRPr lang="es-ES"/>
          </a:p>
        </p:txBody>
      </p:sp>
      <p:sp>
        <p:nvSpPr>
          <p:cNvPr id="30722" name="Rectangle 2"/>
          <p:cNvSpPr>
            <a:spLocks noChangeArrowheads="1"/>
          </p:cNvSpPr>
          <p:nvPr/>
        </p:nvSpPr>
        <p:spPr bwMode="auto">
          <a:xfrm>
            <a:off x="714348" y="500042"/>
            <a:ext cx="742955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OBXECTIVOS</a:t>
            </a:r>
          </a:p>
          <a:p>
            <a:pPr algn="ctr">
              <a:lnSpc>
                <a:spcPct val="100000"/>
              </a:lnSpc>
              <a:spcBef>
                <a:spcPct val="0"/>
              </a:spcBef>
              <a:buFontTx/>
              <a:buNone/>
            </a:pPr>
            <a:r>
              <a:rPr lang="es-ES" sz="4000" b="1" dirty="0" smtClean="0">
                <a:solidFill>
                  <a:schemeClr val="tx2"/>
                </a:solidFill>
                <a:latin typeface="Kingthings Trypewriter 2" pitchFamily="2" charset="0"/>
              </a:rPr>
              <a:t>entre o profesorado (2)</a:t>
            </a:r>
            <a:endParaRPr lang="gl-ES" sz="3600" b="1" dirty="0">
              <a:solidFill>
                <a:schemeClr val="tx2"/>
              </a:solidFill>
              <a:latin typeface="Arial" charset="0"/>
            </a:endParaRPr>
          </a:p>
        </p:txBody>
      </p:sp>
      <p:sp>
        <p:nvSpPr>
          <p:cNvPr id="7" name="6 Marcador de número de diapositiva"/>
          <p:cNvSpPr>
            <a:spLocks noGrp="1"/>
          </p:cNvSpPr>
          <p:nvPr>
            <p:ph type="sldNum" sz="quarter" idx="12"/>
          </p:nvPr>
        </p:nvSpPr>
        <p:spPr>
          <a:xfrm>
            <a:off x="6500826" y="6381750"/>
            <a:ext cx="2133600" cy="476250"/>
          </a:xfrm>
        </p:spPr>
        <p:txBody>
          <a:bodyPr/>
          <a:lstStyle/>
          <a:p>
            <a:pPr>
              <a:defRPr/>
            </a:pPr>
            <a:fld id="{9659598F-8693-4339-BC6F-7155CE352707}" type="slidenum">
              <a:rPr lang="gl-ES" smtClean="0">
                <a:solidFill>
                  <a:schemeClr val="bg1"/>
                </a:solidFill>
              </a:rPr>
              <a:pPr>
                <a:defRPr/>
              </a:pPr>
              <a:t>34</a:t>
            </a:fld>
            <a:endParaRPr lang="gl-ES" dirty="0">
              <a:solidFill>
                <a:schemeClr val="bg1"/>
              </a:solidFill>
            </a:endParaRPr>
          </a:p>
        </p:txBody>
      </p:sp>
      <p:graphicFrame>
        <p:nvGraphicFramePr>
          <p:cNvPr id="8" name="7 Tabla"/>
          <p:cNvGraphicFramePr>
            <a:graphicFrameLocks noGrp="1"/>
          </p:cNvGraphicFramePr>
          <p:nvPr/>
        </p:nvGraphicFramePr>
        <p:xfrm>
          <a:off x="4427984" y="3429000"/>
          <a:ext cx="3816424" cy="2723768"/>
        </p:xfrm>
        <a:graphic>
          <a:graphicData uri="http://schemas.openxmlformats.org/drawingml/2006/table">
            <a:tbl>
              <a:tblPr/>
              <a:tblGrid>
                <a:gridCol w="3816424"/>
              </a:tblGrid>
              <a:tr h="2723768">
                <a:tc>
                  <a:txBody>
                    <a:bodyPr/>
                    <a:lstStyle/>
                    <a:p>
                      <a:pPr algn="r">
                        <a:spcAft>
                          <a:spcPts val="0"/>
                        </a:spcAft>
                      </a:pPr>
                      <a:r>
                        <a:rPr lang="es-ES" sz="1400" b="1" dirty="0">
                          <a:solidFill>
                            <a:schemeClr val="tx1"/>
                          </a:solidFill>
                          <a:latin typeface="Bradley Hand ITC"/>
                          <a:ea typeface="Times New Roman"/>
                        </a:rPr>
                        <a:t> </a:t>
                      </a:r>
                      <a:endParaRPr lang="es-ES" sz="1200" dirty="0">
                        <a:solidFill>
                          <a:schemeClr val="tx1"/>
                        </a:solidFill>
                        <a:latin typeface="Times New Roman"/>
                        <a:ea typeface="Times New Roman"/>
                      </a:endParaRPr>
                    </a:p>
                    <a:p>
                      <a:pPr algn="r">
                        <a:spcAft>
                          <a:spcPts val="0"/>
                        </a:spcAft>
                      </a:pPr>
                      <a:endParaRPr lang="es-ES" sz="1600" b="1" dirty="0" smtClean="0">
                        <a:solidFill>
                          <a:schemeClr val="tx1"/>
                        </a:solidFill>
                        <a:latin typeface="Bradley Hand ITC"/>
                        <a:ea typeface="Times New Roman"/>
                      </a:endParaRPr>
                    </a:p>
                    <a:p>
                      <a:pPr algn="r">
                        <a:spcAft>
                          <a:spcPts val="0"/>
                        </a:spcAft>
                      </a:pPr>
                      <a:r>
                        <a:rPr lang="es-ES" sz="1600" b="0" i="1" dirty="0" smtClean="0">
                          <a:solidFill>
                            <a:schemeClr val="tx1"/>
                          </a:solidFill>
                          <a:latin typeface="+mj-lt"/>
                          <a:ea typeface="Times New Roman"/>
                        </a:rPr>
                        <a:t>Camarada</a:t>
                      </a:r>
                      <a:r>
                        <a:rPr lang="es-ES" sz="1600" b="0" i="1" dirty="0">
                          <a:solidFill>
                            <a:schemeClr val="tx1"/>
                          </a:solidFill>
                          <a:latin typeface="+mj-lt"/>
                          <a:ea typeface="Times New Roman"/>
                        </a:rPr>
                        <a:t>, esto no es un libro</a:t>
                      </a:r>
                      <a:endParaRPr lang="es-ES" sz="1400" b="0" i="1" dirty="0">
                        <a:solidFill>
                          <a:schemeClr val="tx1"/>
                        </a:solidFill>
                        <a:latin typeface="+mj-lt"/>
                        <a:ea typeface="Times New Roman"/>
                      </a:endParaRPr>
                    </a:p>
                    <a:p>
                      <a:pPr algn="r">
                        <a:spcAft>
                          <a:spcPts val="0"/>
                        </a:spcAft>
                      </a:pPr>
                      <a:r>
                        <a:rPr lang="es-ES" sz="1600" b="0" i="1" dirty="0">
                          <a:solidFill>
                            <a:schemeClr val="tx1"/>
                          </a:solidFill>
                          <a:latin typeface="+mj-lt"/>
                          <a:ea typeface="Times New Roman"/>
                        </a:rPr>
                        <a:t>el que lo toca, toca a un hombre</a:t>
                      </a:r>
                      <a:endParaRPr lang="es-ES" sz="1400" b="0" i="1" dirty="0">
                        <a:solidFill>
                          <a:schemeClr val="tx1"/>
                        </a:solidFill>
                        <a:latin typeface="+mj-lt"/>
                        <a:ea typeface="Times New Roman"/>
                      </a:endParaRPr>
                    </a:p>
                    <a:p>
                      <a:pPr algn="r">
                        <a:spcAft>
                          <a:spcPts val="0"/>
                        </a:spcAft>
                      </a:pPr>
                      <a:r>
                        <a:rPr lang="es-ES" sz="1600" b="0" i="1" dirty="0">
                          <a:solidFill>
                            <a:schemeClr val="tx1"/>
                          </a:solidFill>
                          <a:latin typeface="+mj-lt"/>
                          <a:ea typeface="Times New Roman"/>
                        </a:rPr>
                        <a:t>¿es de noche? ¿Estamos solos los dos?</a:t>
                      </a:r>
                      <a:endParaRPr lang="es-ES" sz="1400" b="0" i="1" dirty="0">
                        <a:solidFill>
                          <a:schemeClr val="tx1"/>
                        </a:solidFill>
                        <a:latin typeface="+mj-lt"/>
                        <a:ea typeface="Times New Roman"/>
                      </a:endParaRPr>
                    </a:p>
                    <a:p>
                      <a:pPr algn="r">
                        <a:spcAft>
                          <a:spcPts val="0"/>
                        </a:spcAft>
                      </a:pPr>
                      <a:r>
                        <a:rPr lang="es-ES" sz="1600" b="0" i="1" dirty="0">
                          <a:solidFill>
                            <a:schemeClr val="tx1"/>
                          </a:solidFill>
                          <a:latin typeface="+mj-lt"/>
                          <a:ea typeface="Times New Roman"/>
                        </a:rPr>
                        <a:t>me tienes a mí y yo te tengo, </a:t>
                      </a:r>
                      <a:endParaRPr lang="es-ES" sz="1600" b="0" i="1" dirty="0" smtClean="0">
                        <a:solidFill>
                          <a:schemeClr val="tx1"/>
                        </a:solidFill>
                        <a:latin typeface="+mj-lt"/>
                        <a:ea typeface="Times New Roman"/>
                      </a:endParaRPr>
                    </a:p>
                    <a:p>
                      <a:pPr algn="r">
                        <a:spcAft>
                          <a:spcPts val="0"/>
                        </a:spcAft>
                      </a:pPr>
                      <a:r>
                        <a:rPr lang="es-ES" sz="1600" b="0" i="1" dirty="0" smtClean="0">
                          <a:solidFill>
                            <a:schemeClr val="tx1"/>
                          </a:solidFill>
                          <a:latin typeface="+mj-lt"/>
                          <a:ea typeface="Times New Roman"/>
                        </a:rPr>
                        <a:t>me </a:t>
                      </a:r>
                      <a:r>
                        <a:rPr lang="es-ES" sz="1600" b="0" i="1" dirty="0">
                          <a:solidFill>
                            <a:schemeClr val="tx1"/>
                          </a:solidFill>
                          <a:latin typeface="+mj-lt"/>
                          <a:ea typeface="Times New Roman"/>
                        </a:rPr>
                        <a:t>sujetas y te sujeto,</a:t>
                      </a:r>
                      <a:endParaRPr lang="es-ES" sz="1400" b="0" i="1" dirty="0">
                        <a:solidFill>
                          <a:schemeClr val="tx1"/>
                        </a:solidFill>
                        <a:latin typeface="+mj-lt"/>
                        <a:ea typeface="Times New Roman"/>
                      </a:endParaRPr>
                    </a:p>
                    <a:p>
                      <a:pPr algn="r">
                        <a:spcAft>
                          <a:spcPts val="0"/>
                        </a:spcAft>
                      </a:pPr>
                      <a:r>
                        <a:rPr lang="es-ES" sz="1600" b="0" i="1" dirty="0">
                          <a:solidFill>
                            <a:schemeClr val="tx1"/>
                          </a:solidFill>
                          <a:latin typeface="+mj-lt"/>
                          <a:ea typeface="Times New Roman"/>
                        </a:rPr>
                        <a:t>salto desde las páginas a tus brazos. </a:t>
                      </a:r>
                      <a:endParaRPr lang="es-ES" sz="1400" b="0" i="1" dirty="0">
                        <a:solidFill>
                          <a:schemeClr val="tx1"/>
                        </a:solidFill>
                        <a:latin typeface="+mj-lt"/>
                        <a:ea typeface="Times New Roman"/>
                      </a:endParaRPr>
                    </a:p>
                    <a:p>
                      <a:pPr algn="r">
                        <a:spcAft>
                          <a:spcPts val="0"/>
                        </a:spcAft>
                      </a:pPr>
                      <a:r>
                        <a:rPr lang="es-ES" sz="1600" b="0" i="1" dirty="0">
                          <a:solidFill>
                            <a:schemeClr val="tx1"/>
                          </a:solidFill>
                          <a:latin typeface="+mj-lt"/>
                          <a:ea typeface="Times New Roman"/>
                        </a:rPr>
                        <a:t>                                                                </a:t>
                      </a:r>
                      <a:endParaRPr lang="es-ES" sz="1600" b="0" i="1" dirty="0" smtClean="0">
                        <a:solidFill>
                          <a:schemeClr val="tx1"/>
                        </a:solidFill>
                        <a:latin typeface="+mj-lt"/>
                        <a:ea typeface="Times New Roman"/>
                      </a:endParaRPr>
                    </a:p>
                    <a:p>
                      <a:pPr algn="r">
                        <a:spcAft>
                          <a:spcPts val="0"/>
                        </a:spcAft>
                      </a:pPr>
                      <a:r>
                        <a:rPr lang="es-ES" sz="1600" b="0" i="1" dirty="0" smtClean="0">
                          <a:solidFill>
                            <a:schemeClr val="tx1"/>
                          </a:solidFill>
                          <a:latin typeface="+mj-lt"/>
                          <a:ea typeface="Times New Roman"/>
                        </a:rPr>
                        <a:t> </a:t>
                      </a:r>
                      <a:r>
                        <a:rPr lang="es-ES" sz="1600" b="0" i="1" dirty="0">
                          <a:solidFill>
                            <a:schemeClr val="tx1"/>
                          </a:solidFill>
                          <a:latin typeface="+mj-lt"/>
                          <a:ea typeface="Times New Roman"/>
                        </a:rPr>
                        <a:t>Walt </a:t>
                      </a:r>
                      <a:r>
                        <a:rPr lang="es-ES" sz="1600" b="0" i="1" dirty="0" err="1">
                          <a:solidFill>
                            <a:schemeClr val="tx1"/>
                          </a:solidFill>
                          <a:latin typeface="+mj-lt"/>
                          <a:ea typeface="Times New Roman"/>
                        </a:rPr>
                        <a:t>Withman</a:t>
                      </a:r>
                      <a:endParaRPr lang="es-ES" sz="1400" b="0" i="1" dirty="0">
                        <a:solidFill>
                          <a:schemeClr val="tx1"/>
                        </a:solidFill>
                        <a:latin typeface="+mj-lt"/>
                        <a:ea typeface="Times New Roman"/>
                      </a:endParaRPr>
                    </a:p>
                  </a:txBody>
                  <a:tcPr marL="68580" marR="68580" marT="0" marB="0">
                    <a:lnL>
                      <a:noFill/>
                    </a:lnL>
                    <a:lnR>
                      <a:noFill/>
                    </a:lnR>
                    <a:lnT>
                      <a:noFill/>
                    </a:lnT>
                    <a:lnB>
                      <a:noFill/>
                    </a:lnB>
                    <a:solidFill>
                      <a:schemeClr val="bg1">
                        <a:lumMod val="75000"/>
                      </a:schemeClr>
                    </a:solidFill>
                  </a:tcPr>
                </a:tc>
              </a:tr>
            </a:tbl>
          </a:graphicData>
        </a:graphic>
      </p:graphicFrame>
      <p:sp>
        <p:nvSpPr>
          <p:cNvPr id="30723" name="Rectangle 3"/>
          <p:cNvSpPr>
            <a:spLocks noGrp="1" noChangeArrowheads="1"/>
          </p:cNvSpPr>
          <p:nvPr>
            <p:ph type="body" idx="1"/>
          </p:nvPr>
        </p:nvSpPr>
        <p:spPr>
          <a:xfrm>
            <a:off x="642911" y="2071678"/>
            <a:ext cx="4865193" cy="1714512"/>
          </a:xfrm>
        </p:spPr>
        <p:txBody>
          <a:bodyPr/>
          <a:lstStyle/>
          <a:p>
            <a:pPr lvl="0">
              <a:spcBef>
                <a:spcPts val="0"/>
              </a:spcBef>
            </a:pPr>
            <a:r>
              <a:rPr lang="es-ES" sz="2000" dirty="0" smtClean="0">
                <a:solidFill>
                  <a:schemeClr val="bg1"/>
                </a:solidFill>
                <a:latin typeface="Arial" pitchFamily="34" charset="0"/>
                <a:cs typeface="Arial" pitchFamily="34" charset="0"/>
              </a:rPr>
              <a:t>Compartir lecturas, ofrecer modelos, servir de </a:t>
            </a:r>
            <a:r>
              <a:rPr lang="es-ES" sz="2000" dirty="0" err="1" smtClean="0">
                <a:solidFill>
                  <a:schemeClr val="bg1"/>
                </a:solidFill>
                <a:latin typeface="Arial" pitchFamily="34" charset="0"/>
                <a:cs typeface="Arial" pitchFamily="34" charset="0"/>
              </a:rPr>
              <a:t>exemplo</a:t>
            </a:r>
            <a:r>
              <a:rPr lang="es-ES" sz="2000" dirty="0" smtClean="0">
                <a:solidFill>
                  <a:schemeClr val="bg1"/>
                </a:solidFill>
                <a:latin typeface="Arial" pitchFamily="34" charset="0"/>
                <a:cs typeface="Arial" pitchFamily="34" charset="0"/>
              </a:rPr>
              <a:t>.</a:t>
            </a:r>
          </a:p>
          <a:p>
            <a:pPr lvl="0">
              <a:spcBef>
                <a:spcPts val="0"/>
              </a:spcBef>
            </a:pPr>
            <a:r>
              <a:rPr lang="es-ES" sz="2000" dirty="0" smtClean="0">
                <a:solidFill>
                  <a:schemeClr val="bg1"/>
                </a:solidFill>
                <a:latin typeface="Arial" pitchFamily="34" charset="0"/>
                <a:cs typeface="Arial" pitchFamily="34" charset="0"/>
              </a:rPr>
              <a:t>Educación documental: dar instrumentos e pautas:</a:t>
            </a:r>
          </a:p>
          <a:p>
            <a:pPr lvl="0">
              <a:spcBef>
                <a:spcPts val="0"/>
              </a:spcBef>
              <a:buNone/>
            </a:pPr>
            <a:endParaRPr lang="es-ES" sz="2000" dirty="0" smtClean="0">
              <a:solidFill>
                <a:schemeClr val="bg1"/>
              </a:solidFill>
              <a:latin typeface="Arial" pitchFamily="34" charset="0"/>
              <a:cs typeface="Arial" pitchFamily="34" charset="0"/>
            </a:endParaRPr>
          </a:p>
          <a:p>
            <a:pPr lvl="0">
              <a:spcBef>
                <a:spcPts val="0"/>
              </a:spcBef>
              <a:buNone/>
            </a:pPr>
            <a:endParaRPr lang="es-ES" sz="2000" dirty="0" smtClean="0">
              <a:solidFill>
                <a:schemeClr val="bg1"/>
              </a:solidFill>
              <a:latin typeface="Arial" pitchFamily="34" charset="0"/>
              <a:cs typeface="Arial" pitchFamily="34" charset="0"/>
            </a:endParaRPr>
          </a:p>
          <a:p>
            <a:pPr>
              <a:lnSpc>
                <a:spcPct val="80000"/>
              </a:lnSpc>
              <a:spcBef>
                <a:spcPts val="0"/>
              </a:spcBef>
              <a:buNone/>
            </a:pPr>
            <a:endParaRPr lang="gl-ES" dirty="0" smtClean="0">
              <a:solidFill>
                <a:schemeClr val="bg1"/>
              </a:solidFill>
              <a:latin typeface="Arial" pitchFamily="34" charset="0"/>
              <a:cs typeface="Arial" pitchFamily="34" charset="0"/>
            </a:endParaRPr>
          </a:p>
        </p:txBody>
      </p:sp>
      <p:sp>
        <p:nvSpPr>
          <p:cNvPr id="9" name="8 Rectángulo"/>
          <p:cNvSpPr/>
          <p:nvPr/>
        </p:nvSpPr>
        <p:spPr bwMode="auto">
          <a:xfrm rot="20000720">
            <a:off x="5759621" y="2276715"/>
            <a:ext cx="2500330" cy="107157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Código de</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boas prácticas</a:t>
            </a:r>
          </a:p>
        </p:txBody>
      </p:sp>
      <p:sp>
        <p:nvSpPr>
          <p:cNvPr id="10" name="9 Elipse"/>
          <p:cNvSpPr/>
          <p:nvPr/>
        </p:nvSpPr>
        <p:spPr bwMode="auto">
          <a:xfrm>
            <a:off x="1214414" y="4214818"/>
            <a:ext cx="714380" cy="714380"/>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gl-ES" sz="6000" b="0" i="0" u="none" strike="noStrike" cap="none" normalizeH="0" baseline="0" smtClean="0">
              <a:ln>
                <a:noFill/>
              </a:ln>
              <a:solidFill>
                <a:schemeClr val="bg1"/>
              </a:solidFill>
              <a:effectLst/>
              <a:latin typeface="Bradley Hand ITC" pitchFamily="66" charset="0"/>
            </a:endParaRPr>
          </a:p>
        </p:txBody>
      </p:sp>
      <p:sp>
        <p:nvSpPr>
          <p:cNvPr id="12" name="11 Elipse">
            <a:hlinkClick r:id="rId4"/>
          </p:cNvPr>
          <p:cNvSpPr/>
          <p:nvPr/>
        </p:nvSpPr>
        <p:spPr bwMode="auto">
          <a:xfrm>
            <a:off x="2123728" y="3429000"/>
            <a:ext cx="1285884" cy="1285884"/>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gl-ES" sz="2000" b="0" i="0" u="none" strike="noStrike" cap="none" normalizeH="0" baseline="0" dirty="0" smtClean="0">
                <a:ln>
                  <a:noFill/>
                </a:ln>
                <a:solidFill>
                  <a:srgbClr val="7030A0"/>
                </a:solidFill>
                <a:effectLst/>
                <a:latin typeface="Kingthings Trypewriter 2" pitchFamily="2" charset="0"/>
              </a:rPr>
              <a:t>Sete</a:t>
            </a:r>
          </a:p>
          <a:p>
            <a:pPr marL="0" marR="0" indent="0" algn="ctr" defTabSz="914400" rtl="0" eaLnBrk="1" fontAlgn="base" latinLnBrk="0" hangingPunct="1">
              <a:lnSpc>
                <a:spcPct val="100000"/>
              </a:lnSpc>
              <a:spcBef>
                <a:spcPct val="0"/>
              </a:spcBef>
              <a:spcAft>
                <a:spcPct val="0"/>
              </a:spcAft>
              <a:buClrTx/>
              <a:buSzTx/>
              <a:buFontTx/>
              <a:buNone/>
              <a:tabLst/>
            </a:pPr>
            <a:r>
              <a:rPr kumimoji="0" lang="gl-ES" sz="2000" b="0" i="0" u="none" strike="noStrike" cap="none" normalizeH="0" baseline="0" dirty="0" smtClean="0">
                <a:ln>
                  <a:noFill/>
                </a:ln>
                <a:solidFill>
                  <a:srgbClr val="7030A0"/>
                </a:solidFill>
                <a:effectLst/>
                <a:latin typeface="Kingthings Trypewriter 2" pitchFamily="2" charset="0"/>
              </a:rPr>
              <a:t>Claves</a:t>
            </a:r>
          </a:p>
          <a:p>
            <a:pPr marL="0" marR="0" indent="0" algn="ctr" defTabSz="914400" rtl="0" eaLnBrk="1" fontAlgn="base" latinLnBrk="0" hangingPunct="1">
              <a:lnSpc>
                <a:spcPct val="100000"/>
              </a:lnSpc>
              <a:spcBef>
                <a:spcPct val="0"/>
              </a:spcBef>
              <a:spcAft>
                <a:spcPct val="0"/>
              </a:spcAft>
              <a:buClrTx/>
              <a:buSzTx/>
              <a:buFontTx/>
              <a:buNone/>
              <a:tabLst/>
            </a:pPr>
            <a:r>
              <a:rPr lang="gl-ES" sz="2000" dirty="0" smtClean="0">
                <a:solidFill>
                  <a:srgbClr val="7030A0"/>
                </a:solidFill>
                <a:latin typeface="Kingthings Trypewriter 2" pitchFamily="2" charset="0"/>
              </a:rPr>
              <a:t>para…</a:t>
            </a:r>
            <a:endParaRPr kumimoji="0" lang="gl-ES" sz="2000" b="0" i="0" u="none" strike="noStrike" cap="none" normalizeH="0" baseline="0" dirty="0" smtClean="0">
              <a:ln>
                <a:noFill/>
              </a:ln>
              <a:solidFill>
                <a:srgbClr val="7030A0"/>
              </a:solidFill>
              <a:effectLst/>
              <a:latin typeface="Kingthings Trypewriter 2" pitchFamily="2" charset="0"/>
            </a:endParaRPr>
          </a:p>
        </p:txBody>
      </p:sp>
      <p:sp>
        <p:nvSpPr>
          <p:cNvPr id="13" name="12 Elipse">
            <a:hlinkClick r:id="rId5"/>
          </p:cNvPr>
          <p:cNvSpPr/>
          <p:nvPr/>
        </p:nvSpPr>
        <p:spPr bwMode="auto">
          <a:xfrm>
            <a:off x="2771800" y="4581128"/>
            <a:ext cx="1285884" cy="1285884"/>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gl-ES" sz="2000" b="0" i="0" u="none" strike="noStrike" cap="none" normalizeH="0" baseline="0" dirty="0" smtClean="0">
                <a:ln>
                  <a:noFill/>
                </a:ln>
                <a:solidFill>
                  <a:srgbClr val="7030A0"/>
                </a:solidFill>
                <a:effectLst/>
                <a:latin typeface="Kingthings Trypewriter 2" pitchFamily="2" charset="0"/>
              </a:rPr>
              <a:t>Pequena</a:t>
            </a:r>
          </a:p>
          <a:p>
            <a:pPr marL="0" marR="0" indent="0" algn="ctr" defTabSz="914400" rtl="0" eaLnBrk="1" fontAlgn="base" latinLnBrk="0" hangingPunct="1">
              <a:lnSpc>
                <a:spcPct val="100000"/>
              </a:lnSpc>
              <a:spcBef>
                <a:spcPct val="0"/>
              </a:spcBef>
              <a:spcAft>
                <a:spcPct val="0"/>
              </a:spcAft>
              <a:buClrTx/>
              <a:buSzTx/>
              <a:buFontTx/>
              <a:buNone/>
              <a:tabLst/>
            </a:pPr>
            <a:r>
              <a:rPr lang="gl-ES" sz="2000" dirty="0" smtClean="0">
                <a:solidFill>
                  <a:srgbClr val="7030A0"/>
                </a:solidFill>
                <a:latin typeface="Kingthings Trypewriter 2" pitchFamily="2" charset="0"/>
              </a:rPr>
              <a:t>g</a:t>
            </a:r>
            <a:r>
              <a:rPr kumimoji="0" lang="gl-ES" sz="2000" b="0" i="0" u="none" strike="noStrike" cap="none" normalizeH="0" baseline="0" dirty="0" smtClean="0">
                <a:ln>
                  <a:noFill/>
                </a:ln>
                <a:solidFill>
                  <a:srgbClr val="7030A0"/>
                </a:solidFill>
                <a:effectLst/>
                <a:latin typeface="Kingthings Trypewriter 2" pitchFamily="2" charset="0"/>
              </a:rPr>
              <a:t>uía</a:t>
            </a:r>
          </a:p>
          <a:p>
            <a:pPr marL="0" marR="0" indent="0" algn="ctr" defTabSz="914400" rtl="0" eaLnBrk="1" fontAlgn="base" latinLnBrk="0" hangingPunct="1">
              <a:lnSpc>
                <a:spcPct val="100000"/>
              </a:lnSpc>
              <a:spcBef>
                <a:spcPct val="0"/>
              </a:spcBef>
              <a:spcAft>
                <a:spcPct val="0"/>
              </a:spcAft>
              <a:buClrTx/>
              <a:buSzTx/>
              <a:buFontTx/>
              <a:buNone/>
              <a:tabLst/>
            </a:pPr>
            <a:r>
              <a:rPr lang="gl-ES" sz="2000" dirty="0" smtClean="0">
                <a:solidFill>
                  <a:srgbClr val="7030A0"/>
                </a:solidFill>
                <a:latin typeface="Kingthings Trypewriter 2" pitchFamily="2" charset="0"/>
              </a:rPr>
              <a:t>d</a:t>
            </a:r>
            <a:r>
              <a:rPr kumimoji="0" lang="gl-ES" sz="2000" b="0" i="0" u="none" strike="noStrike" cap="none" normalizeH="0" baseline="0" dirty="0" smtClean="0">
                <a:ln>
                  <a:noFill/>
                </a:ln>
                <a:solidFill>
                  <a:srgbClr val="7030A0"/>
                </a:solidFill>
                <a:effectLst/>
                <a:latin typeface="Kingthings Trypewriter 2" pitchFamily="2" charset="0"/>
              </a:rPr>
              <a:t>e…</a:t>
            </a:r>
          </a:p>
        </p:txBody>
      </p:sp>
      <p:sp>
        <p:nvSpPr>
          <p:cNvPr id="14" name="13 Elipse">
            <a:hlinkClick r:id="rId6"/>
          </p:cNvPr>
          <p:cNvSpPr/>
          <p:nvPr/>
        </p:nvSpPr>
        <p:spPr bwMode="auto">
          <a:xfrm>
            <a:off x="714348" y="4286256"/>
            <a:ext cx="1857388" cy="1857388"/>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gl-ES" sz="2400" b="0" i="0" u="none" strike="noStrike" cap="none" normalizeH="0" baseline="0" dirty="0" smtClean="0">
                <a:ln>
                  <a:noFill/>
                </a:ln>
                <a:solidFill>
                  <a:srgbClr val="7030A0"/>
                </a:solidFill>
                <a:effectLst/>
                <a:latin typeface="Kingthings Trypewriter 2" pitchFamily="2" charset="0"/>
              </a:rPr>
              <a:t>ALFIN</a:t>
            </a:r>
          </a:p>
          <a:p>
            <a:pPr marL="0" marR="0" indent="0" algn="ctr" defTabSz="914400" rtl="0" eaLnBrk="1" fontAlgn="base" latinLnBrk="0" hangingPunct="1">
              <a:lnSpc>
                <a:spcPct val="100000"/>
              </a:lnSpc>
              <a:spcBef>
                <a:spcPct val="0"/>
              </a:spcBef>
              <a:spcAft>
                <a:spcPct val="0"/>
              </a:spcAft>
              <a:buClrTx/>
              <a:buSzTx/>
              <a:buFontTx/>
              <a:buNone/>
              <a:tabLst/>
            </a:pPr>
            <a:r>
              <a:rPr kumimoji="0" lang="gl-ES" sz="2400" b="0" i="0" u="none" strike="noStrike" cap="none" normalizeH="0" baseline="0" dirty="0" smtClean="0">
                <a:ln>
                  <a:noFill/>
                </a:ln>
                <a:solidFill>
                  <a:srgbClr val="7030A0"/>
                </a:solidFill>
                <a:effectLst/>
                <a:latin typeface="Kingthings Trypewriter 2" pitchFamily="2" charset="0"/>
              </a:rPr>
              <a:t>para non</a:t>
            </a:r>
          </a:p>
          <a:p>
            <a:pPr marL="0" marR="0" indent="0" algn="ctr" defTabSz="914400" rtl="0" eaLnBrk="1" fontAlgn="base" latinLnBrk="0" hangingPunct="1">
              <a:lnSpc>
                <a:spcPct val="100000"/>
              </a:lnSpc>
              <a:spcBef>
                <a:spcPct val="0"/>
              </a:spcBef>
              <a:spcAft>
                <a:spcPct val="0"/>
              </a:spcAft>
              <a:buClrTx/>
              <a:buSzTx/>
              <a:buFontTx/>
              <a:buNone/>
              <a:tabLst/>
            </a:pPr>
            <a:r>
              <a:rPr lang="gl-ES" sz="2400" dirty="0" smtClean="0">
                <a:solidFill>
                  <a:srgbClr val="7030A0"/>
                </a:solidFill>
                <a:latin typeface="Kingthings Trypewriter 2" pitchFamily="2" charset="0"/>
              </a:rPr>
              <a:t>iniciados</a:t>
            </a:r>
            <a:endParaRPr kumimoji="0" lang="gl-ES" sz="2400" b="0" i="0" u="none" strike="noStrike" cap="none" normalizeH="0" baseline="0" dirty="0" smtClean="0">
              <a:ln>
                <a:noFill/>
              </a:ln>
              <a:solidFill>
                <a:srgbClr val="7030A0"/>
              </a:solidFill>
              <a:effectLst/>
              <a:latin typeface="Kingthings Trypewriter 2" pitchFamily="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42910" y="1857364"/>
            <a:ext cx="7848600" cy="4500594"/>
          </a:xfrm>
          <a:prstGeom prst="rect">
            <a:avLst/>
          </a:prstGeom>
          <a:solidFill>
            <a:srgbClr val="6A0BB1"/>
          </a:solidFill>
          <a:ln w="9525">
            <a:noFill/>
            <a:miter lim="800000"/>
            <a:headEnd/>
            <a:tailEnd/>
          </a:ln>
          <a:effectLst/>
        </p:spPr>
        <p:txBody>
          <a:bodyPr wrap="none" anchor="ctr"/>
          <a:lstStyle/>
          <a:p>
            <a:endParaRPr lang="es-ES"/>
          </a:p>
        </p:txBody>
      </p:sp>
      <p:sp>
        <p:nvSpPr>
          <p:cNvPr id="30722" name="Rectangle 2"/>
          <p:cNvSpPr>
            <a:spLocks noChangeArrowheads="1"/>
          </p:cNvSpPr>
          <p:nvPr/>
        </p:nvSpPr>
        <p:spPr bwMode="auto">
          <a:xfrm>
            <a:off x="714348" y="500042"/>
            <a:ext cx="742955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OBXECTIVOS</a:t>
            </a:r>
          </a:p>
          <a:p>
            <a:pPr algn="ctr">
              <a:lnSpc>
                <a:spcPct val="100000"/>
              </a:lnSpc>
              <a:spcBef>
                <a:spcPct val="0"/>
              </a:spcBef>
              <a:buFontTx/>
              <a:buNone/>
            </a:pPr>
            <a:r>
              <a:rPr lang="es-ES" sz="4000" b="1" dirty="0" smtClean="0">
                <a:solidFill>
                  <a:schemeClr val="tx2"/>
                </a:solidFill>
                <a:latin typeface="Kingthings Trypewriter 2" pitchFamily="2" charset="0"/>
              </a:rPr>
              <a:t>entre o profesorado (3)</a:t>
            </a:r>
            <a:endParaRPr lang="gl-ES" sz="3600" b="1" dirty="0">
              <a:solidFill>
                <a:schemeClr val="tx2"/>
              </a:solidFill>
              <a:latin typeface="Arial" charset="0"/>
            </a:endParaRPr>
          </a:p>
        </p:txBody>
      </p:sp>
      <p:sp>
        <p:nvSpPr>
          <p:cNvPr id="7" name="6 Marcador de número de diapositiva"/>
          <p:cNvSpPr>
            <a:spLocks noGrp="1"/>
          </p:cNvSpPr>
          <p:nvPr>
            <p:ph type="sldNum" sz="quarter" idx="12"/>
          </p:nvPr>
        </p:nvSpPr>
        <p:spPr>
          <a:xfrm>
            <a:off x="6553200" y="6381774"/>
            <a:ext cx="2133600" cy="476250"/>
          </a:xfrm>
        </p:spPr>
        <p:txBody>
          <a:bodyPr/>
          <a:lstStyle/>
          <a:p>
            <a:pPr>
              <a:defRPr/>
            </a:pPr>
            <a:fld id="{9659598F-8693-4339-BC6F-7155CE352707}" type="slidenum">
              <a:rPr lang="gl-ES" smtClean="0">
                <a:solidFill>
                  <a:schemeClr val="bg1"/>
                </a:solidFill>
              </a:rPr>
              <a:pPr>
                <a:defRPr/>
              </a:pPr>
              <a:t>35</a:t>
            </a:fld>
            <a:endParaRPr lang="gl-ES" dirty="0">
              <a:solidFill>
                <a:schemeClr val="bg1"/>
              </a:solidFill>
            </a:endParaRPr>
          </a:p>
        </p:txBody>
      </p:sp>
      <p:sp>
        <p:nvSpPr>
          <p:cNvPr id="30723" name="Rectangle 3"/>
          <p:cNvSpPr>
            <a:spLocks noGrp="1" noChangeArrowheads="1"/>
          </p:cNvSpPr>
          <p:nvPr>
            <p:ph type="body" idx="1"/>
          </p:nvPr>
        </p:nvSpPr>
        <p:spPr>
          <a:xfrm>
            <a:off x="642911" y="2071678"/>
            <a:ext cx="7385473" cy="3143272"/>
          </a:xfrm>
        </p:spPr>
        <p:txBody>
          <a:bodyPr/>
          <a:lstStyle/>
          <a:p>
            <a:pPr lvl="0">
              <a:spcBef>
                <a:spcPts val="0"/>
              </a:spcBef>
            </a:pPr>
            <a:endParaRPr lang="gl-ES" sz="2000" dirty="0" smtClean="0">
              <a:solidFill>
                <a:schemeClr val="bg1"/>
              </a:solidFill>
              <a:latin typeface="Arial" pitchFamily="34" charset="0"/>
              <a:cs typeface="Arial" pitchFamily="34" charset="0"/>
            </a:endParaRPr>
          </a:p>
          <a:p>
            <a:pPr lvl="0">
              <a:spcBef>
                <a:spcPts val="0"/>
              </a:spcBef>
            </a:pPr>
            <a:r>
              <a:rPr lang="gl-ES" sz="2000" dirty="0" smtClean="0">
                <a:solidFill>
                  <a:schemeClr val="bg1"/>
                </a:solidFill>
                <a:latin typeface="Arial" pitchFamily="34" charset="0"/>
                <a:cs typeface="Arial" pitchFamily="34" charset="0"/>
              </a:rPr>
              <a:t>Propiciar  o intercambio de experiencias lectoras en diferentes formatos e soportes.</a:t>
            </a:r>
          </a:p>
          <a:p>
            <a:pPr lvl="0">
              <a:spcBef>
                <a:spcPts val="0"/>
              </a:spcBef>
            </a:pPr>
            <a:r>
              <a:rPr lang="gl-ES" sz="2000" dirty="0" smtClean="0">
                <a:solidFill>
                  <a:schemeClr val="bg1"/>
                </a:solidFill>
                <a:latin typeface="Arial" pitchFamily="34" charset="0"/>
                <a:cs typeface="Arial" pitchFamily="34" charset="0"/>
              </a:rPr>
              <a:t>Non pontificar sobre gustos nin penalizar as preferencias: traballalas e </a:t>
            </a:r>
            <a:r>
              <a:rPr lang="gl-ES" sz="2000" dirty="0" err="1" smtClean="0">
                <a:solidFill>
                  <a:schemeClr val="bg1"/>
                </a:solidFill>
                <a:latin typeface="Arial" pitchFamily="34" charset="0"/>
                <a:cs typeface="Arial" pitchFamily="34" charset="0"/>
              </a:rPr>
              <a:t>encauzalas</a:t>
            </a:r>
            <a:r>
              <a:rPr lang="gl-ES" sz="2000" dirty="0" smtClean="0">
                <a:solidFill>
                  <a:schemeClr val="bg1"/>
                </a:solidFill>
                <a:latin typeface="Arial" pitchFamily="34" charset="0"/>
                <a:cs typeface="Arial" pitchFamily="34" charset="0"/>
              </a:rPr>
              <a:t>.</a:t>
            </a:r>
          </a:p>
          <a:p>
            <a:pPr lvl="0">
              <a:spcBef>
                <a:spcPts val="0"/>
              </a:spcBef>
            </a:pPr>
            <a:r>
              <a:rPr lang="gl-ES" sz="2000" dirty="0" smtClean="0">
                <a:solidFill>
                  <a:schemeClr val="bg1"/>
                </a:solidFill>
                <a:latin typeface="Arial" pitchFamily="34" charset="0"/>
                <a:cs typeface="Arial" pitchFamily="34" charset="0"/>
              </a:rPr>
              <a:t>Incentivar a creación.</a:t>
            </a:r>
          </a:p>
          <a:p>
            <a:pPr lvl="0">
              <a:spcBef>
                <a:spcPts val="0"/>
              </a:spcBef>
            </a:pPr>
            <a:r>
              <a:rPr lang="gl-ES" sz="2000" dirty="0" smtClean="0">
                <a:solidFill>
                  <a:schemeClr val="bg1"/>
                </a:solidFill>
                <a:latin typeface="Arial" pitchFamily="34" charset="0"/>
                <a:cs typeface="Arial" pitchFamily="34" charset="0"/>
              </a:rPr>
              <a:t>Desfacer o binomio lectura / tarefa escolar repetitiva</a:t>
            </a:r>
          </a:p>
          <a:p>
            <a:pPr lvl="0">
              <a:spcBef>
                <a:spcPts val="0"/>
              </a:spcBef>
            </a:pPr>
            <a:r>
              <a:rPr lang="gl-ES" sz="2000" dirty="0" smtClean="0">
                <a:solidFill>
                  <a:schemeClr val="bg1"/>
                </a:solidFill>
                <a:latin typeface="Arial" pitchFamily="34" charset="0"/>
                <a:cs typeface="Arial" pitchFamily="34" charset="0"/>
              </a:rPr>
              <a:t>Prestixiar a biblioteca: non como castigo ou almacén de garda.</a:t>
            </a:r>
          </a:p>
          <a:p>
            <a:pPr lvl="0">
              <a:spcBef>
                <a:spcPts val="0"/>
              </a:spcBef>
              <a:buNone/>
            </a:pPr>
            <a:endParaRPr lang="gl-ES" sz="2000" dirty="0" smtClean="0">
              <a:solidFill>
                <a:schemeClr val="bg1"/>
              </a:solidFill>
              <a:latin typeface="Arial" pitchFamily="34" charset="0"/>
              <a:cs typeface="Arial" pitchFamily="34" charset="0"/>
            </a:endParaRPr>
          </a:p>
          <a:p>
            <a:pPr>
              <a:lnSpc>
                <a:spcPct val="80000"/>
              </a:lnSpc>
              <a:spcBef>
                <a:spcPts val="0"/>
              </a:spcBef>
              <a:buNone/>
            </a:pPr>
            <a:endParaRPr lang="gl-ES" dirty="0" smtClean="0">
              <a:solidFill>
                <a:schemeClr val="bg1"/>
              </a:solidFill>
              <a:latin typeface="Arial" pitchFamily="34" charset="0"/>
              <a:cs typeface="Arial" pitchFamily="34" charset="0"/>
            </a:endParaRPr>
          </a:p>
        </p:txBody>
      </p:sp>
      <p:graphicFrame>
        <p:nvGraphicFramePr>
          <p:cNvPr id="10" name="9 Tabla"/>
          <p:cNvGraphicFramePr>
            <a:graphicFrameLocks noGrp="1"/>
          </p:cNvGraphicFramePr>
          <p:nvPr/>
        </p:nvGraphicFramePr>
        <p:xfrm>
          <a:off x="3614766" y="4786322"/>
          <a:ext cx="5029200" cy="1281114"/>
        </p:xfrm>
        <a:graphic>
          <a:graphicData uri="http://schemas.openxmlformats.org/drawingml/2006/table">
            <a:tbl>
              <a:tblPr/>
              <a:tblGrid>
                <a:gridCol w="5029200"/>
              </a:tblGrid>
              <a:tr h="1281114">
                <a:tc>
                  <a:txBody>
                    <a:bodyPr/>
                    <a:lstStyle/>
                    <a:p>
                      <a:pPr algn="r">
                        <a:spcAft>
                          <a:spcPts val="0"/>
                        </a:spcAft>
                      </a:pPr>
                      <a:r>
                        <a:rPr lang="es-ES" sz="1400" b="1" dirty="0">
                          <a:solidFill>
                            <a:schemeClr val="tx1"/>
                          </a:solidFill>
                          <a:latin typeface="Bradley Hand ITC"/>
                          <a:ea typeface="Times New Roman"/>
                        </a:rPr>
                        <a:t> </a:t>
                      </a:r>
                      <a:endParaRPr lang="es-ES" sz="1200" dirty="0">
                        <a:solidFill>
                          <a:schemeClr val="tx1"/>
                        </a:solidFill>
                        <a:latin typeface="Times New Roman"/>
                        <a:ea typeface="Times New Roman"/>
                      </a:endParaRPr>
                    </a:p>
                    <a:p>
                      <a:pPr algn="r">
                        <a:spcAft>
                          <a:spcPts val="0"/>
                        </a:spcAft>
                      </a:pPr>
                      <a:r>
                        <a:rPr lang="es-ES" sz="1400" b="0" i="1" dirty="0">
                          <a:solidFill>
                            <a:schemeClr val="tx1"/>
                          </a:solidFill>
                          <a:latin typeface="+mj-lt"/>
                          <a:ea typeface="Times New Roman"/>
                        </a:rPr>
                        <a:t>Un libro debe ser el hacha que quiebre el mar helado dentro de nosotros. Eso es lo que creo.</a:t>
                      </a:r>
                      <a:endParaRPr lang="es-ES" sz="1200" b="0" i="1" dirty="0">
                        <a:solidFill>
                          <a:schemeClr val="tx1"/>
                        </a:solidFill>
                        <a:latin typeface="+mj-lt"/>
                        <a:ea typeface="Times New Roman"/>
                      </a:endParaRPr>
                    </a:p>
                    <a:p>
                      <a:pPr algn="r">
                        <a:spcAft>
                          <a:spcPts val="0"/>
                        </a:spcAft>
                      </a:pPr>
                      <a:r>
                        <a:rPr lang="es-ES" sz="1400" b="0" i="1" dirty="0">
                          <a:solidFill>
                            <a:schemeClr val="tx1"/>
                          </a:solidFill>
                          <a:latin typeface="+mj-lt"/>
                          <a:ea typeface="Times New Roman"/>
                        </a:rPr>
                        <a:t>					Franz Kafka</a:t>
                      </a:r>
                      <a:endParaRPr lang="es-ES" sz="1200" b="0" i="1" dirty="0">
                        <a:solidFill>
                          <a:schemeClr val="tx1"/>
                        </a:solidFill>
                        <a:latin typeface="+mj-lt"/>
                        <a:ea typeface="Times New Roman"/>
                      </a:endParaRPr>
                    </a:p>
                  </a:txBody>
                  <a:tcPr marL="68580" marR="68580" marT="0" marB="0">
                    <a:lnL>
                      <a:noFill/>
                    </a:lnL>
                    <a:lnR>
                      <a:noFill/>
                    </a:lnR>
                    <a:lnT>
                      <a:noFill/>
                    </a:lnT>
                    <a:lnB>
                      <a:noFill/>
                    </a:lnB>
                    <a:solidFill>
                      <a:schemeClr val="bg2">
                        <a:lumMod val="60000"/>
                        <a:lumOff val="40000"/>
                      </a:schemeClr>
                    </a:solidFill>
                  </a:tcPr>
                </a:tc>
              </a:tr>
            </a:tbl>
          </a:graphicData>
        </a:graphic>
      </p:graphicFrame>
      <p:sp>
        <p:nvSpPr>
          <p:cNvPr id="9" name="8 Rectángulo"/>
          <p:cNvSpPr/>
          <p:nvPr/>
        </p:nvSpPr>
        <p:spPr bwMode="auto">
          <a:xfrm rot="20000720">
            <a:off x="1295124" y="5085027"/>
            <a:ext cx="2500330" cy="107157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Código de</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boas prácticas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2 Marcador de contenido"/>
          <p:cNvSpPr>
            <a:spLocks noGrp="1"/>
          </p:cNvSpPr>
          <p:nvPr>
            <p:ph idx="1"/>
          </p:nvPr>
        </p:nvSpPr>
        <p:spPr>
          <a:xfrm>
            <a:off x="557242" y="1357298"/>
            <a:ext cx="8229600" cy="3900502"/>
          </a:xfrm>
        </p:spPr>
        <p:txBody>
          <a:bodyPr/>
          <a:lstStyle/>
          <a:p>
            <a:pPr algn="ctr" eaLnBrk="1" hangingPunct="1">
              <a:spcBef>
                <a:spcPct val="0"/>
              </a:spcBef>
              <a:buFontTx/>
              <a:buNone/>
            </a:pPr>
            <a:r>
              <a:rPr lang="gl-ES" sz="8800" b="1" dirty="0" smtClean="0">
                <a:solidFill>
                  <a:srgbClr val="FFFF99"/>
                </a:solidFill>
                <a:latin typeface="Kingthings Trypewriter 2" pitchFamily="2" charset="0"/>
              </a:rPr>
              <a:t>Misión Imposible 2</a:t>
            </a:r>
            <a:endParaRPr lang="gl-ES" sz="8800" dirty="0" smtClean="0">
              <a:solidFill>
                <a:srgbClr val="FFFF99"/>
              </a:solidFill>
              <a:latin typeface="Kingthings Trypewriter 2" pitchFamily="2" charset="0"/>
            </a:endParaRPr>
          </a:p>
          <a:p>
            <a:pPr algn="ctr" eaLnBrk="1" hangingPunct="1">
              <a:spcBef>
                <a:spcPct val="0"/>
              </a:spcBef>
              <a:buFontTx/>
              <a:buNone/>
            </a:pPr>
            <a:r>
              <a:rPr lang="es-ES" sz="7200" dirty="0" smtClean="0">
                <a:solidFill>
                  <a:schemeClr val="bg1"/>
                </a:solidFill>
                <a:latin typeface="Kingthings Trypewriter 2" pitchFamily="2" charset="0"/>
              </a:rPr>
              <a:t>O alumnado</a:t>
            </a:r>
          </a:p>
          <a:p>
            <a:pPr algn="ctr" eaLnBrk="1" hangingPunct="1">
              <a:spcBef>
                <a:spcPct val="0"/>
              </a:spcBef>
              <a:buFontTx/>
              <a:buNone/>
            </a:pPr>
            <a:r>
              <a:rPr lang="es-ES" sz="4400" dirty="0" smtClean="0">
                <a:solidFill>
                  <a:schemeClr val="bg1"/>
                </a:solidFill>
                <a:latin typeface="Kingthings Trypewriter 2" pitchFamily="2" charset="0"/>
              </a:rPr>
              <a:t>Á busca de afeccionados</a:t>
            </a:r>
          </a:p>
          <a:p>
            <a:pPr algn="ctr" eaLnBrk="1" hangingPunct="1">
              <a:spcBef>
                <a:spcPct val="0"/>
              </a:spcBef>
              <a:buFontTx/>
              <a:buNone/>
            </a:pPr>
            <a:endParaRPr lang="es-ES" sz="2800" dirty="0" smtClean="0">
              <a:solidFill>
                <a:schemeClr val="bg1"/>
              </a:solidFill>
              <a:latin typeface="Kingthings Trypewriter 2" pitchFamily="2" charset="0"/>
            </a:endParaRPr>
          </a:p>
        </p:txBody>
      </p:sp>
      <p:sp>
        <p:nvSpPr>
          <p:cNvPr id="3" name="2 Marcador de número de diapositiva"/>
          <p:cNvSpPr>
            <a:spLocks noGrp="1"/>
          </p:cNvSpPr>
          <p:nvPr>
            <p:ph type="sldNum" sz="quarter" idx="12"/>
          </p:nvPr>
        </p:nvSpPr>
        <p:spPr/>
        <p:txBody>
          <a:bodyPr/>
          <a:lstStyle/>
          <a:p>
            <a:pPr>
              <a:defRPr/>
            </a:pPr>
            <a:fld id="{7BAC83EE-4E4A-4D49-9DDD-0F90CE52B0A0}" type="slidenum">
              <a:rPr lang="gl-ES" smtClean="0">
                <a:solidFill>
                  <a:schemeClr val="bg1"/>
                </a:solidFill>
              </a:rPr>
              <a:pPr>
                <a:defRPr/>
              </a:pPr>
              <a:t>36</a:t>
            </a:fld>
            <a:endParaRPr lang="gl-ES" dirty="0">
              <a:solidFill>
                <a:schemeClr val="bg1"/>
              </a:solidFill>
            </a:endParaRPr>
          </a:p>
        </p:txBody>
      </p:sp>
      <p:pic>
        <p:nvPicPr>
          <p:cNvPr id="6" name="Picture 2" descr="C:\Users\ISIADORA\Desktop\CFR PONTEVEDRA PROXECTO LECTOR NOVEMBRO 15\GRAFICOS\A VIDA E O CINE.png"/>
          <p:cNvPicPr>
            <a:picLocks noChangeAspect="1" noChangeArrowheads="1"/>
          </p:cNvPicPr>
          <p:nvPr/>
        </p:nvPicPr>
        <p:blipFill>
          <a:blip r:embed="rId3" cstate="print"/>
          <a:srcRect/>
          <a:stretch>
            <a:fillRect/>
          </a:stretch>
        </p:blipFill>
        <p:spPr bwMode="auto">
          <a:xfrm>
            <a:off x="7286644" y="428604"/>
            <a:ext cx="1438812" cy="123350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42910" y="1857364"/>
            <a:ext cx="7848600" cy="4500594"/>
          </a:xfrm>
          <a:prstGeom prst="rect">
            <a:avLst/>
          </a:prstGeom>
          <a:solidFill>
            <a:srgbClr val="6A0BB1"/>
          </a:solidFill>
          <a:ln w="9525">
            <a:noFill/>
            <a:miter lim="800000"/>
            <a:headEnd/>
            <a:tailEnd/>
          </a:ln>
          <a:effectLst/>
        </p:spPr>
        <p:txBody>
          <a:bodyPr wrap="none" anchor="ctr"/>
          <a:lstStyle/>
          <a:p>
            <a:endParaRPr lang="es-ES"/>
          </a:p>
        </p:txBody>
      </p:sp>
      <p:sp>
        <p:nvSpPr>
          <p:cNvPr id="30722" name="Rectangle 2"/>
          <p:cNvSpPr>
            <a:spLocks noChangeArrowheads="1"/>
          </p:cNvSpPr>
          <p:nvPr/>
        </p:nvSpPr>
        <p:spPr bwMode="auto">
          <a:xfrm>
            <a:off x="714348" y="500042"/>
            <a:ext cx="742955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OBXECTIVOS</a:t>
            </a:r>
          </a:p>
          <a:p>
            <a:pPr algn="ctr">
              <a:lnSpc>
                <a:spcPct val="100000"/>
              </a:lnSpc>
              <a:spcBef>
                <a:spcPct val="0"/>
              </a:spcBef>
              <a:buFontTx/>
              <a:buNone/>
            </a:pPr>
            <a:r>
              <a:rPr lang="es-ES" sz="4000" b="1" dirty="0" smtClean="0">
                <a:solidFill>
                  <a:schemeClr val="tx2"/>
                </a:solidFill>
                <a:latin typeface="Kingthings Trypewriter 2" pitchFamily="2" charset="0"/>
              </a:rPr>
              <a:t>De cara </a:t>
            </a:r>
            <a:r>
              <a:rPr lang="es-ES" sz="4000" b="1" dirty="0" err="1" smtClean="0">
                <a:solidFill>
                  <a:schemeClr val="tx2"/>
                </a:solidFill>
                <a:latin typeface="Kingthings Trypewriter 2" pitchFamily="2" charset="0"/>
              </a:rPr>
              <a:t>ao</a:t>
            </a:r>
            <a:r>
              <a:rPr lang="es-ES" sz="4000" b="1" dirty="0" smtClean="0">
                <a:solidFill>
                  <a:schemeClr val="tx2"/>
                </a:solidFill>
                <a:latin typeface="Kingthings Trypewriter 2" pitchFamily="2" charset="0"/>
              </a:rPr>
              <a:t> alumnado(1)</a:t>
            </a:r>
            <a:endParaRPr lang="gl-ES" sz="3600" b="1" dirty="0">
              <a:solidFill>
                <a:schemeClr val="tx2"/>
              </a:solidFill>
              <a:latin typeface="Arial" charset="0"/>
            </a:endParaRPr>
          </a:p>
        </p:txBody>
      </p:sp>
      <p:sp>
        <p:nvSpPr>
          <p:cNvPr id="30723" name="Rectangle 3"/>
          <p:cNvSpPr>
            <a:spLocks noGrp="1" noChangeArrowheads="1"/>
          </p:cNvSpPr>
          <p:nvPr>
            <p:ph type="body" idx="1"/>
          </p:nvPr>
        </p:nvSpPr>
        <p:spPr>
          <a:xfrm>
            <a:off x="642911" y="2132856"/>
            <a:ext cx="3214709" cy="3786214"/>
          </a:xfrm>
        </p:spPr>
        <p:txBody>
          <a:bodyPr/>
          <a:lstStyle/>
          <a:p>
            <a:pPr lvl="0">
              <a:spcBef>
                <a:spcPts val="0"/>
              </a:spcBef>
            </a:pPr>
            <a:r>
              <a:rPr lang="es-ES" sz="2000" dirty="0" err="1" smtClean="0">
                <a:solidFill>
                  <a:schemeClr val="bg1"/>
                </a:solidFill>
                <a:latin typeface="Arial" pitchFamily="34" charset="0"/>
                <a:cs typeface="Arial" pitchFamily="34" charset="0"/>
              </a:rPr>
              <a:t>Perderlle</a:t>
            </a:r>
            <a:r>
              <a:rPr lang="es-ES" sz="2000" dirty="0" smtClean="0">
                <a:solidFill>
                  <a:schemeClr val="bg1"/>
                </a:solidFill>
                <a:latin typeface="Arial" pitchFamily="34" charset="0"/>
                <a:cs typeface="Arial" pitchFamily="34" charset="0"/>
              </a:rPr>
              <a:t> o medo </a:t>
            </a:r>
            <a:r>
              <a:rPr lang="es-ES" sz="2000" dirty="0" err="1" smtClean="0">
                <a:solidFill>
                  <a:schemeClr val="bg1"/>
                </a:solidFill>
                <a:latin typeface="Arial" pitchFamily="34" charset="0"/>
                <a:cs typeface="Arial" pitchFamily="34" charset="0"/>
              </a:rPr>
              <a:t>aos</a:t>
            </a:r>
            <a:r>
              <a:rPr lang="es-ES" sz="2000" dirty="0" smtClean="0">
                <a:solidFill>
                  <a:schemeClr val="bg1"/>
                </a:solidFill>
                <a:latin typeface="Arial" pitchFamily="34" charset="0"/>
                <a:cs typeface="Arial" pitchFamily="34" charset="0"/>
              </a:rPr>
              <a:t> libros e a lectura.</a:t>
            </a:r>
          </a:p>
          <a:p>
            <a:pPr lvl="0">
              <a:spcBef>
                <a:spcPts val="0"/>
              </a:spcBef>
            </a:pPr>
            <a:r>
              <a:rPr lang="es-ES" sz="2000" dirty="0" smtClean="0">
                <a:solidFill>
                  <a:schemeClr val="bg1"/>
                </a:solidFill>
                <a:latin typeface="Arial" pitchFamily="34" charset="0"/>
                <a:cs typeface="Arial" pitchFamily="34" charset="0"/>
              </a:rPr>
              <a:t>Velos como algo </a:t>
            </a:r>
            <a:r>
              <a:rPr lang="es-ES" sz="2000" dirty="0" err="1" smtClean="0">
                <a:solidFill>
                  <a:schemeClr val="bg1"/>
                </a:solidFill>
                <a:latin typeface="Arial" pitchFamily="34" charset="0"/>
                <a:cs typeface="Arial" pitchFamily="34" charset="0"/>
              </a:rPr>
              <a:t>máis</a:t>
            </a:r>
            <a:r>
              <a:rPr lang="es-ES" sz="2000" dirty="0" smtClean="0">
                <a:solidFill>
                  <a:schemeClr val="bg1"/>
                </a:solidFill>
                <a:latin typeface="Arial" pitchFamily="34" charset="0"/>
                <a:cs typeface="Arial" pitchFamily="34" charset="0"/>
              </a:rPr>
              <a:t> que </a:t>
            </a:r>
            <a:r>
              <a:rPr lang="es-ES" sz="2000" dirty="0" err="1" smtClean="0">
                <a:solidFill>
                  <a:schemeClr val="bg1"/>
                </a:solidFill>
                <a:latin typeface="Arial" pitchFamily="34" charset="0"/>
                <a:cs typeface="Arial" pitchFamily="34" charset="0"/>
              </a:rPr>
              <a:t>unha</a:t>
            </a:r>
            <a:r>
              <a:rPr lang="es-ES" sz="2000" dirty="0" smtClean="0">
                <a:solidFill>
                  <a:schemeClr val="bg1"/>
                </a:solidFill>
                <a:latin typeface="Arial" pitchFamily="34" charset="0"/>
                <a:cs typeface="Arial" pitchFamily="34" charset="0"/>
              </a:rPr>
              <a:t> </a:t>
            </a:r>
            <a:r>
              <a:rPr lang="es-ES" sz="2000" dirty="0" err="1" smtClean="0">
                <a:solidFill>
                  <a:schemeClr val="bg1"/>
                </a:solidFill>
                <a:latin typeface="Arial" pitchFamily="34" charset="0"/>
                <a:cs typeface="Arial" pitchFamily="34" charset="0"/>
              </a:rPr>
              <a:t>ferramenta</a:t>
            </a:r>
            <a:r>
              <a:rPr lang="es-ES" sz="2000" dirty="0" smtClean="0">
                <a:solidFill>
                  <a:schemeClr val="bg1"/>
                </a:solidFill>
                <a:latin typeface="Arial" pitchFamily="34" charset="0"/>
                <a:cs typeface="Arial" pitchFamily="34" charset="0"/>
              </a:rPr>
              <a:t> académica.</a:t>
            </a:r>
          </a:p>
          <a:p>
            <a:pPr lvl="0">
              <a:spcBef>
                <a:spcPts val="0"/>
              </a:spcBef>
            </a:pPr>
            <a:r>
              <a:rPr lang="es-ES" sz="2000" dirty="0" err="1" smtClean="0">
                <a:solidFill>
                  <a:schemeClr val="bg1"/>
                </a:solidFill>
                <a:latin typeface="Arial" pitchFamily="34" charset="0"/>
                <a:cs typeface="Arial" pitchFamily="34" charset="0"/>
              </a:rPr>
              <a:t>Recoñecer</a:t>
            </a:r>
            <a:r>
              <a:rPr lang="es-ES" sz="2000" dirty="0" smtClean="0">
                <a:solidFill>
                  <a:schemeClr val="bg1"/>
                </a:solidFill>
                <a:latin typeface="Arial" pitchFamily="34" charset="0"/>
                <a:cs typeface="Arial" pitchFamily="34" charset="0"/>
              </a:rPr>
              <a:t> </a:t>
            </a:r>
            <a:r>
              <a:rPr lang="es-ES" sz="2000" dirty="0" err="1" smtClean="0">
                <a:solidFill>
                  <a:schemeClr val="bg1"/>
                </a:solidFill>
                <a:latin typeface="Arial" pitchFamily="34" charset="0"/>
                <a:cs typeface="Arial" pitchFamily="34" charset="0"/>
              </a:rPr>
              <a:t>na</a:t>
            </a:r>
            <a:r>
              <a:rPr lang="es-ES" sz="2000" dirty="0" smtClean="0">
                <a:solidFill>
                  <a:schemeClr val="bg1"/>
                </a:solidFill>
                <a:latin typeface="Arial" pitchFamily="34" charset="0"/>
                <a:cs typeface="Arial" pitchFamily="34" charset="0"/>
              </a:rPr>
              <a:t> lectura </a:t>
            </a:r>
            <a:r>
              <a:rPr lang="es-ES" sz="2000" dirty="0" err="1" smtClean="0">
                <a:solidFill>
                  <a:schemeClr val="bg1"/>
                </a:solidFill>
                <a:latin typeface="Arial" pitchFamily="34" charset="0"/>
                <a:cs typeface="Arial" pitchFamily="34" charset="0"/>
              </a:rPr>
              <a:t>utilidade</a:t>
            </a:r>
            <a:r>
              <a:rPr lang="es-ES" sz="2000" dirty="0" smtClean="0">
                <a:solidFill>
                  <a:schemeClr val="bg1"/>
                </a:solidFill>
                <a:latin typeface="Arial" pitchFamily="34" charset="0"/>
                <a:cs typeface="Arial" pitchFamily="34" charset="0"/>
              </a:rPr>
              <a:t> e </a:t>
            </a:r>
            <a:r>
              <a:rPr lang="es-ES" sz="2000" dirty="0" err="1" smtClean="0">
                <a:solidFill>
                  <a:schemeClr val="bg1"/>
                </a:solidFill>
                <a:latin typeface="Arial" pitchFamily="34" charset="0"/>
                <a:cs typeface="Arial" pitchFamily="34" charset="0"/>
              </a:rPr>
              <a:t>pracer</a:t>
            </a:r>
            <a:r>
              <a:rPr lang="es-ES" sz="2000" dirty="0" smtClean="0">
                <a:solidFill>
                  <a:schemeClr val="bg1"/>
                </a:solidFill>
                <a:latin typeface="Arial" pitchFamily="34" charset="0"/>
                <a:cs typeface="Arial" pitchFamily="34" charset="0"/>
              </a:rPr>
              <a:t>, non </a:t>
            </a:r>
            <a:r>
              <a:rPr lang="es-ES" sz="2000" dirty="0" err="1" smtClean="0">
                <a:solidFill>
                  <a:schemeClr val="bg1"/>
                </a:solidFill>
                <a:latin typeface="Arial" pitchFamily="34" charset="0"/>
                <a:cs typeface="Arial" pitchFamily="34" charset="0"/>
              </a:rPr>
              <a:t>obrigación</a:t>
            </a:r>
            <a:endParaRPr lang="es-ES" sz="2000" dirty="0" smtClean="0">
              <a:solidFill>
                <a:schemeClr val="bg1"/>
              </a:solidFill>
              <a:latin typeface="Arial" pitchFamily="34" charset="0"/>
              <a:cs typeface="Arial" pitchFamily="34" charset="0"/>
            </a:endParaRPr>
          </a:p>
          <a:p>
            <a:pPr>
              <a:spcBef>
                <a:spcPts val="0"/>
              </a:spcBef>
            </a:pPr>
            <a:r>
              <a:rPr lang="es-ES" sz="2000" dirty="0" smtClean="0">
                <a:solidFill>
                  <a:schemeClr val="bg1"/>
                </a:solidFill>
                <a:latin typeface="Arial" pitchFamily="34" charset="0"/>
                <a:cs typeface="Arial" pitchFamily="34" charset="0"/>
              </a:rPr>
              <a:t>Definir un perfil lector propio a través da incursión en diferentes textos, </a:t>
            </a:r>
            <a:r>
              <a:rPr lang="es-ES" sz="2000" dirty="0" err="1" smtClean="0">
                <a:solidFill>
                  <a:schemeClr val="bg1"/>
                </a:solidFill>
                <a:latin typeface="Arial" pitchFamily="34" charset="0"/>
                <a:cs typeface="Arial" pitchFamily="34" charset="0"/>
              </a:rPr>
              <a:t>xéneros</a:t>
            </a:r>
            <a:r>
              <a:rPr lang="es-ES" sz="2000" dirty="0" smtClean="0">
                <a:solidFill>
                  <a:schemeClr val="bg1"/>
                </a:solidFill>
                <a:latin typeface="Arial" pitchFamily="34" charset="0"/>
                <a:cs typeface="Arial" pitchFamily="34" charset="0"/>
              </a:rPr>
              <a:t>, formatos e soportes.</a:t>
            </a:r>
          </a:p>
          <a:p>
            <a:pPr lvl="0">
              <a:spcBef>
                <a:spcPts val="0"/>
              </a:spcBef>
            </a:pPr>
            <a:endParaRPr lang="es-ES" sz="2000" dirty="0" smtClean="0">
              <a:solidFill>
                <a:schemeClr val="bg1"/>
              </a:solidFill>
              <a:latin typeface="Arial" pitchFamily="34" charset="0"/>
              <a:cs typeface="Arial" pitchFamily="34" charset="0"/>
            </a:endParaRPr>
          </a:p>
          <a:p>
            <a:pPr lvl="0">
              <a:spcBef>
                <a:spcPts val="0"/>
              </a:spcBef>
              <a:buNone/>
            </a:pPr>
            <a:endParaRPr lang="es-ES" sz="2000" dirty="0" smtClean="0">
              <a:solidFill>
                <a:schemeClr val="bg1"/>
              </a:solidFill>
              <a:latin typeface="Arial" pitchFamily="34" charset="0"/>
              <a:cs typeface="Arial" pitchFamily="34" charset="0"/>
            </a:endParaRPr>
          </a:p>
          <a:p>
            <a:pPr>
              <a:lnSpc>
                <a:spcPct val="80000"/>
              </a:lnSpc>
              <a:spcBef>
                <a:spcPts val="0"/>
              </a:spcBef>
              <a:buNone/>
            </a:pPr>
            <a:endParaRPr lang="gl-ES" sz="2000" dirty="0" smtClean="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6553200" y="6381774"/>
            <a:ext cx="2133600" cy="476250"/>
          </a:xfrm>
        </p:spPr>
        <p:txBody>
          <a:bodyPr/>
          <a:lstStyle/>
          <a:p>
            <a:pPr>
              <a:defRPr/>
            </a:pPr>
            <a:fld id="{9659598F-8693-4339-BC6F-7155CE352707}" type="slidenum">
              <a:rPr lang="gl-ES" smtClean="0">
                <a:solidFill>
                  <a:schemeClr val="bg1"/>
                </a:solidFill>
              </a:rPr>
              <a:pPr>
                <a:defRPr/>
              </a:pPr>
              <a:t>37</a:t>
            </a:fld>
            <a:endParaRPr lang="gl-ES" dirty="0">
              <a:solidFill>
                <a:schemeClr val="bg1"/>
              </a:solidFill>
            </a:endParaRPr>
          </a:p>
        </p:txBody>
      </p:sp>
      <p:graphicFrame>
        <p:nvGraphicFramePr>
          <p:cNvPr id="10" name="9 Tabla"/>
          <p:cNvGraphicFramePr>
            <a:graphicFrameLocks noGrp="1"/>
          </p:cNvGraphicFramePr>
          <p:nvPr/>
        </p:nvGraphicFramePr>
        <p:xfrm>
          <a:off x="3786182" y="2357430"/>
          <a:ext cx="5029200" cy="2799762"/>
        </p:xfrm>
        <a:graphic>
          <a:graphicData uri="http://schemas.openxmlformats.org/drawingml/2006/table">
            <a:tbl>
              <a:tblPr/>
              <a:tblGrid>
                <a:gridCol w="5029200"/>
              </a:tblGrid>
              <a:tr h="2799762">
                <a:tc>
                  <a:txBody>
                    <a:bodyPr/>
                    <a:lstStyle/>
                    <a:p>
                      <a:pPr algn="r">
                        <a:spcAft>
                          <a:spcPts val="0"/>
                        </a:spcAft>
                      </a:pPr>
                      <a:r>
                        <a:rPr lang="es-ES" sz="1400" b="0" dirty="0">
                          <a:solidFill>
                            <a:schemeClr val="tx1"/>
                          </a:solidFill>
                          <a:latin typeface="+mj-lt"/>
                          <a:ea typeface="Times New Roman"/>
                        </a:rPr>
                        <a:t> </a:t>
                      </a:r>
                      <a:endParaRPr lang="es-ES" sz="1200" b="0" dirty="0">
                        <a:solidFill>
                          <a:schemeClr val="tx1"/>
                        </a:solidFill>
                        <a:latin typeface="+mj-lt"/>
                        <a:ea typeface="Times New Roman"/>
                      </a:endParaRPr>
                    </a:p>
                    <a:p>
                      <a:pPr algn="r">
                        <a:spcAft>
                          <a:spcPts val="0"/>
                        </a:spcAft>
                      </a:pPr>
                      <a:r>
                        <a:rPr lang="es-ES" sz="1600" b="0" dirty="0">
                          <a:solidFill>
                            <a:schemeClr val="tx1"/>
                          </a:solidFill>
                          <a:latin typeface="+mj-lt"/>
                          <a:ea typeface="Times New Roman"/>
                        </a:rPr>
                        <a:t>He soñado a veces que cuando amanezca el día del juicio, y los grandes conquistadores y abogados y juristas y gobernantes se acerquen para recibir su recompensa, el todopoderoso, al vernos llegar con nuestros libros bajo el brazo, se volverá </a:t>
                      </a:r>
                      <a:r>
                        <a:rPr lang="es-ES" sz="1600" b="0" dirty="0" smtClean="0">
                          <a:solidFill>
                            <a:schemeClr val="tx1"/>
                          </a:solidFill>
                          <a:latin typeface="+mj-lt"/>
                          <a:ea typeface="Times New Roman"/>
                        </a:rPr>
                        <a:t>hacia</a:t>
                      </a:r>
                    </a:p>
                    <a:p>
                      <a:pPr algn="r">
                        <a:spcAft>
                          <a:spcPts val="0"/>
                        </a:spcAft>
                      </a:pPr>
                      <a:r>
                        <a:rPr lang="es-ES" sz="1600" b="0" dirty="0" smtClean="0">
                          <a:solidFill>
                            <a:schemeClr val="tx1"/>
                          </a:solidFill>
                          <a:latin typeface="+mj-lt"/>
                          <a:ea typeface="Times New Roman"/>
                        </a:rPr>
                        <a:t>Pedro </a:t>
                      </a:r>
                      <a:r>
                        <a:rPr lang="es-ES" sz="1600" b="0" dirty="0">
                          <a:solidFill>
                            <a:schemeClr val="tx1"/>
                          </a:solidFill>
                          <a:latin typeface="+mj-lt"/>
                          <a:ea typeface="Times New Roman"/>
                        </a:rPr>
                        <a:t>y dirá, no sin cierta envidia</a:t>
                      </a:r>
                      <a:r>
                        <a:rPr lang="es-ES" sz="1600" b="0" dirty="0" smtClean="0">
                          <a:solidFill>
                            <a:schemeClr val="tx1"/>
                          </a:solidFill>
                          <a:latin typeface="+mj-lt"/>
                          <a:ea typeface="Times New Roman"/>
                        </a:rPr>
                        <a:t>:</a:t>
                      </a:r>
                    </a:p>
                    <a:p>
                      <a:pPr algn="r">
                        <a:spcAft>
                          <a:spcPts val="0"/>
                        </a:spcAft>
                      </a:pPr>
                      <a:r>
                        <a:rPr lang="es-ES" sz="1600" b="0" dirty="0" smtClean="0">
                          <a:solidFill>
                            <a:schemeClr val="tx1"/>
                          </a:solidFill>
                          <a:latin typeface="+mj-lt"/>
                          <a:ea typeface="Times New Roman"/>
                        </a:rPr>
                        <a:t>“</a:t>
                      </a:r>
                      <a:r>
                        <a:rPr lang="es-ES" sz="1600" b="0" dirty="0">
                          <a:solidFill>
                            <a:schemeClr val="tx1"/>
                          </a:solidFill>
                          <a:latin typeface="+mj-lt"/>
                          <a:ea typeface="Times New Roman"/>
                        </a:rPr>
                        <a:t>Míralos; esos no necesitan </a:t>
                      </a:r>
                      <a:r>
                        <a:rPr lang="es-ES" sz="1600" b="0" dirty="0" smtClean="0">
                          <a:solidFill>
                            <a:schemeClr val="tx1"/>
                          </a:solidFill>
                          <a:latin typeface="+mj-lt"/>
                          <a:ea typeface="Times New Roman"/>
                        </a:rPr>
                        <a:t>recompensa.</a:t>
                      </a:r>
                    </a:p>
                    <a:p>
                      <a:pPr algn="r">
                        <a:spcAft>
                          <a:spcPts val="0"/>
                        </a:spcAft>
                      </a:pPr>
                      <a:r>
                        <a:rPr lang="es-ES" sz="1600" b="0" dirty="0" smtClean="0">
                          <a:solidFill>
                            <a:schemeClr val="tx1"/>
                          </a:solidFill>
                          <a:latin typeface="+mj-lt"/>
                          <a:ea typeface="Times New Roman"/>
                        </a:rPr>
                        <a:t>No </a:t>
                      </a:r>
                      <a:r>
                        <a:rPr lang="es-ES" sz="1600" b="0" dirty="0">
                          <a:solidFill>
                            <a:schemeClr val="tx1"/>
                          </a:solidFill>
                          <a:latin typeface="+mj-lt"/>
                          <a:ea typeface="Times New Roman"/>
                        </a:rPr>
                        <a:t>tenemos nada que darles. Les gustaba leer”.</a:t>
                      </a:r>
                      <a:endParaRPr lang="es-ES" sz="1400" b="0" dirty="0">
                        <a:solidFill>
                          <a:schemeClr val="tx1"/>
                        </a:solidFill>
                        <a:latin typeface="+mj-lt"/>
                        <a:ea typeface="Times New Roman"/>
                      </a:endParaRPr>
                    </a:p>
                    <a:p>
                      <a:pPr>
                        <a:spcAft>
                          <a:spcPts val="0"/>
                        </a:spcAft>
                      </a:pPr>
                      <a:r>
                        <a:rPr lang="es-ES" sz="1400" b="0" dirty="0">
                          <a:solidFill>
                            <a:schemeClr val="tx1"/>
                          </a:solidFill>
                          <a:latin typeface="+mj-lt"/>
                          <a:ea typeface="Times New Roman"/>
                        </a:rPr>
                        <a:t>					</a:t>
                      </a:r>
                    </a:p>
                    <a:p>
                      <a:pPr algn="r">
                        <a:spcAft>
                          <a:spcPts val="0"/>
                        </a:spcAft>
                      </a:pPr>
                      <a:r>
                        <a:rPr lang="es-ES" sz="1600" b="0" dirty="0">
                          <a:solidFill>
                            <a:schemeClr val="tx1"/>
                          </a:solidFill>
                          <a:latin typeface="+mj-lt"/>
                          <a:ea typeface="Times New Roman"/>
                        </a:rPr>
                        <a:t>Virginia</a:t>
                      </a:r>
                      <a:r>
                        <a:rPr lang="es-ES" sz="1400" b="0" dirty="0">
                          <a:solidFill>
                            <a:schemeClr val="tx1"/>
                          </a:solidFill>
                          <a:latin typeface="+mj-lt"/>
                          <a:ea typeface="Times New Roman"/>
                        </a:rPr>
                        <a:t> </a:t>
                      </a:r>
                      <a:r>
                        <a:rPr lang="es-ES" sz="1600" b="0" dirty="0" err="1">
                          <a:solidFill>
                            <a:schemeClr val="tx1"/>
                          </a:solidFill>
                          <a:latin typeface="+mj-lt"/>
                          <a:ea typeface="Times New Roman"/>
                        </a:rPr>
                        <a:t>Wolf</a:t>
                      </a:r>
                      <a:endParaRPr lang="es-ES" sz="1400" b="0" dirty="0">
                        <a:solidFill>
                          <a:schemeClr val="tx1"/>
                        </a:solidFill>
                        <a:latin typeface="+mj-lt"/>
                        <a:ea typeface="Times New Roman"/>
                      </a:endParaRPr>
                    </a:p>
                  </a:txBody>
                  <a:tcPr marL="68580" marR="68580" marT="0" marB="0">
                    <a:lnL>
                      <a:noFill/>
                    </a:lnL>
                    <a:lnR>
                      <a:noFill/>
                    </a:lnR>
                    <a:lnT>
                      <a:noFill/>
                    </a:lnT>
                    <a:lnB>
                      <a:noFill/>
                    </a:lnB>
                    <a:solidFill>
                      <a:schemeClr val="bg2">
                        <a:lumMod val="60000"/>
                        <a:lumOff val="40000"/>
                      </a:schemeClr>
                    </a:solidFill>
                  </a:tcPr>
                </a:tc>
              </a:tr>
            </a:tbl>
          </a:graphicData>
        </a:graphic>
      </p:graphicFrame>
      <p:sp>
        <p:nvSpPr>
          <p:cNvPr id="11" name="10 Rectángulo"/>
          <p:cNvSpPr/>
          <p:nvPr/>
        </p:nvSpPr>
        <p:spPr bwMode="auto">
          <a:xfrm rot="20000720">
            <a:off x="4319461" y="5085027"/>
            <a:ext cx="2500330" cy="107157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Código de</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boas prácticas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42910" y="1916832"/>
            <a:ext cx="7848600" cy="4500594"/>
          </a:xfrm>
          <a:prstGeom prst="rect">
            <a:avLst/>
          </a:prstGeom>
          <a:solidFill>
            <a:srgbClr val="6A0BB1"/>
          </a:solidFill>
          <a:ln w="9525">
            <a:noFill/>
            <a:miter lim="800000"/>
            <a:headEnd/>
            <a:tailEnd/>
          </a:ln>
          <a:effectLst/>
        </p:spPr>
        <p:txBody>
          <a:bodyPr wrap="none" anchor="ctr"/>
          <a:lstStyle/>
          <a:p>
            <a:endParaRPr lang="es-ES"/>
          </a:p>
        </p:txBody>
      </p:sp>
      <p:sp>
        <p:nvSpPr>
          <p:cNvPr id="30723" name="Rectangle 3"/>
          <p:cNvSpPr>
            <a:spLocks noGrp="1" noChangeArrowheads="1"/>
          </p:cNvSpPr>
          <p:nvPr>
            <p:ph type="body" idx="1"/>
          </p:nvPr>
        </p:nvSpPr>
        <p:spPr>
          <a:xfrm>
            <a:off x="642910" y="2276872"/>
            <a:ext cx="4217122" cy="2778102"/>
          </a:xfrm>
        </p:spPr>
        <p:txBody>
          <a:bodyPr/>
          <a:lstStyle/>
          <a:p>
            <a:pPr lvl="0">
              <a:spcBef>
                <a:spcPts val="0"/>
              </a:spcBef>
            </a:pPr>
            <a:r>
              <a:rPr lang="es-ES" sz="2000" dirty="0" smtClean="0">
                <a:solidFill>
                  <a:schemeClr val="bg1"/>
                </a:solidFill>
                <a:latin typeface="Arial" pitchFamily="34" charset="0"/>
                <a:cs typeface="Arial" pitchFamily="34" charset="0"/>
              </a:rPr>
              <a:t>Moverse </a:t>
            </a:r>
            <a:r>
              <a:rPr lang="es-ES" sz="2000" dirty="0" err="1" smtClean="0">
                <a:solidFill>
                  <a:schemeClr val="bg1"/>
                </a:solidFill>
                <a:latin typeface="Arial" pitchFamily="34" charset="0"/>
                <a:cs typeface="Arial" pitchFamily="34" charset="0"/>
              </a:rPr>
              <a:t>nas</a:t>
            </a:r>
            <a:r>
              <a:rPr lang="es-ES" sz="2000" dirty="0" smtClean="0">
                <a:solidFill>
                  <a:schemeClr val="bg1"/>
                </a:solidFill>
                <a:latin typeface="Arial" pitchFamily="34" charset="0"/>
                <a:cs typeface="Arial" pitchFamily="34" charset="0"/>
              </a:rPr>
              <a:t> bibliotecas, </a:t>
            </a:r>
            <a:r>
              <a:rPr lang="es-ES" sz="2000" dirty="0" err="1" smtClean="0">
                <a:solidFill>
                  <a:schemeClr val="bg1"/>
                </a:solidFill>
                <a:latin typeface="Arial" pitchFamily="34" charset="0"/>
                <a:cs typeface="Arial" pitchFamily="34" charset="0"/>
              </a:rPr>
              <a:t>reais</a:t>
            </a:r>
            <a:r>
              <a:rPr lang="es-ES" sz="2000" dirty="0" smtClean="0">
                <a:solidFill>
                  <a:schemeClr val="bg1"/>
                </a:solidFill>
                <a:latin typeface="Arial" pitchFamily="34" charset="0"/>
                <a:cs typeface="Arial" pitchFamily="34" charset="0"/>
              </a:rPr>
              <a:t> e </a:t>
            </a:r>
            <a:r>
              <a:rPr lang="es-ES" sz="2000" dirty="0" err="1" smtClean="0">
                <a:solidFill>
                  <a:schemeClr val="bg1"/>
                </a:solidFill>
                <a:latin typeface="Arial" pitchFamily="34" charset="0"/>
                <a:cs typeface="Arial" pitchFamily="34" charset="0"/>
              </a:rPr>
              <a:t>virtuais</a:t>
            </a:r>
            <a:r>
              <a:rPr lang="es-ES" sz="2000" dirty="0" smtClean="0">
                <a:solidFill>
                  <a:schemeClr val="bg1"/>
                </a:solidFill>
                <a:latin typeface="Arial" pitchFamily="34" charset="0"/>
                <a:cs typeface="Arial" pitchFamily="34" charset="0"/>
              </a:rPr>
              <a:t>.</a:t>
            </a:r>
          </a:p>
          <a:p>
            <a:pPr lvl="0">
              <a:spcBef>
                <a:spcPts val="0"/>
              </a:spcBef>
            </a:pPr>
            <a:r>
              <a:rPr lang="es-ES" sz="2000" dirty="0" smtClean="0">
                <a:solidFill>
                  <a:schemeClr val="bg1"/>
                </a:solidFill>
                <a:latin typeface="Arial" pitchFamily="34" charset="0"/>
                <a:cs typeface="Arial" pitchFamily="34" charset="0"/>
              </a:rPr>
              <a:t>Lograr a competencia adecuada para enfrontarse </a:t>
            </a:r>
            <a:r>
              <a:rPr lang="es-ES" sz="2000" dirty="0" err="1" smtClean="0">
                <a:solidFill>
                  <a:schemeClr val="bg1"/>
                </a:solidFill>
                <a:latin typeface="Arial" pitchFamily="34" charset="0"/>
                <a:cs typeface="Arial" pitchFamily="34" charset="0"/>
              </a:rPr>
              <a:t>aos</a:t>
            </a:r>
            <a:r>
              <a:rPr lang="es-ES" sz="2000" dirty="0" smtClean="0">
                <a:solidFill>
                  <a:schemeClr val="bg1"/>
                </a:solidFill>
                <a:latin typeface="Arial" pitchFamily="34" charset="0"/>
                <a:cs typeface="Arial" pitchFamily="34" charset="0"/>
              </a:rPr>
              <a:t> textos.</a:t>
            </a:r>
          </a:p>
          <a:p>
            <a:pPr lvl="0">
              <a:spcBef>
                <a:spcPts val="0"/>
              </a:spcBef>
            </a:pPr>
            <a:r>
              <a:rPr lang="es-ES" sz="2000" dirty="0" smtClean="0">
                <a:solidFill>
                  <a:schemeClr val="bg1"/>
                </a:solidFill>
                <a:latin typeface="Arial" pitchFamily="34" charset="0"/>
                <a:cs typeface="Arial" pitchFamily="34" charset="0"/>
              </a:rPr>
              <a:t>Ser activos e selectivos </a:t>
            </a:r>
            <a:r>
              <a:rPr lang="es-ES" sz="2000" dirty="0" err="1" smtClean="0">
                <a:solidFill>
                  <a:schemeClr val="bg1"/>
                </a:solidFill>
                <a:latin typeface="Arial" pitchFamily="34" charset="0"/>
                <a:cs typeface="Arial" pitchFamily="34" charset="0"/>
              </a:rPr>
              <a:t>na</a:t>
            </a:r>
            <a:r>
              <a:rPr lang="es-ES" sz="2000" dirty="0" smtClean="0">
                <a:solidFill>
                  <a:schemeClr val="bg1"/>
                </a:solidFill>
                <a:latin typeface="Arial" pitchFamily="34" charset="0"/>
                <a:cs typeface="Arial" pitchFamily="34" charset="0"/>
              </a:rPr>
              <a:t> web.</a:t>
            </a:r>
          </a:p>
          <a:p>
            <a:pPr lvl="0">
              <a:spcBef>
                <a:spcPts val="0"/>
              </a:spcBef>
            </a:pPr>
            <a:r>
              <a:rPr lang="es-ES" sz="2000" dirty="0" smtClean="0">
                <a:solidFill>
                  <a:schemeClr val="bg1"/>
                </a:solidFill>
                <a:latin typeface="Arial" pitchFamily="34" charset="0"/>
                <a:cs typeface="Arial" pitchFamily="34" charset="0"/>
              </a:rPr>
              <a:t>Liberarse de pudores: club de lectura.</a:t>
            </a:r>
          </a:p>
          <a:p>
            <a:pPr lvl="0">
              <a:spcBef>
                <a:spcPts val="0"/>
              </a:spcBef>
            </a:pPr>
            <a:r>
              <a:rPr lang="es-ES" sz="2000" dirty="0" smtClean="0">
                <a:solidFill>
                  <a:schemeClr val="bg1"/>
                </a:solidFill>
                <a:latin typeface="Arial" pitchFamily="34" charset="0"/>
                <a:cs typeface="Arial" pitchFamily="34" charset="0"/>
              </a:rPr>
              <a:t>INTERACTUAR: </a:t>
            </a:r>
            <a:r>
              <a:rPr lang="es-ES" sz="2000" dirty="0" err="1" smtClean="0">
                <a:solidFill>
                  <a:schemeClr val="bg1"/>
                </a:solidFill>
                <a:latin typeface="Arial" pitchFamily="34" charset="0"/>
                <a:cs typeface="Arial" pitchFamily="34" charset="0"/>
              </a:rPr>
              <a:t>Suxerir</a:t>
            </a:r>
            <a:r>
              <a:rPr lang="es-ES" sz="2000" dirty="0" smtClean="0">
                <a:solidFill>
                  <a:schemeClr val="bg1"/>
                </a:solidFill>
                <a:latin typeface="Arial" pitchFamily="34" charset="0"/>
                <a:cs typeface="Arial" pitchFamily="34" charset="0"/>
              </a:rPr>
              <a:t> textos, películas e </a:t>
            </a:r>
            <a:r>
              <a:rPr lang="es-ES" sz="2000" dirty="0" err="1" smtClean="0">
                <a:solidFill>
                  <a:schemeClr val="bg1"/>
                </a:solidFill>
                <a:latin typeface="Arial" pitchFamily="34" charset="0"/>
                <a:cs typeface="Arial" pitchFamily="34" charset="0"/>
              </a:rPr>
              <a:t>outras</a:t>
            </a:r>
            <a:r>
              <a:rPr lang="es-ES" sz="2000" dirty="0" smtClean="0">
                <a:solidFill>
                  <a:schemeClr val="bg1"/>
                </a:solidFill>
                <a:latin typeface="Arial" pitchFamily="34" charset="0"/>
                <a:cs typeface="Arial" pitchFamily="34" charset="0"/>
              </a:rPr>
              <a:t> </a:t>
            </a:r>
            <a:r>
              <a:rPr lang="es-ES" sz="2000" dirty="0" err="1" smtClean="0">
                <a:solidFill>
                  <a:schemeClr val="bg1"/>
                </a:solidFill>
                <a:latin typeface="Arial" pitchFamily="34" charset="0"/>
                <a:cs typeface="Arial" pitchFamily="34" charset="0"/>
              </a:rPr>
              <a:t>fontes</a:t>
            </a:r>
            <a:r>
              <a:rPr lang="es-ES" sz="2000" dirty="0" smtClean="0">
                <a:solidFill>
                  <a:schemeClr val="bg1"/>
                </a:solidFill>
                <a:latin typeface="Arial" pitchFamily="34" charset="0"/>
                <a:cs typeface="Arial" pitchFamily="34" charset="0"/>
              </a:rPr>
              <a:t> de historias.</a:t>
            </a:r>
          </a:p>
          <a:p>
            <a:pPr lvl="0">
              <a:spcBef>
                <a:spcPts val="0"/>
              </a:spcBef>
            </a:pPr>
            <a:endParaRPr lang="es-ES" sz="2000" dirty="0" smtClean="0">
              <a:solidFill>
                <a:schemeClr val="bg1"/>
              </a:solidFill>
              <a:latin typeface="Arial" pitchFamily="34" charset="0"/>
              <a:cs typeface="Arial" pitchFamily="34" charset="0"/>
            </a:endParaRPr>
          </a:p>
          <a:p>
            <a:pPr lvl="0">
              <a:spcBef>
                <a:spcPts val="0"/>
              </a:spcBef>
              <a:buNone/>
            </a:pPr>
            <a:endParaRPr lang="es-ES" sz="2000" dirty="0" smtClean="0">
              <a:solidFill>
                <a:schemeClr val="bg1"/>
              </a:solidFill>
              <a:latin typeface="Arial" pitchFamily="34" charset="0"/>
              <a:cs typeface="Arial" pitchFamily="34" charset="0"/>
            </a:endParaRPr>
          </a:p>
          <a:p>
            <a:pPr>
              <a:lnSpc>
                <a:spcPct val="80000"/>
              </a:lnSpc>
              <a:spcBef>
                <a:spcPts val="0"/>
              </a:spcBef>
              <a:buNone/>
            </a:pPr>
            <a:endParaRPr lang="gl-ES" sz="2000" dirty="0" smtClean="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6553200" y="6381774"/>
            <a:ext cx="2133600" cy="476250"/>
          </a:xfrm>
        </p:spPr>
        <p:txBody>
          <a:bodyPr/>
          <a:lstStyle/>
          <a:p>
            <a:pPr>
              <a:defRPr/>
            </a:pPr>
            <a:fld id="{9659598F-8693-4339-BC6F-7155CE352707}" type="slidenum">
              <a:rPr lang="gl-ES" smtClean="0">
                <a:solidFill>
                  <a:schemeClr val="bg1"/>
                </a:solidFill>
              </a:rPr>
              <a:pPr>
                <a:defRPr/>
              </a:pPr>
              <a:t>38</a:t>
            </a:fld>
            <a:endParaRPr lang="gl-ES" dirty="0">
              <a:solidFill>
                <a:schemeClr val="bg1"/>
              </a:solidFill>
            </a:endParaRPr>
          </a:p>
        </p:txBody>
      </p:sp>
      <p:sp>
        <p:nvSpPr>
          <p:cNvPr id="30722" name="Rectangle 2"/>
          <p:cNvSpPr>
            <a:spLocks noChangeArrowheads="1"/>
          </p:cNvSpPr>
          <p:nvPr/>
        </p:nvSpPr>
        <p:spPr bwMode="auto">
          <a:xfrm>
            <a:off x="714348" y="500042"/>
            <a:ext cx="742955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OBXECTIVOS</a:t>
            </a:r>
          </a:p>
          <a:p>
            <a:pPr algn="ctr">
              <a:lnSpc>
                <a:spcPct val="100000"/>
              </a:lnSpc>
              <a:spcBef>
                <a:spcPct val="0"/>
              </a:spcBef>
              <a:buFontTx/>
              <a:buNone/>
            </a:pPr>
            <a:r>
              <a:rPr lang="es-ES" sz="4000" b="1" dirty="0" smtClean="0">
                <a:solidFill>
                  <a:schemeClr val="tx2"/>
                </a:solidFill>
                <a:latin typeface="Kingthings Trypewriter 2" pitchFamily="2" charset="0"/>
              </a:rPr>
              <a:t>De cara </a:t>
            </a:r>
            <a:r>
              <a:rPr lang="es-ES" sz="4000" b="1" dirty="0" err="1" smtClean="0">
                <a:solidFill>
                  <a:schemeClr val="tx2"/>
                </a:solidFill>
                <a:latin typeface="Kingthings Trypewriter 2" pitchFamily="2" charset="0"/>
              </a:rPr>
              <a:t>ao</a:t>
            </a:r>
            <a:r>
              <a:rPr lang="es-ES" sz="4000" b="1" dirty="0" smtClean="0">
                <a:solidFill>
                  <a:schemeClr val="tx2"/>
                </a:solidFill>
                <a:latin typeface="Kingthings Trypewriter 2" pitchFamily="2" charset="0"/>
              </a:rPr>
              <a:t> alumnado(2)</a:t>
            </a:r>
            <a:endParaRPr lang="gl-ES" sz="3600" b="1" dirty="0">
              <a:solidFill>
                <a:schemeClr val="tx2"/>
              </a:solidFill>
              <a:latin typeface="Arial" charset="0"/>
            </a:endParaRPr>
          </a:p>
        </p:txBody>
      </p:sp>
      <p:graphicFrame>
        <p:nvGraphicFramePr>
          <p:cNvPr id="9" name="8 Tabla"/>
          <p:cNvGraphicFramePr>
            <a:graphicFrameLocks noGrp="1"/>
          </p:cNvGraphicFramePr>
          <p:nvPr/>
        </p:nvGraphicFramePr>
        <p:xfrm>
          <a:off x="4929190" y="3000372"/>
          <a:ext cx="3786214" cy="3169920"/>
        </p:xfrm>
        <a:graphic>
          <a:graphicData uri="http://schemas.openxmlformats.org/drawingml/2006/table">
            <a:tbl>
              <a:tblPr/>
              <a:tblGrid>
                <a:gridCol w="3786214"/>
              </a:tblGrid>
              <a:tr h="3143272">
                <a:tc>
                  <a:txBody>
                    <a:bodyPr/>
                    <a:lstStyle/>
                    <a:p>
                      <a:pPr marR="27940" algn="r">
                        <a:spcAft>
                          <a:spcPts val="0"/>
                        </a:spcAft>
                      </a:pPr>
                      <a:r>
                        <a:rPr lang="es-ES" sz="1600" b="0" i="1" dirty="0">
                          <a:solidFill>
                            <a:schemeClr val="tx1"/>
                          </a:solidFill>
                          <a:latin typeface="+mj-lt"/>
                          <a:ea typeface="Times New Roman"/>
                        </a:rPr>
                        <a:t> </a:t>
                      </a:r>
                      <a:endParaRPr lang="es-ES" sz="1400" b="0" i="1" dirty="0">
                        <a:solidFill>
                          <a:schemeClr val="tx1"/>
                        </a:solidFill>
                        <a:latin typeface="+mj-lt"/>
                        <a:ea typeface="Times New Roman"/>
                      </a:endParaRPr>
                    </a:p>
                    <a:p>
                      <a:pPr marR="27940" algn="r">
                        <a:spcAft>
                          <a:spcPts val="0"/>
                        </a:spcAft>
                      </a:pPr>
                      <a:r>
                        <a:rPr lang="es-ES" sz="1600" b="0" i="1" dirty="0">
                          <a:solidFill>
                            <a:schemeClr val="tx1"/>
                          </a:solidFill>
                          <a:latin typeface="+mj-lt"/>
                          <a:ea typeface="Times New Roman"/>
                        </a:rPr>
                        <a:t>Viña o </a:t>
                      </a:r>
                      <a:r>
                        <a:rPr lang="es-ES" sz="1600" b="0" i="1" dirty="0" err="1">
                          <a:solidFill>
                            <a:schemeClr val="tx1"/>
                          </a:solidFill>
                          <a:latin typeface="+mj-lt"/>
                          <a:ea typeface="Times New Roman"/>
                        </a:rPr>
                        <a:t>noso</a:t>
                      </a:r>
                      <a:r>
                        <a:rPr lang="es-ES" sz="1600" b="0" i="1" dirty="0">
                          <a:solidFill>
                            <a:schemeClr val="tx1"/>
                          </a:solidFill>
                          <a:latin typeface="+mj-lt"/>
                          <a:ea typeface="Times New Roman"/>
                        </a:rPr>
                        <a:t> </a:t>
                      </a:r>
                      <a:r>
                        <a:rPr lang="es-ES" sz="1600" b="0" i="1" dirty="0" err="1">
                          <a:solidFill>
                            <a:schemeClr val="tx1"/>
                          </a:solidFill>
                          <a:latin typeface="+mj-lt"/>
                          <a:ea typeface="Times New Roman"/>
                        </a:rPr>
                        <a:t>pai</a:t>
                      </a:r>
                      <a:r>
                        <a:rPr lang="es-ES" sz="1600" b="0" i="1" dirty="0">
                          <a:solidFill>
                            <a:schemeClr val="tx1"/>
                          </a:solidFill>
                          <a:latin typeface="+mj-lt"/>
                          <a:ea typeface="Times New Roman"/>
                        </a:rPr>
                        <a:t> e preguntaba:</a:t>
                      </a:r>
                      <a:endParaRPr lang="es-ES" sz="1400" b="0" i="1" dirty="0">
                        <a:solidFill>
                          <a:schemeClr val="tx1"/>
                        </a:solidFill>
                        <a:latin typeface="+mj-lt"/>
                        <a:ea typeface="Times New Roman"/>
                      </a:endParaRPr>
                    </a:p>
                    <a:p>
                      <a:pPr marR="27940" algn="r">
                        <a:spcAft>
                          <a:spcPts val="0"/>
                        </a:spcAft>
                      </a:pPr>
                      <a:r>
                        <a:rPr lang="es-ES" sz="1600" b="0" i="1" dirty="0">
                          <a:solidFill>
                            <a:schemeClr val="tx1"/>
                          </a:solidFill>
                          <a:latin typeface="+mj-lt"/>
                          <a:ea typeface="Times New Roman"/>
                        </a:rPr>
                        <a:t>-¿Que fas?</a:t>
                      </a:r>
                      <a:endParaRPr lang="es-ES" sz="1400" b="0" i="1" dirty="0">
                        <a:solidFill>
                          <a:schemeClr val="tx1"/>
                        </a:solidFill>
                        <a:latin typeface="+mj-lt"/>
                        <a:ea typeface="Times New Roman"/>
                      </a:endParaRPr>
                    </a:p>
                    <a:p>
                      <a:pPr marR="27940" algn="r">
                        <a:spcAft>
                          <a:spcPts val="0"/>
                        </a:spcAft>
                      </a:pPr>
                      <a:r>
                        <a:rPr lang="es-ES" sz="1600" b="0" i="1" dirty="0">
                          <a:solidFill>
                            <a:schemeClr val="tx1"/>
                          </a:solidFill>
                          <a:latin typeface="+mj-lt"/>
                          <a:ea typeface="Times New Roman"/>
                        </a:rPr>
                        <a:t>E </a:t>
                      </a:r>
                      <a:r>
                        <a:rPr lang="es-ES" sz="1600" b="0" i="1" dirty="0" err="1">
                          <a:solidFill>
                            <a:schemeClr val="tx1"/>
                          </a:solidFill>
                          <a:latin typeface="+mj-lt"/>
                          <a:ea typeface="Times New Roman"/>
                        </a:rPr>
                        <a:t>nós</a:t>
                      </a:r>
                      <a:r>
                        <a:rPr lang="es-ES" sz="1600" b="0" i="1" dirty="0">
                          <a:solidFill>
                            <a:schemeClr val="tx1"/>
                          </a:solidFill>
                          <a:latin typeface="+mj-lt"/>
                          <a:ea typeface="Times New Roman"/>
                        </a:rPr>
                        <a:t>, se </a:t>
                      </a:r>
                      <a:r>
                        <a:rPr lang="es-ES" sz="1600" b="0" i="1" dirty="0" err="1">
                          <a:solidFill>
                            <a:schemeClr val="tx1"/>
                          </a:solidFill>
                          <a:latin typeface="+mj-lt"/>
                          <a:ea typeface="Times New Roman"/>
                        </a:rPr>
                        <a:t>cadra</a:t>
                      </a:r>
                      <a:r>
                        <a:rPr lang="es-ES" sz="1600" b="0" i="1" dirty="0">
                          <a:solidFill>
                            <a:schemeClr val="tx1"/>
                          </a:solidFill>
                          <a:latin typeface="+mj-lt"/>
                          <a:ea typeface="Times New Roman"/>
                        </a:rPr>
                        <a:t> con </a:t>
                      </a:r>
                      <a:r>
                        <a:rPr lang="es-ES" sz="1600" b="0" i="1" dirty="0" err="1">
                          <a:solidFill>
                            <a:schemeClr val="tx1"/>
                          </a:solidFill>
                          <a:latin typeface="+mj-lt"/>
                          <a:ea typeface="Times New Roman"/>
                        </a:rPr>
                        <a:t>certo</a:t>
                      </a:r>
                      <a:r>
                        <a:rPr lang="es-ES" sz="1600" b="0" i="1" dirty="0">
                          <a:solidFill>
                            <a:schemeClr val="tx1"/>
                          </a:solidFill>
                          <a:latin typeface="+mj-lt"/>
                          <a:ea typeface="Times New Roman"/>
                        </a:rPr>
                        <a:t> temor:</a:t>
                      </a:r>
                      <a:endParaRPr lang="es-ES" sz="1400" b="0" i="1" dirty="0">
                        <a:solidFill>
                          <a:schemeClr val="tx1"/>
                        </a:solidFill>
                        <a:latin typeface="+mj-lt"/>
                        <a:ea typeface="Times New Roman"/>
                      </a:endParaRPr>
                    </a:p>
                    <a:p>
                      <a:pPr marR="27940" algn="r">
                        <a:spcAft>
                          <a:spcPts val="0"/>
                        </a:spcAft>
                      </a:pPr>
                      <a:r>
                        <a:rPr lang="es-ES" sz="1600" b="0" i="1" dirty="0">
                          <a:solidFill>
                            <a:schemeClr val="tx1"/>
                          </a:solidFill>
                          <a:latin typeface="+mj-lt"/>
                          <a:ea typeface="Times New Roman"/>
                        </a:rPr>
                        <a:t>-Mirar os santos.</a:t>
                      </a:r>
                      <a:endParaRPr lang="es-ES" sz="1400" b="0" i="1" dirty="0">
                        <a:solidFill>
                          <a:schemeClr val="tx1"/>
                        </a:solidFill>
                        <a:latin typeface="+mj-lt"/>
                        <a:ea typeface="Times New Roman"/>
                      </a:endParaRPr>
                    </a:p>
                    <a:p>
                      <a:pPr marR="27940" algn="r">
                        <a:spcAft>
                          <a:spcPts val="0"/>
                        </a:spcAft>
                      </a:pPr>
                      <a:r>
                        <a:rPr lang="es-ES" sz="1600" b="0" i="1" dirty="0" err="1">
                          <a:solidFill>
                            <a:schemeClr val="tx1"/>
                          </a:solidFill>
                          <a:latin typeface="+mj-lt"/>
                          <a:ea typeface="Times New Roman"/>
                        </a:rPr>
                        <a:t>Alí</a:t>
                      </a:r>
                      <a:r>
                        <a:rPr lang="es-ES" sz="1600" b="0" i="1" dirty="0">
                          <a:solidFill>
                            <a:schemeClr val="tx1"/>
                          </a:solidFill>
                          <a:latin typeface="+mj-lt"/>
                          <a:ea typeface="Times New Roman"/>
                        </a:rPr>
                        <a:t> estaban. </a:t>
                      </a:r>
                      <a:r>
                        <a:rPr lang="es-ES" sz="1600" b="0" i="1" dirty="0" err="1">
                          <a:solidFill>
                            <a:schemeClr val="tx1"/>
                          </a:solidFill>
                          <a:latin typeface="+mj-lt"/>
                          <a:ea typeface="Times New Roman"/>
                        </a:rPr>
                        <a:t>Aquelas</a:t>
                      </a:r>
                      <a:r>
                        <a:rPr lang="es-ES" sz="1600" b="0" i="1" dirty="0">
                          <a:solidFill>
                            <a:schemeClr val="tx1"/>
                          </a:solidFill>
                          <a:latin typeface="+mj-lt"/>
                          <a:ea typeface="Times New Roman"/>
                        </a:rPr>
                        <a:t>  </a:t>
                      </a:r>
                      <a:r>
                        <a:rPr lang="es-ES" sz="1600" b="0" i="1" dirty="0" err="1">
                          <a:solidFill>
                            <a:schemeClr val="tx1"/>
                          </a:solidFill>
                          <a:latin typeface="+mj-lt"/>
                          <a:ea typeface="Times New Roman"/>
                        </a:rPr>
                        <a:t>fermosas</a:t>
                      </a:r>
                      <a:r>
                        <a:rPr lang="es-ES" sz="1600" b="0" i="1" dirty="0">
                          <a:solidFill>
                            <a:schemeClr val="tx1"/>
                          </a:solidFill>
                          <a:latin typeface="+mj-lt"/>
                          <a:ea typeface="Times New Roman"/>
                        </a:rPr>
                        <a:t> </a:t>
                      </a:r>
                      <a:r>
                        <a:rPr lang="es-ES" sz="1600" b="0" i="1" dirty="0" err="1">
                          <a:solidFill>
                            <a:schemeClr val="tx1"/>
                          </a:solidFill>
                          <a:latin typeface="+mj-lt"/>
                          <a:ea typeface="Times New Roman"/>
                        </a:rPr>
                        <a:t>ilustracións</a:t>
                      </a:r>
                      <a:r>
                        <a:rPr lang="es-ES" sz="1600" b="0" i="1" dirty="0">
                          <a:solidFill>
                            <a:schemeClr val="tx1"/>
                          </a:solidFill>
                          <a:latin typeface="+mj-lt"/>
                          <a:ea typeface="Times New Roman"/>
                        </a:rPr>
                        <a:t> que nos iluminaban a </a:t>
                      </a:r>
                      <a:r>
                        <a:rPr lang="es-ES" sz="1600" b="0" i="1" dirty="0" err="1">
                          <a:solidFill>
                            <a:schemeClr val="tx1"/>
                          </a:solidFill>
                          <a:latin typeface="+mj-lt"/>
                          <a:ea typeface="Times New Roman"/>
                        </a:rPr>
                        <a:t>cotianidade</a:t>
                      </a:r>
                      <a:r>
                        <a:rPr lang="es-ES" sz="1600" b="0" i="1" dirty="0">
                          <a:solidFill>
                            <a:schemeClr val="tx1"/>
                          </a:solidFill>
                          <a:latin typeface="+mj-lt"/>
                          <a:ea typeface="Times New Roman"/>
                        </a:rPr>
                        <a:t> coa </a:t>
                      </a:r>
                      <a:r>
                        <a:rPr lang="es-ES" sz="1600" b="0" i="1" dirty="0" err="1">
                          <a:solidFill>
                            <a:schemeClr val="tx1"/>
                          </a:solidFill>
                          <a:latin typeface="+mj-lt"/>
                          <a:ea typeface="Times New Roman"/>
                        </a:rPr>
                        <a:t>súa</a:t>
                      </a:r>
                      <a:r>
                        <a:rPr lang="es-ES" sz="1600" b="0" i="1" dirty="0">
                          <a:solidFill>
                            <a:schemeClr val="tx1"/>
                          </a:solidFill>
                          <a:latin typeface="+mj-lt"/>
                          <a:ea typeface="Times New Roman"/>
                        </a:rPr>
                        <a:t> </a:t>
                      </a:r>
                      <a:r>
                        <a:rPr lang="es-ES" sz="1600" b="0" i="1" dirty="0" err="1">
                          <a:solidFill>
                            <a:schemeClr val="tx1"/>
                          </a:solidFill>
                          <a:latin typeface="+mj-lt"/>
                          <a:ea typeface="Times New Roman"/>
                        </a:rPr>
                        <a:t>maxia</a:t>
                      </a:r>
                      <a:r>
                        <a:rPr lang="es-ES" sz="1600" b="0" i="1" dirty="0">
                          <a:solidFill>
                            <a:schemeClr val="tx1"/>
                          </a:solidFill>
                          <a:latin typeface="+mj-lt"/>
                          <a:ea typeface="Times New Roman"/>
                        </a:rPr>
                        <a:t>.</a:t>
                      </a:r>
                      <a:endParaRPr lang="es-ES" sz="1400" b="0" i="1" dirty="0">
                        <a:solidFill>
                          <a:schemeClr val="tx1"/>
                        </a:solidFill>
                        <a:latin typeface="+mj-lt"/>
                        <a:ea typeface="Times New Roman"/>
                      </a:endParaRPr>
                    </a:p>
                    <a:p>
                      <a:pPr marR="27940" algn="r">
                        <a:spcAft>
                          <a:spcPts val="0"/>
                        </a:spcAft>
                      </a:pPr>
                      <a:r>
                        <a:rPr lang="es-ES" sz="1600" b="0" i="1" dirty="0">
                          <a:solidFill>
                            <a:schemeClr val="tx1"/>
                          </a:solidFill>
                          <a:latin typeface="+mj-lt"/>
                          <a:ea typeface="Times New Roman"/>
                        </a:rPr>
                        <a:t>Porque </a:t>
                      </a:r>
                      <a:r>
                        <a:rPr lang="es-ES" sz="1600" b="0" i="1" dirty="0" err="1">
                          <a:solidFill>
                            <a:schemeClr val="tx1"/>
                          </a:solidFill>
                          <a:latin typeface="+mj-lt"/>
                          <a:ea typeface="Times New Roman"/>
                        </a:rPr>
                        <a:t>hai</a:t>
                      </a:r>
                      <a:r>
                        <a:rPr lang="es-ES" sz="1600" b="0" i="1" dirty="0">
                          <a:solidFill>
                            <a:schemeClr val="tx1"/>
                          </a:solidFill>
                          <a:latin typeface="+mj-lt"/>
                          <a:ea typeface="Times New Roman"/>
                        </a:rPr>
                        <a:t> libros de ver e libros de </a:t>
                      </a:r>
                      <a:r>
                        <a:rPr lang="es-ES" sz="1600" b="0" i="1" dirty="0" err="1">
                          <a:solidFill>
                            <a:schemeClr val="tx1"/>
                          </a:solidFill>
                          <a:latin typeface="+mj-lt"/>
                          <a:ea typeface="Times New Roman"/>
                        </a:rPr>
                        <a:t>ler</a:t>
                      </a:r>
                      <a:r>
                        <a:rPr lang="es-ES" sz="1600" b="0" i="1" dirty="0">
                          <a:solidFill>
                            <a:schemeClr val="tx1"/>
                          </a:solidFill>
                          <a:latin typeface="+mj-lt"/>
                          <a:ea typeface="Times New Roman"/>
                        </a:rPr>
                        <a:t>, </a:t>
                      </a:r>
                      <a:r>
                        <a:rPr lang="es-ES" sz="1600" b="0" i="1" dirty="0" err="1">
                          <a:solidFill>
                            <a:schemeClr val="tx1"/>
                          </a:solidFill>
                          <a:latin typeface="+mj-lt"/>
                          <a:ea typeface="Times New Roman"/>
                        </a:rPr>
                        <a:t>ou</a:t>
                      </a:r>
                      <a:r>
                        <a:rPr lang="es-ES" sz="1600" b="0" i="1" dirty="0">
                          <a:solidFill>
                            <a:schemeClr val="tx1"/>
                          </a:solidFill>
                          <a:latin typeface="+mj-lt"/>
                          <a:ea typeface="Times New Roman"/>
                        </a:rPr>
                        <a:t> de ver e </a:t>
                      </a:r>
                      <a:r>
                        <a:rPr lang="es-ES" sz="1600" b="0" i="1" dirty="0" err="1">
                          <a:solidFill>
                            <a:schemeClr val="tx1"/>
                          </a:solidFill>
                          <a:latin typeface="+mj-lt"/>
                          <a:ea typeface="Times New Roman"/>
                        </a:rPr>
                        <a:t>ler</a:t>
                      </a:r>
                      <a:r>
                        <a:rPr lang="es-ES" sz="1600" b="0" i="1" dirty="0">
                          <a:solidFill>
                            <a:schemeClr val="tx1"/>
                          </a:solidFill>
                          <a:latin typeface="+mj-lt"/>
                          <a:ea typeface="Times New Roman"/>
                        </a:rPr>
                        <a:t> a un tempo.</a:t>
                      </a:r>
                      <a:endParaRPr lang="es-ES" sz="1400" b="0" i="1" dirty="0">
                        <a:solidFill>
                          <a:schemeClr val="tx1"/>
                        </a:solidFill>
                        <a:latin typeface="+mj-lt"/>
                        <a:ea typeface="Times New Roman"/>
                      </a:endParaRPr>
                    </a:p>
                    <a:p>
                      <a:pPr marR="27940" algn="r">
                        <a:spcAft>
                          <a:spcPts val="0"/>
                        </a:spcAft>
                      </a:pPr>
                      <a:r>
                        <a:rPr lang="es-ES" sz="1600" b="0" i="1" dirty="0">
                          <a:solidFill>
                            <a:schemeClr val="tx1"/>
                          </a:solidFill>
                          <a:latin typeface="+mj-lt"/>
                          <a:ea typeface="Times New Roman"/>
                        </a:rPr>
                        <a:t>				Xavier </a:t>
                      </a:r>
                      <a:r>
                        <a:rPr lang="es-ES" sz="1600" b="0" i="1" dirty="0" err="1">
                          <a:solidFill>
                            <a:schemeClr val="tx1"/>
                          </a:solidFill>
                          <a:latin typeface="+mj-lt"/>
                          <a:ea typeface="Times New Roman"/>
                        </a:rPr>
                        <a:t>Seoane</a:t>
                      </a:r>
                      <a:endParaRPr lang="es-ES" sz="1400" b="0" i="1" dirty="0">
                        <a:solidFill>
                          <a:schemeClr val="tx1"/>
                        </a:solidFill>
                        <a:latin typeface="+mj-lt"/>
                        <a:ea typeface="Times New Roman"/>
                      </a:endParaRPr>
                    </a:p>
                    <a:p>
                      <a:pPr marR="27940" algn="r">
                        <a:spcAft>
                          <a:spcPts val="0"/>
                        </a:spcAft>
                      </a:pPr>
                      <a:r>
                        <a:rPr lang="es-ES" sz="1600" b="0" i="1" dirty="0">
                          <a:solidFill>
                            <a:schemeClr val="tx1"/>
                          </a:solidFill>
                          <a:latin typeface="+mj-lt"/>
                          <a:ea typeface="Times New Roman"/>
                        </a:rPr>
                        <a:t>		</a:t>
                      </a:r>
                      <a:r>
                        <a:rPr lang="es-ES" sz="1400" b="0" i="1" dirty="0">
                          <a:solidFill>
                            <a:schemeClr val="tx1"/>
                          </a:solidFill>
                          <a:latin typeface="+mj-lt"/>
                          <a:ea typeface="Times New Roman"/>
                        </a:rPr>
                        <a:t>	</a:t>
                      </a:r>
                      <a:endParaRPr lang="es-ES" sz="1200" b="0" i="1" dirty="0">
                        <a:solidFill>
                          <a:schemeClr val="tx1"/>
                        </a:solidFill>
                        <a:latin typeface="+mj-lt"/>
                        <a:ea typeface="Times New Roman"/>
                      </a:endParaRPr>
                    </a:p>
                  </a:txBody>
                  <a:tcPr marL="68580" marR="68580" marT="0" marB="0">
                    <a:lnL>
                      <a:noFill/>
                    </a:lnL>
                    <a:lnR>
                      <a:noFill/>
                    </a:lnR>
                    <a:lnT>
                      <a:noFill/>
                    </a:lnT>
                    <a:lnB>
                      <a:noFill/>
                    </a:lnB>
                    <a:solidFill>
                      <a:schemeClr val="bg2">
                        <a:lumMod val="60000"/>
                        <a:lumOff val="40000"/>
                      </a:schemeClr>
                    </a:solidFill>
                  </a:tcPr>
                </a:tc>
              </a:tr>
            </a:tbl>
          </a:graphicData>
        </a:graphic>
      </p:graphicFrame>
      <p:sp>
        <p:nvSpPr>
          <p:cNvPr id="8" name="7 Rectángulo"/>
          <p:cNvSpPr/>
          <p:nvPr/>
        </p:nvSpPr>
        <p:spPr bwMode="auto">
          <a:xfrm rot="20000720">
            <a:off x="4679502" y="2060691"/>
            <a:ext cx="2500330" cy="107157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Código de</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boas prácticas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2 Marcador de contenido"/>
          <p:cNvSpPr>
            <a:spLocks noGrp="1"/>
          </p:cNvSpPr>
          <p:nvPr>
            <p:ph idx="1"/>
          </p:nvPr>
        </p:nvSpPr>
        <p:spPr/>
        <p:txBody>
          <a:bodyPr/>
          <a:lstStyle/>
          <a:p>
            <a:pPr algn="ctr" eaLnBrk="1" hangingPunct="1">
              <a:spcBef>
                <a:spcPct val="0"/>
              </a:spcBef>
              <a:buFontTx/>
              <a:buNone/>
            </a:pPr>
            <a:r>
              <a:rPr lang="gl-ES" sz="6000" b="1" dirty="0" smtClean="0">
                <a:solidFill>
                  <a:srgbClr val="FFFF99"/>
                </a:solidFill>
                <a:latin typeface="Kingthings Trypewriter 2" pitchFamily="2" charset="0"/>
              </a:rPr>
              <a:t>Misión</a:t>
            </a:r>
          </a:p>
          <a:p>
            <a:pPr algn="ctr" eaLnBrk="1" hangingPunct="1">
              <a:spcBef>
                <a:spcPct val="0"/>
              </a:spcBef>
              <a:buFontTx/>
              <a:buNone/>
            </a:pPr>
            <a:r>
              <a:rPr lang="gl-ES" sz="6000" b="1" dirty="0" smtClean="0">
                <a:solidFill>
                  <a:srgbClr val="FFFF99"/>
                </a:solidFill>
                <a:latin typeface="Kingthings Trypewriter 2" pitchFamily="2" charset="0"/>
              </a:rPr>
              <a:t>Imposible 3</a:t>
            </a:r>
            <a:endParaRPr lang="gl-ES" sz="6000" dirty="0" smtClean="0">
              <a:solidFill>
                <a:srgbClr val="FFFF99"/>
              </a:solidFill>
              <a:latin typeface="Kingthings Trypewriter 2" pitchFamily="2" charset="0"/>
            </a:endParaRPr>
          </a:p>
          <a:p>
            <a:pPr algn="ctr" eaLnBrk="1" hangingPunct="1">
              <a:spcBef>
                <a:spcPct val="0"/>
              </a:spcBef>
              <a:buFontTx/>
              <a:buNone/>
            </a:pPr>
            <a:r>
              <a:rPr lang="es-ES" sz="6600" dirty="0" smtClean="0">
                <a:solidFill>
                  <a:schemeClr val="bg1"/>
                </a:solidFill>
                <a:latin typeface="Kingthings Trypewriter 2" pitchFamily="2" charset="0"/>
              </a:rPr>
              <a:t>As familias</a:t>
            </a:r>
          </a:p>
          <a:p>
            <a:pPr algn="ctr" eaLnBrk="1" hangingPunct="1">
              <a:spcBef>
                <a:spcPct val="0"/>
              </a:spcBef>
              <a:buFontTx/>
              <a:buNone/>
            </a:pPr>
            <a:endParaRPr lang="es-ES" sz="2800" dirty="0" smtClean="0">
              <a:solidFill>
                <a:schemeClr val="bg1"/>
              </a:solidFill>
              <a:latin typeface="Kingthings Trypewriter 2" pitchFamily="2" charset="0"/>
            </a:endParaRPr>
          </a:p>
        </p:txBody>
      </p:sp>
      <p:sp>
        <p:nvSpPr>
          <p:cNvPr id="3" name="2 Marcador de número de diapositiva"/>
          <p:cNvSpPr>
            <a:spLocks noGrp="1"/>
          </p:cNvSpPr>
          <p:nvPr>
            <p:ph type="sldNum" sz="quarter" idx="12"/>
          </p:nvPr>
        </p:nvSpPr>
        <p:spPr/>
        <p:txBody>
          <a:bodyPr/>
          <a:lstStyle/>
          <a:p>
            <a:pPr>
              <a:defRPr/>
            </a:pPr>
            <a:fld id="{A5E4EF33-19F6-4EC2-9B6C-B0A3A419278E}" type="slidenum">
              <a:rPr lang="gl-ES" smtClean="0">
                <a:solidFill>
                  <a:schemeClr val="bg1"/>
                </a:solidFill>
              </a:rPr>
              <a:pPr>
                <a:defRPr/>
              </a:pPr>
              <a:t>39</a:t>
            </a:fld>
            <a:endParaRPr lang="gl-ES" dirty="0">
              <a:solidFill>
                <a:schemeClr val="bg1"/>
              </a:solidFill>
            </a:endParaRPr>
          </a:p>
        </p:txBody>
      </p:sp>
      <p:pic>
        <p:nvPicPr>
          <p:cNvPr id="5" name="Picture 2" descr="C:\Users\ISIADORA\Desktop\CFR PONTEVEDRA PROXECTO LECTOR NOVEMBRO 15\GRAFICOS\A VIDA E O CINE.png"/>
          <p:cNvPicPr>
            <a:picLocks noChangeAspect="1" noChangeArrowheads="1"/>
          </p:cNvPicPr>
          <p:nvPr/>
        </p:nvPicPr>
        <p:blipFill>
          <a:blip r:embed="rId3" cstate="print"/>
          <a:srcRect/>
          <a:stretch>
            <a:fillRect/>
          </a:stretch>
        </p:blipFill>
        <p:spPr bwMode="auto">
          <a:xfrm>
            <a:off x="7286644" y="428604"/>
            <a:ext cx="1438812" cy="12335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285852" y="1571612"/>
            <a:ext cx="6643734" cy="3368672"/>
          </a:xfrm>
        </p:spPr>
        <p:txBody>
          <a:bodyPr/>
          <a:lstStyle/>
          <a:p>
            <a:pPr algn="ctr" eaLnBrk="1" hangingPunct="1">
              <a:spcBef>
                <a:spcPct val="0"/>
              </a:spcBef>
              <a:buFontTx/>
              <a:buNone/>
            </a:pPr>
            <a:r>
              <a:rPr lang="gl-ES" sz="7200" b="1" dirty="0" smtClean="0">
                <a:solidFill>
                  <a:srgbClr val="FFFF99"/>
                </a:solidFill>
                <a:latin typeface="Kingthings Trypewriter 2" pitchFamily="2" charset="0"/>
              </a:rPr>
              <a:t>O PROXECTO</a:t>
            </a:r>
          </a:p>
          <a:p>
            <a:pPr algn="ctr" eaLnBrk="1" hangingPunct="1">
              <a:spcBef>
                <a:spcPct val="0"/>
              </a:spcBef>
              <a:buFontTx/>
              <a:buNone/>
            </a:pPr>
            <a:r>
              <a:rPr lang="gl-ES" sz="7200" b="1" dirty="0" smtClean="0">
                <a:solidFill>
                  <a:srgbClr val="FFFF99"/>
                </a:solidFill>
                <a:latin typeface="Kingthings Trypewriter 2" pitchFamily="2" charset="0"/>
              </a:rPr>
              <a:t>LECTOR</a:t>
            </a:r>
            <a:endParaRPr lang="gl-ES" sz="6000" dirty="0" smtClean="0">
              <a:solidFill>
                <a:srgbClr val="FF00FF"/>
              </a:solidFill>
              <a:latin typeface="Kingthings Trypewriter 2" pitchFamily="2" charset="0"/>
            </a:endParaRPr>
          </a:p>
          <a:p>
            <a:pPr algn="ctr" eaLnBrk="1" hangingPunct="1">
              <a:spcBef>
                <a:spcPct val="0"/>
              </a:spcBef>
              <a:buFontTx/>
              <a:buNone/>
            </a:pPr>
            <a:endParaRPr lang="gl-ES" sz="9600" dirty="0" smtClean="0">
              <a:latin typeface="Kingthings Trypewriter 2" pitchFamily="2" charset="0"/>
            </a:endParaRPr>
          </a:p>
          <a:p>
            <a:pPr algn="ctr" eaLnBrk="1" hangingPunct="1">
              <a:buFontTx/>
              <a:buNone/>
            </a:pPr>
            <a:endParaRPr lang="gl-ES" sz="8800" dirty="0" smtClean="0"/>
          </a:p>
        </p:txBody>
      </p:sp>
      <p:sp>
        <p:nvSpPr>
          <p:cNvPr id="4" name="3 Marcador de número de diapositiva"/>
          <p:cNvSpPr>
            <a:spLocks noGrp="1"/>
          </p:cNvSpPr>
          <p:nvPr>
            <p:ph type="sldNum" sz="quarter" idx="12"/>
          </p:nvPr>
        </p:nvSpPr>
        <p:spPr/>
        <p:txBody>
          <a:bodyPr/>
          <a:lstStyle/>
          <a:p>
            <a:pPr>
              <a:defRPr/>
            </a:pPr>
            <a:fld id="{6601CC5B-DF61-4AA2-8330-82DE6AB3C45E}" type="slidenum">
              <a:rPr lang="gl-ES" smtClean="0">
                <a:solidFill>
                  <a:schemeClr val="bg1"/>
                </a:solidFill>
              </a:rPr>
              <a:pPr>
                <a:defRPr/>
              </a:pPr>
              <a:t>4</a:t>
            </a:fld>
            <a:endParaRPr lang="gl-ES" dirty="0">
              <a:solidFill>
                <a:schemeClr val="bg1"/>
              </a:solidFill>
            </a:endParaRPr>
          </a:p>
        </p:txBody>
      </p:sp>
      <p:pic>
        <p:nvPicPr>
          <p:cNvPr id="13" name="decepcion.mp3">
            <a:hlinkClick r:id="" action="ppaction://media"/>
          </p:cNvPr>
          <p:cNvPicPr>
            <a:picLocks noRot="1" noChangeAspect="1"/>
          </p:cNvPicPr>
          <p:nvPr>
            <a:audioFile r:link="rId2"/>
          </p:nvPr>
        </p:nvPicPr>
        <p:blipFill>
          <a:blip r:embed="rId5" cstate="print"/>
          <a:srcRect/>
          <a:stretch>
            <a:fillRect/>
          </a:stretch>
        </p:blipFill>
        <p:spPr bwMode="auto">
          <a:xfrm>
            <a:off x="3571875" y="3714750"/>
            <a:ext cx="2097088" cy="2374900"/>
          </a:xfrm>
          <a:prstGeom prst="rect">
            <a:avLst/>
          </a:prstGeom>
          <a:noFill/>
          <a:ln w="9525">
            <a:noFill/>
            <a:miter lim="800000"/>
            <a:headEnd/>
            <a:tailEnd/>
          </a:ln>
        </p:spPr>
      </p:pic>
      <p:pic>
        <p:nvPicPr>
          <p:cNvPr id="6" name="Picture 2" descr="C:\Users\ISIADORA\Desktop\CFR PONTEVEDRA PROXECTO LECTOR NOVEMBRO 15\GRAFICOS\A VIDA E O CINE.png"/>
          <p:cNvPicPr>
            <a:picLocks noChangeAspect="1" noChangeArrowheads="1"/>
          </p:cNvPicPr>
          <p:nvPr/>
        </p:nvPicPr>
        <p:blipFill>
          <a:blip r:embed="rId6" cstate="print"/>
          <a:srcRect/>
          <a:stretch>
            <a:fillRect/>
          </a:stretch>
        </p:blipFill>
        <p:spPr bwMode="auto">
          <a:xfrm>
            <a:off x="7286644" y="428604"/>
            <a:ext cx="1438812" cy="1233504"/>
          </a:xfrm>
          <a:prstGeom prst="rect">
            <a:avLst/>
          </a:prstGeom>
          <a:noFill/>
        </p:spPr>
      </p:pic>
    </p:spTree>
    <p:custDataLst>
      <p:tags r:id="rId1"/>
    </p:custDataLst>
  </p:cSld>
  <p:clrMapOvr>
    <a:masterClrMapping/>
  </p:clrMapOvr>
  <p:transition advClick="0" advTm="5000">
    <p:dissolve/>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42910" y="1857364"/>
            <a:ext cx="7848600" cy="4500594"/>
          </a:xfrm>
          <a:prstGeom prst="rect">
            <a:avLst/>
          </a:prstGeom>
          <a:solidFill>
            <a:srgbClr val="6A0BB1"/>
          </a:solidFill>
          <a:ln w="9525">
            <a:noFill/>
            <a:miter lim="800000"/>
            <a:headEnd/>
            <a:tailEnd/>
          </a:ln>
          <a:effectLst/>
        </p:spPr>
        <p:txBody>
          <a:bodyPr wrap="none" anchor="ctr"/>
          <a:lstStyle/>
          <a:p>
            <a:endParaRPr lang="es-ES"/>
          </a:p>
        </p:txBody>
      </p:sp>
      <p:sp>
        <p:nvSpPr>
          <p:cNvPr id="30722" name="Rectangle 2"/>
          <p:cNvSpPr>
            <a:spLocks noChangeArrowheads="1"/>
          </p:cNvSpPr>
          <p:nvPr/>
        </p:nvSpPr>
        <p:spPr bwMode="auto">
          <a:xfrm>
            <a:off x="714348" y="500042"/>
            <a:ext cx="742955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OBXECTIVOS</a:t>
            </a:r>
          </a:p>
          <a:p>
            <a:pPr algn="ctr">
              <a:lnSpc>
                <a:spcPct val="100000"/>
              </a:lnSpc>
              <a:spcBef>
                <a:spcPct val="0"/>
              </a:spcBef>
              <a:buFontTx/>
              <a:buNone/>
            </a:pPr>
            <a:r>
              <a:rPr lang="es-ES" sz="4000" b="1" dirty="0" smtClean="0">
                <a:solidFill>
                  <a:schemeClr val="tx2"/>
                </a:solidFill>
                <a:latin typeface="Kingthings Trypewriter 2" pitchFamily="2" charset="0"/>
              </a:rPr>
              <a:t>Coas familias (1)</a:t>
            </a:r>
            <a:endParaRPr lang="gl-ES" sz="3600" b="1" dirty="0">
              <a:solidFill>
                <a:schemeClr val="tx2"/>
              </a:solidFill>
              <a:latin typeface="Arial" charset="0"/>
            </a:endParaRPr>
          </a:p>
        </p:txBody>
      </p:sp>
      <p:sp>
        <p:nvSpPr>
          <p:cNvPr id="30723" name="Rectangle 3"/>
          <p:cNvSpPr>
            <a:spLocks noGrp="1" noChangeArrowheads="1"/>
          </p:cNvSpPr>
          <p:nvPr>
            <p:ph type="body" idx="1"/>
          </p:nvPr>
        </p:nvSpPr>
        <p:spPr>
          <a:xfrm>
            <a:off x="642911" y="2163066"/>
            <a:ext cx="3929089" cy="3786214"/>
          </a:xfrm>
        </p:spPr>
        <p:txBody>
          <a:bodyPr/>
          <a:lstStyle/>
          <a:p>
            <a:pPr lvl="0">
              <a:spcBef>
                <a:spcPts val="0"/>
              </a:spcBef>
            </a:pPr>
            <a:r>
              <a:rPr lang="es-ES" sz="2000" dirty="0" err="1" smtClean="0">
                <a:solidFill>
                  <a:schemeClr val="bg1"/>
                </a:solidFill>
                <a:latin typeface="Arial" pitchFamily="34" charset="0"/>
                <a:cs typeface="Arial" pitchFamily="34" charset="0"/>
              </a:rPr>
              <a:t>Recoñecer</a:t>
            </a:r>
            <a:r>
              <a:rPr lang="es-ES" sz="2000" dirty="0" smtClean="0">
                <a:solidFill>
                  <a:schemeClr val="bg1"/>
                </a:solidFill>
                <a:latin typeface="Arial" pitchFamily="34" charset="0"/>
                <a:cs typeface="Arial" pitchFamily="34" charset="0"/>
              </a:rPr>
              <a:t> a relación entre a competencia lectora e o éxito escolar.</a:t>
            </a:r>
          </a:p>
          <a:p>
            <a:pPr lvl="0">
              <a:spcBef>
                <a:spcPts val="0"/>
              </a:spcBef>
            </a:pPr>
            <a:r>
              <a:rPr lang="es-ES" sz="2000" dirty="0" err="1" smtClean="0">
                <a:solidFill>
                  <a:schemeClr val="bg1"/>
                </a:solidFill>
                <a:latin typeface="Arial" pitchFamily="34" charset="0"/>
                <a:cs typeface="Arial" pitchFamily="34" charset="0"/>
              </a:rPr>
              <a:t>Apoiar</a:t>
            </a:r>
            <a:r>
              <a:rPr lang="es-ES" sz="2000" dirty="0" smtClean="0">
                <a:solidFill>
                  <a:schemeClr val="bg1"/>
                </a:solidFill>
                <a:latin typeface="Arial" pitchFamily="34" charset="0"/>
                <a:cs typeface="Arial" pitchFamily="34" charset="0"/>
              </a:rPr>
              <a:t> as preferencias dos </a:t>
            </a:r>
            <a:r>
              <a:rPr lang="es-ES" sz="2000" dirty="0" err="1" smtClean="0">
                <a:solidFill>
                  <a:schemeClr val="bg1"/>
                </a:solidFill>
                <a:latin typeface="Arial" pitchFamily="34" charset="0"/>
                <a:cs typeface="Arial" pitchFamily="34" charset="0"/>
              </a:rPr>
              <a:t>fillos</a:t>
            </a:r>
            <a:r>
              <a:rPr lang="es-ES" sz="2000" dirty="0" smtClean="0">
                <a:solidFill>
                  <a:schemeClr val="bg1"/>
                </a:solidFill>
                <a:latin typeface="Arial" pitchFamily="34" charset="0"/>
                <a:cs typeface="Arial" pitchFamily="34" charset="0"/>
              </a:rPr>
              <a:t> e interesarse </a:t>
            </a:r>
            <a:r>
              <a:rPr lang="es-ES" sz="2000" dirty="0" err="1" smtClean="0">
                <a:solidFill>
                  <a:schemeClr val="bg1"/>
                </a:solidFill>
                <a:latin typeface="Arial" pitchFamily="34" charset="0"/>
                <a:cs typeface="Arial" pitchFamily="34" charset="0"/>
              </a:rPr>
              <a:t>polas</a:t>
            </a:r>
            <a:r>
              <a:rPr lang="es-ES" sz="2000" dirty="0" smtClean="0">
                <a:solidFill>
                  <a:schemeClr val="bg1"/>
                </a:solidFill>
                <a:latin typeface="Arial" pitchFamily="34" charset="0"/>
                <a:cs typeface="Arial" pitchFamily="34" charset="0"/>
              </a:rPr>
              <a:t> </a:t>
            </a:r>
            <a:r>
              <a:rPr lang="es-ES" sz="2000" dirty="0" err="1" smtClean="0">
                <a:solidFill>
                  <a:schemeClr val="bg1"/>
                </a:solidFill>
                <a:latin typeface="Arial" pitchFamily="34" charset="0"/>
                <a:cs typeface="Arial" pitchFamily="34" charset="0"/>
              </a:rPr>
              <a:t>súas</a:t>
            </a:r>
            <a:r>
              <a:rPr lang="es-ES" sz="2000" dirty="0" smtClean="0">
                <a:solidFill>
                  <a:schemeClr val="bg1"/>
                </a:solidFill>
                <a:latin typeface="Arial" pitchFamily="34" charset="0"/>
                <a:cs typeface="Arial" pitchFamily="34" charset="0"/>
              </a:rPr>
              <a:t> lecturas.</a:t>
            </a:r>
          </a:p>
          <a:p>
            <a:pPr lvl="0">
              <a:spcBef>
                <a:spcPts val="0"/>
              </a:spcBef>
            </a:pPr>
            <a:r>
              <a:rPr lang="es-ES" sz="2000" dirty="0" smtClean="0">
                <a:solidFill>
                  <a:schemeClr val="bg1"/>
                </a:solidFill>
                <a:latin typeface="Arial" pitchFamily="34" charset="0"/>
                <a:cs typeface="Arial" pitchFamily="34" charset="0"/>
              </a:rPr>
              <a:t>Participar </a:t>
            </a:r>
            <a:r>
              <a:rPr lang="es-ES" sz="2000" dirty="0" err="1" smtClean="0">
                <a:solidFill>
                  <a:schemeClr val="bg1"/>
                </a:solidFill>
                <a:latin typeface="Arial" pitchFamily="34" charset="0"/>
                <a:cs typeface="Arial" pitchFamily="34" charset="0"/>
              </a:rPr>
              <a:t>nas</a:t>
            </a:r>
            <a:r>
              <a:rPr lang="es-ES" sz="2000" dirty="0" smtClean="0">
                <a:solidFill>
                  <a:schemeClr val="bg1"/>
                </a:solidFill>
                <a:latin typeface="Arial" pitchFamily="34" charset="0"/>
                <a:cs typeface="Arial" pitchFamily="34" charset="0"/>
              </a:rPr>
              <a:t> actividades.</a:t>
            </a:r>
          </a:p>
          <a:p>
            <a:pPr lvl="0">
              <a:spcBef>
                <a:spcPts val="0"/>
              </a:spcBef>
            </a:pPr>
            <a:r>
              <a:rPr lang="es-ES" sz="2000" dirty="0" smtClean="0">
                <a:solidFill>
                  <a:schemeClr val="bg1"/>
                </a:solidFill>
                <a:latin typeface="Arial" pitchFamily="34" charset="0"/>
                <a:cs typeface="Arial" pitchFamily="34" charset="0"/>
              </a:rPr>
              <a:t>Informarse </a:t>
            </a:r>
            <a:r>
              <a:rPr lang="es-ES" sz="2000" dirty="0" err="1" smtClean="0">
                <a:solidFill>
                  <a:schemeClr val="bg1"/>
                </a:solidFill>
                <a:latin typeface="Arial" pitchFamily="34" charset="0"/>
                <a:cs typeface="Arial" pitchFamily="34" charset="0"/>
              </a:rPr>
              <a:t>nas</a:t>
            </a:r>
            <a:r>
              <a:rPr lang="es-ES" sz="2000" dirty="0" smtClean="0">
                <a:solidFill>
                  <a:schemeClr val="bg1"/>
                </a:solidFill>
                <a:latin typeface="Arial" pitchFamily="34" charset="0"/>
                <a:cs typeface="Arial" pitchFamily="34" charset="0"/>
              </a:rPr>
              <a:t> </a:t>
            </a:r>
            <a:r>
              <a:rPr lang="es-ES" sz="2000" dirty="0" err="1" smtClean="0">
                <a:solidFill>
                  <a:schemeClr val="bg1"/>
                </a:solidFill>
                <a:latin typeface="Arial" pitchFamily="34" charset="0"/>
                <a:cs typeface="Arial" pitchFamily="34" charset="0"/>
              </a:rPr>
              <a:t>titorías</a:t>
            </a:r>
            <a:r>
              <a:rPr lang="es-ES" sz="2000" dirty="0" smtClean="0">
                <a:solidFill>
                  <a:schemeClr val="bg1"/>
                </a:solidFill>
                <a:latin typeface="Arial" pitchFamily="34" charset="0"/>
                <a:cs typeface="Arial" pitchFamily="34" charset="0"/>
              </a:rPr>
              <a:t>.</a:t>
            </a:r>
          </a:p>
          <a:p>
            <a:pPr lvl="0">
              <a:spcBef>
                <a:spcPts val="0"/>
              </a:spcBef>
            </a:pPr>
            <a:r>
              <a:rPr lang="es-ES" sz="2000" dirty="0" smtClean="0">
                <a:solidFill>
                  <a:schemeClr val="bg1"/>
                </a:solidFill>
                <a:latin typeface="Arial" pitchFamily="34" charset="0"/>
                <a:cs typeface="Arial" pitchFamily="34" charset="0"/>
              </a:rPr>
              <a:t>Utilizar a apertura extraescolar da biblioteca.</a:t>
            </a:r>
          </a:p>
          <a:p>
            <a:pPr lvl="0">
              <a:spcBef>
                <a:spcPts val="0"/>
              </a:spcBef>
            </a:pPr>
            <a:r>
              <a:rPr lang="es-ES" sz="2000" dirty="0" smtClean="0">
                <a:solidFill>
                  <a:schemeClr val="bg1"/>
                </a:solidFill>
                <a:latin typeface="Arial" pitchFamily="34" charset="0"/>
                <a:cs typeface="Arial" pitchFamily="34" charset="0"/>
              </a:rPr>
              <a:t>Colaboración positiva.</a:t>
            </a:r>
          </a:p>
          <a:p>
            <a:pPr lvl="0">
              <a:spcBef>
                <a:spcPts val="0"/>
              </a:spcBef>
            </a:pPr>
            <a:endParaRPr lang="es-ES" sz="2000" dirty="0" smtClean="0">
              <a:solidFill>
                <a:schemeClr val="bg1"/>
              </a:solidFill>
              <a:latin typeface="Arial" pitchFamily="34" charset="0"/>
              <a:cs typeface="Arial" pitchFamily="34" charset="0"/>
            </a:endParaRPr>
          </a:p>
          <a:p>
            <a:pPr lvl="0">
              <a:spcBef>
                <a:spcPts val="0"/>
              </a:spcBef>
              <a:buNone/>
            </a:pPr>
            <a:endParaRPr lang="es-ES" sz="2000" dirty="0" smtClean="0">
              <a:solidFill>
                <a:schemeClr val="bg1"/>
              </a:solidFill>
              <a:latin typeface="Arial" pitchFamily="34" charset="0"/>
              <a:cs typeface="Arial" pitchFamily="34" charset="0"/>
            </a:endParaRPr>
          </a:p>
          <a:p>
            <a:pPr>
              <a:lnSpc>
                <a:spcPct val="80000"/>
              </a:lnSpc>
              <a:spcBef>
                <a:spcPts val="0"/>
              </a:spcBef>
              <a:buNone/>
            </a:pPr>
            <a:endParaRPr lang="gl-ES" sz="2000" dirty="0" smtClean="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6553200" y="6381774"/>
            <a:ext cx="2133600" cy="476250"/>
          </a:xfrm>
        </p:spPr>
        <p:txBody>
          <a:bodyPr/>
          <a:lstStyle/>
          <a:p>
            <a:pPr>
              <a:defRPr/>
            </a:pPr>
            <a:fld id="{9659598F-8693-4339-BC6F-7155CE352707}" type="slidenum">
              <a:rPr lang="gl-ES" smtClean="0">
                <a:solidFill>
                  <a:schemeClr val="bg1"/>
                </a:solidFill>
              </a:rPr>
              <a:pPr>
                <a:defRPr/>
              </a:pPr>
              <a:t>40</a:t>
            </a:fld>
            <a:endParaRPr lang="gl-ES" dirty="0">
              <a:solidFill>
                <a:schemeClr val="bg1"/>
              </a:solidFill>
            </a:endParaRPr>
          </a:p>
        </p:txBody>
      </p:sp>
      <p:graphicFrame>
        <p:nvGraphicFramePr>
          <p:cNvPr id="8" name="7 Tabla"/>
          <p:cNvGraphicFramePr>
            <a:graphicFrameLocks noGrp="1"/>
          </p:cNvGraphicFramePr>
          <p:nvPr/>
        </p:nvGraphicFramePr>
        <p:xfrm>
          <a:off x="4499992" y="2285992"/>
          <a:ext cx="4306502" cy="3303248"/>
        </p:xfrm>
        <a:graphic>
          <a:graphicData uri="http://schemas.openxmlformats.org/drawingml/2006/table">
            <a:tbl>
              <a:tblPr/>
              <a:tblGrid>
                <a:gridCol w="4306502"/>
              </a:tblGrid>
              <a:tr h="3303248">
                <a:tc>
                  <a:txBody>
                    <a:bodyPr/>
                    <a:lstStyle/>
                    <a:p>
                      <a:pPr algn="r">
                        <a:spcAft>
                          <a:spcPts val="0"/>
                        </a:spcAft>
                      </a:pPr>
                      <a:r>
                        <a:rPr lang="es-ES" sz="1800" b="0" i="1" dirty="0">
                          <a:solidFill>
                            <a:schemeClr val="tx1"/>
                          </a:solidFill>
                          <a:latin typeface="+mj-lt"/>
                          <a:ea typeface="Times New Roman"/>
                        </a:rPr>
                        <a:t> </a:t>
                      </a:r>
                      <a:endParaRPr lang="es-ES" sz="1600" b="0" i="1" dirty="0">
                        <a:solidFill>
                          <a:schemeClr val="tx1"/>
                        </a:solidFill>
                        <a:latin typeface="+mj-lt"/>
                        <a:ea typeface="Times New Roman"/>
                      </a:endParaRPr>
                    </a:p>
                    <a:p>
                      <a:pPr algn="r">
                        <a:spcAft>
                          <a:spcPts val="0"/>
                        </a:spcAft>
                      </a:pPr>
                      <a:r>
                        <a:rPr lang="es-ES" sz="1800" b="0" i="1" dirty="0">
                          <a:solidFill>
                            <a:schemeClr val="tx1"/>
                          </a:solidFill>
                          <a:latin typeface="+mj-lt"/>
                          <a:ea typeface="Times New Roman"/>
                        </a:rPr>
                        <a:t>-Mi hijo irá a la escuela- </a:t>
                      </a:r>
                      <a:r>
                        <a:rPr lang="es-ES" sz="1800" b="0" i="1" dirty="0" smtClean="0">
                          <a:solidFill>
                            <a:schemeClr val="tx1"/>
                          </a:solidFill>
                          <a:latin typeface="+mj-lt"/>
                          <a:ea typeface="Times New Roman"/>
                        </a:rPr>
                        <a:t>dijo,</a:t>
                      </a:r>
                    </a:p>
                    <a:p>
                      <a:pPr algn="r">
                        <a:spcAft>
                          <a:spcPts val="0"/>
                        </a:spcAft>
                      </a:pPr>
                      <a:r>
                        <a:rPr lang="es-ES" sz="1800" b="0" i="1" dirty="0" smtClean="0">
                          <a:solidFill>
                            <a:schemeClr val="tx1"/>
                          </a:solidFill>
                          <a:latin typeface="+mj-lt"/>
                          <a:ea typeface="Times New Roman"/>
                        </a:rPr>
                        <a:t>y </a:t>
                      </a:r>
                      <a:r>
                        <a:rPr lang="es-ES" sz="1800" b="0" i="1" dirty="0">
                          <a:solidFill>
                            <a:schemeClr val="tx1"/>
                          </a:solidFill>
                          <a:latin typeface="+mj-lt"/>
                          <a:ea typeface="Times New Roman"/>
                        </a:rPr>
                        <a:t>los vecinos callaron.</a:t>
                      </a:r>
                      <a:endParaRPr lang="es-ES" sz="1600" b="0" i="1" dirty="0">
                        <a:solidFill>
                          <a:schemeClr val="tx1"/>
                        </a:solidFill>
                        <a:latin typeface="+mj-lt"/>
                        <a:ea typeface="Times New Roman"/>
                      </a:endParaRPr>
                    </a:p>
                    <a:p>
                      <a:pPr algn="r">
                        <a:spcAft>
                          <a:spcPts val="0"/>
                        </a:spcAft>
                      </a:pPr>
                      <a:r>
                        <a:rPr lang="es-ES" sz="1800" b="0" i="1" dirty="0">
                          <a:solidFill>
                            <a:schemeClr val="tx1"/>
                          </a:solidFill>
                          <a:latin typeface="+mj-lt"/>
                          <a:ea typeface="Times New Roman"/>
                        </a:rPr>
                        <a:t>-Mi hijo leerá y abrirá los libros, </a:t>
                      </a:r>
                      <a:endParaRPr lang="es-ES" sz="1800" b="0" i="1" dirty="0" smtClean="0">
                        <a:solidFill>
                          <a:schemeClr val="tx1"/>
                        </a:solidFill>
                        <a:latin typeface="+mj-lt"/>
                        <a:ea typeface="Times New Roman"/>
                      </a:endParaRPr>
                    </a:p>
                    <a:p>
                      <a:pPr algn="r">
                        <a:spcAft>
                          <a:spcPts val="0"/>
                        </a:spcAft>
                      </a:pPr>
                      <a:r>
                        <a:rPr lang="es-ES" sz="1800" b="0" i="1" dirty="0" smtClean="0">
                          <a:solidFill>
                            <a:schemeClr val="tx1"/>
                          </a:solidFill>
                          <a:latin typeface="+mj-lt"/>
                          <a:ea typeface="Times New Roman"/>
                        </a:rPr>
                        <a:t>y </a:t>
                      </a:r>
                      <a:r>
                        <a:rPr lang="es-ES" sz="1800" b="0" i="1" dirty="0">
                          <a:solidFill>
                            <a:schemeClr val="tx1"/>
                          </a:solidFill>
                          <a:latin typeface="+mj-lt"/>
                          <a:ea typeface="Times New Roman"/>
                        </a:rPr>
                        <a:t>escribirá y escribirá bien.</a:t>
                      </a:r>
                      <a:endParaRPr lang="es-ES" sz="1600" b="0" i="1" dirty="0">
                        <a:solidFill>
                          <a:schemeClr val="tx1"/>
                        </a:solidFill>
                        <a:latin typeface="+mj-lt"/>
                        <a:ea typeface="Times New Roman"/>
                      </a:endParaRPr>
                    </a:p>
                    <a:p>
                      <a:pPr algn="r">
                        <a:spcAft>
                          <a:spcPts val="0"/>
                        </a:spcAft>
                      </a:pPr>
                      <a:r>
                        <a:rPr lang="es-ES" sz="1800" b="0" i="1" dirty="0">
                          <a:solidFill>
                            <a:schemeClr val="tx1"/>
                          </a:solidFill>
                          <a:latin typeface="+mj-lt"/>
                          <a:ea typeface="Times New Roman"/>
                        </a:rPr>
                        <a:t>Y mi hijo hará números, y eso nos hará libres</a:t>
                      </a:r>
                      <a:endParaRPr lang="es-ES" sz="1600" b="0" i="1" dirty="0">
                        <a:solidFill>
                          <a:schemeClr val="tx1"/>
                        </a:solidFill>
                        <a:latin typeface="+mj-lt"/>
                        <a:ea typeface="Times New Roman"/>
                      </a:endParaRPr>
                    </a:p>
                    <a:p>
                      <a:pPr algn="r">
                        <a:spcAft>
                          <a:spcPts val="0"/>
                        </a:spcAft>
                      </a:pPr>
                      <a:r>
                        <a:rPr lang="es-ES" sz="1800" b="0" i="1" dirty="0">
                          <a:solidFill>
                            <a:schemeClr val="tx1"/>
                          </a:solidFill>
                          <a:latin typeface="+mj-lt"/>
                          <a:ea typeface="Times New Roman"/>
                        </a:rPr>
                        <a:t>porque él sabrá… él sabrá </a:t>
                      </a:r>
                      <a:endParaRPr lang="es-ES" sz="1800" b="0" i="1" dirty="0" smtClean="0">
                        <a:solidFill>
                          <a:schemeClr val="tx1"/>
                        </a:solidFill>
                        <a:latin typeface="+mj-lt"/>
                        <a:ea typeface="Times New Roman"/>
                      </a:endParaRPr>
                    </a:p>
                    <a:p>
                      <a:pPr algn="r">
                        <a:spcAft>
                          <a:spcPts val="0"/>
                        </a:spcAft>
                      </a:pPr>
                      <a:r>
                        <a:rPr lang="es-ES" sz="1800" b="0" i="1" dirty="0" smtClean="0">
                          <a:solidFill>
                            <a:schemeClr val="tx1"/>
                          </a:solidFill>
                          <a:latin typeface="+mj-lt"/>
                          <a:ea typeface="Times New Roman"/>
                        </a:rPr>
                        <a:t>y </a:t>
                      </a:r>
                      <a:r>
                        <a:rPr lang="es-ES" sz="1800" b="0" i="1" dirty="0">
                          <a:solidFill>
                            <a:schemeClr val="tx1"/>
                          </a:solidFill>
                          <a:latin typeface="+mj-lt"/>
                          <a:ea typeface="Times New Roman"/>
                        </a:rPr>
                        <a:t>por él sabremos nosotros.</a:t>
                      </a:r>
                      <a:endParaRPr lang="es-ES" sz="1600" b="0" i="1" dirty="0">
                        <a:solidFill>
                          <a:schemeClr val="tx1"/>
                        </a:solidFill>
                        <a:latin typeface="+mj-lt"/>
                        <a:ea typeface="Times New Roman"/>
                      </a:endParaRPr>
                    </a:p>
                    <a:p>
                      <a:pPr algn="r">
                        <a:spcAft>
                          <a:spcPts val="0"/>
                        </a:spcAft>
                      </a:pPr>
                      <a:r>
                        <a:rPr lang="es-ES" sz="1800" b="0" i="1" dirty="0">
                          <a:solidFill>
                            <a:schemeClr val="tx1"/>
                          </a:solidFill>
                          <a:latin typeface="+mj-lt"/>
                          <a:ea typeface="Times New Roman"/>
                        </a:rPr>
                        <a:t>					</a:t>
                      </a:r>
                      <a:r>
                        <a:rPr lang="es-ES" sz="1800" b="0" i="1" dirty="0" err="1" smtClean="0">
                          <a:solidFill>
                            <a:schemeClr val="tx1"/>
                          </a:solidFill>
                          <a:latin typeface="+mj-lt"/>
                          <a:ea typeface="Times New Roman"/>
                        </a:rPr>
                        <a:t>Steinbeck</a:t>
                      </a:r>
                      <a:r>
                        <a:rPr lang="es-ES" sz="1800" b="0" i="1" dirty="0" smtClean="0">
                          <a:solidFill>
                            <a:schemeClr val="tx1"/>
                          </a:solidFill>
                          <a:latin typeface="+mj-lt"/>
                          <a:ea typeface="Times New Roman"/>
                        </a:rPr>
                        <a:t> </a:t>
                      </a:r>
                      <a:r>
                        <a:rPr lang="es-ES" sz="1800" b="0" i="1" dirty="0">
                          <a:solidFill>
                            <a:schemeClr val="tx1"/>
                          </a:solidFill>
                          <a:latin typeface="+mj-lt"/>
                          <a:ea typeface="Times New Roman"/>
                        </a:rPr>
                        <a:t>“La perla”</a:t>
                      </a:r>
                      <a:endParaRPr lang="es-ES" sz="1600" b="0" i="1" dirty="0">
                        <a:solidFill>
                          <a:schemeClr val="tx1"/>
                        </a:solidFill>
                        <a:latin typeface="+mj-lt"/>
                        <a:ea typeface="Times New Roman"/>
                      </a:endParaRPr>
                    </a:p>
                  </a:txBody>
                  <a:tcPr marL="68580" marR="68580" marT="0" marB="0">
                    <a:lnL>
                      <a:noFill/>
                    </a:lnL>
                    <a:lnR>
                      <a:noFill/>
                    </a:lnR>
                    <a:lnT>
                      <a:noFill/>
                    </a:lnT>
                    <a:lnB>
                      <a:noFill/>
                    </a:lnB>
                    <a:solidFill>
                      <a:schemeClr val="bg2">
                        <a:lumMod val="60000"/>
                        <a:lumOff val="40000"/>
                      </a:schemeClr>
                    </a:solidFill>
                  </a:tcPr>
                </a:tc>
              </a:tr>
            </a:tbl>
          </a:graphicData>
        </a:graphic>
      </p:graphicFrame>
      <p:sp>
        <p:nvSpPr>
          <p:cNvPr id="11" name="10 Rectángulo"/>
          <p:cNvSpPr/>
          <p:nvPr/>
        </p:nvSpPr>
        <p:spPr bwMode="auto">
          <a:xfrm rot="20000720">
            <a:off x="4031428" y="5282530"/>
            <a:ext cx="2500330" cy="107157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Código de</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boas prácticas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42910" y="1857364"/>
            <a:ext cx="7848600" cy="4500594"/>
          </a:xfrm>
          <a:prstGeom prst="rect">
            <a:avLst/>
          </a:prstGeom>
          <a:solidFill>
            <a:srgbClr val="6A0BB1"/>
          </a:solidFill>
          <a:ln w="9525">
            <a:noFill/>
            <a:miter lim="800000"/>
            <a:headEnd/>
            <a:tailEnd/>
          </a:ln>
          <a:effectLst/>
        </p:spPr>
        <p:txBody>
          <a:bodyPr wrap="none" anchor="ctr"/>
          <a:lstStyle/>
          <a:p>
            <a:endParaRPr lang="es-ES"/>
          </a:p>
        </p:txBody>
      </p:sp>
      <p:sp>
        <p:nvSpPr>
          <p:cNvPr id="30722" name="Rectangle 2"/>
          <p:cNvSpPr>
            <a:spLocks noChangeArrowheads="1"/>
          </p:cNvSpPr>
          <p:nvPr/>
        </p:nvSpPr>
        <p:spPr bwMode="auto">
          <a:xfrm>
            <a:off x="714348" y="500042"/>
            <a:ext cx="742955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OBXECTIVOS</a:t>
            </a:r>
          </a:p>
          <a:p>
            <a:pPr algn="ctr">
              <a:lnSpc>
                <a:spcPct val="100000"/>
              </a:lnSpc>
              <a:spcBef>
                <a:spcPct val="0"/>
              </a:spcBef>
              <a:buFontTx/>
              <a:buNone/>
            </a:pPr>
            <a:r>
              <a:rPr lang="es-ES" sz="4000" b="1" dirty="0" smtClean="0">
                <a:solidFill>
                  <a:schemeClr val="tx2"/>
                </a:solidFill>
                <a:latin typeface="Kingthings Trypewriter 2" pitchFamily="2" charset="0"/>
              </a:rPr>
              <a:t>Coas familias (2)</a:t>
            </a:r>
            <a:endParaRPr lang="gl-ES" sz="3600" b="1" dirty="0">
              <a:solidFill>
                <a:schemeClr val="tx2"/>
              </a:solidFill>
              <a:latin typeface="Arial" charset="0"/>
            </a:endParaRPr>
          </a:p>
        </p:txBody>
      </p:sp>
      <p:sp>
        <p:nvSpPr>
          <p:cNvPr id="30723" name="Rectangle 3"/>
          <p:cNvSpPr>
            <a:spLocks noGrp="1" noChangeArrowheads="1"/>
          </p:cNvSpPr>
          <p:nvPr>
            <p:ph type="body" idx="1"/>
          </p:nvPr>
        </p:nvSpPr>
        <p:spPr>
          <a:xfrm>
            <a:off x="928662" y="2071678"/>
            <a:ext cx="7286675" cy="1428760"/>
          </a:xfrm>
        </p:spPr>
        <p:txBody>
          <a:bodyPr/>
          <a:lstStyle/>
          <a:p>
            <a:pPr lvl="0" algn="ctr">
              <a:buNone/>
            </a:pPr>
            <a:r>
              <a:rPr lang="es-ES" sz="2800" dirty="0" err="1" smtClean="0">
                <a:solidFill>
                  <a:schemeClr val="bg1"/>
                </a:solidFill>
                <a:latin typeface="Arial" pitchFamily="34" charset="0"/>
                <a:cs typeface="Arial" pitchFamily="34" charset="0"/>
              </a:rPr>
              <a:t>Pola</a:t>
            </a:r>
            <a:r>
              <a:rPr lang="es-ES" sz="2800" dirty="0" smtClean="0">
                <a:solidFill>
                  <a:schemeClr val="bg1"/>
                </a:solidFill>
                <a:latin typeface="Arial" pitchFamily="34" charset="0"/>
                <a:cs typeface="Arial" pitchFamily="34" charset="0"/>
              </a:rPr>
              <a:t> </a:t>
            </a:r>
            <a:r>
              <a:rPr lang="es-ES" sz="2800" dirty="0" err="1" smtClean="0">
                <a:solidFill>
                  <a:schemeClr val="bg1"/>
                </a:solidFill>
                <a:latin typeface="Arial" pitchFamily="34" charset="0"/>
                <a:cs typeface="Arial" pitchFamily="34" charset="0"/>
              </a:rPr>
              <a:t>nosa</a:t>
            </a:r>
            <a:r>
              <a:rPr lang="es-ES" sz="2800" dirty="0" smtClean="0">
                <a:solidFill>
                  <a:schemeClr val="bg1"/>
                </a:solidFill>
                <a:latin typeface="Arial" pitchFamily="34" charset="0"/>
                <a:cs typeface="Arial" pitchFamily="34" charset="0"/>
              </a:rPr>
              <a:t> parte, DAR INFORMACIÓN</a:t>
            </a:r>
            <a:endParaRPr lang="es-ES" sz="2000" dirty="0" smtClean="0">
              <a:solidFill>
                <a:schemeClr val="bg1"/>
              </a:solidFill>
              <a:latin typeface="Arial" pitchFamily="34" charset="0"/>
              <a:cs typeface="Arial" pitchFamily="34" charset="0"/>
            </a:endParaRPr>
          </a:p>
          <a:p>
            <a:pPr>
              <a:lnSpc>
                <a:spcPct val="80000"/>
              </a:lnSpc>
              <a:buNone/>
            </a:pPr>
            <a:endParaRPr lang="gl-ES" sz="2800" dirty="0" smtClean="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6553200" y="6381774"/>
            <a:ext cx="2133600" cy="476250"/>
          </a:xfrm>
        </p:spPr>
        <p:txBody>
          <a:bodyPr/>
          <a:lstStyle/>
          <a:p>
            <a:pPr>
              <a:defRPr/>
            </a:pPr>
            <a:fld id="{9659598F-8693-4339-BC6F-7155CE352707}" type="slidenum">
              <a:rPr lang="gl-ES" smtClean="0">
                <a:solidFill>
                  <a:schemeClr val="bg1"/>
                </a:solidFill>
              </a:rPr>
              <a:pPr>
                <a:defRPr/>
              </a:pPr>
              <a:t>41</a:t>
            </a:fld>
            <a:endParaRPr lang="gl-ES" dirty="0">
              <a:solidFill>
                <a:schemeClr val="bg1"/>
              </a:solidFill>
            </a:endParaRPr>
          </a:p>
        </p:txBody>
      </p:sp>
      <p:pic>
        <p:nvPicPr>
          <p:cNvPr id="9" name="8 Imagen" descr="boletin 2.jpg"/>
          <p:cNvPicPr>
            <a:picLocks noChangeAspect="1"/>
          </p:cNvPicPr>
          <p:nvPr/>
        </p:nvPicPr>
        <p:blipFill>
          <a:blip r:embed="rId4" cstate="print"/>
          <a:stretch>
            <a:fillRect/>
          </a:stretch>
        </p:blipFill>
        <p:spPr>
          <a:xfrm>
            <a:off x="5000628" y="2693568"/>
            <a:ext cx="2876106" cy="3807266"/>
          </a:xfrm>
          <a:prstGeom prst="rect">
            <a:avLst/>
          </a:prstGeom>
        </p:spPr>
      </p:pic>
      <p:pic>
        <p:nvPicPr>
          <p:cNvPr id="10" name="9 Imagen" descr="CONTRAportada boletin.jpg"/>
          <p:cNvPicPr>
            <a:picLocks noChangeAspect="1"/>
          </p:cNvPicPr>
          <p:nvPr/>
        </p:nvPicPr>
        <p:blipFill>
          <a:blip r:embed="rId5" cstate="print"/>
          <a:stretch>
            <a:fillRect/>
          </a:stretch>
        </p:blipFill>
        <p:spPr>
          <a:xfrm>
            <a:off x="1388410" y="2714619"/>
            <a:ext cx="2897838" cy="3831041"/>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857620" y="4000504"/>
            <a:ext cx="3500462" cy="178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 sz="2400" b="1" dirty="0" smtClean="0">
                <a:latin typeface="+mj-lt"/>
              </a:rPr>
              <a:t>EN VARIOS NIVEIS:</a:t>
            </a:r>
          </a:p>
          <a:p>
            <a:pPr marL="357188" indent="-357188">
              <a:buFont typeface="Arial" pitchFamily="34" charset="0"/>
              <a:buChar char="•"/>
            </a:pPr>
            <a:r>
              <a:rPr kumimoji="0" lang="es-ES" sz="2400" i="0" u="none" strike="noStrike" kern="0" cap="none" spc="0" normalizeH="0" baseline="0" noProof="0" dirty="0" smtClean="0">
                <a:ln>
                  <a:noFill/>
                </a:ln>
                <a:solidFill>
                  <a:schemeClr val="bg1"/>
                </a:solidFill>
                <a:effectLst/>
                <a:uLnTx/>
                <a:uFillTx/>
                <a:latin typeface="+mj-lt"/>
                <a:ea typeface="+mn-ea"/>
                <a:cs typeface="Arial" pitchFamily="34" charset="0"/>
              </a:rPr>
              <a:t>Institucional</a:t>
            </a:r>
          </a:p>
          <a:p>
            <a:pPr marL="357188" indent="-357188">
              <a:buFont typeface="Arial" pitchFamily="34" charset="0"/>
              <a:buChar char="•"/>
            </a:pPr>
            <a:r>
              <a:rPr lang="es-ES" sz="2400" kern="0" dirty="0" smtClean="0">
                <a:latin typeface="+mj-lt"/>
              </a:rPr>
              <a:t>Académico</a:t>
            </a:r>
          </a:p>
          <a:p>
            <a:pPr marL="357188" indent="-357188">
              <a:buFont typeface="Arial" pitchFamily="34" charset="0"/>
              <a:buChar char="•"/>
            </a:pPr>
            <a:r>
              <a:rPr lang="es-ES" sz="2400" kern="0" dirty="0" smtClean="0">
                <a:latin typeface="+mj-lt"/>
              </a:rPr>
              <a:t>Individual</a:t>
            </a:r>
            <a:endParaRPr kumimoji="0" lang="gl-ES" sz="2400" i="0" u="none" strike="noStrike" kern="0" cap="none" spc="0" normalizeH="0" baseline="0" noProof="0" dirty="0" smtClean="0">
              <a:ln>
                <a:noFill/>
              </a:ln>
              <a:solidFill>
                <a:schemeClr val="bg1"/>
              </a:solidFill>
              <a:effectLst/>
              <a:uLnTx/>
              <a:uFillTx/>
              <a:latin typeface="+mj-lt"/>
              <a:ea typeface="+mn-ea"/>
              <a:cs typeface="Arial" pitchFamily="34" charset="0"/>
            </a:endParaRPr>
          </a:p>
        </p:txBody>
      </p:sp>
      <p:sp>
        <p:nvSpPr>
          <p:cNvPr id="10" name="Rectangle 2"/>
          <p:cNvSpPr>
            <a:spLocks noChangeArrowheads="1"/>
          </p:cNvSpPr>
          <p:nvPr/>
        </p:nvSpPr>
        <p:spPr bwMode="auto">
          <a:xfrm>
            <a:off x="3500430" y="2143116"/>
            <a:ext cx="4214810"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rgbClr val="FFFF99"/>
                </a:solidFill>
                <a:latin typeface="Kingthings Trypewriter 2" pitchFamily="2" charset="0"/>
              </a:rPr>
              <a:t>RESPONSABLES E ACTUACIÓNS</a:t>
            </a:r>
            <a:endParaRPr lang="gl-ES" sz="3600" b="1" dirty="0">
              <a:solidFill>
                <a:srgbClr val="FFFF99"/>
              </a:solidFill>
              <a:latin typeface="Arial" charset="0"/>
            </a:endParaRPr>
          </a:p>
        </p:txBody>
      </p:sp>
      <p:sp>
        <p:nvSpPr>
          <p:cNvPr id="4" name="3 Marcador de número de diapositiva"/>
          <p:cNvSpPr>
            <a:spLocks noGrp="1"/>
          </p:cNvSpPr>
          <p:nvPr>
            <p:ph type="sldNum" sz="quarter" idx="12"/>
          </p:nvPr>
        </p:nvSpPr>
        <p:spPr/>
        <p:txBody>
          <a:bodyPr/>
          <a:lstStyle/>
          <a:p>
            <a:pPr>
              <a:defRPr/>
            </a:pPr>
            <a:fld id="{645295EF-8CD9-48A4-BE51-7E9553062DEE}" type="slidenum">
              <a:rPr lang="gl-ES" smtClean="0">
                <a:solidFill>
                  <a:schemeClr val="bg1"/>
                </a:solidFill>
              </a:rPr>
              <a:pPr>
                <a:defRPr/>
              </a:pPr>
              <a:t>42</a:t>
            </a:fld>
            <a:endParaRPr lang="gl-ES">
              <a:solidFill>
                <a:schemeClr val="bg1"/>
              </a:solidFill>
            </a:endParaRPr>
          </a:p>
        </p:txBody>
      </p:sp>
      <p:sp>
        <p:nvSpPr>
          <p:cNvPr id="5" name="4 CuadroTexto"/>
          <p:cNvSpPr txBox="1"/>
          <p:nvPr/>
        </p:nvSpPr>
        <p:spPr>
          <a:xfrm>
            <a:off x="1043608" y="836712"/>
            <a:ext cx="7488832" cy="1200329"/>
          </a:xfrm>
          <a:prstGeom prst="rect">
            <a:avLst/>
          </a:prstGeom>
          <a:noFill/>
        </p:spPr>
        <p:txBody>
          <a:bodyPr wrap="square" rtlCol="0">
            <a:spAutoFit/>
          </a:bodyPr>
          <a:lstStyle/>
          <a:p>
            <a:pPr algn="r"/>
            <a:r>
              <a:rPr lang="gl-ES" sz="1800" dirty="0" smtClean="0">
                <a:latin typeface="Arial" pitchFamily="34" charset="0"/>
              </a:rPr>
              <a:t>A formación lectora non é un simple obxectivo pedagóxico: é un dos vectores básicos da acción educativa. Saber ler implica saber comprender, saber aprender, saber informarse e é camiño para saber gozar do propio feito da lectura e para saber opinar. </a:t>
            </a:r>
            <a:endParaRPr lang="gl-ES" sz="1800" dirty="0">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2 Título"/>
          <p:cNvSpPr>
            <a:spLocks noGrp="1"/>
          </p:cNvSpPr>
          <p:nvPr>
            <p:ph type="title"/>
          </p:nvPr>
        </p:nvSpPr>
        <p:spPr>
          <a:xfrm>
            <a:off x="3143240" y="1652574"/>
            <a:ext cx="5500726" cy="1143000"/>
          </a:xfrm>
        </p:spPr>
        <p:txBody>
          <a:bodyPr/>
          <a:lstStyle/>
          <a:p>
            <a:r>
              <a:rPr lang="es-ES" b="1" dirty="0" smtClean="0">
                <a:solidFill>
                  <a:schemeClr val="accent2">
                    <a:lumMod val="40000"/>
                    <a:lumOff val="60000"/>
                  </a:schemeClr>
                </a:solidFill>
                <a:latin typeface="Kingthings Trypewriter 2" pitchFamily="2" charset="0"/>
              </a:rPr>
              <a:t>FICHA TÉCNICA</a:t>
            </a:r>
            <a:endParaRPr lang="es-ES" dirty="0" smtClean="0">
              <a:solidFill>
                <a:schemeClr val="accent2">
                  <a:lumMod val="40000"/>
                  <a:lumOff val="60000"/>
                </a:schemeClr>
              </a:solidFill>
            </a:endParaRPr>
          </a:p>
        </p:txBody>
      </p:sp>
      <p:sp>
        <p:nvSpPr>
          <p:cNvPr id="8" name="2 Marcador de contenido"/>
          <p:cNvSpPr>
            <a:spLocks noGrp="1"/>
          </p:cNvSpPr>
          <p:nvPr>
            <p:ph sz="half" idx="1"/>
          </p:nvPr>
        </p:nvSpPr>
        <p:spPr>
          <a:xfrm>
            <a:off x="609600" y="3581400"/>
            <a:ext cx="2900354" cy="1071570"/>
          </a:xfrm>
        </p:spPr>
        <p:txBody>
          <a:bodyPr/>
          <a:lstStyle/>
          <a:p>
            <a:pPr algn="r" eaLnBrk="1" hangingPunct="1">
              <a:spcBef>
                <a:spcPct val="0"/>
              </a:spcBef>
              <a:buFontTx/>
              <a:buNone/>
            </a:pPr>
            <a:r>
              <a:rPr lang="es-ES" sz="2400" b="1" dirty="0" err="1" smtClean="0">
                <a:solidFill>
                  <a:schemeClr val="bg1"/>
                </a:solidFill>
                <a:latin typeface="Kingthings Trypewriter 2" pitchFamily="2" charset="0"/>
              </a:rPr>
              <a:t>Na</a:t>
            </a:r>
            <a:r>
              <a:rPr lang="es-ES" sz="2400" b="1" dirty="0" smtClean="0">
                <a:solidFill>
                  <a:schemeClr val="bg1"/>
                </a:solidFill>
                <a:latin typeface="Kingthings Trypewriter 2" pitchFamily="2" charset="0"/>
              </a:rPr>
              <a:t> </a:t>
            </a:r>
            <a:r>
              <a:rPr lang="es-ES" sz="2400" b="1" dirty="0" err="1" smtClean="0">
                <a:solidFill>
                  <a:schemeClr val="bg1"/>
                </a:solidFill>
                <a:latin typeface="Kingthings Trypewriter 2" pitchFamily="2" charset="0"/>
              </a:rPr>
              <a:t>produción</a:t>
            </a: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1000" dirty="0" smtClean="0">
              <a:solidFill>
                <a:schemeClr val="bg1"/>
              </a:solidFill>
              <a:latin typeface="Kingthings Trypewriter 2" pitchFamily="2" charset="0"/>
            </a:endParaRPr>
          </a:p>
        </p:txBody>
      </p:sp>
      <p:sp>
        <p:nvSpPr>
          <p:cNvPr id="10" name="3 Marcador de contenido"/>
          <p:cNvSpPr txBox="1">
            <a:spLocks/>
          </p:cNvSpPr>
          <p:nvPr/>
        </p:nvSpPr>
        <p:spPr>
          <a:xfrm>
            <a:off x="3652830" y="3581400"/>
            <a:ext cx="5253046" cy="2571768"/>
          </a:xfrm>
          <a:prstGeom prst="rect">
            <a:avLst/>
          </a:prstGeom>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0" cap="none" spc="0" normalizeH="0" baseline="0" noProof="0" dirty="0" smtClean="0">
                <a:ln>
                  <a:noFill/>
                </a:ln>
                <a:solidFill>
                  <a:schemeClr val="tx1"/>
                </a:solidFill>
                <a:effectLst/>
                <a:uLnTx/>
                <a:uFillTx/>
                <a:latin typeface="Kingthings Trypewriter 2" pitchFamily="2" charset="0"/>
                <a:ea typeface="+mn-ea"/>
                <a:cs typeface="+mn-cs"/>
              </a:rPr>
              <a:t>O EQUIPO DIRECTIVO</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HORARIO E PERSOAL BIBLIOTECA</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APOIO Á HORA DE LECTURA</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FOROS DE REFLEXIÓN E DECISIÓN</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XESTIÓN DA INFORMACIÓN</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ORZAMENTO</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ACTIVIDADES</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s-ES" sz="1600" b="1" i="0" u="none" strike="noStrike" kern="0" cap="none" spc="0" normalizeH="0" baseline="0" noProof="0" dirty="0" smtClean="0">
              <a:ln>
                <a:noFill/>
              </a:ln>
              <a:solidFill>
                <a:schemeClr val="bg1"/>
              </a:solidFill>
              <a:effectLst/>
              <a:uLnTx/>
              <a:uFillTx/>
              <a:latin typeface="Kingthings Trypewriter 2" pitchFamily="2" charset="0"/>
              <a:ea typeface="+mn-ea"/>
              <a:cs typeface="+mn-cs"/>
            </a:endParaRPr>
          </a:p>
        </p:txBody>
      </p:sp>
      <p:sp>
        <p:nvSpPr>
          <p:cNvPr id="11" name="4 Marcador de número de diapositiva"/>
          <p:cNvSpPr txBox="1">
            <a:spLocks/>
          </p:cNvSpPr>
          <p:nvPr/>
        </p:nvSpPr>
        <p:spPr bwMode="auto">
          <a:xfrm>
            <a:off x="6705600" y="6397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gl-E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2 Título"/>
          <p:cNvSpPr>
            <a:spLocks noGrp="1"/>
          </p:cNvSpPr>
          <p:nvPr>
            <p:ph type="title"/>
          </p:nvPr>
        </p:nvSpPr>
        <p:spPr>
          <a:xfrm>
            <a:off x="3143240" y="1652574"/>
            <a:ext cx="5500726" cy="1143000"/>
          </a:xfrm>
        </p:spPr>
        <p:txBody>
          <a:bodyPr/>
          <a:lstStyle/>
          <a:p>
            <a:r>
              <a:rPr lang="es-ES" b="1" dirty="0" smtClean="0">
                <a:solidFill>
                  <a:schemeClr val="accent2">
                    <a:lumMod val="40000"/>
                    <a:lumOff val="60000"/>
                  </a:schemeClr>
                </a:solidFill>
                <a:latin typeface="Kingthings Trypewriter 2" pitchFamily="2" charset="0"/>
              </a:rPr>
              <a:t>FICHA TÉCNICA</a:t>
            </a:r>
            <a:endParaRPr lang="es-ES" dirty="0" smtClean="0">
              <a:solidFill>
                <a:schemeClr val="accent2">
                  <a:lumMod val="40000"/>
                  <a:lumOff val="60000"/>
                </a:schemeClr>
              </a:solidFill>
            </a:endParaRPr>
          </a:p>
        </p:txBody>
      </p:sp>
      <p:sp>
        <p:nvSpPr>
          <p:cNvPr id="8" name="2 Marcador de contenido"/>
          <p:cNvSpPr>
            <a:spLocks noGrp="1"/>
          </p:cNvSpPr>
          <p:nvPr>
            <p:ph sz="half" idx="1"/>
          </p:nvPr>
        </p:nvSpPr>
        <p:spPr>
          <a:xfrm>
            <a:off x="609600" y="3581400"/>
            <a:ext cx="2900354" cy="1071570"/>
          </a:xfrm>
        </p:spPr>
        <p:txBody>
          <a:bodyPr/>
          <a:lstStyle/>
          <a:p>
            <a:pPr algn="r" eaLnBrk="1" hangingPunct="1">
              <a:spcBef>
                <a:spcPct val="0"/>
              </a:spcBef>
              <a:buFontTx/>
              <a:buNone/>
            </a:pPr>
            <a:r>
              <a:rPr lang="es-ES" sz="2400" b="1" dirty="0" err="1" smtClean="0">
                <a:solidFill>
                  <a:schemeClr val="bg1"/>
                </a:solidFill>
                <a:latin typeface="Kingthings Trypewriter 2" pitchFamily="2" charset="0"/>
              </a:rPr>
              <a:t>Na</a:t>
            </a:r>
            <a:r>
              <a:rPr lang="es-ES" sz="2400" b="1" dirty="0" smtClean="0">
                <a:solidFill>
                  <a:schemeClr val="bg1"/>
                </a:solidFill>
                <a:latin typeface="Kingthings Trypewriter 2" pitchFamily="2" charset="0"/>
              </a:rPr>
              <a:t> dirección</a:t>
            </a: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1000" dirty="0" smtClean="0">
              <a:solidFill>
                <a:schemeClr val="bg1"/>
              </a:solidFill>
              <a:latin typeface="Kingthings Trypewriter 2" pitchFamily="2" charset="0"/>
            </a:endParaRPr>
          </a:p>
        </p:txBody>
      </p:sp>
      <p:sp>
        <p:nvSpPr>
          <p:cNvPr id="10" name="3 Marcador de contenido"/>
          <p:cNvSpPr txBox="1">
            <a:spLocks/>
          </p:cNvSpPr>
          <p:nvPr/>
        </p:nvSpPr>
        <p:spPr>
          <a:xfrm>
            <a:off x="3635896" y="3573016"/>
            <a:ext cx="5253046" cy="2571768"/>
          </a:xfrm>
          <a:prstGeom prst="rect">
            <a:avLst/>
          </a:prstGeom>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0" cap="none" spc="0" normalizeH="0" baseline="0" noProof="0" dirty="0" smtClean="0">
                <a:ln>
                  <a:noFill/>
                </a:ln>
                <a:solidFill>
                  <a:schemeClr val="tx1"/>
                </a:solidFill>
                <a:effectLst/>
                <a:uLnTx/>
                <a:uFillTx/>
                <a:latin typeface="Kingthings Trypewriter 2" pitchFamily="2" charset="0"/>
                <a:ea typeface="+mn-ea"/>
                <a:cs typeface="+mn-cs"/>
              </a:rPr>
              <a:t>A BIBLIOTECA</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PLANIFICACIÓN E XESTIÓN</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lang="es-ES" sz="2000" kern="0" dirty="0" smtClean="0">
                <a:latin typeface="+mn-lt"/>
                <a:cs typeface="+mn-cs"/>
              </a:rPr>
              <a:t>ANIMACIÓN E DINAMIZACIÓN</a:t>
            </a:r>
            <a:endParaRPr kumimoji="0" lang="es-ES" sz="200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lang="es-ES" sz="2000" kern="0" dirty="0" smtClean="0">
                <a:latin typeface="+mn-lt"/>
                <a:cs typeface="+mn-cs"/>
              </a:rPr>
              <a:t>COORDINACIÓN LECTURA</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ELABORACIÓN DE CAMPAÑAS E MATERIAIS</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lang="es-ES" sz="2000" kern="0" dirty="0" smtClean="0">
                <a:latin typeface="+mn-lt"/>
                <a:cs typeface="+mn-cs"/>
              </a:rPr>
              <a:t>FORMACIÓN DE USUARIOS</a:t>
            </a:r>
          </a:p>
          <a:p>
            <a:pPr marL="342900" marR="0" lvl="0" indent="-342900" algn="l" defTabSz="914400" rtl="0" eaLnBrk="1" fontAlgn="base" latinLnBrk="0" hangingPunct="1">
              <a:lnSpc>
                <a:spcPct val="100000"/>
              </a:lnSpc>
              <a:spcBef>
                <a:spcPct val="0"/>
              </a:spcBef>
              <a:spcAft>
                <a:spcPct val="0"/>
              </a:spcAft>
              <a:buClrTx/>
              <a:buSzTx/>
              <a:tabLst/>
              <a:defRPr/>
            </a:pPr>
            <a:endParaRPr kumimoji="0" lang="es-ES" sz="200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s-ES" sz="1600" b="1" i="0" u="none" strike="noStrike" kern="0" cap="none" spc="0" normalizeH="0" baseline="0" noProof="0" dirty="0" smtClean="0">
              <a:ln>
                <a:noFill/>
              </a:ln>
              <a:solidFill>
                <a:schemeClr val="bg1"/>
              </a:solidFill>
              <a:effectLst/>
              <a:uLnTx/>
              <a:uFillTx/>
              <a:latin typeface="Kingthings Trypewriter 2" pitchFamily="2" charset="0"/>
              <a:ea typeface="+mn-ea"/>
              <a:cs typeface="+mn-cs"/>
            </a:endParaRPr>
          </a:p>
        </p:txBody>
      </p:sp>
      <p:sp>
        <p:nvSpPr>
          <p:cNvPr id="11" name="4 Marcador de número de diapositiva"/>
          <p:cNvSpPr txBox="1">
            <a:spLocks/>
          </p:cNvSpPr>
          <p:nvPr/>
        </p:nvSpPr>
        <p:spPr bwMode="auto">
          <a:xfrm>
            <a:off x="6705600" y="6397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gl-E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2 Título"/>
          <p:cNvSpPr>
            <a:spLocks noGrp="1"/>
          </p:cNvSpPr>
          <p:nvPr>
            <p:ph type="title"/>
          </p:nvPr>
        </p:nvSpPr>
        <p:spPr>
          <a:xfrm>
            <a:off x="3143240" y="1652574"/>
            <a:ext cx="5500726" cy="1143000"/>
          </a:xfrm>
        </p:spPr>
        <p:txBody>
          <a:bodyPr/>
          <a:lstStyle/>
          <a:p>
            <a:r>
              <a:rPr lang="es-ES" b="1" dirty="0" smtClean="0">
                <a:solidFill>
                  <a:schemeClr val="accent2">
                    <a:lumMod val="40000"/>
                    <a:lumOff val="60000"/>
                  </a:schemeClr>
                </a:solidFill>
                <a:latin typeface="Kingthings Trypewriter 2" pitchFamily="2" charset="0"/>
              </a:rPr>
              <a:t>FICHA TÉCNICA</a:t>
            </a:r>
            <a:endParaRPr lang="es-ES" dirty="0" smtClean="0">
              <a:solidFill>
                <a:schemeClr val="accent2">
                  <a:lumMod val="40000"/>
                  <a:lumOff val="60000"/>
                </a:schemeClr>
              </a:solidFill>
            </a:endParaRPr>
          </a:p>
        </p:txBody>
      </p:sp>
      <p:sp>
        <p:nvSpPr>
          <p:cNvPr id="11" name="4 Marcador de número de diapositiva"/>
          <p:cNvSpPr txBox="1">
            <a:spLocks/>
          </p:cNvSpPr>
          <p:nvPr/>
        </p:nvSpPr>
        <p:spPr bwMode="auto">
          <a:xfrm>
            <a:off x="6705600" y="6397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gl-E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2 Marcador de contenido"/>
          <p:cNvSpPr>
            <a:spLocks noGrp="1"/>
          </p:cNvSpPr>
          <p:nvPr>
            <p:ph sz="half" idx="1"/>
          </p:nvPr>
        </p:nvSpPr>
        <p:spPr>
          <a:xfrm>
            <a:off x="571472" y="2857496"/>
            <a:ext cx="2967030" cy="1643074"/>
          </a:xfrm>
        </p:spPr>
        <p:txBody>
          <a:bodyPr/>
          <a:lstStyle/>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r>
              <a:rPr lang="es-ES" sz="2400" b="1" dirty="0" smtClean="0">
                <a:solidFill>
                  <a:schemeClr val="bg1"/>
                </a:solidFill>
                <a:latin typeface="Kingthings Trypewriter 2" pitchFamily="2" charset="0"/>
              </a:rPr>
              <a:t>No reparto</a:t>
            </a: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1000" dirty="0" smtClean="0">
              <a:solidFill>
                <a:schemeClr val="bg1"/>
              </a:solidFill>
              <a:latin typeface="Kingthings Trypewriter 2" pitchFamily="2" charset="0"/>
            </a:endParaRPr>
          </a:p>
        </p:txBody>
      </p:sp>
      <p:sp>
        <p:nvSpPr>
          <p:cNvPr id="13" name="3 Marcador de contenido"/>
          <p:cNvSpPr txBox="1">
            <a:spLocks/>
          </p:cNvSpPr>
          <p:nvPr/>
        </p:nvSpPr>
        <p:spPr>
          <a:xfrm>
            <a:off x="3857620" y="2857496"/>
            <a:ext cx="5286380" cy="2571768"/>
          </a:xfrm>
          <a:prstGeom prst="rect">
            <a:avLst/>
          </a:prstGeom>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s-ES" sz="1600" b="1" i="0" u="none" strike="noStrike" kern="0" cap="none" spc="0" normalizeH="0" baseline="0" noProof="0" dirty="0" smtClean="0">
              <a:ln>
                <a:noFill/>
              </a:ln>
              <a:solidFill>
                <a:schemeClr val="bg1"/>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0" cap="none" spc="0" normalizeH="0" baseline="0" noProof="0" dirty="0" smtClean="0">
                <a:ln>
                  <a:noFill/>
                </a:ln>
                <a:solidFill>
                  <a:schemeClr val="tx1"/>
                </a:solidFill>
                <a:effectLst/>
                <a:uLnTx/>
                <a:uFillTx/>
                <a:latin typeface="Kingthings Trypewriter 2" pitchFamily="2" charset="0"/>
                <a:ea typeface="+mn-ea"/>
                <a:cs typeface="+mn-cs"/>
              </a:rPr>
              <a:t>CCP</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ESTRATEXIAS, MEDIOS PRAZOS</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AVALIACIÓN E MELLORA</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0" cap="none" spc="0" normalizeH="0" baseline="0" noProof="0" dirty="0" smtClean="0">
                <a:ln>
                  <a:noFill/>
                </a:ln>
                <a:solidFill>
                  <a:schemeClr val="tx1"/>
                </a:solidFill>
                <a:effectLst/>
                <a:uLnTx/>
                <a:uFillTx/>
                <a:latin typeface="Kingthings Trypewriter 2" pitchFamily="2" charset="0"/>
                <a:ea typeface="+mn-ea"/>
                <a:cs typeface="+mn-cs"/>
              </a:rPr>
              <a:t>TITORÍAS E DO</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j-lt"/>
                <a:ea typeface="+mn-ea"/>
                <a:cs typeface="+mn-cs"/>
              </a:rPr>
              <a:t>FORMACIÓN DOCUMENTAL E DE USUARIOS</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lang="es-ES" sz="2000" kern="0" dirty="0" smtClean="0">
                <a:latin typeface="+mj-lt"/>
                <a:cs typeface="+mn-cs"/>
              </a:rPr>
              <a:t>CONCIECIACIÓN</a:t>
            </a:r>
            <a:endParaRPr kumimoji="0" lang="es-ES" sz="2000" i="0" u="none" strike="noStrike" kern="0" cap="none" spc="0" normalizeH="0" baseline="0" noProof="0" dirty="0" smtClean="0">
              <a:ln>
                <a:noFill/>
              </a:ln>
              <a:solidFill>
                <a:schemeClr val="bg1"/>
              </a:solidFill>
              <a:effectLst/>
              <a:uLnTx/>
              <a:uFillTx/>
              <a:latin typeface="+mj-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Char char="•"/>
              <a:tabLst/>
              <a:defRPr/>
            </a:pPr>
            <a:endParaRPr kumimoji="0" lang="es-ES" sz="1800" b="1" i="0" u="none" strike="noStrike" kern="0" cap="none" spc="0" normalizeH="0" baseline="0" noProof="0" dirty="0" smtClean="0">
              <a:ln>
                <a:noFill/>
              </a:ln>
              <a:solidFill>
                <a:schemeClr val="bg1"/>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Char char="•"/>
              <a:tabLst/>
              <a:defRPr/>
            </a:pPr>
            <a:endParaRPr kumimoji="0" lang="es-ES" sz="3200" b="1" i="0" u="none" strike="noStrike" kern="0" cap="none" spc="0" normalizeH="0" baseline="0" noProof="0" dirty="0" smtClean="0">
              <a:ln>
                <a:noFill/>
              </a:ln>
              <a:solidFill>
                <a:srgbClr val="FFFF00"/>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dirty="0" smtClean="0">
              <a:ln>
                <a:noFill/>
              </a:ln>
              <a:solidFill>
                <a:schemeClr val="bg1"/>
              </a:solidFill>
              <a:effectLst/>
              <a:uLnTx/>
              <a:uFillTx/>
              <a:latin typeface="+mn-lt"/>
              <a:ea typeface="+mn-ea"/>
              <a:cs typeface="+mn-cs"/>
            </a:endParaRPr>
          </a:p>
        </p:txBody>
      </p:sp>
      <p:graphicFrame>
        <p:nvGraphicFramePr>
          <p:cNvPr id="14" name="13 Tabla"/>
          <p:cNvGraphicFramePr>
            <a:graphicFrameLocks noGrp="1"/>
          </p:cNvGraphicFramePr>
          <p:nvPr/>
        </p:nvGraphicFramePr>
        <p:xfrm>
          <a:off x="571472" y="3940514"/>
          <a:ext cx="2786082" cy="2560320"/>
        </p:xfrm>
        <a:graphic>
          <a:graphicData uri="http://schemas.openxmlformats.org/drawingml/2006/table">
            <a:tbl>
              <a:tblPr/>
              <a:tblGrid>
                <a:gridCol w="2786082"/>
              </a:tblGrid>
              <a:tr h="0">
                <a:tc>
                  <a:txBody>
                    <a:bodyPr/>
                    <a:lstStyle/>
                    <a:p>
                      <a:pPr>
                        <a:spcAft>
                          <a:spcPts val="0"/>
                        </a:spcAft>
                        <a:tabLst>
                          <a:tab pos="981075" algn="l"/>
                        </a:tabLst>
                      </a:pPr>
                      <a:r>
                        <a:rPr lang="es-ES" sz="1200" b="0" i="1" dirty="0">
                          <a:solidFill>
                            <a:schemeClr val="tx1"/>
                          </a:solidFill>
                          <a:latin typeface="+mj-lt"/>
                          <a:ea typeface="Times New Roman"/>
                        </a:rPr>
                        <a:t> </a:t>
                      </a:r>
                      <a:endParaRPr lang="es-ES" sz="1100" b="0" i="1" dirty="0">
                        <a:solidFill>
                          <a:schemeClr val="tx1"/>
                        </a:solidFill>
                        <a:latin typeface="+mj-lt"/>
                        <a:ea typeface="Times New Roman"/>
                      </a:endParaRPr>
                    </a:p>
                    <a:p>
                      <a:pPr algn="r">
                        <a:spcAft>
                          <a:spcPts val="0"/>
                        </a:spcAft>
                        <a:tabLst>
                          <a:tab pos="981075" algn="l"/>
                        </a:tabLst>
                      </a:pPr>
                      <a:r>
                        <a:rPr lang="es-ES" sz="1800" b="0" i="1" dirty="0">
                          <a:solidFill>
                            <a:schemeClr val="tx1"/>
                          </a:solidFill>
                          <a:latin typeface="+mj-lt"/>
                          <a:ea typeface="Times New Roman"/>
                        </a:rPr>
                        <a:t>Si yo supiera contaros una buena historia, os la contaría. Como no sé, voy a hablaros de las mejores </a:t>
                      </a:r>
                      <a:r>
                        <a:rPr lang="es-ES" sz="1800" b="0" i="1" dirty="0" smtClean="0">
                          <a:solidFill>
                            <a:schemeClr val="tx1"/>
                          </a:solidFill>
                          <a:latin typeface="+mj-lt"/>
                          <a:ea typeface="Times New Roman"/>
                        </a:rPr>
                        <a:t>historias</a:t>
                      </a:r>
                    </a:p>
                    <a:p>
                      <a:pPr algn="r">
                        <a:spcAft>
                          <a:spcPts val="0"/>
                        </a:spcAft>
                        <a:tabLst>
                          <a:tab pos="981075" algn="l"/>
                        </a:tabLst>
                      </a:pPr>
                      <a:r>
                        <a:rPr lang="es-ES" sz="1800" b="0" i="1" dirty="0" smtClean="0">
                          <a:solidFill>
                            <a:schemeClr val="tx1"/>
                          </a:solidFill>
                          <a:latin typeface="+mj-lt"/>
                          <a:ea typeface="Times New Roman"/>
                        </a:rPr>
                        <a:t>que </a:t>
                      </a:r>
                      <a:r>
                        <a:rPr lang="es-ES" sz="1800" b="0" i="1" dirty="0">
                          <a:solidFill>
                            <a:schemeClr val="tx1"/>
                          </a:solidFill>
                          <a:latin typeface="+mj-lt"/>
                          <a:ea typeface="Times New Roman"/>
                        </a:rPr>
                        <a:t>me han contado.</a:t>
                      </a:r>
                      <a:endParaRPr lang="es-ES" sz="1600" b="0" i="1" dirty="0">
                        <a:solidFill>
                          <a:schemeClr val="tx1"/>
                        </a:solidFill>
                        <a:latin typeface="+mj-lt"/>
                        <a:ea typeface="Times New Roman"/>
                      </a:endParaRPr>
                    </a:p>
                    <a:p>
                      <a:pPr algn="r">
                        <a:spcAft>
                          <a:spcPts val="0"/>
                        </a:spcAft>
                        <a:tabLst>
                          <a:tab pos="981075" algn="l"/>
                        </a:tabLst>
                      </a:pPr>
                      <a:endParaRPr lang="es-ES" sz="1800" b="0" i="1" dirty="0" smtClean="0">
                        <a:solidFill>
                          <a:schemeClr val="tx1"/>
                        </a:solidFill>
                        <a:latin typeface="+mj-lt"/>
                        <a:ea typeface="Times New Roman"/>
                      </a:endParaRPr>
                    </a:p>
                    <a:p>
                      <a:pPr algn="r">
                        <a:spcAft>
                          <a:spcPts val="0"/>
                        </a:spcAft>
                        <a:tabLst>
                          <a:tab pos="981075" algn="l"/>
                        </a:tabLst>
                      </a:pPr>
                      <a:r>
                        <a:rPr lang="es-ES" sz="1800" b="0" i="1" dirty="0" smtClean="0">
                          <a:solidFill>
                            <a:schemeClr val="tx1"/>
                          </a:solidFill>
                          <a:latin typeface="+mj-lt"/>
                          <a:ea typeface="Times New Roman"/>
                        </a:rPr>
                        <a:t>Fernando </a:t>
                      </a:r>
                      <a:r>
                        <a:rPr lang="es-ES" sz="1800" b="0" i="1" dirty="0" err="1">
                          <a:solidFill>
                            <a:schemeClr val="tx1"/>
                          </a:solidFill>
                          <a:latin typeface="+mj-lt"/>
                          <a:ea typeface="Times New Roman"/>
                        </a:rPr>
                        <a:t>Savater</a:t>
                      </a:r>
                      <a:endParaRPr lang="es-ES" sz="1600" b="0" i="1" dirty="0">
                        <a:solidFill>
                          <a:schemeClr val="tx1"/>
                        </a:solidFill>
                        <a:latin typeface="+mj-lt"/>
                        <a:ea typeface="Times New Roman"/>
                      </a:endParaRPr>
                    </a:p>
                    <a:p>
                      <a:pPr algn="r">
                        <a:spcAft>
                          <a:spcPts val="0"/>
                        </a:spcAft>
                        <a:tabLst>
                          <a:tab pos="981075" algn="l"/>
                        </a:tabLst>
                      </a:pPr>
                      <a:r>
                        <a:rPr lang="es-ES" sz="1200" b="0" i="1" dirty="0">
                          <a:solidFill>
                            <a:schemeClr val="tx1"/>
                          </a:solidFill>
                          <a:latin typeface="+mj-lt"/>
                          <a:ea typeface="Times New Roman"/>
                        </a:rPr>
                        <a:t> </a:t>
                      </a:r>
                      <a:endParaRPr lang="es-ES" sz="1100" b="0" i="1" dirty="0">
                        <a:solidFill>
                          <a:schemeClr val="tx1"/>
                        </a:solidFill>
                        <a:latin typeface="+mj-lt"/>
                        <a:ea typeface="Times New Roman"/>
                      </a:endParaRPr>
                    </a:p>
                  </a:txBody>
                  <a:tcPr marL="68580" marR="68580" marT="0" marB="0">
                    <a:lnL>
                      <a:noFill/>
                    </a:lnL>
                    <a:lnR>
                      <a:noFill/>
                    </a:lnR>
                    <a:lnT>
                      <a:noFill/>
                    </a:lnT>
                    <a:lnB>
                      <a:noFill/>
                    </a:lnB>
                    <a:solidFill>
                      <a:schemeClr val="bg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2 Título"/>
          <p:cNvSpPr>
            <a:spLocks noGrp="1"/>
          </p:cNvSpPr>
          <p:nvPr>
            <p:ph type="title"/>
          </p:nvPr>
        </p:nvSpPr>
        <p:spPr>
          <a:xfrm>
            <a:off x="3143240" y="1652574"/>
            <a:ext cx="5500726" cy="1143000"/>
          </a:xfrm>
        </p:spPr>
        <p:txBody>
          <a:bodyPr/>
          <a:lstStyle/>
          <a:p>
            <a:r>
              <a:rPr lang="es-ES" b="1" dirty="0" smtClean="0">
                <a:solidFill>
                  <a:schemeClr val="accent2">
                    <a:lumMod val="40000"/>
                    <a:lumOff val="60000"/>
                  </a:schemeClr>
                </a:solidFill>
                <a:latin typeface="Kingthings Trypewriter 2" pitchFamily="2" charset="0"/>
              </a:rPr>
              <a:t>FICHA TÉCNICA</a:t>
            </a:r>
            <a:endParaRPr lang="es-ES" dirty="0" smtClean="0">
              <a:solidFill>
                <a:schemeClr val="accent2">
                  <a:lumMod val="40000"/>
                  <a:lumOff val="60000"/>
                </a:schemeClr>
              </a:solidFill>
            </a:endParaRPr>
          </a:p>
        </p:txBody>
      </p:sp>
      <p:sp>
        <p:nvSpPr>
          <p:cNvPr id="11" name="4 Marcador de número de diapositiva"/>
          <p:cNvSpPr txBox="1">
            <a:spLocks/>
          </p:cNvSpPr>
          <p:nvPr/>
        </p:nvSpPr>
        <p:spPr bwMode="auto">
          <a:xfrm>
            <a:off x="6705600" y="6397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gl-E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2 Marcador de contenido"/>
          <p:cNvSpPr>
            <a:spLocks noGrp="1"/>
          </p:cNvSpPr>
          <p:nvPr>
            <p:ph sz="half" idx="1"/>
          </p:nvPr>
        </p:nvSpPr>
        <p:spPr>
          <a:xfrm>
            <a:off x="571472" y="2857496"/>
            <a:ext cx="2967030" cy="1643074"/>
          </a:xfrm>
        </p:spPr>
        <p:txBody>
          <a:bodyPr/>
          <a:lstStyle/>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r>
              <a:rPr lang="es-ES" sz="2400" b="1" dirty="0" smtClean="0">
                <a:solidFill>
                  <a:schemeClr val="bg1"/>
                </a:solidFill>
                <a:latin typeface="Kingthings Trypewriter 2" pitchFamily="2" charset="0"/>
              </a:rPr>
              <a:t>No reparto</a:t>
            </a: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1000" dirty="0" smtClean="0">
              <a:solidFill>
                <a:schemeClr val="bg1"/>
              </a:solidFill>
              <a:latin typeface="Kingthings Trypewriter 2" pitchFamily="2" charset="0"/>
            </a:endParaRPr>
          </a:p>
        </p:txBody>
      </p:sp>
      <p:sp>
        <p:nvSpPr>
          <p:cNvPr id="13" name="3 Marcador de contenido"/>
          <p:cNvSpPr txBox="1">
            <a:spLocks/>
          </p:cNvSpPr>
          <p:nvPr/>
        </p:nvSpPr>
        <p:spPr>
          <a:xfrm>
            <a:off x="3857620" y="2636912"/>
            <a:ext cx="5034860" cy="2571768"/>
          </a:xfrm>
          <a:prstGeom prst="rect">
            <a:avLst/>
          </a:prstGeom>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s-ES" sz="1600" b="1" i="0" u="none" strike="noStrike" kern="0" cap="none" spc="0" normalizeH="0" baseline="0" noProof="0" dirty="0" smtClean="0">
              <a:ln>
                <a:noFill/>
              </a:ln>
              <a:solidFill>
                <a:schemeClr val="bg1"/>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0" cap="none" spc="0" normalizeH="0" baseline="0" noProof="0" dirty="0" smtClean="0">
                <a:ln>
                  <a:noFill/>
                </a:ln>
                <a:solidFill>
                  <a:schemeClr val="tx1"/>
                </a:solidFill>
                <a:effectLst/>
                <a:uLnTx/>
                <a:uFillTx/>
                <a:latin typeface="Kingthings Trypewriter 2" pitchFamily="2" charset="0"/>
                <a:ea typeface="+mn-ea"/>
                <a:cs typeface="+mn-cs"/>
              </a:rPr>
              <a:t>DEPARTAMENTOS</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1800" i="0" u="none" strike="noStrike" kern="0" cap="none" spc="0" normalizeH="0" baseline="0" noProof="0" dirty="0" smtClean="0">
                <a:ln>
                  <a:noFill/>
                </a:ln>
                <a:solidFill>
                  <a:schemeClr val="bg1"/>
                </a:solidFill>
                <a:effectLst/>
                <a:uLnTx/>
                <a:uFillTx/>
                <a:latin typeface="+mn-lt"/>
                <a:ea typeface="+mn-ea"/>
                <a:cs typeface="+mn-cs"/>
              </a:rPr>
              <a:t>REFLEXIÓN PEDAGÓXICA E METODOLÓXICA</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lang="es-ES" sz="1800" kern="0" dirty="0" smtClean="0">
                <a:latin typeface="+mn-lt"/>
                <a:cs typeface="+mn-cs"/>
              </a:rPr>
              <a:t>PROGRAMACIÓN E CURRÍCULOS</a:t>
            </a:r>
            <a:endParaRPr kumimoji="0" lang="es-ES" sz="180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0" cap="none" spc="0" normalizeH="0" baseline="0" noProof="0" dirty="0" smtClean="0">
                <a:ln>
                  <a:noFill/>
                </a:ln>
                <a:solidFill>
                  <a:schemeClr val="tx1"/>
                </a:solidFill>
                <a:effectLst/>
                <a:uLnTx/>
                <a:uFillTx/>
                <a:latin typeface="Kingthings Trypewriter 2" pitchFamily="2" charset="0"/>
                <a:ea typeface="+mn-ea"/>
                <a:cs typeface="+mn-cs"/>
              </a:rPr>
              <a:t>PROFESORADO</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1800" i="0" u="none" strike="noStrike" kern="0" cap="none" spc="0" normalizeH="0" baseline="0" noProof="0" dirty="0" smtClean="0">
                <a:ln>
                  <a:noFill/>
                </a:ln>
                <a:solidFill>
                  <a:schemeClr val="bg1"/>
                </a:solidFill>
                <a:effectLst/>
                <a:uLnTx/>
                <a:uFillTx/>
                <a:latin typeface="+mj-lt"/>
                <a:ea typeface="+mn-ea"/>
                <a:cs typeface="+mn-cs"/>
              </a:rPr>
              <a:t>CÓDIGO BOAS PRÁCTICAS</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1800" i="0" u="none" strike="noStrike" kern="0" cap="none" spc="0" normalizeH="0" baseline="0" noProof="0" dirty="0" smtClean="0">
                <a:ln>
                  <a:noFill/>
                </a:ln>
                <a:solidFill>
                  <a:schemeClr val="bg1"/>
                </a:solidFill>
                <a:effectLst/>
                <a:uLnTx/>
                <a:uFillTx/>
                <a:latin typeface="+mj-lt"/>
                <a:ea typeface="+mn-ea"/>
                <a:cs typeface="+mn-cs"/>
              </a:rPr>
              <a:t>POSTA EN</a:t>
            </a:r>
            <a:r>
              <a:rPr kumimoji="0" lang="es-ES" sz="1800" i="0" u="none" strike="noStrike" kern="0" cap="none" spc="0" normalizeH="0" noProof="0" dirty="0" smtClean="0">
                <a:ln>
                  <a:noFill/>
                </a:ln>
                <a:solidFill>
                  <a:schemeClr val="bg1"/>
                </a:solidFill>
                <a:effectLst/>
                <a:uLnTx/>
                <a:uFillTx/>
                <a:latin typeface="+mj-lt"/>
                <a:ea typeface="+mn-ea"/>
                <a:cs typeface="+mn-cs"/>
              </a:rPr>
              <a:t> PRÁCTICA. Da </a:t>
            </a:r>
            <a:r>
              <a:rPr kumimoji="0" lang="es-ES" sz="1800" i="0" u="none" strike="noStrike" kern="0" cap="none" spc="0" normalizeH="0" noProof="0" dirty="0" err="1" smtClean="0">
                <a:ln>
                  <a:noFill/>
                </a:ln>
                <a:solidFill>
                  <a:schemeClr val="bg1"/>
                </a:solidFill>
                <a:effectLst/>
                <a:uLnTx/>
                <a:uFillTx/>
                <a:latin typeface="+mj-lt"/>
                <a:ea typeface="+mn-ea"/>
                <a:cs typeface="+mn-cs"/>
              </a:rPr>
              <a:t>nosa</a:t>
            </a:r>
            <a:r>
              <a:rPr kumimoji="0" lang="es-ES" sz="1800" i="0" u="none" strike="noStrike" kern="0" cap="none" spc="0" normalizeH="0" noProof="0" dirty="0" smtClean="0">
                <a:ln>
                  <a:noFill/>
                </a:ln>
                <a:solidFill>
                  <a:schemeClr val="bg1"/>
                </a:solidFill>
                <a:effectLst/>
                <a:uLnTx/>
                <a:uFillTx/>
                <a:latin typeface="+mj-lt"/>
                <a:ea typeface="+mn-ea"/>
                <a:cs typeface="+mn-cs"/>
              </a:rPr>
              <a:t> </a:t>
            </a:r>
            <a:r>
              <a:rPr kumimoji="0" lang="es-ES" sz="1800" i="0" u="none" strike="noStrike" kern="0" cap="none" spc="0" normalizeH="0" noProof="0" dirty="0" err="1" smtClean="0">
                <a:ln>
                  <a:noFill/>
                </a:ln>
                <a:solidFill>
                  <a:schemeClr val="bg1"/>
                </a:solidFill>
                <a:effectLst/>
                <a:uLnTx/>
                <a:uFillTx/>
                <a:latin typeface="+mj-lt"/>
                <a:ea typeface="+mn-ea"/>
                <a:cs typeface="+mn-cs"/>
              </a:rPr>
              <a:t>sensibilidade</a:t>
            </a:r>
            <a:r>
              <a:rPr kumimoji="0" lang="es-ES" sz="1800" i="0" u="none" strike="noStrike" kern="0" cap="none" spc="0" normalizeH="0" noProof="0" dirty="0" smtClean="0">
                <a:ln>
                  <a:noFill/>
                </a:ln>
                <a:solidFill>
                  <a:schemeClr val="bg1"/>
                </a:solidFill>
                <a:effectLst/>
                <a:uLnTx/>
                <a:uFillTx/>
                <a:latin typeface="+mj-lt"/>
                <a:ea typeface="+mn-ea"/>
                <a:cs typeface="+mn-cs"/>
              </a:rPr>
              <a:t> depende o </a:t>
            </a:r>
            <a:r>
              <a:rPr kumimoji="0" lang="es-ES" sz="1800" i="0" u="none" strike="noStrike" kern="0" cap="none" spc="0" normalizeH="0" noProof="0" dirty="0" err="1" smtClean="0">
                <a:ln>
                  <a:noFill/>
                </a:ln>
                <a:solidFill>
                  <a:schemeClr val="bg1"/>
                </a:solidFill>
                <a:effectLst/>
                <a:uLnTx/>
                <a:uFillTx/>
                <a:latin typeface="+mj-lt"/>
                <a:ea typeface="+mn-ea"/>
                <a:cs typeface="+mn-cs"/>
              </a:rPr>
              <a:t>achegamento</a:t>
            </a:r>
            <a:r>
              <a:rPr kumimoji="0" lang="es-ES" sz="1800" i="0" u="none" strike="noStrike" kern="0" cap="none" spc="0" normalizeH="0" noProof="0" dirty="0" smtClean="0">
                <a:ln>
                  <a:noFill/>
                </a:ln>
                <a:solidFill>
                  <a:schemeClr val="bg1"/>
                </a:solidFill>
                <a:effectLst/>
                <a:uLnTx/>
                <a:uFillTx/>
                <a:latin typeface="+mj-lt"/>
                <a:ea typeface="+mn-ea"/>
                <a:cs typeface="+mn-cs"/>
              </a:rPr>
              <a:t> á lectura, a interacción coa experiencia </a:t>
            </a:r>
            <a:r>
              <a:rPr kumimoji="0" lang="es-ES" sz="1800" i="0" u="none" strike="noStrike" kern="0" cap="none" spc="0" normalizeH="0" noProof="0" dirty="0" err="1" smtClean="0">
                <a:ln>
                  <a:noFill/>
                </a:ln>
                <a:solidFill>
                  <a:schemeClr val="bg1"/>
                </a:solidFill>
                <a:effectLst/>
                <a:uLnTx/>
                <a:uFillTx/>
                <a:latin typeface="+mj-lt"/>
                <a:ea typeface="+mn-ea"/>
                <a:cs typeface="+mn-cs"/>
              </a:rPr>
              <a:t>lecora</a:t>
            </a:r>
            <a:r>
              <a:rPr kumimoji="0" lang="es-ES" sz="1800" i="0" u="none" strike="noStrike" kern="0" cap="none" spc="0" normalizeH="0" noProof="0" dirty="0" smtClean="0">
                <a:ln>
                  <a:noFill/>
                </a:ln>
                <a:solidFill>
                  <a:schemeClr val="bg1"/>
                </a:solidFill>
                <a:effectLst/>
                <a:uLnTx/>
                <a:uFillTx/>
                <a:latin typeface="+mj-lt"/>
                <a:ea typeface="+mn-ea"/>
                <a:cs typeface="+mn-cs"/>
              </a:rPr>
              <a:t> previa e a percepción sobre a </a:t>
            </a:r>
            <a:r>
              <a:rPr kumimoji="0" lang="es-ES" sz="1800" i="0" u="none" strike="noStrike" kern="0" cap="none" spc="0" normalizeH="0" noProof="0" dirty="0" err="1" smtClean="0">
                <a:ln>
                  <a:noFill/>
                </a:ln>
                <a:solidFill>
                  <a:schemeClr val="bg1"/>
                </a:solidFill>
                <a:effectLst/>
                <a:uLnTx/>
                <a:uFillTx/>
                <a:latin typeface="+mj-lt"/>
                <a:ea typeface="+mn-ea"/>
                <a:cs typeface="+mn-cs"/>
              </a:rPr>
              <a:t>utilidade</a:t>
            </a:r>
            <a:r>
              <a:rPr kumimoji="0" lang="es-ES" sz="1800" i="0" u="none" strike="noStrike" kern="0" cap="none" spc="0" normalizeH="0" noProof="0" dirty="0" smtClean="0">
                <a:ln>
                  <a:noFill/>
                </a:ln>
                <a:solidFill>
                  <a:schemeClr val="bg1"/>
                </a:solidFill>
                <a:effectLst/>
                <a:uLnTx/>
                <a:uFillTx/>
                <a:latin typeface="+mj-lt"/>
                <a:ea typeface="+mn-ea"/>
                <a:cs typeface="+mn-cs"/>
              </a:rPr>
              <a:t> da lectura por parte do alumnado.</a:t>
            </a:r>
            <a:endParaRPr kumimoji="0" lang="es-ES" sz="2000" i="0" u="none" strike="noStrike" kern="0" cap="none" spc="0" normalizeH="0" baseline="0" noProof="0" dirty="0" smtClean="0">
              <a:ln>
                <a:noFill/>
              </a:ln>
              <a:solidFill>
                <a:schemeClr val="bg1"/>
              </a:solidFill>
              <a:effectLst/>
              <a:uLnTx/>
              <a:uFillTx/>
              <a:latin typeface="+mj-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s-ES" sz="2000" i="0" u="none" strike="noStrike" kern="0" cap="none" spc="0" normalizeH="0" baseline="0" noProof="0" dirty="0" smtClean="0">
                <a:ln>
                  <a:noFill/>
                </a:ln>
                <a:solidFill>
                  <a:schemeClr val="bg1"/>
                </a:solidFill>
                <a:effectLst/>
                <a:uLnTx/>
                <a:uFillTx/>
                <a:latin typeface="+mj-lt"/>
                <a:ea typeface="+mn-ea"/>
                <a:cs typeface="+mn-cs"/>
              </a:rPr>
              <a:t> </a:t>
            </a:r>
          </a:p>
          <a:p>
            <a:pPr marL="342900" marR="0" lvl="0" indent="-342900" algn="l" defTabSz="914400" rtl="0" eaLnBrk="1" fontAlgn="base" latinLnBrk="0" hangingPunct="1">
              <a:lnSpc>
                <a:spcPct val="100000"/>
              </a:lnSpc>
              <a:spcBef>
                <a:spcPct val="0"/>
              </a:spcBef>
              <a:spcAft>
                <a:spcPct val="0"/>
              </a:spcAft>
              <a:buClrTx/>
              <a:buSzTx/>
              <a:buFontTx/>
              <a:buChar char="•"/>
              <a:tabLst/>
              <a:defRPr/>
            </a:pPr>
            <a:endParaRPr kumimoji="0" lang="es-ES" sz="1800" b="1" i="0" u="none" strike="noStrike" kern="0" cap="none" spc="0" normalizeH="0" baseline="0" noProof="0" dirty="0" smtClean="0">
              <a:ln>
                <a:noFill/>
              </a:ln>
              <a:solidFill>
                <a:schemeClr val="bg1"/>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Char char="•"/>
              <a:tabLst/>
              <a:defRPr/>
            </a:pPr>
            <a:endParaRPr kumimoji="0" lang="es-ES" sz="3200" b="1" i="0" u="none" strike="noStrike" kern="0" cap="none" spc="0" normalizeH="0" baseline="0" noProof="0" dirty="0" smtClean="0">
              <a:ln>
                <a:noFill/>
              </a:ln>
              <a:solidFill>
                <a:srgbClr val="FFFF00"/>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dirty="0" smtClean="0">
              <a:ln>
                <a:noFill/>
              </a:ln>
              <a:solidFill>
                <a:schemeClr val="bg1"/>
              </a:solidFill>
              <a:effectLst/>
              <a:uLnTx/>
              <a:uFillTx/>
              <a:latin typeface="+mn-lt"/>
              <a:ea typeface="+mn-ea"/>
              <a:cs typeface="+mn-cs"/>
            </a:endParaRPr>
          </a:p>
        </p:txBody>
      </p:sp>
      <p:graphicFrame>
        <p:nvGraphicFramePr>
          <p:cNvPr id="14" name="13 Tabla"/>
          <p:cNvGraphicFramePr>
            <a:graphicFrameLocks noGrp="1"/>
          </p:cNvGraphicFramePr>
          <p:nvPr/>
        </p:nvGraphicFramePr>
        <p:xfrm>
          <a:off x="571472" y="3940514"/>
          <a:ext cx="2786082" cy="2560320"/>
        </p:xfrm>
        <a:graphic>
          <a:graphicData uri="http://schemas.openxmlformats.org/drawingml/2006/table">
            <a:tbl>
              <a:tblPr/>
              <a:tblGrid>
                <a:gridCol w="2786082"/>
              </a:tblGrid>
              <a:tr h="0">
                <a:tc>
                  <a:txBody>
                    <a:bodyPr/>
                    <a:lstStyle/>
                    <a:p>
                      <a:pPr>
                        <a:spcAft>
                          <a:spcPts val="0"/>
                        </a:spcAft>
                        <a:tabLst>
                          <a:tab pos="981075" algn="l"/>
                        </a:tabLst>
                      </a:pPr>
                      <a:r>
                        <a:rPr lang="es-ES" sz="1200" b="0" i="1" dirty="0">
                          <a:solidFill>
                            <a:schemeClr val="tx1"/>
                          </a:solidFill>
                          <a:latin typeface="+mj-lt"/>
                          <a:ea typeface="Times New Roman"/>
                        </a:rPr>
                        <a:t> </a:t>
                      </a:r>
                      <a:endParaRPr lang="es-ES" sz="1100" b="0" i="1" dirty="0">
                        <a:solidFill>
                          <a:schemeClr val="tx1"/>
                        </a:solidFill>
                        <a:latin typeface="+mj-lt"/>
                        <a:ea typeface="Times New Roman"/>
                      </a:endParaRPr>
                    </a:p>
                    <a:p>
                      <a:pPr algn="r">
                        <a:spcAft>
                          <a:spcPts val="0"/>
                        </a:spcAft>
                        <a:tabLst>
                          <a:tab pos="981075" algn="l"/>
                        </a:tabLst>
                      </a:pPr>
                      <a:r>
                        <a:rPr lang="es-ES" sz="1800" b="0" i="1" dirty="0">
                          <a:solidFill>
                            <a:schemeClr val="tx1"/>
                          </a:solidFill>
                          <a:latin typeface="+mj-lt"/>
                          <a:ea typeface="Times New Roman"/>
                        </a:rPr>
                        <a:t>Si yo supiera contaros una buena historia, os la contaría. Como no sé, voy a hablaros de las mejores </a:t>
                      </a:r>
                      <a:r>
                        <a:rPr lang="es-ES" sz="1800" b="0" i="1" dirty="0" smtClean="0">
                          <a:solidFill>
                            <a:schemeClr val="tx1"/>
                          </a:solidFill>
                          <a:latin typeface="+mj-lt"/>
                          <a:ea typeface="Times New Roman"/>
                        </a:rPr>
                        <a:t>historias</a:t>
                      </a:r>
                    </a:p>
                    <a:p>
                      <a:pPr algn="r">
                        <a:spcAft>
                          <a:spcPts val="0"/>
                        </a:spcAft>
                        <a:tabLst>
                          <a:tab pos="981075" algn="l"/>
                        </a:tabLst>
                      </a:pPr>
                      <a:r>
                        <a:rPr lang="es-ES" sz="1800" b="0" i="1" dirty="0" smtClean="0">
                          <a:solidFill>
                            <a:schemeClr val="tx1"/>
                          </a:solidFill>
                          <a:latin typeface="+mj-lt"/>
                          <a:ea typeface="Times New Roman"/>
                        </a:rPr>
                        <a:t>que </a:t>
                      </a:r>
                      <a:r>
                        <a:rPr lang="es-ES" sz="1800" b="0" i="1" dirty="0">
                          <a:solidFill>
                            <a:schemeClr val="tx1"/>
                          </a:solidFill>
                          <a:latin typeface="+mj-lt"/>
                          <a:ea typeface="Times New Roman"/>
                        </a:rPr>
                        <a:t>me han contado.</a:t>
                      </a:r>
                      <a:endParaRPr lang="es-ES" sz="1600" b="0" i="1" dirty="0">
                        <a:solidFill>
                          <a:schemeClr val="tx1"/>
                        </a:solidFill>
                        <a:latin typeface="+mj-lt"/>
                        <a:ea typeface="Times New Roman"/>
                      </a:endParaRPr>
                    </a:p>
                    <a:p>
                      <a:pPr algn="r">
                        <a:spcAft>
                          <a:spcPts val="0"/>
                        </a:spcAft>
                        <a:tabLst>
                          <a:tab pos="981075" algn="l"/>
                        </a:tabLst>
                      </a:pPr>
                      <a:endParaRPr lang="es-ES" sz="1800" b="0" i="1" dirty="0" smtClean="0">
                        <a:solidFill>
                          <a:schemeClr val="tx1"/>
                        </a:solidFill>
                        <a:latin typeface="+mj-lt"/>
                        <a:ea typeface="Times New Roman"/>
                      </a:endParaRPr>
                    </a:p>
                    <a:p>
                      <a:pPr algn="r">
                        <a:spcAft>
                          <a:spcPts val="0"/>
                        </a:spcAft>
                        <a:tabLst>
                          <a:tab pos="981075" algn="l"/>
                        </a:tabLst>
                      </a:pPr>
                      <a:r>
                        <a:rPr lang="es-ES" sz="1800" b="0" i="1" dirty="0" smtClean="0">
                          <a:solidFill>
                            <a:schemeClr val="tx1"/>
                          </a:solidFill>
                          <a:latin typeface="+mj-lt"/>
                          <a:ea typeface="Times New Roman"/>
                        </a:rPr>
                        <a:t>Fernando </a:t>
                      </a:r>
                      <a:r>
                        <a:rPr lang="es-ES" sz="1800" b="0" i="1" dirty="0" err="1">
                          <a:solidFill>
                            <a:schemeClr val="tx1"/>
                          </a:solidFill>
                          <a:latin typeface="+mj-lt"/>
                          <a:ea typeface="Times New Roman"/>
                        </a:rPr>
                        <a:t>Savater</a:t>
                      </a:r>
                      <a:endParaRPr lang="es-ES" sz="1600" b="0" i="1" dirty="0">
                        <a:solidFill>
                          <a:schemeClr val="tx1"/>
                        </a:solidFill>
                        <a:latin typeface="+mj-lt"/>
                        <a:ea typeface="Times New Roman"/>
                      </a:endParaRPr>
                    </a:p>
                    <a:p>
                      <a:pPr algn="r">
                        <a:spcAft>
                          <a:spcPts val="0"/>
                        </a:spcAft>
                        <a:tabLst>
                          <a:tab pos="981075" algn="l"/>
                        </a:tabLst>
                      </a:pPr>
                      <a:r>
                        <a:rPr lang="es-ES" sz="1200" b="0" i="1" dirty="0">
                          <a:solidFill>
                            <a:schemeClr val="tx1"/>
                          </a:solidFill>
                          <a:latin typeface="+mj-lt"/>
                          <a:ea typeface="Times New Roman"/>
                        </a:rPr>
                        <a:t> </a:t>
                      </a:r>
                      <a:endParaRPr lang="es-ES" sz="1100" b="0" i="1" dirty="0">
                        <a:solidFill>
                          <a:schemeClr val="tx1"/>
                        </a:solidFill>
                        <a:latin typeface="+mj-lt"/>
                        <a:ea typeface="Times New Roman"/>
                      </a:endParaRPr>
                    </a:p>
                  </a:txBody>
                  <a:tcPr marL="68580" marR="68580" marT="0" marB="0">
                    <a:lnL>
                      <a:noFill/>
                    </a:lnL>
                    <a:lnR>
                      <a:noFill/>
                    </a:lnR>
                    <a:lnT>
                      <a:noFill/>
                    </a:lnT>
                    <a:lnB>
                      <a:noFill/>
                    </a:lnB>
                    <a:solidFill>
                      <a:schemeClr val="bg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pPr>
                <a:defRPr/>
              </a:pPr>
              <a:t>47</a:t>
            </a:fld>
            <a:endParaRPr lang="gl-ES"/>
          </a:p>
        </p:txBody>
      </p:sp>
      <p:sp>
        <p:nvSpPr>
          <p:cNvPr id="5" name="2 Título"/>
          <p:cNvSpPr>
            <a:spLocks noGrp="1"/>
          </p:cNvSpPr>
          <p:nvPr>
            <p:ph type="title"/>
          </p:nvPr>
        </p:nvSpPr>
        <p:spPr>
          <a:xfrm>
            <a:off x="3143240" y="1652574"/>
            <a:ext cx="5500726" cy="1143000"/>
          </a:xfrm>
        </p:spPr>
        <p:txBody>
          <a:bodyPr/>
          <a:lstStyle/>
          <a:p>
            <a:r>
              <a:rPr lang="es-ES" b="1" dirty="0" smtClean="0">
                <a:solidFill>
                  <a:schemeClr val="accent2">
                    <a:lumMod val="40000"/>
                    <a:lumOff val="60000"/>
                  </a:schemeClr>
                </a:solidFill>
                <a:latin typeface="Kingthings Trypewriter 2" pitchFamily="2" charset="0"/>
              </a:rPr>
              <a:t>FICHA TÉCNICA</a:t>
            </a:r>
            <a:endParaRPr lang="es-ES" dirty="0" smtClean="0">
              <a:solidFill>
                <a:schemeClr val="accent2">
                  <a:lumMod val="40000"/>
                  <a:lumOff val="60000"/>
                </a:schemeClr>
              </a:solidFill>
            </a:endParaRPr>
          </a:p>
        </p:txBody>
      </p:sp>
      <p:sp>
        <p:nvSpPr>
          <p:cNvPr id="9" name="2 Marcador de contenido"/>
          <p:cNvSpPr>
            <a:spLocks noGrp="1"/>
          </p:cNvSpPr>
          <p:nvPr>
            <p:ph sz="half" idx="1"/>
          </p:nvPr>
        </p:nvSpPr>
        <p:spPr>
          <a:xfrm>
            <a:off x="714348" y="2928934"/>
            <a:ext cx="2967030" cy="1643074"/>
          </a:xfrm>
        </p:spPr>
        <p:txBody>
          <a:bodyPr/>
          <a:lstStyle/>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r>
              <a:rPr lang="es-ES" sz="2400" b="1" dirty="0" smtClean="0">
                <a:solidFill>
                  <a:schemeClr val="bg1"/>
                </a:solidFill>
                <a:latin typeface="Kingthings Trypewriter 2" pitchFamily="2" charset="0"/>
              </a:rPr>
              <a:t>E, no papel estelar</a:t>
            </a: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1000" dirty="0" smtClean="0">
              <a:solidFill>
                <a:schemeClr val="bg1"/>
              </a:solidFill>
              <a:latin typeface="Kingthings Trypewriter 2" pitchFamily="2" charset="0"/>
            </a:endParaRPr>
          </a:p>
        </p:txBody>
      </p:sp>
      <p:sp>
        <p:nvSpPr>
          <p:cNvPr id="10" name="3 Marcador de contenido"/>
          <p:cNvSpPr txBox="1">
            <a:spLocks/>
          </p:cNvSpPr>
          <p:nvPr/>
        </p:nvSpPr>
        <p:spPr>
          <a:xfrm>
            <a:off x="3857620" y="3000372"/>
            <a:ext cx="4857784" cy="1500198"/>
          </a:xfrm>
          <a:prstGeom prst="rect">
            <a:avLst/>
          </a:prstGeom>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s-ES" sz="1600" b="1" i="0" u="none" strike="noStrike" kern="0" cap="none" spc="0" normalizeH="0" baseline="0" noProof="0" dirty="0" smtClean="0">
              <a:ln>
                <a:noFill/>
              </a:ln>
              <a:solidFill>
                <a:schemeClr val="bg1"/>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s-ES" sz="4800" b="1" i="0" u="none" strike="noStrike" kern="0" cap="none" spc="0" normalizeH="0" baseline="0" noProof="0" dirty="0" smtClean="0">
                <a:ln>
                  <a:noFill/>
                </a:ln>
                <a:solidFill>
                  <a:schemeClr val="tx1"/>
                </a:solidFill>
                <a:effectLst/>
                <a:uLnTx/>
                <a:uFillTx/>
                <a:latin typeface="Kingthings Trypewriter 2" pitchFamily="2" charset="0"/>
                <a:ea typeface="+mn-ea"/>
                <a:cs typeface="+mn-cs"/>
              </a:rPr>
              <a:t>O ALUMNADO</a:t>
            </a:r>
            <a:endParaRPr kumimoji="0" lang="es-ES" sz="4800" b="0" i="0" u="none" strike="noStrike" kern="0" cap="none" spc="0" normalizeH="0" baseline="0" noProof="0" dirty="0" smtClean="0">
              <a:ln>
                <a:noFill/>
              </a:ln>
              <a:solidFill>
                <a:schemeClr val="tx1"/>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s-ES" sz="2400" b="1" i="0" u="none" strike="noStrike" kern="0" cap="none" spc="0" normalizeH="0" baseline="0" noProof="0" dirty="0" smtClean="0">
              <a:ln>
                <a:noFill/>
              </a:ln>
              <a:solidFill>
                <a:schemeClr val="bg1"/>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0" cap="none" spc="0" normalizeH="0" baseline="0" noProof="0" dirty="0" smtClean="0">
                <a:ln>
                  <a:noFill/>
                </a:ln>
                <a:solidFill>
                  <a:schemeClr val="bg1"/>
                </a:solidFill>
                <a:effectLst/>
                <a:uLnTx/>
                <a:uFillTx/>
                <a:latin typeface="Kingthings Trypewriter 2" pitchFamily="2" charset="0"/>
                <a:ea typeface="+mn-ea"/>
                <a:cs typeface="+mn-cs"/>
              </a:rPr>
              <a:t> </a:t>
            </a:r>
          </a:p>
          <a:p>
            <a:pPr marL="342900" marR="0" lvl="0" indent="-342900" algn="l" defTabSz="914400" rtl="0" eaLnBrk="1" fontAlgn="base" latinLnBrk="0" hangingPunct="1">
              <a:lnSpc>
                <a:spcPct val="100000"/>
              </a:lnSpc>
              <a:spcBef>
                <a:spcPct val="0"/>
              </a:spcBef>
              <a:spcAft>
                <a:spcPct val="0"/>
              </a:spcAft>
              <a:buClrTx/>
              <a:buSzTx/>
              <a:buFontTx/>
              <a:buChar char="•"/>
              <a:tabLst/>
              <a:defRPr/>
            </a:pPr>
            <a:endParaRPr kumimoji="0" lang="es-ES" sz="1800" b="1" i="0" u="none" strike="noStrike" kern="0" cap="none" spc="0" normalizeH="0" baseline="0" noProof="0" dirty="0" smtClean="0">
              <a:ln>
                <a:noFill/>
              </a:ln>
              <a:solidFill>
                <a:schemeClr val="bg1"/>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Char char="•"/>
              <a:tabLst/>
              <a:defRPr/>
            </a:pPr>
            <a:endParaRPr kumimoji="0" lang="es-ES" sz="3200" b="1" i="0" u="none" strike="noStrike" kern="0" cap="none" spc="0" normalizeH="0" baseline="0" noProof="0" dirty="0" smtClean="0">
              <a:ln>
                <a:noFill/>
              </a:ln>
              <a:solidFill>
                <a:srgbClr val="FFFF00"/>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15" name="4 Marcador de número de diapositiva"/>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gl-E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15 Rectángulo"/>
          <p:cNvSpPr/>
          <p:nvPr/>
        </p:nvSpPr>
        <p:spPr>
          <a:xfrm>
            <a:off x="857224" y="4643446"/>
            <a:ext cx="7643866" cy="1384995"/>
          </a:xfrm>
          <a:prstGeom prst="rect">
            <a:avLst/>
          </a:prstGeom>
        </p:spPr>
        <p:txBody>
          <a:bodyPr wrap="square">
            <a:spAutoFit/>
          </a:bodyPr>
          <a:lstStyle/>
          <a:p>
            <a:pPr algn="ctr"/>
            <a:endParaRPr lang="es-ES" sz="2800" b="1" dirty="0" smtClean="0">
              <a:solidFill>
                <a:schemeClr val="tx1"/>
              </a:solidFill>
              <a:latin typeface="Kingthings Trypewriter 2" pitchFamily="2" charset="0"/>
            </a:endParaRPr>
          </a:p>
          <a:p>
            <a:pPr algn="ctr"/>
            <a:r>
              <a:rPr lang="es-ES" sz="2800" b="1" dirty="0" smtClean="0">
                <a:solidFill>
                  <a:schemeClr val="tx1"/>
                </a:solidFill>
                <a:latin typeface="Kingthings Trypewriter 2" pitchFamily="2" charset="0"/>
              </a:rPr>
              <a:t>COA COLABORACIÓN ESPECIAL</a:t>
            </a:r>
            <a:r>
              <a:rPr lang="es-ES" sz="2800" b="1" dirty="0" smtClean="0">
                <a:solidFill>
                  <a:srgbClr val="FFFF99"/>
                </a:solidFill>
                <a:latin typeface="Kingthings Trypewriter 2" pitchFamily="2" charset="0"/>
              </a:rPr>
              <a:t/>
            </a:r>
            <a:br>
              <a:rPr lang="es-ES" sz="2800" b="1" dirty="0" smtClean="0">
                <a:solidFill>
                  <a:srgbClr val="FFFF99"/>
                </a:solidFill>
                <a:latin typeface="Kingthings Trypewriter 2" pitchFamily="2" charset="0"/>
              </a:rPr>
            </a:br>
            <a:r>
              <a:rPr lang="es-ES" sz="2800" b="1" dirty="0" smtClean="0">
                <a:solidFill>
                  <a:srgbClr val="FFFF99"/>
                </a:solidFill>
                <a:latin typeface="Kingthings Trypewriter 2" pitchFamily="2" charset="0"/>
              </a:rPr>
              <a:t>das familias que </a:t>
            </a:r>
            <a:r>
              <a:rPr lang="es-ES" sz="2800" b="1" dirty="0" err="1" smtClean="0">
                <a:solidFill>
                  <a:srgbClr val="FFFF99"/>
                </a:solidFill>
                <a:latin typeface="Kingthings Trypewriter 2" pitchFamily="2" charset="0"/>
              </a:rPr>
              <a:t>apoian</a:t>
            </a:r>
            <a:r>
              <a:rPr lang="es-ES" sz="2800" b="1" dirty="0" smtClean="0">
                <a:solidFill>
                  <a:srgbClr val="FFFF99"/>
                </a:solidFill>
                <a:latin typeface="Kingthings Trypewriter 2" pitchFamily="2" charset="0"/>
              </a:rPr>
              <a:t> e forman</a:t>
            </a:r>
            <a:endParaRPr lang="es-ES" sz="2800" dirty="0"/>
          </a:p>
        </p:txBody>
      </p:sp>
      <p:sp>
        <p:nvSpPr>
          <p:cNvPr id="8" name="7 CuadroTexto"/>
          <p:cNvSpPr txBox="1"/>
          <p:nvPr/>
        </p:nvSpPr>
        <p:spPr>
          <a:xfrm rot="20896767">
            <a:off x="2883685" y="4117118"/>
            <a:ext cx="1872208" cy="584775"/>
          </a:xfrm>
          <a:prstGeom prst="rect">
            <a:avLst/>
          </a:prstGeom>
          <a:solidFill>
            <a:schemeClr val="bg1"/>
          </a:solidFill>
        </p:spPr>
        <p:txBody>
          <a:bodyPr wrap="square" rtlCol="0">
            <a:spAutoFit/>
          </a:bodyPr>
          <a:lstStyle/>
          <a:p>
            <a:pPr algn="ctr"/>
            <a:r>
              <a:rPr lang="gl-ES" sz="1600" dirty="0" smtClean="0">
                <a:solidFill>
                  <a:srgbClr val="7030A0"/>
                </a:solidFill>
                <a:latin typeface="Arial" pitchFamily="34" charset="0"/>
              </a:rPr>
              <a:t>LECTORES COMPETENTES</a:t>
            </a:r>
            <a:endParaRPr lang="gl-ES" sz="1600" dirty="0">
              <a:solidFill>
                <a:srgbClr val="7030A0"/>
              </a:solidFill>
              <a:latin typeface="Arial" pitchFamily="34" charset="0"/>
            </a:endParaRPr>
          </a:p>
        </p:txBody>
      </p:sp>
      <p:sp>
        <p:nvSpPr>
          <p:cNvPr id="11" name="10 CuadroTexto"/>
          <p:cNvSpPr txBox="1"/>
          <p:nvPr/>
        </p:nvSpPr>
        <p:spPr>
          <a:xfrm rot="326540">
            <a:off x="4883544" y="4164538"/>
            <a:ext cx="1872208" cy="584775"/>
          </a:xfrm>
          <a:prstGeom prst="rect">
            <a:avLst/>
          </a:prstGeom>
          <a:solidFill>
            <a:schemeClr val="bg1"/>
          </a:solidFill>
        </p:spPr>
        <p:txBody>
          <a:bodyPr wrap="square" rtlCol="0">
            <a:spAutoFit/>
          </a:bodyPr>
          <a:lstStyle/>
          <a:p>
            <a:pPr algn="ctr"/>
            <a:r>
              <a:rPr lang="gl-ES" sz="1600" dirty="0" smtClean="0">
                <a:solidFill>
                  <a:srgbClr val="7030A0"/>
                </a:solidFill>
                <a:latin typeface="Arial" pitchFamily="34" charset="0"/>
              </a:rPr>
              <a:t>LECTORES AUTÓNOMOS</a:t>
            </a:r>
            <a:endParaRPr lang="gl-ES" sz="1600" dirty="0">
              <a:solidFill>
                <a:srgbClr val="7030A0"/>
              </a:solidFill>
              <a:latin typeface="Arial" pitchFamily="34" charset="0"/>
            </a:endParaRPr>
          </a:p>
        </p:txBody>
      </p:sp>
      <p:sp>
        <p:nvSpPr>
          <p:cNvPr id="12" name="11 CuadroTexto"/>
          <p:cNvSpPr txBox="1"/>
          <p:nvPr/>
        </p:nvSpPr>
        <p:spPr>
          <a:xfrm rot="20896767">
            <a:off x="6916134" y="3829087"/>
            <a:ext cx="1872208" cy="584775"/>
          </a:xfrm>
          <a:prstGeom prst="rect">
            <a:avLst/>
          </a:prstGeom>
          <a:solidFill>
            <a:schemeClr val="bg1"/>
          </a:solidFill>
        </p:spPr>
        <p:txBody>
          <a:bodyPr wrap="square" rtlCol="0">
            <a:spAutoFit/>
          </a:bodyPr>
          <a:lstStyle/>
          <a:p>
            <a:pPr algn="ctr"/>
            <a:r>
              <a:rPr lang="gl-ES" sz="1600" dirty="0" smtClean="0">
                <a:solidFill>
                  <a:srgbClr val="7030A0"/>
                </a:solidFill>
                <a:latin typeface="Arial" pitchFamily="34" charset="0"/>
              </a:rPr>
              <a:t>LECTORES POLIVALENTES</a:t>
            </a:r>
            <a:endParaRPr lang="gl-ES" sz="1600" dirty="0">
              <a:solidFill>
                <a:srgbClr val="7030A0"/>
              </a:solidFill>
              <a:latin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48</a:t>
            </a:fld>
            <a:endParaRPr lang="gl-ES" dirty="0">
              <a:solidFill>
                <a:schemeClr val="bg1"/>
              </a:solidFill>
            </a:endParaRPr>
          </a:p>
        </p:txBody>
      </p:sp>
      <p:sp>
        <p:nvSpPr>
          <p:cNvPr id="9" name="Rectangle 2"/>
          <p:cNvSpPr>
            <a:spLocks noChangeArrowheads="1"/>
          </p:cNvSpPr>
          <p:nvPr/>
        </p:nvSpPr>
        <p:spPr bwMode="auto">
          <a:xfrm>
            <a:off x="3500430" y="2000240"/>
            <a:ext cx="4214810" cy="707886"/>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CONTIDOS</a:t>
            </a:r>
            <a:endParaRPr lang="gl-ES" sz="3600" b="1" dirty="0">
              <a:solidFill>
                <a:schemeClr val="tx2"/>
              </a:solidFill>
              <a:latin typeface="Arial" charset="0"/>
            </a:endParaRPr>
          </a:p>
        </p:txBody>
      </p:sp>
      <p:pic>
        <p:nvPicPr>
          <p:cNvPr id="367618" name="Picture 2"/>
          <p:cNvPicPr>
            <a:picLocks noChangeAspect="1" noChangeArrowheads="1"/>
          </p:cNvPicPr>
          <p:nvPr/>
        </p:nvPicPr>
        <p:blipFill>
          <a:blip r:embed="rId4" cstate="print"/>
          <a:srcRect/>
          <a:stretch>
            <a:fillRect/>
          </a:stretch>
        </p:blipFill>
        <p:spPr bwMode="auto">
          <a:xfrm>
            <a:off x="2928926" y="2786058"/>
            <a:ext cx="5295900" cy="3876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cstate="print"/>
          <a:srcRect/>
          <a:stretch>
            <a:fillRect/>
          </a:stretch>
        </p:blipFill>
        <p:spPr bwMode="auto">
          <a:xfrm>
            <a:off x="4785578" y="2643182"/>
            <a:ext cx="4215578" cy="3775539"/>
          </a:xfrm>
          <a:prstGeom prst="rect">
            <a:avLst/>
          </a:prstGeom>
          <a:noFill/>
          <a:ln w="9525">
            <a:noFill/>
            <a:miter lim="800000"/>
            <a:headEnd/>
            <a:tailEnd/>
          </a:ln>
          <a:effectLst/>
        </p:spPr>
      </p:pic>
      <p:sp>
        <p:nvSpPr>
          <p:cNvPr id="7" name="6 Marcador de número de diapositiva"/>
          <p:cNvSpPr>
            <a:spLocks noGrp="1"/>
          </p:cNvSpPr>
          <p:nvPr>
            <p:ph type="sldNum" sz="quarter" idx="12"/>
          </p:nvPr>
        </p:nvSpPr>
        <p:spPr>
          <a:xfrm>
            <a:off x="6553200" y="6453212"/>
            <a:ext cx="2133600" cy="476250"/>
          </a:xfrm>
        </p:spPr>
        <p:txBody>
          <a:bodyPr/>
          <a:lstStyle/>
          <a:p>
            <a:pPr>
              <a:defRPr/>
            </a:pPr>
            <a:fld id="{9659598F-8693-4339-BC6F-7155CE352707}" type="slidenum">
              <a:rPr lang="gl-ES" smtClean="0">
                <a:solidFill>
                  <a:schemeClr val="bg1"/>
                </a:solidFill>
              </a:rPr>
              <a:pPr>
                <a:defRPr/>
              </a:pPr>
              <a:t>49</a:t>
            </a:fld>
            <a:endParaRPr lang="gl-ES" dirty="0">
              <a:solidFill>
                <a:schemeClr val="bg1"/>
              </a:solidFill>
            </a:endParaRPr>
          </a:p>
        </p:txBody>
      </p:sp>
      <p:sp>
        <p:nvSpPr>
          <p:cNvPr id="9" name="Rectangle 2"/>
          <p:cNvSpPr>
            <a:spLocks noChangeArrowheads="1"/>
          </p:cNvSpPr>
          <p:nvPr/>
        </p:nvSpPr>
        <p:spPr bwMode="auto">
          <a:xfrm>
            <a:off x="142844" y="642918"/>
            <a:ext cx="8643998" cy="707886"/>
          </a:xfrm>
          <a:prstGeom prst="rect">
            <a:avLst/>
          </a:prstGeom>
          <a:noFill/>
          <a:ln w="9525">
            <a:noFill/>
            <a:miter lim="800000"/>
            <a:headEnd/>
            <a:tailEnd/>
          </a:ln>
          <a:effectLst/>
        </p:spPr>
        <p:txBody>
          <a:bodyPr wrap="square">
            <a:spAutoFit/>
          </a:bodyPr>
          <a:lstStyle/>
          <a:p>
            <a:pPr algn="r">
              <a:lnSpc>
                <a:spcPct val="100000"/>
              </a:lnSpc>
              <a:spcBef>
                <a:spcPct val="0"/>
              </a:spcBef>
              <a:buFontTx/>
              <a:buNone/>
            </a:pPr>
            <a:r>
              <a:rPr lang="es-ES" sz="4000" b="1" dirty="0" smtClean="0">
                <a:solidFill>
                  <a:schemeClr val="tx1"/>
                </a:solidFill>
                <a:latin typeface="Kingthings Trypewriter 2" pitchFamily="2" charset="0"/>
              </a:rPr>
              <a:t>1. </a:t>
            </a:r>
            <a:r>
              <a:rPr lang="es-ES" sz="4000" b="1" dirty="0" smtClean="0">
                <a:solidFill>
                  <a:schemeClr val="tx1">
                    <a:lumMod val="50000"/>
                    <a:lumOff val="50000"/>
                  </a:schemeClr>
                </a:solidFill>
                <a:latin typeface="Kingthings Trypewriter 2" pitchFamily="2" charset="0"/>
              </a:rPr>
              <a:t>CÓDIGO DE BOAS PRÁCTICAS</a:t>
            </a:r>
            <a:endParaRPr lang="gl-ES" sz="3600" b="1" dirty="0">
              <a:solidFill>
                <a:schemeClr val="tx1">
                  <a:lumMod val="50000"/>
                  <a:lumOff val="50000"/>
                </a:schemeClr>
              </a:solidFill>
              <a:latin typeface="Arial" charset="0"/>
            </a:endParaRPr>
          </a:p>
        </p:txBody>
      </p:sp>
      <p:pic>
        <p:nvPicPr>
          <p:cNvPr id="2050" name="Picture 2"/>
          <p:cNvPicPr>
            <a:picLocks noChangeAspect="1" noChangeArrowheads="1"/>
          </p:cNvPicPr>
          <p:nvPr/>
        </p:nvPicPr>
        <p:blipFill>
          <a:blip r:embed="rId5" cstate="print"/>
          <a:srcRect/>
          <a:stretch>
            <a:fillRect/>
          </a:stretch>
        </p:blipFill>
        <p:spPr bwMode="auto">
          <a:xfrm>
            <a:off x="194906" y="2643182"/>
            <a:ext cx="4377094" cy="3749117"/>
          </a:xfrm>
          <a:prstGeom prst="rect">
            <a:avLst/>
          </a:prstGeom>
          <a:noFill/>
          <a:ln w="9525">
            <a:noFill/>
            <a:miter lim="800000"/>
            <a:headEnd/>
            <a:tailEnd/>
          </a:ln>
          <a:effectLst/>
        </p:spPr>
      </p:pic>
      <p:sp>
        <p:nvSpPr>
          <p:cNvPr id="8" name="7 Rectángulo"/>
          <p:cNvSpPr/>
          <p:nvPr/>
        </p:nvSpPr>
        <p:spPr>
          <a:xfrm>
            <a:off x="4214810" y="1285860"/>
            <a:ext cx="4572000" cy="1015663"/>
          </a:xfrm>
          <a:prstGeom prst="rect">
            <a:avLst/>
          </a:prstGeom>
        </p:spPr>
        <p:txBody>
          <a:bodyPr>
            <a:spAutoFit/>
          </a:bodyPr>
          <a:lstStyle/>
          <a:p>
            <a:pPr algn="r"/>
            <a:r>
              <a:rPr lang="gl-ES" sz="2000" dirty="0" smtClean="0">
                <a:solidFill>
                  <a:schemeClr val="tx1">
                    <a:lumMod val="50000"/>
                    <a:lumOff val="50000"/>
                  </a:schemeClr>
                </a:solidFill>
                <a:latin typeface="+mj-lt"/>
              </a:rPr>
              <a:t>elaborado co acordo da</a:t>
            </a:r>
          </a:p>
          <a:p>
            <a:pPr algn="r"/>
            <a:r>
              <a:rPr lang="gl-ES" sz="2000" dirty="0" smtClean="0">
                <a:solidFill>
                  <a:schemeClr val="tx1">
                    <a:lumMod val="50000"/>
                    <a:lumOff val="50000"/>
                  </a:schemeClr>
                </a:solidFill>
                <a:latin typeface="+mj-lt"/>
              </a:rPr>
              <a:t>CCP e vinculante para todo o profesorado, que significa:</a:t>
            </a:r>
            <a:endParaRPr lang="gl-ES" sz="2000" dirty="0">
              <a:solidFill>
                <a:schemeClr val="tx1">
                  <a:lumMod val="50000"/>
                  <a:lumOff val="50000"/>
                </a:schemeClr>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2 Marcador de contenido"/>
          <p:cNvSpPr>
            <a:spLocks noGrp="1"/>
          </p:cNvSpPr>
          <p:nvPr>
            <p:ph idx="1"/>
          </p:nvPr>
        </p:nvSpPr>
        <p:spPr>
          <a:xfrm>
            <a:off x="457200" y="1600201"/>
            <a:ext cx="8229600" cy="1400172"/>
          </a:xfrm>
        </p:spPr>
        <p:txBody>
          <a:bodyPr/>
          <a:lstStyle/>
          <a:p>
            <a:pPr algn="ctr" eaLnBrk="1" hangingPunct="1">
              <a:spcBef>
                <a:spcPct val="0"/>
              </a:spcBef>
              <a:buFontTx/>
              <a:buNone/>
            </a:pPr>
            <a:r>
              <a:rPr lang="gl-ES" sz="8800" b="1" dirty="0" smtClean="0">
                <a:solidFill>
                  <a:srgbClr val="FFFF99"/>
                </a:solidFill>
                <a:latin typeface="Kingthings Trypewriter 2" pitchFamily="2" charset="0"/>
              </a:rPr>
              <a:t>Episodio 0</a:t>
            </a:r>
            <a:endParaRPr lang="gl-ES" sz="8800" dirty="0" smtClean="0">
              <a:solidFill>
                <a:srgbClr val="FFFF99"/>
              </a:solidFill>
              <a:latin typeface="Kingthings Trypewriter 2" pitchFamily="2" charset="0"/>
            </a:endParaRPr>
          </a:p>
          <a:p>
            <a:pPr algn="ctr" eaLnBrk="1" hangingPunct="1">
              <a:spcBef>
                <a:spcPct val="0"/>
              </a:spcBef>
              <a:buNone/>
            </a:pPr>
            <a:endParaRPr lang="es-ES" sz="2000" dirty="0" smtClean="0">
              <a:solidFill>
                <a:schemeClr val="bg1"/>
              </a:solidFill>
            </a:endParaRPr>
          </a:p>
        </p:txBody>
      </p:sp>
      <p:sp>
        <p:nvSpPr>
          <p:cNvPr id="3" name="2 Marcador de número de diapositiva"/>
          <p:cNvSpPr>
            <a:spLocks noGrp="1"/>
          </p:cNvSpPr>
          <p:nvPr>
            <p:ph type="sldNum" sz="quarter" idx="12"/>
          </p:nvPr>
        </p:nvSpPr>
        <p:spPr/>
        <p:txBody>
          <a:bodyPr/>
          <a:lstStyle/>
          <a:p>
            <a:pPr>
              <a:defRPr/>
            </a:pPr>
            <a:fld id="{D1D0E064-A186-48F4-9AD9-A214C28DC902}" type="slidenum">
              <a:rPr lang="gl-ES" smtClean="0">
                <a:solidFill>
                  <a:schemeClr val="bg1"/>
                </a:solidFill>
              </a:rPr>
              <a:pPr>
                <a:defRPr/>
              </a:pPr>
              <a:t>5</a:t>
            </a:fld>
            <a:endParaRPr lang="gl-ES" dirty="0">
              <a:solidFill>
                <a:schemeClr val="bg1"/>
              </a:solidFill>
            </a:endParaRPr>
          </a:p>
        </p:txBody>
      </p:sp>
      <p:sp>
        <p:nvSpPr>
          <p:cNvPr id="7" name="6 Rectángulo"/>
          <p:cNvSpPr/>
          <p:nvPr/>
        </p:nvSpPr>
        <p:spPr bwMode="auto">
          <a:xfrm>
            <a:off x="1835696" y="3429000"/>
            <a:ext cx="5572164" cy="1500198"/>
          </a:xfrm>
          <a:prstGeom prst="rect">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3200" b="0" i="1" u="none" strike="noStrike" cap="none" normalizeH="0" baseline="0" dirty="0" smtClean="0">
                <a:ln>
                  <a:noFill/>
                </a:ln>
                <a:solidFill>
                  <a:schemeClr val="accent3">
                    <a:lumMod val="65000"/>
                  </a:schemeClr>
                </a:solidFill>
                <a:effectLst/>
                <a:latin typeface="Arial" pitchFamily="34" charset="0"/>
              </a:rPr>
              <a:t>E </a:t>
            </a:r>
            <a:r>
              <a:rPr kumimoji="0" lang="es-ES" sz="3200" b="0" i="1" u="none" strike="noStrike" cap="none" normalizeH="0" baseline="0" dirty="0" err="1" smtClean="0">
                <a:ln>
                  <a:noFill/>
                </a:ln>
                <a:solidFill>
                  <a:schemeClr val="accent3">
                    <a:lumMod val="65000"/>
                  </a:schemeClr>
                </a:solidFill>
                <a:effectLst/>
                <a:latin typeface="Arial" pitchFamily="34" charset="0"/>
              </a:rPr>
              <a:t>ao</a:t>
            </a:r>
            <a:r>
              <a:rPr kumimoji="0" lang="es-ES" sz="3200" b="0" i="1" u="none" strike="noStrike" cap="none" normalizeH="0" baseline="0" dirty="0" smtClean="0">
                <a:ln>
                  <a:noFill/>
                </a:ln>
                <a:solidFill>
                  <a:schemeClr val="accent3">
                    <a:lumMod val="65000"/>
                  </a:schemeClr>
                </a:solidFill>
                <a:effectLst/>
                <a:latin typeface="Arial" pitchFamily="34" charset="0"/>
              </a:rPr>
              <a:t> principio era o caos</a:t>
            </a:r>
          </a:p>
          <a:p>
            <a:pPr marL="0" marR="0" indent="0" algn="ctr" defTabSz="914400" rtl="0" eaLnBrk="1" fontAlgn="base" latinLnBrk="0" hangingPunct="1">
              <a:lnSpc>
                <a:spcPct val="100000"/>
              </a:lnSpc>
              <a:spcBef>
                <a:spcPct val="0"/>
              </a:spcBef>
              <a:spcAft>
                <a:spcPct val="0"/>
              </a:spcAft>
              <a:buClrTx/>
              <a:buSzTx/>
              <a:buFontTx/>
              <a:buNone/>
              <a:tabLst/>
            </a:pPr>
            <a:r>
              <a:rPr lang="es-ES" sz="2400" i="1" dirty="0" smtClean="0">
                <a:solidFill>
                  <a:schemeClr val="accent3">
                    <a:lumMod val="65000"/>
                  </a:schemeClr>
                </a:solidFill>
                <a:latin typeface="Arial" pitchFamily="34" charset="0"/>
              </a:rPr>
              <a:t>(</a:t>
            </a:r>
            <a:r>
              <a:rPr lang="es-ES" sz="2400" i="1" dirty="0" err="1" smtClean="0">
                <a:solidFill>
                  <a:schemeClr val="accent3">
                    <a:lumMod val="65000"/>
                  </a:schemeClr>
                </a:solidFill>
                <a:latin typeface="Arial" pitchFamily="34" charset="0"/>
              </a:rPr>
              <a:t>Paráfrase</a:t>
            </a:r>
            <a:r>
              <a:rPr lang="es-ES" sz="2400" i="1" dirty="0" smtClean="0">
                <a:solidFill>
                  <a:schemeClr val="accent3">
                    <a:lumMod val="65000"/>
                  </a:schemeClr>
                </a:solidFill>
                <a:latin typeface="Arial" pitchFamily="34" charset="0"/>
              </a:rPr>
              <a:t> do </a:t>
            </a:r>
            <a:r>
              <a:rPr lang="es-ES" sz="2400" i="1" dirty="0" err="1" smtClean="0">
                <a:solidFill>
                  <a:schemeClr val="accent3">
                    <a:lumMod val="65000"/>
                  </a:schemeClr>
                </a:solidFill>
                <a:latin typeface="Arial" pitchFamily="34" charset="0"/>
              </a:rPr>
              <a:t>Xénese</a:t>
            </a:r>
            <a:r>
              <a:rPr lang="es-ES" sz="2400" i="1" dirty="0" smtClean="0">
                <a:solidFill>
                  <a:schemeClr val="accent3">
                    <a:lumMod val="65000"/>
                  </a:schemeClr>
                </a:solidFill>
                <a:latin typeface="Arial" pitchFamily="34" charset="0"/>
              </a:rPr>
              <a:t>)</a:t>
            </a:r>
            <a:endParaRPr kumimoji="0" lang="es-ES" sz="2400" b="0" i="1" u="none" strike="noStrike" cap="none" normalizeH="0" baseline="0" dirty="0" smtClean="0">
              <a:ln>
                <a:noFill/>
              </a:ln>
              <a:solidFill>
                <a:schemeClr val="accent3">
                  <a:lumMod val="65000"/>
                </a:schemeClr>
              </a:solidFill>
              <a:effectLst/>
              <a:latin typeface="Arial" pitchFamily="34" charset="0"/>
            </a:endParaRPr>
          </a:p>
        </p:txBody>
      </p:sp>
      <p:pic>
        <p:nvPicPr>
          <p:cNvPr id="6" name="Picture 2" descr="C:\Users\ISIADORA\Desktop\CFR PONTEVEDRA PROXECTO LECTOR NOVEMBRO 15\GRAFICOS\A VIDA E O CINE.png"/>
          <p:cNvPicPr>
            <a:picLocks noChangeAspect="1" noChangeArrowheads="1"/>
          </p:cNvPicPr>
          <p:nvPr/>
        </p:nvPicPr>
        <p:blipFill>
          <a:blip r:embed="rId3" cstate="print"/>
          <a:srcRect/>
          <a:stretch>
            <a:fillRect/>
          </a:stretch>
        </p:blipFill>
        <p:spPr bwMode="auto">
          <a:xfrm>
            <a:off x="7286644" y="428604"/>
            <a:ext cx="1438812" cy="123350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cstate="print"/>
          <a:srcRect/>
          <a:stretch>
            <a:fillRect/>
          </a:stretch>
        </p:blipFill>
        <p:spPr bwMode="auto">
          <a:xfrm>
            <a:off x="5259538" y="1714488"/>
            <a:ext cx="3384428" cy="4786346"/>
          </a:xfrm>
          <a:prstGeom prst="rect">
            <a:avLst/>
          </a:prstGeom>
          <a:noFill/>
          <a:ln w="9525">
            <a:noFill/>
            <a:miter lim="800000"/>
            <a:headEnd/>
            <a:tailEnd/>
          </a:ln>
          <a:effectLst/>
        </p:spPr>
      </p:pic>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pPr>
                <a:defRPr/>
              </a:pPr>
              <a:t>50</a:t>
            </a:fld>
            <a:endParaRPr lang="gl-ES"/>
          </a:p>
        </p:txBody>
      </p:sp>
      <p:sp>
        <p:nvSpPr>
          <p:cNvPr id="9" name="Rectangle 2"/>
          <p:cNvSpPr>
            <a:spLocks noChangeArrowheads="1"/>
          </p:cNvSpPr>
          <p:nvPr/>
        </p:nvSpPr>
        <p:spPr bwMode="auto">
          <a:xfrm>
            <a:off x="71406" y="357166"/>
            <a:ext cx="8715436" cy="1323439"/>
          </a:xfrm>
          <a:prstGeom prst="rect">
            <a:avLst/>
          </a:prstGeom>
          <a:noFill/>
          <a:ln w="9525">
            <a:noFill/>
            <a:miter lim="800000"/>
            <a:headEnd/>
            <a:tailEnd/>
          </a:ln>
          <a:effectLst/>
        </p:spPr>
        <p:txBody>
          <a:bodyPr wrap="square">
            <a:spAutoFit/>
          </a:bodyPr>
          <a:lstStyle/>
          <a:p>
            <a:pPr algn="r">
              <a:lnSpc>
                <a:spcPct val="100000"/>
              </a:lnSpc>
              <a:spcBef>
                <a:spcPct val="0"/>
              </a:spcBef>
              <a:buFontTx/>
              <a:buNone/>
            </a:pPr>
            <a:r>
              <a:rPr lang="es-ES" sz="4000" b="1" dirty="0" smtClean="0">
                <a:solidFill>
                  <a:schemeClr val="tx1"/>
                </a:solidFill>
                <a:latin typeface="Kingthings Trypewriter 2" pitchFamily="2" charset="0"/>
              </a:rPr>
              <a:t>2. </a:t>
            </a:r>
            <a:r>
              <a:rPr lang="es-ES" sz="4000" b="1" dirty="0" smtClean="0">
                <a:solidFill>
                  <a:schemeClr val="tx1">
                    <a:lumMod val="50000"/>
                    <a:lumOff val="50000"/>
                  </a:schemeClr>
                </a:solidFill>
                <a:latin typeface="Kingthings Trypewriter 2" pitchFamily="2" charset="0"/>
              </a:rPr>
              <a:t>ACORDOS DA CCP PARA A MELLORA DE EXRESIÓN ESCRITA</a:t>
            </a:r>
            <a:endParaRPr lang="gl-ES" sz="3600" b="1" dirty="0">
              <a:solidFill>
                <a:schemeClr val="tx1">
                  <a:lumMod val="50000"/>
                  <a:lumOff val="50000"/>
                </a:schemeClr>
              </a:solidFill>
              <a:latin typeface="Arial" charset="0"/>
            </a:endParaRPr>
          </a:p>
        </p:txBody>
      </p:sp>
      <p:pic>
        <p:nvPicPr>
          <p:cNvPr id="1026" name="Picture 2"/>
          <p:cNvPicPr>
            <a:picLocks noChangeAspect="1" noChangeArrowheads="1"/>
          </p:cNvPicPr>
          <p:nvPr/>
        </p:nvPicPr>
        <p:blipFill>
          <a:blip r:embed="rId5" cstate="print"/>
          <a:srcRect/>
          <a:stretch>
            <a:fillRect/>
          </a:stretch>
        </p:blipFill>
        <p:spPr bwMode="auto">
          <a:xfrm>
            <a:off x="1544762" y="1714488"/>
            <a:ext cx="3616692"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51</a:t>
            </a:fld>
            <a:endParaRPr lang="gl-ES" dirty="0">
              <a:solidFill>
                <a:schemeClr val="bg1"/>
              </a:solidFill>
            </a:endParaRPr>
          </a:p>
        </p:txBody>
      </p:sp>
      <p:sp>
        <p:nvSpPr>
          <p:cNvPr id="9" name="Rectangle 2"/>
          <p:cNvSpPr>
            <a:spLocks noChangeArrowheads="1"/>
          </p:cNvSpPr>
          <p:nvPr/>
        </p:nvSpPr>
        <p:spPr bwMode="auto">
          <a:xfrm>
            <a:off x="785786" y="918504"/>
            <a:ext cx="7929618" cy="1938992"/>
          </a:xfrm>
          <a:prstGeom prst="rect">
            <a:avLst/>
          </a:prstGeom>
          <a:noFill/>
          <a:ln w="9525">
            <a:noFill/>
            <a:miter lim="800000"/>
            <a:headEnd/>
            <a:tailEnd/>
          </a:ln>
          <a:effectLst/>
        </p:spPr>
        <p:txBody>
          <a:bodyPr wrap="square">
            <a:spAutoFit/>
          </a:bodyPr>
          <a:lstStyle/>
          <a:p>
            <a:pPr algn="r">
              <a:lnSpc>
                <a:spcPct val="100000"/>
              </a:lnSpc>
              <a:spcBef>
                <a:spcPct val="0"/>
              </a:spcBef>
              <a:buFontTx/>
              <a:buNone/>
            </a:pPr>
            <a:r>
              <a:rPr lang="es-ES" sz="4000" b="1" dirty="0" smtClean="0">
                <a:solidFill>
                  <a:schemeClr val="tx1"/>
                </a:solidFill>
                <a:latin typeface="Kingthings Trypewriter 2" pitchFamily="2" charset="0"/>
              </a:rPr>
              <a:t>3. </a:t>
            </a:r>
            <a:r>
              <a:rPr lang="es-ES" sz="4000" b="1" dirty="0" smtClean="0">
                <a:solidFill>
                  <a:schemeClr val="tx1">
                    <a:lumMod val="50000"/>
                    <a:lumOff val="50000"/>
                  </a:schemeClr>
                </a:solidFill>
                <a:latin typeface="Kingthings Trypewriter 2" pitchFamily="2" charset="0"/>
              </a:rPr>
              <a:t>LIÑAS PRIORITARIAS DE ACTUACIÓN DA</a:t>
            </a:r>
          </a:p>
          <a:p>
            <a:pPr algn="r">
              <a:lnSpc>
                <a:spcPct val="100000"/>
              </a:lnSpc>
              <a:spcBef>
                <a:spcPct val="0"/>
              </a:spcBef>
              <a:buFontTx/>
              <a:buNone/>
            </a:pPr>
            <a:r>
              <a:rPr lang="es-ES" sz="4000" b="1" dirty="0" smtClean="0">
                <a:solidFill>
                  <a:schemeClr val="tx1">
                    <a:lumMod val="50000"/>
                    <a:lumOff val="50000"/>
                  </a:schemeClr>
                </a:solidFill>
                <a:latin typeface="Kingthings Trypewriter 2" pitchFamily="2" charset="0"/>
              </a:rPr>
              <a:t>BIBLIOTECA ESCOLAR</a:t>
            </a:r>
            <a:endParaRPr lang="gl-ES" sz="3600" b="1" dirty="0">
              <a:solidFill>
                <a:schemeClr val="tx1">
                  <a:lumMod val="50000"/>
                  <a:lumOff val="50000"/>
                </a:schemeClr>
              </a:solidFill>
              <a:latin typeface="Arial" charset="0"/>
            </a:endParaRPr>
          </a:p>
        </p:txBody>
      </p:sp>
      <p:sp>
        <p:nvSpPr>
          <p:cNvPr id="4" name="3 Rectángulo"/>
          <p:cNvSpPr/>
          <p:nvPr/>
        </p:nvSpPr>
        <p:spPr>
          <a:xfrm>
            <a:off x="1785918" y="3589099"/>
            <a:ext cx="7072330" cy="2554545"/>
          </a:xfrm>
          <a:prstGeom prst="rect">
            <a:avLst/>
          </a:prstGeom>
          <a:solidFill>
            <a:schemeClr val="bg1"/>
          </a:solidFill>
        </p:spPr>
        <p:txBody>
          <a:bodyPr wrap="square">
            <a:spAutoFit/>
          </a:bodyPr>
          <a:lstStyle/>
          <a:p>
            <a:pPr marL="360363" indent="-360363">
              <a:buFont typeface="Arial" pitchFamily="34" charset="0"/>
              <a:buChar char="•"/>
            </a:pPr>
            <a:r>
              <a:rPr lang="gl-ES" sz="2000" dirty="0" smtClean="0">
                <a:solidFill>
                  <a:schemeClr val="tx1"/>
                </a:solidFill>
                <a:latin typeface="+mj-lt"/>
              </a:rPr>
              <a:t>Organización e xestión</a:t>
            </a:r>
          </a:p>
          <a:p>
            <a:pPr marL="360363" indent="-360363">
              <a:buFont typeface="Arial" pitchFamily="34" charset="0"/>
              <a:buChar char="•"/>
            </a:pPr>
            <a:r>
              <a:rPr lang="es-ES" sz="2000" dirty="0" smtClean="0">
                <a:solidFill>
                  <a:schemeClr val="tx1"/>
                </a:solidFill>
                <a:latin typeface="+mj-lt"/>
              </a:rPr>
              <a:t>Dinamización e promoción dos recursos da </a:t>
            </a:r>
            <a:r>
              <a:rPr lang="pt-BR" sz="2000" dirty="0" smtClean="0">
                <a:solidFill>
                  <a:schemeClr val="tx1"/>
                </a:solidFill>
                <a:latin typeface="+mj-lt"/>
              </a:rPr>
              <a:t>Biblioteca, </a:t>
            </a:r>
            <a:r>
              <a:rPr lang="pt-BR" sz="2000" dirty="0" err="1" smtClean="0">
                <a:solidFill>
                  <a:schemeClr val="tx1"/>
                </a:solidFill>
                <a:latin typeface="+mj-lt"/>
              </a:rPr>
              <a:t>integración</a:t>
            </a:r>
            <a:r>
              <a:rPr lang="pt-BR" sz="2000" dirty="0" smtClean="0">
                <a:solidFill>
                  <a:schemeClr val="tx1"/>
                </a:solidFill>
                <a:latin typeface="+mj-lt"/>
              </a:rPr>
              <a:t> no tratamento do currículo e </a:t>
            </a:r>
            <a:r>
              <a:rPr lang="pt-BR" sz="2000" dirty="0" err="1" smtClean="0">
                <a:solidFill>
                  <a:schemeClr val="tx1"/>
                </a:solidFill>
                <a:latin typeface="+mj-lt"/>
              </a:rPr>
              <a:t>contribución</a:t>
            </a:r>
            <a:r>
              <a:rPr lang="pt-BR" sz="2000" dirty="0" smtClean="0">
                <a:solidFill>
                  <a:schemeClr val="tx1"/>
                </a:solidFill>
                <a:latin typeface="+mj-lt"/>
              </a:rPr>
              <a:t> ao </a:t>
            </a:r>
            <a:r>
              <a:rPr lang="pt-BR" sz="2000" dirty="0" err="1" smtClean="0">
                <a:solidFill>
                  <a:schemeClr val="tx1"/>
                </a:solidFill>
                <a:latin typeface="+mj-lt"/>
              </a:rPr>
              <a:t>desenvolvemento</a:t>
            </a:r>
            <a:r>
              <a:rPr lang="pt-BR" sz="2000" dirty="0" smtClean="0">
                <a:solidFill>
                  <a:schemeClr val="tx1"/>
                </a:solidFill>
                <a:latin typeface="+mj-lt"/>
              </a:rPr>
              <a:t> </a:t>
            </a:r>
            <a:r>
              <a:rPr lang="gl-ES" sz="2000" dirty="0" smtClean="0">
                <a:solidFill>
                  <a:schemeClr val="tx1"/>
                </a:solidFill>
                <a:latin typeface="+mj-lt"/>
              </a:rPr>
              <a:t>das competencias básicas.</a:t>
            </a:r>
          </a:p>
          <a:p>
            <a:pPr marL="360363" indent="-360363">
              <a:buFont typeface="Arial" pitchFamily="34" charset="0"/>
              <a:buChar char="•"/>
            </a:pPr>
            <a:r>
              <a:rPr lang="es-ES" sz="2000" dirty="0" smtClean="0">
                <a:solidFill>
                  <a:schemeClr val="tx1"/>
                </a:solidFill>
                <a:latin typeface="+mj-lt"/>
              </a:rPr>
              <a:t>En relación coa formación de usuarios e a educación para o acceso á información.</a:t>
            </a:r>
          </a:p>
          <a:p>
            <a:pPr marL="360363" indent="-360363">
              <a:buFont typeface="Arial" pitchFamily="34" charset="0"/>
              <a:buChar char="•"/>
            </a:pPr>
            <a:r>
              <a:rPr lang="gl-ES" sz="2000" dirty="0" smtClean="0">
                <a:solidFill>
                  <a:schemeClr val="tx1"/>
                </a:solidFill>
                <a:latin typeface="+mj-lt"/>
              </a:rPr>
              <a:t>En relación co fomento da lectura e co d</a:t>
            </a:r>
            <a:r>
              <a:rPr lang="pt-BR" sz="2000" dirty="0" err="1" smtClean="0">
                <a:solidFill>
                  <a:schemeClr val="tx1"/>
                </a:solidFill>
                <a:latin typeface="+mj-lt"/>
              </a:rPr>
              <a:t>esenvolvemento</a:t>
            </a:r>
            <a:r>
              <a:rPr lang="pt-BR" sz="2000" dirty="0" smtClean="0">
                <a:solidFill>
                  <a:schemeClr val="tx1"/>
                </a:solidFill>
                <a:latin typeface="+mj-lt"/>
              </a:rPr>
              <a:t> do </a:t>
            </a:r>
            <a:r>
              <a:rPr lang="pt-BR" sz="2000" dirty="0" err="1" smtClean="0">
                <a:solidFill>
                  <a:schemeClr val="tx1"/>
                </a:solidFill>
                <a:latin typeface="+mj-lt"/>
              </a:rPr>
              <a:t>proxecto</a:t>
            </a:r>
            <a:r>
              <a:rPr lang="pt-BR" sz="2000" dirty="0" smtClean="0">
                <a:solidFill>
                  <a:schemeClr val="tx1"/>
                </a:solidFill>
                <a:latin typeface="+mj-lt"/>
              </a:rPr>
              <a:t> </a:t>
            </a:r>
            <a:r>
              <a:rPr lang="pt-BR" sz="2000" dirty="0" err="1" smtClean="0">
                <a:solidFill>
                  <a:schemeClr val="tx1"/>
                </a:solidFill>
                <a:latin typeface="+mj-lt"/>
              </a:rPr>
              <a:t>lector</a:t>
            </a:r>
            <a:r>
              <a:rPr lang="pt-BR" sz="2000" dirty="0" smtClean="0">
                <a:solidFill>
                  <a:schemeClr val="tx1"/>
                </a:solidFill>
                <a:latin typeface="+mj-lt"/>
              </a:rPr>
              <a:t> de c</a:t>
            </a:r>
            <a:r>
              <a:rPr lang="gl-ES" sz="2000" dirty="0" smtClean="0">
                <a:solidFill>
                  <a:schemeClr val="tx1"/>
                </a:solidFill>
                <a:latin typeface="+mj-lt"/>
              </a:rPr>
              <a:t>entro.</a:t>
            </a:r>
            <a:endParaRPr lang="gl-ES" sz="2000" dirty="0">
              <a:solidFill>
                <a:schemeClr val="tx1"/>
              </a:solidFill>
              <a:latin typeface="+mj-lt"/>
            </a:endParaRPr>
          </a:p>
        </p:txBody>
      </p:sp>
      <p:sp>
        <p:nvSpPr>
          <p:cNvPr id="5" name="4 Elipse"/>
          <p:cNvSpPr/>
          <p:nvPr/>
        </p:nvSpPr>
        <p:spPr bwMode="auto">
          <a:xfrm>
            <a:off x="827584" y="2492896"/>
            <a:ext cx="1296144" cy="1296144"/>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gl-ES" sz="6000" b="0" i="0" u="none" strike="noStrike" cap="none" normalizeH="0" baseline="0" smtClean="0">
              <a:ln>
                <a:noFill/>
              </a:ln>
              <a:solidFill>
                <a:schemeClr val="bg1"/>
              </a:solidFill>
              <a:effectLst/>
              <a:latin typeface="Bradley Hand ITC" pitchFamily="66" charset="0"/>
            </a:endParaRPr>
          </a:p>
        </p:txBody>
      </p:sp>
      <p:sp>
        <p:nvSpPr>
          <p:cNvPr id="6" name="5 Elipse"/>
          <p:cNvSpPr/>
          <p:nvPr/>
        </p:nvSpPr>
        <p:spPr bwMode="auto">
          <a:xfrm>
            <a:off x="-108520" y="1124744"/>
            <a:ext cx="2304256" cy="1728192"/>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gl-ES" sz="6000" b="0" i="0" u="none" strike="noStrike" cap="none" normalizeH="0" baseline="0" smtClean="0">
              <a:ln>
                <a:noFill/>
              </a:ln>
              <a:solidFill>
                <a:schemeClr val="bg1"/>
              </a:solidFill>
              <a:effectLst/>
              <a:latin typeface="Bradley Hand ITC" pitchFamily="66" charset="0"/>
            </a:endParaRPr>
          </a:p>
        </p:txBody>
      </p:sp>
      <p:sp>
        <p:nvSpPr>
          <p:cNvPr id="8" name="7 Elipse"/>
          <p:cNvSpPr/>
          <p:nvPr/>
        </p:nvSpPr>
        <p:spPr bwMode="auto">
          <a:xfrm>
            <a:off x="1043608" y="1916832"/>
            <a:ext cx="1080120" cy="144016"/>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gl-ES" sz="6000" b="0" i="0" u="none" strike="noStrike" cap="none" normalizeH="0" baseline="0" smtClean="0">
              <a:ln>
                <a:noFill/>
              </a:ln>
              <a:solidFill>
                <a:schemeClr val="bg1"/>
              </a:solidFill>
              <a:effectLst/>
              <a:latin typeface="Bradley Hand ITC" pitchFamily="66" charset="0"/>
            </a:endParaRPr>
          </a:p>
        </p:txBody>
      </p:sp>
      <p:sp>
        <p:nvSpPr>
          <p:cNvPr id="11" name="10 Elipse"/>
          <p:cNvSpPr/>
          <p:nvPr/>
        </p:nvSpPr>
        <p:spPr bwMode="auto">
          <a:xfrm rot="20084092">
            <a:off x="899592" y="2132856"/>
            <a:ext cx="1728192" cy="1512168"/>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gl-ES" sz="1800" b="0" i="0" u="none" strike="noStrike" cap="none" normalizeH="0" baseline="0" dirty="0" smtClean="0">
                <a:ln>
                  <a:noFill/>
                </a:ln>
                <a:solidFill>
                  <a:schemeClr val="bg1"/>
                </a:solidFill>
                <a:effectLst/>
                <a:latin typeface="Arial" pitchFamily="34" charset="0"/>
              </a:rPr>
              <a:t>XA CASE É</a:t>
            </a:r>
          </a:p>
          <a:p>
            <a:pPr marL="0" marR="0" indent="0" algn="ctr" defTabSz="914400" rtl="0" eaLnBrk="1" fontAlgn="base" latinLnBrk="0" hangingPunct="1">
              <a:lnSpc>
                <a:spcPct val="100000"/>
              </a:lnSpc>
              <a:spcBef>
                <a:spcPct val="0"/>
              </a:spcBef>
              <a:spcAft>
                <a:spcPct val="0"/>
              </a:spcAft>
              <a:buClrTx/>
              <a:buSzTx/>
              <a:buFontTx/>
              <a:buNone/>
              <a:tabLst/>
            </a:pPr>
            <a:r>
              <a:rPr lang="gl-ES" sz="1800" dirty="0" smtClean="0">
                <a:latin typeface="Arial" pitchFamily="34" charset="0"/>
              </a:rPr>
              <a:t>PLAN DE</a:t>
            </a:r>
          </a:p>
          <a:p>
            <a:pPr marL="0" marR="0" indent="0" algn="ctr" defTabSz="914400" rtl="0" eaLnBrk="1" fontAlgn="base" latinLnBrk="0" hangingPunct="1">
              <a:lnSpc>
                <a:spcPct val="100000"/>
              </a:lnSpc>
              <a:spcBef>
                <a:spcPct val="0"/>
              </a:spcBef>
              <a:spcAft>
                <a:spcPct val="0"/>
              </a:spcAft>
              <a:buClrTx/>
              <a:buSzTx/>
              <a:buFontTx/>
              <a:buNone/>
              <a:tabLst/>
            </a:pPr>
            <a:r>
              <a:rPr lang="gl-ES" sz="1800" dirty="0" smtClean="0">
                <a:latin typeface="Arial" pitchFamily="34" charset="0"/>
              </a:rPr>
              <a:t>LECTURA!</a:t>
            </a:r>
            <a:endParaRPr kumimoji="0" lang="gl-ES" sz="18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52</a:t>
            </a:fld>
            <a:endParaRPr lang="gl-ES" dirty="0">
              <a:solidFill>
                <a:schemeClr val="bg1"/>
              </a:solidFill>
            </a:endParaRPr>
          </a:p>
        </p:txBody>
      </p:sp>
      <p:sp>
        <p:nvSpPr>
          <p:cNvPr id="9" name="Rectangle 2"/>
          <p:cNvSpPr>
            <a:spLocks noChangeArrowheads="1"/>
          </p:cNvSpPr>
          <p:nvPr/>
        </p:nvSpPr>
        <p:spPr bwMode="auto">
          <a:xfrm>
            <a:off x="357158" y="142852"/>
            <a:ext cx="7929618" cy="1323439"/>
          </a:xfrm>
          <a:prstGeom prst="rect">
            <a:avLst/>
          </a:prstGeom>
          <a:noFill/>
          <a:ln w="9525">
            <a:noFill/>
            <a:miter lim="800000"/>
            <a:headEnd/>
            <a:tailEnd/>
          </a:ln>
          <a:effectLst/>
        </p:spPr>
        <p:txBody>
          <a:bodyPr wrap="square">
            <a:spAutoFit/>
          </a:bodyPr>
          <a:lstStyle/>
          <a:p>
            <a:pPr algn="r">
              <a:lnSpc>
                <a:spcPct val="100000"/>
              </a:lnSpc>
              <a:spcBef>
                <a:spcPct val="0"/>
              </a:spcBef>
              <a:buFontTx/>
              <a:buNone/>
            </a:pPr>
            <a:r>
              <a:rPr lang="es-ES" sz="4000" b="1" dirty="0" smtClean="0">
                <a:solidFill>
                  <a:schemeClr val="tx1"/>
                </a:solidFill>
                <a:latin typeface="Kingthings Trypewriter 2" pitchFamily="2" charset="0"/>
              </a:rPr>
              <a:t>4. </a:t>
            </a:r>
            <a:r>
              <a:rPr lang="es-ES" sz="4000" b="1" dirty="0" smtClean="0">
                <a:solidFill>
                  <a:schemeClr val="tx1">
                    <a:lumMod val="50000"/>
                    <a:lumOff val="50000"/>
                  </a:schemeClr>
                </a:solidFill>
                <a:latin typeface="Kingthings Trypewriter 2" pitchFamily="2" charset="0"/>
              </a:rPr>
              <a:t>CONTRIBUCIÓN DOS DEPARTAMENTOS</a:t>
            </a:r>
            <a:endParaRPr lang="gl-ES" sz="3600" b="1" dirty="0">
              <a:solidFill>
                <a:schemeClr val="tx1">
                  <a:lumMod val="50000"/>
                  <a:lumOff val="50000"/>
                </a:schemeClr>
              </a:solidFill>
              <a:latin typeface="Arial" charset="0"/>
            </a:endParaRPr>
          </a:p>
        </p:txBody>
      </p:sp>
      <p:pic>
        <p:nvPicPr>
          <p:cNvPr id="3074" name="Picture 2"/>
          <p:cNvPicPr>
            <a:picLocks noChangeAspect="1" noChangeArrowheads="1"/>
          </p:cNvPicPr>
          <p:nvPr/>
        </p:nvPicPr>
        <p:blipFill>
          <a:blip r:embed="rId4" cstate="print"/>
          <a:srcRect/>
          <a:stretch>
            <a:fillRect/>
          </a:stretch>
        </p:blipFill>
        <p:spPr bwMode="auto">
          <a:xfrm>
            <a:off x="3795738" y="1500174"/>
            <a:ext cx="4419600" cy="5124450"/>
          </a:xfrm>
          <a:prstGeom prst="rect">
            <a:avLst/>
          </a:prstGeom>
          <a:noFill/>
          <a:ln w="9525">
            <a:noFill/>
            <a:miter lim="800000"/>
            <a:headEnd/>
            <a:tailEnd/>
          </a:ln>
          <a:effectLst/>
        </p:spPr>
      </p:pic>
      <p:sp>
        <p:nvSpPr>
          <p:cNvPr id="5" name="4 Elipse"/>
          <p:cNvSpPr/>
          <p:nvPr/>
        </p:nvSpPr>
        <p:spPr bwMode="auto">
          <a:xfrm rot="20321983">
            <a:off x="2123329" y="2323087"/>
            <a:ext cx="1728192" cy="1512168"/>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gl-ES" sz="1800" b="0" i="0" u="none" strike="noStrike" cap="none" normalizeH="0" baseline="0" dirty="0" smtClean="0">
                <a:ln>
                  <a:noFill/>
                </a:ln>
                <a:solidFill>
                  <a:schemeClr val="bg1"/>
                </a:solidFill>
                <a:effectLst/>
                <a:latin typeface="Arial" pitchFamily="34" charset="0"/>
              </a:rPr>
              <a:t>XA CASE É</a:t>
            </a:r>
          </a:p>
          <a:p>
            <a:pPr marL="0" marR="0" indent="0" algn="ctr" defTabSz="914400" rtl="0" eaLnBrk="1" fontAlgn="base" latinLnBrk="0" hangingPunct="1">
              <a:lnSpc>
                <a:spcPct val="100000"/>
              </a:lnSpc>
              <a:spcBef>
                <a:spcPct val="0"/>
              </a:spcBef>
              <a:spcAft>
                <a:spcPct val="0"/>
              </a:spcAft>
              <a:buClrTx/>
              <a:buSzTx/>
              <a:buFontTx/>
              <a:buNone/>
              <a:tabLst/>
            </a:pPr>
            <a:r>
              <a:rPr lang="gl-ES" sz="1800" dirty="0" smtClean="0">
                <a:latin typeface="Arial" pitchFamily="34" charset="0"/>
              </a:rPr>
              <a:t>PLAN DE</a:t>
            </a:r>
          </a:p>
          <a:p>
            <a:pPr marL="0" marR="0" indent="0" algn="ctr" defTabSz="914400" rtl="0" eaLnBrk="1" fontAlgn="base" latinLnBrk="0" hangingPunct="1">
              <a:lnSpc>
                <a:spcPct val="100000"/>
              </a:lnSpc>
              <a:spcBef>
                <a:spcPct val="0"/>
              </a:spcBef>
              <a:spcAft>
                <a:spcPct val="0"/>
              </a:spcAft>
              <a:buClrTx/>
              <a:buSzTx/>
              <a:buFontTx/>
              <a:buNone/>
              <a:tabLst/>
            </a:pPr>
            <a:r>
              <a:rPr lang="gl-ES" sz="1800" dirty="0" smtClean="0">
                <a:latin typeface="Arial" pitchFamily="34" charset="0"/>
              </a:rPr>
              <a:t>LECTURA!</a:t>
            </a:r>
            <a:endParaRPr kumimoji="0" lang="gl-ES" sz="18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53</a:t>
            </a:fld>
            <a:endParaRPr lang="gl-ES" dirty="0">
              <a:solidFill>
                <a:schemeClr val="bg1"/>
              </a:solidFill>
            </a:endParaRPr>
          </a:p>
        </p:txBody>
      </p:sp>
      <p:sp>
        <p:nvSpPr>
          <p:cNvPr id="5" name="Rectangle 2"/>
          <p:cNvSpPr>
            <a:spLocks noChangeArrowheads="1"/>
          </p:cNvSpPr>
          <p:nvPr/>
        </p:nvSpPr>
        <p:spPr bwMode="auto">
          <a:xfrm>
            <a:off x="714348" y="2477998"/>
            <a:ext cx="7429552" cy="317009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...e seguimos </a:t>
            </a:r>
            <a:r>
              <a:rPr lang="es-ES" sz="4000" b="1" dirty="0" err="1" smtClean="0">
                <a:solidFill>
                  <a:schemeClr val="tx2"/>
                </a:solidFill>
                <a:latin typeface="Kingthings Trypewriter 2" pitchFamily="2" charset="0"/>
              </a:rPr>
              <a:t>co</a:t>
            </a:r>
            <a:endParaRPr lang="es-ES" sz="4000" b="1" dirty="0" smtClean="0">
              <a:solidFill>
                <a:schemeClr val="tx2"/>
              </a:solidFill>
              <a:latin typeface="Kingthings Trypewriter 2" pitchFamily="2" charset="0"/>
            </a:endParaRPr>
          </a:p>
          <a:p>
            <a:pPr algn="ctr">
              <a:lnSpc>
                <a:spcPct val="100000"/>
              </a:lnSpc>
              <a:spcBef>
                <a:spcPct val="0"/>
              </a:spcBef>
              <a:buFontTx/>
              <a:buNone/>
            </a:pPr>
            <a:r>
              <a:rPr lang="es-ES" sz="4000" b="1" dirty="0" smtClean="0">
                <a:solidFill>
                  <a:schemeClr val="tx2"/>
                </a:solidFill>
                <a:latin typeface="Kingthings Trypewriter 2" pitchFamily="2" charset="0"/>
              </a:rPr>
              <a:t>PLAN ANUAL DE LECTURA</a:t>
            </a:r>
          </a:p>
          <a:p>
            <a:pPr algn="ctr">
              <a:lnSpc>
                <a:spcPct val="100000"/>
              </a:lnSpc>
              <a:spcBef>
                <a:spcPct val="0"/>
              </a:spcBef>
              <a:buFontTx/>
              <a:buNone/>
            </a:pPr>
            <a:r>
              <a:rPr lang="es-ES" sz="4000" b="1" dirty="0" smtClean="0">
                <a:latin typeface="Kingthings Trypewriter 2" pitchFamily="2" charset="0"/>
              </a:rPr>
              <a:t>que é en </a:t>
            </a:r>
            <a:r>
              <a:rPr lang="es-ES" sz="4000" b="1" dirty="0" err="1" smtClean="0">
                <a:latin typeface="Kingthings Trypewriter 2" pitchFamily="2" charset="0"/>
              </a:rPr>
              <a:t>realidade</a:t>
            </a:r>
            <a:r>
              <a:rPr lang="es-ES" sz="4000" b="1" dirty="0" smtClean="0">
                <a:latin typeface="Kingthings Trypewriter 2" pitchFamily="2" charset="0"/>
              </a:rPr>
              <a:t> </a:t>
            </a:r>
            <a:r>
              <a:rPr lang="es-ES" sz="4000" b="1" dirty="0" err="1" smtClean="0">
                <a:latin typeface="Kingthings Trypewriter 2" pitchFamily="2" charset="0"/>
              </a:rPr>
              <a:t>unha</a:t>
            </a:r>
            <a:r>
              <a:rPr lang="es-ES" sz="4000" b="1" dirty="0" smtClean="0">
                <a:latin typeface="Kingthings Trypewriter 2" pitchFamily="2" charset="0"/>
              </a:rPr>
              <a:t> compilación de prácticas preexistentes</a:t>
            </a:r>
            <a:endParaRPr lang="gl-ES" sz="3600" b="1" dirty="0">
              <a:latin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645295EF-8CD9-48A4-BE51-7E9553062DEE}" type="slidenum">
              <a:rPr lang="gl-ES" smtClean="0">
                <a:solidFill>
                  <a:schemeClr val="bg1"/>
                </a:solidFill>
              </a:rPr>
              <a:pPr>
                <a:defRPr/>
              </a:pPr>
              <a:t>54</a:t>
            </a:fld>
            <a:endParaRPr lang="gl-ES" dirty="0">
              <a:solidFill>
                <a:schemeClr val="bg1"/>
              </a:solidFill>
            </a:endParaRPr>
          </a:p>
        </p:txBody>
      </p:sp>
      <p:sp>
        <p:nvSpPr>
          <p:cNvPr id="4" name="3 Rectángulo"/>
          <p:cNvSpPr/>
          <p:nvPr/>
        </p:nvSpPr>
        <p:spPr>
          <a:xfrm>
            <a:off x="899592" y="3717032"/>
            <a:ext cx="7704856" cy="2277547"/>
          </a:xfrm>
          <a:prstGeom prst="rect">
            <a:avLst/>
          </a:prstGeom>
        </p:spPr>
        <p:txBody>
          <a:bodyPr wrap="square">
            <a:spAutoFit/>
          </a:bodyPr>
          <a:lstStyle/>
          <a:p>
            <a:pPr algn="ctr"/>
            <a:r>
              <a:rPr lang="es-ES" sz="5400" b="1" dirty="0" smtClean="0">
                <a:latin typeface="Kingthings Trypewriter 2" pitchFamily="2" charset="0"/>
              </a:rPr>
              <a:t>Crítica e público</a:t>
            </a:r>
            <a:r>
              <a:rPr lang="es-ES" sz="5400" b="1" dirty="0" smtClean="0">
                <a:solidFill>
                  <a:srgbClr val="FFFF99"/>
                </a:solidFill>
                <a:latin typeface="Kingthings Trypewriter 2" pitchFamily="2" charset="0"/>
              </a:rPr>
              <a:t/>
            </a:r>
            <a:br>
              <a:rPr lang="es-ES" sz="5400" b="1" dirty="0" smtClean="0">
                <a:solidFill>
                  <a:srgbClr val="FFFF99"/>
                </a:solidFill>
                <a:latin typeface="Kingthings Trypewriter 2" pitchFamily="2" charset="0"/>
              </a:rPr>
            </a:br>
            <a:r>
              <a:rPr lang="es-ES" sz="8800" b="1" dirty="0" smtClean="0">
                <a:solidFill>
                  <a:srgbClr val="FFFF00"/>
                </a:solidFill>
                <a:latin typeface="Kingthings Trypewriter 2" pitchFamily="2" charset="0"/>
              </a:rPr>
              <a:t>AVALIACIÓN</a:t>
            </a:r>
            <a:endParaRPr lang="gl-ES" sz="5400" dirty="0"/>
          </a:p>
        </p:txBody>
      </p:sp>
      <p:pic>
        <p:nvPicPr>
          <p:cNvPr id="7" name="Picture 2" descr="C:\Users\ISIADORA\Desktop\CFR PONTEVEDRA PROXECTO LECTOR NOVEMBRO 15\GRAFICOS\A VIDA E O CINE.png"/>
          <p:cNvPicPr>
            <a:picLocks noChangeAspect="1" noChangeArrowheads="1"/>
          </p:cNvPicPr>
          <p:nvPr/>
        </p:nvPicPr>
        <p:blipFill>
          <a:blip r:embed="rId3" cstate="print"/>
          <a:srcRect/>
          <a:stretch>
            <a:fillRect/>
          </a:stretch>
        </p:blipFill>
        <p:spPr bwMode="auto">
          <a:xfrm>
            <a:off x="7286644" y="428604"/>
            <a:ext cx="1438812" cy="1233504"/>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pPr>
                <a:defRPr/>
              </a:pPr>
              <a:t>55</a:t>
            </a:fld>
            <a:endParaRPr lang="gl-ES"/>
          </a:p>
        </p:txBody>
      </p:sp>
      <p:sp>
        <p:nvSpPr>
          <p:cNvPr id="5" name="4 Marcador de número de diapositiva"/>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gl-ES" sz="1400" b="0" i="0" u="none" strike="noStrike" kern="1200" cap="none" spc="0" normalizeH="0" baseline="0" noProof="0" dirty="0">
              <a:ln>
                <a:noFill/>
              </a:ln>
              <a:effectLst/>
              <a:uLnTx/>
              <a:uFillTx/>
              <a:latin typeface="+mn-lt"/>
              <a:ea typeface="+mn-ea"/>
              <a:cs typeface="+mn-cs"/>
            </a:endParaRPr>
          </a:p>
        </p:txBody>
      </p:sp>
      <p:sp>
        <p:nvSpPr>
          <p:cNvPr id="6" name="2 Título"/>
          <p:cNvSpPr>
            <a:spLocks noGrp="1"/>
          </p:cNvSpPr>
          <p:nvPr>
            <p:ph type="title"/>
          </p:nvPr>
        </p:nvSpPr>
        <p:spPr>
          <a:xfrm>
            <a:off x="2071670" y="1098935"/>
            <a:ext cx="6572296" cy="615553"/>
          </a:xfrm>
        </p:spPr>
        <p:txBody>
          <a:bodyPr wrap="square" lIns="0" tIns="0" rIns="0" bIns="0">
            <a:spAutoFit/>
          </a:bodyPr>
          <a:lstStyle/>
          <a:p>
            <a:pPr algn="r"/>
            <a:r>
              <a:rPr lang="es-ES" sz="4000" b="1" dirty="0" smtClean="0">
                <a:solidFill>
                  <a:schemeClr val="tx1"/>
                </a:solidFill>
                <a:latin typeface="Kingthings Trypewriter 2" pitchFamily="2" charset="0"/>
              </a:rPr>
              <a:t>1. </a:t>
            </a:r>
            <a:r>
              <a:rPr lang="es-ES" sz="4000" b="1" dirty="0" smtClean="0">
                <a:solidFill>
                  <a:schemeClr val="tx1">
                    <a:lumMod val="50000"/>
                    <a:lumOff val="50000"/>
                  </a:schemeClr>
                </a:solidFill>
                <a:latin typeface="Kingthings Trypewriter 2" pitchFamily="2" charset="0"/>
              </a:rPr>
              <a:t>AVALIACIÓN EXTERNA</a:t>
            </a:r>
            <a:endParaRPr lang="es-ES" sz="4000" dirty="0" smtClean="0">
              <a:solidFill>
                <a:schemeClr val="tx1">
                  <a:lumMod val="50000"/>
                  <a:lumOff val="50000"/>
                </a:schemeClr>
              </a:solidFill>
            </a:endParaRPr>
          </a:p>
        </p:txBody>
      </p:sp>
      <p:pic>
        <p:nvPicPr>
          <p:cNvPr id="4098" name="Picture 2" descr="C:\Users\ISIDORA\Documents\TRABALLO no dde\biblio 12-13\PREMIO\diploma reducido.jpg"/>
          <p:cNvPicPr>
            <a:picLocks noChangeAspect="1" noChangeArrowheads="1"/>
          </p:cNvPicPr>
          <p:nvPr/>
        </p:nvPicPr>
        <p:blipFill>
          <a:blip r:embed="rId4" cstate="print"/>
          <a:srcRect/>
          <a:stretch>
            <a:fillRect/>
          </a:stretch>
        </p:blipFill>
        <p:spPr bwMode="auto">
          <a:xfrm>
            <a:off x="2571736" y="1933709"/>
            <a:ext cx="6000792" cy="4241776"/>
          </a:xfrm>
          <a:prstGeom prst="rect">
            <a:avLst/>
          </a:prstGeom>
          <a:noFill/>
        </p:spPr>
      </p:pic>
      <p:pic>
        <p:nvPicPr>
          <p:cNvPr id="11" name="Picture 4" descr="http://t0.gstatic.com/images?q=tbn:ANd9GcQcV-vkGZw0LFcDYejnlMhl6RlrmwCzVGquCC2EFR6jG5hVM0v20w"/>
          <p:cNvPicPr>
            <a:picLocks noChangeAspect="1" noChangeArrowheads="1"/>
          </p:cNvPicPr>
          <p:nvPr/>
        </p:nvPicPr>
        <p:blipFill>
          <a:blip r:embed="rId5" cstate="print"/>
          <a:srcRect/>
          <a:stretch>
            <a:fillRect/>
          </a:stretch>
        </p:blipFill>
        <p:spPr bwMode="auto">
          <a:xfrm rot="19994992">
            <a:off x="1242392" y="5063942"/>
            <a:ext cx="2415892" cy="113776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14" name="13 Rectángulo"/>
          <p:cNvSpPr/>
          <p:nvPr/>
        </p:nvSpPr>
        <p:spPr bwMode="auto">
          <a:xfrm rot="20524578">
            <a:off x="205975" y="3892988"/>
            <a:ext cx="2698339" cy="957159"/>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400" dirty="0" smtClean="0">
                <a:solidFill>
                  <a:schemeClr val="tx1"/>
                </a:solidFill>
                <a:latin typeface="+mj-lt"/>
              </a:rPr>
              <a:t>DOCUMENTOS DA ASESORÍA</a:t>
            </a:r>
          </a:p>
          <a:p>
            <a:pPr marL="0" marR="0" indent="0" algn="ctr" defTabSz="914400" rtl="0" eaLnBrk="1" fontAlgn="base" latinLnBrk="0" hangingPunct="1">
              <a:lnSpc>
                <a:spcPct val="100000"/>
              </a:lnSpc>
              <a:spcBef>
                <a:spcPct val="0"/>
              </a:spcBef>
              <a:spcAft>
                <a:spcPct val="0"/>
              </a:spcAft>
              <a:buClrTx/>
              <a:buSzTx/>
              <a:buFontTx/>
              <a:buNone/>
              <a:tabLst/>
            </a:pPr>
            <a:r>
              <a:rPr lang="es-ES" sz="1400" dirty="0" smtClean="0">
                <a:solidFill>
                  <a:schemeClr val="tx1"/>
                </a:solidFill>
                <a:latin typeface="+mj-lt"/>
              </a:rPr>
              <a:t>SOBRE AVALIACIÓN</a:t>
            </a:r>
            <a:endParaRPr kumimoji="0" lang="es-ES" sz="1400" b="0" i="0" u="none" strike="noStrike" cap="none" normalizeH="0" baseline="0" dirty="0" smtClean="0">
              <a:ln>
                <a:noFill/>
              </a:ln>
              <a:solidFill>
                <a:srgbClr val="7030A0"/>
              </a:solidFill>
              <a:effectLst/>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7030A0"/>
                </a:solidFill>
                <a:effectLst/>
                <a:latin typeface="+mj-lt"/>
              </a:rPr>
              <a:t>BIBLIOTECAS ESCOLARES</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7030A0"/>
                </a:solidFill>
                <a:effectLst/>
                <a:latin typeface="+mj-lt"/>
              </a:rPr>
              <a:t>ENTRE INTERROGANTES</a:t>
            </a:r>
          </a:p>
        </p:txBody>
      </p:sp>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pPr>
                <a:defRPr/>
              </a:pPr>
              <a:t>56</a:t>
            </a:fld>
            <a:endParaRPr lang="gl-ES"/>
          </a:p>
        </p:txBody>
      </p:sp>
      <p:sp>
        <p:nvSpPr>
          <p:cNvPr id="5" name="4 Marcador de número de diapositiva"/>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gl-ES" sz="14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6" name="2 Título"/>
          <p:cNvSpPr>
            <a:spLocks noGrp="1"/>
          </p:cNvSpPr>
          <p:nvPr>
            <p:ph type="title"/>
          </p:nvPr>
        </p:nvSpPr>
        <p:spPr>
          <a:xfrm>
            <a:off x="2214546" y="1384687"/>
            <a:ext cx="6572296" cy="615553"/>
          </a:xfrm>
        </p:spPr>
        <p:txBody>
          <a:bodyPr wrap="square" lIns="0" tIns="0" rIns="0" bIns="0">
            <a:spAutoFit/>
          </a:bodyPr>
          <a:lstStyle/>
          <a:p>
            <a:pPr algn="r"/>
            <a:r>
              <a:rPr lang="es-ES" sz="4000" b="1" dirty="0" smtClean="0">
                <a:solidFill>
                  <a:schemeClr val="tx1"/>
                </a:solidFill>
                <a:latin typeface="Kingthings Trypewriter 2" pitchFamily="2" charset="0"/>
              </a:rPr>
              <a:t>2. </a:t>
            </a:r>
            <a:r>
              <a:rPr lang="es-ES" sz="4000" b="1" dirty="0" smtClean="0">
                <a:solidFill>
                  <a:schemeClr val="tx1">
                    <a:lumMod val="50000"/>
                    <a:lumOff val="50000"/>
                  </a:schemeClr>
                </a:solidFill>
                <a:latin typeface="Kingthings Trypewriter 2" pitchFamily="2" charset="0"/>
              </a:rPr>
              <a:t>AVALIACIÓN INTERNA</a:t>
            </a:r>
            <a:endParaRPr lang="es-ES" sz="4000" dirty="0" smtClean="0">
              <a:solidFill>
                <a:schemeClr val="tx1">
                  <a:lumMod val="50000"/>
                  <a:lumOff val="50000"/>
                </a:schemeClr>
              </a:solidFill>
            </a:endParaRPr>
          </a:p>
        </p:txBody>
      </p:sp>
      <p:sp>
        <p:nvSpPr>
          <p:cNvPr id="9" name="8 CuadroTexto"/>
          <p:cNvSpPr txBox="1"/>
          <p:nvPr/>
        </p:nvSpPr>
        <p:spPr>
          <a:xfrm>
            <a:off x="467544" y="2060848"/>
            <a:ext cx="2497480" cy="1631216"/>
          </a:xfrm>
          <a:prstGeom prst="rect">
            <a:avLst/>
          </a:prstGeom>
          <a:noFill/>
        </p:spPr>
        <p:txBody>
          <a:bodyPr wrap="square" rtlCol="0">
            <a:spAutoFit/>
          </a:bodyPr>
          <a:lstStyle/>
          <a:p>
            <a:pPr algn="r"/>
            <a:r>
              <a:rPr lang="es-ES" sz="2800" b="1" dirty="0" smtClean="0">
                <a:solidFill>
                  <a:schemeClr val="tx1"/>
                </a:solidFill>
                <a:latin typeface="Arial" pitchFamily="34" charset="0"/>
              </a:rPr>
              <a:t>CRITERIOS:</a:t>
            </a:r>
          </a:p>
          <a:p>
            <a:pPr lvl="1" algn="r"/>
            <a:r>
              <a:rPr lang="es-ES" sz="1600" dirty="0" smtClean="0">
                <a:latin typeface="Arial" pitchFamily="34" charset="0"/>
              </a:rPr>
              <a:t>COMPLEXIDADE</a:t>
            </a:r>
          </a:p>
          <a:p>
            <a:pPr lvl="1" algn="r"/>
            <a:r>
              <a:rPr lang="es-ES" sz="1600" dirty="0" smtClean="0">
                <a:latin typeface="Arial" pitchFamily="34" charset="0"/>
              </a:rPr>
              <a:t>COMPRENSIÓN</a:t>
            </a:r>
          </a:p>
          <a:p>
            <a:pPr lvl="1" algn="r"/>
            <a:r>
              <a:rPr lang="es-ES" sz="1600" dirty="0" smtClean="0">
                <a:latin typeface="Arial" pitchFamily="34" charset="0"/>
              </a:rPr>
              <a:t>COMPETENCIAS</a:t>
            </a:r>
          </a:p>
          <a:p>
            <a:pPr algn="r"/>
            <a:r>
              <a:rPr lang="es-ES" sz="2000" dirty="0" smtClean="0">
                <a:solidFill>
                  <a:srgbClr val="FFFF00"/>
                </a:solidFill>
                <a:latin typeface="Arial" pitchFamily="34" charset="0"/>
              </a:rPr>
              <a:t>COMO MEDILOS?</a:t>
            </a:r>
            <a:endParaRPr lang="es-ES" sz="2800" dirty="0">
              <a:latin typeface="Arial" pitchFamily="34" charset="0"/>
            </a:endParaRPr>
          </a:p>
        </p:txBody>
      </p:sp>
      <p:sp>
        <p:nvSpPr>
          <p:cNvPr id="10" name="9 CuadroTexto"/>
          <p:cNvSpPr txBox="1"/>
          <p:nvPr/>
        </p:nvSpPr>
        <p:spPr>
          <a:xfrm>
            <a:off x="-252536" y="5013176"/>
            <a:ext cx="3143272" cy="1446550"/>
          </a:xfrm>
          <a:prstGeom prst="rect">
            <a:avLst/>
          </a:prstGeom>
          <a:noFill/>
        </p:spPr>
        <p:txBody>
          <a:bodyPr wrap="square" rtlCol="0">
            <a:spAutoFit/>
          </a:bodyPr>
          <a:lstStyle/>
          <a:p>
            <a:pPr algn="r"/>
            <a:r>
              <a:rPr lang="es-ES" sz="2400" b="1" dirty="0" smtClean="0">
                <a:solidFill>
                  <a:schemeClr val="tx1"/>
                </a:solidFill>
                <a:latin typeface="Arial" pitchFamily="34" charset="0"/>
              </a:rPr>
              <a:t>INSTRUMENTOS:</a:t>
            </a:r>
          </a:p>
          <a:p>
            <a:pPr lvl="1" algn="r"/>
            <a:r>
              <a:rPr lang="es-ES" sz="1600" dirty="0" smtClean="0">
                <a:latin typeface="Arial" pitchFamily="34" charset="0"/>
              </a:rPr>
              <a:t>ESTATÍSTICAS</a:t>
            </a:r>
          </a:p>
          <a:p>
            <a:pPr lvl="1" algn="r"/>
            <a:r>
              <a:rPr lang="es-ES" sz="1600" dirty="0" smtClean="0">
                <a:latin typeface="Arial" pitchFamily="34" charset="0"/>
              </a:rPr>
              <a:t>ENQUISAS</a:t>
            </a:r>
          </a:p>
          <a:p>
            <a:pPr lvl="1" algn="r"/>
            <a:r>
              <a:rPr lang="es-ES" sz="1600" dirty="0" smtClean="0">
                <a:latin typeface="Arial" pitchFamily="34" charset="0"/>
              </a:rPr>
              <a:t>INFORMES</a:t>
            </a:r>
          </a:p>
          <a:p>
            <a:pPr lvl="1" algn="r"/>
            <a:r>
              <a:rPr lang="es-ES" sz="1600" dirty="0" smtClean="0">
                <a:latin typeface="Arial" pitchFamily="34" charset="0"/>
              </a:rPr>
              <a:t>AVALIACIÓNS</a:t>
            </a:r>
            <a:endParaRPr lang="es-ES" sz="2800" dirty="0">
              <a:latin typeface="Arial" pitchFamily="34" charset="0"/>
            </a:endParaRPr>
          </a:p>
        </p:txBody>
      </p:sp>
      <p:sp>
        <p:nvSpPr>
          <p:cNvPr id="12" name="4 Marcador de número de diapositiva"/>
          <p:cNvSpPr txBox="1">
            <a:spLocks/>
          </p:cNvSpPr>
          <p:nvPr/>
        </p:nvSpPr>
        <p:spPr bwMode="auto">
          <a:xfrm>
            <a:off x="6553200" y="6316663"/>
            <a:ext cx="2162204" cy="4699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gl-ES" sz="1400" b="0" i="0" u="none" strike="noStrike" kern="1200" cap="none" spc="0" normalizeH="0" baseline="0" noProof="0" dirty="0">
              <a:ln>
                <a:noFill/>
              </a:ln>
              <a:effectLst/>
              <a:uLnTx/>
              <a:uFillTx/>
              <a:latin typeface="+mn-lt"/>
              <a:ea typeface="+mn-ea"/>
              <a:cs typeface="+mn-cs"/>
            </a:endParaRPr>
          </a:p>
        </p:txBody>
      </p:sp>
      <p:graphicFrame>
        <p:nvGraphicFramePr>
          <p:cNvPr id="11" name="Group 569"/>
          <p:cNvGraphicFramePr>
            <a:graphicFrameLocks noGrp="1"/>
          </p:cNvGraphicFramePr>
          <p:nvPr>
            <p:ph sz="half" idx="4294967295"/>
          </p:nvPr>
        </p:nvGraphicFramePr>
        <p:xfrm>
          <a:off x="3059832" y="2348880"/>
          <a:ext cx="5760640" cy="3283368"/>
        </p:xfrm>
        <a:graphic>
          <a:graphicData uri="http://schemas.openxmlformats.org/drawingml/2006/table">
            <a:tbl>
              <a:tblPr/>
              <a:tblGrid>
                <a:gridCol w="973988"/>
                <a:gridCol w="512009"/>
                <a:gridCol w="510606"/>
                <a:gridCol w="567340"/>
                <a:gridCol w="510606"/>
                <a:gridCol w="510606"/>
                <a:gridCol w="510606"/>
                <a:gridCol w="510606"/>
                <a:gridCol w="510606"/>
                <a:gridCol w="643667"/>
              </a:tblGrid>
              <a:tr h="6511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gl-ES" sz="1600" b="1" i="0" u="none" strike="noStrike" cap="none" normalizeH="0" baseline="0" noProof="0" dirty="0" smtClean="0">
                          <a:ln>
                            <a:noFill/>
                          </a:ln>
                          <a:solidFill>
                            <a:schemeClr val="tx1"/>
                          </a:solidFill>
                          <a:effectLst/>
                          <a:latin typeface="Kingthings Trypewriter 2" pitchFamily="2" charset="0"/>
                          <a:cs typeface="Arial" charset="0"/>
                        </a:rPr>
                        <a:t>CURSOS</a:t>
                      </a:r>
                      <a:endParaRPr kumimoji="0" lang="gl-ES" sz="1600" b="0" i="0" u="none" strike="noStrike" cap="none" normalizeH="0" baseline="0" noProof="0" dirty="0" smtClean="0">
                        <a:ln>
                          <a:noFill/>
                        </a:ln>
                        <a:solidFill>
                          <a:schemeClr val="tx1"/>
                        </a:solidFill>
                        <a:effectLst/>
                        <a:latin typeface="Kingthings Trypewriter 2"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200" b="1" i="0" u="none" strike="noStrike" cap="none" normalizeH="0" baseline="0" noProof="0" dirty="0" smtClean="0">
                          <a:ln>
                            <a:noFill/>
                          </a:ln>
                          <a:solidFill>
                            <a:schemeClr val="tx1"/>
                          </a:solidFill>
                          <a:effectLst/>
                          <a:latin typeface="Kingthings Trypewriter 2" pitchFamily="2" charset="0"/>
                          <a:cs typeface="Arial" charset="0"/>
                        </a:rPr>
                        <a:t>06-07</a:t>
                      </a:r>
                      <a:endParaRPr kumimoji="0" lang="gl-ES" sz="1200" b="0" i="0" u="none" strike="noStrike" cap="none" normalizeH="0" baseline="0" noProof="0" dirty="0" smtClean="0">
                        <a:ln>
                          <a:noFill/>
                        </a:ln>
                        <a:solidFill>
                          <a:schemeClr val="tx1"/>
                        </a:solidFill>
                        <a:effectLst/>
                        <a:latin typeface="Kingthings Trypewriter 2"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200" b="1" i="0" u="none" strike="noStrike" cap="none" normalizeH="0" baseline="0" noProof="0" dirty="0" smtClean="0">
                          <a:ln>
                            <a:noFill/>
                          </a:ln>
                          <a:solidFill>
                            <a:schemeClr val="tx1"/>
                          </a:solidFill>
                          <a:effectLst/>
                          <a:latin typeface="Kingthings Trypewriter 2" pitchFamily="2" charset="0"/>
                          <a:cs typeface="Arial" charset="0"/>
                        </a:rPr>
                        <a:t>07-08</a:t>
                      </a:r>
                      <a:endParaRPr kumimoji="0" lang="gl-ES" sz="1200" b="0" i="0" u="none" strike="noStrike" cap="none" normalizeH="0" baseline="0" noProof="0" dirty="0" smtClean="0">
                        <a:ln>
                          <a:noFill/>
                        </a:ln>
                        <a:solidFill>
                          <a:schemeClr val="tx1"/>
                        </a:solidFill>
                        <a:effectLst/>
                        <a:latin typeface="Kingthings Trypewriter 2"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200" b="1" i="0" u="none" strike="noStrike" cap="none" normalizeH="0" baseline="0" noProof="0" dirty="0" smtClean="0">
                          <a:ln>
                            <a:noFill/>
                          </a:ln>
                          <a:solidFill>
                            <a:schemeClr val="tx1"/>
                          </a:solidFill>
                          <a:effectLst/>
                          <a:latin typeface="Kingthings Trypewriter 2" pitchFamily="2" charset="0"/>
                          <a:cs typeface="Arial" charset="0"/>
                        </a:rPr>
                        <a:t>08-09</a:t>
                      </a:r>
                      <a:endParaRPr kumimoji="0" lang="gl-ES" sz="1200" b="0" i="0" u="none" strike="noStrike" cap="none" normalizeH="0" baseline="0" noProof="0" dirty="0" smtClean="0">
                        <a:ln>
                          <a:noFill/>
                        </a:ln>
                        <a:solidFill>
                          <a:schemeClr val="tx1"/>
                        </a:solidFill>
                        <a:effectLst/>
                        <a:latin typeface="Kingthings Trypewriter 2"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200" b="1" i="0" u="none" strike="noStrike" cap="none" normalizeH="0" baseline="0" noProof="0" dirty="0" smtClean="0">
                          <a:ln>
                            <a:noFill/>
                          </a:ln>
                          <a:solidFill>
                            <a:schemeClr val="tx1"/>
                          </a:solidFill>
                          <a:effectLst/>
                          <a:latin typeface="Kingthings Trypewriter 2" pitchFamily="2" charset="0"/>
                          <a:cs typeface="Arial" charset="0"/>
                        </a:rPr>
                        <a:t>09-10</a:t>
                      </a:r>
                      <a:endParaRPr kumimoji="0" lang="gl-ES" sz="1200" b="0" i="0" u="none" strike="noStrike" cap="none" normalizeH="0" baseline="0" noProof="0" dirty="0" smtClean="0">
                        <a:ln>
                          <a:noFill/>
                        </a:ln>
                        <a:solidFill>
                          <a:schemeClr val="tx1"/>
                        </a:solidFill>
                        <a:effectLst/>
                        <a:latin typeface="Kingthings Trypewriter 2"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200" b="1" i="0" u="none" strike="noStrike" cap="none" normalizeH="0" baseline="0" noProof="0" dirty="0" smtClean="0">
                          <a:ln>
                            <a:noFill/>
                          </a:ln>
                          <a:solidFill>
                            <a:schemeClr val="tx1"/>
                          </a:solidFill>
                          <a:effectLst/>
                          <a:latin typeface="Kingthings Trypewriter 2" pitchFamily="2" charset="0"/>
                          <a:cs typeface="Arial" charset="0"/>
                        </a:rPr>
                        <a:t>10-11</a:t>
                      </a:r>
                      <a:endParaRPr kumimoji="0" lang="gl-ES" sz="1200" b="0" i="0" u="none" strike="noStrike" cap="none" normalizeH="0" baseline="0" noProof="0" dirty="0" smtClean="0">
                        <a:ln>
                          <a:noFill/>
                        </a:ln>
                        <a:solidFill>
                          <a:schemeClr val="tx1"/>
                        </a:solidFill>
                        <a:effectLst/>
                        <a:latin typeface="Kingthings Trypewriter 2"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200" b="1" i="0" u="none" strike="noStrike" cap="none" normalizeH="0" baseline="0" noProof="0" dirty="0" smtClean="0">
                          <a:ln>
                            <a:noFill/>
                          </a:ln>
                          <a:solidFill>
                            <a:schemeClr val="tx1"/>
                          </a:solidFill>
                          <a:effectLst/>
                          <a:latin typeface="Kingthings Trypewriter 2" pitchFamily="2" charset="0"/>
                        </a:rPr>
                        <a:t>11-12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200" b="1" i="0" u="none" strike="noStrike" cap="none" normalizeH="0" baseline="0" noProof="0" dirty="0" smtClean="0">
                          <a:ln>
                            <a:noFill/>
                          </a:ln>
                          <a:solidFill>
                            <a:schemeClr val="tx1"/>
                          </a:solidFill>
                          <a:effectLst/>
                          <a:latin typeface="Kingthings Trypewriter 2" pitchFamily="2" charset="0"/>
                        </a:rPr>
                        <a:t>12-13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200" b="1" i="0" u="none" strike="noStrike" cap="none" normalizeH="0" baseline="0" noProof="0" dirty="0" smtClean="0">
                          <a:ln>
                            <a:noFill/>
                          </a:ln>
                          <a:solidFill>
                            <a:schemeClr val="tx1"/>
                          </a:solidFill>
                          <a:effectLst/>
                          <a:latin typeface="Kingthings Trypewriter 2" pitchFamily="2" charset="0"/>
                        </a:rPr>
                        <a:t>13-14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600" b="1" i="0" u="none" strike="noStrike" cap="none" normalizeH="0" baseline="0" noProof="0" dirty="0" smtClean="0">
                          <a:ln>
                            <a:noFill/>
                          </a:ln>
                          <a:solidFill>
                            <a:schemeClr val="tx1"/>
                          </a:solidFill>
                          <a:effectLst/>
                          <a:latin typeface="Kingthings Trypewriter 2" pitchFamily="2" charset="0"/>
                        </a:rPr>
                        <a:t>14-15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r>
              <a:tr h="32175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Ensinanza recibida </a:t>
                      </a:r>
                      <a:endParaRPr kumimoji="0" lang="gl-ES" sz="1050" b="0"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7,13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7,06</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6,84</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6,70</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rPr>
                        <a:t>7,02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7,05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7,26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s-ES" sz="1000" b="1" i="0" u="none" strike="noStrike" dirty="0" smtClean="0">
                          <a:solidFill>
                            <a:schemeClr val="bg1"/>
                          </a:solidFill>
                          <a:latin typeface="Arial"/>
                        </a:rPr>
                        <a:t>7,52</a:t>
                      </a:r>
                      <a:endParaRPr lang="es-ES" sz="1000" b="1" i="0" u="none" strike="noStrike" dirty="0">
                        <a:solidFill>
                          <a:schemeClr val="bg1"/>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s-ES" sz="1100" b="1" i="0" u="none" strike="noStrike" dirty="0" smtClean="0">
                          <a:latin typeface="Arial"/>
                        </a:rPr>
                        <a:t>7,47</a:t>
                      </a:r>
                      <a:endParaRPr lang="es-ES" sz="1100" b="1" i="0" u="none" strike="noStrike" dirty="0">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24668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Profesorado</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6,8</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6,74</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6,68</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6,38</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rPr>
                        <a:t>6,86</a:t>
                      </a:r>
                      <a:r>
                        <a:rPr kumimoji="0" lang="gl-ES" sz="1050" b="0" i="0" u="none" strike="noStrike" cap="none" normalizeH="0" baseline="0" noProof="0" dirty="0" smtClean="0">
                          <a:ln>
                            <a:noFill/>
                          </a:ln>
                          <a:solidFill>
                            <a:schemeClr val="bg1"/>
                          </a:solidFill>
                          <a:effectLst/>
                          <a:latin typeface="Arial"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6,72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s-ES" sz="1000" b="1" i="0" u="none" strike="noStrike" dirty="0" smtClean="0">
                          <a:solidFill>
                            <a:schemeClr val="bg1"/>
                          </a:solidFill>
                          <a:latin typeface="Arial"/>
                        </a:rPr>
                        <a:t>7,29</a:t>
                      </a:r>
                      <a:endParaRPr lang="es-ES" sz="1000" b="1" i="0" u="none" strike="noStrike" dirty="0">
                        <a:solidFill>
                          <a:schemeClr val="bg1"/>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s-ES" sz="1100" b="1" i="0" u="none" strike="noStrike" dirty="0" smtClean="0">
                          <a:latin typeface="Arial"/>
                        </a:rPr>
                        <a:t>6,91</a:t>
                      </a:r>
                      <a:endParaRPr lang="es-ES" sz="1100" b="1" i="0" u="none" strike="noStrike" dirty="0">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2145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Titorías</a:t>
                      </a:r>
                      <a:endParaRPr kumimoji="0" lang="gl-ES" sz="1050" b="0"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8,35</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7,74</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7.86</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7,54</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rPr>
                        <a:t>7,81</a:t>
                      </a:r>
                      <a:endParaRPr kumimoji="0" lang="gl-ES" sz="1050" b="0" i="0" u="none" strike="noStrike" cap="none" normalizeH="0" baseline="0" noProof="0" dirty="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7,59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8,12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s-ES" sz="1000" b="1" i="0" u="none" strike="noStrike" dirty="0" smtClean="0">
                          <a:solidFill>
                            <a:schemeClr val="bg1"/>
                          </a:solidFill>
                          <a:latin typeface="Arial"/>
                        </a:rPr>
                        <a:t>8,35</a:t>
                      </a:r>
                      <a:endParaRPr lang="es-ES" sz="1000" b="1" i="0" u="none" strike="noStrike" dirty="0">
                        <a:solidFill>
                          <a:schemeClr val="bg1"/>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s-ES" sz="1100" b="1" i="0" u="none" strike="noStrike" dirty="0" smtClean="0">
                          <a:latin typeface="Arial"/>
                        </a:rPr>
                        <a:t>8,46</a:t>
                      </a:r>
                      <a:endParaRPr lang="es-ES" sz="1100" b="1" i="0" u="none" strike="noStrike" dirty="0">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4320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Comedor (usuarios)</a:t>
                      </a:r>
                      <a:endParaRPr kumimoji="0" lang="gl-ES" sz="1050" b="0"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3,28</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3,88</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4,22</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4,37</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 4,90</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rPr>
                        <a:t>5,30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rPr>
                        <a:t>4,18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s-ES" sz="1000" b="1" i="0" u="none" strike="noStrike" dirty="0" smtClean="0">
                          <a:solidFill>
                            <a:schemeClr val="bg1"/>
                          </a:solidFill>
                          <a:latin typeface="Arial"/>
                        </a:rPr>
                        <a:t>2,86</a:t>
                      </a:r>
                      <a:endParaRPr lang="es-ES" sz="1000" b="1" i="0" u="none" strike="noStrike" dirty="0">
                        <a:solidFill>
                          <a:schemeClr val="bg1"/>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s-ES" sz="1100" b="1" i="0" u="none" strike="noStrike" dirty="0" smtClean="0">
                          <a:latin typeface="Arial"/>
                        </a:rPr>
                        <a:t>2,82</a:t>
                      </a:r>
                      <a:endParaRPr lang="es-ES" sz="1100" b="1" i="0" u="none" strike="noStrike" dirty="0">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20592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Horario</a:t>
                      </a:r>
                      <a:endParaRPr kumimoji="0" lang="gl-ES" sz="1050" b="0"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5,67</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5,63</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6,13</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6,77</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6,10 </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rPr>
                        <a:t>6,48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rPr>
                        <a:t>6,88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s-ES" sz="1000" b="1" i="0" u="none" strike="noStrike" dirty="0" smtClean="0">
                          <a:solidFill>
                            <a:schemeClr val="bg1"/>
                          </a:solidFill>
                          <a:latin typeface="Arial"/>
                        </a:rPr>
                        <a:t>6,25</a:t>
                      </a:r>
                      <a:endParaRPr lang="es-ES" sz="1000" b="1" i="0" u="none" strike="noStrike" dirty="0">
                        <a:solidFill>
                          <a:schemeClr val="bg1"/>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s-ES" sz="1100" b="1" i="0" u="none" strike="noStrike" dirty="0" smtClean="0">
                          <a:latin typeface="Arial"/>
                        </a:rPr>
                        <a:t>6,38</a:t>
                      </a:r>
                      <a:endParaRPr lang="es-ES" sz="1100" b="1" i="0" u="none" strike="noStrike" dirty="0">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27766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bg1"/>
                          </a:solidFill>
                          <a:effectLst/>
                          <a:latin typeface="Arial" charset="0"/>
                          <a:cs typeface="Arial" charset="0"/>
                        </a:rPr>
                        <a:t>Biblioteca</a:t>
                      </a:r>
                      <a:endParaRPr kumimoji="0" lang="gl-ES" sz="1100" b="1"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bg1"/>
                          </a:solidFill>
                          <a:effectLst/>
                          <a:latin typeface="Arial" charset="0"/>
                          <a:cs typeface="Arial" charset="0"/>
                        </a:rPr>
                        <a:t>7,93</a:t>
                      </a:r>
                      <a:endParaRPr kumimoji="0" lang="gl-ES" sz="1100" b="1"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bg1"/>
                          </a:solidFill>
                          <a:effectLst/>
                          <a:latin typeface="Arial" charset="0"/>
                          <a:cs typeface="Arial" charset="0"/>
                        </a:rPr>
                        <a:t>7,57</a:t>
                      </a:r>
                      <a:endParaRPr kumimoji="0" lang="gl-ES" sz="1100" b="1"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bg1"/>
                          </a:solidFill>
                          <a:effectLst/>
                          <a:latin typeface="Arial" charset="0"/>
                          <a:cs typeface="Arial" charset="0"/>
                        </a:rPr>
                        <a:t>7,68</a:t>
                      </a:r>
                      <a:endParaRPr kumimoji="0" lang="gl-ES" sz="1100" b="1"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bg1"/>
                          </a:solidFill>
                          <a:effectLst/>
                          <a:latin typeface="Arial" charset="0"/>
                          <a:cs typeface="Arial" charset="0"/>
                        </a:rPr>
                        <a:t>8,03</a:t>
                      </a:r>
                      <a:endParaRPr kumimoji="0" lang="gl-ES" sz="1100" b="1"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bg1"/>
                          </a:solidFill>
                          <a:effectLst/>
                          <a:latin typeface="Arial" charset="0"/>
                          <a:cs typeface="Arial" charset="0"/>
                        </a:rPr>
                        <a:t>8,07</a:t>
                      </a:r>
                      <a:endParaRPr kumimoji="0" lang="gl-ES" sz="1100" b="1"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bg1"/>
                          </a:solidFill>
                          <a:effectLst/>
                          <a:latin typeface="Arial" charset="0"/>
                        </a:rPr>
                        <a:t>7,94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bg1"/>
                          </a:solidFill>
                          <a:effectLst/>
                          <a:latin typeface="Arial" charset="0"/>
                        </a:rPr>
                        <a:t>8,18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75000"/>
                      </a:schemeClr>
                    </a:solidFill>
                  </a:tcPr>
                </a:tc>
                <a:tc>
                  <a:txBody>
                    <a:bodyPr/>
                    <a:lstStyle/>
                    <a:p>
                      <a:pPr algn="ctr" fontAlgn="ctr"/>
                      <a:r>
                        <a:rPr lang="es-ES" sz="1100" b="1" i="0" u="none" strike="noStrike" dirty="0" smtClean="0">
                          <a:solidFill>
                            <a:schemeClr val="bg1"/>
                          </a:solidFill>
                          <a:latin typeface="Arial"/>
                        </a:rPr>
                        <a:t>8,06</a:t>
                      </a:r>
                      <a:endParaRPr lang="es-ES" sz="1100" b="1" i="0" u="none" strike="noStrike" dirty="0">
                        <a:solidFill>
                          <a:schemeClr val="bg1"/>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75000"/>
                      </a:schemeClr>
                    </a:solidFill>
                  </a:tcPr>
                </a:tc>
                <a:tc>
                  <a:txBody>
                    <a:bodyPr/>
                    <a:lstStyle/>
                    <a:p>
                      <a:pPr algn="ctr" fontAlgn="ctr"/>
                      <a:r>
                        <a:rPr lang="es-ES" sz="1400" b="1" i="0" u="none" strike="noStrike" dirty="0" smtClean="0">
                          <a:solidFill>
                            <a:schemeClr val="bg1"/>
                          </a:solidFill>
                          <a:latin typeface="Arial"/>
                        </a:rPr>
                        <a:t>8,46</a:t>
                      </a:r>
                      <a:endParaRPr lang="es-ES" sz="1400" b="1" i="0" u="none" strike="noStrike" dirty="0">
                        <a:solidFill>
                          <a:schemeClr val="bg1"/>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75000"/>
                      </a:schemeClr>
                    </a:solidFill>
                  </a:tcPr>
                </a:tc>
              </a:tr>
              <a:tr h="34320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Ambiente no centro</a:t>
                      </a:r>
                      <a:endParaRPr kumimoji="0" lang="gl-ES" sz="1050" b="0"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6,61</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6,86</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7,11</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7,24</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6,96 </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rPr>
                        <a:t>7,48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rPr>
                        <a:t>7,25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s-ES" sz="1000" b="1" i="0" u="none" strike="noStrike" dirty="0" smtClean="0">
                          <a:solidFill>
                            <a:schemeClr val="bg1"/>
                          </a:solidFill>
                          <a:latin typeface="Arial"/>
                        </a:rPr>
                        <a:t>7,60</a:t>
                      </a:r>
                      <a:endParaRPr lang="es-ES" sz="1000" b="1" i="0" u="none" strike="noStrike" dirty="0">
                        <a:solidFill>
                          <a:schemeClr val="bg1"/>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s-ES" sz="1100" b="1" i="0" u="none" strike="noStrike" dirty="0" smtClean="0">
                          <a:latin typeface="Arial"/>
                        </a:rPr>
                        <a:t>7,64</a:t>
                      </a:r>
                      <a:endParaRPr lang="es-ES" sz="1100" b="1" i="0" u="none" strike="noStrike" dirty="0">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4320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900" b="0" i="0" u="none" strike="noStrike" cap="none" normalizeH="0" baseline="0" noProof="0" dirty="0" smtClean="0">
                          <a:ln>
                            <a:noFill/>
                          </a:ln>
                          <a:solidFill>
                            <a:schemeClr val="bg1"/>
                          </a:solidFill>
                          <a:effectLst/>
                          <a:latin typeface="Arial" charset="0"/>
                          <a:cs typeface="Arial" charset="0"/>
                        </a:rPr>
                        <a:t>Actividades extraescolares</a:t>
                      </a:r>
                      <a:endParaRPr kumimoji="0" lang="gl-ES" sz="900" b="0"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6,03</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5,15</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6,80</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5,53</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cs typeface="Arial" charset="0"/>
                        </a:rPr>
                        <a:t>6,09 </a:t>
                      </a:r>
                      <a:endParaRPr kumimoji="0" lang="gl-ES" sz="1050" b="0" i="0" u="none" strike="noStrike" cap="none" normalizeH="0" baseline="0" noProof="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rPr>
                        <a:t>5,72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50" b="0" i="0" u="none" strike="noStrike" cap="none" normalizeH="0" baseline="0" noProof="0" dirty="0" smtClean="0">
                          <a:ln>
                            <a:noFill/>
                          </a:ln>
                          <a:solidFill>
                            <a:schemeClr val="bg1"/>
                          </a:solidFill>
                          <a:effectLst/>
                          <a:latin typeface="Arial" charset="0"/>
                        </a:rPr>
                        <a:t>5,32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s-ES" sz="1000" b="1" i="0" u="none" strike="noStrike" dirty="0" smtClean="0">
                          <a:solidFill>
                            <a:schemeClr val="bg1"/>
                          </a:solidFill>
                          <a:latin typeface="Arial"/>
                        </a:rPr>
                        <a:t>6,30</a:t>
                      </a:r>
                      <a:endParaRPr lang="es-ES" sz="1000" b="1" i="0" u="none" strike="noStrike" dirty="0">
                        <a:solidFill>
                          <a:schemeClr val="bg1"/>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s-ES" sz="1100" b="1" i="0" u="none" strike="noStrike" dirty="0" smtClean="0">
                          <a:latin typeface="Arial"/>
                        </a:rPr>
                        <a:t>6,25</a:t>
                      </a:r>
                      <a:endParaRPr lang="es-ES" sz="1100" b="1" i="0" u="none" strike="noStrike" dirty="0">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pPr>
                <a:defRPr/>
              </a:pPr>
              <a:t>57</a:t>
            </a:fld>
            <a:endParaRPr lang="gl-ES"/>
          </a:p>
        </p:txBody>
      </p:sp>
      <p:sp>
        <p:nvSpPr>
          <p:cNvPr id="5" name="4 Marcador de número de diapositiva"/>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gl-ES" sz="14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6" name="2 Título"/>
          <p:cNvSpPr>
            <a:spLocks noGrp="1"/>
          </p:cNvSpPr>
          <p:nvPr>
            <p:ph type="title"/>
          </p:nvPr>
        </p:nvSpPr>
        <p:spPr>
          <a:xfrm>
            <a:off x="2214546" y="620688"/>
            <a:ext cx="6572296" cy="615553"/>
          </a:xfrm>
        </p:spPr>
        <p:txBody>
          <a:bodyPr wrap="square" lIns="0" tIns="0" rIns="0" bIns="0">
            <a:spAutoFit/>
          </a:bodyPr>
          <a:lstStyle/>
          <a:p>
            <a:pPr algn="r"/>
            <a:r>
              <a:rPr lang="es-ES" sz="4000" b="1" dirty="0" smtClean="0">
                <a:solidFill>
                  <a:schemeClr val="tx1"/>
                </a:solidFill>
                <a:latin typeface="Kingthings Trypewriter 2" pitchFamily="2" charset="0"/>
              </a:rPr>
              <a:t>2. </a:t>
            </a:r>
            <a:r>
              <a:rPr lang="es-ES" sz="4000" b="1" dirty="0" smtClean="0">
                <a:solidFill>
                  <a:schemeClr val="tx1">
                    <a:lumMod val="50000"/>
                    <a:lumOff val="50000"/>
                  </a:schemeClr>
                </a:solidFill>
                <a:latin typeface="Kingthings Trypewriter 2" pitchFamily="2" charset="0"/>
              </a:rPr>
              <a:t>AVALIACIÓN INTERNA</a:t>
            </a:r>
            <a:endParaRPr lang="es-ES" sz="4000" dirty="0" smtClean="0">
              <a:solidFill>
                <a:schemeClr val="tx1">
                  <a:lumMod val="50000"/>
                  <a:lumOff val="50000"/>
                </a:schemeClr>
              </a:solidFill>
            </a:endParaRPr>
          </a:p>
        </p:txBody>
      </p:sp>
      <p:sp>
        <p:nvSpPr>
          <p:cNvPr id="12" name="4 Marcador de número de diapositiva"/>
          <p:cNvSpPr txBox="1">
            <a:spLocks/>
          </p:cNvSpPr>
          <p:nvPr/>
        </p:nvSpPr>
        <p:spPr bwMode="auto">
          <a:xfrm>
            <a:off x="6553200" y="6316663"/>
            <a:ext cx="2162204" cy="4699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gl-ES" sz="1400" b="0" i="0" u="none" strike="noStrike" kern="1200" cap="none" spc="0" normalizeH="0" baseline="0" noProof="0" dirty="0">
              <a:ln>
                <a:noFill/>
              </a:ln>
              <a:effectLst/>
              <a:uLnTx/>
              <a:uFillTx/>
              <a:latin typeface="+mn-lt"/>
              <a:ea typeface="+mn-ea"/>
              <a:cs typeface="+mn-cs"/>
            </a:endParaRPr>
          </a:p>
        </p:txBody>
      </p:sp>
      <p:graphicFrame>
        <p:nvGraphicFramePr>
          <p:cNvPr id="11" name="10 Tabla"/>
          <p:cNvGraphicFramePr>
            <a:graphicFrameLocks noGrp="1"/>
          </p:cNvGraphicFramePr>
          <p:nvPr/>
        </p:nvGraphicFramePr>
        <p:xfrm>
          <a:off x="3275856" y="3212976"/>
          <a:ext cx="5472608" cy="1472184"/>
        </p:xfrm>
        <a:graphic>
          <a:graphicData uri="http://schemas.openxmlformats.org/drawingml/2006/table">
            <a:tbl>
              <a:tblPr/>
              <a:tblGrid>
                <a:gridCol w="3024336"/>
                <a:gridCol w="648072"/>
                <a:gridCol w="792088"/>
                <a:gridCol w="504056"/>
                <a:gridCol w="504056"/>
              </a:tblGrid>
              <a:tr h="187960">
                <a:tc>
                  <a:txBody>
                    <a:bodyPr/>
                    <a:lstStyle/>
                    <a:p>
                      <a:pPr>
                        <a:lnSpc>
                          <a:spcPct val="115000"/>
                        </a:lnSpc>
                        <a:spcAft>
                          <a:spcPts val="0"/>
                        </a:spcAft>
                      </a:pPr>
                      <a:r>
                        <a:rPr lang="es-ES" sz="1400" dirty="0">
                          <a:solidFill>
                            <a:schemeClr val="bg1"/>
                          </a:solidFill>
                          <a:latin typeface="Arial"/>
                          <a:ea typeface="Calibri"/>
                          <a:cs typeface="Times New Roman"/>
                        </a:rPr>
                        <a:t>Realizas, </a:t>
                      </a:r>
                      <a:r>
                        <a:rPr lang="es-ES" sz="1400" dirty="0" err="1">
                          <a:solidFill>
                            <a:schemeClr val="bg1"/>
                          </a:solidFill>
                          <a:latin typeface="Arial"/>
                          <a:ea typeface="Calibri"/>
                          <a:cs typeface="Times New Roman"/>
                        </a:rPr>
                        <a:t>co</a:t>
                      </a:r>
                      <a:r>
                        <a:rPr lang="es-ES" sz="1400" dirty="0">
                          <a:solidFill>
                            <a:schemeClr val="bg1"/>
                          </a:solidFill>
                          <a:latin typeface="Arial"/>
                          <a:ea typeface="Calibri"/>
                          <a:cs typeface="Times New Roman"/>
                        </a:rPr>
                        <a:t> </a:t>
                      </a:r>
                      <a:r>
                        <a:rPr lang="es-ES" sz="1400" dirty="0" err="1">
                          <a:solidFill>
                            <a:schemeClr val="bg1"/>
                          </a:solidFill>
                          <a:latin typeface="Arial"/>
                          <a:ea typeface="Calibri"/>
                          <a:cs typeface="Times New Roman"/>
                        </a:rPr>
                        <a:t>teu</a:t>
                      </a:r>
                      <a:r>
                        <a:rPr lang="es-ES" sz="1400" dirty="0">
                          <a:solidFill>
                            <a:schemeClr val="bg1"/>
                          </a:solidFill>
                          <a:latin typeface="Arial"/>
                          <a:ea typeface="Calibri"/>
                          <a:cs typeface="Times New Roman"/>
                        </a:rPr>
                        <a:t> alumnado, actividades que impliquen…?</a:t>
                      </a:r>
                      <a:endParaRPr lang="es-ES" sz="1200" dirty="0">
                        <a:solidFill>
                          <a:schemeClr val="bg1"/>
                        </a:solidFill>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15000"/>
                        </a:lnSpc>
                        <a:spcAft>
                          <a:spcPts val="0"/>
                        </a:spcAft>
                      </a:pPr>
                      <a:r>
                        <a:rPr lang="es-ES" sz="1400" dirty="0">
                          <a:solidFill>
                            <a:schemeClr val="bg1"/>
                          </a:solidFill>
                          <a:latin typeface="Kingthings Trypewriter 2" pitchFamily="2" charset="0"/>
                          <a:ea typeface="Calibri"/>
                          <a:cs typeface="Times New Roman"/>
                        </a:rPr>
                        <a:t>Non</a:t>
                      </a:r>
                      <a:endParaRPr lang="es-ES" sz="1200" dirty="0">
                        <a:solidFill>
                          <a:schemeClr val="bg1"/>
                        </a:solidFill>
                        <a:latin typeface="Kingthings Trypewriter 2"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err="1" smtClean="0">
                          <a:solidFill>
                            <a:schemeClr val="bg1"/>
                          </a:solidFill>
                          <a:latin typeface="Kingthings Trypewriter 2" pitchFamily="2" charset="0"/>
                          <a:ea typeface="Calibri"/>
                          <a:cs typeface="Times New Roman"/>
                        </a:rPr>
                        <a:t>Ás</a:t>
                      </a:r>
                      <a:r>
                        <a:rPr lang="es-ES" sz="1400" dirty="0" smtClean="0">
                          <a:solidFill>
                            <a:schemeClr val="bg1"/>
                          </a:solidFill>
                          <a:latin typeface="Kingthings Trypewriter 2" pitchFamily="2" charset="0"/>
                          <a:ea typeface="Calibri"/>
                          <a:cs typeface="Times New Roman"/>
                        </a:rPr>
                        <a:t> veces</a:t>
                      </a:r>
                      <a:endParaRPr lang="es-ES" sz="1200" dirty="0" smtClean="0">
                        <a:solidFill>
                          <a:schemeClr val="bg1"/>
                        </a:solidFill>
                        <a:latin typeface="Kingthings Trypewriter 2"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15000"/>
                        </a:lnSpc>
                        <a:spcAft>
                          <a:spcPts val="0"/>
                        </a:spcAft>
                      </a:pPr>
                      <a:r>
                        <a:rPr lang="es-ES" sz="1200" dirty="0" smtClean="0">
                          <a:solidFill>
                            <a:schemeClr val="bg1"/>
                          </a:solidFill>
                          <a:latin typeface="Kingthings Trypewriter 2" pitchFamily="2" charset="0"/>
                          <a:ea typeface="Calibri"/>
                          <a:cs typeface="Times New Roman"/>
                        </a:rPr>
                        <a:t>Si</a:t>
                      </a:r>
                      <a:endParaRPr lang="es-ES" sz="1200" dirty="0">
                        <a:solidFill>
                          <a:schemeClr val="bg1"/>
                        </a:solidFill>
                        <a:latin typeface="Kingthings Trypewriter 2"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15000"/>
                        </a:lnSpc>
                        <a:spcAft>
                          <a:spcPts val="0"/>
                        </a:spcAft>
                      </a:pPr>
                      <a:r>
                        <a:rPr lang="es-ES" sz="1400" dirty="0" smtClean="0">
                          <a:solidFill>
                            <a:schemeClr val="bg1"/>
                          </a:solidFill>
                          <a:latin typeface="Kingthings Trypewriter 2" pitchFamily="2" charset="0"/>
                          <a:ea typeface="Calibri"/>
                          <a:cs typeface="Times New Roman"/>
                        </a:rPr>
                        <a:t>NS/NC</a:t>
                      </a:r>
                      <a:endParaRPr lang="es-ES" sz="1200" dirty="0">
                        <a:solidFill>
                          <a:schemeClr val="bg1"/>
                        </a:solidFill>
                        <a:latin typeface="Kingthings Trypewriter 2"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r>
              <a:tr h="0">
                <a:tc>
                  <a:txBody>
                    <a:bodyPr/>
                    <a:lstStyle/>
                    <a:p>
                      <a:pPr>
                        <a:lnSpc>
                          <a:spcPct val="115000"/>
                        </a:lnSpc>
                        <a:spcAft>
                          <a:spcPts val="0"/>
                        </a:spcAft>
                      </a:pPr>
                      <a:r>
                        <a:rPr lang="es-ES" sz="1400" dirty="0">
                          <a:latin typeface="Arial"/>
                          <a:ea typeface="Calibri"/>
                          <a:cs typeface="Times New Roman"/>
                        </a:rPr>
                        <a:t>Animación á lectura</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Calibri"/>
                          <a:cs typeface="Times New Roman"/>
                        </a:rPr>
                        <a:t>5</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a:latin typeface="Arial"/>
                          <a:ea typeface="Calibri"/>
                          <a:cs typeface="Times New Roman"/>
                        </a:rPr>
                        <a:t>8</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a:latin typeface="Arial"/>
                          <a:ea typeface="Calibri"/>
                          <a:cs typeface="Times New Roman"/>
                        </a:rPr>
                        <a:t>12</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a:latin typeface="Arial"/>
                          <a:ea typeface="Calibri"/>
                          <a:cs typeface="Times New Roman"/>
                        </a:rPr>
                        <a:t>2</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nSpc>
                          <a:spcPct val="115000"/>
                        </a:lnSpc>
                        <a:spcAft>
                          <a:spcPts val="0"/>
                        </a:spcAft>
                      </a:pPr>
                      <a:r>
                        <a:rPr lang="es-ES" sz="1400">
                          <a:latin typeface="Arial"/>
                          <a:ea typeface="Calibri"/>
                          <a:cs typeface="Times New Roman"/>
                        </a:rPr>
                        <a:t>Educación documental</a:t>
                      </a:r>
                      <a:endParaRPr lang="es-E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latin typeface="Arial"/>
                          <a:ea typeface="Calibri"/>
                          <a:cs typeface="Times New Roman"/>
                        </a:rPr>
                        <a:t>9</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a:latin typeface="Arial"/>
                          <a:ea typeface="Calibri"/>
                          <a:cs typeface="Times New Roman"/>
                        </a:rPr>
                        <a:t>7</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a:latin typeface="Arial"/>
                          <a:ea typeface="Calibri"/>
                          <a:cs typeface="Times New Roman"/>
                        </a:rPr>
                        <a:t>5</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a:latin typeface="Arial"/>
                          <a:ea typeface="Calibri"/>
                          <a:cs typeface="Times New Roman"/>
                        </a:rPr>
                        <a:t>1</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nSpc>
                          <a:spcPct val="115000"/>
                        </a:lnSpc>
                        <a:spcAft>
                          <a:spcPts val="0"/>
                        </a:spcAft>
                      </a:pPr>
                      <a:r>
                        <a:rPr lang="es-ES" sz="1400">
                          <a:latin typeface="Arial"/>
                          <a:ea typeface="Calibri"/>
                          <a:cs typeface="Times New Roman"/>
                        </a:rPr>
                        <a:t>Traballo por proxectos</a:t>
                      </a:r>
                      <a:endParaRPr lang="es-E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latin typeface="Arial"/>
                          <a:ea typeface="Calibri"/>
                          <a:cs typeface="Times New Roman"/>
                        </a:rPr>
                        <a:t>11</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a:latin typeface="Arial"/>
                          <a:ea typeface="Calibri"/>
                          <a:cs typeface="Times New Roman"/>
                        </a:rPr>
                        <a:t>5</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a:latin typeface="Arial"/>
                          <a:ea typeface="Calibri"/>
                          <a:cs typeface="Times New Roman"/>
                        </a:rPr>
                        <a:t>5</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a:latin typeface="Arial"/>
                          <a:ea typeface="Calibri"/>
                          <a:cs typeface="Times New Roman"/>
                        </a:rPr>
                        <a:t>6</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nSpc>
                          <a:spcPct val="115000"/>
                        </a:lnSpc>
                        <a:spcAft>
                          <a:spcPts val="0"/>
                        </a:spcAft>
                      </a:pPr>
                      <a:r>
                        <a:rPr lang="es-ES" sz="1400">
                          <a:latin typeface="Arial"/>
                          <a:ea typeface="Calibri"/>
                          <a:cs typeface="Times New Roman"/>
                        </a:rPr>
                        <a:t>Fomento das competencias básicas</a:t>
                      </a:r>
                      <a:endParaRPr lang="es-E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latin typeface="Arial"/>
                          <a:ea typeface="Calibri"/>
                          <a:cs typeface="Times New Roman"/>
                        </a:rPr>
                        <a:t>4</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a:latin typeface="Arial"/>
                          <a:ea typeface="Calibri"/>
                          <a:cs typeface="Times New Roman"/>
                        </a:rPr>
                        <a:t>7</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a:latin typeface="Arial"/>
                          <a:ea typeface="Calibri"/>
                          <a:cs typeface="Times New Roman"/>
                        </a:rPr>
                        <a:t>12</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dirty="0">
                          <a:latin typeface="Arial"/>
                          <a:ea typeface="Calibri"/>
                          <a:cs typeface="Times New Roman"/>
                        </a:rPr>
                        <a:t>4</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5" name="14 Tabla"/>
          <p:cNvGraphicFramePr>
            <a:graphicFrameLocks noGrp="1"/>
          </p:cNvGraphicFramePr>
          <p:nvPr/>
        </p:nvGraphicFramePr>
        <p:xfrm>
          <a:off x="683568" y="4797152"/>
          <a:ext cx="8064896" cy="1490860"/>
        </p:xfrm>
        <a:graphic>
          <a:graphicData uri="http://schemas.openxmlformats.org/drawingml/2006/table">
            <a:tbl>
              <a:tblPr/>
              <a:tblGrid>
                <a:gridCol w="5616624"/>
                <a:gridCol w="648072"/>
                <a:gridCol w="792088"/>
                <a:gridCol w="504056"/>
                <a:gridCol w="504056"/>
              </a:tblGrid>
              <a:tr h="233564">
                <a:tc>
                  <a:txBody>
                    <a:bodyPr/>
                    <a:lstStyle/>
                    <a:p>
                      <a:pPr>
                        <a:lnSpc>
                          <a:spcPct val="115000"/>
                        </a:lnSpc>
                        <a:spcAft>
                          <a:spcPts val="0"/>
                        </a:spcAft>
                      </a:pPr>
                      <a:r>
                        <a:rPr lang="es-ES" sz="1400" dirty="0" smtClean="0">
                          <a:latin typeface="Arial"/>
                          <a:ea typeface="Calibri"/>
                          <a:cs typeface="Times New Roman"/>
                        </a:rPr>
                        <a:t> </a:t>
                      </a:r>
                      <a:endParaRPr lang="es-ES" sz="1400" dirty="0">
                        <a:latin typeface="Arial"/>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15000"/>
                        </a:lnSpc>
                        <a:spcAft>
                          <a:spcPts val="0"/>
                        </a:spcAft>
                      </a:pPr>
                      <a:r>
                        <a:rPr lang="es-ES" sz="1400" dirty="0">
                          <a:solidFill>
                            <a:schemeClr val="bg1"/>
                          </a:solidFill>
                          <a:latin typeface="Kingthings Trypewriter 2" pitchFamily="2" charset="0"/>
                          <a:ea typeface="Calibri"/>
                          <a:cs typeface="Times New Roman"/>
                        </a:rPr>
                        <a:t>Non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15000"/>
                        </a:lnSpc>
                        <a:spcAft>
                          <a:spcPts val="0"/>
                        </a:spcAft>
                      </a:pPr>
                      <a:r>
                        <a:rPr lang="es-ES" sz="1400" dirty="0" err="1">
                          <a:solidFill>
                            <a:schemeClr val="bg1"/>
                          </a:solidFill>
                          <a:latin typeface="Kingthings Trypewriter 2" pitchFamily="2" charset="0"/>
                          <a:ea typeface="Calibri"/>
                          <a:cs typeface="Times New Roman"/>
                        </a:rPr>
                        <a:t>Ás</a:t>
                      </a:r>
                      <a:r>
                        <a:rPr lang="es-ES" sz="1400" dirty="0">
                          <a:solidFill>
                            <a:schemeClr val="bg1"/>
                          </a:solidFill>
                          <a:latin typeface="Kingthings Trypewriter 2" pitchFamily="2" charset="0"/>
                          <a:ea typeface="Calibri"/>
                          <a:cs typeface="Times New Roman"/>
                        </a:rPr>
                        <a:t> veces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15000"/>
                        </a:lnSpc>
                        <a:spcAft>
                          <a:spcPts val="0"/>
                        </a:spcAft>
                      </a:pPr>
                      <a:r>
                        <a:rPr lang="es-ES" sz="1400" dirty="0">
                          <a:solidFill>
                            <a:schemeClr val="bg1"/>
                          </a:solidFill>
                          <a:latin typeface="Kingthings Trypewriter 2" pitchFamily="2" charset="0"/>
                          <a:ea typeface="Calibri"/>
                          <a:cs typeface="Times New Roman"/>
                        </a:rPr>
                        <a:t>Si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15000"/>
                        </a:lnSpc>
                        <a:spcAft>
                          <a:spcPts val="0"/>
                        </a:spcAft>
                      </a:pPr>
                      <a:r>
                        <a:rPr lang="es-ES" sz="1400" dirty="0" smtClean="0">
                          <a:solidFill>
                            <a:schemeClr val="bg1"/>
                          </a:solidFill>
                          <a:latin typeface="Kingthings Trypewriter 2" pitchFamily="2" charset="0"/>
                          <a:ea typeface="Calibri"/>
                          <a:cs typeface="Times New Roman"/>
                        </a:rPr>
                        <a:t>NS/NC</a:t>
                      </a:r>
                      <a:endParaRPr lang="es-ES" sz="1400" dirty="0">
                        <a:solidFill>
                          <a:schemeClr val="bg1"/>
                        </a:solidFill>
                        <a:latin typeface="Kingthings Trypewriter 2" pitchFamily="2"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r>
              <a:tr h="254699">
                <a:tc>
                  <a:txBody>
                    <a:bodyPr/>
                    <a:lstStyle/>
                    <a:p>
                      <a:pPr>
                        <a:lnSpc>
                          <a:spcPct val="115000"/>
                        </a:lnSpc>
                        <a:spcAft>
                          <a:spcPts val="0"/>
                        </a:spcAft>
                      </a:pPr>
                      <a:r>
                        <a:rPr lang="es-ES" sz="1400" dirty="0" err="1">
                          <a:latin typeface="Arial"/>
                          <a:ea typeface="Calibri"/>
                          <a:cs typeface="Times New Roman"/>
                        </a:rPr>
                        <a:t>Coñeces</a:t>
                      </a:r>
                      <a:r>
                        <a:rPr lang="es-ES" sz="1400" dirty="0">
                          <a:latin typeface="Arial"/>
                          <a:ea typeface="Calibri"/>
                          <a:cs typeface="Times New Roman"/>
                        </a:rPr>
                        <a:t> o </a:t>
                      </a:r>
                      <a:r>
                        <a:rPr lang="es-ES" sz="1400" dirty="0" err="1">
                          <a:latin typeface="Arial"/>
                          <a:ea typeface="Calibri"/>
                          <a:cs typeface="Times New Roman"/>
                        </a:rPr>
                        <a:t>Proxecto</a:t>
                      </a:r>
                      <a:r>
                        <a:rPr lang="es-ES" sz="1400" dirty="0">
                          <a:latin typeface="Arial"/>
                          <a:ea typeface="Calibri"/>
                          <a:cs typeface="Times New Roman"/>
                        </a:rPr>
                        <a:t> Lector de centro?</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Calibri"/>
                          <a:cs typeface="Times New Roman"/>
                        </a:rPr>
                        <a:t>3</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es-ES" sz="14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S" sz="1400" dirty="0">
                          <a:latin typeface="Arial"/>
                          <a:ea typeface="Calibri"/>
                          <a:cs typeface="Times New Roman"/>
                        </a:rPr>
                        <a:t>20</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dirty="0" smtClean="0">
                          <a:latin typeface="Calibri"/>
                          <a:ea typeface="Calibri"/>
                          <a:cs typeface="Times New Roman"/>
                        </a:rPr>
                        <a:t>4</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4317">
                <a:tc>
                  <a:txBody>
                    <a:bodyPr/>
                    <a:lstStyle/>
                    <a:p>
                      <a:pPr>
                        <a:lnSpc>
                          <a:spcPct val="115000"/>
                        </a:lnSpc>
                        <a:spcAft>
                          <a:spcPts val="0"/>
                        </a:spcAft>
                      </a:pPr>
                      <a:r>
                        <a:rPr lang="es-ES" sz="1400" dirty="0">
                          <a:latin typeface="Arial"/>
                          <a:ea typeface="Calibri"/>
                          <a:cs typeface="Times New Roman"/>
                        </a:rPr>
                        <a:t>Aplicas o </a:t>
                      </a:r>
                      <a:r>
                        <a:rPr lang="es-ES" sz="1400" dirty="0" err="1">
                          <a:latin typeface="Arial"/>
                          <a:ea typeface="Calibri"/>
                          <a:cs typeface="Times New Roman"/>
                        </a:rPr>
                        <a:t>Proxecto</a:t>
                      </a:r>
                      <a:r>
                        <a:rPr lang="es-ES" sz="1400" dirty="0">
                          <a:latin typeface="Arial"/>
                          <a:ea typeface="Calibri"/>
                          <a:cs typeface="Times New Roman"/>
                        </a:rPr>
                        <a:t> Lector de centro?</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Calibri"/>
                          <a:cs typeface="Times New Roman"/>
                        </a:rPr>
                        <a:t>8</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dirty="0">
                          <a:latin typeface="Arial"/>
                          <a:ea typeface="Calibri"/>
                          <a:cs typeface="Times New Roman"/>
                        </a:rPr>
                        <a:t>6</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dirty="0">
                          <a:latin typeface="Arial"/>
                          <a:ea typeface="Calibri"/>
                          <a:cs typeface="Times New Roman"/>
                        </a:rPr>
                        <a:t>9</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dirty="0" smtClean="0">
                          <a:latin typeface="Calibri"/>
                          <a:ea typeface="Calibri"/>
                          <a:cs typeface="Times New Roman"/>
                        </a:rPr>
                        <a:t>4</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4705">
                <a:tc>
                  <a:txBody>
                    <a:bodyPr/>
                    <a:lstStyle/>
                    <a:p>
                      <a:pPr>
                        <a:lnSpc>
                          <a:spcPct val="115000"/>
                        </a:lnSpc>
                        <a:spcAft>
                          <a:spcPts val="0"/>
                        </a:spcAft>
                      </a:pPr>
                      <a:r>
                        <a:rPr lang="es-ES" sz="1400" dirty="0" err="1">
                          <a:latin typeface="Arial"/>
                          <a:ea typeface="Calibri"/>
                          <a:cs typeface="Times New Roman"/>
                        </a:rPr>
                        <a:t>Coñeces</a:t>
                      </a:r>
                      <a:r>
                        <a:rPr lang="es-ES" sz="1400" dirty="0">
                          <a:latin typeface="Arial"/>
                          <a:ea typeface="Calibri"/>
                          <a:cs typeface="Times New Roman"/>
                        </a:rPr>
                        <a:t> o Plan Anual de Lectura?</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Calibri"/>
                          <a:cs typeface="Times New Roman"/>
                        </a:rPr>
                        <a:t>6</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es-ES" sz="14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S" sz="1400">
                          <a:latin typeface="Arial"/>
                          <a:ea typeface="Calibri"/>
                          <a:cs typeface="Times New Roman"/>
                        </a:rPr>
                        <a:t>17</a:t>
                      </a:r>
                      <a:endParaRPr lang="es-E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dirty="0" smtClean="0">
                          <a:latin typeface="Calibri"/>
                          <a:ea typeface="Calibri"/>
                          <a:cs typeface="Times New Roman"/>
                        </a:rPr>
                        <a:t>4</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4314">
                <a:tc>
                  <a:txBody>
                    <a:bodyPr/>
                    <a:lstStyle/>
                    <a:p>
                      <a:pPr>
                        <a:lnSpc>
                          <a:spcPct val="100000"/>
                        </a:lnSpc>
                        <a:spcAft>
                          <a:spcPts val="0"/>
                        </a:spcAft>
                      </a:pPr>
                      <a:r>
                        <a:rPr lang="es-ES" sz="1400" dirty="0">
                          <a:latin typeface="Arial"/>
                          <a:ea typeface="Calibri"/>
                          <a:cs typeface="Times New Roman"/>
                        </a:rPr>
                        <a:t>Aplicas o Plan Anual de Lectura no que </a:t>
                      </a:r>
                      <a:r>
                        <a:rPr lang="es-ES" sz="1400" dirty="0" smtClean="0">
                          <a:latin typeface="Arial"/>
                          <a:ea typeface="Calibri"/>
                          <a:cs typeface="Times New Roman"/>
                        </a:rPr>
                        <a:t>respecta á </a:t>
                      </a:r>
                      <a:r>
                        <a:rPr lang="es-ES" sz="1400" dirty="0" err="1" smtClean="0">
                          <a:latin typeface="Arial"/>
                          <a:ea typeface="Calibri"/>
                          <a:cs typeface="Times New Roman"/>
                        </a:rPr>
                        <a:t>túa</a:t>
                      </a:r>
                      <a:r>
                        <a:rPr lang="es-ES" sz="1400" dirty="0" smtClean="0">
                          <a:latin typeface="Arial"/>
                          <a:ea typeface="Calibri"/>
                          <a:cs typeface="Times New Roman"/>
                        </a:rPr>
                        <a:t> materia?</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Calibri"/>
                          <a:cs typeface="Times New Roman"/>
                        </a:rPr>
                        <a:t>10</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dirty="0">
                          <a:latin typeface="Arial"/>
                          <a:ea typeface="Calibri"/>
                          <a:cs typeface="Times New Roman"/>
                        </a:rPr>
                        <a:t>4</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dirty="0">
                          <a:latin typeface="Arial"/>
                          <a:ea typeface="Calibri"/>
                          <a:cs typeface="Times New Roman"/>
                        </a:rPr>
                        <a:t>9</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S" sz="1400" dirty="0" smtClean="0">
                          <a:latin typeface="Calibri"/>
                          <a:ea typeface="Calibri"/>
                          <a:cs typeface="Times New Roman"/>
                        </a:rPr>
                        <a:t>4</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6" name="Rectangle 8"/>
          <p:cNvSpPr>
            <a:spLocks noChangeArrowheads="1"/>
          </p:cNvSpPr>
          <p:nvPr/>
        </p:nvSpPr>
        <p:spPr bwMode="auto">
          <a:xfrm>
            <a:off x="467544" y="3717032"/>
            <a:ext cx="2664296" cy="428628"/>
          </a:xfrm>
          <a:prstGeom prst="rect">
            <a:avLst/>
          </a:prstGeom>
          <a:noFill/>
          <a:ln w="9525">
            <a:noFill/>
            <a:miter lim="800000"/>
            <a:headEnd/>
            <a:tailEnd/>
          </a:ln>
        </p:spPr>
        <p:txBody>
          <a:bodyPr anchor="ctr"/>
          <a:lstStyle/>
          <a:p>
            <a:pPr algn="r"/>
            <a:r>
              <a:rPr lang="gl-ES" sz="2000" b="1" dirty="0" smtClean="0">
                <a:solidFill>
                  <a:schemeClr val="tx2"/>
                </a:solidFill>
                <a:latin typeface="Kingthings Trypewriter 2"/>
              </a:rPr>
              <a:t>ENQUISA AO PROFESORADO EN RELACIÓN ÁS SÚAS PROPIAS PRÁCTICAS</a:t>
            </a:r>
            <a:endParaRPr lang="es-ES_tradnl" sz="2000" b="1" dirty="0">
              <a:solidFill>
                <a:schemeClr val="tx2"/>
              </a:solidFill>
              <a:latin typeface="Kingthings Trypewriter 2"/>
            </a:endParaRPr>
          </a:p>
        </p:txBody>
      </p:sp>
      <p:pic>
        <p:nvPicPr>
          <p:cNvPr id="14338" name="Picture 2" descr="http://dianagarces.com/imagenes/Caricaturas/Mafalda/Tiras/Mafalda1.gif"/>
          <p:cNvPicPr>
            <a:picLocks noChangeAspect="1" noChangeArrowheads="1"/>
          </p:cNvPicPr>
          <p:nvPr/>
        </p:nvPicPr>
        <p:blipFill>
          <a:blip r:embed="rId4" cstate="print"/>
          <a:srcRect/>
          <a:stretch>
            <a:fillRect/>
          </a:stretch>
        </p:blipFill>
        <p:spPr bwMode="auto">
          <a:xfrm>
            <a:off x="2123728" y="1295744"/>
            <a:ext cx="6651104" cy="1854776"/>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pPr>
                <a:defRPr/>
              </a:pPr>
              <a:t>58</a:t>
            </a:fld>
            <a:endParaRPr lang="gl-ES"/>
          </a:p>
        </p:txBody>
      </p:sp>
      <p:sp>
        <p:nvSpPr>
          <p:cNvPr id="5" name="4 Marcador de número de diapositiva"/>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gl-ES" sz="1400" b="0" i="0" u="none" strike="noStrike" kern="1200" cap="none" spc="0" normalizeH="0" baseline="0" noProof="0" dirty="0">
              <a:ln>
                <a:noFill/>
              </a:ln>
              <a:effectLst/>
              <a:uLnTx/>
              <a:uFillTx/>
              <a:latin typeface="+mn-lt"/>
              <a:ea typeface="+mn-ea"/>
              <a:cs typeface="+mn-cs"/>
            </a:endParaRPr>
          </a:p>
        </p:txBody>
      </p:sp>
      <p:sp>
        <p:nvSpPr>
          <p:cNvPr id="6" name="2 Título"/>
          <p:cNvSpPr>
            <a:spLocks noGrp="1"/>
          </p:cNvSpPr>
          <p:nvPr>
            <p:ph type="title"/>
          </p:nvPr>
        </p:nvSpPr>
        <p:spPr>
          <a:xfrm>
            <a:off x="571472" y="1340638"/>
            <a:ext cx="8072494" cy="1231106"/>
          </a:xfrm>
        </p:spPr>
        <p:txBody>
          <a:bodyPr wrap="square" lIns="0" tIns="0" rIns="0" bIns="0">
            <a:spAutoFit/>
          </a:bodyPr>
          <a:lstStyle/>
          <a:p>
            <a:pPr algn="r"/>
            <a:r>
              <a:rPr lang="es-ES" sz="4000" b="1" dirty="0" smtClean="0">
                <a:solidFill>
                  <a:schemeClr val="tx1"/>
                </a:solidFill>
                <a:latin typeface="Kingthings Trypewriter 2" pitchFamily="2" charset="0"/>
              </a:rPr>
              <a:t>3. </a:t>
            </a:r>
            <a:r>
              <a:rPr lang="es-ES" sz="4000" b="1" dirty="0" smtClean="0">
                <a:solidFill>
                  <a:schemeClr val="tx1">
                    <a:lumMod val="50000"/>
                    <a:lumOff val="50000"/>
                  </a:schemeClr>
                </a:solidFill>
                <a:latin typeface="Kingthings Trypewriter 2" pitchFamily="2" charset="0"/>
              </a:rPr>
              <a:t>TRABALLOS PENDENTES</a:t>
            </a:r>
            <a:br>
              <a:rPr lang="es-ES" sz="4000" b="1" dirty="0" smtClean="0">
                <a:solidFill>
                  <a:schemeClr val="tx1">
                    <a:lumMod val="50000"/>
                    <a:lumOff val="50000"/>
                  </a:schemeClr>
                </a:solidFill>
                <a:latin typeface="Kingthings Trypewriter 2" pitchFamily="2" charset="0"/>
              </a:rPr>
            </a:br>
            <a:r>
              <a:rPr lang="es-ES" sz="4000" b="1" dirty="0" smtClean="0">
                <a:solidFill>
                  <a:schemeClr val="tx1">
                    <a:lumMod val="50000"/>
                    <a:lumOff val="50000"/>
                  </a:schemeClr>
                </a:solidFill>
                <a:latin typeface="Kingthings Trypewriter 2" pitchFamily="2" charset="0"/>
              </a:rPr>
              <a:t>E FUTURO</a:t>
            </a:r>
            <a:endParaRPr lang="es-ES" sz="4000" dirty="0" smtClean="0">
              <a:solidFill>
                <a:schemeClr val="tx1">
                  <a:lumMod val="50000"/>
                  <a:lumOff val="50000"/>
                </a:schemeClr>
              </a:solidFill>
            </a:endParaRPr>
          </a:p>
        </p:txBody>
      </p:sp>
      <p:sp>
        <p:nvSpPr>
          <p:cNvPr id="11" name="10 CuadroTexto"/>
          <p:cNvSpPr txBox="1"/>
          <p:nvPr/>
        </p:nvSpPr>
        <p:spPr>
          <a:xfrm>
            <a:off x="2571736" y="3224285"/>
            <a:ext cx="6072230" cy="2677656"/>
          </a:xfrm>
          <a:prstGeom prst="rect">
            <a:avLst/>
          </a:prstGeom>
          <a:noFill/>
        </p:spPr>
        <p:txBody>
          <a:bodyPr wrap="square" rtlCol="0">
            <a:spAutoFit/>
          </a:bodyPr>
          <a:lstStyle/>
          <a:p>
            <a:pPr marL="268288" indent="-268288">
              <a:buFont typeface="Arial" pitchFamily="34" charset="0"/>
              <a:buChar char="•"/>
            </a:pPr>
            <a:r>
              <a:rPr lang="es-ES" sz="2400" dirty="0" smtClean="0">
                <a:latin typeface="+mj-lt"/>
              </a:rPr>
              <a:t>RENOVACIÓN DOS COMPROMISOS TEÓRICOS E CONCIENCIACIÓN SOBRE A POSTA EN PRÁCTICA</a:t>
            </a:r>
          </a:p>
          <a:p>
            <a:pPr>
              <a:buFont typeface="Arial" pitchFamily="34" charset="0"/>
              <a:buChar char="•"/>
            </a:pPr>
            <a:r>
              <a:rPr lang="es-ES" sz="2400" dirty="0" smtClean="0">
                <a:latin typeface="+mj-lt"/>
              </a:rPr>
              <a:t>  </a:t>
            </a:r>
            <a:r>
              <a:rPr lang="es-ES" sz="2400" dirty="0" smtClean="0">
                <a:solidFill>
                  <a:srgbClr val="FFC000"/>
                </a:solidFill>
                <a:latin typeface="+mj-lt"/>
              </a:rPr>
              <a:t>ACTUALIZACIÓN, MELLORA E 	SIMPLIFICACIÓN DOS PLANS</a:t>
            </a:r>
          </a:p>
          <a:p>
            <a:pPr>
              <a:buFont typeface="Arial" pitchFamily="34" charset="0"/>
              <a:buChar char="•"/>
            </a:pPr>
            <a:r>
              <a:rPr lang="es-ES" sz="2400" dirty="0" smtClean="0">
                <a:latin typeface="+mj-lt"/>
              </a:rPr>
              <a:t>  </a:t>
            </a:r>
            <a:r>
              <a:rPr lang="es-ES" sz="2400" dirty="0" smtClean="0">
                <a:solidFill>
                  <a:srgbClr val="FFFF99"/>
                </a:solidFill>
                <a:latin typeface="+mj-lt"/>
              </a:rPr>
              <a:t>COLABORACIÓN COAS FAMILIAS</a:t>
            </a:r>
          </a:p>
          <a:p>
            <a:pPr>
              <a:buFont typeface="Arial" pitchFamily="34" charset="0"/>
              <a:buChar char="•"/>
            </a:pPr>
            <a:endParaRPr lang="es-ES" sz="2400" dirty="0" smtClean="0">
              <a:solidFill>
                <a:srgbClr val="FFFF00"/>
              </a:solidFill>
              <a:latin typeface="+mj-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645295EF-8CD9-48A4-BE51-7E9553062DEE}" type="slidenum">
              <a:rPr lang="gl-ES" smtClean="0">
                <a:solidFill>
                  <a:schemeClr val="bg1"/>
                </a:solidFill>
              </a:rPr>
              <a:pPr>
                <a:defRPr/>
              </a:pPr>
              <a:t>59</a:t>
            </a:fld>
            <a:endParaRPr lang="gl-ES" dirty="0">
              <a:solidFill>
                <a:schemeClr val="bg1"/>
              </a:solidFill>
            </a:endParaRPr>
          </a:p>
        </p:txBody>
      </p:sp>
      <p:sp>
        <p:nvSpPr>
          <p:cNvPr id="6" name="5 CuadroTexto"/>
          <p:cNvSpPr txBox="1"/>
          <p:nvPr/>
        </p:nvSpPr>
        <p:spPr>
          <a:xfrm>
            <a:off x="642910" y="5357826"/>
            <a:ext cx="8001056" cy="1015663"/>
          </a:xfrm>
          <a:prstGeom prst="rect">
            <a:avLst/>
          </a:prstGeom>
          <a:noFill/>
        </p:spPr>
        <p:txBody>
          <a:bodyPr wrap="square" lIns="0" tIns="0" rIns="0" bIns="0" rtlCol="0">
            <a:spAutoFit/>
          </a:bodyPr>
          <a:lstStyle/>
          <a:p>
            <a:pPr algn="ctr"/>
            <a:r>
              <a:rPr lang="es-ES" sz="2400" b="1" dirty="0" smtClean="0">
                <a:solidFill>
                  <a:srgbClr val="FFFF00"/>
                </a:solidFill>
                <a:latin typeface="Kingthings Trypewriter 2" pitchFamily="2" charset="0"/>
                <a:hlinkClick r:id="rId3"/>
              </a:rPr>
              <a:t>http://bibliotecapoleiro.blogspot.com.es/</a:t>
            </a:r>
            <a:endParaRPr lang="es-ES" sz="2400" b="1" dirty="0" smtClean="0">
              <a:solidFill>
                <a:srgbClr val="FFFF00"/>
              </a:solidFill>
              <a:latin typeface="Kingthings Trypewriter 2" pitchFamily="2" charset="0"/>
            </a:endParaRPr>
          </a:p>
          <a:p>
            <a:pPr algn="ctr"/>
            <a:r>
              <a:rPr lang="es-ES" sz="2400" b="1" dirty="0" smtClean="0">
                <a:latin typeface="Kingthings Trypewriter 2" pitchFamily="2" charset="0"/>
              </a:rPr>
              <a:t>facebook.com/</a:t>
            </a:r>
            <a:r>
              <a:rPr lang="es-ES" sz="2400" b="1" dirty="0" err="1" smtClean="0">
                <a:latin typeface="Kingthings Trypewriter 2" pitchFamily="2" charset="0"/>
              </a:rPr>
              <a:t>IESCelanova</a:t>
            </a:r>
            <a:endParaRPr lang="es-ES" sz="2400" b="1" dirty="0" smtClean="0">
              <a:latin typeface="Kingthings Trypewriter 2" pitchFamily="2" charset="0"/>
            </a:endParaRPr>
          </a:p>
          <a:p>
            <a:pPr algn="ctr"/>
            <a:endParaRPr lang="es-ES" sz="1800" b="1" dirty="0" smtClean="0">
              <a:solidFill>
                <a:srgbClr val="FFFF00"/>
              </a:solidFill>
              <a:latin typeface="Kingthings Trypewriter 2" pitchFamily="2" charset="0"/>
            </a:endParaRPr>
          </a:p>
        </p:txBody>
      </p:sp>
      <p:pic>
        <p:nvPicPr>
          <p:cNvPr id="9" name="Picture 2" descr="C:\Users\ISIDORA\Desktop\ENGLISH\EOI ADVANCED 1\intertitulo cine mudo.jpg"/>
          <p:cNvPicPr>
            <a:picLocks noChangeAspect="1" noChangeArrowheads="1"/>
          </p:cNvPicPr>
          <p:nvPr/>
        </p:nvPicPr>
        <p:blipFill>
          <a:blip r:embed="rId4" cstate="print"/>
          <a:srcRect/>
          <a:stretch>
            <a:fillRect/>
          </a:stretch>
        </p:blipFill>
        <p:spPr bwMode="auto">
          <a:xfrm>
            <a:off x="2627784" y="1772816"/>
            <a:ext cx="3931667" cy="2944955"/>
          </a:xfrm>
          <a:prstGeom prst="rect">
            <a:avLst/>
          </a:prstGeom>
          <a:noFill/>
        </p:spPr>
      </p:pic>
      <p:pic>
        <p:nvPicPr>
          <p:cNvPr id="8194" name="Picture 2" descr="Resultado de imagen de THE END"/>
          <p:cNvPicPr>
            <a:picLocks noChangeAspect="1" noChangeArrowheads="1"/>
          </p:cNvPicPr>
          <p:nvPr/>
        </p:nvPicPr>
        <p:blipFill>
          <a:blip r:embed="rId5" cstate="print"/>
          <a:srcRect t="7793" b="15586"/>
          <a:stretch>
            <a:fillRect/>
          </a:stretch>
        </p:blipFill>
        <p:spPr bwMode="auto">
          <a:xfrm>
            <a:off x="3347864" y="2445241"/>
            <a:ext cx="2466975" cy="1415822"/>
          </a:xfrm>
          <a:prstGeom prst="rect">
            <a:avLst/>
          </a:prstGeom>
          <a:noFill/>
        </p:spPr>
      </p:pic>
      <p:pic>
        <p:nvPicPr>
          <p:cNvPr id="7" name="Picture 2" descr="C:\Users\ISIADORA\Desktop\CFR PONTEVEDRA PROXECTO LECTOR NOVEMBRO 15\GRAFICOS\A VIDA E O CINE.png"/>
          <p:cNvPicPr>
            <a:picLocks noChangeAspect="1" noChangeArrowheads="1"/>
          </p:cNvPicPr>
          <p:nvPr/>
        </p:nvPicPr>
        <p:blipFill>
          <a:blip r:embed="rId6" cstate="print"/>
          <a:srcRect/>
          <a:stretch>
            <a:fillRect/>
          </a:stretch>
        </p:blipFill>
        <p:spPr bwMode="auto">
          <a:xfrm>
            <a:off x="7286644" y="428604"/>
            <a:ext cx="1438812" cy="123350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s-ES" sz="4000" dirty="0"/>
              <a:t/>
            </a:r>
            <a:br>
              <a:rPr lang="es-ES" sz="4000" dirty="0"/>
            </a:br>
            <a:endParaRPr lang="es-ES" sz="4000" dirty="0"/>
          </a:p>
        </p:txBody>
      </p:sp>
      <p:sp>
        <p:nvSpPr>
          <p:cNvPr id="69635" name="Rectangle 3"/>
          <p:cNvSpPr>
            <a:spLocks noGrp="1" noChangeArrowheads="1"/>
          </p:cNvSpPr>
          <p:nvPr>
            <p:ph type="body" sz="half" idx="1"/>
          </p:nvPr>
        </p:nvSpPr>
        <p:spPr>
          <a:xfrm>
            <a:off x="323850" y="1762143"/>
            <a:ext cx="3168650" cy="4238625"/>
          </a:xfrm>
        </p:spPr>
        <p:txBody>
          <a:bodyPr/>
          <a:lstStyle/>
          <a:p>
            <a:pPr algn="r">
              <a:buFontTx/>
              <a:buNone/>
            </a:pPr>
            <a:r>
              <a:rPr lang="es-ES" b="1" dirty="0" smtClean="0">
                <a:solidFill>
                  <a:schemeClr val="bg1"/>
                </a:solidFill>
                <a:latin typeface="Kingthings Trypewriter 2" pitchFamily="2" charset="0"/>
              </a:rPr>
              <a:t>Un caos no relativo á LECTURA</a:t>
            </a:r>
            <a:endParaRPr lang="es-ES" b="1" i="1" dirty="0">
              <a:solidFill>
                <a:schemeClr val="bg1"/>
              </a:solidFill>
              <a:latin typeface="Kingthings Trypewriter 2" pitchFamily="2" charset="0"/>
            </a:endParaRPr>
          </a:p>
        </p:txBody>
      </p:sp>
      <p:sp>
        <p:nvSpPr>
          <p:cNvPr id="69636" name="Rectangle 4"/>
          <p:cNvSpPr>
            <a:spLocks noGrp="1" noChangeArrowheads="1"/>
          </p:cNvSpPr>
          <p:nvPr>
            <p:ph type="body" sz="half" idx="2"/>
          </p:nvPr>
        </p:nvSpPr>
        <p:spPr>
          <a:xfrm>
            <a:off x="3563938" y="2900385"/>
            <a:ext cx="5040312" cy="3743325"/>
          </a:xfrm>
        </p:spPr>
        <p:txBody>
          <a:bodyPr/>
          <a:lstStyle/>
          <a:p>
            <a:r>
              <a:rPr lang="gl-ES" sz="2400" i="1" dirty="0" smtClean="0">
                <a:solidFill>
                  <a:srgbClr val="FFFF99"/>
                </a:solidFill>
                <a:latin typeface="Arial" pitchFamily="34" charset="0"/>
                <a:cs typeface="Arial" pitchFamily="34" charset="0"/>
              </a:rPr>
              <a:t>Actividade solta, dependente de cada profesor</a:t>
            </a:r>
          </a:p>
          <a:p>
            <a:r>
              <a:rPr lang="gl-ES" sz="2400" i="1" dirty="0" smtClean="0">
                <a:solidFill>
                  <a:srgbClr val="FFFF00"/>
                </a:solidFill>
                <a:latin typeface="Arial" pitchFamily="34" charset="0"/>
                <a:cs typeface="Arial" pitchFamily="34" charset="0"/>
              </a:rPr>
              <a:t>Sen </a:t>
            </a:r>
            <a:r>
              <a:rPr lang="gl-ES" sz="2400" i="1" dirty="0">
                <a:solidFill>
                  <a:srgbClr val="FFFF00"/>
                </a:solidFill>
                <a:latin typeface="Arial" pitchFamily="34" charset="0"/>
                <a:cs typeface="Arial" pitchFamily="34" charset="0"/>
              </a:rPr>
              <a:t>tempos específicos</a:t>
            </a:r>
          </a:p>
          <a:p>
            <a:r>
              <a:rPr lang="gl-ES" sz="2400" i="1" dirty="0">
                <a:solidFill>
                  <a:srgbClr val="FFCC00"/>
                </a:solidFill>
                <a:latin typeface="Arial" pitchFamily="34" charset="0"/>
                <a:cs typeface="Arial" pitchFamily="34" charset="0"/>
              </a:rPr>
              <a:t>Sen relación </a:t>
            </a:r>
            <a:r>
              <a:rPr lang="gl-ES" sz="2400" i="1" dirty="0" smtClean="0">
                <a:solidFill>
                  <a:srgbClr val="FFCC00"/>
                </a:solidFill>
                <a:latin typeface="Arial" pitchFamily="34" charset="0"/>
                <a:cs typeface="Arial" pitchFamily="34" charset="0"/>
              </a:rPr>
              <a:t>cos </a:t>
            </a:r>
            <a:r>
              <a:rPr lang="gl-ES" sz="2400" i="1" dirty="0">
                <a:solidFill>
                  <a:srgbClr val="FFCC00"/>
                </a:solidFill>
                <a:latin typeface="Arial" pitchFamily="34" charset="0"/>
                <a:cs typeface="Arial" pitchFamily="34" charset="0"/>
              </a:rPr>
              <a:t>recursos</a:t>
            </a:r>
          </a:p>
          <a:p>
            <a:r>
              <a:rPr lang="gl-ES" sz="2400" i="1" dirty="0">
                <a:solidFill>
                  <a:srgbClr val="FF9966"/>
                </a:solidFill>
                <a:latin typeface="Arial" pitchFamily="34" charset="0"/>
                <a:cs typeface="Arial" pitchFamily="34" charset="0"/>
              </a:rPr>
              <a:t>Sen proxecto</a:t>
            </a:r>
          </a:p>
          <a:p>
            <a:r>
              <a:rPr lang="gl-ES" sz="2400" i="1" dirty="0">
                <a:solidFill>
                  <a:schemeClr val="bg1"/>
                </a:solidFill>
                <a:latin typeface="Arial" pitchFamily="34" charset="0"/>
                <a:cs typeface="Arial" pitchFamily="34" charset="0"/>
              </a:rPr>
              <a:t>Sen formar parte, nalgúns casos, dos diferentes currículos</a:t>
            </a:r>
          </a:p>
          <a:p>
            <a:pPr>
              <a:buFontTx/>
              <a:buNone/>
            </a:pPr>
            <a:endParaRPr lang="gl-ES" sz="2400" i="1" dirty="0">
              <a:solidFill>
                <a:srgbClr val="FF9966"/>
              </a:solidFill>
              <a:latin typeface="Arial" pitchFamily="34" charset="0"/>
              <a:cs typeface="Arial" pitchFamily="34" charset="0"/>
            </a:endParaRPr>
          </a:p>
        </p:txBody>
      </p:sp>
      <p:pic>
        <p:nvPicPr>
          <p:cNvPr id="69638" name="Picture 6" descr="LIBROS"/>
          <p:cNvPicPr>
            <a:picLocks noChangeAspect="1" noChangeArrowheads="1"/>
          </p:cNvPicPr>
          <p:nvPr/>
        </p:nvPicPr>
        <p:blipFill>
          <a:blip r:embed="rId3" cstate="print"/>
          <a:srcRect/>
          <a:stretch>
            <a:fillRect/>
          </a:stretch>
        </p:blipFill>
        <p:spPr bwMode="auto">
          <a:xfrm>
            <a:off x="1643042" y="3284547"/>
            <a:ext cx="1828800" cy="2438400"/>
          </a:xfrm>
          <a:prstGeom prst="rect">
            <a:avLst/>
          </a:prstGeom>
          <a:noFill/>
        </p:spPr>
      </p:pic>
      <p:sp>
        <p:nvSpPr>
          <p:cNvPr id="6" name="5 Marcador de número de diapositiva"/>
          <p:cNvSpPr>
            <a:spLocks noGrp="1"/>
          </p:cNvSpPr>
          <p:nvPr>
            <p:ph type="sldNum" sz="quarter" idx="12"/>
          </p:nvPr>
        </p:nvSpPr>
        <p:spPr/>
        <p:txBody>
          <a:bodyPr/>
          <a:lstStyle/>
          <a:p>
            <a:pPr>
              <a:defRPr/>
            </a:pPr>
            <a:fld id="{645295EF-8CD9-48A4-BE51-7E9553062DEE}" type="slidenum">
              <a:rPr lang="gl-ES" smtClean="0">
                <a:solidFill>
                  <a:schemeClr val="bg1"/>
                </a:solidFill>
              </a:rPr>
              <a:pPr>
                <a:defRPr/>
              </a:pPr>
              <a:t>6</a:t>
            </a:fld>
            <a:endParaRPr lang="gl-ES">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s-ES" sz="4000" dirty="0"/>
              <a:t/>
            </a:r>
            <a:br>
              <a:rPr lang="es-ES" sz="4000" dirty="0"/>
            </a:br>
            <a:endParaRPr lang="es-ES" sz="4000" dirty="0"/>
          </a:p>
        </p:txBody>
      </p:sp>
      <p:sp>
        <p:nvSpPr>
          <p:cNvPr id="12291" name="Rectangle 3"/>
          <p:cNvSpPr>
            <a:spLocks noGrp="1" noChangeArrowheads="1"/>
          </p:cNvSpPr>
          <p:nvPr>
            <p:ph type="body" sz="half" idx="1"/>
          </p:nvPr>
        </p:nvSpPr>
        <p:spPr>
          <a:xfrm>
            <a:off x="285720" y="1258904"/>
            <a:ext cx="3717954" cy="4238625"/>
          </a:xfrm>
        </p:spPr>
        <p:txBody>
          <a:bodyPr/>
          <a:lstStyle/>
          <a:p>
            <a:pPr algn="r">
              <a:buFontTx/>
              <a:buNone/>
            </a:pPr>
            <a:r>
              <a:rPr lang="es-ES" sz="2400" b="1" dirty="0" smtClean="0">
                <a:solidFill>
                  <a:schemeClr val="bg1"/>
                </a:solidFill>
                <a:latin typeface="Kingthings Trypewriter 2" pitchFamily="2" charset="0"/>
              </a:rPr>
              <a:t>…e un caos no que respecta á biblioteca:  </a:t>
            </a:r>
          </a:p>
          <a:p>
            <a:pPr algn="r">
              <a:buFontTx/>
              <a:buNone/>
            </a:pPr>
            <a:r>
              <a:rPr lang="es-ES" sz="3200" b="1" dirty="0" smtClean="0">
                <a:solidFill>
                  <a:schemeClr val="bg1"/>
                </a:solidFill>
                <a:latin typeface="Kingthings Trypewriter 2" pitchFamily="2" charset="0"/>
              </a:rPr>
              <a:t>NA COLECCIÓN</a:t>
            </a:r>
            <a:endParaRPr lang="es-ES" sz="1800" i="1" dirty="0">
              <a:solidFill>
                <a:schemeClr val="bg1"/>
              </a:solidFill>
              <a:latin typeface="Kingthings Trypewriter 2" pitchFamily="2" charset="0"/>
            </a:endParaRPr>
          </a:p>
        </p:txBody>
      </p:sp>
      <p:sp>
        <p:nvSpPr>
          <p:cNvPr id="12293" name="Rectangle 5"/>
          <p:cNvSpPr>
            <a:spLocks noGrp="1" noChangeArrowheads="1"/>
          </p:cNvSpPr>
          <p:nvPr>
            <p:ph type="body" sz="half" idx="2"/>
          </p:nvPr>
        </p:nvSpPr>
        <p:spPr>
          <a:xfrm>
            <a:off x="4357686" y="2643182"/>
            <a:ext cx="4038600" cy="3286148"/>
          </a:xfrm>
        </p:spPr>
        <p:txBody>
          <a:bodyPr/>
          <a:lstStyle/>
          <a:p>
            <a:r>
              <a:rPr lang="gl-ES" sz="2400" i="1" dirty="0">
                <a:solidFill>
                  <a:srgbClr val="FFFF99"/>
                </a:solidFill>
                <a:latin typeface="Arial" pitchFamily="34" charset="0"/>
                <a:cs typeface="Arial" pitchFamily="34" charset="0"/>
              </a:rPr>
              <a:t>Parte sen rexistrar</a:t>
            </a:r>
          </a:p>
          <a:p>
            <a:r>
              <a:rPr lang="gl-ES" sz="2400" i="1" dirty="0">
                <a:solidFill>
                  <a:srgbClr val="FFFF00"/>
                </a:solidFill>
                <a:latin typeface="Arial" pitchFamily="34" charset="0"/>
                <a:cs typeface="Arial" pitchFamily="34" charset="0"/>
              </a:rPr>
              <a:t>Sistema topográfico</a:t>
            </a:r>
          </a:p>
          <a:p>
            <a:r>
              <a:rPr lang="gl-ES" sz="2400" i="1" dirty="0">
                <a:solidFill>
                  <a:srgbClr val="FFCC00"/>
                </a:solidFill>
                <a:latin typeface="Arial" pitchFamily="34" charset="0"/>
                <a:cs typeface="Arial" pitchFamily="34" charset="0"/>
              </a:rPr>
              <a:t>Antigüidade</a:t>
            </a:r>
          </a:p>
          <a:p>
            <a:r>
              <a:rPr lang="gl-ES" sz="2400" i="1" dirty="0" smtClean="0">
                <a:solidFill>
                  <a:srgbClr val="FF9966"/>
                </a:solidFill>
                <a:latin typeface="Arial" pitchFamily="34" charset="0"/>
                <a:cs typeface="Arial" pitchFamily="34" charset="0"/>
              </a:rPr>
              <a:t>Pouco adecuada</a:t>
            </a:r>
            <a:endParaRPr lang="gl-ES" sz="2400" i="1" dirty="0">
              <a:solidFill>
                <a:srgbClr val="FF9966"/>
              </a:solidFill>
              <a:latin typeface="Arial" pitchFamily="34" charset="0"/>
              <a:cs typeface="Arial" pitchFamily="34" charset="0"/>
            </a:endParaRPr>
          </a:p>
          <a:p>
            <a:r>
              <a:rPr lang="gl-ES" sz="2400" i="1" dirty="0">
                <a:solidFill>
                  <a:srgbClr val="FFCCFF"/>
                </a:solidFill>
                <a:latin typeface="Arial" pitchFamily="34" charset="0"/>
                <a:cs typeface="Arial" pitchFamily="34" charset="0"/>
              </a:rPr>
              <a:t>Sen sinalizar</a:t>
            </a:r>
          </a:p>
          <a:p>
            <a:r>
              <a:rPr lang="gl-ES" sz="2400" i="1" dirty="0" smtClean="0">
                <a:solidFill>
                  <a:srgbClr val="FFFF99"/>
                </a:solidFill>
                <a:latin typeface="Arial" pitchFamily="34" charset="0"/>
                <a:cs typeface="Arial" pitchFamily="34" charset="0"/>
              </a:rPr>
              <a:t>Esparexida </a:t>
            </a:r>
            <a:r>
              <a:rPr lang="gl-ES" sz="2400" i="1" dirty="0">
                <a:solidFill>
                  <a:srgbClr val="FFFF99"/>
                </a:solidFill>
                <a:latin typeface="Arial" pitchFamily="34" charset="0"/>
                <a:cs typeface="Arial" pitchFamily="34" charset="0"/>
              </a:rPr>
              <a:t>polos departamentos</a:t>
            </a:r>
          </a:p>
          <a:p>
            <a:pPr>
              <a:buFontTx/>
              <a:buNone/>
            </a:pPr>
            <a:endParaRPr lang="gl-ES" sz="2400" i="1" dirty="0">
              <a:solidFill>
                <a:srgbClr val="FFFF99"/>
              </a:solidFill>
              <a:latin typeface="Arial" pitchFamily="34" charset="0"/>
              <a:cs typeface="Arial" pitchFamily="34" charset="0"/>
            </a:endParaRPr>
          </a:p>
        </p:txBody>
      </p:sp>
      <p:pic>
        <p:nvPicPr>
          <p:cNvPr id="12295" name="Picture 7" descr="LIBROS"/>
          <p:cNvPicPr>
            <a:picLocks noChangeAspect="1" noChangeArrowheads="1"/>
          </p:cNvPicPr>
          <p:nvPr/>
        </p:nvPicPr>
        <p:blipFill>
          <a:blip r:embed="rId3" cstate="print"/>
          <a:srcRect/>
          <a:stretch>
            <a:fillRect/>
          </a:stretch>
        </p:blipFill>
        <p:spPr bwMode="auto">
          <a:xfrm>
            <a:off x="2071670" y="3143248"/>
            <a:ext cx="1828800" cy="2438400"/>
          </a:xfrm>
          <a:prstGeom prst="rect">
            <a:avLst/>
          </a:prstGeom>
          <a:noFill/>
        </p:spPr>
      </p:pic>
      <p:sp>
        <p:nvSpPr>
          <p:cNvPr id="6" name="5 Marcador de número de diapositiva"/>
          <p:cNvSpPr>
            <a:spLocks noGrp="1"/>
          </p:cNvSpPr>
          <p:nvPr>
            <p:ph type="sldNum" sz="quarter" idx="12"/>
          </p:nvPr>
        </p:nvSpPr>
        <p:spPr/>
        <p:txBody>
          <a:bodyPr/>
          <a:lstStyle/>
          <a:p>
            <a:pPr>
              <a:defRPr/>
            </a:pPr>
            <a:fld id="{645295EF-8CD9-48A4-BE51-7E9553062DEE}" type="slidenum">
              <a:rPr lang="gl-ES" smtClean="0">
                <a:solidFill>
                  <a:schemeClr val="bg1"/>
                </a:solidFill>
              </a:rPr>
              <a:pPr>
                <a:defRPr/>
              </a:pPr>
              <a:t>7</a:t>
            </a:fld>
            <a:endParaRPr lang="gl-ES">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s-ES" sz="4000"/>
              <a:t/>
            </a:r>
            <a:br>
              <a:rPr lang="es-ES" sz="4000"/>
            </a:br>
            <a:endParaRPr lang="es-ES" sz="4000"/>
          </a:p>
        </p:txBody>
      </p:sp>
      <p:sp>
        <p:nvSpPr>
          <p:cNvPr id="19459" name="Rectangle 3"/>
          <p:cNvSpPr>
            <a:spLocks noGrp="1" noChangeArrowheads="1"/>
          </p:cNvSpPr>
          <p:nvPr>
            <p:ph type="body" sz="half" idx="1"/>
          </p:nvPr>
        </p:nvSpPr>
        <p:spPr>
          <a:xfrm>
            <a:off x="714348" y="1905019"/>
            <a:ext cx="2786082" cy="4238625"/>
          </a:xfrm>
        </p:spPr>
        <p:txBody>
          <a:bodyPr/>
          <a:lstStyle/>
          <a:p>
            <a:pPr algn="r">
              <a:buFontTx/>
              <a:buNone/>
            </a:pPr>
            <a:r>
              <a:rPr lang="es-ES" sz="3600" b="1" dirty="0" smtClean="0">
                <a:solidFill>
                  <a:schemeClr val="bg1"/>
                </a:solidFill>
                <a:latin typeface="Kingthings Trypewriter 2" pitchFamily="2" charset="0"/>
              </a:rPr>
              <a:t>NO ESPAZO</a:t>
            </a:r>
            <a:endParaRPr lang="es-ES" sz="2000" i="1" dirty="0">
              <a:solidFill>
                <a:schemeClr val="bg1"/>
              </a:solidFill>
              <a:latin typeface="Kingthings Trypewriter 2" pitchFamily="2" charset="0"/>
            </a:endParaRPr>
          </a:p>
        </p:txBody>
      </p:sp>
      <p:sp>
        <p:nvSpPr>
          <p:cNvPr id="19460" name="Rectangle 4"/>
          <p:cNvSpPr>
            <a:spLocks noGrp="1" noChangeArrowheads="1"/>
          </p:cNvSpPr>
          <p:nvPr>
            <p:ph type="body" sz="half" idx="2"/>
          </p:nvPr>
        </p:nvSpPr>
        <p:spPr>
          <a:xfrm>
            <a:off x="3914783" y="1974871"/>
            <a:ext cx="4872059" cy="4525963"/>
          </a:xfrm>
        </p:spPr>
        <p:txBody>
          <a:bodyPr/>
          <a:lstStyle/>
          <a:p>
            <a:r>
              <a:rPr lang="gl-ES" sz="2400" i="1" dirty="0">
                <a:solidFill>
                  <a:srgbClr val="FFFF99"/>
                </a:solidFill>
                <a:latin typeface="Arial" pitchFamily="34" charset="0"/>
                <a:cs typeface="Arial" pitchFamily="34" charset="0"/>
              </a:rPr>
              <a:t>AMPLITUDE</a:t>
            </a:r>
          </a:p>
          <a:p>
            <a:r>
              <a:rPr lang="gl-ES" sz="2400" i="1" dirty="0">
                <a:solidFill>
                  <a:srgbClr val="FFFF99"/>
                </a:solidFill>
                <a:latin typeface="Arial" pitchFamily="34" charset="0"/>
                <a:cs typeface="Arial" pitchFamily="34" charset="0"/>
              </a:rPr>
              <a:t>SINGULARIDADE</a:t>
            </a:r>
          </a:p>
          <a:p>
            <a:r>
              <a:rPr lang="gl-ES" sz="2400" i="1" dirty="0">
                <a:solidFill>
                  <a:srgbClr val="FFFF99"/>
                </a:solidFill>
                <a:latin typeface="Arial" pitchFamily="34" charset="0"/>
                <a:cs typeface="Arial" pitchFamily="34" charset="0"/>
              </a:rPr>
              <a:t>CARENCIA DE</a:t>
            </a:r>
          </a:p>
          <a:p>
            <a:pPr lvl="1"/>
            <a:r>
              <a:rPr lang="gl-ES" i="1" dirty="0">
                <a:solidFill>
                  <a:srgbClr val="FFFF99"/>
                </a:solidFill>
                <a:latin typeface="Arial" pitchFamily="34" charset="0"/>
                <a:cs typeface="Arial" pitchFamily="34" charset="0"/>
              </a:rPr>
              <a:t>Luz</a:t>
            </a:r>
          </a:p>
          <a:p>
            <a:pPr lvl="1"/>
            <a:r>
              <a:rPr lang="gl-ES" i="1" dirty="0">
                <a:solidFill>
                  <a:srgbClr val="FFFF00"/>
                </a:solidFill>
                <a:latin typeface="Arial" pitchFamily="34" charset="0"/>
                <a:cs typeface="Arial" pitchFamily="34" charset="0"/>
              </a:rPr>
              <a:t>Calefacción</a:t>
            </a:r>
          </a:p>
          <a:p>
            <a:pPr lvl="1"/>
            <a:r>
              <a:rPr lang="gl-ES" i="1" dirty="0">
                <a:solidFill>
                  <a:srgbClr val="FFCC00"/>
                </a:solidFill>
                <a:latin typeface="Arial" pitchFamily="34" charset="0"/>
                <a:cs typeface="Arial" pitchFamily="34" charset="0"/>
              </a:rPr>
              <a:t>Mobiliario axeitado</a:t>
            </a:r>
          </a:p>
          <a:p>
            <a:pPr lvl="1"/>
            <a:r>
              <a:rPr lang="gl-ES" i="1" dirty="0">
                <a:solidFill>
                  <a:srgbClr val="FF9966"/>
                </a:solidFill>
                <a:latin typeface="Arial" pitchFamily="34" charset="0"/>
                <a:cs typeface="Arial" pitchFamily="34" charset="0"/>
              </a:rPr>
              <a:t>Equipamento informático</a:t>
            </a:r>
          </a:p>
        </p:txBody>
      </p:sp>
      <p:pic>
        <p:nvPicPr>
          <p:cNvPr id="19461" name="Picture 5" descr="Biblioteca"/>
          <p:cNvPicPr>
            <a:picLocks noChangeAspect="1" noChangeArrowheads="1"/>
          </p:cNvPicPr>
          <p:nvPr/>
        </p:nvPicPr>
        <p:blipFill>
          <a:blip r:embed="rId3" cstate="print"/>
          <a:srcRect/>
          <a:stretch>
            <a:fillRect/>
          </a:stretch>
        </p:blipFill>
        <p:spPr bwMode="auto">
          <a:xfrm>
            <a:off x="971512" y="2857496"/>
            <a:ext cx="2400318" cy="2000264"/>
          </a:xfrm>
          <a:prstGeom prst="rect">
            <a:avLst/>
          </a:prstGeom>
          <a:noFill/>
        </p:spPr>
      </p:pic>
      <p:sp>
        <p:nvSpPr>
          <p:cNvPr id="6" name="5 Marcador de número de diapositiva"/>
          <p:cNvSpPr>
            <a:spLocks noGrp="1"/>
          </p:cNvSpPr>
          <p:nvPr>
            <p:ph type="sldNum" sz="quarter" idx="12"/>
          </p:nvPr>
        </p:nvSpPr>
        <p:spPr/>
        <p:txBody>
          <a:bodyPr/>
          <a:lstStyle/>
          <a:p>
            <a:pPr>
              <a:defRPr/>
            </a:pPr>
            <a:fld id="{645295EF-8CD9-48A4-BE51-7E9553062DEE}" type="slidenum">
              <a:rPr lang="gl-ES" smtClean="0">
                <a:solidFill>
                  <a:schemeClr val="bg1"/>
                </a:solidFill>
              </a:rPr>
              <a:pPr>
                <a:defRPr/>
              </a:pPr>
              <a:t>8</a:t>
            </a:fld>
            <a:endParaRPr lang="gl-ES">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s-ES" sz="4000"/>
              <a:t/>
            </a:r>
            <a:br>
              <a:rPr lang="es-ES" sz="4000"/>
            </a:br>
            <a:endParaRPr lang="es-ES" sz="4000"/>
          </a:p>
        </p:txBody>
      </p:sp>
      <p:sp>
        <p:nvSpPr>
          <p:cNvPr id="21507" name="Rectangle 3"/>
          <p:cNvSpPr>
            <a:spLocks noGrp="1" noChangeArrowheads="1"/>
          </p:cNvSpPr>
          <p:nvPr>
            <p:ph type="body" sz="half" idx="1"/>
          </p:nvPr>
        </p:nvSpPr>
        <p:spPr>
          <a:xfrm>
            <a:off x="642910" y="1547829"/>
            <a:ext cx="3357586" cy="4238625"/>
          </a:xfrm>
        </p:spPr>
        <p:txBody>
          <a:bodyPr/>
          <a:lstStyle/>
          <a:p>
            <a:pPr algn="r">
              <a:buFontTx/>
              <a:buNone/>
            </a:pPr>
            <a:r>
              <a:rPr lang="es-ES" b="1" dirty="0" smtClean="0">
                <a:solidFill>
                  <a:schemeClr val="bg1"/>
                </a:solidFill>
                <a:latin typeface="Kingthings Trypewriter 2" pitchFamily="2" charset="0"/>
              </a:rPr>
              <a:t>NA ORGANIZACIÓN</a:t>
            </a:r>
            <a:r>
              <a:rPr lang="es-ES" sz="3600" b="1" dirty="0" smtClean="0">
                <a:solidFill>
                  <a:schemeClr val="bg1"/>
                </a:solidFill>
                <a:latin typeface="Kingthings Trypewriter 2" pitchFamily="2" charset="0"/>
              </a:rPr>
              <a:t> </a:t>
            </a:r>
            <a:r>
              <a:rPr lang="es-ES" b="1" dirty="0" smtClean="0">
                <a:solidFill>
                  <a:schemeClr val="bg1"/>
                </a:solidFill>
                <a:latin typeface="Kingthings Trypewriter 2" pitchFamily="2" charset="0"/>
              </a:rPr>
              <a:t>E NOS </a:t>
            </a:r>
            <a:r>
              <a:rPr lang="es-ES" b="1" dirty="0">
                <a:solidFill>
                  <a:schemeClr val="bg1"/>
                </a:solidFill>
                <a:latin typeface="Kingthings Trypewriter 2" pitchFamily="2" charset="0"/>
              </a:rPr>
              <a:t>RECURSOS</a:t>
            </a:r>
            <a:endParaRPr lang="es-ES" i="1" dirty="0">
              <a:solidFill>
                <a:schemeClr val="bg1"/>
              </a:solidFill>
              <a:latin typeface="Kingthings Trypewriter 2" pitchFamily="2" charset="0"/>
            </a:endParaRPr>
          </a:p>
        </p:txBody>
      </p:sp>
      <p:sp>
        <p:nvSpPr>
          <p:cNvPr id="21508" name="Rectangle 4"/>
          <p:cNvSpPr>
            <a:spLocks noGrp="1" noChangeArrowheads="1"/>
          </p:cNvSpPr>
          <p:nvPr>
            <p:ph type="body" sz="half" idx="2"/>
          </p:nvPr>
        </p:nvSpPr>
        <p:spPr>
          <a:xfrm>
            <a:off x="4357686" y="3329013"/>
            <a:ext cx="4365648" cy="3743325"/>
          </a:xfrm>
        </p:spPr>
        <p:txBody>
          <a:bodyPr/>
          <a:lstStyle/>
          <a:p>
            <a:r>
              <a:rPr lang="gl-ES" sz="2400" i="1" dirty="0" smtClean="0">
                <a:solidFill>
                  <a:srgbClr val="FFFF00"/>
                </a:solidFill>
                <a:latin typeface="Arial" pitchFamily="34" charset="0"/>
                <a:cs typeface="Arial" pitchFamily="34" charset="0"/>
              </a:rPr>
              <a:t>Sen </a:t>
            </a:r>
            <a:r>
              <a:rPr lang="gl-ES" sz="2400" i="1" dirty="0">
                <a:solidFill>
                  <a:srgbClr val="FFFF00"/>
                </a:solidFill>
                <a:latin typeface="Arial" pitchFamily="34" charset="0"/>
                <a:cs typeface="Arial" pitchFamily="34" charset="0"/>
              </a:rPr>
              <a:t>normas de uso</a:t>
            </a:r>
          </a:p>
          <a:p>
            <a:r>
              <a:rPr lang="gl-ES" sz="2400" i="1" dirty="0">
                <a:solidFill>
                  <a:srgbClr val="FFCC00"/>
                </a:solidFill>
                <a:latin typeface="Arial" pitchFamily="34" charset="0"/>
                <a:cs typeface="Arial" pitchFamily="34" charset="0"/>
              </a:rPr>
              <a:t>Sen criterios de gasto</a:t>
            </a:r>
            <a:r>
              <a:rPr lang="gl-ES" sz="2400" i="1" dirty="0">
                <a:solidFill>
                  <a:srgbClr val="FFFF99"/>
                </a:solidFill>
                <a:latin typeface="Arial" pitchFamily="34" charset="0"/>
                <a:cs typeface="Arial" pitchFamily="34" charset="0"/>
              </a:rPr>
              <a:t> </a:t>
            </a:r>
            <a:r>
              <a:rPr lang="gl-ES" sz="2400" i="1" dirty="0">
                <a:solidFill>
                  <a:srgbClr val="FFCC00"/>
                </a:solidFill>
                <a:latin typeface="Arial" pitchFamily="34" charset="0"/>
                <a:cs typeface="Arial" pitchFamily="34" charset="0"/>
              </a:rPr>
              <a:t>nin orzamento específico</a:t>
            </a:r>
          </a:p>
          <a:p>
            <a:r>
              <a:rPr lang="gl-ES" sz="2400" i="1" dirty="0">
                <a:solidFill>
                  <a:srgbClr val="FF9966"/>
                </a:solidFill>
                <a:latin typeface="Arial" pitchFamily="34" charset="0"/>
                <a:cs typeface="Arial" pitchFamily="34" charset="0"/>
              </a:rPr>
              <a:t>Horarios e persoal sen organizar</a:t>
            </a:r>
          </a:p>
          <a:p>
            <a:pPr>
              <a:buFontTx/>
              <a:buNone/>
            </a:pPr>
            <a:endParaRPr lang="gl-ES" sz="2400" i="1" dirty="0">
              <a:solidFill>
                <a:srgbClr val="FF9966"/>
              </a:solidFill>
              <a:latin typeface="Arial" pitchFamily="34" charset="0"/>
              <a:cs typeface="Arial" pitchFamily="34" charset="0"/>
            </a:endParaRPr>
          </a:p>
        </p:txBody>
      </p:sp>
      <p:pic>
        <p:nvPicPr>
          <p:cNvPr id="21511" name="Picture 7" descr="Libros-antiguos--Burgos_28747"/>
          <p:cNvPicPr>
            <a:picLocks noChangeAspect="1" noChangeArrowheads="1"/>
          </p:cNvPicPr>
          <p:nvPr/>
        </p:nvPicPr>
        <p:blipFill>
          <a:blip r:embed="rId3" cstate="print"/>
          <a:srcRect b="5411"/>
          <a:stretch>
            <a:fillRect/>
          </a:stretch>
        </p:blipFill>
        <p:spPr bwMode="auto">
          <a:xfrm>
            <a:off x="1214414" y="3500438"/>
            <a:ext cx="2693988" cy="1990725"/>
          </a:xfrm>
          <a:prstGeom prst="rect">
            <a:avLst/>
          </a:prstGeom>
          <a:noFill/>
        </p:spPr>
      </p:pic>
      <p:sp>
        <p:nvSpPr>
          <p:cNvPr id="6" name="5 Marcador de número de diapositiva"/>
          <p:cNvSpPr>
            <a:spLocks noGrp="1"/>
          </p:cNvSpPr>
          <p:nvPr>
            <p:ph type="sldNum" sz="quarter" idx="12"/>
          </p:nvPr>
        </p:nvSpPr>
        <p:spPr/>
        <p:txBody>
          <a:bodyPr/>
          <a:lstStyle/>
          <a:p>
            <a:pPr>
              <a:defRPr/>
            </a:pPr>
            <a:fld id="{645295EF-8CD9-48A4-BE51-7E9553062DEE}" type="slidenum">
              <a:rPr lang="gl-ES" smtClean="0">
                <a:solidFill>
                  <a:schemeClr val="bg1"/>
                </a:solidFill>
              </a:rPr>
              <a:pPr>
                <a:defRPr/>
              </a:pPr>
              <a:t>9</a:t>
            </a:fld>
            <a:endParaRPr lang="gl-ES">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ags/tag2.xml><?xml version="1.0" encoding="utf-8"?>
<p:tagLst xmlns:a="http://schemas.openxmlformats.org/drawingml/2006/main" xmlns:r="http://schemas.openxmlformats.org/officeDocument/2006/relationships" xmlns:p="http://schemas.openxmlformats.org/presentationml/2006/main">
  <p:tag name="TIMING" val="|2.9"/>
</p:tagLst>
</file>

<file path=ppt/tags/tag3.xml><?xml version="1.0" encoding="utf-8"?>
<p:tagLst xmlns:a="http://schemas.openxmlformats.org/drawingml/2006/main" xmlns:r="http://schemas.openxmlformats.org/officeDocument/2006/relationships" xmlns:p="http://schemas.openxmlformats.org/presentationml/2006/main">
  <p:tag name="TIMING" val="|2.8"/>
</p:tagLst>
</file>

<file path=ppt/tags/tag4.xml><?xml version="1.0" encoding="utf-8"?>
<p:tagLst xmlns:a="http://schemas.openxmlformats.org/drawingml/2006/main" xmlns:r="http://schemas.openxmlformats.org/officeDocument/2006/relationships" xmlns:p="http://schemas.openxmlformats.org/presentationml/2006/main">
  <p:tag name="TIMING" val="|2.8"/>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gl-ES" sz="6000" b="0" i="0" u="none" strike="noStrike" cap="none" normalizeH="0" baseline="0" smtClean="0">
            <a:ln>
              <a:noFill/>
            </a:ln>
            <a:solidFill>
              <a:schemeClr val="bg1"/>
            </a:solidFill>
            <a:effectLst/>
            <a:latin typeface="Bradley Hand ITC"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gl-ES" sz="6000" b="0" i="0" u="none" strike="noStrike" cap="none" normalizeH="0" baseline="0" smtClean="0">
            <a:ln>
              <a:noFill/>
            </a:ln>
            <a:solidFill>
              <a:schemeClr val="bg1"/>
            </a:solidFill>
            <a:effectLst/>
            <a:latin typeface="Bradley Hand ITC" pitchFamily="66"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4278</TotalTime>
  <Words>6622</Words>
  <Application>Microsoft Office PowerPoint</Application>
  <PresentationFormat>Presentación en pantalla (4:3)</PresentationFormat>
  <Paragraphs>868</Paragraphs>
  <Slides>59</Slides>
  <Notes>57</Notes>
  <HiddenSlides>0</HiddenSlides>
  <MMClips>1</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Diseño predeterminado</vt:lpstr>
      <vt:lpstr>Diapositiva 1</vt:lpstr>
      <vt:lpstr>Diapositiva 2</vt:lpstr>
      <vt:lpstr>Diapositiva 3</vt:lpstr>
      <vt:lpstr>Diapositiva 4</vt:lpstr>
      <vt:lpstr>Diapositiva 5</vt:lpstr>
      <vt:lpstr> </vt:lpstr>
      <vt:lpstr> </vt:lpstr>
      <vt:lpstr> </vt:lpstr>
      <vt:lpstr> </vt:lpstr>
      <vt:lpstr>Diapositiva 10</vt:lpstr>
      <vt:lpstr>Diapositiva 11</vt:lpstr>
      <vt:lpstr>Diapositiva 12</vt:lpstr>
      <vt:lpstr>Vine a Madrid para matar  a un hombre a quien no  había visto nunca  (Muñoz Molina, Beltenebros)</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FICHA TÉCNICA</vt:lpstr>
      <vt:lpstr>FICHA TÉCNICA</vt:lpstr>
      <vt:lpstr>FICHA TÉCNICA</vt:lpstr>
      <vt:lpstr>FICHA TÉCNICA</vt:lpstr>
      <vt:lpstr>FICHA TÉCNICA</vt:lpstr>
      <vt:lpstr>Diapositiva 48</vt:lpstr>
      <vt:lpstr>Diapositiva 49</vt:lpstr>
      <vt:lpstr>Diapositiva 50</vt:lpstr>
      <vt:lpstr>Diapositiva 51</vt:lpstr>
      <vt:lpstr>Diapositiva 52</vt:lpstr>
      <vt:lpstr>Diapositiva 53</vt:lpstr>
      <vt:lpstr>Diapositiva 54</vt:lpstr>
      <vt:lpstr>1. AVALIACIÓN EXTERNA</vt:lpstr>
      <vt:lpstr>2. AVALIACIÓN INTERNA</vt:lpstr>
      <vt:lpstr>2. AVALIACIÓN INTERNA</vt:lpstr>
      <vt:lpstr>3. TRABALLOS PENDENTES E FUTURO</vt:lpstr>
      <vt:lpstr>Diapositiva 59</vt:lpstr>
    </vt:vector>
  </TitlesOfParts>
  <Company>Dark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Usuario</cp:lastModifiedBy>
  <cp:revision>356</cp:revision>
  <dcterms:created xsi:type="dcterms:W3CDTF">2011-03-30T15:34:24Z</dcterms:created>
  <dcterms:modified xsi:type="dcterms:W3CDTF">2015-11-10T16:44:01Z</dcterms:modified>
</cp:coreProperties>
</file>