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55" r:id="rId2"/>
    <p:sldId id="344" r:id="rId3"/>
    <p:sldId id="346" r:id="rId4"/>
    <p:sldId id="347" r:id="rId5"/>
    <p:sldId id="348" r:id="rId6"/>
    <p:sldId id="352" r:id="rId7"/>
    <p:sldId id="446" r:id="rId8"/>
    <p:sldId id="447" r:id="rId9"/>
    <p:sldId id="353" r:id="rId10"/>
    <p:sldId id="448" r:id="rId11"/>
    <p:sldId id="449" r:id="rId12"/>
    <p:sldId id="450" r:id="rId13"/>
    <p:sldId id="460" r:id="rId14"/>
    <p:sldId id="354" r:id="rId15"/>
    <p:sldId id="355" r:id="rId16"/>
    <p:sldId id="356" r:id="rId17"/>
    <p:sldId id="357" r:id="rId18"/>
    <p:sldId id="358" r:id="rId19"/>
    <p:sldId id="458" r:id="rId20"/>
    <p:sldId id="459" r:id="rId21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99" autoAdjust="0"/>
    <p:restoredTop sz="94660"/>
  </p:normalViewPr>
  <p:slideViewPr>
    <p:cSldViewPr>
      <p:cViewPr>
        <p:scale>
          <a:sx n="100" d="100"/>
          <a:sy n="100" d="100"/>
        </p:scale>
        <p:origin x="-1566" y="-35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62195-681F-4E2F-BFD5-DE52B4E08B71}" type="datetimeFigureOut">
              <a:rPr lang="es-ES" smtClean="0"/>
              <a:pPr/>
              <a:t>21/04/2016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6C957-96F0-4ECC-95B6-8C1F66FF57B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A7B3-213D-40E6-B983-673FF7E61EDB}" type="datetime1">
              <a:rPr lang="es-ES" smtClean="0"/>
              <a:pPr/>
              <a:t>21/04/2016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C224-A56C-475A-971D-94788AE1BF56}" type="datetime1">
              <a:rPr lang="es-ES" smtClean="0"/>
              <a:pPr/>
              <a:t>21/04/2016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7BAD-C8B7-4A08-9D2C-A1C1143D040C}" type="datetime1">
              <a:rPr lang="es-ES" smtClean="0"/>
              <a:pPr/>
              <a:t>21/04/2016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476E6-8486-442E-930D-876227DFCC5D}" type="datetime1">
              <a:rPr lang="es-ES" smtClean="0"/>
              <a:pPr/>
              <a:t>21/04/2016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51F1F-E0A1-4C47-B076-44D142915023}" type="datetime1">
              <a:rPr lang="es-ES" smtClean="0"/>
              <a:pPr/>
              <a:t>21/04/2016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4094-0686-4C3E-8CEF-75DE5129374D}" type="datetime1">
              <a:rPr lang="es-ES" smtClean="0"/>
              <a:pPr/>
              <a:t>21/04/2016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C17-D0C3-487B-A3F2-BA48E0F22221}" type="datetime1">
              <a:rPr lang="es-ES" smtClean="0"/>
              <a:pPr/>
              <a:t>21/04/2016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0932D-7B09-4F0C-A312-8E231FBC5E6C}" type="datetime1">
              <a:rPr lang="es-ES" smtClean="0"/>
              <a:pPr/>
              <a:t>21/04/2016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09C2-39EA-489D-95FB-5C71BE57D18D}" type="datetime1">
              <a:rPr lang="es-ES" smtClean="0"/>
              <a:pPr/>
              <a:t>21/04/2016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104C-C82F-41D2-8391-FC3D6DBDABC2}" type="datetime1">
              <a:rPr lang="es-ES" smtClean="0"/>
              <a:pPr/>
              <a:t>21/04/2016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AE4D-1063-4551-8E59-DDFD0DF886E7}" type="datetime1">
              <a:rPr lang="es-ES" smtClean="0"/>
              <a:pPr/>
              <a:t>21/04/2016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6EF67-57E5-4CBA-A607-338F08855411}" type="datetime1">
              <a:rPr lang="es-ES" smtClean="0"/>
              <a:pPr/>
              <a:t>21/04/2016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4103B-3C95-4449-B621-6985DC460A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issuu.com/bibliotecapoleiro/docs/ilustraci__ns_traxe_novo" TargetMode="Externa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COMO%20CLASIFICAMOS%20OS%20LIBROS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COMO%20CLASIFICAMOS%20OS%20LIBROS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s.padlet.com/isidoragil/h4hhnvvv7x4r" TargetMode="External"/><Relationship Id="rId4" Type="http://schemas.openxmlformats.org/officeDocument/2006/relationships/hyperlink" Target="http://bibliotecapoleiro.blogspot.com.e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padlet.com/isidoragil/h4hhnvvv7x4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2" descr="C:\Users\ISIDORA\Desktop\ENGLISH\EOI ADVANCED 1\intertitulo cine mu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0159" y="1785926"/>
            <a:ext cx="3931667" cy="2944955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4095744" y="2643182"/>
            <a:ext cx="1571636" cy="1143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sz="6000" dirty="0">
              <a:latin typeface="+mj-lt"/>
            </a:endParaRPr>
          </a:p>
        </p:txBody>
      </p:sp>
      <p:pic>
        <p:nvPicPr>
          <p:cNvPr id="7" name="Picture 2" descr="C:\Users\USUARIO\Desktop\LOGOS\PROXECTO NOVO\1 DEFINITIVOS JPG\LOGO BIBL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0058" y="2571744"/>
            <a:ext cx="1116070" cy="1096953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2009628" y="4786322"/>
            <a:ext cx="5729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O PLAN ANUAL DE LECTURA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9 Rectángulo"/>
          <p:cNvSpPr/>
          <p:nvPr/>
        </p:nvSpPr>
        <p:spPr>
          <a:xfrm>
            <a:off x="2881298" y="1214422"/>
            <a:ext cx="596028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CONTRIBUCIÓN DOS</a:t>
            </a:r>
          </a:p>
          <a:p>
            <a:pPr lvl="0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DEPARTAMENTOS DIDÁCTICOS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666852" y="1214422"/>
            <a:ext cx="1143008" cy="1143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+mj-lt"/>
              </a:rPr>
              <a:t>3</a:t>
            </a:r>
            <a:endParaRPr lang="gl-ES" sz="6000" dirty="0">
              <a:latin typeface="+mj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167314" y="4643446"/>
            <a:ext cx="2714644" cy="1714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4800" dirty="0" smtClean="0">
                <a:solidFill>
                  <a:srgbClr val="FF0000"/>
                </a:solidFill>
                <a:latin typeface="+mj-lt"/>
              </a:rPr>
              <a:t>b)</a:t>
            </a:r>
          </a:p>
          <a:p>
            <a:pPr algn="ctr"/>
            <a:r>
              <a:rPr lang="gl-ES" sz="2800" dirty="0" smtClean="0">
                <a:solidFill>
                  <a:srgbClr val="FF0000"/>
                </a:solidFill>
                <a:latin typeface="+mj-lt"/>
              </a:rPr>
              <a:t>Textos recomendados</a:t>
            </a:r>
            <a:endParaRPr lang="gl-E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167314" y="2786058"/>
            <a:ext cx="2714644" cy="1714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4800" dirty="0" smtClean="0">
                <a:solidFill>
                  <a:srgbClr val="FF0000"/>
                </a:solidFill>
                <a:latin typeface="+mj-lt"/>
              </a:rPr>
              <a:t>a</a:t>
            </a:r>
            <a:r>
              <a:rPr lang="gl-ES" sz="4800" dirty="0" smtClean="0">
                <a:solidFill>
                  <a:srgbClr val="FF0000"/>
                </a:solidFill>
              </a:rPr>
              <a:t>)</a:t>
            </a:r>
            <a:endParaRPr lang="gl-ES" sz="4800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gl-ES" sz="2800" dirty="0" smtClean="0">
                <a:solidFill>
                  <a:srgbClr val="FF0000"/>
                </a:solidFill>
                <a:latin typeface="+mj-lt"/>
              </a:rPr>
              <a:t>Lecturas obrigatorias</a:t>
            </a:r>
            <a:endParaRPr lang="gl-E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595414" y="3429000"/>
            <a:ext cx="2714644" cy="14287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000" dirty="0" smtClean="0">
                <a:latin typeface="+mj-lt"/>
              </a:rPr>
              <a:t>Itinerarios lectores</a:t>
            </a:r>
            <a:endParaRPr lang="gl-ES" sz="2000" dirty="0">
              <a:latin typeface="+mj-lt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381232" y="3214686"/>
            <a:ext cx="1143008" cy="4286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+mj-lt"/>
              </a:rPr>
              <a:t>2</a:t>
            </a:r>
            <a:endParaRPr lang="gl-ES" sz="6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9 Rectángulo"/>
          <p:cNvSpPr/>
          <p:nvPr/>
        </p:nvSpPr>
        <p:spPr>
          <a:xfrm>
            <a:off x="595282" y="1285860"/>
            <a:ext cx="283122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Un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exemplo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:</a:t>
            </a:r>
          </a:p>
          <a:p>
            <a:pPr lvl="0" algn="r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CLÁSICAS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3524240" y="1599964"/>
          <a:ext cx="5786478" cy="4257928"/>
        </p:xfrm>
        <a:graphic>
          <a:graphicData uri="http://schemas.openxmlformats.org/drawingml/2006/table">
            <a:tbl>
              <a:tblPr/>
              <a:tblGrid>
                <a:gridCol w="2931896"/>
                <a:gridCol w="1139547"/>
                <a:gridCol w="666920"/>
                <a:gridCol w="572127"/>
                <a:gridCol w="475988"/>
              </a:tblGrid>
              <a:tr h="31447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</a:rPr>
                        <a:t>OBRAS RECOMENDADAS</a:t>
                      </a:r>
                      <a:endParaRPr lang="es-ES" sz="1000" dirty="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</a:rPr>
                        <a:t>AUTOR</a:t>
                      </a:r>
                      <a:endParaRPr lang="es-ES" sz="1000" dirty="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</a:rPr>
                        <a:t>UBICACIÓN NA BIBLIOTECA</a:t>
                      </a:r>
                      <a:endParaRPr lang="es-ES" sz="1000" dirty="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</a:tr>
              <a:tr h="15723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>
                          <a:latin typeface="Arial"/>
                          <a:ea typeface="Calibri"/>
                        </a:rPr>
                        <a:t>Jasón y los Argonautas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err="1">
                          <a:latin typeface="Arial"/>
                          <a:ea typeface="Calibri"/>
                        </a:rPr>
                        <a:t>Riordan</a:t>
                      </a:r>
                      <a:endParaRPr lang="es-ES" sz="1000" dirty="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821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RIO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jas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723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>
                          <a:latin typeface="Arial"/>
                          <a:ea typeface="Calibri"/>
                        </a:rPr>
                        <a:t>Naves negras ante Troya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Sutcliff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821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SUT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nav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723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>
                          <a:latin typeface="Arial"/>
                          <a:ea typeface="Calibri"/>
                        </a:rPr>
                        <a:t>Las aventuras de Ulises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Sutcliff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821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SUT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ave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723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>
                          <a:latin typeface="Arial"/>
                          <a:ea typeface="Calibri"/>
                        </a:rPr>
                        <a:t>Odiseo y Penélope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Vargas Llosa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82T-C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VAR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odi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723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>
                          <a:latin typeface="Arial"/>
                          <a:ea typeface="Calibri"/>
                        </a:rPr>
                        <a:t>Memorias de Adriano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Yourcenair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821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YOU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mem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723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>
                          <a:latin typeface="Arial"/>
                          <a:ea typeface="Calibri"/>
                        </a:rPr>
                        <a:t>Yo, Claudio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Graves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821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GRA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Yo,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723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>
                          <a:latin typeface="Arial"/>
                          <a:ea typeface="Calibri"/>
                        </a:rPr>
                        <a:t>Yo, Claudio, serie da BBC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Wise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791 TV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WIS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yo,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723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>
                          <a:latin typeface="Arial"/>
                          <a:ea typeface="Calibri"/>
                        </a:rPr>
                        <a:t>Roma, serie TV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Apted e outros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791 TV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ROM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rom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723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>
                          <a:latin typeface="Arial"/>
                          <a:ea typeface="Calibri"/>
                        </a:rPr>
                        <a:t>Corazón de Ulises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Reverte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91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REV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cor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723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>
                          <a:latin typeface="Arial"/>
                          <a:ea typeface="Calibri"/>
                        </a:rPr>
                        <a:t>Troya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Petersen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791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PET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tro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723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>
                          <a:latin typeface="Arial"/>
                          <a:ea typeface="Calibri"/>
                        </a:rPr>
                        <a:t>Gladiator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Scott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791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SCO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gla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723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>
                          <a:latin typeface="Arial"/>
                          <a:ea typeface="Calibri"/>
                        </a:rPr>
                        <a:t>Los últimos días de Pompeya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Bulwer Lytton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821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BUL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últ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723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>
                          <a:latin typeface="Arial"/>
                          <a:ea typeface="Calibri"/>
                        </a:rPr>
                        <a:t>Los idus de marzo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Wilder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821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WIL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err="1">
                          <a:latin typeface="Arial"/>
                          <a:ea typeface="Calibri"/>
                        </a:rPr>
                        <a:t>idu</a:t>
                      </a:r>
                      <a:endParaRPr lang="es-ES" sz="1000" dirty="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723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Espartaco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Kubrick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723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Quo vadis?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FF0000"/>
                          </a:solidFill>
                          <a:latin typeface="Arial"/>
                          <a:ea typeface="Calibri"/>
                        </a:rPr>
                        <a:t>Le Roy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723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>
                          <a:latin typeface="Arial"/>
                          <a:ea typeface="Calibri"/>
                        </a:rPr>
                        <a:t>Quo vadis?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Sienkiewicz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821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SIE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quo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723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>
                          <a:latin typeface="Arial"/>
                          <a:ea typeface="Calibri"/>
                        </a:rPr>
                        <a:t>Como vivían los griegos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Peach, Millard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93AN-M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PEA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gri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723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>
                          <a:latin typeface="Arial"/>
                          <a:ea typeface="Calibri"/>
                        </a:rPr>
                        <a:t>Como vivían los romanos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Marks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93AN-M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MAR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rom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723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>
                          <a:latin typeface="Arial"/>
                          <a:ea typeface="Calibri"/>
                        </a:rPr>
                        <a:t>Mitos romanos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Gardner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292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GAR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mit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723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>
                          <a:latin typeface="Arial"/>
                          <a:ea typeface="Calibri"/>
                        </a:rPr>
                        <a:t>Dioses y heroes: mitos clásicos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Rguez. Adrados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292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ROD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dio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723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>
                          <a:latin typeface="Arial"/>
                          <a:ea typeface="Calibri"/>
                        </a:rPr>
                        <a:t>Mostelaria (Textos do Poleiro)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Plauto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4-821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PLA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mos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97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>
                          <a:latin typeface="Arial"/>
                          <a:ea typeface="Calibri"/>
                        </a:rPr>
                        <a:t>Calígula, dirección de M. Guede. Produción do CDG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</a:rPr>
                        <a:t>Camus</a:t>
                      </a:r>
                      <a:endParaRPr lang="es-ES" sz="1000" dirty="0">
                        <a:latin typeface="Calibri"/>
                        <a:ea typeface="Calibri"/>
                      </a:endParaRPr>
                    </a:p>
                  </a:txBody>
                  <a:tcPr marL="64325" marR="64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82T-G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CAM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cal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723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>
                          <a:latin typeface="Arial"/>
                          <a:ea typeface="Calibri"/>
                        </a:rPr>
                        <a:t>Mitos: Jasón y el vellocino de oro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McCaughrean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821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MCC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jas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723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>
                          <a:latin typeface="Arial"/>
                          <a:ea typeface="Calibri"/>
                        </a:rPr>
                        <a:t>Didio Falco: La Plata De Britania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Davis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821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DAV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pla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723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 dirty="0" err="1">
                          <a:latin typeface="Arial"/>
                          <a:ea typeface="Calibri"/>
                        </a:rPr>
                        <a:t>Didio</a:t>
                      </a:r>
                      <a:r>
                        <a:rPr lang="es-ES" sz="900" i="1" dirty="0">
                          <a:latin typeface="Arial"/>
                          <a:ea typeface="Calibri"/>
                        </a:rPr>
                        <a:t> Falco: Una Conjura En Hispania</a:t>
                      </a:r>
                      <a:endParaRPr lang="es-ES" sz="1000" dirty="0">
                        <a:latin typeface="Calibri"/>
                        <a:ea typeface="Calibri"/>
                      </a:endParaRPr>
                    </a:p>
                  </a:txBody>
                  <a:tcPr marL="64325" marR="64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Davis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821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DAV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4325" marR="64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Arial"/>
                          <a:ea typeface="Calibri"/>
                        </a:rPr>
                        <a:t>con</a:t>
                      </a:r>
                      <a:endParaRPr lang="es-ES" sz="1000" dirty="0">
                        <a:latin typeface="Calibri"/>
                        <a:ea typeface="Calibri"/>
                      </a:endParaRPr>
                    </a:p>
                  </a:txBody>
                  <a:tcPr marL="64325" marR="64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9 Rectángulo"/>
          <p:cNvSpPr/>
          <p:nvPr/>
        </p:nvSpPr>
        <p:spPr>
          <a:xfrm>
            <a:off x="830939" y="1285860"/>
            <a:ext cx="2595582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Outro</a:t>
            </a:r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lvl="0" algn="r">
              <a:spcBef>
                <a:spcPct val="0"/>
              </a:spcBef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exemplo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:</a:t>
            </a:r>
          </a:p>
          <a:p>
            <a:pPr lvl="0" algn="r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ARTES</a:t>
            </a:r>
          </a:p>
          <a:p>
            <a:pPr lvl="0" algn="r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PLÁSTICAS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738555" y="1000108"/>
          <a:ext cx="5357850" cy="5072102"/>
        </p:xfrm>
        <a:graphic>
          <a:graphicData uri="http://schemas.openxmlformats.org/drawingml/2006/table">
            <a:tbl>
              <a:tblPr/>
              <a:tblGrid>
                <a:gridCol w="2448449"/>
                <a:gridCol w="1498556"/>
                <a:gridCol w="529378"/>
                <a:gridCol w="441045"/>
                <a:gridCol w="440422"/>
              </a:tblGrid>
              <a:tr h="709856">
                <a:tc gridSpan="5"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Arial"/>
                          <a:ea typeface="Calibri"/>
                        </a:rPr>
                        <a:t>1º e 2º BACHARELATO</a:t>
                      </a:r>
                      <a:endParaRPr lang="es-ES" sz="1000" dirty="0">
                        <a:latin typeface="Calibri"/>
                        <a:ea typeface="Calibri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err="1">
                          <a:latin typeface="Arial"/>
                          <a:ea typeface="Calibri"/>
                        </a:rPr>
                        <a:t>Recomendacións</a:t>
                      </a:r>
                      <a:r>
                        <a:rPr lang="es-ES" sz="900" dirty="0">
                          <a:latin typeface="Arial"/>
                          <a:ea typeface="Calibri"/>
                        </a:rPr>
                        <a:t> de lecturas e películas desde que, </a:t>
                      </a:r>
                      <a:r>
                        <a:rPr lang="es-ES" sz="900" dirty="0" err="1">
                          <a:latin typeface="Arial"/>
                          <a:ea typeface="Calibri"/>
                        </a:rPr>
                        <a:t>sen</a:t>
                      </a:r>
                      <a:r>
                        <a:rPr lang="es-ES" sz="900" dirty="0">
                          <a:latin typeface="Arial"/>
                          <a:ea typeface="Calibri"/>
                        </a:rPr>
                        <a:t> ter </a:t>
                      </a:r>
                      <a:r>
                        <a:rPr lang="es-ES" sz="900" dirty="0" err="1">
                          <a:latin typeface="Arial"/>
                          <a:ea typeface="Calibri"/>
                        </a:rPr>
                        <a:t>unha</a:t>
                      </a:r>
                      <a:r>
                        <a:rPr lang="es-ES" sz="900" dirty="0">
                          <a:latin typeface="Arial"/>
                          <a:ea typeface="Calibri"/>
                        </a:rPr>
                        <a:t> relación directa </a:t>
                      </a:r>
                      <a:r>
                        <a:rPr lang="es-ES" sz="900" dirty="0" err="1">
                          <a:latin typeface="Arial"/>
                          <a:ea typeface="Calibri"/>
                        </a:rPr>
                        <a:t>cos</a:t>
                      </a:r>
                      <a:r>
                        <a:rPr lang="es-ES" sz="900" dirty="0">
                          <a:latin typeface="Arial"/>
                          <a:ea typeface="Calibri"/>
                        </a:rPr>
                        <a:t> </a:t>
                      </a:r>
                      <a:r>
                        <a:rPr lang="es-ES" sz="900" dirty="0" err="1">
                          <a:latin typeface="Arial"/>
                          <a:ea typeface="Calibri"/>
                        </a:rPr>
                        <a:t>contidos</a:t>
                      </a:r>
                      <a:r>
                        <a:rPr lang="es-ES" sz="900" dirty="0">
                          <a:latin typeface="Arial"/>
                          <a:ea typeface="Calibri"/>
                        </a:rPr>
                        <a:t> da materia, </a:t>
                      </a:r>
                      <a:r>
                        <a:rPr lang="es-ES" sz="900" dirty="0" err="1">
                          <a:latin typeface="Arial"/>
                          <a:ea typeface="Calibri"/>
                        </a:rPr>
                        <a:t>constitúen</a:t>
                      </a:r>
                      <a:r>
                        <a:rPr lang="es-ES" sz="900" dirty="0">
                          <a:latin typeface="Arial"/>
                          <a:ea typeface="Calibri"/>
                        </a:rPr>
                        <a:t> </a:t>
                      </a:r>
                      <a:r>
                        <a:rPr lang="es-ES" sz="900" dirty="0" err="1">
                          <a:latin typeface="Arial"/>
                          <a:ea typeface="Calibri"/>
                        </a:rPr>
                        <a:t>ao</a:t>
                      </a:r>
                      <a:r>
                        <a:rPr lang="es-ES" sz="900" dirty="0">
                          <a:latin typeface="Arial"/>
                          <a:ea typeface="Calibri"/>
                        </a:rPr>
                        <a:t> </a:t>
                      </a:r>
                      <a:r>
                        <a:rPr lang="es-ES" sz="900" dirty="0" err="1">
                          <a:latin typeface="Arial"/>
                          <a:ea typeface="Calibri"/>
                        </a:rPr>
                        <a:t>noso</a:t>
                      </a:r>
                      <a:r>
                        <a:rPr lang="es-ES" sz="900" dirty="0">
                          <a:latin typeface="Arial"/>
                          <a:ea typeface="Calibri"/>
                        </a:rPr>
                        <a:t> ver referentes </a:t>
                      </a:r>
                      <a:r>
                        <a:rPr lang="es-ES" sz="900" dirty="0" err="1">
                          <a:latin typeface="Arial"/>
                          <a:ea typeface="Calibri"/>
                        </a:rPr>
                        <a:t>culturais</a:t>
                      </a:r>
                      <a:r>
                        <a:rPr lang="es-ES" sz="900" dirty="0">
                          <a:latin typeface="Arial"/>
                          <a:ea typeface="Calibri"/>
                        </a:rPr>
                        <a:t> imprescindibles para o alumnado </a:t>
                      </a:r>
                      <a:r>
                        <a:rPr lang="es-ES" sz="900" dirty="0" err="1">
                          <a:latin typeface="Arial"/>
                          <a:ea typeface="Calibri"/>
                        </a:rPr>
                        <a:t>desta</a:t>
                      </a:r>
                      <a:r>
                        <a:rPr lang="es-ES" sz="900" dirty="0">
                          <a:latin typeface="Arial"/>
                          <a:ea typeface="Calibri"/>
                        </a:rPr>
                        <a:t> etapa.</a:t>
                      </a:r>
                      <a:endParaRPr lang="es-ES" sz="1000" dirty="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</a:tr>
              <a:tr h="41908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Calibri"/>
                        </a:rPr>
                        <a:t>TÍTULO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Calibri"/>
                        </a:rPr>
                        <a:t>AUTOR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Calibri"/>
                        </a:rPr>
                        <a:t>UBICACIÓN NA BIBLIOTECA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</a:tr>
              <a:tr h="17144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>
                          <a:latin typeface="Arial"/>
                          <a:ea typeface="Calibri"/>
                        </a:rPr>
                        <a:t>La hoja roja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Miguel Delibes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82N-C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DEL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hoj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4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>
                          <a:latin typeface="Arial"/>
                          <a:ea typeface="Calibri"/>
                        </a:rPr>
                        <a:t>Las uvas de la ira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John Steinbeck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821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STE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uva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4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>
                          <a:latin typeface="Arial"/>
                          <a:ea typeface="Calibri"/>
                        </a:rPr>
                        <a:t>Cuentos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Edgar Allan Poe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821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POE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cue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4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>
                          <a:latin typeface="Arial"/>
                          <a:ea typeface="Calibri"/>
                        </a:rPr>
                        <a:t>Plenilunio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Antonio Muñoz Molina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82N-C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MUÑ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ple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4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>
                          <a:latin typeface="Arial"/>
                          <a:ea typeface="Calibri"/>
                        </a:rPr>
                        <a:t>Los Pazos de Ulloa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Emilia Pardo Bazán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82N-C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PAR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paz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4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>
                          <a:latin typeface="Arial"/>
                          <a:ea typeface="Calibri"/>
                        </a:rPr>
                        <a:t>Cousas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A.D.R. Castelao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82N-G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CAS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cou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4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>
                          <a:latin typeface="Arial"/>
                          <a:ea typeface="Calibri"/>
                        </a:rPr>
                        <a:t>Dr. Jekill e Mr. Hyde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R.L. Stevenson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821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STE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dr.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4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>
                          <a:latin typeface="Arial"/>
                          <a:ea typeface="Calibri"/>
                        </a:rPr>
                        <a:t>Un mundo feliz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Aldoux Huxley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821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HUX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mun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4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>
                          <a:latin typeface="Arial"/>
                          <a:ea typeface="Calibri"/>
                        </a:rPr>
                        <a:t>Yo, Claudio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Robert Graves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821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GRA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yo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4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>
                          <a:latin typeface="Arial"/>
                          <a:ea typeface="Calibri"/>
                        </a:rPr>
                        <a:t>Fiesta al noroeste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Ana María Matute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82N-C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MAT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fie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4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>
                          <a:latin typeface="Arial"/>
                          <a:ea typeface="Calibri"/>
                        </a:rPr>
                        <a:t>Huye rápido, vete lejos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Fred Vargas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821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VAR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huy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4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>
                          <a:latin typeface="Arial"/>
                          <a:ea typeface="Calibri"/>
                        </a:rPr>
                        <a:t>Pantaleón y las visitadoras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Mario Vargas LLosa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82N-C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VAR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pan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4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>
                          <a:latin typeface="Arial"/>
                          <a:ea typeface="Calibri"/>
                        </a:rPr>
                        <a:t>El tercer hombre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Carol Reed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791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REE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ter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4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>
                          <a:latin typeface="Arial"/>
                          <a:ea typeface="Calibri"/>
                        </a:rPr>
                        <a:t>El verdugo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Luís G. Berlanga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781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BER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ver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4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>
                          <a:latin typeface="Arial"/>
                          <a:ea typeface="Calibri"/>
                        </a:rPr>
                        <a:t>La diligencia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9580" indent="-44958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John Ford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791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FOR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dil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4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>
                          <a:latin typeface="Arial"/>
                          <a:ea typeface="Calibri"/>
                        </a:rPr>
                        <a:t>La véntana indiscreta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Alfred Hitchcock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791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HIT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ven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4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>
                          <a:latin typeface="Arial"/>
                          <a:ea typeface="Calibri"/>
                        </a:rPr>
                        <a:t>Los santos inocentes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Mario Camus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791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CAM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san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4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>
                          <a:latin typeface="Arial"/>
                          <a:ea typeface="Calibri"/>
                        </a:rPr>
                        <a:t>Perdición 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Billy Wilder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791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WIL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per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4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>
                          <a:latin typeface="Arial"/>
                          <a:ea typeface="Calibri"/>
                        </a:rPr>
                        <a:t>Vida y color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Santiago Tabernero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791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TAB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vid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4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>
                          <a:latin typeface="Arial"/>
                          <a:ea typeface="Calibri"/>
                        </a:rPr>
                        <a:t>Un franco, catorce pesetas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Carlos Iglesias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791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IGL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fra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4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>
                          <a:latin typeface="Arial"/>
                          <a:ea typeface="Calibri"/>
                        </a:rPr>
                        <a:t>Blade Runner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Ridley Scott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791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SCO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bla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4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>
                          <a:latin typeface="Arial"/>
                          <a:ea typeface="Calibri"/>
                        </a:rPr>
                        <a:t>Dersu Uzala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Akira Kurosawa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791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KUR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der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44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i="1">
                          <a:latin typeface="Arial"/>
                          <a:ea typeface="Calibri"/>
                        </a:rPr>
                        <a:t>El pianista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Roman Polanski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791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"/>
                          <a:ea typeface="Calibri"/>
                        </a:rPr>
                        <a:t>POL</a:t>
                      </a:r>
                      <a:endParaRPr lang="es-ES" sz="100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err="1">
                          <a:latin typeface="Arial"/>
                          <a:ea typeface="Calibri"/>
                        </a:rPr>
                        <a:t>pia</a:t>
                      </a:r>
                      <a:endParaRPr lang="es-ES" sz="1000" dirty="0">
                        <a:latin typeface="Calibri"/>
                        <a:ea typeface="Calibri"/>
                      </a:endParaRPr>
                    </a:p>
                  </a:txBody>
                  <a:tcPr marL="60848" marR="6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9 Rectángulo"/>
          <p:cNvSpPr/>
          <p:nvPr/>
        </p:nvSpPr>
        <p:spPr>
          <a:xfrm>
            <a:off x="2881298" y="1214422"/>
            <a:ext cx="596028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CONTRIBUCIÓN DOS</a:t>
            </a:r>
          </a:p>
          <a:p>
            <a:pPr lvl="0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DEPARTAMENTOS DIDÁCTICOS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666852" y="1214422"/>
            <a:ext cx="1143008" cy="1143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+mj-lt"/>
              </a:rPr>
              <a:t>3</a:t>
            </a:r>
            <a:endParaRPr lang="gl-ES" sz="6000" dirty="0">
              <a:latin typeface="+mj-lt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928664" y="2780928"/>
            <a:ext cx="2714644" cy="14287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000" dirty="0" smtClean="0">
                <a:latin typeface="+mj-lt"/>
              </a:rPr>
              <a:t>Formación documental</a:t>
            </a:r>
            <a:endParaRPr lang="gl-ES" sz="2000" dirty="0">
              <a:latin typeface="+mj-lt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714482" y="2566614"/>
            <a:ext cx="1143008" cy="4286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+mj-lt"/>
              </a:rPr>
              <a:t>3</a:t>
            </a:r>
            <a:endParaRPr lang="gl-ES" sz="6000" dirty="0">
              <a:latin typeface="+mj-lt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313040" y="3140968"/>
            <a:ext cx="2714644" cy="14287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000" dirty="0" smtClean="0">
                <a:latin typeface="+mj-lt"/>
              </a:rPr>
              <a:t>Utilización dos recursos da biblioteca</a:t>
            </a:r>
            <a:endParaRPr lang="gl-ES" sz="2000" dirty="0">
              <a:latin typeface="+mj-lt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098858" y="2926654"/>
            <a:ext cx="1143008" cy="4286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+mj-lt"/>
              </a:rPr>
              <a:t>4</a:t>
            </a:r>
            <a:endParaRPr lang="gl-ES" sz="6000" dirty="0">
              <a:latin typeface="+mj-lt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368824" y="5013176"/>
            <a:ext cx="2714644" cy="14287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000" dirty="0" smtClean="0">
                <a:latin typeface="+mj-lt"/>
              </a:rPr>
              <a:t>Criterios de avaliación</a:t>
            </a:r>
            <a:endParaRPr lang="gl-ES" sz="2000" dirty="0">
              <a:latin typeface="+mj-lt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232920" y="4869160"/>
            <a:ext cx="1143008" cy="4286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+mj-lt"/>
              </a:rPr>
              <a:t>5</a:t>
            </a:r>
            <a:endParaRPr lang="gl-ES" sz="6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9 Rectángulo"/>
          <p:cNvSpPr/>
          <p:nvPr/>
        </p:nvSpPr>
        <p:spPr>
          <a:xfrm>
            <a:off x="2881298" y="1486903"/>
            <a:ext cx="47628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CONTRIBUCIÓN DO ENL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666852" y="1214422"/>
            <a:ext cx="1143008" cy="1143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+mj-lt"/>
              </a:rPr>
              <a:t>4</a:t>
            </a:r>
            <a:endParaRPr lang="gl-ES" sz="6000" dirty="0">
              <a:latin typeface="+mj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881562" y="2714620"/>
            <a:ext cx="4442983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000" dirty="0" smtClean="0">
                <a:solidFill>
                  <a:srgbClr val="FF0000"/>
                </a:solidFill>
                <a:latin typeface="+mj-lt"/>
              </a:rPr>
              <a:t>Recollida de tradición oral</a:t>
            </a:r>
            <a:endParaRPr lang="gl-E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238620" y="3214686"/>
            <a:ext cx="4710299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000" dirty="0" smtClean="0">
                <a:solidFill>
                  <a:srgbClr val="FF0000"/>
                </a:solidFill>
                <a:latin typeface="+mj-lt"/>
              </a:rPr>
              <a:t>Representacións teatrais</a:t>
            </a:r>
            <a:endParaRPr lang="gl-E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524240" y="3714752"/>
            <a:ext cx="5394721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000" dirty="0" smtClean="0">
                <a:solidFill>
                  <a:srgbClr val="FF0000"/>
                </a:solidFill>
                <a:latin typeface="+mj-lt"/>
              </a:rPr>
              <a:t>Trípticos de rutas turísticas</a:t>
            </a:r>
            <a:endParaRPr lang="gl-E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810124" y="4214818"/>
            <a:ext cx="4323151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000" dirty="0" err="1" smtClean="0">
                <a:solidFill>
                  <a:srgbClr val="FF0000"/>
                </a:solidFill>
                <a:latin typeface="+mj-lt"/>
              </a:rPr>
              <a:t>Folleto-Guía</a:t>
            </a:r>
            <a:r>
              <a:rPr lang="gl-ES" sz="2000" dirty="0" smtClean="0">
                <a:solidFill>
                  <a:srgbClr val="FF0000"/>
                </a:solidFill>
                <a:latin typeface="+mj-lt"/>
              </a:rPr>
              <a:t> do edificio</a:t>
            </a:r>
            <a:endParaRPr lang="gl-E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024042" y="4714884"/>
            <a:ext cx="6858048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000" dirty="0" smtClean="0">
                <a:solidFill>
                  <a:srgbClr val="FF0000"/>
                </a:solidFill>
                <a:latin typeface="+mj-lt"/>
              </a:rPr>
              <a:t>Certame literario CELSO EMILIO FERREIRO </a:t>
            </a:r>
            <a:endParaRPr lang="gl-E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309926" y="2214554"/>
            <a:ext cx="4000528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000" dirty="0" smtClean="0">
                <a:solidFill>
                  <a:srgbClr val="FF0000"/>
                </a:solidFill>
                <a:latin typeface="+mj-lt"/>
              </a:rPr>
              <a:t>Recomendar adquisicións</a:t>
            </a:r>
            <a:endParaRPr lang="gl-E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166786" y="2714620"/>
            <a:ext cx="3484331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000" dirty="0" smtClean="0">
                <a:solidFill>
                  <a:srgbClr val="FF0000"/>
                </a:solidFill>
                <a:latin typeface="+mj-lt"/>
              </a:rPr>
              <a:t>Taboleiro de prensa</a:t>
            </a:r>
            <a:endParaRPr lang="gl-E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095480" y="3214686"/>
            <a:ext cx="2000264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000" dirty="0" smtClean="0">
                <a:solidFill>
                  <a:srgbClr val="FF0000"/>
                </a:solidFill>
                <a:latin typeface="+mj-lt"/>
              </a:rPr>
              <a:t>Enredados</a:t>
            </a:r>
            <a:endParaRPr lang="gl-E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952472" y="4214818"/>
            <a:ext cx="3548855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000" dirty="0" smtClean="0">
                <a:solidFill>
                  <a:srgbClr val="FF0000"/>
                </a:solidFill>
                <a:latin typeface="+mj-lt"/>
              </a:rPr>
              <a:t>Revista O POLEIRO</a:t>
            </a:r>
            <a:endParaRPr lang="gl-E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95282" y="3714752"/>
            <a:ext cx="2516461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000" dirty="0" err="1" smtClean="0">
                <a:solidFill>
                  <a:srgbClr val="FF0000"/>
                </a:solidFill>
                <a:latin typeface="+mj-lt"/>
              </a:rPr>
              <a:t>Marcapáxinas</a:t>
            </a:r>
            <a:endParaRPr lang="gl-E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238224" y="5214950"/>
            <a:ext cx="2786082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000" dirty="0" smtClean="0">
                <a:solidFill>
                  <a:srgbClr val="FF0000"/>
                </a:solidFill>
                <a:latin typeface="+mj-lt"/>
              </a:rPr>
              <a:t>Día da árbore</a:t>
            </a:r>
            <a:endParaRPr lang="gl-E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4381496" y="5214950"/>
            <a:ext cx="4548987" cy="35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000" dirty="0" smtClean="0">
                <a:solidFill>
                  <a:srgbClr val="FF0000"/>
                </a:solidFill>
                <a:latin typeface="+mj-lt"/>
              </a:rPr>
              <a:t>Certame de postais de Nadal</a:t>
            </a:r>
            <a:endParaRPr lang="gl-ES" sz="20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9 Rectángulo"/>
          <p:cNvSpPr/>
          <p:nvPr/>
        </p:nvSpPr>
        <p:spPr>
          <a:xfrm>
            <a:off x="2881298" y="1486903"/>
            <a:ext cx="42803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O CLUB DE LECTURA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238224" y="1214422"/>
            <a:ext cx="1571636" cy="1143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+mj-lt"/>
              </a:rPr>
              <a:t>5.1</a:t>
            </a:r>
            <a:endParaRPr lang="gl-ES" sz="6000" dirty="0">
              <a:latin typeface="+mj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166786" y="2714620"/>
            <a:ext cx="58579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RELACIÓN CO PLAN LECTOR E A BIBLIOTECA ESCOLAR</a:t>
            </a:r>
            <a:endParaRPr lang="es-ES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O Plan Lector ten, entre os </a:t>
            </a:r>
            <a:r>
              <a:rPr lang="es-ES" dirty="0" err="1" smtClean="0">
                <a:solidFill>
                  <a:schemeClr val="bg1"/>
                </a:solidFill>
              </a:rPr>
              <a:t>seus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obxectivos</a:t>
            </a:r>
            <a:r>
              <a:rPr lang="es-ES" dirty="0" smtClean="0">
                <a:solidFill>
                  <a:schemeClr val="bg1"/>
                </a:solidFill>
              </a:rPr>
              <a:t>, o de </a:t>
            </a:r>
            <a:r>
              <a:rPr lang="es-ES" dirty="0" err="1" smtClean="0">
                <a:solidFill>
                  <a:schemeClr val="bg1"/>
                </a:solidFill>
              </a:rPr>
              <a:t>fidelizar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aos</a:t>
            </a:r>
            <a:r>
              <a:rPr lang="es-ES" dirty="0" smtClean="0">
                <a:solidFill>
                  <a:schemeClr val="bg1"/>
                </a:solidFill>
              </a:rPr>
              <a:t> lectores. O Club é o </a:t>
            </a:r>
            <a:r>
              <a:rPr lang="es-ES" dirty="0" err="1" smtClean="0">
                <a:solidFill>
                  <a:schemeClr val="bg1"/>
                </a:solidFill>
              </a:rPr>
              <a:t>espazo</a:t>
            </a:r>
            <a:r>
              <a:rPr lang="es-ES" dirty="0" smtClean="0">
                <a:solidFill>
                  <a:schemeClr val="bg1"/>
                </a:solidFill>
              </a:rPr>
              <a:t> desde o que o alumnado que o </a:t>
            </a:r>
            <a:r>
              <a:rPr lang="es-ES" dirty="0" err="1" smtClean="0">
                <a:solidFill>
                  <a:schemeClr val="bg1"/>
                </a:solidFill>
              </a:rPr>
              <a:t>desexe</a:t>
            </a:r>
            <a:r>
              <a:rPr lang="es-ES" dirty="0" smtClean="0">
                <a:solidFill>
                  <a:schemeClr val="bg1"/>
                </a:solidFill>
              </a:rPr>
              <a:t> pode seguir </a:t>
            </a:r>
            <a:r>
              <a:rPr lang="es-ES" dirty="0" err="1" smtClean="0">
                <a:solidFill>
                  <a:schemeClr val="bg1"/>
                </a:solidFill>
              </a:rPr>
              <a:t>sendo</a:t>
            </a:r>
            <a:r>
              <a:rPr lang="es-ES" dirty="0" smtClean="0">
                <a:solidFill>
                  <a:schemeClr val="bg1"/>
                </a:solidFill>
              </a:rPr>
              <a:t> parte activa dese plan, </a:t>
            </a:r>
            <a:r>
              <a:rPr lang="es-ES" dirty="0" err="1" smtClean="0">
                <a:solidFill>
                  <a:schemeClr val="bg1"/>
                </a:solidFill>
              </a:rPr>
              <a:t>aínda</a:t>
            </a:r>
            <a:r>
              <a:rPr lang="es-ES" dirty="0" smtClean="0">
                <a:solidFill>
                  <a:schemeClr val="bg1"/>
                </a:solidFill>
              </a:rPr>
              <a:t> cando </a:t>
            </a:r>
            <a:r>
              <a:rPr lang="es-ES" dirty="0" err="1" smtClean="0">
                <a:solidFill>
                  <a:schemeClr val="bg1"/>
                </a:solidFill>
              </a:rPr>
              <a:t>xa</a:t>
            </a:r>
            <a:r>
              <a:rPr lang="es-ES" dirty="0" smtClean="0">
                <a:solidFill>
                  <a:schemeClr val="bg1"/>
                </a:solidFill>
              </a:rPr>
              <a:t> se </a:t>
            </a:r>
            <a:r>
              <a:rPr lang="es-ES" dirty="0" err="1" smtClean="0">
                <a:solidFill>
                  <a:schemeClr val="bg1"/>
                </a:solidFill>
              </a:rPr>
              <a:t>esgotase</a:t>
            </a:r>
            <a:r>
              <a:rPr lang="es-ES" dirty="0" smtClean="0">
                <a:solidFill>
                  <a:schemeClr val="bg1"/>
                </a:solidFill>
              </a:rPr>
              <a:t> a </a:t>
            </a:r>
            <a:r>
              <a:rPr lang="es-ES" dirty="0" err="1" smtClean="0">
                <a:solidFill>
                  <a:schemeClr val="bg1"/>
                </a:solidFill>
              </a:rPr>
              <a:t>súa</a:t>
            </a:r>
            <a:r>
              <a:rPr lang="es-ES" dirty="0" smtClean="0">
                <a:solidFill>
                  <a:schemeClr val="bg1"/>
                </a:solidFill>
              </a:rPr>
              <a:t> etapa académica. O fío temático </a:t>
            </a:r>
            <a:r>
              <a:rPr lang="es-ES" dirty="0" err="1" smtClean="0">
                <a:solidFill>
                  <a:schemeClr val="bg1"/>
                </a:solidFill>
              </a:rPr>
              <a:t>arredor</a:t>
            </a:r>
            <a:r>
              <a:rPr lang="es-ES" dirty="0" smtClean="0">
                <a:solidFill>
                  <a:schemeClr val="bg1"/>
                </a:solidFill>
              </a:rPr>
              <a:t> do cal </a:t>
            </a:r>
            <a:r>
              <a:rPr lang="es-ES" dirty="0" err="1" smtClean="0">
                <a:solidFill>
                  <a:schemeClr val="bg1"/>
                </a:solidFill>
              </a:rPr>
              <a:t>vai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xirar</a:t>
            </a:r>
            <a:r>
              <a:rPr lang="es-ES" dirty="0" smtClean="0">
                <a:solidFill>
                  <a:schemeClr val="bg1"/>
                </a:solidFill>
              </a:rPr>
              <a:t> a </a:t>
            </a:r>
            <a:r>
              <a:rPr lang="es-ES" dirty="0" err="1" smtClean="0">
                <a:solidFill>
                  <a:schemeClr val="bg1"/>
                </a:solidFill>
              </a:rPr>
              <a:t>actividade</a:t>
            </a:r>
            <a:r>
              <a:rPr lang="es-ES" dirty="0" smtClean="0">
                <a:solidFill>
                  <a:schemeClr val="bg1"/>
                </a:solidFill>
              </a:rPr>
              <a:t> do club este curso é </a:t>
            </a:r>
            <a:r>
              <a:rPr lang="es-ES" dirty="0" err="1" smtClean="0">
                <a:solidFill>
                  <a:schemeClr val="bg1"/>
                </a:solidFill>
              </a:rPr>
              <a:t>tamén</a:t>
            </a:r>
            <a:r>
              <a:rPr lang="es-ES" dirty="0" smtClean="0">
                <a:solidFill>
                  <a:schemeClr val="bg1"/>
                </a:solidFill>
              </a:rPr>
              <a:t> o leitmotiv das campañas de animación que se van levar a termo: “</a:t>
            </a:r>
            <a:r>
              <a:rPr lang="es-ES" i="1" dirty="0" smtClean="0">
                <a:solidFill>
                  <a:schemeClr val="bg1"/>
                </a:solidFill>
              </a:rPr>
              <a:t>A vida e o cine”</a:t>
            </a:r>
            <a:endParaRPr lang="es-ES" dirty="0" smtClean="0">
              <a:solidFill>
                <a:schemeClr val="bg1"/>
              </a:solidFill>
            </a:endParaRPr>
          </a:p>
          <a:p>
            <a:endParaRPr lang="gl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9 Rectángulo"/>
          <p:cNvSpPr/>
          <p:nvPr/>
        </p:nvSpPr>
        <p:spPr>
          <a:xfrm>
            <a:off x="2881298" y="1214422"/>
            <a:ext cx="548419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GRUPOS DE TRABALLO E</a:t>
            </a:r>
          </a:p>
          <a:p>
            <a:pPr lvl="0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SEMINARIOS PERMANENTES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238224" y="1214422"/>
            <a:ext cx="1571636" cy="1143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+mj-lt"/>
              </a:rPr>
              <a:t>5.2</a:t>
            </a:r>
            <a:endParaRPr lang="gl-ES" sz="6000" dirty="0">
              <a:latin typeface="+mj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595414" y="2928934"/>
            <a:ext cx="2714644" cy="14287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000" dirty="0" smtClean="0">
                <a:latin typeface="+mj-lt"/>
              </a:rPr>
              <a:t>TEXTOS DO POLEIRO</a:t>
            </a:r>
          </a:p>
          <a:p>
            <a:pPr algn="ctr"/>
            <a:r>
              <a:rPr lang="gl-ES" sz="2000" dirty="0" smtClean="0">
                <a:latin typeface="+mj-lt"/>
              </a:rPr>
              <a:t>5 edicións</a:t>
            </a:r>
            <a:endParaRPr lang="gl-ES" sz="2000" dirty="0">
              <a:latin typeface="+mj-lt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381232" y="2714620"/>
            <a:ext cx="1143008" cy="4286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+mj-lt"/>
              </a:rPr>
              <a:t>3</a:t>
            </a:r>
            <a:endParaRPr lang="gl-ES" sz="6000" dirty="0">
              <a:latin typeface="+mj-lt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024570" y="2928934"/>
            <a:ext cx="2714644" cy="14287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000" dirty="0" smtClean="0">
                <a:latin typeface="+mj-lt"/>
              </a:rPr>
              <a:t>TALLER GUTEMBERG</a:t>
            </a:r>
          </a:p>
          <a:p>
            <a:pPr algn="ctr"/>
            <a:r>
              <a:rPr lang="gl-ES" sz="2000" dirty="0" smtClean="0">
                <a:latin typeface="+mj-lt"/>
              </a:rPr>
              <a:t>2 edicións</a:t>
            </a:r>
            <a:endParaRPr lang="gl-ES" sz="2000" dirty="0">
              <a:latin typeface="+mj-lt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810388" y="2714620"/>
            <a:ext cx="1143008" cy="4286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+mj-lt"/>
              </a:rPr>
              <a:t>4</a:t>
            </a:r>
            <a:endParaRPr lang="gl-ES" sz="6000" dirty="0">
              <a:latin typeface="+mj-lt"/>
            </a:endParaRPr>
          </a:p>
        </p:txBody>
      </p:sp>
      <p:pic>
        <p:nvPicPr>
          <p:cNvPr id="1167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20" y="4143380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32" y="4143380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5744" y="4143380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42" name="Picture 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81694" y="4143380"/>
            <a:ext cx="1214446" cy="166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USUARIO\Desktop\BIBLIO 13-14\GT TRADUCION\MATERIAIS SULTÁN CEGOÑA\PORTADAS\PORTADA 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16" y="4144706"/>
            <a:ext cx="1643074" cy="1641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9 Rectángulo"/>
          <p:cNvSpPr/>
          <p:nvPr/>
        </p:nvSpPr>
        <p:spPr>
          <a:xfrm>
            <a:off x="2881298" y="1214422"/>
            <a:ext cx="428354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gl-ES" sz="3200" dirty="0" smtClean="0">
                <a:solidFill>
                  <a:schemeClr val="bg1"/>
                </a:solidFill>
                <a:latin typeface="+mj-lt"/>
              </a:rPr>
              <a:t>NORMAS E SERVIZOS</a:t>
            </a:r>
          </a:p>
          <a:p>
            <a:pPr lvl="0">
              <a:spcBef>
                <a:spcPct val="0"/>
              </a:spcBef>
              <a:defRPr/>
            </a:pPr>
            <a:r>
              <a:rPr lang="gl-ES" sz="3200" dirty="0" smtClean="0">
                <a:solidFill>
                  <a:schemeClr val="bg1"/>
                </a:solidFill>
                <a:latin typeface="+mj-lt"/>
              </a:rPr>
              <a:t>DA BIBLIOTECA</a:t>
            </a:r>
            <a:endParaRPr lang="gl-E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238224" y="1214422"/>
            <a:ext cx="1571636" cy="1143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+mj-lt"/>
              </a:rPr>
              <a:t>6.1</a:t>
            </a:r>
            <a:endParaRPr lang="gl-ES" sz="6000" dirty="0">
              <a:latin typeface="+mj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096140" y="2000240"/>
            <a:ext cx="2071702" cy="500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dirty="0" smtClean="0">
                <a:solidFill>
                  <a:srgbClr val="FF0000"/>
                </a:solidFill>
                <a:latin typeface="+mj-lt"/>
              </a:rPr>
              <a:t>Horarios</a:t>
            </a:r>
            <a:endParaRPr lang="gl-E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524504" y="3857628"/>
            <a:ext cx="4000528" cy="500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dirty="0" smtClean="0">
                <a:solidFill>
                  <a:srgbClr val="FF0000"/>
                </a:solidFill>
                <a:latin typeface="+mj-lt"/>
              </a:rPr>
              <a:t>Préstamo de </a:t>
            </a:r>
            <a:r>
              <a:rPr lang="gl-ES" sz="2400" dirty="0" err="1" smtClean="0">
                <a:solidFill>
                  <a:srgbClr val="FF0000"/>
                </a:solidFill>
                <a:latin typeface="+mj-lt"/>
              </a:rPr>
              <a:t>e-readers</a:t>
            </a:r>
            <a:endParaRPr lang="gl-E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595546" y="5143512"/>
            <a:ext cx="6643734" cy="500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dirty="0" smtClean="0">
                <a:solidFill>
                  <a:srgbClr val="FF0000"/>
                </a:solidFill>
                <a:latin typeface="+mj-lt"/>
              </a:rPr>
              <a:t>Préstamo de películas e videoxogos</a:t>
            </a:r>
            <a:endParaRPr lang="gl-E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952736" y="2643182"/>
            <a:ext cx="6715172" cy="500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dirty="0" smtClean="0">
                <a:solidFill>
                  <a:srgbClr val="FF0000"/>
                </a:solidFill>
                <a:latin typeface="+mj-lt"/>
              </a:rPr>
              <a:t>Normas de comportamento e sancións</a:t>
            </a:r>
            <a:endParaRPr lang="gl-E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381628" y="5857892"/>
            <a:ext cx="4071966" cy="500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dirty="0" smtClean="0">
                <a:solidFill>
                  <a:srgbClr val="FF0000"/>
                </a:solidFill>
                <a:latin typeface="+mj-lt"/>
              </a:rPr>
              <a:t>Uso de ordenadores</a:t>
            </a:r>
            <a:endParaRPr lang="gl-E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024306" y="5786454"/>
            <a:ext cx="1214446" cy="500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dirty="0" err="1" smtClean="0">
                <a:solidFill>
                  <a:srgbClr val="FF0000"/>
                </a:solidFill>
                <a:latin typeface="+mj-lt"/>
              </a:rPr>
              <a:t>Wifi</a:t>
            </a:r>
            <a:endParaRPr lang="gl-E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52406" y="5857892"/>
            <a:ext cx="3429024" cy="500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dirty="0" smtClean="0">
                <a:solidFill>
                  <a:srgbClr val="FF0000"/>
                </a:solidFill>
                <a:latin typeface="+mj-lt"/>
              </a:rPr>
              <a:t>Reserva zona cine</a:t>
            </a:r>
            <a:endParaRPr lang="gl-E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238620" y="4500570"/>
            <a:ext cx="5286412" cy="500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dirty="0" smtClean="0">
                <a:solidFill>
                  <a:srgbClr val="FF0000"/>
                </a:solidFill>
                <a:latin typeface="+mj-lt"/>
              </a:rPr>
              <a:t>Préstamo de libros e música</a:t>
            </a:r>
            <a:endParaRPr lang="gl-E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095480" y="3929066"/>
            <a:ext cx="3286148" cy="500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dirty="0" smtClean="0">
                <a:solidFill>
                  <a:srgbClr val="FF0000"/>
                </a:solidFill>
                <a:latin typeface="+mj-lt"/>
              </a:rPr>
              <a:t>Socios externos</a:t>
            </a:r>
            <a:endParaRPr lang="gl-E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023910" y="3286124"/>
            <a:ext cx="8358246" cy="500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dirty="0" smtClean="0">
                <a:solidFill>
                  <a:srgbClr val="FF0000"/>
                </a:solidFill>
                <a:latin typeface="+mj-lt"/>
              </a:rPr>
              <a:t>Funcións do profesorado durante os recreos</a:t>
            </a:r>
            <a:endParaRPr lang="gl-E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809596" y="4572008"/>
            <a:ext cx="3286148" cy="500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dirty="0" err="1" smtClean="0">
                <a:solidFill>
                  <a:srgbClr val="FF0000"/>
                </a:solidFill>
                <a:latin typeface="+mj-lt"/>
              </a:rPr>
              <a:t>Tutorial</a:t>
            </a:r>
            <a:r>
              <a:rPr lang="gl-ES" sz="2400" dirty="0" smtClean="0">
                <a:solidFill>
                  <a:srgbClr val="FF0000"/>
                </a:solidFill>
                <a:latin typeface="+mj-lt"/>
              </a:rPr>
              <a:t> MEIGA</a:t>
            </a:r>
            <a:endParaRPr lang="gl-ES" sz="24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9 Rectángulo"/>
          <p:cNvSpPr/>
          <p:nvPr/>
        </p:nvSpPr>
        <p:spPr>
          <a:xfrm>
            <a:off x="2809860" y="1500174"/>
            <a:ext cx="5243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gl-ES" sz="3200" dirty="0" smtClean="0">
                <a:solidFill>
                  <a:schemeClr val="bg1"/>
                </a:solidFill>
                <a:latin typeface="+mj-lt"/>
              </a:rPr>
              <a:t>FORMACIÓN DE USUARIOS</a:t>
            </a:r>
            <a:endParaRPr lang="gl-E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238224" y="1214422"/>
            <a:ext cx="1571636" cy="1143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+mj-lt"/>
              </a:rPr>
              <a:t>6.3</a:t>
            </a:r>
            <a:endParaRPr lang="gl-ES" sz="6000" dirty="0">
              <a:latin typeface="+mj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953000" y="2428868"/>
            <a:ext cx="2071702" cy="500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dirty="0" smtClean="0">
                <a:solidFill>
                  <a:srgbClr val="FF0000"/>
                </a:solidFill>
                <a:latin typeface="+mj-lt"/>
              </a:rPr>
              <a:t>Plano</a:t>
            </a:r>
            <a:endParaRPr lang="gl-E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238488" y="3714752"/>
            <a:ext cx="4357718" cy="500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dirty="0" smtClean="0">
                <a:solidFill>
                  <a:srgbClr val="FF0000"/>
                </a:solidFill>
                <a:latin typeface="+mj-lt"/>
              </a:rPr>
              <a:t>Folleto informativo</a:t>
            </a:r>
            <a:endParaRPr lang="gl-E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238620" y="4357694"/>
            <a:ext cx="3286148" cy="500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dirty="0" smtClean="0">
                <a:solidFill>
                  <a:srgbClr val="FF0000"/>
                </a:solidFill>
                <a:latin typeface="+mj-lt"/>
              </a:rPr>
              <a:t>Actividades</a:t>
            </a:r>
            <a:endParaRPr lang="gl-E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381496" y="5000636"/>
            <a:ext cx="2928958" cy="500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dirty="0" smtClean="0">
                <a:solidFill>
                  <a:srgbClr val="FF0000"/>
                </a:solidFill>
                <a:latin typeface="+mj-lt"/>
              </a:rPr>
              <a:t>Recursos ALFIN</a:t>
            </a:r>
            <a:endParaRPr lang="gl-E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595810" y="3071810"/>
            <a:ext cx="2428892" cy="500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dirty="0" smtClean="0">
                <a:solidFill>
                  <a:srgbClr val="FF0000"/>
                </a:solidFill>
                <a:latin typeface="+mj-lt"/>
              </a:rPr>
              <a:t>Resumo CDU</a:t>
            </a:r>
            <a:endParaRPr lang="gl-E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13 Rectángulo">
            <a:hlinkClick r:id="rId2" action="ppaction://hlinkfile"/>
          </p:cNvPr>
          <p:cNvSpPr/>
          <p:nvPr/>
        </p:nvSpPr>
        <p:spPr>
          <a:xfrm>
            <a:off x="7167578" y="2714620"/>
            <a:ext cx="785818" cy="8572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+mj-lt"/>
              </a:rPr>
              <a:t>+</a:t>
            </a:r>
            <a:endParaRPr lang="gl-ES" sz="6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9 Rectángulo"/>
          <p:cNvSpPr/>
          <p:nvPr/>
        </p:nvSpPr>
        <p:spPr>
          <a:xfrm>
            <a:off x="2809860" y="1500174"/>
            <a:ext cx="5243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gl-ES" sz="3200" dirty="0" smtClean="0">
                <a:solidFill>
                  <a:schemeClr val="bg1"/>
                </a:solidFill>
                <a:latin typeface="+mj-lt"/>
              </a:rPr>
              <a:t>FORMACIÓN DE USUARIOS</a:t>
            </a:r>
            <a:endParaRPr lang="gl-E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238224" y="1214422"/>
            <a:ext cx="1571636" cy="1143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+mj-lt"/>
              </a:rPr>
              <a:t>6.3</a:t>
            </a:r>
            <a:endParaRPr lang="gl-ES" sz="6000" dirty="0">
              <a:latin typeface="+mj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953000" y="2428868"/>
            <a:ext cx="2071702" cy="500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dirty="0" smtClean="0">
                <a:solidFill>
                  <a:srgbClr val="FF0000"/>
                </a:solidFill>
                <a:latin typeface="+mj-lt"/>
              </a:rPr>
              <a:t>Plano</a:t>
            </a:r>
            <a:endParaRPr lang="gl-E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238488" y="3714752"/>
            <a:ext cx="4357718" cy="500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dirty="0" smtClean="0">
                <a:solidFill>
                  <a:srgbClr val="FF0000"/>
                </a:solidFill>
                <a:latin typeface="+mj-lt"/>
              </a:rPr>
              <a:t>Folleto informativo</a:t>
            </a:r>
            <a:endParaRPr lang="gl-E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238620" y="4357694"/>
            <a:ext cx="3286148" cy="500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dirty="0" smtClean="0">
                <a:solidFill>
                  <a:srgbClr val="FF0000"/>
                </a:solidFill>
                <a:latin typeface="+mj-lt"/>
              </a:rPr>
              <a:t>Actividades</a:t>
            </a:r>
            <a:endParaRPr lang="gl-E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381496" y="5000636"/>
            <a:ext cx="2928958" cy="500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dirty="0" smtClean="0">
                <a:solidFill>
                  <a:srgbClr val="FF0000"/>
                </a:solidFill>
                <a:latin typeface="+mj-lt"/>
              </a:rPr>
              <a:t>Recursos ALFIN</a:t>
            </a:r>
            <a:endParaRPr lang="gl-E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595810" y="3071810"/>
            <a:ext cx="2428892" cy="500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dirty="0" smtClean="0">
                <a:solidFill>
                  <a:srgbClr val="FF0000"/>
                </a:solidFill>
                <a:latin typeface="+mj-lt"/>
              </a:rPr>
              <a:t>Resumo CDU</a:t>
            </a:r>
            <a:endParaRPr lang="gl-E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13 Rectángulo">
            <a:hlinkClick r:id="rId2" action="ppaction://hlinkfile"/>
          </p:cNvPr>
          <p:cNvSpPr/>
          <p:nvPr/>
        </p:nvSpPr>
        <p:spPr>
          <a:xfrm>
            <a:off x="7167578" y="2714620"/>
            <a:ext cx="785818" cy="8572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+mj-lt"/>
              </a:rPr>
              <a:t>+</a:t>
            </a:r>
            <a:endParaRPr lang="gl-ES" sz="6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9 Rectángulo"/>
          <p:cNvSpPr/>
          <p:nvPr/>
        </p:nvSpPr>
        <p:spPr>
          <a:xfrm>
            <a:off x="6105128" y="2780928"/>
            <a:ext cx="283122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FFC000"/>
                </a:solidFill>
                <a:latin typeface="+mj-lt"/>
              </a:rPr>
              <a:t>ACTUALIZADO</a:t>
            </a:r>
          </a:p>
          <a:p>
            <a:pPr lvl="0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FFC000"/>
                </a:solidFill>
                <a:latin typeface="+mj-lt"/>
              </a:rPr>
              <a:t>CADA CURSO</a:t>
            </a:r>
          </a:p>
        </p:txBody>
      </p:sp>
      <p:pic>
        <p:nvPicPr>
          <p:cNvPr id="2" name="Picture 2" descr="C:\Users\USUARIO\Desktop\proxectos lectores\2014\PLAN DE LECTURA 2014\JPG e PDF\1 PORTADA 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00" y="858854"/>
            <a:ext cx="3865562" cy="4999038"/>
          </a:xfrm>
          <a:prstGeom prst="rect">
            <a:avLst/>
          </a:prstGeom>
          <a:noFill/>
        </p:spPr>
      </p:pic>
      <p:sp>
        <p:nvSpPr>
          <p:cNvPr id="6" name="5 Elipse"/>
          <p:cNvSpPr/>
          <p:nvPr/>
        </p:nvSpPr>
        <p:spPr>
          <a:xfrm>
            <a:off x="2309794" y="3787812"/>
            <a:ext cx="3143272" cy="1071570"/>
          </a:xfrm>
          <a:prstGeom prst="ellipse">
            <a:avLst/>
          </a:prstGeom>
          <a:noFill/>
          <a:ln w="793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cxnSp>
        <p:nvCxnSpPr>
          <p:cNvPr id="8" name="7 Conector curvado"/>
          <p:cNvCxnSpPr/>
          <p:nvPr/>
        </p:nvCxnSpPr>
        <p:spPr>
          <a:xfrm flipV="1">
            <a:off x="4810124" y="3430622"/>
            <a:ext cx="1143008" cy="357190"/>
          </a:xfrm>
          <a:prstGeom prst="curvedConnector3">
            <a:avLst>
              <a:gd name="adj1" fmla="val 50000"/>
            </a:avLst>
          </a:prstGeom>
          <a:ln w="698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2" descr="C:\Users\ISIDORA\Desktop\ENGLISH\EOI ADVANCED 1\intertitulo cine mu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0159" y="1785926"/>
            <a:ext cx="3931667" cy="2944955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4095744" y="2643182"/>
            <a:ext cx="1571636" cy="1143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sz="6000" dirty="0">
              <a:latin typeface="+mj-lt"/>
            </a:endParaRPr>
          </a:p>
        </p:txBody>
      </p:sp>
      <p:pic>
        <p:nvPicPr>
          <p:cNvPr id="7" name="Picture 2" descr="C:\Users\USUARIO\Desktop\LOGOS\PROXECTO NOVO\1 DEFINITIVOS JPG\LOGO BIBL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0058" y="2571744"/>
            <a:ext cx="1116070" cy="1096953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809596" y="4786322"/>
            <a:ext cx="811953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hlinkClick r:id="rId4"/>
              </a:rPr>
              <a:t>http://bibliotecapoleiro.blogspot.com.es/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hlinkClick r:id="rId5"/>
              </a:rPr>
              <a:t>http://es.padlet.com/isidoragil/h4hhnvvv7x4r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24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24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9 Rectángulo"/>
          <p:cNvSpPr/>
          <p:nvPr/>
        </p:nvSpPr>
        <p:spPr>
          <a:xfrm>
            <a:off x="1881166" y="1788747"/>
            <a:ext cx="628654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gl-ES" sz="2000" dirty="0" smtClean="0">
                <a:solidFill>
                  <a:schemeClr val="bg1"/>
                </a:solidFill>
              </a:rPr>
              <a:t>O Plan Anual de Lectura é o documento que </a:t>
            </a:r>
            <a:r>
              <a:rPr lang="gl-ES" sz="3200" dirty="0" smtClean="0">
                <a:solidFill>
                  <a:srgbClr val="FFC000"/>
                </a:solidFill>
                <a:latin typeface="+mj-lt"/>
              </a:rPr>
              <a:t>recompila e dá coherencia </a:t>
            </a:r>
            <a:r>
              <a:rPr lang="gl-ES" sz="2000" dirty="0" smtClean="0">
                <a:solidFill>
                  <a:schemeClr val="bg1"/>
                </a:solidFill>
              </a:rPr>
              <a:t>a todas as </a:t>
            </a:r>
            <a:r>
              <a:rPr lang="gl-ES" sz="2000" u="sng" dirty="0" smtClean="0">
                <a:solidFill>
                  <a:schemeClr val="bg1"/>
                </a:solidFill>
              </a:rPr>
              <a:t>iniciativas concretas </a:t>
            </a:r>
            <a:r>
              <a:rPr lang="gl-ES" sz="2000" dirty="0" smtClean="0">
                <a:solidFill>
                  <a:schemeClr val="bg1"/>
                </a:solidFill>
              </a:rPr>
              <a:t>relacionadas coa formación lectora e o papel da biblioteca que se marcan como obxectivo cada curso. Forma parte da Programación Xeral Anual e, malia que a súa revisión deba facerse cada novo curso, ten vontade de duración, nas súas liñas principais, por un período mínimo de dous anos.</a:t>
            </a:r>
          </a:p>
          <a:p>
            <a:pPr lvl="0" algn="ctr">
              <a:spcBef>
                <a:spcPct val="0"/>
              </a:spcBef>
              <a:defRPr/>
            </a:pPr>
            <a:endParaRPr lang="gl-ES" sz="2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9 Rectángulo"/>
          <p:cNvSpPr/>
          <p:nvPr/>
        </p:nvSpPr>
        <p:spPr>
          <a:xfrm>
            <a:off x="1595414" y="1357298"/>
            <a:ext cx="6686446" cy="4462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l-ES" sz="3200" dirty="0" smtClean="0">
                <a:solidFill>
                  <a:srgbClr val="FFC000"/>
                </a:solidFill>
                <a:latin typeface="+mj-lt"/>
                <a:hlinkClick r:id="rId2"/>
              </a:rPr>
              <a:t>DOCUMENTOS QUE O CONFORMAN:</a:t>
            </a:r>
            <a:endParaRPr lang="gl-ES" sz="3200" dirty="0" smtClean="0">
              <a:solidFill>
                <a:srgbClr val="FFC000"/>
              </a:solidFill>
              <a:latin typeface="+mj-lt"/>
            </a:endParaRPr>
          </a:p>
          <a:p>
            <a:endParaRPr lang="gl-ES" sz="3200" dirty="0" smtClean="0">
              <a:solidFill>
                <a:srgbClr val="FFC000"/>
              </a:solidFill>
              <a:latin typeface="+mj-lt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gl-ES" sz="2000" dirty="0" smtClean="0">
                <a:solidFill>
                  <a:schemeClr val="bg1"/>
                </a:solidFill>
              </a:rPr>
              <a:t>Liñas prioritarias de actuación da biblioteca escolar</a:t>
            </a:r>
          </a:p>
          <a:p>
            <a:pPr marL="457200" lvl="0" indent="-457200">
              <a:buFont typeface="+mj-lt"/>
              <a:buAutoNum type="arabicPeriod"/>
            </a:pPr>
            <a:r>
              <a:rPr lang="gl-ES" sz="2000" dirty="0" smtClean="0">
                <a:solidFill>
                  <a:schemeClr val="bg1"/>
                </a:solidFill>
              </a:rPr>
              <a:t>A “Hora de Lectura”</a:t>
            </a:r>
          </a:p>
          <a:p>
            <a:pPr marL="457200" lvl="0" indent="-457200">
              <a:buFont typeface="+mj-lt"/>
              <a:buAutoNum type="arabicPeriod"/>
            </a:pPr>
            <a:r>
              <a:rPr lang="gl-ES" sz="2000" dirty="0" smtClean="0">
                <a:solidFill>
                  <a:schemeClr val="bg1"/>
                </a:solidFill>
              </a:rPr>
              <a:t>Contribución dos departamentos didácticos</a:t>
            </a:r>
          </a:p>
          <a:p>
            <a:pPr marL="457200" lvl="0" indent="-457200">
              <a:buFont typeface="+mj-lt"/>
              <a:buAutoNum type="arabicPeriod"/>
            </a:pPr>
            <a:r>
              <a:rPr lang="gl-ES" sz="2000" dirty="0" smtClean="0">
                <a:solidFill>
                  <a:schemeClr val="bg1"/>
                </a:solidFill>
              </a:rPr>
              <a:t>Contribución do ENL</a:t>
            </a:r>
          </a:p>
          <a:p>
            <a:pPr marL="457200" lvl="0" indent="-457200">
              <a:buFont typeface="+mj-lt"/>
              <a:buAutoNum type="arabicPeriod"/>
            </a:pPr>
            <a:r>
              <a:rPr lang="gl-ES" sz="2000" dirty="0" smtClean="0">
                <a:solidFill>
                  <a:schemeClr val="bg1"/>
                </a:solidFill>
              </a:rPr>
              <a:t>Outras actuacións: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gl-ES" sz="2000" dirty="0" smtClean="0">
                <a:solidFill>
                  <a:schemeClr val="bg1"/>
                </a:solidFill>
              </a:rPr>
              <a:t>Club de lectura</a:t>
            </a:r>
          </a:p>
          <a:p>
            <a:pPr marL="914400" lvl="1" indent="-457200">
              <a:buFont typeface="+mj-lt"/>
              <a:buAutoNum type="arabicPeriod"/>
            </a:pPr>
            <a:r>
              <a:rPr lang="gl-ES" sz="2000" dirty="0" smtClean="0">
                <a:solidFill>
                  <a:schemeClr val="bg1"/>
                </a:solidFill>
              </a:rPr>
              <a:t>Grupos de traballo e seminarios permanentes</a:t>
            </a:r>
          </a:p>
          <a:p>
            <a:pPr marL="457200" indent="-457200">
              <a:buFont typeface="+mj-lt"/>
              <a:buAutoNum type="arabicPeriod"/>
            </a:pPr>
            <a:r>
              <a:rPr lang="gl-ES" sz="2000" dirty="0" smtClean="0">
                <a:solidFill>
                  <a:schemeClr val="bg1"/>
                </a:solidFill>
              </a:rPr>
              <a:t>ANEXOS:</a:t>
            </a:r>
          </a:p>
          <a:p>
            <a:pPr marL="914400" lvl="1" indent="-457200">
              <a:buFont typeface="+mj-lt"/>
              <a:buAutoNum type="arabicPeriod"/>
            </a:pPr>
            <a:r>
              <a:rPr lang="gl-ES" sz="2000" dirty="0" smtClean="0">
                <a:solidFill>
                  <a:schemeClr val="bg1"/>
                </a:solidFill>
              </a:rPr>
              <a:t>Normas e servizos da biblioteca</a:t>
            </a:r>
          </a:p>
          <a:p>
            <a:pPr marL="914400" lvl="1" indent="-457200">
              <a:buFont typeface="+mj-lt"/>
              <a:buAutoNum type="arabicPeriod"/>
            </a:pPr>
            <a:r>
              <a:rPr lang="gl-ES" sz="2000" dirty="0" smtClean="0">
                <a:solidFill>
                  <a:schemeClr val="bg1"/>
                </a:solidFill>
              </a:rPr>
              <a:t>Formación de usuarios</a:t>
            </a:r>
          </a:p>
          <a:p>
            <a:pPr marL="914400" lvl="1" indent="-457200">
              <a:buFont typeface="+mj-lt"/>
              <a:buAutoNum type="arabicPeriod"/>
            </a:pPr>
            <a:r>
              <a:rPr lang="gl-ES" sz="2000" dirty="0" smtClean="0">
                <a:solidFill>
                  <a:schemeClr val="bg1"/>
                </a:solidFill>
              </a:rPr>
              <a:t>Funcionamento do empréstito de fondos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9 Rectángulo"/>
          <p:cNvSpPr/>
          <p:nvPr/>
        </p:nvSpPr>
        <p:spPr>
          <a:xfrm>
            <a:off x="2881298" y="1214422"/>
            <a:ext cx="524214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LIÑAS DE ACTUACIÓN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DA BIBLIOTECA ESCOLAR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666852" y="1214422"/>
            <a:ext cx="1143008" cy="1143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+mj-lt"/>
              </a:rPr>
              <a:t>1</a:t>
            </a:r>
            <a:endParaRPr lang="gl-ES" sz="60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174" y="2500306"/>
            <a:ext cx="557908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://www.fragasdomandeo.org/wp-content/uploads/2011/02/Logo_DOG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19757">
            <a:off x="869319" y="2738972"/>
            <a:ext cx="2065912" cy="88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9 Rectángulo"/>
          <p:cNvSpPr/>
          <p:nvPr/>
        </p:nvSpPr>
        <p:spPr>
          <a:xfrm>
            <a:off x="2881298" y="1428736"/>
            <a:ext cx="42755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A HORA DE LECTURA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666852" y="1214422"/>
            <a:ext cx="1143008" cy="1143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+mj-lt"/>
              </a:rPr>
              <a:t>2</a:t>
            </a:r>
            <a:endParaRPr lang="gl-ES" sz="6000" dirty="0">
              <a:latin typeface="+mj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738290" y="3429000"/>
            <a:ext cx="1928826" cy="11430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000" dirty="0" smtClean="0">
                <a:latin typeface="+mj-lt"/>
              </a:rPr>
              <a:t>Profesorado</a:t>
            </a:r>
            <a:endParaRPr lang="gl-ES" sz="2000" dirty="0">
              <a:latin typeface="+mj-lt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167182" y="2285992"/>
            <a:ext cx="3500462" cy="12858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800" dirty="0" smtClean="0">
                <a:solidFill>
                  <a:srgbClr val="FF0000"/>
                </a:solidFill>
                <a:latin typeface="+mj-lt"/>
              </a:rPr>
              <a:t>Voluntariedade</a:t>
            </a:r>
            <a:endParaRPr lang="gl-E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595810" y="3857628"/>
            <a:ext cx="3071834" cy="10715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800" dirty="0" smtClean="0">
                <a:solidFill>
                  <a:srgbClr val="FF0000"/>
                </a:solidFill>
                <a:latin typeface="+mj-lt"/>
              </a:rPr>
              <a:t>Compromiso coa lectura</a:t>
            </a:r>
            <a:endParaRPr lang="gl-E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166918" y="3214686"/>
            <a:ext cx="1143008" cy="4286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+mj-lt"/>
              </a:rPr>
              <a:t>1</a:t>
            </a:r>
            <a:endParaRPr lang="gl-ES" sz="6000" dirty="0">
              <a:latin typeface="+mj-lt"/>
            </a:endParaRPr>
          </a:p>
        </p:txBody>
      </p:sp>
      <p:sp>
        <p:nvSpPr>
          <p:cNvPr id="12" name="11 Elipse"/>
          <p:cNvSpPr/>
          <p:nvPr/>
        </p:nvSpPr>
        <p:spPr bwMode="auto">
          <a:xfrm rot="20259896">
            <a:off x="7191726" y="604308"/>
            <a:ext cx="1728192" cy="1512168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gl-ES" dirty="0" smtClean="0">
                <a:solidFill>
                  <a:schemeClr val="bg1"/>
                </a:solidFill>
                <a:latin typeface="Arial" pitchFamily="34" charset="0"/>
              </a:rPr>
              <a:t>PASARÁ AO</a:t>
            </a:r>
            <a:endParaRPr kumimoji="0" lang="gl-E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gl-ES" sz="1800" dirty="0" smtClean="0">
                <a:latin typeface="Arial" pitchFamily="34" charset="0"/>
              </a:rPr>
              <a:t>PROXECTO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gl-ES" sz="1800" dirty="0" smtClean="0">
                <a:latin typeface="Arial" pitchFamily="34" charset="0"/>
              </a:rPr>
              <a:t>LECTOR</a:t>
            </a:r>
            <a:endParaRPr kumimoji="0" lang="gl-E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9 Rectángulo"/>
          <p:cNvSpPr/>
          <p:nvPr/>
        </p:nvSpPr>
        <p:spPr>
          <a:xfrm>
            <a:off x="2881298" y="1428736"/>
            <a:ext cx="42755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A HORA DE LECTURA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666852" y="1214422"/>
            <a:ext cx="1143008" cy="1143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+mj-lt"/>
              </a:rPr>
              <a:t>2</a:t>
            </a:r>
            <a:endParaRPr lang="gl-ES" sz="6000" dirty="0">
              <a:latin typeface="+mj-lt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666852" y="3286124"/>
            <a:ext cx="1928826" cy="11430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000" dirty="0" smtClean="0">
                <a:latin typeface="+mj-lt"/>
              </a:rPr>
              <a:t>Estrutura</a:t>
            </a:r>
            <a:endParaRPr lang="gl-ES" sz="2000" dirty="0">
              <a:latin typeface="+mj-lt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953132" y="4643446"/>
            <a:ext cx="1928826" cy="1714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4800" dirty="0" smtClean="0">
                <a:solidFill>
                  <a:srgbClr val="FF0000"/>
                </a:solidFill>
                <a:latin typeface="+mj-lt"/>
              </a:rPr>
              <a:t>c)</a:t>
            </a:r>
          </a:p>
          <a:p>
            <a:pPr algn="ctr"/>
            <a:r>
              <a:rPr lang="gl-ES" sz="2800" dirty="0" err="1" smtClean="0">
                <a:solidFill>
                  <a:srgbClr val="FF0000"/>
                </a:solidFill>
                <a:latin typeface="+mj-lt"/>
              </a:rPr>
              <a:t>Clube</a:t>
            </a:r>
            <a:r>
              <a:rPr lang="gl-ES" sz="2800" dirty="0" smtClean="0">
                <a:solidFill>
                  <a:srgbClr val="FF0000"/>
                </a:solidFill>
                <a:latin typeface="+mj-lt"/>
              </a:rPr>
              <a:t> de lectura</a:t>
            </a:r>
            <a:endParaRPr lang="gl-E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881562" y="2857496"/>
            <a:ext cx="3000396" cy="16430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4800" dirty="0" smtClean="0">
                <a:solidFill>
                  <a:srgbClr val="FF0000"/>
                </a:solidFill>
                <a:latin typeface="+mj-lt"/>
              </a:rPr>
              <a:t>a)</a:t>
            </a:r>
          </a:p>
          <a:p>
            <a:pPr algn="ctr"/>
            <a:r>
              <a:rPr lang="gl-ES" sz="2800" dirty="0" smtClean="0">
                <a:solidFill>
                  <a:srgbClr val="FF0000"/>
                </a:solidFill>
                <a:latin typeface="+mj-lt"/>
              </a:rPr>
              <a:t>Programación da biblioteca</a:t>
            </a:r>
            <a:endParaRPr lang="gl-E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809992" y="4643446"/>
            <a:ext cx="1928826" cy="1714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4800" dirty="0" smtClean="0">
                <a:solidFill>
                  <a:srgbClr val="FF0000"/>
                </a:solidFill>
                <a:latin typeface="+mj-lt"/>
              </a:rPr>
              <a:t>b</a:t>
            </a:r>
            <a:r>
              <a:rPr lang="gl-ES" sz="4800" dirty="0" smtClean="0">
                <a:solidFill>
                  <a:srgbClr val="FF0000"/>
                </a:solidFill>
              </a:rPr>
              <a:t>)</a:t>
            </a:r>
            <a:endParaRPr lang="gl-ES" sz="4800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gl-ES" sz="2800" dirty="0" smtClean="0">
                <a:solidFill>
                  <a:srgbClr val="FF0000"/>
                </a:solidFill>
                <a:latin typeface="+mj-lt"/>
              </a:rPr>
              <a:t>Lectura libre</a:t>
            </a:r>
            <a:endParaRPr lang="gl-E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024042" y="3071810"/>
            <a:ext cx="1143008" cy="4286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+mj-lt"/>
              </a:rPr>
              <a:t>2</a:t>
            </a:r>
            <a:endParaRPr lang="gl-ES" sz="6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9 Rectángulo"/>
          <p:cNvSpPr/>
          <p:nvPr/>
        </p:nvSpPr>
        <p:spPr>
          <a:xfrm>
            <a:off x="2881298" y="1428736"/>
            <a:ext cx="42755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A HORA DE LECTURA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666852" y="1214422"/>
            <a:ext cx="1143008" cy="1143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+mj-lt"/>
              </a:rPr>
              <a:t>2</a:t>
            </a:r>
            <a:endParaRPr lang="gl-ES" sz="6000" dirty="0">
              <a:latin typeface="+mj-lt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595414" y="3429000"/>
            <a:ext cx="2714644" cy="14287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000" dirty="0" smtClean="0">
                <a:latin typeface="+mj-lt"/>
              </a:rPr>
              <a:t>Suxestións metodolóxicas</a:t>
            </a:r>
            <a:endParaRPr lang="gl-ES" sz="2000" dirty="0">
              <a:latin typeface="+mj-lt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381232" y="3214686"/>
            <a:ext cx="1143008" cy="4286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+mj-lt"/>
              </a:rPr>
              <a:t>3</a:t>
            </a:r>
            <a:endParaRPr lang="gl-ES" sz="6000" dirty="0">
              <a:latin typeface="+mj-lt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667248" y="2714620"/>
            <a:ext cx="4786346" cy="500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dirty="0" err="1" smtClean="0">
                <a:solidFill>
                  <a:srgbClr val="FF0000"/>
                </a:solidFill>
                <a:latin typeface="+mj-lt"/>
              </a:rPr>
              <a:t>Protagonismo</a:t>
            </a:r>
            <a:r>
              <a:rPr lang="gl-ES" sz="2400" dirty="0" smtClean="0">
                <a:solidFill>
                  <a:srgbClr val="FF0000"/>
                </a:solidFill>
                <a:latin typeface="+mj-lt"/>
              </a:rPr>
              <a:t> aos lectores</a:t>
            </a:r>
            <a:endParaRPr lang="gl-E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4452934" y="3429000"/>
            <a:ext cx="5214974" cy="500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dirty="0" smtClean="0">
                <a:solidFill>
                  <a:srgbClr val="FF0000"/>
                </a:solidFill>
                <a:latin typeface="+mj-lt"/>
              </a:rPr>
              <a:t>Fomentar gustos e intereses</a:t>
            </a:r>
            <a:endParaRPr lang="gl-E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4667248" y="4143380"/>
            <a:ext cx="4786346" cy="500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dirty="0" smtClean="0">
                <a:solidFill>
                  <a:srgbClr val="FF0000"/>
                </a:solidFill>
                <a:latin typeface="+mj-lt"/>
              </a:rPr>
              <a:t>Non pontificar: </a:t>
            </a:r>
            <a:r>
              <a:rPr lang="gl-ES" sz="2400" dirty="0" err="1" smtClean="0">
                <a:solidFill>
                  <a:srgbClr val="FF0000"/>
                </a:solidFill>
                <a:latin typeface="+mj-lt"/>
              </a:rPr>
              <a:t>redirixir</a:t>
            </a:r>
            <a:endParaRPr lang="gl-E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667248" y="4857760"/>
            <a:ext cx="4786346" cy="500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dirty="0" smtClean="0">
                <a:solidFill>
                  <a:srgbClr val="FF0000"/>
                </a:solidFill>
                <a:latin typeface="+mj-lt"/>
              </a:rPr>
              <a:t>Textos levan a textos</a:t>
            </a:r>
            <a:endParaRPr lang="gl-E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5524504" y="5572140"/>
            <a:ext cx="2786082" cy="500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dirty="0" smtClean="0">
                <a:solidFill>
                  <a:srgbClr val="FF0000"/>
                </a:solidFill>
                <a:latin typeface="+mj-lt"/>
              </a:rPr>
              <a:t>Entusiasmo</a:t>
            </a:r>
            <a:endParaRPr lang="gl-ES" sz="24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9 Rectángulo"/>
          <p:cNvSpPr/>
          <p:nvPr/>
        </p:nvSpPr>
        <p:spPr>
          <a:xfrm>
            <a:off x="2881298" y="1214422"/>
            <a:ext cx="596028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CONTRIBUCIÓN DOS</a:t>
            </a:r>
          </a:p>
          <a:p>
            <a:pPr lvl="0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DEPARTAMENTOS DIDÁCTICOS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666852" y="1214422"/>
            <a:ext cx="1143008" cy="1143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+mj-lt"/>
              </a:rPr>
              <a:t>3</a:t>
            </a:r>
            <a:endParaRPr lang="gl-ES" sz="6000" dirty="0">
              <a:latin typeface="+mj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167314" y="4643446"/>
            <a:ext cx="2714644" cy="1714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4800" dirty="0" smtClean="0">
                <a:solidFill>
                  <a:srgbClr val="FF0000"/>
                </a:solidFill>
                <a:latin typeface="+mj-lt"/>
              </a:rPr>
              <a:t>b)</a:t>
            </a:r>
          </a:p>
          <a:p>
            <a:pPr algn="ctr"/>
            <a:r>
              <a:rPr lang="gl-ES" sz="2800" dirty="0" smtClean="0">
                <a:solidFill>
                  <a:srgbClr val="FF0000"/>
                </a:solidFill>
                <a:latin typeface="+mj-lt"/>
              </a:rPr>
              <a:t>Carácter das lecturas</a:t>
            </a:r>
            <a:endParaRPr lang="gl-E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953132" y="2786058"/>
            <a:ext cx="1928826" cy="1714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4800" dirty="0" smtClean="0">
                <a:solidFill>
                  <a:srgbClr val="FF0000"/>
                </a:solidFill>
                <a:latin typeface="+mj-lt"/>
              </a:rPr>
              <a:t>a</a:t>
            </a:r>
            <a:r>
              <a:rPr lang="gl-ES" sz="4800" dirty="0" smtClean="0">
                <a:solidFill>
                  <a:srgbClr val="FF0000"/>
                </a:solidFill>
              </a:rPr>
              <a:t>)</a:t>
            </a:r>
            <a:endParaRPr lang="gl-ES" sz="4800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gl-ES" sz="2800" dirty="0" smtClean="0">
                <a:solidFill>
                  <a:srgbClr val="FF0000"/>
                </a:solidFill>
                <a:latin typeface="+mj-lt"/>
              </a:rPr>
              <a:t>Tempo</a:t>
            </a:r>
            <a:endParaRPr lang="gl-E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595414" y="3429000"/>
            <a:ext cx="2714644" cy="14287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000" dirty="0" smtClean="0">
                <a:latin typeface="+mj-lt"/>
              </a:rPr>
              <a:t>Dedicación á lectura na aula</a:t>
            </a:r>
            <a:endParaRPr lang="gl-ES" sz="2000" dirty="0">
              <a:latin typeface="+mj-lt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381232" y="3214686"/>
            <a:ext cx="1143008" cy="4286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+mj-lt"/>
              </a:rPr>
              <a:t>1</a:t>
            </a:r>
            <a:endParaRPr lang="gl-ES" sz="6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2">
      <a:majorFont>
        <a:latin typeface="Kingthings Trypewriter 2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4443</TotalTime>
  <Words>965</Words>
  <Application>Microsoft Office PowerPoint</Application>
  <PresentationFormat>A4 (210 x 297 mm)</PresentationFormat>
  <Paragraphs>402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ÉRASE QUE SE ERA</dc:title>
  <dc:creator>Usuario</dc:creator>
  <cp:lastModifiedBy>Usuario</cp:lastModifiedBy>
  <cp:revision>209</cp:revision>
  <dcterms:created xsi:type="dcterms:W3CDTF">2013-04-01T16:06:36Z</dcterms:created>
  <dcterms:modified xsi:type="dcterms:W3CDTF">2016-04-21T09:34:03Z</dcterms:modified>
</cp:coreProperties>
</file>