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9" r:id="rId12"/>
    <p:sldId id="271" r:id="rId13"/>
    <p:sldId id="272" r:id="rId14"/>
    <p:sldId id="266" r:id="rId15"/>
    <p:sldId id="267" r:id="rId16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24" y="-9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A20A-4289-48D5-8856-B0FB8BDA652D}" type="datetimeFigureOut">
              <a:rPr lang="es-ES" smtClean="0"/>
              <a:pPr/>
              <a:t>14/04/2016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4511-4296-4293-965C-BBC4A1B9EC4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A20A-4289-48D5-8856-B0FB8BDA652D}" type="datetimeFigureOut">
              <a:rPr lang="es-ES" smtClean="0"/>
              <a:pPr/>
              <a:t>14/04/2016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4511-4296-4293-965C-BBC4A1B9EC4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A20A-4289-48D5-8856-B0FB8BDA652D}" type="datetimeFigureOut">
              <a:rPr lang="es-ES" smtClean="0"/>
              <a:pPr/>
              <a:t>14/04/2016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4511-4296-4293-965C-BBC4A1B9EC4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A20A-4289-48D5-8856-B0FB8BDA652D}" type="datetimeFigureOut">
              <a:rPr lang="es-ES" smtClean="0"/>
              <a:pPr/>
              <a:t>14/04/2016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4511-4296-4293-965C-BBC4A1B9EC4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A20A-4289-48D5-8856-B0FB8BDA652D}" type="datetimeFigureOut">
              <a:rPr lang="es-ES" smtClean="0"/>
              <a:pPr/>
              <a:t>14/04/2016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4511-4296-4293-965C-BBC4A1B9EC4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A20A-4289-48D5-8856-B0FB8BDA652D}" type="datetimeFigureOut">
              <a:rPr lang="es-ES" smtClean="0"/>
              <a:pPr/>
              <a:t>14/04/2016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4511-4296-4293-965C-BBC4A1B9EC4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A20A-4289-48D5-8856-B0FB8BDA652D}" type="datetimeFigureOut">
              <a:rPr lang="es-ES" smtClean="0"/>
              <a:pPr/>
              <a:t>14/04/2016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4511-4296-4293-965C-BBC4A1B9EC4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A20A-4289-48D5-8856-B0FB8BDA652D}" type="datetimeFigureOut">
              <a:rPr lang="es-ES" smtClean="0"/>
              <a:pPr/>
              <a:t>14/04/2016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4511-4296-4293-965C-BBC4A1B9EC4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A20A-4289-48D5-8856-B0FB8BDA652D}" type="datetimeFigureOut">
              <a:rPr lang="es-ES" smtClean="0"/>
              <a:pPr/>
              <a:t>14/04/2016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4511-4296-4293-965C-BBC4A1B9EC4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A20A-4289-48D5-8856-B0FB8BDA652D}" type="datetimeFigureOut">
              <a:rPr lang="es-ES" smtClean="0"/>
              <a:pPr/>
              <a:t>14/04/2016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4511-4296-4293-965C-BBC4A1B9EC4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A20A-4289-48D5-8856-B0FB8BDA652D}" type="datetimeFigureOut">
              <a:rPr lang="es-ES" smtClean="0"/>
              <a:pPr/>
              <a:t>14/04/2016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4511-4296-4293-965C-BBC4A1B9EC4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BA20A-4289-48D5-8856-B0FB8BDA652D}" type="datetimeFigureOut">
              <a:rPr lang="es-ES" smtClean="0"/>
              <a:pPr/>
              <a:t>14/04/2016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24511-4296-4293-965C-BBC4A1B9EC4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../MAIS%20MATERIAL%20FANTASIA/Dous%20por%20un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../MAIS%20MATERIAL%20FANTASIA/FRANKENSTEIN%20English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../MAIS%20MATERIAL%20FANTASIA/Cunqueiro.pdf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otecapoleiro.blogspot.com.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TERIAL%20FANTASIA/Lugar%20imaxinario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GUIAS%20FANTASIA%20PDF/Guia%20de%20lugares%20fantasticos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../GUIAS%20FANTASIA%20PDF/Guia%20de%20obxectos%20fantasticos.pdf" TargetMode="External"/><Relationship Id="rId4" Type="http://schemas.openxmlformats.org/officeDocument/2006/relationships/hyperlink" Target="../GUIAS%20FANTASIA%20PDF/Guia%20de%20seres%20fantastico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MAIS%20MATERIAL%20FANTASIA/Fiestras%20&#225;%20fantas&#237;a.pdf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MESAS%20FANTASIA%20PDF/6%20CONTO%20INFANTIL.pdf" TargetMode="External"/><Relationship Id="rId3" Type="http://schemas.openxmlformats.org/officeDocument/2006/relationships/image" Target="../media/image13.png"/><Relationship Id="rId7" Type="http://schemas.openxmlformats.org/officeDocument/2006/relationships/hyperlink" Target="../MESAS%20FANTASIA%20PDF/4%20CIENCIA%20FICION.pdf" TargetMode="External"/><Relationship Id="rId12" Type="http://schemas.openxmlformats.org/officeDocument/2006/relationships/hyperlink" Target="../MESAS%20FANTASIA%20PDF/8%20CL&#193;SICOS%20E%20FANTASIA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MESAS%20FANTASIA%20PDF/3%20MITOS%20E%20RELIXIONS.pdf" TargetMode="External"/><Relationship Id="rId11" Type="http://schemas.openxmlformats.org/officeDocument/2006/relationships/hyperlink" Target="../MESAS%20FANTASIA%20PDF/7%20FANTASIA%20EPICA.pdf" TargetMode="External"/><Relationship Id="rId5" Type="http://schemas.openxmlformats.org/officeDocument/2006/relationships/hyperlink" Target="../MESAS%20FANTASIA%20PDF/2%20RELATO%20POPULAR.pdf" TargetMode="External"/><Relationship Id="rId10" Type="http://schemas.openxmlformats.org/officeDocument/2006/relationships/hyperlink" Target="../MESAS%20FANTASIA%20PDF/5%20RELATO%20DO%20SOBRENATURAL.pdf" TargetMode="External"/><Relationship Id="rId4" Type="http://schemas.openxmlformats.org/officeDocument/2006/relationships/hyperlink" Target="../MESAS%20FANTASIA%20PDF/1%20F&#193;BULAS%20E%20ANIMAIS%20QUE%20FALAN.pdf" TargetMode="External"/><Relationship Id="rId9" Type="http://schemas.openxmlformats.org/officeDocument/2006/relationships/hyperlink" Target="MATERIAL%20FANTASIA/Lugar%20imaxinario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MAIS%20MATERIAL%20FANTASIA/CATALOGO%20FANTASTICO%20TODO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../MAIS%20MATERIAL%20FANTASIA/FANTASIA%20PARA%20OS%20DEPARTAMENTOS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../MAIS%20MATERIAL%20FANTASIA/CONTOS%20DO%20MUNDO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ISIDORA\Desktop\ENGLISH\EOI ADVANCED 1\intertitulo cine mu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159" y="2198557"/>
            <a:ext cx="3931667" cy="2944955"/>
          </a:xfrm>
          <a:prstGeom prst="rect">
            <a:avLst/>
          </a:prstGeom>
          <a:noFill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4095744" y="3055813"/>
            <a:ext cx="1571636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6000" dirty="0">
              <a:latin typeface="+mj-lt"/>
            </a:endParaRPr>
          </a:p>
        </p:txBody>
      </p:sp>
      <p:pic>
        <p:nvPicPr>
          <p:cNvPr id="8" name="Picture 2" descr="C:\Users\USUARIO\Desktop\LOGOS\PROXECTO NOVO\1 DEFINITIVOS JPG\LOGO BIB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58" y="2984375"/>
            <a:ext cx="1116070" cy="1096953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1809728" y="4929198"/>
            <a:ext cx="614366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ingthings Trypewriter 2" pitchFamily="2" charset="0"/>
                <a:ea typeface="Impact Label" pitchFamily="2" charset="0"/>
                <a:cs typeface="+mj-cs"/>
              </a:rPr>
              <a:t>CAMPAÑAS DE AMIMACIÓN</a:t>
            </a:r>
            <a:endParaRPr kumimoji="0" lang="gl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ingthings Trypewriter 2" pitchFamily="2" charset="0"/>
              <a:ea typeface="Impact Label" pitchFamily="2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452406" y="92867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rgbClr val="FF0000"/>
                </a:solidFill>
                <a:latin typeface="Kingthings Trypewriter 2" pitchFamily="2" charset="0"/>
                <a:ea typeface="+mj-ea"/>
                <a:cs typeface="+mj-cs"/>
              </a:rPr>
              <a:t>PASO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+mj-cs"/>
              </a:rPr>
              <a:t>Actividades da biblioteca 2</a:t>
            </a:r>
            <a:endParaRPr kumimoji="0" lang="gl-E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ingthings Trypewriter 2" pitchFamily="2" charset="0"/>
              <a:ea typeface="+mj-ea"/>
              <a:cs typeface="+mj-cs"/>
            </a:endParaRPr>
          </a:p>
        </p:txBody>
      </p:sp>
      <p:pic>
        <p:nvPicPr>
          <p:cNvPr id="9" name="Picture 9" descr="C:\Users\USUARIO\Desktop\BIBLIO 12-13\DIA DO LIBRO\FOTOS MINI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12" y="2643182"/>
            <a:ext cx="3528392" cy="264965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34" y="2643182"/>
            <a:ext cx="218057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950" y="2643182"/>
            <a:ext cx="2425824" cy="348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452406" y="92867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rgbClr val="FF0000"/>
                </a:solidFill>
                <a:latin typeface="Kingthings Trypewriter 2" pitchFamily="2" charset="0"/>
                <a:ea typeface="+mj-ea"/>
                <a:cs typeface="+mj-cs"/>
              </a:rPr>
              <a:t>PASO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+mj-cs"/>
              </a:rPr>
              <a:t>Actividades da biblioteca 3</a:t>
            </a:r>
            <a:endParaRPr kumimoji="0" lang="gl-E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ingthings Trypewriter 2" pitchFamily="2" charset="0"/>
              <a:ea typeface="+mj-ea"/>
              <a:cs typeface="+mj-cs"/>
            </a:endParaRPr>
          </a:p>
        </p:txBody>
      </p:sp>
      <p:pic>
        <p:nvPicPr>
          <p:cNvPr id="7172" name="Picture 4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56" y="2357430"/>
            <a:ext cx="2103887" cy="30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5810" y="2857496"/>
            <a:ext cx="366664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452406" y="92867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rgbClr val="FF0000"/>
                </a:solidFill>
                <a:latin typeface="Kingthings Trypewriter 2" pitchFamily="2" charset="0"/>
                <a:ea typeface="+mj-ea"/>
                <a:cs typeface="+mj-cs"/>
              </a:rPr>
              <a:t>PASO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+mj-cs"/>
              </a:rPr>
              <a:t>Actividades da biblioteca 4</a:t>
            </a:r>
            <a:endParaRPr kumimoji="0" lang="gl-E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ingthings Trypewriter 2" pitchFamily="2" charset="0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48" y="2285992"/>
            <a:ext cx="1728192" cy="373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298" y="3143248"/>
            <a:ext cx="2404054" cy="321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1430" y="2143116"/>
            <a:ext cx="1423423" cy="140989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102" name="Picture 6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28" y="2285992"/>
            <a:ext cx="2709793" cy="372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5310190" y="2285992"/>
            <a:ext cx="2784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gl-ES" sz="3200" dirty="0" smtClean="0">
                <a:solidFill>
                  <a:schemeClr val="bg1"/>
                </a:solidFill>
                <a:latin typeface="Arial Black" pitchFamily="34" charset="0"/>
              </a:rPr>
              <a:t>OS NOSOS</a:t>
            </a:r>
          </a:p>
          <a:p>
            <a:pPr algn="ctr"/>
            <a:r>
              <a:rPr lang="gl-ES" sz="3200" dirty="0" smtClean="0">
                <a:solidFill>
                  <a:schemeClr val="bg1"/>
                </a:solidFill>
                <a:latin typeface="Arial Black" pitchFamily="34" charset="0"/>
              </a:rPr>
              <a:t>FEIRANTES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1958" y="3357562"/>
            <a:ext cx="1571636" cy="215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95546" y="4143380"/>
            <a:ext cx="4500594" cy="857256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FORMACIÓN</a:t>
            </a:r>
            <a:b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O</a:t>
            </a:r>
            <a:b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PROFESORADO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AE97-FC82-48FD-96CE-EDEDBD87F423}" type="slidenum">
              <a:rPr lang="gl-ES" smtClean="0"/>
              <a:pPr/>
              <a:t>13</a:t>
            </a:fld>
            <a:endParaRPr lang="gl-E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40" y="2000240"/>
            <a:ext cx="2536056" cy="19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 Título"/>
          <p:cNvSpPr txBox="1">
            <a:spLocks/>
          </p:cNvSpPr>
          <p:nvPr/>
        </p:nvSpPr>
        <p:spPr>
          <a:xfrm>
            <a:off x="452406" y="92867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rgbClr val="FF0000"/>
                </a:solidFill>
                <a:latin typeface="Kingthings Trypewriter 2" pitchFamily="2" charset="0"/>
                <a:ea typeface="+mj-ea"/>
                <a:cs typeface="+mj-cs"/>
              </a:rPr>
              <a:t>PASO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+mj-cs"/>
              </a:rPr>
              <a:t>Actividades da biblioteca 5</a:t>
            </a:r>
            <a:endParaRPr kumimoji="0" lang="gl-E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ingthings Trypewriter 2" pitchFamily="2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472" y="3500438"/>
            <a:ext cx="2738443" cy="236472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1694" y="2357430"/>
            <a:ext cx="2924179" cy="189858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3198" y="4071942"/>
            <a:ext cx="2571751" cy="206719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452406" y="2214554"/>
            <a:ext cx="8915400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5700" dirty="0" smtClean="0">
                <a:solidFill>
                  <a:srgbClr val="FF0000"/>
                </a:solidFill>
                <a:latin typeface="Kingthings Trypewriter 2" pitchFamily="2" charset="0"/>
                <a:ea typeface="+mj-ea"/>
                <a:cs typeface="+mj-cs"/>
              </a:rPr>
              <a:t>E PASO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gl-ES" sz="5200" dirty="0" smtClean="0">
              <a:solidFill>
                <a:srgbClr val="FF0000"/>
              </a:solidFill>
              <a:latin typeface="Kingthings Trypewriter 2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noProof="0" dirty="0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+mj-cs"/>
              </a:rPr>
              <a:t>Esperar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noProof="0" dirty="0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+mj-cs"/>
              </a:rPr>
              <a:t>os froitos</a:t>
            </a:r>
            <a:endParaRPr kumimoji="0" lang="gl-E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ingthings Trypewriter 2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ISIDORA\Desktop\ENGLISH\EOI ADVANCED 1\intertitulo cine mu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159" y="2198557"/>
            <a:ext cx="3931667" cy="2944955"/>
          </a:xfrm>
          <a:prstGeom prst="rect">
            <a:avLst/>
          </a:prstGeom>
          <a:noFill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4095744" y="3055813"/>
            <a:ext cx="1571636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6000" dirty="0">
              <a:latin typeface="+mj-lt"/>
            </a:endParaRPr>
          </a:p>
        </p:txBody>
      </p:sp>
      <p:pic>
        <p:nvPicPr>
          <p:cNvPr id="8" name="Picture 2" descr="C:\Users\USUARIO\Desktop\LOGOS\PROXECTO NOVO\1 DEFINITIVOS JPG\LOGO BIB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58" y="2984375"/>
            <a:ext cx="1116070" cy="109695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074654" y="5068685"/>
            <a:ext cx="5735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dirty="0" smtClean="0">
                <a:solidFill>
                  <a:schemeClr val="bg1">
                    <a:lumMod val="75000"/>
                  </a:schemeClr>
                </a:solidFill>
                <a:latin typeface="Kingthings Trypewriter 2" pitchFamily="2" charset="0"/>
                <a:hlinkClick r:id="rId4"/>
              </a:rPr>
              <a:t>http://bibliotecapoleiro.blogspot.com.es/</a:t>
            </a:r>
            <a:endParaRPr lang="gl-ES" dirty="0" smtClean="0">
              <a:solidFill>
                <a:schemeClr val="bg1">
                  <a:lumMod val="75000"/>
                </a:schemeClr>
              </a:solidFill>
              <a:latin typeface="Kingthings Trypewriter 2" pitchFamily="2" charset="0"/>
            </a:endParaRPr>
          </a:p>
          <a:p>
            <a:endParaRPr lang="gl-ES" dirty="0">
              <a:solidFill>
                <a:schemeClr val="bg1">
                  <a:lumMod val="75000"/>
                </a:schemeClr>
              </a:solidFill>
              <a:latin typeface="Kingthings Trypewriter 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60" y="1142984"/>
            <a:ext cx="4269280" cy="318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2406" y="4429132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gl-ES" dirty="0" smtClean="0">
                <a:solidFill>
                  <a:schemeClr val="bg2">
                    <a:lumMod val="75000"/>
                  </a:schemeClr>
                </a:solidFill>
                <a:latin typeface="Kingthings Trypewriter 2" pitchFamily="2" charset="0"/>
              </a:rPr>
              <a:t>O exemplo da</a:t>
            </a:r>
            <a:br>
              <a:rPr lang="gl-ES" dirty="0" smtClean="0">
                <a:solidFill>
                  <a:schemeClr val="bg2">
                    <a:lumMod val="75000"/>
                  </a:schemeClr>
                </a:solidFill>
                <a:latin typeface="Kingthings Trypewriter 2" pitchFamily="2" charset="0"/>
              </a:rPr>
            </a:br>
            <a:r>
              <a:rPr lang="gl-ES" dirty="0" smtClean="0">
                <a:solidFill>
                  <a:schemeClr val="bg1"/>
                </a:solidFill>
                <a:latin typeface="Kingthings Trypewriter 2" pitchFamily="2" charset="0"/>
              </a:rPr>
              <a:t>“FANTASÍA”</a:t>
            </a:r>
            <a:endParaRPr lang="gl-ES" dirty="0">
              <a:solidFill>
                <a:schemeClr val="bg1"/>
              </a:solidFill>
              <a:latin typeface="Kingthings Trypewriter 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46" y="2337164"/>
            <a:ext cx="4786346" cy="373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5 Título"/>
          <p:cNvSpPr txBox="1">
            <a:spLocks/>
          </p:cNvSpPr>
          <p:nvPr/>
        </p:nvSpPr>
        <p:spPr>
          <a:xfrm>
            <a:off x="523844" y="92867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rgbClr val="FF0000"/>
                </a:solidFill>
                <a:latin typeface="Kingthings Trypewriter 2" pitchFamily="2" charset="0"/>
                <a:ea typeface="+mj-ea"/>
                <a:cs typeface="Arial" pitchFamily="34" charset="0"/>
              </a:rPr>
              <a:t>PASO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Arial" pitchFamily="34" charset="0"/>
              </a:rPr>
              <a:t>Crear e</a:t>
            </a:r>
            <a:r>
              <a:rPr kumimoji="0" lang="gl-E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ingthings Trypewriter 2" pitchFamily="2" charset="0"/>
                <a:ea typeface="+mj-ea"/>
                <a:cs typeface="Arial" pitchFamily="34" charset="0"/>
              </a:rPr>
              <a:t>xpectación</a:t>
            </a:r>
            <a:endParaRPr kumimoji="0" lang="gl-E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ingthings Trypewriter 2" pitchFamily="2" charset="0"/>
              <a:ea typeface="+mj-ea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60" y="5072074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2595546" y="6072206"/>
            <a:ext cx="4857784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0" name="9 Llamada ovalada">
            <a:hlinkClick r:id="rId4" action="ppaction://hlinkpres?slideindex=1&amp;slidetitle="/>
          </p:cNvPr>
          <p:cNvSpPr/>
          <p:nvPr/>
        </p:nvSpPr>
        <p:spPr>
          <a:xfrm flipH="1">
            <a:off x="1595414" y="5072074"/>
            <a:ext cx="1619296" cy="857256"/>
          </a:xfrm>
          <a:prstGeom prst="wedgeEllipseCallout">
            <a:avLst>
              <a:gd name="adj1" fmla="val -84036"/>
              <a:gd name="adj2" fmla="val -50158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irán facer agora estas tolas !</a:t>
            </a:r>
            <a:endParaRPr lang="gl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46" y="2171014"/>
            <a:ext cx="4514546" cy="340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5 Título"/>
          <p:cNvSpPr txBox="1">
            <a:spLocks/>
          </p:cNvSpPr>
          <p:nvPr/>
        </p:nvSpPr>
        <p:spPr>
          <a:xfrm>
            <a:off x="523844" y="92867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8400" dirty="0" smtClean="0">
                <a:solidFill>
                  <a:srgbClr val="FF0000"/>
                </a:solidFill>
                <a:latin typeface="Kingthings Trypewriter 2" pitchFamily="2" charset="0"/>
                <a:ea typeface="+mj-ea"/>
                <a:cs typeface="Arial" pitchFamily="34" charset="0"/>
              </a:rPr>
              <a:t>PASO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Arial" pitchFamily="34" charset="0"/>
              </a:rPr>
              <a:t>Información curiosa á vista de todos</a:t>
            </a:r>
            <a:endParaRPr kumimoji="0" lang="gl-E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ingthings Trypewriter 2" pitchFamily="2" charset="0"/>
              <a:ea typeface="+mj-ea"/>
              <a:cs typeface="Arial" pitchFamily="34" charset="0"/>
            </a:endParaRPr>
          </a:p>
        </p:txBody>
      </p:sp>
      <p:sp>
        <p:nvSpPr>
          <p:cNvPr id="9" name="8 Llamada ovalada">
            <a:hlinkClick r:id="rId3" action="ppaction://hlinkfile"/>
          </p:cNvPr>
          <p:cNvSpPr/>
          <p:nvPr/>
        </p:nvSpPr>
        <p:spPr>
          <a:xfrm flipH="1">
            <a:off x="380968" y="3714752"/>
            <a:ext cx="2333676" cy="1357322"/>
          </a:xfrm>
          <a:prstGeom prst="wedgeEllipseCallout">
            <a:avLst>
              <a:gd name="adj1" fmla="val -78628"/>
              <a:gd name="adj2" fmla="val -34158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gl-E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Pequena</a:t>
            </a:r>
            <a:r>
              <a:rPr lang="gl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Guía de Lugares Fantásticos</a:t>
            </a:r>
            <a:endParaRPr lang="gl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Llamada ovalada">
            <a:hlinkClick r:id="rId4" action="ppaction://hlinkfile"/>
          </p:cNvPr>
          <p:cNvSpPr/>
          <p:nvPr/>
        </p:nvSpPr>
        <p:spPr>
          <a:xfrm flipH="1">
            <a:off x="3452802" y="5000636"/>
            <a:ext cx="2333676" cy="1357322"/>
          </a:xfrm>
          <a:prstGeom prst="wedgeEllipseCallout">
            <a:avLst>
              <a:gd name="adj1" fmla="val -15523"/>
              <a:gd name="adj2" fmla="val -122800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gl-E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Pequena</a:t>
            </a:r>
            <a:r>
              <a:rPr lang="gl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Guía de Seres</a:t>
            </a:r>
          </a:p>
          <a:p>
            <a:pPr algn="ctr"/>
            <a:r>
              <a:rPr lang="gl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Fantásticos</a:t>
            </a:r>
            <a:endParaRPr lang="gl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Llamada ovalada">
            <a:hlinkClick r:id="rId5" action="ppaction://hlinkfile"/>
          </p:cNvPr>
          <p:cNvSpPr/>
          <p:nvPr/>
        </p:nvSpPr>
        <p:spPr>
          <a:xfrm flipH="1">
            <a:off x="6238884" y="4357694"/>
            <a:ext cx="2333676" cy="1357322"/>
          </a:xfrm>
          <a:prstGeom prst="wedgeEllipseCallout">
            <a:avLst>
              <a:gd name="adj1" fmla="val 77691"/>
              <a:gd name="adj2" fmla="val -78833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gl-E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Pequena</a:t>
            </a:r>
            <a:r>
              <a:rPr lang="gl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Guía de Obxectos Fantásticos</a:t>
            </a:r>
            <a:endParaRPr lang="gl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523844" y="92867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5700" dirty="0" smtClean="0">
                <a:solidFill>
                  <a:srgbClr val="FF0000"/>
                </a:solidFill>
                <a:latin typeface="Kingthings Trypewriter 2" pitchFamily="2" charset="0"/>
                <a:ea typeface="+mj-ea"/>
                <a:cs typeface="+mj-cs"/>
              </a:rPr>
              <a:t>PASO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+mj-cs"/>
              </a:rPr>
              <a:t>Preparando a </a:t>
            </a:r>
            <a:r>
              <a:rPr lang="gl-ES" sz="6000" dirty="0" err="1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+mj-cs"/>
              </a:rPr>
              <a:t>escea</a:t>
            </a:r>
            <a:endParaRPr kumimoji="0" lang="gl-E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ingthings Trypewriter 2" pitchFamily="2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00" y="2143116"/>
            <a:ext cx="190909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20" y="4000504"/>
            <a:ext cx="2643206" cy="202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140" y="3429000"/>
            <a:ext cx="163512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76" y="3643314"/>
            <a:ext cx="25749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Llamada ovalada">
            <a:hlinkClick r:id="rId6" action="ppaction://hlinkfile"/>
          </p:cNvPr>
          <p:cNvSpPr/>
          <p:nvPr/>
        </p:nvSpPr>
        <p:spPr>
          <a:xfrm flipH="1">
            <a:off x="3952868" y="2428868"/>
            <a:ext cx="1857388" cy="1143008"/>
          </a:xfrm>
          <a:prstGeom prst="wedgeEllipseCallout">
            <a:avLst>
              <a:gd name="adj1" fmla="val 73979"/>
              <a:gd name="adj2" fmla="val 94905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Fiestras á Fantasía</a:t>
            </a:r>
            <a:endParaRPr lang="gl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3132" y="2285992"/>
            <a:ext cx="1238256" cy="19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523844" y="92867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rgbClr val="FF0000"/>
                </a:solidFill>
                <a:latin typeface="Kingthings Trypewriter 2" pitchFamily="2" charset="0"/>
                <a:ea typeface="+mj-ea"/>
                <a:cs typeface="+mj-cs"/>
              </a:rPr>
              <a:t>PASO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+mj-cs"/>
              </a:rPr>
              <a:t>Información didáctica</a:t>
            </a:r>
            <a:endParaRPr kumimoji="0" lang="gl-E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ingthings Trypewriter 2" pitchFamily="2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8" y="2143116"/>
            <a:ext cx="2751154" cy="157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47" y="2143116"/>
            <a:ext cx="378174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>
            <a:hlinkClick r:id="rId4" action="ppaction://hlinkfile"/>
          </p:cNvPr>
          <p:cNvSpPr/>
          <p:nvPr/>
        </p:nvSpPr>
        <p:spPr>
          <a:xfrm>
            <a:off x="952472" y="4000504"/>
            <a:ext cx="2071702" cy="9286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algn="ctr"/>
            <a:r>
              <a:rPr lang="gl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FÁBULAS E ANIMAIS QUE FALAN</a:t>
            </a:r>
            <a:endParaRPr lang="gl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>
            <a:hlinkClick r:id="rId5" action="ppaction://hlinkfile"/>
          </p:cNvPr>
          <p:cNvSpPr/>
          <p:nvPr/>
        </p:nvSpPr>
        <p:spPr>
          <a:xfrm>
            <a:off x="666720" y="5000636"/>
            <a:ext cx="1500198" cy="10001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gl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RELATO </a:t>
            </a:r>
          </a:p>
          <a:p>
            <a:pPr algn="ctr"/>
            <a:r>
              <a:rPr lang="gl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POPULAR</a:t>
            </a:r>
            <a:endParaRPr lang="gl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>
            <a:hlinkClick r:id="rId6" action="ppaction://hlinkfile"/>
          </p:cNvPr>
          <p:cNvSpPr/>
          <p:nvPr/>
        </p:nvSpPr>
        <p:spPr>
          <a:xfrm>
            <a:off x="2238356" y="5072074"/>
            <a:ext cx="1214446" cy="1143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/>
            <a:r>
              <a:rPr lang="gl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MITOS E RELIXIÓNS</a:t>
            </a:r>
            <a:endParaRPr lang="gl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>
            <a:hlinkClick r:id="rId7" action="ppaction://hlinkfile"/>
          </p:cNvPr>
          <p:cNvSpPr/>
          <p:nvPr/>
        </p:nvSpPr>
        <p:spPr>
          <a:xfrm>
            <a:off x="3524240" y="5072074"/>
            <a:ext cx="1214446" cy="1143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gl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CIENCIA </a:t>
            </a:r>
          </a:p>
          <a:p>
            <a:pPr algn="ctr"/>
            <a:r>
              <a:rPr lang="gl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FICCIÓN</a:t>
            </a:r>
            <a:endParaRPr lang="gl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>
            <a:hlinkClick r:id="rId8" action="ppaction://hlinkfile"/>
          </p:cNvPr>
          <p:cNvSpPr/>
          <p:nvPr/>
        </p:nvSpPr>
        <p:spPr>
          <a:xfrm>
            <a:off x="5453066" y="5072074"/>
            <a:ext cx="1214446" cy="1143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algn="ctr"/>
            <a:r>
              <a:rPr lang="gl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CONTO INFANTIL</a:t>
            </a:r>
            <a:endParaRPr lang="gl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Llamada ovalada">
            <a:hlinkClick r:id="rId9" action="ppaction://hlinkpres?slideindex=1&amp;slidetitle="/>
          </p:cNvPr>
          <p:cNvSpPr/>
          <p:nvPr/>
        </p:nvSpPr>
        <p:spPr>
          <a:xfrm flipH="1">
            <a:off x="3667116" y="4000504"/>
            <a:ext cx="2333676" cy="1357322"/>
          </a:xfrm>
          <a:prstGeom prst="wedgeEllipseCallout">
            <a:avLst>
              <a:gd name="adj1" fmla="val -12636"/>
              <a:gd name="adj2" fmla="val -87343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Unha</a:t>
            </a:r>
          </a:p>
          <a:p>
            <a:pPr algn="ctr"/>
            <a:r>
              <a:rPr lang="gl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clasificación da literatura fantástica</a:t>
            </a:r>
            <a:endParaRPr lang="gl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>
            <a:hlinkClick r:id="rId10" action="ppaction://hlinkfile"/>
          </p:cNvPr>
          <p:cNvSpPr/>
          <p:nvPr/>
        </p:nvSpPr>
        <p:spPr>
          <a:xfrm>
            <a:off x="6524636" y="4000504"/>
            <a:ext cx="1857388" cy="9286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 algn="ctr"/>
            <a:r>
              <a:rPr lang="gl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RELATO  DO SOBRENATURAL</a:t>
            </a:r>
            <a:endParaRPr lang="gl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>
            <a:hlinkClick r:id="rId11" action="ppaction://hlinkfile"/>
          </p:cNvPr>
          <p:cNvSpPr/>
          <p:nvPr/>
        </p:nvSpPr>
        <p:spPr>
          <a:xfrm>
            <a:off x="6738950" y="5072074"/>
            <a:ext cx="1071570" cy="10001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  <a:p>
            <a:pPr algn="ctr"/>
            <a:r>
              <a:rPr lang="gl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FANTASÍA ÉPICA</a:t>
            </a:r>
            <a:endParaRPr lang="gl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>
            <a:hlinkClick r:id="rId12" action="ppaction://hlinkfile"/>
          </p:cNvPr>
          <p:cNvSpPr/>
          <p:nvPr/>
        </p:nvSpPr>
        <p:spPr>
          <a:xfrm>
            <a:off x="7881958" y="5072074"/>
            <a:ext cx="1357322" cy="12144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  <a:p>
            <a:pPr algn="ctr"/>
            <a:r>
              <a:rPr lang="gl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FANTASÍA NOS CLÁSICOS</a:t>
            </a:r>
            <a:endParaRPr lang="gl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452406" y="92867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rgbClr val="FF0000"/>
                </a:solidFill>
                <a:latin typeface="Kingthings Trypewriter 2" pitchFamily="2" charset="0"/>
                <a:ea typeface="+mj-ea"/>
                <a:cs typeface="+mj-cs"/>
              </a:rPr>
              <a:t>PASO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+mj-cs"/>
              </a:rPr>
              <a:t>Materiais para levar</a:t>
            </a:r>
            <a:endParaRPr kumimoji="0" lang="gl-E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ingthings Trypewriter 2" pitchFamily="2" charset="0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20" y="2143116"/>
            <a:ext cx="455955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6616" y="2132856"/>
            <a:ext cx="2605078" cy="20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ISIDORA\Documents\TRABALLO no dde\biblio 12-13\FANTASÍA\ETIQ VARI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0712" y="4293096"/>
            <a:ext cx="1758950" cy="788988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20995378">
            <a:off x="2844821" y="5383332"/>
            <a:ext cx="279820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gl-ES" dirty="0" smtClean="0">
                <a:solidFill>
                  <a:srgbClr val="FF0000"/>
                </a:solidFill>
              </a:rPr>
              <a:t>Explicar o TRABALLO EN MEIGA!!!!!</a:t>
            </a:r>
            <a:endParaRPr lang="gl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452406" y="92867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rgbClr val="FF0000"/>
                </a:solidFill>
                <a:latin typeface="Kingthings Trypewriter 2" pitchFamily="2" charset="0"/>
                <a:ea typeface="+mj-ea"/>
                <a:cs typeface="+mj-cs"/>
              </a:rPr>
              <a:t>PASO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+mj-cs"/>
              </a:rPr>
              <a:t>Suxestións para as aulas</a:t>
            </a:r>
            <a:endParaRPr kumimoji="0" lang="gl-E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ingthings Trypewriter 2" pitchFamily="2" charset="0"/>
              <a:ea typeface="+mj-ea"/>
              <a:cs typeface="+mj-cs"/>
            </a:endParaRPr>
          </a:p>
        </p:txBody>
      </p:sp>
      <p:pic>
        <p:nvPicPr>
          <p:cNvPr id="2050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8" y="2428868"/>
            <a:ext cx="5072067" cy="34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452406" y="92867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rgbClr val="FF0000"/>
                </a:solidFill>
                <a:latin typeface="Kingthings Trypewriter 2" pitchFamily="2" charset="0"/>
                <a:ea typeface="+mj-ea"/>
                <a:cs typeface="+mj-cs"/>
              </a:rPr>
              <a:t>PASO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dirty="0" smtClean="0">
                <a:solidFill>
                  <a:schemeClr val="bg1"/>
                </a:solidFill>
                <a:latin typeface="Kingthings Trypewriter 2" pitchFamily="2" charset="0"/>
                <a:ea typeface="+mj-ea"/>
                <a:cs typeface="+mj-cs"/>
              </a:rPr>
              <a:t>Actividades da biblioteca 1</a:t>
            </a:r>
            <a:endParaRPr kumimoji="0" lang="gl-E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ingthings Trypewriter 2" pitchFamily="2" charset="0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664" y="4437112"/>
            <a:ext cx="59340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712" y="2708920"/>
            <a:ext cx="2803310" cy="210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ISIDORA\Documents\TRABALLO no dde\biblio 12-13\CONTOS DO MUNDO\graficos\PORTADA.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064" y="3068960"/>
            <a:ext cx="2227251" cy="182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164</Words>
  <Application>Microsoft Office PowerPoint</Application>
  <PresentationFormat>A4 (210 x 297 mm)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O exemplo da “FANTASÍA”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FORMACIÓN PARA O PROFESORADO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26</cp:revision>
  <dcterms:created xsi:type="dcterms:W3CDTF">2015-03-05T15:17:57Z</dcterms:created>
  <dcterms:modified xsi:type="dcterms:W3CDTF">2016-04-14T14:45:45Z</dcterms:modified>
</cp:coreProperties>
</file>