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57" r:id="rId5"/>
    <p:sldId id="258" r:id="rId6"/>
    <p:sldId id="259" r:id="rId7"/>
    <p:sldId id="278" r:id="rId8"/>
    <p:sldId id="260" r:id="rId9"/>
    <p:sldId id="261" r:id="rId10"/>
    <p:sldId id="280" r:id="rId11"/>
    <p:sldId id="262" r:id="rId12"/>
    <p:sldId id="281" r:id="rId13"/>
    <p:sldId id="283" r:id="rId14"/>
    <p:sldId id="282" r:id="rId15"/>
    <p:sldId id="284" r:id="rId16"/>
    <p:sldId id="279"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8" r:id="rId43"/>
    <p:sldId id="300" r:id="rId44"/>
    <p:sldId id="301" r:id="rId45"/>
    <p:sldId id="302" r:id="rId46"/>
    <p:sldId id="303" r:id="rId47"/>
    <p:sldId id="304" r:id="rId48"/>
    <p:sldId id="305" r:id="rId49"/>
    <p:sldId id="306" r:id="rId50"/>
    <p:sldId id="307" r:id="rId51"/>
    <p:sldId id="308" r:id="rId52"/>
  </p:sldIdLst>
  <p:sldSz cx="9906000" cy="6858000" type="A4"/>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03" autoAdjust="0"/>
    <p:restoredTop sz="94660"/>
  </p:normalViewPr>
  <p:slideViewPr>
    <p:cSldViewPr>
      <p:cViewPr varScale="1">
        <p:scale>
          <a:sx n="51" d="100"/>
          <a:sy n="51" d="100"/>
        </p:scale>
        <p:origin x="-1158" y="-84"/>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6"/>
            <a:ext cx="8420100" cy="1470025"/>
          </a:xfrm>
        </p:spPr>
        <p:txBody>
          <a:bodyPr/>
          <a:lstStyle/>
          <a:p>
            <a:r>
              <a:rPr lang="es-ES" smtClean="0"/>
              <a:t>Haga clic para modificar el estilo de título del patrón</a:t>
            </a:r>
            <a:endParaRPr lang="gl-ES"/>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gl-ES"/>
          </a:p>
        </p:txBody>
      </p:sp>
      <p:sp>
        <p:nvSpPr>
          <p:cNvPr id="4" name="3 Marcador de fecha"/>
          <p:cNvSpPr>
            <a:spLocks noGrp="1"/>
          </p:cNvSpPr>
          <p:nvPr>
            <p:ph type="dt" sz="half" idx="10"/>
          </p:nvPr>
        </p:nvSpPr>
        <p:spPr/>
        <p:txBody>
          <a:bodyPr/>
          <a:lstStyle/>
          <a:p>
            <a:fld id="{B04FD9F1-1F83-40C9-BD64-725903B1DD7D}" type="datetimeFigureOut">
              <a:rPr lang="es-ES" smtClean="0"/>
              <a:pPr/>
              <a:t>29/05/2013</a:t>
            </a:fld>
            <a:endParaRPr lang="gl-ES"/>
          </a:p>
        </p:txBody>
      </p:sp>
      <p:sp>
        <p:nvSpPr>
          <p:cNvPr id="5" name="4 Marcador de pie de página"/>
          <p:cNvSpPr>
            <a:spLocks noGrp="1"/>
          </p:cNvSpPr>
          <p:nvPr>
            <p:ph type="ftr" sz="quarter" idx="11"/>
          </p:nvPr>
        </p:nvSpPr>
        <p:spPr/>
        <p:txBody>
          <a:bodyPr/>
          <a:lstStyle/>
          <a:p>
            <a:endParaRPr lang="gl-ES"/>
          </a:p>
        </p:txBody>
      </p:sp>
      <p:sp>
        <p:nvSpPr>
          <p:cNvPr id="6" name="5 Marcador de número de diapositiva"/>
          <p:cNvSpPr>
            <a:spLocks noGrp="1"/>
          </p:cNvSpPr>
          <p:nvPr>
            <p:ph type="sldNum" sz="quarter" idx="12"/>
          </p:nvPr>
        </p:nvSpPr>
        <p:spPr/>
        <p:txBody>
          <a:bodyPr/>
          <a:lstStyle/>
          <a:p>
            <a:fld id="{A0FB7DD7-6B37-4076-AE2C-02C53ADF3314}" type="slidenum">
              <a:rPr lang="gl-ES" smtClean="0"/>
              <a:pPr/>
              <a:t>‹Nº›</a:t>
            </a:fld>
            <a:endParaRPr lang="gl-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gl-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fecha"/>
          <p:cNvSpPr>
            <a:spLocks noGrp="1"/>
          </p:cNvSpPr>
          <p:nvPr>
            <p:ph type="dt" sz="half" idx="10"/>
          </p:nvPr>
        </p:nvSpPr>
        <p:spPr/>
        <p:txBody>
          <a:bodyPr/>
          <a:lstStyle/>
          <a:p>
            <a:fld id="{B04FD9F1-1F83-40C9-BD64-725903B1DD7D}" type="datetimeFigureOut">
              <a:rPr lang="es-ES" smtClean="0"/>
              <a:pPr/>
              <a:t>29/05/2013</a:t>
            </a:fld>
            <a:endParaRPr lang="gl-ES"/>
          </a:p>
        </p:txBody>
      </p:sp>
      <p:sp>
        <p:nvSpPr>
          <p:cNvPr id="5" name="4 Marcador de pie de página"/>
          <p:cNvSpPr>
            <a:spLocks noGrp="1"/>
          </p:cNvSpPr>
          <p:nvPr>
            <p:ph type="ftr" sz="quarter" idx="11"/>
          </p:nvPr>
        </p:nvSpPr>
        <p:spPr/>
        <p:txBody>
          <a:bodyPr/>
          <a:lstStyle/>
          <a:p>
            <a:endParaRPr lang="gl-ES"/>
          </a:p>
        </p:txBody>
      </p:sp>
      <p:sp>
        <p:nvSpPr>
          <p:cNvPr id="6" name="5 Marcador de número de diapositiva"/>
          <p:cNvSpPr>
            <a:spLocks noGrp="1"/>
          </p:cNvSpPr>
          <p:nvPr>
            <p:ph type="sldNum" sz="quarter" idx="12"/>
          </p:nvPr>
        </p:nvSpPr>
        <p:spPr/>
        <p:txBody>
          <a:bodyPr/>
          <a:lstStyle/>
          <a:p>
            <a:fld id="{A0FB7DD7-6B37-4076-AE2C-02C53ADF3314}" type="slidenum">
              <a:rPr lang="gl-ES" smtClean="0"/>
              <a:pPr/>
              <a:t>‹Nº›</a:t>
            </a:fld>
            <a:endParaRPr lang="gl-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80337" y="274639"/>
            <a:ext cx="2414588" cy="5851525"/>
          </a:xfrm>
        </p:spPr>
        <p:txBody>
          <a:bodyPr vert="eaVert"/>
          <a:lstStyle/>
          <a:p>
            <a:r>
              <a:rPr lang="es-ES" smtClean="0"/>
              <a:t>Haga clic para modificar el estilo de título del patrón</a:t>
            </a:r>
            <a:endParaRPr lang="gl-ES"/>
          </a:p>
        </p:txBody>
      </p:sp>
      <p:sp>
        <p:nvSpPr>
          <p:cNvPr id="3" name="2 Marcador de texto vertical"/>
          <p:cNvSpPr>
            <a:spLocks noGrp="1"/>
          </p:cNvSpPr>
          <p:nvPr>
            <p:ph type="body" orient="vert" idx="1"/>
          </p:nvPr>
        </p:nvSpPr>
        <p:spPr>
          <a:xfrm>
            <a:off x="536575" y="274639"/>
            <a:ext cx="707866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fecha"/>
          <p:cNvSpPr>
            <a:spLocks noGrp="1"/>
          </p:cNvSpPr>
          <p:nvPr>
            <p:ph type="dt" sz="half" idx="10"/>
          </p:nvPr>
        </p:nvSpPr>
        <p:spPr/>
        <p:txBody>
          <a:bodyPr/>
          <a:lstStyle/>
          <a:p>
            <a:fld id="{B04FD9F1-1F83-40C9-BD64-725903B1DD7D}" type="datetimeFigureOut">
              <a:rPr lang="es-ES" smtClean="0"/>
              <a:pPr/>
              <a:t>29/05/2013</a:t>
            </a:fld>
            <a:endParaRPr lang="gl-ES"/>
          </a:p>
        </p:txBody>
      </p:sp>
      <p:sp>
        <p:nvSpPr>
          <p:cNvPr id="5" name="4 Marcador de pie de página"/>
          <p:cNvSpPr>
            <a:spLocks noGrp="1"/>
          </p:cNvSpPr>
          <p:nvPr>
            <p:ph type="ftr" sz="quarter" idx="11"/>
          </p:nvPr>
        </p:nvSpPr>
        <p:spPr/>
        <p:txBody>
          <a:bodyPr/>
          <a:lstStyle/>
          <a:p>
            <a:endParaRPr lang="gl-ES"/>
          </a:p>
        </p:txBody>
      </p:sp>
      <p:sp>
        <p:nvSpPr>
          <p:cNvPr id="6" name="5 Marcador de número de diapositiva"/>
          <p:cNvSpPr>
            <a:spLocks noGrp="1"/>
          </p:cNvSpPr>
          <p:nvPr>
            <p:ph type="sldNum" sz="quarter" idx="12"/>
          </p:nvPr>
        </p:nvSpPr>
        <p:spPr/>
        <p:txBody>
          <a:bodyPr/>
          <a:lstStyle/>
          <a:p>
            <a:fld id="{A0FB7DD7-6B37-4076-AE2C-02C53ADF3314}" type="slidenum">
              <a:rPr lang="gl-ES" smtClean="0"/>
              <a:pPr/>
              <a:t>‹Nº›</a:t>
            </a:fld>
            <a:endParaRPr lang="gl-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gl-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fecha"/>
          <p:cNvSpPr>
            <a:spLocks noGrp="1"/>
          </p:cNvSpPr>
          <p:nvPr>
            <p:ph type="dt" sz="half" idx="10"/>
          </p:nvPr>
        </p:nvSpPr>
        <p:spPr/>
        <p:txBody>
          <a:bodyPr/>
          <a:lstStyle/>
          <a:p>
            <a:fld id="{B04FD9F1-1F83-40C9-BD64-725903B1DD7D}" type="datetimeFigureOut">
              <a:rPr lang="es-ES" smtClean="0"/>
              <a:pPr/>
              <a:t>29/05/2013</a:t>
            </a:fld>
            <a:endParaRPr lang="gl-ES"/>
          </a:p>
        </p:txBody>
      </p:sp>
      <p:sp>
        <p:nvSpPr>
          <p:cNvPr id="5" name="4 Marcador de pie de página"/>
          <p:cNvSpPr>
            <a:spLocks noGrp="1"/>
          </p:cNvSpPr>
          <p:nvPr>
            <p:ph type="ftr" sz="quarter" idx="11"/>
          </p:nvPr>
        </p:nvSpPr>
        <p:spPr/>
        <p:txBody>
          <a:bodyPr/>
          <a:lstStyle/>
          <a:p>
            <a:endParaRPr lang="gl-ES"/>
          </a:p>
        </p:txBody>
      </p:sp>
      <p:sp>
        <p:nvSpPr>
          <p:cNvPr id="6" name="5 Marcador de número de diapositiva"/>
          <p:cNvSpPr>
            <a:spLocks noGrp="1"/>
          </p:cNvSpPr>
          <p:nvPr>
            <p:ph type="sldNum" sz="quarter" idx="12"/>
          </p:nvPr>
        </p:nvSpPr>
        <p:spPr/>
        <p:txBody>
          <a:bodyPr/>
          <a:lstStyle/>
          <a:p>
            <a:fld id="{A0FB7DD7-6B37-4076-AE2C-02C53ADF3314}" type="slidenum">
              <a:rPr lang="gl-ES" smtClean="0"/>
              <a:pPr/>
              <a:t>‹Nº›</a:t>
            </a:fld>
            <a:endParaRPr lang="gl-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1"/>
            <a:ext cx="8420100" cy="1362075"/>
          </a:xfrm>
        </p:spPr>
        <p:txBody>
          <a:bodyPr anchor="t"/>
          <a:lstStyle>
            <a:lvl1pPr algn="l">
              <a:defRPr sz="4000" b="1" cap="all"/>
            </a:lvl1pPr>
          </a:lstStyle>
          <a:p>
            <a:r>
              <a:rPr lang="es-ES" smtClean="0"/>
              <a:t>Haga clic para modificar el estilo de título del patrón</a:t>
            </a:r>
            <a:endParaRPr lang="gl-ES"/>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04FD9F1-1F83-40C9-BD64-725903B1DD7D}" type="datetimeFigureOut">
              <a:rPr lang="es-ES" smtClean="0"/>
              <a:pPr/>
              <a:t>29/05/2013</a:t>
            </a:fld>
            <a:endParaRPr lang="gl-ES"/>
          </a:p>
        </p:txBody>
      </p:sp>
      <p:sp>
        <p:nvSpPr>
          <p:cNvPr id="5" name="4 Marcador de pie de página"/>
          <p:cNvSpPr>
            <a:spLocks noGrp="1"/>
          </p:cNvSpPr>
          <p:nvPr>
            <p:ph type="ftr" sz="quarter" idx="11"/>
          </p:nvPr>
        </p:nvSpPr>
        <p:spPr/>
        <p:txBody>
          <a:bodyPr/>
          <a:lstStyle/>
          <a:p>
            <a:endParaRPr lang="gl-ES"/>
          </a:p>
        </p:txBody>
      </p:sp>
      <p:sp>
        <p:nvSpPr>
          <p:cNvPr id="6" name="5 Marcador de número de diapositiva"/>
          <p:cNvSpPr>
            <a:spLocks noGrp="1"/>
          </p:cNvSpPr>
          <p:nvPr>
            <p:ph type="sldNum" sz="quarter" idx="12"/>
          </p:nvPr>
        </p:nvSpPr>
        <p:spPr/>
        <p:txBody>
          <a:bodyPr/>
          <a:lstStyle/>
          <a:p>
            <a:fld id="{A0FB7DD7-6B37-4076-AE2C-02C53ADF3314}" type="slidenum">
              <a:rPr lang="gl-ES" smtClean="0"/>
              <a:pPr/>
              <a:t>‹Nº›</a:t>
            </a:fld>
            <a:endParaRPr lang="gl-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gl-ES"/>
          </a:p>
        </p:txBody>
      </p:sp>
      <p:sp>
        <p:nvSpPr>
          <p:cNvPr id="3" name="2 Marcador de contenido"/>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contenido"/>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5" name="4 Marcador de fecha"/>
          <p:cNvSpPr>
            <a:spLocks noGrp="1"/>
          </p:cNvSpPr>
          <p:nvPr>
            <p:ph type="dt" sz="half" idx="10"/>
          </p:nvPr>
        </p:nvSpPr>
        <p:spPr/>
        <p:txBody>
          <a:bodyPr/>
          <a:lstStyle/>
          <a:p>
            <a:fld id="{B04FD9F1-1F83-40C9-BD64-725903B1DD7D}" type="datetimeFigureOut">
              <a:rPr lang="es-ES" smtClean="0"/>
              <a:pPr/>
              <a:t>29/05/2013</a:t>
            </a:fld>
            <a:endParaRPr lang="gl-ES"/>
          </a:p>
        </p:txBody>
      </p:sp>
      <p:sp>
        <p:nvSpPr>
          <p:cNvPr id="6" name="5 Marcador de pie de página"/>
          <p:cNvSpPr>
            <a:spLocks noGrp="1"/>
          </p:cNvSpPr>
          <p:nvPr>
            <p:ph type="ftr" sz="quarter" idx="11"/>
          </p:nvPr>
        </p:nvSpPr>
        <p:spPr/>
        <p:txBody>
          <a:bodyPr/>
          <a:lstStyle/>
          <a:p>
            <a:endParaRPr lang="gl-ES"/>
          </a:p>
        </p:txBody>
      </p:sp>
      <p:sp>
        <p:nvSpPr>
          <p:cNvPr id="7" name="6 Marcador de número de diapositiva"/>
          <p:cNvSpPr>
            <a:spLocks noGrp="1"/>
          </p:cNvSpPr>
          <p:nvPr>
            <p:ph type="sldNum" sz="quarter" idx="12"/>
          </p:nvPr>
        </p:nvSpPr>
        <p:spPr/>
        <p:txBody>
          <a:bodyPr/>
          <a:lstStyle/>
          <a:p>
            <a:fld id="{A0FB7DD7-6B37-4076-AE2C-02C53ADF3314}" type="slidenum">
              <a:rPr lang="gl-ES" smtClean="0"/>
              <a:pPr/>
              <a:t>‹Nº›</a:t>
            </a:fld>
            <a:endParaRPr lang="gl-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gl-ES"/>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5" name="4 Marcador de texto"/>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7" name="6 Marcador de fecha"/>
          <p:cNvSpPr>
            <a:spLocks noGrp="1"/>
          </p:cNvSpPr>
          <p:nvPr>
            <p:ph type="dt" sz="half" idx="10"/>
          </p:nvPr>
        </p:nvSpPr>
        <p:spPr/>
        <p:txBody>
          <a:bodyPr/>
          <a:lstStyle/>
          <a:p>
            <a:fld id="{B04FD9F1-1F83-40C9-BD64-725903B1DD7D}" type="datetimeFigureOut">
              <a:rPr lang="es-ES" smtClean="0"/>
              <a:pPr/>
              <a:t>29/05/2013</a:t>
            </a:fld>
            <a:endParaRPr lang="gl-ES"/>
          </a:p>
        </p:txBody>
      </p:sp>
      <p:sp>
        <p:nvSpPr>
          <p:cNvPr id="8" name="7 Marcador de pie de página"/>
          <p:cNvSpPr>
            <a:spLocks noGrp="1"/>
          </p:cNvSpPr>
          <p:nvPr>
            <p:ph type="ftr" sz="quarter" idx="11"/>
          </p:nvPr>
        </p:nvSpPr>
        <p:spPr/>
        <p:txBody>
          <a:bodyPr/>
          <a:lstStyle/>
          <a:p>
            <a:endParaRPr lang="gl-ES"/>
          </a:p>
        </p:txBody>
      </p:sp>
      <p:sp>
        <p:nvSpPr>
          <p:cNvPr id="9" name="8 Marcador de número de diapositiva"/>
          <p:cNvSpPr>
            <a:spLocks noGrp="1"/>
          </p:cNvSpPr>
          <p:nvPr>
            <p:ph type="sldNum" sz="quarter" idx="12"/>
          </p:nvPr>
        </p:nvSpPr>
        <p:spPr/>
        <p:txBody>
          <a:bodyPr/>
          <a:lstStyle/>
          <a:p>
            <a:fld id="{A0FB7DD7-6B37-4076-AE2C-02C53ADF3314}" type="slidenum">
              <a:rPr lang="gl-ES" smtClean="0"/>
              <a:pPr/>
              <a:t>‹Nº›</a:t>
            </a:fld>
            <a:endParaRPr lang="gl-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gl-ES"/>
          </a:p>
        </p:txBody>
      </p:sp>
      <p:sp>
        <p:nvSpPr>
          <p:cNvPr id="3" name="2 Marcador de fecha"/>
          <p:cNvSpPr>
            <a:spLocks noGrp="1"/>
          </p:cNvSpPr>
          <p:nvPr>
            <p:ph type="dt" sz="half" idx="10"/>
          </p:nvPr>
        </p:nvSpPr>
        <p:spPr/>
        <p:txBody>
          <a:bodyPr/>
          <a:lstStyle/>
          <a:p>
            <a:fld id="{B04FD9F1-1F83-40C9-BD64-725903B1DD7D}" type="datetimeFigureOut">
              <a:rPr lang="es-ES" smtClean="0"/>
              <a:pPr/>
              <a:t>29/05/2013</a:t>
            </a:fld>
            <a:endParaRPr lang="gl-ES"/>
          </a:p>
        </p:txBody>
      </p:sp>
      <p:sp>
        <p:nvSpPr>
          <p:cNvPr id="4" name="3 Marcador de pie de página"/>
          <p:cNvSpPr>
            <a:spLocks noGrp="1"/>
          </p:cNvSpPr>
          <p:nvPr>
            <p:ph type="ftr" sz="quarter" idx="11"/>
          </p:nvPr>
        </p:nvSpPr>
        <p:spPr/>
        <p:txBody>
          <a:bodyPr/>
          <a:lstStyle/>
          <a:p>
            <a:endParaRPr lang="gl-ES"/>
          </a:p>
        </p:txBody>
      </p:sp>
      <p:sp>
        <p:nvSpPr>
          <p:cNvPr id="5" name="4 Marcador de número de diapositiva"/>
          <p:cNvSpPr>
            <a:spLocks noGrp="1"/>
          </p:cNvSpPr>
          <p:nvPr>
            <p:ph type="sldNum" sz="quarter" idx="12"/>
          </p:nvPr>
        </p:nvSpPr>
        <p:spPr/>
        <p:txBody>
          <a:bodyPr/>
          <a:lstStyle/>
          <a:p>
            <a:fld id="{A0FB7DD7-6B37-4076-AE2C-02C53ADF3314}" type="slidenum">
              <a:rPr lang="gl-ES" smtClean="0"/>
              <a:pPr/>
              <a:t>‹Nº›</a:t>
            </a:fld>
            <a:endParaRPr lang="gl-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04FD9F1-1F83-40C9-BD64-725903B1DD7D}" type="datetimeFigureOut">
              <a:rPr lang="es-ES" smtClean="0"/>
              <a:pPr/>
              <a:t>29/05/2013</a:t>
            </a:fld>
            <a:endParaRPr lang="gl-ES"/>
          </a:p>
        </p:txBody>
      </p:sp>
      <p:sp>
        <p:nvSpPr>
          <p:cNvPr id="3" name="2 Marcador de pie de página"/>
          <p:cNvSpPr>
            <a:spLocks noGrp="1"/>
          </p:cNvSpPr>
          <p:nvPr>
            <p:ph type="ftr" sz="quarter" idx="11"/>
          </p:nvPr>
        </p:nvSpPr>
        <p:spPr/>
        <p:txBody>
          <a:bodyPr/>
          <a:lstStyle/>
          <a:p>
            <a:endParaRPr lang="gl-ES"/>
          </a:p>
        </p:txBody>
      </p:sp>
      <p:sp>
        <p:nvSpPr>
          <p:cNvPr id="4" name="3 Marcador de número de diapositiva"/>
          <p:cNvSpPr>
            <a:spLocks noGrp="1"/>
          </p:cNvSpPr>
          <p:nvPr>
            <p:ph type="sldNum" sz="quarter" idx="12"/>
          </p:nvPr>
        </p:nvSpPr>
        <p:spPr/>
        <p:txBody>
          <a:bodyPr/>
          <a:lstStyle/>
          <a:p>
            <a:fld id="{A0FB7DD7-6B37-4076-AE2C-02C53ADF3314}" type="slidenum">
              <a:rPr lang="gl-ES" smtClean="0"/>
              <a:pPr/>
              <a:t>‹Nº›</a:t>
            </a:fld>
            <a:endParaRPr lang="gl-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smtClean="0"/>
              <a:t>Haga clic para modificar el estilo de título del patrón</a:t>
            </a:r>
            <a:endParaRPr lang="gl-ES"/>
          </a:p>
        </p:txBody>
      </p:sp>
      <p:sp>
        <p:nvSpPr>
          <p:cNvPr id="3" name="2 Marcador de contenido"/>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texto"/>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04FD9F1-1F83-40C9-BD64-725903B1DD7D}" type="datetimeFigureOut">
              <a:rPr lang="es-ES" smtClean="0"/>
              <a:pPr/>
              <a:t>29/05/2013</a:t>
            </a:fld>
            <a:endParaRPr lang="gl-ES"/>
          </a:p>
        </p:txBody>
      </p:sp>
      <p:sp>
        <p:nvSpPr>
          <p:cNvPr id="6" name="5 Marcador de pie de página"/>
          <p:cNvSpPr>
            <a:spLocks noGrp="1"/>
          </p:cNvSpPr>
          <p:nvPr>
            <p:ph type="ftr" sz="quarter" idx="11"/>
          </p:nvPr>
        </p:nvSpPr>
        <p:spPr/>
        <p:txBody>
          <a:bodyPr/>
          <a:lstStyle/>
          <a:p>
            <a:endParaRPr lang="gl-ES"/>
          </a:p>
        </p:txBody>
      </p:sp>
      <p:sp>
        <p:nvSpPr>
          <p:cNvPr id="7" name="6 Marcador de número de diapositiva"/>
          <p:cNvSpPr>
            <a:spLocks noGrp="1"/>
          </p:cNvSpPr>
          <p:nvPr>
            <p:ph type="sldNum" sz="quarter" idx="12"/>
          </p:nvPr>
        </p:nvSpPr>
        <p:spPr/>
        <p:txBody>
          <a:bodyPr/>
          <a:lstStyle/>
          <a:p>
            <a:fld id="{A0FB7DD7-6B37-4076-AE2C-02C53ADF3314}" type="slidenum">
              <a:rPr lang="gl-ES" smtClean="0"/>
              <a:pPr/>
              <a:t>‹Nº›</a:t>
            </a:fld>
            <a:endParaRPr lang="gl-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smtClean="0"/>
              <a:t>Haga clic para modificar el estilo de título del patrón</a:t>
            </a:r>
            <a:endParaRPr lang="gl-ES"/>
          </a:p>
        </p:txBody>
      </p:sp>
      <p:sp>
        <p:nvSpPr>
          <p:cNvPr id="3" name="2 Marcador de posición de imagen"/>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gl-ES"/>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04FD9F1-1F83-40C9-BD64-725903B1DD7D}" type="datetimeFigureOut">
              <a:rPr lang="es-ES" smtClean="0"/>
              <a:pPr/>
              <a:t>29/05/2013</a:t>
            </a:fld>
            <a:endParaRPr lang="gl-ES"/>
          </a:p>
        </p:txBody>
      </p:sp>
      <p:sp>
        <p:nvSpPr>
          <p:cNvPr id="6" name="5 Marcador de pie de página"/>
          <p:cNvSpPr>
            <a:spLocks noGrp="1"/>
          </p:cNvSpPr>
          <p:nvPr>
            <p:ph type="ftr" sz="quarter" idx="11"/>
          </p:nvPr>
        </p:nvSpPr>
        <p:spPr/>
        <p:txBody>
          <a:bodyPr/>
          <a:lstStyle/>
          <a:p>
            <a:endParaRPr lang="gl-ES"/>
          </a:p>
        </p:txBody>
      </p:sp>
      <p:sp>
        <p:nvSpPr>
          <p:cNvPr id="7" name="6 Marcador de número de diapositiva"/>
          <p:cNvSpPr>
            <a:spLocks noGrp="1"/>
          </p:cNvSpPr>
          <p:nvPr>
            <p:ph type="sldNum" sz="quarter" idx="12"/>
          </p:nvPr>
        </p:nvSpPr>
        <p:spPr/>
        <p:txBody>
          <a:bodyPr/>
          <a:lstStyle/>
          <a:p>
            <a:fld id="{A0FB7DD7-6B37-4076-AE2C-02C53ADF3314}" type="slidenum">
              <a:rPr lang="gl-ES" smtClean="0"/>
              <a:pPr/>
              <a:t>‹Nº›</a:t>
            </a:fld>
            <a:endParaRPr lang="gl-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1000" b="-3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gl-ES"/>
          </a:p>
        </p:txBody>
      </p:sp>
      <p:sp>
        <p:nvSpPr>
          <p:cNvPr id="3" name="2 Marcador de texto"/>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gl-ES"/>
          </a:p>
        </p:txBody>
      </p:sp>
      <p:sp>
        <p:nvSpPr>
          <p:cNvPr id="4" name="3 Marcador de fecha"/>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FD9F1-1F83-40C9-BD64-725903B1DD7D}" type="datetimeFigureOut">
              <a:rPr lang="es-ES" smtClean="0"/>
              <a:pPr/>
              <a:t>29/05/2013</a:t>
            </a:fld>
            <a:endParaRPr lang="gl-ES"/>
          </a:p>
        </p:txBody>
      </p:sp>
      <p:sp>
        <p:nvSpPr>
          <p:cNvPr id="5" name="4 Marcador de pie de página"/>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gl-ES"/>
          </a:p>
        </p:txBody>
      </p:sp>
      <p:sp>
        <p:nvSpPr>
          <p:cNvPr id="6" name="5 Marcador de número de diapositiva"/>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B7DD7-6B37-4076-AE2C-02C53ADF3314}" type="slidenum">
              <a:rPr lang="gl-ES" smtClean="0"/>
              <a:pPr/>
              <a:t>‹Nº›</a:t>
            </a:fld>
            <a:endParaRPr lang="gl-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NcQzg-MneG-cDM&amp;tbnid=LjOT3gbjinYweM:&amp;ved=0CAUQjRw&amp;url=http://hauntedfilms.blogspot.com/2008/04/resea-frankenstein-1931-de-james-whale.html&amp;ei=6GujUe6kCYPO0QXsuYCwDA&amp;psig=AFQjCNH27KM1HeHKe86OABGNuoz_rrDTmA&amp;ust=1369750814737048" TargetMode="External"/><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hyperlink" Target="http://www.google.es/url?sa=i&amp;rct=j&amp;q=&amp;esrc=s&amp;frm=1&amp;source=images&amp;cd=&amp;cad=rja&amp;docid=Jb-us7RE_ovAwM&amp;tbnid=B1kmIsPK5FsH6M:&amp;ved=0CAUQjRw&amp;url=http://filmsweep.blogspot.com/2012/10/frankenstein-1931-james-whale.html&amp;ei=_GujUff7AYqd0wXe94HQDg&amp;psig=AFQjCNH27KM1HeHKe86OABGNuoz_rrDTmA&amp;ust=1369750814737048" TargetMode="Externa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qFLlfDicq6_fHM&amp;tbnid=HPyJqfjZuWLV7M:&amp;ved=0CAUQjRw&amp;url=http://gargonsrevenge.blogspot.com/2009/04/el-doctor-frankenstein-1931-la-novia-de.html&amp;ei=xmyjUcaPBIzB0gWb7YCIBw&amp;psig=AFQjCNF-lYufuFaDe0Zg57JlOPbghsP2Vw&amp;ust=1369751096226956" TargetMode="External"/><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Z6evzzTKKgvXqM&amp;tbnid=uu_yXmj80S_wYM:&amp;ved=0CAUQjRw&amp;url=http://www.screened.com/profile/vitor/frankenstein-1994/118-6172/&amp;ei=K22jUfTcC9Od0wWcpICoCw&amp;psig=AFQjCNF15eFtMTdHTJP1xNFZhWyitt-7mg&amp;ust=1369751201395974" TargetMode="External"/><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hyperlink" Target="http://www.google.es/url?sa=i&amp;rct=j&amp;q=&amp;esrc=s&amp;frm=1&amp;source=images&amp;cd=&amp;cad=rja&amp;docid=LAyvWV0KtrRp6M&amp;tbnid=doRALyp22T3E4M:&amp;ved=0CAUQjRw&amp;url=http://www.wiki-cine.com/photo-17449-kenneth-branagh-photo--frankenstein.html&amp;ei=k22jUdqqEufY0QX-lIGABA&amp;psig=AFQjCNF15eFtMTdHTJP1xNFZhWyitt-7mg&amp;ust=1369751201395974" TargetMode="External"/><Relationship Id="rId4"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docid=m6Fmpl6WWJz6DM&amp;tbnid=tWlEUycoJmrxeM:&amp;ved=0CAUQjRw&amp;url=http://puntuetan.blogspot.com/&amp;ei=jm6jUY6KDYap0AX874CwAg&amp;psig=AFQjCNHaJ-CVZyETVExnlwJQfLSZmE8Yqg&amp;ust=1369751537758560" TargetMode="External"/><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es/url?sa=i&amp;rct=j&amp;q=&amp;esrc=s&amp;frm=1&amp;source=images&amp;cd=&amp;cad=rja&amp;docid=6Y6UUkYfH8slCM&amp;tbnid=JDZSOAPxlw3j8M:&amp;ved=0CAUQjRw&amp;url=http://favoritasupreme.wordpress.com/2012/07/11/rescate-o-intervencion-llamalo-rajoy-manostijeras/&amp;ei=Hm-jUem9Fqa00QXlroGgDg&amp;psig=AFQjCNEW0TSAMg4e1GV11e7pwB6wIfPhRg&amp;ust=1369751684984808" TargetMode="External"/><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1.jpeg"/></Relationships>
</file>

<file path=ppt/slides/_rels/slide48.xml.rels><?xml version="1.0" encoding="UTF-8" standalone="yes"?>
<Relationships xmlns="http://schemas.openxmlformats.org/package/2006/relationships"><Relationship Id="rId3" Type="http://schemas.openxmlformats.org/officeDocument/2006/relationships/hyperlink" Target="http://www.google.es/url?sa=i&amp;source=images&amp;cd=&amp;cad=rja&amp;docid=zjkMmLo9co4LEM&amp;tbnid=sqG_FiXDv8aWsM:&amp;ved=0CAgQjRwwAA&amp;url=http://www.abandomoviez.net/noticia.php?film=12194&amp;ei=fXCjUfb8L4WIhQeP54GICQ&amp;psig=AFQjCNGmWEloGZxhzpqOvGEOq95EWJsjPw&amp;ust=1369752061886230" TargetMode="External"/><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hyperlink" Target="http://www.google.es/url?sa=i&amp;source=images&amp;cd=&amp;cad=rja&amp;docid=AoR02Bvm55OLKM&amp;tbnid=R9PAq_7iF1NvyM:&amp;ved=0CAgQjRwwAA&amp;url=http://www.taringa.net/posts/noticias/6659544/Los-Locos-Addams-Tim-Burton-Encuentra-Guionistas.html&amp;ei=nnCjUb2-OMKDhQft-4B4&amp;psig=AFQjCNGjwg6Diq-yxZPunRv8beYQp7O7-Q&amp;ust=1369752094997360" TargetMode="External"/><Relationship Id="rId4" Type="http://schemas.openxmlformats.org/officeDocument/2006/relationships/image" Target="../media/image38.jpeg"/></Relationships>
</file>

<file path=ppt/slides/_rels/slide49.xml.rels><?xml version="1.0" encoding="UTF-8" standalone="yes"?>
<Relationships xmlns="http://schemas.openxmlformats.org/package/2006/relationships"><Relationship Id="rId3" Type="http://schemas.openxmlformats.org/officeDocument/2006/relationships/hyperlink" Target="http://www.google.es/url?sa=i&amp;source=images&amp;cd=&amp;cad=rja&amp;docid=Pk2KGGPZyG4e4M&amp;tbnid=mCeCcMS_XY-CZM:&amp;ved=0CAgQjRwwAA&amp;url=http://dialnet.unirioja.es/servlet/libro?codigo=292241&amp;ei=snKjUZicDISAhQeS24HgCA&amp;psig=AFQjCNErSBHil9Avfd2nAvBDV4Y8bymfmw&amp;ust=1369752626292337" TargetMode="External"/><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www.google.es/url?sa=i&amp;rct=j&amp;q=&amp;esrc=s&amp;frm=1&amp;source=images&amp;cd=&amp;cad=rja&amp;docid=dJMJpc7roxMRzM&amp;tbnid=tBHdzkYx-sjUJM:&amp;ved=0CAUQjRw&amp;url=http://tiendas.mediamarkt.es/juegos-pc/product10004376&amp;ei=DHOjUc-9N4-00QWtoIDIDA&amp;psig=AFQjCNEGhcCHFSC-eW5_JlNlTEXnwlzpDg&amp;ust=1369752704287315" TargetMode="External"/><Relationship Id="rId7" Type="http://schemas.openxmlformats.org/officeDocument/2006/relationships/hyperlink" Target="http://www.google.es/url?sa=i&amp;rct=j&amp;q=&amp;esrc=s&amp;frm=1&amp;source=images&amp;cd=&amp;cad=rja&amp;docid=Gl8XnSuttvyRkM&amp;tbnid=-Dr3GMfuvgF3zM:&amp;ved=0CAUQjRw&amp;url=http://roachroom.com/2012/07/frankenstein-faktory/&amp;ei=RHOjUfXEBYiO0AWelIDICg&amp;psig=AFQjCNEGhcCHFSC-eW5_JlNlTEXnwlzpDg&amp;ust=1369752704287315" TargetMode="External"/><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hyperlink" Target="http://www.google.es/url?sa=i&amp;rct=j&amp;q=&amp;esrc=s&amp;frm=1&amp;source=images&amp;cd=&amp;cad=rja&amp;docid=6Rje2umVsIhv3M&amp;tbnid=SAUvu3exj8OezM:&amp;ved=0CAUQjRw&amp;url=http://www.3djuegos.com/7389/island-of-dr-frankenstein/&amp;ei=MHOjUaC-GKGo0AWWyoCQAg&amp;psig=AFQjCNEGhcCHFSC-eW5_JlNlTEXnwlzpDg&amp;ust=1369752704287315" TargetMode="Externa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hyperlink" Target="//upload.wikimedia.org/wikipedia/commons/6/65/RothwellMaryShelley.jpg" TargetMode="External"/><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ISIDORA\Desktop\LOGOS\PROXECTO NOVO\LOGO BIBLIO tiff.tif"/>
          <p:cNvPicPr>
            <a:picLocks noChangeAspect="1" noChangeArrowheads="1"/>
          </p:cNvPicPr>
          <p:nvPr/>
        </p:nvPicPr>
        <p:blipFill>
          <a:blip r:embed="rId2" cstate="print"/>
          <a:srcRect/>
          <a:stretch>
            <a:fillRect/>
          </a:stretch>
        </p:blipFill>
        <p:spPr bwMode="auto">
          <a:xfrm>
            <a:off x="4310058" y="5072074"/>
            <a:ext cx="1215376" cy="1194558"/>
          </a:xfrm>
          <a:prstGeom prst="rect">
            <a:avLst/>
          </a:prstGeom>
          <a:noFill/>
        </p:spPr>
      </p:pic>
      <p:sp>
        <p:nvSpPr>
          <p:cNvPr id="3" name="2 Subtítulo"/>
          <p:cNvSpPr>
            <a:spLocks noGrp="1"/>
          </p:cNvSpPr>
          <p:nvPr>
            <p:ph type="subTitle" idx="1"/>
          </p:nvPr>
        </p:nvSpPr>
        <p:spPr>
          <a:xfrm>
            <a:off x="523844" y="2643182"/>
            <a:ext cx="8858312" cy="2928958"/>
          </a:xfrm>
        </p:spPr>
        <p:txBody>
          <a:bodyPr>
            <a:normAutofit fontScale="77500" lnSpcReduction="20000"/>
          </a:bodyPr>
          <a:lstStyle/>
          <a:p>
            <a:r>
              <a:rPr lang="gl-ES" sz="7600" dirty="0" smtClean="0">
                <a:solidFill>
                  <a:schemeClr val="bg1"/>
                </a:solidFill>
              </a:rPr>
              <a:t>FRANKENSTEIN QUIZ</a:t>
            </a:r>
          </a:p>
          <a:p>
            <a:r>
              <a:rPr lang="gl-ES" sz="5900" dirty="0" smtClean="0">
                <a:solidFill>
                  <a:schemeClr val="bg1"/>
                </a:solidFill>
              </a:rPr>
              <a:t>READING ACTIVITY</a:t>
            </a:r>
          </a:p>
          <a:p>
            <a:r>
              <a:rPr lang="gl-ES" sz="2300" dirty="0" smtClean="0">
                <a:solidFill>
                  <a:srgbClr val="FF0000"/>
                </a:solidFill>
              </a:rPr>
              <a:t>EOIOU SECCIÓN CELANOVA</a:t>
            </a:r>
          </a:p>
          <a:p>
            <a:r>
              <a:rPr lang="gl-ES" sz="2300" dirty="0" smtClean="0">
                <a:solidFill>
                  <a:schemeClr val="bg1">
                    <a:lumMod val="85000"/>
                  </a:schemeClr>
                </a:solidFill>
              </a:rPr>
              <a:t>MAIO- XUÑO 2013</a:t>
            </a:r>
          </a:p>
          <a:p>
            <a:endParaRPr lang="gl-ES" sz="1800" dirty="0">
              <a:solidFill>
                <a:schemeClr val="bg1">
                  <a:lumMod val="85000"/>
                </a:schemeClr>
              </a:solidFill>
            </a:endParaRPr>
          </a:p>
          <a:p>
            <a:endParaRPr lang="gl-ES" sz="1800" dirty="0">
              <a:solidFill>
                <a:schemeClr val="bg1">
                  <a:lumMod val="85000"/>
                </a:schemeClr>
              </a:solidFill>
            </a:endParaRPr>
          </a:p>
          <a:p>
            <a:r>
              <a:rPr lang="gl-ES" sz="1800" dirty="0" smtClean="0">
                <a:solidFill>
                  <a:schemeClr val="tx1"/>
                </a:solidFill>
              </a:rPr>
              <a:t>COLABORA:</a:t>
            </a:r>
          </a:p>
          <a:p>
            <a:endParaRPr lang="gl-ES" sz="1800" dirty="0">
              <a:solidFill>
                <a:schemeClr val="bg1">
                  <a:lumMod val="8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23910" y="928670"/>
            <a:ext cx="8286808" cy="5643602"/>
          </a:xfrm>
        </p:spPr>
        <p:txBody>
          <a:bodyPr>
            <a:normAutofit fontScale="85000" lnSpcReduction="10000"/>
          </a:bodyPr>
          <a:lstStyle/>
          <a:p>
            <a:pPr>
              <a:lnSpc>
                <a:spcPct val="110000"/>
              </a:lnSpc>
              <a:spcBef>
                <a:spcPts val="0"/>
              </a:spcBef>
            </a:pPr>
            <a:r>
              <a:rPr lang="en-US" dirty="0">
                <a:solidFill>
                  <a:schemeClr val="bg1"/>
                </a:solidFill>
              </a:rPr>
              <a:t>At first Henri felt feared and he thought that Victor was mad. Victor told him</a:t>
            </a:r>
            <a:r>
              <a:rPr lang="en-US" dirty="0" smtClean="0">
                <a:solidFill>
                  <a:schemeClr val="bg1"/>
                </a:solidFill>
              </a:rPr>
              <a:t>: ”</a:t>
            </a:r>
            <a:r>
              <a:rPr lang="en-US" dirty="0">
                <a:solidFill>
                  <a:schemeClr val="bg1"/>
                </a:solidFill>
              </a:rPr>
              <a:t>I created a body and now we have to give it life”.</a:t>
            </a:r>
            <a:endParaRPr lang="es-ES" dirty="0">
              <a:solidFill>
                <a:schemeClr val="bg1"/>
              </a:solidFill>
            </a:endParaRPr>
          </a:p>
          <a:p>
            <a:pPr>
              <a:lnSpc>
                <a:spcPct val="110000"/>
              </a:lnSpc>
              <a:spcBef>
                <a:spcPts val="0"/>
              </a:spcBef>
            </a:pPr>
            <a:r>
              <a:rPr lang="en-US" dirty="0">
                <a:solidFill>
                  <a:schemeClr val="bg1"/>
                </a:solidFill>
              </a:rPr>
              <a:t>One night a storm began and they prepared everything to complete the experiment. They wanted to give life to the body with </a:t>
            </a:r>
            <a:r>
              <a:rPr lang="en-US" dirty="0" smtClean="0">
                <a:solidFill>
                  <a:schemeClr val="bg1"/>
                </a:solidFill>
              </a:rPr>
              <a:t>the power of a storm. </a:t>
            </a:r>
            <a:r>
              <a:rPr lang="en-US" dirty="0">
                <a:solidFill>
                  <a:schemeClr val="bg1"/>
                </a:solidFill>
              </a:rPr>
              <a:t>They connected the body to a kite and the kite flew into the storm. </a:t>
            </a:r>
            <a:endParaRPr lang="es-ES" dirty="0">
              <a:solidFill>
                <a:schemeClr val="bg1"/>
              </a:solidFill>
            </a:endParaRPr>
          </a:p>
          <a:p>
            <a:pPr>
              <a:lnSpc>
                <a:spcPct val="110000"/>
              </a:lnSpc>
              <a:spcBef>
                <a:spcPts val="0"/>
              </a:spcBef>
            </a:pPr>
            <a:r>
              <a:rPr lang="en-US" dirty="0">
                <a:solidFill>
                  <a:schemeClr val="bg1"/>
                </a:solidFill>
              </a:rPr>
              <a:t>But when the thundercloud finished, the body didn’t have life. The experiment failed.</a:t>
            </a:r>
            <a:endParaRPr lang="es-ES" dirty="0">
              <a:solidFill>
                <a:schemeClr val="bg1"/>
              </a:solidFill>
            </a:endParaRPr>
          </a:p>
          <a:p>
            <a:pPr>
              <a:lnSpc>
                <a:spcPct val="110000"/>
              </a:lnSpc>
              <a:spcBef>
                <a:spcPts val="0"/>
              </a:spcBef>
            </a:pPr>
            <a:endParaRPr lang="es-ES"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81100" y="1071546"/>
            <a:ext cx="7500990" cy="5286412"/>
          </a:xfrm>
        </p:spPr>
        <p:txBody>
          <a:bodyPr>
            <a:normAutofit fontScale="92500"/>
          </a:bodyPr>
          <a:lstStyle/>
          <a:p>
            <a:r>
              <a:rPr lang="en-GB" dirty="0" smtClean="0">
                <a:solidFill>
                  <a:schemeClr val="bg1"/>
                </a:solidFill>
              </a:rPr>
              <a:t>“It was about half-past four. Henri sat up in bed. He was wet with fear and horror. I looked around. The curtains were closed, and everything was very dark. There was no more thunder. I saw a shadow. The shadow became a shape. The shape entered the room where I was. My blood was cold. Something was standing very close to my bed”.</a:t>
            </a:r>
            <a:endParaRPr lang="es-ES" dirty="0" smtClean="0">
              <a:solidFill>
                <a:schemeClr val="bg1"/>
              </a:solidFill>
            </a:endParaRPr>
          </a:p>
          <a:p>
            <a:endParaRPr lang="es-E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81034" y="1071546"/>
            <a:ext cx="8358246" cy="5286412"/>
          </a:xfrm>
        </p:spPr>
        <p:txBody>
          <a:bodyPr>
            <a:normAutofit fontScale="92500" lnSpcReduction="20000"/>
          </a:bodyPr>
          <a:lstStyle/>
          <a:p>
            <a:r>
              <a:rPr lang="en-GB" dirty="0" smtClean="0">
                <a:solidFill>
                  <a:schemeClr val="bg1"/>
                </a:solidFill>
              </a:rPr>
              <a:t>“Then I heard a sound from the other bed. </a:t>
            </a:r>
            <a:r>
              <a:rPr lang="en-US" dirty="0" smtClean="0">
                <a:solidFill>
                  <a:schemeClr val="bg1"/>
                </a:solidFill>
              </a:rPr>
              <a:t>Frankenstein</a:t>
            </a:r>
            <a:r>
              <a:rPr lang="en-GB" dirty="0" smtClean="0">
                <a:solidFill>
                  <a:schemeClr val="bg1"/>
                </a:solidFill>
              </a:rPr>
              <a:t> was also awake. He opened the curtains. The light of early morning entered into the room and I could see at once that  the shape was the body in the bath, now alive and breathing. But it was not perfect. He was standing and without clothes. He was wet and he had long hair. He was nearly 2 metres tall. His skin was yellow and dry like old paper. His smile was unnatural and his eyes were red. He was a Monster!”</a:t>
            </a:r>
            <a:endParaRPr lang="es-ES" dirty="0" smtClean="0">
              <a:solidFill>
                <a:schemeClr val="bg1"/>
              </a:solidFill>
            </a:endParaRPr>
          </a:p>
          <a:p>
            <a:endParaRPr lang="es-ES"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81034" y="1071546"/>
            <a:ext cx="8358246" cy="5500726"/>
          </a:xfrm>
        </p:spPr>
        <p:txBody>
          <a:bodyPr>
            <a:normAutofit fontScale="77500" lnSpcReduction="20000"/>
          </a:bodyPr>
          <a:lstStyle/>
          <a:p>
            <a:r>
              <a:rPr lang="en-GB" dirty="0" smtClean="0">
                <a:solidFill>
                  <a:schemeClr val="bg1"/>
                </a:solidFill>
              </a:rPr>
              <a:t>Frankenstein was filled with horror. He looked at the Monster and the Monster looked back at him.</a:t>
            </a:r>
            <a:endParaRPr lang="es-ES" dirty="0" smtClean="0">
              <a:solidFill>
                <a:schemeClr val="bg1"/>
              </a:solidFill>
            </a:endParaRPr>
          </a:p>
          <a:p>
            <a:r>
              <a:rPr lang="en-GB" dirty="0" smtClean="0">
                <a:solidFill>
                  <a:schemeClr val="bg1"/>
                </a:solidFill>
              </a:rPr>
              <a:t>	At first, I felt fear but a few minutes later I understood that there was no reason for fear. This was not a wild animal. He didn’t attack us. He even began to look friendly. Did he want to thank its creator for its birth?  He came up to Frankenstein. I think he was going to kiss his foot, but he did not do it because, with a cry of horror, Frankenstein kicked out at him and the Monster fell back. The Monster got up very quickly. It looked very heavy but it was strong and active.</a:t>
            </a:r>
          </a:p>
          <a:p>
            <a:r>
              <a:rPr lang="en-GB" dirty="0" smtClean="0">
                <a:solidFill>
                  <a:schemeClr val="bg1"/>
                </a:solidFill>
              </a:rPr>
              <a:t>“Out!” he cried. !Out of my rooms! Out of my sight! You are disgusting !</a:t>
            </a:r>
            <a:endParaRPr lang="es-ES" dirty="0" smtClean="0">
              <a:solidFill>
                <a:schemeClr val="bg1"/>
              </a:solidFill>
            </a:endParaRPr>
          </a:p>
          <a:p>
            <a:endParaRPr lang="es-ES" dirty="0" smtClean="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09662" y="1928802"/>
            <a:ext cx="7500990" cy="3714776"/>
          </a:xfrm>
        </p:spPr>
        <p:txBody>
          <a:bodyPr>
            <a:noAutofit/>
          </a:bodyPr>
          <a:lstStyle/>
          <a:p>
            <a:r>
              <a:rPr lang="en-GB" sz="3600" dirty="0" smtClean="0">
                <a:solidFill>
                  <a:schemeClr val="bg1"/>
                </a:solidFill>
              </a:rPr>
              <a:t>It was the first time we heard the voice of the Monster. Its voice was deep and rough. We were surprised. We realized that he could think and that he had feelings.</a:t>
            </a:r>
            <a:endParaRPr lang="es-ES" sz="36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81100" y="1071546"/>
            <a:ext cx="7500990" cy="5286412"/>
          </a:xfrm>
        </p:spPr>
        <p:txBody>
          <a:bodyPr>
            <a:normAutofit fontScale="92500"/>
          </a:bodyPr>
          <a:lstStyle/>
          <a:p>
            <a:r>
              <a:rPr lang="en-US" dirty="0">
                <a:solidFill>
                  <a:schemeClr val="bg1"/>
                </a:solidFill>
              </a:rPr>
              <a:t>The next day, when Victor and Henri woke up they realized that the creature was alive. But he was horrible, very thin and with yellow skin. He was a </a:t>
            </a:r>
            <a:r>
              <a:rPr lang="en-US" dirty="0" smtClean="0">
                <a:solidFill>
                  <a:schemeClr val="bg1"/>
                </a:solidFill>
              </a:rPr>
              <a:t>Monster</a:t>
            </a:r>
            <a:r>
              <a:rPr lang="en-US" dirty="0">
                <a:solidFill>
                  <a:schemeClr val="bg1"/>
                </a:solidFill>
              </a:rPr>
              <a:t>. They felt horror and </a:t>
            </a:r>
            <a:r>
              <a:rPr lang="en-US" dirty="0" smtClean="0">
                <a:solidFill>
                  <a:schemeClr val="bg1"/>
                </a:solidFill>
              </a:rPr>
              <a:t>Victor </a:t>
            </a:r>
            <a:r>
              <a:rPr lang="en-US" dirty="0">
                <a:solidFill>
                  <a:schemeClr val="bg1"/>
                </a:solidFill>
              </a:rPr>
              <a:t>threw him out of the room. Henri could see the </a:t>
            </a:r>
            <a:r>
              <a:rPr lang="en-US" dirty="0" smtClean="0">
                <a:solidFill>
                  <a:schemeClr val="bg1"/>
                </a:solidFill>
              </a:rPr>
              <a:t>Monster </a:t>
            </a:r>
            <a:r>
              <a:rPr lang="en-US" dirty="0">
                <a:solidFill>
                  <a:schemeClr val="bg1"/>
                </a:solidFill>
              </a:rPr>
              <a:t>walking in the street. Victor </a:t>
            </a:r>
            <a:r>
              <a:rPr lang="en-US" dirty="0" smtClean="0">
                <a:solidFill>
                  <a:schemeClr val="bg1"/>
                </a:solidFill>
              </a:rPr>
              <a:t>thought: “the Monster </a:t>
            </a:r>
            <a:r>
              <a:rPr lang="en-US" dirty="0">
                <a:solidFill>
                  <a:schemeClr val="bg1"/>
                </a:solidFill>
              </a:rPr>
              <a:t>was a </a:t>
            </a:r>
            <a:r>
              <a:rPr lang="en-US" dirty="0" smtClean="0">
                <a:solidFill>
                  <a:schemeClr val="bg1"/>
                </a:solidFill>
              </a:rPr>
              <a:t>mistake” </a:t>
            </a:r>
            <a:r>
              <a:rPr lang="en-US" dirty="0">
                <a:solidFill>
                  <a:schemeClr val="bg1"/>
                </a:solidFill>
              </a:rPr>
              <a:t>and decided to return home.</a:t>
            </a:r>
            <a:endParaRPr lang="es-ES" dirty="0">
              <a:solidFill>
                <a:schemeClr val="bg1"/>
              </a:solidFill>
            </a:endParaRPr>
          </a:p>
          <a:p>
            <a:endParaRPr lang="es-E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81100" y="1071546"/>
            <a:ext cx="7500990" cy="5286412"/>
          </a:xfrm>
        </p:spPr>
        <p:txBody>
          <a:bodyPr>
            <a:normAutofit fontScale="92500" lnSpcReduction="20000"/>
          </a:bodyPr>
          <a:lstStyle/>
          <a:p>
            <a:r>
              <a:rPr lang="en-US" dirty="0" smtClean="0">
                <a:solidFill>
                  <a:schemeClr val="bg1"/>
                </a:solidFill>
              </a:rPr>
              <a:t>One day, while he and Victor were sitting eating in the living room, Henri said: “the creature you are making will be strong, beautiful and clever, but will it be good?</a:t>
            </a:r>
            <a:endParaRPr lang="es-ES" dirty="0" smtClean="0">
              <a:solidFill>
                <a:schemeClr val="bg1"/>
              </a:solidFill>
            </a:endParaRPr>
          </a:p>
          <a:p>
            <a:r>
              <a:rPr lang="en-US" dirty="0" smtClean="0">
                <a:solidFill>
                  <a:schemeClr val="bg1"/>
                </a:solidFill>
              </a:rPr>
              <a:t>“It is prepared,” said Frankenstein. “ I have plans to take him to live in a place far from the bad example of man. Man is always born good. We are going to treat him well and he will be good.”</a:t>
            </a:r>
            <a:endParaRPr lang="es-ES" dirty="0" smtClean="0">
              <a:solidFill>
                <a:schemeClr val="bg1"/>
              </a:solidFill>
            </a:endParaRPr>
          </a:p>
          <a:p>
            <a:endParaRPr lang="es-ES"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23976" y="1071546"/>
            <a:ext cx="7500990" cy="5286412"/>
          </a:xfrm>
        </p:spPr>
        <p:txBody>
          <a:bodyPr>
            <a:normAutofit fontScale="92500" lnSpcReduction="10000"/>
          </a:bodyPr>
          <a:lstStyle/>
          <a:p>
            <a:r>
              <a:rPr lang="en-US" dirty="0">
                <a:solidFill>
                  <a:schemeClr val="bg1"/>
                </a:solidFill>
              </a:rPr>
              <a:t>Victor returned home and Henri remained in </a:t>
            </a:r>
            <a:r>
              <a:rPr lang="en-US" dirty="0" smtClean="0">
                <a:solidFill>
                  <a:schemeClr val="bg1"/>
                </a:solidFill>
              </a:rPr>
              <a:t>Ingolstadt. He </a:t>
            </a:r>
            <a:r>
              <a:rPr lang="en-US" dirty="0">
                <a:solidFill>
                  <a:schemeClr val="bg1"/>
                </a:solidFill>
              </a:rPr>
              <a:t>didn’t stop thinking about the </a:t>
            </a:r>
            <a:r>
              <a:rPr lang="en-US" dirty="0" smtClean="0">
                <a:solidFill>
                  <a:schemeClr val="bg1"/>
                </a:solidFill>
              </a:rPr>
              <a:t>Monster. </a:t>
            </a:r>
            <a:r>
              <a:rPr lang="en-US" dirty="0">
                <a:solidFill>
                  <a:schemeClr val="bg1"/>
                </a:solidFill>
              </a:rPr>
              <a:t>He began to investigate and he found out that the </a:t>
            </a:r>
            <a:r>
              <a:rPr lang="en-US" dirty="0" smtClean="0">
                <a:solidFill>
                  <a:schemeClr val="bg1"/>
                </a:solidFill>
              </a:rPr>
              <a:t>Monster </a:t>
            </a:r>
            <a:r>
              <a:rPr lang="en-US" dirty="0">
                <a:solidFill>
                  <a:schemeClr val="bg1"/>
                </a:solidFill>
              </a:rPr>
              <a:t>was living in the forest. He decided to visit him. When he saw him, the </a:t>
            </a:r>
            <a:r>
              <a:rPr lang="en-US" dirty="0" smtClean="0">
                <a:solidFill>
                  <a:schemeClr val="bg1"/>
                </a:solidFill>
              </a:rPr>
              <a:t>Monster </a:t>
            </a:r>
            <a:r>
              <a:rPr lang="en-US" dirty="0">
                <a:solidFill>
                  <a:schemeClr val="bg1"/>
                </a:solidFill>
              </a:rPr>
              <a:t>was wearing some clothes and </a:t>
            </a:r>
            <a:r>
              <a:rPr lang="en-US" dirty="0" smtClean="0">
                <a:solidFill>
                  <a:schemeClr val="bg1"/>
                </a:solidFill>
              </a:rPr>
              <a:t>carrying a </a:t>
            </a:r>
            <a:r>
              <a:rPr lang="en-US" dirty="0">
                <a:solidFill>
                  <a:schemeClr val="bg1"/>
                </a:solidFill>
              </a:rPr>
              <a:t>basket with food. He </a:t>
            </a:r>
            <a:r>
              <a:rPr lang="en-US" dirty="0" smtClean="0">
                <a:solidFill>
                  <a:schemeClr val="bg1"/>
                </a:solidFill>
              </a:rPr>
              <a:t>decided </a:t>
            </a:r>
            <a:r>
              <a:rPr lang="en-US" dirty="0">
                <a:solidFill>
                  <a:schemeClr val="bg1"/>
                </a:solidFill>
              </a:rPr>
              <a:t>to follow him to his cave.</a:t>
            </a:r>
            <a:endParaRPr lang="es-ES" dirty="0">
              <a:solidFill>
                <a:schemeClr val="bg1"/>
              </a:solidFill>
            </a:endParaRPr>
          </a:p>
          <a:p>
            <a:endParaRPr lang="es-ES"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23976" y="1071546"/>
            <a:ext cx="7500990" cy="5286412"/>
          </a:xfrm>
        </p:spPr>
        <p:txBody>
          <a:bodyPr>
            <a:normAutofit fontScale="92500" lnSpcReduction="10000"/>
          </a:bodyPr>
          <a:lstStyle/>
          <a:p>
            <a:pPr>
              <a:lnSpc>
                <a:spcPct val="110000"/>
              </a:lnSpc>
              <a:spcBef>
                <a:spcPts val="0"/>
              </a:spcBef>
            </a:pPr>
            <a:r>
              <a:rPr lang="en-US" dirty="0">
                <a:solidFill>
                  <a:schemeClr val="bg1"/>
                </a:solidFill>
              </a:rPr>
              <a:t>At first, </a:t>
            </a:r>
            <a:r>
              <a:rPr lang="en-US" dirty="0" smtClean="0">
                <a:solidFill>
                  <a:schemeClr val="bg1"/>
                </a:solidFill>
              </a:rPr>
              <a:t>nobody </a:t>
            </a:r>
            <a:r>
              <a:rPr lang="en-US" dirty="0">
                <a:solidFill>
                  <a:schemeClr val="bg1"/>
                </a:solidFill>
              </a:rPr>
              <a:t>talked about the Monster so he thought it </a:t>
            </a:r>
            <a:r>
              <a:rPr lang="en-US" dirty="0" smtClean="0">
                <a:solidFill>
                  <a:schemeClr val="bg1"/>
                </a:solidFill>
              </a:rPr>
              <a:t>was dead</a:t>
            </a:r>
            <a:r>
              <a:rPr lang="en-US" dirty="0">
                <a:solidFill>
                  <a:schemeClr val="bg1"/>
                </a:solidFill>
              </a:rPr>
              <a:t>, but few months later people started saying </a:t>
            </a:r>
            <a:r>
              <a:rPr lang="en-US" dirty="0" smtClean="0">
                <a:solidFill>
                  <a:schemeClr val="bg1"/>
                </a:solidFill>
              </a:rPr>
              <a:t>that </a:t>
            </a:r>
            <a:r>
              <a:rPr lang="en-US" dirty="0">
                <a:solidFill>
                  <a:schemeClr val="bg1"/>
                </a:solidFill>
              </a:rPr>
              <a:t>a wild man </a:t>
            </a:r>
            <a:r>
              <a:rPr lang="en-US" dirty="0" smtClean="0">
                <a:solidFill>
                  <a:schemeClr val="bg1"/>
                </a:solidFill>
              </a:rPr>
              <a:t>was living </a:t>
            </a:r>
            <a:r>
              <a:rPr lang="en-US" dirty="0">
                <a:solidFill>
                  <a:schemeClr val="bg1"/>
                </a:solidFill>
              </a:rPr>
              <a:t>in the forest. Henri went there and </a:t>
            </a:r>
            <a:r>
              <a:rPr lang="en-US" dirty="0" smtClean="0">
                <a:solidFill>
                  <a:schemeClr val="bg1"/>
                </a:solidFill>
              </a:rPr>
              <a:t>was looking </a:t>
            </a:r>
            <a:r>
              <a:rPr lang="en-US" dirty="0">
                <a:solidFill>
                  <a:schemeClr val="bg1"/>
                </a:solidFill>
              </a:rPr>
              <a:t>for him. After several days he found </a:t>
            </a:r>
            <a:r>
              <a:rPr lang="en-US" dirty="0" smtClean="0">
                <a:solidFill>
                  <a:schemeClr val="bg1"/>
                </a:solidFill>
              </a:rPr>
              <a:t>the Monster, </a:t>
            </a:r>
            <a:r>
              <a:rPr lang="en-US" dirty="0">
                <a:solidFill>
                  <a:schemeClr val="bg1"/>
                </a:solidFill>
              </a:rPr>
              <a:t>but instead of </a:t>
            </a:r>
            <a:r>
              <a:rPr lang="en-US" dirty="0" smtClean="0">
                <a:solidFill>
                  <a:schemeClr val="bg1"/>
                </a:solidFill>
              </a:rPr>
              <a:t>talking, </a:t>
            </a:r>
            <a:r>
              <a:rPr lang="en-US" dirty="0">
                <a:solidFill>
                  <a:schemeClr val="bg1"/>
                </a:solidFill>
              </a:rPr>
              <a:t>he decided to follow him to </a:t>
            </a:r>
            <a:r>
              <a:rPr lang="en-US" dirty="0" smtClean="0">
                <a:solidFill>
                  <a:schemeClr val="bg1"/>
                </a:solidFill>
              </a:rPr>
              <a:t>see where he lived</a:t>
            </a:r>
            <a:r>
              <a:rPr lang="en-US" dirty="0">
                <a:solidFill>
                  <a:schemeClr val="bg1"/>
                </a:solidFill>
              </a:rPr>
              <a:t>.</a:t>
            </a:r>
            <a:endParaRPr lang="es-ES" dirty="0">
              <a:solidFill>
                <a:schemeClr val="bg1"/>
              </a:solidFill>
            </a:endParaRPr>
          </a:p>
          <a:p>
            <a:pPr>
              <a:lnSpc>
                <a:spcPct val="110000"/>
              </a:lnSpc>
              <a:spcBef>
                <a:spcPts val="0"/>
              </a:spcBef>
            </a:pPr>
            <a:endParaRPr lang="es-E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81100" y="1071546"/>
            <a:ext cx="7500990" cy="5286412"/>
          </a:xfrm>
        </p:spPr>
        <p:txBody>
          <a:bodyPr>
            <a:normAutofit/>
          </a:bodyPr>
          <a:lstStyle/>
          <a:p>
            <a:pPr>
              <a:lnSpc>
                <a:spcPct val="110000"/>
              </a:lnSpc>
              <a:spcBef>
                <a:spcPts val="0"/>
              </a:spcBef>
            </a:pPr>
            <a:endParaRPr lang="es-ES" dirty="0">
              <a:solidFill>
                <a:schemeClr val="bg1"/>
              </a:solidFill>
            </a:endParaRPr>
          </a:p>
          <a:p>
            <a:pPr>
              <a:lnSpc>
                <a:spcPct val="110000"/>
              </a:lnSpc>
              <a:spcBef>
                <a:spcPts val="0"/>
              </a:spcBef>
            </a:pPr>
            <a:r>
              <a:rPr lang="en-US" dirty="0">
                <a:solidFill>
                  <a:schemeClr val="bg1"/>
                </a:solidFill>
              </a:rPr>
              <a:t>Henri followed him to a house. The house belonged to a French family and when the </a:t>
            </a:r>
            <a:r>
              <a:rPr lang="en-US" dirty="0" smtClean="0">
                <a:solidFill>
                  <a:schemeClr val="bg1"/>
                </a:solidFill>
              </a:rPr>
              <a:t>Monster </a:t>
            </a:r>
            <a:r>
              <a:rPr lang="en-US" dirty="0">
                <a:solidFill>
                  <a:schemeClr val="bg1"/>
                </a:solidFill>
              </a:rPr>
              <a:t>left the house Henri knocked at the door. The family </a:t>
            </a:r>
            <a:r>
              <a:rPr lang="en-US" dirty="0" smtClean="0">
                <a:solidFill>
                  <a:schemeClr val="bg1"/>
                </a:solidFill>
              </a:rPr>
              <a:t>told him </a:t>
            </a:r>
            <a:r>
              <a:rPr lang="en-US" dirty="0">
                <a:solidFill>
                  <a:schemeClr val="bg1"/>
                </a:solidFill>
              </a:rPr>
              <a:t>that the </a:t>
            </a:r>
            <a:r>
              <a:rPr lang="en-US" dirty="0" smtClean="0">
                <a:solidFill>
                  <a:schemeClr val="bg1"/>
                </a:solidFill>
              </a:rPr>
              <a:t>Monster </a:t>
            </a:r>
            <a:r>
              <a:rPr lang="en-US" dirty="0">
                <a:solidFill>
                  <a:schemeClr val="bg1"/>
                </a:solidFill>
              </a:rPr>
              <a:t>was good and </a:t>
            </a:r>
            <a:r>
              <a:rPr lang="en-US" dirty="0" smtClean="0">
                <a:solidFill>
                  <a:schemeClr val="bg1"/>
                </a:solidFill>
              </a:rPr>
              <a:t>helpful. </a:t>
            </a:r>
            <a:r>
              <a:rPr lang="en-US" dirty="0">
                <a:solidFill>
                  <a:schemeClr val="bg1"/>
                </a:solidFill>
              </a:rPr>
              <a:t>Then he </a:t>
            </a:r>
            <a:r>
              <a:rPr lang="en-US" dirty="0" smtClean="0">
                <a:solidFill>
                  <a:schemeClr val="bg1"/>
                </a:solidFill>
              </a:rPr>
              <a:t>returned </a:t>
            </a:r>
            <a:r>
              <a:rPr lang="en-US" dirty="0">
                <a:solidFill>
                  <a:schemeClr val="bg1"/>
                </a:solidFill>
              </a:rPr>
              <a:t>to Ingolstadt. </a:t>
            </a:r>
            <a:endParaRPr lang="es-ES" dirty="0">
              <a:solidFill>
                <a:schemeClr val="bg1"/>
              </a:solidFill>
            </a:endParaRPr>
          </a:p>
          <a:p>
            <a:pPr>
              <a:lnSpc>
                <a:spcPct val="110000"/>
              </a:lnSpc>
              <a:spcBef>
                <a:spcPts val="0"/>
              </a:spcBef>
            </a:pPr>
            <a:endParaRPr lang="es-E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38224" y="928670"/>
            <a:ext cx="7858180" cy="5286412"/>
          </a:xfrm>
        </p:spPr>
        <p:txBody>
          <a:bodyPr>
            <a:normAutofit fontScale="92500" lnSpcReduction="10000"/>
          </a:bodyPr>
          <a:lstStyle/>
          <a:p>
            <a:pPr>
              <a:lnSpc>
                <a:spcPct val="110000"/>
              </a:lnSpc>
              <a:spcBef>
                <a:spcPts val="0"/>
              </a:spcBef>
            </a:pPr>
            <a:r>
              <a:rPr lang="en-GB" dirty="0">
                <a:solidFill>
                  <a:schemeClr val="bg1"/>
                </a:solidFill>
              </a:rPr>
              <a:t>Henri </a:t>
            </a:r>
            <a:r>
              <a:rPr lang="en-GB" dirty="0" err="1">
                <a:solidFill>
                  <a:schemeClr val="bg1"/>
                </a:solidFill>
              </a:rPr>
              <a:t>Clerval</a:t>
            </a:r>
            <a:r>
              <a:rPr lang="en-GB" dirty="0">
                <a:solidFill>
                  <a:schemeClr val="bg1"/>
                </a:solidFill>
              </a:rPr>
              <a:t> was an only child with an unhappy life. His mother died when he was very young and he and his father didn’t get on very well because he didn’t want to be a merchant. He loved reading books. He had a friend, Victor Frankenstein, who belonged to a very rich family. T</a:t>
            </a:r>
            <a:r>
              <a:rPr lang="en-GB" dirty="0" smtClean="0">
                <a:solidFill>
                  <a:schemeClr val="bg1"/>
                </a:solidFill>
              </a:rPr>
              <a:t>hey </a:t>
            </a:r>
            <a:r>
              <a:rPr lang="en-GB" dirty="0">
                <a:solidFill>
                  <a:schemeClr val="bg1"/>
                </a:solidFill>
              </a:rPr>
              <a:t>were interested in arts and in </a:t>
            </a:r>
            <a:r>
              <a:rPr lang="en-GB" dirty="0" smtClean="0">
                <a:solidFill>
                  <a:schemeClr val="bg1"/>
                </a:solidFill>
              </a:rPr>
              <a:t>science, like </a:t>
            </a:r>
            <a:r>
              <a:rPr lang="en-GB" dirty="0">
                <a:solidFill>
                  <a:schemeClr val="bg1"/>
                </a:solidFill>
              </a:rPr>
              <a:t>Henry.</a:t>
            </a:r>
            <a:endParaRPr lang="es-ES" dirty="0">
              <a:solidFill>
                <a:schemeClr val="bg1"/>
              </a:solidFill>
            </a:endParaRPr>
          </a:p>
          <a:p>
            <a:pPr>
              <a:lnSpc>
                <a:spcPct val="110000"/>
              </a:lnSpc>
              <a:spcBef>
                <a:spcPts val="0"/>
              </a:spcBef>
            </a:pPr>
            <a:endParaRPr lang="gl-E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81100" y="928670"/>
            <a:ext cx="7500990" cy="5286412"/>
          </a:xfrm>
        </p:spPr>
        <p:txBody>
          <a:bodyPr>
            <a:normAutofit fontScale="85000" lnSpcReduction="10000"/>
          </a:bodyPr>
          <a:lstStyle/>
          <a:p>
            <a:pPr>
              <a:lnSpc>
                <a:spcPct val="120000"/>
              </a:lnSpc>
              <a:spcBef>
                <a:spcPts val="0"/>
              </a:spcBef>
            </a:pPr>
            <a:endParaRPr lang="es-ES" dirty="0">
              <a:solidFill>
                <a:schemeClr val="bg1"/>
              </a:solidFill>
            </a:endParaRPr>
          </a:p>
          <a:p>
            <a:pPr>
              <a:lnSpc>
                <a:spcPct val="120000"/>
              </a:lnSpc>
              <a:spcBef>
                <a:spcPts val="0"/>
              </a:spcBef>
            </a:pPr>
            <a:r>
              <a:rPr lang="en-US" dirty="0">
                <a:solidFill>
                  <a:schemeClr val="bg1"/>
                </a:solidFill>
              </a:rPr>
              <a:t>Three weeks after his first visit, Henri went back to the French family’s house in the </a:t>
            </a:r>
            <a:r>
              <a:rPr lang="en-US" dirty="0" err="1" smtClean="0">
                <a:solidFill>
                  <a:schemeClr val="bg1"/>
                </a:solidFill>
              </a:rPr>
              <a:t>forest</a:t>
            </a:r>
            <a:r>
              <a:rPr lang="en-US" dirty="0" err="1" smtClean="0"/>
              <a:t>The</a:t>
            </a:r>
            <a:r>
              <a:rPr lang="en-US" dirty="0" smtClean="0"/>
              <a:t> </a:t>
            </a:r>
            <a:r>
              <a:rPr lang="en-US" dirty="0" smtClean="0">
                <a:solidFill>
                  <a:schemeClr val="bg1"/>
                </a:solidFill>
              </a:rPr>
              <a:t>house was destroyed by a fire and nobody survived</a:t>
            </a:r>
            <a:r>
              <a:rPr lang="en-US" dirty="0">
                <a:solidFill>
                  <a:schemeClr val="bg1"/>
                </a:solidFill>
              </a:rPr>
              <a:t>. He came back to the city and tried to forget it. But in December </a:t>
            </a:r>
            <a:r>
              <a:rPr lang="en-US" dirty="0" smtClean="0">
                <a:solidFill>
                  <a:schemeClr val="bg1"/>
                </a:solidFill>
              </a:rPr>
              <a:t>Henri’s </a:t>
            </a:r>
            <a:r>
              <a:rPr lang="en-US" dirty="0">
                <a:solidFill>
                  <a:schemeClr val="bg1"/>
                </a:solidFill>
              </a:rPr>
              <a:t>father sent him a </a:t>
            </a:r>
            <a:r>
              <a:rPr lang="en-US" dirty="0" smtClean="0">
                <a:solidFill>
                  <a:schemeClr val="bg1"/>
                </a:solidFill>
              </a:rPr>
              <a:t>letter. In the letter he could read “Justine killed William”, so </a:t>
            </a:r>
            <a:r>
              <a:rPr lang="en-US" dirty="0">
                <a:solidFill>
                  <a:schemeClr val="bg1"/>
                </a:solidFill>
              </a:rPr>
              <a:t>Henri decided to go to Geneva.</a:t>
            </a:r>
            <a:endParaRPr lang="es-ES" dirty="0">
              <a:solidFill>
                <a:schemeClr val="bg1"/>
              </a:solidFill>
            </a:endParaRPr>
          </a:p>
          <a:p>
            <a:pPr>
              <a:lnSpc>
                <a:spcPct val="120000"/>
              </a:lnSpc>
              <a:spcBef>
                <a:spcPts val="0"/>
              </a:spcBef>
            </a:pPr>
            <a:endParaRPr lang="es-ES"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81100" y="1071546"/>
            <a:ext cx="7500990" cy="5286412"/>
          </a:xfrm>
        </p:spPr>
        <p:txBody>
          <a:bodyPr>
            <a:normAutofit fontScale="85000" lnSpcReduction="20000"/>
          </a:bodyPr>
          <a:lstStyle/>
          <a:p>
            <a:pPr>
              <a:lnSpc>
                <a:spcPct val="120000"/>
              </a:lnSpc>
              <a:spcBef>
                <a:spcPts val="0"/>
              </a:spcBef>
            </a:pPr>
            <a:endParaRPr lang="es-ES" dirty="0">
              <a:solidFill>
                <a:schemeClr val="bg1"/>
              </a:solidFill>
            </a:endParaRPr>
          </a:p>
          <a:p>
            <a:pPr>
              <a:lnSpc>
                <a:spcPct val="120000"/>
              </a:lnSpc>
              <a:spcBef>
                <a:spcPts val="0"/>
              </a:spcBef>
            </a:pPr>
            <a:r>
              <a:rPr lang="en-US" dirty="0">
                <a:solidFill>
                  <a:schemeClr val="bg1"/>
                </a:solidFill>
              </a:rPr>
              <a:t>When Henri </a:t>
            </a:r>
            <a:r>
              <a:rPr lang="en-US" dirty="0" smtClean="0">
                <a:solidFill>
                  <a:schemeClr val="bg1"/>
                </a:solidFill>
              </a:rPr>
              <a:t>arrived </a:t>
            </a:r>
            <a:r>
              <a:rPr lang="en-US" dirty="0">
                <a:solidFill>
                  <a:schemeClr val="bg1"/>
                </a:solidFill>
              </a:rPr>
              <a:t>in Geneva, he could see how Justine was hanged. Then he visited Victor, who was crying in his house. He felt that he was responsible for Justine’s death. He told Henri </a:t>
            </a:r>
            <a:r>
              <a:rPr lang="en-US" dirty="0" smtClean="0">
                <a:solidFill>
                  <a:schemeClr val="bg1"/>
                </a:solidFill>
              </a:rPr>
              <a:t>“the Monster killed my </a:t>
            </a:r>
            <a:r>
              <a:rPr lang="en-US" dirty="0">
                <a:solidFill>
                  <a:schemeClr val="bg1"/>
                </a:solidFill>
              </a:rPr>
              <a:t>brother William and </a:t>
            </a:r>
            <a:r>
              <a:rPr lang="en-US" dirty="0" smtClean="0">
                <a:solidFill>
                  <a:schemeClr val="bg1"/>
                </a:solidFill>
              </a:rPr>
              <a:t>I have to </a:t>
            </a:r>
            <a:r>
              <a:rPr lang="en-US" dirty="0">
                <a:solidFill>
                  <a:schemeClr val="bg1"/>
                </a:solidFill>
              </a:rPr>
              <a:t>prove </a:t>
            </a:r>
            <a:r>
              <a:rPr lang="en-US" dirty="0" smtClean="0">
                <a:solidFill>
                  <a:schemeClr val="bg1"/>
                </a:solidFill>
              </a:rPr>
              <a:t>it”. But he was not successful.</a:t>
            </a:r>
            <a:endParaRPr lang="es-ES" dirty="0">
              <a:solidFill>
                <a:schemeClr val="bg1"/>
              </a:solidFill>
            </a:endParaRPr>
          </a:p>
          <a:p>
            <a:pPr>
              <a:lnSpc>
                <a:spcPct val="120000"/>
              </a:lnSpc>
              <a:spcBef>
                <a:spcPts val="0"/>
              </a:spcBef>
            </a:pPr>
            <a:r>
              <a:rPr lang="en-US" dirty="0">
                <a:solidFill>
                  <a:schemeClr val="bg1"/>
                </a:solidFill>
              </a:rPr>
              <a:t>Finally Victor promised to destroy the </a:t>
            </a:r>
            <a:r>
              <a:rPr lang="en-US" dirty="0" smtClean="0">
                <a:solidFill>
                  <a:schemeClr val="bg1"/>
                </a:solidFill>
              </a:rPr>
              <a:t>Monster. ”I am going to destroy the creature I made”, he said.</a:t>
            </a:r>
            <a:endParaRPr lang="es-ES"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81100" y="1000108"/>
            <a:ext cx="7500990" cy="5286412"/>
          </a:xfrm>
        </p:spPr>
        <p:txBody>
          <a:bodyPr>
            <a:normAutofit fontScale="92500"/>
          </a:bodyPr>
          <a:lstStyle/>
          <a:p>
            <a:pPr>
              <a:spcBef>
                <a:spcPts val="0"/>
              </a:spcBef>
            </a:pPr>
            <a:r>
              <a:rPr lang="en-US" dirty="0">
                <a:solidFill>
                  <a:schemeClr val="bg1"/>
                </a:solidFill>
              </a:rPr>
              <a:t>Victor was looking for the </a:t>
            </a:r>
            <a:r>
              <a:rPr lang="en-US" dirty="0" smtClean="0">
                <a:solidFill>
                  <a:schemeClr val="bg1"/>
                </a:solidFill>
              </a:rPr>
              <a:t>Monster </a:t>
            </a:r>
            <a:r>
              <a:rPr lang="en-US" dirty="0">
                <a:solidFill>
                  <a:schemeClr val="bg1"/>
                </a:solidFill>
              </a:rPr>
              <a:t>all winter, spring and part of summer, without success. In August Henri and Victor took a holiday and went to Chamonix, the village that </a:t>
            </a:r>
            <a:r>
              <a:rPr lang="en-US" dirty="0" smtClean="0">
                <a:solidFill>
                  <a:schemeClr val="bg1"/>
                </a:solidFill>
              </a:rPr>
              <a:t>was </a:t>
            </a:r>
            <a:r>
              <a:rPr lang="en-US" dirty="0">
                <a:solidFill>
                  <a:schemeClr val="bg1"/>
                </a:solidFill>
              </a:rPr>
              <a:t>on the foot of Mont Blanc. They were walking round some glacier cracks when they saw the </a:t>
            </a:r>
            <a:r>
              <a:rPr lang="en-US" dirty="0" smtClean="0">
                <a:solidFill>
                  <a:schemeClr val="bg1"/>
                </a:solidFill>
              </a:rPr>
              <a:t>Monster </a:t>
            </a:r>
            <a:r>
              <a:rPr lang="en-US" dirty="0">
                <a:solidFill>
                  <a:schemeClr val="bg1"/>
                </a:solidFill>
              </a:rPr>
              <a:t>coming to them. They felt that that was the end of them both.</a:t>
            </a:r>
            <a:endParaRPr lang="es-ES" dirty="0">
              <a:solidFill>
                <a:schemeClr val="bg1"/>
              </a:solidFill>
            </a:endParaRPr>
          </a:p>
          <a:p>
            <a:pPr>
              <a:spcBef>
                <a:spcPts val="0"/>
              </a:spcBef>
            </a:pPr>
            <a:endParaRPr lang="es-E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738158" y="928694"/>
            <a:ext cx="8786874" cy="5929330"/>
          </a:xfrm>
        </p:spPr>
        <p:txBody>
          <a:bodyPr>
            <a:noAutofit/>
          </a:bodyPr>
          <a:lstStyle/>
          <a:p>
            <a:pPr>
              <a:spcBef>
                <a:spcPts val="0"/>
              </a:spcBef>
            </a:pPr>
            <a:r>
              <a:rPr lang="en-US" sz="2000" dirty="0">
                <a:solidFill>
                  <a:schemeClr val="bg1"/>
                </a:solidFill>
              </a:rPr>
              <a:t>The </a:t>
            </a:r>
            <a:r>
              <a:rPr lang="en-US" sz="2000" dirty="0" smtClean="0">
                <a:solidFill>
                  <a:schemeClr val="bg1"/>
                </a:solidFill>
              </a:rPr>
              <a:t>Monster </a:t>
            </a:r>
            <a:r>
              <a:rPr lang="en-US" sz="2000" dirty="0">
                <a:solidFill>
                  <a:schemeClr val="bg1"/>
                </a:solidFill>
              </a:rPr>
              <a:t>began to speak to them. He told </a:t>
            </a:r>
            <a:r>
              <a:rPr lang="en-US" sz="2000" dirty="0" smtClean="0">
                <a:solidFill>
                  <a:schemeClr val="bg1"/>
                </a:solidFill>
              </a:rPr>
              <a:t>them: “I tried to approach people but everybody was afraid of me. But when I found the Lacys’ house  they let me  stay with them. I fell in love with the Lacys’ daughter and I told her about my love. She felt horror and I felt very angry…”</a:t>
            </a:r>
            <a:endParaRPr lang="es-ES" sz="2000" dirty="0" smtClean="0">
              <a:solidFill>
                <a:schemeClr val="bg1"/>
              </a:solidFill>
            </a:endParaRPr>
          </a:p>
          <a:p>
            <a:pPr>
              <a:spcBef>
                <a:spcPts val="0"/>
              </a:spcBef>
            </a:pPr>
            <a:r>
              <a:rPr lang="en-US" sz="2000" dirty="0" smtClean="0">
                <a:solidFill>
                  <a:schemeClr val="bg1"/>
                </a:solidFill>
              </a:rPr>
              <a:t>The Monster </a:t>
            </a:r>
            <a:r>
              <a:rPr lang="en-US" sz="2000" dirty="0">
                <a:solidFill>
                  <a:schemeClr val="bg1"/>
                </a:solidFill>
              </a:rPr>
              <a:t>decided to destroy this family and he burnt their house and killed them. Since then he hated humans. But he wanted human company and he tried to be friend with a child, Victor’s brother. He tried to take the boy to a mountain to live together and he had to fight with Justine, the woman who looked after him. Accidentally he killed the child.</a:t>
            </a:r>
            <a:endParaRPr lang="es-ES" sz="2000" dirty="0">
              <a:solidFill>
                <a:schemeClr val="bg1"/>
              </a:solidFill>
            </a:endParaRPr>
          </a:p>
          <a:p>
            <a:pPr>
              <a:spcBef>
                <a:spcPts val="0"/>
              </a:spcBef>
            </a:pPr>
            <a:r>
              <a:rPr lang="en-US" sz="2000" dirty="0">
                <a:solidFill>
                  <a:schemeClr val="bg1"/>
                </a:solidFill>
              </a:rPr>
              <a:t>When the </a:t>
            </a:r>
            <a:r>
              <a:rPr lang="en-US" sz="2000" dirty="0" smtClean="0">
                <a:solidFill>
                  <a:schemeClr val="bg1"/>
                </a:solidFill>
              </a:rPr>
              <a:t>Monster </a:t>
            </a:r>
            <a:r>
              <a:rPr lang="en-US" sz="2000" dirty="0">
                <a:solidFill>
                  <a:schemeClr val="bg1"/>
                </a:solidFill>
              </a:rPr>
              <a:t>finished his story, he </a:t>
            </a:r>
            <a:r>
              <a:rPr lang="en-US" sz="2000" dirty="0" smtClean="0">
                <a:solidFill>
                  <a:schemeClr val="bg1"/>
                </a:solidFill>
              </a:rPr>
              <a:t>asked</a:t>
            </a:r>
          </a:p>
          <a:p>
            <a:pPr>
              <a:spcBef>
                <a:spcPts val="0"/>
              </a:spcBef>
            </a:pPr>
            <a:r>
              <a:rPr lang="en-US" sz="2000" dirty="0" smtClean="0">
                <a:solidFill>
                  <a:schemeClr val="bg1"/>
                </a:solidFill>
              </a:rPr>
              <a:t>Victor </a:t>
            </a:r>
            <a:r>
              <a:rPr lang="en-US" sz="2000" dirty="0">
                <a:solidFill>
                  <a:schemeClr val="bg1"/>
                </a:solidFill>
              </a:rPr>
              <a:t>to make a wife for him. At </a:t>
            </a:r>
            <a:r>
              <a:rPr lang="en-US" sz="2000" dirty="0" smtClean="0">
                <a:solidFill>
                  <a:schemeClr val="bg1"/>
                </a:solidFill>
              </a:rPr>
              <a:t>first</a:t>
            </a:r>
          </a:p>
          <a:p>
            <a:pPr>
              <a:spcBef>
                <a:spcPts val="0"/>
              </a:spcBef>
            </a:pPr>
            <a:r>
              <a:rPr lang="en-US" sz="2000" dirty="0" smtClean="0">
                <a:solidFill>
                  <a:schemeClr val="bg1"/>
                </a:solidFill>
              </a:rPr>
              <a:t>Victor refused to help him but </a:t>
            </a:r>
            <a:r>
              <a:rPr lang="en-US" sz="2000" dirty="0">
                <a:solidFill>
                  <a:schemeClr val="bg1"/>
                </a:solidFill>
              </a:rPr>
              <a:t>then the </a:t>
            </a:r>
            <a:r>
              <a:rPr lang="en-US" sz="2000" dirty="0" smtClean="0">
                <a:solidFill>
                  <a:schemeClr val="bg1"/>
                </a:solidFill>
              </a:rPr>
              <a:t>Monster</a:t>
            </a:r>
          </a:p>
          <a:p>
            <a:pPr>
              <a:spcBef>
                <a:spcPts val="0"/>
              </a:spcBef>
            </a:pPr>
            <a:r>
              <a:rPr lang="en-US" sz="2000" dirty="0" smtClean="0">
                <a:solidFill>
                  <a:schemeClr val="bg1"/>
                </a:solidFill>
              </a:rPr>
              <a:t>told </a:t>
            </a:r>
            <a:r>
              <a:rPr lang="en-US" sz="2000" dirty="0">
                <a:solidFill>
                  <a:schemeClr val="bg1"/>
                </a:solidFill>
              </a:rPr>
              <a:t>him </a:t>
            </a:r>
            <a:r>
              <a:rPr lang="en-US" sz="2000" dirty="0" smtClean="0">
                <a:solidFill>
                  <a:schemeClr val="bg1"/>
                </a:solidFill>
              </a:rPr>
              <a:t>that </a:t>
            </a:r>
            <a:r>
              <a:rPr lang="en-US" sz="2000" dirty="0">
                <a:solidFill>
                  <a:schemeClr val="bg1"/>
                </a:solidFill>
              </a:rPr>
              <a:t>he would kill all his </a:t>
            </a:r>
            <a:r>
              <a:rPr lang="en-US" sz="2000" dirty="0" smtClean="0">
                <a:solidFill>
                  <a:schemeClr val="bg1"/>
                </a:solidFill>
              </a:rPr>
              <a:t>family</a:t>
            </a:r>
          </a:p>
          <a:p>
            <a:pPr>
              <a:spcBef>
                <a:spcPts val="0"/>
              </a:spcBef>
            </a:pPr>
            <a:r>
              <a:rPr lang="en-US" sz="2000" dirty="0" smtClean="0">
                <a:solidFill>
                  <a:schemeClr val="bg1"/>
                </a:solidFill>
              </a:rPr>
              <a:t>if </a:t>
            </a:r>
            <a:r>
              <a:rPr lang="en-US" sz="2000" dirty="0">
                <a:solidFill>
                  <a:schemeClr val="bg1"/>
                </a:solidFill>
              </a:rPr>
              <a:t>he didn’t help him</a:t>
            </a:r>
            <a:r>
              <a:rPr lang="en-US" sz="2000" dirty="0" smtClean="0">
                <a:solidFill>
                  <a:schemeClr val="bg1"/>
                </a:solidFill>
              </a:rPr>
              <a:t>.</a:t>
            </a:r>
            <a:endParaRPr lang="es-ES" sz="20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52538" y="928694"/>
            <a:ext cx="7429552" cy="5929330"/>
          </a:xfrm>
        </p:spPr>
        <p:txBody>
          <a:bodyPr>
            <a:noAutofit/>
          </a:bodyPr>
          <a:lstStyle/>
          <a:p>
            <a:pPr>
              <a:spcBef>
                <a:spcPts val="0"/>
              </a:spcBef>
            </a:pPr>
            <a:r>
              <a:rPr lang="en-US" sz="2800" dirty="0">
                <a:solidFill>
                  <a:schemeClr val="bg1"/>
                </a:solidFill>
              </a:rPr>
              <a:t>When the Monster arrived </a:t>
            </a:r>
            <a:r>
              <a:rPr lang="en-US" sz="2800" dirty="0" smtClean="0">
                <a:solidFill>
                  <a:schemeClr val="bg1"/>
                </a:solidFill>
              </a:rPr>
              <a:t>he </a:t>
            </a:r>
            <a:r>
              <a:rPr lang="en-US" sz="2800" dirty="0">
                <a:solidFill>
                  <a:schemeClr val="bg1"/>
                </a:solidFill>
              </a:rPr>
              <a:t>started to tell Victor and Henri </a:t>
            </a:r>
            <a:r>
              <a:rPr lang="en-US" sz="2800" dirty="0" smtClean="0">
                <a:solidFill>
                  <a:schemeClr val="bg1"/>
                </a:solidFill>
              </a:rPr>
              <a:t>his story</a:t>
            </a:r>
            <a:r>
              <a:rPr lang="en-US" sz="2800" dirty="0">
                <a:solidFill>
                  <a:schemeClr val="bg1"/>
                </a:solidFill>
              </a:rPr>
              <a:t>;</a:t>
            </a:r>
            <a:r>
              <a:rPr lang="en-US" sz="2800" dirty="0" smtClean="0">
                <a:solidFill>
                  <a:schemeClr val="bg1"/>
                </a:solidFill>
              </a:rPr>
              <a:t> </a:t>
            </a:r>
            <a:r>
              <a:rPr lang="en-US" sz="2800" dirty="0">
                <a:solidFill>
                  <a:schemeClr val="bg1"/>
                </a:solidFill>
              </a:rPr>
              <a:t>how </a:t>
            </a:r>
            <a:r>
              <a:rPr lang="en-US" sz="2800" dirty="0" smtClean="0">
                <a:solidFill>
                  <a:schemeClr val="bg1"/>
                </a:solidFill>
              </a:rPr>
              <a:t>he </a:t>
            </a:r>
            <a:r>
              <a:rPr lang="en-US" sz="2800" dirty="0">
                <a:solidFill>
                  <a:schemeClr val="bg1"/>
                </a:solidFill>
              </a:rPr>
              <a:t>survived in the forest, how </a:t>
            </a:r>
            <a:r>
              <a:rPr lang="en-US" sz="2800" dirty="0" smtClean="0">
                <a:solidFill>
                  <a:schemeClr val="bg1"/>
                </a:solidFill>
              </a:rPr>
              <a:t>he </a:t>
            </a:r>
            <a:r>
              <a:rPr lang="en-US" sz="2800" dirty="0">
                <a:solidFill>
                  <a:schemeClr val="bg1"/>
                </a:solidFill>
              </a:rPr>
              <a:t>met the French family at </a:t>
            </a:r>
            <a:r>
              <a:rPr lang="en-US" sz="2800" dirty="0" err="1">
                <a:solidFill>
                  <a:schemeClr val="bg1"/>
                </a:solidFill>
              </a:rPr>
              <a:t>Inglostadt</a:t>
            </a:r>
            <a:r>
              <a:rPr lang="en-US" sz="2800" dirty="0">
                <a:solidFill>
                  <a:schemeClr val="bg1"/>
                </a:solidFill>
              </a:rPr>
              <a:t>, why he killed them and how he killed William by error. Finally he asked Victor for a wife like him. Victor refused to create another creature like him, but the Monster threatened to kill all her friends and family if he didn’t do it.</a:t>
            </a:r>
            <a:endParaRPr lang="es-ES" sz="2800" dirty="0">
              <a:solidFill>
                <a:schemeClr val="bg1"/>
              </a:solidFill>
            </a:endParaRPr>
          </a:p>
          <a:p>
            <a:pPr>
              <a:spcBef>
                <a:spcPts val="0"/>
              </a:spcBef>
            </a:pPr>
            <a:endParaRPr lang="es-ES" sz="28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52538" y="857256"/>
            <a:ext cx="7429552" cy="5929330"/>
          </a:xfrm>
        </p:spPr>
        <p:txBody>
          <a:bodyPr>
            <a:noAutofit/>
          </a:bodyPr>
          <a:lstStyle/>
          <a:p>
            <a:pPr lvl="0">
              <a:spcBef>
                <a:spcPts val="0"/>
              </a:spcBef>
            </a:pPr>
            <a:r>
              <a:rPr lang="en-US" sz="2800" dirty="0">
                <a:solidFill>
                  <a:schemeClr val="bg1"/>
                </a:solidFill>
              </a:rPr>
              <a:t>Victor agreed to help the </a:t>
            </a:r>
            <a:r>
              <a:rPr lang="en-US" sz="2800" dirty="0" smtClean="0">
                <a:solidFill>
                  <a:schemeClr val="bg1"/>
                </a:solidFill>
              </a:rPr>
              <a:t>Monster </a:t>
            </a:r>
            <a:r>
              <a:rPr lang="en-US" sz="2800" dirty="0">
                <a:solidFill>
                  <a:schemeClr val="bg1"/>
                </a:solidFill>
              </a:rPr>
              <a:t>but he didn’t begin working until a few weeks later.</a:t>
            </a:r>
            <a:endParaRPr lang="es-ES" sz="2800" dirty="0">
              <a:solidFill>
                <a:schemeClr val="bg1"/>
              </a:solidFill>
            </a:endParaRPr>
          </a:p>
          <a:p>
            <a:pPr>
              <a:spcBef>
                <a:spcPts val="0"/>
              </a:spcBef>
            </a:pPr>
            <a:r>
              <a:rPr lang="en-US" sz="2800" dirty="0">
                <a:solidFill>
                  <a:schemeClr val="bg1"/>
                </a:solidFill>
              </a:rPr>
              <a:t> Victor went to a cottage in the forest to create the </a:t>
            </a:r>
            <a:r>
              <a:rPr lang="en-US" sz="2800" dirty="0" smtClean="0">
                <a:solidFill>
                  <a:schemeClr val="bg1"/>
                </a:solidFill>
              </a:rPr>
              <a:t>Monster’s </a:t>
            </a:r>
            <a:r>
              <a:rPr lang="en-US" sz="2800" dirty="0">
                <a:solidFill>
                  <a:schemeClr val="bg1"/>
                </a:solidFill>
              </a:rPr>
              <a:t>wife, but before that he asked Elisabeth to marry him. She accepted but he had to be out for two months. Elisabeth didn’t know really what Victor’s experiment was. The Monster was watching Victor’s work </a:t>
            </a:r>
            <a:r>
              <a:rPr lang="en-US" sz="2800" dirty="0" smtClean="0">
                <a:solidFill>
                  <a:schemeClr val="bg1"/>
                </a:solidFill>
              </a:rPr>
              <a:t>all the time.</a:t>
            </a:r>
            <a:endParaRPr lang="es-ES" sz="2800" dirty="0">
              <a:solidFill>
                <a:schemeClr val="bg1"/>
              </a:solidFill>
            </a:endParaRPr>
          </a:p>
          <a:p>
            <a:pPr>
              <a:spcBef>
                <a:spcPts val="0"/>
              </a:spcBef>
            </a:pPr>
            <a:endParaRPr lang="es-ES" sz="2800"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81034" y="857256"/>
            <a:ext cx="8501122" cy="5929330"/>
          </a:xfrm>
        </p:spPr>
        <p:txBody>
          <a:bodyPr>
            <a:noAutofit/>
          </a:bodyPr>
          <a:lstStyle/>
          <a:p>
            <a:pPr>
              <a:spcBef>
                <a:spcPts val="0"/>
              </a:spcBef>
            </a:pPr>
            <a:r>
              <a:rPr lang="en-US" sz="2400" dirty="0">
                <a:solidFill>
                  <a:schemeClr val="bg1"/>
                </a:solidFill>
              </a:rPr>
              <a:t>Frankenstein finished the job, the New Woman was complete, and she was disgusting and very ugly. But there was a problem. The weather was very good and there </a:t>
            </a:r>
            <a:r>
              <a:rPr lang="en-US" sz="2400" dirty="0" smtClean="0">
                <a:solidFill>
                  <a:schemeClr val="bg1"/>
                </a:solidFill>
              </a:rPr>
              <a:t>was not </a:t>
            </a:r>
            <a:r>
              <a:rPr lang="en-US" sz="2400" dirty="0">
                <a:solidFill>
                  <a:schemeClr val="bg1"/>
                </a:solidFill>
              </a:rPr>
              <a:t>storm. So </a:t>
            </a:r>
            <a:r>
              <a:rPr lang="en-US" sz="2400" dirty="0" smtClean="0">
                <a:solidFill>
                  <a:schemeClr val="bg1"/>
                </a:solidFill>
              </a:rPr>
              <a:t>they had </a:t>
            </a:r>
            <a:r>
              <a:rPr lang="en-US" sz="2400" dirty="0">
                <a:solidFill>
                  <a:schemeClr val="bg1"/>
                </a:solidFill>
              </a:rPr>
              <a:t>to wait. They waited for days and Victor decided to </a:t>
            </a:r>
            <a:r>
              <a:rPr lang="en-US" sz="2400" dirty="0" smtClean="0">
                <a:solidFill>
                  <a:schemeClr val="bg1"/>
                </a:solidFill>
              </a:rPr>
              <a:t>send </a:t>
            </a:r>
            <a:r>
              <a:rPr lang="en-US" sz="2400" dirty="0">
                <a:solidFill>
                  <a:schemeClr val="bg1"/>
                </a:solidFill>
              </a:rPr>
              <a:t>Henri home. Henri left the hut with the feeling that something was wrong.</a:t>
            </a:r>
            <a:endParaRPr lang="es-ES" sz="2400" dirty="0">
              <a:solidFill>
                <a:schemeClr val="bg1"/>
              </a:solidFill>
            </a:endParaRPr>
          </a:p>
          <a:p>
            <a:pPr>
              <a:spcBef>
                <a:spcPts val="0"/>
              </a:spcBef>
            </a:pPr>
            <a:r>
              <a:rPr lang="en-US" sz="2400" dirty="0">
                <a:solidFill>
                  <a:schemeClr val="bg1"/>
                </a:solidFill>
              </a:rPr>
              <a:t>Three days later he was sent to the town by Frankenstein’s father. There a friend told him that Victor was in prison because the police thought that he had killed someone. </a:t>
            </a:r>
            <a:endParaRPr lang="es-ES" sz="2400" dirty="0">
              <a:solidFill>
                <a:schemeClr val="bg1"/>
              </a:solidFill>
            </a:endParaRPr>
          </a:p>
          <a:p>
            <a:pPr>
              <a:spcBef>
                <a:spcPts val="0"/>
              </a:spcBef>
            </a:pPr>
            <a:r>
              <a:rPr lang="en-US" sz="2400" dirty="0">
                <a:solidFill>
                  <a:schemeClr val="bg1"/>
                </a:solidFill>
              </a:rPr>
              <a:t>The police </a:t>
            </a:r>
            <a:r>
              <a:rPr lang="en-US" sz="2400" dirty="0" smtClean="0">
                <a:solidFill>
                  <a:schemeClr val="bg1"/>
                </a:solidFill>
              </a:rPr>
              <a:t>found some </a:t>
            </a:r>
            <a:r>
              <a:rPr lang="en-US" sz="2400" dirty="0">
                <a:solidFill>
                  <a:schemeClr val="bg1"/>
                </a:solidFill>
              </a:rPr>
              <a:t>parts of </a:t>
            </a:r>
            <a:r>
              <a:rPr lang="en-US" sz="2400" dirty="0" smtClean="0">
                <a:solidFill>
                  <a:schemeClr val="bg1"/>
                </a:solidFill>
              </a:rPr>
              <a:t>a</a:t>
            </a:r>
          </a:p>
          <a:p>
            <a:pPr>
              <a:spcBef>
                <a:spcPts val="0"/>
              </a:spcBef>
            </a:pPr>
            <a:r>
              <a:rPr lang="en-US" sz="2400" dirty="0" smtClean="0">
                <a:solidFill>
                  <a:schemeClr val="bg1"/>
                </a:solidFill>
              </a:rPr>
              <a:t>human </a:t>
            </a:r>
            <a:r>
              <a:rPr lang="en-US" sz="2400" dirty="0">
                <a:solidFill>
                  <a:schemeClr val="bg1"/>
                </a:solidFill>
              </a:rPr>
              <a:t>body in the river </a:t>
            </a:r>
            <a:r>
              <a:rPr lang="en-US" sz="2400" dirty="0" smtClean="0">
                <a:solidFill>
                  <a:schemeClr val="bg1"/>
                </a:solidFill>
              </a:rPr>
              <a:t>and</a:t>
            </a:r>
          </a:p>
          <a:p>
            <a:pPr>
              <a:spcBef>
                <a:spcPts val="0"/>
              </a:spcBef>
            </a:pPr>
            <a:r>
              <a:rPr lang="en-US" sz="2400" dirty="0" smtClean="0">
                <a:solidFill>
                  <a:schemeClr val="bg1"/>
                </a:solidFill>
              </a:rPr>
              <a:t>they </a:t>
            </a:r>
            <a:r>
              <a:rPr lang="en-US" sz="2400" dirty="0">
                <a:solidFill>
                  <a:schemeClr val="bg1"/>
                </a:solidFill>
              </a:rPr>
              <a:t>sent Victor into prison.</a:t>
            </a:r>
            <a:endParaRPr lang="es-ES" sz="2400" dirty="0">
              <a:solidFill>
                <a:schemeClr val="bg1"/>
              </a:solidFill>
            </a:endParaRPr>
          </a:p>
          <a:p>
            <a:pPr>
              <a:spcBef>
                <a:spcPts val="0"/>
              </a:spcBef>
            </a:pPr>
            <a:endParaRPr lang="es-ES" sz="240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81100" y="928670"/>
            <a:ext cx="7643866" cy="5357850"/>
          </a:xfrm>
        </p:spPr>
        <p:txBody>
          <a:bodyPr>
            <a:noAutofit/>
          </a:bodyPr>
          <a:lstStyle/>
          <a:p>
            <a:pPr>
              <a:spcBef>
                <a:spcPts val="0"/>
              </a:spcBef>
            </a:pPr>
            <a:r>
              <a:rPr lang="en-US" sz="2800" dirty="0">
                <a:solidFill>
                  <a:schemeClr val="bg1"/>
                </a:solidFill>
              </a:rPr>
              <a:t>Henri arrived at Frankenstein’s house and saw that Victor’s father was there. He told him that his son was in prison and that they were in danger. Elizabeth was in the hut in the valley with a servant so Henri left the house to find them. He arrived at the hut but there was </a:t>
            </a:r>
            <a:r>
              <a:rPr lang="en-US" sz="2800" dirty="0" smtClean="0">
                <a:solidFill>
                  <a:schemeClr val="bg1"/>
                </a:solidFill>
              </a:rPr>
              <a:t>empty. </a:t>
            </a:r>
            <a:r>
              <a:rPr lang="en-US" sz="2800" dirty="0">
                <a:solidFill>
                  <a:schemeClr val="bg1"/>
                </a:solidFill>
              </a:rPr>
              <a:t>He looked around and he found the servant. He was dead. Later he found one </a:t>
            </a:r>
            <a:r>
              <a:rPr lang="en-US" sz="2800" dirty="0" smtClean="0">
                <a:solidFill>
                  <a:schemeClr val="bg1"/>
                </a:solidFill>
              </a:rPr>
              <a:t>of</a:t>
            </a:r>
          </a:p>
          <a:p>
            <a:pPr>
              <a:spcBef>
                <a:spcPts val="0"/>
              </a:spcBef>
            </a:pPr>
            <a:r>
              <a:rPr lang="en-US" sz="2800" dirty="0" smtClean="0">
                <a:solidFill>
                  <a:schemeClr val="bg1"/>
                </a:solidFill>
              </a:rPr>
              <a:t>Elizabeth’s </a:t>
            </a:r>
            <a:r>
              <a:rPr lang="en-US" sz="2800" dirty="0">
                <a:solidFill>
                  <a:schemeClr val="bg1"/>
                </a:solidFill>
              </a:rPr>
              <a:t>shoes</a:t>
            </a:r>
            <a:r>
              <a:rPr lang="en-US" sz="2800" dirty="0" smtClean="0">
                <a:solidFill>
                  <a:schemeClr val="bg1"/>
                </a:solidFill>
              </a:rPr>
              <a:t>.</a:t>
            </a:r>
            <a:endParaRPr lang="es-ES" sz="2800"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81100" y="1000108"/>
            <a:ext cx="7643866" cy="5357850"/>
          </a:xfrm>
        </p:spPr>
        <p:txBody>
          <a:bodyPr>
            <a:noAutofit/>
          </a:bodyPr>
          <a:lstStyle/>
          <a:p>
            <a:pPr>
              <a:spcBef>
                <a:spcPts val="0"/>
              </a:spcBef>
            </a:pPr>
            <a:r>
              <a:rPr lang="en-US" sz="2400" dirty="0">
                <a:solidFill>
                  <a:schemeClr val="bg1"/>
                </a:solidFill>
              </a:rPr>
              <a:t> </a:t>
            </a:r>
            <a:r>
              <a:rPr lang="en-US" sz="2400" dirty="0" smtClean="0">
                <a:solidFill>
                  <a:schemeClr val="bg1"/>
                </a:solidFill>
              </a:rPr>
              <a:t>The </a:t>
            </a:r>
            <a:r>
              <a:rPr lang="en-US" sz="2400" dirty="0">
                <a:solidFill>
                  <a:schemeClr val="bg1"/>
                </a:solidFill>
              </a:rPr>
              <a:t>next day they found several clothes of Elisabeth, which helped them to pursue the Monster. Finally they saw </a:t>
            </a:r>
            <a:r>
              <a:rPr lang="en-US" sz="2400" dirty="0" smtClean="0">
                <a:solidFill>
                  <a:schemeClr val="bg1"/>
                </a:solidFill>
              </a:rPr>
              <a:t>him </a:t>
            </a:r>
            <a:r>
              <a:rPr lang="en-US" sz="2400" dirty="0">
                <a:solidFill>
                  <a:schemeClr val="bg1"/>
                </a:solidFill>
              </a:rPr>
              <a:t>at the edge of a cliff, but when they reached them, the Monster threw Elisabeth to Henri and started to fight </a:t>
            </a:r>
            <a:r>
              <a:rPr lang="en-US" sz="2400" dirty="0" smtClean="0">
                <a:solidFill>
                  <a:schemeClr val="bg1"/>
                </a:solidFill>
              </a:rPr>
              <a:t>with Victor. </a:t>
            </a:r>
            <a:r>
              <a:rPr lang="en-US" sz="2400" dirty="0">
                <a:solidFill>
                  <a:schemeClr val="bg1"/>
                </a:solidFill>
              </a:rPr>
              <a:t>Suddenly a lightning ended the fight. It killed Victor and the Monster, master and creature, and it only damaged Henri and Elisabeth, so both </a:t>
            </a:r>
            <a:r>
              <a:rPr lang="en-US" sz="2400" dirty="0" smtClean="0">
                <a:solidFill>
                  <a:schemeClr val="bg1"/>
                </a:solidFill>
              </a:rPr>
              <a:t>could</a:t>
            </a:r>
          </a:p>
          <a:p>
            <a:pPr>
              <a:spcBef>
                <a:spcPts val="0"/>
              </a:spcBef>
            </a:pPr>
            <a:r>
              <a:rPr lang="en-US" sz="2400" dirty="0" smtClean="0">
                <a:solidFill>
                  <a:schemeClr val="bg1"/>
                </a:solidFill>
              </a:rPr>
              <a:t>came </a:t>
            </a:r>
            <a:r>
              <a:rPr lang="en-US" sz="2400" dirty="0">
                <a:solidFill>
                  <a:schemeClr val="bg1"/>
                </a:solidFill>
              </a:rPr>
              <a:t>back home.</a:t>
            </a:r>
            <a:endParaRPr lang="es-ES" sz="2400" dirty="0">
              <a:solidFill>
                <a:schemeClr val="bg1"/>
              </a:solidFill>
            </a:endParaRPr>
          </a:p>
          <a:p>
            <a:pPr>
              <a:spcBef>
                <a:spcPts val="0"/>
              </a:spcBef>
            </a:pPr>
            <a:r>
              <a:rPr lang="en-US" sz="2400" dirty="0">
                <a:solidFill>
                  <a:schemeClr val="bg1"/>
                </a:solidFill>
              </a:rPr>
              <a:t>Finally Henri married Elisabeth and they had a son called Victor.</a:t>
            </a:r>
            <a:endParaRPr lang="es-ES" sz="2400"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66720" y="1000108"/>
            <a:ext cx="8715436" cy="5357850"/>
          </a:xfrm>
        </p:spPr>
        <p:txBody>
          <a:bodyPr>
            <a:noAutofit/>
          </a:bodyPr>
          <a:lstStyle/>
          <a:p>
            <a:pPr>
              <a:spcBef>
                <a:spcPts val="0"/>
              </a:spcBef>
            </a:pPr>
            <a:r>
              <a:rPr lang="en-US" sz="2200" dirty="0" smtClean="0">
                <a:solidFill>
                  <a:schemeClr val="bg1"/>
                </a:solidFill>
              </a:rPr>
              <a:t> </a:t>
            </a:r>
            <a:r>
              <a:rPr lang="en-GB" sz="2200" dirty="0" smtClean="0">
                <a:solidFill>
                  <a:schemeClr val="bg1"/>
                </a:solidFill>
              </a:rPr>
              <a:t>The next morning they started to look for again. They found the other shoe, and later Elizabeth’s handkerchief. The Monster left these things to guide them somewhere. Finally they found the Monster and Elizabeth at the edge of a cliff. There the Monster threw Elizabeth and he began to fight with</a:t>
            </a:r>
          </a:p>
          <a:p>
            <a:pPr>
              <a:spcBef>
                <a:spcPts val="0"/>
              </a:spcBef>
            </a:pPr>
            <a:r>
              <a:rPr lang="en-GB" sz="2200" dirty="0" smtClean="0">
                <a:solidFill>
                  <a:schemeClr val="bg1"/>
                </a:solidFill>
              </a:rPr>
              <a:t>Victor, who was holding a knife.</a:t>
            </a:r>
            <a:endParaRPr lang="es-ES" sz="2200" dirty="0" smtClean="0">
              <a:solidFill>
                <a:schemeClr val="bg1"/>
              </a:solidFill>
            </a:endParaRPr>
          </a:p>
          <a:p>
            <a:pPr>
              <a:spcBef>
                <a:spcPts val="0"/>
              </a:spcBef>
            </a:pPr>
            <a:r>
              <a:rPr lang="en-GB" sz="2200" dirty="0" smtClean="0">
                <a:solidFill>
                  <a:schemeClr val="bg1"/>
                </a:solidFill>
              </a:rPr>
              <a:t>Then there was a blue flash and when Henri woke up he could see that his coat was on fire.</a:t>
            </a:r>
            <a:endParaRPr lang="es-ES" sz="2200" dirty="0" smtClean="0">
              <a:solidFill>
                <a:schemeClr val="bg1"/>
              </a:solidFill>
            </a:endParaRPr>
          </a:p>
          <a:p>
            <a:pPr>
              <a:spcBef>
                <a:spcPts val="0"/>
              </a:spcBef>
            </a:pPr>
            <a:r>
              <a:rPr lang="en-GB" sz="2200" dirty="0" smtClean="0">
                <a:solidFill>
                  <a:schemeClr val="bg1"/>
                </a:solidFill>
              </a:rPr>
              <a:t>He and Elizabeth were alive but Frankenstein and the Monster were dead. Their bodies were joined in a blackened mass forever. This happened because </a:t>
            </a:r>
            <a:r>
              <a:rPr lang="en-GB" sz="2200" smtClean="0">
                <a:solidFill>
                  <a:schemeClr val="bg1"/>
                </a:solidFill>
              </a:rPr>
              <a:t>knives attract </a:t>
            </a:r>
            <a:r>
              <a:rPr lang="en-GB" sz="2200" dirty="0" smtClean="0">
                <a:solidFill>
                  <a:schemeClr val="bg1"/>
                </a:solidFill>
              </a:rPr>
              <a:t>the flash.</a:t>
            </a:r>
            <a:endParaRPr lang="es-ES" sz="2200" dirty="0" smtClean="0">
              <a:solidFill>
                <a:schemeClr val="bg1"/>
              </a:solidFill>
            </a:endParaRPr>
          </a:p>
          <a:p>
            <a:pPr>
              <a:spcBef>
                <a:spcPts val="0"/>
              </a:spcBef>
            </a:pPr>
            <a:r>
              <a:rPr lang="en-GB" sz="2200" dirty="0" smtClean="0">
                <a:solidFill>
                  <a:schemeClr val="bg1"/>
                </a:solidFill>
              </a:rPr>
              <a:t>Elizabeth and Henri went back to Geneva,</a:t>
            </a:r>
          </a:p>
          <a:p>
            <a:pPr>
              <a:spcBef>
                <a:spcPts val="0"/>
              </a:spcBef>
            </a:pPr>
            <a:r>
              <a:rPr lang="en-GB" sz="2200" dirty="0" smtClean="0">
                <a:solidFill>
                  <a:schemeClr val="bg1"/>
                </a:solidFill>
              </a:rPr>
              <a:t>they got married and they had</a:t>
            </a:r>
          </a:p>
          <a:p>
            <a:pPr>
              <a:spcBef>
                <a:spcPts val="0"/>
              </a:spcBef>
            </a:pPr>
            <a:r>
              <a:rPr lang="en-GB" sz="2200" dirty="0" smtClean="0">
                <a:solidFill>
                  <a:schemeClr val="bg1"/>
                </a:solidFill>
              </a:rPr>
              <a:t>a son named Victor.</a:t>
            </a:r>
            <a:endParaRPr lang="es-ES" sz="2200" dirty="0" smtClean="0">
              <a:solidFill>
                <a:schemeClr val="bg1"/>
              </a:solidFill>
            </a:endParaRPr>
          </a:p>
          <a:p>
            <a:pPr>
              <a:spcBef>
                <a:spcPts val="0"/>
              </a:spcBef>
            </a:pPr>
            <a:endParaRPr lang="es-ES" sz="22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38290" y="1500174"/>
            <a:ext cx="6619904" cy="3970318"/>
          </a:xfrm>
          <a:prstGeom prst="rect">
            <a:avLst/>
          </a:prstGeom>
        </p:spPr>
        <p:txBody>
          <a:bodyPr wrap="square">
            <a:spAutoFit/>
          </a:bodyPr>
          <a:lstStyle/>
          <a:p>
            <a:pPr algn="ctr"/>
            <a:r>
              <a:rPr lang="en-GB" sz="3600" dirty="0" smtClean="0">
                <a:solidFill>
                  <a:schemeClr val="bg1"/>
                </a:solidFill>
              </a:rPr>
              <a:t>“That’s my sister,” Victor said. “ Or rather, we’ve been brought up together as brother and sister. She is, in fact, Italian.”</a:t>
            </a:r>
            <a:endParaRPr lang="es-ES" sz="3600" dirty="0" smtClean="0">
              <a:solidFill>
                <a:schemeClr val="bg1"/>
              </a:solidFill>
            </a:endParaRPr>
          </a:p>
          <a:p>
            <a:pPr algn="ctr"/>
            <a:r>
              <a:rPr lang="en-GB" sz="3600" dirty="0" smtClean="0">
                <a:solidFill>
                  <a:schemeClr val="bg1"/>
                </a:solidFill>
              </a:rPr>
              <a:t> </a:t>
            </a:r>
            <a:endParaRPr lang="gl-ES" sz="3600"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8 Rectángulo"/>
          <p:cNvSpPr/>
          <p:nvPr/>
        </p:nvSpPr>
        <p:spPr>
          <a:xfrm>
            <a:off x="1095348" y="4000504"/>
            <a:ext cx="7786742" cy="2000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sp>
        <p:nvSpPr>
          <p:cNvPr id="6146" name="Rectangle 2"/>
          <p:cNvSpPr>
            <a:spLocks noChangeArrowheads="1"/>
          </p:cNvSpPr>
          <p:nvPr/>
        </p:nvSpPr>
        <p:spPr bwMode="auto">
          <a:xfrm>
            <a:off x="380968" y="1714488"/>
            <a:ext cx="952503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600" b="1" i="0" u="none" strike="noStrike" cap="none" normalizeH="0" baseline="0" dirty="0" smtClean="0">
                <a:ln>
                  <a:noFill/>
                </a:ln>
                <a:solidFill>
                  <a:srgbClr val="FF0000"/>
                </a:solidFill>
                <a:effectLst/>
                <a:latin typeface="Chiller" pitchFamily="82" charset="0"/>
                <a:ea typeface="Calibri" pitchFamily="34" charset="0"/>
                <a:cs typeface="Times New Roman" pitchFamily="18" charset="0"/>
              </a:rPr>
              <a:t>FRANKENSTEIN QUIZ</a:t>
            </a:r>
            <a:endParaRPr kumimoji="0" lang="es-ES" sz="1200" b="1" i="0" u="none" strike="noStrike" cap="none" normalizeH="0" baseline="0" dirty="0" smtClean="0">
              <a:ln>
                <a:noFill/>
              </a:ln>
              <a:solidFill>
                <a:srgbClr val="FF0000"/>
              </a:solidFill>
              <a:effectLst/>
              <a:latin typeface="Arial" pitchFamily="34" charset="0"/>
              <a:cs typeface="Arial" pitchFamily="34" charset="0"/>
            </a:endParaRPr>
          </a:p>
        </p:txBody>
      </p:sp>
      <p:sp>
        <p:nvSpPr>
          <p:cNvPr id="6147" name="Rectangle 3"/>
          <p:cNvSpPr>
            <a:spLocks noChangeArrowheads="1"/>
          </p:cNvSpPr>
          <p:nvPr/>
        </p:nvSpPr>
        <p:spPr bwMode="auto">
          <a:xfrm>
            <a:off x="666720" y="4214818"/>
            <a:ext cx="864399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hiller" pitchFamily="82" charset="0"/>
                <a:ea typeface="Calibri" pitchFamily="34" charset="0"/>
                <a:cs typeface="Times New Roman" pitchFamily="18" charset="0"/>
              </a:rPr>
              <a:t>DON’T BE AFRAID AND ANSWER THE QUESTIONS.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rgbClr val="FF0000"/>
                </a:solidFill>
                <a:effectLst/>
                <a:latin typeface="Chiller" pitchFamily="82" charset="0"/>
                <a:ea typeface="Calibri" pitchFamily="34" charset="0"/>
                <a:cs typeface="Times New Roman" pitchFamily="18" charset="0"/>
              </a:rPr>
              <a:t>THEY ARE VERY EASY</a:t>
            </a:r>
            <a:r>
              <a:rPr kumimoji="0" lang="en-US" sz="3200" b="1" i="0" u="none" strike="noStrike" cap="none" normalizeH="0" baseline="0" dirty="0" smtClean="0">
                <a:ln>
                  <a:noFill/>
                </a:ln>
                <a:solidFill>
                  <a:srgbClr val="FF0000"/>
                </a:solidFill>
                <a:effectLst/>
                <a:latin typeface="Chiller" pitchFamily="82" charset="0"/>
                <a:ea typeface="Calibri" pitchFamily="34"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4000" b="1" i="0" u="none" strike="noStrike" cap="none" normalizeH="0" baseline="0" dirty="0" smtClean="0">
                <a:ln>
                  <a:noFill/>
                </a:ln>
                <a:solidFill>
                  <a:srgbClr val="7030A0"/>
                </a:solidFill>
                <a:effectLst/>
                <a:latin typeface="Chiller" pitchFamily="82" charset="0"/>
                <a:ea typeface="Calibri" pitchFamily="34" charset="0"/>
                <a:cs typeface="Times New Roman" pitchFamily="18" charset="0"/>
              </a:rPr>
              <a:t>YOU CAN WIN A PRIZE!!!!</a:t>
            </a:r>
            <a:endParaRPr kumimoji="0" lang="en-GB" sz="4400" b="1" i="0" u="none" strike="noStrike" cap="none" normalizeH="0" baseline="0" dirty="0" smtClean="0">
              <a:ln>
                <a:noFill/>
              </a:ln>
              <a:solidFill>
                <a:srgbClr val="7030A0"/>
              </a:solidFill>
              <a:effectLst/>
              <a:latin typeface="Chiller" pitchFamily="82"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 name="3 Rectángulo"/>
          <p:cNvSpPr/>
          <p:nvPr/>
        </p:nvSpPr>
        <p:spPr>
          <a:xfrm>
            <a:off x="1452538" y="2071678"/>
            <a:ext cx="3143272" cy="321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graphicFrame>
        <p:nvGraphicFramePr>
          <p:cNvPr id="5121" name="Object 1"/>
          <p:cNvGraphicFramePr>
            <a:graphicFrameLocks noChangeAspect="1"/>
          </p:cNvGraphicFramePr>
          <p:nvPr/>
        </p:nvGraphicFramePr>
        <p:xfrm>
          <a:off x="1523976" y="2357431"/>
          <a:ext cx="3021176" cy="2714644"/>
        </p:xfrm>
        <a:graphic>
          <a:graphicData uri="http://schemas.openxmlformats.org/presentationml/2006/ole">
            <p:oleObj spid="_x0000_s5121" name="CorelDRAW" r:id="rId4" imgW="1846440" imgH="1658880" progId="CorelDRAW.Graphic.14">
              <p:embed/>
            </p:oleObj>
          </a:graphicData>
        </a:graphic>
      </p:graphicFrame>
      <p:sp>
        <p:nvSpPr>
          <p:cNvPr id="5" name="4 Rectángulo"/>
          <p:cNvSpPr/>
          <p:nvPr/>
        </p:nvSpPr>
        <p:spPr>
          <a:xfrm>
            <a:off x="5238752" y="428604"/>
            <a:ext cx="3214710" cy="321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pic>
        <p:nvPicPr>
          <p:cNvPr id="5122" name="Picture 2"/>
          <p:cNvPicPr>
            <a:picLocks noChangeAspect="1" noChangeArrowheads="1"/>
          </p:cNvPicPr>
          <p:nvPr/>
        </p:nvPicPr>
        <p:blipFill>
          <a:blip r:embed="rId5"/>
          <a:srcRect/>
          <a:stretch>
            <a:fillRect/>
          </a:stretch>
        </p:blipFill>
        <p:spPr bwMode="auto">
          <a:xfrm>
            <a:off x="5453066" y="1071546"/>
            <a:ext cx="2786082" cy="2022489"/>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1 Rectángulo"/>
          <p:cNvSpPr/>
          <p:nvPr/>
        </p:nvSpPr>
        <p:spPr>
          <a:xfrm>
            <a:off x="5238752" y="428604"/>
            <a:ext cx="3214710" cy="321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pic>
        <p:nvPicPr>
          <p:cNvPr id="4097" name="Picture 1"/>
          <p:cNvPicPr>
            <a:picLocks noChangeAspect="1" noChangeArrowheads="1"/>
          </p:cNvPicPr>
          <p:nvPr/>
        </p:nvPicPr>
        <p:blipFill>
          <a:blip r:embed="rId3"/>
          <a:srcRect/>
          <a:stretch>
            <a:fillRect/>
          </a:stretch>
        </p:blipFill>
        <p:spPr bwMode="auto">
          <a:xfrm>
            <a:off x="5595942" y="1071546"/>
            <a:ext cx="2579706" cy="1857388"/>
          </a:xfrm>
          <a:prstGeom prst="rect">
            <a:avLst/>
          </a:prstGeom>
          <a:noFill/>
          <a:ln w="9525">
            <a:noFill/>
            <a:miter lim="800000"/>
            <a:headEnd/>
            <a:tailEnd/>
          </a:ln>
          <a:effectLst/>
        </p:spPr>
      </p:pic>
      <p:sp>
        <p:nvSpPr>
          <p:cNvPr id="4" name="3 Rectángulo"/>
          <p:cNvSpPr/>
          <p:nvPr/>
        </p:nvSpPr>
        <p:spPr>
          <a:xfrm>
            <a:off x="1381100" y="2571744"/>
            <a:ext cx="3214710" cy="321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pic>
        <p:nvPicPr>
          <p:cNvPr id="4098" name="Picture 2"/>
          <p:cNvPicPr>
            <a:picLocks noChangeAspect="1" noChangeArrowheads="1"/>
          </p:cNvPicPr>
          <p:nvPr/>
        </p:nvPicPr>
        <p:blipFill>
          <a:blip r:embed="rId4"/>
          <a:srcRect/>
          <a:stretch>
            <a:fillRect/>
          </a:stretch>
        </p:blipFill>
        <p:spPr bwMode="auto">
          <a:xfrm>
            <a:off x="1738290" y="3071810"/>
            <a:ext cx="2633589" cy="1928826"/>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1 Rectángulo"/>
          <p:cNvSpPr/>
          <p:nvPr/>
        </p:nvSpPr>
        <p:spPr>
          <a:xfrm>
            <a:off x="1166786" y="2571744"/>
            <a:ext cx="3214710" cy="321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sp>
        <p:nvSpPr>
          <p:cNvPr id="3" name="2 Rectángulo"/>
          <p:cNvSpPr/>
          <p:nvPr/>
        </p:nvSpPr>
        <p:spPr>
          <a:xfrm>
            <a:off x="5391152" y="581004"/>
            <a:ext cx="3214710" cy="321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pic>
        <p:nvPicPr>
          <p:cNvPr id="3073" name="Picture 1"/>
          <p:cNvPicPr>
            <a:picLocks noChangeAspect="1" noChangeArrowheads="1"/>
          </p:cNvPicPr>
          <p:nvPr/>
        </p:nvPicPr>
        <p:blipFill>
          <a:blip r:embed="rId3"/>
          <a:srcRect/>
          <a:stretch>
            <a:fillRect/>
          </a:stretch>
        </p:blipFill>
        <p:spPr bwMode="auto">
          <a:xfrm>
            <a:off x="1666852" y="2857496"/>
            <a:ext cx="2275412" cy="1928826"/>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a:off x="5810256" y="1428736"/>
            <a:ext cx="2578618" cy="1214446"/>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1 Rectángulo"/>
          <p:cNvSpPr/>
          <p:nvPr/>
        </p:nvSpPr>
        <p:spPr>
          <a:xfrm>
            <a:off x="1166786" y="2571744"/>
            <a:ext cx="3214710" cy="321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sp>
        <p:nvSpPr>
          <p:cNvPr id="3" name="2 Rectángulo"/>
          <p:cNvSpPr/>
          <p:nvPr/>
        </p:nvSpPr>
        <p:spPr>
          <a:xfrm>
            <a:off x="5391152" y="581004"/>
            <a:ext cx="3214710" cy="321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pic>
        <p:nvPicPr>
          <p:cNvPr id="49154" name="Picture 2"/>
          <p:cNvPicPr>
            <a:picLocks noChangeAspect="1" noChangeArrowheads="1"/>
          </p:cNvPicPr>
          <p:nvPr/>
        </p:nvPicPr>
        <p:blipFill>
          <a:blip r:embed="rId3"/>
          <a:srcRect/>
          <a:stretch>
            <a:fillRect/>
          </a:stretch>
        </p:blipFill>
        <p:spPr bwMode="auto">
          <a:xfrm>
            <a:off x="1595414" y="3071810"/>
            <a:ext cx="2281551" cy="2000264"/>
          </a:xfrm>
          <a:prstGeom prst="rect">
            <a:avLst/>
          </a:prstGeom>
          <a:noFill/>
          <a:ln w="9525">
            <a:noFill/>
            <a:miter lim="800000"/>
            <a:headEnd/>
            <a:tailEnd/>
          </a:ln>
          <a:effectLst/>
        </p:spPr>
      </p:pic>
      <p:pic>
        <p:nvPicPr>
          <p:cNvPr id="49155" name="Picture 3"/>
          <p:cNvPicPr>
            <a:picLocks noChangeAspect="1" noChangeArrowheads="1"/>
          </p:cNvPicPr>
          <p:nvPr/>
        </p:nvPicPr>
        <p:blipFill>
          <a:blip r:embed="rId4"/>
          <a:srcRect/>
          <a:stretch>
            <a:fillRect/>
          </a:stretch>
        </p:blipFill>
        <p:spPr bwMode="auto">
          <a:xfrm>
            <a:off x="5810256" y="1214422"/>
            <a:ext cx="2536778" cy="171451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1 Rectángulo"/>
          <p:cNvSpPr/>
          <p:nvPr/>
        </p:nvSpPr>
        <p:spPr>
          <a:xfrm>
            <a:off x="1166786" y="2571744"/>
            <a:ext cx="3214710" cy="321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sp>
        <p:nvSpPr>
          <p:cNvPr id="3" name="2 Rectángulo"/>
          <p:cNvSpPr/>
          <p:nvPr/>
        </p:nvSpPr>
        <p:spPr>
          <a:xfrm>
            <a:off x="5391152" y="581004"/>
            <a:ext cx="3214710" cy="321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pic>
        <p:nvPicPr>
          <p:cNvPr id="50178" name="Picture 2"/>
          <p:cNvPicPr>
            <a:picLocks noChangeAspect="1" noChangeArrowheads="1"/>
          </p:cNvPicPr>
          <p:nvPr/>
        </p:nvPicPr>
        <p:blipFill>
          <a:blip r:embed="rId3"/>
          <a:srcRect/>
          <a:stretch>
            <a:fillRect/>
          </a:stretch>
        </p:blipFill>
        <p:spPr bwMode="auto">
          <a:xfrm>
            <a:off x="1452538" y="3214686"/>
            <a:ext cx="2483185" cy="1571636"/>
          </a:xfrm>
          <a:prstGeom prst="rect">
            <a:avLst/>
          </a:prstGeom>
          <a:noFill/>
          <a:ln w="9525">
            <a:noFill/>
            <a:miter lim="800000"/>
            <a:headEnd/>
            <a:tailEnd/>
          </a:ln>
          <a:effectLst/>
        </p:spPr>
      </p:pic>
      <p:pic>
        <p:nvPicPr>
          <p:cNvPr id="50179" name="Picture 3"/>
          <p:cNvPicPr>
            <a:picLocks noChangeAspect="1" noChangeArrowheads="1"/>
          </p:cNvPicPr>
          <p:nvPr/>
        </p:nvPicPr>
        <p:blipFill>
          <a:blip r:embed="rId4"/>
          <a:srcRect/>
          <a:stretch>
            <a:fillRect/>
          </a:stretch>
        </p:blipFill>
        <p:spPr bwMode="auto">
          <a:xfrm>
            <a:off x="5738818" y="1357298"/>
            <a:ext cx="2511959" cy="1285884"/>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1 Rectángulo"/>
          <p:cNvSpPr/>
          <p:nvPr/>
        </p:nvSpPr>
        <p:spPr>
          <a:xfrm>
            <a:off x="1166786" y="2571744"/>
            <a:ext cx="3214710" cy="321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sp>
        <p:nvSpPr>
          <p:cNvPr id="3" name="2 Rectángulo"/>
          <p:cNvSpPr/>
          <p:nvPr/>
        </p:nvSpPr>
        <p:spPr>
          <a:xfrm>
            <a:off x="5391152" y="581004"/>
            <a:ext cx="3214710" cy="321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pic>
        <p:nvPicPr>
          <p:cNvPr id="51202" name="Picture 2"/>
          <p:cNvPicPr>
            <a:picLocks noChangeAspect="1" noChangeArrowheads="1"/>
          </p:cNvPicPr>
          <p:nvPr/>
        </p:nvPicPr>
        <p:blipFill>
          <a:blip r:embed="rId3"/>
          <a:srcRect/>
          <a:stretch>
            <a:fillRect/>
          </a:stretch>
        </p:blipFill>
        <p:spPr bwMode="auto">
          <a:xfrm>
            <a:off x="1452537" y="3071810"/>
            <a:ext cx="2739967" cy="2000264"/>
          </a:xfrm>
          <a:prstGeom prst="rect">
            <a:avLst/>
          </a:prstGeom>
          <a:noFill/>
          <a:ln w="9525">
            <a:noFill/>
            <a:miter lim="800000"/>
            <a:headEnd/>
            <a:tailEnd/>
          </a:ln>
          <a:effectLst/>
        </p:spPr>
      </p:pic>
      <p:pic>
        <p:nvPicPr>
          <p:cNvPr id="51203" name="Picture 3"/>
          <p:cNvPicPr>
            <a:picLocks noChangeAspect="1" noChangeArrowheads="1"/>
          </p:cNvPicPr>
          <p:nvPr/>
        </p:nvPicPr>
        <p:blipFill>
          <a:blip r:embed="rId4"/>
          <a:srcRect/>
          <a:stretch>
            <a:fillRect/>
          </a:stretch>
        </p:blipFill>
        <p:spPr bwMode="auto">
          <a:xfrm>
            <a:off x="5738817" y="1285860"/>
            <a:ext cx="2513559" cy="178595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1 Rectángulo"/>
          <p:cNvSpPr/>
          <p:nvPr/>
        </p:nvSpPr>
        <p:spPr>
          <a:xfrm>
            <a:off x="1166786" y="2571744"/>
            <a:ext cx="3214710" cy="321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sp>
        <p:nvSpPr>
          <p:cNvPr id="3" name="2 Rectángulo"/>
          <p:cNvSpPr/>
          <p:nvPr/>
        </p:nvSpPr>
        <p:spPr>
          <a:xfrm>
            <a:off x="5391152" y="581004"/>
            <a:ext cx="3214710" cy="321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pic>
        <p:nvPicPr>
          <p:cNvPr id="52227" name="Picture 3"/>
          <p:cNvPicPr>
            <a:picLocks noChangeAspect="1" noChangeArrowheads="1"/>
          </p:cNvPicPr>
          <p:nvPr/>
        </p:nvPicPr>
        <p:blipFill>
          <a:blip r:embed="rId3"/>
          <a:srcRect/>
          <a:stretch>
            <a:fillRect/>
          </a:stretch>
        </p:blipFill>
        <p:spPr bwMode="auto">
          <a:xfrm>
            <a:off x="1523976" y="3214686"/>
            <a:ext cx="2612779" cy="1785950"/>
          </a:xfrm>
          <a:prstGeom prst="rect">
            <a:avLst/>
          </a:prstGeom>
          <a:noFill/>
          <a:ln w="9525">
            <a:noFill/>
            <a:miter lim="800000"/>
            <a:headEnd/>
            <a:tailEnd/>
          </a:ln>
          <a:effectLst/>
        </p:spPr>
      </p:pic>
      <p:pic>
        <p:nvPicPr>
          <p:cNvPr id="52228" name="Picture 4"/>
          <p:cNvPicPr>
            <a:picLocks noChangeAspect="1" noChangeArrowheads="1"/>
          </p:cNvPicPr>
          <p:nvPr/>
        </p:nvPicPr>
        <p:blipFill>
          <a:blip r:embed="rId4"/>
          <a:srcRect/>
          <a:stretch>
            <a:fillRect/>
          </a:stretch>
        </p:blipFill>
        <p:spPr bwMode="auto">
          <a:xfrm>
            <a:off x="5810256" y="1714488"/>
            <a:ext cx="2485622" cy="1000132"/>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1 Rectángulo"/>
          <p:cNvSpPr/>
          <p:nvPr/>
        </p:nvSpPr>
        <p:spPr>
          <a:xfrm>
            <a:off x="1166786" y="2571744"/>
            <a:ext cx="3214710" cy="321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sp>
        <p:nvSpPr>
          <p:cNvPr id="3" name="2 Rectángulo"/>
          <p:cNvSpPr/>
          <p:nvPr/>
        </p:nvSpPr>
        <p:spPr>
          <a:xfrm>
            <a:off x="5391152" y="581004"/>
            <a:ext cx="3214710" cy="321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pic>
        <p:nvPicPr>
          <p:cNvPr id="53250" name="Picture 2"/>
          <p:cNvPicPr>
            <a:picLocks noChangeAspect="1" noChangeArrowheads="1"/>
          </p:cNvPicPr>
          <p:nvPr/>
        </p:nvPicPr>
        <p:blipFill>
          <a:blip r:embed="rId3"/>
          <a:srcRect/>
          <a:stretch>
            <a:fillRect/>
          </a:stretch>
        </p:blipFill>
        <p:spPr bwMode="auto">
          <a:xfrm>
            <a:off x="1809727" y="3071810"/>
            <a:ext cx="2035983" cy="1785950"/>
          </a:xfrm>
          <a:prstGeom prst="rect">
            <a:avLst/>
          </a:prstGeom>
          <a:noFill/>
          <a:ln w="9525">
            <a:noFill/>
            <a:miter lim="800000"/>
            <a:headEnd/>
            <a:tailEnd/>
          </a:ln>
          <a:effectLst/>
        </p:spPr>
      </p:pic>
      <p:pic>
        <p:nvPicPr>
          <p:cNvPr id="53251" name="Picture 3"/>
          <p:cNvPicPr>
            <a:picLocks noChangeAspect="1" noChangeArrowheads="1"/>
          </p:cNvPicPr>
          <p:nvPr/>
        </p:nvPicPr>
        <p:blipFill>
          <a:blip r:embed="rId4"/>
          <a:srcRect/>
          <a:stretch>
            <a:fillRect/>
          </a:stretch>
        </p:blipFill>
        <p:spPr bwMode="auto">
          <a:xfrm>
            <a:off x="5881693" y="1285860"/>
            <a:ext cx="2385519" cy="1571636"/>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1 Rectángulo"/>
          <p:cNvSpPr/>
          <p:nvPr/>
        </p:nvSpPr>
        <p:spPr>
          <a:xfrm>
            <a:off x="1166786" y="2571744"/>
            <a:ext cx="3214710" cy="321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sp>
        <p:nvSpPr>
          <p:cNvPr id="3" name="2 Rectángulo"/>
          <p:cNvSpPr/>
          <p:nvPr/>
        </p:nvSpPr>
        <p:spPr>
          <a:xfrm>
            <a:off x="5391152" y="581004"/>
            <a:ext cx="3214710" cy="321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pic>
        <p:nvPicPr>
          <p:cNvPr id="54274" name="Picture 2"/>
          <p:cNvPicPr>
            <a:picLocks noChangeAspect="1" noChangeArrowheads="1"/>
          </p:cNvPicPr>
          <p:nvPr/>
        </p:nvPicPr>
        <p:blipFill>
          <a:blip r:embed="rId3"/>
          <a:srcRect/>
          <a:stretch>
            <a:fillRect/>
          </a:stretch>
        </p:blipFill>
        <p:spPr bwMode="auto">
          <a:xfrm>
            <a:off x="1666852" y="3286124"/>
            <a:ext cx="2388070" cy="1500198"/>
          </a:xfrm>
          <a:prstGeom prst="rect">
            <a:avLst/>
          </a:prstGeom>
          <a:noFill/>
          <a:ln w="9525">
            <a:noFill/>
            <a:miter lim="800000"/>
            <a:headEnd/>
            <a:tailEnd/>
          </a:ln>
          <a:effectLst/>
        </p:spPr>
      </p:pic>
      <p:pic>
        <p:nvPicPr>
          <p:cNvPr id="54275" name="Picture 3"/>
          <p:cNvPicPr>
            <a:picLocks noChangeAspect="1" noChangeArrowheads="1"/>
          </p:cNvPicPr>
          <p:nvPr/>
        </p:nvPicPr>
        <p:blipFill>
          <a:blip r:embed="rId4"/>
          <a:srcRect/>
          <a:stretch>
            <a:fillRect/>
          </a:stretch>
        </p:blipFill>
        <p:spPr bwMode="auto">
          <a:xfrm>
            <a:off x="5953132" y="1214422"/>
            <a:ext cx="2143140" cy="206434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23844" y="928670"/>
            <a:ext cx="9072626" cy="5286412"/>
          </a:xfrm>
        </p:spPr>
        <p:txBody>
          <a:bodyPr>
            <a:normAutofit fontScale="92500" lnSpcReduction="20000"/>
          </a:bodyPr>
          <a:lstStyle/>
          <a:p>
            <a:pPr>
              <a:lnSpc>
                <a:spcPct val="110000"/>
              </a:lnSpc>
              <a:spcBef>
                <a:spcPts val="0"/>
              </a:spcBef>
            </a:pPr>
            <a:r>
              <a:rPr lang="en-GB" dirty="0">
                <a:solidFill>
                  <a:schemeClr val="bg1"/>
                </a:solidFill>
              </a:rPr>
              <a:t>At school Henri noticed that Victor had </a:t>
            </a:r>
            <a:r>
              <a:rPr lang="en-GB" dirty="0" smtClean="0">
                <a:solidFill>
                  <a:schemeClr val="bg1"/>
                </a:solidFill>
              </a:rPr>
              <a:t>an </a:t>
            </a:r>
            <a:r>
              <a:rPr lang="en-GB" dirty="0">
                <a:solidFill>
                  <a:schemeClr val="bg1"/>
                </a:solidFill>
              </a:rPr>
              <a:t>unusual power of mind, and it wasn’t always easy to be with him.</a:t>
            </a:r>
            <a:endParaRPr lang="es-ES" dirty="0">
              <a:solidFill>
                <a:schemeClr val="bg1"/>
              </a:solidFill>
            </a:endParaRPr>
          </a:p>
          <a:p>
            <a:pPr>
              <a:lnSpc>
                <a:spcPct val="110000"/>
              </a:lnSpc>
              <a:spcBef>
                <a:spcPts val="0"/>
              </a:spcBef>
            </a:pPr>
            <a:r>
              <a:rPr lang="en-GB" dirty="0">
                <a:solidFill>
                  <a:schemeClr val="bg1"/>
                </a:solidFill>
              </a:rPr>
              <a:t>Henri used to play with V</a:t>
            </a:r>
            <a:r>
              <a:rPr lang="en-GB" dirty="0" smtClean="0">
                <a:solidFill>
                  <a:schemeClr val="bg1"/>
                </a:solidFill>
              </a:rPr>
              <a:t>ictor’s brothers, Elizabeth and William. </a:t>
            </a:r>
            <a:r>
              <a:rPr lang="en-GB" dirty="0">
                <a:solidFill>
                  <a:schemeClr val="bg1"/>
                </a:solidFill>
              </a:rPr>
              <a:t>One day they found </a:t>
            </a:r>
            <a:r>
              <a:rPr lang="en-GB" dirty="0" smtClean="0">
                <a:solidFill>
                  <a:schemeClr val="bg1"/>
                </a:solidFill>
              </a:rPr>
              <a:t>an </a:t>
            </a:r>
            <a:r>
              <a:rPr lang="en-GB" dirty="0">
                <a:solidFill>
                  <a:schemeClr val="bg1"/>
                </a:solidFill>
              </a:rPr>
              <a:t>old book and Frankenstein began to study it every day. Henri and his friends enjoyed helping Frankenstein with his experiments. He was trying to find the magic </a:t>
            </a:r>
            <a:r>
              <a:rPr lang="en-GB" dirty="0" smtClean="0">
                <a:solidFill>
                  <a:schemeClr val="bg1"/>
                </a:solidFill>
              </a:rPr>
              <a:t>liquid. He thought  that with that liquid man could live forever.</a:t>
            </a:r>
            <a:endParaRPr lang="es-ES" dirty="0" smtClean="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1 Rectángulo"/>
          <p:cNvSpPr/>
          <p:nvPr/>
        </p:nvSpPr>
        <p:spPr>
          <a:xfrm>
            <a:off x="1166786" y="2571744"/>
            <a:ext cx="3214710" cy="321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sp>
        <p:nvSpPr>
          <p:cNvPr id="3" name="2 Rectángulo"/>
          <p:cNvSpPr/>
          <p:nvPr/>
        </p:nvSpPr>
        <p:spPr>
          <a:xfrm>
            <a:off x="5391152" y="581004"/>
            <a:ext cx="3214710" cy="321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pic>
        <p:nvPicPr>
          <p:cNvPr id="55298" name="Picture 2"/>
          <p:cNvPicPr>
            <a:picLocks noChangeAspect="1" noChangeArrowheads="1"/>
          </p:cNvPicPr>
          <p:nvPr/>
        </p:nvPicPr>
        <p:blipFill>
          <a:blip r:embed="rId3"/>
          <a:srcRect/>
          <a:stretch>
            <a:fillRect/>
          </a:stretch>
        </p:blipFill>
        <p:spPr bwMode="auto">
          <a:xfrm>
            <a:off x="1595414" y="3071810"/>
            <a:ext cx="2400961" cy="2143140"/>
          </a:xfrm>
          <a:prstGeom prst="rect">
            <a:avLst/>
          </a:prstGeom>
          <a:noFill/>
          <a:ln w="9525">
            <a:noFill/>
            <a:miter lim="800000"/>
            <a:headEnd/>
            <a:tailEnd/>
          </a:ln>
          <a:effectLst/>
        </p:spPr>
      </p:pic>
      <p:pic>
        <p:nvPicPr>
          <p:cNvPr id="55299" name="Picture 3"/>
          <p:cNvPicPr>
            <a:picLocks noChangeAspect="1" noChangeArrowheads="1"/>
          </p:cNvPicPr>
          <p:nvPr/>
        </p:nvPicPr>
        <p:blipFill>
          <a:blip r:embed="rId4"/>
          <a:srcRect/>
          <a:stretch>
            <a:fillRect/>
          </a:stretch>
        </p:blipFill>
        <p:spPr bwMode="auto">
          <a:xfrm>
            <a:off x="5738817" y="1214422"/>
            <a:ext cx="2496329" cy="2000264"/>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AutoShape 2" descr="2Q=="/>
          <p:cNvSpPr>
            <a:spLocks noChangeAspect="1" noChangeArrowheads="1"/>
          </p:cNvSpPr>
          <p:nvPr/>
        </p:nvSpPr>
        <p:spPr bwMode="auto">
          <a:xfrm>
            <a:off x="370022" y="46039"/>
            <a:ext cx="1568450" cy="1095375"/>
          </a:xfrm>
          <a:prstGeom prst="rect">
            <a:avLst/>
          </a:prstGeom>
          <a:noFill/>
          <a:ln w="9525">
            <a:noFill/>
            <a:miter lim="800000"/>
            <a:headEnd/>
            <a:tailEnd/>
          </a:ln>
        </p:spPr>
        <p:txBody>
          <a:bodyPr/>
          <a:lstStyle/>
          <a:p>
            <a:endParaRPr lang="es-ES"/>
          </a:p>
        </p:txBody>
      </p:sp>
      <p:grpSp>
        <p:nvGrpSpPr>
          <p:cNvPr id="3" name="Group 3"/>
          <p:cNvGrpSpPr>
            <a:grpSpLocks/>
          </p:cNvGrpSpPr>
          <p:nvPr/>
        </p:nvGrpSpPr>
        <p:grpSpPr bwMode="auto">
          <a:xfrm>
            <a:off x="428628" y="1"/>
            <a:ext cx="4452934" cy="3143248"/>
            <a:chOff x="1230" y="1005"/>
            <a:chExt cx="3300" cy="2310"/>
          </a:xfrm>
        </p:grpSpPr>
        <p:pic>
          <p:nvPicPr>
            <p:cNvPr id="2" name="Picture 4" descr="historias-para-no-dormir-94"/>
            <p:cNvPicPr>
              <a:picLocks noChangeAspect="1" noChangeArrowheads="1"/>
            </p:cNvPicPr>
            <p:nvPr/>
          </p:nvPicPr>
          <p:blipFill>
            <a:blip r:embed="rId2"/>
            <a:srcRect/>
            <a:stretch>
              <a:fillRect/>
            </a:stretch>
          </p:blipFill>
          <p:spPr bwMode="auto">
            <a:xfrm>
              <a:off x="1230" y="1005"/>
              <a:ext cx="3300" cy="2310"/>
            </a:xfrm>
            <a:prstGeom prst="rect">
              <a:avLst/>
            </a:prstGeom>
            <a:noFill/>
            <a:ln w="9525">
              <a:noFill/>
              <a:miter lim="800000"/>
              <a:headEnd/>
              <a:tailEnd/>
            </a:ln>
          </p:spPr>
        </p:pic>
        <p:sp>
          <p:nvSpPr>
            <p:cNvPr id="8207" name="Rectangle 5"/>
            <p:cNvSpPr>
              <a:spLocks noChangeArrowheads="1"/>
            </p:cNvSpPr>
            <p:nvPr/>
          </p:nvSpPr>
          <p:spPr bwMode="auto">
            <a:xfrm>
              <a:off x="2064" y="1117"/>
              <a:ext cx="771" cy="1361"/>
            </a:xfrm>
            <a:prstGeom prst="rect">
              <a:avLst/>
            </a:prstGeom>
            <a:solidFill>
              <a:srgbClr val="DDDDDD"/>
            </a:solidFill>
            <a:ln w="9525" algn="ctr">
              <a:noFill/>
              <a:miter lim="800000"/>
              <a:headEnd/>
              <a:tailEnd/>
            </a:ln>
          </p:spPr>
          <p:txBody>
            <a:bodyPr wrap="none" anchor="ctr"/>
            <a:lstStyle/>
            <a:p>
              <a:endParaRPr lang="es-ES"/>
            </a:p>
          </p:txBody>
        </p:sp>
      </p:grpSp>
      <p:sp>
        <p:nvSpPr>
          <p:cNvPr id="8197" name="Rectangle 7"/>
          <p:cNvSpPr>
            <a:spLocks noChangeArrowheads="1"/>
          </p:cNvSpPr>
          <p:nvPr/>
        </p:nvSpPr>
        <p:spPr bwMode="auto">
          <a:xfrm>
            <a:off x="1452538" y="1428736"/>
            <a:ext cx="2274982" cy="1643527"/>
          </a:xfrm>
          <a:prstGeom prst="rect">
            <a:avLst/>
          </a:prstGeom>
          <a:noFill/>
          <a:ln w="9525" algn="ctr">
            <a:noFill/>
            <a:miter lim="800000"/>
            <a:headEnd/>
            <a:tailEnd/>
          </a:ln>
        </p:spPr>
        <p:txBody>
          <a:bodyPr wrap="none">
            <a:spAutoFit/>
          </a:bodyPr>
          <a:lstStyle/>
          <a:p>
            <a:pPr>
              <a:lnSpc>
                <a:spcPct val="70000"/>
              </a:lnSpc>
            </a:pPr>
            <a:r>
              <a:rPr lang="gl-ES" sz="4800" b="1" dirty="0" smtClean="0">
                <a:solidFill>
                  <a:schemeClr val="tx1"/>
                </a:solidFill>
                <a:latin typeface="Chiller" pitchFamily="82" charset="0"/>
              </a:rPr>
              <a:t>For</a:t>
            </a:r>
          </a:p>
          <a:p>
            <a:pPr>
              <a:lnSpc>
                <a:spcPct val="70000"/>
              </a:lnSpc>
            </a:pPr>
            <a:r>
              <a:rPr lang="gl-ES" sz="4800" b="1" dirty="0" err="1" smtClean="0">
                <a:solidFill>
                  <a:schemeClr val="tx1"/>
                </a:solidFill>
                <a:latin typeface="Chiller" pitchFamily="82" charset="0"/>
              </a:rPr>
              <a:t>Further</a:t>
            </a:r>
            <a:endParaRPr lang="gl-ES" sz="4800" b="1" dirty="0" smtClean="0">
              <a:solidFill>
                <a:schemeClr val="tx1"/>
              </a:solidFill>
              <a:latin typeface="Chiller" pitchFamily="82" charset="0"/>
            </a:endParaRPr>
          </a:p>
          <a:p>
            <a:pPr>
              <a:lnSpc>
                <a:spcPct val="70000"/>
              </a:lnSpc>
            </a:pPr>
            <a:r>
              <a:rPr lang="gl-ES" sz="4800" b="1" dirty="0" err="1" smtClean="0">
                <a:latin typeface="Chiller" pitchFamily="82" charset="0"/>
              </a:rPr>
              <a:t>information</a:t>
            </a:r>
            <a:r>
              <a:rPr lang="gl-ES" sz="4800" b="1" dirty="0" smtClean="0">
                <a:solidFill>
                  <a:schemeClr val="tx1"/>
                </a:solidFill>
                <a:latin typeface="Chiller" pitchFamily="82" charset="0"/>
              </a:rPr>
              <a:t>:</a:t>
            </a:r>
            <a:endParaRPr lang="gl-ES" sz="4800" b="1" dirty="0">
              <a:solidFill>
                <a:schemeClr val="tx1"/>
              </a:solidFill>
              <a:latin typeface="Chiller" pitchFamily="82" charset="0"/>
            </a:endParaRPr>
          </a:p>
        </p:txBody>
      </p:sp>
      <p:sp>
        <p:nvSpPr>
          <p:cNvPr id="8201" name="Rectangle 9"/>
          <p:cNvSpPr>
            <a:spLocks noChangeArrowheads="1"/>
          </p:cNvSpPr>
          <p:nvPr/>
        </p:nvSpPr>
        <p:spPr bwMode="auto">
          <a:xfrm>
            <a:off x="595282" y="3643314"/>
            <a:ext cx="7215238" cy="2022468"/>
          </a:xfrm>
          <a:prstGeom prst="rect">
            <a:avLst/>
          </a:prstGeom>
          <a:noFill/>
          <a:ln w="9525">
            <a:noFill/>
            <a:miter lim="800000"/>
            <a:headEnd/>
            <a:tailEnd/>
          </a:ln>
        </p:spPr>
        <p:txBody>
          <a:bodyPr/>
          <a:lstStyle/>
          <a:p>
            <a:pPr marL="533400" indent="-533400" algn="l">
              <a:spcBef>
                <a:spcPct val="20000"/>
              </a:spcBef>
            </a:pPr>
            <a:r>
              <a:rPr lang="gl-ES" sz="6000" b="1" dirty="0" smtClean="0">
                <a:solidFill>
                  <a:srgbClr val="FFFF00"/>
                </a:solidFill>
              </a:rPr>
              <a:t>FILMS</a:t>
            </a:r>
            <a:endParaRPr lang="gl-ES" sz="6000" b="1" dirty="0" smtClean="0">
              <a:solidFill>
                <a:srgbClr val="FFFF00"/>
              </a:solidFill>
            </a:endParaRPr>
          </a:p>
          <a:p>
            <a:pPr marL="533400" indent="-533400" algn="l">
              <a:spcBef>
                <a:spcPct val="20000"/>
              </a:spcBef>
              <a:buFontTx/>
              <a:buAutoNum type="arabicPeriod"/>
            </a:pPr>
            <a:endParaRPr lang="gl-ES" sz="2400" b="1" dirty="0" smtClean="0">
              <a:solidFill>
                <a:schemeClr val="bg1"/>
              </a:solidFill>
            </a:endParaRPr>
          </a:p>
          <a:p>
            <a:pPr marL="533400" indent="-533400" algn="l">
              <a:spcBef>
                <a:spcPct val="20000"/>
              </a:spcBef>
            </a:pPr>
            <a:r>
              <a:rPr lang="gl-ES" sz="2400" b="1" dirty="0" smtClean="0">
                <a:solidFill>
                  <a:schemeClr val="bg2">
                    <a:lumMod val="75000"/>
                  </a:schemeClr>
                </a:solidFill>
              </a:rPr>
              <a:t>The </a:t>
            </a:r>
            <a:r>
              <a:rPr lang="gl-ES" sz="2400" b="1" dirty="0" err="1" smtClean="0">
                <a:solidFill>
                  <a:schemeClr val="bg2">
                    <a:lumMod val="75000"/>
                  </a:schemeClr>
                </a:solidFill>
              </a:rPr>
              <a:t>original</a:t>
            </a:r>
            <a:r>
              <a:rPr lang="gl-ES" sz="2400" b="1" dirty="0" smtClean="0">
                <a:solidFill>
                  <a:schemeClr val="bg2">
                    <a:lumMod val="75000"/>
                  </a:schemeClr>
                </a:solidFill>
              </a:rPr>
              <a:t>: </a:t>
            </a:r>
          </a:p>
          <a:p>
            <a:pPr marL="533400" indent="-533400" algn="l">
              <a:spcBef>
                <a:spcPct val="20000"/>
              </a:spcBef>
            </a:pPr>
            <a:r>
              <a:rPr lang="gl-ES" sz="2400" b="1" i="1" dirty="0" err="1" smtClean="0">
                <a:solidFill>
                  <a:schemeClr val="bg1"/>
                </a:solidFill>
              </a:rPr>
              <a:t>Frankenstein</a:t>
            </a:r>
            <a:r>
              <a:rPr lang="gl-ES" sz="2400" b="1" i="1" dirty="0" smtClean="0">
                <a:solidFill>
                  <a:schemeClr val="bg1"/>
                </a:solidFill>
              </a:rPr>
              <a:t>,</a:t>
            </a:r>
            <a:r>
              <a:rPr lang="gl-ES" sz="2400" b="1" dirty="0" smtClean="0">
                <a:solidFill>
                  <a:schemeClr val="bg1"/>
                </a:solidFill>
              </a:rPr>
              <a:t> </a:t>
            </a:r>
            <a:r>
              <a:rPr lang="gl-ES" sz="2400" b="1" dirty="0" err="1" smtClean="0">
                <a:solidFill>
                  <a:schemeClr val="bg1"/>
                </a:solidFill>
              </a:rPr>
              <a:t>James</a:t>
            </a:r>
            <a:r>
              <a:rPr lang="gl-ES" sz="2400" b="1" dirty="0" smtClean="0">
                <a:solidFill>
                  <a:schemeClr val="bg1"/>
                </a:solidFill>
              </a:rPr>
              <a:t> </a:t>
            </a:r>
            <a:r>
              <a:rPr lang="gl-ES" sz="2400" b="1" dirty="0" err="1">
                <a:solidFill>
                  <a:schemeClr val="bg1"/>
                </a:solidFill>
              </a:rPr>
              <a:t>Whale</a:t>
            </a:r>
            <a:r>
              <a:rPr lang="gl-ES" sz="2400" b="1" dirty="0">
                <a:solidFill>
                  <a:schemeClr val="bg1"/>
                </a:solidFill>
              </a:rPr>
              <a:t>, </a:t>
            </a:r>
            <a:r>
              <a:rPr lang="gl-ES" sz="2400" b="1" dirty="0" smtClean="0">
                <a:solidFill>
                  <a:schemeClr val="bg1"/>
                </a:solidFill>
              </a:rPr>
              <a:t>1932.</a:t>
            </a:r>
          </a:p>
        </p:txBody>
      </p:sp>
      <p:pic>
        <p:nvPicPr>
          <p:cNvPr id="58370" name="Picture 2" descr="http://bp1.blogger.com/_6KAWcXP_hmI/SAXBz9l_BnI/AAAAAAAAACg/xFgCoV_3E_I/s400/safaf.JPG">
            <a:hlinkClick r:id="rId3"/>
          </p:cNvPr>
          <p:cNvPicPr>
            <a:picLocks noChangeAspect="1" noChangeArrowheads="1"/>
          </p:cNvPicPr>
          <p:nvPr/>
        </p:nvPicPr>
        <p:blipFill>
          <a:blip r:embed="rId4"/>
          <a:srcRect/>
          <a:stretch>
            <a:fillRect/>
          </a:stretch>
        </p:blipFill>
        <p:spPr bwMode="auto">
          <a:xfrm>
            <a:off x="5381628" y="642918"/>
            <a:ext cx="3810000" cy="2676525"/>
          </a:xfrm>
          <a:prstGeom prst="rect">
            <a:avLst/>
          </a:prstGeom>
          <a:noFill/>
        </p:spPr>
      </p:pic>
      <p:pic>
        <p:nvPicPr>
          <p:cNvPr id="58372" name="Picture 4" descr="http://www.jahsonic.com/Frankenstein.jpg">
            <a:hlinkClick r:id="rId5"/>
          </p:cNvPr>
          <p:cNvPicPr>
            <a:picLocks noChangeAspect="1" noChangeArrowheads="1"/>
          </p:cNvPicPr>
          <p:nvPr/>
        </p:nvPicPr>
        <p:blipFill>
          <a:blip r:embed="rId6"/>
          <a:srcRect/>
          <a:stretch>
            <a:fillRect/>
          </a:stretch>
        </p:blipFill>
        <p:spPr bwMode="auto">
          <a:xfrm>
            <a:off x="7264734" y="3500438"/>
            <a:ext cx="2060251" cy="26669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0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6" name="Group 3"/>
          <p:cNvGrpSpPr>
            <a:grpSpLocks/>
          </p:cNvGrpSpPr>
          <p:nvPr/>
        </p:nvGrpSpPr>
        <p:grpSpPr bwMode="auto">
          <a:xfrm>
            <a:off x="428628" y="1"/>
            <a:ext cx="4452934" cy="3143248"/>
            <a:chOff x="1230" y="1005"/>
            <a:chExt cx="3300" cy="2310"/>
          </a:xfrm>
        </p:grpSpPr>
        <p:pic>
          <p:nvPicPr>
            <p:cNvPr id="17" name="Picture 4" descr="historias-para-no-dormir-94"/>
            <p:cNvPicPr>
              <a:picLocks noChangeAspect="1" noChangeArrowheads="1"/>
            </p:cNvPicPr>
            <p:nvPr/>
          </p:nvPicPr>
          <p:blipFill>
            <a:blip r:embed="rId2"/>
            <a:srcRect/>
            <a:stretch>
              <a:fillRect/>
            </a:stretch>
          </p:blipFill>
          <p:spPr bwMode="auto">
            <a:xfrm>
              <a:off x="1230" y="1005"/>
              <a:ext cx="3300" cy="2310"/>
            </a:xfrm>
            <a:prstGeom prst="rect">
              <a:avLst/>
            </a:prstGeom>
            <a:noFill/>
            <a:ln w="9525">
              <a:noFill/>
              <a:miter lim="800000"/>
              <a:headEnd/>
              <a:tailEnd/>
            </a:ln>
          </p:spPr>
        </p:pic>
        <p:sp>
          <p:nvSpPr>
            <p:cNvPr id="18" name="Rectangle 5"/>
            <p:cNvSpPr>
              <a:spLocks noChangeArrowheads="1"/>
            </p:cNvSpPr>
            <p:nvPr/>
          </p:nvSpPr>
          <p:spPr bwMode="auto">
            <a:xfrm>
              <a:off x="2064" y="1117"/>
              <a:ext cx="771" cy="1361"/>
            </a:xfrm>
            <a:prstGeom prst="rect">
              <a:avLst/>
            </a:prstGeom>
            <a:solidFill>
              <a:srgbClr val="DDDDDD"/>
            </a:solidFill>
            <a:ln w="9525" algn="ctr">
              <a:noFill/>
              <a:miter lim="800000"/>
              <a:headEnd/>
              <a:tailEnd/>
            </a:ln>
          </p:spPr>
          <p:txBody>
            <a:bodyPr wrap="none" anchor="ctr"/>
            <a:lstStyle/>
            <a:p>
              <a:endParaRPr lang="es-ES"/>
            </a:p>
          </p:txBody>
        </p:sp>
      </p:grpSp>
      <p:sp>
        <p:nvSpPr>
          <p:cNvPr id="8201" name="Rectangle 9"/>
          <p:cNvSpPr>
            <a:spLocks noChangeArrowheads="1"/>
          </p:cNvSpPr>
          <p:nvPr/>
        </p:nvSpPr>
        <p:spPr bwMode="auto">
          <a:xfrm>
            <a:off x="595282" y="3571876"/>
            <a:ext cx="8715436" cy="2428892"/>
          </a:xfrm>
          <a:prstGeom prst="rect">
            <a:avLst/>
          </a:prstGeom>
          <a:noFill/>
          <a:ln w="9525">
            <a:noFill/>
            <a:miter lim="800000"/>
            <a:headEnd/>
            <a:tailEnd/>
          </a:ln>
        </p:spPr>
        <p:txBody>
          <a:bodyPr/>
          <a:lstStyle/>
          <a:p>
            <a:pPr marL="533400" indent="-533400">
              <a:spcBef>
                <a:spcPct val="20000"/>
              </a:spcBef>
            </a:pPr>
            <a:r>
              <a:rPr lang="gl-ES" sz="6000" b="1" dirty="0" smtClean="0">
                <a:solidFill>
                  <a:srgbClr val="FFFF00"/>
                </a:solidFill>
              </a:rPr>
              <a:t>FILMS</a:t>
            </a:r>
          </a:p>
          <a:p>
            <a:pPr marL="533400" indent="-533400" algn="l">
              <a:spcBef>
                <a:spcPct val="20000"/>
              </a:spcBef>
              <a:buFontTx/>
              <a:buAutoNum type="arabicPeriod"/>
            </a:pPr>
            <a:endParaRPr lang="gl-ES" b="1" dirty="0" smtClean="0">
              <a:solidFill>
                <a:schemeClr val="bg1"/>
              </a:solidFill>
            </a:endParaRPr>
          </a:p>
          <a:p>
            <a:pPr marL="533400" indent="-533400">
              <a:spcBef>
                <a:spcPct val="20000"/>
              </a:spcBef>
            </a:pPr>
            <a:r>
              <a:rPr lang="gl-ES" sz="2400" b="1" dirty="0" err="1" smtClean="0">
                <a:solidFill>
                  <a:schemeClr val="bg2">
                    <a:lumMod val="75000"/>
                  </a:schemeClr>
                </a:solidFill>
              </a:rPr>
              <a:t>Where</a:t>
            </a:r>
            <a:r>
              <a:rPr lang="gl-ES" sz="2400" b="1" dirty="0" smtClean="0">
                <a:solidFill>
                  <a:schemeClr val="bg2">
                    <a:lumMod val="75000"/>
                  </a:schemeClr>
                </a:solidFill>
              </a:rPr>
              <a:t> </a:t>
            </a:r>
            <a:r>
              <a:rPr lang="gl-ES" sz="2400" b="1" dirty="0" err="1" smtClean="0">
                <a:solidFill>
                  <a:schemeClr val="bg2">
                    <a:lumMod val="75000"/>
                  </a:schemeClr>
                </a:solidFill>
              </a:rPr>
              <a:t>his</a:t>
            </a:r>
            <a:r>
              <a:rPr lang="gl-ES" sz="2400" b="1" dirty="0" smtClean="0">
                <a:solidFill>
                  <a:schemeClr val="bg2">
                    <a:lumMod val="75000"/>
                  </a:schemeClr>
                </a:solidFill>
              </a:rPr>
              <a:t> </a:t>
            </a:r>
            <a:r>
              <a:rPr lang="gl-ES" sz="2400" b="1" dirty="0" err="1" smtClean="0">
                <a:solidFill>
                  <a:schemeClr val="bg2">
                    <a:lumMod val="75000"/>
                  </a:schemeClr>
                </a:solidFill>
              </a:rPr>
              <a:t>girlfriend</a:t>
            </a:r>
            <a:r>
              <a:rPr lang="gl-ES" sz="2400" b="1" dirty="0" smtClean="0">
                <a:solidFill>
                  <a:schemeClr val="bg2">
                    <a:lumMod val="75000"/>
                  </a:schemeClr>
                </a:solidFill>
              </a:rPr>
              <a:t> </a:t>
            </a:r>
            <a:r>
              <a:rPr lang="gl-ES" sz="2400" b="1" dirty="0" err="1" smtClean="0">
                <a:solidFill>
                  <a:schemeClr val="bg2">
                    <a:lumMod val="75000"/>
                  </a:schemeClr>
                </a:solidFill>
              </a:rPr>
              <a:t>was</a:t>
            </a:r>
            <a:r>
              <a:rPr lang="gl-ES" sz="2400" b="1" dirty="0" smtClean="0">
                <a:solidFill>
                  <a:schemeClr val="bg2">
                    <a:lumMod val="75000"/>
                  </a:schemeClr>
                </a:solidFill>
              </a:rPr>
              <a:t> </a:t>
            </a:r>
            <a:r>
              <a:rPr lang="gl-ES" sz="2400" b="1" dirty="0" err="1" smtClean="0">
                <a:solidFill>
                  <a:schemeClr val="bg2">
                    <a:lumMod val="75000"/>
                  </a:schemeClr>
                </a:solidFill>
              </a:rPr>
              <a:t>born</a:t>
            </a:r>
            <a:r>
              <a:rPr lang="gl-ES" sz="2400" b="1" dirty="0" smtClean="0">
                <a:solidFill>
                  <a:schemeClr val="bg2">
                    <a:lumMod val="75000"/>
                  </a:schemeClr>
                </a:solidFill>
              </a:rPr>
              <a:t>:</a:t>
            </a:r>
            <a:endParaRPr lang="gl-ES" sz="2400" b="1" dirty="0" smtClean="0">
              <a:solidFill>
                <a:schemeClr val="bg2">
                  <a:lumMod val="75000"/>
                </a:schemeClr>
              </a:solidFill>
            </a:endParaRPr>
          </a:p>
          <a:p>
            <a:pPr marL="533400" indent="-533400">
              <a:spcBef>
                <a:spcPct val="20000"/>
              </a:spcBef>
            </a:pPr>
            <a:r>
              <a:rPr lang="gl-ES" sz="2400" b="1" i="1" dirty="0" err="1" smtClean="0">
                <a:solidFill>
                  <a:schemeClr val="bg1"/>
                </a:solidFill>
              </a:rPr>
              <a:t>Bride</a:t>
            </a:r>
            <a:r>
              <a:rPr lang="gl-ES" sz="2400" b="1" i="1" dirty="0" smtClean="0">
                <a:solidFill>
                  <a:schemeClr val="bg1"/>
                </a:solidFill>
              </a:rPr>
              <a:t> </a:t>
            </a:r>
            <a:r>
              <a:rPr lang="gl-ES" sz="2400" b="1" i="1" dirty="0" err="1" smtClean="0">
                <a:solidFill>
                  <a:schemeClr val="bg1"/>
                </a:solidFill>
              </a:rPr>
              <a:t>of</a:t>
            </a:r>
            <a:r>
              <a:rPr lang="gl-ES" sz="2400" b="1" i="1" dirty="0" smtClean="0">
                <a:solidFill>
                  <a:schemeClr val="bg1"/>
                </a:solidFill>
              </a:rPr>
              <a:t> </a:t>
            </a:r>
            <a:r>
              <a:rPr lang="gl-ES" sz="2400" b="1" i="1" dirty="0" err="1" smtClean="0">
                <a:solidFill>
                  <a:schemeClr val="bg1"/>
                </a:solidFill>
              </a:rPr>
              <a:t>Frankenstein</a:t>
            </a:r>
            <a:r>
              <a:rPr lang="gl-ES" sz="2400" b="1" dirty="0" smtClean="0">
                <a:solidFill>
                  <a:schemeClr val="bg1"/>
                </a:solidFill>
              </a:rPr>
              <a:t>, </a:t>
            </a:r>
            <a:r>
              <a:rPr lang="gl-ES" sz="2400" b="1" dirty="0" err="1" smtClean="0">
                <a:solidFill>
                  <a:schemeClr val="bg1"/>
                </a:solidFill>
              </a:rPr>
              <a:t>James</a:t>
            </a:r>
            <a:r>
              <a:rPr lang="gl-ES" sz="2400" b="1" dirty="0" smtClean="0">
                <a:solidFill>
                  <a:schemeClr val="bg1"/>
                </a:solidFill>
              </a:rPr>
              <a:t> </a:t>
            </a:r>
            <a:r>
              <a:rPr lang="gl-ES" sz="2400" b="1" dirty="0" err="1" smtClean="0">
                <a:solidFill>
                  <a:schemeClr val="bg1"/>
                </a:solidFill>
              </a:rPr>
              <a:t>Whale</a:t>
            </a:r>
            <a:r>
              <a:rPr lang="gl-ES" sz="2400" b="1" dirty="0" smtClean="0">
                <a:solidFill>
                  <a:schemeClr val="bg1"/>
                </a:solidFill>
              </a:rPr>
              <a:t>, 1935.</a:t>
            </a:r>
            <a:endParaRPr lang="gl-ES" sz="2400" b="1" dirty="0">
              <a:solidFill>
                <a:schemeClr val="bg1"/>
              </a:solidFill>
            </a:endParaRPr>
          </a:p>
        </p:txBody>
      </p:sp>
      <p:pic>
        <p:nvPicPr>
          <p:cNvPr id="57346" name="Picture 2" descr="http://1.bp.blogspot.com/_toEo9yVfPYc/SdktkZs0WvI/AAAAAAAAAFc/npKQI8o__OE/s400/bride_of_frankenstein_elsa_lanchester2.jpg">
            <a:hlinkClick r:id="rId3"/>
          </p:cNvPr>
          <p:cNvPicPr>
            <a:picLocks noChangeAspect="1" noChangeArrowheads="1"/>
          </p:cNvPicPr>
          <p:nvPr/>
        </p:nvPicPr>
        <p:blipFill>
          <a:blip r:embed="rId4"/>
          <a:srcRect/>
          <a:stretch>
            <a:fillRect/>
          </a:stretch>
        </p:blipFill>
        <p:spPr bwMode="auto">
          <a:xfrm>
            <a:off x="5310190" y="1571612"/>
            <a:ext cx="3276600" cy="2819401"/>
          </a:xfrm>
          <a:prstGeom prst="rect">
            <a:avLst/>
          </a:prstGeom>
          <a:noFill/>
        </p:spPr>
      </p:pic>
      <p:sp>
        <p:nvSpPr>
          <p:cNvPr id="9" name="Rectangle 7"/>
          <p:cNvSpPr>
            <a:spLocks noChangeArrowheads="1"/>
          </p:cNvSpPr>
          <p:nvPr/>
        </p:nvSpPr>
        <p:spPr bwMode="auto">
          <a:xfrm>
            <a:off x="1452538" y="1428736"/>
            <a:ext cx="2274982" cy="1643527"/>
          </a:xfrm>
          <a:prstGeom prst="rect">
            <a:avLst/>
          </a:prstGeom>
          <a:noFill/>
          <a:ln w="9525" algn="ctr">
            <a:noFill/>
            <a:miter lim="800000"/>
            <a:headEnd/>
            <a:tailEnd/>
          </a:ln>
        </p:spPr>
        <p:txBody>
          <a:bodyPr wrap="none">
            <a:spAutoFit/>
          </a:bodyPr>
          <a:lstStyle/>
          <a:p>
            <a:pPr>
              <a:lnSpc>
                <a:spcPct val="70000"/>
              </a:lnSpc>
            </a:pPr>
            <a:r>
              <a:rPr lang="gl-ES" sz="4800" b="1" dirty="0" smtClean="0">
                <a:solidFill>
                  <a:schemeClr val="tx1"/>
                </a:solidFill>
                <a:latin typeface="Chiller" pitchFamily="82" charset="0"/>
              </a:rPr>
              <a:t>For</a:t>
            </a:r>
          </a:p>
          <a:p>
            <a:pPr>
              <a:lnSpc>
                <a:spcPct val="70000"/>
              </a:lnSpc>
            </a:pPr>
            <a:r>
              <a:rPr lang="gl-ES" sz="4800" b="1" dirty="0" err="1" smtClean="0">
                <a:solidFill>
                  <a:schemeClr val="tx1"/>
                </a:solidFill>
                <a:latin typeface="Chiller" pitchFamily="82" charset="0"/>
              </a:rPr>
              <a:t>Further</a:t>
            </a:r>
            <a:endParaRPr lang="gl-ES" sz="4800" b="1" dirty="0" smtClean="0">
              <a:solidFill>
                <a:schemeClr val="tx1"/>
              </a:solidFill>
              <a:latin typeface="Chiller" pitchFamily="82" charset="0"/>
            </a:endParaRPr>
          </a:p>
          <a:p>
            <a:pPr>
              <a:lnSpc>
                <a:spcPct val="70000"/>
              </a:lnSpc>
            </a:pPr>
            <a:r>
              <a:rPr lang="gl-ES" sz="4800" b="1" dirty="0" err="1" smtClean="0">
                <a:latin typeface="Chiller" pitchFamily="82" charset="0"/>
              </a:rPr>
              <a:t>information</a:t>
            </a:r>
            <a:r>
              <a:rPr lang="gl-ES" sz="4800" b="1" dirty="0" smtClean="0">
                <a:solidFill>
                  <a:schemeClr val="tx1"/>
                </a:solidFill>
                <a:latin typeface="Chiller" pitchFamily="82" charset="0"/>
              </a:rPr>
              <a:t>:</a:t>
            </a:r>
            <a:endParaRPr lang="gl-ES" sz="4800" b="1" dirty="0">
              <a:solidFill>
                <a:schemeClr val="tx1"/>
              </a:solidFill>
              <a:latin typeface="Chiller"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428628" y="1"/>
            <a:ext cx="4452934" cy="3143248"/>
            <a:chOff x="1230" y="1005"/>
            <a:chExt cx="3300" cy="2310"/>
          </a:xfrm>
        </p:grpSpPr>
        <p:pic>
          <p:nvPicPr>
            <p:cNvPr id="17" name="Picture 4" descr="historias-para-no-dormir-94"/>
            <p:cNvPicPr>
              <a:picLocks noChangeAspect="1" noChangeArrowheads="1"/>
            </p:cNvPicPr>
            <p:nvPr/>
          </p:nvPicPr>
          <p:blipFill>
            <a:blip r:embed="rId2"/>
            <a:srcRect/>
            <a:stretch>
              <a:fillRect/>
            </a:stretch>
          </p:blipFill>
          <p:spPr bwMode="auto">
            <a:xfrm>
              <a:off x="1230" y="1005"/>
              <a:ext cx="3300" cy="2310"/>
            </a:xfrm>
            <a:prstGeom prst="rect">
              <a:avLst/>
            </a:prstGeom>
            <a:noFill/>
            <a:ln w="9525">
              <a:noFill/>
              <a:miter lim="800000"/>
              <a:headEnd/>
              <a:tailEnd/>
            </a:ln>
          </p:spPr>
        </p:pic>
        <p:sp>
          <p:nvSpPr>
            <p:cNvPr id="18" name="Rectangle 5"/>
            <p:cNvSpPr>
              <a:spLocks noChangeArrowheads="1"/>
            </p:cNvSpPr>
            <p:nvPr/>
          </p:nvSpPr>
          <p:spPr bwMode="auto">
            <a:xfrm>
              <a:off x="2064" y="1117"/>
              <a:ext cx="771" cy="1361"/>
            </a:xfrm>
            <a:prstGeom prst="rect">
              <a:avLst/>
            </a:prstGeom>
            <a:solidFill>
              <a:srgbClr val="DDDDDD"/>
            </a:solidFill>
            <a:ln w="9525" algn="ctr">
              <a:noFill/>
              <a:miter lim="800000"/>
              <a:headEnd/>
              <a:tailEnd/>
            </a:ln>
          </p:spPr>
          <p:txBody>
            <a:bodyPr wrap="none" anchor="ctr"/>
            <a:lstStyle/>
            <a:p>
              <a:endParaRPr lang="es-ES"/>
            </a:p>
          </p:txBody>
        </p:sp>
      </p:grpSp>
      <p:sp>
        <p:nvSpPr>
          <p:cNvPr id="8201" name="Rectangle 9"/>
          <p:cNvSpPr>
            <a:spLocks noChangeArrowheads="1"/>
          </p:cNvSpPr>
          <p:nvPr/>
        </p:nvSpPr>
        <p:spPr bwMode="auto">
          <a:xfrm>
            <a:off x="595282" y="3571876"/>
            <a:ext cx="8715436" cy="2428892"/>
          </a:xfrm>
          <a:prstGeom prst="rect">
            <a:avLst/>
          </a:prstGeom>
          <a:noFill/>
          <a:ln w="9525">
            <a:noFill/>
            <a:miter lim="800000"/>
            <a:headEnd/>
            <a:tailEnd/>
          </a:ln>
        </p:spPr>
        <p:txBody>
          <a:bodyPr/>
          <a:lstStyle/>
          <a:p>
            <a:pPr marL="533400" indent="-533400">
              <a:spcBef>
                <a:spcPct val="20000"/>
              </a:spcBef>
            </a:pPr>
            <a:r>
              <a:rPr lang="gl-ES" sz="6000" b="1" dirty="0" smtClean="0">
                <a:solidFill>
                  <a:srgbClr val="FFFF00"/>
                </a:solidFill>
              </a:rPr>
              <a:t>FILMS</a:t>
            </a:r>
          </a:p>
          <a:p>
            <a:pPr marL="533400" indent="-533400" algn="l">
              <a:spcBef>
                <a:spcPct val="20000"/>
              </a:spcBef>
              <a:buFontTx/>
              <a:buAutoNum type="arabicPeriod"/>
            </a:pPr>
            <a:endParaRPr lang="gl-ES" b="1" dirty="0" smtClean="0">
              <a:solidFill>
                <a:schemeClr val="bg1"/>
              </a:solidFill>
            </a:endParaRPr>
          </a:p>
          <a:p>
            <a:pPr marL="533400" indent="-533400">
              <a:spcBef>
                <a:spcPct val="20000"/>
              </a:spcBef>
            </a:pPr>
            <a:r>
              <a:rPr lang="gl-ES" sz="2400" b="1" dirty="0" err="1" smtClean="0">
                <a:solidFill>
                  <a:schemeClr val="bg2">
                    <a:lumMod val="75000"/>
                  </a:schemeClr>
                </a:solidFill>
              </a:rPr>
              <a:t>Kenneth</a:t>
            </a:r>
            <a:r>
              <a:rPr lang="gl-ES" sz="2400" b="1" dirty="0" smtClean="0">
                <a:solidFill>
                  <a:schemeClr val="bg2">
                    <a:lumMod val="75000"/>
                  </a:schemeClr>
                </a:solidFill>
              </a:rPr>
              <a:t> </a:t>
            </a:r>
            <a:r>
              <a:rPr lang="gl-ES" sz="2400" b="1" dirty="0" err="1" smtClean="0">
                <a:solidFill>
                  <a:schemeClr val="bg2">
                    <a:lumMod val="75000"/>
                  </a:schemeClr>
                </a:solidFill>
              </a:rPr>
              <a:t>Branagh</a:t>
            </a:r>
            <a:r>
              <a:rPr lang="gl-ES" sz="2400" b="1" dirty="0" smtClean="0">
                <a:solidFill>
                  <a:schemeClr val="bg2">
                    <a:lumMod val="75000"/>
                  </a:schemeClr>
                </a:solidFill>
              </a:rPr>
              <a:t>’s </a:t>
            </a:r>
            <a:r>
              <a:rPr lang="gl-ES" sz="2400" b="1" dirty="0" err="1" smtClean="0">
                <a:solidFill>
                  <a:schemeClr val="bg2">
                    <a:lumMod val="75000"/>
                  </a:schemeClr>
                </a:solidFill>
              </a:rPr>
              <a:t>version</a:t>
            </a:r>
            <a:r>
              <a:rPr lang="gl-ES" sz="2400" b="1" dirty="0" smtClean="0">
                <a:solidFill>
                  <a:schemeClr val="bg2">
                    <a:lumMod val="75000"/>
                  </a:schemeClr>
                </a:solidFill>
              </a:rPr>
              <a:t>:</a:t>
            </a:r>
            <a:endParaRPr lang="gl-ES" sz="2400" b="1" dirty="0" smtClean="0">
              <a:solidFill>
                <a:schemeClr val="bg2">
                  <a:lumMod val="75000"/>
                </a:schemeClr>
              </a:solidFill>
            </a:endParaRPr>
          </a:p>
          <a:p>
            <a:pPr marL="533400" indent="-533400">
              <a:spcBef>
                <a:spcPct val="20000"/>
              </a:spcBef>
            </a:pPr>
            <a:r>
              <a:rPr lang="gl-ES" sz="2400" b="1" i="1" dirty="0" err="1" smtClean="0">
                <a:solidFill>
                  <a:schemeClr val="bg1"/>
                </a:solidFill>
              </a:rPr>
              <a:t>Mary</a:t>
            </a:r>
            <a:r>
              <a:rPr lang="gl-ES" sz="2400" b="1" i="1" dirty="0" smtClean="0">
                <a:solidFill>
                  <a:schemeClr val="bg1"/>
                </a:solidFill>
              </a:rPr>
              <a:t> </a:t>
            </a:r>
            <a:r>
              <a:rPr lang="gl-ES" sz="2400" b="1" i="1" dirty="0" err="1" smtClean="0">
                <a:solidFill>
                  <a:schemeClr val="bg1"/>
                </a:solidFill>
              </a:rPr>
              <a:t>Shelley</a:t>
            </a:r>
            <a:r>
              <a:rPr lang="gl-ES" sz="2400" b="1" i="1" dirty="0" smtClean="0">
                <a:solidFill>
                  <a:schemeClr val="bg1"/>
                </a:solidFill>
              </a:rPr>
              <a:t>’s </a:t>
            </a:r>
            <a:r>
              <a:rPr lang="gl-ES" sz="2400" b="1" i="1" dirty="0" err="1" smtClean="0">
                <a:solidFill>
                  <a:schemeClr val="bg1"/>
                </a:solidFill>
              </a:rPr>
              <a:t>Frankenstein</a:t>
            </a:r>
            <a:r>
              <a:rPr lang="gl-ES" sz="2400" b="1" dirty="0" smtClean="0">
                <a:solidFill>
                  <a:schemeClr val="bg1"/>
                </a:solidFill>
              </a:rPr>
              <a:t>, 1996</a:t>
            </a:r>
            <a:endParaRPr lang="gl-ES" sz="2400" b="1" dirty="0">
              <a:solidFill>
                <a:schemeClr val="bg1"/>
              </a:solidFill>
            </a:endParaRPr>
          </a:p>
        </p:txBody>
      </p:sp>
      <p:pic>
        <p:nvPicPr>
          <p:cNvPr id="59394" name="Picture 2" descr="http://media.screened.com/uploads/0/9665/597469-frankenstein_1994.jpg">
            <a:hlinkClick r:id="rId3"/>
          </p:cNvPr>
          <p:cNvPicPr>
            <a:picLocks noChangeAspect="1" noChangeArrowheads="1"/>
          </p:cNvPicPr>
          <p:nvPr/>
        </p:nvPicPr>
        <p:blipFill>
          <a:blip r:embed="rId4"/>
          <a:srcRect/>
          <a:stretch>
            <a:fillRect/>
          </a:stretch>
        </p:blipFill>
        <p:spPr bwMode="auto">
          <a:xfrm>
            <a:off x="5453066" y="1785926"/>
            <a:ext cx="3895710" cy="1947855"/>
          </a:xfrm>
          <a:prstGeom prst="rect">
            <a:avLst/>
          </a:prstGeom>
          <a:noFill/>
        </p:spPr>
      </p:pic>
      <p:pic>
        <p:nvPicPr>
          <p:cNvPr id="59396" name="Picture 4" descr="http://www.wiki-cine.com/photos/546/17449.jpg">
            <a:hlinkClick r:id="rId5"/>
          </p:cNvPr>
          <p:cNvPicPr>
            <a:picLocks noChangeAspect="1" noChangeArrowheads="1"/>
          </p:cNvPicPr>
          <p:nvPr/>
        </p:nvPicPr>
        <p:blipFill>
          <a:blip r:embed="rId6"/>
          <a:srcRect/>
          <a:stretch>
            <a:fillRect/>
          </a:stretch>
        </p:blipFill>
        <p:spPr bwMode="auto">
          <a:xfrm>
            <a:off x="7096140" y="3786190"/>
            <a:ext cx="2278817" cy="1519211"/>
          </a:xfrm>
          <a:prstGeom prst="rect">
            <a:avLst/>
          </a:prstGeom>
          <a:noFill/>
        </p:spPr>
      </p:pic>
      <p:sp>
        <p:nvSpPr>
          <p:cNvPr id="9" name="Rectangle 7"/>
          <p:cNvSpPr>
            <a:spLocks noChangeArrowheads="1"/>
          </p:cNvSpPr>
          <p:nvPr/>
        </p:nvSpPr>
        <p:spPr bwMode="auto">
          <a:xfrm>
            <a:off x="1452538" y="1428736"/>
            <a:ext cx="2274982" cy="1643527"/>
          </a:xfrm>
          <a:prstGeom prst="rect">
            <a:avLst/>
          </a:prstGeom>
          <a:noFill/>
          <a:ln w="9525" algn="ctr">
            <a:noFill/>
            <a:miter lim="800000"/>
            <a:headEnd/>
            <a:tailEnd/>
          </a:ln>
        </p:spPr>
        <p:txBody>
          <a:bodyPr wrap="none">
            <a:spAutoFit/>
          </a:bodyPr>
          <a:lstStyle/>
          <a:p>
            <a:pPr>
              <a:lnSpc>
                <a:spcPct val="70000"/>
              </a:lnSpc>
            </a:pPr>
            <a:r>
              <a:rPr lang="gl-ES" sz="4800" b="1" dirty="0" smtClean="0">
                <a:solidFill>
                  <a:schemeClr val="tx1"/>
                </a:solidFill>
                <a:latin typeface="Chiller" pitchFamily="82" charset="0"/>
              </a:rPr>
              <a:t>For</a:t>
            </a:r>
          </a:p>
          <a:p>
            <a:pPr>
              <a:lnSpc>
                <a:spcPct val="70000"/>
              </a:lnSpc>
            </a:pPr>
            <a:r>
              <a:rPr lang="gl-ES" sz="4800" b="1" dirty="0" err="1" smtClean="0">
                <a:solidFill>
                  <a:schemeClr val="tx1"/>
                </a:solidFill>
                <a:latin typeface="Chiller" pitchFamily="82" charset="0"/>
              </a:rPr>
              <a:t>Further</a:t>
            </a:r>
            <a:endParaRPr lang="gl-ES" sz="4800" b="1" dirty="0" smtClean="0">
              <a:solidFill>
                <a:schemeClr val="tx1"/>
              </a:solidFill>
              <a:latin typeface="Chiller" pitchFamily="82" charset="0"/>
            </a:endParaRPr>
          </a:p>
          <a:p>
            <a:pPr>
              <a:lnSpc>
                <a:spcPct val="70000"/>
              </a:lnSpc>
            </a:pPr>
            <a:r>
              <a:rPr lang="gl-ES" sz="4800" b="1" dirty="0" err="1" smtClean="0">
                <a:latin typeface="Chiller" pitchFamily="82" charset="0"/>
              </a:rPr>
              <a:t>information</a:t>
            </a:r>
            <a:r>
              <a:rPr lang="gl-ES" sz="4800" b="1" dirty="0" smtClean="0">
                <a:solidFill>
                  <a:schemeClr val="tx1"/>
                </a:solidFill>
                <a:latin typeface="Chiller" pitchFamily="82" charset="0"/>
              </a:rPr>
              <a:t>:</a:t>
            </a:r>
            <a:endParaRPr lang="gl-ES" sz="4800" b="1" dirty="0">
              <a:solidFill>
                <a:schemeClr val="tx1"/>
              </a:solidFill>
              <a:latin typeface="Chiller" pitchFamily="82"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428628" y="1"/>
            <a:ext cx="4452934" cy="3143248"/>
            <a:chOff x="1230" y="1005"/>
            <a:chExt cx="3300" cy="2310"/>
          </a:xfrm>
        </p:grpSpPr>
        <p:pic>
          <p:nvPicPr>
            <p:cNvPr id="17" name="Picture 4" descr="historias-para-no-dormir-94"/>
            <p:cNvPicPr>
              <a:picLocks noChangeAspect="1" noChangeArrowheads="1"/>
            </p:cNvPicPr>
            <p:nvPr/>
          </p:nvPicPr>
          <p:blipFill>
            <a:blip r:embed="rId2"/>
            <a:srcRect/>
            <a:stretch>
              <a:fillRect/>
            </a:stretch>
          </p:blipFill>
          <p:spPr bwMode="auto">
            <a:xfrm>
              <a:off x="1230" y="1005"/>
              <a:ext cx="3300" cy="2310"/>
            </a:xfrm>
            <a:prstGeom prst="rect">
              <a:avLst/>
            </a:prstGeom>
            <a:noFill/>
            <a:ln w="9525">
              <a:noFill/>
              <a:miter lim="800000"/>
              <a:headEnd/>
              <a:tailEnd/>
            </a:ln>
          </p:spPr>
        </p:pic>
        <p:sp>
          <p:nvSpPr>
            <p:cNvPr id="18" name="Rectangle 5"/>
            <p:cNvSpPr>
              <a:spLocks noChangeArrowheads="1"/>
            </p:cNvSpPr>
            <p:nvPr/>
          </p:nvSpPr>
          <p:spPr bwMode="auto">
            <a:xfrm>
              <a:off x="2064" y="1117"/>
              <a:ext cx="771" cy="1361"/>
            </a:xfrm>
            <a:prstGeom prst="rect">
              <a:avLst/>
            </a:prstGeom>
            <a:solidFill>
              <a:srgbClr val="DDDDDD"/>
            </a:solidFill>
            <a:ln w="9525" algn="ctr">
              <a:noFill/>
              <a:miter lim="800000"/>
              <a:headEnd/>
              <a:tailEnd/>
            </a:ln>
          </p:spPr>
          <p:txBody>
            <a:bodyPr wrap="none" anchor="ctr"/>
            <a:lstStyle/>
            <a:p>
              <a:endParaRPr lang="es-ES"/>
            </a:p>
          </p:txBody>
        </p:sp>
      </p:grpSp>
      <p:sp>
        <p:nvSpPr>
          <p:cNvPr id="8201" name="Rectangle 9"/>
          <p:cNvSpPr>
            <a:spLocks noChangeArrowheads="1"/>
          </p:cNvSpPr>
          <p:nvPr/>
        </p:nvSpPr>
        <p:spPr bwMode="auto">
          <a:xfrm>
            <a:off x="523844" y="3571876"/>
            <a:ext cx="8715436" cy="2428892"/>
          </a:xfrm>
          <a:prstGeom prst="rect">
            <a:avLst/>
          </a:prstGeom>
          <a:noFill/>
          <a:ln w="9525">
            <a:noFill/>
            <a:miter lim="800000"/>
            <a:headEnd/>
            <a:tailEnd/>
          </a:ln>
        </p:spPr>
        <p:txBody>
          <a:bodyPr/>
          <a:lstStyle/>
          <a:p>
            <a:pPr marL="533400" indent="-533400">
              <a:spcBef>
                <a:spcPct val="20000"/>
              </a:spcBef>
            </a:pPr>
            <a:r>
              <a:rPr lang="gl-ES" sz="6000" b="1" dirty="0" smtClean="0">
                <a:solidFill>
                  <a:srgbClr val="FFFF00"/>
                </a:solidFill>
              </a:rPr>
              <a:t>FILMS</a:t>
            </a:r>
          </a:p>
          <a:p>
            <a:pPr marL="533400" indent="-533400" algn="l">
              <a:spcBef>
                <a:spcPct val="20000"/>
              </a:spcBef>
              <a:buFontTx/>
              <a:buAutoNum type="arabicPeriod"/>
            </a:pPr>
            <a:endParaRPr lang="gl-ES" b="1" dirty="0" smtClean="0">
              <a:solidFill>
                <a:schemeClr val="bg1"/>
              </a:solidFill>
            </a:endParaRPr>
          </a:p>
          <a:p>
            <a:pPr marL="533400" indent="-533400">
              <a:spcBef>
                <a:spcPct val="20000"/>
              </a:spcBef>
            </a:pPr>
            <a:r>
              <a:rPr lang="gl-ES" sz="2400" b="1" dirty="0" err="1" smtClean="0">
                <a:solidFill>
                  <a:schemeClr val="bg2">
                    <a:lumMod val="75000"/>
                  </a:schemeClr>
                </a:solidFill>
              </a:rPr>
              <a:t>Taking</a:t>
            </a:r>
            <a:r>
              <a:rPr lang="gl-ES" sz="2400" b="1" dirty="0" smtClean="0">
                <a:solidFill>
                  <a:schemeClr val="bg2">
                    <a:lumMod val="75000"/>
                  </a:schemeClr>
                </a:solidFill>
              </a:rPr>
              <a:t> </a:t>
            </a:r>
            <a:r>
              <a:rPr lang="gl-ES" sz="2400" b="1" dirty="0" err="1" smtClean="0">
                <a:solidFill>
                  <a:schemeClr val="bg2">
                    <a:lumMod val="75000"/>
                  </a:schemeClr>
                </a:solidFill>
              </a:rPr>
              <a:t>it</a:t>
            </a:r>
            <a:r>
              <a:rPr lang="gl-ES" sz="2400" b="1" dirty="0" smtClean="0">
                <a:solidFill>
                  <a:schemeClr val="bg2">
                    <a:lumMod val="75000"/>
                  </a:schemeClr>
                </a:solidFill>
              </a:rPr>
              <a:t> as a </a:t>
            </a:r>
            <a:r>
              <a:rPr lang="gl-ES" sz="2400" b="1" dirty="0" err="1" smtClean="0">
                <a:solidFill>
                  <a:schemeClr val="bg2">
                    <a:lumMod val="75000"/>
                  </a:schemeClr>
                </a:solidFill>
              </a:rPr>
              <a:t>joke</a:t>
            </a:r>
            <a:r>
              <a:rPr lang="gl-ES" sz="2400" b="1" dirty="0" smtClean="0">
                <a:solidFill>
                  <a:schemeClr val="bg2">
                    <a:lumMod val="75000"/>
                  </a:schemeClr>
                </a:solidFill>
              </a:rPr>
              <a:t>:</a:t>
            </a:r>
            <a:endParaRPr lang="gl-ES" sz="2400" b="1" dirty="0" smtClean="0">
              <a:solidFill>
                <a:schemeClr val="bg2">
                  <a:lumMod val="75000"/>
                </a:schemeClr>
              </a:solidFill>
            </a:endParaRPr>
          </a:p>
          <a:p>
            <a:pPr marL="533400" indent="-533400">
              <a:spcBef>
                <a:spcPct val="20000"/>
              </a:spcBef>
            </a:pPr>
            <a:r>
              <a:rPr lang="gl-ES" sz="2400" b="1" i="1" dirty="0" err="1" smtClean="0">
                <a:solidFill>
                  <a:schemeClr val="bg1"/>
                </a:solidFill>
              </a:rPr>
              <a:t>Young</a:t>
            </a:r>
            <a:r>
              <a:rPr lang="gl-ES" sz="2400" b="1" i="1" dirty="0" smtClean="0">
                <a:solidFill>
                  <a:schemeClr val="bg1"/>
                </a:solidFill>
              </a:rPr>
              <a:t> </a:t>
            </a:r>
            <a:r>
              <a:rPr lang="gl-ES" sz="2400" b="1" i="1" dirty="0" err="1" smtClean="0">
                <a:solidFill>
                  <a:schemeClr val="bg1"/>
                </a:solidFill>
              </a:rPr>
              <a:t>Frankenstein</a:t>
            </a:r>
            <a:r>
              <a:rPr lang="gl-ES" sz="2400" b="1" dirty="0" smtClean="0">
                <a:solidFill>
                  <a:schemeClr val="bg1"/>
                </a:solidFill>
              </a:rPr>
              <a:t>, Mel </a:t>
            </a:r>
            <a:r>
              <a:rPr lang="gl-ES" sz="2400" b="1" dirty="0" err="1" smtClean="0">
                <a:solidFill>
                  <a:schemeClr val="bg1"/>
                </a:solidFill>
              </a:rPr>
              <a:t>Brooks</a:t>
            </a:r>
            <a:r>
              <a:rPr lang="gl-ES" sz="2400" b="1" dirty="0" smtClean="0">
                <a:solidFill>
                  <a:schemeClr val="bg1"/>
                </a:solidFill>
              </a:rPr>
              <a:t>, 1974</a:t>
            </a:r>
            <a:endParaRPr lang="gl-ES" sz="2400" b="1" dirty="0">
              <a:solidFill>
                <a:schemeClr val="bg1"/>
              </a:solidFill>
            </a:endParaRPr>
          </a:p>
        </p:txBody>
      </p:sp>
      <p:pic>
        <p:nvPicPr>
          <p:cNvPr id="9" name="Picture 16" descr="ANd9GcTFySOtZewovzZPFP3I5yMtbcGh2nSUxuK7DmsP4AGqI31CcAFUAw"/>
          <p:cNvPicPr>
            <a:picLocks noChangeAspect="1" noChangeArrowheads="1"/>
          </p:cNvPicPr>
          <p:nvPr/>
        </p:nvPicPr>
        <p:blipFill>
          <a:blip r:embed="rId3"/>
          <a:srcRect/>
          <a:stretch>
            <a:fillRect/>
          </a:stretch>
        </p:blipFill>
        <p:spPr bwMode="auto">
          <a:xfrm>
            <a:off x="5310190" y="2071678"/>
            <a:ext cx="3597673" cy="2500330"/>
          </a:xfrm>
          <a:prstGeom prst="rect">
            <a:avLst/>
          </a:prstGeom>
          <a:noFill/>
          <a:ln w="9525">
            <a:noFill/>
            <a:miter lim="800000"/>
            <a:headEnd/>
            <a:tailEnd/>
          </a:ln>
        </p:spPr>
      </p:pic>
      <p:sp>
        <p:nvSpPr>
          <p:cNvPr id="8" name="Rectangle 7"/>
          <p:cNvSpPr>
            <a:spLocks noChangeArrowheads="1"/>
          </p:cNvSpPr>
          <p:nvPr/>
        </p:nvSpPr>
        <p:spPr bwMode="auto">
          <a:xfrm>
            <a:off x="1452538" y="1428736"/>
            <a:ext cx="2274982" cy="1643527"/>
          </a:xfrm>
          <a:prstGeom prst="rect">
            <a:avLst/>
          </a:prstGeom>
          <a:noFill/>
          <a:ln w="9525" algn="ctr">
            <a:noFill/>
            <a:miter lim="800000"/>
            <a:headEnd/>
            <a:tailEnd/>
          </a:ln>
        </p:spPr>
        <p:txBody>
          <a:bodyPr wrap="none">
            <a:spAutoFit/>
          </a:bodyPr>
          <a:lstStyle/>
          <a:p>
            <a:pPr>
              <a:lnSpc>
                <a:spcPct val="70000"/>
              </a:lnSpc>
            </a:pPr>
            <a:r>
              <a:rPr lang="gl-ES" sz="4800" b="1" dirty="0" smtClean="0">
                <a:solidFill>
                  <a:schemeClr val="tx1"/>
                </a:solidFill>
                <a:latin typeface="Chiller" pitchFamily="82" charset="0"/>
              </a:rPr>
              <a:t>For</a:t>
            </a:r>
          </a:p>
          <a:p>
            <a:pPr>
              <a:lnSpc>
                <a:spcPct val="70000"/>
              </a:lnSpc>
            </a:pPr>
            <a:r>
              <a:rPr lang="gl-ES" sz="4800" b="1" dirty="0" err="1" smtClean="0">
                <a:solidFill>
                  <a:schemeClr val="tx1"/>
                </a:solidFill>
                <a:latin typeface="Chiller" pitchFamily="82" charset="0"/>
              </a:rPr>
              <a:t>Further</a:t>
            </a:r>
            <a:endParaRPr lang="gl-ES" sz="4800" b="1" dirty="0" smtClean="0">
              <a:solidFill>
                <a:schemeClr val="tx1"/>
              </a:solidFill>
              <a:latin typeface="Chiller" pitchFamily="82" charset="0"/>
            </a:endParaRPr>
          </a:p>
          <a:p>
            <a:pPr>
              <a:lnSpc>
                <a:spcPct val="70000"/>
              </a:lnSpc>
            </a:pPr>
            <a:r>
              <a:rPr lang="gl-ES" sz="4800" b="1" dirty="0" err="1" smtClean="0">
                <a:latin typeface="Chiller" pitchFamily="82" charset="0"/>
              </a:rPr>
              <a:t>information</a:t>
            </a:r>
            <a:r>
              <a:rPr lang="gl-ES" sz="4800" b="1" dirty="0" smtClean="0">
                <a:solidFill>
                  <a:schemeClr val="tx1"/>
                </a:solidFill>
                <a:latin typeface="Chiller" pitchFamily="82" charset="0"/>
              </a:rPr>
              <a:t>:</a:t>
            </a:r>
            <a:endParaRPr lang="gl-ES" sz="4800" b="1" dirty="0">
              <a:solidFill>
                <a:schemeClr val="tx1"/>
              </a:solidFill>
              <a:latin typeface="Chiller"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428628" y="1"/>
            <a:ext cx="4452934" cy="3143248"/>
            <a:chOff x="1230" y="1005"/>
            <a:chExt cx="3300" cy="2310"/>
          </a:xfrm>
        </p:grpSpPr>
        <p:pic>
          <p:nvPicPr>
            <p:cNvPr id="17" name="Picture 4" descr="historias-para-no-dormir-94"/>
            <p:cNvPicPr>
              <a:picLocks noChangeAspect="1" noChangeArrowheads="1"/>
            </p:cNvPicPr>
            <p:nvPr/>
          </p:nvPicPr>
          <p:blipFill>
            <a:blip r:embed="rId2"/>
            <a:srcRect/>
            <a:stretch>
              <a:fillRect/>
            </a:stretch>
          </p:blipFill>
          <p:spPr bwMode="auto">
            <a:xfrm>
              <a:off x="1230" y="1005"/>
              <a:ext cx="3300" cy="2310"/>
            </a:xfrm>
            <a:prstGeom prst="rect">
              <a:avLst/>
            </a:prstGeom>
            <a:noFill/>
            <a:ln w="9525">
              <a:noFill/>
              <a:miter lim="800000"/>
              <a:headEnd/>
              <a:tailEnd/>
            </a:ln>
          </p:spPr>
        </p:pic>
        <p:sp>
          <p:nvSpPr>
            <p:cNvPr id="18" name="Rectangle 5"/>
            <p:cNvSpPr>
              <a:spLocks noChangeArrowheads="1"/>
            </p:cNvSpPr>
            <p:nvPr/>
          </p:nvSpPr>
          <p:spPr bwMode="auto">
            <a:xfrm>
              <a:off x="2064" y="1117"/>
              <a:ext cx="771" cy="1361"/>
            </a:xfrm>
            <a:prstGeom prst="rect">
              <a:avLst/>
            </a:prstGeom>
            <a:solidFill>
              <a:srgbClr val="DDDDDD"/>
            </a:solidFill>
            <a:ln w="9525" algn="ctr">
              <a:noFill/>
              <a:miter lim="800000"/>
              <a:headEnd/>
              <a:tailEnd/>
            </a:ln>
          </p:spPr>
          <p:txBody>
            <a:bodyPr wrap="none" anchor="ctr"/>
            <a:lstStyle/>
            <a:p>
              <a:endParaRPr lang="es-ES"/>
            </a:p>
          </p:txBody>
        </p:sp>
      </p:grpSp>
      <p:sp>
        <p:nvSpPr>
          <p:cNvPr id="8201" name="Rectangle 9"/>
          <p:cNvSpPr>
            <a:spLocks noChangeArrowheads="1"/>
          </p:cNvSpPr>
          <p:nvPr/>
        </p:nvSpPr>
        <p:spPr bwMode="auto">
          <a:xfrm>
            <a:off x="523844" y="3571876"/>
            <a:ext cx="8715436" cy="2428892"/>
          </a:xfrm>
          <a:prstGeom prst="rect">
            <a:avLst/>
          </a:prstGeom>
          <a:noFill/>
          <a:ln w="9525">
            <a:noFill/>
            <a:miter lim="800000"/>
            <a:headEnd/>
            <a:tailEnd/>
          </a:ln>
        </p:spPr>
        <p:txBody>
          <a:bodyPr/>
          <a:lstStyle/>
          <a:p>
            <a:pPr marL="533400" indent="-533400">
              <a:spcBef>
                <a:spcPct val="20000"/>
              </a:spcBef>
            </a:pPr>
            <a:r>
              <a:rPr lang="gl-ES" sz="6000" b="1" dirty="0" smtClean="0">
                <a:solidFill>
                  <a:srgbClr val="FFFF00"/>
                </a:solidFill>
              </a:rPr>
              <a:t>FILMS</a:t>
            </a:r>
          </a:p>
          <a:p>
            <a:pPr marL="533400" indent="-533400" algn="l">
              <a:spcBef>
                <a:spcPct val="20000"/>
              </a:spcBef>
              <a:buFontTx/>
              <a:buAutoNum type="arabicPeriod"/>
            </a:pPr>
            <a:endParaRPr lang="gl-ES" b="1" dirty="0" smtClean="0">
              <a:solidFill>
                <a:schemeClr val="bg1"/>
              </a:solidFill>
            </a:endParaRPr>
          </a:p>
          <a:p>
            <a:pPr marL="533400" indent="-533400">
              <a:spcBef>
                <a:spcPct val="20000"/>
              </a:spcBef>
            </a:pPr>
            <a:r>
              <a:rPr lang="gl-ES" sz="2400" b="1" dirty="0" err="1" smtClean="0">
                <a:solidFill>
                  <a:schemeClr val="bg2">
                    <a:lumMod val="75000"/>
                  </a:schemeClr>
                </a:solidFill>
              </a:rPr>
              <a:t>Abouy</a:t>
            </a:r>
            <a:r>
              <a:rPr lang="gl-ES" sz="2400" b="1" dirty="0" smtClean="0">
                <a:solidFill>
                  <a:schemeClr val="bg2">
                    <a:lumMod val="75000"/>
                  </a:schemeClr>
                </a:solidFill>
              </a:rPr>
              <a:t> </a:t>
            </a:r>
            <a:r>
              <a:rPr lang="gl-ES" sz="2400" b="1" dirty="0" err="1" smtClean="0">
                <a:solidFill>
                  <a:schemeClr val="bg2">
                    <a:lumMod val="75000"/>
                  </a:schemeClr>
                </a:solidFill>
              </a:rPr>
              <a:t>the</a:t>
            </a:r>
            <a:r>
              <a:rPr lang="gl-ES" sz="2400" b="1" dirty="0" smtClean="0">
                <a:solidFill>
                  <a:schemeClr val="bg2">
                    <a:lumMod val="75000"/>
                  </a:schemeClr>
                </a:solidFill>
              </a:rPr>
              <a:t> </a:t>
            </a:r>
            <a:r>
              <a:rPr lang="gl-ES" sz="2400" b="1" dirty="0" err="1" smtClean="0">
                <a:solidFill>
                  <a:schemeClr val="bg2">
                    <a:lumMod val="75000"/>
                  </a:schemeClr>
                </a:solidFill>
              </a:rPr>
              <a:t>myth</a:t>
            </a:r>
            <a:r>
              <a:rPr lang="gl-ES" sz="2400" b="1" dirty="0" smtClean="0">
                <a:solidFill>
                  <a:schemeClr val="bg2">
                    <a:lumMod val="75000"/>
                  </a:schemeClr>
                </a:solidFill>
              </a:rPr>
              <a:t>:</a:t>
            </a:r>
            <a:endParaRPr lang="gl-ES" sz="2400" b="1" dirty="0" smtClean="0">
              <a:solidFill>
                <a:schemeClr val="bg2">
                  <a:lumMod val="75000"/>
                </a:schemeClr>
              </a:solidFill>
            </a:endParaRPr>
          </a:p>
          <a:p>
            <a:pPr marL="533400" indent="-533400">
              <a:spcBef>
                <a:spcPct val="20000"/>
              </a:spcBef>
            </a:pPr>
            <a:r>
              <a:rPr lang="gl-ES" sz="2400" b="1" i="1" dirty="0" smtClean="0">
                <a:solidFill>
                  <a:schemeClr val="bg1"/>
                </a:solidFill>
              </a:rPr>
              <a:t>Remando al </a:t>
            </a:r>
            <a:r>
              <a:rPr lang="gl-ES" sz="2400" b="1" i="1" dirty="0" err="1" smtClean="0">
                <a:solidFill>
                  <a:schemeClr val="bg1"/>
                </a:solidFill>
              </a:rPr>
              <a:t>viento</a:t>
            </a:r>
            <a:r>
              <a:rPr lang="gl-ES" sz="2400" b="1" dirty="0" smtClean="0">
                <a:solidFill>
                  <a:schemeClr val="bg1"/>
                </a:solidFill>
              </a:rPr>
              <a:t>, </a:t>
            </a:r>
            <a:r>
              <a:rPr lang="gl-ES" sz="2400" b="1" dirty="0" err="1" smtClean="0">
                <a:solidFill>
                  <a:schemeClr val="bg1"/>
                </a:solidFill>
              </a:rPr>
              <a:t>Gonzálo</a:t>
            </a:r>
            <a:r>
              <a:rPr lang="gl-ES" sz="2400" b="1" dirty="0" smtClean="0">
                <a:solidFill>
                  <a:schemeClr val="bg1"/>
                </a:solidFill>
              </a:rPr>
              <a:t> Suárez, 1987</a:t>
            </a:r>
          </a:p>
        </p:txBody>
      </p:sp>
      <p:pic>
        <p:nvPicPr>
          <p:cNvPr id="8" name="Picture 22" descr="ANd9GcTkxVTJNWeEcKTSf8WJiIW2ZKKNRQzoBtnzrcpVFP8S3hDOec0a62oKW6E_1g"/>
          <p:cNvPicPr>
            <a:picLocks noChangeAspect="1" noChangeArrowheads="1"/>
          </p:cNvPicPr>
          <p:nvPr/>
        </p:nvPicPr>
        <p:blipFill>
          <a:blip r:embed="rId3"/>
          <a:srcRect/>
          <a:stretch>
            <a:fillRect/>
          </a:stretch>
        </p:blipFill>
        <p:spPr bwMode="auto">
          <a:xfrm>
            <a:off x="5310190" y="2500306"/>
            <a:ext cx="3571900" cy="2468583"/>
          </a:xfrm>
          <a:prstGeom prst="rect">
            <a:avLst/>
          </a:prstGeom>
          <a:noFill/>
          <a:ln w="9525">
            <a:noFill/>
            <a:miter lim="800000"/>
            <a:headEnd/>
            <a:tailEnd/>
          </a:ln>
        </p:spPr>
      </p:pic>
      <p:sp>
        <p:nvSpPr>
          <p:cNvPr id="9" name="Rectangle 7"/>
          <p:cNvSpPr>
            <a:spLocks noChangeArrowheads="1"/>
          </p:cNvSpPr>
          <p:nvPr/>
        </p:nvSpPr>
        <p:spPr bwMode="auto">
          <a:xfrm>
            <a:off x="1452538" y="1428736"/>
            <a:ext cx="2274982" cy="1643527"/>
          </a:xfrm>
          <a:prstGeom prst="rect">
            <a:avLst/>
          </a:prstGeom>
          <a:noFill/>
          <a:ln w="9525" algn="ctr">
            <a:noFill/>
            <a:miter lim="800000"/>
            <a:headEnd/>
            <a:tailEnd/>
          </a:ln>
        </p:spPr>
        <p:txBody>
          <a:bodyPr wrap="none">
            <a:spAutoFit/>
          </a:bodyPr>
          <a:lstStyle/>
          <a:p>
            <a:pPr>
              <a:lnSpc>
                <a:spcPct val="70000"/>
              </a:lnSpc>
            </a:pPr>
            <a:r>
              <a:rPr lang="gl-ES" sz="4800" b="1" dirty="0" smtClean="0">
                <a:solidFill>
                  <a:schemeClr val="tx1"/>
                </a:solidFill>
                <a:latin typeface="Chiller" pitchFamily="82" charset="0"/>
              </a:rPr>
              <a:t>For</a:t>
            </a:r>
          </a:p>
          <a:p>
            <a:pPr>
              <a:lnSpc>
                <a:spcPct val="70000"/>
              </a:lnSpc>
            </a:pPr>
            <a:r>
              <a:rPr lang="gl-ES" sz="4800" b="1" dirty="0" err="1" smtClean="0">
                <a:solidFill>
                  <a:schemeClr val="tx1"/>
                </a:solidFill>
                <a:latin typeface="Chiller" pitchFamily="82" charset="0"/>
              </a:rPr>
              <a:t>Further</a:t>
            </a:r>
            <a:endParaRPr lang="gl-ES" sz="4800" b="1" dirty="0" smtClean="0">
              <a:solidFill>
                <a:schemeClr val="tx1"/>
              </a:solidFill>
              <a:latin typeface="Chiller" pitchFamily="82" charset="0"/>
            </a:endParaRPr>
          </a:p>
          <a:p>
            <a:pPr>
              <a:lnSpc>
                <a:spcPct val="70000"/>
              </a:lnSpc>
            </a:pPr>
            <a:r>
              <a:rPr lang="gl-ES" sz="4800" b="1" dirty="0" err="1" smtClean="0">
                <a:latin typeface="Chiller" pitchFamily="82" charset="0"/>
              </a:rPr>
              <a:t>information</a:t>
            </a:r>
            <a:r>
              <a:rPr lang="gl-ES" sz="4800" b="1" dirty="0" smtClean="0">
                <a:solidFill>
                  <a:schemeClr val="tx1"/>
                </a:solidFill>
                <a:latin typeface="Chiller" pitchFamily="82" charset="0"/>
              </a:rPr>
              <a:t>:</a:t>
            </a:r>
            <a:endParaRPr lang="gl-ES" sz="4800" b="1" dirty="0">
              <a:solidFill>
                <a:schemeClr val="tx1"/>
              </a:solidFill>
              <a:latin typeface="Chiller"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428628" y="1"/>
            <a:ext cx="4452934" cy="3143248"/>
            <a:chOff x="1230" y="1005"/>
            <a:chExt cx="3300" cy="2310"/>
          </a:xfrm>
        </p:grpSpPr>
        <p:pic>
          <p:nvPicPr>
            <p:cNvPr id="17" name="Picture 4" descr="historias-para-no-dormir-94"/>
            <p:cNvPicPr>
              <a:picLocks noChangeAspect="1" noChangeArrowheads="1"/>
            </p:cNvPicPr>
            <p:nvPr/>
          </p:nvPicPr>
          <p:blipFill>
            <a:blip r:embed="rId2"/>
            <a:srcRect/>
            <a:stretch>
              <a:fillRect/>
            </a:stretch>
          </p:blipFill>
          <p:spPr bwMode="auto">
            <a:xfrm>
              <a:off x="1230" y="1005"/>
              <a:ext cx="3300" cy="2310"/>
            </a:xfrm>
            <a:prstGeom prst="rect">
              <a:avLst/>
            </a:prstGeom>
            <a:noFill/>
            <a:ln w="9525">
              <a:noFill/>
              <a:miter lim="800000"/>
              <a:headEnd/>
              <a:tailEnd/>
            </a:ln>
          </p:spPr>
        </p:pic>
        <p:sp>
          <p:nvSpPr>
            <p:cNvPr id="18" name="Rectangle 5"/>
            <p:cNvSpPr>
              <a:spLocks noChangeArrowheads="1"/>
            </p:cNvSpPr>
            <p:nvPr/>
          </p:nvSpPr>
          <p:spPr bwMode="auto">
            <a:xfrm>
              <a:off x="2064" y="1117"/>
              <a:ext cx="771" cy="1361"/>
            </a:xfrm>
            <a:prstGeom prst="rect">
              <a:avLst/>
            </a:prstGeom>
            <a:solidFill>
              <a:srgbClr val="DDDDDD"/>
            </a:solidFill>
            <a:ln w="9525" algn="ctr">
              <a:noFill/>
              <a:miter lim="800000"/>
              <a:headEnd/>
              <a:tailEnd/>
            </a:ln>
          </p:spPr>
          <p:txBody>
            <a:bodyPr wrap="none" anchor="ctr"/>
            <a:lstStyle/>
            <a:p>
              <a:endParaRPr lang="es-ES"/>
            </a:p>
          </p:txBody>
        </p:sp>
      </p:grpSp>
      <p:sp>
        <p:nvSpPr>
          <p:cNvPr id="8201" name="Rectangle 9"/>
          <p:cNvSpPr>
            <a:spLocks noChangeArrowheads="1"/>
          </p:cNvSpPr>
          <p:nvPr/>
        </p:nvSpPr>
        <p:spPr bwMode="auto">
          <a:xfrm>
            <a:off x="523844" y="3571876"/>
            <a:ext cx="8715436" cy="2428892"/>
          </a:xfrm>
          <a:prstGeom prst="rect">
            <a:avLst/>
          </a:prstGeom>
          <a:noFill/>
          <a:ln w="9525">
            <a:noFill/>
            <a:miter lim="800000"/>
            <a:headEnd/>
            <a:tailEnd/>
          </a:ln>
        </p:spPr>
        <p:txBody>
          <a:bodyPr/>
          <a:lstStyle/>
          <a:p>
            <a:pPr marL="533400" indent="-533400">
              <a:spcBef>
                <a:spcPct val="20000"/>
              </a:spcBef>
            </a:pPr>
            <a:r>
              <a:rPr lang="gl-ES" sz="6000" b="1" dirty="0" smtClean="0">
                <a:solidFill>
                  <a:srgbClr val="FFFF00"/>
                </a:solidFill>
              </a:rPr>
              <a:t>FILMS</a:t>
            </a:r>
          </a:p>
          <a:p>
            <a:pPr marL="533400" indent="-533400" algn="l">
              <a:spcBef>
                <a:spcPct val="20000"/>
              </a:spcBef>
              <a:buFontTx/>
              <a:buAutoNum type="arabicPeriod"/>
            </a:pPr>
            <a:endParaRPr lang="gl-ES" b="1" dirty="0" smtClean="0">
              <a:solidFill>
                <a:schemeClr val="bg1"/>
              </a:solidFill>
            </a:endParaRPr>
          </a:p>
          <a:p>
            <a:pPr marL="533400" indent="-533400">
              <a:spcBef>
                <a:spcPct val="20000"/>
              </a:spcBef>
            </a:pPr>
            <a:r>
              <a:rPr lang="gl-ES" sz="2400" b="1" dirty="0" smtClean="0">
                <a:solidFill>
                  <a:schemeClr val="bg2">
                    <a:lumMod val="75000"/>
                  </a:schemeClr>
                </a:solidFill>
              </a:rPr>
              <a:t>Cinema </a:t>
            </a:r>
            <a:r>
              <a:rPr lang="gl-ES" sz="2400" b="1" dirty="0" err="1" smtClean="0">
                <a:solidFill>
                  <a:schemeClr val="bg2">
                    <a:lumMod val="75000"/>
                  </a:schemeClr>
                </a:solidFill>
              </a:rPr>
              <a:t>within</a:t>
            </a:r>
            <a:r>
              <a:rPr lang="gl-ES" sz="2400" b="1" dirty="0" smtClean="0">
                <a:solidFill>
                  <a:schemeClr val="bg2">
                    <a:lumMod val="75000"/>
                  </a:schemeClr>
                </a:solidFill>
              </a:rPr>
              <a:t> cinema:</a:t>
            </a:r>
            <a:endParaRPr lang="gl-ES" sz="2400" b="1" dirty="0" smtClean="0">
              <a:solidFill>
                <a:schemeClr val="bg2">
                  <a:lumMod val="75000"/>
                </a:schemeClr>
              </a:solidFill>
            </a:endParaRPr>
          </a:p>
          <a:p>
            <a:pPr marL="533400" indent="-533400">
              <a:spcBef>
                <a:spcPct val="20000"/>
              </a:spcBef>
            </a:pPr>
            <a:r>
              <a:rPr lang="gl-ES" sz="2400" b="1" i="1" dirty="0" smtClean="0">
                <a:solidFill>
                  <a:schemeClr val="bg1"/>
                </a:solidFill>
              </a:rPr>
              <a:t>El </a:t>
            </a:r>
            <a:r>
              <a:rPr lang="gl-ES" sz="2400" b="1" i="1" dirty="0" err="1" smtClean="0">
                <a:solidFill>
                  <a:schemeClr val="bg1"/>
                </a:solidFill>
              </a:rPr>
              <a:t>espíritu</a:t>
            </a:r>
            <a:r>
              <a:rPr lang="gl-ES" sz="2400" b="1" i="1" dirty="0" smtClean="0">
                <a:solidFill>
                  <a:schemeClr val="bg1"/>
                </a:solidFill>
              </a:rPr>
              <a:t> de la </a:t>
            </a:r>
            <a:r>
              <a:rPr lang="gl-ES" sz="2400" b="1" i="1" dirty="0" err="1" smtClean="0">
                <a:solidFill>
                  <a:schemeClr val="bg1"/>
                </a:solidFill>
              </a:rPr>
              <a:t>colmena</a:t>
            </a:r>
            <a:r>
              <a:rPr lang="gl-ES" sz="2400" b="1" dirty="0" smtClean="0">
                <a:solidFill>
                  <a:schemeClr val="bg1"/>
                </a:solidFill>
              </a:rPr>
              <a:t>, Víctor </a:t>
            </a:r>
            <a:r>
              <a:rPr lang="gl-ES" sz="2400" b="1" dirty="0" err="1" smtClean="0">
                <a:solidFill>
                  <a:schemeClr val="bg1"/>
                </a:solidFill>
              </a:rPr>
              <a:t>Erice</a:t>
            </a:r>
            <a:r>
              <a:rPr lang="gl-ES" sz="2400" b="1" dirty="0" smtClean="0">
                <a:solidFill>
                  <a:schemeClr val="bg1"/>
                </a:solidFill>
              </a:rPr>
              <a:t>, 1973</a:t>
            </a:r>
            <a:endParaRPr lang="gl-ES" sz="2400" b="1" dirty="0">
              <a:solidFill>
                <a:schemeClr val="bg1"/>
              </a:solidFill>
            </a:endParaRPr>
          </a:p>
        </p:txBody>
      </p:sp>
      <p:pic>
        <p:nvPicPr>
          <p:cNvPr id="60418" name="Picture 2" descr="http://2.bp.blogspot.com/-P2YoMFQvByI/T2BnM3UL96I/AAAAAAAAAHk/WdVnSGQdDnY/s1600/el_espiritu_de_la_colmena_18.jpg">
            <a:hlinkClick r:id="rId3"/>
          </p:cNvPr>
          <p:cNvPicPr>
            <a:picLocks noChangeAspect="1" noChangeArrowheads="1"/>
          </p:cNvPicPr>
          <p:nvPr/>
        </p:nvPicPr>
        <p:blipFill>
          <a:blip r:embed="rId4"/>
          <a:srcRect/>
          <a:stretch>
            <a:fillRect/>
          </a:stretch>
        </p:blipFill>
        <p:spPr bwMode="auto">
          <a:xfrm>
            <a:off x="4953000" y="1928802"/>
            <a:ext cx="4572000" cy="2571751"/>
          </a:xfrm>
          <a:prstGeom prst="rect">
            <a:avLst/>
          </a:prstGeom>
          <a:noFill/>
        </p:spPr>
      </p:pic>
      <p:sp>
        <p:nvSpPr>
          <p:cNvPr id="9" name="Rectangle 7"/>
          <p:cNvSpPr>
            <a:spLocks noChangeArrowheads="1"/>
          </p:cNvSpPr>
          <p:nvPr/>
        </p:nvSpPr>
        <p:spPr bwMode="auto">
          <a:xfrm>
            <a:off x="1452538" y="1428736"/>
            <a:ext cx="2274982" cy="1643527"/>
          </a:xfrm>
          <a:prstGeom prst="rect">
            <a:avLst/>
          </a:prstGeom>
          <a:noFill/>
          <a:ln w="9525" algn="ctr">
            <a:noFill/>
            <a:miter lim="800000"/>
            <a:headEnd/>
            <a:tailEnd/>
          </a:ln>
        </p:spPr>
        <p:txBody>
          <a:bodyPr wrap="none">
            <a:spAutoFit/>
          </a:bodyPr>
          <a:lstStyle/>
          <a:p>
            <a:pPr>
              <a:lnSpc>
                <a:spcPct val="70000"/>
              </a:lnSpc>
            </a:pPr>
            <a:r>
              <a:rPr lang="gl-ES" sz="4800" b="1" dirty="0" smtClean="0">
                <a:solidFill>
                  <a:schemeClr val="tx1"/>
                </a:solidFill>
                <a:latin typeface="Chiller" pitchFamily="82" charset="0"/>
              </a:rPr>
              <a:t>For</a:t>
            </a:r>
          </a:p>
          <a:p>
            <a:pPr>
              <a:lnSpc>
                <a:spcPct val="70000"/>
              </a:lnSpc>
            </a:pPr>
            <a:r>
              <a:rPr lang="gl-ES" sz="4800" b="1" dirty="0" err="1" smtClean="0">
                <a:solidFill>
                  <a:schemeClr val="tx1"/>
                </a:solidFill>
                <a:latin typeface="Chiller" pitchFamily="82" charset="0"/>
              </a:rPr>
              <a:t>Further</a:t>
            </a:r>
            <a:endParaRPr lang="gl-ES" sz="4800" b="1" dirty="0" smtClean="0">
              <a:solidFill>
                <a:schemeClr val="tx1"/>
              </a:solidFill>
              <a:latin typeface="Chiller" pitchFamily="82" charset="0"/>
            </a:endParaRPr>
          </a:p>
          <a:p>
            <a:pPr>
              <a:lnSpc>
                <a:spcPct val="70000"/>
              </a:lnSpc>
            </a:pPr>
            <a:r>
              <a:rPr lang="gl-ES" sz="4800" b="1" dirty="0" err="1" smtClean="0">
                <a:latin typeface="Chiller" pitchFamily="82" charset="0"/>
              </a:rPr>
              <a:t>information</a:t>
            </a:r>
            <a:r>
              <a:rPr lang="gl-ES" sz="4800" b="1" dirty="0" smtClean="0">
                <a:solidFill>
                  <a:schemeClr val="tx1"/>
                </a:solidFill>
                <a:latin typeface="Chiller" pitchFamily="82" charset="0"/>
              </a:rPr>
              <a:t>:</a:t>
            </a:r>
            <a:endParaRPr lang="gl-ES" sz="4800" b="1" dirty="0">
              <a:solidFill>
                <a:schemeClr val="tx1"/>
              </a:solidFill>
              <a:latin typeface="Chiller" pitchFamily="82"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3490" name="Picture 2" descr="http://favoritasupreme.files.wordpress.com/2012/07/manostijeras.jpg">
            <a:hlinkClick r:id="rId2"/>
          </p:cNvPr>
          <p:cNvPicPr>
            <a:picLocks noChangeAspect="1" noChangeArrowheads="1"/>
          </p:cNvPicPr>
          <p:nvPr/>
        </p:nvPicPr>
        <p:blipFill>
          <a:blip r:embed="rId3"/>
          <a:srcRect/>
          <a:stretch>
            <a:fillRect/>
          </a:stretch>
        </p:blipFill>
        <p:spPr bwMode="auto">
          <a:xfrm>
            <a:off x="6024570" y="4357694"/>
            <a:ext cx="3157338" cy="2009767"/>
          </a:xfrm>
          <a:prstGeom prst="rect">
            <a:avLst/>
          </a:prstGeom>
          <a:noFill/>
        </p:spPr>
      </p:pic>
      <p:grpSp>
        <p:nvGrpSpPr>
          <p:cNvPr id="2" name="Group 3"/>
          <p:cNvGrpSpPr>
            <a:grpSpLocks/>
          </p:cNvGrpSpPr>
          <p:nvPr/>
        </p:nvGrpSpPr>
        <p:grpSpPr bwMode="auto">
          <a:xfrm>
            <a:off x="428628" y="1"/>
            <a:ext cx="4452934" cy="3143248"/>
            <a:chOff x="1230" y="1005"/>
            <a:chExt cx="3300" cy="2310"/>
          </a:xfrm>
        </p:grpSpPr>
        <p:pic>
          <p:nvPicPr>
            <p:cNvPr id="17" name="Picture 4" descr="historias-para-no-dormir-94"/>
            <p:cNvPicPr>
              <a:picLocks noChangeAspect="1" noChangeArrowheads="1"/>
            </p:cNvPicPr>
            <p:nvPr/>
          </p:nvPicPr>
          <p:blipFill>
            <a:blip r:embed="rId4"/>
            <a:srcRect/>
            <a:stretch>
              <a:fillRect/>
            </a:stretch>
          </p:blipFill>
          <p:spPr bwMode="auto">
            <a:xfrm>
              <a:off x="1230" y="1005"/>
              <a:ext cx="3300" cy="2310"/>
            </a:xfrm>
            <a:prstGeom prst="rect">
              <a:avLst/>
            </a:prstGeom>
            <a:noFill/>
            <a:ln w="9525">
              <a:noFill/>
              <a:miter lim="800000"/>
              <a:headEnd/>
              <a:tailEnd/>
            </a:ln>
          </p:spPr>
        </p:pic>
        <p:sp>
          <p:nvSpPr>
            <p:cNvPr id="18" name="Rectangle 5"/>
            <p:cNvSpPr>
              <a:spLocks noChangeArrowheads="1"/>
            </p:cNvSpPr>
            <p:nvPr/>
          </p:nvSpPr>
          <p:spPr bwMode="auto">
            <a:xfrm>
              <a:off x="2064" y="1117"/>
              <a:ext cx="771" cy="1361"/>
            </a:xfrm>
            <a:prstGeom prst="rect">
              <a:avLst/>
            </a:prstGeom>
            <a:solidFill>
              <a:srgbClr val="DDDDDD"/>
            </a:solidFill>
            <a:ln w="9525" algn="ctr">
              <a:noFill/>
              <a:miter lim="800000"/>
              <a:headEnd/>
              <a:tailEnd/>
            </a:ln>
          </p:spPr>
          <p:txBody>
            <a:bodyPr wrap="none" anchor="ctr"/>
            <a:lstStyle/>
            <a:p>
              <a:endParaRPr lang="es-ES"/>
            </a:p>
          </p:txBody>
        </p:sp>
      </p:grpSp>
      <p:sp>
        <p:nvSpPr>
          <p:cNvPr id="8201" name="Rectangle 9"/>
          <p:cNvSpPr>
            <a:spLocks noChangeArrowheads="1"/>
          </p:cNvSpPr>
          <p:nvPr/>
        </p:nvSpPr>
        <p:spPr bwMode="auto">
          <a:xfrm>
            <a:off x="523844" y="3214686"/>
            <a:ext cx="8715436" cy="3071834"/>
          </a:xfrm>
          <a:prstGeom prst="rect">
            <a:avLst/>
          </a:prstGeom>
          <a:noFill/>
          <a:ln w="9525">
            <a:noFill/>
            <a:miter lim="800000"/>
            <a:headEnd/>
            <a:tailEnd/>
          </a:ln>
        </p:spPr>
        <p:txBody>
          <a:bodyPr/>
          <a:lstStyle/>
          <a:p>
            <a:pPr marL="533400" indent="-533400">
              <a:spcBef>
                <a:spcPct val="20000"/>
              </a:spcBef>
            </a:pPr>
            <a:r>
              <a:rPr lang="gl-ES" sz="6000" b="1" dirty="0" smtClean="0">
                <a:solidFill>
                  <a:srgbClr val="FFFF00"/>
                </a:solidFill>
              </a:rPr>
              <a:t>FILMS</a:t>
            </a:r>
          </a:p>
          <a:p>
            <a:pPr marL="533400" indent="-533400" algn="l">
              <a:spcBef>
                <a:spcPct val="20000"/>
              </a:spcBef>
              <a:buFontTx/>
              <a:buAutoNum type="arabicPeriod"/>
            </a:pPr>
            <a:endParaRPr lang="gl-ES" b="1" dirty="0" smtClean="0">
              <a:solidFill>
                <a:schemeClr val="bg1"/>
              </a:solidFill>
            </a:endParaRPr>
          </a:p>
          <a:p>
            <a:pPr marL="533400" indent="-533400">
              <a:spcBef>
                <a:spcPct val="20000"/>
              </a:spcBef>
            </a:pPr>
            <a:r>
              <a:rPr lang="gl-ES" sz="2400" b="1" dirty="0" err="1" smtClean="0">
                <a:solidFill>
                  <a:schemeClr val="bg2">
                    <a:lumMod val="75000"/>
                  </a:schemeClr>
                </a:solidFill>
              </a:rPr>
              <a:t>Almost</a:t>
            </a:r>
            <a:r>
              <a:rPr lang="gl-ES" sz="2400" b="1" dirty="0" smtClean="0">
                <a:solidFill>
                  <a:schemeClr val="bg2">
                    <a:lumMod val="75000"/>
                  </a:schemeClr>
                </a:solidFill>
              </a:rPr>
              <a:t> </a:t>
            </a:r>
            <a:r>
              <a:rPr lang="gl-ES" sz="2400" b="1" dirty="0" err="1" smtClean="0">
                <a:solidFill>
                  <a:schemeClr val="bg2">
                    <a:lumMod val="75000"/>
                  </a:schemeClr>
                </a:solidFill>
              </a:rPr>
              <a:t>everything</a:t>
            </a:r>
            <a:r>
              <a:rPr lang="gl-ES" sz="2400" b="1" dirty="0" smtClean="0">
                <a:solidFill>
                  <a:schemeClr val="bg2">
                    <a:lumMod val="75000"/>
                  </a:schemeClr>
                </a:solidFill>
              </a:rPr>
              <a:t> </a:t>
            </a:r>
            <a:r>
              <a:rPr lang="gl-ES" sz="2400" b="1" dirty="0" err="1" smtClean="0">
                <a:solidFill>
                  <a:schemeClr val="bg2">
                    <a:lumMod val="75000"/>
                  </a:schemeClr>
                </a:solidFill>
              </a:rPr>
              <a:t>about</a:t>
            </a:r>
            <a:r>
              <a:rPr lang="gl-ES" sz="2400" b="1" dirty="0" smtClean="0">
                <a:solidFill>
                  <a:schemeClr val="bg2">
                    <a:lumMod val="75000"/>
                  </a:schemeClr>
                </a:solidFill>
              </a:rPr>
              <a:t> </a:t>
            </a:r>
            <a:r>
              <a:rPr lang="gl-ES" sz="2400" b="1" dirty="0" err="1" smtClean="0">
                <a:solidFill>
                  <a:schemeClr val="bg2">
                    <a:lumMod val="75000"/>
                  </a:schemeClr>
                </a:solidFill>
              </a:rPr>
              <a:t>Tim</a:t>
            </a:r>
            <a:r>
              <a:rPr lang="gl-ES" sz="2400" b="1" dirty="0" smtClean="0">
                <a:solidFill>
                  <a:schemeClr val="bg2">
                    <a:lumMod val="75000"/>
                  </a:schemeClr>
                </a:solidFill>
              </a:rPr>
              <a:t> </a:t>
            </a:r>
            <a:r>
              <a:rPr lang="gl-ES" sz="2400" b="1" dirty="0" err="1" smtClean="0">
                <a:solidFill>
                  <a:schemeClr val="bg2">
                    <a:lumMod val="75000"/>
                  </a:schemeClr>
                </a:solidFill>
              </a:rPr>
              <a:t>Burton</a:t>
            </a:r>
            <a:r>
              <a:rPr lang="gl-ES" sz="2400" b="1" dirty="0" smtClean="0">
                <a:solidFill>
                  <a:schemeClr val="bg2">
                    <a:lumMod val="75000"/>
                  </a:schemeClr>
                </a:solidFill>
              </a:rPr>
              <a:t> </a:t>
            </a:r>
            <a:r>
              <a:rPr lang="gl-ES" sz="2400" b="1" dirty="0" smtClean="0">
                <a:solidFill>
                  <a:schemeClr val="bg2">
                    <a:lumMod val="75000"/>
                  </a:schemeClr>
                </a:solidFill>
              </a:rPr>
              <a:t>:</a:t>
            </a:r>
            <a:endParaRPr lang="gl-ES" sz="2400" b="1" dirty="0" smtClean="0">
              <a:solidFill>
                <a:schemeClr val="bg2">
                  <a:lumMod val="75000"/>
                </a:schemeClr>
              </a:solidFill>
            </a:endParaRPr>
          </a:p>
          <a:p>
            <a:pPr marL="533400" indent="-533400">
              <a:spcBef>
                <a:spcPct val="20000"/>
              </a:spcBef>
            </a:pPr>
            <a:r>
              <a:rPr lang="gl-ES" sz="2400" b="1" i="1" dirty="0" err="1" smtClean="0">
                <a:solidFill>
                  <a:schemeClr val="bg1"/>
                </a:solidFill>
              </a:rPr>
              <a:t>Corpse</a:t>
            </a:r>
            <a:r>
              <a:rPr lang="gl-ES" sz="2400" b="1" i="1" dirty="0" smtClean="0">
                <a:solidFill>
                  <a:schemeClr val="bg1"/>
                </a:solidFill>
              </a:rPr>
              <a:t> </a:t>
            </a:r>
            <a:r>
              <a:rPr lang="gl-ES" sz="2400" b="1" i="1" dirty="0" err="1" smtClean="0">
                <a:solidFill>
                  <a:schemeClr val="bg1"/>
                </a:solidFill>
              </a:rPr>
              <a:t>Bride</a:t>
            </a:r>
            <a:r>
              <a:rPr lang="gl-ES" sz="2400" b="1" dirty="0" smtClean="0">
                <a:solidFill>
                  <a:schemeClr val="bg1"/>
                </a:solidFill>
              </a:rPr>
              <a:t>, </a:t>
            </a:r>
            <a:r>
              <a:rPr lang="gl-ES" sz="2400" b="1" dirty="0" smtClean="0">
                <a:solidFill>
                  <a:schemeClr val="bg1"/>
                </a:solidFill>
              </a:rPr>
              <a:t>2005</a:t>
            </a:r>
          </a:p>
          <a:p>
            <a:pPr marL="533400" indent="-533400">
              <a:spcBef>
                <a:spcPct val="20000"/>
              </a:spcBef>
            </a:pPr>
            <a:r>
              <a:rPr lang="gl-ES" sz="2400" b="1" i="1" dirty="0" err="1" smtClean="0">
                <a:solidFill>
                  <a:schemeClr val="bg1"/>
                </a:solidFill>
              </a:rPr>
              <a:t>Frankenweennie</a:t>
            </a:r>
            <a:r>
              <a:rPr lang="gl-ES" sz="2400" b="1" dirty="0" smtClean="0">
                <a:solidFill>
                  <a:schemeClr val="bg1"/>
                </a:solidFill>
              </a:rPr>
              <a:t>, 2012</a:t>
            </a:r>
          </a:p>
          <a:p>
            <a:pPr marL="533400" indent="-533400">
              <a:spcBef>
                <a:spcPct val="20000"/>
              </a:spcBef>
            </a:pPr>
            <a:r>
              <a:rPr lang="gl-ES" sz="2400" b="1" i="1" dirty="0" err="1" smtClean="0">
                <a:solidFill>
                  <a:schemeClr val="bg1"/>
                </a:solidFill>
              </a:rPr>
              <a:t>Edward</a:t>
            </a:r>
            <a:r>
              <a:rPr lang="gl-ES" sz="2400" b="1" i="1" dirty="0" smtClean="0">
                <a:solidFill>
                  <a:schemeClr val="bg1"/>
                </a:solidFill>
              </a:rPr>
              <a:t> </a:t>
            </a:r>
            <a:r>
              <a:rPr lang="gl-ES" sz="2400" b="1" i="1" dirty="0" err="1" smtClean="0">
                <a:solidFill>
                  <a:schemeClr val="bg1"/>
                </a:solidFill>
              </a:rPr>
              <a:t>Scissorhands</a:t>
            </a:r>
            <a:r>
              <a:rPr lang="gl-ES" sz="2400" b="1" dirty="0" smtClean="0">
                <a:solidFill>
                  <a:schemeClr val="bg1"/>
                </a:solidFill>
              </a:rPr>
              <a:t>,1990</a:t>
            </a:r>
            <a:endParaRPr lang="gl-ES" sz="2400" b="1" dirty="0">
              <a:solidFill>
                <a:schemeClr val="bg1"/>
              </a:solidFill>
            </a:endParaRPr>
          </a:p>
        </p:txBody>
      </p:sp>
      <p:pic>
        <p:nvPicPr>
          <p:cNvPr id="63494" name="Picture 6" descr="https://encrypted-tbn3.gstatic.com/images?q=tbn:ANd9GcSDobegmo-8V5ckt5YSkueOfnfGrSRr4kKtpMgwMma-RZ28EiU"/>
          <p:cNvPicPr>
            <a:picLocks noChangeAspect="1" noChangeArrowheads="1"/>
          </p:cNvPicPr>
          <p:nvPr/>
        </p:nvPicPr>
        <p:blipFill>
          <a:blip r:embed="rId5"/>
          <a:srcRect/>
          <a:stretch>
            <a:fillRect/>
          </a:stretch>
        </p:blipFill>
        <p:spPr bwMode="auto">
          <a:xfrm>
            <a:off x="6238884" y="2714620"/>
            <a:ext cx="3028950" cy="1514475"/>
          </a:xfrm>
          <a:prstGeom prst="rect">
            <a:avLst/>
          </a:prstGeom>
          <a:noFill/>
        </p:spPr>
      </p:pic>
      <p:pic>
        <p:nvPicPr>
          <p:cNvPr id="63496" name="Picture 8" descr="https://encrypted-tbn3.gstatic.com/images?q=tbn:ANd9GcQFTz1tJtty5WYnxSU3HXnSAQi6ByJ7A59Q6beyboPyqrY3BRDl"/>
          <p:cNvPicPr>
            <a:picLocks noChangeAspect="1" noChangeArrowheads="1"/>
          </p:cNvPicPr>
          <p:nvPr/>
        </p:nvPicPr>
        <p:blipFill>
          <a:blip r:embed="rId6"/>
          <a:srcRect/>
          <a:stretch>
            <a:fillRect/>
          </a:stretch>
        </p:blipFill>
        <p:spPr bwMode="auto">
          <a:xfrm>
            <a:off x="6310322" y="857232"/>
            <a:ext cx="2857500" cy="1600200"/>
          </a:xfrm>
          <a:prstGeom prst="rect">
            <a:avLst/>
          </a:prstGeom>
          <a:noFill/>
        </p:spPr>
      </p:pic>
      <p:sp>
        <p:nvSpPr>
          <p:cNvPr id="10" name="Rectangle 7"/>
          <p:cNvSpPr>
            <a:spLocks noChangeArrowheads="1"/>
          </p:cNvSpPr>
          <p:nvPr/>
        </p:nvSpPr>
        <p:spPr bwMode="auto">
          <a:xfrm>
            <a:off x="1452538" y="1428736"/>
            <a:ext cx="2274982" cy="1643527"/>
          </a:xfrm>
          <a:prstGeom prst="rect">
            <a:avLst/>
          </a:prstGeom>
          <a:noFill/>
          <a:ln w="9525" algn="ctr">
            <a:noFill/>
            <a:miter lim="800000"/>
            <a:headEnd/>
            <a:tailEnd/>
          </a:ln>
        </p:spPr>
        <p:txBody>
          <a:bodyPr wrap="none">
            <a:spAutoFit/>
          </a:bodyPr>
          <a:lstStyle/>
          <a:p>
            <a:pPr>
              <a:lnSpc>
                <a:spcPct val="70000"/>
              </a:lnSpc>
            </a:pPr>
            <a:r>
              <a:rPr lang="gl-ES" sz="4800" b="1" dirty="0" smtClean="0">
                <a:solidFill>
                  <a:schemeClr val="tx1"/>
                </a:solidFill>
                <a:latin typeface="Chiller" pitchFamily="82" charset="0"/>
              </a:rPr>
              <a:t>For</a:t>
            </a:r>
          </a:p>
          <a:p>
            <a:pPr>
              <a:lnSpc>
                <a:spcPct val="70000"/>
              </a:lnSpc>
            </a:pPr>
            <a:r>
              <a:rPr lang="gl-ES" sz="4800" b="1" dirty="0" err="1" smtClean="0">
                <a:solidFill>
                  <a:schemeClr val="tx1"/>
                </a:solidFill>
                <a:latin typeface="Chiller" pitchFamily="82" charset="0"/>
              </a:rPr>
              <a:t>Further</a:t>
            </a:r>
            <a:endParaRPr lang="gl-ES" sz="4800" b="1" dirty="0" smtClean="0">
              <a:solidFill>
                <a:schemeClr val="tx1"/>
              </a:solidFill>
              <a:latin typeface="Chiller" pitchFamily="82" charset="0"/>
            </a:endParaRPr>
          </a:p>
          <a:p>
            <a:pPr>
              <a:lnSpc>
                <a:spcPct val="70000"/>
              </a:lnSpc>
            </a:pPr>
            <a:r>
              <a:rPr lang="gl-ES" sz="4800" b="1" dirty="0" err="1" smtClean="0">
                <a:latin typeface="Chiller" pitchFamily="82" charset="0"/>
              </a:rPr>
              <a:t>information</a:t>
            </a:r>
            <a:r>
              <a:rPr lang="gl-ES" sz="4800" b="1" dirty="0" smtClean="0">
                <a:solidFill>
                  <a:schemeClr val="tx1"/>
                </a:solidFill>
                <a:latin typeface="Chiller" pitchFamily="82" charset="0"/>
              </a:rPr>
              <a:t>:</a:t>
            </a:r>
            <a:endParaRPr lang="gl-ES" sz="4800" b="1" dirty="0">
              <a:solidFill>
                <a:schemeClr val="tx1"/>
              </a:solidFill>
              <a:latin typeface="Chiller" pitchFamily="82"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571504" y="1"/>
            <a:ext cx="4452934" cy="3143248"/>
            <a:chOff x="1230" y="1005"/>
            <a:chExt cx="3300" cy="2310"/>
          </a:xfrm>
        </p:grpSpPr>
        <p:pic>
          <p:nvPicPr>
            <p:cNvPr id="17" name="Picture 4" descr="historias-para-no-dormir-94"/>
            <p:cNvPicPr>
              <a:picLocks noChangeAspect="1" noChangeArrowheads="1"/>
            </p:cNvPicPr>
            <p:nvPr/>
          </p:nvPicPr>
          <p:blipFill>
            <a:blip r:embed="rId2"/>
            <a:srcRect/>
            <a:stretch>
              <a:fillRect/>
            </a:stretch>
          </p:blipFill>
          <p:spPr bwMode="auto">
            <a:xfrm>
              <a:off x="1230" y="1005"/>
              <a:ext cx="3300" cy="2310"/>
            </a:xfrm>
            <a:prstGeom prst="rect">
              <a:avLst/>
            </a:prstGeom>
            <a:noFill/>
            <a:ln w="9525">
              <a:noFill/>
              <a:miter lim="800000"/>
              <a:headEnd/>
              <a:tailEnd/>
            </a:ln>
          </p:spPr>
        </p:pic>
        <p:sp>
          <p:nvSpPr>
            <p:cNvPr id="18" name="Rectangle 5"/>
            <p:cNvSpPr>
              <a:spLocks noChangeArrowheads="1"/>
            </p:cNvSpPr>
            <p:nvPr/>
          </p:nvSpPr>
          <p:spPr bwMode="auto">
            <a:xfrm>
              <a:off x="2064" y="1117"/>
              <a:ext cx="771" cy="1361"/>
            </a:xfrm>
            <a:prstGeom prst="rect">
              <a:avLst/>
            </a:prstGeom>
            <a:solidFill>
              <a:srgbClr val="DDDDDD"/>
            </a:solidFill>
            <a:ln w="9525" algn="ctr">
              <a:noFill/>
              <a:miter lim="800000"/>
              <a:headEnd/>
              <a:tailEnd/>
            </a:ln>
          </p:spPr>
          <p:txBody>
            <a:bodyPr wrap="none" anchor="ctr"/>
            <a:lstStyle/>
            <a:p>
              <a:endParaRPr lang="es-ES"/>
            </a:p>
          </p:txBody>
        </p:sp>
      </p:grpSp>
      <p:sp>
        <p:nvSpPr>
          <p:cNvPr id="8201" name="Rectangle 9"/>
          <p:cNvSpPr>
            <a:spLocks noChangeArrowheads="1"/>
          </p:cNvSpPr>
          <p:nvPr/>
        </p:nvSpPr>
        <p:spPr bwMode="auto">
          <a:xfrm>
            <a:off x="595282" y="3357562"/>
            <a:ext cx="8715436" cy="3071834"/>
          </a:xfrm>
          <a:prstGeom prst="rect">
            <a:avLst/>
          </a:prstGeom>
          <a:noFill/>
          <a:ln w="9525">
            <a:noFill/>
            <a:miter lim="800000"/>
            <a:headEnd/>
            <a:tailEnd/>
          </a:ln>
        </p:spPr>
        <p:txBody>
          <a:bodyPr/>
          <a:lstStyle/>
          <a:p>
            <a:pPr marL="533400" indent="-533400">
              <a:spcBef>
                <a:spcPct val="20000"/>
              </a:spcBef>
            </a:pPr>
            <a:r>
              <a:rPr lang="gl-ES" sz="6000" b="1" dirty="0" smtClean="0">
                <a:solidFill>
                  <a:srgbClr val="FFFF00"/>
                </a:solidFill>
              </a:rPr>
              <a:t>TV SERIES</a:t>
            </a:r>
            <a:endParaRPr lang="gl-ES" sz="6000" b="1" dirty="0" smtClean="0">
              <a:solidFill>
                <a:srgbClr val="FFFF00"/>
              </a:solidFill>
            </a:endParaRPr>
          </a:p>
          <a:p>
            <a:pPr marL="533400" indent="-533400" algn="l">
              <a:spcBef>
                <a:spcPct val="20000"/>
              </a:spcBef>
              <a:buFontTx/>
              <a:buAutoNum type="arabicPeriod"/>
            </a:pPr>
            <a:endParaRPr lang="gl-ES" b="1" dirty="0" smtClean="0">
              <a:solidFill>
                <a:schemeClr val="bg1"/>
              </a:solidFill>
            </a:endParaRPr>
          </a:p>
          <a:p>
            <a:pPr marL="533400" indent="-533400">
              <a:spcBef>
                <a:spcPct val="20000"/>
              </a:spcBef>
            </a:pPr>
            <a:r>
              <a:rPr lang="gl-ES" sz="2400" b="1" i="1" dirty="0" smtClean="0">
                <a:solidFill>
                  <a:schemeClr val="bg1"/>
                </a:solidFill>
              </a:rPr>
              <a:t>The </a:t>
            </a:r>
            <a:r>
              <a:rPr lang="gl-ES" sz="2400" b="1" i="1" dirty="0" err="1" smtClean="0">
                <a:solidFill>
                  <a:schemeClr val="bg1"/>
                </a:solidFill>
              </a:rPr>
              <a:t>Munsters</a:t>
            </a:r>
            <a:endParaRPr lang="gl-ES" sz="2400" b="1" i="1" dirty="0" smtClean="0">
              <a:solidFill>
                <a:schemeClr val="bg1"/>
              </a:solidFill>
            </a:endParaRPr>
          </a:p>
          <a:p>
            <a:pPr marL="533400" indent="-533400">
              <a:spcBef>
                <a:spcPct val="20000"/>
              </a:spcBef>
            </a:pPr>
            <a:r>
              <a:rPr lang="gl-ES" sz="2400" b="1" i="1" dirty="0" smtClean="0">
                <a:solidFill>
                  <a:schemeClr val="bg1"/>
                </a:solidFill>
              </a:rPr>
              <a:t>The </a:t>
            </a:r>
            <a:r>
              <a:rPr lang="gl-ES" sz="2400" b="1" i="1" dirty="0" err="1" smtClean="0">
                <a:solidFill>
                  <a:schemeClr val="bg1"/>
                </a:solidFill>
              </a:rPr>
              <a:t>Addams</a:t>
            </a:r>
            <a:r>
              <a:rPr lang="gl-ES" sz="2400" b="1" i="1" dirty="0" smtClean="0">
                <a:solidFill>
                  <a:schemeClr val="bg1"/>
                </a:solidFill>
              </a:rPr>
              <a:t> </a:t>
            </a:r>
            <a:r>
              <a:rPr lang="gl-ES" sz="2400" b="1" i="1" dirty="0" err="1" smtClean="0">
                <a:solidFill>
                  <a:schemeClr val="bg1"/>
                </a:solidFill>
              </a:rPr>
              <a:t>Family</a:t>
            </a:r>
            <a:endParaRPr lang="gl-ES" sz="2400" b="1" i="1" dirty="0" smtClean="0">
              <a:solidFill>
                <a:schemeClr val="bg1"/>
              </a:solidFill>
            </a:endParaRPr>
          </a:p>
          <a:p>
            <a:pPr marL="533400" indent="-533400">
              <a:spcBef>
                <a:spcPct val="20000"/>
              </a:spcBef>
            </a:pPr>
            <a:endParaRPr lang="gl-ES" sz="2400" b="1" dirty="0">
              <a:solidFill>
                <a:schemeClr val="bg1"/>
              </a:solidFill>
            </a:endParaRPr>
          </a:p>
        </p:txBody>
      </p:sp>
      <p:pic>
        <p:nvPicPr>
          <p:cNvPr id="64514" name="Picture 2" descr="http://t3.gstatic.com/images?q=tbn:ANd9GcS2Ede9JuI6RaiZrkcFlYT2oAtBKOvExdAR8T57ChirXSc2KLAcxA">
            <a:hlinkClick r:id="rId3"/>
          </p:cNvPr>
          <p:cNvPicPr>
            <a:picLocks noChangeAspect="1" noChangeArrowheads="1"/>
          </p:cNvPicPr>
          <p:nvPr/>
        </p:nvPicPr>
        <p:blipFill>
          <a:blip r:embed="rId4"/>
          <a:srcRect/>
          <a:stretch>
            <a:fillRect/>
          </a:stretch>
        </p:blipFill>
        <p:spPr bwMode="auto">
          <a:xfrm>
            <a:off x="5238752" y="928670"/>
            <a:ext cx="3876675" cy="2619375"/>
          </a:xfrm>
          <a:prstGeom prst="rect">
            <a:avLst/>
          </a:prstGeom>
          <a:noFill/>
        </p:spPr>
      </p:pic>
      <p:pic>
        <p:nvPicPr>
          <p:cNvPr id="64516" name="Picture 4" descr="http://www.scifiworld.es/imagenes/noticias/726351_The%20Addams%20Family_cabecera.jpg">
            <a:hlinkClick r:id="rId5"/>
          </p:cNvPr>
          <p:cNvPicPr>
            <a:picLocks noChangeAspect="1" noChangeArrowheads="1"/>
          </p:cNvPicPr>
          <p:nvPr/>
        </p:nvPicPr>
        <p:blipFill>
          <a:blip r:embed="rId6"/>
          <a:srcRect/>
          <a:stretch>
            <a:fillRect/>
          </a:stretch>
        </p:blipFill>
        <p:spPr bwMode="auto">
          <a:xfrm>
            <a:off x="5238752" y="3778360"/>
            <a:ext cx="3914766" cy="2150970"/>
          </a:xfrm>
          <a:prstGeom prst="rect">
            <a:avLst/>
          </a:prstGeom>
          <a:noFill/>
        </p:spPr>
      </p:pic>
      <p:sp>
        <p:nvSpPr>
          <p:cNvPr id="10" name="Rectangle 7"/>
          <p:cNvSpPr>
            <a:spLocks noChangeArrowheads="1"/>
          </p:cNvSpPr>
          <p:nvPr/>
        </p:nvSpPr>
        <p:spPr bwMode="auto">
          <a:xfrm>
            <a:off x="1606448" y="1428736"/>
            <a:ext cx="2274982" cy="1643527"/>
          </a:xfrm>
          <a:prstGeom prst="rect">
            <a:avLst/>
          </a:prstGeom>
          <a:noFill/>
          <a:ln w="9525" algn="ctr">
            <a:noFill/>
            <a:miter lim="800000"/>
            <a:headEnd/>
            <a:tailEnd/>
          </a:ln>
        </p:spPr>
        <p:txBody>
          <a:bodyPr wrap="none">
            <a:spAutoFit/>
          </a:bodyPr>
          <a:lstStyle/>
          <a:p>
            <a:pPr>
              <a:lnSpc>
                <a:spcPct val="70000"/>
              </a:lnSpc>
            </a:pPr>
            <a:r>
              <a:rPr lang="gl-ES" sz="4800" b="1" dirty="0" smtClean="0">
                <a:solidFill>
                  <a:schemeClr val="tx1"/>
                </a:solidFill>
                <a:latin typeface="Chiller" pitchFamily="82" charset="0"/>
              </a:rPr>
              <a:t>For</a:t>
            </a:r>
          </a:p>
          <a:p>
            <a:pPr>
              <a:lnSpc>
                <a:spcPct val="70000"/>
              </a:lnSpc>
            </a:pPr>
            <a:r>
              <a:rPr lang="gl-ES" sz="4800" b="1" dirty="0" err="1" smtClean="0">
                <a:solidFill>
                  <a:schemeClr val="tx1"/>
                </a:solidFill>
                <a:latin typeface="Chiller" pitchFamily="82" charset="0"/>
              </a:rPr>
              <a:t>Further</a:t>
            </a:r>
            <a:endParaRPr lang="gl-ES" sz="4800" b="1" dirty="0" smtClean="0">
              <a:solidFill>
                <a:schemeClr val="tx1"/>
              </a:solidFill>
              <a:latin typeface="Chiller" pitchFamily="82" charset="0"/>
            </a:endParaRPr>
          </a:p>
          <a:p>
            <a:pPr>
              <a:lnSpc>
                <a:spcPct val="70000"/>
              </a:lnSpc>
            </a:pPr>
            <a:r>
              <a:rPr lang="gl-ES" sz="4800" b="1" dirty="0" err="1" smtClean="0">
                <a:latin typeface="Chiller" pitchFamily="82" charset="0"/>
              </a:rPr>
              <a:t>information</a:t>
            </a:r>
            <a:r>
              <a:rPr lang="gl-ES" sz="4800" b="1" dirty="0" smtClean="0">
                <a:solidFill>
                  <a:schemeClr val="tx1"/>
                </a:solidFill>
                <a:latin typeface="Chiller" pitchFamily="82" charset="0"/>
              </a:rPr>
              <a:t>:</a:t>
            </a:r>
            <a:endParaRPr lang="gl-ES" sz="4800" b="1" dirty="0">
              <a:solidFill>
                <a:schemeClr val="tx1"/>
              </a:solidFill>
              <a:latin typeface="Chiller" pitchFamily="82"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571504" y="1"/>
            <a:ext cx="4452934" cy="3143248"/>
            <a:chOff x="1230" y="1005"/>
            <a:chExt cx="3300" cy="2310"/>
          </a:xfrm>
        </p:grpSpPr>
        <p:pic>
          <p:nvPicPr>
            <p:cNvPr id="17" name="Picture 4" descr="historias-para-no-dormir-94"/>
            <p:cNvPicPr>
              <a:picLocks noChangeAspect="1" noChangeArrowheads="1"/>
            </p:cNvPicPr>
            <p:nvPr/>
          </p:nvPicPr>
          <p:blipFill>
            <a:blip r:embed="rId2"/>
            <a:srcRect/>
            <a:stretch>
              <a:fillRect/>
            </a:stretch>
          </p:blipFill>
          <p:spPr bwMode="auto">
            <a:xfrm>
              <a:off x="1230" y="1005"/>
              <a:ext cx="3300" cy="2310"/>
            </a:xfrm>
            <a:prstGeom prst="rect">
              <a:avLst/>
            </a:prstGeom>
            <a:noFill/>
            <a:ln w="9525">
              <a:noFill/>
              <a:miter lim="800000"/>
              <a:headEnd/>
              <a:tailEnd/>
            </a:ln>
          </p:spPr>
        </p:pic>
        <p:sp>
          <p:nvSpPr>
            <p:cNvPr id="18" name="Rectangle 5"/>
            <p:cNvSpPr>
              <a:spLocks noChangeArrowheads="1"/>
            </p:cNvSpPr>
            <p:nvPr/>
          </p:nvSpPr>
          <p:spPr bwMode="auto">
            <a:xfrm>
              <a:off x="2064" y="1117"/>
              <a:ext cx="771" cy="1361"/>
            </a:xfrm>
            <a:prstGeom prst="rect">
              <a:avLst/>
            </a:prstGeom>
            <a:solidFill>
              <a:srgbClr val="DDDDDD"/>
            </a:solidFill>
            <a:ln w="9525" algn="ctr">
              <a:noFill/>
              <a:miter lim="800000"/>
              <a:headEnd/>
              <a:tailEnd/>
            </a:ln>
          </p:spPr>
          <p:txBody>
            <a:bodyPr wrap="none" anchor="ctr"/>
            <a:lstStyle/>
            <a:p>
              <a:endParaRPr lang="es-ES"/>
            </a:p>
          </p:txBody>
        </p:sp>
      </p:grpSp>
      <p:sp>
        <p:nvSpPr>
          <p:cNvPr id="8201" name="Rectangle 9"/>
          <p:cNvSpPr>
            <a:spLocks noChangeArrowheads="1"/>
          </p:cNvSpPr>
          <p:nvPr/>
        </p:nvSpPr>
        <p:spPr bwMode="auto">
          <a:xfrm>
            <a:off x="595282" y="3857628"/>
            <a:ext cx="8715436" cy="2286016"/>
          </a:xfrm>
          <a:prstGeom prst="rect">
            <a:avLst/>
          </a:prstGeom>
          <a:noFill/>
          <a:ln w="9525">
            <a:noFill/>
            <a:miter lim="800000"/>
            <a:headEnd/>
            <a:tailEnd/>
          </a:ln>
        </p:spPr>
        <p:txBody>
          <a:bodyPr/>
          <a:lstStyle/>
          <a:p>
            <a:pPr marL="533400" indent="-533400">
              <a:spcBef>
                <a:spcPct val="20000"/>
              </a:spcBef>
            </a:pPr>
            <a:r>
              <a:rPr lang="gl-ES" sz="6000" b="1" dirty="0" smtClean="0">
                <a:solidFill>
                  <a:srgbClr val="FFFF00"/>
                </a:solidFill>
              </a:rPr>
              <a:t>AUDIOBOOKS</a:t>
            </a:r>
            <a:endParaRPr lang="gl-ES" sz="6000" b="1" dirty="0" smtClean="0">
              <a:solidFill>
                <a:srgbClr val="FFFF00"/>
              </a:solidFill>
            </a:endParaRPr>
          </a:p>
          <a:p>
            <a:pPr marL="533400" indent="-533400" algn="l">
              <a:spcBef>
                <a:spcPct val="20000"/>
              </a:spcBef>
              <a:buFontTx/>
              <a:buAutoNum type="arabicPeriod"/>
            </a:pPr>
            <a:endParaRPr lang="gl-ES" b="1" dirty="0" smtClean="0">
              <a:solidFill>
                <a:schemeClr val="bg1"/>
              </a:solidFill>
            </a:endParaRPr>
          </a:p>
          <a:p>
            <a:pPr marL="533400" indent="-533400">
              <a:spcBef>
                <a:spcPct val="20000"/>
              </a:spcBef>
            </a:pPr>
            <a:r>
              <a:rPr lang="gl-ES" sz="2400" b="1" dirty="0" smtClean="0">
                <a:solidFill>
                  <a:schemeClr val="bg2">
                    <a:lumMod val="75000"/>
                  </a:schemeClr>
                </a:solidFill>
              </a:rPr>
              <a:t>http://www.youtube.com/watch?v=AAPx-4yd3Gw</a:t>
            </a:r>
            <a:endParaRPr lang="gl-ES" sz="2400" b="1" dirty="0">
              <a:solidFill>
                <a:schemeClr val="bg2">
                  <a:lumMod val="75000"/>
                </a:schemeClr>
              </a:solidFill>
            </a:endParaRPr>
          </a:p>
        </p:txBody>
      </p:sp>
      <p:pic>
        <p:nvPicPr>
          <p:cNvPr id="65538" name="Picture 2" descr="http://dialnet.unirioja.es/recursos/imagen?entidad=LIBRO&amp;tipo_contenido=92&amp;libro=292241">
            <a:hlinkClick r:id="rId3"/>
          </p:cNvPr>
          <p:cNvPicPr>
            <a:picLocks noChangeAspect="1" noChangeArrowheads="1"/>
          </p:cNvPicPr>
          <p:nvPr/>
        </p:nvPicPr>
        <p:blipFill>
          <a:blip r:embed="rId4"/>
          <a:srcRect/>
          <a:stretch>
            <a:fillRect/>
          </a:stretch>
        </p:blipFill>
        <p:spPr bwMode="auto">
          <a:xfrm>
            <a:off x="6667512" y="1757370"/>
            <a:ext cx="1905000" cy="2886076"/>
          </a:xfrm>
          <a:prstGeom prst="rect">
            <a:avLst/>
          </a:prstGeom>
          <a:noFill/>
        </p:spPr>
      </p:pic>
      <p:sp>
        <p:nvSpPr>
          <p:cNvPr id="8" name="Rectangle 7"/>
          <p:cNvSpPr>
            <a:spLocks noChangeArrowheads="1"/>
          </p:cNvSpPr>
          <p:nvPr/>
        </p:nvSpPr>
        <p:spPr bwMode="auto">
          <a:xfrm>
            <a:off x="1606448" y="1428736"/>
            <a:ext cx="2274982" cy="1643527"/>
          </a:xfrm>
          <a:prstGeom prst="rect">
            <a:avLst/>
          </a:prstGeom>
          <a:noFill/>
          <a:ln w="9525" algn="ctr">
            <a:noFill/>
            <a:miter lim="800000"/>
            <a:headEnd/>
            <a:tailEnd/>
          </a:ln>
        </p:spPr>
        <p:txBody>
          <a:bodyPr wrap="none">
            <a:spAutoFit/>
          </a:bodyPr>
          <a:lstStyle/>
          <a:p>
            <a:pPr>
              <a:lnSpc>
                <a:spcPct val="70000"/>
              </a:lnSpc>
            </a:pPr>
            <a:r>
              <a:rPr lang="gl-ES" sz="4800" b="1" dirty="0" smtClean="0">
                <a:solidFill>
                  <a:schemeClr val="tx1"/>
                </a:solidFill>
                <a:latin typeface="Chiller" pitchFamily="82" charset="0"/>
              </a:rPr>
              <a:t>For</a:t>
            </a:r>
          </a:p>
          <a:p>
            <a:pPr>
              <a:lnSpc>
                <a:spcPct val="70000"/>
              </a:lnSpc>
            </a:pPr>
            <a:r>
              <a:rPr lang="gl-ES" sz="4800" b="1" dirty="0" err="1" smtClean="0">
                <a:solidFill>
                  <a:schemeClr val="tx1"/>
                </a:solidFill>
                <a:latin typeface="Chiller" pitchFamily="82" charset="0"/>
              </a:rPr>
              <a:t>Further</a:t>
            </a:r>
            <a:endParaRPr lang="gl-ES" sz="4800" b="1" dirty="0" smtClean="0">
              <a:solidFill>
                <a:schemeClr val="tx1"/>
              </a:solidFill>
              <a:latin typeface="Chiller" pitchFamily="82" charset="0"/>
            </a:endParaRPr>
          </a:p>
          <a:p>
            <a:pPr>
              <a:lnSpc>
                <a:spcPct val="70000"/>
              </a:lnSpc>
            </a:pPr>
            <a:r>
              <a:rPr lang="gl-ES" sz="4800" b="1" dirty="0" err="1" smtClean="0">
                <a:latin typeface="Chiller" pitchFamily="82" charset="0"/>
              </a:rPr>
              <a:t>information</a:t>
            </a:r>
            <a:r>
              <a:rPr lang="gl-ES" sz="4800" b="1" dirty="0" smtClean="0">
                <a:solidFill>
                  <a:schemeClr val="tx1"/>
                </a:solidFill>
                <a:latin typeface="Chiller" pitchFamily="82" charset="0"/>
              </a:rPr>
              <a:t>:</a:t>
            </a:r>
            <a:endParaRPr lang="gl-ES" sz="4800" b="1" dirty="0">
              <a:solidFill>
                <a:schemeClr val="tx1"/>
              </a:solidFill>
              <a:latin typeface="Chiller"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81034" y="1285860"/>
            <a:ext cx="8572560" cy="4857784"/>
          </a:xfrm>
        </p:spPr>
        <p:txBody>
          <a:bodyPr>
            <a:normAutofit/>
          </a:bodyPr>
          <a:lstStyle/>
          <a:p>
            <a:r>
              <a:rPr lang="en-GB" dirty="0">
                <a:solidFill>
                  <a:schemeClr val="bg1"/>
                </a:solidFill>
              </a:rPr>
              <a:t>Henri </a:t>
            </a:r>
            <a:r>
              <a:rPr lang="en-GB" dirty="0" err="1">
                <a:solidFill>
                  <a:schemeClr val="bg1"/>
                </a:solidFill>
              </a:rPr>
              <a:t>Clerval</a:t>
            </a:r>
            <a:r>
              <a:rPr lang="en-GB" dirty="0">
                <a:solidFill>
                  <a:schemeClr val="bg1"/>
                </a:solidFill>
              </a:rPr>
              <a:t> was born in </a:t>
            </a:r>
            <a:r>
              <a:rPr lang="en-GB" dirty="0" smtClean="0">
                <a:solidFill>
                  <a:schemeClr val="bg1"/>
                </a:solidFill>
              </a:rPr>
              <a:t>Geneva </a:t>
            </a:r>
            <a:r>
              <a:rPr lang="en-GB" dirty="0">
                <a:solidFill>
                  <a:schemeClr val="bg1"/>
                </a:solidFill>
              </a:rPr>
              <a:t>in </a:t>
            </a:r>
            <a:r>
              <a:rPr lang="en-GB" dirty="0" smtClean="0">
                <a:solidFill>
                  <a:schemeClr val="bg1"/>
                </a:solidFill>
              </a:rPr>
              <a:t>1775. He </a:t>
            </a:r>
            <a:r>
              <a:rPr lang="en-GB" dirty="0">
                <a:solidFill>
                  <a:schemeClr val="bg1"/>
                </a:solidFill>
              </a:rPr>
              <a:t>was the son of a cloth merchant. His best friend was Victor Frankenstein. The </a:t>
            </a:r>
            <a:r>
              <a:rPr lang="en-GB" dirty="0" err="1">
                <a:solidFill>
                  <a:schemeClr val="bg1"/>
                </a:solidFill>
              </a:rPr>
              <a:t>Frankensteins</a:t>
            </a:r>
            <a:r>
              <a:rPr lang="en-GB" dirty="0">
                <a:solidFill>
                  <a:schemeClr val="bg1"/>
                </a:solidFill>
              </a:rPr>
              <a:t>, a Swiss family, were also merchants, but richer and more important than the </a:t>
            </a:r>
            <a:r>
              <a:rPr lang="en-GB" dirty="0" err="1">
                <a:solidFill>
                  <a:schemeClr val="bg1"/>
                </a:solidFill>
              </a:rPr>
              <a:t>Clervals</a:t>
            </a:r>
            <a:r>
              <a:rPr lang="en-GB" dirty="0">
                <a:solidFill>
                  <a:schemeClr val="bg1"/>
                </a:solidFill>
              </a:rPr>
              <a:t>. They adopted a girl, Elizabeth, when they were living in Italy</a:t>
            </a:r>
            <a:r>
              <a:rPr lang="en-GB" dirty="0" smtClean="0">
                <a:solidFill>
                  <a:schemeClr val="bg1"/>
                </a:solidFill>
              </a:rPr>
              <a:t>.</a:t>
            </a:r>
            <a:endParaRPr lang="es-ES"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571504" y="1"/>
            <a:ext cx="4452934" cy="3143248"/>
            <a:chOff x="1230" y="1005"/>
            <a:chExt cx="3300" cy="2310"/>
          </a:xfrm>
        </p:grpSpPr>
        <p:pic>
          <p:nvPicPr>
            <p:cNvPr id="17" name="Picture 4" descr="historias-para-no-dormir-94"/>
            <p:cNvPicPr>
              <a:picLocks noChangeAspect="1" noChangeArrowheads="1"/>
            </p:cNvPicPr>
            <p:nvPr/>
          </p:nvPicPr>
          <p:blipFill>
            <a:blip r:embed="rId2"/>
            <a:srcRect/>
            <a:stretch>
              <a:fillRect/>
            </a:stretch>
          </p:blipFill>
          <p:spPr bwMode="auto">
            <a:xfrm>
              <a:off x="1230" y="1005"/>
              <a:ext cx="3300" cy="2310"/>
            </a:xfrm>
            <a:prstGeom prst="rect">
              <a:avLst/>
            </a:prstGeom>
            <a:noFill/>
            <a:ln w="9525">
              <a:noFill/>
              <a:miter lim="800000"/>
              <a:headEnd/>
              <a:tailEnd/>
            </a:ln>
          </p:spPr>
        </p:pic>
        <p:sp>
          <p:nvSpPr>
            <p:cNvPr id="18" name="Rectangle 5"/>
            <p:cNvSpPr>
              <a:spLocks noChangeArrowheads="1"/>
            </p:cNvSpPr>
            <p:nvPr/>
          </p:nvSpPr>
          <p:spPr bwMode="auto">
            <a:xfrm>
              <a:off x="2064" y="1117"/>
              <a:ext cx="771" cy="1361"/>
            </a:xfrm>
            <a:prstGeom prst="rect">
              <a:avLst/>
            </a:prstGeom>
            <a:solidFill>
              <a:srgbClr val="DDDDDD"/>
            </a:solidFill>
            <a:ln w="9525" algn="ctr">
              <a:noFill/>
              <a:miter lim="800000"/>
              <a:headEnd/>
              <a:tailEnd/>
            </a:ln>
          </p:spPr>
          <p:txBody>
            <a:bodyPr wrap="none" anchor="ctr"/>
            <a:lstStyle/>
            <a:p>
              <a:endParaRPr lang="es-ES"/>
            </a:p>
          </p:txBody>
        </p:sp>
      </p:grpSp>
      <p:sp>
        <p:nvSpPr>
          <p:cNvPr id="8201" name="Rectangle 9"/>
          <p:cNvSpPr>
            <a:spLocks noChangeArrowheads="1"/>
          </p:cNvSpPr>
          <p:nvPr/>
        </p:nvSpPr>
        <p:spPr bwMode="auto">
          <a:xfrm>
            <a:off x="595282" y="3857628"/>
            <a:ext cx="8715436" cy="2286016"/>
          </a:xfrm>
          <a:prstGeom prst="rect">
            <a:avLst/>
          </a:prstGeom>
          <a:noFill/>
          <a:ln w="9525">
            <a:noFill/>
            <a:miter lim="800000"/>
            <a:headEnd/>
            <a:tailEnd/>
          </a:ln>
        </p:spPr>
        <p:txBody>
          <a:bodyPr/>
          <a:lstStyle/>
          <a:p>
            <a:pPr marL="533400" indent="-533400">
              <a:spcBef>
                <a:spcPct val="20000"/>
              </a:spcBef>
            </a:pPr>
            <a:r>
              <a:rPr lang="gl-ES" sz="6000" b="1" dirty="0" smtClean="0">
                <a:solidFill>
                  <a:srgbClr val="FFFF00"/>
                </a:solidFill>
              </a:rPr>
              <a:t>VIDEOGAMES</a:t>
            </a:r>
            <a:endParaRPr lang="gl-ES" sz="6000" b="1" dirty="0" smtClean="0">
              <a:solidFill>
                <a:srgbClr val="FFFF00"/>
              </a:solidFill>
            </a:endParaRPr>
          </a:p>
          <a:p>
            <a:pPr marL="533400" indent="-533400" algn="l">
              <a:spcBef>
                <a:spcPct val="20000"/>
              </a:spcBef>
              <a:buFontTx/>
              <a:buAutoNum type="arabicPeriod"/>
            </a:pPr>
            <a:endParaRPr lang="gl-ES" b="1" dirty="0" smtClean="0">
              <a:solidFill>
                <a:schemeClr val="bg1"/>
              </a:solidFill>
            </a:endParaRPr>
          </a:p>
        </p:txBody>
      </p:sp>
      <p:pic>
        <p:nvPicPr>
          <p:cNvPr id="66562" name="Picture 2" descr="http://d243u7pon29hni.cloudfront.net/images/Juego%20PC%20Sherwood%20Frankenstein%20ed.%20especial_m.jpg">
            <a:hlinkClick r:id="rId3"/>
          </p:cNvPr>
          <p:cNvPicPr>
            <a:picLocks noChangeAspect="1" noChangeArrowheads="1"/>
          </p:cNvPicPr>
          <p:nvPr/>
        </p:nvPicPr>
        <p:blipFill>
          <a:blip r:embed="rId4"/>
          <a:srcRect/>
          <a:stretch>
            <a:fillRect/>
          </a:stretch>
        </p:blipFill>
        <p:spPr bwMode="auto">
          <a:xfrm>
            <a:off x="5310190" y="642918"/>
            <a:ext cx="2219325" cy="3143250"/>
          </a:xfrm>
          <a:prstGeom prst="rect">
            <a:avLst/>
          </a:prstGeom>
          <a:noFill/>
        </p:spPr>
      </p:pic>
      <p:pic>
        <p:nvPicPr>
          <p:cNvPr id="66564" name="Picture 4" descr="http://i11d.3djuegos.com/juegos/5317/island_of_dr_frankenstein/fotos/ficha/island_of_dr_frankenstein-1698375.jpg">
            <a:hlinkClick r:id="rId5"/>
          </p:cNvPr>
          <p:cNvPicPr>
            <a:picLocks noChangeAspect="1" noChangeArrowheads="1"/>
          </p:cNvPicPr>
          <p:nvPr/>
        </p:nvPicPr>
        <p:blipFill>
          <a:blip r:embed="rId6"/>
          <a:srcRect/>
          <a:stretch>
            <a:fillRect/>
          </a:stretch>
        </p:blipFill>
        <p:spPr bwMode="auto">
          <a:xfrm>
            <a:off x="5381628" y="3857628"/>
            <a:ext cx="1714500" cy="2419351"/>
          </a:xfrm>
          <a:prstGeom prst="rect">
            <a:avLst/>
          </a:prstGeom>
          <a:noFill/>
        </p:spPr>
      </p:pic>
      <p:pic>
        <p:nvPicPr>
          <p:cNvPr id="66566" name="Picture 6" descr="http://roachroom.com/wp-content/uploads/2012/07/frankensteinFaktory-1.jpg">
            <a:hlinkClick r:id="rId7"/>
          </p:cNvPr>
          <p:cNvPicPr>
            <a:picLocks noChangeAspect="1" noChangeArrowheads="1"/>
          </p:cNvPicPr>
          <p:nvPr/>
        </p:nvPicPr>
        <p:blipFill>
          <a:blip r:embed="rId8"/>
          <a:srcRect/>
          <a:stretch>
            <a:fillRect/>
          </a:stretch>
        </p:blipFill>
        <p:spPr bwMode="auto">
          <a:xfrm>
            <a:off x="7167578" y="2952770"/>
            <a:ext cx="2505075" cy="3333750"/>
          </a:xfrm>
          <a:prstGeom prst="rect">
            <a:avLst/>
          </a:prstGeom>
          <a:noFill/>
        </p:spPr>
      </p:pic>
      <p:sp>
        <p:nvSpPr>
          <p:cNvPr id="10" name="Rectangle 7"/>
          <p:cNvSpPr>
            <a:spLocks noChangeArrowheads="1"/>
          </p:cNvSpPr>
          <p:nvPr/>
        </p:nvSpPr>
        <p:spPr bwMode="auto">
          <a:xfrm>
            <a:off x="1606448" y="1428736"/>
            <a:ext cx="2274982" cy="1643527"/>
          </a:xfrm>
          <a:prstGeom prst="rect">
            <a:avLst/>
          </a:prstGeom>
          <a:noFill/>
          <a:ln w="9525" algn="ctr">
            <a:noFill/>
            <a:miter lim="800000"/>
            <a:headEnd/>
            <a:tailEnd/>
          </a:ln>
        </p:spPr>
        <p:txBody>
          <a:bodyPr wrap="none">
            <a:spAutoFit/>
          </a:bodyPr>
          <a:lstStyle/>
          <a:p>
            <a:pPr>
              <a:lnSpc>
                <a:spcPct val="70000"/>
              </a:lnSpc>
            </a:pPr>
            <a:r>
              <a:rPr lang="gl-ES" sz="4800" b="1" dirty="0" smtClean="0">
                <a:solidFill>
                  <a:schemeClr val="tx1"/>
                </a:solidFill>
                <a:latin typeface="Chiller" pitchFamily="82" charset="0"/>
              </a:rPr>
              <a:t>For</a:t>
            </a:r>
          </a:p>
          <a:p>
            <a:pPr>
              <a:lnSpc>
                <a:spcPct val="70000"/>
              </a:lnSpc>
            </a:pPr>
            <a:r>
              <a:rPr lang="gl-ES" sz="4800" b="1" dirty="0" err="1" smtClean="0">
                <a:solidFill>
                  <a:schemeClr val="tx1"/>
                </a:solidFill>
                <a:latin typeface="Chiller" pitchFamily="82" charset="0"/>
              </a:rPr>
              <a:t>Further</a:t>
            </a:r>
            <a:endParaRPr lang="gl-ES" sz="4800" b="1" dirty="0" smtClean="0">
              <a:solidFill>
                <a:schemeClr val="tx1"/>
              </a:solidFill>
              <a:latin typeface="Chiller" pitchFamily="82" charset="0"/>
            </a:endParaRPr>
          </a:p>
          <a:p>
            <a:pPr>
              <a:lnSpc>
                <a:spcPct val="70000"/>
              </a:lnSpc>
            </a:pPr>
            <a:r>
              <a:rPr lang="gl-ES" sz="4800" b="1" dirty="0" err="1" smtClean="0">
                <a:latin typeface="Chiller" pitchFamily="82" charset="0"/>
              </a:rPr>
              <a:t>information</a:t>
            </a:r>
            <a:r>
              <a:rPr lang="gl-ES" sz="4800" b="1" dirty="0" smtClean="0">
                <a:solidFill>
                  <a:schemeClr val="tx1"/>
                </a:solidFill>
                <a:latin typeface="Chiller" pitchFamily="82" charset="0"/>
              </a:rPr>
              <a:t>:</a:t>
            </a:r>
            <a:endParaRPr lang="gl-ES" sz="4800" b="1" dirty="0">
              <a:solidFill>
                <a:schemeClr val="tx1"/>
              </a:solidFill>
              <a:latin typeface="Chiller" pitchFamily="82"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571504" y="1"/>
            <a:ext cx="4452934" cy="3143248"/>
            <a:chOff x="1230" y="1005"/>
            <a:chExt cx="3300" cy="2310"/>
          </a:xfrm>
        </p:grpSpPr>
        <p:pic>
          <p:nvPicPr>
            <p:cNvPr id="17" name="Picture 4" descr="historias-para-no-dormir-94"/>
            <p:cNvPicPr>
              <a:picLocks noChangeAspect="1" noChangeArrowheads="1"/>
            </p:cNvPicPr>
            <p:nvPr/>
          </p:nvPicPr>
          <p:blipFill>
            <a:blip r:embed="rId2"/>
            <a:srcRect/>
            <a:stretch>
              <a:fillRect/>
            </a:stretch>
          </p:blipFill>
          <p:spPr bwMode="auto">
            <a:xfrm>
              <a:off x="1230" y="1005"/>
              <a:ext cx="3300" cy="2310"/>
            </a:xfrm>
            <a:prstGeom prst="rect">
              <a:avLst/>
            </a:prstGeom>
            <a:noFill/>
            <a:ln w="9525">
              <a:noFill/>
              <a:miter lim="800000"/>
              <a:headEnd/>
              <a:tailEnd/>
            </a:ln>
          </p:spPr>
        </p:pic>
        <p:sp>
          <p:nvSpPr>
            <p:cNvPr id="18" name="Rectangle 5"/>
            <p:cNvSpPr>
              <a:spLocks noChangeArrowheads="1"/>
            </p:cNvSpPr>
            <p:nvPr/>
          </p:nvSpPr>
          <p:spPr bwMode="auto">
            <a:xfrm>
              <a:off x="2064" y="1117"/>
              <a:ext cx="771" cy="1361"/>
            </a:xfrm>
            <a:prstGeom prst="rect">
              <a:avLst/>
            </a:prstGeom>
            <a:solidFill>
              <a:srgbClr val="DDDDDD"/>
            </a:solidFill>
            <a:ln w="9525" algn="ctr">
              <a:noFill/>
              <a:miter lim="800000"/>
              <a:headEnd/>
              <a:tailEnd/>
            </a:ln>
          </p:spPr>
          <p:txBody>
            <a:bodyPr wrap="none" anchor="ctr"/>
            <a:lstStyle/>
            <a:p>
              <a:endParaRPr lang="es-ES"/>
            </a:p>
          </p:txBody>
        </p:sp>
      </p:grpSp>
      <p:sp>
        <p:nvSpPr>
          <p:cNvPr id="8201" name="Rectangle 9"/>
          <p:cNvSpPr>
            <a:spLocks noChangeArrowheads="1"/>
          </p:cNvSpPr>
          <p:nvPr/>
        </p:nvSpPr>
        <p:spPr bwMode="auto">
          <a:xfrm>
            <a:off x="666720" y="4429132"/>
            <a:ext cx="8715436" cy="2286016"/>
          </a:xfrm>
          <a:prstGeom prst="rect">
            <a:avLst/>
          </a:prstGeom>
          <a:noFill/>
          <a:ln w="9525">
            <a:noFill/>
            <a:miter lim="800000"/>
            <a:headEnd/>
            <a:tailEnd/>
          </a:ln>
        </p:spPr>
        <p:txBody>
          <a:bodyPr/>
          <a:lstStyle/>
          <a:p>
            <a:pPr marL="533400" indent="-533400">
              <a:spcBef>
                <a:spcPct val="20000"/>
              </a:spcBef>
            </a:pPr>
            <a:r>
              <a:rPr lang="gl-ES" sz="6000" b="1" dirty="0" smtClean="0">
                <a:solidFill>
                  <a:srgbClr val="FFFF00"/>
                </a:solidFill>
              </a:rPr>
              <a:t>ABOUT THE AUTHOR</a:t>
            </a:r>
            <a:endParaRPr lang="gl-ES" sz="2400" b="1" dirty="0" smtClean="0">
              <a:solidFill>
                <a:schemeClr val="bg1"/>
              </a:solidFill>
            </a:endParaRPr>
          </a:p>
          <a:p>
            <a:pPr marL="533400" indent="-533400">
              <a:spcBef>
                <a:spcPct val="20000"/>
              </a:spcBef>
            </a:pPr>
            <a:r>
              <a:rPr lang="gl-ES" sz="2400" b="1" dirty="0" smtClean="0">
                <a:solidFill>
                  <a:schemeClr val="bg1"/>
                </a:solidFill>
              </a:rPr>
              <a:t>http://en.wikipedia.org/wiki/Mary_Shelley</a:t>
            </a:r>
          </a:p>
          <a:p>
            <a:pPr marL="533400" indent="-533400" algn="l">
              <a:spcBef>
                <a:spcPct val="20000"/>
              </a:spcBef>
              <a:buFontTx/>
              <a:buAutoNum type="arabicPeriod"/>
            </a:pPr>
            <a:endParaRPr lang="gl-ES" b="1" dirty="0" smtClean="0">
              <a:solidFill>
                <a:schemeClr val="bg1"/>
              </a:solidFill>
            </a:endParaRPr>
          </a:p>
        </p:txBody>
      </p:sp>
      <p:pic>
        <p:nvPicPr>
          <p:cNvPr id="67586" name="Picture 2" descr="File:RothwellMaryShelley.jpg">
            <a:hlinkClick r:id="rId3"/>
          </p:cNvPr>
          <p:cNvPicPr>
            <a:picLocks noChangeAspect="1" noChangeArrowheads="1"/>
          </p:cNvPicPr>
          <p:nvPr/>
        </p:nvPicPr>
        <p:blipFill>
          <a:blip r:embed="rId4"/>
          <a:srcRect/>
          <a:stretch>
            <a:fillRect/>
          </a:stretch>
        </p:blipFill>
        <p:spPr bwMode="auto">
          <a:xfrm>
            <a:off x="5881694" y="344284"/>
            <a:ext cx="3442359" cy="4232408"/>
          </a:xfrm>
          <a:prstGeom prst="rect">
            <a:avLst/>
          </a:prstGeom>
          <a:noFill/>
        </p:spPr>
      </p:pic>
      <p:sp>
        <p:nvSpPr>
          <p:cNvPr id="9" name="Rectangle 7"/>
          <p:cNvSpPr>
            <a:spLocks noChangeArrowheads="1"/>
          </p:cNvSpPr>
          <p:nvPr/>
        </p:nvSpPr>
        <p:spPr bwMode="auto">
          <a:xfrm>
            <a:off x="1606448" y="1428736"/>
            <a:ext cx="2274982" cy="1643527"/>
          </a:xfrm>
          <a:prstGeom prst="rect">
            <a:avLst/>
          </a:prstGeom>
          <a:noFill/>
          <a:ln w="9525" algn="ctr">
            <a:noFill/>
            <a:miter lim="800000"/>
            <a:headEnd/>
            <a:tailEnd/>
          </a:ln>
        </p:spPr>
        <p:txBody>
          <a:bodyPr wrap="none">
            <a:spAutoFit/>
          </a:bodyPr>
          <a:lstStyle/>
          <a:p>
            <a:pPr>
              <a:lnSpc>
                <a:spcPct val="70000"/>
              </a:lnSpc>
            </a:pPr>
            <a:r>
              <a:rPr lang="gl-ES" sz="4800" b="1" dirty="0" smtClean="0">
                <a:solidFill>
                  <a:schemeClr val="tx1"/>
                </a:solidFill>
                <a:latin typeface="Chiller" pitchFamily="82" charset="0"/>
              </a:rPr>
              <a:t>For</a:t>
            </a:r>
          </a:p>
          <a:p>
            <a:pPr>
              <a:lnSpc>
                <a:spcPct val="70000"/>
              </a:lnSpc>
            </a:pPr>
            <a:r>
              <a:rPr lang="gl-ES" sz="4800" b="1" dirty="0" err="1" smtClean="0">
                <a:solidFill>
                  <a:schemeClr val="tx1"/>
                </a:solidFill>
                <a:latin typeface="Chiller" pitchFamily="82" charset="0"/>
              </a:rPr>
              <a:t>Further</a:t>
            </a:r>
            <a:endParaRPr lang="gl-ES" sz="4800" b="1" dirty="0" smtClean="0">
              <a:solidFill>
                <a:schemeClr val="tx1"/>
              </a:solidFill>
              <a:latin typeface="Chiller" pitchFamily="82" charset="0"/>
            </a:endParaRPr>
          </a:p>
          <a:p>
            <a:pPr>
              <a:lnSpc>
                <a:spcPct val="70000"/>
              </a:lnSpc>
            </a:pPr>
            <a:r>
              <a:rPr lang="gl-ES" sz="4800" b="1" dirty="0" err="1" smtClean="0">
                <a:latin typeface="Chiller" pitchFamily="82" charset="0"/>
              </a:rPr>
              <a:t>information</a:t>
            </a:r>
            <a:r>
              <a:rPr lang="gl-ES" sz="4800" b="1" dirty="0" smtClean="0">
                <a:solidFill>
                  <a:schemeClr val="tx1"/>
                </a:solidFill>
                <a:latin typeface="Chiller" pitchFamily="82" charset="0"/>
              </a:rPr>
              <a:t>:</a:t>
            </a:r>
            <a:endParaRPr lang="gl-ES" sz="4800" b="1" dirty="0">
              <a:solidFill>
                <a:schemeClr val="tx1"/>
              </a:solidFill>
              <a:latin typeface="Chiller" pitchFamily="8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81034" y="1071546"/>
            <a:ext cx="8572560" cy="5643602"/>
          </a:xfrm>
        </p:spPr>
        <p:txBody>
          <a:bodyPr>
            <a:normAutofit fontScale="77500" lnSpcReduction="20000"/>
          </a:bodyPr>
          <a:lstStyle/>
          <a:p>
            <a:r>
              <a:rPr lang="en-US" dirty="0">
                <a:solidFill>
                  <a:schemeClr val="bg1"/>
                </a:solidFill>
              </a:rPr>
              <a:t>The </a:t>
            </a:r>
            <a:r>
              <a:rPr lang="en-US" dirty="0" err="1">
                <a:solidFill>
                  <a:schemeClr val="bg1"/>
                </a:solidFill>
              </a:rPr>
              <a:t>Frankesteins</a:t>
            </a:r>
            <a:r>
              <a:rPr lang="en-US" dirty="0">
                <a:solidFill>
                  <a:schemeClr val="bg1"/>
                </a:solidFill>
              </a:rPr>
              <a:t> had two houses: one in Geneva and </a:t>
            </a:r>
            <a:r>
              <a:rPr lang="en-US" dirty="0" smtClean="0">
                <a:solidFill>
                  <a:schemeClr val="bg1"/>
                </a:solidFill>
              </a:rPr>
              <a:t>another in the </a:t>
            </a:r>
            <a:r>
              <a:rPr lang="en-US" dirty="0">
                <a:solidFill>
                  <a:schemeClr val="bg1"/>
                </a:solidFill>
              </a:rPr>
              <a:t>country </a:t>
            </a:r>
            <a:r>
              <a:rPr lang="en-US" dirty="0" smtClean="0">
                <a:solidFill>
                  <a:schemeClr val="bg1"/>
                </a:solidFill>
              </a:rPr>
              <a:t>near </a:t>
            </a:r>
            <a:r>
              <a:rPr lang="en-US" dirty="0">
                <a:solidFill>
                  <a:schemeClr val="bg1"/>
                </a:solidFill>
              </a:rPr>
              <a:t>a lake. </a:t>
            </a:r>
            <a:r>
              <a:rPr lang="en-US" dirty="0" smtClean="0">
                <a:solidFill>
                  <a:schemeClr val="bg1"/>
                </a:solidFill>
              </a:rPr>
              <a:t>They liked the quiet life there, and they lived there more and more after the birth of his second son, William. Justine, a happy country girl of our age came to look after him.</a:t>
            </a:r>
            <a:endParaRPr lang="es-ES" dirty="0" smtClean="0">
              <a:solidFill>
                <a:schemeClr val="bg1"/>
              </a:solidFill>
            </a:endParaRPr>
          </a:p>
          <a:p>
            <a:r>
              <a:rPr lang="en-US" dirty="0" smtClean="0">
                <a:solidFill>
                  <a:schemeClr val="bg1"/>
                </a:solidFill>
              </a:rPr>
              <a:t> </a:t>
            </a:r>
            <a:r>
              <a:rPr lang="en-US" dirty="0">
                <a:solidFill>
                  <a:schemeClr val="bg1"/>
                </a:solidFill>
              </a:rPr>
              <a:t>Victor was very interested in science, and he started to study magic when she was a child. Instead, Elisabeth and Henri liked to write little pieces to be acted, but they helped Victor in some of his experiments. One day, while Victor and Henri were walking down the </a:t>
            </a:r>
            <a:r>
              <a:rPr lang="en-US" dirty="0" smtClean="0">
                <a:solidFill>
                  <a:schemeClr val="bg1"/>
                </a:solidFill>
              </a:rPr>
              <a:t>mountains </a:t>
            </a:r>
            <a:r>
              <a:rPr lang="en-US" dirty="0">
                <a:solidFill>
                  <a:schemeClr val="bg1"/>
                </a:solidFill>
              </a:rPr>
              <a:t>a lightning fell near them, and from that day Victor started studying modern science</a:t>
            </a:r>
            <a:r>
              <a:rPr lang="en-US" dirty="0" smtClean="0">
                <a:solidFill>
                  <a:schemeClr val="bg1"/>
                </a:solidFill>
              </a:rPr>
              <a:t>.</a:t>
            </a:r>
            <a:endParaRPr lang="es-E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09728" y="1214422"/>
            <a:ext cx="6572296" cy="5000660"/>
          </a:xfrm>
        </p:spPr>
        <p:txBody>
          <a:bodyPr>
            <a:normAutofit/>
          </a:bodyPr>
          <a:lstStyle/>
          <a:p>
            <a:r>
              <a:rPr lang="en-GB" dirty="0" smtClean="0">
                <a:solidFill>
                  <a:schemeClr val="bg1"/>
                </a:solidFill>
              </a:rPr>
              <a:t>The very next day I took the public carriage from Geneva to Lausanne and from there to Berne. It was a four-day journey across Switzerland to Lake Constance, then into South Germany by Ulm to Ingolstadt.</a:t>
            </a:r>
            <a:endParaRPr lang="es-ES"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95282" y="928670"/>
            <a:ext cx="9001188" cy="5643602"/>
          </a:xfrm>
        </p:spPr>
        <p:txBody>
          <a:bodyPr>
            <a:normAutofit fontScale="62500" lnSpcReduction="20000"/>
          </a:bodyPr>
          <a:lstStyle/>
          <a:p>
            <a:pPr>
              <a:lnSpc>
                <a:spcPct val="120000"/>
              </a:lnSpc>
              <a:spcBef>
                <a:spcPts val="0"/>
              </a:spcBef>
            </a:pPr>
            <a:r>
              <a:rPr lang="en-US" dirty="0">
                <a:solidFill>
                  <a:schemeClr val="bg1"/>
                </a:solidFill>
              </a:rPr>
              <a:t>When Victor was 17 her father decided to send him to the University of Ingolstadt, in Germany, but before they went there his mother died. He met </a:t>
            </a:r>
            <a:r>
              <a:rPr lang="en-US" dirty="0" smtClean="0">
                <a:solidFill>
                  <a:schemeClr val="bg1"/>
                </a:solidFill>
              </a:rPr>
              <a:t>Dr. </a:t>
            </a:r>
            <a:r>
              <a:rPr lang="en-US" dirty="0" err="1">
                <a:solidFill>
                  <a:schemeClr val="bg1"/>
                </a:solidFill>
              </a:rPr>
              <a:t>Krempe</a:t>
            </a:r>
            <a:r>
              <a:rPr lang="en-US" dirty="0">
                <a:solidFill>
                  <a:schemeClr val="bg1"/>
                </a:solidFill>
              </a:rPr>
              <a:t>, </a:t>
            </a:r>
            <a:r>
              <a:rPr lang="en-US" dirty="0" smtClean="0">
                <a:solidFill>
                  <a:schemeClr val="bg1"/>
                </a:solidFill>
              </a:rPr>
              <a:t>a </a:t>
            </a:r>
            <a:r>
              <a:rPr lang="en-US" dirty="0">
                <a:solidFill>
                  <a:schemeClr val="bg1"/>
                </a:solidFill>
              </a:rPr>
              <a:t>friend of his father’s, and Dr Waldman at University. Both convinced Victor to study Science there.</a:t>
            </a:r>
            <a:endParaRPr lang="es-ES" dirty="0">
              <a:solidFill>
                <a:schemeClr val="bg1"/>
              </a:solidFill>
            </a:endParaRPr>
          </a:p>
          <a:p>
            <a:pPr>
              <a:lnSpc>
                <a:spcPct val="120000"/>
              </a:lnSpc>
              <a:spcBef>
                <a:spcPts val="0"/>
              </a:spcBef>
            </a:pPr>
            <a:r>
              <a:rPr lang="en-US" dirty="0">
                <a:solidFill>
                  <a:schemeClr val="bg1"/>
                </a:solidFill>
              </a:rPr>
              <a:t>Meanwhile Henri had to return to his father’s shop. At first Victor wrote letters quite often, but after a year his letters stopped. He didn’t come to Geneva for holidays and he left University. His father </a:t>
            </a:r>
            <a:r>
              <a:rPr lang="en-US" dirty="0" smtClean="0">
                <a:solidFill>
                  <a:schemeClr val="bg1"/>
                </a:solidFill>
              </a:rPr>
              <a:t>sent </a:t>
            </a:r>
            <a:r>
              <a:rPr lang="en-US" dirty="0">
                <a:solidFill>
                  <a:schemeClr val="bg1"/>
                </a:solidFill>
              </a:rPr>
              <a:t>Henri to Ingolstadt to </a:t>
            </a:r>
            <a:r>
              <a:rPr lang="en-US" dirty="0" smtClean="0">
                <a:solidFill>
                  <a:schemeClr val="bg1"/>
                </a:solidFill>
              </a:rPr>
              <a:t>know </a:t>
            </a:r>
            <a:r>
              <a:rPr lang="en-US" dirty="0">
                <a:solidFill>
                  <a:schemeClr val="bg1"/>
                </a:solidFill>
              </a:rPr>
              <a:t>what Victor was doing. When Henri arrived </a:t>
            </a:r>
            <a:r>
              <a:rPr lang="en-US" dirty="0" smtClean="0">
                <a:solidFill>
                  <a:schemeClr val="bg1"/>
                </a:solidFill>
              </a:rPr>
              <a:t>in Germany, </a:t>
            </a:r>
            <a:r>
              <a:rPr lang="en-US" dirty="0">
                <a:solidFill>
                  <a:schemeClr val="bg1"/>
                </a:solidFill>
              </a:rPr>
              <a:t>Victor’s room </a:t>
            </a:r>
            <a:r>
              <a:rPr lang="en-US" dirty="0" smtClean="0">
                <a:solidFill>
                  <a:schemeClr val="bg1"/>
                </a:solidFill>
              </a:rPr>
              <a:t>was </a:t>
            </a:r>
            <a:r>
              <a:rPr lang="en-US" dirty="0">
                <a:solidFill>
                  <a:schemeClr val="bg1"/>
                </a:solidFill>
              </a:rPr>
              <a:t>a complete mess and Victor was very thin and </a:t>
            </a:r>
            <a:r>
              <a:rPr lang="en-US" dirty="0" smtClean="0">
                <a:solidFill>
                  <a:schemeClr val="bg1"/>
                </a:solidFill>
              </a:rPr>
              <a:t>careless. </a:t>
            </a:r>
            <a:r>
              <a:rPr lang="en-US" dirty="0">
                <a:solidFill>
                  <a:schemeClr val="bg1"/>
                </a:solidFill>
              </a:rPr>
              <a:t>Victor showed him </a:t>
            </a:r>
            <a:r>
              <a:rPr lang="en-US" dirty="0" smtClean="0">
                <a:solidFill>
                  <a:schemeClr val="bg1"/>
                </a:solidFill>
              </a:rPr>
              <a:t>the </a:t>
            </a:r>
            <a:r>
              <a:rPr lang="en-US" dirty="0">
                <a:solidFill>
                  <a:schemeClr val="bg1"/>
                </a:solidFill>
              </a:rPr>
              <a:t>body of a dead man in a bathtub.</a:t>
            </a:r>
            <a:endParaRPr lang="es-ES" dirty="0">
              <a:solidFill>
                <a:schemeClr val="bg1"/>
              </a:solidFill>
            </a:endParaRPr>
          </a:p>
          <a:p>
            <a:pPr>
              <a:lnSpc>
                <a:spcPct val="120000"/>
              </a:lnSpc>
              <a:spcBef>
                <a:spcPts val="0"/>
              </a:spcBef>
            </a:pPr>
            <a:r>
              <a:rPr lang="en-US" dirty="0">
                <a:solidFill>
                  <a:schemeClr val="bg1"/>
                </a:solidFill>
              </a:rPr>
              <a:t>His experiment was about </a:t>
            </a:r>
            <a:r>
              <a:rPr lang="en-US" dirty="0" smtClean="0">
                <a:solidFill>
                  <a:schemeClr val="bg1"/>
                </a:solidFill>
              </a:rPr>
              <a:t>creating </a:t>
            </a:r>
            <a:r>
              <a:rPr lang="en-US" dirty="0">
                <a:solidFill>
                  <a:schemeClr val="bg1"/>
                </a:solidFill>
              </a:rPr>
              <a:t>life with parts of dead human bodies. Henri was </a:t>
            </a:r>
            <a:r>
              <a:rPr lang="en-US" dirty="0" smtClean="0">
                <a:solidFill>
                  <a:schemeClr val="bg1"/>
                </a:solidFill>
              </a:rPr>
              <a:t>scared </a:t>
            </a:r>
            <a:r>
              <a:rPr lang="en-US" dirty="0">
                <a:solidFill>
                  <a:schemeClr val="bg1"/>
                </a:solidFill>
              </a:rPr>
              <a:t>but </a:t>
            </a:r>
            <a:r>
              <a:rPr lang="en-US" dirty="0" smtClean="0">
                <a:solidFill>
                  <a:schemeClr val="bg1"/>
                </a:solidFill>
              </a:rPr>
              <a:t>he </a:t>
            </a:r>
            <a:r>
              <a:rPr lang="en-US" dirty="0">
                <a:solidFill>
                  <a:schemeClr val="bg1"/>
                </a:solidFill>
              </a:rPr>
              <a:t>decided to keep there and </a:t>
            </a:r>
            <a:r>
              <a:rPr lang="en-US" dirty="0" smtClean="0">
                <a:solidFill>
                  <a:schemeClr val="bg1"/>
                </a:solidFill>
              </a:rPr>
              <a:t>look after Victor until the end of his experiment.</a:t>
            </a:r>
            <a:endParaRPr lang="es-E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81100" y="928670"/>
            <a:ext cx="7429552" cy="5643602"/>
          </a:xfrm>
        </p:spPr>
        <p:txBody>
          <a:bodyPr>
            <a:normAutofit/>
          </a:bodyPr>
          <a:lstStyle/>
          <a:p>
            <a:r>
              <a:rPr lang="en-US" dirty="0" smtClean="0">
                <a:solidFill>
                  <a:schemeClr val="bg1"/>
                </a:solidFill>
              </a:rPr>
              <a:t>Frankenstein then spoke: ” I am now ready. I am only waiting for the right conditions.” He went across the window and opened it. we heard the sound of thunder. It was hot and the air was humid.</a:t>
            </a:r>
            <a:endParaRPr lang="es-ES" dirty="0" smtClean="0">
              <a:solidFill>
                <a:schemeClr val="bg1"/>
              </a:solidFill>
            </a:endParaRPr>
          </a:p>
          <a:p>
            <a:r>
              <a:rPr lang="en-US" dirty="0" smtClean="0">
                <a:solidFill>
                  <a:schemeClr val="bg1"/>
                </a:solidFill>
              </a:rPr>
              <a:t>	“Great! A thunderstorm! We can’t wait. This is the moment,” he said.</a:t>
            </a:r>
            <a:endParaRPr lang="es-ES" dirty="0" smtClean="0">
              <a:solidFill>
                <a:schemeClr val="bg1"/>
              </a:solidFill>
            </a:endParaRPr>
          </a:p>
          <a:p>
            <a:pPr>
              <a:lnSpc>
                <a:spcPct val="110000"/>
              </a:lnSpc>
              <a:spcBef>
                <a:spcPts val="0"/>
              </a:spcBef>
            </a:pPr>
            <a:endParaRPr lang="es-ES" dirty="0">
              <a:solidFill>
                <a:schemeClr val="bg1"/>
              </a:solidFill>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áquina escribir">
      <a:majorFont>
        <a:latin typeface="Kingthings Trypewriter 2"/>
        <a:ea typeface=""/>
        <a:cs typeface=""/>
      </a:majorFont>
      <a:minorFont>
        <a:latin typeface="Kingthings Trypewriter 2"/>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2228</Words>
  <Application>Microsoft Office PowerPoint</Application>
  <PresentationFormat>A4 (210 x 297 mm)</PresentationFormat>
  <Paragraphs>147</Paragraphs>
  <Slides>51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51</vt:i4>
      </vt:variant>
    </vt:vector>
  </HeadingPairs>
  <TitlesOfParts>
    <vt:vector size="53" baseType="lpstr">
      <vt:lpstr>Tema de Office</vt:lpstr>
      <vt:lpstr>CorelDRAW</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59</cp:revision>
  <dcterms:created xsi:type="dcterms:W3CDTF">2013-05-22T14:10:14Z</dcterms:created>
  <dcterms:modified xsi:type="dcterms:W3CDTF">2013-05-29T15:43:37Z</dcterms:modified>
</cp:coreProperties>
</file>