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69" r:id="rId16"/>
  </p:sldIdLst>
  <p:sldSz cx="9906000" cy="6858000" type="A4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11D"/>
    <a:srgbClr val="FC26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698AC-AE84-40E5-8B2D-F1A52D961A84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2AF81-F736-4169-AE0B-B1FE9A0C4B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4AE2-C1B2-43C2-B315-E7B16DEE8BE9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E809-D38F-40DE-87C2-574B9AFCE3CE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2B9-CA19-4ABC-8C9D-17C372B9373E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3161-CD0D-466C-83C9-1CCB076E2F79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D9A-0284-4C8D-AD48-F374E51560E7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CFF9-4E5F-4074-9F90-8E5743B76C43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8B7B-4452-4632-9D85-8D84E0075BD2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466A-D434-4927-96AF-2C03C11AF306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86AE-2F31-4024-B552-B31CC52504B2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BDAD-FA1B-4909-AD24-60AF167BC411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F2FC-82E3-47E4-BB49-8BAC54CB6993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1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56EE7-1EAA-4647-A900-49272564BB70}" type="datetime1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B488-A9C7-41E4-882E-66AB0AE902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es/url?sa=i&amp;rct=j&amp;q=&amp;esrc=s&amp;frm=1&amp;source=images&amp;cd=&amp;cad=rja&amp;docid=TNkyjcFAxDR6IM&amp;tbnid=8KbUsTlASwhXXM:&amp;ved=0CAUQjRw&amp;url=http://www.cine5x.com/pelicula/frankenweenie/&amp;ei=MClLUcrZNOip0QXYhIGICg&amp;psig=AFQjCNH2UlgRu3dWYzBwtB1CpVSIGom9cQ&amp;ust=136396660675417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es/url?sa=i&amp;rct=j&amp;q=&amp;esrc=s&amp;frm=1&amp;source=images&amp;cd=&amp;cad=rja&amp;docid=FEnFVHURR83iwM&amp;tbnid=9zcBErPqIH1ksM:&amp;ved=0CAUQjRw&amp;url=http://www.sasua.net/estella/articulo.asp?f=sanjuan&amp;ei=Bi9LUdiLJOHJ0QXw_IC4DA&amp;psig=AFQjCNEiXyz81iZ9Fp_z29-1iWDFwz_IWw&amp;ust=1363968122858782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es/url?sa=i&amp;rct=j&amp;q=&amp;esrc=s&amp;frm=1&amp;source=images&amp;cd=&amp;cad=rja&amp;docid=q8Pqb_eNpqMRgM&amp;tbnid=3-bnILfsaJLmuM:&amp;ved=0CAUQjRw&amp;url=http://www.nivola.com/detalle_libro2.php?id=46&amp;tipo=&amp;texto=&amp;ei=Ki5LUdn5OYGV0AXhloDwBQ&amp;psig=AFQjCNE638jpwvmiSLJvDAuoi_ruqdaIig&amp;ust=136396775469223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es/url?sa=i&amp;rct=j&amp;q=&amp;esrc=s&amp;frm=1&amp;source=images&amp;cd=&amp;cad=rja&amp;docid=LcqgOybBW2_xXM&amp;tbnid=tx8FxI1o22Tl1M:&amp;ved=0CAUQjRw&amp;url=http://historiadecasariche.blogspot.com/p/29-mosaicos-de-casariche.html&amp;ei=zx5LUYavCoeU0QXuioCABQ&amp;psig=AFQjCNFr7NTzw9tacyEmzjLrTXvGcR135Q&amp;ust=136396395308580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1079472">
            <a:off x="765981" y="1154059"/>
            <a:ext cx="2370298" cy="43375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666984" y="642918"/>
            <a:ext cx="6424628" cy="1643074"/>
          </a:xfrm>
        </p:spPr>
        <p:txBody>
          <a:bodyPr>
            <a:noAutofit/>
          </a:bodyPr>
          <a:lstStyle/>
          <a:p>
            <a:pPr algn="r"/>
            <a:r>
              <a:rPr lang="es-ES" sz="4800" b="1" dirty="0" smtClean="0">
                <a:solidFill>
                  <a:srgbClr val="FF0000"/>
                </a:solidFill>
                <a:latin typeface="DK Thievery" pitchFamily="66" charset="0"/>
              </a:rPr>
              <a:t>SUXESTIÓNS PARA OS DEPARTAMENTOS DIDÁCTICOS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381364" y="2214554"/>
            <a:ext cx="5719754" cy="400052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Como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puidestes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ver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pola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cartelería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do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primeiro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andar, a Biblioteca está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traballando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dinamización dos fondos de literatura fantástica que temos no instituto.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Trátase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dunha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tarefa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inacabable e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dun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enorme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esforzo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(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escolmar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, etiquetar,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expoñer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e elaborar catálogos e índices sobre os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oito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subxéneros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que determinamos en relación coa literatura fantástica). Todo este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traballo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terá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máis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ou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menos sentido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medida en que a lectura e visionado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deses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fondos se relacione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co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currículo, é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dicir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medida en que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vós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consideredes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que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podedes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aproveitar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parte dese material para o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voso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traballo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/>
                <a:ea typeface="Times New Roman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Times New Roman"/>
              </a:rPr>
              <a:t> aula.</a:t>
            </a:r>
            <a:endParaRPr lang="es-ES" sz="20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r">
              <a:spcBef>
                <a:spcPts val="0"/>
              </a:spcBef>
            </a:pPr>
            <a:endParaRPr lang="es-ES" sz="2000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24042" y="571480"/>
            <a:ext cx="713900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</a:t>
            </a:r>
            <a:r>
              <a:rPr lang="es-ES" sz="5400" b="1" dirty="0" err="1" smtClean="0">
                <a:solidFill>
                  <a:schemeClr val="bg1"/>
                </a:solidFill>
                <a:latin typeface="DK Thievery" pitchFamily="66" charset="0"/>
              </a:rPr>
              <a:t>Lingua</a:t>
            </a: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 galega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881694" y="2500306"/>
            <a:ext cx="3290862" cy="3714776"/>
          </a:xfrm>
        </p:spPr>
        <p:txBody>
          <a:bodyPr>
            <a:noAutofit/>
          </a:bodyPr>
          <a:lstStyle/>
          <a:p>
            <a:pPr algn="r"/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 Departamento de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Lingua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Galega,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ademais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recomendacións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lectura,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modifica este ano as bases do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Certame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Literario Celso Emilio Ferreiro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introducindo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 requisito temático da fantasía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dúas modalidades a concurso.</a:t>
            </a:r>
          </a:p>
          <a:p>
            <a:pPr algn="r"/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1803">
            <a:off x="915542" y="1046622"/>
            <a:ext cx="3243282" cy="23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ne5x.com/albumes/los-personajes-de-frankenweenie-uno-a-u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7000"/>
          </a:blip>
          <a:srcRect/>
          <a:stretch>
            <a:fillRect/>
          </a:stretch>
        </p:blipFill>
        <p:spPr bwMode="auto">
          <a:xfrm rot="20715086">
            <a:off x="309531" y="1071546"/>
            <a:ext cx="5373928" cy="2690808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24042" y="571480"/>
            <a:ext cx="713900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Filosofía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095612" y="2500306"/>
            <a:ext cx="6076944" cy="371477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 Departamento de Filosofía pode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atopar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entre os textos da literatura universal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moitos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dos títulos que se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traballan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relacionan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dalgún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xeito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seu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currículo: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Campanella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Tomás Moro e as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súas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correspondentes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utopías non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deixan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transitar,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xeito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peculiar,  polo territorio da Fantasía.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Ademais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sección de Ciencia Ficción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tamén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algúns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títulos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emblemáticos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selección de obras recomendadas por este Departamento: </a:t>
            </a:r>
            <a:endParaRPr lang="es-ES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mundo feliz, La guerra de las salamandras,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Blade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Runner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pPr algn="r">
              <a:spcBef>
                <a:spcPts val="0"/>
              </a:spcBef>
            </a:pP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asua.net/estella/pegarlogo.asp?f=sanjuan/foto14&amp;pos=5&amp;trans=50&amp;ctrans=FFFF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8243">
            <a:off x="970403" y="808281"/>
            <a:ext cx="2986280" cy="3976704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809728" y="500042"/>
            <a:ext cx="713900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</a:t>
            </a:r>
            <a:r>
              <a:rPr lang="es-ES" sz="5400" b="1" dirty="0" err="1" smtClean="0">
                <a:solidFill>
                  <a:schemeClr val="bg1"/>
                </a:solidFill>
                <a:latin typeface="DK Thievery" pitchFamily="66" charset="0"/>
              </a:rPr>
              <a:t>Relixión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4024306" y="2071654"/>
            <a:ext cx="4933936" cy="442918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relixións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crenzas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súa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explicación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emprégase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parábola e a alegoría e a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imaxinación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poboa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os textos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relixiosos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que nos traen relatos que non se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basean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Razón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senón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Imaxinación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Fe.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as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nosas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propostas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estaría un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traballo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colectivo que implicase a procura e inventario de “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milagres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recollidos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por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no 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Antigo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Testamento. A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suporía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lectura atenta de diversas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pasaxes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Biblia, texto básico</a:t>
            </a:r>
          </a:p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noso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mundo cultural.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UARIO\Desktop\TRABALLO PENDENTE\FONDOS RARA FANTASÍA\NOVIA CADA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0381">
            <a:off x="490533" y="1549186"/>
            <a:ext cx="3522536" cy="1905634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52472" y="571480"/>
            <a:ext cx="821057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DEPARTAMENTOS de </a:t>
            </a:r>
            <a:r>
              <a:rPr lang="es-ES" sz="5400" b="1" dirty="0" err="1" smtClean="0">
                <a:solidFill>
                  <a:schemeClr val="bg1"/>
                </a:solidFill>
                <a:latin typeface="DK Thievery" pitchFamily="66" charset="0"/>
              </a:rPr>
              <a:t>Tecnoloxía</a:t>
            </a: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/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e Física e Química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595678" y="2214554"/>
            <a:ext cx="5643602" cy="428628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Imposible e fantástico son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adxectivos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que a ciencia e a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tecnoloxía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desactualizan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continuamente pero antes de que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cheguen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os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avances é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preciso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soñalos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Os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soñadores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leváronnos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á Lúa,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centro da Terra e a mil 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sociedades futuras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que a ciencia-ficción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adiantou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as conquistas da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biotecnoloxía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da informática, da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robótica…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as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nosas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propostas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estaría a lectura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texto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deste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xénero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a  invención de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finais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alternativos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aos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ofrecidos polo autor contemplando as posibilidades que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desenvolvento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actual</a:t>
            </a:r>
          </a:p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ciencia. </a:t>
            </a:r>
            <a:endPara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80" y="3071810"/>
            <a:ext cx="1626766" cy="28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 rot="20696870">
            <a:off x="518491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USUARIO\Desktop\TRABALLO PENDENTE\FONDOS RARA FANTASÍA\PARA CIENC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7819">
            <a:off x="425126" y="1191367"/>
            <a:ext cx="4099257" cy="2024008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24042" y="571480"/>
            <a:ext cx="713900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Ciencias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4667248" y="2500306"/>
            <a:ext cx="4505308" cy="371477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Seleccionamos para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vós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unhas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zooloxías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fantásticas que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surxiron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imaxinación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popular e literaria, por inspiración e hipérbole,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baseadas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en seres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reais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nosa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parte confeccionamos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Pequena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guía de seres fantásticos” que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tendes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biblioteca e no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s-E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238488" y="5500701"/>
          <a:ext cx="5745182" cy="857257"/>
        </p:xfrm>
        <a:graphic>
          <a:graphicData uri="http://schemas.openxmlformats.org/drawingml/2006/table">
            <a:tbl>
              <a:tblPr/>
              <a:tblGrid>
                <a:gridCol w="1671772"/>
                <a:gridCol w="4073410"/>
              </a:tblGrid>
              <a:tr h="85725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Frenz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Lothar</a:t>
                      </a:r>
                      <a:endParaRPr lang="es-ES" sz="1400" b="0" i="0" u="none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Ruggeri</a:t>
                      </a:r>
                      <a:r>
                        <a:rPr lang="es-E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es-ES" sz="14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Pulaa</a:t>
                      </a:r>
                      <a:endParaRPr lang="es-ES" sz="1400" b="0" i="0" u="none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Letria</a:t>
                      </a:r>
                      <a:r>
                        <a:rPr lang="es-E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José Jorge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El libro de los animales </a:t>
                      </a:r>
                      <a:r>
                        <a:rPr lang="es-E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misteriosos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El</a:t>
                      </a:r>
                      <a:r>
                        <a:rPr lang="es-ES" sz="14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gran compendio de las criaturas fantásticas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Animales fantásticos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70" y="2428868"/>
            <a:ext cx="1618452" cy="293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nivola.com/portadas/portada-carrol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29000"/>
          </a:blip>
          <a:srcRect/>
          <a:stretch>
            <a:fillRect/>
          </a:stretch>
        </p:blipFill>
        <p:spPr bwMode="auto">
          <a:xfrm rot="20653368">
            <a:off x="595157" y="629282"/>
            <a:ext cx="2486062" cy="3496408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24042" y="571480"/>
            <a:ext cx="713900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Matemáticas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095612" y="2143116"/>
            <a:ext cx="6076944" cy="114300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Temos seleccionados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estes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fondos para alumnado matemático, que pode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tamén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buscar as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vosas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recomendacións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da Editorial NÍVOLA. E é que o racionalismo pode convivir coa fantasía, non si?</a:t>
            </a:r>
            <a:r>
              <a:rPr lang="es-ES" sz="2000" dirty="0" smtClean="0"/>
              <a:t> </a:t>
            </a:r>
          </a:p>
          <a:p>
            <a:pPr algn="r">
              <a:spcBef>
                <a:spcPts val="0"/>
              </a:spcBef>
            </a:pPr>
            <a:endParaRPr lang="es-ES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  <p:sp>
        <p:nvSpPr>
          <p:cNvPr id="26628" name="AutoShape 4" descr="data:image/jpeg;base64,/9j/4AAQSkZJRgABAQAAAQABAAD/2wCEAAkGBhQSERUSExEVFRUWGBcZGRgXGB4YFxgXFxkXGRgYGBcYGyYfIBkjGRsXHy8gJScpLywsGR4xNTAqNSYsLikBCQoKDgwOGg8PGiwlHyUsKzQtMjUsLywsMC8tKjUsNTAsLSwtKik0KSwsLCwsKik0NTIsLSwvLSosNCw1LCwqKv/AABEIAQoAvQMBIgACEQEDEQH/xAAcAAEAAgMBAQEAAAAAAAAAAAAABAUCAwYBBwj/xABAEAACAQMDAwIEAwQHCAIDAAABAhEAAxIEITEFIkETUQYyYXEjgZEUQmKxFTM0UlNyoQdDc8HD0fDxJIKSk9L/xAAbAQACAwEBAQAAAAAAAAAAAAAABAIDBQEGB//EADURAAEDAgQDBgUEAgMBAAAAAAEAAhEDIQQxQVESYXETIoGhsfAFMpHR4RRCUsEjcjRi8TP/2gAMAwEAAhEDEQA/AO1pSlfIV6tKVqu6xFMNcRTtszAHcwNiffb71tmulpAkhckFKVR6nrlxGuSqhUkGUckGTidvmUp3M3aF923ho+rO19VJBDNcRkEEobeRmQAY7Y3mZB2mA7+gq8JfaInyn093Co/UMmFeVF1WuwZV9N3LBj248KVB+Zhv3Ax5g1Kqr+ILM21eY9NgzH+A9rkx/dB9T72xVGGa19UNdr7Hmp1SQ0kKYvUEkAnBjICuMCSInHL5uRusjepFVum1Aj0rqj2EgFSRwvkZcQJk8gRWV3RvbE2GA33ttJtkCZCxJQ8cSNvlNWPotnhmNpyPj75lRFQxOfqp7MAJJgDyeKj2+qWWMC9bJ4gOvMx7+4IqvTqEsxaR8pglexC0SAJXGBkXkyTAiIqw/ZWB+eRsCry2wjyTzM778+YFDqDadqmem3oUCoXfKpNKgWibbcH0yYg74N7ggn8M8fwkeAYE+qHs4eYVjXcSUpSq1NKUpQhKUpQhKUpQhKUpQhKUpQhVfUNGy3BetWluNBVlJxmcYYE7SAMfsfpB16PXCyStxDaVmBWTKKWUZICNguUkcfNuF2m4rG5bDAgiQdj9jtTbcSCzgqCRvJn7W0tyVBpX4mn36rmfiy/6THD1UuXbZAZAGVnUHBWVlMHnuBBgeYEVWv0t+yyuzFLjKALiEqTsGuKRuDcL5EzMgEj2HQXFu6VgLQ9S0zBVtkwVLTsrQYHt+7G0LEt7+3W74bT6lU72wXnC52huwmCGG5A5+VhswrcoYg0mN4WhzQO8c3EdM+6LFskROkkI1KYe4yYOg0+vPfNV3Sfi51OOoAZPF1AQQBO9xIG0AnJRtG4Hjq1YMsghlYeNwQf5giuK1/w/dsmYa8kgq43dI4DKCPcnMbe4Eb4dA6o9i25tlblssoCljkty60IVUL8rNkGWRurERMUYvAUcSztsKRNrDIz6HladANSliH0zwVfz+QrhNNC+gykm0YDxl2b+g5+uOSkyDKnmRVj07Vt8tyM94/jUE4kTAyK7mBvvHBio1llrmRRmuXbeStEBXtwoKrsATl3DiGQiVmBG02tW4ZUrgNw04tgPmgcqJiGKklpXbxW/D9tTJPU8j46OzA2yyJUm1OB1vf8A4rzr9hGtNJhvlGJ78m4VP4222iDAkEV50vqZYC1dHp3BsNiofGPly8wVJAkb7FoJqpLjO3cL44uCSAcivDAAnYHedp73A3YAzLFu2thmRXuqSS7C6LhKrk2SuzR4xEEEEzyJqp1BraIpvk3scoPj0y1ytmpCoS8uFlM1dwk3ZAKqAMMSQ4Ili8KSR8yhRAOLAnfaVob/ACjFshuMtmKGCDsBuJxP1G/MmA/VYKiS7j58AYFotKu8TBKgGOd22EyI3Q+p+tehluK6qzEOBGTYyFImU3Aif3F5iSu7DPdRcS2zR+J6GM+Y5KwVAHi+a6KlKVkp1KUpQhKUpQhKUpQhKUpQhKUpQhKUpQhadZo1uqUaYM7gwRIKkgjgwSPzrj9ZpbmnbC8VuJc7FYnEMIdltkluwFt2xiQFAmTHbVjcthgVYAg8g8Gn8JjXYfukS06f2DoffMLVqAqXFiue6d1O5biWOoVpwiPVxUw1yDAwLnFVZsgAu7EkDRqnGp1KqFItqAWHDu7ZqIgntCm5LidsoM4msfTt6XUtaKr6dxWeSB2oFebTE/uZKzcbyf7pix0xF1g9sCVJYPlkvdCuoPJSFCwQIOMCR26zyym41mNzbZ2QvuMp0Mf7JMcThwE5HL370ULptq5cYreYWfSLMi24QW1V4AEDFlGAJJEAMBHeYperdNdmF62oR8iCu7WLpJMkICSl8jc2jzwCTIPUdXvLdtPaYYOATDgwFEBnR15GLcggwdwOKqdSXWwSG9fTupWRAKRkG9THZkmJcA7BjG80xg8Q8O7QANkxGkcjkZvY5xYzdQrUxHDnz+/T3ZVGi6m19SVyyWewhJLwAAFMwZHklto3GxuNMTif3U4AVVK+S5yKiAWLGMhIkhmymqXS2ka6+X44BUZsqncQky3fiwA2ExvsRAFtprqq6xaKnYgyBzttlcB8kA/Tn3exbWZNHPpadY9JVFInMlY6O2uMGCSWLleCwMEABpLFxJBBmTuBJO3Tm4bllbbMGDEsJU9oBzUASkHaB4ImTjvjfDIwuIuNpi2UKYRiP7yEKEJBmTAY7gSWqR0q6U1KqZANrFVbtGQLMe3mYB3Ik5nmCaTqOPA54g2Jj628NeXna0XA5ro9LdJyVuVYidtxsVbb3BH5g1vqDoLwZ3hw4xt9wIM/ORxtwfFTq8rWbwvjp5iVrUzLUpSlVKxKUpQhKUpQhKUpQhKUpQhKUpQhKg9T6l6eKKmd25kLaSBkVEsSWIAAH51Oqv6j0G1fdXuAkqrKAGIBDxIMb+I54JBkGr8P2QqA1vlvz0tqLTE3FtQq6nHw9zNVnRekG4r33c53mYMwiTbHaAh4VTjtsZWIiTWn4mvY3LduyHW6SSMSFQydx8wgnc7wDLfMdq6hVAAAAAGwA2AHsBVf1zTZWy4IDJ3ZHwFIYk/QFQ8ecY81oUMcX4oPflkBoLQJ3Atb0Sz6HDSgZ6qHpdQCDZ1BZHLEpLEEDfAq4/fgSSpIBYidwK80ev8A2e6th0hHYBHWAvgSyAwoZthECTwJIExfS1lqHTbypPcjbgwynYjuEg+49xXE/GHQLmntSil7K4hSP3AIHeIn6SNjJ2XfJ7BUqWKqnD1Dwl2mk7tM58jMjUqis51JnaNEga6xz+6l9E0DN6l1igANyPUG+IO7Ky9yKDvG4JYtUPrOnezet3HVzkcQ+xUiSxHII7fDRjjw3zC4+EbTC2Mnk4OLdvaGCkRcfcfMbgMHkEH2i61mjVrItsqW1dsWRoAeWjxvmQCRuDJBJkTT1XH9hiyHQWzFtuWvXME2tZUNocdKRY5qnsAkBQhI2E+lmm4G7M1wyO7gGD58xCtoEuowLn0j3Ns0McM/2gIeCYOfzA57OoVq0XdQbVi5qE9QKQGQXIYRmyoC0ZhyIIIcMJPG0xvhj4zaLttlRrj+mtpMTgTLKQwQE8EfcCJppuFrmnUqUxxAWIyN7HfIG+kKo1WcTWuMTf31Xa6nqC28LrQhUBbiEjZCwXIH+6rdwbjEtx4t64TTaJRbtoSQWwsjEid2Dq4BA7PUGJH6idxN6R1l9Opstad1BbE7KQS3yMGiBuSMcogqJxmsHE/DeJv+Iy4E8pHKTodzMdE/SxMHvCx9V11Vmq1DC+QuRxto8A7b3CpGMwSy5bkbYDfeoiddvMh/BCNtuZeMicR6YAYttG5USV94Eiz04urM2QZhDEtBuLjsD2jCD7L78zNJMw5oEmrG2c7bcuc72VzqnaQGK2pUa1qSDjcEGYDR2v7GRspPGJ88SIqTWe5pbmmWuBSlKVFSSlKUISlKUISlKUISlK9ihC8rG7aDKVYSCCCPcEQR+lV3VtTqbfdatW7qAbrky3P/AK7EH7c+08VW6H41DxnZZJx3yDKMgSJaAF4I7o35inqWAr1GdrTAI5ESPCZS7q9Np4XW8PYW+zo00ThhtaftnjFmaRlG3JxBgbQP3RN3avK4lWDDjbcfUVDvG1qbbWiZDDdTIYCdiQCDEjkGD4NVulsXdGSX/EsmZKyTbC5FSQZ7cdjBABOwHm57f1DSXk9qND+4ff1tGarB7M90dz0/C5w9L1Fq/asubKAKTbNq2jZEeWFzEkyRsOZ4IqXq01Fq0Qt59QFkgXEBLeGCsrC7uCY+jFeOZHxrfV0tXkh/SfuUyJt3Cqt2ldxOIO0bwQdwZFu8lwY4YlchDIvlS0xjku4mAZjjfj0P6io+lTrPYNeIcIsQc/5SQR9Vn9m1rnMBPK+/koA0a3dILbYhLzZi7bEqSCxwJZlhxDWwCAOIgzFF1L4f9O8mosIWtRmQPbPGFjYmD422nzAl6frV3Rvdtunq2CxLhjIDOAXWSCY7hyN9vc1K1mmF7/5GkZr6kd9v1D6qqCZScpNqQOyefyp+k6thakz/AI3TB/aeLQ5Q6IibWtnCXcGVG5d4fW2248150+6x9W88tgjKjYywvPBXuBkkLEe2REiamNqBctobqZXSylXttJI7T3CBBKbjY7IswVAEDpIW/ba2baWyMlIGJYEoyyVaATBjxEBSPIm9M1YOVvcOHuklQSQc2xIEfKO6P8pECZpbENhzjF2kZaCOWhOe6tpmwvY+9dVu+H+mM91sphQQxU47EMpUEANJO7QQO0AcAm9XoYtnLTubbbZBi1xHAgQwYkgwIDA7ex4qu6RawuFVuQ7LIUkMhCwSMVMfvGCsEBQd5NX9nUycWGLex8/VT+8P/CBWB8QxFXtSWHuwLaRzGREzdP4emzhgi/vVVWr6jn+DcQo5DZI0FHQAZNbuGAQpg8BomVA7hL6RrS4ZWILLEH3UyAT9ZVgfqpHIJqVq9GtwANyCGVh8ysOGU+/8wSDIJFaun9NFqYZmyjdo8CABioEUk6rRdRLQIO3OdPDe/W0XhjxUmbKXSlKQTKUpShCUpShCUpShC1avT5qVDsnHchhhBnyDt4Ncpr/hrULJVhf32LO4uAd3hmKGJG0gbcV2FKdwuOq4b5IjYj+7HzVFWg2rmuBs9Rueo2F65buK0encLEAGSAbdxiOJ3lflXfumtqhNSvrAJaviSwBi3c2hg0kYsSSA4PIgkEFVvfij4e/aEytnG8ohSGxDKZm25/ukE/aT7muU0d8XLv4wCMlwFwyxCWwpZACIklQuMmQ07bT6nDVaeJpdrSs4Z7jl/wBmnSctL3WVVa6k7gdcHLb8ELYmpdFyRcSuRZflZLimDip+UxsI7cBiQwVyOt6d8Qo9tWuxaLRAchctpyUEyFMHn2O55PHW9TbPq3EUsgBLordiAjeFMKSAQO0DaQdixWbrLDM1slmdmIUYZkEZQ1xQpAVvTxgTsEG5MAGMwtOvDagg765THhudL8wUarmXafsrG7/s/tHPC7cQOpWBBABXGPBIiNpjYbVzur0V20fRXVI6oCCbclxGRRLhaUUZwSikEgTBIBq9Nu7cti3ZfGw8tcCqTcRGGy2wjmFY/uiIAbExsJGj6UiorBFNtFLM0FWaAxwS2AMV33JO+4iCaqpY2rRB7apx7CB4SSPm2E7HmpPosee42PH3bn4Lk9P028zD11uXN8guOaQTzdCQVV2UNPlVXmRNnf09q9A05W1dRRFy0cTJYrg4G7KFhoiYMiB210YJKqLQXPtchSsKO4I2MyVYqssd8Z+1LmpS2D+GWABXwzsoli0MIJZ8jH8JPAMFT4m+o4ENgjIAwPEZX215obhg0XPvqvnej0N21eZLhgtJhpYOQy9yDy8EMJ2gHKBXTdOS24R3V2di4LW2lgU7vURREqRkxRQZzMA7VJv9Dzttp3ckW3K2wiSbIGRVmeRsbZSQTGKgCSQRXpoTpTbtajtsM7nNTkJZXAGSqGVu5BvvsTO8Lo1sW3Ftse/sJEiD8uRM2te4zIul2UjSOVvS+v3V4/w/euNbc3QIJIYB0urIIBguZeCfmP0MgsGnNfuWdr49S0BIuqO5SP76Djae8Hn2qNoOtFWYv3WJP40REQA1wRAUgN3jaApIUMK6AHyK8piq1ZhDawBbpaOdiLgicvEhatJjHAlhg+/L3KiWdQcQyEXUPBUjKP5N/ofvUi1eDCQf+R/MHcH6Gq290co/q2GKHbK3P4bgciCCFY8ZAR9J3qP0xLbBgTlcmWcLhfVjCwQJcRzPABA4FUGjTe0vadtL+OnQjPrMTD3NPCR5+mv2V7Soj6hrf9Z3J/fA3X/Oo8fxDYeQBvUsNO44pJzC2+iYDgUpSlQUkpSlCEpSlCEpSlCErlfirpL37yeiqFkUksxAh1h7QjzweflyB4MN1Va00yhmcKAzfMRyYAG/5AD8hTeDxRwtTtW5gGNr2v7zVNal2reE5LhL7m7ctG7dyXMLl6SgK25GajgC4ACjHgifkJqfrUe+7WtVbOIz3CRCpJW6jwWB7CYkz8vsWz+ItELd4vvheB8SouqO4EYmM0AJ8H0jM7Ru6dry1oKw77IVgSc87LQPm2lgIRtuQDvkK9K+rxU2VqYtFsgWk6iIyNj4EQssMhxY4/nr4XXPfDlu5b1rMztg5Nt2Zss3JPp+oCSRkVKg+8gHeK7OxdnFlZ3a2CrBQVRmH8DNsASfc9sTIiqlDZt3TauQyMBacOB6cbPbYksQOQvABLAiIqb1XVvoka81xrlgEdh/rEmAAtwmWUtAIO4BkHaDRjnnF1WwO84ANtAdptnfKwiNYCnQHZMM5AmeX4U7RWSrEtvcuQzgT29oUeYAEfc78xUW2zoqhLUyyW7uJPYiooGMHIiePIljvM1V/DnX7WslDbZbwKXGLDMHFgAQVjiYEgR9QDV+yHGMVQhmZZAiQO2YkeYmQTG1IV6T8PVNOsL2kHLK0QbgadB0V7HNqNDmGyrrPf6tvMM5wkEgS6jFmxAgAkK04nYqYMgVE6naE474IxkNuGLEFiDO6qezAjaFEESKida6/wCgVuadke4kW7qEyGWYQ9sBmVmAlNxkQRGwrP2C4z3LvrMC7M8BQyI578JZg2xZOACSh2krOxh8I61V7uFpyzzsMgLWuDsfopUqj5QJPv8AvNdVo9DdtWkOnbMT3W7jEyAMCEduIAEAxx4BisE61bthjaIUoYfTOCpBJHybSNztAKt4AJqz6Dqhc06MDJiG7lbvBIbuTY7ydvBFZ6/pFq98690AZKcXETHcPAk7GRudt6xHYhgrOZiRreMzfXQ8jYjdPCmeAOpnT3H2yTpnVrd9SUbcbMp2ZT7EH84PB8Vh1LoyXiGlrdwRFxNnEcCfK7nY+5965nVdDexfS4brKgn8ZF+UE7rcXcEfXgkgkdsHobXWMMReIhoC3l/qnJMCTvgx9jt7MalWw3ZOFXBukHLfpseYzjMRdDKvGC2sI9+XVa11Wos7XLZvqP37cZ7md7cAQBtt7eax6d1W0GItscJAKMCptliACoP+7YkcfKSOAdrqsXtKSCVBI4JAMfaaT/UU3AhzM9rD6XE7REbRINvZOBBB+v3WVKUpJMJSlKEJSlKEJSlKEJSlKEKt+I9CbumdVEsIdRtuyEMBv7xj+dcvpwGZbltgjhPVygYxc4Ry0kgmBiTHaSrAya7qvmvUNO2kvt3EIjzALA+i3crZCTC/LiB/u2MbE16X4K41WPoA3FwN5sR6fVZmNHC4PhWn7MMVMR6ai2wGPdbAZrLd+RiAVmBJKxCia5/4hvu4TQIQLdmW3bff5VO53UHgSYPG0C01GpS4yWcTi6kqQ5GQQhwwaQZj1AZgy2+3Fb0rR5vk9sDJ2QqDiVMYqO4j5YXESpEjw1eiwg7Oa1T9twDGd4Of+w5WGizqve7jdc/t6KltaJ7e9t2RhG6ny0cMu5/ygbwSJir7pFvMlr153ugFXDFs99ypee0LiQY++4ftz1On78EABki5cKl4CrkMTAEkg7zJCSYXapN3SWWAdCttre0GBkFOIMx23Mie/wDe3PcDCN4jF9q0A2J1i466wdPAmM1VTpcBtotes6SpOJYsQJMCSvtiWB7JCjExueN9pnT2Lr3OUcDvOK/Juq4DHa2Fb90jdcRvGWOi1JZN0AILAGVEDiXA3B3gnaYOxloazS3FLMIuMN9u0snaDaxOxUhWEGSPIO9Zj3Od/ieROht/5B+2yYAA7wVl0Pqy272BcY3APYBbgLAecVBUKkDyq7CYHWVw90q6QPUf1hwFBJ34cgA7bDA7AqRtxXSdJ1lwIq30dCdlZyhLD90PgdrkbHaCRzJivPfE8MHRVbY5ETe2oFssj06rRw1SO4claEVUX+g45Np2FvL5rTDKw+0EMkdsjaVj7GrelY9Ku+ke6eo0PUJx9Nr81R9H9RH9P0ntrJJUkNaURM2bg4Bbb0zMA7BQIN5Sldr1u2fxRHvO90U2cAiZSlKVQrEpSlCEpSlCEpSlCEpSlCErnvjHpYe16sCUBDDjO2xEqNwC4MMgMjIAQZroawv2FdSrCVIgg+RTOFxBw9ZtQaHy18lVWpiowtK+fdI6Q4m6LhQKrKrP8wcBmOIG+4doJMkD7Tp1WmxvDut4EhGZt1XIKS8z5AKxM7A8NlXUD4TNps9PeKNwC8sYkmCwMsATtM+1RNb8L32lrji6IIKJKOwPjNyRiBIxGMy3uZ9az4nSfVLzUEERlB9I+pieSyHYZ4bHD798lTavpxUp6bM4tXMiSIkXMCJBHItwScZkx4FSAxvXrS2yrBpG2RgbEtc5OK9vkCSok7mrBLz5ELotRJI7CqC0CB3AsWIwO525M7mZNr8NfDy6VXgQWYxvJVP3En3G5JHJPmJquvjxSpS+7gO7cGZzmNjcWg5BSp0C90Ny1z0UTqHwsES2dMom3EoTAuhRyY/3k8nbISD4Iok6qzEhVBC7ODkCCJDdpIaQGdwsrjtxtH0GuV6xpFt6rMCDdWeBBZSA8Et82IQxG+5kdxpD4djjVmnW7xgkHzM+oOnTJjE0OGHMsNVr1PQcED6d3d0/EAGJUjcgpiFVS0k7bN3A8mr3S6pdVZDARI4IOze07f8AeD4mqT4d6kQTb5KfLJAztEgxJPzITIk7hwPqFvVG1q8LZAS64iQYEoSVxmcw4ft2gEAx2zLEUalUuY495vea7lsfUeI0MQpva2CMjYhdH07VZ2wTyIBn3gGfzBB/OpNc/wBK62uTG7NouSCLrKGBXFRsNsTkP8rEg8iugrExdB1KoQRAP08Oifo1A9uaUpSlVclKUoQlKVVP1C76xtBUO/O/ETJ39qtp0jUmNLqitXbRjim5jxVrSvF435r2qlclKUoXUpSlCEpSvFcGQCDHP0+9C5K9pSlC6lKUoQlReo9PW8mJ2PKmAcWAMNB2PJ2OxBIOxqVSpMe5jg5uYUXNDhBXzjXm7Z1VrNMGDk5qIyB2MNsGWDvkZhipgiWnWrdz1HN9yDe4YMQ1vEEQyE7AKbgGXJcqZyFXvxj0htRpiEn1EOaQYJIBBUH3Klh94rn+l9St30xyJJEidmMbCN1gywhVLRtAXz7Ojif1OGFVoEjuujMXkHoTpyIWK+l2dXhJzuPRdDruim7Za1cNts8yNoUXD8rbkmD3Tye488158M657nqK7SbRw9jA4LLJGQggmeQ3iK2/D2va7aAufOJHsSUJRvYyHU7wDxsDWwaUW9Sb0wt1QjCDtcDdh24VgW58kf3t8J73BtTDVcxlbWbx1Hong0S2o3LVWdKrOqdVNpgAJmCRE9oZS7CN9kz+xC+81O0upFxQymQfbifMHzvtWa6g9rBUIsU0KjS4t1W2lKVSrEqptf2xv8v/ACWraqVNQo1bEsAIiSYEgKKbwwJ44/if6SGNIBpz/MehV1WjW61ba5H8h5JrC91O2okuD9AZJ/SqrqzZG1cYEIQJHtvJH3j+VGHw5e8cYt6rmKxYp0z2ZBd6XiSpV7ql23DPaAUnwd//AHW/qOvZFDqoZTG5PE8bVoe1pomQfpkxP2AmZqfe04a2UiARA+nt+lTcaQLSWa3tA9TcKpgrOa8B4NrXBM/QWKi3uoOtlbsKSYJHiDxH+lbl1hNn1YE4kxO23iaq9CpvKtoghbc5H35xH86x02RB038Rk+yDc/qY/WrnYdlxaQZP+qXZi6kh14c2B/tHsdZVrodU7rkyACNt9z+vitXTbwa5dhAu4neSTvM+P0qwVYEDgVU9JvDO9/mJ+4k/+fnS7YeyoWiMt904+ab6TXOnPbbot46oWYrbTLHklgv6Vv0es9Se0qVMEH3qvGgS8PVtMUbkj2P5cVJ6Pqi6tkBkDBI87efrUqtOmGEtGUTuD6HwUKFaqagDzYyRlBHLUEc5U+lKUitRKUpQhK4rrXTTo7vrIf8A41xybiH5Fd4EsD+4d44gnkAyO1rG9ZDqVYBlYEEESCDyCPansFjDhnzEtNnDcfcaHQqivRFVvMZL5/ds+lftuhKi96ZBkDfcIyGWjKcCD28A9pleq6ZrRqEZHCi4DFwDtMjYNxIYdpjlTHjGeX610J9JlAa7pG8bs1kQ0gj95N9jII913LZJrjfe1aa7i52W5M5CQbTglYNwYwRsHBBBBnH0+IoNxdJtRjpA/dqIvcZyBYjoRIusqm80nlpHh192UvXJfF6695reVlMrZjHOzMuy7/MADlvtkONq6npdtltKGjjgeAd45I2+n+vJ5a71FGd9NqQRexAV7ZyVrhBUOpgBXIhe7EGSp+vRfD9z8FbeSk2otMUOSyirwYG0EbeON4msr4i1/YN4gBEZC0Rm05QTPidMk3hiO0MHf115qxpSlefWilRl6ZaBn0wSfff+dSaqkunUXCskWl5jbI/U+3NX0WuMkGAM0riHMBaC2Sch703Un+i7JM4D8jt+kxUp7YYQQCD4PFRNb0pHWAoUjggR+R+lSdOCEUHmBP3jeh7uJodxEnnp5rlJnC4t4AAdRr1sFha0FtTKoAfet9KVU5xcZcZTDWNYIaIWNu0FmABJJMe55NYpplDFwO5uTWylc4je6OFtrZZLxlkQeDWm3oUUyEAMRsI2Nb6V0OIsCgsa4yQoh6RamcI+xIH6A1ItWlUYqAB7Cs6plsxrN2J2LCTxIO32q9nFWBDnGwnfJK1ODDlpYwXIG2auSaVT/ENo9hkwTjHj7x71cAVB9MNY185z5K2nWL6j2R8seMpSlKpTCUpShCidS6pbsKDcPzEKo8sT4H0HJPgTXB9JuWh6towqzcNs3QbnpjaF9NQcnHccg/EEeI+jx/pXCfEFhruuulO42rdtQdzgSHbfHhu6QTxJr0fwV7CH0jItJM7GBaI1159Fm41rpa7wiPeyja7TLc0tjVqhGou3FRyTkrQLivKMSpBKHbySOeDa/BT3Fu3Uu5ZXALksdzgcCNtiIKfy3jau6hfjSWgx2TVXQWM24n1G7l8N3mAfaeDNSV/DvJfVAq2/nMnI5TkkADmeSN2AngEa1cOqYd9E5Ev4d7O7rQSZiwEQk6cNqB+0T9Ln1Xb0rxHBAIMg7g+4PBr2vDLdQ1TfDm2Y8yP+Yq5qo1/T3V/Vs8nkD387eQfam8OWua6kTExHgkMW1zXsrNE8MyNYP2VvUG/rQbJbPCZAPPBI2j3itVk6hxDY2x5Md35CTvWu/wBHJtYA/KxKz5U/86kykxrgHuGYyvb02Uateq9hNNhiDna/rlP9KHeQIgdBdDbHMiA3+tXF4l7EgkEpMj3iah3Ld+4nplFX3JPMcbCa36e1dFooyiQpCwdzzz49qvquDgCSJB3m3vRK0GlrnANPCW7EX96681C6d05nRH9QqASQB7Tv55JrLVaZm1OIciVJnnEEEED/AM81N6OGFvBkKlffggknatV9XGoD4ErGMiPPn9TR2zjWfcZOjJc/TsFCmYNy2c9M+izCnT2WJbMjieN4AH2neo2k6ebqeo9x5MxB2G/t/wCqtNVpw6FD5H/o/rVdpHu2VwNouBwVPvVdOoXMJaRxzyFuWmavrUmsqNa8E0w3mb84vlksuk6hw72XOWO4P6f9xQ/2wf5P+9ben6RgzXX+ZvA8D2+/H6VHX1DqBc9JgsY7xMe/NSlrnvIj5fCY0UIe2nTDp+eRmTwzqs+vfKn+cfyNWlVXWFd4VLbHEzPg7eKs7bEgEiCRuPb6UvVEUWeKboma9Sx002WVKUpVPJSlKEJXBWUa3rNT6jBfxHuiZll2KnISRCnbYjeK72qP4k6AbwF61AvoO2eHXebZ9p3GXiT4Na3wvEMpPdTqGA8RO1/TQ7Z6JPFUy4BzcwqDR9NN03rdgopCpd2mPXV3AOJMqHTJdj4n6GLp+qG+1pSHVmIQEFoybYyQIkdxKyIgmTtVx8Aqx9d2RkOSpiZMESzKS3cSC28+ZPJIFo3w6o1i6lQB2vl7lz2gjeN1Zp23Kqa262Op0K9WlVuQJaefDkeRtyHikmUHPY17NTfpKuQKUpXjlsrG7eVRkzBQPJIA9uTWKapC2IdSxEwGBOJ4MTMfWmpsh0ZWUMCCIIBB/I7VyHT799b2kJ0N1UtWvRZoWc2CKWgH+rGA39iT7S/hcI2uxxmCJ1A0JESb3EW3S1WqabgIseu66hOsWDEX7RyOIh1Mt/dG+5+lS64NelBjq3/YbwuXLqm2TbUFVGLSsmFOSsTHuoPNdj1ey9yxdS2cXZHCmYhipA38b1bi8HSpPY1js85i1gdCbCSPAqNGs94JIy/P2WY6haIYi7bhfm717fHdvtv71murQkKHUkjIAMCSvuBMx9a5ro+iV7yH+j2shbJtvmFVOQcVSD6m4nInj61E0N3ULc0c6G6Es2zacws5sqpkAD/VjGZ/iP53H4bTJcGuuBNy3Yx+4zJHmPGv9S6xIz5Hccufku0yExO/tUa91WyhYNetqVEsC6gqNtyCduR+orjuofDbtrHuMdQXNxWtsiKbeAIx/FJ7Me4EGJjaZqx6pokfqC3H0dy4lu0wyFsMrPsy8mGhcgJ8wPFdHw6gC3/JxAsLjAAggAxc3mYnfoQg4l8HuxePcK66n161YVWZ17yoUZKCwZlXISd1GUk+wqZa1CsuaurLv3AgrtzuNtoNczqunP8A0bbUWC1y36f4bKC+KXVZlG/ED6yKk6u3fu6KWsBXLq5sKdzaFwMbZPBZkBBG0zFVuwdEsbwuv2haTIytBjbnlzyUxWfJkftnI+qvrN9XEoysPdSCP1FZFgOTXP8Aw7pz+0X7qWGsWWVFCMgt5XFyyuYDjaF+v5VW/F/QGvagO/rm36eKi1bFyGlsgwJ7S0rDfTkQKizA0nYnsXVOERMxJmJiAcxrfTwQ6u4UuMNkz7K6y9rraMFe4isRIDMASByQCeKJ1C2yq4uoVYwrBhDHfYGYJ2O30rmevdN9QaK1c0929gyG42IftClSrODuS2JPiBNL+j/+PeQaO5jc1Cstv01gKfSyOOUKDi/6+AatbgKJYw8dyb5RHFG85XjbqonEPBNsuu0/hdRa1SN8rq207MDseDsePrXljWW3nC4jRziwaPvBrj7PTXQ3jb0LDK3qwCQqBvUuBrakK2UemsD2JjbmofwtpL1jU2idPfKG36RZrK2sDKtJxJLKMfmYyauPwmkab3tqiQLC14nYna2X9KAxb+JoLc+q7sa+2QCLqQTiDkILewM8/SvbmstqwVriKx4BYAmeIBM1y3SdFbu6i/6mguolzAp6loKihFTIQDCszqDtzAniqf4q6TfuX9Sy2LpL4BcLSujqiiGN1jKnnZRyBRR+FUalfsXVOHugyYi8WsTlJnppMgfi3tZxhs3jXn+I6roeuXW9ZiOqJpyigi2QhAEdzOGaWJkEe3sauNDdW3Ytl9QLggfisygOTvMzH234FUWottf1Wn1D6G6VS25IbDZ2gqIZxMd3Pkj71X9V6be9DSqNPcAtveYhba3nSSxQenngVIbzMYj87v0zKzKVF7wN/ktAdq3vH5RnPzanOHauYXPDSdvm5b218l2OisW0DujDG4xuM0grJABIPt2z+taeldX9Y3BgVKED5lYMGEhlZCQRXLdL0l86G5YOmebd0Pi6hReQ3PUa2ANgYEEDbeKm9Ft3MtWqaW5pheXK0SFVVIt4CcT2sW7oAP8A3oq4BjW1eJ4JBgGRkC2DneWknI5b2U24h0shsA8uvLcea6i3qFYkK6krsQCCQfYgcVsrkOjaM/tGnKaV9P6Nt1vsUCi4SqgKGH9Z3jLKuvrMxmHbh3hrXTI5WuRoSLxI5EJqhUNRskR79hatZqPTRnInEE8x/r4H1qA3xDbVQW+bDPFPxNsivaRGUkGNt4P2q0IrW2lQ8opgY/KPlkGOOJAMfQUuwsA7wVjg7RaB1FSLZ4FxyncYIIykRuCZUjn671F0nxNYuY4POTYiRBnsjY+Dmke+Qqy9BYAxWAZAgbH3Hsa8TTIOEUQZ2UDc8njmpA09Qfr75LkO3WnUdTt23CM0Egt+QDEn9Fb9K0p1u2YIIxKM0z3DBwjSscAnmfB/OebYmYEjgxuPzrWNIkAemkAYgYjZfYbcfSuA04uD9ffJdIcoY69aPynLsL7REDLaZ57W3425rx/iC0B+8TirQoyPd6ew9z+Ih/Opv7IkR6aRBEYiIJkjjid4rz9jt/4acAfKOAZA44B3j3qXFS2P1XIfuoY+IbMMZYBQhMqQPxMYAJ2J7l2nzUtdYpwiT6glSOCIy/l/MVn+zJEYLBgHtG4HA44FeHSrmLmPeFxB/hmY9uaiTT0B9j7rsOULXdftWA5umAjKO3uPcpbdQJEAMfOwmpOl6ilxnVGkoYP6sP0lW/StraZDMopmJlQZjidt6yS2BMACeYET96CafDYGetveaAHTyUNeqAkCB/Wm1uwmQpYQI3n2kbH8q12viGyxUB5LEKBtMkWyAd+YuJt7mKmjSIP92nM/KPm9+OfrXqaVAZCKDMyFAM+/HNdmlsfquQ/dV1n4ktNbW4ZAbPbYlfT+cNB2xEk/Y1lpfiGzcwwJOeUCIIxLghgxEGUYfkJiRVgbC7HFdpjYbTzH3qLqL+ntQrtYt7GAxRdjsYBjYxB+1SHZus1pnr+Oi4eIZkLQfiK0EVyT3W/UhRlti7xtycUuf/gfpWQ6/a3nMFVLGVIiGxIJ4ykjaaxHUdH/AIul2BA77ewO5HPBPisv6V0n+PpuI/rLfEzHPE7xUyxv8He/BR4j/ILfc6rbHpy39bBWN5BKAH7ZOg/+wrXa60jemRIW5lBbYdq5H7+d+NjvxOL9Y0pgm/pzjxNy2Y2jbfbbatbdQ0ZABu6WBIHfb2B5jfafpURTEXYffsLpdzCz/p+3iriSjW7lwHyVtwTC8mQSfyrG38RWmcWgSLhRmCuMR2lgQzbwe1jG+wmtWn1GhRQq3NKAJibiMd+d2Ynet39KaP8AxtNwR89vgzI543P6mpmmzRjlziO4XqdftRuT/VrcMAlQGxgZ8T3Db61O0+oDorqZVhIP0qCOq6T/AB9NxHz2+OY54nxWY67phsNTY/8A2p//AFVbqf8AFp9+CkHbkKfSlKXVqUpShCUpShCUpShCUpShCUpShCUpShCV8c/21/2uz/wP+pcr7HXxz/bX/a7P/B/6lytz4D/zB0Pokcd/8lxWo6SUVjmpK4kqJkBogzETuNql9N6araPU3vwmZBb7W9QXLYNxFzTEemZLYkMSYkgcGtHVHuW3uI6gF1TwQIGJBXKDBit/ROomzY1BNm3dt3QlplcuIMm4jKbZG4Nvgn8jXv2cUd5ZFY0y7/Hl+T/UKrsaYuGgiVXKPJAiY+w3+wNbrPSne7bsoA1y6UCqDvlcICKSdpMj9a29A0r3NQiW8cjMZTiQFJIMAmCAR+dabPUriX1vq2NxXFxSP3WUhlI+xA/Su3nkuf4+z/7f1v10Vn1v4V9C2bqai1fVLno3DbDj07sMQv4iLkpCPDCR2njaax0U2Q2IDB8ZE7iJ3kx+kVffFfVnNpLfoaeyl8rqmFnM5uwYKW9RjiFDPCLsMzztFV03TNcs3QFQi2PUJYsCNvGO3APzQJgTJAI6dEUyBIOyh6bSZBmLBVWASZ5MwAACZ2J/KsNVpyjshIJUkbcbVt0uswBXBWBIMNOzLMHY78nY7Vn1q0y37geMst4mJO+2QBiuDi4uSk7s+yEfNr5+G3mv01SlK+SL0iUpShCUpShCUpShCUpShCUpShCUpShCV8c/21/2uz/wf+pcr7HXxz/bX/a7P/B/6lytz4D/AMwdD6JHHf8AyXE66/Za6rW0K24SVPJIAD+TyZPPms7+osHVZrbIsZqcOTgCMhGXnfbLzzVdSvoSwlJ0V1FzzXIlCE84uY3iR4n7EgwYivEuJ6TgqcyyFT4CgPmOfJKeP3aj0oQpt6/aNhFW2RdBOTeCN48+2IiBGJ5y291uotNbtC3bKuoIuNOznaCBJiNx+lQaUIUvqF62xT01KgW0DSIlwO8/Mdift9q86ndttdZrSlUJkKfG3HJ8z5NRaUIX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095744" y="3714752"/>
          <a:ext cx="4929222" cy="2357455"/>
        </p:xfrm>
        <a:graphic>
          <a:graphicData uri="http://schemas.openxmlformats.org/drawingml/2006/table">
            <a:tbl>
              <a:tblPr/>
              <a:tblGrid>
                <a:gridCol w="2082695"/>
                <a:gridCol w="2846527"/>
              </a:tblGrid>
              <a:tr h="6524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Avila</a:t>
                      </a:r>
                      <a:r>
                        <a:rPr lang="es-E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Pardo, Constantino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Aventuras matemáticas: mensajes ocultos en el camino 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Carroll, Lewis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Un cuento enmarañado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CARROLL, Lewis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Matemática demente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Enzensberger, Hans Magnus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El diablo de los números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Muñoz Santonja, José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Ernesto el aprendiz de matemago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Balbuena Castellano, Luis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Cuentos del cero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Desktop\TRABALLO PENDENTE\FONDOS RARA FANTASÍA\STARY 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46385">
            <a:off x="670785" y="1009426"/>
            <a:ext cx="4169697" cy="3220387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3524240" y="571480"/>
            <a:ext cx="5638810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 de </a:t>
            </a:r>
            <a:r>
              <a:rPr lang="es-ES" sz="5400" b="1" dirty="0" err="1">
                <a:solidFill>
                  <a:schemeClr val="bg1"/>
                </a:solidFill>
                <a:latin typeface="DK Thievery" pitchFamily="66" charset="0"/>
              </a:rPr>
              <a:t>X</a:t>
            </a:r>
            <a:r>
              <a:rPr lang="es-ES" sz="5400" b="1" dirty="0" err="1" smtClean="0">
                <a:solidFill>
                  <a:schemeClr val="bg1"/>
                </a:solidFill>
                <a:latin typeface="DK Thievery" pitchFamily="66" charset="0"/>
              </a:rPr>
              <a:t>eografía</a:t>
            </a: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 e Historia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2024042" y="2214554"/>
            <a:ext cx="7077076" cy="428628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É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certo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traballades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datos non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ficcionais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pero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tamén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o é que a literatura,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mesmo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 fantástica, pode ser un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complemento,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dado que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moitas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narracións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fantásticas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aproveitan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ambientación histórica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máis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menos fiel. Por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i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 Fantasía épica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que o cine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puxo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tan de moda, é absolutamente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debedora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do mundo medieval; un medieval reinventado, sí,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pero,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por que non recomendar algo desde as aulas,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dando datos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sobre a obra e animándoos a que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 procuren, explicando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temos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versións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varias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linguas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en cine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mesmo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videoxogo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p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da obra de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Tolkien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da materia de Bretaña,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clásicos revisitados como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ianqui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corte do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rei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Artur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Twain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Desktop\TRABALLO PENDENTE\FONDOS RARA FANTASÍA\STARY 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46385">
            <a:off x="670785" y="1009426"/>
            <a:ext cx="4169697" cy="3220387"/>
          </a:xfrm>
          <a:prstGeom prst="rect">
            <a:avLst/>
          </a:prstGeom>
          <a:noFill/>
        </p:spPr>
      </p:pic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2166918" y="785794"/>
            <a:ext cx="6934200" cy="5429288"/>
          </a:xfrm>
        </p:spPr>
        <p:txBody>
          <a:bodyPr>
            <a:noAutofit/>
          </a:bodyPr>
          <a:lstStyle/>
          <a:p>
            <a:pPr algn="r"/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outra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banda,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sección de </a:t>
            </a:r>
            <a:r>
              <a:rPr lang="es-ES" sz="2000" i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Clásicos e Fantasía</a:t>
            </a:r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mesmo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de</a:t>
            </a:r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Contos </a:t>
            </a:r>
            <a:r>
              <a:rPr lang="es-ES" sz="2000" i="1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infantís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encontramos historias ambientadas en case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calquera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período histórico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As mil e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noites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lévanos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suntuoso e misterioso Oriente dos califas,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mundo de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Harún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Rashid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contemporáneo de Carlomagno,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aínda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ecoen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nelas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historias que se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perden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noite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tradicións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moito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máis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antigas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perfume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Süskind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ambientado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Francia do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dezasete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universo cervantino coa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súa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carga literaria e fantástica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que non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deixa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falar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dunha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España contemporánea do autor, empobrecida e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ferida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crónicas do sochantre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cunqueirianas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que nos levan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período inmediatamente posterior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Terror;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revolta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animais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Orwell, 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que nos remite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estalinismo e...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poderíamos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seguir, pero é preferible que vos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acheguedes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á biblioteca 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vexades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como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podedes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incardinar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vosa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práctica docente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algúns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dos fondos que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escolmamos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para </a:t>
            </a:r>
            <a:r>
              <a:rPr lang="es-ES" sz="2000" dirty="0" err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vós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Desktop\TRABALLO PENDENTE\FONDOS RARA FANTASÍA\STARY 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46385">
            <a:off x="670785" y="1009426"/>
            <a:ext cx="4169697" cy="3220387"/>
          </a:xfrm>
          <a:prstGeom prst="rect">
            <a:avLst/>
          </a:prstGeom>
          <a:noFill/>
        </p:spPr>
      </p:pic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453066" y="785794"/>
            <a:ext cx="3648052" cy="5429288"/>
          </a:xfrm>
        </p:spPr>
        <p:txBody>
          <a:bodyPr>
            <a:noAutofit/>
          </a:bodyPr>
          <a:lstStyle/>
          <a:p>
            <a:pPr algn="r"/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Temos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tamén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para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vós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Guía de Lugares Fantásticos coa que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podedes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traballar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por contraste,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contidos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xeografía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 Estamos seguras de que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saberedes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sacarlle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proveito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6" y="3000372"/>
            <a:ext cx="2410535" cy="345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gVvmFNsYFaM/T0X25kjbAzI/AAAAAAAAAcU/0E_9PZWOQ54/s1600/CASARICHE-JUICIO+DE+P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27000" contrast="41000"/>
          </a:blip>
          <a:srcRect/>
          <a:stretch>
            <a:fillRect/>
          </a:stretch>
        </p:blipFill>
        <p:spPr bwMode="auto">
          <a:xfrm rot="21087745">
            <a:off x="471152" y="388190"/>
            <a:ext cx="4122954" cy="38645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3524240" y="571480"/>
            <a:ext cx="5638810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DEPARTAMENTOS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Clásicas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095612" y="2714620"/>
            <a:ext cx="6076944" cy="3429024"/>
          </a:xfrm>
        </p:spPr>
        <p:txBody>
          <a:bodyPr>
            <a:noAutofit/>
          </a:bodyPr>
          <a:lstStyle/>
          <a:p>
            <a:pPr algn="r"/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os Departamentos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Latín 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Grego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volvemos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recoller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moito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 material que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fora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dinamizado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campaña </a:t>
            </a:r>
            <a:r>
              <a:rPr lang="es-ES" sz="2000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Gregos</a:t>
            </a:r>
            <a:r>
              <a:rPr lang="es-ES" sz="20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s-ES" sz="20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Romanos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pois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se 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mitoloxía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non cae no terreo do fantástico,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baixe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Zeus e o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vexa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Ocorréusenos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porpórvos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actividade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consistente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confección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por parte do alumnado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bestiario de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mitoloxía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clásica que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poderíamos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editar posteriormente desde a biblioteca e que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ficaría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como material de elaboración propia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nosos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fondos. 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UARIO\Desktop\TRABALLO PENDENTE\FONDOS RARA FANTASÍA\FRANKENSTEIN.jpg"/>
          <p:cNvPicPr>
            <a:picLocks noChangeAspect="1" noChangeArrowheads="1"/>
          </p:cNvPicPr>
          <p:nvPr/>
        </p:nvPicPr>
        <p:blipFill>
          <a:blip r:embed="rId2">
            <a:lum bright="-21000" contrast="28000"/>
          </a:blip>
          <a:srcRect/>
          <a:stretch>
            <a:fillRect/>
          </a:stretch>
        </p:blipFill>
        <p:spPr bwMode="auto">
          <a:xfrm rot="21103384">
            <a:off x="809596" y="714356"/>
            <a:ext cx="3000396" cy="4094607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3524240" y="571480"/>
            <a:ext cx="5638810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DEPARTAMENTOS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Francés e Inglés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2095480" y="2214554"/>
            <a:ext cx="7077076" cy="4286280"/>
          </a:xfrm>
        </p:spPr>
        <p:txBody>
          <a:bodyPr>
            <a:noAutofit/>
          </a:bodyPr>
          <a:lstStyle/>
          <a:p>
            <a:pPr algn="r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vós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pedímosvos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dinamicedes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desde as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vosas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aulas 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materiais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relacionados coa Literatura Fantástica  que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escolmamos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vosas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seccións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xuntamos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nunha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caixa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para facilitar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alumnado 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súa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recuperación. As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estratexias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para conseguir que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acheguen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eses títulos quedan á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vosa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consideración,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pois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ninguén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coma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vós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para determinar o que pode interesar 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aproveitar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á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nosa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rapazada. Os títulos que poden encontrar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nela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son 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Jekyll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Mr. Hyde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R. L. Stevenson,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Turn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Screw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Henry James,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Chambre des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e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l’école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sorciers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J. K.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Rowling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Wonderful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Wizard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Oz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L. Frank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Baum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 tantos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outros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No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biblioteca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tedes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a relación completa dos textos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seleccionados.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  <p:pic>
        <p:nvPicPr>
          <p:cNvPr id="20482" name="Picture 2" descr="https://encrypted-tbn1.gstatic.com/images?q=tbn:ANd9GcQH6JAJZD_eibo4zot-98d_kYHLyWolnNrldFwTFs1NYrvVKUrg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8757">
            <a:off x="523844" y="642918"/>
            <a:ext cx="2571750" cy="2571751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3524240" y="571480"/>
            <a:ext cx="5638810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</a:t>
            </a:r>
            <a:r>
              <a:rPr lang="es-ES" sz="5400" b="1" dirty="0" err="1" smtClean="0">
                <a:solidFill>
                  <a:schemeClr val="bg1"/>
                </a:solidFill>
                <a:latin typeface="DK Thievery" pitchFamily="66" charset="0"/>
              </a:rPr>
              <a:t>Lingua</a:t>
            </a: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 </a:t>
            </a:r>
            <a:r>
              <a:rPr lang="es-ES" sz="5400" b="1" dirty="0" err="1" smtClean="0">
                <a:solidFill>
                  <a:schemeClr val="bg1"/>
                </a:solidFill>
                <a:latin typeface="DK Thievery" pitchFamily="66" charset="0"/>
              </a:rPr>
              <a:t>castelá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381100" y="2500306"/>
            <a:ext cx="7791456" cy="4286280"/>
          </a:xfrm>
        </p:spPr>
        <p:txBody>
          <a:bodyPr>
            <a:noAutofit/>
          </a:bodyPr>
          <a:lstStyle/>
          <a:p>
            <a:pPr algn="r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Temos dúas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propostas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celebración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certame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literario consistente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redacción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episodio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 Quijote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que entendemos que a obra cervantina é 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mellor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reflexión sobre os límites da fantasía e 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realidade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que a literatura española ten dado á literatura universal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r">
              <a:buFont typeface="+mj-lt"/>
              <a:buAutoNum type="arabicPeriod"/>
            </a:pP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preparación da lectura pública de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 monte de las ánimas. </a:t>
            </a:r>
          </a:p>
          <a:p>
            <a:pPr marL="457200" indent="-457200" algn="r"/>
            <a:endParaRPr lang="es-ES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Polo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demais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ambos textos están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sendo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ilustrados (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xunto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outras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obras fantásticas) polo alumnado de 4ª EPV.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USUARIO\Desktop\TRABALLO PENDENTE\FONDOS RARA FANTASÍA\pueblo1-580x440.jpg"/>
          <p:cNvPicPr>
            <a:picLocks noChangeAspect="1" noChangeArrowheads="1"/>
          </p:cNvPicPr>
          <p:nvPr/>
        </p:nvPicPr>
        <p:blipFill>
          <a:blip r:embed="rId2">
            <a:lum bright="-32000"/>
          </a:blip>
          <a:srcRect/>
          <a:stretch>
            <a:fillRect/>
          </a:stretch>
        </p:blipFill>
        <p:spPr bwMode="auto">
          <a:xfrm rot="20808675">
            <a:off x="380968" y="1142984"/>
            <a:ext cx="3639050" cy="2760658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24042" y="571480"/>
            <a:ext cx="713900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 de Educación Plástica e Visual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952868" y="2500306"/>
            <a:ext cx="5219688" cy="3714776"/>
          </a:xfrm>
        </p:spPr>
        <p:txBody>
          <a:bodyPr>
            <a:noAutofit/>
          </a:bodyPr>
          <a:lstStyle/>
          <a:p>
            <a:pPr algn="r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 Departamento de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Debuxo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continúa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proxecto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“Reis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Raíñas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”, esta vez </a:t>
            </a:r>
            <a:r>
              <a:rPr lang="gl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relacionando 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lectura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dunha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obra literaria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encadrada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nun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nosos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subxéneros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fantásticos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selección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doutra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pictórica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homóloga, ambas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contemporáneas do reinado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dos monarcas da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nosa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galería. O alumnado accede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así,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xeito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integrado,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mundo cultural do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período,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tempo que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reliza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ilustración da obra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escollida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(literaria e,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nalgúns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casos, musical)</a:t>
            </a:r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24042" y="571480"/>
            <a:ext cx="7139008" cy="1643074"/>
          </a:xfrm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DEPARTAMENTO</a:t>
            </a:r>
            <a:b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</a:br>
            <a:r>
              <a:rPr lang="es-ES" sz="5400" b="1" dirty="0" smtClean="0">
                <a:solidFill>
                  <a:schemeClr val="bg1"/>
                </a:solidFill>
                <a:latin typeface="DK Thievery" pitchFamily="66" charset="0"/>
              </a:rPr>
              <a:t>de Música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167314" y="2500306"/>
            <a:ext cx="4005242" cy="3714776"/>
          </a:xfrm>
        </p:spPr>
        <p:txBody>
          <a:bodyPr>
            <a:noAutofit/>
          </a:bodyPr>
          <a:lstStyle/>
          <a:p>
            <a:pPr algn="r"/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 Departamento de </a:t>
            </a: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Música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deseñou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actividade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tendente a dinamizar os fondos de música relacionados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eido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da Fantasía. O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proxecto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consiste en crear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unha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webzine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que cada alumno </a:t>
            </a:r>
            <a:r>
              <a:rPr lang="es-ES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ofreza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recensión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dunha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obra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escollida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de entre os cincuenta e sete títulos </a:t>
            </a:r>
            <a:r>
              <a:rPr lang="es-ES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propostos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es-ES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B488-A9C7-41E4-882E-66AB0AE902F8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22530" name="Picture 2" descr="C:\Users\USUARIO\Desktop\TRABALLO PENDENTE\FONDOS RARA FANTASÍA\PARA O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1984" flipH="1">
            <a:off x="843698" y="1008276"/>
            <a:ext cx="3057005" cy="35610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 rot="20696870">
            <a:off x="568569" y="4161771"/>
            <a:ext cx="1532263" cy="21973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DK Thievery" pitchFamily="66" charset="0"/>
              </a:rPr>
              <a:t>E recordade que temos películas para case todo!</a:t>
            </a:r>
            <a:endParaRPr lang="es-ES" sz="2400" b="1" dirty="0">
              <a:solidFill>
                <a:schemeClr val="bg1"/>
              </a:solidFill>
              <a:latin typeface="DK Thievery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1450</Words>
  <Application>Microsoft Office PowerPoint</Application>
  <PresentationFormat>A4 (210 x 297 mm)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SUXESTIÓNS PARA OS DEPARTAMENTOS DIDÁCTICOS</vt:lpstr>
      <vt:lpstr>DEPARTAMENTO de Xeografía e Historia</vt:lpstr>
      <vt:lpstr>Diapositiva 3</vt:lpstr>
      <vt:lpstr>Diapositiva 4</vt:lpstr>
      <vt:lpstr>DEPARTAMENTOS de Clásicas</vt:lpstr>
      <vt:lpstr>DEPARTAMENTOS de Francés e Inglés</vt:lpstr>
      <vt:lpstr>DEPARTAMENTO de Lingua castelá</vt:lpstr>
      <vt:lpstr>DEPARTAMENTO de Educación Plástica e Visual</vt:lpstr>
      <vt:lpstr>DEPARTAMENTO de Música</vt:lpstr>
      <vt:lpstr>DEPARTAMENTO de Lingua galega</vt:lpstr>
      <vt:lpstr>DEPARTAMENTO de Filosofía</vt:lpstr>
      <vt:lpstr>DEPARTAMENTO de Relixión</vt:lpstr>
      <vt:lpstr>DEPARTAMENTOS de Tecnoloxía e Física e Química</vt:lpstr>
      <vt:lpstr>DEPARTAMENTO de Ciencias</vt:lpstr>
      <vt:lpstr>DEPARTAMENTO de Matemáticas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SUXESTIÓNS PARA OS DEPARTAMENTOS DIDÁCTICOS</dc:title>
  <dc:creator>Usuario</dc:creator>
  <cp:lastModifiedBy>Usuario</cp:lastModifiedBy>
  <cp:revision>48</cp:revision>
  <dcterms:created xsi:type="dcterms:W3CDTF">2013-03-21T12:49:28Z</dcterms:created>
  <dcterms:modified xsi:type="dcterms:W3CDTF">2013-04-02T12:57:28Z</dcterms:modified>
</cp:coreProperties>
</file>