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6858000" cy="9906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716" autoAdjust="0"/>
    <p:restoredTop sz="94660"/>
  </p:normalViewPr>
  <p:slideViewPr>
    <p:cSldViewPr>
      <p:cViewPr varScale="1">
        <p:scale>
          <a:sx n="69" d="100"/>
          <a:sy n="69" d="100"/>
        </p:scale>
        <p:origin x="-228" y="-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40396-E2B8-4B96-9601-09898300D834}" type="datetimeFigureOut">
              <a:rPr lang="es-ES" smtClean="0"/>
              <a:pPr/>
              <a:t>16/03/2014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D5433-CA6B-4416-A8C0-4D31AFDEC4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4587873"/>
            <a:ext cx="5829300" cy="2222515"/>
          </a:xfrm>
        </p:spPr>
        <p:txBody>
          <a:bodyPr>
            <a:normAutofit fontScale="90000"/>
          </a:bodyPr>
          <a:lstStyle/>
          <a:p>
            <a:r>
              <a:rPr lang="es-ES" sz="3600" b="1" dirty="0" smtClean="0">
                <a:solidFill>
                  <a:srgbClr val="FF0000"/>
                </a:solidFill>
              </a:rPr>
              <a:t>SETE CLAVES</a:t>
            </a:r>
            <a:br>
              <a:rPr lang="es-ES" sz="3600" b="1" dirty="0" smtClean="0">
                <a:solidFill>
                  <a:srgbClr val="FF0000"/>
                </a:solidFill>
              </a:rPr>
            </a:br>
            <a:r>
              <a:rPr lang="es-ES" b="1" dirty="0" smtClean="0">
                <a:solidFill>
                  <a:schemeClr val="bg1">
                    <a:lumMod val="75000"/>
                  </a:schemeClr>
                </a:solidFill>
              </a:rPr>
              <a:t>PARA</a:t>
            </a:r>
            <a:br>
              <a:rPr lang="es-ES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es-ES" b="1" dirty="0" smtClean="0">
                <a:solidFill>
                  <a:schemeClr val="bg1">
                    <a:lumMod val="75000"/>
                  </a:schemeClr>
                </a:solidFill>
              </a:rPr>
              <a:t>REFINAR</a:t>
            </a:r>
            <a:br>
              <a:rPr lang="es-ES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es-ES" b="1" dirty="0" smtClean="0">
                <a:solidFill>
                  <a:schemeClr val="bg1">
                    <a:lumMod val="75000"/>
                  </a:schemeClr>
                </a:solidFill>
              </a:rPr>
              <a:t>A MIRADA</a:t>
            </a:r>
            <a:r>
              <a:rPr lang="es-ES" b="1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es-ES" b="1" dirty="0" smtClean="0">
                <a:solidFill>
                  <a:schemeClr val="bg1">
                    <a:lumMod val="75000"/>
                  </a:schemeClr>
                </a:solidFill>
              </a:rPr>
            </a:br>
            <a:endParaRPr lang="es-ES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ISIDORA\Desktop\TRABALLO\LOGOS\PROXECTO NOVO\LOGO BIBLIO tiff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5534" y="7167578"/>
            <a:ext cx="1487846" cy="1369449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6183" y="666720"/>
            <a:ext cx="2891577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785794" y="6310322"/>
            <a:ext cx="535784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Vaia por diante que damos por superada a fase de reflexión previa “Para que leo”.</a:t>
            </a:r>
          </a:p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Se xa estamos en proceso de elección suponse que xa o temos claro... así que,</a:t>
            </a:r>
          </a:p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imos aló...</a:t>
            </a:r>
            <a:endParaRPr lang="gl-E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4290" y="3883218"/>
            <a:ext cx="642942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dirty="0" smtClean="0">
                <a:solidFill>
                  <a:srgbClr val="FF0000"/>
                </a:solidFill>
                <a:latin typeface="+mj-lt"/>
              </a:rPr>
              <a:t>CANDO ELIXIMOS ALGO,</a:t>
            </a:r>
          </a:p>
          <a:p>
            <a:pPr algn="ctr"/>
            <a:r>
              <a:rPr lang="es-ES" sz="3200" dirty="0" smtClean="0">
                <a:solidFill>
                  <a:srgbClr val="FF0000"/>
                </a:solidFill>
                <a:latin typeface="+mj-lt"/>
              </a:rPr>
              <a:t>DESCARTAMOS O RESTO.</a:t>
            </a:r>
          </a:p>
          <a:p>
            <a:pPr algn="ctr"/>
            <a:r>
              <a:rPr lang="es-ES" sz="3600" dirty="0" smtClean="0">
                <a:solidFill>
                  <a:schemeClr val="bg1"/>
                </a:solidFill>
                <a:latin typeface="+mj-lt"/>
              </a:rPr>
              <a:t>F</a:t>
            </a:r>
            <a:r>
              <a:rPr lang="es-ES" sz="3600" dirty="0" smtClean="0">
                <a:solidFill>
                  <a:schemeClr val="bg1"/>
                </a:solidFill>
                <a:latin typeface="+mj-lt"/>
              </a:rPr>
              <a:t>AGAMOS BEN</a:t>
            </a:r>
          </a:p>
          <a:p>
            <a:pPr algn="ctr"/>
            <a:r>
              <a:rPr lang="es-ES" sz="3600" dirty="0" smtClean="0">
                <a:solidFill>
                  <a:schemeClr val="bg1"/>
                </a:solidFill>
                <a:latin typeface="+mj-lt"/>
              </a:rPr>
              <a:t>A NOSA ESCOLLA!</a:t>
            </a:r>
            <a:endParaRPr lang="es-ES" sz="3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051" name="Picture 3" descr="C:\Users\ISIDORA\Desktop\TRABALLO\13-14\BIBLIO 13-14 ata 13 marzo\ALFIN\Manifiesto IRMA\FOTOS JPG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3041" y="666720"/>
            <a:ext cx="2884719" cy="271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 rot="20840906">
            <a:off x="1117038" y="3283980"/>
            <a:ext cx="1000132" cy="10001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 smtClean="0">
                <a:latin typeface="+mj-lt"/>
              </a:rPr>
              <a:t>1</a:t>
            </a:r>
            <a:endParaRPr lang="es-ES" sz="6000" dirty="0">
              <a:latin typeface="+mj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57232" y="5810256"/>
            <a:ext cx="500066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Que che suxire? </a:t>
            </a:r>
          </a:p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É atractivo?</a:t>
            </a:r>
          </a:p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E</a:t>
            </a:r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ngancha? </a:t>
            </a:r>
          </a:p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No caso de que</a:t>
            </a:r>
          </a:p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busques un libro informativo, pode este título tratar do tema que estás buscando?</a:t>
            </a:r>
            <a:endParaRPr lang="gl-E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4290" y="3883218"/>
            <a:ext cx="642942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dirty="0" smtClean="0">
                <a:solidFill>
                  <a:srgbClr val="FF0000"/>
                </a:solidFill>
                <a:latin typeface="+mj-lt"/>
              </a:rPr>
              <a:t>CARTA DE</a:t>
            </a:r>
          </a:p>
          <a:p>
            <a:pPr algn="ctr"/>
            <a:r>
              <a:rPr lang="es-ES" sz="3200" dirty="0" smtClean="0">
                <a:solidFill>
                  <a:srgbClr val="FF0000"/>
                </a:solidFill>
                <a:latin typeface="+mj-lt"/>
              </a:rPr>
              <a:t>PRESENTACIÓN:</a:t>
            </a:r>
          </a:p>
          <a:p>
            <a:pPr algn="ctr"/>
            <a:r>
              <a:rPr lang="es-ES" sz="4000" dirty="0" smtClean="0">
                <a:solidFill>
                  <a:schemeClr val="bg1"/>
                </a:solidFill>
                <a:latin typeface="+mj-lt"/>
              </a:rPr>
              <a:t>O TÍTULO</a:t>
            </a:r>
            <a:endParaRPr lang="es-ES" sz="4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074" name="Picture 2" descr="C:\Users\ISIDORA\Desktop\TRABALLO\13-14\BIBLIO 13-14 ata 13 marzo\ALFIN\Manifiesto IRMA\FOTOS JPG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41" y="595282"/>
            <a:ext cx="2857519" cy="27181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857232" y="5416357"/>
            <a:ext cx="500066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Hum, ten boa pinta! Le a sinopse da </a:t>
            </a:r>
            <a:r>
              <a:rPr lang="gl-ES" sz="2800" dirty="0" err="1" smtClean="0">
                <a:solidFill>
                  <a:schemeClr val="bg1">
                    <a:lumMod val="75000"/>
                  </a:schemeClr>
                </a:solidFill>
              </a:rPr>
              <a:t>contracuberta</a:t>
            </a:r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. Cales son os temas que che gustan? Se non tes probado este xénero, téntache? Cres que é adecuado para a túa idade?</a:t>
            </a:r>
            <a:endParaRPr lang="gl-E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4290" y="4316552"/>
            <a:ext cx="6429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 smtClean="0">
                <a:solidFill>
                  <a:schemeClr val="bg1"/>
                </a:solidFill>
                <a:latin typeface="+mj-lt"/>
              </a:rPr>
              <a:t>DE QUE IRÁ?</a:t>
            </a:r>
            <a:endParaRPr lang="es-ES" sz="4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098" name="Picture 2" descr="C:\Users\ISIDORA\Desktop\TRABALLO\13-14\BIBLIO 13-14 ata 13 marzo\ALFIN\Manifiesto IRMA\FOTOS JPG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41" y="666720"/>
            <a:ext cx="2857520" cy="268905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 rot="20840906">
            <a:off x="1097491" y="3050120"/>
            <a:ext cx="1000132" cy="10001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 smtClean="0">
                <a:latin typeface="+mj-lt"/>
              </a:rPr>
              <a:t>2</a:t>
            </a:r>
            <a:endParaRPr lang="es-ES" sz="60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142985" y="5595942"/>
            <a:ext cx="44291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Sóame este autor? Vai que si, pode ser unha garantía… de dar no cravo ou de que o libro que tés entre as mans sexa altamente tóxico!</a:t>
            </a:r>
            <a:endParaRPr lang="gl-E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5122" name="Picture 2" descr="C:\Users\ISIDORA\Desktop\TRABALLO\13-14\BIBLIO 13-14 ata 13 marzo\ALFIN\Manifiesto IRMA\FOTOS JPG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40" y="666720"/>
            <a:ext cx="2884717" cy="2714644"/>
          </a:xfrm>
          <a:prstGeom prst="rect">
            <a:avLst/>
          </a:prstGeom>
          <a:noFill/>
        </p:spPr>
      </p:pic>
      <p:sp>
        <p:nvSpPr>
          <p:cNvPr id="9" name="8 Rectángulo"/>
          <p:cNvSpPr/>
          <p:nvPr/>
        </p:nvSpPr>
        <p:spPr>
          <a:xfrm>
            <a:off x="214290" y="4316552"/>
            <a:ext cx="6429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 smtClean="0">
                <a:solidFill>
                  <a:schemeClr val="bg1"/>
                </a:solidFill>
                <a:latin typeface="+mj-lt"/>
              </a:rPr>
              <a:t>DE QUEN É?</a:t>
            </a:r>
            <a:endParaRPr lang="es-ES" sz="4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 rot="20840906">
            <a:off x="1311805" y="3192996"/>
            <a:ext cx="1000132" cy="10001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 smtClean="0">
                <a:latin typeface="+mj-lt"/>
              </a:rPr>
              <a:t>3</a:t>
            </a:r>
            <a:endParaRPr lang="es-ES" sz="600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928669" y="5453066"/>
            <a:ext cx="500066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Pois o deseño é bastante chulo (ou non)</a:t>
            </a:r>
          </a:p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Gústanme as ilustracións e </a:t>
            </a:r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a tipografía (ou non) </a:t>
            </a:r>
            <a:endParaRPr lang="gl-ES" sz="28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Os títulos dos capítulos, poderán aclararme algo?</a:t>
            </a:r>
          </a:p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É </a:t>
            </a:r>
            <a:r>
              <a:rPr lang="gl-ES" sz="2800" dirty="0" err="1" smtClean="0">
                <a:solidFill>
                  <a:schemeClr val="bg1">
                    <a:lumMod val="75000"/>
                  </a:schemeClr>
                </a:solidFill>
              </a:rPr>
              <a:t>visualmente</a:t>
            </a:r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 atractiva a súa distribución?</a:t>
            </a:r>
            <a:endParaRPr lang="gl-E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146" name="Picture 2" descr="C:\Users\ISIDORA\Desktop\TRABALLO\13-14\BIBLIO 13-14 ata 13 marzo\ALFIN\Manifiesto IRMA\FOTOS JPG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40" y="666720"/>
            <a:ext cx="2884718" cy="2714644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 rot="20840906">
            <a:off x="1308027" y="3158912"/>
            <a:ext cx="1000132" cy="103463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 smtClean="0">
                <a:latin typeface="+mj-lt"/>
              </a:rPr>
              <a:t>4</a:t>
            </a:r>
            <a:endParaRPr lang="es-ES" sz="6000" dirty="0">
              <a:latin typeface="+mj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14290" y="4316552"/>
            <a:ext cx="6429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 smtClean="0">
                <a:solidFill>
                  <a:schemeClr val="bg1"/>
                </a:solidFill>
                <a:latin typeface="+mj-lt"/>
              </a:rPr>
              <a:t>ENTRA POLO OLLO!</a:t>
            </a:r>
            <a:endParaRPr lang="es-ES" sz="40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928669" y="5167314"/>
            <a:ext cx="500066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gl-ES" sz="2800" smtClean="0">
                <a:solidFill>
                  <a:schemeClr val="bg1">
                    <a:lumMod val="75000"/>
                  </a:schemeClr>
                </a:solidFill>
              </a:rPr>
              <a:t>Uf</a:t>
            </a:r>
            <a:r>
              <a:rPr lang="gl-ES" sz="2800" smtClean="0">
                <a:solidFill>
                  <a:schemeClr val="bg1">
                    <a:lumMod val="75000"/>
                  </a:schemeClr>
                </a:solidFill>
              </a:rPr>
              <a:t>, ollando e folleando detecto un vocabulario denso e </a:t>
            </a:r>
            <a:r>
              <a:rPr lang="gl-ES" sz="2800" smtClean="0">
                <a:solidFill>
                  <a:schemeClr val="bg1">
                    <a:lumMod val="75000"/>
                  </a:schemeClr>
                </a:solidFill>
              </a:rPr>
              <a:t>complicado</a:t>
            </a:r>
            <a:r>
              <a:rPr lang="gl-ES" sz="2800" smtClean="0">
                <a:solidFill>
                  <a:schemeClr val="bg1">
                    <a:lumMod val="75000"/>
                  </a:schemeClr>
                </a:solidFill>
              </a:rPr>
              <a:t>… ou unha linguaxe accesible e </a:t>
            </a:r>
            <a:r>
              <a:rPr lang="gl-ES" sz="2800" smtClean="0">
                <a:solidFill>
                  <a:schemeClr val="bg1">
                    <a:lumMod val="75000"/>
                  </a:schemeClr>
                </a:solidFill>
              </a:rPr>
              <a:t>sinxela</a:t>
            </a:r>
            <a:r>
              <a:rPr lang="gl-ES" sz="2800" smtClean="0">
                <a:solidFill>
                  <a:schemeClr val="bg1">
                    <a:lumMod val="75000"/>
                  </a:schemeClr>
                </a:solidFill>
              </a:rPr>
              <a:t>? Recorda que non necesariamente un vocabulario rebuscado é garantía de máis calidade literaria ou de que estemos ante un erudito de </a:t>
            </a:r>
            <a:r>
              <a:rPr lang="gl-ES" sz="2800" smtClean="0">
                <a:solidFill>
                  <a:schemeClr val="bg1">
                    <a:lumMod val="75000"/>
                  </a:schemeClr>
                </a:solidFill>
              </a:rPr>
              <a:t>primeira!</a:t>
            </a:r>
            <a:endParaRPr lang="gl-ES" sz="280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7170" name="Picture 2" descr="C:\Users\ISIDORA\Desktop\TRABALLO\13-14\BIBLIO 13-14 ata 13 marzo\ALFIN\Manifiesto IRMA\FOTOS JPG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41" y="666720"/>
            <a:ext cx="2808804" cy="2643206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 rot="20840906">
            <a:off x="1311806" y="3121558"/>
            <a:ext cx="1000132" cy="10001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 smtClean="0">
                <a:latin typeface="+mj-lt"/>
              </a:rPr>
              <a:t>5</a:t>
            </a:r>
            <a:endParaRPr lang="es-ES" sz="6000" dirty="0">
              <a:latin typeface="+mj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14290" y="4316552"/>
            <a:ext cx="6429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 smtClean="0">
                <a:solidFill>
                  <a:schemeClr val="bg1"/>
                </a:solidFill>
                <a:latin typeface="+mj-lt"/>
              </a:rPr>
              <a:t>PAROLE, PAROLE…</a:t>
            </a:r>
            <a:endParaRPr lang="es-ES" sz="40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928670" y="5953132"/>
            <a:ext cx="500066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gl-ES" sz="2800" dirty="0" smtClean="0">
                <a:solidFill>
                  <a:schemeClr val="bg1">
                    <a:lumMod val="85000"/>
                  </a:schemeClr>
                </a:solidFill>
              </a:rPr>
              <a:t>Anda, unha novela gráfica! Isto pode estar moi ben! Recorda que hai outros moitos formatos para </a:t>
            </a:r>
            <a:r>
              <a:rPr lang="gl-ES" sz="2800" dirty="0" err="1" smtClean="0">
                <a:solidFill>
                  <a:schemeClr val="bg1">
                    <a:lumMod val="85000"/>
                  </a:schemeClr>
                </a:solidFill>
              </a:rPr>
              <a:t>disfrutar</a:t>
            </a:r>
            <a:r>
              <a:rPr lang="gl-ES" sz="2800" dirty="0" smtClean="0">
                <a:solidFill>
                  <a:schemeClr val="bg1">
                    <a:lumMod val="85000"/>
                  </a:schemeClr>
                </a:solidFill>
              </a:rPr>
              <a:t>: libro dixital, libro interactivo, </a:t>
            </a:r>
            <a:r>
              <a:rPr lang="gl-ES" sz="2800" dirty="0" err="1" smtClean="0">
                <a:solidFill>
                  <a:schemeClr val="bg1">
                    <a:lumMod val="85000"/>
                  </a:schemeClr>
                </a:solidFill>
              </a:rPr>
              <a:t>webzines</a:t>
            </a:r>
            <a:r>
              <a:rPr lang="gl-ES" sz="2800" dirty="0" smtClean="0">
                <a:solidFill>
                  <a:schemeClr val="bg1">
                    <a:lumMod val="85000"/>
                  </a:schemeClr>
                </a:solidFill>
              </a:rPr>
              <a:t> e un largo etcétera.</a:t>
            </a:r>
            <a:endParaRPr lang="gl-ES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8194" name="Picture 2" descr="C:\Users\ISIDORA\Desktop\TRABALLO\13-14\BIBLIO 13-14 ata 13 marzo\ALFIN\Manifiesto IRMA\FOTOS JPG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40" y="666720"/>
            <a:ext cx="2857520" cy="2689050"/>
          </a:xfrm>
          <a:prstGeom prst="rect">
            <a:avLst/>
          </a:prstGeom>
          <a:noFill/>
        </p:spPr>
      </p:pic>
      <p:sp>
        <p:nvSpPr>
          <p:cNvPr id="9" name="8 Rectángulo"/>
          <p:cNvSpPr/>
          <p:nvPr/>
        </p:nvSpPr>
        <p:spPr>
          <a:xfrm>
            <a:off x="214290" y="4316552"/>
            <a:ext cx="64294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 smtClean="0">
                <a:solidFill>
                  <a:schemeClr val="bg1"/>
                </a:solidFill>
                <a:latin typeface="+mj-lt"/>
              </a:rPr>
              <a:t>TEN QUE SER</a:t>
            </a:r>
          </a:p>
          <a:p>
            <a:pPr algn="ctr"/>
            <a:r>
              <a:rPr lang="es-ES" sz="4000" dirty="0" smtClean="0">
                <a:solidFill>
                  <a:schemeClr val="bg1"/>
                </a:solidFill>
                <a:latin typeface="+mj-lt"/>
              </a:rPr>
              <a:t>UN LIBRO?</a:t>
            </a:r>
            <a:endParaRPr lang="es-ES" sz="4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4 Rectángulo"/>
          <p:cNvSpPr/>
          <p:nvPr/>
        </p:nvSpPr>
        <p:spPr>
          <a:xfrm rot="20840906">
            <a:off x="1311805" y="3192996"/>
            <a:ext cx="1000132" cy="10001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 smtClean="0">
                <a:latin typeface="+mj-lt"/>
              </a:rPr>
              <a:t>6</a:t>
            </a:r>
            <a:endParaRPr lang="es-ES" sz="6000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928669" y="5167314"/>
            <a:ext cx="500066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Non as teño todas comigo… ou realmente non sei o que busco. Creo que me vou informar. Déixate aconsellar! Comenta e comparte as túas lecturas con outra xente: compañeiros, familia, ou con amigos virtuais na </a:t>
            </a:r>
            <a:r>
              <a:rPr lang="gl-ES" sz="2800" dirty="0" err="1" smtClean="0">
                <a:solidFill>
                  <a:schemeClr val="bg1">
                    <a:lumMod val="75000"/>
                  </a:schemeClr>
                </a:solidFill>
              </a:rPr>
              <a:t>blogosfera</a:t>
            </a:r>
            <a:r>
              <a:rPr lang="gl-ES" sz="2800" dirty="0" smtClean="0">
                <a:solidFill>
                  <a:schemeClr val="bg1">
                    <a:lumMod val="75000"/>
                  </a:schemeClr>
                </a:solidFill>
              </a:rPr>
              <a:t>. O bo, compartido, é aínda mellor! </a:t>
            </a:r>
            <a:endParaRPr lang="gl-E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9218" name="Picture 2" descr="C:\Users\ISIDORA\Desktop\TRABALLO\13-14\BIBLIO 13-14 ata 13 marzo\ALFIN\Manifiesto IRMA\FOTOS JPG\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40" y="666720"/>
            <a:ext cx="2884718" cy="2714644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 rot="20840906">
            <a:off x="1311805" y="3121557"/>
            <a:ext cx="1000132" cy="10001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 smtClean="0">
                <a:latin typeface="+mj-lt"/>
              </a:rPr>
              <a:t>7</a:t>
            </a:r>
            <a:endParaRPr lang="es-ES" sz="6000" dirty="0">
              <a:latin typeface="+mj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14290" y="4316552"/>
            <a:ext cx="6429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 smtClean="0">
                <a:solidFill>
                  <a:schemeClr val="bg1"/>
                </a:solidFill>
                <a:latin typeface="+mj-lt"/>
              </a:rPr>
              <a:t>COMPARTE!</a:t>
            </a:r>
            <a:endParaRPr lang="es-ES" sz="40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Kingthings Trypewriter 2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351</Words>
  <Application>Microsoft Office PowerPoint</Application>
  <PresentationFormat>A4 (210 x 297 mm)</PresentationFormat>
  <Paragraphs>39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SETE CLAVES PARA REFINAR A MIRADA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Pequeña guía de Análisis de fuentes de información.</dc:title>
  <dc:creator>Usuario</dc:creator>
  <cp:lastModifiedBy>Usuario</cp:lastModifiedBy>
  <cp:revision>15</cp:revision>
  <dcterms:created xsi:type="dcterms:W3CDTF">2014-03-16T18:17:31Z</dcterms:created>
  <dcterms:modified xsi:type="dcterms:W3CDTF">2014-03-16T20:01:34Z</dcterms:modified>
</cp:coreProperties>
</file>