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6"/>
  </p:notesMasterIdLst>
  <p:sldIdLst>
    <p:sldId id="274" r:id="rId2"/>
    <p:sldId id="276" r:id="rId3"/>
    <p:sldId id="278" r:id="rId4"/>
    <p:sldId id="277" r:id="rId5"/>
    <p:sldId id="275" r:id="rId6"/>
    <p:sldId id="257" r:id="rId7"/>
    <p:sldId id="258" r:id="rId8"/>
    <p:sldId id="270" r:id="rId9"/>
    <p:sldId id="272" r:id="rId10"/>
    <p:sldId id="271" r:id="rId11"/>
    <p:sldId id="273" r:id="rId12"/>
    <p:sldId id="261" r:id="rId13"/>
    <p:sldId id="269" r:id="rId14"/>
    <p:sldId id="279" r:id="rId15"/>
    <p:sldId id="280" r:id="rId16"/>
    <p:sldId id="281" r:id="rId17"/>
    <p:sldId id="262" r:id="rId18"/>
    <p:sldId id="282" r:id="rId19"/>
    <p:sldId id="283" r:id="rId20"/>
    <p:sldId id="284" r:id="rId21"/>
    <p:sldId id="263" r:id="rId22"/>
    <p:sldId id="267" r:id="rId23"/>
    <p:sldId id="259" r:id="rId24"/>
    <p:sldId id="268" r:id="rId25"/>
    <p:sldId id="286" r:id="rId26"/>
    <p:sldId id="285" r:id="rId27"/>
    <p:sldId id="260" r:id="rId28"/>
    <p:sldId id="288" r:id="rId29"/>
    <p:sldId id="287" r:id="rId30"/>
    <p:sldId id="266" r:id="rId31"/>
    <p:sldId id="264" r:id="rId32"/>
    <p:sldId id="289" r:id="rId33"/>
    <p:sldId id="265" r:id="rId34"/>
    <p:sldId id="290" r:id="rId35"/>
  </p:sldIdLst>
  <p:sldSz cx="6858000" cy="9906000" type="A4"/>
  <p:notesSz cx="9144000" cy="6858000"/>
  <p:defaultTextStyle>
    <a:defPPr>
      <a:defRPr lang="gl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mpartida" initials="c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B011"/>
    <a:srgbClr val="480000"/>
    <a:srgbClr val="EAEAEA"/>
    <a:srgbClr val="0000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0" autoAdjust="0"/>
  </p:normalViewPr>
  <p:slideViewPr>
    <p:cSldViewPr>
      <p:cViewPr varScale="1">
        <p:scale>
          <a:sx n="68" d="100"/>
          <a:sy n="68" d="100"/>
        </p:scale>
        <p:origin x="-1626" y="-11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2-04T13:48:55.248" idx="9">
    <p:pos x="4518" y="4245"/>
    <p:text>onde resumirás o fundamental do traballo e darás, se procede, opinións ou valoracións persoais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53F88C3-E6E0-4697-BC2C-640392693CE5}" type="datetimeFigureOut">
              <a:rPr lang="es-ES"/>
              <a:pPr>
                <a:defRPr/>
              </a:pPr>
              <a:t>14/03/2014</a:t>
            </a:fld>
            <a:endParaRPr lang="gl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681413" y="514350"/>
            <a:ext cx="17811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gl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gl-ES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7457361-7ECE-458A-82CA-660CEBD27EC2}" type="slidenum">
              <a:rPr lang="gl-ES"/>
              <a:pPr>
                <a:defRPr/>
              </a:pPr>
              <a:t>‹Nº›</a:t>
            </a:fld>
            <a:endParaRPr lang="gl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054225"/>
            <a:ext cx="6861175" cy="7851775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7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1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3" y="1145"/>
                <a:ext cx="5511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39" y="984"/>
                <a:ext cx="791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2" y="968"/>
                <a:ext cx="2470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6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5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1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7" cy="1702"/>
              <a:chOff x="0" y="2291"/>
              <a:chExt cx="1387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5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10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4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5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5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4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3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7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9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6" y="3761"/>
                <a:ext cx="63" cy="13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7" y="380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2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4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8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4" y="3587"/>
                <a:ext cx="6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900" y="3606"/>
                <a:ext cx="6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8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8" y="3473"/>
                <a:ext cx="6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2" y="3519"/>
                <a:ext cx="6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8" y="3404"/>
                <a:ext cx="6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4" y="3250"/>
                <a:ext cx="8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6" y="3276"/>
                <a:ext cx="8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2" y="3096"/>
                <a:ext cx="8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20" y="2965"/>
                <a:ext cx="8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20" y="3041"/>
                <a:ext cx="8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8" y="2843"/>
                <a:ext cx="8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20" y="2915"/>
                <a:ext cx="8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6" y="2795"/>
                <a:ext cx="8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6" y="2645"/>
                <a:ext cx="8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4" y="2684"/>
                <a:ext cx="8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6" y="2538"/>
                <a:ext cx="8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6" y="2557"/>
                <a:ext cx="8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2" y="2574"/>
                <a:ext cx="8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7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6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9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2" y="248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5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6" y="2509"/>
                <a:ext cx="8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90" y="242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8" y="243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4" y="245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51" y="239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9" y="240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10" y="240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42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5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8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8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7" y="241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6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50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4" y="242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3" y="250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21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2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6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198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1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2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40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7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6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6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40" y="2385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70" y="2429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6" y="2585"/>
                <a:ext cx="17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8" y="2688"/>
                <a:ext cx="16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200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20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8" y="3337"/>
                <a:ext cx="14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2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2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0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2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900" y="2716"/>
                <a:ext cx="88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8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2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8" y="3551"/>
                <a:ext cx="69" cy="68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</p:grpSp>
      </p:grpSp>
      <p:sp>
        <p:nvSpPr>
          <p:cNvPr id="5852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514350" y="2554467"/>
            <a:ext cx="5829300" cy="2508601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gl-ES"/>
              <a:t>Haga clic para cambiar el estilo de título	</a:t>
            </a:r>
          </a:p>
        </p:txBody>
      </p:sp>
      <p:sp>
        <p:nvSpPr>
          <p:cNvPr id="5852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gl-ES"/>
              <a:t>Haga clic para modificar el estilo de subtítulo del patrón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228600" y="9024938"/>
            <a:ext cx="1714500" cy="6604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2343150" y="9024938"/>
            <a:ext cx="2171700" cy="6604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9024938"/>
            <a:ext cx="1714500" cy="6604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04426DE-FAFF-4938-B0D9-C02914681FFB}" type="slidenum">
              <a:rPr lang="gl-ES"/>
              <a:pPr>
                <a:defRPr/>
              </a:pPr>
              <a:t>‹Nº›</a:t>
            </a:fld>
            <a:endParaRPr lang="gl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6" name="Rectangle 1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768E8-8C02-442B-9FFA-417699F12853}" type="slidenum">
              <a:rPr lang="gl-ES"/>
              <a:pPr>
                <a:defRPr/>
              </a:pPr>
              <a:t>‹Nº›</a:t>
            </a:fld>
            <a:endParaRPr lang="gl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5030393" y="330204"/>
            <a:ext cx="1601390" cy="847971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26219" y="330204"/>
            <a:ext cx="4689872" cy="847971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6" name="Rectangle 1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40A98-4C0A-4715-9B8E-A339A181C53B}" type="slidenum">
              <a:rPr lang="gl-ES"/>
              <a:pPr>
                <a:defRPr/>
              </a:pPr>
              <a:t>‹Nº›</a:t>
            </a:fld>
            <a:endParaRPr lang="gl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6" name="Rectangle 1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23656-60EE-468F-855F-534BEC267875}" type="slidenum">
              <a:rPr lang="gl-ES"/>
              <a:pPr>
                <a:defRPr/>
              </a:pPr>
              <a:t>‹Nº›</a:t>
            </a:fld>
            <a:endParaRPr lang="gl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6" name="Rectangle 1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6F65E-5CC6-4DA6-AE3A-3E6F00E7B828}" type="slidenum">
              <a:rPr lang="gl-ES"/>
              <a:pPr>
                <a:defRPr/>
              </a:pPr>
              <a:t>‹Nº›</a:t>
            </a:fld>
            <a:endParaRPr lang="gl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26221" y="2311404"/>
            <a:ext cx="3145631" cy="64985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3" y="2311404"/>
            <a:ext cx="3145631" cy="64985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81502-B77A-445C-8C4B-3EFA9817BD82}" type="slidenum">
              <a:rPr lang="gl-ES"/>
              <a:pPr>
                <a:defRPr/>
              </a:pPr>
              <a:t>‹Nº›</a:t>
            </a:fld>
            <a:endParaRPr lang="gl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9" name="Rectangle 1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8A75F-5C55-4235-BCFD-608A39D7A1B6}" type="slidenum">
              <a:rPr lang="gl-ES"/>
              <a:pPr>
                <a:defRPr/>
              </a:pPr>
              <a:t>‹Nº›</a:t>
            </a:fld>
            <a:endParaRPr lang="gl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5" name="Rectangle 1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8A911-3D18-4405-9BAA-B506AE38BFB7}" type="slidenum">
              <a:rPr lang="gl-ES"/>
              <a:pPr>
                <a:defRPr/>
              </a:pPr>
              <a:t>‹Nº›</a:t>
            </a:fld>
            <a:endParaRPr lang="gl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3" name="Rectangle 1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4" name="Rectangle 1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3D83E-1277-4C80-8822-F0D1D184AC07}" type="slidenum">
              <a:rPr lang="gl-ES"/>
              <a:pPr>
                <a:defRPr/>
              </a:pPr>
              <a:t>‹Nº›</a:t>
            </a:fld>
            <a:endParaRPr lang="gl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1" y="394407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C306B-C75A-4951-BDFB-2D786D88EDFA}" type="slidenum">
              <a:rPr lang="gl-ES"/>
              <a:pPr>
                <a:defRPr/>
              </a:pPr>
              <a:t>‹Nº›</a:t>
            </a:fld>
            <a:endParaRPr lang="gl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7" name="Rectangle 1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3F84D-533C-49AB-9384-66EB81A9C72F}" type="slidenum">
              <a:rPr lang="gl-ES"/>
              <a:pPr>
                <a:defRPr/>
              </a:pPr>
              <a:t>‹Nº›</a:t>
            </a:fld>
            <a:endParaRPr lang="gl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2054225"/>
            <a:ext cx="6861175" cy="7851775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5734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7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4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5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1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51" name="Freeform 7"/>
              <p:cNvSpPr>
                <a:spLocks/>
              </p:cNvSpPr>
              <p:nvPr userDrawn="1"/>
            </p:nvSpPr>
            <p:spPr bwMode="hidden">
              <a:xfrm>
                <a:off x="243" y="1145"/>
                <a:ext cx="5511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52" name="Freeform 8"/>
              <p:cNvSpPr>
                <a:spLocks/>
              </p:cNvSpPr>
              <p:nvPr userDrawn="1"/>
            </p:nvSpPr>
            <p:spPr bwMode="hidden">
              <a:xfrm>
                <a:off x="4839" y="984"/>
                <a:ext cx="791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5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54" name="Freeform 10"/>
              <p:cNvSpPr>
                <a:spLocks/>
              </p:cNvSpPr>
              <p:nvPr userDrawn="1"/>
            </p:nvSpPr>
            <p:spPr bwMode="hidden">
              <a:xfrm>
                <a:off x="3292" y="968"/>
                <a:ext cx="2470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5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56" name="Freeform 12"/>
              <p:cNvSpPr>
                <a:spLocks/>
              </p:cNvSpPr>
              <p:nvPr userDrawn="1"/>
            </p:nvSpPr>
            <p:spPr bwMode="hidden">
              <a:xfrm>
                <a:off x="4276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5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5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5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5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60" name="Freeform 16"/>
              <p:cNvSpPr>
                <a:spLocks/>
              </p:cNvSpPr>
              <p:nvPr userDrawn="1"/>
            </p:nvSpPr>
            <p:spPr bwMode="hidden">
              <a:xfrm>
                <a:off x="51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736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6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5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6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6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10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6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6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4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6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6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6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6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7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4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7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7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4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7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7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7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7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7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9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7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5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7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7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8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7" y="380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8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1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8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3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8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8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8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8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8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8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8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8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9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9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1" y="3519"/>
                <a:ext cx="6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9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9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9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9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7" y="3404"/>
                <a:ext cx="6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9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9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9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3" y="3250"/>
                <a:ext cx="8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39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5" y="3276"/>
                <a:ext cx="8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0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0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0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0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0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0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0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0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0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0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1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1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1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1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1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1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1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5" y="2795"/>
                <a:ext cx="8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1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1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5" y="2645"/>
                <a:ext cx="8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1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2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3" y="2684"/>
                <a:ext cx="8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2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5" y="2538"/>
                <a:ext cx="8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2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2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1" y="2574"/>
                <a:ext cx="8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2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25" name="Freeform 81"/>
              <p:cNvSpPr>
                <a:spLocks/>
              </p:cNvSpPr>
              <p:nvPr userDrawn="1"/>
            </p:nvSpPr>
            <p:spPr bwMode="ltGray">
              <a:xfrm>
                <a:off x="487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2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6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2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2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8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2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2" y="248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3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3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5" y="2509"/>
                <a:ext cx="8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3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91" y="242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3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3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3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4" y="245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3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51" y="239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3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9" y="240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3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11" y="240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3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9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4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4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5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4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8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4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8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4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8" y="241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4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6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4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4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50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4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4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5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5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4" y="242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5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5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5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3" y="250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5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21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5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5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5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2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5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6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6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6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199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6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6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6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6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1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6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6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9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6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7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6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7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7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7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5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7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29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7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7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7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7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9" y="2805"/>
                <a:ext cx="16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7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9" y="2930"/>
                <a:ext cx="1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7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8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7" y="3337"/>
                <a:ext cx="14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8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82" name="Freeform 138"/>
              <p:cNvSpPr>
                <a:spLocks/>
              </p:cNvSpPr>
              <p:nvPr userDrawn="1"/>
            </p:nvSpPr>
            <p:spPr bwMode="ltGray">
              <a:xfrm>
                <a:off x="851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8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2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8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8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8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1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87" name="Freeform 143"/>
              <p:cNvSpPr>
                <a:spLocks/>
              </p:cNvSpPr>
              <p:nvPr userDrawn="1"/>
            </p:nvSpPr>
            <p:spPr bwMode="ltGray">
              <a:xfrm>
                <a:off x="899" y="2716"/>
                <a:ext cx="89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8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8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8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2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9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9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9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9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94" name="Freeform 150"/>
              <p:cNvSpPr>
                <a:spLocks/>
              </p:cNvSpPr>
              <p:nvPr userDrawn="1"/>
            </p:nvSpPr>
            <p:spPr bwMode="ltGray">
              <a:xfrm rot="-2857037">
                <a:off x="618" y="3551"/>
                <a:ext cx="69" cy="68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9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5749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dirty="0"/>
              </a:p>
            </p:txBody>
          </p:sp>
        </p:grpSp>
      </p:grpSp>
      <p:sp>
        <p:nvSpPr>
          <p:cNvPr id="5749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227013" y="330200"/>
            <a:ext cx="6405562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gl-ES" smtClean="0"/>
              <a:t>Haga clic para cambiar el estilo de título	</a:t>
            </a:r>
          </a:p>
        </p:txBody>
      </p:sp>
      <p:sp>
        <p:nvSpPr>
          <p:cNvPr id="57499" name="Rectangle 1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7014" y="9020177"/>
            <a:ext cx="171608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57500" name="Rectangle 1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177"/>
            <a:ext cx="2171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57501" name="Rectangle 1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1" y="9020177"/>
            <a:ext cx="171767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88A0725B-DF31-4B81-A3FD-3210F3A826C7}" type="slidenum">
              <a:rPr lang="gl-ES"/>
              <a:pPr>
                <a:defRPr/>
              </a:pPr>
              <a:t>‹Nº›</a:t>
            </a:fld>
            <a:endParaRPr lang="gl-ES" dirty="0"/>
          </a:p>
        </p:txBody>
      </p:sp>
      <p:sp>
        <p:nvSpPr>
          <p:cNvPr id="57504" name="Rectangle 160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227013" y="2311402"/>
            <a:ext cx="6405562" cy="649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l-ES" smtClean="0"/>
              <a:t>Haga clic para modificar el estilo de texto del patrón</a:t>
            </a:r>
          </a:p>
          <a:p>
            <a:pPr lvl="1"/>
            <a:r>
              <a:rPr lang="gl-ES" smtClean="0"/>
              <a:t>Segundo nivel</a:t>
            </a:r>
          </a:p>
          <a:p>
            <a:pPr lvl="2"/>
            <a:r>
              <a:rPr lang="gl-ES" smtClean="0"/>
              <a:t>Tercer nivel</a:t>
            </a:r>
          </a:p>
          <a:p>
            <a:pPr lvl="3"/>
            <a:r>
              <a:rPr lang="gl-ES" smtClean="0"/>
              <a:t>Cuarto nivel</a:t>
            </a:r>
          </a:p>
          <a:p>
            <a:pPr lvl="4"/>
            <a:r>
              <a:rPr lang="gl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es/url?sa=i&amp;rct=j&amp;q=&amp;esrc=s&amp;frm=1&amp;source=images&amp;cd=&amp;cad=rja&amp;docid=Jg8e5vNNEv7YWM&amp;tbnid=9Bp600N9eKy0GM:&amp;ved=0CAUQjRw&amp;url=http://www.picstopin.com/300/hoja-cuaderno-wallpapers-real-madrid-pictures/http:||vector*pixmac*es|4|hoja-en-blanco-de-un-cuaderno-pixmac-vector-83871221*jpg/&amp;ei=A98BU-iqEIjt0gXP1oGYBA&amp;psig=AFQjCNFuUCS1zxPHUNqPqaFg4o678wpK6w&amp;ust=139271793193289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es/url?sa=i&amp;rct=j&amp;q=&amp;esrc=s&amp;frm=1&amp;source=images&amp;cd=&amp;cad=rja&amp;docid=Jg8e5vNNEv7YWM&amp;tbnid=9Bp600N9eKy0GM:&amp;ved=0CAUQjRw&amp;url=http://www.picstopin.com/300/hoja-cuaderno-wallpapers-real-madrid-pictures/http:||vector*pixmac*es|4|hoja-en-blanco-de-un-cuaderno-pixmac-vector-83871221*jpg/&amp;ei=A98BU-iqEIjt0gXP1oGYBA&amp;psig=AFQjCNFuUCS1zxPHUNqPqaFg4o678wpK6w&amp;ust=139271793193289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es/url?sa=i&amp;rct=j&amp;q=&amp;esrc=s&amp;frm=1&amp;source=images&amp;cd=&amp;cad=rja&amp;docid=Jg8e5vNNEv7YWM&amp;tbnid=9Bp600N9eKy0GM:&amp;ved=0CAUQjRw&amp;url=http://www.picstopin.com/300/hoja-cuaderno-wallpapers-real-madrid-pictures/http:||vector*pixmac*es|4|hoja-en-blanco-de-un-cuaderno-pixmac-vector-83871221*jpg/&amp;ei=A98BU-iqEIjt0gXP1oGYBA&amp;psig=AFQjCNFuUCS1zxPHUNqPqaFg4o678wpK6w&amp;ust=139271793193289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es/url?sa=i&amp;rct=j&amp;q=&amp;esrc=s&amp;frm=1&amp;source=images&amp;cd=&amp;cad=rja&amp;docid=Jg8e5vNNEv7YWM&amp;tbnid=9Bp600N9eKy0GM:&amp;ved=0CAUQjRw&amp;url=http://www.picstopin.com/300/hoja-cuaderno-wallpapers-real-madrid-pictures/http:||vector*pixmac*es|4|hoja-en-blanco-de-un-cuaderno-pixmac-vector-83871221*jpg/&amp;ei=A98BU-iqEIjt0gXP1oGYBA&amp;psig=AFQjCNFuUCS1zxPHUNqPqaFg4o678wpK6w&amp;ust=139271793193289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es/url?sa=i&amp;rct=j&amp;q=&amp;esrc=s&amp;frm=1&amp;source=images&amp;cd=&amp;cad=rja&amp;docid=Jg8e5vNNEv7YWM&amp;tbnid=9Bp600N9eKy0GM:&amp;ved=0CAUQjRw&amp;url=http://www.picstopin.com/300/hoja-cuaderno-wallpapers-real-madrid-pictures/http:||vector*pixmac*es|4|hoja-en-blanco-de-un-cuaderno-pixmac-vector-83871221*jpg/&amp;ei=A98BU-iqEIjt0gXP1oGYBA&amp;psig=AFQjCNFuUCS1zxPHUNqPqaFg4o678wpK6w&amp;ust=139271793193289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es/url?sa=i&amp;rct=j&amp;q=&amp;esrc=s&amp;frm=1&amp;source=images&amp;cd=&amp;cad=rja&amp;docid=Jg8e5vNNEv7YWM&amp;tbnid=9Bp600N9eKy0GM:&amp;ved=0CAUQjRw&amp;url=http://www.picstopin.com/300/hoja-cuaderno-wallpapers-real-madrid-pictures/http:||vector*pixmac*es|4|hoja-en-blanco-de-un-cuaderno-pixmac-vector-83871221*jpg/&amp;ei=A98BU-iqEIjt0gXP1oGYBA&amp;psig=AFQjCNFuUCS1zxPHUNqPqaFg4o678wpK6w&amp;ust=139271793193289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es/url?sa=i&amp;rct=j&amp;q=&amp;esrc=s&amp;frm=1&amp;source=images&amp;cd=&amp;cad=rja&amp;docid=Jg8e5vNNEv7YWM&amp;tbnid=9Bp600N9eKy0GM:&amp;ved=0CAUQjRw&amp;url=http://www.picstopin.com/300/hoja-cuaderno-wallpapers-real-madrid-pictures/http:||vector*pixmac*es|4|hoja-en-blanco-de-un-cuaderno-pixmac-vector-83871221*jpg/&amp;ei=A98BU-iqEIjt0gXP1oGYBA&amp;psig=AFQjCNFuUCS1zxPHUNqPqaFg4o678wpK6w&amp;ust=139271793193289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es/url?sa=i&amp;rct=j&amp;q=&amp;esrc=s&amp;frm=1&amp;source=images&amp;cd=&amp;cad=rja&amp;docid=Jg8e5vNNEv7YWM&amp;tbnid=9Bp600N9eKy0GM:&amp;ved=0CAUQjRw&amp;url=http://www.picstopin.com/300/hoja-cuaderno-wallpapers-real-madrid-pictures/http:||vector*pixmac*es|4|hoja-en-blanco-de-un-cuaderno-pixmac-vector-83871221*jpg/&amp;ei=A98BU-iqEIjt0gXP1oGYBA&amp;psig=AFQjCNFuUCS1zxPHUNqPqaFg4o678wpK6w&amp;ust=139271793193289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2.gstatic.com/images?q=tbn:ANd9GcSHIQjHdM5mfAGrhb51_YJtaYAQDYSbbyhwVvEf5VZpAUP5aOUH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1" y="5453064"/>
            <a:ext cx="5072063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4" y="-47624"/>
            <a:ext cx="6357937" cy="1871663"/>
          </a:xfrm>
        </p:spPr>
        <p:txBody>
          <a:bodyPr/>
          <a:lstStyle/>
          <a:p>
            <a:pPr eaLnBrk="1" hangingPunct="1">
              <a:defRPr/>
            </a:pPr>
            <a:r>
              <a:rPr lang="gl-ES" sz="48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ALFABETIZACIÓN INFORMACIÓNAL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28814" y="6453187"/>
            <a:ext cx="3571875" cy="1357313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gl-ES" sz="3500" dirty="0" smtClean="0">
                <a:solidFill>
                  <a:srgbClr val="000000"/>
                </a:solidFill>
              </a:rPr>
              <a:t>Vaia expresión!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gl-ES" sz="3500" dirty="0" smtClean="0">
                <a:solidFill>
                  <a:srgbClr val="000000"/>
                </a:solidFill>
              </a:rPr>
              <a:t>E iso…que é?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14A6C-AFB9-464B-AE5E-159B73188815}" type="slidenum">
              <a:rPr lang="gl-ES" smtClean="0"/>
              <a:pPr>
                <a:defRPr/>
              </a:pPr>
              <a:t>1</a:t>
            </a:fld>
            <a:endParaRPr lang="gl-ES" dirty="0"/>
          </a:p>
        </p:txBody>
      </p:sp>
      <p:sp>
        <p:nvSpPr>
          <p:cNvPr id="7" name="6 Rectángulo"/>
          <p:cNvSpPr/>
          <p:nvPr/>
        </p:nvSpPr>
        <p:spPr>
          <a:xfrm rot="20671073">
            <a:off x="4422776" y="8591551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pic>
        <p:nvPicPr>
          <p:cNvPr id="3079" name="Picture 6" descr="http://blogs.elpais.com/.a/6a00d8341bfb1653ef01901b7646c5970b-p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4" y="1952625"/>
            <a:ext cx="4198937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encrypted-tbn2.gstatic.com/images?q=tbn:ANd9GcSHIQjHdM5mfAGrhb51_YJtaYAQDYSbbyhwVvEf5VZpAUP5aOUH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6" y="5100638"/>
            <a:ext cx="5072063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1439" y="2738439"/>
            <a:ext cx="6143625" cy="1643061"/>
          </a:xfrm>
        </p:spPr>
        <p:txBody>
          <a:bodyPr/>
          <a:lstStyle/>
          <a:p>
            <a:pPr marL="1752600" lvl="3" indent="-3810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gl-ES" sz="1800" dirty="0" smtClean="0"/>
          </a:p>
          <a:p>
            <a:pPr marL="1371600" lvl="2" indent="-45720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gl-ES" dirty="0" smtClean="0">
                <a:solidFill>
                  <a:srgbClr val="FFFF00"/>
                </a:solidFill>
              </a:rPr>
              <a:t>ASEGÚRATE DE QUE ENTENDICHES </a:t>
            </a:r>
          </a:p>
          <a:p>
            <a:pPr marL="1371600" lvl="2" indent="-45720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gl-ES" dirty="0" smtClean="0">
                <a:solidFill>
                  <a:srgbClr val="FFFF00"/>
                </a:solidFill>
              </a:rPr>
              <a:t>QUE TIPO DE TRABALLO AFRONTAS </a:t>
            </a:r>
            <a:endParaRPr lang="gl-ES" sz="2000" dirty="0" smtClean="0">
              <a:solidFill>
                <a:srgbClr val="FFFF00"/>
              </a:solidFill>
            </a:endParaRPr>
          </a:p>
          <a:p>
            <a:pPr marL="1371600" lvl="2" indent="-457200" algn="ctr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gl-ES" sz="2800" dirty="0" smtClean="0">
              <a:latin typeface="Arial Black" pitchFamily="34" charset="0"/>
            </a:endParaRPr>
          </a:p>
          <a:p>
            <a:pPr marL="1371600" lvl="2" indent="-45720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gl-ES" sz="2800" dirty="0" smtClean="0">
                <a:latin typeface="Arial Black" pitchFamily="34" charset="0"/>
              </a:rPr>
              <a:t>UNHA COMPILACIÓN?</a:t>
            </a:r>
            <a:endParaRPr lang="gl-ES" sz="3600" dirty="0" smtClean="0">
              <a:latin typeface="Arial Black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gl-ES" sz="54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PROCURAR INFORMACIÓN</a:t>
            </a:r>
            <a:endParaRPr lang="gl-ES" sz="54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293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D322CE-589D-478C-A18C-F2D9DF959089}" type="slidenum">
              <a:rPr lang="gl-ES" smtClean="0"/>
              <a:pPr/>
              <a:t>10</a:t>
            </a:fld>
            <a:endParaRPr lang="gl-ES" smtClean="0"/>
          </a:p>
        </p:txBody>
      </p:sp>
      <p:sp>
        <p:nvSpPr>
          <p:cNvPr id="7" name="6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071688" y="5310188"/>
            <a:ext cx="352425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gl-ES" sz="2400" dirty="0">
                <a:solidFill>
                  <a:schemeClr val="bg1">
                    <a:lumMod val="75000"/>
                  </a:schemeClr>
                </a:solidFill>
              </a:rPr>
              <a:t>Analízase a información </a:t>
            </a:r>
            <a:r>
              <a:rPr lang="gl-ES" sz="2400" dirty="0" err="1">
                <a:solidFill>
                  <a:schemeClr val="bg1">
                    <a:lumMod val="75000"/>
                  </a:schemeClr>
                </a:solidFill>
              </a:rPr>
              <a:t>disponible</a:t>
            </a:r>
            <a:r>
              <a:rPr lang="gl-ES" sz="2400" dirty="0">
                <a:solidFill>
                  <a:schemeClr val="bg1">
                    <a:lumMod val="75000"/>
                  </a:schemeClr>
                </a:solidFill>
              </a:rPr>
              <a:t> sobre un tema determinado nas distintas fontes, recapitúlase e ofrécese unha opinión persoal</a:t>
            </a:r>
          </a:p>
          <a:p>
            <a:pPr>
              <a:defRPr/>
            </a:pPr>
            <a:r>
              <a:rPr lang="gl-ES" sz="2400" dirty="0">
                <a:solidFill>
                  <a:schemeClr val="bg1">
                    <a:lumMod val="75000"/>
                  </a:schemeClr>
                </a:solidFill>
              </a:rPr>
              <a:t>ao final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85751" y="2952749"/>
            <a:ext cx="5572125" cy="4141788"/>
          </a:xfrm>
        </p:spPr>
        <p:txBody>
          <a:bodyPr/>
          <a:lstStyle/>
          <a:p>
            <a:pPr marL="1752600" lvl="3" indent="-3810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gl-ES" sz="2400" dirty="0" smtClean="0">
              <a:latin typeface="Arial Black" pitchFamily="34" charset="0"/>
            </a:endParaRPr>
          </a:p>
          <a:p>
            <a:pPr marL="1371600" lvl="2" indent="-45720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gl-ES" sz="2800" dirty="0" smtClean="0">
                <a:latin typeface="Arial Black" pitchFamily="34" charset="0"/>
              </a:rPr>
              <a:t>SE NON SABES POR</a:t>
            </a:r>
          </a:p>
          <a:p>
            <a:pPr marL="1371600" lvl="2" indent="-45720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gl-ES" sz="2800" dirty="0" smtClean="0">
                <a:latin typeface="Arial Black" pitchFamily="34" charset="0"/>
              </a:rPr>
              <a:t>ONDE EMPEZAR,</a:t>
            </a:r>
          </a:p>
          <a:p>
            <a:pPr marL="1371600" lvl="2" indent="-45720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gl-ES" sz="2800" dirty="0" smtClean="0">
                <a:latin typeface="Arial Black" pitchFamily="34" charset="0"/>
              </a:rPr>
              <a:t>PIDE ORIENTACIÓN</a:t>
            </a:r>
          </a:p>
          <a:p>
            <a:pPr marL="1371600" lvl="2" indent="-45720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gl-ES" sz="2800" dirty="0" smtClean="0">
                <a:latin typeface="Arial Black" pitchFamily="34" charset="0"/>
              </a:rPr>
              <a:t>AO PROFESORADO</a:t>
            </a:r>
          </a:p>
          <a:p>
            <a:pPr marL="1371600" lvl="2" indent="-45720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gl-ES" sz="2800" dirty="0" smtClean="0">
                <a:latin typeface="Arial Black" pitchFamily="34" charset="0"/>
              </a:rPr>
              <a:t>(BIBLIOGRAFÍA OU</a:t>
            </a:r>
          </a:p>
          <a:p>
            <a:pPr marL="1371600" lvl="2" indent="-45720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gl-ES" sz="2800" dirty="0" smtClean="0">
                <a:latin typeface="Arial Black" pitchFamily="34" charset="0"/>
              </a:rPr>
              <a:t>EXEMPLOS QUE CHE</a:t>
            </a:r>
          </a:p>
          <a:p>
            <a:pPr marL="1371600" lvl="2" indent="-45720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gl-ES" sz="2800" dirty="0" smtClean="0">
                <a:latin typeface="Arial Black" pitchFamily="34" charset="0"/>
              </a:rPr>
              <a:t>SIRVAN DE PAUTA)</a:t>
            </a:r>
          </a:p>
          <a:p>
            <a:pPr marL="609600" indent="-609600" algn="ctr" eaLnBrk="1" hangingPunct="1">
              <a:lnSpc>
                <a:spcPct val="90000"/>
              </a:lnSpc>
              <a:defRPr/>
            </a:pPr>
            <a:endParaRPr lang="gl-ES" sz="3600" dirty="0" smtClean="0">
              <a:latin typeface="Arial Black" pitchFamily="34" charset="0"/>
            </a:endParaRPr>
          </a:p>
          <a:p>
            <a:pPr marL="609600" indent="-609600" algn="ctr" eaLnBrk="1" hangingPunct="1">
              <a:lnSpc>
                <a:spcPct val="90000"/>
              </a:lnSpc>
              <a:defRPr/>
            </a:pPr>
            <a:endParaRPr lang="gl-ES" sz="3600" dirty="0" smtClean="0">
              <a:latin typeface="Arial Black" pitchFamily="34" charset="0"/>
            </a:endParaRPr>
          </a:p>
          <a:p>
            <a:pPr marL="609600" indent="-609600" algn="ctr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gl-ES" sz="3600" dirty="0" smtClean="0">
              <a:latin typeface="Arial Black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gl-ES" sz="54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PROCURAR INFORMACIÓN</a:t>
            </a:r>
            <a:endParaRPr lang="gl-ES" sz="54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31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029193-632A-4576-BEC0-2C2DF684D5F3}" type="slidenum">
              <a:rPr lang="gl-ES" smtClean="0"/>
              <a:pPr/>
              <a:t>11</a:t>
            </a:fld>
            <a:endParaRPr lang="gl-ES" smtClean="0"/>
          </a:p>
        </p:txBody>
      </p:sp>
      <p:sp>
        <p:nvSpPr>
          <p:cNvPr id="7" name="6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57251" y="1952627"/>
            <a:ext cx="5249863" cy="30956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gl-ES" sz="2400" dirty="0" smtClean="0"/>
              <a:t>Vale, xa sei o que busco e agora...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gl-ES" sz="6600" dirty="0" smtClean="0">
                <a:solidFill>
                  <a:srgbClr val="C00000"/>
                </a:solidFill>
                <a:latin typeface="Arial Black" pitchFamily="34" charset="0"/>
              </a:rPr>
              <a:t>ONDE?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gl-ES" sz="2000" dirty="0" smtClean="0"/>
              <a:t>(seleccionar as fontes)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gl-ES" sz="1600" dirty="0" smtClean="0"/>
          </a:p>
        </p:txBody>
      </p:sp>
      <p:pic>
        <p:nvPicPr>
          <p:cNvPr id="14339" name="Picture 5" descr="http://images.clipartlogo.com/files/ss/original/108/108454853/vector-illustration-cart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1" y="3738563"/>
            <a:ext cx="1928813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758D17-8A60-4515-B52F-3D301E8A5745}" type="slidenum">
              <a:rPr lang="gl-ES" smtClean="0"/>
              <a:pPr/>
              <a:t>12</a:t>
            </a:fld>
            <a:endParaRPr lang="gl-ES" smtClean="0"/>
          </a:p>
        </p:txBody>
      </p:sp>
      <p:sp>
        <p:nvSpPr>
          <p:cNvPr id="6" name="5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8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gl-ES" sz="54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PROCURAR INFORMACIÓN</a:t>
            </a:r>
            <a:endParaRPr lang="gl-ES" sz="54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343" name="8 Rectángulo"/>
          <p:cNvSpPr>
            <a:spLocks noChangeArrowheads="1"/>
          </p:cNvSpPr>
          <p:nvPr/>
        </p:nvSpPr>
        <p:spPr bwMode="auto">
          <a:xfrm>
            <a:off x="-71437" y="6238875"/>
            <a:ext cx="5929313" cy="277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3" algn="ctr">
              <a:lnSpc>
                <a:spcPct val="80000"/>
              </a:lnSpc>
            </a:pPr>
            <a:r>
              <a:rPr lang="gl-ES" sz="2000"/>
              <a:t>Coidado con conformarse coa primeira entrada de Google e ollo coa información da Wikipedia; poden valer para unha primeira aproximación, pero se queres datos seguros vai a fontes seguras (páxinas de institucións académicas ou culturais recoñecidas, monografías de autores especializados, webs oficiais de autores…)</a:t>
            </a:r>
          </a:p>
          <a:p>
            <a:pPr lvl="3" algn="ctr">
              <a:lnSpc>
                <a:spcPct val="80000"/>
              </a:lnSpc>
              <a:buFont typeface="Wingdings" pitchFamily="2" charset="2"/>
              <a:buNone/>
            </a:pPr>
            <a:endParaRPr lang="gl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142984" y="6383370"/>
            <a:ext cx="4714908" cy="3141662"/>
          </a:xfrm>
        </p:spPr>
        <p:txBody>
          <a:bodyPr/>
          <a:lstStyle/>
          <a:p>
            <a:pPr marL="0" lvl="2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gl-E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Tes que escoller, se non, has ser vello antes de rematar o traballo</a:t>
            </a:r>
            <a:endParaRPr lang="gl-ES" sz="16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lvl="2" indent="28575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gl-ES" dirty="0" smtClean="0">
                <a:solidFill>
                  <a:srgbClr val="EAEAEA"/>
                </a:solidFill>
              </a:rPr>
              <a:t>Se saen MOITOS RESULTADOS, usa as palabras máis relevantes, frases en lugar de palabras…</a:t>
            </a:r>
          </a:p>
          <a:p>
            <a:pPr lvl="4" eaLnBrk="1" hangingPunct="1">
              <a:lnSpc>
                <a:spcPct val="80000"/>
              </a:lnSpc>
              <a:buNone/>
              <a:defRPr/>
            </a:pPr>
            <a:endParaRPr lang="gl-ES" sz="2400" dirty="0" smtClean="0">
              <a:solidFill>
                <a:srgbClr val="EAEAEA"/>
              </a:solidFill>
            </a:endParaRPr>
          </a:p>
        </p:txBody>
      </p:sp>
      <p:pic>
        <p:nvPicPr>
          <p:cNvPr id="15363" name="Picture 2" descr="https://encrypted-tbn0.gstatic.com/images?q=tbn:ANd9GcTzJrYhtzvEgZLIQjOK7zvB3ciK49eDDo8YxQkH5UviVTIribEv2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06" y="3841759"/>
            <a:ext cx="1887536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6405EF-BE07-4ED5-955D-9B945C593B05}" type="slidenum">
              <a:rPr lang="gl-ES" smtClean="0"/>
              <a:pPr/>
              <a:t>13</a:t>
            </a:fld>
            <a:endParaRPr lang="gl-ES" smtClean="0"/>
          </a:p>
        </p:txBody>
      </p:sp>
      <p:sp>
        <p:nvSpPr>
          <p:cNvPr id="6" name="5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 bwMode="auto">
          <a:xfrm>
            <a:off x="500064" y="1952627"/>
            <a:ext cx="57864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Vale, xa sei o que busco e agora...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66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QUE POÑO?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(Xestionar o volume de información)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gl-ES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9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gl-ES" sz="54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PROCURAR INFORMACIÓN</a:t>
            </a:r>
            <a:endParaRPr lang="gl-ES" sz="54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1357298" y="5024438"/>
            <a:ext cx="1285884" cy="128588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Arial Black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214422" y="6453198"/>
            <a:ext cx="4679927" cy="3141662"/>
          </a:xfrm>
        </p:spPr>
        <p:txBody>
          <a:bodyPr/>
          <a:lstStyle/>
          <a:p>
            <a:pPr marL="0" lvl="2" indent="0"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gl-ES" dirty="0" smtClean="0"/>
              <a:t>Se saen POUCOS RESULTADOS</a:t>
            </a:r>
          </a:p>
          <a:p>
            <a:pPr marL="0" lvl="2" indent="0"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gl-ES" dirty="0" smtClean="0"/>
              <a:t>quita palabras, pero mantén as que acheguen maior nivel de precisión</a:t>
            </a:r>
          </a:p>
        </p:txBody>
      </p:sp>
      <p:pic>
        <p:nvPicPr>
          <p:cNvPr id="15363" name="Picture 2" descr="https://encrypted-tbn0.gstatic.com/images?q=tbn:ANd9GcTzJrYhtzvEgZLIQjOK7zvB3ciK49eDDo8YxQkH5UviVTIribEv2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06" y="3913197"/>
            <a:ext cx="1887536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6405EF-BE07-4ED5-955D-9B945C593B05}" type="slidenum">
              <a:rPr lang="gl-ES" smtClean="0"/>
              <a:pPr/>
              <a:t>14</a:t>
            </a:fld>
            <a:endParaRPr lang="gl-ES" smtClean="0"/>
          </a:p>
        </p:txBody>
      </p:sp>
      <p:sp>
        <p:nvSpPr>
          <p:cNvPr id="6" name="5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 bwMode="auto">
          <a:xfrm>
            <a:off x="500064" y="1952627"/>
            <a:ext cx="57864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Vale, xa sei o que busco e agora...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66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QUE POÑO?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(Xestionar o volume de información)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gl-ES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9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gl-ES" sz="54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PROCURAR INFORMACIÓN</a:t>
            </a:r>
            <a:endParaRPr lang="gl-ES" sz="54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1357298" y="5024438"/>
            <a:ext cx="1285884" cy="128588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Arial Black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357298" y="6453198"/>
            <a:ext cx="4251299" cy="3141662"/>
          </a:xfrm>
        </p:spPr>
        <p:txBody>
          <a:bodyPr/>
          <a:lstStyle/>
          <a:p>
            <a:pPr marL="0" lvl="3" indent="0" algn="ctr" eaLnBrk="1" hangingPunct="1">
              <a:spcBef>
                <a:spcPts val="0"/>
              </a:spcBef>
              <a:buNone/>
              <a:defRPr/>
            </a:pPr>
            <a:r>
              <a:rPr lang="gl-ES" sz="24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INTEGRA TODO TIPO DE FONTES </a:t>
            </a:r>
          </a:p>
          <a:p>
            <a:pPr marL="0" lvl="3" indent="0" algn="ctr" eaLnBrk="1" hangingPunct="1">
              <a:spcBef>
                <a:spcPts val="0"/>
              </a:spcBef>
              <a:buNone/>
              <a:defRPr/>
            </a:pPr>
            <a:r>
              <a:rPr lang="gl-ES" sz="2400" dirty="0" smtClean="0">
                <a:solidFill>
                  <a:schemeClr val="tx1">
                    <a:lumMod val="85000"/>
                  </a:schemeClr>
                </a:solidFill>
              </a:rPr>
              <a:t>N</a:t>
            </a:r>
            <a:r>
              <a:rPr lang="gl-ES" sz="2400" dirty="0" smtClean="0"/>
              <a:t>on desbotes información en ningún formato: arquivos de audio, imaxes, vídeo</a:t>
            </a:r>
            <a:r>
              <a:rPr lang="gl-ES" sz="2400" dirty="0" smtClean="0">
                <a:solidFill>
                  <a:schemeClr val="tx1">
                    <a:lumMod val="85000"/>
                  </a:schemeClr>
                </a:solidFill>
              </a:rPr>
              <a:t>... </a:t>
            </a:r>
          </a:p>
        </p:txBody>
      </p:sp>
      <p:pic>
        <p:nvPicPr>
          <p:cNvPr id="15363" name="Picture 2" descr="https://encrypted-tbn0.gstatic.com/images?q=tbn:ANd9GcTzJrYhtzvEgZLIQjOK7zvB3ciK49eDDo8YxQkH5UviVTIribEv2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06" y="3770321"/>
            <a:ext cx="1887536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6405EF-BE07-4ED5-955D-9B945C593B05}" type="slidenum">
              <a:rPr lang="gl-ES" smtClean="0"/>
              <a:pPr/>
              <a:t>15</a:t>
            </a:fld>
            <a:endParaRPr lang="gl-ES" smtClean="0"/>
          </a:p>
        </p:txBody>
      </p:sp>
      <p:sp>
        <p:nvSpPr>
          <p:cNvPr id="6" name="5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 bwMode="auto">
          <a:xfrm>
            <a:off x="500064" y="1952627"/>
            <a:ext cx="57864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Vale, xa sei o que busco e agora...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66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QUE POÑO?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(Xestionar o volume de información)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gl-ES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9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gl-ES" sz="54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PROCURAR INFORMACIÓN</a:t>
            </a:r>
            <a:endParaRPr lang="gl-ES" sz="54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1357298" y="5024438"/>
            <a:ext cx="1285884" cy="128588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Arial Black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28670" y="6381760"/>
            <a:ext cx="5500726" cy="3141662"/>
          </a:xfrm>
        </p:spPr>
        <p:txBody>
          <a:bodyPr/>
          <a:lstStyle/>
          <a:p>
            <a:pPr marL="0" lvl="8" indent="0" algn="ctr">
              <a:spcBef>
                <a:spcPts val="0"/>
              </a:spcBef>
              <a:buNone/>
              <a:defRPr/>
            </a:pPr>
            <a:r>
              <a:rPr lang="gl-ES" sz="24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ADAPTA AS FONTES ÁS DIMENSIÓNS E NIVEL ACADÉMICO DO TRABALLO</a:t>
            </a:r>
          </a:p>
          <a:p>
            <a:pPr marL="0" lvl="8" indent="0" algn="ctr">
              <a:spcBef>
                <a:spcPts val="0"/>
              </a:spcBef>
              <a:buNone/>
              <a:defRPr/>
            </a:pPr>
            <a:r>
              <a:rPr lang="gl-ES" sz="2400" dirty="0" smtClean="0"/>
              <a:t>Non escollas fontes moi especializadas ou que che resulten inabarcábeis e incomprensíbeis</a:t>
            </a:r>
          </a:p>
        </p:txBody>
      </p:sp>
      <p:pic>
        <p:nvPicPr>
          <p:cNvPr id="15363" name="Picture 2" descr="https://encrypted-tbn0.gstatic.com/images?q=tbn:ANd9GcTzJrYhtzvEgZLIQjOK7zvB3ciK49eDDo8YxQkH5UviVTIribEv2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06" y="3738554"/>
            <a:ext cx="1887536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6405EF-BE07-4ED5-955D-9B945C593B05}" type="slidenum">
              <a:rPr lang="gl-ES" smtClean="0"/>
              <a:pPr/>
              <a:t>16</a:t>
            </a:fld>
            <a:endParaRPr lang="gl-ES" dirty="0" smtClean="0"/>
          </a:p>
        </p:txBody>
      </p:sp>
      <p:sp>
        <p:nvSpPr>
          <p:cNvPr id="6" name="5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 bwMode="auto">
          <a:xfrm>
            <a:off x="500064" y="1952627"/>
            <a:ext cx="57864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Vale, xa sei o que busco e agora...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66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QUE POÑO?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(Xestionar o volume de información)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gl-ES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9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gl-ES" sz="54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PROCURAR INFORMACIÓN</a:t>
            </a:r>
            <a:endParaRPr lang="gl-ES" sz="54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1357298" y="5024438"/>
            <a:ext cx="1285884" cy="128588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Arial Black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8604" y="5595942"/>
            <a:ext cx="5878534" cy="407196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  <a:defRPr/>
            </a:pPr>
            <a:endParaRPr lang="gl-ES" sz="3600" dirty="0" smtClean="0"/>
          </a:p>
          <a:p>
            <a:pPr marL="0" lvl="1" indent="0" eaLnBrk="1" hangingPunct="1">
              <a:lnSpc>
                <a:spcPct val="80000"/>
              </a:lnSpc>
              <a:buNone/>
              <a:defRPr/>
            </a:pPr>
            <a:r>
              <a:rPr lang="gl-ES" sz="24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Contrastar os datos obtidos en diversas webs valorando: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gl-ES" dirty="0" smtClean="0"/>
              <a:t> a profundidade, actualidade e estruturación do tema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gl-ES" dirty="0" smtClean="0"/>
              <a:t> a reputación do autor ou autores, vendo se ten outros traballo en Internet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gl-ES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gl-ES" sz="1050" dirty="0" smtClean="0"/>
          </a:p>
        </p:txBody>
      </p:sp>
      <p:pic>
        <p:nvPicPr>
          <p:cNvPr id="16387" name="Picture 4" descr="677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2" y="3809992"/>
            <a:ext cx="2214602" cy="210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2D404A-098A-41F8-9A6B-B97AB2CF72E0}" type="slidenum">
              <a:rPr lang="gl-ES" smtClean="0"/>
              <a:pPr/>
              <a:t>17</a:t>
            </a:fld>
            <a:endParaRPr lang="gl-ES" smtClean="0"/>
          </a:p>
        </p:txBody>
      </p:sp>
      <p:sp>
        <p:nvSpPr>
          <p:cNvPr id="6" name="5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8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gl-ES" sz="54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PROCURAR INFORMACIÓN</a:t>
            </a:r>
            <a:endParaRPr lang="gl-ES" sz="54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 bwMode="auto">
          <a:xfrm>
            <a:off x="428647" y="1952627"/>
            <a:ext cx="6286501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Vale, xa </a:t>
            </a:r>
            <a:r>
              <a:rPr lang="gl-E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teño moita cousa...</a:t>
            </a:r>
            <a:endParaRPr lang="gl-ES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6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VALE TODO? </a:t>
            </a:r>
            <a:endParaRPr lang="gl-ES" sz="6600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</a:t>
            </a:r>
            <a:r>
              <a:rPr lang="gl-ES" sz="2400" dirty="0" smtClean="0"/>
              <a:t>Como sei se o que atopei é de fiar</a:t>
            </a:r>
            <a:r>
              <a:rPr lang="gl-E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</a:t>
            </a:r>
            <a:endParaRPr lang="gl-ES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gl-ES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4357694" y="4738686"/>
            <a:ext cx="1285884" cy="1285884"/>
          </a:xfrm>
          <a:prstGeom prst="ellipse">
            <a:avLst/>
          </a:prstGeom>
          <a:solidFill>
            <a:srgbClr val="4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Arial Black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8604" y="5595942"/>
            <a:ext cx="5878534" cy="407196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  <a:defRPr/>
            </a:pPr>
            <a:endParaRPr lang="gl-ES" sz="3600" dirty="0" smtClean="0"/>
          </a:p>
          <a:p>
            <a:pPr marL="0" lvl="1" indent="0" eaLnBrk="1" hangingPunct="1">
              <a:lnSpc>
                <a:spcPct val="80000"/>
              </a:lnSpc>
              <a:buNone/>
              <a:defRPr/>
            </a:pPr>
            <a:r>
              <a:rPr lang="gl-ES" sz="24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Contrastar os datos obtidos en diversas webs valorando: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gl-ES" dirty="0" smtClean="0"/>
              <a:t>a institución á que pertence o autor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gl-ES" dirty="0" smtClean="0"/>
              <a:t> a entidade que acolle a súa web (institución académica, comercial, sen ánimo de lucro...)</a:t>
            </a:r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gl-ES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gl-ES" sz="1050" dirty="0" smtClean="0"/>
          </a:p>
        </p:txBody>
      </p:sp>
      <p:pic>
        <p:nvPicPr>
          <p:cNvPr id="16387" name="Picture 4" descr="677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2" y="3809992"/>
            <a:ext cx="2214602" cy="210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2D404A-098A-41F8-9A6B-B97AB2CF72E0}" type="slidenum">
              <a:rPr lang="gl-ES" smtClean="0"/>
              <a:pPr/>
              <a:t>18</a:t>
            </a:fld>
            <a:endParaRPr lang="gl-ES" smtClean="0"/>
          </a:p>
        </p:txBody>
      </p:sp>
      <p:sp>
        <p:nvSpPr>
          <p:cNvPr id="6" name="5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8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gl-ES" sz="54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PROCURAR INFORMACIÓN</a:t>
            </a:r>
            <a:endParaRPr lang="gl-ES" sz="54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 bwMode="auto">
          <a:xfrm>
            <a:off x="428647" y="1952627"/>
            <a:ext cx="6286501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Vale, xa </a:t>
            </a:r>
            <a:r>
              <a:rPr lang="gl-E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teño moita cousa...</a:t>
            </a:r>
            <a:endParaRPr lang="gl-ES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6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VALE TODO? </a:t>
            </a:r>
            <a:endParaRPr lang="gl-ES" sz="6600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</a:t>
            </a:r>
            <a:r>
              <a:rPr lang="gl-ES" sz="2400" dirty="0" smtClean="0"/>
              <a:t>Como sei se o que atopei é de fiar</a:t>
            </a:r>
            <a:r>
              <a:rPr lang="gl-E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</a:t>
            </a:r>
            <a:endParaRPr lang="gl-ES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gl-ES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4357694" y="4810124"/>
            <a:ext cx="1285884" cy="1285884"/>
          </a:xfrm>
          <a:prstGeom prst="ellipse">
            <a:avLst/>
          </a:prstGeom>
          <a:solidFill>
            <a:srgbClr val="4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Arial Black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8604" y="5595942"/>
            <a:ext cx="5878534" cy="407196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  <a:defRPr/>
            </a:pPr>
            <a:endParaRPr lang="gl-ES" sz="3600" dirty="0" smtClean="0"/>
          </a:p>
          <a:p>
            <a:pPr marL="0" lvl="1" indent="0" eaLnBrk="1" hangingPunct="1">
              <a:lnSpc>
                <a:spcPct val="80000"/>
              </a:lnSpc>
              <a:buNone/>
              <a:defRPr/>
            </a:pPr>
            <a:r>
              <a:rPr lang="gl-ES" sz="24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Contrastar os datos obtidos en diversas webs valorando: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gl-ES" dirty="0" smtClean="0"/>
              <a:t>a razón de ser da páxina (propósito)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gl-ES" dirty="0" smtClean="0"/>
              <a:t>a obxectividade (se a páxina distingue información de opinión)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gl-ES" dirty="0" smtClean="0"/>
              <a:t>a existencia de enlaces a outras páxinas complementarias e a calidade e vixencia destas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gl-ES" dirty="0" smtClean="0"/>
              <a:t>a existencia de bibliografía</a:t>
            </a:r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gl-ES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gl-ES" sz="1050" dirty="0" smtClean="0"/>
          </a:p>
        </p:txBody>
      </p:sp>
      <p:pic>
        <p:nvPicPr>
          <p:cNvPr id="16387" name="Picture 4" descr="677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2" y="3809992"/>
            <a:ext cx="2214602" cy="210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2D404A-098A-41F8-9A6B-B97AB2CF72E0}" type="slidenum">
              <a:rPr lang="gl-ES" smtClean="0"/>
              <a:pPr/>
              <a:t>19</a:t>
            </a:fld>
            <a:endParaRPr lang="gl-ES" smtClean="0"/>
          </a:p>
        </p:txBody>
      </p:sp>
      <p:sp>
        <p:nvSpPr>
          <p:cNvPr id="6" name="5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8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gl-ES" sz="54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PROCURAR INFORMACIÓN</a:t>
            </a:r>
            <a:endParaRPr lang="gl-ES" sz="54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 bwMode="auto">
          <a:xfrm>
            <a:off x="428647" y="1952627"/>
            <a:ext cx="6286501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Vale, xa </a:t>
            </a:r>
            <a:r>
              <a:rPr lang="gl-E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teño moita cousa...</a:t>
            </a:r>
            <a:endParaRPr lang="gl-ES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6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VALE TODO? </a:t>
            </a:r>
            <a:endParaRPr lang="gl-ES" sz="6600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</a:t>
            </a:r>
            <a:r>
              <a:rPr lang="gl-ES" sz="2400" dirty="0" smtClean="0"/>
              <a:t>Como sei se o que atopei é de fiar</a:t>
            </a:r>
            <a:r>
              <a:rPr lang="gl-E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</a:t>
            </a:r>
            <a:endParaRPr lang="gl-ES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gl-ES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4429132" y="4810124"/>
            <a:ext cx="1285884" cy="1285884"/>
          </a:xfrm>
          <a:prstGeom prst="ellipse">
            <a:avLst/>
          </a:prstGeom>
          <a:solidFill>
            <a:srgbClr val="4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Arial Black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2.gstatic.com/images?q=tbn:ANd9GcSHIQjHdM5mfAGrhb51_YJtaYAQDYSbbyhwVvEf5VZpAUP5aOUH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5453064"/>
            <a:ext cx="5072062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4" y="-47624"/>
            <a:ext cx="6357937" cy="1871663"/>
          </a:xfrm>
        </p:spPr>
        <p:txBody>
          <a:bodyPr/>
          <a:lstStyle/>
          <a:p>
            <a:pPr eaLnBrk="1" hangingPunct="1">
              <a:defRPr/>
            </a:pPr>
            <a:r>
              <a:rPr lang="gl-ES" sz="48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ALFABETIZACIÓN INFORMACIÓNAL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85939" y="5881689"/>
            <a:ext cx="3857625" cy="2530475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gl-ES" sz="2400" dirty="0" smtClean="0">
                <a:solidFill>
                  <a:srgbClr val="000000"/>
                </a:solidFill>
              </a:rPr>
              <a:t>Les os libros ao chou?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gl-ES" sz="2400" dirty="0" smtClean="0">
                <a:solidFill>
                  <a:srgbClr val="000000"/>
                </a:solidFill>
              </a:rPr>
              <a:t>Empezas na páxina 112 contra o fin da folla?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gl-ES" sz="2400" dirty="0" smtClean="0">
                <a:solidFill>
                  <a:srgbClr val="000000"/>
                </a:solidFill>
              </a:rPr>
              <a:t> Non, eh?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gl-ES" sz="2400" dirty="0" smtClean="0">
                <a:solidFill>
                  <a:srgbClr val="000000"/>
                </a:solidFill>
              </a:rPr>
              <a:t> Aprendiches a extraer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gl-ES" sz="2400" dirty="0" smtClean="0">
                <a:solidFill>
                  <a:srgbClr val="000000"/>
                </a:solidFill>
              </a:rPr>
              <a:t>a información</a:t>
            </a:r>
          </a:p>
          <a:p>
            <a:pPr eaLnBrk="1" hangingPunct="1">
              <a:spcBef>
                <a:spcPts val="0"/>
              </a:spcBef>
              <a:defRPr/>
            </a:pPr>
            <a:endParaRPr lang="gl-ES" sz="2400" dirty="0" smtClean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E5141-9890-46A7-A275-D2C30D6D2C87}" type="slidenum">
              <a:rPr lang="gl-ES" smtClean="0"/>
              <a:pPr>
                <a:defRPr/>
              </a:pPr>
              <a:t>2</a:t>
            </a:fld>
            <a:endParaRPr lang="gl-ES" dirty="0"/>
          </a:p>
        </p:txBody>
      </p:sp>
      <p:sp>
        <p:nvSpPr>
          <p:cNvPr id="7" name="6 Rectángulo"/>
          <p:cNvSpPr/>
          <p:nvPr/>
        </p:nvSpPr>
        <p:spPr>
          <a:xfrm rot="20671073">
            <a:off x="4351338" y="8591551"/>
            <a:ext cx="2214562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pic>
        <p:nvPicPr>
          <p:cNvPr id="410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2238375"/>
            <a:ext cx="57912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8604" y="5595942"/>
            <a:ext cx="5878534" cy="407196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  <a:defRPr/>
            </a:pPr>
            <a:endParaRPr lang="gl-ES" sz="3600" dirty="0" smtClean="0"/>
          </a:p>
          <a:p>
            <a:pPr marL="0" lvl="1" indent="0" eaLnBrk="1" hangingPunct="1">
              <a:lnSpc>
                <a:spcPct val="80000"/>
              </a:lnSpc>
              <a:buNone/>
              <a:defRPr/>
            </a:pPr>
            <a:r>
              <a:rPr lang="gl-ES" sz="24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Contrastar os datos obtidos en diversas webs valorando: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gl-ES" dirty="0" smtClean="0"/>
              <a:t>a existencia de enlaces a outras páxinas complementarias e a calidade e vixencia destas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gl-ES" dirty="0" smtClean="0"/>
              <a:t>a existencia de bibliografía</a:t>
            </a:r>
          </a:p>
          <a:p>
            <a:pPr lvl="2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gl-ES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gl-ES" sz="1050" dirty="0" smtClean="0"/>
          </a:p>
        </p:txBody>
      </p:sp>
      <p:pic>
        <p:nvPicPr>
          <p:cNvPr id="16387" name="Picture 4" descr="677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2" y="3809992"/>
            <a:ext cx="2214602" cy="210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2D404A-098A-41F8-9A6B-B97AB2CF72E0}" type="slidenum">
              <a:rPr lang="gl-ES" smtClean="0"/>
              <a:pPr/>
              <a:t>20</a:t>
            </a:fld>
            <a:endParaRPr lang="gl-ES" smtClean="0"/>
          </a:p>
        </p:txBody>
      </p:sp>
      <p:sp>
        <p:nvSpPr>
          <p:cNvPr id="6" name="5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8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gl-ES" sz="54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PROCURAR INFORMACIÓN</a:t>
            </a:r>
            <a:endParaRPr lang="gl-ES" sz="54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 bwMode="auto">
          <a:xfrm>
            <a:off x="428647" y="1952627"/>
            <a:ext cx="6286501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Vale, xa </a:t>
            </a:r>
            <a:r>
              <a:rPr lang="gl-E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teño moita cousa...</a:t>
            </a:r>
            <a:endParaRPr lang="gl-ES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6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VALE TODO? </a:t>
            </a:r>
            <a:endParaRPr lang="gl-ES" sz="6600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</a:t>
            </a:r>
            <a:r>
              <a:rPr lang="gl-ES" sz="2400" dirty="0" smtClean="0"/>
              <a:t>Como sei se o que atopei é de fiar</a:t>
            </a:r>
            <a:r>
              <a:rPr lang="gl-E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</a:t>
            </a:r>
            <a:endParaRPr lang="gl-ES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gl-ES" sz="16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4214818" y="4738686"/>
            <a:ext cx="1285884" cy="1285884"/>
          </a:xfrm>
          <a:prstGeom prst="ellipse">
            <a:avLst/>
          </a:prstGeom>
          <a:solidFill>
            <a:srgbClr val="4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Arial Black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71611" y="6024570"/>
            <a:ext cx="3643339" cy="2257418"/>
          </a:xfrm>
        </p:spPr>
        <p:txBody>
          <a:bodyPr/>
          <a:lstStyle/>
          <a:p>
            <a:pPr marL="0" lvl="2" indent="0" algn="ctr" eaLnBrk="1" hangingPunct="1">
              <a:spcBef>
                <a:spcPts val="0"/>
              </a:spcBef>
              <a:buNone/>
              <a:defRPr/>
            </a:pPr>
            <a:r>
              <a:rPr lang="gl-ES" sz="2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CÉNTRATE,</a:t>
            </a:r>
          </a:p>
          <a:p>
            <a:pPr marL="0" lvl="2" indent="0" algn="ctr" eaLnBrk="1" hangingPunct="1">
              <a:spcBef>
                <a:spcPts val="0"/>
              </a:spcBef>
              <a:buNone/>
              <a:defRPr/>
            </a:pPr>
            <a:r>
              <a:rPr lang="gl-ES" sz="2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NON PERDAS TEMPO</a:t>
            </a:r>
            <a:endParaRPr lang="gl-ES" dirty="0" smtClean="0"/>
          </a:p>
          <a:p>
            <a:pPr marL="257175" lvl="3" eaLnBrk="1" hangingPunct="1">
              <a:spcBef>
                <a:spcPts val="0"/>
              </a:spcBef>
              <a:defRPr/>
            </a:pPr>
            <a:r>
              <a:rPr lang="gl-ES" dirty="0" smtClean="0"/>
              <a:t>Garda o interesante nunha carpeta o en favoritos. Xa o lerás e valorarás máis tarde</a:t>
            </a:r>
          </a:p>
          <a:p>
            <a:pPr marL="257175" lvl="3" eaLnBrk="1" hangingPunct="1">
              <a:spcBef>
                <a:spcPts val="0"/>
              </a:spcBef>
              <a:defRPr/>
            </a:pPr>
            <a:r>
              <a:rPr lang="gl-ES" dirty="0" smtClean="0"/>
              <a:t>NON DIVAGUES: se non ten relación co tema ou a relación é moi tanxencial, abandona esa vía</a:t>
            </a:r>
            <a:r>
              <a:rPr lang="gl-ES" sz="1600" dirty="0" smtClean="0"/>
              <a:t> 		</a:t>
            </a:r>
          </a:p>
        </p:txBody>
      </p:sp>
      <p:pic>
        <p:nvPicPr>
          <p:cNvPr id="17411" name="Picture 5" descr="CR_834360_internet"/>
          <p:cNvPicPr>
            <a:picLocks noChangeAspect="1" noChangeArrowheads="1"/>
          </p:cNvPicPr>
          <p:nvPr/>
        </p:nvPicPr>
        <p:blipFill>
          <a:blip r:embed="rId2"/>
          <a:srcRect l="10091" t="12883" r="10213" b="19662"/>
          <a:stretch>
            <a:fillRect/>
          </a:stretch>
        </p:blipFill>
        <p:spPr bwMode="auto">
          <a:xfrm>
            <a:off x="2285992" y="3238488"/>
            <a:ext cx="234791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2AC9B8-AB5A-4D73-82BA-4B3C55FADA33}" type="slidenum">
              <a:rPr lang="gl-ES" smtClean="0"/>
              <a:pPr/>
              <a:t>21</a:t>
            </a:fld>
            <a:endParaRPr lang="gl-ES" smtClean="0"/>
          </a:p>
        </p:txBody>
      </p:sp>
      <p:sp>
        <p:nvSpPr>
          <p:cNvPr id="7" name="4 Título"/>
          <p:cNvSpPr>
            <a:spLocks noGrp="1"/>
          </p:cNvSpPr>
          <p:nvPr>
            <p:ph type="title"/>
          </p:nvPr>
        </p:nvSpPr>
        <p:spPr>
          <a:xfrm>
            <a:off x="227013" y="330200"/>
            <a:ext cx="6405562" cy="1836718"/>
          </a:xfrm>
        </p:spPr>
        <p:txBody>
          <a:bodyPr/>
          <a:lstStyle/>
          <a:p>
            <a:pPr>
              <a:defRPr/>
            </a:pPr>
            <a:r>
              <a:rPr lang="gl-ES" sz="54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PROCURAR INFORMACIÓN</a:t>
            </a:r>
            <a:endParaRPr lang="gl-ES" sz="54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Rectangle 3"/>
          <p:cNvSpPr txBox="1">
            <a:spLocks noRot="1" noChangeArrowheads="1"/>
          </p:cNvSpPr>
          <p:nvPr/>
        </p:nvSpPr>
        <p:spPr bwMode="auto">
          <a:xfrm>
            <a:off x="428647" y="2238379"/>
            <a:ext cx="6286501" cy="114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6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QUE CHULO!</a:t>
            </a:r>
            <a:endParaRPr lang="gl-ES" sz="6600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142984" y="2311402"/>
            <a:ext cx="4929222" cy="6499224"/>
          </a:xfrm>
        </p:spPr>
        <p:txBody>
          <a:bodyPr/>
          <a:lstStyle/>
          <a:p>
            <a:pPr marL="0" lvl="2" indent="28575" algn="ctr" eaLnBrk="1" hangingPunct="1">
              <a:buNone/>
              <a:defRPr/>
            </a:pPr>
            <a:r>
              <a:rPr lang="gl-ES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AUTOMATIZA O RUTINARIO E DEDICA OS TEUS ESFORZOS EN PENSAR NO IMPORTANTE</a:t>
            </a:r>
          </a:p>
          <a:p>
            <a:pPr marL="257175" lvl="3" eaLnBrk="1" hangingPunct="1">
              <a:defRPr/>
            </a:pPr>
            <a:r>
              <a:rPr lang="gl-ES" dirty="0" smtClean="0"/>
              <a:t>aprende a utilizar e configurar os navegadores, listas de distribución e grupos de noticias</a:t>
            </a:r>
          </a:p>
          <a:p>
            <a:pPr marL="257175" lvl="3" eaLnBrk="1" hangingPunct="1">
              <a:defRPr/>
            </a:pPr>
            <a:r>
              <a:rPr lang="gl-ES" dirty="0" smtClean="0"/>
              <a:t>aprende a baixar información da Rede: textos, imaxes, programas..., e a dominar os códigos de incrustación ou </a:t>
            </a:r>
            <a:r>
              <a:rPr lang="gl-ES" i="1" dirty="0" smtClean="0"/>
              <a:t>embed</a:t>
            </a:r>
          </a:p>
          <a:p>
            <a:pPr marL="257175" lvl="3" eaLnBrk="1" hangingPunct="1">
              <a:defRPr/>
            </a:pPr>
            <a:r>
              <a:rPr lang="gl-ES" dirty="0" smtClean="0"/>
              <a:t>se hai “plantillas” das que poidas servirte (PowerPoint, Publisher, Blogger...) non te poñas con florituras; o traballo non vai de manexar esas ferramentas (agás na clase de Informática), vai de contidos académicos. Iso si, recorda que a presentación CLARA E SINXELA será un punto ao teu favor</a:t>
            </a:r>
          </a:p>
          <a:p>
            <a:pPr marL="257175" lvl="3" eaLnBrk="1" hangingPunct="1">
              <a:buFont typeface="Wingdings" pitchFamily="2" charset="2"/>
              <a:buNone/>
              <a:defRPr/>
            </a:pPr>
            <a:endParaRPr lang="gl-ES" dirty="0" smtClean="0"/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57518F-B46D-45EF-9974-48666255FA1C}" type="slidenum">
              <a:rPr lang="gl-ES" smtClean="0"/>
              <a:pPr/>
              <a:t>22</a:t>
            </a:fld>
            <a:endParaRPr lang="gl-ES" smtClean="0"/>
          </a:p>
        </p:txBody>
      </p:sp>
      <p:sp>
        <p:nvSpPr>
          <p:cNvPr id="5" name="4 Título"/>
          <p:cNvSpPr txBox="1">
            <a:spLocks/>
          </p:cNvSpPr>
          <p:nvPr/>
        </p:nvSpPr>
        <p:spPr bwMode="auto">
          <a:xfrm>
            <a:off x="379413" y="482600"/>
            <a:ext cx="6405562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gl-ES" sz="5400" kern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XESTIONAR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gl-ES" sz="5400" kern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OS RECURSOS</a:t>
            </a:r>
            <a:endParaRPr kumimoji="0" lang="gl-ES" sz="5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5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57232" y="5381656"/>
            <a:ext cx="5214974" cy="364331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gl-ES" sz="2400" dirty="0" smtClean="0"/>
              <a:t>Fai un esquema provisional do teu traballo dando unha estrutura á información que conseguiches.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gl-ES" sz="2400" dirty="0" smtClean="0"/>
              <a:t>Recorda que calquera traballo ha de ter unha </a:t>
            </a:r>
            <a:r>
              <a:rPr lang="gl-ES" sz="2400" dirty="0" smtClean="0">
                <a:solidFill>
                  <a:schemeClr val="hlink"/>
                </a:solidFill>
              </a:rPr>
              <a:t>portada</a:t>
            </a:r>
            <a:r>
              <a:rPr lang="gl-ES" sz="2400" dirty="0" smtClean="0"/>
              <a:t>, un </a:t>
            </a:r>
            <a:r>
              <a:rPr lang="gl-ES" sz="2400" dirty="0" smtClean="0">
                <a:solidFill>
                  <a:schemeClr val="hlink"/>
                </a:solidFill>
              </a:rPr>
              <a:t>índice</a:t>
            </a:r>
            <a:r>
              <a:rPr lang="gl-ES" sz="2400" dirty="0" smtClean="0"/>
              <a:t> que dea conta das partes, capítulos ou apartados e unha </a:t>
            </a:r>
            <a:r>
              <a:rPr lang="gl-ES" sz="2400" dirty="0" smtClean="0">
                <a:solidFill>
                  <a:schemeClr val="hlink"/>
                </a:solidFill>
              </a:rPr>
              <a:t>bibliografía</a:t>
            </a:r>
            <a:r>
              <a:rPr lang="gl-ES" sz="2400" dirty="0" smtClean="0"/>
              <a:t> que recolla todas as fontes de información manexadas.</a:t>
            </a:r>
          </a:p>
          <a:p>
            <a:pPr eaLnBrk="1" hangingPunct="1">
              <a:lnSpc>
                <a:spcPct val="80000"/>
              </a:lnSpc>
              <a:defRPr/>
            </a:pPr>
            <a:endParaRPr lang="gl-ES" sz="24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gl-ES" sz="2400" dirty="0" smtClean="0"/>
          </a:p>
        </p:txBody>
      </p:sp>
      <p:pic>
        <p:nvPicPr>
          <p:cNvPr id="19460" name="Picture 5" descr="http://lclcarmen1bac.files.wordpress.com/2012/06/20080919elpepivin_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8" y="2238356"/>
            <a:ext cx="497524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EB3FDF-9487-4A52-B43B-1B7047F2DB0F}" type="slidenum">
              <a:rPr lang="gl-ES" smtClean="0"/>
              <a:pPr/>
              <a:t>23</a:t>
            </a:fld>
            <a:endParaRPr lang="gl-ES" smtClean="0"/>
          </a:p>
        </p:txBody>
      </p:sp>
      <p:sp>
        <p:nvSpPr>
          <p:cNvPr id="6" name="5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8" name="4 Título"/>
          <p:cNvSpPr>
            <a:spLocks noGrp="1"/>
          </p:cNvSpPr>
          <p:nvPr>
            <p:ph type="title"/>
          </p:nvPr>
        </p:nvSpPr>
        <p:spPr>
          <a:xfrm>
            <a:off x="227013" y="330200"/>
            <a:ext cx="6405562" cy="1836718"/>
          </a:xfrm>
        </p:spPr>
        <p:txBody>
          <a:bodyPr/>
          <a:lstStyle/>
          <a:p>
            <a:pPr>
              <a:defRPr/>
            </a:pPr>
            <a:r>
              <a:rPr lang="gl-ES" sz="54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ORGANIZAR A INFORMACIÓN</a:t>
            </a:r>
            <a:endParaRPr lang="gl-ES" sz="54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500042" y="4452934"/>
            <a:ext cx="6130944" cy="368299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s-ES" sz="2800" dirty="0" smtClean="0"/>
              <a:t>Lembra tamén que un </a:t>
            </a:r>
            <a:r>
              <a:rPr lang="es-ES" sz="2800" dirty="0" err="1" smtClean="0"/>
              <a:t>traballo</a:t>
            </a:r>
            <a:r>
              <a:rPr lang="es-ES" sz="2800" dirty="0" smtClean="0"/>
              <a:t> escolar </a:t>
            </a:r>
            <a:r>
              <a:rPr lang="es-ES" sz="2800" dirty="0" err="1" smtClean="0"/>
              <a:t>adoita</a:t>
            </a:r>
            <a:r>
              <a:rPr lang="es-ES" sz="2800" dirty="0" smtClean="0"/>
              <a:t> ser un texto expositivo, o que implica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s-ES" sz="2800" dirty="0" smtClean="0"/>
              <a:t>que </a:t>
            </a:r>
            <a:r>
              <a:rPr lang="es-ES" sz="2800" dirty="0" err="1" smtClean="0"/>
              <a:t>terá</a:t>
            </a:r>
            <a:r>
              <a:rPr lang="es-ES" dirty="0" smtClean="0"/>
              <a:t>:</a:t>
            </a:r>
          </a:p>
          <a:p>
            <a:pPr>
              <a:spcBef>
                <a:spcPts val="0"/>
              </a:spcBef>
              <a:buNone/>
              <a:defRPr/>
            </a:pPr>
            <a:endParaRPr lang="es-ES" dirty="0" smtClean="0"/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s-ES" sz="4000" dirty="0" smtClean="0">
                <a:solidFill>
                  <a:srgbClr val="FF0000"/>
                </a:solidFill>
                <a:latin typeface="Arial Black" pitchFamily="34" charset="0"/>
              </a:rPr>
              <a:t>UNHA INTRODUCIÓN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s-ES" sz="2400" dirty="0" err="1" smtClean="0">
                <a:effectLst/>
              </a:rPr>
              <a:t>na</a:t>
            </a:r>
            <a:r>
              <a:rPr lang="es-ES" sz="2400" dirty="0" smtClean="0">
                <a:effectLst/>
              </a:rPr>
              <a:t> que darás </a:t>
            </a:r>
            <a:r>
              <a:rPr lang="es-ES" sz="2400" dirty="0" err="1" smtClean="0">
                <a:effectLst/>
              </a:rPr>
              <a:t>conta</a:t>
            </a:r>
            <a:r>
              <a:rPr lang="es-ES" sz="2400" dirty="0" smtClean="0">
                <a:effectLst/>
              </a:rPr>
              <a:t> do tema e do que pretendes comunicar </a:t>
            </a:r>
            <a:r>
              <a:rPr lang="es-ES" sz="2400" dirty="0" err="1" smtClean="0">
                <a:effectLst/>
              </a:rPr>
              <a:t>ou</a:t>
            </a:r>
            <a:r>
              <a:rPr lang="es-ES" sz="2400" dirty="0" smtClean="0">
                <a:effectLst/>
              </a:rPr>
              <a:t> demostrar</a:t>
            </a:r>
            <a:endParaRPr lang="es-ES" sz="2400" dirty="0" smtClean="0"/>
          </a:p>
          <a:p>
            <a:pPr marL="0" lvl="1" indent="0">
              <a:spcBef>
                <a:spcPts val="0"/>
              </a:spcBef>
              <a:buNone/>
              <a:defRPr/>
            </a:pPr>
            <a:endParaRPr lang="es-ES" sz="40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484" name="Picture 2" descr="http://3.bp.blogspot.com/-SHNP8hY6Xbs/T0l2xQT0YmI/AAAAAAAADYA/CchbNtd5EVM/s1600/escribiendo%2Ba%2Bmano%2B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9" y="2381232"/>
            <a:ext cx="1643074" cy="188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0B0616-E67F-4EB0-B4A7-A2897324A759}" type="slidenum">
              <a:rPr lang="gl-ES" smtClean="0"/>
              <a:pPr/>
              <a:t>24</a:t>
            </a:fld>
            <a:endParaRPr lang="gl-ES" smtClean="0"/>
          </a:p>
        </p:txBody>
      </p:sp>
      <p:sp>
        <p:nvSpPr>
          <p:cNvPr id="7" name="6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9" name="4 Título"/>
          <p:cNvSpPr>
            <a:spLocks noGrp="1"/>
          </p:cNvSpPr>
          <p:nvPr>
            <p:ph type="title"/>
          </p:nvPr>
        </p:nvSpPr>
        <p:spPr>
          <a:xfrm>
            <a:off x="227013" y="330200"/>
            <a:ext cx="6405562" cy="1836718"/>
          </a:xfrm>
        </p:spPr>
        <p:txBody>
          <a:bodyPr/>
          <a:lstStyle/>
          <a:p>
            <a:pPr>
              <a:defRPr/>
            </a:pPr>
            <a:r>
              <a:rPr lang="gl-ES" sz="54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ORGANIZAR A INFORMACIÓN</a:t>
            </a:r>
            <a:endParaRPr lang="gl-ES" sz="54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5072074" y="5095876"/>
            <a:ext cx="1285884" cy="128588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Arial Black" pitchFamily="34" charset="0"/>
              </a:rPr>
              <a:t>1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2" descr="http://3.bp.blogspot.com/-SHNP8hY6Xbs/T0l2xQT0YmI/AAAAAAAADYA/CchbNtd5EVM/s1600/escribiendo%2Ba%2Bmano%2B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8" y="2381232"/>
            <a:ext cx="2143125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0B0616-E67F-4EB0-B4A7-A2897324A759}" type="slidenum">
              <a:rPr lang="gl-ES" smtClean="0"/>
              <a:pPr/>
              <a:t>25</a:t>
            </a:fld>
            <a:endParaRPr lang="gl-ES" smtClean="0"/>
          </a:p>
        </p:txBody>
      </p:sp>
      <p:sp>
        <p:nvSpPr>
          <p:cNvPr id="7" name="6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9" name="4 Título"/>
          <p:cNvSpPr>
            <a:spLocks noGrp="1"/>
          </p:cNvSpPr>
          <p:nvPr>
            <p:ph type="title"/>
          </p:nvPr>
        </p:nvSpPr>
        <p:spPr>
          <a:xfrm>
            <a:off x="227013" y="330200"/>
            <a:ext cx="6405562" cy="1836718"/>
          </a:xfrm>
        </p:spPr>
        <p:txBody>
          <a:bodyPr/>
          <a:lstStyle/>
          <a:p>
            <a:pPr>
              <a:defRPr/>
            </a:pPr>
            <a:r>
              <a:rPr lang="gl-ES" sz="54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ORGANIZAR A INFORMACIÓN</a:t>
            </a:r>
            <a:endParaRPr lang="gl-ES" sz="54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00042" y="6292532"/>
            <a:ext cx="57150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0"/>
              </a:spcBef>
              <a:buNone/>
              <a:defRPr/>
            </a:pPr>
            <a:r>
              <a:rPr lang="es-ES" sz="4000" dirty="0" smtClean="0">
                <a:solidFill>
                  <a:srgbClr val="FF0000"/>
                </a:solidFill>
                <a:latin typeface="Arial Black" pitchFamily="34" charset="0"/>
              </a:rPr>
              <a:t>UN CORPO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s-ES" sz="2400" dirty="0" smtClean="0"/>
              <a:t>Para desenvolver o tema e ofrecer a información seleccionada e </a:t>
            </a:r>
            <a:r>
              <a:rPr lang="es-ES" sz="2400" dirty="0" err="1" smtClean="0"/>
              <a:t>estruturada</a:t>
            </a:r>
            <a:r>
              <a:rPr lang="es-ES" sz="2400" dirty="0" smtClean="0"/>
              <a:t> </a:t>
            </a:r>
          </a:p>
        </p:txBody>
      </p:sp>
      <p:sp>
        <p:nvSpPr>
          <p:cNvPr id="11" name="10 Elipse"/>
          <p:cNvSpPr/>
          <p:nvPr/>
        </p:nvSpPr>
        <p:spPr>
          <a:xfrm>
            <a:off x="5072074" y="5095876"/>
            <a:ext cx="1285884" cy="128588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Arial Black" pitchFamily="34" charset="0"/>
              </a:rPr>
              <a:t>2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2" descr="http://3.bp.blogspot.com/-SHNP8hY6Xbs/T0l2xQT0YmI/AAAAAAAADYA/CchbNtd5EVM/s1600/escribiendo%2Ba%2Bmano%2B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8" y="2381232"/>
            <a:ext cx="2143125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0B0616-E67F-4EB0-B4A7-A2897324A759}" type="slidenum">
              <a:rPr lang="gl-ES" smtClean="0"/>
              <a:pPr/>
              <a:t>26</a:t>
            </a:fld>
            <a:endParaRPr lang="gl-ES" smtClean="0"/>
          </a:p>
        </p:txBody>
      </p:sp>
      <p:sp>
        <p:nvSpPr>
          <p:cNvPr id="7" name="6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9" name="4 Título"/>
          <p:cNvSpPr>
            <a:spLocks noGrp="1"/>
          </p:cNvSpPr>
          <p:nvPr>
            <p:ph type="title"/>
          </p:nvPr>
        </p:nvSpPr>
        <p:spPr>
          <a:xfrm>
            <a:off x="227013" y="330200"/>
            <a:ext cx="6405562" cy="1836718"/>
          </a:xfrm>
        </p:spPr>
        <p:txBody>
          <a:bodyPr/>
          <a:lstStyle/>
          <a:p>
            <a:pPr>
              <a:defRPr/>
            </a:pPr>
            <a:r>
              <a:rPr lang="gl-ES" sz="54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ORGANIZAR A INFORMACIÓN</a:t>
            </a:r>
            <a:endParaRPr lang="gl-ES" sz="54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5072074" y="5095876"/>
            <a:ext cx="1285884" cy="128588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Arial Black" pitchFamily="34" charset="0"/>
              </a:rPr>
              <a:t>3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500042" y="5595942"/>
            <a:ext cx="57150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0"/>
              </a:spcBef>
              <a:buNone/>
              <a:defRPr/>
            </a:pPr>
            <a:r>
              <a:rPr lang="es-ES" sz="4000" dirty="0" smtClean="0">
                <a:solidFill>
                  <a:srgbClr val="FF0000"/>
                </a:solidFill>
                <a:latin typeface="Arial Black" pitchFamily="34" charset="0"/>
              </a:rPr>
              <a:t>UNHA CONCLUSIÓN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s-ES" sz="2400" dirty="0" err="1" smtClean="0"/>
              <a:t>Onde</a:t>
            </a:r>
            <a:r>
              <a:rPr lang="es-ES" sz="2400" dirty="0" smtClean="0"/>
              <a:t> resumirás o fundamental e darás, se procede, a </a:t>
            </a:r>
            <a:r>
              <a:rPr lang="es-ES" sz="2400" dirty="0" err="1" smtClean="0"/>
              <a:t>túa</a:t>
            </a:r>
            <a:r>
              <a:rPr lang="es-ES" sz="2400" dirty="0" smtClean="0"/>
              <a:t> opinión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00174" y="5810256"/>
            <a:ext cx="4429156" cy="2000264"/>
          </a:xfrm>
        </p:spPr>
        <p:txBody>
          <a:bodyPr/>
          <a:lstStyle/>
          <a:p>
            <a:pPr marL="228600" lvl="3" eaLnBrk="1" hangingPunct="1">
              <a:lnSpc>
                <a:spcPct val="90000"/>
              </a:lnSpc>
              <a:defRPr/>
            </a:pPr>
            <a:r>
              <a:rPr lang="gl-ES" sz="2400" dirty="0" smtClean="0"/>
              <a:t>que </a:t>
            </a:r>
            <a:r>
              <a:rPr lang="gl-ES" sz="2400" dirty="0" smtClean="0"/>
              <a:t>modifique, aumente ou corrixa o inicial ao fío do que fuches atopando </a:t>
            </a:r>
            <a:r>
              <a:rPr lang="gl-ES" sz="2400" dirty="0" smtClean="0"/>
              <a:t>.</a:t>
            </a:r>
            <a:endParaRPr lang="gl-ES" sz="2400" dirty="0" smtClean="0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A6BBB4-B3B9-4668-B375-A482DE282B82}" type="slidenum">
              <a:rPr lang="gl-ES" smtClean="0"/>
              <a:pPr/>
              <a:t>27</a:t>
            </a:fld>
            <a:endParaRPr lang="gl-ES" smtClean="0"/>
          </a:p>
        </p:txBody>
      </p:sp>
      <p:sp>
        <p:nvSpPr>
          <p:cNvPr id="5" name="4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6" name="4 Título"/>
          <p:cNvSpPr txBox="1">
            <a:spLocks/>
          </p:cNvSpPr>
          <p:nvPr/>
        </p:nvSpPr>
        <p:spPr bwMode="auto">
          <a:xfrm>
            <a:off x="227013" y="452406"/>
            <a:ext cx="634525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gl-ES" sz="5400" kern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ELABORAR O MATERIAL</a:t>
            </a:r>
            <a:endParaRPr kumimoji="0" lang="gl-ES" sz="5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928670" y="4524372"/>
            <a:ext cx="1285884" cy="1285884"/>
          </a:xfrm>
          <a:prstGeom prst="ellipse">
            <a:avLst/>
          </a:prstGeom>
          <a:solidFill>
            <a:srgbClr val="E9B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Arial Black" pitchFamily="34" charset="0"/>
              </a:rPr>
              <a:t>1</a:t>
            </a: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 bwMode="auto">
          <a:xfrm>
            <a:off x="285728" y="2166918"/>
            <a:ext cx="6286501" cy="114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4400" kern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Fai o </a:t>
            </a:r>
            <a:r>
              <a:rPr lang="gl-ES" sz="6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ESQUEMA DEFINITIVO</a:t>
            </a:r>
            <a:endParaRPr lang="gl-ES" sz="6600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428736" y="4452934"/>
            <a:ext cx="4071966" cy="3143272"/>
          </a:xfrm>
        </p:spPr>
        <p:txBody>
          <a:bodyPr/>
          <a:lstStyle/>
          <a:p>
            <a:pPr marL="228600" lvl="3" eaLnBrk="1" hangingPunct="1">
              <a:lnSpc>
                <a:spcPct val="90000"/>
              </a:lnSpc>
              <a:defRPr/>
            </a:pPr>
            <a:r>
              <a:rPr lang="gl-ES" sz="2400" dirty="0" smtClean="0"/>
              <a:t>Que estea estruturado de forma recoñecíbel</a:t>
            </a:r>
            <a:r>
              <a:rPr lang="gl-ES" sz="2400" dirty="0" smtClean="0"/>
              <a:t>: </a:t>
            </a:r>
          </a:p>
          <a:p>
            <a:pPr marL="685800" lvl="5">
              <a:lnSpc>
                <a:spcPct val="90000"/>
              </a:lnSpc>
              <a:defRPr/>
            </a:pPr>
            <a:r>
              <a:rPr lang="gl-ES" sz="2400" dirty="0" smtClean="0"/>
              <a:t>temática (temas e subtemas, puntos, apartados...)</a:t>
            </a:r>
          </a:p>
          <a:p>
            <a:pPr marL="685800" lvl="5">
              <a:lnSpc>
                <a:spcPct val="90000"/>
              </a:lnSpc>
              <a:defRPr/>
            </a:pPr>
            <a:r>
              <a:rPr lang="gl-ES" sz="2400" dirty="0" smtClean="0"/>
              <a:t>cronolóxica (fases, períodos, etapas...)</a:t>
            </a:r>
          </a:p>
          <a:p>
            <a:pPr marL="685800" lvl="5">
              <a:lnSpc>
                <a:spcPct val="90000"/>
              </a:lnSpc>
              <a:defRPr/>
            </a:pPr>
            <a:r>
              <a:rPr lang="gl-ES" sz="2400" dirty="0" smtClean="0"/>
              <a:t>criteriolóxica (económica, política, social, artística,filosófica</a:t>
            </a:r>
            <a:r>
              <a:rPr lang="gl-ES" sz="2400" dirty="0" smtClean="0"/>
              <a:t>...)</a:t>
            </a:r>
            <a:endParaRPr lang="gl-ES" sz="2400" dirty="0" smtClean="0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A6BBB4-B3B9-4668-B375-A482DE282B82}" type="slidenum">
              <a:rPr lang="gl-ES" smtClean="0"/>
              <a:pPr/>
              <a:t>28</a:t>
            </a:fld>
            <a:endParaRPr lang="gl-ES" smtClean="0"/>
          </a:p>
        </p:txBody>
      </p:sp>
      <p:sp>
        <p:nvSpPr>
          <p:cNvPr id="5" name="4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6" name="4 Título"/>
          <p:cNvSpPr txBox="1">
            <a:spLocks/>
          </p:cNvSpPr>
          <p:nvPr/>
        </p:nvSpPr>
        <p:spPr bwMode="auto">
          <a:xfrm>
            <a:off x="227013" y="452406"/>
            <a:ext cx="634525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gl-ES" sz="5400" kern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ELABORAR O MATERIAL</a:t>
            </a:r>
            <a:endParaRPr kumimoji="0" lang="gl-ES" sz="5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 bwMode="auto">
          <a:xfrm>
            <a:off x="285728" y="2166918"/>
            <a:ext cx="6286501" cy="114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4400" kern="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Fai o </a:t>
            </a:r>
            <a:r>
              <a:rPr lang="gl-ES" sz="6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ESQUEMA DEFINITIVO</a:t>
            </a:r>
            <a:endParaRPr lang="gl-ES" sz="6600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500042" y="5810256"/>
            <a:ext cx="1285884" cy="1285884"/>
          </a:xfrm>
          <a:prstGeom prst="ellipse">
            <a:avLst/>
          </a:prstGeom>
          <a:solidFill>
            <a:srgbClr val="E9B0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Arial Black" pitchFamily="34" charset="0"/>
              </a:rPr>
              <a:t>2</a:t>
            </a:r>
            <a:endParaRPr lang="gl-ES" sz="6000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14488" y="3524240"/>
            <a:ext cx="3571900" cy="1643074"/>
          </a:xfrm>
        </p:spPr>
        <p:txBody>
          <a:bodyPr/>
          <a:lstStyle/>
          <a:p>
            <a:pPr marL="0" lvl="3" indent="0" algn="ctr" eaLnBrk="1" hangingPunct="1">
              <a:lnSpc>
                <a:spcPct val="90000"/>
              </a:lnSpc>
              <a:buNone/>
              <a:defRPr/>
            </a:pPr>
            <a:r>
              <a:rPr lang="gl-ES" sz="3200" dirty="0" smtClean="0"/>
              <a:t>o </a:t>
            </a:r>
            <a:r>
              <a:rPr lang="gl-ES" sz="3200" dirty="0" smtClean="0"/>
              <a:t>texto básico da investigación e ilústrao con hipervínculos, imaxes, arquivos de texto, audio ou vídeo que sirvan para enriquecer a túa redacción; </a:t>
            </a:r>
            <a:r>
              <a:rPr lang="gl-ES" sz="3200" dirty="0" smtClean="0">
                <a:solidFill>
                  <a:srgbClr val="E9B011"/>
                </a:solidFill>
              </a:rPr>
              <a:t>nunca para substituíla</a:t>
            </a:r>
            <a:r>
              <a:rPr lang="gl-ES" sz="3200" dirty="0" smtClean="0"/>
              <a:t>. </a:t>
            </a:r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A6BBB4-B3B9-4668-B375-A482DE282B82}" type="slidenum">
              <a:rPr lang="gl-ES" smtClean="0"/>
              <a:pPr/>
              <a:t>29</a:t>
            </a:fld>
            <a:endParaRPr lang="gl-ES" smtClean="0"/>
          </a:p>
        </p:txBody>
      </p:sp>
      <p:sp>
        <p:nvSpPr>
          <p:cNvPr id="5" name="4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6" name="4 Título"/>
          <p:cNvSpPr txBox="1">
            <a:spLocks/>
          </p:cNvSpPr>
          <p:nvPr/>
        </p:nvSpPr>
        <p:spPr bwMode="auto">
          <a:xfrm>
            <a:off x="227013" y="452406"/>
            <a:ext cx="634525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gl-ES" sz="5400" kern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ELABORAR O MATERIAL</a:t>
            </a:r>
            <a:endParaRPr kumimoji="0" lang="gl-ES" sz="5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 bwMode="auto">
          <a:xfrm>
            <a:off x="285728" y="2738445"/>
            <a:ext cx="6286501" cy="114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6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REDACTA</a:t>
            </a:r>
            <a:endParaRPr lang="gl-ES" sz="6600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2.gstatic.com/images?q=tbn:ANd9GcSHIQjHdM5mfAGrhb51_YJtaYAQDYSbbyhwVvEf5VZpAUP5aOUH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5453064"/>
            <a:ext cx="5072062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4" y="-47624"/>
            <a:ext cx="6357937" cy="1871663"/>
          </a:xfrm>
        </p:spPr>
        <p:txBody>
          <a:bodyPr/>
          <a:lstStyle/>
          <a:p>
            <a:pPr eaLnBrk="1" hangingPunct="1">
              <a:defRPr/>
            </a:pPr>
            <a:r>
              <a:rPr lang="gl-ES" sz="48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ALFABETIZACIÓN INFORMACIÓNAL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14501" y="6096001"/>
            <a:ext cx="3857625" cy="2143125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gl-ES" sz="2400" dirty="0" smtClean="0">
                <a:solidFill>
                  <a:srgbClr val="000000"/>
                </a:solidFill>
              </a:rPr>
              <a:t>A rede é coma un libro de dimensións cósmicas ou coma unha </a:t>
            </a:r>
            <a:r>
              <a:rPr lang="gl-ES" sz="2400" dirty="0" err="1" smtClean="0">
                <a:solidFill>
                  <a:srgbClr val="000000"/>
                </a:solidFill>
              </a:rPr>
              <a:t>superbiblioteca</a:t>
            </a:r>
            <a:r>
              <a:rPr lang="gl-ES" sz="2400" dirty="0" smtClean="0">
                <a:solidFill>
                  <a:srgbClr val="000000"/>
                </a:solidFill>
              </a:rPr>
              <a:t>.  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gl-ES" sz="2400" dirty="0" smtClean="0">
                <a:solidFill>
                  <a:srgbClr val="000000"/>
                </a:solidFill>
              </a:rPr>
              <a:t>Centros de entradas,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gl-ES" sz="2400" dirty="0" smtClean="0">
                <a:solidFill>
                  <a:srgbClr val="000000"/>
                </a:solidFill>
              </a:rPr>
              <a:t>miles de sitios…</a:t>
            </a:r>
          </a:p>
          <a:p>
            <a:pPr eaLnBrk="1" hangingPunct="1">
              <a:spcBef>
                <a:spcPts val="0"/>
              </a:spcBef>
              <a:defRPr/>
            </a:pPr>
            <a:endParaRPr lang="gl-ES" sz="2400" dirty="0" smtClean="0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E578D-8798-470B-B482-550448BFDDFF}" type="slidenum">
              <a:rPr lang="gl-ES" smtClean="0"/>
              <a:pPr>
                <a:defRPr/>
              </a:pPr>
              <a:t>3</a:t>
            </a:fld>
            <a:endParaRPr lang="gl-ES" dirty="0"/>
          </a:p>
        </p:txBody>
      </p:sp>
      <p:sp>
        <p:nvSpPr>
          <p:cNvPr id="7" name="6 Rectángulo"/>
          <p:cNvSpPr/>
          <p:nvPr/>
        </p:nvSpPr>
        <p:spPr>
          <a:xfrm rot="20671073">
            <a:off x="4351338" y="8591551"/>
            <a:ext cx="2214562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pic>
        <p:nvPicPr>
          <p:cNvPr id="5127" name="Picture 6" descr="http://www.asociacionapiaa.com/wp-content/uploads/2013/05/Biblioteca-desordenada_Misia-Pepa_la-biblioteca-de-la-27-del-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6" y="1952626"/>
            <a:ext cx="2703513" cy="32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71480" y="2881298"/>
            <a:ext cx="5786478" cy="6499224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gl-ES" dirty="0" smtClean="0"/>
              <a:t>o</a:t>
            </a:r>
            <a:r>
              <a:rPr lang="gl-ES" dirty="0" smtClean="0"/>
              <a:t> traballo </a:t>
            </a:r>
            <a:r>
              <a:rPr lang="gl-ES" dirty="0" smtClean="0"/>
              <a:t>de </a:t>
            </a:r>
            <a:r>
              <a:rPr lang="gl-ES" dirty="0" smtClean="0"/>
              <a:t>xeito </a:t>
            </a:r>
            <a:r>
              <a:rPr lang="gl-ES" dirty="0" smtClean="0"/>
              <a:t>rigoroso:         </a:t>
            </a:r>
            <a:endParaRPr lang="gl-ES" dirty="0" smtClean="0"/>
          </a:p>
          <a:p>
            <a:pPr marL="263525" lvl="3" eaLnBrk="1" hangingPunct="1">
              <a:defRPr/>
            </a:pPr>
            <a:endParaRPr lang="gl-ES" dirty="0" smtClean="0"/>
          </a:p>
          <a:p>
            <a:pPr marL="263525" lvl="3" eaLnBrk="1" hangingPunct="1">
              <a:defRPr/>
            </a:pPr>
            <a:r>
              <a:rPr lang="gl-ES" sz="2400" dirty="0" smtClean="0"/>
              <a:t>non </a:t>
            </a:r>
            <a:r>
              <a:rPr lang="gl-ES" sz="2400" dirty="0" smtClean="0"/>
              <a:t>chega con copiar </a:t>
            </a:r>
            <a:r>
              <a:rPr lang="gl-ES" sz="2400" dirty="0" smtClean="0"/>
              <a:t>e pegar; </a:t>
            </a:r>
            <a:r>
              <a:rPr lang="gl-ES" sz="2400" dirty="0" smtClean="0"/>
              <a:t>debes ser </a:t>
            </a:r>
            <a:r>
              <a:rPr lang="gl-ES" sz="2400" dirty="0" smtClean="0">
                <a:solidFill>
                  <a:srgbClr val="E9B011"/>
                </a:solidFill>
              </a:rPr>
              <a:t>esixente e facer </a:t>
            </a:r>
            <a:r>
              <a:rPr lang="gl-ES" sz="2400" dirty="0" smtClean="0">
                <a:solidFill>
                  <a:srgbClr val="E9B011"/>
                </a:solidFill>
              </a:rPr>
              <a:t>autocrítica.</a:t>
            </a:r>
            <a:endParaRPr lang="gl-ES" sz="2400" dirty="0" smtClean="0">
              <a:solidFill>
                <a:srgbClr val="E9B011"/>
              </a:solidFill>
            </a:endParaRPr>
          </a:p>
          <a:p>
            <a:pPr marL="263525" lvl="3" eaLnBrk="1" hangingPunct="1">
              <a:defRPr/>
            </a:pPr>
            <a:r>
              <a:rPr lang="gl-ES" sz="2400" dirty="0" smtClean="0"/>
              <a:t>a estrutura será</a:t>
            </a:r>
            <a:r>
              <a:rPr lang="gl-ES" sz="2400" dirty="0" smtClean="0">
                <a:solidFill>
                  <a:schemeClr val="hlink"/>
                </a:solidFill>
              </a:rPr>
              <a:t> </a:t>
            </a:r>
            <a:r>
              <a:rPr lang="gl-ES" sz="2400" dirty="0" smtClean="0">
                <a:solidFill>
                  <a:srgbClr val="E9B011"/>
                </a:solidFill>
              </a:rPr>
              <a:t>ordenada.</a:t>
            </a:r>
            <a:endParaRPr lang="gl-ES" sz="2400" dirty="0" smtClean="0">
              <a:solidFill>
                <a:srgbClr val="E9B011"/>
              </a:solidFill>
            </a:endParaRPr>
          </a:p>
          <a:p>
            <a:pPr marL="263525" lvl="3" eaLnBrk="1" hangingPunct="1">
              <a:defRPr/>
            </a:pPr>
            <a:r>
              <a:rPr lang="gl-ES" sz="2400" dirty="0" smtClean="0">
                <a:solidFill>
                  <a:srgbClr val="EAEAEA"/>
                </a:solidFill>
              </a:rPr>
              <a:t>a redacción ten que ser </a:t>
            </a:r>
            <a:r>
              <a:rPr lang="gl-ES" sz="2400" dirty="0" smtClean="0">
                <a:solidFill>
                  <a:srgbClr val="E9B011"/>
                </a:solidFill>
              </a:rPr>
              <a:t>clara e </a:t>
            </a:r>
            <a:r>
              <a:rPr lang="gl-ES" sz="2400" dirty="0" smtClean="0">
                <a:solidFill>
                  <a:srgbClr val="E9B011"/>
                </a:solidFill>
              </a:rPr>
              <a:t>precisa.</a:t>
            </a:r>
            <a:endParaRPr lang="gl-ES" sz="2400" dirty="0" smtClean="0">
              <a:solidFill>
                <a:srgbClr val="E9B011"/>
              </a:solidFill>
            </a:endParaRPr>
          </a:p>
          <a:p>
            <a:pPr marL="263525" lvl="3" eaLnBrk="1" hangingPunct="1">
              <a:defRPr/>
            </a:pPr>
            <a:r>
              <a:rPr lang="gl-ES" sz="2400" dirty="0" smtClean="0"/>
              <a:t>a exposición debe ser </a:t>
            </a:r>
            <a:r>
              <a:rPr lang="gl-ES" sz="2400" dirty="0" smtClean="0">
                <a:solidFill>
                  <a:schemeClr val="hlink"/>
                </a:solidFill>
              </a:rPr>
              <a:t>equilibrada</a:t>
            </a:r>
            <a:r>
              <a:rPr lang="gl-ES" sz="2400" dirty="0" smtClean="0"/>
              <a:t> </a:t>
            </a:r>
            <a:r>
              <a:rPr lang="gl-ES" sz="2400" dirty="0" smtClean="0"/>
              <a:t>(non </a:t>
            </a:r>
            <a:r>
              <a:rPr lang="gl-ES" sz="2400" dirty="0" smtClean="0"/>
              <a:t>te excedas nunha </a:t>
            </a:r>
            <a:r>
              <a:rPr lang="gl-ES" sz="2400" dirty="0" smtClean="0"/>
              <a:t>parte para </a:t>
            </a:r>
            <a:r>
              <a:rPr lang="gl-ES" sz="2400" dirty="0" smtClean="0"/>
              <a:t>deixar lagoas nas outras)</a:t>
            </a:r>
          </a:p>
          <a:p>
            <a:pPr marL="263525" lvl="3" eaLnBrk="1" hangingPunct="1">
              <a:defRPr/>
            </a:pPr>
            <a:r>
              <a:rPr lang="gl-ES" sz="2400" dirty="0" smtClean="0"/>
              <a:t>revisa a </a:t>
            </a:r>
            <a:r>
              <a:rPr lang="gl-ES" sz="2400" dirty="0" smtClean="0">
                <a:solidFill>
                  <a:schemeClr val="hlink"/>
                </a:solidFill>
              </a:rPr>
              <a:t>ortografía e a expresión</a:t>
            </a:r>
            <a:r>
              <a:rPr lang="gl-ES" sz="2400" dirty="0" smtClean="0"/>
              <a:t> (</a:t>
            </a:r>
            <a:r>
              <a:rPr lang="gl-ES" sz="2400" dirty="0" smtClean="0"/>
              <a:t>relé </a:t>
            </a:r>
            <a:r>
              <a:rPr lang="gl-ES" sz="2400" dirty="0" smtClean="0"/>
              <a:t>todo o traballo) </a:t>
            </a:r>
            <a:r>
              <a:rPr lang="gl-ES" sz="2400" dirty="0" smtClean="0"/>
              <a:t>Os correctores e os tradutores automáticos </a:t>
            </a:r>
            <a:r>
              <a:rPr lang="gl-ES" sz="2400" dirty="0" smtClean="0"/>
              <a:t>están aí como axuda, pero </a:t>
            </a:r>
            <a:r>
              <a:rPr lang="gl-ES" sz="2400" dirty="0" smtClean="0">
                <a:solidFill>
                  <a:srgbClr val="E9B011"/>
                </a:solidFill>
              </a:rPr>
              <a:t>non pensan nin redactan por ti.</a:t>
            </a:r>
          </a:p>
          <a:p>
            <a:pPr eaLnBrk="1" hangingPunct="1">
              <a:defRPr/>
            </a:pPr>
            <a:endParaRPr lang="gl-ES" dirty="0" smtClean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A92A36-AF3B-4485-B3CD-AF4A7A1726BD}" type="slidenum">
              <a:rPr lang="gl-ES" smtClean="0"/>
              <a:pPr/>
              <a:t>30</a:t>
            </a:fld>
            <a:endParaRPr lang="gl-ES" smtClean="0"/>
          </a:p>
        </p:txBody>
      </p:sp>
      <p:sp>
        <p:nvSpPr>
          <p:cNvPr id="5" name="4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7" name="4 Título"/>
          <p:cNvSpPr txBox="1">
            <a:spLocks/>
          </p:cNvSpPr>
          <p:nvPr/>
        </p:nvSpPr>
        <p:spPr bwMode="auto">
          <a:xfrm>
            <a:off x="227013" y="452406"/>
            <a:ext cx="634525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gl-ES" sz="5400" kern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ELABORAR O MATERIAL</a:t>
            </a:r>
            <a:endParaRPr kumimoji="0" lang="gl-ES" sz="5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 bwMode="auto">
          <a:xfrm>
            <a:off x="214290" y="2238356"/>
            <a:ext cx="6286501" cy="114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6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ANALIZA</a:t>
            </a:r>
            <a:endParaRPr lang="gl-ES" sz="6600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357298" y="5381628"/>
            <a:ext cx="4143404" cy="2928958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gl-ES" dirty="0" smtClean="0"/>
              <a:t>DECIDE O FORMATO:</a:t>
            </a:r>
          </a:p>
          <a:p>
            <a:pPr algn="ctr" eaLnBrk="1" hangingPunct="1">
              <a:buNone/>
              <a:defRPr/>
            </a:pPr>
            <a:r>
              <a:rPr lang="gl-ES" dirty="0" smtClean="0">
                <a:solidFill>
                  <a:srgbClr val="E9B011"/>
                </a:solidFill>
              </a:rPr>
              <a:t>Presentación</a:t>
            </a:r>
          </a:p>
          <a:p>
            <a:pPr algn="ctr" eaLnBrk="1" hangingPunct="1">
              <a:buNone/>
              <a:defRPr/>
            </a:pPr>
            <a:r>
              <a:rPr lang="gl-ES" dirty="0" err="1" smtClean="0">
                <a:solidFill>
                  <a:srgbClr val="FF0000"/>
                </a:solidFill>
              </a:rPr>
              <a:t>Blog</a:t>
            </a:r>
            <a:endParaRPr lang="gl-ES" dirty="0" smtClean="0">
              <a:solidFill>
                <a:srgbClr val="FF0000"/>
              </a:solidFill>
            </a:endParaRPr>
          </a:p>
          <a:p>
            <a:pPr algn="ctr" eaLnBrk="1" hangingPunct="1">
              <a:buNone/>
              <a:defRPr/>
            </a:pPr>
            <a:r>
              <a:rPr lang="gl-ES" dirty="0" smtClean="0">
                <a:solidFill>
                  <a:srgbClr val="C00000"/>
                </a:solidFill>
              </a:rPr>
              <a:t>P</a:t>
            </a:r>
            <a:r>
              <a:rPr lang="gl-ES" dirty="0" smtClean="0">
                <a:solidFill>
                  <a:srgbClr val="C00000"/>
                </a:solidFill>
              </a:rPr>
              <a:t>áxina web</a:t>
            </a:r>
            <a:endParaRPr lang="gl-ES" sz="2400" dirty="0" smtClean="0">
              <a:solidFill>
                <a:srgbClr val="C00000"/>
              </a:solidFill>
            </a:endParaRPr>
          </a:p>
        </p:txBody>
      </p:sp>
      <p:sp>
        <p:nvSpPr>
          <p:cNvPr id="23556" name="AutoShape 5" descr="data:image/jpeg;base64,/9j/4AAQSkZJRgABAQAAAQABAAD/2wCEAAkGBxQSEhUUEhQUFRUUFxcUFxcVFxUUFRQVFxQXFxQYFxgYHCggGBwlHBgUITEhJSksLi4uFx8zODMsNygtLisBCgoKBQUFDgUFDisZExkrKysrKysrKysrKysrKysrKysrKysrKysrKysrKysrKysrKysrKysrKysrKysrKysrK//AABEIAL4BCgMBIgACEQEDEQH/xAAcAAABBQEBAQAAAAAAAAAAAAADAQIEBQYHAAj/xABAEAACAQIEBAMFBgQFAgcAAAABAgADEQQSITEFBkFRYXGBEyKRofAHMlKxwdEjQuHxFDNDYpIkghVTY6Kys8L/xAAUAQEAAAAAAAAAAAAAAAAAAAAA/8QAFBEBAAAAAAAAAAAAAAAAAAAAAP/aAAwDAQACEQMRAD8A4bPT0cBAQCLaOAigQEAjrRQI4LAaBFyx1o4CA0CKBHhYtoDAsXLHhY60AeWLlhMs9lgDyz1oXLPWgDyxMsNlnrQA2nssKREIgCyxMsNliZYAcsS0MRGkQBZYmWFyzuP2dckYNOGpXx1BKr4m9UZxcpTItTCm+lx71+7eAgcHIiWmi534OmExlSnRJNI2qUiTc5G2UnuCGX0vKMUSQSASFtmIBIW5sMx6XOmsAEaRCERLQBERIQiNIgNnp6egOCxwEUCOAgIBHARQI4CAgWOAigR4EBoEcFjwu57WuegvtftFAgNyxQI8LHBYDAsULCBY4LAEFjssJljssAQWeywuWeCwBZZ7LDWniIAcsTLDZZ7LAAUiFYcrGlYAMsS0OVjWEC15K5eOPxtHD/yMc1U7WoprU16Ej3R4sJ9Cc2VESiEUBVQBVA0AUCwA8AJU/ZZyb/gMKa9Vf+pxCgtfelT3Wn4HYt46dBD4zhz46r7JWK00/wAx7bDsv+4627b+BDl2D5Rr8YxxNMFcNSK0qlc2yjLdmVAfvvdiLbDrOpcXwmCwOEOCp00FJ1KupFy5IsXdt2brfpptYS8xWMo4KgKVFQiItlA6fqSTcknUmcP595jLkgH3mv6DqYHOsvjfx7+MaRC5Y0iAIiNIhSsYRAGRG2hSIy0AgEcoihY8CAgEeFigRyiAgWOtHKsIFgfQn2Z0MM2DXD+zplKlNfaBlB9qxX3i/wCIm538LbTA8d+zsYPiNMOrNgKjkq1zewUt7F2GoNxa/Vet7z32b8aKALfVDb03H7ek7XTeni6JSoMysNR18CvYje8DBc3/AGe4bFYL2uAopSr0VJCU1Ciso1NNgNCx1s29/AziAX4jvoQeoI6GfSHBKzYWs2Hc3ynQ/iU6qbeXzBmB+2nlVaVRcbRWyVzlrAbLVP3X8M+x8QOrQOXhYoWECxQsAYWLlhQsXLAFli5YXLPZYAcsXLDZJ7LADliFYbLPZYACsQrDFYhWAAibz7JuTGxmIXEVB/0+HcE3/wBWqtmVAOoF1YnyHU2yvB+E1MVWp0KIJeo1h2UfzO3ZVFyfKfSfBOGjB0aeGw6qEpjcgkk7s52uzEk+sCwx6F7Ipt+I9h+8bVVKFLKtlA+fcnuTCVqmVb+N+vfc9fOYDnTmiysoPcaQMx9oHMupCnbTznJ8TVLsWbcyx4tjTVcknT8/GVxWAArGEQ7LGFYASIwiGIjCIAiIloQiNtAIBHgTyiPAgeAj1WKqx4EDyrHhYoWEAgS+EYk06qkaAkA/HSd05R4icq66es4GBOm8h8Zsq33/AF2gdO5gwPtMmIpj36YswG7U73+I1PqZMGGp4vDNRqqGSopVh4HYjsRoQehEBh+JahrWWwBO5JPQfn8IakvsXuv+W+o7KdyPAdv6QPm/mDgz4PEVcPU1NNrA/jQ6o3qpB87jpIAWdo+2HlwVqK4ylq9EBalrEPSuddOqE38mPaccCwGZYuWFCRQkAWWeywwWLkgByz2WGyz2WADLEyw+WJlgAyxpWSCk3f2WcoHFVhiKq/wKLaXGlWoNlHdV6+OnewbP7K+UBhKIr1V/6isux3pUzqF7gn3SfIDpNnjMQiDX89bwuLq5RMRx3HgA63MCHzJx3JcJYX7Fr/Mzk/MGOZmtmveXXMHExraQOWeUcTxFyaYC0wffrPcU17gfjb/aPUiBlisYVnasXwfh2Awz0PZpWLg+0q1QDUJtuh/07dAvnqdZxnLAAVjGWHIjGWBHIjCIdlgyIASI20KRGZYBQI9VnkEKogeUQiieAhFEBAIRVngsIqwPBZZcGxTU30O/59JBVZacG4FXxRYUKZcpYn3kW172ALEXJsdBrA6fy5zM9gCRbtdd++ovN1gXWslmykHcKPUa3O284bwmsyOadVWR0NmVgUYeYOonROBcVygWI/5a/OBrMLhsjFTp0IF8rA9wb/V5wjnDgZweLq0bWTNnp9jSbVbeWq/9s+gadUVlBUjMNdNPSYz7VeBmvhlxCqfaYe+boTRP3vPKbN5ZoHGskcEhAscEgCyz2WHCT2WAHLPZYbLPZYALRCs0VHh1LD5TjFdnOvsFbIVX/wBVtwT+EWI6kHSX9PhfDcXTtRV8PUtvnZwD2dXJuPEWgUXIvKJx9YhiVo0rGow3N9kU9zY69B5id4w9CnRprTpgIiAKqroABsBMRyO5wGFFOoozNVqE5SCG97IpB6jKinyImmrcSVxcfCBJxWKWxuZzvmfGZmFOmuZ2NgAAdTt5zTYjGZhlFr62vY38N9Jhf8YtPF+0CWNFiWU3W+hDC3TQ3gSeD/ZwKr+0x1TS1/Y0Tt/tep+eX0MteZuZ6VCiKOGCpTRcqhNAANrTPcR56qvcDIi32Qa/8jrMRxPGGox10veAHivE3rMSxOsrSJIIg2WBHIjCJIIg2ECOywbCSCINlgRyI3LCsIy0AqiGAjVEKogeVYRRPKIRRA8FhQsRRCqIHlWXPAeLthycpIBIOncDrKtVhVWB1bhvGaHEafs8QAbe6tSw9pTPdWOo6abHYyFwqmiMyta6sVvqL5WIuBc72mD4dimpNddL7/Xea+hjRUBZCqk6sT00FySB+Z6wN7w3GKpGWw9b/npNNTqLUW+hB0IOoPceInLsDiydBcjv3+O00vDOOpSNncWvYjz8esDnfPPK5wVf3ATQq3amfw96Z8uncW7GZ0LO6cTwlPG0atByLEZkbfI4+6w+WnYkTitbDlGZGFmRirDezKbEX8xAjBYuSHCRRTgR8kveWaSoKtdhdqSgURv/ABmvZ7f7AL+bA7iVXs5peWsKGouW2Vyf/YtoFNgOFPiahLE2Grse3UyuxmJ9lWOQ5bG2lxpNjxXGJhaIpp95/eY31J6ek57xOujMTqT4de0DqvK2O9qArm5Uddddif7S4rUspzLt1HXtMZyo7e1FlNtfe/l8jOg4Zg2lr+UCPToq3vZb+F7EfXjpKbmzham1emp+7lqX1YAaBjbQrbS47DaaY0FvcH46Q1Cu1PUm463Gb+0D54enYnW+trwTLOz8w8iYXFgvhbYesdbZStJz1uo+6fFfUGY/C/Zlj3Yhkp0wDbM9QEMO6hMx+IEDCssNw7hVbENkoUqlVhuEUsF7ZjsvqROw8E+yWglmxVR65/Av8Kn62Oc/8h5TcYbDpQUU6NNaaLYBUUKoubXsIHBKX2acSYX/AMNl8Gq0QfgHlLxvlbGYQE4jD1EUbvYPTHiXQlV9SJ9EYjjmUkaEgkb9if0gMLx4ucpS6n3SSVA13Bv9awPmJljCJ2bnr7OqFRWrYC1OqLsaG1Op3CD/AEn00H3SdLC+YcbI+tvjAAwg7Q7CMtAKohVEYohQIGn5U5QfF/xHYUqANs5F2cg6hASBpqCxNgeja23fDuUOFpa4NYjTM9VyT/202VflKHDcyLTpKiGwACrrbKgFtPPb495EbmUFwRYHa40v594G2xHKHDnsBRyHoUeqpHpmIPqJnOJ/Z1pmwlUv1yVbBj5OoAv4EDzlhy9zLc2Fjp876fO3/GbPAUwQCNQRuPMBfLQX/eBw3F4GpRfJVRkbswtcdx0I8RpGqs+gMZw2lWXJVRai9mF9e47HxGsq6PJmEpG6UKfhnBrf/YSBA5XwDgNTFG6gimv36myjwUnQt4dOthNRW4aosr1ESmv3aVM5206sR7t+5ve81mOwwvZnfQfdIsLeFja3lID+yXYC/e353gUoxQAyUaZA/E2p85FrcLJuSTfe/iOmnprLqtYi9z6eETDvrrtv/SBacPxGVEbe4t11I229JW8R5TXFVGqI5ouxuyuudGNtxqCvjv6TS8Bq4ewU6EG4zd/q0g8xY+ilX+JWyUwoYgH3nOtx5eUDGY7k7EUwSPZVQP8Aynu3/FgCT4C5lDljuPc1tiqy08ImWih0LXubbsB08z+15FQliWY3JJJPUk7n1MCNkmm5dxYp4ep4Et/8dZQZJb8uhSzU3+64K/EWP6QIfNuFao6MpzCoosflr63lZyTwKnUxd8SMyU1LBehfMMuYDcb6eU3uH4EiKaddyBtTffKfHw2lPQ4OaFZmB0sSSNVyi9jf63ga6rVQKAiqAOwtp4RmEqZTpYW8ozJ/DUmx2Ovy+cEKn4emh7eusC7pV7+XrJ+F17eo19JnaGIIPXz/AKS7whO5I8dfWBdII6VLcXUaAdbaSLi+YFTXqOkC/ZrC5mP5k5pSndVNzpbxIOomL5o57drqCbdhMNi8W9TViden9YGoxfMTZzc7kE66E9/UD4iEwnMYXQnQ6GYeprvr013gWEDpGO5nsA+a/wDIxv1A0PqPyM5jxCoHq1GGzO7DyZyf1jmJ2ufK8CwgR2EbaFYQcAqCFURiCGQQHBbxRhVPQ/ExyCGQQH4Yug9xiL99frrNjyxzm9EhaguDp4ekySiF9mCLGB2/CcfSooKEeR6fKWC49WGpG3h5aTiPCuIez913J7Xta36zUcP4jTa2V9fkYGo4vVv1v9WH0ZR1H8frzi43GWHeZ+vjWzaX1+vSBfgqBve0Wpj120EztPEPfWMxFS/WBb1eIEbGQccada3tlD9Bm6d5WvWMFxbEFKDPa5VSw8+kCzoYKhTzZWRXtot9T1IFhYHwJF7xwSZPku9eoXYf5eu5N2a4H/6PnabYU4EbJHUiVIYbg3h8k8UgaDEY0YmlYHzHW46yjrPUT2dD2pYO1yPAam5+XrIT4dw2am+W+4tcecJwzBv/AIlXOZrJa57km9uw2+EDWJiHJANgumx3lmht0+B0377k2tIFU+7a20ElZiCPy06dYE3E4kDTrfp/T9YbCVmOpBVfHaw7SmGLSiB7QggA6E6gfGZzjHMj1brSNlHp5QNRxvmOlTHu2J9DMdxTm3MCLfPeZ/F1Cd2vBYXDX99vQfrAdUJY5mFuw/fxg2EkusCwgRnECwkplgXECKwgnEkMIFhAARGWhWEZaARYVRBqIZBAKghkEGghlEAiCGURiCGUQEqYdXFmH7jxErxnota5tuDff9ZcIIuIwodbdeh7H9oB+G8xlbK+o/OWlqdX3kJvfuNPWYoAoxUqR0I/bSTcJWdNUJI3te/x0/OBpzhzqLHz3Gsq3fKSD3lnwfi6N7ri19DfTp85Mx3DEdc1PWBQSwwi3A+fj4ayK9HKbEWj8LXANib/AA6bQD8Lp4LDtUFmotUyk5SGpXF7EKfeUHMdM1hpYS2yDoQR0I1BHQjwMif+BUcUVz1Att7WBPleWtXDBCVUgqugy7WG37QIuSeySTkiZIEUpLzCLkRGG+UHrfXa8q2SW2EuVUXGgHw7fXeBYU0zHMbWG4NtR4n63lfxjjtOmMqAX79YTGVCqaaAaWAG/wBXmbrUibk+P1e0Cg4nVZr1Khv2UnSVtXGsRoPhYy042i9c3oB+8g8KwHvF8rAKNM29z4dIA8LgmPvVPRbD5yY6yU4gXECG6wLCSqiwDiBGcQLiSXEA4gRmEC4kmoIBxAAwg7QrCDtAJThkEEkOkAqCHQQVOHQQCKIdBBIJIQQC0xDoINBDoIA8TgkqizjyI0IlX/gXw7C/vU2NrgAWPS46ed/hL+mI+thhUUo2zfQPxgVzcMVtbAetz+0tOGMU0uxHqB8ZB4TUaxXquhBEt8MdQToPL5aQLHEcOFddsp7m2ukyfGeBV6V2AuPCb3Clbfev5aekmVWTL+h6/KBx2hSxTH+HTqnpopt8dpvOXcFUp0v4x99je175RYAC/U6X9Zo6lEFQeth9a+cAEgRvZzxpyXkiFIEI054toFsTbbT49NpJZIGoLbQDWutzpp1PXwt6SHUoE9R8AbfnHUsSCLX8OvqPOEAGW4/l6d+3zgZvi9EmoFBI8dL+mmktOFcPUoyAG9rA679PnaJiqalwR9bS14dTym5t84GQqLAOJf8AM2B9nVJt7tT3x5/zD4/mJRuIEaoJGcSWwkdxAisIFxJDiBeBHcSO4kloBoEdhBwrxloDkh0gUh0gGSHSBWHSAZBDoIBBJCQJCQ6CBSHQQDoJJpiR0kqmIFaV9nWzAaNof0lsNTt266D85CxlM30Ek4XYXA7bX+fSBcYJ7DcgHf8At9dZJdifG3Tz+rbSNg6QG+/79v7Q7MFuL77W0P8AeAajiD7qdbanw1OnrJKpIOEN3FybgeWn0T8pbIkAPs4jJJgpxjpAgukBUWTXWR6ggUTe5UI6GGXEFR3X6+MJxGhex6jr4SDn1v1AubdR2/rAm5u4Fxr5jr6ywoNsPX9P3lGta+g0F9PPpLfCVhfXfbfw6d4EvjOENagVA9+n7y+I/mA9PyEwridFwte536WPhexmU5n4fkfONmOtujb39R87wM64kdxJLyPUgRngHkipAPAjvAOJIeAqQI7wcK8ZAVYdIBIdIB1h1gFh0gHSHpyOkkJAkpJCSOkPTgSUkqlIqSTTgBZ9TeOpIx0va5+UFRXX0hr2t4/qTrAtaF1H9TbzkisbgZupAtr1+vnIdIgd9LH9Nr94UnYj+Y7HYQJPDl/ik9Mttu30JfU5m+GV7VALDX08R9eM0KNAmLA1J7PGO0AFWRaskOZGqGBFxC3BHcShWqblSBptfXyH13l/Vmf4rTy1A3Q7wJNFdQdtL2Pz17byWXDW3HQ6keX5SvuBa4+Z/X8pKw7ZvI7eHWBbYZ7gdPHSTcbhhUp2OzDKfDsfQ2MqsO/QeN/nbyllh6ltDr+/94GBxuHNN2Rt1NvPsR4GQqk2nNeBDUva/wA1OwJ/EpNh6gn85iqhgR6kjvJDwDwAPAVId4CpAA8HCNB3gf/Z"/>
          <p:cNvSpPr>
            <a:spLocks noChangeAspect="1" noChangeArrowheads="1"/>
          </p:cNvSpPr>
          <p:nvPr/>
        </p:nvSpPr>
        <p:spPr bwMode="auto">
          <a:xfrm>
            <a:off x="122238" y="-207962"/>
            <a:ext cx="2286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23557" name="Picture 7" descr="http://compraventadecasas.com.mx/userfiles/image/folder/comunic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8" y="2047872"/>
            <a:ext cx="1878012" cy="140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 descr="http://4.bp.blogspot.com/-iarNCV6Z33E/UUZJV3b8-2I/AAAAAAAABoM/K4CULkHXi6s/s1600/mensaje_en_la_botel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3" y="2056097"/>
            <a:ext cx="1571635" cy="139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6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C28EE9-9260-4607-A9E8-9103A170A298}" type="slidenum">
              <a:rPr lang="gl-ES" smtClean="0"/>
              <a:pPr/>
              <a:t>31</a:t>
            </a:fld>
            <a:endParaRPr lang="gl-ES" smtClean="0"/>
          </a:p>
        </p:txBody>
      </p:sp>
      <p:sp>
        <p:nvSpPr>
          <p:cNvPr id="8" name="7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10" name="4 Título"/>
          <p:cNvSpPr txBox="1">
            <a:spLocks/>
          </p:cNvSpPr>
          <p:nvPr/>
        </p:nvSpPr>
        <p:spPr bwMode="auto">
          <a:xfrm>
            <a:off x="227013" y="452406"/>
            <a:ext cx="634525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gl-ES" sz="5400" kern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COMUNICAR A INFORMACIÓN</a:t>
            </a:r>
            <a:endParaRPr kumimoji="0" lang="gl-ES" sz="5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2786058" y="3809992"/>
            <a:ext cx="1285884" cy="128588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Arial Black" pitchFamily="34" charset="0"/>
              </a:rPr>
              <a:t>1</a:t>
            </a:r>
            <a:endParaRPr lang="gl-ES" sz="6000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42918" y="5264164"/>
            <a:ext cx="5715040" cy="4046554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gl-ES" dirty="0" smtClean="0"/>
              <a:t>Observa </a:t>
            </a:r>
            <a:r>
              <a:rPr lang="gl-ES" dirty="0" smtClean="0"/>
              <a:t>unha certa etiqueta</a:t>
            </a:r>
          </a:p>
          <a:p>
            <a:pPr marL="263525" lvl="3" eaLnBrk="1" hangingPunct="1">
              <a:defRPr/>
            </a:pPr>
            <a:r>
              <a:rPr lang="gl-ES" sz="1800" dirty="0" smtClean="0"/>
              <a:t> </a:t>
            </a:r>
            <a:r>
              <a:rPr lang="gl-ES" sz="2400" dirty="0" smtClean="0"/>
              <a:t>se o teu traballo é interesante e orixinal, podes </a:t>
            </a:r>
            <a:r>
              <a:rPr lang="gl-ES" sz="2400" dirty="0" smtClean="0"/>
              <a:t>compartilo, </a:t>
            </a:r>
            <a:r>
              <a:rPr lang="gl-ES" sz="2400" dirty="0" smtClean="0"/>
              <a:t>indicando sempre a procedencia dos materiais alleos que </a:t>
            </a:r>
            <a:r>
              <a:rPr lang="gl-ES" sz="2400" dirty="0" smtClean="0"/>
              <a:t>inclúes.</a:t>
            </a:r>
            <a:endParaRPr lang="gl-ES" sz="2400" dirty="0" smtClean="0"/>
          </a:p>
          <a:p>
            <a:pPr marL="263525" lvl="3" eaLnBrk="1" hangingPunct="1">
              <a:defRPr/>
            </a:pPr>
            <a:r>
              <a:rPr lang="gl-ES" sz="2400" dirty="0" smtClean="0"/>
              <a:t>se o que vés de facer é un refrito, non contamines máis a </a:t>
            </a:r>
            <a:r>
              <a:rPr lang="gl-ES" sz="2400" dirty="0" smtClean="0"/>
              <a:t>Rede: </a:t>
            </a:r>
            <a:r>
              <a:rPr lang="gl-ES" sz="2400" dirty="0" smtClean="0"/>
              <a:t>xa hai </a:t>
            </a:r>
            <a:r>
              <a:rPr lang="gl-ES" sz="2400" dirty="0" smtClean="0"/>
              <a:t>moitos</a:t>
            </a:r>
            <a:r>
              <a:rPr lang="gl-ES" sz="2400" dirty="0" smtClean="0"/>
              <a:t>!</a:t>
            </a:r>
            <a:endParaRPr lang="gl-ES" sz="2400" dirty="0" smtClean="0"/>
          </a:p>
        </p:txBody>
      </p:sp>
      <p:sp>
        <p:nvSpPr>
          <p:cNvPr id="23556" name="AutoShape 5" descr="data:image/jpeg;base64,/9j/4AAQSkZJRgABAQAAAQABAAD/2wCEAAkGBxQSEhUUEhQUFRUUFxcUFxcVFxUUFRQVFxQXFxQYFxgYHCggGBwlHBgUITEhJSksLi4uFx8zODMsNygtLisBCgoKBQUFDgUFDisZExkrKysrKysrKysrKysrKysrKysrKysrKysrKysrKysrKysrKysrKysrKysrKysrKysrK//AABEIAL4BCgMBIgACEQEDEQH/xAAcAAABBQEBAQAAAAAAAAAAAAADAQIEBQYHAAj/xABAEAACAQIEBAMFBgQFAgcAAAABAgADEQQSITEFBkFRYXGBEyKRofAHMlKxwdEjQuHxFDNDYpIkghVTY6Kys8L/xAAUAQEAAAAAAAAAAAAAAAAAAAAA/8QAFBEBAAAAAAAAAAAAAAAAAAAAAP/aAAwDAQACEQMRAD8A4bPT0cBAQCLaOAigQEAjrRQI4LAaBFyx1o4CA0CKBHhYtoDAsXLHhY60AeWLlhMs9lgDyz1oXLPWgDyxMsNlnrQA2nssKREIgCyxMsNliZYAcsS0MRGkQBZYmWFyzuP2dckYNOGpXx1BKr4m9UZxcpTItTCm+lx71+7eAgcHIiWmi534OmExlSnRJNI2qUiTc5G2UnuCGX0vKMUSQSASFtmIBIW5sMx6XOmsAEaRCERLQBERIQiNIgNnp6egOCxwEUCOAgIBHARQI4CAgWOAigR4EBoEcFjwu57WuegvtftFAgNyxQI8LHBYDAsULCBY4LAEFjssJljssAQWeywuWeCwBZZ7LDWniIAcsTLDZZ7LAAUiFYcrGlYAMsS0OVjWEC15K5eOPxtHD/yMc1U7WoprU16Ej3R4sJ9Cc2VESiEUBVQBVA0AUCwA8AJU/ZZyb/gMKa9Vf+pxCgtfelT3Wn4HYt46dBD4zhz46r7JWK00/wAx7bDsv+4627b+BDl2D5Rr8YxxNMFcNSK0qlc2yjLdmVAfvvdiLbDrOpcXwmCwOEOCp00FJ1KupFy5IsXdt2brfpptYS8xWMo4KgKVFQiItlA6fqSTcknUmcP595jLkgH3mv6DqYHOsvjfx7+MaRC5Y0iAIiNIhSsYRAGRG2hSIy0AgEcoihY8CAgEeFigRyiAgWOtHKsIFgfQn2Z0MM2DXD+zplKlNfaBlB9qxX3i/wCIm538LbTA8d+zsYPiNMOrNgKjkq1zewUt7F2GoNxa/Vet7z32b8aKALfVDb03H7ek7XTeni6JSoMysNR18CvYje8DBc3/AGe4bFYL2uAopSr0VJCU1Ciso1NNgNCx1s29/AziAX4jvoQeoI6GfSHBKzYWs2Hc3ynQ/iU6qbeXzBmB+2nlVaVRcbRWyVzlrAbLVP3X8M+x8QOrQOXhYoWECxQsAYWLlhQsXLAFli5YXLPZYAcsXLDZJ7LADliFYbLPZYACsQrDFYhWAAibz7JuTGxmIXEVB/0+HcE3/wBWqtmVAOoF1YnyHU2yvB+E1MVWp0KIJeo1h2UfzO3ZVFyfKfSfBOGjB0aeGw6qEpjcgkk7s52uzEk+sCwx6F7Ipt+I9h+8bVVKFLKtlA+fcnuTCVqmVb+N+vfc9fOYDnTmiysoPcaQMx9oHMupCnbTznJ8TVLsWbcyx4tjTVcknT8/GVxWAArGEQ7LGFYASIwiGIjCIAiIloQiNtAIBHgTyiPAgeAj1WKqx4EDyrHhYoWEAgS+EYk06qkaAkA/HSd05R4icq66es4GBOm8h8Zsq33/AF2gdO5gwPtMmIpj36YswG7U73+I1PqZMGGp4vDNRqqGSopVh4HYjsRoQehEBh+JahrWWwBO5JPQfn8IakvsXuv+W+o7KdyPAdv6QPm/mDgz4PEVcPU1NNrA/jQ6o3qpB87jpIAWdo+2HlwVqK4ylq9EBalrEPSuddOqE38mPaccCwGZYuWFCRQkAWWeywwWLkgByz2WGyz2WADLEyw+WJlgAyxpWSCk3f2WcoHFVhiKq/wKLaXGlWoNlHdV6+OnewbP7K+UBhKIr1V/6isux3pUzqF7gn3SfIDpNnjMQiDX89bwuLq5RMRx3HgA63MCHzJx3JcJYX7Fr/Mzk/MGOZmtmveXXMHExraQOWeUcTxFyaYC0wffrPcU17gfjb/aPUiBlisYVnasXwfh2Awz0PZpWLg+0q1QDUJtuh/07dAvnqdZxnLAAVjGWHIjGWBHIjCIdlgyIASI20KRGZYBQI9VnkEKogeUQiieAhFEBAIRVngsIqwPBZZcGxTU30O/59JBVZacG4FXxRYUKZcpYn3kW172ALEXJsdBrA6fy5zM9gCRbtdd++ovN1gXWslmykHcKPUa3O284bwmsyOadVWR0NmVgUYeYOonROBcVygWI/5a/OBrMLhsjFTp0IF8rA9wb/V5wjnDgZweLq0bWTNnp9jSbVbeWq/9s+gadUVlBUjMNdNPSYz7VeBmvhlxCqfaYe+boTRP3vPKbN5ZoHGskcEhAscEgCyz2WHCT2WAHLPZYbLPZYALRCs0VHh1LD5TjFdnOvsFbIVX/wBVtwT+EWI6kHSX9PhfDcXTtRV8PUtvnZwD2dXJuPEWgUXIvKJx9YhiVo0rGow3N9kU9zY69B5id4w9CnRprTpgIiAKqroABsBMRyO5wGFFOoozNVqE5SCG97IpB6jKinyImmrcSVxcfCBJxWKWxuZzvmfGZmFOmuZ2NgAAdTt5zTYjGZhlFr62vY38N9Jhf8YtPF+0CWNFiWU3W+hDC3TQ3gSeD/ZwKr+0x1TS1/Y0Tt/tep+eX0MteZuZ6VCiKOGCpTRcqhNAANrTPcR56qvcDIi32Qa/8jrMRxPGGox10veAHivE3rMSxOsrSJIIg2WBHIjCJIIg2ECOywbCSCINlgRyI3LCsIy0AqiGAjVEKogeVYRRPKIRRA8FhQsRRCqIHlWXPAeLthycpIBIOncDrKtVhVWB1bhvGaHEafs8QAbe6tSw9pTPdWOo6abHYyFwqmiMyta6sVvqL5WIuBc72mD4dimpNddL7/Xea+hjRUBZCqk6sT00FySB+Z6wN7w3GKpGWw9b/npNNTqLUW+hB0IOoPceInLsDiydBcjv3+O00vDOOpSNncWvYjz8esDnfPPK5wVf3ATQq3amfw96Z8uncW7GZ0LO6cTwlPG0atByLEZkbfI4+6w+WnYkTitbDlGZGFmRirDezKbEX8xAjBYuSHCRRTgR8kveWaSoKtdhdqSgURv/ABmvZ7f7AL+bA7iVXs5peWsKGouW2Vyf/YtoFNgOFPiahLE2Grse3UyuxmJ9lWOQ5bG2lxpNjxXGJhaIpp95/eY31J6ek57xOujMTqT4de0DqvK2O9qArm5Uddddif7S4rUspzLt1HXtMZyo7e1FlNtfe/l8jOg4Zg2lr+UCPToq3vZb+F7EfXjpKbmzham1emp+7lqX1YAaBjbQrbS47DaaY0FvcH46Q1Cu1PUm463Gb+0D54enYnW+trwTLOz8w8iYXFgvhbYesdbZStJz1uo+6fFfUGY/C/Zlj3Yhkp0wDbM9QEMO6hMx+IEDCssNw7hVbENkoUqlVhuEUsF7ZjsvqROw8E+yWglmxVR65/Av8Kn62Oc/8h5TcYbDpQUU6NNaaLYBUUKoubXsIHBKX2acSYX/AMNl8Gq0QfgHlLxvlbGYQE4jD1EUbvYPTHiXQlV9SJ9EYjjmUkaEgkb9if0gMLx4ucpS6n3SSVA13Bv9awPmJljCJ2bnr7OqFRWrYC1OqLsaG1Op3CD/AEn00H3SdLC+YcbI+tvjAAwg7Q7CMtAKohVEYohQIGn5U5QfF/xHYUqANs5F2cg6hASBpqCxNgeja23fDuUOFpa4NYjTM9VyT/202VflKHDcyLTpKiGwACrrbKgFtPPb495EbmUFwRYHa40v594G2xHKHDnsBRyHoUeqpHpmIPqJnOJ/Z1pmwlUv1yVbBj5OoAv4EDzlhy9zLc2Fjp876fO3/GbPAUwQCNQRuPMBfLQX/eBw3F4GpRfJVRkbswtcdx0I8RpGqs+gMZw2lWXJVRai9mF9e47HxGsq6PJmEpG6UKfhnBrf/YSBA5XwDgNTFG6gimv36myjwUnQt4dOthNRW4aosr1ESmv3aVM5206sR7t+5ve81mOwwvZnfQfdIsLeFja3lID+yXYC/e353gUoxQAyUaZA/E2p85FrcLJuSTfe/iOmnprLqtYi9z6eETDvrrtv/SBacPxGVEbe4t11I229JW8R5TXFVGqI5ouxuyuudGNtxqCvjv6TS8Bq4ewU6EG4zd/q0g8xY+ilX+JWyUwoYgH3nOtx5eUDGY7k7EUwSPZVQP8Aynu3/FgCT4C5lDljuPc1tiqy08ImWih0LXubbsB08z+15FQliWY3JJJPUk7n1MCNkmm5dxYp4ep4Et/8dZQZJb8uhSzU3+64K/EWP6QIfNuFao6MpzCoosflr63lZyTwKnUxd8SMyU1LBehfMMuYDcb6eU3uH4EiKaddyBtTffKfHw2lPQ4OaFZmB0sSSNVyi9jf63ga6rVQKAiqAOwtp4RmEqZTpYW8ozJ/DUmx2Ovy+cEKn4emh7eusC7pV7+XrJ+F17eo19JnaGIIPXz/AKS7whO5I8dfWBdII6VLcXUaAdbaSLi+YFTXqOkC/ZrC5mP5k5pSndVNzpbxIOomL5o57drqCbdhMNi8W9TViden9YGoxfMTZzc7kE66E9/UD4iEwnMYXQnQ6GYeprvr013gWEDpGO5nsA+a/wDIxv1A0PqPyM5jxCoHq1GGzO7DyZyf1jmJ2ufK8CwgR2EbaFYQcAqCFURiCGQQHBbxRhVPQ/ExyCGQQH4Yug9xiL99frrNjyxzm9EhaguDp4ekySiF9mCLGB2/CcfSooKEeR6fKWC49WGpG3h5aTiPCuIez913J7Xta36zUcP4jTa2V9fkYGo4vVv1v9WH0ZR1H8frzi43GWHeZ+vjWzaX1+vSBfgqBve0Wpj120EztPEPfWMxFS/WBb1eIEbGQccada3tlD9Bm6d5WvWMFxbEFKDPa5VSw8+kCzoYKhTzZWRXtot9T1IFhYHwJF7xwSZPku9eoXYf5eu5N2a4H/6PnabYU4EbJHUiVIYbg3h8k8UgaDEY0YmlYHzHW46yjrPUT2dD2pYO1yPAam5+XrIT4dw2am+W+4tcecJwzBv/AIlXOZrJa57km9uw2+EDWJiHJANgumx3lmht0+B0377k2tIFU+7a20ElZiCPy06dYE3E4kDTrfp/T9YbCVmOpBVfHaw7SmGLSiB7QggA6E6gfGZzjHMj1brSNlHp5QNRxvmOlTHu2J9DMdxTm3MCLfPeZ/F1Cd2vBYXDX99vQfrAdUJY5mFuw/fxg2EkusCwgRnECwkplgXECKwgnEkMIFhAARGWhWEZaARYVRBqIZBAKghkEGghlEAiCGURiCGUQEqYdXFmH7jxErxnota5tuDff9ZcIIuIwodbdeh7H9oB+G8xlbK+o/OWlqdX3kJvfuNPWYoAoxUqR0I/bSTcJWdNUJI3te/x0/OBpzhzqLHz3Gsq3fKSD3lnwfi6N7ri19DfTp85Mx3DEdc1PWBQSwwi3A+fj4ayK9HKbEWj8LXANib/AA6bQD8Lp4LDtUFmotUyk5SGpXF7EKfeUHMdM1hpYS2yDoQR0I1BHQjwMif+BUcUVz1Att7WBPleWtXDBCVUgqugy7WG37QIuSeySTkiZIEUpLzCLkRGG+UHrfXa8q2SW2EuVUXGgHw7fXeBYU0zHMbWG4NtR4n63lfxjjtOmMqAX79YTGVCqaaAaWAG/wBXmbrUibk+P1e0Cg4nVZr1Khv2UnSVtXGsRoPhYy042i9c3oB+8g8KwHvF8rAKNM29z4dIA8LgmPvVPRbD5yY6yU4gXECG6wLCSqiwDiBGcQLiSXEA4gRmEC4kmoIBxAAwg7QrCDtAJThkEEkOkAqCHQQVOHQQCKIdBBIJIQQC0xDoINBDoIA8TgkqizjyI0IlX/gXw7C/vU2NrgAWPS46ed/hL+mI+thhUUo2zfQPxgVzcMVtbAetz+0tOGMU0uxHqB8ZB4TUaxXquhBEt8MdQToPL5aQLHEcOFddsp7m2ukyfGeBV6V2AuPCb3Clbfev5aekmVWTL+h6/KBx2hSxTH+HTqnpopt8dpvOXcFUp0v4x99je175RYAC/U6X9Zo6lEFQeth9a+cAEgRvZzxpyXkiFIEI054toFsTbbT49NpJZIGoLbQDWutzpp1PXwt6SHUoE9R8AbfnHUsSCLX8OvqPOEAGW4/l6d+3zgZvi9EmoFBI8dL+mmktOFcPUoyAG9rA679PnaJiqalwR9bS14dTym5t84GQqLAOJf8AM2B9nVJt7tT3x5/zD4/mJRuIEaoJGcSWwkdxAisIFxJDiBeBHcSO4kloBoEdhBwrxloDkh0gUh0gGSHSBWHSAZBDoIBBJCQJCQ6CBSHQQDoJJpiR0kqmIFaV9nWzAaNof0lsNTt266D85CxlM30Ek4XYXA7bX+fSBcYJ7DcgHf8At9dZJdifG3Tz+rbSNg6QG+/79v7Q7MFuL77W0P8AeAajiD7qdbanw1OnrJKpIOEN3FybgeWn0T8pbIkAPs4jJJgpxjpAgukBUWTXWR6ggUTe5UI6GGXEFR3X6+MJxGhex6jr4SDn1v1AubdR2/rAm5u4Fxr5jr6ywoNsPX9P3lGta+g0F9PPpLfCVhfXfbfw6d4EvjOENagVA9+n7y+I/mA9PyEwridFwte536WPhexmU5n4fkfONmOtujb39R87wM64kdxJLyPUgRngHkipAPAjvAOJIeAqQI7wcK8ZAVYdIBIdIB1h1gFh0gHSHpyOkkJAkpJCSOkPTgSUkqlIqSTTgBZ9TeOpIx0va5+UFRXX0hr2t4/qTrAtaF1H9TbzkisbgZupAtr1+vnIdIgd9LH9Nr94UnYj+Y7HYQJPDl/ik9Mttu30JfU5m+GV7VALDX08R9eM0KNAmLA1J7PGO0AFWRaskOZGqGBFxC3BHcShWqblSBptfXyH13l/Vmf4rTy1A3Q7wJNFdQdtL2Pz17byWXDW3HQ6keX5SvuBa4+Z/X8pKw7ZvI7eHWBbYZ7gdPHSTcbhhUp2OzDKfDsfQ2MqsO/QeN/nbyllh6ltDr+/94GBxuHNN2Rt1NvPsR4GQqk2nNeBDUva/wA1OwJ/EpNh6gn85iqhgR6kjvJDwDwAPAVId4CpAA8HCNB3gf/Z"/>
          <p:cNvSpPr>
            <a:spLocks noChangeAspect="1" noChangeArrowheads="1"/>
          </p:cNvSpPr>
          <p:nvPr/>
        </p:nvSpPr>
        <p:spPr bwMode="auto">
          <a:xfrm>
            <a:off x="122238" y="-207962"/>
            <a:ext cx="2286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23557" name="Picture 7" descr="http://compraventadecasas.com.mx/userfiles/image/folder/comunic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8" y="2047872"/>
            <a:ext cx="1878012" cy="140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 descr="http://4.bp.blogspot.com/-iarNCV6Z33E/UUZJV3b8-2I/AAAAAAAABoM/K4CULkHXi6s/s1600/mensaje_en_la_botel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3" y="2056097"/>
            <a:ext cx="1571635" cy="139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6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C28EE9-9260-4607-A9E8-9103A170A298}" type="slidenum">
              <a:rPr lang="gl-ES" smtClean="0"/>
              <a:pPr/>
              <a:t>32</a:t>
            </a:fld>
            <a:endParaRPr lang="gl-ES" smtClean="0"/>
          </a:p>
        </p:txBody>
      </p:sp>
      <p:sp>
        <p:nvSpPr>
          <p:cNvPr id="8" name="7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10" name="4 Título"/>
          <p:cNvSpPr txBox="1">
            <a:spLocks/>
          </p:cNvSpPr>
          <p:nvPr/>
        </p:nvSpPr>
        <p:spPr bwMode="auto">
          <a:xfrm>
            <a:off x="227013" y="452406"/>
            <a:ext cx="634525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gl-ES" sz="5400" kern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COMUNICAR A INFORMACIÓN</a:t>
            </a:r>
            <a:endParaRPr kumimoji="0" lang="gl-ES" sz="5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2571744" y="3667116"/>
            <a:ext cx="1285884" cy="128588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6000" dirty="0" smtClean="0">
                <a:latin typeface="Arial Black" pitchFamily="34" charset="0"/>
              </a:rPr>
              <a:t>2</a:t>
            </a:r>
            <a:endParaRPr lang="gl-ES" sz="6000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14356" y="5378477"/>
            <a:ext cx="5643583" cy="307498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gl-ES" dirty="0" smtClean="0"/>
              <a:t>Somete o teu traballo a xuízo </a:t>
            </a:r>
          </a:p>
          <a:p>
            <a:pPr marL="263525" lvl="3" eaLnBrk="1" hangingPunct="1">
              <a:lnSpc>
                <a:spcPct val="90000"/>
              </a:lnSpc>
              <a:defRPr/>
            </a:pPr>
            <a:endParaRPr lang="gl-ES" sz="2400" dirty="0" smtClean="0"/>
          </a:p>
          <a:p>
            <a:pPr marL="263525" lvl="3" eaLnBrk="1" hangingPunct="1">
              <a:lnSpc>
                <a:spcPct val="90000"/>
              </a:lnSpc>
              <a:defRPr/>
            </a:pPr>
            <a:r>
              <a:rPr lang="gl-ES" sz="2400" dirty="0" smtClean="0"/>
              <a:t>Revisa </a:t>
            </a:r>
            <a:r>
              <a:rPr lang="gl-ES" sz="2400" dirty="0" smtClean="0"/>
              <a:t>os puntos fracos tanto do proceso como do resultado </a:t>
            </a:r>
          </a:p>
          <a:p>
            <a:pPr marL="263525" lvl="3" eaLnBrk="1" hangingPunct="1">
              <a:lnSpc>
                <a:spcPct val="90000"/>
              </a:lnSpc>
              <a:defRPr/>
            </a:pPr>
            <a:r>
              <a:rPr lang="gl-ES" sz="2400" dirty="0" smtClean="0"/>
              <a:t>Fai unha lista das habilidades que che faltan e das estratexias que che conviría adoptar no futuro. </a:t>
            </a:r>
          </a:p>
        </p:txBody>
      </p:sp>
      <p:pic>
        <p:nvPicPr>
          <p:cNvPr id="24580" name="Picture 5" descr="GF0MG8Z1"/>
          <p:cNvPicPr>
            <a:picLocks noChangeAspect="1" noChangeArrowheads="1"/>
          </p:cNvPicPr>
          <p:nvPr/>
        </p:nvPicPr>
        <p:blipFill>
          <a:blip r:embed="rId2" cstate="print"/>
          <a:srcRect t="8380" r="11963"/>
          <a:stretch>
            <a:fillRect/>
          </a:stretch>
        </p:blipFill>
        <p:spPr bwMode="auto">
          <a:xfrm>
            <a:off x="2214554" y="1809728"/>
            <a:ext cx="2270125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29546C-9DC4-4585-AED1-8B1AC0A2F7E7}" type="slidenum">
              <a:rPr lang="gl-ES" smtClean="0"/>
              <a:pPr/>
              <a:t>33</a:t>
            </a:fld>
            <a:endParaRPr lang="gl-ES" smtClean="0"/>
          </a:p>
        </p:txBody>
      </p:sp>
      <p:sp>
        <p:nvSpPr>
          <p:cNvPr id="7" name="4 Título"/>
          <p:cNvSpPr txBox="1">
            <a:spLocks/>
          </p:cNvSpPr>
          <p:nvPr/>
        </p:nvSpPr>
        <p:spPr bwMode="auto">
          <a:xfrm>
            <a:off x="227013" y="452406"/>
            <a:ext cx="634525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gl-ES" sz="5400" kern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j-ea"/>
                <a:cs typeface="+mj-cs"/>
              </a:rPr>
              <a:t>E, POR ÚLTIMO</a:t>
            </a:r>
            <a:endParaRPr kumimoji="0" lang="gl-ES" sz="5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5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8" name="Rectangle 3"/>
          <p:cNvSpPr txBox="1">
            <a:spLocks noRot="1" noChangeArrowheads="1"/>
          </p:cNvSpPr>
          <p:nvPr/>
        </p:nvSpPr>
        <p:spPr bwMode="auto">
          <a:xfrm>
            <a:off x="285728" y="4381519"/>
            <a:ext cx="6286501" cy="114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6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AVALÍATE</a:t>
            </a:r>
            <a:endParaRPr lang="gl-ES" sz="6600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00174" y="4310058"/>
            <a:ext cx="3857653" cy="3074985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gl-ES" dirty="0" smtClean="0"/>
              <a:t>porque </a:t>
            </a:r>
            <a:r>
              <a:rPr lang="gl-ES" dirty="0" smtClean="0"/>
              <a:t>es humano e, xa sabes</a:t>
            </a:r>
            <a:r>
              <a:rPr lang="gl-ES" dirty="0" smtClean="0"/>
              <a:t>...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gl-ES" dirty="0" smtClean="0"/>
              <a:t>errar </a:t>
            </a:r>
            <a:r>
              <a:rPr lang="gl-ES" dirty="0" smtClean="0"/>
              <a:t>é humano, pero non hai nada máis intelixente ca </a:t>
            </a:r>
            <a:r>
              <a:rPr lang="gl-ES" dirty="0" smtClean="0"/>
              <a:t>un ser </a:t>
            </a:r>
            <a:r>
              <a:rPr lang="gl-ES" dirty="0" smtClean="0"/>
              <a:t>humano. </a:t>
            </a:r>
          </a:p>
        </p:txBody>
      </p:sp>
      <p:sp>
        <p:nvSpPr>
          <p:cNvPr id="24581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29546C-9DC4-4585-AED1-8B1AC0A2F7E7}" type="slidenum">
              <a:rPr lang="gl-ES" smtClean="0"/>
              <a:pPr/>
              <a:t>34</a:t>
            </a:fld>
            <a:endParaRPr lang="gl-ES" smtClean="0"/>
          </a:p>
        </p:txBody>
      </p:sp>
      <p:sp>
        <p:nvSpPr>
          <p:cNvPr id="6" name="5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8" name="Rectangle 3"/>
          <p:cNvSpPr txBox="1">
            <a:spLocks noRot="1" noChangeArrowheads="1"/>
          </p:cNvSpPr>
          <p:nvPr/>
        </p:nvSpPr>
        <p:spPr bwMode="auto">
          <a:xfrm>
            <a:off x="214290" y="2238356"/>
            <a:ext cx="6286501" cy="114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6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NON TE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gl-ES" sz="6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DESANIMES</a:t>
            </a:r>
            <a:endParaRPr lang="gl-ES" sz="6600" kern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3929066" y="7881958"/>
            <a:ext cx="1585045" cy="1856079"/>
            <a:chOff x="4027417" y="7946242"/>
            <a:chExt cx="1585045" cy="1856079"/>
          </a:xfrm>
        </p:grpSpPr>
        <p:sp>
          <p:nvSpPr>
            <p:cNvPr id="9" name="8 Rectángulo"/>
            <p:cNvSpPr/>
            <p:nvPr/>
          </p:nvSpPr>
          <p:spPr>
            <a:xfrm rot="18442008">
              <a:off x="3919494" y="8695687"/>
              <a:ext cx="1856079" cy="3571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4000" dirty="0" smtClean="0">
                <a:latin typeface="Arial Black" pitchFamily="34" charset="0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 rot="2020137">
              <a:off x="4027417" y="8760185"/>
              <a:ext cx="1585045" cy="3571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4000" dirty="0" smtClean="0"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2.gstatic.com/images?q=tbn:ANd9GcSHIQjHdM5mfAGrhb51_YJtaYAQDYSbbyhwVvEf5VZpAUP5aOUH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5453064"/>
            <a:ext cx="5072062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4" y="-47624"/>
            <a:ext cx="6357937" cy="1871663"/>
          </a:xfrm>
        </p:spPr>
        <p:txBody>
          <a:bodyPr/>
          <a:lstStyle/>
          <a:p>
            <a:pPr eaLnBrk="1" hangingPunct="1">
              <a:defRPr/>
            </a:pPr>
            <a:r>
              <a:rPr lang="gl-ES" sz="48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ALFABETIZACIÓN INFORMACIÓNAL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14501" y="5667374"/>
            <a:ext cx="3800475" cy="2928938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gl-ES" sz="2400" dirty="0" smtClean="0">
                <a:solidFill>
                  <a:srgbClr val="000000"/>
                </a:solidFill>
              </a:rPr>
              <a:t>A alfabetización </a:t>
            </a:r>
            <a:r>
              <a:rPr lang="gl-ES" sz="2400" dirty="0" err="1" smtClean="0">
                <a:solidFill>
                  <a:srgbClr val="000000"/>
                </a:solidFill>
              </a:rPr>
              <a:t>informacional</a:t>
            </a:r>
            <a:endParaRPr lang="gl-ES" sz="24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gl-ES" sz="2400" dirty="0" smtClean="0">
                <a:solidFill>
                  <a:srgbClr val="000000"/>
                </a:solidFill>
              </a:rPr>
              <a:t>(ALFIN)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gl-ES" sz="2400" dirty="0" smtClean="0">
                <a:solidFill>
                  <a:srgbClr val="000000"/>
                </a:solidFill>
              </a:rPr>
              <a:t>dános pistas para procurar a información na rede, para aprender a buscala e non perdernos nos seus labirintos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385E9-1F1F-45A9-8A22-8C164619126A}" type="slidenum">
              <a:rPr lang="gl-ES" smtClean="0"/>
              <a:pPr>
                <a:defRPr/>
              </a:pPr>
              <a:t>4</a:t>
            </a:fld>
            <a:endParaRPr lang="gl-ES" dirty="0"/>
          </a:p>
        </p:txBody>
      </p:sp>
      <p:sp>
        <p:nvSpPr>
          <p:cNvPr id="7" name="6 Rectángulo"/>
          <p:cNvSpPr/>
          <p:nvPr/>
        </p:nvSpPr>
        <p:spPr>
          <a:xfrm rot="20671073">
            <a:off x="4422776" y="8591551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pic>
        <p:nvPicPr>
          <p:cNvPr id="6151" name="Picture 4" descr="http://unaracnidounacamiseta.com/wp-content/uploads/2012/02/Elalfabetoparalosni%C3%B1osdehoyendia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9" y="1952624"/>
            <a:ext cx="4625975" cy="32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crypted-tbn2.gstatic.com/images?q=tbn:ANd9GcSHIQjHdM5mfAGrhb51_YJtaYAQDYSbbyhwVvEf5VZpAUP5aOUH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5453064"/>
            <a:ext cx="5072062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4" y="-47624"/>
            <a:ext cx="6357937" cy="1871663"/>
          </a:xfrm>
        </p:spPr>
        <p:txBody>
          <a:bodyPr/>
          <a:lstStyle/>
          <a:p>
            <a:pPr eaLnBrk="1" hangingPunct="1">
              <a:defRPr/>
            </a:pPr>
            <a:r>
              <a:rPr lang="gl-ES" sz="48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ALFABETIZACIÓN INFORMACIÓNAL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00150" y="5881689"/>
            <a:ext cx="4800600" cy="2530475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gl-ES" sz="3500" dirty="0" smtClean="0">
                <a:solidFill>
                  <a:srgbClr val="000000"/>
                </a:solidFill>
              </a:rPr>
              <a:t> </a:t>
            </a:r>
            <a:r>
              <a:rPr lang="gl-ES" sz="2400" dirty="0" smtClean="0">
                <a:solidFill>
                  <a:srgbClr val="000000"/>
                </a:solidFill>
              </a:rPr>
              <a:t>Así que este pode ser o título</a:t>
            </a:r>
            <a:r>
              <a:rPr lang="gl-ES" sz="3500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gl-ES" sz="3300" dirty="0" smtClean="0">
                <a:solidFill>
                  <a:srgbClr val="000000"/>
                </a:solidFill>
              </a:rPr>
              <a:t>De como facer un traballo de 10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gl-ES" sz="3300" dirty="0" smtClean="0">
                <a:solidFill>
                  <a:srgbClr val="000000"/>
                </a:solidFill>
              </a:rPr>
              <a:t>sendo un estudante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gl-ES" sz="3300" dirty="0" smtClean="0">
                <a:solidFill>
                  <a:srgbClr val="000000"/>
                </a:solidFill>
              </a:rPr>
              <a:t>do XXI</a:t>
            </a:r>
          </a:p>
        </p:txBody>
      </p:sp>
      <p:pic>
        <p:nvPicPr>
          <p:cNvPr id="7173" name="Picture 5" descr="ecole_2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39" y="2524125"/>
            <a:ext cx="3286125" cy="233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7786E-80AF-4573-AD33-A7E1D7BE7F74}" type="slidenum">
              <a:rPr lang="gl-ES" smtClean="0"/>
              <a:pPr>
                <a:defRPr/>
              </a:pPr>
              <a:t>5</a:t>
            </a:fld>
            <a:endParaRPr lang="gl-ES" dirty="0"/>
          </a:p>
        </p:txBody>
      </p:sp>
      <p:sp>
        <p:nvSpPr>
          <p:cNvPr id="7" name="6 Rectángulo"/>
          <p:cNvSpPr/>
          <p:nvPr/>
        </p:nvSpPr>
        <p:spPr>
          <a:xfrm rot="20671073">
            <a:off x="4422776" y="8591551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439" y="95250"/>
            <a:ext cx="6669087" cy="946150"/>
          </a:xfrm>
        </p:spPr>
        <p:txBody>
          <a:bodyPr/>
          <a:lstStyle/>
          <a:p>
            <a:pPr eaLnBrk="1" hangingPunct="1">
              <a:defRPr/>
            </a:pPr>
            <a:r>
              <a:rPr lang="gl-ES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TEN EN CONTA QUE</a:t>
            </a:r>
          </a:p>
        </p:txBody>
      </p:sp>
      <p:sp>
        <p:nvSpPr>
          <p:cNvPr id="1064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85750" y="5167314"/>
            <a:ext cx="6357938" cy="30718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gl-ES" sz="2000" dirty="0" smtClean="0"/>
              <a:t>Os ordenadores procesan información, pero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gl-ES" sz="2400" dirty="0" smtClean="0">
                <a:solidFill>
                  <a:schemeClr val="tx2">
                    <a:lumMod val="75000"/>
                  </a:schemeClr>
                </a:solidFill>
              </a:rPr>
              <a:t>A INFORMACIÓN NON É COÑECEMENTO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gl-ES" sz="2000" dirty="0" smtClean="0"/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gl-ES" sz="2000" dirty="0" smtClean="0"/>
              <a:t>Non hai nada máis intelixente ca un ser humano;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gl-ES" sz="2400" dirty="0" smtClean="0">
                <a:solidFill>
                  <a:schemeClr val="tx2">
                    <a:lumMod val="75000"/>
                  </a:schemeClr>
                </a:solidFill>
              </a:rPr>
              <a:t>LOGO TI ES O MÁIS INTELIXENTE QUE HAI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gl-ES" sz="2000" dirty="0" smtClean="0"/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gl-ES" sz="2000" dirty="0" smtClean="0"/>
              <a:t>As máquinas len,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gl-ES" sz="2000" dirty="0" smtClean="0"/>
              <a:t>pero os humanos comprendemos: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gl-ES" sz="2800" dirty="0" smtClean="0">
                <a:solidFill>
                  <a:schemeClr val="tx2">
                    <a:lumMod val="75000"/>
                  </a:schemeClr>
                </a:solidFill>
              </a:rPr>
              <a:t>INTENTA COMPRENDER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gl-ES" sz="700" dirty="0" smtClean="0"/>
          </a:p>
        </p:txBody>
      </p:sp>
      <p:pic>
        <p:nvPicPr>
          <p:cNvPr id="8196" name="Picture 5" descr="311766_10151003542927826_505968976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6" y="1309690"/>
            <a:ext cx="4570413" cy="3152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F13654-A81F-4A16-B385-487CCE4408C9}" type="slidenum">
              <a:rPr lang="gl-ES" smtClean="0"/>
              <a:pPr/>
              <a:t>6</a:t>
            </a:fld>
            <a:endParaRPr lang="gl-ES" smtClean="0"/>
          </a:p>
        </p:txBody>
      </p:sp>
      <p:sp>
        <p:nvSpPr>
          <p:cNvPr id="6" name="5 Rectángulo"/>
          <p:cNvSpPr/>
          <p:nvPr/>
        </p:nvSpPr>
        <p:spPr>
          <a:xfrm rot="20671073">
            <a:off x="4351338" y="8377238"/>
            <a:ext cx="2214562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85750" y="6810376"/>
            <a:ext cx="6572250" cy="1285875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gl-ES" sz="4400" dirty="0" smtClean="0"/>
              <a:t>Información...sí, sí…</a:t>
            </a:r>
          </a:p>
          <a:p>
            <a:pPr marL="609600" indent="-60960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gl-ES" sz="4400" dirty="0" smtClean="0">
                <a:solidFill>
                  <a:srgbClr val="FFFF00"/>
                </a:solidFill>
              </a:rPr>
              <a:t>PERO CAL?</a:t>
            </a:r>
            <a:endParaRPr lang="gl-ES" sz="4400" dirty="0" smtClean="0"/>
          </a:p>
          <a:p>
            <a:pPr marL="609600" indent="-609600" algn="ctr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gl-ES" sz="4400" dirty="0" smtClean="0"/>
          </a:p>
        </p:txBody>
      </p:sp>
      <p:pic>
        <p:nvPicPr>
          <p:cNvPr id="9219" name="Picture 7" descr="Information_Overload_by_sykotikscarecrow"/>
          <p:cNvPicPr>
            <a:picLocks noChangeAspect="1" noChangeArrowheads="1"/>
          </p:cNvPicPr>
          <p:nvPr/>
        </p:nvPicPr>
        <p:blipFill>
          <a:blip r:embed="rId2"/>
          <a:srcRect l="11003" t="7109" r="12337" b="22838"/>
          <a:stretch>
            <a:fillRect/>
          </a:stretch>
        </p:blipFill>
        <p:spPr bwMode="auto">
          <a:xfrm>
            <a:off x="2143125" y="3095625"/>
            <a:ext cx="26177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gl-ES" sz="54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PROCURAR INFORMACIÓN</a:t>
            </a:r>
            <a:endParaRPr lang="gl-ES" sz="54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221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21074A-C198-4ADB-B40D-256A4DF2830C}" type="slidenum">
              <a:rPr lang="gl-ES" smtClean="0"/>
              <a:pPr/>
              <a:t>7</a:t>
            </a:fld>
            <a:endParaRPr lang="gl-ES" smtClean="0"/>
          </a:p>
        </p:txBody>
      </p:sp>
      <p:sp>
        <p:nvSpPr>
          <p:cNvPr id="7" name="6 Rectángulo"/>
          <p:cNvSpPr/>
          <p:nvPr/>
        </p:nvSpPr>
        <p:spPr>
          <a:xfrm rot="20671073">
            <a:off x="4351338" y="8448676"/>
            <a:ext cx="2214562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" y="2559050"/>
            <a:ext cx="6215063" cy="3893374"/>
          </a:xfrm>
        </p:spPr>
        <p:txBody>
          <a:bodyPr lIns="36000" rIns="36000">
            <a:spAutoFit/>
          </a:bodyPr>
          <a:lstStyle/>
          <a:p>
            <a:pPr marL="1752600" lvl="3" indent="-3810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gl-ES" sz="1800" dirty="0" smtClean="0"/>
          </a:p>
          <a:p>
            <a:pPr marL="1371600" lvl="2" indent="-457200"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gl-ES" dirty="0" smtClean="0">
                <a:solidFill>
                  <a:srgbClr val="FFFF00"/>
                </a:solidFill>
              </a:rPr>
              <a:t>ASEGÚRATE DE QUE ENTENDICHES </a:t>
            </a:r>
          </a:p>
          <a:p>
            <a:pPr marL="1371600" lvl="2" indent="-457200"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gl-ES" dirty="0" smtClean="0">
                <a:solidFill>
                  <a:srgbClr val="FFFF00"/>
                </a:solidFill>
              </a:rPr>
              <a:t>QUE TIPO DE TRABALLO AFRONTAS </a:t>
            </a:r>
            <a:endParaRPr lang="gl-ES" sz="2000" dirty="0" smtClean="0">
              <a:solidFill>
                <a:srgbClr val="FFFF00"/>
              </a:solidFill>
            </a:endParaRPr>
          </a:p>
          <a:p>
            <a:pPr marL="1371600" lvl="2" indent="-457200" algn="ctr" eaLnBrk="1" hangingPunct="1">
              <a:spcBef>
                <a:spcPts val="0"/>
              </a:spcBef>
              <a:buFont typeface="Arial" charset="0"/>
              <a:buNone/>
              <a:defRPr/>
            </a:pPr>
            <a:endParaRPr lang="gl-ES" sz="3200" dirty="0" smtClean="0">
              <a:latin typeface="Arial Black" pitchFamily="34" charset="0"/>
            </a:endParaRPr>
          </a:p>
          <a:p>
            <a:pPr marL="1371600" lvl="2" indent="-457200"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gl-ES" sz="3200" dirty="0" smtClean="0">
                <a:latin typeface="Arial Black" pitchFamily="34" charset="0"/>
              </a:rPr>
              <a:t>UN TRABALLO DE</a:t>
            </a:r>
          </a:p>
          <a:p>
            <a:pPr marL="1371600" lvl="2" indent="-457200"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gl-ES" sz="3200" dirty="0" smtClean="0">
                <a:latin typeface="Arial Black" pitchFamily="34" charset="0"/>
              </a:rPr>
              <a:t>INVESTIGACIÓN?</a:t>
            </a:r>
          </a:p>
          <a:p>
            <a:pPr marL="609600" indent="-609600" algn="ctr" eaLnBrk="1" hangingPunct="1">
              <a:spcBef>
                <a:spcPts val="0"/>
              </a:spcBef>
              <a:defRPr/>
            </a:pPr>
            <a:endParaRPr lang="gl-ES" sz="2800" dirty="0" smtClean="0"/>
          </a:p>
          <a:p>
            <a:pPr marL="609600" indent="-609600" algn="ctr" eaLnBrk="1" hangingPunct="1">
              <a:spcBef>
                <a:spcPts val="0"/>
              </a:spcBef>
              <a:defRPr/>
            </a:pPr>
            <a:endParaRPr lang="gl-ES" sz="2800" dirty="0" smtClean="0"/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gl-ES" sz="2800" dirty="0" smtClean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gl-ES" sz="54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PROCURAR INFORMACIÓN</a:t>
            </a:r>
            <a:endParaRPr lang="gl-ES" sz="54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24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87828E-7C63-4ECC-BFCF-AF6D62C795FC}" type="slidenum">
              <a:rPr lang="gl-ES" smtClean="0"/>
              <a:pPr/>
              <a:t>8</a:t>
            </a:fld>
            <a:endParaRPr lang="gl-ES" smtClean="0"/>
          </a:p>
        </p:txBody>
      </p:sp>
      <p:pic>
        <p:nvPicPr>
          <p:cNvPr id="10245" name="Picture 2" descr="https://encrypted-tbn2.gstatic.com/images?q=tbn:ANd9GcSHIQjHdM5mfAGrhb51_YJtaYAQDYSbbyhwVvEf5VZpAUP5aOUH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5453064"/>
            <a:ext cx="5072062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6 Rectángulo"/>
          <p:cNvSpPr>
            <a:spLocks noChangeArrowheads="1"/>
          </p:cNvSpPr>
          <p:nvPr/>
        </p:nvSpPr>
        <p:spPr bwMode="auto">
          <a:xfrm>
            <a:off x="2000250" y="5810250"/>
            <a:ext cx="32146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l-ES" sz="2400">
                <a:solidFill>
                  <a:schemeClr val="bg1"/>
                </a:solidFill>
              </a:rPr>
              <a:t>Realízase unha investigación propia sobre o tema proposto, achegando os resultados que se obteñan ou ofrecendo novas perspectivas.</a:t>
            </a:r>
          </a:p>
        </p:txBody>
      </p:sp>
      <p:sp>
        <p:nvSpPr>
          <p:cNvPr id="9" name="8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encrypted-tbn2.gstatic.com/images?q=tbn:ANd9GcSHIQjHdM5mfAGrhb51_YJtaYAQDYSbbyhwVvEf5VZpAUP5aOUH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6" y="5243512"/>
            <a:ext cx="5072063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1439" y="2738439"/>
            <a:ext cx="6072187" cy="2357437"/>
          </a:xfrm>
        </p:spPr>
        <p:txBody>
          <a:bodyPr/>
          <a:lstStyle/>
          <a:p>
            <a:pPr marL="1752600" lvl="3" indent="-3810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gl-ES" sz="1800" dirty="0" smtClean="0"/>
          </a:p>
          <a:p>
            <a:pPr marL="1371600" lvl="2" indent="-45720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gl-ES" dirty="0" smtClean="0">
                <a:solidFill>
                  <a:srgbClr val="FFFF00"/>
                </a:solidFill>
              </a:rPr>
              <a:t>ASEGÚRATE DE QUE ENTENDICHES </a:t>
            </a:r>
          </a:p>
          <a:p>
            <a:pPr marL="1371600" lvl="2" indent="-45720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gl-ES" dirty="0" smtClean="0">
                <a:solidFill>
                  <a:srgbClr val="FFFF00"/>
                </a:solidFill>
              </a:rPr>
              <a:t>QUE TIPO DE TRABALLO AFRONTAS</a:t>
            </a:r>
          </a:p>
          <a:p>
            <a:pPr marL="1371600" lvl="2" indent="-457200" algn="ctr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gl-ES" sz="3200" dirty="0" smtClean="0">
              <a:latin typeface="Arial Black" pitchFamily="34" charset="0"/>
            </a:endParaRPr>
          </a:p>
          <a:p>
            <a:pPr marL="1371600" lvl="2" indent="-45720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gl-ES" sz="3200" dirty="0" smtClean="0">
                <a:latin typeface="Arial Black" pitchFamily="34" charset="0"/>
              </a:rPr>
              <a:t>UN EXPERIMENTO?</a:t>
            </a:r>
            <a:endParaRPr lang="gl-ES" sz="2800" dirty="0" smtClean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gl-ES" sz="5400" dirty="0" smtClean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PROCURAR INFORMACIÓN</a:t>
            </a:r>
            <a:endParaRPr lang="gl-ES" sz="54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269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5B38A9-15EA-4EEE-B7F5-CE3E4402B4C6}" type="slidenum">
              <a:rPr lang="gl-ES" smtClean="0"/>
              <a:pPr/>
              <a:t>9</a:t>
            </a:fld>
            <a:endParaRPr lang="gl-ES" smtClean="0"/>
          </a:p>
        </p:txBody>
      </p:sp>
      <p:sp>
        <p:nvSpPr>
          <p:cNvPr id="7" name="6 Rectángulo"/>
          <p:cNvSpPr/>
          <p:nvPr/>
        </p:nvSpPr>
        <p:spPr>
          <a:xfrm rot="20671073">
            <a:off x="4279901" y="8386762"/>
            <a:ext cx="2214563" cy="7858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l-ES" sz="4000" dirty="0">
                <a:latin typeface="Arial Black" pitchFamily="34" charset="0"/>
              </a:rPr>
              <a:t>ALFIN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214564" y="5738812"/>
            <a:ext cx="3000375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gl-ES" sz="2000" dirty="0">
                <a:solidFill>
                  <a:schemeClr val="bg1">
                    <a:lumMod val="75000"/>
                  </a:schemeClr>
                </a:solidFill>
              </a:rPr>
              <a:t>Un estudo experimental describe o que acontece en cada paso paso, compara os resultados con outras fontes e achega as conclusións que se acaden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0000"/>
        </a:solidFill>
        <a:ln>
          <a:noFill/>
        </a:ln>
      </a:spPr>
      <a:bodyPr rtlCol="0" anchor="ctr"/>
      <a:lstStyle>
        <a:defPPr algn="ctr">
          <a:defRPr sz="4000" dirty="0" smtClean="0">
            <a:latin typeface="Arial Black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895</TotalTime>
  <Words>1450</Words>
  <Application>Microsoft PowerPoint</Application>
  <PresentationFormat>A4 (210 x 297 mm)</PresentationFormat>
  <Paragraphs>282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Compass</vt:lpstr>
      <vt:lpstr>ALFABETIZACIÓN INFORMACIÓNAL</vt:lpstr>
      <vt:lpstr>ALFABETIZACIÓN INFORMACIÓNAL</vt:lpstr>
      <vt:lpstr>ALFABETIZACIÓN INFORMACIÓNAL</vt:lpstr>
      <vt:lpstr>ALFABETIZACIÓN INFORMACIÓNAL</vt:lpstr>
      <vt:lpstr>ALFABETIZACIÓN INFORMACIÓNAL</vt:lpstr>
      <vt:lpstr>TEN EN CONTA QUE</vt:lpstr>
      <vt:lpstr>PROCURAR INFORMACIÓN</vt:lpstr>
      <vt:lpstr>PROCURAR INFORMACIÓN</vt:lpstr>
      <vt:lpstr>PROCURAR INFORMACIÓN</vt:lpstr>
      <vt:lpstr>PROCURAR INFORMACIÓN</vt:lpstr>
      <vt:lpstr>PROCURAR INFORMACIÓN</vt:lpstr>
      <vt:lpstr>PROCURAR INFORMACIÓN</vt:lpstr>
      <vt:lpstr>PROCURAR INFORMACIÓN</vt:lpstr>
      <vt:lpstr>PROCURAR INFORMACIÓN</vt:lpstr>
      <vt:lpstr>PROCURAR INFORMACIÓN</vt:lpstr>
      <vt:lpstr>PROCURAR INFORMACIÓN</vt:lpstr>
      <vt:lpstr>PROCURAR INFORMACIÓN</vt:lpstr>
      <vt:lpstr>PROCURAR INFORMACIÓN</vt:lpstr>
      <vt:lpstr>PROCURAR INFORMACIÓN</vt:lpstr>
      <vt:lpstr>PROCURAR INFORMACIÓN</vt:lpstr>
      <vt:lpstr>PROCURAR INFORMACIÓN</vt:lpstr>
      <vt:lpstr>Diapositiva 22</vt:lpstr>
      <vt:lpstr>ORGANIZAR A INFORMACIÓN</vt:lpstr>
      <vt:lpstr>ORGANIZAR A INFORMACIÓN</vt:lpstr>
      <vt:lpstr>ORGANIZAR A INFORMACIÓN</vt:lpstr>
      <vt:lpstr>ORGANIZAR A INFORMACIÓN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</vt:vector>
  </TitlesOfParts>
  <Company>Dark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Alfabetización Informaciónal</dc:title>
  <dc:creator>USER</dc:creator>
  <cp:lastModifiedBy>Usuario</cp:lastModifiedBy>
  <cp:revision>100</cp:revision>
  <cp:lastPrinted>1601-01-01T00:00:00Z</cp:lastPrinted>
  <dcterms:created xsi:type="dcterms:W3CDTF">2014-02-02T13:12:58Z</dcterms:created>
  <dcterms:modified xsi:type="dcterms:W3CDTF">2014-03-14T20:21:57Z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