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</p:sldMasterIdLst>
  <p:notesMasterIdLst>
    <p:notesMasterId r:id="rId45"/>
  </p:notesMasterIdLst>
  <p:sldIdLst>
    <p:sldId id="256" r:id="rId7"/>
    <p:sldId id="284" r:id="rId8"/>
    <p:sldId id="299" r:id="rId9"/>
    <p:sldId id="267" r:id="rId10"/>
    <p:sldId id="280" r:id="rId11"/>
    <p:sldId id="281" r:id="rId12"/>
    <p:sldId id="285" r:id="rId13"/>
    <p:sldId id="279" r:id="rId14"/>
    <p:sldId id="283" r:id="rId15"/>
    <p:sldId id="265" r:id="rId16"/>
    <p:sldId id="266" r:id="rId17"/>
    <p:sldId id="302" r:id="rId18"/>
    <p:sldId id="286" r:id="rId19"/>
    <p:sldId id="287" r:id="rId20"/>
    <p:sldId id="289" r:id="rId21"/>
    <p:sldId id="282" r:id="rId22"/>
    <p:sldId id="291" r:id="rId23"/>
    <p:sldId id="264" r:id="rId24"/>
    <p:sldId id="263" r:id="rId25"/>
    <p:sldId id="300" r:id="rId26"/>
    <p:sldId id="296" r:id="rId27"/>
    <p:sldId id="268" r:id="rId28"/>
    <p:sldId id="301" r:id="rId29"/>
    <p:sldId id="293" r:id="rId30"/>
    <p:sldId id="295" r:id="rId31"/>
    <p:sldId id="297" r:id="rId32"/>
    <p:sldId id="292" r:id="rId33"/>
    <p:sldId id="294" r:id="rId34"/>
    <p:sldId id="269" r:id="rId35"/>
    <p:sldId id="270" r:id="rId36"/>
    <p:sldId id="271" r:id="rId37"/>
    <p:sldId id="304" r:id="rId38"/>
    <p:sldId id="303" r:id="rId39"/>
    <p:sldId id="276" r:id="rId40"/>
    <p:sldId id="277" r:id="rId41"/>
    <p:sldId id="298" r:id="rId42"/>
    <p:sldId id="305" r:id="rId43"/>
    <p:sldId id="306" r:id="rId44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arballal" initials="C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34561" autoAdjust="0"/>
    <p:restoredTop sz="86477" autoAdjust="0"/>
  </p:normalViewPr>
  <p:slideViewPr>
    <p:cSldViewPr>
      <p:cViewPr varScale="1">
        <p:scale>
          <a:sx n="74" d="100"/>
          <a:sy n="74" d="100"/>
        </p:scale>
        <p:origin x="-189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39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viewProps" Target="viewProps.xml"/><Relationship Id="rId8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gl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FA97AC-8AF1-490A-9F19-8FEB251BCE9D}" type="datetimeFigureOut">
              <a:rPr lang="gl-ES" smtClean="0"/>
              <a:t>02/05/2016</a:t>
            </a:fld>
            <a:endParaRPr lang="gl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gl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gl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E05996-2A0C-49A9-AC4F-B817981CEB24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455641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02/05/2016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02/05/2016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02/05/2016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9F55F4-1B2C-4507-A790-E180C41EE592}" type="datetimeFigureOut">
              <a:rPr lang="es-E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02/05/2016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D6E459-0D65-469F-97D8-0E422C8C9511}" type="slidenum">
              <a:rPr lang="es-E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2259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54E4D-F75E-4BD8-8137-937AF84D5BC9}" type="datetimeFigureOut">
              <a:rPr lang="es-E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02/05/2016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469777-E25A-4840-8954-918A821A287A}" type="slidenum">
              <a:rPr lang="es-E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8779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6EDA8-65A8-410A-AB0D-2E52E23BE103}" type="datetimeFigureOut">
              <a:rPr lang="es-E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02/05/2016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95DC9-DD90-443F-9DC2-53A0CF4A8695}" type="slidenum">
              <a:rPr lang="es-E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7824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C49EE8-10C3-403A-A07E-D63D7821E792}" type="datetimeFigureOut">
              <a:rPr lang="es-E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02/05/2016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BDFDDA-2AD7-444F-8053-D8D8972A0794}" type="slidenum">
              <a:rPr lang="es-E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6184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2B1B54-282D-4904-970A-D8908138F89A}" type="datetimeFigureOut">
              <a:rPr lang="es-E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02/05/2016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7966C-DD20-4963-B6BF-C5CB6BF4F867}" type="slidenum">
              <a:rPr lang="es-E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3195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D252FA-9C43-4AC7-B469-F08F3E7674C2}" type="datetimeFigureOut">
              <a:rPr lang="es-E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02/05/2016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792298-75CF-49FB-9359-21350BC003F3}" type="slidenum">
              <a:rPr lang="es-E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753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83C6E8-1556-4ECC-AE27-5DA0564B10B0}" type="datetimeFigureOut">
              <a:rPr lang="es-E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02/05/2016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4A9E7E-6FF7-49DD-9EB1-D9D8D99A3336}" type="slidenum">
              <a:rPr lang="es-E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9471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3C2CA2-D72E-43AA-8908-A1AEAC1CCFD1}" type="datetimeFigureOut">
              <a:rPr lang="es-E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02/05/2016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086DF-7FE5-43A1-9A67-4A6EC0E85C8B}" type="slidenum">
              <a:rPr lang="es-E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589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02/05/2016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04493F-31C6-4495-9341-F86413BA14A1}" type="datetimeFigureOut">
              <a:rPr lang="es-E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02/05/2016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705D85-A8CF-493C-8870-A9252FA07BC0}" type="slidenum">
              <a:rPr lang="es-E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1319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E8686-FE2B-40D4-BB26-D595CC487523}" type="datetimeFigureOut">
              <a:rPr lang="es-E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02/05/2016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244F2C-EEF5-4F4B-A066-D8C202A628B7}" type="slidenum">
              <a:rPr lang="es-E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4827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9AFA7B-7969-4D5C-8FA4-EC4BB03DC87F}" type="datetimeFigureOut">
              <a:rPr lang="es-E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02/05/2016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EEF98-8690-48AF-8933-A7F78DACDB7B}" type="slidenum">
              <a:rPr lang="es-E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7167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D911A-15E5-4975-A589-71E2647DA245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02/05/2016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>
                <a:solidFill>
                  <a:prstClr val="black">
                    <a:tint val="75000"/>
                  </a:prstClr>
                </a:solidFill>
              </a:rPr>
              <a:t>Charo Martínez</a:t>
            </a: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769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5D98-8E71-4BFD-9A60-3EB58E295BEE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02/05/2016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>
                <a:solidFill>
                  <a:prstClr val="black">
                    <a:tint val="75000"/>
                  </a:prstClr>
                </a:solidFill>
              </a:rPr>
              <a:t>Charo Martínez</a:t>
            </a: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9491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1A03F-F4C4-45E9-95F8-49B743192706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02/05/2016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>
                <a:solidFill>
                  <a:prstClr val="black">
                    <a:tint val="75000"/>
                  </a:prstClr>
                </a:solidFill>
              </a:rPr>
              <a:t>Charo Martínez</a:t>
            </a: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5551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7211C-41C7-4DED-BE91-C897D2D9C4FA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02/05/2016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>
                <a:solidFill>
                  <a:prstClr val="black">
                    <a:tint val="75000"/>
                  </a:prstClr>
                </a:solidFill>
              </a:rPr>
              <a:t>Charo Martínez</a:t>
            </a: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4687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A35B2-8681-4DBA-9842-8C7F664C35CC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02/05/2016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>
                <a:solidFill>
                  <a:prstClr val="black">
                    <a:tint val="75000"/>
                  </a:prstClr>
                </a:solidFill>
              </a:rPr>
              <a:t>Charo Martínez</a:t>
            </a: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7267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A9543-BC4D-484C-8D38-181354F1E5B2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02/05/2016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>
                <a:solidFill>
                  <a:prstClr val="black">
                    <a:tint val="75000"/>
                  </a:prstClr>
                </a:solidFill>
              </a:rPr>
              <a:t>Charo Martínez</a:t>
            </a: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534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DFABE-8BE6-4876-A260-18796A18F71A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02/05/2016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>
                <a:solidFill>
                  <a:prstClr val="black">
                    <a:tint val="75000"/>
                  </a:prstClr>
                </a:solidFill>
              </a:rPr>
              <a:t>Charo Martínez</a:t>
            </a: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534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02/05/2016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5C5E5-CDC5-400E-A83C-EF5C759E8A00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02/05/2016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>
                <a:solidFill>
                  <a:prstClr val="black">
                    <a:tint val="75000"/>
                  </a:prstClr>
                </a:solidFill>
              </a:rPr>
              <a:t>Charo Martínez</a:t>
            </a: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8681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C8634-7024-4F32-B06D-4BFA82BE185E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02/05/2016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>
                <a:solidFill>
                  <a:prstClr val="black">
                    <a:tint val="75000"/>
                  </a:prstClr>
                </a:solidFill>
              </a:rPr>
              <a:t>Charo Martínez</a:t>
            </a: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3367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B2CE-BC30-4D97-B5FC-6D0B685851F2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02/05/2016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>
                <a:solidFill>
                  <a:prstClr val="black">
                    <a:tint val="75000"/>
                  </a:prstClr>
                </a:solidFill>
              </a:rPr>
              <a:t>Charo Martínez</a:t>
            </a: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2368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84E04-065F-49CA-B0EB-47EA68CE7598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02/05/2016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>
                <a:solidFill>
                  <a:prstClr val="black">
                    <a:tint val="75000"/>
                  </a:prstClr>
                </a:solidFill>
              </a:rPr>
              <a:t>Charo Martínez</a:t>
            </a: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4247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72FDC8-D668-4339-ABD0-D2624DD40DD8}" type="datetimeFigureOut">
              <a:rPr lang="es-E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02/05/2016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3E4AB-1C99-4EC6-AF8D-D08F74BD9BD9}" type="slidenum">
              <a:rPr lang="es-E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2241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45D9E0-5923-4A43-8C9D-04E7609E9C5F}" type="datetimeFigureOut">
              <a:rPr lang="es-E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02/05/2016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9FFDA-237A-49F0-9E86-BE8265D54CC1}" type="slidenum">
              <a:rPr lang="es-E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9961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A9E1F-0B5F-4FFA-A3DA-8F87DC23579C}" type="datetimeFigureOut">
              <a:rPr lang="es-E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02/05/2016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8BBE36-CABE-4849-AB6D-8200998F5EF3}" type="slidenum">
              <a:rPr lang="es-E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5091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29762-3188-4C51-B5C8-C48B2A1FB89B}" type="datetimeFigureOut">
              <a:rPr lang="es-E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02/05/2016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E28BDC-B348-4A4E-9011-7B983CDAE9BC}" type="slidenum">
              <a:rPr lang="es-E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0737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8F1C03-9014-44C1-A1B3-67B77A9C8EB9}" type="datetimeFigureOut">
              <a:rPr lang="es-E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02/05/2016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96722-72D8-4F14-9C11-62975E34A8B1}" type="slidenum">
              <a:rPr lang="es-E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8094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0D296D-CA79-4BEC-8D44-79CAA451FE2B}" type="datetimeFigureOut">
              <a:rPr lang="es-E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02/05/2016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C6BC3-E7E9-40C7-B77D-E971D0896482}" type="slidenum">
              <a:rPr lang="es-E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401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02/05/2016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8066A8-76D5-4468-9CBC-CB32D90AAA12}" type="datetimeFigureOut">
              <a:rPr lang="es-E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02/05/2016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0C493-3337-4CCD-BFEF-61D59CA159D2}" type="slidenum">
              <a:rPr lang="es-E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9254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AE81FA-CE6E-4A60-B74B-E000ABFE02C2}" type="datetimeFigureOut">
              <a:rPr lang="es-E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02/05/2016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78FE48-DC04-4E9A-8542-5A933815BE82}" type="slidenum">
              <a:rPr lang="es-E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9231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F111D6-2E4D-4CC8-8B15-52C29785673E}" type="datetimeFigureOut">
              <a:rPr lang="es-E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02/05/2016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3BA1F1-316A-4BCE-A21A-0409AB80D364}" type="slidenum">
              <a:rPr lang="es-E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9448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D7D663-5B55-471B-895B-BF718A06803F}" type="datetimeFigureOut">
              <a:rPr lang="es-E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02/05/2016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3B64FD-9BA4-4D8A-A24C-48BB58044B29}" type="slidenum">
              <a:rPr lang="es-E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4095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4E7CE-9B35-475B-9435-CE80BC1039E3}" type="datetimeFigureOut">
              <a:rPr lang="es-E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02/05/2016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2DA0B4-A257-4976-A449-2814FD758F9B}" type="slidenum">
              <a:rPr lang="es-E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7115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72FDC8-D668-4339-ABD0-D2624DD40DD8}" type="datetimeFigureOut">
              <a:rPr lang="es-E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02/05/2016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3E4AB-1C99-4EC6-AF8D-D08F74BD9BD9}" type="slidenum">
              <a:rPr lang="es-E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6761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45D9E0-5923-4A43-8C9D-04E7609E9C5F}" type="datetimeFigureOut">
              <a:rPr lang="es-E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02/05/2016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9FFDA-237A-49F0-9E86-BE8265D54CC1}" type="slidenum">
              <a:rPr lang="es-E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8965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A9E1F-0B5F-4FFA-A3DA-8F87DC23579C}" type="datetimeFigureOut">
              <a:rPr lang="es-E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02/05/2016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8BBE36-CABE-4849-AB6D-8200998F5EF3}" type="slidenum">
              <a:rPr lang="es-E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6937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29762-3188-4C51-B5C8-C48B2A1FB89B}" type="datetimeFigureOut">
              <a:rPr lang="es-E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02/05/2016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E28BDC-B348-4A4E-9011-7B983CDAE9BC}" type="slidenum">
              <a:rPr lang="es-E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3213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8F1C03-9014-44C1-A1B3-67B77A9C8EB9}" type="datetimeFigureOut">
              <a:rPr lang="es-E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02/05/2016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96722-72D8-4F14-9C11-62975E34A8B1}" type="slidenum">
              <a:rPr lang="es-E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826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02/05/2016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0D296D-CA79-4BEC-8D44-79CAA451FE2B}" type="datetimeFigureOut">
              <a:rPr lang="es-E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02/05/2016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C6BC3-E7E9-40C7-B77D-E971D0896482}" type="slidenum">
              <a:rPr lang="es-E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9315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8066A8-76D5-4468-9CBC-CB32D90AAA12}" type="datetimeFigureOut">
              <a:rPr lang="es-E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02/05/2016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0C493-3337-4CCD-BFEF-61D59CA159D2}" type="slidenum">
              <a:rPr lang="es-E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123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AE81FA-CE6E-4A60-B74B-E000ABFE02C2}" type="datetimeFigureOut">
              <a:rPr lang="es-E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02/05/2016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78FE48-DC04-4E9A-8542-5A933815BE82}" type="slidenum">
              <a:rPr lang="es-E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9295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F111D6-2E4D-4CC8-8B15-52C29785673E}" type="datetimeFigureOut">
              <a:rPr lang="es-E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02/05/2016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3BA1F1-316A-4BCE-A21A-0409AB80D364}" type="slidenum">
              <a:rPr lang="es-E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5472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D7D663-5B55-471B-895B-BF718A06803F}" type="datetimeFigureOut">
              <a:rPr lang="es-E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02/05/2016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3B64FD-9BA4-4D8A-A24C-48BB58044B29}" type="slidenum">
              <a:rPr lang="es-E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6602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4E7CE-9B35-475B-9435-CE80BC1039E3}" type="datetimeFigureOut">
              <a:rPr lang="es-E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02/05/2016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2DA0B4-A257-4976-A449-2814FD758F9B}" type="slidenum">
              <a:rPr lang="es-E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8762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D911A-15E5-4975-A589-71E2647DA245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02/05/2016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>
                <a:solidFill>
                  <a:prstClr val="black">
                    <a:tint val="75000"/>
                  </a:prstClr>
                </a:solidFill>
              </a:rPr>
              <a:t>Charo Martínez</a:t>
            </a: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3597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5D98-8E71-4BFD-9A60-3EB58E295BEE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02/05/2016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>
                <a:solidFill>
                  <a:prstClr val="black">
                    <a:tint val="75000"/>
                  </a:prstClr>
                </a:solidFill>
              </a:rPr>
              <a:t>Charo Martínez</a:t>
            </a: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3199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1A03F-F4C4-45E9-95F8-49B743192706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02/05/2016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>
                <a:solidFill>
                  <a:prstClr val="black">
                    <a:tint val="75000"/>
                  </a:prstClr>
                </a:solidFill>
              </a:rPr>
              <a:t>Charo Martínez</a:t>
            </a: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1924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7211C-41C7-4DED-BE91-C897D2D9C4FA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02/05/2016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>
                <a:solidFill>
                  <a:prstClr val="black">
                    <a:tint val="75000"/>
                  </a:prstClr>
                </a:solidFill>
              </a:rPr>
              <a:t>Charo Martínez</a:t>
            </a: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949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02/05/2016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A35B2-8681-4DBA-9842-8C7F664C35CC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02/05/2016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>
                <a:solidFill>
                  <a:prstClr val="black">
                    <a:tint val="75000"/>
                  </a:prstClr>
                </a:solidFill>
              </a:rPr>
              <a:t>Charo Martínez</a:t>
            </a: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4421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A9543-BC4D-484C-8D38-181354F1E5B2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02/05/2016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>
                <a:solidFill>
                  <a:prstClr val="black">
                    <a:tint val="75000"/>
                  </a:prstClr>
                </a:solidFill>
              </a:rPr>
              <a:t>Charo Martínez</a:t>
            </a: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6826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DFABE-8BE6-4876-A260-18796A18F71A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02/05/2016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>
                <a:solidFill>
                  <a:prstClr val="black">
                    <a:tint val="75000"/>
                  </a:prstClr>
                </a:solidFill>
              </a:rPr>
              <a:t>Charo Martínez</a:t>
            </a: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6622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5C5E5-CDC5-400E-A83C-EF5C759E8A00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02/05/2016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>
                <a:solidFill>
                  <a:prstClr val="black">
                    <a:tint val="75000"/>
                  </a:prstClr>
                </a:solidFill>
              </a:rPr>
              <a:t>Charo Martínez</a:t>
            </a: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83594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C8634-7024-4F32-B06D-4BFA82BE185E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02/05/2016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>
                <a:solidFill>
                  <a:prstClr val="black">
                    <a:tint val="75000"/>
                  </a:prstClr>
                </a:solidFill>
              </a:rPr>
              <a:t>Charo Martínez</a:t>
            </a: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3759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B2CE-BC30-4D97-B5FC-6D0B685851F2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02/05/2016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>
                <a:solidFill>
                  <a:prstClr val="black">
                    <a:tint val="75000"/>
                  </a:prstClr>
                </a:solidFill>
              </a:rPr>
              <a:t>Charo Martínez</a:t>
            </a: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780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84E04-065F-49CA-B0EB-47EA68CE7598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02/05/2016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>
                <a:solidFill>
                  <a:prstClr val="black">
                    <a:tint val="75000"/>
                  </a:prstClr>
                </a:solidFill>
              </a:rPr>
              <a:t>Charo Martínez</a:t>
            </a: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982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02/05/2016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02/05/2016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02/05/2016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/>
              <a:t>02/05/2016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título del patrón</a:t>
            </a:r>
          </a:p>
        </p:txBody>
      </p:sp>
      <p:sp>
        <p:nvSpPr>
          <p:cNvPr id="3075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FC9ED7C-5F81-4DE6-9EBE-C701375500A4}" type="datetimeFigureOut">
              <a:rPr lang="es-E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02/05/2016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023BEEE-E250-4369-B4D1-765677A1B2B3}" type="slidenum">
              <a:rPr lang="es-E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0279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89982B-242C-4961-8BF8-05D798C2727C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02/05/2016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 smtClean="0">
                <a:solidFill>
                  <a:prstClr val="black">
                    <a:tint val="75000"/>
                  </a:prstClr>
                </a:solidFill>
              </a:rPr>
              <a:t>Charo Martínez</a:t>
            </a: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570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título del patrón</a:t>
            </a:r>
          </a:p>
        </p:txBody>
      </p:sp>
      <p:sp>
        <p:nvSpPr>
          <p:cNvPr id="3075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2066BA4-E589-4F1A-A875-179C82D19523}" type="datetimeFigureOut">
              <a:rPr lang="es-E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02/05/2016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00C7456-1DC0-4DBA-8995-8E7E5865B99A}" type="slidenum">
              <a:rPr lang="es-E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1993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título del patrón</a:t>
            </a:r>
          </a:p>
        </p:txBody>
      </p:sp>
      <p:sp>
        <p:nvSpPr>
          <p:cNvPr id="3075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2066BA4-E589-4F1A-A875-179C82D19523}" type="datetimeFigureOut">
              <a:rPr lang="es-E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02/05/2016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00C7456-1DC0-4DBA-8995-8E7E5865B99A}" type="slidenum">
              <a:rPr lang="es-E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7308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89982B-242C-4961-8BF8-05D798C2727C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02/05/2016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 smtClean="0">
                <a:solidFill>
                  <a:prstClr val="black">
                    <a:tint val="75000"/>
                  </a:prstClr>
                </a:solidFill>
              </a:rPr>
              <a:t>Charo Martínez</a:t>
            </a: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074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7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../clase%2014-15/tarefas/v&#243;tame/presentaci&#243;n%20propostas.MOV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youtu.be/ikWVNxbCFtA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hyperlink" Target="upload_00002681%20(1).mp4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mp"/><Relationship Id="rId2" Type="http://schemas.openxmlformats.org/officeDocument/2006/relationships/hyperlink" Target="http://www.recursoseducativos.net/software/online/programame_udis/lanzadera.php?que_pagina=&amp;rexistro=&amp;que=&amp;carpeta=&amp;usuario=&amp;letra=" TargetMode="External"/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1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48680"/>
            <a:ext cx="7920880" cy="2459760"/>
          </a:xfrm>
          <a:prstGeom prst="rect">
            <a:avLst/>
          </a:prstGeom>
          <a:ln w="76200">
            <a:solidFill>
              <a:srgbClr val="00B050"/>
            </a:solidFill>
          </a:ln>
        </p:spPr>
      </p:pic>
      <p:sp>
        <p:nvSpPr>
          <p:cNvPr id="4" name="3 Rectángulo"/>
          <p:cNvSpPr>
            <a:spLocks noChangeArrowheads="1"/>
          </p:cNvSpPr>
          <p:nvPr/>
        </p:nvSpPr>
        <p:spPr bwMode="auto">
          <a:xfrm>
            <a:off x="928687" y="3408575"/>
            <a:ext cx="7286625" cy="3093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gl-ES" altLang="gl-ES" sz="3600" b="1" i="1" dirty="0">
                <a:solidFill>
                  <a:srgbClr val="002060"/>
                </a:solidFill>
                <a:latin typeface="Segoe Script" panose="020B0504020000000003" pitchFamily="34" charset="0"/>
              </a:rPr>
              <a:t>Dime e o esquecerei, </a:t>
            </a:r>
          </a:p>
          <a:p>
            <a:pPr algn="ctr" eaLnBrk="1" hangingPunct="1">
              <a:lnSpc>
                <a:spcPct val="150000"/>
              </a:lnSpc>
            </a:pPr>
            <a:r>
              <a:rPr lang="gl-ES" altLang="gl-ES" sz="3600" b="1" i="1" dirty="0">
                <a:solidFill>
                  <a:srgbClr val="002060"/>
                </a:solidFill>
                <a:latin typeface="Segoe Script" panose="020B0504020000000003" pitchFamily="34" charset="0"/>
              </a:rPr>
              <a:t>ensíname e o recordarei,</a:t>
            </a:r>
          </a:p>
          <a:p>
            <a:pPr algn="ctr" eaLnBrk="1" hangingPunct="1">
              <a:lnSpc>
                <a:spcPct val="150000"/>
              </a:lnSpc>
            </a:pPr>
            <a:r>
              <a:rPr lang="gl-ES" altLang="gl-ES" sz="3600" b="1" i="1" dirty="0">
                <a:solidFill>
                  <a:srgbClr val="002060"/>
                </a:solidFill>
                <a:latin typeface="Segoe Script" panose="020B0504020000000003" pitchFamily="34" charset="0"/>
              </a:rPr>
              <a:t>involúcrame e o aprenderei. </a:t>
            </a:r>
          </a:p>
          <a:p>
            <a:pPr algn="r" eaLnBrk="1" hangingPunct="1">
              <a:lnSpc>
                <a:spcPct val="150000"/>
              </a:lnSpc>
            </a:pPr>
            <a:r>
              <a:rPr lang="gl-ES" altLang="gl-ES" sz="2400" b="1" i="1" dirty="0">
                <a:solidFill>
                  <a:srgbClr val="002060"/>
                </a:solidFill>
                <a:latin typeface="Segoe Script" panose="020B0504020000000003" pitchFamily="34" charset="0"/>
              </a:rPr>
              <a:t>B. </a:t>
            </a:r>
            <a:r>
              <a:rPr lang="gl-ES" altLang="gl-ES" sz="2400" b="1" i="1" dirty="0" err="1">
                <a:solidFill>
                  <a:srgbClr val="002060"/>
                </a:solidFill>
                <a:latin typeface="Segoe Script" panose="020B0504020000000003" pitchFamily="34" charset="0"/>
              </a:rPr>
              <a:t>Franklin</a:t>
            </a:r>
            <a:endParaRPr lang="gl-ES" altLang="gl-ES" sz="2400" b="1" i="1" dirty="0">
              <a:solidFill>
                <a:srgbClr val="002060"/>
              </a:solidFill>
              <a:latin typeface="Segoe Script" panose="020B0504020000000003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275856" y="3039243"/>
            <a:ext cx="525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dirty="0" smtClean="0"/>
              <a:t>Luis </a:t>
            </a:r>
            <a:r>
              <a:rPr lang="es-ES" sz="1400" dirty="0" err="1" smtClean="0"/>
              <a:t>Davila</a:t>
            </a:r>
            <a:r>
              <a:rPr lang="es-ES" sz="1400" dirty="0" smtClean="0"/>
              <a:t> para o Concello de Marín:</a:t>
            </a:r>
          </a:p>
          <a:p>
            <a:pPr algn="r"/>
            <a:r>
              <a:rPr lang="es-ES" sz="1400" dirty="0" smtClean="0"/>
              <a:t>Día da </a:t>
            </a:r>
            <a:r>
              <a:rPr lang="es-ES" sz="1400" dirty="0" err="1" smtClean="0"/>
              <a:t>muller</a:t>
            </a:r>
            <a:r>
              <a:rPr lang="es-ES" sz="1400" dirty="0" smtClean="0"/>
              <a:t> </a:t>
            </a:r>
            <a:r>
              <a:rPr lang="es-ES" sz="1400" dirty="0" err="1" smtClean="0"/>
              <a:t>traballadora</a:t>
            </a:r>
            <a:r>
              <a:rPr lang="es-ES" sz="1400" dirty="0" smtClean="0"/>
              <a:t>, </a:t>
            </a:r>
            <a:r>
              <a:rPr lang="es-ES" sz="1400" dirty="0" err="1" smtClean="0"/>
              <a:t>adicado</a:t>
            </a:r>
            <a:r>
              <a:rPr lang="es-ES" sz="1400" dirty="0" smtClean="0"/>
              <a:t> </a:t>
            </a:r>
            <a:r>
              <a:rPr lang="es-ES" sz="1400" dirty="0" err="1" smtClean="0"/>
              <a:t>ás</a:t>
            </a:r>
            <a:r>
              <a:rPr lang="es-ES" sz="1400" dirty="0" smtClean="0"/>
              <a:t> </a:t>
            </a:r>
            <a:r>
              <a:rPr lang="es-ES" sz="1400" dirty="0" err="1" smtClean="0"/>
              <a:t>mestras</a:t>
            </a:r>
            <a:r>
              <a:rPr lang="es-ES" sz="1400" dirty="0" smtClean="0"/>
              <a:t> </a:t>
            </a:r>
            <a:endParaRPr lang="gl-ES" sz="1400" dirty="0"/>
          </a:p>
        </p:txBody>
      </p:sp>
    </p:spTree>
    <p:extLst>
      <p:ext uri="{BB962C8B-B14F-4D97-AF65-F5344CB8AC3E}">
        <p14:creationId xmlns:p14="http://schemas.microsoft.com/office/powerpoint/2010/main" val="270499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972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30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56722" y="674400"/>
            <a:ext cx="8640960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gl-ES" sz="3200" dirty="0" smtClean="0"/>
              <a:t>[...] enfocándose á </a:t>
            </a:r>
            <a:r>
              <a:rPr lang="gl-ES" sz="3200" b="1" u="sng" dirty="0" smtClean="0"/>
              <a:t>realización de tarefas ou </a:t>
            </a:r>
            <a:r>
              <a:rPr lang="gl-ES" sz="3200" b="1" u="sng" dirty="0" err="1" smtClean="0"/>
              <a:t>situacións-problema</a:t>
            </a:r>
            <a:r>
              <a:rPr lang="gl-ES" sz="3200" b="1" u="sng" dirty="0" smtClean="0"/>
              <a:t>, propostas cun obxectivo concreto</a:t>
            </a:r>
            <a:r>
              <a:rPr lang="gl-ES" sz="3200" dirty="0" smtClean="0"/>
              <a:t>, que o alumno ou a alumna deben resolver.</a:t>
            </a:r>
          </a:p>
          <a:p>
            <a:pPr algn="just"/>
            <a:r>
              <a:rPr lang="gl-ES" sz="3200" dirty="0" smtClean="0"/>
              <a:t>[...] A aprendizaxe por competencias na que se basea o currículo require </a:t>
            </a:r>
            <a:r>
              <a:rPr lang="gl-ES" sz="3200" b="1" u="sng" dirty="0" smtClean="0"/>
              <a:t>metodoloxías activas</a:t>
            </a:r>
            <a:r>
              <a:rPr lang="gl-ES" sz="3200" dirty="0" smtClean="0"/>
              <a:t> e contextualizadas, e proponse, por isto, introducir estratexias interactivas, </a:t>
            </a:r>
            <a:r>
              <a:rPr lang="gl-ES" sz="3200" b="1" u="sng" dirty="0" smtClean="0"/>
              <a:t>proxectos </a:t>
            </a:r>
            <a:r>
              <a:rPr lang="gl-ES" sz="3200" b="1" u="sng" dirty="0" err="1" smtClean="0"/>
              <a:t>colaborativos</a:t>
            </a:r>
            <a:r>
              <a:rPr lang="gl-ES" sz="3200" b="1" u="sng" dirty="0" smtClean="0"/>
              <a:t> </a:t>
            </a:r>
            <a:r>
              <a:rPr lang="gl-ES" sz="3200" dirty="0" smtClean="0"/>
              <a:t>co uso das novas tecnoloxías e facendo </a:t>
            </a:r>
            <a:r>
              <a:rPr lang="gl-ES" sz="3200" b="1" u="sng" dirty="0" smtClean="0"/>
              <a:t>fincapé na creación de produtos reais que teñan efecto na comunidade educativa.</a:t>
            </a:r>
            <a:r>
              <a:rPr lang="gl-ES" sz="3200" dirty="0" smtClean="0"/>
              <a:t> </a:t>
            </a:r>
          </a:p>
          <a:p>
            <a:pPr algn="just"/>
            <a:r>
              <a:rPr lang="gl-ES" dirty="0" smtClean="0"/>
              <a:t>Decreto 105/2014, do 4 de setembro, polo que se establece o currículo da educación primaria na Comunidade Autónoma de Galicia</a:t>
            </a:r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333995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51520" y="2551837"/>
            <a:ext cx="85689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gl-ES" sz="3600" b="1" dirty="0">
                <a:solidFill>
                  <a:srgbClr val="002060"/>
                </a:solidFill>
                <a:latin typeface="Segoe Script" panose="020B0504020000000003" pitchFamily="34" charset="0"/>
              </a:rPr>
              <a:t>A aprendizaxe é experiencia: Todo o demais é información. </a:t>
            </a:r>
            <a:endParaRPr lang="gl-ES" sz="3600" b="1" dirty="0" smtClean="0">
              <a:solidFill>
                <a:srgbClr val="002060"/>
              </a:solidFill>
              <a:latin typeface="Segoe Script" panose="020B0504020000000003" pitchFamily="34" charset="0"/>
            </a:endParaRPr>
          </a:p>
          <a:p>
            <a:pPr algn="just"/>
            <a:r>
              <a:rPr lang="gl-ES" sz="3600" b="1" dirty="0">
                <a:solidFill>
                  <a:srgbClr val="002060"/>
                </a:solidFill>
                <a:latin typeface="Segoe Script" panose="020B0504020000000003" pitchFamily="34" charset="0"/>
              </a:rPr>
              <a:t>	</a:t>
            </a:r>
            <a:r>
              <a:rPr lang="gl-ES" sz="3600" b="1" dirty="0" smtClean="0">
                <a:solidFill>
                  <a:srgbClr val="002060"/>
                </a:solidFill>
                <a:latin typeface="Segoe Script" panose="020B0504020000000003" pitchFamily="34" charset="0"/>
              </a:rPr>
              <a:t>					</a:t>
            </a:r>
            <a:r>
              <a:rPr lang="gl-ES" b="1" dirty="0" smtClean="0">
                <a:solidFill>
                  <a:srgbClr val="002060"/>
                </a:solidFill>
                <a:latin typeface="Segoe Script" panose="020B0504020000000003" pitchFamily="34" charset="0"/>
              </a:rPr>
              <a:t>(</a:t>
            </a:r>
            <a:r>
              <a:rPr lang="gl-ES" b="1" dirty="0" err="1">
                <a:solidFill>
                  <a:srgbClr val="002060"/>
                </a:solidFill>
                <a:latin typeface="Segoe Script" panose="020B0504020000000003" pitchFamily="34" charset="0"/>
              </a:rPr>
              <a:t>Albert</a:t>
            </a:r>
            <a:r>
              <a:rPr lang="gl-ES" b="1" dirty="0">
                <a:solidFill>
                  <a:srgbClr val="002060"/>
                </a:solidFill>
                <a:latin typeface="Segoe Script" panose="020B0504020000000003" pitchFamily="34" charset="0"/>
              </a:rPr>
              <a:t> </a:t>
            </a:r>
            <a:r>
              <a:rPr lang="gl-ES" b="1" dirty="0" err="1">
                <a:solidFill>
                  <a:srgbClr val="002060"/>
                </a:solidFill>
                <a:latin typeface="Segoe Script" panose="020B0504020000000003" pitchFamily="34" charset="0"/>
              </a:rPr>
              <a:t>Einstein</a:t>
            </a:r>
            <a:r>
              <a:rPr lang="gl-ES" b="1" dirty="0">
                <a:solidFill>
                  <a:srgbClr val="002060"/>
                </a:solidFill>
                <a:latin typeface="Segoe Script" panose="020B0504020000000003" pitchFamily="34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34087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7238">
            <a:off x="3864713" y="557165"/>
            <a:ext cx="4918064" cy="360000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6535">
            <a:off x="699204" y="1034690"/>
            <a:ext cx="2459032" cy="360000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684682"/>
            <a:ext cx="1910490" cy="279694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sp>
        <p:nvSpPr>
          <p:cNvPr id="5" name="4 CuadroTexto"/>
          <p:cNvSpPr txBox="1"/>
          <p:nvPr/>
        </p:nvSpPr>
        <p:spPr>
          <a:xfrm>
            <a:off x="277563" y="4581128"/>
            <a:ext cx="4320480" cy="1938992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 err="1" smtClean="0">
                <a:latin typeface="Harlow Solid Italic" panose="04030604020F02020D02" pitchFamily="82" charset="0"/>
              </a:rPr>
              <a:t>Electricidade</a:t>
            </a:r>
            <a:r>
              <a:rPr lang="es-ES" sz="4000" b="1" dirty="0" smtClean="0">
                <a:latin typeface="Harlow Solid Italic" panose="04030604020F02020D02" pitchFamily="82" charset="0"/>
              </a:rPr>
              <a:t> e matemáticas???</a:t>
            </a:r>
          </a:p>
          <a:p>
            <a:pPr algn="ctr"/>
            <a:r>
              <a:rPr lang="es-ES" sz="4000" b="1" dirty="0" smtClean="0">
                <a:latin typeface="Harlow Solid Italic" panose="04030604020F02020D02" pitchFamily="82" charset="0"/>
              </a:rPr>
              <a:t>“A factura da luz” </a:t>
            </a:r>
            <a:endParaRPr lang="gl-ES" sz="4000" b="1" dirty="0">
              <a:latin typeface="Harlow Solid Italic" panose="04030604020F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5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561846"/>
            <a:ext cx="2880000" cy="2160000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548680"/>
            <a:ext cx="2880000" cy="2160000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149080"/>
            <a:ext cx="2880000" cy="2160000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704" y="4149080"/>
            <a:ext cx="2880000" cy="2160000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971600" y="2813446"/>
            <a:ext cx="7198104" cy="1323439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 err="1" smtClean="0">
                <a:latin typeface="Harlow Solid Italic" panose="04030604020F02020D02" pitchFamily="82" charset="0"/>
              </a:rPr>
              <a:t>Diabete</a:t>
            </a:r>
            <a:r>
              <a:rPr lang="es-ES" sz="4000" b="1" dirty="0" smtClean="0">
                <a:latin typeface="Harlow Solid Italic" panose="04030604020F02020D02" pitchFamily="82" charset="0"/>
              </a:rPr>
              <a:t> e matemáticas???</a:t>
            </a:r>
          </a:p>
          <a:p>
            <a:pPr algn="ctr"/>
            <a:r>
              <a:rPr lang="es-ES" sz="4000" b="1" dirty="0" smtClean="0">
                <a:latin typeface="Harlow Solid Italic" panose="04030604020F02020D02" pitchFamily="82" charset="0"/>
              </a:rPr>
              <a:t>“Día Mundial da </a:t>
            </a:r>
            <a:r>
              <a:rPr lang="es-ES" sz="4000" b="1" dirty="0" err="1" smtClean="0">
                <a:latin typeface="Harlow Solid Italic" panose="04030604020F02020D02" pitchFamily="82" charset="0"/>
              </a:rPr>
              <a:t>Diabete</a:t>
            </a:r>
            <a:r>
              <a:rPr lang="es-ES" sz="4000" b="1" dirty="0" smtClean="0">
                <a:latin typeface="Harlow Solid Italic" panose="04030604020F02020D02" pitchFamily="82" charset="0"/>
              </a:rPr>
              <a:t>” </a:t>
            </a:r>
            <a:endParaRPr lang="gl-ES" sz="4000" b="1" dirty="0">
              <a:latin typeface="Harlow Solid Italic" panose="04030604020F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41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8776980"/>
              </p:ext>
            </p:extLst>
          </p:nvPr>
        </p:nvGraphicFramePr>
        <p:xfrm>
          <a:off x="305526" y="1196752"/>
          <a:ext cx="8532948" cy="54726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Hoja de cálculo" r:id="rId3" imgW="11592027" imgH="10487131" progId="Excel.Sheet.12">
                  <p:embed/>
                </p:oleObj>
              </mc:Choice>
              <mc:Fallback>
                <p:oleObj name="Hoja de cálculo" r:id="rId3" imgW="11592027" imgH="1048713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5526" y="1196752"/>
                        <a:ext cx="8532948" cy="5472608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ln w="57150">
                        <a:solidFill>
                          <a:schemeClr val="accent4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3 CuadroTexto"/>
          <p:cNvSpPr txBox="1"/>
          <p:nvPr/>
        </p:nvSpPr>
        <p:spPr>
          <a:xfrm>
            <a:off x="287524" y="0"/>
            <a:ext cx="8604956" cy="1323439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 err="1" smtClean="0">
                <a:latin typeface="Harlow Solid Italic" panose="04030604020F02020D02" pitchFamily="82" charset="0"/>
              </a:rPr>
              <a:t>Eleccións</a:t>
            </a:r>
            <a:r>
              <a:rPr lang="es-ES" sz="4000" b="1" dirty="0" smtClean="0">
                <a:latin typeface="Harlow Solid Italic" panose="04030604020F02020D02" pitchFamily="82" charset="0"/>
              </a:rPr>
              <a:t> </a:t>
            </a:r>
            <a:r>
              <a:rPr lang="es-ES" sz="4000" b="1" dirty="0" err="1" smtClean="0">
                <a:latin typeface="Harlow Solid Italic" panose="04030604020F02020D02" pitchFamily="82" charset="0"/>
              </a:rPr>
              <a:t>municipais</a:t>
            </a:r>
            <a:r>
              <a:rPr lang="es-ES" sz="4000" b="1" dirty="0" smtClean="0">
                <a:latin typeface="Harlow Solid Italic" panose="04030604020F02020D02" pitchFamily="82" charset="0"/>
              </a:rPr>
              <a:t> e matemáticas???</a:t>
            </a:r>
          </a:p>
          <a:p>
            <a:pPr algn="ctr"/>
            <a:r>
              <a:rPr lang="es-ES" sz="4000" b="1" dirty="0" smtClean="0">
                <a:latin typeface="Harlow Solid Italic" panose="04030604020F02020D02" pitchFamily="82" charset="0"/>
              </a:rPr>
              <a:t>“Vótame” </a:t>
            </a:r>
            <a:endParaRPr lang="gl-ES" sz="4000" b="1" dirty="0">
              <a:latin typeface="Harlow Solid Italic" panose="04030604020F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98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924744" y="404664"/>
            <a:ext cx="7200800" cy="1323439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 smtClean="0">
                <a:latin typeface="Harlow Solid Italic" panose="04030604020F02020D02" pitchFamily="82" charset="0"/>
              </a:rPr>
              <a:t>Plan </a:t>
            </a:r>
            <a:r>
              <a:rPr lang="es-ES" sz="4000" b="1" dirty="0" err="1" smtClean="0">
                <a:latin typeface="Harlow Solid Italic" panose="04030604020F02020D02" pitchFamily="82" charset="0"/>
              </a:rPr>
              <a:t>Proxecta</a:t>
            </a:r>
            <a:r>
              <a:rPr lang="es-ES" sz="4000" b="1" dirty="0" smtClean="0">
                <a:latin typeface="Harlow Solid Italic" panose="04030604020F02020D02" pitchFamily="82" charset="0"/>
              </a:rPr>
              <a:t> e matemáticas???</a:t>
            </a:r>
          </a:p>
          <a:p>
            <a:pPr algn="ctr"/>
            <a:r>
              <a:rPr lang="es-ES" sz="4000" b="1" dirty="0" smtClean="0">
                <a:latin typeface="Harlow Solid Italic" panose="04030604020F02020D02" pitchFamily="82" charset="0"/>
              </a:rPr>
              <a:t>“Aliméntate Ben” </a:t>
            </a:r>
            <a:endParaRPr lang="gl-ES" sz="4000" b="1" dirty="0">
              <a:latin typeface="Harlow Solid Italic" panose="04030604020F02020D02" pitchFamily="82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37" y="1988840"/>
            <a:ext cx="8592842" cy="4464496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349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87524" y="2924944"/>
            <a:ext cx="8568952" cy="1752600"/>
          </a:xfrm>
        </p:spPr>
        <p:txBody>
          <a:bodyPr/>
          <a:lstStyle/>
          <a:p>
            <a:r>
              <a:rPr lang="es-ES" sz="5400" dirty="0" smtClean="0">
                <a:solidFill>
                  <a:schemeClr val="bg1"/>
                </a:solidFill>
              </a:rPr>
              <a:t>…E OS CONTIDOS???</a:t>
            </a:r>
            <a:endParaRPr lang="gl-E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36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971600" y="1268760"/>
            <a:ext cx="72008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gl-ES" sz="3200" dirty="0" smtClean="0"/>
              <a:t>Os </a:t>
            </a:r>
            <a:r>
              <a:rPr lang="gl-ES" sz="3200" dirty="0"/>
              <a:t>criterios de avaliación describen o que se pretende lograr en cada disciplina, e, neste sentido, </a:t>
            </a:r>
            <a:r>
              <a:rPr lang="gl-ES" sz="3200" b="1" u="sng" dirty="0"/>
              <a:t>os contidos non son máis que os medios para acadalos</a:t>
            </a:r>
            <a:r>
              <a:rPr lang="gl-ES" sz="3200" dirty="0"/>
              <a:t>. </a:t>
            </a:r>
          </a:p>
          <a:p>
            <a:pPr algn="just"/>
            <a:r>
              <a:rPr lang="gl-ES" sz="3200" dirty="0"/>
              <a:t>En cada área os contidos agrúpanse en bloques, o que </a:t>
            </a:r>
            <a:r>
              <a:rPr lang="gl-ES" sz="3200" b="1" u="sng" dirty="0"/>
              <a:t>non supón unha secuencia nin implica unha organización pechada</a:t>
            </a:r>
            <a:endParaRPr lang="gl-ES" sz="3200" dirty="0"/>
          </a:p>
        </p:txBody>
      </p:sp>
      <p:sp>
        <p:nvSpPr>
          <p:cNvPr id="3" name="2 Rectángulo"/>
          <p:cNvSpPr/>
          <p:nvPr/>
        </p:nvSpPr>
        <p:spPr>
          <a:xfrm>
            <a:off x="251520" y="5517232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Decreto 105/2014, do 4 de setembro, polo que se </a:t>
            </a:r>
            <a:r>
              <a:rPr lang="pt-BR" dirty="0" err="1"/>
              <a:t>establece</a:t>
            </a:r>
            <a:r>
              <a:rPr lang="pt-BR" dirty="0"/>
              <a:t> o currículo da </a:t>
            </a:r>
            <a:r>
              <a:rPr lang="pt-BR" dirty="0" err="1"/>
              <a:t>educación</a:t>
            </a:r>
            <a:r>
              <a:rPr lang="pt-BR" dirty="0"/>
              <a:t> primaria na Comunidade Autónoma de </a:t>
            </a:r>
            <a:r>
              <a:rPr lang="pt-BR" dirty="0" err="1"/>
              <a:t>Galicia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6163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3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" y="-1"/>
            <a:ext cx="913014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94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Llamada rectangular redondeada"/>
          <p:cNvSpPr/>
          <p:nvPr/>
        </p:nvSpPr>
        <p:spPr>
          <a:xfrm>
            <a:off x="1763688" y="292471"/>
            <a:ext cx="3888432" cy="1804749"/>
          </a:xfrm>
          <a:prstGeom prst="wedgeRoundRectCallout">
            <a:avLst>
              <a:gd name="adj1" fmla="val -90160"/>
              <a:gd name="adj2" fmla="val 110604"/>
              <a:gd name="adj3" fmla="val 16667"/>
            </a:avLst>
          </a:prstGeom>
          <a:solidFill>
            <a:sysClr val="window" lastClr="FFFFFF"/>
          </a:solidFill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gl-E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Mira, María: Para restar dúas fraccións co mesmo denominador, réstanse os numerados e </a:t>
            </a:r>
            <a:r>
              <a:rPr lang="gl-ES" sz="2000" kern="0" dirty="0" smtClean="0">
                <a:solidFill>
                  <a:prstClr val="black"/>
                </a:solidFill>
                <a:latin typeface="Calibri"/>
              </a:rPr>
              <a:t>déixase o mesmo denominador</a:t>
            </a:r>
            <a:r>
              <a:rPr kumimoji="0" lang="gl-E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endParaRPr kumimoji="0" lang="gl-E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8 Llamada rectangular redondeada"/>
          <p:cNvSpPr/>
          <p:nvPr/>
        </p:nvSpPr>
        <p:spPr>
          <a:xfrm>
            <a:off x="1735493" y="1637519"/>
            <a:ext cx="3888432" cy="1804749"/>
          </a:xfrm>
          <a:prstGeom prst="wedgeRoundRectCallout">
            <a:avLst>
              <a:gd name="adj1" fmla="val -91653"/>
              <a:gd name="adj2" fmla="val 47070"/>
              <a:gd name="adj3" fmla="val 16667"/>
            </a:avLst>
          </a:prstGeom>
          <a:solidFill>
            <a:sysClr val="window" lastClr="FFFFFF"/>
          </a:solidFill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gl-E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Repítocho: Para restar dúas fraccións co mesmo denominador, réstanse os numerados e </a:t>
            </a:r>
            <a:r>
              <a:rPr lang="gl-ES" sz="2000" kern="0" dirty="0" smtClean="0">
                <a:solidFill>
                  <a:prstClr val="black"/>
                </a:solidFill>
                <a:latin typeface="Calibri"/>
              </a:rPr>
              <a:t>déixase o mesmo denominador</a:t>
            </a:r>
            <a:r>
              <a:rPr kumimoji="0" lang="gl-E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endParaRPr kumimoji="0" lang="gl-E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9 Llamada rectangular redondeada"/>
          <p:cNvSpPr/>
          <p:nvPr/>
        </p:nvSpPr>
        <p:spPr>
          <a:xfrm>
            <a:off x="5004048" y="1100366"/>
            <a:ext cx="2812892" cy="442674"/>
          </a:xfrm>
          <a:prstGeom prst="wedgeRoundRectCallout">
            <a:avLst>
              <a:gd name="adj1" fmla="val 82919"/>
              <a:gd name="adj2" fmla="val 391921"/>
              <a:gd name="adj3" fmla="val 16667"/>
            </a:avLst>
          </a:prstGeom>
          <a:solidFill>
            <a:sysClr val="window" lastClr="FFFFFF"/>
          </a:solidFill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gl-E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Profe</a:t>
            </a:r>
            <a:r>
              <a:rPr kumimoji="0" lang="gl-E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non o entendo.  </a:t>
            </a:r>
            <a:endParaRPr kumimoji="0" lang="gl-E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2 Llamada rectangular redondeada"/>
          <p:cNvSpPr/>
          <p:nvPr/>
        </p:nvSpPr>
        <p:spPr>
          <a:xfrm>
            <a:off x="5220072" y="1926961"/>
            <a:ext cx="2740884" cy="783193"/>
          </a:xfrm>
          <a:prstGeom prst="wedgeRoundRectCallout">
            <a:avLst>
              <a:gd name="adj1" fmla="val 84432"/>
              <a:gd name="adj2" fmla="val 125860"/>
              <a:gd name="adj3" fmla="val 16667"/>
            </a:avLst>
          </a:prstGeom>
          <a:solidFill>
            <a:sysClr val="window" lastClr="FFFFFF"/>
          </a:solidFill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gl-E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Profe</a:t>
            </a:r>
            <a:r>
              <a:rPr kumimoji="0" lang="gl-E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sigo sen entendelo.  </a:t>
            </a:r>
            <a:endParaRPr kumimoji="0" lang="gl-E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Llamada rectangular redondeada"/>
          <p:cNvSpPr/>
          <p:nvPr/>
        </p:nvSpPr>
        <p:spPr>
          <a:xfrm>
            <a:off x="1619672" y="3030681"/>
            <a:ext cx="3888432" cy="1804749"/>
          </a:xfrm>
          <a:prstGeom prst="wedgeRoundRectCallout">
            <a:avLst>
              <a:gd name="adj1" fmla="val -86428"/>
              <a:gd name="adj2" fmla="val -20485"/>
              <a:gd name="adj3" fmla="val 16667"/>
            </a:avLst>
          </a:prstGeom>
          <a:solidFill>
            <a:sysClr val="window" lastClr="FFFFFF"/>
          </a:solidFill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gl-E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ver,María, outra vez: Para restar dúas fraccións co mesmo denominador, réstanse os numerados e </a:t>
            </a:r>
            <a:r>
              <a:rPr lang="gl-ES" sz="2000" kern="0" dirty="0" smtClean="0">
                <a:solidFill>
                  <a:prstClr val="black"/>
                </a:solidFill>
                <a:latin typeface="Calibri"/>
              </a:rPr>
              <a:t>déixase o mesmo denominador</a:t>
            </a:r>
            <a:r>
              <a:rPr kumimoji="0" lang="gl-E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endParaRPr kumimoji="0" lang="gl-E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10 Llamada rectangular redondeada"/>
          <p:cNvSpPr/>
          <p:nvPr/>
        </p:nvSpPr>
        <p:spPr>
          <a:xfrm>
            <a:off x="5004048" y="3095118"/>
            <a:ext cx="2795248" cy="783193"/>
          </a:xfrm>
          <a:prstGeom prst="wedgeRoundRectCallout">
            <a:avLst>
              <a:gd name="adj1" fmla="val 87701"/>
              <a:gd name="adj2" fmla="val -11706"/>
              <a:gd name="adj3" fmla="val 16667"/>
            </a:avLst>
          </a:prstGeom>
          <a:solidFill>
            <a:sysClr val="window" lastClr="FFFFFF"/>
          </a:solidFill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gl-E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Pero por que se fai así?. Sigo sen entendelo.  </a:t>
            </a:r>
            <a:endParaRPr kumimoji="0" lang="gl-E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Llamada rectangular redondeada"/>
          <p:cNvSpPr/>
          <p:nvPr/>
        </p:nvSpPr>
        <p:spPr>
          <a:xfrm>
            <a:off x="1604888" y="4391304"/>
            <a:ext cx="2628800" cy="442674"/>
          </a:xfrm>
          <a:prstGeom prst="wedgeRoundRectCallout">
            <a:avLst>
              <a:gd name="adj1" fmla="val -94041"/>
              <a:gd name="adj2" fmla="val -191105"/>
              <a:gd name="adj3" fmla="val 16667"/>
            </a:avLst>
          </a:prstGeom>
          <a:solidFill>
            <a:sysClr val="window" lastClr="FFFFFF"/>
          </a:solidFill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gl-E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Para restar...  </a:t>
            </a:r>
            <a:endParaRPr kumimoji="0" lang="gl-E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11 Llamada rectangular redondeada"/>
          <p:cNvSpPr/>
          <p:nvPr/>
        </p:nvSpPr>
        <p:spPr>
          <a:xfrm>
            <a:off x="4629358" y="4391304"/>
            <a:ext cx="2971557" cy="442674"/>
          </a:xfrm>
          <a:prstGeom prst="wedgeRoundRectCallout">
            <a:avLst>
              <a:gd name="adj1" fmla="val 89506"/>
              <a:gd name="adj2" fmla="val -242075"/>
              <a:gd name="adj3" fmla="val 16667"/>
            </a:avLst>
          </a:prstGeom>
          <a:solidFill>
            <a:sysClr val="window" lastClr="FFFFFF"/>
          </a:solidFill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gl-E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 non o entendo.  </a:t>
            </a:r>
            <a:endParaRPr kumimoji="0" lang="gl-E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12 Llamada rectangular redondeada"/>
          <p:cNvSpPr/>
          <p:nvPr/>
        </p:nvSpPr>
        <p:spPr>
          <a:xfrm>
            <a:off x="1331640" y="4751259"/>
            <a:ext cx="2628800" cy="442674"/>
          </a:xfrm>
          <a:prstGeom prst="wedgeRoundRectCallout">
            <a:avLst>
              <a:gd name="adj1" fmla="val -88520"/>
              <a:gd name="adj2" fmla="val -243565"/>
              <a:gd name="adj3" fmla="val 16667"/>
            </a:avLst>
          </a:prstGeom>
          <a:solidFill>
            <a:sysClr val="window" lastClr="FFFFFF"/>
          </a:solidFill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gl-E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Para restar...  </a:t>
            </a:r>
            <a:endParaRPr kumimoji="0" lang="gl-E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13 Llamada rectangular redondeada"/>
          <p:cNvSpPr/>
          <p:nvPr/>
        </p:nvSpPr>
        <p:spPr>
          <a:xfrm>
            <a:off x="4476959" y="4835430"/>
            <a:ext cx="3244940" cy="442674"/>
          </a:xfrm>
          <a:prstGeom prst="wedgeRoundRectCallout">
            <a:avLst>
              <a:gd name="adj1" fmla="val 85480"/>
              <a:gd name="adj2" fmla="val -314208"/>
              <a:gd name="adj3" fmla="val 16667"/>
            </a:avLst>
          </a:prstGeom>
          <a:solidFill>
            <a:sysClr val="window" lastClr="FFFFFF"/>
          </a:solidFill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gl-E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 non o entendo.  </a:t>
            </a:r>
            <a:endParaRPr kumimoji="0" lang="gl-E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14 Llamada rectangular redondeada"/>
          <p:cNvSpPr/>
          <p:nvPr/>
        </p:nvSpPr>
        <p:spPr>
          <a:xfrm>
            <a:off x="1484040" y="4903659"/>
            <a:ext cx="2628800" cy="442674"/>
          </a:xfrm>
          <a:prstGeom prst="wedgeRoundRectCallout">
            <a:avLst>
              <a:gd name="adj1" fmla="val -88520"/>
              <a:gd name="adj2" fmla="val -243565"/>
              <a:gd name="adj3" fmla="val 16667"/>
            </a:avLst>
          </a:prstGeom>
          <a:solidFill>
            <a:sysClr val="window" lastClr="FFFFFF"/>
          </a:solidFill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gl-E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Para restar...  </a:t>
            </a:r>
            <a:endParaRPr kumimoji="0" lang="gl-E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15 Llamada rectangular redondeada"/>
          <p:cNvSpPr/>
          <p:nvPr/>
        </p:nvSpPr>
        <p:spPr>
          <a:xfrm>
            <a:off x="4629359" y="4987830"/>
            <a:ext cx="3244940" cy="442674"/>
          </a:xfrm>
          <a:prstGeom prst="wedgeRoundRectCallout">
            <a:avLst>
              <a:gd name="adj1" fmla="val 81455"/>
              <a:gd name="adj2" fmla="val -399456"/>
              <a:gd name="adj3" fmla="val 16667"/>
            </a:avLst>
          </a:prstGeom>
          <a:solidFill>
            <a:sysClr val="window" lastClr="FFFFFF"/>
          </a:solidFill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gl-E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 non o entendo.  </a:t>
            </a:r>
            <a:endParaRPr kumimoji="0" lang="gl-E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16 Llamada rectangular redondeada"/>
          <p:cNvSpPr/>
          <p:nvPr/>
        </p:nvSpPr>
        <p:spPr>
          <a:xfrm>
            <a:off x="1979712" y="5056059"/>
            <a:ext cx="2285528" cy="442674"/>
          </a:xfrm>
          <a:prstGeom prst="wedgeRoundRectCallout">
            <a:avLst>
              <a:gd name="adj1" fmla="val -88520"/>
              <a:gd name="adj2" fmla="val -243565"/>
              <a:gd name="adj3" fmla="val 16667"/>
            </a:avLst>
          </a:prstGeom>
          <a:solidFill>
            <a:sysClr val="window" lastClr="FFFFFF"/>
          </a:solidFill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gl-E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Para restar...  </a:t>
            </a:r>
            <a:endParaRPr kumimoji="0" lang="gl-E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17 Llamada rectangular redondeada"/>
          <p:cNvSpPr/>
          <p:nvPr/>
        </p:nvSpPr>
        <p:spPr>
          <a:xfrm>
            <a:off x="4476959" y="5106178"/>
            <a:ext cx="3983473" cy="510778"/>
          </a:xfrm>
          <a:prstGeom prst="wedgeRoundRectCallout">
            <a:avLst>
              <a:gd name="adj1" fmla="val 60090"/>
              <a:gd name="adj2" fmla="val -318613"/>
              <a:gd name="adj3" fmla="val 16667"/>
            </a:avLst>
          </a:prstGeom>
          <a:solidFill>
            <a:sysClr val="window" lastClr="FFFFFF"/>
          </a:solidFill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gl-E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 NON O ENTENDO!!!!!!  </a:t>
            </a:r>
            <a:endParaRPr kumimoji="0" lang="gl-E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308878" y="5733256"/>
            <a:ext cx="86409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/>
              <a:t>QUE NOS FAI PENSAR QUE REPETINDO OUTRA VEZ O MESMO, A SEGUINTE VEZ VAI SER DIFERENTE????</a:t>
            </a:r>
            <a:endParaRPr lang="gl-ES" sz="2800" b="1" dirty="0"/>
          </a:p>
        </p:txBody>
      </p:sp>
    </p:spTree>
    <p:extLst>
      <p:ext uri="{BB962C8B-B14F-4D97-AF65-F5344CB8AC3E}">
        <p14:creationId xmlns:p14="http://schemas.microsoft.com/office/powerpoint/2010/main" val="141827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7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25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75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25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75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3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allAtOnce" animBg="1"/>
      <p:bldP spid="9" grpId="0" uiExpand="1" build="allAtOnce" animBg="1"/>
      <p:bldP spid="10" grpId="0" uiExpand="1" build="allAtOnce" animBg="1"/>
      <p:bldP spid="3" grpId="0" uiExpand="1" build="allAtOnce" animBg="1"/>
      <p:bldP spid="7" grpId="0" uiExpand="1" build="allAtOnce" animBg="1"/>
      <p:bldP spid="11" grpId="0" uiExpand="1" build="allAtOnce" animBg="1"/>
      <p:bldP spid="6" grpId="0" uiExpand="1" build="allAtOnce" animBg="1"/>
      <p:bldP spid="12" grpId="0" uiExpand="1" build="allAtOnce" animBg="1"/>
      <p:bldP spid="13" grpId="0" uiExpand="1" build="allAtOnce" animBg="1"/>
      <p:bldP spid="14" grpId="0" uiExpand="1" build="allAtOnce" animBg="1"/>
      <p:bldP spid="15" grpId="0" uiExpand="1" build="allAtOnce" animBg="1"/>
      <p:bldP spid="16" grpId="0" uiExpand="1" build="allAtOnce" animBg="1"/>
      <p:bldP spid="17" grpId="0" uiExpand="1" build="allAtOnce" animBg="1"/>
      <p:bldP spid="18" grpId="0" uiExpand="1" build="allAtOnce" animBg="1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23528" y="2060848"/>
            <a:ext cx="849694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gl-ES" sz="3600" b="1" dirty="0">
                <a:solidFill>
                  <a:srgbClr val="002060"/>
                </a:solidFill>
                <a:latin typeface="Segoe Script" panose="020B0504020000000003" pitchFamily="34" charset="0"/>
              </a:rPr>
              <a:t>Ensinar non é transferir coñecemento, senón crear posibilidades para a súa produción e creación. </a:t>
            </a:r>
            <a:endParaRPr lang="gl-ES" sz="3600" b="1" dirty="0" smtClean="0">
              <a:solidFill>
                <a:srgbClr val="002060"/>
              </a:solidFill>
              <a:latin typeface="Segoe Script" panose="020B0504020000000003" pitchFamily="34" charset="0"/>
            </a:endParaRPr>
          </a:p>
          <a:p>
            <a:pPr algn="just"/>
            <a:r>
              <a:rPr lang="gl-ES" b="1" dirty="0" smtClean="0">
                <a:solidFill>
                  <a:srgbClr val="002060"/>
                </a:solidFill>
                <a:latin typeface="Segoe Script" panose="020B0504020000000003" pitchFamily="34" charset="0"/>
              </a:rPr>
              <a:t>							(</a:t>
            </a:r>
            <a:r>
              <a:rPr lang="gl-ES" b="1" dirty="0">
                <a:solidFill>
                  <a:srgbClr val="002060"/>
                </a:solidFill>
                <a:latin typeface="Segoe Script" panose="020B0504020000000003" pitchFamily="34" charset="0"/>
              </a:rPr>
              <a:t>Paulo Freire</a:t>
            </a:r>
            <a:r>
              <a:rPr lang="gl-ES" b="1" dirty="0" smtClean="0">
                <a:solidFill>
                  <a:srgbClr val="002060"/>
                </a:solidFill>
                <a:latin typeface="Segoe Script" panose="020B0504020000000003" pitchFamily="34" charset="0"/>
              </a:rPr>
              <a:t>)</a:t>
            </a:r>
            <a:endParaRPr lang="gl-ES" b="1" dirty="0">
              <a:solidFill>
                <a:srgbClr val="002060"/>
              </a:solidFill>
              <a:latin typeface="Segoe Script" panose="020B050402000000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87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Carballal\Desktop\COMBAS\PFPP\traballos alumnos\receitas sin t\2014-11-22 receta 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2" t="5732" r="4771" b="8991"/>
          <a:stretch/>
        </p:blipFill>
        <p:spPr bwMode="auto">
          <a:xfrm>
            <a:off x="323528" y="241636"/>
            <a:ext cx="4813875" cy="6444000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1 Título"/>
          <p:cNvSpPr txBox="1">
            <a:spLocks/>
          </p:cNvSpPr>
          <p:nvPr/>
        </p:nvSpPr>
        <p:spPr>
          <a:xfrm>
            <a:off x="5292080" y="2693987"/>
            <a:ext cx="3132940" cy="14700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 dirty="0" smtClean="0">
                <a:solidFill>
                  <a:srgbClr val="002060"/>
                </a:solidFill>
              </a:rPr>
              <a:t>Que </a:t>
            </a:r>
            <a:r>
              <a:rPr lang="es-ES" sz="3200" b="1" dirty="0" err="1" smtClean="0">
                <a:solidFill>
                  <a:srgbClr val="002060"/>
                </a:solidFill>
              </a:rPr>
              <a:t>contidos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r>
              <a:rPr lang="es-ES" sz="3200" b="1" dirty="0" err="1" smtClean="0">
                <a:solidFill>
                  <a:srgbClr val="002060"/>
                </a:solidFill>
              </a:rPr>
              <a:t>traballamos</a:t>
            </a:r>
            <a:r>
              <a:rPr lang="es-ES" sz="3200" b="1" dirty="0" smtClean="0">
                <a:solidFill>
                  <a:srgbClr val="002060"/>
                </a:solidFill>
              </a:rPr>
              <a:t> con este texto?</a:t>
            </a:r>
            <a:endParaRPr lang="gl-E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37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99592" y="980728"/>
            <a:ext cx="727280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3200" dirty="0"/>
              <a:t>La adquisición eficaz de las competencias clave por parte del alumnado y </a:t>
            </a:r>
            <a:r>
              <a:rPr lang="es-ES" sz="3200" dirty="0" smtClean="0"/>
              <a:t>su contribución </a:t>
            </a:r>
            <a:r>
              <a:rPr lang="es-ES" sz="3200" dirty="0"/>
              <a:t>al logro de los objetivos de las etapas educativas, desde un carácter interdisciplinar y transversal, </a:t>
            </a:r>
            <a:r>
              <a:rPr lang="es-ES" sz="3200" b="1" dirty="0"/>
              <a:t>requiere del diseño de actividades de aprendizaje integradas que </a:t>
            </a:r>
            <a:r>
              <a:rPr lang="es-ES" sz="3200" b="1" u="sng" dirty="0"/>
              <a:t>permitan avanzar hacia los resultados de aprendizaje de más de una competencia </a:t>
            </a:r>
            <a:r>
              <a:rPr lang="es-ES" sz="3200" b="1" u="sng" dirty="0" smtClean="0"/>
              <a:t>al </a:t>
            </a:r>
            <a:r>
              <a:rPr lang="gl-ES" sz="3200" b="1" u="sng" dirty="0" err="1" smtClean="0"/>
              <a:t>mismo</a:t>
            </a:r>
            <a:r>
              <a:rPr lang="gl-ES" sz="3200" b="1" u="sng" dirty="0" smtClean="0"/>
              <a:t> </a:t>
            </a:r>
            <a:r>
              <a:rPr lang="gl-ES" sz="3200" b="1" u="sng" dirty="0" err="1"/>
              <a:t>tiempo</a:t>
            </a:r>
            <a:r>
              <a:rPr lang="gl-ES" sz="3200" b="1" u="sng" dirty="0"/>
              <a:t>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251520" y="5253300"/>
            <a:ext cx="8640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gl-ES" dirty="0"/>
          </a:p>
          <a:p>
            <a:pPr algn="just"/>
            <a:r>
              <a:rPr lang="es-ES" dirty="0"/>
              <a:t> </a:t>
            </a:r>
            <a:r>
              <a:rPr lang="es-ES" i="1" dirty="0"/>
              <a:t>Orden ECD/65/2015, de 21 de enero, por la que se describen las relaciones entre las competencias, los contenidos y los criterios de evaluación de la educación primaria, la educación secundaria obligatoria y el bachillerato.</a:t>
            </a:r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65882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331640" y="1916832"/>
            <a:ext cx="669674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gl-ES" sz="3600" b="1" dirty="0">
                <a:solidFill>
                  <a:srgbClr val="002060"/>
                </a:solidFill>
                <a:latin typeface="Segoe Script" panose="020B0504020000000003" pitchFamily="34" charset="0"/>
              </a:rPr>
              <a:t>O que aprende e aprende, </a:t>
            </a:r>
            <a:endParaRPr lang="gl-ES" sz="3600" b="1" dirty="0" smtClean="0">
              <a:solidFill>
                <a:srgbClr val="002060"/>
              </a:solidFill>
              <a:latin typeface="Segoe Script" panose="020B0504020000000003" pitchFamily="34" charset="0"/>
            </a:endParaRPr>
          </a:p>
          <a:p>
            <a:pPr algn="ctr"/>
            <a:r>
              <a:rPr lang="gl-ES" sz="3600" b="1" dirty="0" smtClean="0">
                <a:solidFill>
                  <a:srgbClr val="002060"/>
                </a:solidFill>
                <a:latin typeface="Segoe Script" panose="020B0504020000000003" pitchFamily="34" charset="0"/>
              </a:rPr>
              <a:t>e </a:t>
            </a:r>
            <a:r>
              <a:rPr lang="gl-ES" sz="3600" b="1" dirty="0">
                <a:solidFill>
                  <a:srgbClr val="002060"/>
                </a:solidFill>
                <a:latin typeface="Segoe Script" panose="020B0504020000000003" pitchFamily="34" charset="0"/>
              </a:rPr>
              <a:t>non practica o que sabe, </a:t>
            </a:r>
            <a:endParaRPr lang="gl-ES" sz="3600" b="1" dirty="0" smtClean="0">
              <a:solidFill>
                <a:srgbClr val="002060"/>
              </a:solidFill>
              <a:latin typeface="Segoe Script" panose="020B0504020000000003" pitchFamily="34" charset="0"/>
            </a:endParaRPr>
          </a:p>
          <a:p>
            <a:pPr algn="ctr"/>
            <a:r>
              <a:rPr lang="gl-ES" sz="3600" b="1" dirty="0" smtClean="0">
                <a:solidFill>
                  <a:srgbClr val="002060"/>
                </a:solidFill>
                <a:latin typeface="Segoe Script" panose="020B0504020000000003" pitchFamily="34" charset="0"/>
              </a:rPr>
              <a:t>é </a:t>
            </a:r>
            <a:r>
              <a:rPr lang="gl-ES" sz="3600" b="1" dirty="0">
                <a:solidFill>
                  <a:srgbClr val="002060"/>
                </a:solidFill>
                <a:latin typeface="Segoe Script" panose="020B0504020000000003" pitchFamily="34" charset="0"/>
              </a:rPr>
              <a:t>como o que ara e ara </a:t>
            </a:r>
            <a:endParaRPr lang="gl-ES" sz="3600" b="1" dirty="0" smtClean="0">
              <a:solidFill>
                <a:srgbClr val="002060"/>
              </a:solidFill>
              <a:latin typeface="Segoe Script" panose="020B0504020000000003" pitchFamily="34" charset="0"/>
            </a:endParaRPr>
          </a:p>
          <a:p>
            <a:pPr algn="ctr"/>
            <a:r>
              <a:rPr lang="gl-ES" sz="3600" b="1" dirty="0" smtClean="0">
                <a:solidFill>
                  <a:srgbClr val="002060"/>
                </a:solidFill>
                <a:latin typeface="Segoe Script" panose="020B0504020000000003" pitchFamily="34" charset="0"/>
              </a:rPr>
              <a:t>e </a:t>
            </a:r>
            <a:r>
              <a:rPr lang="gl-ES" sz="3600" b="1" dirty="0">
                <a:solidFill>
                  <a:srgbClr val="002060"/>
                </a:solidFill>
                <a:latin typeface="Segoe Script" panose="020B0504020000000003" pitchFamily="34" charset="0"/>
              </a:rPr>
              <a:t>non sementa. </a:t>
            </a:r>
            <a:endParaRPr lang="gl-ES" sz="3600" b="1" dirty="0" smtClean="0">
              <a:solidFill>
                <a:srgbClr val="002060"/>
              </a:solidFill>
              <a:latin typeface="Segoe Script" panose="020B0504020000000003" pitchFamily="34" charset="0"/>
            </a:endParaRPr>
          </a:p>
          <a:p>
            <a:pPr algn="just"/>
            <a:r>
              <a:rPr lang="gl-ES" b="1" dirty="0" smtClean="0">
                <a:solidFill>
                  <a:srgbClr val="002060"/>
                </a:solidFill>
                <a:latin typeface="Segoe Script" panose="020B0504020000000003" pitchFamily="34" charset="0"/>
              </a:rPr>
              <a:t>						(</a:t>
            </a:r>
            <a:r>
              <a:rPr lang="gl-ES" b="1" dirty="0" err="1">
                <a:solidFill>
                  <a:srgbClr val="002060"/>
                </a:solidFill>
                <a:latin typeface="Segoe Script" panose="020B0504020000000003" pitchFamily="34" charset="0"/>
              </a:rPr>
              <a:t>Platón</a:t>
            </a:r>
            <a:r>
              <a:rPr lang="gl-ES" b="1" dirty="0">
                <a:solidFill>
                  <a:srgbClr val="002060"/>
                </a:solidFill>
                <a:latin typeface="Segoe Script" panose="020B0504020000000003" pitchFamily="34" charset="0"/>
              </a:rPr>
              <a:t>) </a:t>
            </a:r>
          </a:p>
          <a:p>
            <a:pPr algn="just"/>
            <a:endParaRPr lang="gl-ES" b="1" dirty="0">
              <a:solidFill>
                <a:srgbClr val="002060"/>
              </a:solidFill>
              <a:latin typeface="Segoe Script" panose="020B050402000000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70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2014-10-20 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38" y="1143000"/>
            <a:ext cx="7786687" cy="54006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2 Llamada rectangular redondeada"/>
          <p:cNvSpPr/>
          <p:nvPr/>
        </p:nvSpPr>
        <p:spPr>
          <a:xfrm>
            <a:off x="467545" y="764704"/>
            <a:ext cx="3604394" cy="1949921"/>
          </a:xfrm>
          <a:prstGeom prst="wedgeRoundRectCallout">
            <a:avLst>
              <a:gd name="adj1" fmla="val 90135"/>
              <a:gd name="adj2" fmla="val 11930"/>
              <a:gd name="adj3" fmla="val 1666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gl-ES" sz="2000" dirty="0" smtClean="0">
                <a:solidFill>
                  <a:prstClr val="black"/>
                </a:solidFill>
              </a:rPr>
              <a:t>Veña!!!</a:t>
            </a:r>
          </a:p>
          <a:p>
            <a:pPr algn="ctr">
              <a:defRPr/>
            </a:pPr>
            <a:r>
              <a:rPr lang="gl-ES" sz="2000" dirty="0" smtClean="0">
                <a:solidFill>
                  <a:prstClr val="black"/>
                </a:solidFill>
              </a:rPr>
              <a:t>Agora que xa falamos dos cambios que queredes facer no cole, imos seguir traballando: Imos facer unha redacción sobre a primavera!!!   </a:t>
            </a:r>
            <a:endParaRPr lang="gl-ES" sz="2000" dirty="0">
              <a:solidFill>
                <a:prstClr val="black"/>
              </a:solidFill>
            </a:endParaRPr>
          </a:p>
        </p:txBody>
      </p:sp>
      <p:sp>
        <p:nvSpPr>
          <p:cNvPr id="4" name="3 Llamada de nube"/>
          <p:cNvSpPr/>
          <p:nvPr/>
        </p:nvSpPr>
        <p:spPr>
          <a:xfrm>
            <a:off x="5857875" y="2000250"/>
            <a:ext cx="2786063" cy="1357313"/>
          </a:xfrm>
          <a:prstGeom prst="cloudCallout">
            <a:avLst>
              <a:gd name="adj1" fmla="val -14199"/>
              <a:gd name="adj2" fmla="val 9008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dirty="0" smtClean="0">
                <a:solidFill>
                  <a:prstClr val="black"/>
                </a:solidFill>
              </a:rPr>
              <a:t>A primavera?</a:t>
            </a:r>
          </a:p>
          <a:p>
            <a:pPr algn="ctr">
              <a:defRPr/>
            </a:pPr>
            <a:r>
              <a:rPr lang="es-ES" dirty="0" smtClean="0">
                <a:solidFill>
                  <a:prstClr val="black"/>
                </a:solidFill>
              </a:rPr>
              <a:t>En serio?</a:t>
            </a:r>
          </a:p>
          <a:p>
            <a:pPr algn="ctr">
              <a:defRPr/>
            </a:pPr>
            <a:r>
              <a:rPr lang="es-ES" dirty="0" smtClean="0">
                <a:solidFill>
                  <a:prstClr val="black"/>
                </a:solidFill>
              </a:rPr>
              <a:t> </a:t>
            </a:r>
            <a:r>
              <a:rPr lang="es-ES" dirty="0" err="1" smtClean="0">
                <a:solidFill>
                  <a:prstClr val="black"/>
                </a:solidFill>
              </a:rPr>
              <a:t>Outra</a:t>
            </a:r>
            <a:r>
              <a:rPr lang="es-ES" dirty="0" smtClean="0">
                <a:solidFill>
                  <a:prstClr val="black"/>
                </a:solidFill>
              </a:rPr>
              <a:t> vez?</a:t>
            </a:r>
            <a:endParaRPr lang="gl-ES" dirty="0">
              <a:solidFill>
                <a:prstClr val="black"/>
              </a:solidFill>
            </a:endParaRPr>
          </a:p>
        </p:txBody>
      </p:sp>
      <p:sp>
        <p:nvSpPr>
          <p:cNvPr id="6" name="5 Llamada rectangular redondeada"/>
          <p:cNvSpPr/>
          <p:nvPr/>
        </p:nvSpPr>
        <p:spPr>
          <a:xfrm>
            <a:off x="785813" y="3071813"/>
            <a:ext cx="1643062" cy="1143000"/>
          </a:xfrm>
          <a:prstGeom prst="wedgeRoundRectCallout">
            <a:avLst>
              <a:gd name="adj1" fmla="val 111188"/>
              <a:gd name="adj2" fmla="val 21394"/>
              <a:gd name="adj3" fmla="val 1666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gl-ES" dirty="0" err="1">
                <a:solidFill>
                  <a:prstClr val="black"/>
                </a:solidFill>
              </a:rPr>
              <a:t>Profe</a:t>
            </a:r>
            <a:r>
              <a:rPr lang="gl-ES" dirty="0">
                <a:solidFill>
                  <a:prstClr val="black"/>
                </a:solidFill>
              </a:rPr>
              <a:t>: </a:t>
            </a:r>
            <a:r>
              <a:rPr lang="gl-ES" dirty="0" smtClean="0">
                <a:solidFill>
                  <a:prstClr val="black"/>
                </a:solidFill>
              </a:rPr>
              <a:t>Podo ir ao baño?</a:t>
            </a:r>
            <a:endParaRPr lang="gl-ES" dirty="0">
              <a:solidFill>
                <a:prstClr val="black"/>
              </a:solidFill>
            </a:endParaRPr>
          </a:p>
        </p:txBody>
      </p:sp>
      <p:sp>
        <p:nvSpPr>
          <p:cNvPr id="7" name="6 Llamada rectangular redondeada"/>
          <p:cNvSpPr/>
          <p:nvPr/>
        </p:nvSpPr>
        <p:spPr>
          <a:xfrm>
            <a:off x="642938" y="4572000"/>
            <a:ext cx="1857375" cy="1285875"/>
          </a:xfrm>
          <a:prstGeom prst="wedgeRoundRectCallout">
            <a:avLst>
              <a:gd name="adj1" fmla="val 66855"/>
              <a:gd name="adj2" fmla="val 11555"/>
              <a:gd name="adj3" fmla="val 1666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gl-ES" dirty="0">
                <a:solidFill>
                  <a:prstClr val="black"/>
                </a:solidFill>
              </a:rPr>
              <a:t>Mestra</a:t>
            </a:r>
            <a:r>
              <a:rPr lang="gl-ES" dirty="0" smtClean="0">
                <a:solidFill>
                  <a:prstClr val="black"/>
                </a:solidFill>
              </a:rPr>
              <a:t>: Dóeme a barriga. Podes chamar á miña nai?</a:t>
            </a:r>
            <a:endParaRPr lang="gl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26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5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animBg="1"/>
      <p:bldP spid="4" grpId="0" build="allAtOnce" animBg="1"/>
      <p:bldP spid="6" grpId="0" build="allAtOnce" animBg="1"/>
      <p:bldP spid="7" grpId="0" build="allAtOnce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287524" y="1484784"/>
            <a:ext cx="8568952" cy="538609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gl-E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 </a:t>
            </a:r>
            <a:r>
              <a:rPr lang="gl-E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días:</a:t>
            </a:r>
          </a:p>
          <a:p>
            <a:pPr algn="just"/>
            <a:r>
              <a:rPr lang="gl-E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Somos </a:t>
            </a:r>
            <a:r>
              <a:rPr lang="gl-E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Carlota</a:t>
            </a:r>
            <a:r>
              <a:rPr lang="gl-E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gl-E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Aroa</a:t>
            </a:r>
            <a:r>
              <a:rPr lang="gl-E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gl-E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Javier</a:t>
            </a:r>
            <a:r>
              <a:rPr lang="gl-E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gl-ES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gl-E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Queremos </a:t>
            </a:r>
            <a:r>
              <a:rPr lang="gl-E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presentarvos a nosa proposta sobre unha fonte no patio da que se poda beber. Estará situada no </a:t>
            </a:r>
            <a:r>
              <a:rPr lang="gl-E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centro, </a:t>
            </a:r>
            <a:r>
              <a:rPr lang="gl-E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</a:t>
            </a:r>
            <a:r>
              <a:rPr lang="gl-E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herba, </a:t>
            </a:r>
            <a:r>
              <a:rPr lang="gl-E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 o patio cuberto de 5º e 6º e o campo de fútbol grande.Para que se poda beber sempre, sen que saiba a sangue, as </a:t>
            </a:r>
            <a:r>
              <a:rPr lang="gl-E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tubarias</a:t>
            </a:r>
            <a:r>
              <a:rPr lang="gl-E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gl-E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estarán </a:t>
            </a:r>
            <a:r>
              <a:rPr lang="gl-E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feitas de aceiro inoxidable ou de P.V.C. Se </a:t>
            </a:r>
            <a:r>
              <a:rPr lang="gl-E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preferides </a:t>
            </a:r>
            <a:r>
              <a:rPr lang="gl-ES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poderíae</a:t>
            </a:r>
            <a:r>
              <a:rPr lang="gl-E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gl-E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poñer outra ao lado do </a:t>
            </a:r>
            <a:r>
              <a:rPr lang="gl-E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banco, </a:t>
            </a:r>
            <a:r>
              <a:rPr lang="gl-E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 os dous campos de fútbol.</a:t>
            </a:r>
          </a:p>
          <a:p>
            <a:pPr algn="just"/>
            <a:r>
              <a:rPr lang="gl-E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 necesario que </a:t>
            </a:r>
            <a:r>
              <a:rPr lang="gl-E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haxa </a:t>
            </a:r>
            <a:r>
              <a:rPr lang="gl-E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unha </a:t>
            </a:r>
            <a:r>
              <a:rPr lang="gl-E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fonte, xa </a:t>
            </a:r>
            <a:r>
              <a:rPr lang="gl-E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os días de </a:t>
            </a:r>
            <a:r>
              <a:rPr lang="gl-E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moita </a:t>
            </a:r>
            <a:r>
              <a:rPr lang="gl-E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calor, os nenos que xogan no patio, non poden estar </a:t>
            </a:r>
            <a:r>
              <a:rPr lang="gl-E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 </a:t>
            </a:r>
            <a:r>
              <a:rPr lang="gl-E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botella de auga debaixo do brazo. E os que beben moito consumen a </a:t>
            </a:r>
            <a:r>
              <a:rPr lang="gl-E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auga </a:t>
            </a:r>
            <a:r>
              <a:rPr lang="gl-E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moi</a:t>
            </a:r>
            <a:r>
              <a:rPr lang="gl-E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gl-E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rápido. Desta maneira </a:t>
            </a:r>
            <a:r>
              <a:rPr lang="gl-E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poderán encher </a:t>
            </a:r>
            <a:r>
              <a:rPr lang="gl-E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botella</a:t>
            </a:r>
            <a:r>
              <a:rPr lang="gl-E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gl-E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algn="just"/>
            <a:r>
              <a:rPr lang="gl-E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Algunhas persoas diranvos que é mellor poñer </a:t>
            </a:r>
            <a:r>
              <a:rPr lang="gl-ES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canalóns</a:t>
            </a:r>
            <a:r>
              <a:rPr lang="gl-E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gl-E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campo de fútbol, pero o campo xa os ten, e non lle dan utilidade.</a:t>
            </a:r>
          </a:p>
          <a:p>
            <a:pPr algn="just"/>
            <a:r>
              <a:rPr lang="gl-E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Outros tamén </a:t>
            </a:r>
            <a:r>
              <a:rPr lang="gl-E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proporán </a:t>
            </a:r>
            <a:r>
              <a:rPr lang="gl-E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máis xogos no patio, pero... </a:t>
            </a:r>
            <a:r>
              <a:rPr lang="gl-E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vós subiriades </a:t>
            </a:r>
            <a:r>
              <a:rPr lang="gl-E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outro tobogán enlamado?</a:t>
            </a:r>
          </a:p>
          <a:p>
            <a:pPr algn="just"/>
            <a:r>
              <a:rPr lang="gl-E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Tamén </a:t>
            </a:r>
            <a:r>
              <a:rPr lang="gl-E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vos </a:t>
            </a:r>
            <a:r>
              <a:rPr lang="gl-E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dirán baños mellores, pero xa hai 2 baños e aínda que 1 </a:t>
            </a:r>
            <a:r>
              <a:rPr lang="gl-E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estea </a:t>
            </a:r>
            <a:r>
              <a:rPr lang="gl-E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moi deteriorado o outro non.</a:t>
            </a:r>
          </a:p>
          <a:p>
            <a:pPr algn="ctr"/>
            <a:r>
              <a:rPr lang="gl-E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Mellor a </a:t>
            </a:r>
            <a:r>
              <a:rPr lang="gl-E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fonte, deixa de ter sede!</a:t>
            </a:r>
          </a:p>
        </p:txBody>
      </p:sp>
      <p:sp>
        <p:nvSpPr>
          <p:cNvPr id="2" name="1 Rectángulo"/>
          <p:cNvSpPr/>
          <p:nvPr/>
        </p:nvSpPr>
        <p:spPr>
          <a:xfrm rot="438861">
            <a:off x="2463493" y="460068"/>
            <a:ext cx="6064584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gl-ES" b="1" dirty="0">
                <a:solidFill>
                  <a:prstClr val="black"/>
                </a:solidFill>
                <a:ea typeface="Times New Roman"/>
                <a:cs typeface="Arial" panose="020B0604020202020204" pitchFamily="34" charset="0"/>
                <a:hlinkClick r:id="rId2" action="ppaction://hlinkfile"/>
              </a:rPr>
              <a:t>Mellora o teu centro</a:t>
            </a:r>
            <a:endParaRPr lang="gl-ES" b="1" dirty="0">
              <a:solidFill>
                <a:prstClr val="black"/>
              </a:solidFill>
              <a:ea typeface="Times New Roman"/>
              <a:cs typeface="Arial" panose="020B0604020202020204" pitchFamily="34" charset="0"/>
            </a:endParaRPr>
          </a:p>
          <a:p>
            <a:pPr algn="ctr"/>
            <a:r>
              <a:rPr lang="gl-ES" dirty="0">
                <a:solidFill>
                  <a:prstClr val="black"/>
                </a:solidFill>
                <a:ea typeface="Times New Roman"/>
                <a:cs typeface="Arial" panose="020B0604020202020204" pitchFamily="34" charset="0"/>
              </a:rPr>
              <a:t>Hoxe, no plan lector, haberá unha presentación dalgunhas propostas para mellorar o teu centro educativo.</a:t>
            </a:r>
          </a:p>
          <a:p>
            <a:pPr algn="ctr"/>
            <a:r>
              <a:rPr lang="gl-ES" dirty="0">
                <a:solidFill>
                  <a:prstClr val="black"/>
                </a:solidFill>
                <a:ea typeface="Times New Roman"/>
                <a:cs typeface="Arial" panose="020B0604020202020204" pitchFamily="34" charset="0"/>
              </a:rPr>
              <a:t>Ven ao ximnasio e vota a túa proposta preferida.</a:t>
            </a:r>
          </a:p>
        </p:txBody>
      </p:sp>
    </p:spTree>
    <p:extLst>
      <p:ext uri="{BB962C8B-B14F-4D97-AF65-F5344CB8AC3E}">
        <p14:creationId xmlns:p14="http://schemas.microsoft.com/office/powerpoint/2010/main" val="100118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3309">
            <a:off x="500691" y="618343"/>
            <a:ext cx="4879776" cy="3450684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241251"/>
            <a:ext cx="4482284" cy="3169601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1565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arballal\Desktop\clase\clase 14-15\tarefas\inglés\Ima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28345">
            <a:off x="1106338" y="-165473"/>
            <a:ext cx="3827675" cy="5400000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Carballal\Desktop\clase\clase 14-15\tarefas\inglés\Image1507150757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200930" y="2944086"/>
            <a:ext cx="3062140" cy="4320000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1 Título"/>
          <p:cNvSpPr txBox="1">
            <a:spLocks/>
          </p:cNvSpPr>
          <p:nvPr/>
        </p:nvSpPr>
        <p:spPr>
          <a:xfrm>
            <a:off x="5615608" y="1196752"/>
            <a:ext cx="3528392" cy="14700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 dirty="0" smtClean="0">
                <a:solidFill>
                  <a:srgbClr val="002060"/>
                </a:solidFill>
              </a:rPr>
              <a:t>Para que quero aprender inglés???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251520" y="5104085"/>
            <a:ext cx="432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002060"/>
                </a:solidFill>
              </a:rPr>
              <a:t>Elaboración de </a:t>
            </a:r>
            <a:r>
              <a:rPr lang="es-ES" sz="2400" b="1" dirty="0" smtClean="0">
                <a:solidFill>
                  <a:srgbClr val="002060"/>
                </a:solidFill>
              </a:rPr>
              <a:t>tríptico de promoción turística en inglés, </a:t>
            </a:r>
            <a:r>
              <a:rPr lang="es-ES" sz="2400" b="1" dirty="0" err="1" smtClean="0">
                <a:solidFill>
                  <a:srgbClr val="002060"/>
                </a:solidFill>
              </a:rPr>
              <a:t>cos</a:t>
            </a:r>
            <a:r>
              <a:rPr lang="es-ES" sz="2400" b="1" dirty="0" smtClean="0">
                <a:solidFill>
                  <a:srgbClr val="002060"/>
                </a:solidFill>
              </a:rPr>
              <a:t> lugares de interés para os/as alumnos/as</a:t>
            </a:r>
            <a:endParaRPr lang="gl-E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18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708920"/>
            <a:ext cx="2879725" cy="2159000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367" name="Picture 6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429000"/>
            <a:ext cx="2880320" cy="2159000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971600" y="480855"/>
            <a:ext cx="7200800" cy="14700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 dirty="0" smtClean="0">
                <a:solidFill>
                  <a:srgbClr val="002060"/>
                </a:solidFill>
              </a:rPr>
              <a:t>E para que quero expresarme ben, </a:t>
            </a:r>
          </a:p>
          <a:p>
            <a:r>
              <a:rPr lang="es-ES" sz="3200" b="1" dirty="0" smtClean="0">
                <a:solidFill>
                  <a:srgbClr val="002060"/>
                </a:solidFill>
              </a:rPr>
              <a:t>se “ti </a:t>
            </a:r>
            <a:r>
              <a:rPr lang="es-ES" sz="3200" b="1" dirty="0" err="1" smtClean="0">
                <a:solidFill>
                  <a:srgbClr val="002060"/>
                </a:solidFill>
              </a:rPr>
              <a:t>xa</a:t>
            </a:r>
            <a:r>
              <a:rPr lang="es-ES" sz="3200" b="1" dirty="0" smtClean="0">
                <a:solidFill>
                  <a:srgbClr val="002060"/>
                </a:solidFill>
              </a:rPr>
              <a:t> me </a:t>
            </a:r>
            <a:r>
              <a:rPr lang="es-ES" sz="3200" b="1" dirty="0" err="1" smtClean="0">
                <a:solidFill>
                  <a:srgbClr val="002060"/>
                </a:solidFill>
              </a:rPr>
              <a:t>entendes</a:t>
            </a:r>
            <a:r>
              <a:rPr lang="es-ES" sz="3200" b="1" dirty="0" smtClean="0">
                <a:solidFill>
                  <a:srgbClr val="002060"/>
                </a:solidFill>
              </a:rPr>
              <a:t>”???</a:t>
            </a:r>
          </a:p>
        </p:txBody>
      </p:sp>
    </p:spTree>
    <p:extLst>
      <p:ext uri="{BB962C8B-B14F-4D97-AF65-F5344CB8AC3E}">
        <p14:creationId xmlns:p14="http://schemas.microsoft.com/office/powerpoint/2010/main" val="364921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971600" y="1052736"/>
            <a:ext cx="72008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3200" dirty="0" smtClean="0"/>
              <a:t>El </a:t>
            </a:r>
            <a:r>
              <a:rPr lang="es-ES" sz="3200" dirty="0"/>
              <a:t>profesorado debe utilizar </a:t>
            </a:r>
            <a:r>
              <a:rPr lang="es-ES" sz="3200" b="1" dirty="0"/>
              <a:t>procedimientos de evaluación variados </a:t>
            </a:r>
            <a:r>
              <a:rPr lang="es-ES" sz="3200" dirty="0"/>
              <a:t>para facilitar la evaluación del alumnado como parte integral del proceso de enseñanza y aprendizaje, y como una herramienta esencial para mejorar la calidad de la educación</a:t>
            </a:r>
            <a:r>
              <a:rPr lang="es-ES" sz="3200" dirty="0" smtClean="0"/>
              <a:t>.</a:t>
            </a:r>
            <a:endParaRPr lang="es-ES" sz="3200" dirty="0"/>
          </a:p>
        </p:txBody>
      </p:sp>
      <p:sp>
        <p:nvSpPr>
          <p:cNvPr id="3" name="2 Rectángulo"/>
          <p:cNvSpPr/>
          <p:nvPr/>
        </p:nvSpPr>
        <p:spPr>
          <a:xfrm>
            <a:off x="251520" y="5253300"/>
            <a:ext cx="8640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gl-ES" dirty="0"/>
          </a:p>
          <a:p>
            <a:pPr algn="just"/>
            <a:r>
              <a:rPr lang="es-ES" dirty="0"/>
              <a:t> </a:t>
            </a:r>
            <a:r>
              <a:rPr lang="es-ES" i="1" dirty="0"/>
              <a:t>Orden ECD/65/2015, de 21 de enero, por la que se describen las relaciones entre las competencias, los contenidos y los criterios de evaluación de la educación primaria, la educación secundaria obligatoria y el bachillerato.</a:t>
            </a:r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397367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539552" y="2274838"/>
            <a:ext cx="806489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gl-ES" sz="3600" b="1" dirty="0">
                <a:solidFill>
                  <a:srgbClr val="002060"/>
                </a:solidFill>
                <a:latin typeface="Segoe Script" panose="020B0504020000000003" pitchFamily="34" charset="0"/>
              </a:rPr>
              <a:t>Non hai aprendizaxe sen probar un montón de ideas e non un montón de veces. </a:t>
            </a:r>
            <a:endParaRPr lang="gl-ES" sz="3600" b="1" dirty="0" smtClean="0">
              <a:solidFill>
                <a:srgbClr val="002060"/>
              </a:solidFill>
              <a:latin typeface="Segoe Script" panose="020B0504020000000003" pitchFamily="34" charset="0"/>
            </a:endParaRPr>
          </a:p>
          <a:p>
            <a:pPr algn="just"/>
            <a:r>
              <a:rPr lang="gl-ES" b="1" dirty="0" smtClean="0">
                <a:solidFill>
                  <a:srgbClr val="002060"/>
                </a:solidFill>
                <a:latin typeface="Segoe Script" panose="020B0504020000000003" pitchFamily="34" charset="0"/>
              </a:rPr>
              <a:t>						(</a:t>
            </a:r>
            <a:r>
              <a:rPr lang="gl-ES" b="1" dirty="0" err="1">
                <a:solidFill>
                  <a:srgbClr val="002060"/>
                </a:solidFill>
                <a:latin typeface="Segoe Script" panose="020B0504020000000003" pitchFamily="34" charset="0"/>
              </a:rPr>
              <a:t>Jonathan</a:t>
            </a:r>
            <a:r>
              <a:rPr lang="gl-ES" b="1" dirty="0">
                <a:solidFill>
                  <a:srgbClr val="002060"/>
                </a:solidFill>
                <a:latin typeface="Segoe Script" panose="020B0504020000000003" pitchFamily="34" charset="0"/>
              </a:rPr>
              <a:t> </a:t>
            </a:r>
            <a:r>
              <a:rPr lang="gl-ES" b="1" dirty="0" err="1">
                <a:solidFill>
                  <a:srgbClr val="002060"/>
                </a:solidFill>
                <a:latin typeface="Segoe Script" panose="020B0504020000000003" pitchFamily="34" charset="0"/>
              </a:rPr>
              <a:t>Ive</a:t>
            </a:r>
            <a:r>
              <a:rPr lang="gl-ES" b="1" dirty="0">
                <a:solidFill>
                  <a:srgbClr val="002060"/>
                </a:solidFill>
                <a:latin typeface="Segoe Script" panose="020B0504020000000003" pitchFamily="34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24121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1 CuadroTexto"/>
          <p:cNvSpPr txBox="1">
            <a:spLocks noChangeArrowheads="1"/>
          </p:cNvSpPr>
          <p:nvPr/>
        </p:nvSpPr>
        <p:spPr bwMode="auto">
          <a:xfrm>
            <a:off x="249238" y="642938"/>
            <a:ext cx="86455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gl-ES" altLang="es-ES" sz="3600" dirty="0" smtClean="0">
                <a:solidFill>
                  <a:srgbClr val="002060"/>
                </a:solidFill>
                <a:cs typeface="Arial" charset="0"/>
              </a:rPr>
              <a:t>A avaliación </a:t>
            </a:r>
            <a:r>
              <a:rPr lang="gl-ES" altLang="es-ES" sz="3600" dirty="0" smtClean="0">
                <a:solidFill>
                  <a:srgbClr val="002060"/>
                </a:solidFill>
                <a:cs typeface="Arial" charset="0"/>
              </a:rPr>
              <a:t>con, </a:t>
            </a:r>
            <a:r>
              <a:rPr lang="gl-ES" altLang="es-ES" sz="3600" dirty="0" smtClean="0">
                <a:solidFill>
                  <a:srgbClr val="002060"/>
                </a:solidFill>
                <a:cs typeface="Arial" charset="0"/>
              </a:rPr>
              <a:t>ou sen exames??</a:t>
            </a:r>
          </a:p>
        </p:txBody>
      </p:sp>
      <p:pic>
        <p:nvPicPr>
          <p:cNvPr id="3" name="2 Imagen" descr="2014-11-02 alegre 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8" y="1285875"/>
            <a:ext cx="4237037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3 Imagen" descr="2014-11-02 triste 0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1285875"/>
            <a:ext cx="4073525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Llamada rectangular redondeada"/>
          <p:cNvSpPr/>
          <p:nvPr/>
        </p:nvSpPr>
        <p:spPr>
          <a:xfrm>
            <a:off x="500063" y="1285875"/>
            <a:ext cx="4071937" cy="1357313"/>
          </a:xfrm>
          <a:prstGeom prst="wedgeRoundRectCallout">
            <a:avLst>
              <a:gd name="adj1" fmla="val -15670"/>
              <a:gd name="adj2" fmla="val 75985"/>
              <a:gd name="adj3" fmla="val 16667"/>
            </a:avLst>
          </a:pr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gl-ES" dirty="0">
                <a:solidFill>
                  <a:prstClr val="black"/>
                </a:solidFill>
              </a:rPr>
              <a:t>Uxío: este resumo sobre  a historia da igrexa vella de Marín quedará moi ben no tríptico, pero o resumo do exame o fixeches fatal. Non podes aprobar.</a:t>
            </a:r>
          </a:p>
        </p:txBody>
      </p:sp>
      <p:sp>
        <p:nvSpPr>
          <p:cNvPr id="6" name="5 Llamada rectangular redondeada"/>
          <p:cNvSpPr/>
          <p:nvPr/>
        </p:nvSpPr>
        <p:spPr>
          <a:xfrm>
            <a:off x="4572000" y="1285875"/>
            <a:ext cx="4071938" cy="1357313"/>
          </a:xfrm>
          <a:prstGeom prst="wedgeRoundRectCallout">
            <a:avLst>
              <a:gd name="adj1" fmla="val -15670"/>
              <a:gd name="adj2" fmla="val 75985"/>
              <a:gd name="adj3" fmla="val 16667"/>
            </a:avLst>
          </a:pr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gl-ES" dirty="0">
                <a:solidFill>
                  <a:prstClr val="black"/>
                </a:solidFill>
              </a:rPr>
              <a:t>Uxío: este resumo sobre  a historia da igrexa vella de Marín quedará moi ben no tríptico. Nótase que traballaches moito. Estás aprobado.</a:t>
            </a:r>
          </a:p>
        </p:txBody>
      </p:sp>
      <p:sp>
        <p:nvSpPr>
          <p:cNvPr id="7" name="6 Llamada de nube"/>
          <p:cNvSpPr/>
          <p:nvPr/>
        </p:nvSpPr>
        <p:spPr>
          <a:xfrm>
            <a:off x="500063" y="4286250"/>
            <a:ext cx="2714625" cy="1643063"/>
          </a:xfrm>
          <a:prstGeom prst="cloudCallout">
            <a:avLst>
              <a:gd name="adj1" fmla="val 57037"/>
              <a:gd name="adj2" fmla="val -73043"/>
            </a:avLst>
          </a:prstGeom>
          <a:solidFill>
            <a:schemeClr val="tx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gl-ES" dirty="0">
              <a:solidFill>
                <a:prstClr val="black"/>
              </a:solidFill>
            </a:endParaRPr>
          </a:p>
        </p:txBody>
      </p:sp>
      <p:sp>
        <p:nvSpPr>
          <p:cNvPr id="12296" name="8 CuadroTexto"/>
          <p:cNvSpPr txBox="1">
            <a:spLocks noChangeArrowheads="1"/>
          </p:cNvSpPr>
          <p:nvPr/>
        </p:nvSpPr>
        <p:spPr bwMode="auto">
          <a:xfrm>
            <a:off x="500063" y="4500563"/>
            <a:ext cx="26431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gl-ES" altLang="es-ES" sz="1800" smtClean="0">
                <a:solidFill>
                  <a:prstClr val="black"/>
                </a:solidFill>
                <a:cs typeface="Arial" charset="0"/>
              </a:rPr>
              <a:t>Non sei para que me esforzo nestes traballos, se ninguén mo ten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gl-ES" altLang="es-ES" sz="1800" smtClean="0">
                <a:solidFill>
                  <a:prstClr val="black"/>
                </a:solidFill>
                <a:cs typeface="Arial" charset="0"/>
              </a:rPr>
              <a:t>en conta</a:t>
            </a:r>
          </a:p>
        </p:txBody>
      </p:sp>
      <p:sp>
        <p:nvSpPr>
          <p:cNvPr id="10" name="9 Llamada de nube"/>
          <p:cNvSpPr/>
          <p:nvPr/>
        </p:nvSpPr>
        <p:spPr>
          <a:xfrm>
            <a:off x="4357688" y="4286250"/>
            <a:ext cx="2786062" cy="1643063"/>
          </a:xfrm>
          <a:prstGeom prst="cloudCallout">
            <a:avLst>
              <a:gd name="adj1" fmla="val 65248"/>
              <a:gd name="adj2" fmla="val -64737"/>
            </a:avLst>
          </a:prstGeom>
          <a:solidFill>
            <a:schemeClr val="tx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gl-ES" dirty="0">
              <a:solidFill>
                <a:prstClr val="black"/>
              </a:solidFill>
            </a:endParaRPr>
          </a:p>
        </p:txBody>
      </p:sp>
      <p:sp>
        <p:nvSpPr>
          <p:cNvPr id="11" name="10 CuadroTexto"/>
          <p:cNvSpPr txBox="1">
            <a:spLocks noChangeArrowheads="1"/>
          </p:cNvSpPr>
          <p:nvPr/>
        </p:nvSpPr>
        <p:spPr bwMode="auto">
          <a:xfrm>
            <a:off x="4429125" y="4500563"/>
            <a:ext cx="27146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gl-ES" altLang="es-ES" sz="1800" smtClean="0">
                <a:solidFill>
                  <a:prstClr val="black"/>
                </a:solidFill>
                <a:cs typeface="Arial" charset="0"/>
              </a:rPr>
              <a:t>Caramba. Grazas a este traballo vou aprobar!!!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gl-ES" altLang="es-ES" sz="1800" smtClean="0">
                <a:solidFill>
                  <a:prstClr val="black"/>
                </a:solidFill>
                <a:cs typeface="Arial" charset="0"/>
              </a:rPr>
              <a:t>E por riba sei un montón da igrexa vella!!!</a:t>
            </a:r>
          </a:p>
        </p:txBody>
      </p:sp>
    </p:spTree>
    <p:extLst>
      <p:ext uri="{BB962C8B-B14F-4D97-AF65-F5344CB8AC3E}">
        <p14:creationId xmlns:p14="http://schemas.microsoft.com/office/powerpoint/2010/main" val="235599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 animBg="1"/>
      <p:bldP spid="10" grpId="0" animBg="1"/>
      <p:bldP spid="11" grpId="0" build="allAtOnce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SKMBT_42314060319000.jpg"/>
          <p:cNvPicPr>
            <a:picLocks noChangeAspect="1"/>
          </p:cNvPicPr>
          <p:nvPr/>
        </p:nvPicPr>
        <p:blipFill>
          <a:blip r:embed="rId2"/>
          <a:srcRect b="5024"/>
          <a:stretch>
            <a:fillRect/>
          </a:stretch>
        </p:blipFill>
        <p:spPr>
          <a:xfrm>
            <a:off x="1000125" y="1285875"/>
            <a:ext cx="7180263" cy="50006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3 Llamada rectangular redondeada"/>
          <p:cNvSpPr/>
          <p:nvPr/>
        </p:nvSpPr>
        <p:spPr>
          <a:xfrm>
            <a:off x="5214938" y="1357313"/>
            <a:ext cx="2928937" cy="1571625"/>
          </a:xfrm>
          <a:prstGeom prst="wedgeRoundRectCallout">
            <a:avLst>
              <a:gd name="adj1" fmla="val -79379"/>
              <a:gd name="adj2" fmla="val 109612"/>
              <a:gd name="adj3" fmla="val 16667"/>
            </a:avLst>
          </a:pr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gl-ES" sz="2000" dirty="0" err="1">
                <a:solidFill>
                  <a:prstClr val="black"/>
                </a:solidFill>
              </a:rPr>
              <a:t>Mmmmmmm</a:t>
            </a:r>
            <a:r>
              <a:rPr lang="gl-ES" sz="2000" dirty="0">
                <a:solidFill>
                  <a:prstClr val="black"/>
                </a:solidFill>
              </a:rPr>
              <a:t> </a:t>
            </a:r>
            <a:r>
              <a:rPr lang="gl-ES" sz="2000" dirty="0" err="1">
                <a:solidFill>
                  <a:prstClr val="black"/>
                </a:solidFill>
              </a:rPr>
              <a:t>mmm</a:t>
            </a:r>
            <a:r>
              <a:rPr lang="gl-ES" sz="2000" dirty="0">
                <a:solidFill>
                  <a:prstClr val="black"/>
                </a:solidFill>
              </a:rPr>
              <a:t> mmmmmmmsLOMCE…? </a:t>
            </a:r>
          </a:p>
          <a:p>
            <a:pPr algn="ctr">
              <a:defRPr/>
            </a:pPr>
            <a:r>
              <a:rPr lang="gl-ES" sz="2000" dirty="0">
                <a:solidFill>
                  <a:prstClr val="black"/>
                </a:solidFill>
              </a:rPr>
              <a:t>Non, </a:t>
            </a:r>
            <a:r>
              <a:rPr lang="gl-ES" sz="2000" dirty="0" err="1">
                <a:solidFill>
                  <a:prstClr val="black"/>
                </a:solidFill>
              </a:rPr>
              <a:t>mmmmmms</a:t>
            </a:r>
            <a:r>
              <a:rPr lang="gl-ES" sz="2000" dirty="0">
                <a:solidFill>
                  <a:prstClr val="black"/>
                </a:solidFill>
              </a:rPr>
              <a:t>.</a:t>
            </a:r>
          </a:p>
          <a:p>
            <a:pPr algn="ctr">
              <a:defRPr/>
            </a:pPr>
            <a:r>
              <a:rPr lang="gl-ES" sz="2000" dirty="0" err="1">
                <a:solidFill>
                  <a:prstClr val="black"/>
                </a:solidFill>
              </a:rPr>
              <a:t>Mmmmmmm</a:t>
            </a:r>
            <a:r>
              <a:rPr lang="gl-ES" sz="2000" dirty="0">
                <a:solidFill>
                  <a:prstClr val="black"/>
                </a:solidFill>
              </a:rPr>
              <a:t> </a:t>
            </a:r>
            <a:r>
              <a:rPr lang="gl-ES" sz="2000" dirty="0" err="1">
                <a:solidFill>
                  <a:prstClr val="black"/>
                </a:solidFill>
              </a:rPr>
              <a:t>mmmm</a:t>
            </a:r>
            <a:r>
              <a:rPr lang="gl-ES" sz="2000" dirty="0">
                <a:solidFill>
                  <a:prstClr val="black"/>
                </a:solidFill>
              </a:rPr>
              <a:t> mm </a:t>
            </a:r>
            <a:r>
              <a:rPr lang="gl-ES" sz="2000" dirty="0" err="1">
                <a:solidFill>
                  <a:prstClr val="black"/>
                </a:solidFill>
              </a:rPr>
              <a:t>mmmmm</a:t>
            </a:r>
            <a:r>
              <a:rPr lang="gl-ES" sz="2000" b="1" dirty="0">
                <a:solidFill>
                  <a:prstClr val="black"/>
                </a:solidFill>
              </a:rPr>
              <a:t>.*</a:t>
            </a:r>
          </a:p>
        </p:txBody>
      </p:sp>
      <p:sp>
        <p:nvSpPr>
          <p:cNvPr id="6" name="5 Llamada de nube"/>
          <p:cNvSpPr/>
          <p:nvPr/>
        </p:nvSpPr>
        <p:spPr>
          <a:xfrm>
            <a:off x="1214438" y="4572000"/>
            <a:ext cx="2071687" cy="1571625"/>
          </a:xfrm>
          <a:prstGeom prst="cloudCallout">
            <a:avLst>
              <a:gd name="adj1" fmla="val 80224"/>
              <a:gd name="adj2" fmla="val -33907"/>
            </a:avLst>
          </a:pr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gl-ES" sz="2000" dirty="0">
                <a:solidFill>
                  <a:prstClr val="black"/>
                </a:solidFill>
              </a:rPr>
              <a:t>Que teño eu que ver en todo este </a:t>
            </a:r>
            <a:r>
              <a:rPr lang="gl-ES" sz="2000" dirty="0" err="1">
                <a:solidFill>
                  <a:prstClr val="black"/>
                </a:solidFill>
              </a:rPr>
              <a:t>lío</a:t>
            </a:r>
            <a:r>
              <a:rPr lang="gl-ES" sz="2000" dirty="0">
                <a:solidFill>
                  <a:prstClr val="black"/>
                </a:solidFill>
              </a:rPr>
              <a:t>???</a:t>
            </a:r>
          </a:p>
        </p:txBody>
      </p:sp>
      <p:sp>
        <p:nvSpPr>
          <p:cNvPr id="29701" name="6 CuadroTexto"/>
          <p:cNvSpPr txBox="1">
            <a:spLocks noChangeArrowheads="1"/>
          </p:cNvSpPr>
          <p:nvPr/>
        </p:nvSpPr>
        <p:spPr bwMode="auto">
          <a:xfrm>
            <a:off x="5724128" y="3214688"/>
            <a:ext cx="25717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gl-ES" altLang="es-ES" sz="1800" b="1" dirty="0" smtClean="0">
                <a:solidFill>
                  <a:prstClr val="black"/>
                </a:solidFill>
                <a:cs typeface="Arial" charset="0"/>
              </a:rPr>
              <a:t>*</a:t>
            </a:r>
            <a:r>
              <a:rPr lang="gl-ES" altLang="es-ES" sz="1800" dirty="0" smtClean="0">
                <a:solidFill>
                  <a:prstClr val="black"/>
                </a:solidFill>
                <a:cs typeface="Arial" charset="0"/>
              </a:rPr>
              <a:t> Programar cos currículos LOMCE?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gl-ES" altLang="es-ES" sz="1800" dirty="0" smtClean="0">
                <a:solidFill>
                  <a:prstClr val="black"/>
                </a:solidFill>
                <a:cs typeface="Arial" charset="0"/>
              </a:rPr>
              <a:t>Non, grazas.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gl-ES" altLang="es-ES" sz="1800" dirty="0" smtClean="0">
                <a:solidFill>
                  <a:prstClr val="black"/>
                </a:solidFill>
                <a:cs typeface="Arial" charset="0"/>
              </a:rPr>
              <a:t>Prefiro comer un limaco</a:t>
            </a:r>
          </a:p>
        </p:txBody>
      </p:sp>
      <p:sp>
        <p:nvSpPr>
          <p:cNvPr id="29702" name="7 CuadroTexto"/>
          <p:cNvSpPr txBox="1">
            <a:spLocks noChangeArrowheads="1"/>
          </p:cNvSpPr>
          <p:nvPr/>
        </p:nvSpPr>
        <p:spPr bwMode="auto">
          <a:xfrm>
            <a:off x="249238" y="500063"/>
            <a:ext cx="86455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gl-ES" altLang="es-ES" sz="3600" u="sng" dirty="0" smtClean="0">
                <a:solidFill>
                  <a:srgbClr val="002060"/>
                </a:solidFill>
                <a:cs typeface="Arial" charset="0"/>
              </a:rPr>
              <a:t>As novas programacións</a:t>
            </a:r>
            <a:r>
              <a:rPr lang="gl-ES" altLang="es-ES" sz="3600" dirty="0" smtClean="0">
                <a:solidFill>
                  <a:srgbClr val="002060"/>
                </a:solidFill>
                <a:cs typeface="Arial" charset="0"/>
              </a:rPr>
              <a:t>:</a:t>
            </a:r>
            <a:r>
              <a:rPr lang="gl-ES" altLang="es-ES" sz="2800" dirty="0" smtClean="0">
                <a:solidFill>
                  <a:srgbClr val="002060"/>
                </a:solidFill>
                <a:cs typeface="Arial" charset="0"/>
              </a:rPr>
              <a:t> </a:t>
            </a:r>
            <a:endParaRPr lang="gl-ES" altLang="es-ES" sz="3600" dirty="0" smtClean="0">
              <a:solidFill>
                <a:srgbClr val="00206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51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Llamada rectangular redondeada"/>
          <p:cNvSpPr/>
          <p:nvPr/>
        </p:nvSpPr>
        <p:spPr>
          <a:xfrm>
            <a:off x="714375" y="642938"/>
            <a:ext cx="2643188" cy="2071687"/>
          </a:xfrm>
          <a:prstGeom prst="wedgeRoundRectCallout">
            <a:avLst>
              <a:gd name="adj1" fmla="val -71433"/>
              <a:gd name="adj2" fmla="val -27801"/>
              <a:gd name="adj3" fmla="val 1666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gl-ES" sz="2400" i="1" dirty="0">
                <a:solidFill>
                  <a:srgbClr val="002060"/>
                </a:solidFill>
              </a:rPr>
              <a:t>Que diferenza hai entre os estándares e os criterios de avaliación?</a:t>
            </a:r>
          </a:p>
        </p:txBody>
      </p:sp>
      <p:sp>
        <p:nvSpPr>
          <p:cNvPr id="9" name="8 Llamada rectangular redondeada"/>
          <p:cNvSpPr/>
          <p:nvPr/>
        </p:nvSpPr>
        <p:spPr>
          <a:xfrm>
            <a:off x="4000500" y="500063"/>
            <a:ext cx="4572000" cy="1571625"/>
          </a:xfrm>
          <a:prstGeom prst="wedgeRoundRectCallout">
            <a:avLst>
              <a:gd name="adj1" fmla="val 58417"/>
              <a:gd name="adj2" fmla="val 82693"/>
              <a:gd name="adj3" fmla="val 1666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gl-E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Teño que poñer todas as competencias que aparecen no currículo?</a:t>
            </a:r>
          </a:p>
        </p:txBody>
      </p:sp>
      <p:sp>
        <p:nvSpPr>
          <p:cNvPr id="10" name="9 Llamada rectangular redondeada"/>
          <p:cNvSpPr/>
          <p:nvPr/>
        </p:nvSpPr>
        <p:spPr>
          <a:xfrm>
            <a:off x="857250" y="3000375"/>
            <a:ext cx="2643188" cy="1571625"/>
          </a:xfrm>
          <a:prstGeom prst="wedgeRoundRectCallout">
            <a:avLst>
              <a:gd name="adj1" fmla="val -77653"/>
              <a:gd name="adj2" fmla="val -352"/>
              <a:gd name="adj3" fmla="val 1666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gl-ES" sz="2800" dirty="0">
                <a:solidFill>
                  <a:srgbClr val="002060"/>
                </a:solidFill>
                <a:latin typeface="Aparajita" pitchFamily="34" charset="0"/>
                <a:cs typeface="Aparajita" pitchFamily="34" charset="0"/>
              </a:rPr>
              <a:t>Podo facer a mesma rúbrica para varios estándares?</a:t>
            </a:r>
          </a:p>
        </p:txBody>
      </p:sp>
      <p:sp>
        <p:nvSpPr>
          <p:cNvPr id="11" name="10 Llamada rectangular redondeada"/>
          <p:cNvSpPr/>
          <p:nvPr/>
        </p:nvSpPr>
        <p:spPr>
          <a:xfrm>
            <a:off x="5715000" y="2571750"/>
            <a:ext cx="2357438" cy="2143125"/>
          </a:xfrm>
          <a:prstGeom prst="wedgeRoundRectCallout">
            <a:avLst>
              <a:gd name="adj1" fmla="val 92688"/>
              <a:gd name="adj2" fmla="val 83363"/>
              <a:gd name="adj3" fmla="val 1666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gl-ES" sz="2400" i="1" dirty="0">
                <a:solidFill>
                  <a:srgbClr val="002060"/>
                </a:solidFill>
                <a:latin typeface="Berlin Sans FB" pitchFamily="34" charset="0"/>
              </a:rPr>
              <a:t>Meu Deus! O libro que teño para 4º curso non vale para nada!!</a:t>
            </a:r>
          </a:p>
        </p:txBody>
      </p:sp>
      <p:sp>
        <p:nvSpPr>
          <p:cNvPr id="12" name="11 Llamada rectangular redondeada"/>
          <p:cNvSpPr/>
          <p:nvPr/>
        </p:nvSpPr>
        <p:spPr>
          <a:xfrm>
            <a:off x="500063" y="4929188"/>
            <a:ext cx="5643562" cy="1357312"/>
          </a:xfrm>
          <a:prstGeom prst="wedgeRoundRectCallout">
            <a:avLst>
              <a:gd name="adj1" fmla="val -55909"/>
              <a:gd name="adj2" fmla="val -67760"/>
              <a:gd name="adj3" fmla="val 1666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gl-ES" sz="2400" dirty="0">
                <a:solidFill>
                  <a:srgbClr val="002060"/>
                </a:solidFill>
                <a:latin typeface="Book Antiqua" pitchFamily="18" charset="0"/>
              </a:rPr>
              <a:t>Se temos que avaliar estes estándares, teremos que cambiar algúns agrupamentos nas clases, non si?</a:t>
            </a:r>
          </a:p>
        </p:txBody>
      </p:sp>
      <p:sp>
        <p:nvSpPr>
          <p:cNvPr id="14" name="13 Llamada rectangular redondeada"/>
          <p:cNvSpPr/>
          <p:nvPr/>
        </p:nvSpPr>
        <p:spPr>
          <a:xfrm>
            <a:off x="6715125" y="5429250"/>
            <a:ext cx="1500188" cy="928688"/>
          </a:xfrm>
          <a:prstGeom prst="wedgeRoundRectCallout">
            <a:avLst>
              <a:gd name="adj1" fmla="val -28308"/>
              <a:gd name="adj2" fmla="val 90366"/>
              <a:gd name="adj3" fmla="val 1666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gl-ES" sz="4800" dirty="0">
                <a:solidFill>
                  <a:srgbClr val="002060"/>
                </a:solidFill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3136617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 animBg="1"/>
      <p:bldP spid="9" grpId="0" build="allAtOnce" animBg="1"/>
      <p:bldP spid="10" grpId="0" build="allAtOnce" animBg="1"/>
      <p:bldP spid="11" grpId="0" build="allAtOnce" animBg="1"/>
      <p:bldP spid="12" grpId="0" build="allAtOnce" animBg="1"/>
      <p:bldP spid="14" grpId="0" build="allAtOnce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198271"/>
              </p:ext>
            </p:extLst>
          </p:nvPr>
        </p:nvGraphicFramePr>
        <p:xfrm>
          <a:off x="323528" y="548681"/>
          <a:ext cx="8496943" cy="5671923"/>
        </p:xfrm>
        <a:graphic>
          <a:graphicData uri="http://schemas.openxmlformats.org/drawingml/2006/table">
            <a:tbl>
              <a:tblPr/>
              <a:tblGrid>
                <a:gridCol w="1786377"/>
                <a:gridCol w="1871032"/>
                <a:gridCol w="1894344"/>
                <a:gridCol w="1786377"/>
                <a:gridCol w="1158813"/>
              </a:tblGrid>
              <a:tr h="913535">
                <a:tc>
                  <a:txBody>
                    <a:bodyPr/>
                    <a:lstStyle/>
                    <a:p>
                      <a:pPr indent="180340"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457200" algn="l"/>
                        </a:tabLst>
                      </a:pPr>
                      <a:r>
                        <a:rPr lang="gl-ES" sz="800" dirty="0">
                          <a:effectLst/>
                          <a:latin typeface="Arial"/>
                          <a:ea typeface="Times New Roman"/>
                        </a:rPr>
                        <a:t>ÁREA</a:t>
                      </a:r>
                    </a:p>
                  </a:txBody>
                  <a:tcPr marL="32697" marR="32697" marT="32697" marB="3269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180340"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457200" algn="l"/>
                        </a:tabLst>
                      </a:pPr>
                      <a:r>
                        <a:rPr lang="gl-ES" sz="800">
                          <a:effectLst/>
                          <a:latin typeface="Arial"/>
                          <a:ea typeface="Times New Roman"/>
                        </a:rPr>
                        <a:t>EDUCACIÓN ARTÍSTICA (EDUCACIÓN PLÁSTICA)</a:t>
                      </a:r>
                    </a:p>
                  </a:txBody>
                  <a:tcPr marL="32697" marR="32697" marT="32697" marB="3269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gl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457200" algn="l"/>
                        </a:tabLst>
                      </a:pPr>
                      <a:r>
                        <a:rPr lang="gl-ES" sz="800">
                          <a:effectLst/>
                          <a:latin typeface="Arial"/>
                          <a:ea typeface="Times New Roman"/>
                        </a:rPr>
                        <a:t>CURSO</a:t>
                      </a:r>
                    </a:p>
                  </a:txBody>
                  <a:tcPr marL="32697" marR="32697" marT="32697" marB="3269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457200" algn="l"/>
                        </a:tabLst>
                      </a:pPr>
                      <a:r>
                        <a:rPr lang="gl-ES" sz="800">
                          <a:effectLst/>
                          <a:latin typeface="Arial"/>
                          <a:ea typeface="Times New Roman"/>
                        </a:rPr>
                        <a:t>QUINTO</a:t>
                      </a:r>
                    </a:p>
                  </a:txBody>
                  <a:tcPr marL="32697" marR="32697" marT="32697" marB="3269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9181">
                <a:tc>
                  <a:txBody>
                    <a:bodyPr/>
                    <a:lstStyle/>
                    <a:p>
                      <a:pPr indent="180340"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457200" algn="l"/>
                        </a:tabLst>
                      </a:pPr>
                      <a:r>
                        <a:rPr lang="gl-ES" sz="800">
                          <a:effectLst/>
                          <a:latin typeface="Arial"/>
                          <a:ea typeface="Times New Roman"/>
                        </a:rPr>
                        <a:t>Obxectivos</a:t>
                      </a:r>
                    </a:p>
                  </a:txBody>
                  <a:tcPr marL="32697" marR="32697" marT="32697" marB="3269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457200" algn="l"/>
                        </a:tabLst>
                      </a:pPr>
                      <a:r>
                        <a:rPr lang="gl-ES" sz="800">
                          <a:effectLst/>
                          <a:latin typeface="Arial"/>
                          <a:ea typeface="Times New Roman"/>
                        </a:rPr>
                        <a:t>Contidos</a:t>
                      </a:r>
                    </a:p>
                  </a:txBody>
                  <a:tcPr marL="32697" marR="32697" marT="32697" marB="3269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457200" algn="l"/>
                        </a:tabLst>
                      </a:pPr>
                      <a:r>
                        <a:rPr lang="gl-ES" sz="1800" b="1" dirty="0">
                          <a:solidFill>
                            <a:srgbClr val="FF0000"/>
                          </a:solidFill>
                          <a:effectLst/>
                          <a:latin typeface="Arial"/>
                          <a:ea typeface="Times New Roman"/>
                        </a:rPr>
                        <a:t>Criterios de avaliación</a:t>
                      </a:r>
                    </a:p>
                  </a:txBody>
                  <a:tcPr marL="32697" marR="32697" marT="32697" marB="3269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457200" algn="l"/>
                        </a:tabLst>
                      </a:pPr>
                      <a:r>
                        <a:rPr lang="gl-ES" sz="800">
                          <a:effectLst/>
                          <a:latin typeface="Arial"/>
                          <a:ea typeface="Times New Roman"/>
                        </a:rPr>
                        <a:t>Estándares de aprendizaxe</a:t>
                      </a:r>
                    </a:p>
                  </a:txBody>
                  <a:tcPr marL="32697" marR="32697" marT="32697" marB="3269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457200" algn="l"/>
                        </a:tabLst>
                      </a:pPr>
                      <a:r>
                        <a:rPr lang="gl-ES" sz="800">
                          <a:effectLst/>
                          <a:latin typeface="Arial"/>
                          <a:ea typeface="Times New Roman"/>
                        </a:rPr>
                        <a:t>Competencias clave</a:t>
                      </a:r>
                    </a:p>
                  </a:txBody>
                  <a:tcPr marL="32697" marR="32697" marT="32697" marB="3269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5431">
                <a:tc gridSpan="5">
                  <a:txBody>
                    <a:bodyPr/>
                    <a:lstStyle/>
                    <a:p>
                      <a:pPr indent="180340"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457200" algn="l"/>
                        </a:tabLst>
                      </a:pPr>
                      <a:r>
                        <a:rPr lang="gl-ES" sz="800">
                          <a:effectLst/>
                          <a:latin typeface="Arial"/>
                          <a:ea typeface="Times New Roman"/>
                        </a:rPr>
                        <a:t>BLOQUE 1. EDUCACIÓN AUDIOVISUAL</a:t>
                      </a:r>
                    </a:p>
                  </a:txBody>
                  <a:tcPr marL="32697" marR="32697" marT="32697" marB="3269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gl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gl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gl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gl-ES"/>
                    </a:p>
                  </a:txBody>
                  <a:tcPr/>
                </a:tc>
              </a:tr>
              <a:tr h="492930">
                <a:tc rowSpan="2">
                  <a:txBody>
                    <a:bodyPr/>
                    <a:lstStyle/>
                    <a:p>
                      <a:pPr marL="342900" lvl="0" indent="-342900" algn="l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Wingdings"/>
                        <a:buChar char=""/>
                        <a:tabLst>
                          <a:tab pos="228600" algn="l"/>
                          <a:tab pos="457200" algn="l"/>
                        </a:tabLst>
                      </a:pPr>
                      <a:r>
                        <a:rPr lang="gl-ES" sz="800" u="none" strike="noStrike" dirty="0">
                          <a:effectLst/>
                          <a:latin typeface="Arial"/>
                          <a:ea typeface="Times New Roman"/>
                        </a:rPr>
                        <a:t>j</a:t>
                      </a:r>
                    </a:p>
                    <a:p>
                      <a:pPr marL="342900" lvl="0" indent="-342900" algn="l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Wingdings"/>
                        <a:buChar char=""/>
                        <a:tabLst>
                          <a:tab pos="228600" algn="l"/>
                          <a:tab pos="457200" algn="l"/>
                        </a:tabLst>
                      </a:pPr>
                      <a:r>
                        <a:rPr lang="gl-ES" sz="800" u="none" strike="noStrike" dirty="0">
                          <a:effectLst/>
                          <a:latin typeface="Arial"/>
                          <a:ea typeface="Times New Roman"/>
                        </a:rPr>
                        <a:t>e</a:t>
                      </a:r>
                    </a:p>
                  </a:txBody>
                  <a:tcPr marL="32697" marR="32697" marT="32697" marB="326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42900" lvl="0" indent="-342900" algn="l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Wingdings"/>
                        <a:buChar char=""/>
                        <a:tabLst>
                          <a:tab pos="228600" algn="l"/>
                          <a:tab pos="457200" algn="l"/>
                        </a:tabLst>
                      </a:pPr>
                      <a:r>
                        <a:rPr lang="gl-ES" sz="800" u="none" strike="noStrike">
                          <a:effectLst/>
                          <a:latin typeface="Arial"/>
                          <a:ea typeface="Times New Roman"/>
                        </a:rPr>
                        <a:t>B1.1. Indagación sobre as posibilidades plásticas dos elementos naturais e o seu uso con fins expresivos.</a:t>
                      </a:r>
                    </a:p>
                  </a:txBody>
                  <a:tcPr marL="32697" marR="32697" marT="32697" marB="326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76213" lvl="0" indent="-176213" algn="l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Wingdings"/>
                        <a:buChar char=""/>
                        <a:tabLst>
                          <a:tab pos="228600" algn="l"/>
                          <a:tab pos="457200" algn="l"/>
                        </a:tabLst>
                      </a:pPr>
                      <a:r>
                        <a:rPr lang="gl-ES" sz="1100" u="none" strike="noStrike" dirty="0">
                          <a:effectLst/>
                          <a:latin typeface="Arial"/>
                          <a:ea typeface="Times New Roman"/>
                        </a:rPr>
                        <a:t>B1.</a:t>
                      </a:r>
                      <a:r>
                        <a:rPr lang="pt-PT" sz="1100" u="none" strike="noStrike" dirty="0">
                          <a:effectLst/>
                          <a:latin typeface="Arial"/>
                          <a:ea typeface="Times New Roman"/>
                        </a:rPr>
                        <a:t>1. Distinguir as diferenzas fundamentais entre as imaxes fixas e en movemento, clasificándoas seguindo patróns aprendidos</a:t>
                      </a:r>
                      <a:r>
                        <a:rPr lang="gl-ES" sz="1100" u="none" strike="noStrike" dirty="0">
                          <a:effectLst/>
                          <a:latin typeface="Arial"/>
                          <a:ea typeface="Times New Roman"/>
                        </a:rPr>
                        <a:t>.</a:t>
                      </a:r>
                    </a:p>
                  </a:txBody>
                  <a:tcPr marL="32697" marR="32697" marT="32697" marB="326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Wingdings"/>
                        <a:buChar char=""/>
                        <a:tabLst>
                          <a:tab pos="228600" algn="l"/>
                          <a:tab pos="457200" algn="l"/>
                        </a:tabLst>
                      </a:pPr>
                      <a:r>
                        <a:rPr lang="gl-ES" sz="800" u="none" strike="noStrike" dirty="0">
                          <a:effectLst/>
                          <a:latin typeface="Arial"/>
                          <a:ea typeface="Times New Roman"/>
                        </a:rPr>
                        <a:t>EPB1.1.1. </a:t>
                      </a:r>
                      <a:r>
                        <a:rPr lang="pt-PT" sz="800" u="none" strike="noStrike" dirty="0">
                          <a:effectLst/>
                          <a:latin typeface="Arial"/>
                          <a:ea typeface="Times New Roman"/>
                        </a:rPr>
                        <a:t>Recoñece as imaxes fixas e en movemento e clasifícaas</a:t>
                      </a:r>
                      <a:endParaRPr lang="gl-ES" sz="800" u="none" strike="noStrike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32697" marR="32697" marT="32697" marB="326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42900" lvl="0" indent="-342900" algn="l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Wingdings"/>
                        <a:buChar char=""/>
                        <a:tabLst>
                          <a:tab pos="228600" algn="l"/>
                          <a:tab pos="457200" algn="l"/>
                        </a:tabLst>
                      </a:pPr>
                      <a:r>
                        <a:rPr lang="gl-ES" sz="800" u="none" strike="noStrike">
                          <a:effectLst/>
                          <a:latin typeface="Arial"/>
                          <a:ea typeface="Times New Roman"/>
                        </a:rPr>
                        <a:t>CCEC</a:t>
                      </a:r>
                    </a:p>
                    <a:p>
                      <a:pPr marL="342900" lvl="0" indent="-342900" algn="l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Wingdings"/>
                        <a:buChar char=""/>
                        <a:tabLst>
                          <a:tab pos="228600" algn="l"/>
                          <a:tab pos="457200" algn="l"/>
                        </a:tabLst>
                      </a:pPr>
                      <a:r>
                        <a:rPr lang="gl-ES" sz="800" u="none" strike="noStrike">
                          <a:effectLst/>
                          <a:latin typeface="Arial"/>
                          <a:ea typeface="Times New Roman"/>
                        </a:rPr>
                        <a:t>CSIEE</a:t>
                      </a:r>
                    </a:p>
                  </a:txBody>
                  <a:tcPr marL="32697" marR="32697" marT="32697" marB="326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1248">
                <a:tc vMerge="1">
                  <a:txBody>
                    <a:bodyPr/>
                    <a:lstStyle/>
                    <a:p>
                      <a:endParaRPr lang="gl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gl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gl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Wingdings"/>
                        <a:buChar char=""/>
                        <a:tabLst>
                          <a:tab pos="228600" algn="l"/>
                          <a:tab pos="457200" algn="l"/>
                        </a:tabLst>
                      </a:pPr>
                      <a:r>
                        <a:rPr lang="gl-ES" sz="800" u="none" strike="noStrike">
                          <a:effectLst/>
                          <a:latin typeface="Arial"/>
                          <a:ea typeface="Times New Roman"/>
                        </a:rPr>
                        <a:t>EPB1.1.2. Debuxa aspectos da vida cotiá.</a:t>
                      </a:r>
                    </a:p>
                  </a:txBody>
                  <a:tcPr marL="32697" marR="32697" marT="32697" marB="326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gl-ES"/>
                    </a:p>
                  </a:txBody>
                  <a:tcPr/>
                </a:tc>
              </a:tr>
              <a:tr h="636679">
                <a:tc rowSpan="2">
                  <a:txBody>
                    <a:bodyPr/>
                    <a:lstStyle/>
                    <a:p>
                      <a:pPr marL="342900" lvl="0" indent="-342900" algn="l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Wingdings"/>
                        <a:buChar char=""/>
                        <a:tabLst>
                          <a:tab pos="228600" algn="l"/>
                          <a:tab pos="457200" algn="l"/>
                        </a:tabLst>
                      </a:pPr>
                      <a:r>
                        <a:rPr lang="gl-ES" sz="800" u="none" strike="noStrike">
                          <a:effectLst/>
                          <a:latin typeface="Arial"/>
                          <a:ea typeface="Times New Roman"/>
                        </a:rPr>
                        <a:t>j</a:t>
                      </a:r>
                    </a:p>
                    <a:p>
                      <a:pPr marL="342900" lvl="0" indent="-342900" algn="l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Wingdings"/>
                        <a:buChar char=""/>
                        <a:tabLst>
                          <a:tab pos="228600" algn="l"/>
                          <a:tab pos="457200" algn="l"/>
                        </a:tabLst>
                      </a:pPr>
                      <a:r>
                        <a:rPr lang="gl-ES" sz="800" u="none" strike="noStrike">
                          <a:effectLst/>
                          <a:latin typeface="Arial"/>
                          <a:ea typeface="Times New Roman"/>
                        </a:rPr>
                        <a:t>e </a:t>
                      </a:r>
                    </a:p>
                  </a:txBody>
                  <a:tcPr marL="32697" marR="32697" marT="32697" marB="326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42900" lvl="0" indent="-342900" algn="l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Wingdings"/>
                        <a:buChar char=""/>
                        <a:tabLst>
                          <a:tab pos="228600" algn="l"/>
                          <a:tab pos="457200" algn="l"/>
                        </a:tabLst>
                      </a:pPr>
                      <a:r>
                        <a:rPr lang="gl-ES" sz="800" u="none" strike="noStrike">
                          <a:effectLst/>
                          <a:latin typeface="Arial"/>
                          <a:ea typeface="Times New Roman"/>
                        </a:rPr>
                        <a:t>B1.2. Exploración das posibilidades de materiais, texturas, formas, cores etc. sobre diferentes soportes. </a:t>
                      </a:r>
                    </a:p>
                    <a:p>
                      <a:pPr marL="342900" lvl="0" indent="-342900" algn="l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Wingdings"/>
                        <a:buChar char=""/>
                        <a:tabLst>
                          <a:tab pos="228600" algn="l"/>
                          <a:tab pos="457200" algn="l"/>
                        </a:tabLst>
                      </a:pPr>
                      <a:r>
                        <a:rPr lang="gl-ES" sz="800" u="none" strike="noStrike">
                          <a:effectLst/>
                          <a:latin typeface="Arial"/>
                          <a:ea typeface="Times New Roman"/>
                        </a:rPr>
                        <a:t>B1.3. Análise da interrelación dos códigos e a intencionalidade comunicativa.</a:t>
                      </a:r>
                    </a:p>
                    <a:p>
                      <a:pPr marL="342900" lvl="0" indent="-342900" algn="l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Wingdings"/>
                        <a:buChar char=""/>
                        <a:tabLst>
                          <a:tab pos="228600" algn="l"/>
                          <a:tab pos="457200" algn="l"/>
                        </a:tabLst>
                      </a:pPr>
                      <a:r>
                        <a:rPr lang="gl-ES" sz="800" u="none" strike="noStrike">
                          <a:effectLst/>
                          <a:latin typeface="Arial"/>
                          <a:ea typeface="Times New Roman"/>
                        </a:rPr>
                        <a:t>B1.4. Interese por aplicar ás representacións plásticas os descubrimentos obtidos na exploración de materiais.</a:t>
                      </a:r>
                    </a:p>
                    <a:p>
                      <a:pPr marL="342900" lvl="0" indent="-342900" algn="l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Wingdings"/>
                        <a:buChar char=""/>
                        <a:tabLst>
                          <a:tab pos="228600" algn="l"/>
                          <a:tab pos="457200" algn="l"/>
                        </a:tabLst>
                      </a:pPr>
                      <a:r>
                        <a:rPr lang="gl-ES" sz="800" u="none" strike="noStrike">
                          <a:effectLst/>
                          <a:latin typeface="Arial"/>
                          <a:ea typeface="Times New Roman"/>
                        </a:rPr>
                        <a:t>B1.5. Exploración das posibilidades expresivas da liña segundo a forma, a dirección, a situación espacial e a sensación de movemento e de repouso.</a:t>
                      </a:r>
                    </a:p>
                  </a:txBody>
                  <a:tcPr marL="32697" marR="32697" marT="32697" marB="326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42900" lvl="0" indent="-342900" algn="l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Wingdings"/>
                        <a:buChar char=""/>
                        <a:tabLst>
                          <a:tab pos="228600" algn="l"/>
                          <a:tab pos="457200" algn="l"/>
                        </a:tabLst>
                      </a:pPr>
                      <a:r>
                        <a:rPr lang="gl-ES" sz="800" u="none" strike="noStrike" dirty="0">
                          <a:effectLst/>
                          <a:latin typeface="Arial"/>
                          <a:ea typeface="Times New Roman"/>
                        </a:rPr>
                        <a:t>B1.2. Identificar e describir os materiais, utensilios e soportes, texturas, formas e colores; comprobando as posibilidades que achegan para a creación artística.</a:t>
                      </a:r>
                    </a:p>
                  </a:txBody>
                  <a:tcPr marL="32697" marR="32697" marT="32697" marB="326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Wingdings"/>
                        <a:buChar char=""/>
                        <a:tabLst>
                          <a:tab pos="228600" algn="l"/>
                          <a:tab pos="457200" algn="l"/>
                        </a:tabLst>
                      </a:pPr>
                      <a:r>
                        <a:rPr lang="gl-ES" sz="800" u="none" strike="noStrike">
                          <a:effectLst/>
                          <a:latin typeface="Arial"/>
                          <a:ea typeface="Times New Roman"/>
                        </a:rPr>
                        <a:t>EPB1.2.1. Identifica os recursos e os materiais utilizados para elaborar unha obra.</a:t>
                      </a:r>
                    </a:p>
                  </a:txBody>
                  <a:tcPr marL="32697" marR="32697" marT="32697" marB="326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Wingdings"/>
                        <a:buChar char=""/>
                        <a:tabLst>
                          <a:tab pos="228600" algn="l"/>
                          <a:tab pos="457200" algn="l"/>
                        </a:tabLst>
                      </a:pPr>
                      <a:r>
                        <a:rPr lang="gl-ES" sz="800" u="none" strike="noStrike">
                          <a:effectLst/>
                          <a:latin typeface="Arial"/>
                          <a:ea typeface="Times New Roman"/>
                        </a:rPr>
                        <a:t>CCEC</a:t>
                      </a:r>
                    </a:p>
                    <a:p>
                      <a:pPr marL="342900" lvl="0" indent="-342900" algn="l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Wingdings"/>
                        <a:buChar char=""/>
                        <a:tabLst>
                          <a:tab pos="228600" algn="l"/>
                          <a:tab pos="457200" algn="l"/>
                        </a:tabLst>
                      </a:pPr>
                      <a:r>
                        <a:rPr lang="gl-ES" sz="800" u="none" strike="noStrike">
                          <a:effectLst/>
                          <a:latin typeface="Arial"/>
                          <a:ea typeface="Times New Roman"/>
                        </a:rPr>
                        <a:t>CCL</a:t>
                      </a:r>
                    </a:p>
                  </a:txBody>
                  <a:tcPr marL="32697" marR="32697" marT="32697" marB="326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15612">
                <a:tc vMerge="1">
                  <a:txBody>
                    <a:bodyPr/>
                    <a:lstStyle/>
                    <a:p>
                      <a:endParaRPr lang="gl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gl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gl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Wingdings"/>
                        <a:buChar char=""/>
                        <a:tabLst>
                          <a:tab pos="228600" algn="l"/>
                          <a:tab pos="457200" algn="l"/>
                        </a:tabLst>
                      </a:pPr>
                      <a:r>
                        <a:rPr lang="gl-ES" sz="800" u="none" strike="noStrike">
                          <a:effectLst/>
                          <a:latin typeface="Arial"/>
                          <a:ea typeface="Times New Roman"/>
                        </a:rPr>
                        <a:t>EPB1.2.2. Analiza as posibilidades de materiais, texturas, formas e cores aplicadas sobre diferentes soportes.</a:t>
                      </a:r>
                    </a:p>
                  </a:txBody>
                  <a:tcPr marL="32697" marR="32697" marT="32697" marB="326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Wingdings"/>
                        <a:buChar char=""/>
                        <a:tabLst>
                          <a:tab pos="228600" algn="l"/>
                          <a:tab pos="457200" algn="l"/>
                        </a:tabLst>
                      </a:pPr>
                      <a:r>
                        <a:rPr lang="gl-ES" sz="800" u="none" strike="noStrike" dirty="0">
                          <a:effectLst/>
                          <a:latin typeface="Arial"/>
                          <a:ea typeface="Times New Roman"/>
                        </a:rPr>
                        <a:t>CCEC</a:t>
                      </a:r>
                    </a:p>
                  </a:txBody>
                  <a:tcPr marL="32697" marR="32697" marT="32697" marB="326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cxnSp>
        <p:nvCxnSpPr>
          <p:cNvPr id="4" name="3 Conector curvado"/>
          <p:cNvCxnSpPr/>
          <p:nvPr/>
        </p:nvCxnSpPr>
        <p:spPr>
          <a:xfrm rot="10800000" flipV="1">
            <a:off x="3275856" y="2703544"/>
            <a:ext cx="720080" cy="126014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8 Conector recto de flecha"/>
          <p:cNvCxnSpPr/>
          <p:nvPr/>
        </p:nvCxnSpPr>
        <p:spPr>
          <a:xfrm flipV="1">
            <a:off x="5851325" y="2384884"/>
            <a:ext cx="314560" cy="1080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0" name="9 Conector recto de flecha"/>
          <p:cNvCxnSpPr/>
          <p:nvPr/>
        </p:nvCxnSpPr>
        <p:spPr>
          <a:xfrm flipV="1">
            <a:off x="5661829" y="2777880"/>
            <a:ext cx="504056" cy="1080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" name="13 Forma libre"/>
          <p:cNvSpPr/>
          <p:nvPr/>
        </p:nvSpPr>
        <p:spPr>
          <a:xfrm>
            <a:off x="3851920" y="1858297"/>
            <a:ext cx="2043896" cy="1283109"/>
          </a:xfrm>
          <a:custGeom>
            <a:avLst/>
            <a:gdLst>
              <a:gd name="connsiteX0" fmla="*/ 1165123 w 1840010"/>
              <a:gd name="connsiteY0" fmla="*/ 103238 h 1283109"/>
              <a:gd name="connsiteX1" fmla="*/ 1165123 w 1840010"/>
              <a:gd name="connsiteY1" fmla="*/ 103238 h 1283109"/>
              <a:gd name="connsiteX2" fmla="*/ 1047136 w 1840010"/>
              <a:gd name="connsiteY2" fmla="*/ 58993 h 1283109"/>
              <a:gd name="connsiteX3" fmla="*/ 988142 w 1840010"/>
              <a:gd name="connsiteY3" fmla="*/ 44245 h 1283109"/>
              <a:gd name="connsiteX4" fmla="*/ 943897 w 1840010"/>
              <a:gd name="connsiteY4" fmla="*/ 29497 h 1283109"/>
              <a:gd name="connsiteX5" fmla="*/ 442452 w 1840010"/>
              <a:gd name="connsiteY5" fmla="*/ 58993 h 1283109"/>
              <a:gd name="connsiteX6" fmla="*/ 398207 w 1840010"/>
              <a:gd name="connsiteY6" fmla="*/ 73742 h 1283109"/>
              <a:gd name="connsiteX7" fmla="*/ 294968 w 1840010"/>
              <a:gd name="connsiteY7" fmla="*/ 103238 h 1283109"/>
              <a:gd name="connsiteX8" fmla="*/ 265471 w 1840010"/>
              <a:gd name="connsiteY8" fmla="*/ 147484 h 1283109"/>
              <a:gd name="connsiteX9" fmla="*/ 176981 w 1840010"/>
              <a:gd name="connsiteY9" fmla="*/ 191729 h 1283109"/>
              <a:gd name="connsiteX10" fmla="*/ 147484 w 1840010"/>
              <a:gd name="connsiteY10" fmla="*/ 235974 h 1283109"/>
              <a:gd name="connsiteX11" fmla="*/ 103239 w 1840010"/>
              <a:gd name="connsiteY11" fmla="*/ 265471 h 1283109"/>
              <a:gd name="connsiteX12" fmla="*/ 88491 w 1840010"/>
              <a:gd name="connsiteY12" fmla="*/ 309716 h 1283109"/>
              <a:gd name="connsiteX13" fmla="*/ 29497 w 1840010"/>
              <a:gd name="connsiteY13" fmla="*/ 398206 h 1283109"/>
              <a:gd name="connsiteX14" fmla="*/ 14749 w 1840010"/>
              <a:gd name="connsiteY14" fmla="*/ 457200 h 1283109"/>
              <a:gd name="connsiteX15" fmla="*/ 0 w 1840010"/>
              <a:gd name="connsiteY15" fmla="*/ 501445 h 1283109"/>
              <a:gd name="connsiteX16" fmla="*/ 14749 w 1840010"/>
              <a:gd name="connsiteY16" fmla="*/ 840658 h 1283109"/>
              <a:gd name="connsiteX17" fmla="*/ 88491 w 1840010"/>
              <a:gd name="connsiteY17" fmla="*/ 973393 h 1283109"/>
              <a:gd name="connsiteX18" fmla="*/ 132736 w 1840010"/>
              <a:gd name="connsiteY18" fmla="*/ 988142 h 1283109"/>
              <a:gd name="connsiteX19" fmla="*/ 162233 w 1840010"/>
              <a:gd name="connsiteY19" fmla="*/ 1032387 h 1283109"/>
              <a:gd name="connsiteX20" fmla="*/ 250723 w 1840010"/>
              <a:gd name="connsiteY20" fmla="*/ 1091380 h 1283109"/>
              <a:gd name="connsiteX21" fmla="*/ 294968 w 1840010"/>
              <a:gd name="connsiteY21" fmla="*/ 1120877 h 1283109"/>
              <a:gd name="connsiteX22" fmla="*/ 353962 w 1840010"/>
              <a:gd name="connsiteY22" fmla="*/ 1150374 h 1283109"/>
              <a:gd name="connsiteX23" fmla="*/ 471949 w 1840010"/>
              <a:gd name="connsiteY23" fmla="*/ 1194619 h 1283109"/>
              <a:gd name="connsiteX24" fmla="*/ 560439 w 1840010"/>
              <a:gd name="connsiteY24" fmla="*/ 1224116 h 1283109"/>
              <a:gd name="connsiteX25" fmla="*/ 604684 w 1840010"/>
              <a:gd name="connsiteY25" fmla="*/ 1238864 h 1283109"/>
              <a:gd name="connsiteX26" fmla="*/ 678426 w 1840010"/>
              <a:gd name="connsiteY26" fmla="*/ 1253613 h 1283109"/>
              <a:gd name="connsiteX27" fmla="*/ 737420 w 1840010"/>
              <a:gd name="connsiteY27" fmla="*/ 1268361 h 1283109"/>
              <a:gd name="connsiteX28" fmla="*/ 973394 w 1840010"/>
              <a:gd name="connsiteY28" fmla="*/ 1283109 h 1283109"/>
              <a:gd name="connsiteX29" fmla="*/ 1253613 w 1840010"/>
              <a:gd name="connsiteY29" fmla="*/ 1268361 h 1283109"/>
              <a:gd name="connsiteX30" fmla="*/ 1430594 w 1840010"/>
              <a:gd name="connsiteY30" fmla="*/ 1179871 h 1283109"/>
              <a:gd name="connsiteX31" fmla="*/ 1474839 w 1840010"/>
              <a:gd name="connsiteY31" fmla="*/ 1150374 h 1283109"/>
              <a:gd name="connsiteX32" fmla="*/ 1519084 w 1840010"/>
              <a:gd name="connsiteY32" fmla="*/ 1120877 h 1283109"/>
              <a:gd name="connsiteX33" fmla="*/ 1563329 w 1840010"/>
              <a:gd name="connsiteY33" fmla="*/ 1076632 h 1283109"/>
              <a:gd name="connsiteX34" fmla="*/ 1622323 w 1840010"/>
              <a:gd name="connsiteY34" fmla="*/ 1032387 h 1283109"/>
              <a:gd name="connsiteX35" fmla="*/ 1725562 w 1840010"/>
              <a:gd name="connsiteY35" fmla="*/ 914400 h 1283109"/>
              <a:gd name="connsiteX36" fmla="*/ 1740310 w 1840010"/>
              <a:gd name="connsiteY36" fmla="*/ 870155 h 1283109"/>
              <a:gd name="connsiteX37" fmla="*/ 1784555 w 1840010"/>
              <a:gd name="connsiteY37" fmla="*/ 825909 h 1283109"/>
              <a:gd name="connsiteX38" fmla="*/ 1814052 w 1840010"/>
              <a:gd name="connsiteY38" fmla="*/ 781664 h 1283109"/>
              <a:gd name="connsiteX39" fmla="*/ 1814052 w 1840010"/>
              <a:gd name="connsiteY39" fmla="*/ 353961 h 1283109"/>
              <a:gd name="connsiteX40" fmla="*/ 1799304 w 1840010"/>
              <a:gd name="connsiteY40" fmla="*/ 309716 h 1283109"/>
              <a:gd name="connsiteX41" fmla="*/ 1755059 w 1840010"/>
              <a:gd name="connsiteY41" fmla="*/ 280219 h 1283109"/>
              <a:gd name="connsiteX42" fmla="*/ 1637071 w 1840010"/>
              <a:gd name="connsiteY42" fmla="*/ 176980 h 1283109"/>
              <a:gd name="connsiteX43" fmla="*/ 1592826 w 1840010"/>
              <a:gd name="connsiteY43" fmla="*/ 147484 h 1283109"/>
              <a:gd name="connsiteX44" fmla="*/ 1548581 w 1840010"/>
              <a:gd name="connsiteY44" fmla="*/ 117987 h 1283109"/>
              <a:gd name="connsiteX45" fmla="*/ 1460091 w 1840010"/>
              <a:gd name="connsiteY45" fmla="*/ 88490 h 1283109"/>
              <a:gd name="connsiteX46" fmla="*/ 1415846 w 1840010"/>
              <a:gd name="connsiteY46" fmla="*/ 73742 h 1283109"/>
              <a:gd name="connsiteX47" fmla="*/ 796413 w 1840010"/>
              <a:gd name="connsiteY47" fmla="*/ 58993 h 1283109"/>
              <a:gd name="connsiteX48" fmla="*/ 840659 w 1840010"/>
              <a:gd name="connsiteY48" fmla="*/ 29497 h 1283109"/>
              <a:gd name="connsiteX49" fmla="*/ 1209368 w 1840010"/>
              <a:gd name="connsiteY49" fmla="*/ 58993 h 1283109"/>
              <a:gd name="connsiteX50" fmla="*/ 973394 w 1840010"/>
              <a:gd name="connsiteY50" fmla="*/ 0 h 1283109"/>
              <a:gd name="connsiteX51" fmla="*/ 943897 w 1840010"/>
              <a:gd name="connsiteY51" fmla="*/ 29497 h 1283109"/>
              <a:gd name="connsiteX52" fmla="*/ 1032388 w 1840010"/>
              <a:gd name="connsiteY52" fmla="*/ 44245 h 1283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840010" h="1283109">
                <a:moveTo>
                  <a:pt x="1165123" y="103238"/>
                </a:moveTo>
                <a:lnTo>
                  <a:pt x="1165123" y="103238"/>
                </a:lnTo>
                <a:cubicBezTo>
                  <a:pt x="1125794" y="88490"/>
                  <a:pt x="1086984" y="72275"/>
                  <a:pt x="1047136" y="58993"/>
                </a:cubicBezTo>
                <a:cubicBezTo>
                  <a:pt x="1027906" y="52583"/>
                  <a:pt x="1007632" y="49813"/>
                  <a:pt x="988142" y="44245"/>
                </a:cubicBezTo>
                <a:cubicBezTo>
                  <a:pt x="973194" y="39974"/>
                  <a:pt x="958645" y="34413"/>
                  <a:pt x="943897" y="29497"/>
                </a:cubicBezTo>
                <a:cubicBezTo>
                  <a:pt x="834125" y="33719"/>
                  <a:pt x="590289" y="32113"/>
                  <a:pt x="442452" y="58993"/>
                </a:cubicBezTo>
                <a:cubicBezTo>
                  <a:pt x="427157" y="61774"/>
                  <a:pt x="413155" y="69471"/>
                  <a:pt x="398207" y="73742"/>
                </a:cubicBezTo>
                <a:cubicBezTo>
                  <a:pt x="268548" y="110788"/>
                  <a:pt x="401072" y="67871"/>
                  <a:pt x="294968" y="103238"/>
                </a:cubicBezTo>
                <a:cubicBezTo>
                  <a:pt x="285136" y="117987"/>
                  <a:pt x="278005" y="134950"/>
                  <a:pt x="265471" y="147484"/>
                </a:cubicBezTo>
                <a:cubicBezTo>
                  <a:pt x="236883" y="176072"/>
                  <a:pt x="212964" y="179734"/>
                  <a:pt x="176981" y="191729"/>
                </a:cubicBezTo>
                <a:cubicBezTo>
                  <a:pt x="167149" y="206477"/>
                  <a:pt x="160018" y="223440"/>
                  <a:pt x="147484" y="235974"/>
                </a:cubicBezTo>
                <a:cubicBezTo>
                  <a:pt x="134950" y="248508"/>
                  <a:pt x="114312" y="251630"/>
                  <a:pt x="103239" y="265471"/>
                </a:cubicBezTo>
                <a:cubicBezTo>
                  <a:pt x="93528" y="277610"/>
                  <a:pt x="96041" y="296126"/>
                  <a:pt x="88491" y="309716"/>
                </a:cubicBezTo>
                <a:cubicBezTo>
                  <a:pt x="71275" y="340705"/>
                  <a:pt x="29497" y="398206"/>
                  <a:pt x="29497" y="398206"/>
                </a:cubicBezTo>
                <a:cubicBezTo>
                  <a:pt x="24581" y="417871"/>
                  <a:pt x="20318" y="437710"/>
                  <a:pt x="14749" y="457200"/>
                </a:cubicBezTo>
                <a:cubicBezTo>
                  <a:pt x="10478" y="472148"/>
                  <a:pt x="0" y="485899"/>
                  <a:pt x="0" y="501445"/>
                </a:cubicBezTo>
                <a:cubicBezTo>
                  <a:pt x="0" y="614623"/>
                  <a:pt x="6069" y="727814"/>
                  <a:pt x="14749" y="840658"/>
                </a:cubicBezTo>
                <a:cubicBezTo>
                  <a:pt x="17483" y="876200"/>
                  <a:pt x="73833" y="968507"/>
                  <a:pt x="88491" y="973393"/>
                </a:cubicBezTo>
                <a:lnTo>
                  <a:pt x="132736" y="988142"/>
                </a:lnTo>
                <a:cubicBezTo>
                  <a:pt x="142568" y="1002890"/>
                  <a:pt x="148893" y="1020715"/>
                  <a:pt x="162233" y="1032387"/>
                </a:cubicBezTo>
                <a:cubicBezTo>
                  <a:pt x="188912" y="1055731"/>
                  <a:pt x="221226" y="1071716"/>
                  <a:pt x="250723" y="1091380"/>
                </a:cubicBezTo>
                <a:cubicBezTo>
                  <a:pt x="265471" y="1101212"/>
                  <a:pt x="279114" y="1112950"/>
                  <a:pt x="294968" y="1120877"/>
                </a:cubicBezTo>
                <a:cubicBezTo>
                  <a:pt x="314633" y="1130709"/>
                  <a:pt x="334873" y="1139466"/>
                  <a:pt x="353962" y="1150374"/>
                </a:cubicBezTo>
                <a:cubicBezTo>
                  <a:pt x="455511" y="1208403"/>
                  <a:pt x="329282" y="1155710"/>
                  <a:pt x="471949" y="1194619"/>
                </a:cubicBezTo>
                <a:cubicBezTo>
                  <a:pt x="501946" y="1202800"/>
                  <a:pt x="530942" y="1214284"/>
                  <a:pt x="560439" y="1224116"/>
                </a:cubicBezTo>
                <a:cubicBezTo>
                  <a:pt x="575187" y="1229032"/>
                  <a:pt x="589440" y="1235815"/>
                  <a:pt x="604684" y="1238864"/>
                </a:cubicBezTo>
                <a:cubicBezTo>
                  <a:pt x="629265" y="1243780"/>
                  <a:pt x="653955" y="1248175"/>
                  <a:pt x="678426" y="1253613"/>
                </a:cubicBezTo>
                <a:cubicBezTo>
                  <a:pt x="698213" y="1258010"/>
                  <a:pt x="717251" y="1266344"/>
                  <a:pt x="737420" y="1268361"/>
                </a:cubicBezTo>
                <a:cubicBezTo>
                  <a:pt x="815840" y="1276203"/>
                  <a:pt x="894736" y="1278193"/>
                  <a:pt x="973394" y="1283109"/>
                </a:cubicBezTo>
                <a:cubicBezTo>
                  <a:pt x="1066800" y="1278193"/>
                  <a:pt x="1160744" y="1279505"/>
                  <a:pt x="1253613" y="1268361"/>
                </a:cubicBezTo>
                <a:cubicBezTo>
                  <a:pt x="1328077" y="1259425"/>
                  <a:pt x="1370571" y="1219886"/>
                  <a:pt x="1430594" y="1179871"/>
                </a:cubicBezTo>
                <a:lnTo>
                  <a:pt x="1474839" y="1150374"/>
                </a:lnTo>
                <a:cubicBezTo>
                  <a:pt x="1489587" y="1140542"/>
                  <a:pt x="1506550" y="1133411"/>
                  <a:pt x="1519084" y="1120877"/>
                </a:cubicBezTo>
                <a:cubicBezTo>
                  <a:pt x="1533832" y="1106129"/>
                  <a:pt x="1547493" y="1090206"/>
                  <a:pt x="1563329" y="1076632"/>
                </a:cubicBezTo>
                <a:cubicBezTo>
                  <a:pt x="1581992" y="1060635"/>
                  <a:pt x="1605992" y="1050759"/>
                  <a:pt x="1622323" y="1032387"/>
                </a:cubicBezTo>
                <a:cubicBezTo>
                  <a:pt x="1747464" y="891605"/>
                  <a:pt x="1623663" y="982333"/>
                  <a:pt x="1725562" y="914400"/>
                </a:cubicBezTo>
                <a:cubicBezTo>
                  <a:pt x="1730478" y="899652"/>
                  <a:pt x="1731687" y="883090"/>
                  <a:pt x="1740310" y="870155"/>
                </a:cubicBezTo>
                <a:cubicBezTo>
                  <a:pt x="1751880" y="852800"/>
                  <a:pt x="1771202" y="841932"/>
                  <a:pt x="1784555" y="825909"/>
                </a:cubicBezTo>
                <a:cubicBezTo>
                  <a:pt x="1795902" y="812292"/>
                  <a:pt x="1804220" y="796412"/>
                  <a:pt x="1814052" y="781664"/>
                </a:cubicBezTo>
                <a:cubicBezTo>
                  <a:pt x="1857065" y="609609"/>
                  <a:pt x="1839118" y="704893"/>
                  <a:pt x="1814052" y="353961"/>
                </a:cubicBezTo>
                <a:cubicBezTo>
                  <a:pt x="1812944" y="338454"/>
                  <a:pt x="1809015" y="321855"/>
                  <a:pt x="1799304" y="309716"/>
                </a:cubicBezTo>
                <a:cubicBezTo>
                  <a:pt x="1788231" y="295875"/>
                  <a:pt x="1769807" y="290051"/>
                  <a:pt x="1755059" y="280219"/>
                </a:cubicBezTo>
                <a:cubicBezTo>
                  <a:pt x="1705897" y="206478"/>
                  <a:pt x="1740310" y="245805"/>
                  <a:pt x="1637071" y="176980"/>
                </a:cubicBezTo>
                <a:lnTo>
                  <a:pt x="1592826" y="147484"/>
                </a:lnTo>
                <a:cubicBezTo>
                  <a:pt x="1578078" y="137652"/>
                  <a:pt x="1565397" y="123592"/>
                  <a:pt x="1548581" y="117987"/>
                </a:cubicBezTo>
                <a:lnTo>
                  <a:pt x="1460091" y="88490"/>
                </a:lnTo>
                <a:lnTo>
                  <a:pt x="1415846" y="73742"/>
                </a:lnTo>
                <a:cubicBezTo>
                  <a:pt x="1189705" y="-1638"/>
                  <a:pt x="1387210" y="58993"/>
                  <a:pt x="796413" y="58993"/>
                </a:cubicBezTo>
                <a:lnTo>
                  <a:pt x="840659" y="29497"/>
                </a:lnTo>
                <a:lnTo>
                  <a:pt x="1209368" y="58993"/>
                </a:lnTo>
                <a:lnTo>
                  <a:pt x="973394" y="0"/>
                </a:lnTo>
                <a:lnTo>
                  <a:pt x="943897" y="29497"/>
                </a:lnTo>
                <a:lnTo>
                  <a:pt x="1032388" y="44245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>
              <a:solidFill>
                <a:prstClr val="white"/>
              </a:solidFill>
            </a:endParaRPr>
          </a:p>
        </p:txBody>
      </p:sp>
      <p:cxnSp>
        <p:nvCxnSpPr>
          <p:cNvPr id="15" name="14 Conector recto de flecha"/>
          <p:cNvCxnSpPr/>
          <p:nvPr/>
        </p:nvCxnSpPr>
        <p:spPr>
          <a:xfrm flipV="1">
            <a:off x="7380312" y="2384884"/>
            <a:ext cx="504056" cy="1080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6" name="15 Conector recto de flecha"/>
          <p:cNvCxnSpPr/>
          <p:nvPr/>
        </p:nvCxnSpPr>
        <p:spPr>
          <a:xfrm flipV="1">
            <a:off x="7452320" y="2730138"/>
            <a:ext cx="504056" cy="1080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7174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3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gl-ES" altLang="es-ES" sz="3600" dirty="0" smtClean="0">
                <a:solidFill>
                  <a:srgbClr val="002060"/>
                </a:solidFill>
              </a:rPr>
              <a:t>POR QUE RUBRICAR?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half" idx="2"/>
          </p:nvPr>
        </p:nvSpPr>
        <p:spPr>
          <a:xfrm>
            <a:off x="531813" y="2132856"/>
            <a:ext cx="4040187" cy="3951288"/>
          </a:xfrm>
        </p:spPr>
        <p:txBody>
          <a:bodyPr>
            <a:normAutofit fontScale="92500" lnSpcReduction="20000"/>
          </a:bodyPr>
          <a:lstStyle/>
          <a:p>
            <a:pPr algn="just" eaLnBrk="1" hangingPunct="1"/>
            <a:r>
              <a:rPr lang="es-ES" altLang="es-ES" sz="2800" b="1" dirty="0" smtClean="0">
                <a:solidFill>
                  <a:srgbClr val="002060"/>
                </a:solidFill>
              </a:rPr>
              <a:t>Porque </a:t>
            </a:r>
            <a:r>
              <a:rPr lang="gl-ES" altLang="es-ES" sz="2800" b="1" dirty="0" err="1" smtClean="0">
                <a:solidFill>
                  <a:srgbClr val="002060"/>
                </a:solidFill>
              </a:rPr>
              <a:t>obxectiviza</a:t>
            </a:r>
            <a:r>
              <a:rPr lang="es-ES" altLang="es-ES" sz="2800" b="1" dirty="0" smtClean="0">
                <a:solidFill>
                  <a:srgbClr val="002060"/>
                </a:solidFill>
              </a:rPr>
              <a:t> a </a:t>
            </a:r>
            <a:r>
              <a:rPr lang="gl-ES" altLang="es-ES" sz="2800" b="1" dirty="0" smtClean="0">
                <a:solidFill>
                  <a:srgbClr val="002060"/>
                </a:solidFill>
              </a:rPr>
              <a:t>avaliación</a:t>
            </a:r>
          </a:p>
          <a:p>
            <a:pPr algn="just" eaLnBrk="1" hangingPunct="1"/>
            <a:endParaRPr lang="gl-ES" altLang="es-ES" sz="2800" dirty="0" smtClean="0">
              <a:solidFill>
                <a:srgbClr val="002060"/>
              </a:solidFill>
            </a:endParaRPr>
          </a:p>
          <a:p>
            <a:pPr algn="just" eaLnBrk="1" hangingPunct="1"/>
            <a:r>
              <a:rPr lang="gl-ES" altLang="es-ES" sz="2800" b="1" dirty="0" smtClean="0">
                <a:solidFill>
                  <a:srgbClr val="002060"/>
                </a:solidFill>
              </a:rPr>
              <a:t>Porque o nivel de desempeño dunha competencia so se pode medir con rúbricas.</a:t>
            </a:r>
          </a:p>
          <a:p>
            <a:pPr algn="just" eaLnBrk="1" hangingPunct="1"/>
            <a:endParaRPr lang="gl-ES" altLang="es-ES" sz="2800" b="1" dirty="0" smtClean="0">
              <a:solidFill>
                <a:srgbClr val="002060"/>
              </a:solidFill>
            </a:endParaRPr>
          </a:p>
          <a:p>
            <a:pPr algn="just" eaLnBrk="1" hangingPunct="1"/>
            <a:r>
              <a:rPr lang="es-ES" altLang="es-ES" sz="2800" b="1" dirty="0" smtClean="0">
                <a:solidFill>
                  <a:srgbClr val="002060"/>
                </a:solidFill>
              </a:rPr>
              <a:t>Porque o/a alumno/a ten </a:t>
            </a:r>
            <a:r>
              <a:rPr lang="gl-ES" altLang="es-ES" sz="2800" b="1" dirty="0" smtClean="0">
                <a:solidFill>
                  <a:srgbClr val="002060"/>
                </a:solidFill>
              </a:rPr>
              <a:t>dereito</a:t>
            </a:r>
            <a:r>
              <a:rPr lang="es-ES" altLang="es-ES" sz="2800" b="1" dirty="0" smtClean="0">
                <a:solidFill>
                  <a:srgbClr val="002060"/>
                </a:solidFill>
              </a:rPr>
              <a:t> a saber que se espera del/dela</a:t>
            </a:r>
            <a:endParaRPr lang="gl-ES" altLang="es-ES" sz="2800" b="1" dirty="0" smtClean="0">
              <a:solidFill>
                <a:srgbClr val="002060"/>
              </a:solidFill>
            </a:endParaRPr>
          </a:p>
        </p:txBody>
      </p:sp>
      <p:pic>
        <p:nvPicPr>
          <p:cNvPr id="7" name="6 Marcador de contenido" descr="2014-10-27 boli 001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5143504" y="1714488"/>
            <a:ext cx="3037831" cy="4600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8 Llamada rectangular redondeada"/>
          <p:cNvSpPr/>
          <p:nvPr/>
        </p:nvSpPr>
        <p:spPr>
          <a:xfrm rot="21133476">
            <a:off x="5286375" y="1857375"/>
            <a:ext cx="2428875" cy="1283593"/>
          </a:xfrm>
          <a:prstGeom prst="wedgeRoundRectCallout">
            <a:avLst>
              <a:gd name="adj1" fmla="val -395"/>
              <a:gd name="adj2" fmla="val 70629"/>
              <a:gd name="adj3" fmla="val 16667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gl-ES" sz="2000" b="1" dirty="0">
                <a:solidFill>
                  <a:srgbClr val="002060"/>
                </a:solidFill>
              </a:rPr>
              <a:t>RÚBRICAS???</a:t>
            </a:r>
          </a:p>
          <a:p>
            <a:pPr algn="ctr">
              <a:defRPr/>
            </a:pPr>
            <a:r>
              <a:rPr lang="gl-ES" sz="2000" dirty="0" smtClean="0">
                <a:solidFill>
                  <a:srgbClr val="002060"/>
                </a:solidFill>
              </a:rPr>
              <a:t>Iso é asinar, non si?</a:t>
            </a:r>
          </a:p>
          <a:p>
            <a:pPr algn="ctr">
              <a:defRPr/>
            </a:pPr>
            <a:r>
              <a:rPr lang="gl-ES" sz="2000" dirty="0" smtClean="0">
                <a:solidFill>
                  <a:srgbClr val="002060"/>
                </a:solidFill>
              </a:rPr>
              <a:t>Son </a:t>
            </a:r>
            <a:r>
              <a:rPr lang="gl-ES" sz="2000" dirty="0">
                <a:solidFill>
                  <a:srgbClr val="002060"/>
                </a:solidFill>
              </a:rPr>
              <a:t>un especialista en </a:t>
            </a:r>
            <a:r>
              <a:rPr lang="gl-ES" sz="2000" dirty="0" smtClean="0">
                <a:solidFill>
                  <a:srgbClr val="002060"/>
                </a:solidFill>
              </a:rPr>
              <a:t>rubricar!!!</a:t>
            </a:r>
            <a:endParaRPr lang="gl-ES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6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9" grpId="0" build="allAtOnce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961303"/>
              </p:ext>
            </p:extLst>
          </p:nvPr>
        </p:nvGraphicFramePr>
        <p:xfrm>
          <a:off x="251518" y="2060848"/>
          <a:ext cx="8640961" cy="39667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217"/>
                <a:gridCol w="524629"/>
                <a:gridCol w="1234423"/>
                <a:gridCol w="1234423"/>
                <a:gridCol w="1234423"/>
                <a:gridCol w="1234423"/>
                <a:gridCol w="1234423"/>
              </a:tblGrid>
              <a:tr h="648072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gl-ES" sz="900" dirty="0" smtClean="0">
                          <a:solidFill>
                            <a:srgbClr val="FFFFFF"/>
                          </a:solidFill>
                          <a:effectLst/>
                          <a:latin typeface="HelveticaNeueLT Std Cn"/>
                          <a:ea typeface="Calibri"/>
                          <a:cs typeface="Times New Roman"/>
                        </a:rPr>
                        <a:t>ESTÁNDARES DE APRENDIZAXE DA ÁREA DE PLÁSTICA  E COMPETENCIAS CLAVE ASOCIADAS</a:t>
                      </a:r>
                      <a:endParaRPr lang="gl-ES" sz="900" dirty="0" smtClean="0">
                        <a:effectLst/>
                        <a:latin typeface="HelveticaNeueLT Std C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gl-ES" sz="900" dirty="0">
                        <a:effectLst/>
                        <a:latin typeface="HelveticaNeueLT Std Med Cn"/>
                        <a:ea typeface="Times New Roman"/>
                        <a:cs typeface="Times New Roman"/>
                      </a:endParaRPr>
                    </a:p>
                  </a:txBody>
                  <a:tcPr marL="36195" marR="36195" marT="36195" marB="36195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gl-ES" sz="900" dirty="0">
                        <a:effectLst/>
                        <a:latin typeface="HelveticaNeueLT Std Med Cn"/>
                        <a:ea typeface="Times New Roman"/>
                        <a:cs typeface="Times New Roman"/>
                      </a:endParaRPr>
                    </a:p>
                  </a:txBody>
                  <a:tcPr marL="36195" marR="36195" marT="36195" marB="36195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_tradnl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HelveticaNeueLT Std Med Cn"/>
                          <a:ea typeface="Calibri"/>
                          <a:cs typeface="Times New Roman"/>
                        </a:rPr>
                        <a:t>INSTRUMENTOS</a:t>
                      </a:r>
                      <a:br>
                        <a:rPr kumimoji="0" lang="es-ES_tradnl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HelveticaNeueLT Std Med Cn"/>
                          <a:ea typeface="Calibri"/>
                          <a:cs typeface="Times New Roman"/>
                        </a:rPr>
                      </a:br>
                      <a:r>
                        <a:rPr kumimoji="0" lang="es-ES_tradnl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HelveticaNeueLT Std Med Cn"/>
                          <a:ea typeface="Calibri"/>
                          <a:cs typeface="Times New Roman"/>
                        </a:rPr>
                        <a:t>DE AVALIACIÓN</a:t>
                      </a:r>
                      <a:endParaRPr kumimoji="0" lang="gl-E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HelveticaNeueLT Std Med Cn"/>
                        <a:ea typeface="Times New Roman"/>
                        <a:cs typeface="Times New Roman"/>
                      </a:endParaRPr>
                    </a:p>
                  </a:txBody>
                  <a:tcPr marL="36195" marR="36195" marT="36195" marB="3619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_tradnl" sz="900" dirty="0">
                          <a:solidFill>
                            <a:srgbClr val="FFFFFF"/>
                          </a:solidFill>
                          <a:effectLst/>
                          <a:latin typeface="HelveticaNeueLT Std Med Cn"/>
                          <a:ea typeface="Calibri"/>
                          <a:cs typeface="Times New Roman"/>
                        </a:rPr>
                        <a:t>4</a:t>
                      </a:r>
                      <a:endParaRPr lang="gl-ES" sz="900" dirty="0">
                        <a:effectLst/>
                        <a:latin typeface="HelveticaNeueLT Std Med C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_tradnl" sz="900" dirty="0">
                          <a:solidFill>
                            <a:srgbClr val="FFFFFF"/>
                          </a:solidFill>
                          <a:effectLst/>
                          <a:latin typeface="HelveticaNeueLT Std Med Cn"/>
                          <a:ea typeface="Calibri"/>
                          <a:cs typeface="Times New Roman"/>
                        </a:rPr>
                        <a:t>Sobresaliente</a:t>
                      </a:r>
                      <a:endParaRPr lang="gl-ES" sz="900" dirty="0">
                        <a:effectLst/>
                        <a:latin typeface="HelveticaNeueLT Std Med Cn"/>
                        <a:ea typeface="Times New Roman"/>
                        <a:cs typeface="Times New Roman"/>
                      </a:endParaRPr>
                    </a:p>
                  </a:txBody>
                  <a:tcPr marL="36195" marR="36195" marT="36195" marB="3619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_tradnl" sz="900" dirty="0">
                          <a:solidFill>
                            <a:srgbClr val="FFFFFF"/>
                          </a:solidFill>
                          <a:effectLst/>
                          <a:latin typeface="HelveticaNeueLT Std Med Cn"/>
                          <a:ea typeface="Calibri"/>
                          <a:cs typeface="Times New Roman"/>
                        </a:rPr>
                        <a:t>3</a:t>
                      </a:r>
                      <a:endParaRPr lang="gl-ES" sz="900" dirty="0">
                        <a:effectLst/>
                        <a:latin typeface="HelveticaNeueLT Std Med C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_tradnl" sz="900" dirty="0">
                          <a:solidFill>
                            <a:srgbClr val="FFFFFF"/>
                          </a:solidFill>
                          <a:effectLst/>
                          <a:latin typeface="HelveticaNeueLT Std Med Cn"/>
                          <a:ea typeface="Calibri"/>
                          <a:cs typeface="Times New Roman"/>
                        </a:rPr>
                        <a:t>Notable</a:t>
                      </a:r>
                      <a:endParaRPr lang="gl-ES" sz="900" dirty="0">
                        <a:effectLst/>
                        <a:latin typeface="HelveticaNeueLT Std Med Cn"/>
                        <a:ea typeface="Times New Roman"/>
                        <a:cs typeface="Times New Roman"/>
                      </a:endParaRPr>
                    </a:p>
                  </a:txBody>
                  <a:tcPr marL="36195" marR="36195" marT="36195" marB="3619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_tradnl" sz="900" dirty="0">
                          <a:solidFill>
                            <a:srgbClr val="FFFFFF"/>
                          </a:solidFill>
                          <a:effectLst/>
                          <a:latin typeface="HelveticaNeueLT Std Med Cn"/>
                          <a:ea typeface="Calibri"/>
                          <a:cs typeface="Times New Roman"/>
                        </a:rPr>
                        <a:t>2</a:t>
                      </a:r>
                      <a:endParaRPr lang="gl-ES" sz="900" dirty="0">
                        <a:effectLst/>
                        <a:latin typeface="HelveticaNeueLT Std Med C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_tradnl" sz="900" dirty="0">
                          <a:solidFill>
                            <a:srgbClr val="FFFFFF"/>
                          </a:solidFill>
                          <a:effectLst/>
                          <a:latin typeface="HelveticaNeueLT Std Med Cn"/>
                          <a:ea typeface="Calibri"/>
                          <a:cs typeface="Times New Roman"/>
                        </a:rPr>
                        <a:t>Suficiente (*)</a:t>
                      </a:r>
                      <a:endParaRPr lang="gl-ES" sz="900" dirty="0">
                        <a:effectLst/>
                        <a:latin typeface="HelveticaNeueLT Std Med Cn"/>
                        <a:ea typeface="Times New Roman"/>
                        <a:cs typeface="Times New Roman"/>
                      </a:endParaRPr>
                    </a:p>
                  </a:txBody>
                  <a:tcPr marL="36195" marR="36195" marT="36195" marB="3619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_tradnl" sz="900" dirty="0">
                          <a:solidFill>
                            <a:srgbClr val="FFFFFF"/>
                          </a:solidFill>
                          <a:effectLst/>
                          <a:latin typeface="HelveticaNeueLT Std Med Cn"/>
                          <a:ea typeface="Calibri"/>
                          <a:cs typeface="Times New Roman"/>
                        </a:rPr>
                        <a:t>1</a:t>
                      </a:r>
                      <a:endParaRPr lang="gl-ES" sz="900" dirty="0">
                        <a:effectLst/>
                        <a:latin typeface="HelveticaNeueLT Std Med C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_tradnl" sz="900" dirty="0">
                          <a:solidFill>
                            <a:srgbClr val="FFFFFF"/>
                          </a:solidFill>
                          <a:effectLst/>
                          <a:latin typeface="HelveticaNeueLT Std Med Cn"/>
                          <a:ea typeface="Calibri"/>
                          <a:cs typeface="Times New Roman"/>
                        </a:rPr>
                        <a:t>Insuficiente</a:t>
                      </a:r>
                      <a:endParaRPr lang="gl-ES" sz="900" dirty="0">
                        <a:effectLst/>
                        <a:latin typeface="HelveticaNeueLT Std Med Cn"/>
                        <a:ea typeface="Times New Roman"/>
                        <a:cs typeface="Times New Roman"/>
                      </a:endParaRPr>
                    </a:p>
                  </a:txBody>
                  <a:tcPr marL="36195" marR="36195" marT="36195" marB="36195"/>
                </a:tc>
              </a:tr>
              <a:tr h="5028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gl-ES" sz="10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EPB1.3.1.Coñece </a:t>
                      </a:r>
                      <a:r>
                        <a:rPr lang="gl-ES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 evolución da fotografía desde o branco/negro á cor, do formato papel ao dixital, e valora as posibilidades que proporciona a tecnoloxía.</a:t>
                      </a:r>
                      <a:endParaRPr lang="gl-ES" sz="900" dirty="0">
                        <a:effectLst/>
                        <a:latin typeface="HelveticaNeueLT Std Cn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gl-ES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EPB1.3.2.</a:t>
                      </a:r>
                      <a:r>
                        <a:rPr lang="gl-ES" sz="10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Realiza fotografías utilizando medios tecnolóxicos</a:t>
                      </a:r>
                      <a:r>
                        <a:rPr lang="gl-ES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, analizando,a posteriori, se o encadre é o máis axeitado para o propósito</a:t>
                      </a:r>
                      <a:endParaRPr lang="gl-ES" sz="900" dirty="0">
                        <a:effectLst/>
                        <a:latin typeface="HelveticaNeueLT Std Cn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gl-ES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EPB1.3.3. Recoñece os diferentes temas da fotografía.</a:t>
                      </a:r>
                      <a:endParaRPr lang="gl-ES" sz="900" dirty="0">
                        <a:effectLst/>
                        <a:latin typeface="HelveticaNeueLT Std Cn"/>
                        <a:ea typeface="Times New Roman"/>
                        <a:cs typeface="Times New Roman"/>
                      </a:endParaRPr>
                    </a:p>
                  </a:txBody>
                  <a:tcPr marL="36195" marR="36195" marT="36195" marB="36195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gl-ES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  </a:t>
                      </a:r>
                      <a:endParaRPr lang="gl-E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gl-ES" sz="10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CCEC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gl-ES" sz="1000" dirty="0" smtClean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gl-ES" sz="1000" dirty="0" smtClean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gl-ES" sz="10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CD</a:t>
                      </a:r>
                      <a:endParaRPr lang="gl-E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s-ES" sz="1000" dirty="0" smtClean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s-ES" sz="1000" dirty="0" smtClean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gl-ES" sz="10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CCEC</a:t>
                      </a:r>
                      <a:endParaRPr lang="gl-E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195" marR="36195" marT="36195" marB="3619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gl-ES" sz="1000" dirty="0" err="1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gl-ES" sz="1000" dirty="0" err="1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Rúbrica</a:t>
                      </a:r>
                      <a:r>
                        <a:rPr lang="gl-ES" sz="100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endParaRPr lang="gl-ES" sz="900" dirty="0">
                        <a:effectLst/>
                        <a:latin typeface="HelveticaNeueLT Std Cn"/>
                        <a:ea typeface="Times New Roman"/>
                        <a:cs typeface="Times New Roman"/>
                      </a:endParaRPr>
                    </a:p>
                  </a:txBody>
                  <a:tcPr marL="36195" marR="36195" marT="36195" marB="36195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gl-ES" sz="1000" dirty="0" err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Diferencia</a:t>
                      </a:r>
                      <a:r>
                        <a:rPr lang="gl-ES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gl-ES" sz="10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de forma autónoma</a:t>
                      </a:r>
                      <a:r>
                        <a:rPr lang="gl-ES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gl-ES" sz="10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os </a:t>
                      </a:r>
                      <a:r>
                        <a:rPr lang="gl-ES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temas da fotografía (paisaxe, retrato, bodegón, </a:t>
                      </a:r>
                      <a:r>
                        <a:rPr lang="gl-ES" sz="1000" dirty="0" err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etc</a:t>
                      </a:r>
                      <a:r>
                        <a:rPr lang="gl-ES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) </a:t>
                      </a:r>
                      <a:r>
                        <a:rPr lang="gl-ES" sz="10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,</a:t>
                      </a:r>
                      <a:r>
                        <a:rPr lang="gl-ES" sz="1000" baseline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c</a:t>
                      </a:r>
                      <a:r>
                        <a:rPr lang="gl-ES" sz="10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lasificándoas cronoloxicamente</a:t>
                      </a:r>
                      <a:r>
                        <a:rPr lang="gl-ES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, segundo o seu soporte.</a:t>
                      </a:r>
                      <a:endParaRPr lang="gl-E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gl-ES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Realiza fotografías </a:t>
                      </a:r>
                      <a:r>
                        <a:rPr lang="gl-ES" sz="10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e </a:t>
                      </a:r>
                      <a:r>
                        <a:rPr lang="gl-ES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analiza os seus </a:t>
                      </a:r>
                      <a:r>
                        <a:rPr lang="gl-ES" sz="10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elementos </a:t>
                      </a:r>
                      <a:r>
                        <a:rPr lang="gl-ES" sz="1100" b="1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sen axuda</a:t>
                      </a:r>
                      <a:r>
                        <a:rPr lang="gl-ES" sz="11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endParaRPr lang="gl-E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195" marR="36195" marT="36195" marB="36195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gl-ES" sz="1000" dirty="0" err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Diferencia</a:t>
                      </a:r>
                      <a:r>
                        <a:rPr lang="gl-ES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gl-ES" sz="10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de forma </a:t>
                      </a:r>
                      <a:r>
                        <a:rPr lang="gl-ES" sz="1000" b="1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autónoma </a:t>
                      </a:r>
                      <a:r>
                        <a:rPr lang="gl-ES" sz="1000" b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os</a:t>
                      </a:r>
                      <a:r>
                        <a:rPr lang="gl-ES" sz="10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gl-ES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temas da fotografía (paisaxe, retrato, bodegón, </a:t>
                      </a:r>
                      <a:r>
                        <a:rPr lang="gl-ES" sz="1000" dirty="0" err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etc</a:t>
                      </a:r>
                      <a:r>
                        <a:rPr lang="gl-ES" sz="10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), clasificándoas cronoloxicamente</a:t>
                      </a:r>
                      <a:r>
                        <a:rPr lang="gl-ES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, segundo o seu soporte.</a:t>
                      </a:r>
                      <a:endParaRPr lang="gl-E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gl-ES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Realiza fotografías e analiza os seus elementos </a:t>
                      </a:r>
                      <a:r>
                        <a:rPr lang="gl-ES" sz="10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con axuda</a:t>
                      </a:r>
                      <a:endParaRPr lang="gl-E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195" marR="36195" marT="36195" marB="36195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gl-ES" sz="1000" dirty="0" err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Diferencia</a:t>
                      </a:r>
                      <a:r>
                        <a:rPr lang="gl-ES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gl-ES" sz="10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con axuda</a:t>
                      </a:r>
                      <a:r>
                        <a:rPr lang="gl-ES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os </a:t>
                      </a:r>
                      <a:r>
                        <a:rPr lang="gl-ES" sz="10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temas </a:t>
                      </a:r>
                      <a:r>
                        <a:rPr lang="gl-ES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da fotografía (paisaxe, retrato, bodegón, </a:t>
                      </a:r>
                      <a:r>
                        <a:rPr lang="gl-ES" sz="1000" dirty="0" err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etc</a:t>
                      </a:r>
                      <a:r>
                        <a:rPr lang="gl-ES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) .</a:t>
                      </a:r>
                      <a:endParaRPr lang="gl-E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gl-ES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Realiza fotografías </a:t>
                      </a:r>
                      <a:r>
                        <a:rPr lang="gl-ES" sz="10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e analiza os seus elementos </a:t>
                      </a:r>
                      <a:r>
                        <a:rPr lang="gl-ES" sz="1000" b="1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con </a:t>
                      </a:r>
                      <a:r>
                        <a:rPr lang="gl-ES" sz="10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axuda</a:t>
                      </a:r>
                      <a:endParaRPr lang="gl-E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195" marR="36195" marT="36195" marB="36195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gl-ES" sz="10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Non </a:t>
                      </a:r>
                      <a:r>
                        <a:rPr lang="gl-ES" sz="1000" dirty="0" err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diferencia</a:t>
                      </a:r>
                      <a:r>
                        <a:rPr lang="gl-ES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gl-ES" sz="10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nin tendo</a:t>
                      </a:r>
                      <a:r>
                        <a:rPr lang="gl-ES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gl-ES" sz="10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axuda</a:t>
                      </a:r>
                      <a:r>
                        <a:rPr lang="gl-ES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os distintos </a:t>
                      </a:r>
                      <a:r>
                        <a:rPr lang="gl-ES" sz="10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temas </a:t>
                      </a:r>
                      <a:r>
                        <a:rPr lang="gl-ES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da fotografía (paisaxe, retrato, bodegón, </a:t>
                      </a:r>
                      <a:r>
                        <a:rPr lang="gl-ES" sz="1000" dirty="0" err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etc</a:t>
                      </a:r>
                      <a:r>
                        <a:rPr lang="gl-ES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) .</a:t>
                      </a:r>
                      <a:endParaRPr lang="gl-E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gl-ES" sz="10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Aínda tendo axuda</a:t>
                      </a:r>
                      <a:r>
                        <a:rPr lang="gl-ES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realiza fotografías </a:t>
                      </a:r>
                      <a:r>
                        <a:rPr lang="gl-ES" sz="10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sen prestar atención ao seu propósito</a:t>
                      </a:r>
                      <a:endParaRPr lang="gl-E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195" marR="36195" marT="36195" marB="36195"/>
                </a:tc>
              </a:tr>
              <a:tr h="5028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0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EPB2.5.2. </a:t>
                      </a:r>
                      <a:r>
                        <a:rPr lang="pt-BR" sz="1000" dirty="0" err="1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Coida</a:t>
                      </a:r>
                      <a:r>
                        <a:rPr lang="pt-BR" sz="10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e </a:t>
                      </a:r>
                      <a:r>
                        <a:rPr lang="pt-BR" sz="1000" dirty="0" err="1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respecta</a:t>
                      </a:r>
                      <a:r>
                        <a:rPr lang="pt-BR" sz="10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os materiais, os </a:t>
                      </a:r>
                      <a:r>
                        <a:rPr lang="pt-BR" sz="1000" dirty="0" err="1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utensilios</a:t>
                      </a:r>
                      <a:r>
                        <a:rPr lang="pt-BR" sz="10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e os </a:t>
                      </a:r>
                      <a:r>
                        <a:rPr lang="pt-BR" sz="1000" dirty="0" err="1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espazos</a:t>
                      </a:r>
                      <a:r>
                        <a:rPr lang="pt-BR" sz="10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utilizados. </a:t>
                      </a:r>
                      <a:endParaRPr lang="gl-ES" sz="10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0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CSC</a:t>
                      </a:r>
                      <a:endParaRPr lang="gl-ES" sz="10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0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Escala de valoración</a:t>
                      </a:r>
                      <a:endParaRPr lang="gl-ES" sz="10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 err="1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Sempre</a:t>
                      </a:r>
                      <a:endParaRPr lang="gl-ES" sz="10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 </a:t>
                      </a:r>
                      <a:r>
                        <a:rPr lang="es-ES" sz="1000" dirty="0" err="1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miudo</a:t>
                      </a:r>
                      <a:endParaRPr lang="gl-ES" sz="10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0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As veces</a:t>
                      </a:r>
                      <a:endParaRPr lang="gl-ES" sz="10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0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Case nunca</a:t>
                      </a:r>
                      <a:endParaRPr lang="gl-ES" sz="10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/>
                </a:tc>
              </a:tr>
            </a:tbl>
          </a:graphicData>
        </a:graphic>
      </p:graphicFrame>
      <p:sp>
        <p:nvSpPr>
          <p:cNvPr id="2" name="1 Rectángulo"/>
          <p:cNvSpPr/>
          <p:nvPr/>
        </p:nvSpPr>
        <p:spPr>
          <a:xfrm>
            <a:off x="1619672" y="476672"/>
            <a:ext cx="61286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gl-ES" altLang="es-ES" sz="3600" dirty="0" smtClean="0">
                <a:solidFill>
                  <a:srgbClr val="002060"/>
                </a:solidFill>
              </a:rPr>
              <a:t>SEMPRE HAI QUE RUBRICAR ??</a:t>
            </a:r>
            <a:endParaRPr lang="gl-ES" sz="3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52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971600" y="548680"/>
            <a:ext cx="720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 smtClean="0">
                <a:solidFill>
                  <a:srgbClr val="002060"/>
                </a:solidFill>
              </a:rPr>
              <a:t>UNHA AXUDIÑA: </a:t>
            </a:r>
          </a:p>
          <a:p>
            <a:pPr algn="ctr"/>
            <a:r>
              <a:rPr lang="es-ES" sz="3600" dirty="0" smtClean="0">
                <a:solidFill>
                  <a:srgbClr val="002060"/>
                </a:solidFill>
              </a:rPr>
              <a:t>APLICACIÓN PROGRÁMAME</a:t>
            </a:r>
            <a:endParaRPr lang="gl-ES" sz="3600" dirty="0">
              <a:solidFill>
                <a:srgbClr val="002060"/>
              </a:solidFill>
            </a:endParaRPr>
          </a:p>
        </p:txBody>
      </p:sp>
      <p:pic>
        <p:nvPicPr>
          <p:cNvPr id="5" name="0 Imagen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060848"/>
            <a:ext cx="6408712" cy="4176464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138526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 rot="19794013">
            <a:off x="11264" y="3911726"/>
            <a:ext cx="773663" cy="1057694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>
              <a:solidFill>
                <a:prstClr val="white"/>
              </a:solidFill>
            </a:endParaRPr>
          </a:p>
        </p:txBody>
      </p:sp>
      <p:sp>
        <p:nvSpPr>
          <p:cNvPr id="12" name="11 Rectángulo"/>
          <p:cNvSpPr/>
          <p:nvPr/>
        </p:nvSpPr>
        <p:spPr>
          <a:xfrm rot="20512966">
            <a:off x="424568" y="4060955"/>
            <a:ext cx="760537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>
              <a:solidFill>
                <a:prstClr val="white"/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440280" y="260648"/>
            <a:ext cx="8263439" cy="864095"/>
          </a:xfrm>
        </p:spPr>
        <p:txBody>
          <a:bodyPr>
            <a:noAutofit/>
          </a:bodyPr>
          <a:lstStyle/>
          <a:p>
            <a:r>
              <a:rPr lang="es-ES" sz="3200" dirty="0" smtClean="0"/>
              <a:t>E para finalizar, </a:t>
            </a:r>
            <a:r>
              <a:rPr lang="es-ES" sz="3200" dirty="0" err="1" smtClean="0"/>
              <a:t>lembrade</a:t>
            </a:r>
            <a:r>
              <a:rPr lang="es-ES" sz="3200" dirty="0" smtClean="0"/>
              <a:t> </a:t>
            </a:r>
            <a:r>
              <a:rPr lang="es-ES" sz="3200" dirty="0" err="1" smtClean="0"/>
              <a:t>sempre</a:t>
            </a:r>
            <a:r>
              <a:rPr lang="es-ES" sz="3200" dirty="0" smtClean="0"/>
              <a:t> dúas </a:t>
            </a:r>
            <a:r>
              <a:rPr lang="es-ES" sz="3200" dirty="0" err="1" smtClean="0"/>
              <a:t>cousas</a:t>
            </a:r>
            <a:r>
              <a:rPr lang="es-ES" sz="3200" dirty="0" smtClean="0"/>
              <a:t>…</a:t>
            </a:r>
            <a:endParaRPr lang="gl-ES" sz="3200" dirty="0"/>
          </a:p>
        </p:txBody>
      </p:sp>
      <p:sp>
        <p:nvSpPr>
          <p:cNvPr id="8" name="7 Rectángulo"/>
          <p:cNvSpPr/>
          <p:nvPr/>
        </p:nvSpPr>
        <p:spPr>
          <a:xfrm>
            <a:off x="2051720" y="1412776"/>
            <a:ext cx="6840760" cy="1569660"/>
          </a:xfrm>
          <a:prstGeom prst="rect">
            <a:avLst/>
          </a:prstGeom>
          <a:solidFill>
            <a:schemeClr val="tx2">
              <a:lumMod val="20000"/>
              <a:lumOff val="80000"/>
              <a:alpha val="27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gl-ES" sz="3200" b="1" dirty="0">
                <a:solidFill>
                  <a:srgbClr val="002060"/>
                </a:solidFill>
                <a:latin typeface="Segoe Script" panose="020B0504020000000003" pitchFamily="34" charset="0"/>
              </a:rPr>
              <a:t>Quen se atreva a ensinar, nunca debe deixar de </a:t>
            </a:r>
            <a:r>
              <a:rPr lang="gl-ES" sz="3200" b="1" dirty="0" smtClean="0">
                <a:solidFill>
                  <a:srgbClr val="002060"/>
                </a:solidFill>
                <a:latin typeface="Segoe Script" panose="020B0504020000000003" pitchFamily="34" charset="0"/>
              </a:rPr>
              <a:t>aprender.</a:t>
            </a:r>
            <a:r>
              <a:rPr lang="gl-ES" b="1" dirty="0" smtClean="0">
                <a:solidFill>
                  <a:srgbClr val="002060"/>
                </a:solidFill>
                <a:latin typeface="Segoe Script" panose="020B0504020000000003" pitchFamily="34" charset="0"/>
              </a:rPr>
              <a:t>		(</a:t>
            </a:r>
            <a:r>
              <a:rPr lang="gl-ES" b="1" dirty="0" err="1">
                <a:solidFill>
                  <a:srgbClr val="002060"/>
                </a:solidFill>
                <a:latin typeface="Segoe Script" panose="020B0504020000000003" pitchFamily="34" charset="0"/>
              </a:rPr>
              <a:t>John</a:t>
            </a:r>
            <a:r>
              <a:rPr lang="gl-ES" b="1" dirty="0">
                <a:solidFill>
                  <a:srgbClr val="002060"/>
                </a:solidFill>
                <a:latin typeface="Segoe Script" panose="020B0504020000000003" pitchFamily="34" charset="0"/>
              </a:rPr>
              <a:t> </a:t>
            </a:r>
            <a:r>
              <a:rPr lang="gl-ES" b="1" dirty="0" err="1">
                <a:solidFill>
                  <a:srgbClr val="002060"/>
                </a:solidFill>
                <a:latin typeface="Segoe Script" panose="020B0504020000000003" pitchFamily="34" charset="0"/>
              </a:rPr>
              <a:t>Cotton</a:t>
            </a:r>
            <a:r>
              <a:rPr lang="gl-ES" b="1" dirty="0">
                <a:solidFill>
                  <a:srgbClr val="002060"/>
                </a:solidFill>
                <a:latin typeface="Segoe Script" panose="020B0504020000000003" pitchFamily="34" charset="0"/>
              </a:rPr>
              <a:t> Dana</a:t>
            </a:r>
            <a:r>
              <a:rPr lang="es-ES" b="1" dirty="0">
                <a:solidFill>
                  <a:srgbClr val="002060"/>
                </a:solidFill>
                <a:latin typeface="Segoe Script" panose="020B0504020000000003" pitchFamily="34" charset="0"/>
              </a:rPr>
              <a:t>)</a:t>
            </a:r>
            <a:r>
              <a:rPr lang="gl-ES" b="1" dirty="0">
                <a:solidFill>
                  <a:srgbClr val="002060"/>
                </a:solidFill>
                <a:latin typeface="Segoe Script" panose="020B0504020000000003" pitchFamily="34" charset="0"/>
              </a:rPr>
              <a:t> </a:t>
            </a:r>
          </a:p>
        </p:txBody>
      </p:sp>
      <p:sp>
        <p:nvSpPr>
          <p:cNvPr id="9" name="8 Rectángulo"/>
          <p:cNvSpPr/>
          <p:nvPr/>
        </p:nvSpPr>
        <p:spPr>
          <a:xfrm>
            <a:off x="3855190" y="4236432"/>
            <a:ext cx="5037290" cy="2062103"/>
          </a:xfrm>
          <a:prstGeom prst="rect">
            <a:avLst/>
          </a:prstGeom>
          <a:solidFill>
            <a:schemeClr val="tx2">
              <a:lumMod val="20000"/>
              <a:lumOff val="80000"/>
              <a:alpha val="27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gl-ES" sz="3200" b="1" dirty="0" smtClean="0">
                <a:solidFill>
                  <a:srgbClr val="002060"/>
                </a:solidFill>
                <a:latin typeface="Segoe Script" panose="020B0504020000000003" pitchFamily="34" charset="0"/>
              </a:rPr>
              <a:t>Unha viaxe de mil </a:t>
            </a:r>
            <a:r>
              <a:rPr lang="gl-ES" sz="3200" b="1" dirty="0" err="1" smtClean="0">
                <a:solidFill>
                  <a:srgbClr val="002060"/>
                </a:solidFill>
                <a:latin typeface="Segoe Script" panose="020B0504020000000003" pitchFamily="34" charset="0"/>
              </a:rPr>
              <a:t>kilómetros</a:t>
            </a:r>
            <a:r>
              <a:rPr lang="gl-ES" sz="3200" b="1" dirty="0" smtClean="0">
                <a:solidFill>
                  <a:srgbClr val="002060"/>
                </a:solidFill>
                <a:latin typeface="Segoe Script" panose="020B0504020000000003" pitchFamily="34" charset="0"/>
              </a:rPr>
              <a:t>...</a:t>
            </a:r>
          </a:p>
          <a:p>
            <a:pPr algn="just"/>
            <a:r>
              <a:rPr lang="gl-ES" sz="3200" b="1" dirty="0" smtClean="0">
                <a:solidFill>
                  <a:srgbClr val="002060"/>
                </a:solidFill>
                <a:latin typeface="Segoe Script" panose="020B0504020000000003" pitchFamily="34" charset="0"/>
              </a:rPr>
              <a:t>comeza por un simple paso.</a:t>
            </a:r>
            <a:r>
              <a:rPr lang="gl-ES" sz="3200" b="1" smtClean="0">
                <a:solidFill>
                  <a:srgbClr val="002060"/>
                </a:solidFill>
                <a:latin typeface="Segoe Script" panose="020B0504020000000003" pitchFamily="34" charset="0"/>
              </a:rPr>
              <a:t>	</a:t>
            </a:r>
            <a:r>
              <a:rPr lang="gl-ES" b="1" smtClean="0">
                <a:solidFill>
                  <a:srgbClr val="002060"/>
                </a:solidFill>
                <a:latin typeface="Segoe Script" panose="020B0504020000000003" pitchFamily="34" charset="0"/>
              </a:rPr>
              <a:t>(</a:t>
            </a:r>
            <a:r>
              <a:rPr lang="gl-ES" b="1" dirty="0" smtClean="0">
                <a:solidFill>
                  <a:srgbClr val="002060"/>
                </a:solidFill>
                <a:latin typeface="Segoe Script" panose="020B0504020000000003" pitchFamily="34" charset="0"/>
              </a:rPr>
              <a:t>Proverbio chinés</a:t>
            </a:r>
            <a:r>
              <a:rPr lang="es-ES" b="1" dirty="0" smtClean="0">
                <a:solidFill>
                  <a:srgbClr val="002060"/>
                </a:solidFill>
                <a:latin typeface="Segoe Script" panose="020B0504020000000003" pitchFamily="34" charset="0"/>
              </a:rPr>
              <a:t>)</a:t>
            </a:r>
            <a:r>
              <a:rPr lang="gl-ES" b="1" dirty="0" smtClean="0">
                <a:solidFill>
                  <a:srgbClr val="002060"/>
                </a:solidFill>
                <a:latin typeface="Segoe Script" panose="020B0504020000000003" pitchFamily="34" charset="0"/>
              </a:rPr>
              <a:t> </a:t>
            </a:r>
            <a:endParaRPr lang="gl-ES" b="1" dirty="0">
              <a:solidFill>
                <a:srgbClr val="002060"/>
              </a:solidFill>
              <a:latin typeface="Segoe Script" panose="020B0504020000000003" pitchFamily="34" charset="0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904" l="7195" r="955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2" r="5017" b="9254"/>
          <a:stretch/>
        </p:blipFill>
        <p:spPr>
          <a:xfrm>
            <a:off x="-252535" y="1412776"/>
            <a:ext cx="4085934" cy="5647313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6300192" y="3225047"/>
            <a:ext cx="8856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gl-ES" sz="3200" b="1" dirty="0" smtClean="0">
                <a:solidFill>
                  <a:srgbClr val="002060"/>
                </a:solidFill>
                <a:latin typeface="Segoe Script" panose="020B0504020000000003" pitchFamily="34" charset="0"/>
              </a:rPr>
              <a:t>e...</a:t>
            </a:r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983514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9" grpId="0" uiExpand="1" build="p" animBg="1"/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683568" y="5589240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Charo Martínez, coa colaboración do alumnado e profesorado do CEIP do </a:t>
            </a:r>
            <a:r>
              <a:rPr lang="es-ES" dirty="0" err="1" smtClean="0"/>
              <a:t>Carballal</a:t>
            </a:r>
            <a:r>
              <a:rPr lang="es-ES" dirty="0" smtClean="0"/>
              <a:t>.</a:t>
            </a:r>
          </a:p>
          <a:p>
            <a:r>
              <a:rPr lang="es-ES" dirty="0" smtClean="0"/>
              <a:t>Óscar </a:t>
            </a:r>
            <a:r>
              <a:rPr lang="es-ES" dirty="0" err="1" smtClean="0"/>
              <a:t>Abilleira</a:t>
            </a:r>
            <a:r>
              <a:rPr lang="es-ES" dirty="0" smtClean="0"/>
              <a:t>: Recursoseducativos.net.  Prográmame</a:t>
            </a:r>
            <a:endParaRPr lang="gl-ES" dirty="0"/>
          </a:p>
        </p:txBody>
      </p:sp>
      <p:sp>
        <p:nvSpPr>
          <p:cNvPr id="3" name="2 CuadroTexto"/>
          <p:cNvSpPr txBox="1"/>
          <p:nvPr/>
        </p:nvSpPr>
        <p:spPr>
          <a:xfrm>
            <a:off x="1691680" y="2420888"/>
            <a:ext cx="5904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200" dirty="0" smtClean="0"/>
              <a:t>GRAZAS</a:t>
            </a:r>
            <a:endParaRPr lang="gl-ES" sz="7200" dirty="0"/>
          </a:p>
        </p:txBody>
      </p:sp>
    </p:spTree>
    <p:extLst>
      <p:ext uri="{BB962C8B-B14F-4D97-AF65-F5344CB8AC3E}">
        <p14:creationId xmlns:p14="http://schemas.microsoft.com/office/powerpoint/2010/main" val="296809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contenido"/>
          <p:cNvSpPr txBox="1">
            <a:spLocks noGrp="1" noChangeArrowheads="1"/>
          </p:cNvSpPr>
          <p:nvPr>
            <p:ph idx="1"/>
          </p:nvPr>
        </p:nvSpPr>
        <p:spPr bwMode="auto">
          <a:xfrm>
            <a:off x="251520" y="548680"/>
            <a:ext cx="8229600" cy="603242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ES" altLang="es-ES" sz="2400" i="1" dirty="0" smtClean="0">
                <a:latin typeface="Arial" charset="0"/>
              </a:rPr>
              <a:t>	</a:t>
            </a:r>
            <a:r>
              <a:rPr lang="es-ES" altLang="es-ES" sz="2800" i="1" dirty="0" smtClean="0">
                <a:latin typeface="Arial" charset="0"/>
              </a:rPr>
              <a:t>“</a:t>
            </a:r>
            <a:r>
              <a:rPr lang="es-ES" altLang="es-ES" sz="2800" i="1" dirty="0">
                <a:latin typeface="Arial" charset="0"/>
              </a:rPr>
              <a:t>La instrucción directa cada vez surte menos efecto; </a:t>
            </a:r>
            <a:r>
              <a:rPr lang="es-ES" altLang="es-ES" sz="2800" i="1" dirty="0" smtClean="0">
                <a:latin typeface="Arial" charset="0"/>
              </a:rPr>
              <a:t>la queja </a:t>
            </a:r>
            <a:r>
              <a:rPr lang="es-ES" altLang="es-ES" sz="2800" i="1" dirty="0">
                <a:latin typeface="Arial" charset="0"/>
              </a:rPr>
              <a:t>número uno de los estudiantes de hoy  es que muchos de sus profesores simplemente hablan y hablan y hablan. Y, desafortunadamente, la respuesta de los alumnos es casi siempre desconectar. </a:t>
            </a:r>
            <a:r>
              <a:rPr lang="es-ES" altLang="es-ES" sz="2800" i="1" dirty="0" smtClean="0">
                <a:latin typeface="Arial" charset="0"/>
              </a:rPr>
              <a:t>…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s-ES" altLang="es-ES" sz="2400" i="1" dirty="0" smtClean="0">
              <a:latin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ES" altLang="es-ES" sz="2400" i="1" dirty="0">
                <a:latin typeface="Arial" charset="0"/>
              </a:rPr>
              <a:t>	</a:t>
            </a:r>
            <a:r>
              <a:rPr lang="es-ES" altLang="es-ES" sz="2800" i="1" dirty="0" smtClean="0">
                <a:latin typeface="Arial" charset="0"/>
              </a:rPr>
              <a:t>Con </a:t>
            </a:r>
            <a:r>
              <a:rPr lang="es-ES" altLang="es-ES" sz="2800" i="1" dirty="0">
                <a:latin typeface="Arial" charset="0"/>
              </a:rPr>
              <a:t>frecuencia lo comparo con el servicio postal: </a:t>
            </a:r>
            <a:r>
              <a:rPr lang="es-ES" altLang="es-ES" sz="2800" b="1" i="1" u="sng" dirty="0">
                <a:latin typeface="Arial" charset="0"/>
              </a:rPr>
              <a:t>puedes tener el mejor sistema de entrega del mundo, pero si no hay nadie en casa para recibir el paquete, no importa demasiado</a:t>
            </a:r>
            <a:r>
              <a:rPr lang="es-ES" altLang="es-ES" sz="2800" b="1" i="1" u="sng" dirty="0" smtClean="0">
                <a:latin typeface="Arial" charset="0"/>
              </a:rPr>
              <a:t>”.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ES" altLang="es-ES" sz="1800" dirty="0" smtClean="0">
                <a:latin typeface="Arial" charset="0"/>
              </a:rPr>
              <a:t>Enseñar </a:t>
            </a:r>
            <a:r>
              <a:rPr lang="es-ES" altLang="es-ES" sz="1800" dirty="0">
                <a:latin typeface="Arial" charset="0"/>
              </a:rPr>
              <a:t>a nativos digitales. Marc </a:t>
            </a:r>
            <a:r>
              <a:rPr lang="es-ES" altLang="es-ES" sz="1800" dirty="0" err="1">
                <a:latin typeface="Arial" charset="0"/>
              </a:rPr>
              <a:t>Prensky</a:t>
            </a:r>
            <a:r>
              <a:rPr lang="es-ES" altLang="es-ES" sz="1800" dirty="0">
                <a:latin typeface="Arial" charset="0"/>
              </a:rPr>
              <a:t>.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ES" altLang="es-ES" sz="1800" dirty="0">
                <a:latin typeface="Arial" charset="0"/>
              </a:rPr>
              <a:t>Biblioteca INNOVACIÓN EDUCATIVA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ES" altLang="es-ES" sz="1800" dirty="0">
                <a:latin typeface="Arial" charset="0"/>
              </a:rPr>
              <a:t>SM 2011</a:t>
            </a:r>
          </a:p>
        </p:txBody>
      </p:sp>
    </p:spTree>
    <p:extLst>
      <p:ext uri="{BB962C8B-B14F-4D97-AF65-F5344CB8AC3E}">
        <p14:creationId xmlns:p14="http://schemas.microsoft.com/office/powerpoint/2010/main" val="2127346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128" r="42547"/>
          <a:stretch/>
        </p:blipFill>
        <p:spPr>
          <a:xfrm>
            <a:off x="1033930" y="811476"/>
            <a:ext cx="7124650" cy="549784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2 Llamada rectangular"/>
          <p:cNvSpPr/>
          <p:nvPr/>
        </p:nvSpPr>
        <p:spPr>
          <a:xfrm>
            <a:off x="1139871" y="980728"/>
            <a:ext cx="3456384" cy="2159495"/>
          </a:xfrm>
          <a:prstGeom prst="wedgeRectCallout">
            <a:avLst>
              <a:gd name="adj1" fmla="val 90109"/>
              <a:gd name="adj2" fmla="val 45427"/>
            </a:avLst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 err="1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</a:rPr>
              <a:t>Pois</a:t>
            </a:r>
            <a:r>
              <a:rPr lang="es-ES" sz="200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</a:rPr>
              <a:t> si, parece que </a:t>
            </a:r>
            <a:r>
              <a:rPr lang="es-ES" sz="2000" dirty="0" err="1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</a:rPr>
              <a:t>vostede</a:t>
            </a:r>
            <a:r>
              <a:rPr lang="es-ES" sz="200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</a:rPr>
              <a:t> está embarazada, pero será </a:t>
            </a:r>
            <a:r>
              <a:rPr lang="es-ES" sz="2000" dirty="0" err="1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</a:rPr>
              <a:t>mellor</a:t>
            </a:r>
            <a:r>
              <a:rPr lang="es-ES" sz="200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</a:rPr>
              <a:t> </a:t>
            </a:r>
            <a:r>
              <a:rPr lang="es-ES" sz="2000" dirty="0" err="1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</a:rPr>
              <a:t>comprobalo</a:t>
            </a:r>
            <a:r>
              <a:rPr lang="es-ES" sz="200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</a:rPr>
              <a:t>…</a:t>
            </a:r>
          </a:p>
          <a:p>
            <a:pPr algn="ctr"/>
            <a:endParaRPr lang="es-ES" sz="2000" dirty="0" smtClean="0">
              <a:ln>
                <a:solidFill>
                  <a:prstClr val="black"/>
                </a:solidFill>
              </a:ln>
              <a:solidFill>
                <a:prstClr val="black"/>
              </a:solidFill>
            </a:endParaRPr>
          </a:p>
          <a:p>
            <a:pPr algn="ctr"/>
            <a:r>
              <a:rPr lang="es-ES" sz="2000" dirty="0" err="1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</a:rPr>
              <a:t>Chamarei</a:t>
            </a:r>
            <a:r>
              <a:rPr lang="es-ES" sz="200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</a:rPr>
              <a:t> á </a:t>
            </a:r>
            <a:r>
              <a:rPr lang="es-ES" sz="2000" dirty="0" err="1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</a:rPr>
              <a:t>enfermeira</a:t>
            </a:r>
            <a:r>
              <a:rPr lang="es-ES" sz="200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</a:rPr>
              <a:t> para que nos traiga </a:t>
            </a:r>
            <a:r>
              <a:rPr lang="es-ES" sz="2000" dirty="0" err="1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</a:rPr>
              <a:t>unha</a:t>
            </a:r>
            <a:r>
              <a:rPr lang="es-ES" sz="200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</a:rPr>
              <a:t> </a:t>
            </a:r>
            <a:r>
              <a:rPr lang="es-ES" sz="2000" dirty="0" err="1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</a:rPr>
              <a:t>ra</a:t>
            </a:r>
            <a:r>
              <a:rPr lang="es-ES" sz="200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</a:rPr>
              <a:t>.</a:t>
            </a:r>
            <a:endParaRPr lang="gl-ES" sz="2000" dirty="0">
              <a:ln>
                <a:solidFill>
                  <a:prstClr val="black"/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139870" y="3419118"/>
            <a:ext cx="45122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prstClr val="black"/>
                </a:solidFill>
              </a:rPr>
              <a:t>Iríamos </a:t>
            </a:r>
            <a:r>
              <a:rPr lang="es-ES" sz="2400" b="1" dirty="0" err="1" smtClean="0">
                <a:solidFill>
                  <a:prstClr val="black"/>
                </a:solidFill>
              </a:rPr>
              <a:t>hoxe</a:t>
            </a:r>
            <a:r>
              <a:rPr lang="es-ES" sz="2400" b="1" dirty="0" smtClean="0">
                <a:solidFill>
                  <a:prstClr val="black"/>
                </a:solidFill>
              </a:rPr>
              <a:t> a este </a:t>
            </a:r>
            <a:r>
              <a:rPr lang="es-ES" sz="2400" b="1" dirty="0" err="1" smtClean="0">
                <a:solidFill>
                  <a:prstClr val="black"/>
                </a:solidFill>
              </a:rPr>
              <a:t>xinecólogo</a:t>
            </a:r>
            <a:r>
              <a:rPr lang="es-ES" sz="2400" b="1" dirty="0" smtClean="0">
                <a:solidFill>
                  <a:prstClr val="black"/>
                </a:solidFill>
              </a:rPr>
              <a:t>?</a:t>
            </a:r>
          </a:p>
          <a:p>
            <a:endParaRPr lang="es-ES" sz="2400" b="1" dirty="0">
              <a:solidFill>
                <a:prstClr val="black"/>
              </a:solidFill>
            </a:endParaRPr>
          </a:p>
          <a:p>
            <a:r>
              <a:rPr lang="es-ES" sz="2400" b="1" dirty="0" smtClean="0">
                <a:solidFill>
                  <a:prstClr val="black"/>
                </a:solidFill>
              </a:rPr>
              <a:t>Por que? Acaso non nos parece competente?  </a:t>
            </a:r>
          </a:p>
          <a:p>
            <a:r>
              <a:rPr lang="es-ES" sz="2400" b="1" dirty="0" err="1" smtClean="0">
                <a:solidFill>
                  <a:prstClr val="black"/>
                </a:solidFill>
              </a:rPr>
              <a:t>Fai</a:t>
            </a:r>
            <a:r>
              <a:rPr lang="es-ES" sz="2400" b="1" dirty="0" smtClean="0">
                <a:solidFill>
                  <a:prstClr val="black"/>
                </a:solidFill>
              </a:rPr>
              <a:t> 60 anos o era. Por que </a:t>
            </a:r>
            <a:r>
              <a:rPr lang="es-ES" sz="2400" b="1" dirty="0" err="1" smtClean="0">
                <a:solidFill>
                  <a:prstClr val="black"/>
                </a:solidFill>
              </a:rPr>
              <a:t>agora</a:t>
            </a:r>
            <a:r>
              <a:rPr lang="es-ES" sz="2400" b="1" dirty="0" smtClean="0">
                <a:solidFill>
                  <a:prstClr val="black"/>
                </a:solidFill>
              </a:rPr>
              <a:t> non?</a:t>
            </a:r>
          </a:p>
          <a:p>
            <a:endParaRPr lang="gl-ES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520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611560" y="274290"/>
            <a:ext cx="7848872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 smtClean="0"/>
              <a:t>COMPETENCIA</a:t>
            </a:r>
          </a:p>
          <a:p>
            <a:r>
              <a:rPr lang="gl-ES" sz="28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Substantivo feminino</a:t>
            </a:r>
          </a:p>
          <a:p>
            <a:pPr algn="just"/>
            <a:r>
              <a:rPr lang="gl-ES" sz="28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2. Coñecemento profundo ou autoridade suficiente para xulgar ou decidir sobre certos asuntos.</a:t>
            </a:r>
          </a:p>
          <a:p>
            <a:pPr algn="just"/>
            <a:r>
              <a:rPr lang="gl-ES" sz="2800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Ten competencia suficiente para falar dese asunto. </a:t>
            </a:r>
          </a:p>
          <a:p>
            <a:pPr algn="just"/>
            <a:r>
              <a:rPr lang="gl-ES" sz="28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ANTÓNIMO incompetencia </a:t>
            </a:r>
          </a:p>
          <a:p>
            <a:pPr algn="just"/>
            <a:endParaRPr lang="gl-ES" sz="28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just"/>
            <a:r>
              <a:rPr lang="gl-ES" sz="28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3. Capacidade e habilidade para facer ben unha cousa.</a:t>
            </a:r>
          </a:p>
          <a:p>
            <a:pPr algn="just"/>
            <a:r>
              <a:rPr lang="gl-ES" sz="2800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 súa competencia para enxertar é coñecida en toda a bisbarra. </a:t>
            </a:r>
          </a:p>
          <a:p>
            <a:pPr algn="just"/>
            <a:r>
              <a:rPr lang="gl-ES" sz="28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ANTÓNIMO incompetencia</a:t>
            </a:r>
            <a:endParaRPr lang="gl-ES" sz="28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6732240" y="6190113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Dicionario</a:t>
            </a:r>
            <a:r>
              <a:rPr lang="es-ES" dirty="0" smtClean="0"/>
              <a:t> RAG</a:t>
            </a:r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350806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bg1"/>
                </a:solidFill>
              </a:rPr>
              <a:t>E OS NOSOS/AS ALUMNOS/AS…</a:t>
            </a:r>
            <a:endParaRPr lang="gl-ES" dirty="0">
              <a:solidFill>
                <a:schemeClr val="bg1"/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51520" y="3886200"/>
            <a:ext cx="8568952" cy="1752600"/>
          </a:xfrm>
        </p:spPr>
        <p:txBody>
          <a:bodyPr/>
          <a:lstStyle/>
          <a:p>
            <a:r>
              <a:rPr lang="es-ES" sz="5400" dirty="0" smtClean="0">
                <a:solidFill>
                  <a:schemeClr val="bg1"/>
                </a:solidFill>
              </a:rPr>
              <a:t>…SON COMPETENTES???</a:t>
            </a:r>
            <a:endParaRPr lang="gl-E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83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17" y="476672"/>
            <a:ext cx="8442939" cy="6120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7 Llamada rectangular redondeada"/>
          <p:cNvSpPr/>
          <p:nvPr/>
        </p:nvSpPr>
        <p:spPr>
          <a:xfrm>
            <a:off x="1010218" y="3356554"/>
            <a:ext cx="2071687" cy="1464231"/>
          </a:xfrm>
          <a:prstGeom prst="wedgeRoundRectCallout">
            <a:avLst>
              <a:gd name="adj1" fmla="val 7528"/>
              <a:gd name="adj2" fmla="val 73304"/>
              <a:gd name="adj3" fmla="val 16667"/>
            </a:avLst>
          </a:pr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es-ES" sz="2000" dirty="0" smtClean="0">
                <a:solidFill>
                  <a:prstClr val="black"/>
                </a:solidFill>
              </a:rPr>
              <a:t>É </a:t>
            </a:r>
            <a:r>
              <a:rPr lang="es-ES" sz="2000" dirty="0" err="1" smtClean="0">
                <a:solidFill>
                  <a:prstClr val="black"/>
                </a:solidFill>
              </a:rPr>
              <a:t>unha</a:t>
            </a:r>
            <a:r>
              <a:rPr lang="es-ES" sz="2000" dirty="0" smtClean="0">
                <a:solidFill>
                  <a:prstClr val="black"/>
                </a:solidFill>
              </a:rPr>
              <a:t> </a:t>
            </a:r>
            <a:r>
              <a:rPr lang="es-ES" sz="2000" dirty="0" err="1" smtClean="0">
                <a:solidFill>
                  <a:prstClr val="black"/>
                </a:solidFill>
              </a:rPr>
              <a:t>boísima</a:t>
            </a:r>
            <a:r>
              <a:rPr lang="es-ES" sz="2000" dirty="0" smtClean="0">
                <a:solidFill>
                  <a:prstClr val="black"/>
                </a:solidFill>
              </a:rPr>
              <a:t> alumna. En inglés non </a:t>
            </a:r>
            <a:r>
              <a:rPr lang="es-ES" sz="2000" dirty="0" err="1" smtClean="0">
                <a:solidFill>
                  <a:prstClr val="black"/>
                </a:solidFill>
              </a:rPr>
              <a:t>baixa</a:t>
            </a:r>
            <a:r>
              <a:rPr lang="es-ES" sz="2000" dirty="0" smtClean="0">
                <a:solidFill>
                  <a:prstClr val="black"/>
                </a:solidFill>
              </a:rPr>
              <a:t> do 9!!!</a:t>
            </a:r>
            <a:endParaRPr lang="gl-ES" sz="2000" dirty="0">
              <a:solidFill>
                <a:prstClr val="black"/>
              </a:solidFill>
            </a:endParaRPr>
          </a:p>
        </p:txBody>
      </p:sp>
      <p:pic>
        <p:nvPicPr>
          <p:cNvPr id="9" name="8 Imagen" descr="2014-10-27 aburridos 001.jpg"/>
          <p:cNvPicPr>
            <a:picLocks noChangeAspect="1"/>
          </p:cNvPicPr>
          <p:nvPr/>
        </p:nvPicPr>
        <p:blipFill rotWithShape="1">
          <a:blip r:embed="rId4"/>
          <a:srcRect l="70050" t="53086" r="3314"/>
          <a:stretch/>
        </p:blipFill>
        <p:spPr>
          <a:xfrm>
            <a:off x="1021002" y="1134516"/>
            <a:ext cx="2551767" cy="18791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9 Llamada rectangular redondeada"/>
          <p:cNvSpPr/>
          <p:nvPr/>
        </p:nvSpPr>
        <p:spPr>
          <a:xfrm>
            <a:off x="3579862" y="3025411"/>
            <a:ext cx="2000250" cy="2126516"/>
          </a:xfrm>
          <a:prstGeom prst="wedgeRoundRectCallout">
            <a:avLst>
              <a:gd name="adj1" fmla="val 56066"/>
              <a:gd name="adj2" fmla="val 68894"/>
              <a:gd name="adj3" fmla="val 16667"/>
            </a:avLst>
          </a:pr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gl-ES" sz="2000" dirty="0">
                <a:solidFill>
                  <a:prstClr val="black"/>
                </a:solidFill>
              </a:rPr>
              <a:t>Pois </a:t>
            </a:r>
            <a:r>
              <a:rPr lang="gl-ES" sz="2000" dirty="0" smtClean="0">
                <a:solidFill>
                  <a:prstClr val="black"/>
                </a:solidFill>
              </a:rPr>
              <a:t>en lingua galega é capaz de conxugar perfectamente calquera verbo!!!</a:t>
            </a:r>
            <a:endParaRPr lang="gl-ES" sz="2000" dirty="0">
              <a:solidFill>
                <a:prstClr val="black"/>
              </a:solidFill>
            </a:endParaRPr>
          </a:p>
        </p:txBody>
      </p:sp>
      <p:sp>
        <p:nvSpPr>
          <p:cNvPr id="16" name="15 Llamada de nube"/>
          <p:cNvSpPr/>
          <p:nvPr/>
        </p:nvSpPr>
        <p:spPr>
          <a:xfrm>
            <a:off x="3707904" y="246418"/>
            <a:ext cx="5093552" cy="2894550"/>
          </a:xfrm>
          <a:prstGeom prst="cloudCallout">
            <a:avLst>
              <a:gd name="adj1" fmla="val -66866"/>
              <a:gd name="adj2" fmla="val 16760"/>
            </a:avLst>
          </a:pr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gl-ES" sz="2000" dirty="0" smtClean="0">
                <a:solidFill>
                  <a:prstClr val="black"/>
                </a:solidFill>
              </a:rPr>
              <a:t>Levo 6 anos da miña vida estudando inglés e sigo sen entender ningunha das cancións que me </a:t>
            </a:r>
            <a:r>
              <a:rPr lang="gl-ES" sz="2000" dirty="0" err="1" smtClean="0">
                <a:solidFill>
                  <a:prstClr val="black"/>
                </a:solidFill>
              </a:rPr>
              <a:t>gustan…</a:t>
            </a:r>
            <a:r>
              <a:rPr lang="gl-ES" sz="2000" dirty="0" smtClean="0">
                <a:solidFill>
                  <a:prstClr val="black"/>
                </a:solidFill>
              </a:rPr>
              <a:t> </a:t>
            </a:r>
          </a:p>
          <a:p>
            <a:pPr algn="ctr">
              <a:defRPr/>
            </a:pPr>
            <a:r>
              <a:rPr lang="gl-ES" sz="2000" dirty="0" smtClean="0">
                <a:solidFill>
                  <a:prstClr val="black"/>
                </a:solidFill>
              </a:rPr>
              <a:t>Por se </a:t>
            </a:r>
            <a:r>
              <a:rPr lang="gl-ES" sz="2000" i="1" dirty="0" smtClean="0">
                <a:solidFill>
                  <a:prstClr val="black"/>
                </a:solidFill>
              </a:rPr>
              <a:t>“</a:t>
            </a:r>
            <a:r>
              <a:rPr lang="gl-ES" sz="2000" i="1" dirty="0" err="1" smtClean="0">
                <a:solidFill>
                  <a:prstClr val="black"/>
                </a:solidFill>
              </a:rPr>
              <a:t>ascaso</a:t>
            </a:r>
            <a:r>
              <a:rPr lang="gl-ES" sz="2000" i="1" dirty="0" smtClean="0">
                <a:solidFill>
                  <a:prstClr val="black"/>
                </a:solidFill>
              </a:rPr>
              <a:t>” </a:t>
            </a:r>
            <a:r>
              <a:rPr lang="gl-ES" sz="2000" dirty="0" smtClean="0">
                <a:solidFill>
                  <a:prstClr val="black"/>
                </a:solidFill>
              </a:rPr>
              <a:t>cando</a:t>
            </a:r>
            <a:r>
              <a:rPr lang="gl-ES" sz="2000" i="1" dirty="0" smtClean="0">
                <a:solidFill>
                  <a:prstClr val="black"/>
                </a:solidFill>
              </a:rPr>
              <a:t> “</a:t>
            </a:r>
            <a:r>
              <a:rPr lang="gl-ES" sz="2000" i="1" dirty="0" err="1" smtClean="0">
                <a:solidFill>
                  <a:prstClr val="black"/>
                </a:solidFill>
              </a:rPr>
              <a:t>vaiga</a:t>
            </a:r>
            <a:r>
              <a:rPr lang="gl-ES" sz="2000" i="1" dirty="0" smtClean="0">
                <a:solidFill>
                  <a:prstClr val="black"/>
                </a:solidFill>
              </a:rPr>
              <a:t>”  </a:t>
            </a:r>
            <a:r>
              <a:rPr lang="gl-ES" sz="2000" dirty="0" smtClean="0">
                <a:solidFill>
                  <a:prstClr val="black"/>
                </a:solidFill>
              </a:rPr>
              <a:t>de vacacións</a:t>
            </a:r>
            <a:r>
              <a:rPr lang="gl-ES" sz="2000" i="1" dirty="0" smtClean="0">
                <a:solidFill>
                  <a:prstClr val="black"/>
                </a:solidFill>
              </a:rPr>
              <a:t>, “haber” </a:t>
            </a:r>
            <a:r>
              <a:rPr lang="gl-ES" sz="2000" dirty="0" smtClean="0">
                <a:solidFill>
                  <a:prstClr val="black"/>
                </a:solidFill>
              </a:rPr>
              <a:t>se practico. </a:t>
            </a:r>
            <a:endParaRPr lang="gl-E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91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 animBg="1"/>
      <p:bldP spid="10" grpId="0" build="allAtOnce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Tablero, Escuela, Pizarra, Vacío, Deja, Tiza, Eda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028" b="91667" l="6316" r="924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5" t="3855" r="3025" b="2748"/>
          <a:stretch/>
        </p:blipFill>
        <p:spPr bwMode="auto">
          <a:xfrm>
            <a:off x="221673" y="221673"/>
            <a:ext cx="8645236" cy="64839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 rot="21296037">
            <a:off x="832819" y="2136338"/>
            <a:ext cx="737335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gl-ES" sz="5400" b="1" dirty="0" smtClean="0">
                <a:solidFill>
                  <a:prstClr val="white"/>
                </a:solidFill>
                <a:latin typeface="Segoe Script" panose="020B0504020000000003" pitchFamily="34" charset="0"/>
              </a:rPr>
              <a:t>Algúns cambios que están nas nosas mans :</a:t>
            </a:r>
            <a:endParaRPr lang="gl-ES" sz="5400" dirty="0">
              <a:solidFill>
                <a:prstClr val="white"/>
              </a:solidFill>
              <a:latin typeface="Rage Italic" panose="03070502040507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54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572</TotalTime>
  <Words>1840</Words>
  <Application>Microsoft Office PowerPoint</Application>
  <PresentationFormat>Presentación en pantalla (4:3)</PresentationFormat>
  <Paragraphs>214</Paragraphs>
  <Slides>38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6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45" baseType="lpstr">
      <vt:lpstr>Tema de Office</vt:lpstr>
      <vt:lpstr>1_Tema de Office</vt:lpstr>
      <vt:lpstr>2_Tema de Office</vt:lpstr>
      <vt:lpstr>5_Tema de Office</vt:lpstr>
      <vt:lpstr>3_Tema de Office</vt:lpstr>
      <vt:lpstr>4_Tema de Office</vt:lpstr>
      <vt:lpstr>Hoja de cálculo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 OS NOSOS/AS ALUMNOS/AS…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POR QUE RUBRICAR?</vt:lpstr>
      <vt:lpstr>Presentación de PowerPoint</vt:lpstr>
      <vt:lpstr>Presentación de PowerPoint</vt:lpstr>
      <vt:lpstr>E para finalizar, lembrade sempre dúas cousas…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Carballal</dc:creator>
  <cp:lastModifiedBy>Carballal</cp:lastModifiedBy>
  <cp:revision>36</cp:revision>
  <dcterms:created xsi:type="dcterms:W3CDTF">2016-04-24T08:52:59Z</dcterms:created>
  <dcterms:modified xsi:type="dcterms:W3CDTF">2016-05-02T07:19:11Z</dcterms:modified>
</cp:coreProperties>
</file>