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1" r:id="rId3"/>
    <p:sldId id="257" r:id="rId4"/>
    <p:sldId id="320" r:id="rId5"/>
    <p:sldId id="318" r:id="rId6"/>
    <p:sldId id="319" r:id="rId7"/>
    <p:sldId id="258" r:id="rId8"/>
    <p:sldId id="260" r:id="rId9"/>
    <p:sldId id="321" r:id="rId10"/>
    <p:sldId id="314" r:id="rId11"/>
    <p:sldId id="261" r:id="rId12"/>
    <p:sldId id="322" r:id="rId13"/>
    <p:sldId id="265" r:id="rId14"/>
    <p:sldId id="306" r:id="rId15"/>
    <p:sldId id="316" r:id="rId16"/>
    <p:sldId id="323" r:id="rId17"/>
    <p:sldId id="264" r:id="rId18"/>
    <p:sldId id="315" r:id="rId19"/>
    <p:sldId id="262" r:id="rId20"/>
    <p:sldId id="267" r:id="rId21"/>
    <p:sldId id="268" r:id="rId22"/>
    <p:sldId id="269" r:id="rId23"/>
    <p:sldId id="273" r:id="rId24"/>
    <p:sldId id="307" r:id="rId25"/>
    <p:sldId id="292" r:id="rId26"/>
    <p:sldId id="282" r:id="rId27"/>
    <p:sldId id="324" r:id="rId28"/>
    <p:sldId id="284" r:id="rId29"/>
    <p:sldId id="293" r:id="rId30"/>
    <p:sldId id="325" r:id="rId31"/>
    <p:sldId id="326" r:id="rId32"/>
    <p:sldId id="280" r:id="rId33"/>
    <p:sldId id="279" r:id="rId34"/>
    <p:sldId id="277" r:id="rId35"/>
    <p:sldId id="278" r:id="rId36"/>
    <p:sldId id="313" r:id="rId37"/>
    <p:sldId id="327" r:id="rId38"/>
    <p:sldId id="274" r:id="rId39"/>
    <p:sldId id="275" r:id="rId40"/>
    <p:sldId id="276" r:id="rId41"/>
    <p:sldId id="311" r:id="rId42"/>
    <p:sldId id="287" r:id="rId43"/>
    <p:sldId id="294" r:id="rId44"/>
    <p:sldId id="295" r:id="rId45"/>
    <p:sldId id="330" r:id="rId46"/>
    <p:sldId id="290" r:id="rId47"/>
    <p:sldId id="296" r:id="rId48"/>
    <p:sldId id="329" r:id="rId49"/>
    <p:sldId id="297" r:id="rId50"/>
    <p:sldId id="298" r:id="rId51"/>
    <p:sldId id="328" r:id="rId52"/>
    <p:sldId id="300" r:id="rId53"/>
    <p:sldId id="301" r:id="rId54"/>
    <p:sldId id="303" r:id="rId55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CD9B"/>
    <a:srgbClr val="C1E5B9"/>
    <a:srgbClr val="BED395"/>
    <a:srgbClr val="DCE2F4"/>
    <a:srgbClr val="EDB9DA"/>
    <a:srgbClr val="FFFF66"/>
    <a:srgbClr val="00CC66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29" autoAdjust="0"/>
  </p:normalViewPr>
  <p:slideViewPr>
    <p:cSldViewPr>
      <p:cViewPr varScale="1">
        <p:scale>
          <a:sx n="65" d="100"/>
          <a:sy n="65" d="100"/>
        </p:scale>
        <p:origin x="-1296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5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7D426-9268-4C3E-81CD-8537EE10E17F}" type="datetimeFigureOut">
              <a:rPr lang="es-ES"/>
              <a:pPr>
                <a:defRPr/>
              </a:pPr>
              <a:t>15/12/2015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EF523-327F-4E37-ADA1-07217259FBF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637A3-DADB-4AEA-830C-52AAA9EE407F}" type="datetimeFigureOut">
              <a:rPr lang="es-ES"/>
              <a:pPr>
                <a:defRPr/>
              </a:pPr>
              <a:t>15/12/2015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21B3E-3268-4638-ABF2-005CAE5A1BB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EB52B-5302-4F23-BDA7-52152B9204BC}" type="datetimeFigureOut">
              <a:rPr lang="es-ES"/>
              <a:pPr>
                <a:defRPr/>
              </a:pPr>
              <a:t>15/12/2015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51F6D-42FC-4EE2-8E76-4AD2CF80291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B3932-FF0F-41C0-812C-5DDADC329569}" type="datetimeFigureOut">
              <a:rPr lang="es-ES"/>
              <a:pPr>
                <a:defRPr/>
              </a:pPr>
              <a:t>15/12/2015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73B64-1C31-4A6A-BBDB-711CD23396B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0AC8E-5977-45AB-9605-DDB22F249B65}" type="datetimeFigureOut">
              <a:rPr lang="es-ES"/>
              <a:pPr>
                <a:defRPr/>
              </a:pPr>
              <a:t>15/12/2015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17468-DB2E-4F53-8763-7CA75AF8116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B6333-C26A-412F-9675-230512E36DC3}" type="datetimeFigureOut">
              <a:rPr lang="es-ES"/>
              <a:pPr>
                <a:defRPr/>
              </a:pPr>
              <a:t>15/12/2015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1438E-9853-4D2A-8FA2-92578AF7A18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F8DD3-EA1E-4886-AFC4-3B0E8479B8C2}" type="datetimeFigureOut">
              <a:rPr lang="es-ES"/>
              <a:pPr>
                <a:defRPr/>
              </a:pPr>
              <a:t>15/12/2015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64B3A-1A4B-47AB-AB09-9E15D9099ED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9C984-5140-4176-84AC-73BFAE3BF6DC}" type="datetimeFigureOut">
              <a:rPr lang="es-ES"/>
              <a:pPr>
                <a:defRPr/>
              </a:pPr>
              <a:t>15/12/2015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2B5D2-B3EE-49E2-AD4C-3BAC6F928A3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DBC4C-4834-4AE7-90D1-B20DB7F116C1}" type="datetimeFigureOut">
              <a:rPr lang="es-ES"/>
              <a:pPr>
                <a:defRPr/>
              </a:pPr>
              <a:t>15/12/2015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CD442-67BE-42F7-BAF1-CA22079FD45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004EF-7FDC-4E4D-81E5-4A3F125A5252}" type="datetimeFigureOut">
              <a:rPr lang="es-ES"/>
              <a:pPr>
                <a:defRPr/>
              </a:pPr>
              <a:t>15/12/2015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AF816-8BBD-4F84-B3AE-2861BA61FF6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F902A-EE5C-4FE8-8D61-A9182FE92779}" type="datetimeFigureOut">
              <a:rPr lang="es-ES"/>
              <a:pPr>
                <a:defRPr/>
              </a:pPr>
              <a:t>15/12/2015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7E4C7-AF3F-45CC-B79F-8E0B24529D0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4FEA4F4-2C21-42DE-BAEE-0E39A1B2FCD8}" type="datetimeFigureOut">
              <a:rPr lang="es-ES"/>
              <a:pPr>
                <a:defRPr/>
              </a:pPr>
              <a:t>15/12/2015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7785161-C382-43D8-B617-A7C0766F473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billeteidayvuelta.wikispaces.com/OPINAMOS" TargetMode="External"/><Relationship Id="rId7" Type="http://schemas.openxmlformats.org/officeDocument/2006/relationships/hyperlink" Target="https://mimaletindeaula.wikispaces.com/PAUTAS+Y+ORIENTACIONES" TargetMode="External"/><Relationship Id="rId2" Type="http://schemas.openxmlformats.org/officeDocument/2006/relationships/hyperlink" Target="http://billeteidayvuelta.wikispaces.com/ORIENTACIONES+PARA+LA+ELABORACI%C3%93N+DE+LA+PRESENTACI%C3%93N+DE+DIAPOSITIVAS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hyperlink" Target="https://www.youtube.com/watch?v=RZo7S4KRa8Q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hotaki.es/fotos-arte-gotico-p1" TargetMode="External"/><Relationship Id="rId7" Type="http://schemas.openxmlformats.org/officeDocument/2006/relationships/image" Target="../media/image22.png"/><Relationship Id="rId2" Type="http://schemas.openxmlformats.org/officeDocument/2006/relationships/hyperlink" Target="http://www.fotografiayromanico.e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lideshare.net/daniel2006/el-arte-gtico" TargetMode="External"/><Relationship Id="rId5" Type="http://schemas.openxmlformats.org/officeDocument/2006/relationships/image" Target="../media/image21.jpeg"/><Relationship Id="rId4" Type="http://schemas.openxmlformats.org/officeDocument/2006/relationships/hyperlink" Target="http://www.slideshare.net/daniel2006/arte-romnico-2879894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inglado.net/tic/manuel/trivial1/trivial.html" TargetMode="External"/><Relationship Id="rId3" Type="http://schemas.openxmlformats.org/officeDocument/2006/relationships/image" Target="../media/image23.jpeg"/><Relationship Id="rId7" Type="http://schemas.openxmlformats.org/officeDocument/2006/relationships/hyperlink" Target="http://www.tinglado.net/tic/manuel/rimas/rimas.html" TargetMode="External"/><Relationship Id="rId2" Type="http://schemas.openxmlformats.org/officeDocument/2006/relationships/hyperlink" Target="http://www.tinglado.net/tic/manuel/adverbio/adverbio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inglado.net/tic/manuel/textosargumentativos/textosargumentativos.html" TargetMode="External"/><Relationship Id="rId5" Type="http://schemas.openxmlformats.org/officeDocument/2006/relationships/image" Target="../media/image24.jpeg"/><Relationship Id="rId10" Type="http://schemas.openxmlformats.org/officeDocument/2006/relationships/hyperlink" Target="http://www.materialesdelengua.org/WEB/libros_interactivos/verbolim/verbo.html" TargetMode="External"/><Relationship Id="rId4" Type="http://schemas.openxmlformats.org/officeDocument/2006/relationships/hyperlink" Target="http://www.tinglado.net/tic/manuel/espacio/espacio.html" TargetMode="External"/><Relationship Id="rId9" Type="http://schemas.openxmlformats.org/officeDocument/2006/relationships/hyperlink" Target="http://www.tinglado.net/tic/manuel/funciones/funciones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iessierraalmenara.es/users/mg2612/renacimiento/renacimiento.html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elblogdelprofesordelengua.blogspot.com.es/search/label/Libros%20interactivos%20multimedia%20(LIM)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s://sites.google.com/a/jakintza.net/jendaurrean-hitz-egiten-kopia/sarrera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hyperlink" Target="http://www.rtve.es/television/los-tudor/" TargetMode="External"/><Relationship Id="rId7" Type="http://schemas.openxmlformats.org/officeDocument/2006/relationships/image" Target="../media/image28.jpeg"/><Relationship Id="rId2" Type="http://schemas.openxmlformats.org/officeDocument/2006/relationships/hyperlink" Target="http://www.antena3.com/videos/hispania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rtve.es/television/cuentame/" TargetMode="External"/><Relationship Id="rId11" Type="http://schemas.openxmlformats.org/officeDocument/2006/relationships/image" Target="../media/image32.png"/><Relationship Id="rId5" Type="http://schemas.openxmlformats.org/officeDocument/2006/relationships/hyperlink" Target="http://www.rtve.es/television/14-de-abril-la-republica/" TargetMode="External"/><Relationship Id="rId10" Type="http://schemas.openxmlformats.org/officeDocument/2006/relationships/image" Target="../media/image31.jpeg"/><Relationship Id="rId4" Type="http://schemas.openxmlformats.org/officeDocument/2006/relationships/hyperlink" Target="http://www.rtve.es/television/aguila-roja/" TargetMode="External"/><Relationship Id="rId9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mated.alboan.efaber.net/system/card_eus/354/original/zentzumenak18_ficha1.pdf?1297813253" TargetMode="External"/><Relationship Id="rId7" Type="http://schemas.openxmlformats.org/officeDocument/2006/relationships/image" Target="../media/image33.png"/><Relationship Id="rId2" Type="http://schemas.openxmlformats.org/officeDocument/2006/relationships/hyperlink" Target="http://www.scribd.com/doc/7204693/Testu-Iruzkina-Egiteko-Gidoi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lideshare.net/daniel2006/construccin-de-una-pirmide-de-poblacin" TargetMode="External"/><Relationship Id="rId5" Type="http://schemas.openxmlformats.org/officeDocument/2006/relationships/hyperlink" Target="http://recursos.cnice.mec.es/lengua/alumnos/comentario_textos/index.htm" TargetMode="External"/><Relationship Id="rId4" Type="http://schemas.openxmlformats.org/officeDocument/2006/relationships/hyperlink" Target="http://www.lenguaensecundaria.com/material/comentar.shtm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conteni2.educarex.es/mats/14469/contenido/" TargetMode="External"/><Relationship Id="rId7" Type="http://schemas.openxmlformats.org/officeDocument/2006/relationships/hyperlink" Target="http://www.educaplus.org/climatic/index.html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losolmoshistoria4.blogspot.com.es/2013/02/plantillas-para-hacer-climogramas-en.html" TargetMode="External"/><Relationship Id="rId5" Type="http://schemas.openxmlformats.org/officeDocument/2006/relationships/hyperlink" Target="http://contenidos.educarex.es/mci/2004/35/Diccionario/climogramas.html" TargetMode="External"/><Relationship Id="rId4" Type="http://schemas.openxmlformats.org/officeDocument/2006/relationships/hyperlink" Target="http://www.slideshare.net/isaacbuzo/comentario-de-un-climograma?from=ss_embed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museosorolla.mcu.es/visita_virtual/visita_virtual.html" TargetMode="External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vatican.va/various/basiliche/san_giovanni/vr_tour/index-it.html" TargetMode="External"/><Relationship Id="rId4" Type="http://schemas.openxmlformats.org/officeDocument/2006/relationships/hyperlink" Target="http://historiarakobaliabideak.wikispaces.com/MUSEOAK-MUSEOS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ounder.com/" TargetMode="Externa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cribd.com/doc/26768510/El-Circo-de-Las-Mariposas-Material-para-el-Aula" TargetMode="External"/><Relationship Id="rId5" Type="http://schemas.openxmlformats.org/officeDocument/2006/relationships/hyperlink" Target="http://www.youtube.com/watch?v=ZF5M_BjLg8w&amp;feature=player_embedded" TargetMode="External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untadeandalucia.es/educacion/webportal/web/aicle/contenidos/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hyperlink" Target="https://sites.google.com/site/materialesparaleer/home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maps.google.es/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itb.com/audioak/albisteak/" TargetMode="External"/><Relationship Id="rId3" Type="http://schemas.openxmlformats.org/officeDocument/2006/relationships/image" Target="../media/image48.png"/><Relationship Id="rId7" Type="http://schemas.openxmlformats.org/officeDocument/2006/relationships/hyperlink" Target="http://www.eitb.com/eu/albisteak/politika/osoa/793107/alfonso-alonso-izango-da-ppren-bozeramailea-kongresuan/" TargetMode="Externa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rtve.es/noticias/directo-la-1/" TargetMode="External"/><Relationship Id="rId5" Type="http://schemas.openxmlformats.org/officeDocument/2006/relationships/hyperlink" Target="http://www.eitb.com/streaminga-zuzenean/gaur-egun/" TargetMode="External"/><Relationship Id="rId4" Type="http://schemas.openxmlformats.org/officeDocument/2006/relationships/image" Target="../media/image49.png"/><Relationship Id="rId9" Type="http://schemas.openxmlformats.org/officeDocument/2006/relationships/hyperlink" Target="http://kiosko.net/es/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atenex2.educarex.es/ficheros_atenex/bancorecursos/14393/contenido/index.html" TargetMode="External"/><Relationship Id="rId3" Type="http://schemas.openxmlformats.org/officeDocument/2006/relationships/image" Target="../media/image51.jpeg"/><Relationship Id="rId7" Type="http://schemas.openxmlformats.org/officeDocument/2006/relationships/image" Target="../media/image53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youtube.com/watch?v=Rk3Hjk_oHZ0" TargetMode="External"/><Relationship Id="rId5" Type="http://schemas.openxmlformats.org/officeDocument/2006/relationships/image" Target="../media/image52.jpeg"/><Relationship Id="rId4" Type="http://schemas.openxmlformats.org/officeDocument/2006/relationships/hyperlink" Target="http://www.youtube.com/watch?v=x_lrdo1EnPc" TargetMode="External"/><Relationship Id="rId9" Type="http://schemas.openxmlformats.org/officeDocument/2006/relationships/hyperlink" Target="http://conteni2.educarex.es/mats/14392/contenido/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5.jpeg"/><Relationship Id="rId7" Type="http://schemas.openxmlformats.org/officeDocument/2006/relationships/hyperlink" Target="http://www.arteespana.com/impresionismo.htm" TargetMode="Externa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unahistoriacuriosa.wordpress.com/2014/04/10/el-misterio-de-las-tumbas-de-egipcio/" TargetMode="External"/><Relationship Id="rId5" Type="http://schemas.openxmlformats.org/officeDocument/2006/relationships/hyperlink" Target="http://susurrosenlacorte.blogspot.com.es/2013/01/moda-medieval.html" TargetMode="External"/><Relationship Id="rId10" Type="http://schemas.openxmlformats.org/officeDocument/2006/relationships/image" Target="../media/image59.jpeg"/><Relationship Id="rId4" Type="http://schemas.openxmlformats.org/officeDocument/2006/relationships/image" Target="../media/image56.jpeg"/><Relationship Id="rId9" Type="http://schemas.openxmlformats.org/officeDocument/2006/relationships/image" Target="../media/image58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cplosangeles.juntaextremadura.net/web/edilim/tercer_ciclo/cmedio/europa/europa_climas/europa_climas.html" TargetMode="External"/><Relationship Id="rId3" Type="http://schemas.openxmlformats.org/officeDocument/2006/relationships/image" Target="../media/image61.png"/><Relationship Id="rId7" Type="http://schemas.openxmlformats.org/officeDocument/2006/relationships/hyperlink" Target="http://ntic.educacion.es/w3/eos/MaterialesEducativos/primaria/conocimiento/climas/index.htm" TargetMode="Externa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vc.cervantes.es/actcult/paisajes/" TargetMode="External"/><Relationship Id="rId5" Type="http://schemas.openxmlformats.org/officeDocument/2006/relationships/hyperlink" Target="http://www.slideshare.net/blogceipeuropa/los-paisajes-de-europa-y-los-de-espaa" TargetMode="External"/><Relationship Id="rId4" Type="http://schemas.openxmlformats.org/officeDocument/2006/relationships/image" Target="../media/image6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hyperlink" Target="http://www.ushmm.org/wlc/sp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ite.educacion.es/formacion/materiales/183/cd/m8/diferencias_entre_la_pdi_y_la_pizarra_tradicional.html" TargetMode="External"/><Relationship Id="rId4" Type="http://schemas.openxmlformats.org/officeDocument/2006/relationships/image" Target="../media/image6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rz100.blogspot.com.es/2015/03/arte-para-ninos-kandinsky-y-la.html" TargetMode="External"/><Relationship Id="rId7" Type="http://schemas.openxmlformats.org/officeDocument/2006/relationships/hyperlink" Target="http://mariajesusmusica.wix.com/audicioncreativa03" TargetMode="Externa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hyperlink" Target="http://www.mariajesusmusica.com/actividades-de-audicioacuten.html" TargetMode="External"/><Relationship Id="rId4" Type="http://schemas.openxmlformats.org/officeDocument/2006/relationships/image" Target="../media/image6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8.png"/><Relationship Id="rId7" Type="http://schemas.openxmlformats.org/officeDocument/2006/relationships/image" Target="../media/image69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atedu.es/el_paisaje/sectores_economicos/Sectores_economicos_indice.htm" TargetMode="External"/><Relationship Id="rId5" Type="http://schemas.openxmlformats.org/officeDocument/2006/relationships/hyperlink" Target="http://www.educaplus.org/climatic/" TargetMode="External"/><Relationship Id="rId4" Type="http://schemas.openxmlformats.org/officeDocument/2006/relationships/hyperlink" Target="hhttp://rincones.educarex.es/ccss/index.php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kasbil.net/jetspeed/portal/media-type/html/language/es/user/anon/page/hobetzen" TargetMode="External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ikasbil.net/jetspeed/portal/media-type/html/language/es/user/anon/page/hobetzendetalle?gid=311339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hyperlink" Target="http://ntic.educacion.es/w3/eos/MaterialesEducativos/mem2010/ortografia_natural/index.html" TargetMode="Externa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hyperlink" Target="http://albalearning.com/audiolibros/" TargetMode="External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antologiapoeticamultimedia.blogspot.com.es/" TargetMode="External"/><Relationship Id="rId5" Type="http://schemas.openxmlformats.org/officeDocument/2006/relationships/hyperlink" Target="http://vimeo.com/21459005" TargetMode="External"/><Relationship Id="rId4" Type="http://schemas.openxmlformats.org/officeDocument/2006/relationships/hyperlink" Target="http://comenzamos.wikispaces.com/file/view/empieza+tu+viaje+con+un+paso.doc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kasbil.net/jetspeed/portal/media-type/html/language/es/user/anon/page/ariketadetalle?gid=507661" TargetMode="External"/><Relationship Id="rId7" Type="http://schemas.openxmlformats.org/officeDocument/2006/relationships/hyperlink" Target="http://www.ikasbil.net/web/ikasbil/atazak-fitxa?p_p_id=56_INSTANCE_Ta0p&amp;p_p_lifecycle=0&amp;p_p_state=normal&amp;p_p_mode=view&amp;p_p_col_id=column-1&amp;p_p_col_count=1&amp;articleId=490418&amp;groupId=10138" TargetMode="External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ikasbil.net/jetspeed/portal/media-type/html/language/es/user/anon/page/ariketadetalle?gid=497713" TargetMode="External"/><Relationship Id="rId5" Type="http://schemas.openxmlformats.org/officeDocument/2006/relationships/hyperlink" Target="http://www.ikasbil.net/jetspeed/portal/media-type/html/language/es/user/anon/page/ariketadetalle?gid=499736" TargetMode="External"/><Relationship Id="rId4" Type="http://schemas.openxmlformats.org/officeDocument/2006/relationships/hyperlink" Target="http://www.ikasbil.net/jetspeed/portal/media-type/html/language/es/user/anon/page/ariketadetalle?gid=506752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hildtopia.com/index.php?module=home&amp;func=coce&amp;myidioma=spa&amp;idphpx=comprension-oral-escrita" TargetMode="Externa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cvc.cervantes.es/aula/lecturas/" TargetMode="External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materialesdelengua.org/WEB/index_web.htm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hyperlink" Target="http://www.toporopa.eu/es/index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png"/><Relationship Id="rId4" Type="http://schemas.openxmlformats.org/officeDocument/2006/relationships/hyperlink" Target="http://www.educa.jcyl.es/educacyl/cm/gallery/Recursos%20Infinity/aplicaciones/maquina_tiempo/popup.htm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hyperlink" Target="http://api.ning.com/files/8hMRO6Kv5oZoDpF*ObcQETfdI0h4lwmVcFq-*dHsi4RIfo386xw7vPw7M4MFXvoMPNTT6gdkwltw45BVpdtcbwn4us-axZ3y/ciudades1.swf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hyperlink" Target="http://serbal.pntic.mec.es/ealg0027/mapasflash.htm" TargetMode="Externa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hyperlink" Target="http://www.euskaljakintza.com/hitzapasa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png"/><Relationship Id="rId4" Type="http://schemas.openxmlformats.org/officeDocument/2006/relationships/hyperlink" Target="http://www.educa.jcyl.es/zonasecundaria/es/areas-troncales/lengua-castellana" TargetMode="Externa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photopeach.com/album/10x4e1w?ref=est" TargetMode="External"/><Relationship Id="rId13" Type="http://schemas.openxmlformats.org/officeDocument/2006/relationships/image" Target="../media/image92.png"/><Relationship Id="rId3" Type="http://schemas.openxmlformats.org/officeDocument/2006/relationships/image" Target="../media/image87.jpeg"/><Relationship Id="rId7" Type="http://schemas.openxmlformats.org/officeDocument/2006/relationships/image" Target="../media/image89.jpeg"/><Relationship Id="rId12" Type="http://schemas.openxmlformats.org/officeDocument/2006/relationships/hyperlink" Target="https://www.youtube.com/watch?v=iGU13TS2uxk" TargetMode="External"/><Relationship Id="rId2" Type="http://schemas.openxmlformats.org/officeDocument/2006/relationships/hyperlink" Target="http://vimeo.com/2128895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ipity.com/marinasasia/Migraciones-cruzando-el-charco_1/" TargetMode="External"/><Relationship Id="rId11" Type="http://schemas.openxmlformats.org/officeDocument/2006/relationships/image" Target="../media/image91.jpeg"/><Relationship Id="rId5" Type="http://schemas.openxmlformats.org/officeDocument/2006/relationships/image" Target="../media/image88.jpeg"/><Relationship Id="rId15" Type="http://schemas.openxmlformats.org/officeDocument/2006/relationships/image" Target="../media/image93.png"/><Relationship Id="rId10" Type="http://schemas.openxmlformats.org/officeDocument/2006/relationships/hyperlink" Target="http://www.slideshare.net/Mlinaza/hola-me-permitiras-vivir-en-tu-pas?from=ss_embed" TargetMode="External"/><Relationship Id="rId4" Type="http://schemas.openxmlformats.org/officeDocument/2006/relationships/hyperlink" Target="http://vimeo.com/21019576" TargetMode="External"/><Relationship Id="rId9" Type="http://schemas.openxmlformats.org/officeDocument/2006/relationships/image" Target="../media/image90.jpeg"/><Relationship Id="rId14" Type="http://schemas.openxmlformats.org/officeDocument/2006/relationships/hyperlink" Target="https://www.youtube.com/watch?v=3QuztuwAa4o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hyperlink" Target="http://haiti-llora.wikispaces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hyperlink" Target="http://trabajando-en-el-aula.wikispaces.com/home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hyperlink" Target="http://joan-etorrikobidaia.wikispaces.com/hom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98.jpeg"/><Relationship Id="rId4" Type="http://schemas.openxmlformats.org/officeDocument/2006/relationships/hyperlink" Target="http://ikasleenkoadernoa.wikispaces.com/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hyperlink" Target="http://procomun.educalab.es/es/ode/view/1440681009196/widget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hyperlink" Target="http://www.testeando.es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agrega.educacion.es/visualizadorcontenidos2/Portada/Portada.do;jsessionid=ECE33A22FF543EE23E83CB64B7499DD2" TargetMode="External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historiarakobaliabideak.wikispaces.com/home" TargetMode="External"/><Relationship Id="rId4" Type="http://schemas.openxmlformats.org/officeDocument/2006/relationships/hyperlink" Target="http://geografiarakobaliabideak.wikispaces.com/hom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clasedelenguayliteratura.wikispaces.com/home" TargetMode="External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slideshare.net/AnaBasterra/euskal-hizkuntza-eta-literaturarako-baliabideak-eta-proposamen-didaktikoak-bigarren-hezkuntza-32070002" TargetMode="External"/><Relationship Id="rId4" Type="http://schemas.openxmlformats.org/officeDocument/2006/relationships/image" Target="../media/image10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cedec.educalab.es/es/docman/doc_download/58-proyecto-edia" TargetMode="External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edec.ite.educacion.es/es/rea-ingles/2204-trabajo-por-proyectos-en-ingles" TargetMode="External"/><Relationship Id="rId5" Type="http://schemas.openxmlformats.org/officeDocument/2006/relationships/hyperlink" Target="http://cedec.educalab.es/es/ccss/1641-trabajo-por-proyectos-en-geografia-e-historia-en-secundaria" TargetMode="External"/><Relationship Id="rId4" Type="http://schemas.openxmlformats.org/officeDocument/2006/relationships/hyperlink" Target="http://cedec.educalab.es/es/lengua-y-literatura/1076-lengua-y-literatura-3o-eso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slideshare.net/AnaBasterra/arbel-digitala-geografia-eta-historian-zertarako-8256659" TargetMode="External"/><Relationship Id="rId4" Type="http://schemas.openxmlformats.org/officeDocument/2006/relationships/hyperlink" Target="http://www.slideshare.net/AnaBasterra/la-pizarra-digital-en-geografa-e-historia-para-qu-8249433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slideshare.net/AnaBasterra/la-pizarra-digital-en-lengua-castellana-y-literatura-para-qu-8250213" TargetMode="External"/><Relationship Id="rId4" Type="http://schemas.openxmlformats.org/officeDocument/2006/relationships/hyperlink" Target="http://www.slideshare.net/AnaBasterra/arbel-digitala-zertarako-erabili-9141373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6.jpeg"/><Relationship Id="rId4" Type="http://schemas.openxmlformats.org/officeDocument/2006/relationships/hyperlink" Target="http://www.google.es/imghp?hl=es&amp;tab=wi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K5cEyuinMy4&amp;feature=player_embedded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padlet.com/b08bigarrengh/pzpzbh2ykwns" TargetMode="External"/><Relationship Id="rId2" Type="http://schemas.openxmlformats.org/officeDocument/2006/relationships/hyperlink" Target="http://www.slideshare.net/AnaBasterra/padlet-aplikazioa-orientabide-didaktikoak-eta-tutorial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3 CuadroTexto"/>
          <p:cNvSpPr txBox="1">
            <a:spLocks noChangeArrowheads="1"/>
          </p:cNvSpPr>
          <p:nvPr/>
        </p:nvSpPr>
        <p:spPr bwMode="auto">
          <a:xfrm>
            <a:off x="0" y="333375"/>
            <a:ext cx="9144000" cy="264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5400" b="1" dirty="0" smtClean="0">
                <a:latin typeface="Calibri" pitchFamily="34" charset="0"/>
              </a:rPr>
              <a:t>PD: </a:t>
            </a:r>
            <a:r>
              <a:rPr lang="es-ES" sz="5400" b="1" dirty="0">
                <a:latin typeface="Calibri" pitchFamily="34" charset="0"/>
              </a:rPr>
              <a:t>LA PIZARRA DIGITAL </a:t>
            </a:r>
            <a:r>
              <a:rPr lang="es-ES" sz="5400" b="1" dirty="0" smtClean="0">
                <a:latin typeface="Calibri" pitchFamily="34" charset="0"/>
              </a:rPr>
              <a:t> </a:t>
            </a:r>
            <a:endParaRPr lang="es-ES" sz="5400" b="1" dirty="0">
              <a:latin typeface="Calibri" pitchFamily="34" charset="0"/>
            </a:endParaRPr>
          </a:p>
          <a:p>
            <a:pPr algn="ctr"/>
            <a:r>
              <a:rPr lang="es-ES" sz="7200" b="1" dirty="0">
                <a:solidFill>
                  <a:srgbClr val="C00000"/>
                </a:solidFill>
                <a:latin typeface="Calibri" pitchFamily="34" charset="0"/>
              </a:rPr>
              <a:t>IDEAS </a:t>
            </a:r>
            <a:r>
              <a:rPr lang="es-ES" sz="3600" b="1" dirty="0">
                <a:latin typeface="Calibri" pitchFamily="34" charset="0"/>
              </a:rPr>
              <a:t>PARA TRABAJAR </a:t>
            </a:r>
          </a:p>
          <a:p>
            <a:pPr algn="ctr"/>
            <a:r>
              <a:rPr lang="es-ES" sz="3600" b="1" dirty="0">
                <a:latin typeface="Calibri" pitchFamily="34" charset="0"/>
              </a:rPr>
              <a:t>EN EL </a:t>
            </a:r>
            <a:r>
              <a:rPr lang="es-ES" sz="4000" b="1" dirty="0">
                <a:solidFill>
                  <a:srgbClr val="CC0000"/>
                </a:solidFill>
                <a:latin typeface="Calibri" pitchFamily="34" charset="0"/>
              </a:rPr>
              <a:t>AULA</a:t>
            </a:r>
          </a:p>
        </p:txBody>
      </p:sp>
      <p:pic>
        <p:nvPicPr>
          <p:cNvPr id="2051" name="Picture 6" descr="http://1.bp.blogspot.com/_ehTfNaUJV50/S9MUZLknxvI/AAAAAAAAAXw/ZoS47Gr7tVs/s1600/tormenta-de-idea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36" y="2869312"/>
            <a:ext cx="2986087" cy="396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8" descr="http://www.telefonica.net/web2/eseducativa/pdi_index_rel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212976"/>
            <a:ext cx="2736180" cy="2393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CuadroTexto"/>
          <p:cNvSpPr txBox="1"/>
          <p:nvPr/>
        </p:nvSpPr>
        <p:spPr>
          <a:xfrm>
            <a:off x="4139952" y="5949280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smtClean="0"/>
              <a:t>Ámbito Social y Lingüístico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1027"/>
          <p:cNvSpPr txBox="1">
            <a:spLocks noChangeArrowheads="1"/>
          </p:cNvSpPr>
          <p:nvPr/>
        </p:nvSpPr>
        <p:spPr bwMode="auto">
          <a:xfrm>
            <a:off x="1600200" y="5105400"/>
            <a:ext cx="5976938" cy="131127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Char char="ü"/>
              <a:defRPr/>
            </a:pPr>
            <a:r>
              <a:rPr lang="es-ES" sz="2000" b="1" dirty="0" smtClean="0">
                <a:hlinkClick r:id="rId2"/>
              </a:rPr>
              <a:t>Presentación de diapositivas</a:t>
            </a:r>
            <a:endParaRPr lang="es-ES" sz="2000" b="1" dirty="0"/>
          </a:p>
          <a:p>
            <a:pPr algn="ctr">
              <a:spcBef>
                <a:spcPct val="50000"/>
              </a:spcBef>
              <a:buFont typeface="Wingdings" pitchFamily="2" charset="2"/>
              <a:buChar char="ü"/>
              <a:defRPr/>
            </a:pPr>
            <a:r>
              <a:rPr lang="es-ES" sz="2000" b="1" dirty="0" smtClean="0">
                <a:hlinkClick r:id="rId3"/>
              </a:rPr>
              <a:t>Artículo de opinión</a:t>
            </a:r>
            <a:endParaRPr lang="es-ES" sz="2000" b="1" dirty="0"/>
          </a:p>
          <a:p>
            <a:pPr algn="ctr">
              <a:spcBef>
                <a:spcPct val="50000"/>
              </a:spcBef>
              <a:buFont typeface="Wingdings" pitchFamily="2" charset="2"/>
              <a:buChar char="ü"/>
              <a:defRPr/>
            </a:pPr>
            <a:r>
              <a:rPr lang="es-ES" sz="2000" b="1" dirty="0"/>
              <a:t> </a:t>
            </a:r>
            <a:r>
              <a:rPr lang="es-ES" sz="2000" b="1" dirty="0" smtClean="0">
                <a:hlinkClick r:id="rId4"/>
              </a:rPr>
              <a:t>Exposición oral</a:t>
            </a:r>
            <a:endParaRPr lang="es-ES" sz="2000" b="1" dirty="0"/>
          </a:p>
        </p:txBody>
      </p:sp>
      <p:pic>
        <p:nvPicPr>
          <p:cNvPr id="8195" name="Picture 102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9450" y="836613"/>
            <a:ext cx="5924550" cy="419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102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447800"/>
            <a:ext cx="32861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7086600" y="3505200"/>
            <a:ext cx="1524000" cy="1311275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B7762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8000">
                <a:solidFill>
                  <a:srgbClr val="CC0000"/>
                </a:solidFill>
              </a:rPr>
              <a:t>¿</a:t>
            </a:r>
            <a:r>
              <a:rPr lang="es-ES" sz="8000"/>
              <a:t>?</a:t>
            </a:r>
          </a:p>
        </p:txBody>
      </p:sp>
      <p:sp>
        <p:nvSpPr>
          <p:cNvPr id="8198" name="Text Box 8"/>
          <p:cNvSpPr txBox="1">
            <a:spLocks noChangeArrowheads="1"/>
          </p:cNvSpPr>
          <p:nvPr/>
        </p:nvSpPr>
        <p:spPr bwMode="auto">
          <a:xfrm>
            <a:off x="0" y="381000"/>
            <a:ext cx="9144000" cy="1016000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6000" dirty="0">
                <a:solidFill>
                  <a:srgbClr val="C00000"/>
                </a:solidFill>
              </a:rPr>
              <a:t>Dar</a:t>
            </a:r>
            <a:r>
              <a:rPr lang="es-ES" sz="3600" dirty="0"/>
              <a:t> pautas y </a:t>
            </a:r>
            <a:r>
              <a:rPr lang="es-ES" sz="3600" dirty="0">
                <a:hlinkClick r:id="rId7"/>
              </a:rPr>
              <a:t>orientaciones</a:t>
            </a:r>
            <a:r>
              <a:rPr lang="es-ES" sz="3600" dirty="0"/>
              <a:t>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8 CuadroTexto"/>
          <p:cNvSpPr txBox="1">
            <a:spLocks noChangeArrowheads="1"/>
          </p:cNvSpPr>
          <p:nvPr/>
        </p:nvSpPr>
        <p:spPr bwMode="auto">
          <a:xfrm>
            <a:off x="6875463" y="14843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b="1"/>
              <a:t>ROMÁNICO</a:t>
            </a:r>
          </a:p>
        </p:txBody>
      </p:sp>
      <p:sp>
        <p:nvSpPr>
          <p:cNvPr id="9220" name="11 CuadroTexto"/>
          <p:cNvSpPr txBox="1">
            <a:spLocks noChangeArrowheads="1"/>
          </p:cNvSpPr>
          <p:nvPr/>
        </p:nvSpPr>
        <p:spPr bwMode="auto">
          <a:xfrm>
            <a:off x="7308850" y="5084763"/>
            <a:ext cx="1439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b="1"/>
              <a:t>GÓTICO</a:t>
            </a:r>
          </a:p>
        </p:txBody>
      </p:sp>
      <p:sp>
        <p:nvSpPr>
          <p:cNvPr id="9221" name="12 CuadroTexto"/>
          <p:cNvSpPr txBox="1">
            <a:spLocks noChangeArrowheads="1"/>
          </p:cNvSpPr>
          <p:nvPr/>
        </p:nvSpPr>
        <p:spPr bwMode="auto">
          <a:xfrm>
            <a:off x="4140200" y="3141663"/>
            <a:ext cx="482441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400" b="1">
                <a:solidFill>
                  <a:srgbClr val="CC0000"/>
                </a:solidFill>
              </a:rPr>
              <a:t>Los alumnos-as </a:t>
            </a:r>
            <a:r>
              <a:rPr lang="es-ES" sz="2000" b="1"/>
              <a:t>en las fotografías identificarán los diferentes elementos de cada estilo artístico</a:t>
            </a:r>
          </a:p>
        </p:txBody>
      </p:sp>
      <p:sp>
        <p:nvSpPr>
          <p:cNvPr id="9222" name="Text Box 5"/>
          <p:cNvSpPr txBox="1">
            <a:spLocks noChangeArrowheads="1"/>
          </p:cNvSpPr>
          <p:nvPr/>
        </p:nvSpPr>
        <p:spPr bwMode="auto">
          <a:xfrm>
            <a:off x="4067175" y="1412875"/>
            <a:ext cx="2808288" cy="523875"/>
          </a:xfrm>
          <a:prstGeom prst="rect">
            <a:avLst/>
          </a:prstGeom>
          <a:solidFill>
            <a:srgbClr val="E7E3C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800" b="1" dirty="0">
                <a:solidFill>
                  <a:schemeClr val="bg1"/>
                </a:solidFill>
                <a:hlinkClick r:id="rId2"/>
              </a:rPr>
              <a:t>FOTOGRAFÍAS</a:t>
            </a:r>
            <a:endParaRPr lang="es-ES" sz="2800" b="1" dirty="0">
              <a:solidFill>
                <a:schemeClr val="bg1"/>
              </a:solidFill>
            </a:endParaRPr>
          </a:p>
        </p:txBody>
      </p:sp>
      <p:sp>
        <p:nvSpPr>
          <p:cNvPr id="9223" name="Text Box 6"/>
          <p:cNvSpPr txBox="1">
            <a:spLocks noChangeArrowheads="1"/>
          </p:cNvSpPr>
          <p:nvPr/>
        </p:nvSpPr>
        <p:spPr bwMode="auto">
          <a:xfrm>
            <a:off x="4356100" y="5013325"/>
            <a:ext cx="2879725" cy="522288"/>
          </a:xfrm>
          <a:prstGeom prst="rect">
            <a:avLst/>
          </a:prstGeom>
          <a:solidFill>
            <a:srgbClr val="FFCD9B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800" b="1" dirty="0">
                <a:solidFill>
                  <a:schemeClr val="bg1"/>
                </a:solidFill>
                <a:hlinkClick r:id="rId3"/>
              </a:rPr>
              <a:t>FOTOGRAFÍAS</a:t>
            </a:r>
            <a:endParaRPr lang="es-ES" sz="2800" b="1" dirty="0">
              <a:solidFill>
                <a:schemeClr val="bg1"/>
              </a:solidFill>
            </a:endParaRPr>
          </a:p>
        </p:txBody>
      </p:sp>
      <p:pic>
        <p:nvPicPr>
          <p:cNvPr id="9224" name="Picture 3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765175"/>
            <a:ext cx="38862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4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657600"/>
            <a:ext cx="4038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0" y="3357563"/>
            <a:ext cx="3851275" cy="396875"/>
          </a:xfrm>
          <a:prstGeom prst="rect">
            <a:avLst/>
          </a:prstGeom>
          <a:solidFill>
            <a:srgbClr val="FFCD9B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CD9B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000" b="1"/>
              <a:t>Hago clic sobre cada imagen</a:t>
            </a:r>
          </a:p>
        </p:txBody>
      </p:sp>
      <p:sp>
        <p:nvSpPr>
          <p:cNvPr id="9228" name="Text Box 2"/>
          <p:cNvSpPr txBox="1">
            <a:spLocks noChangeArrowheads="1"/>
          </p:cNvSpPr>
          <p:nvPr/>
        </p:nvSpPr>
        <p:spPr bwMode="auto">
          <a:xfrm>
            <a:off x="0" y="188913"/>
            <a:ext cx="9144000" cy="641350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600" b="1">
                <a:solidFill>
                  <a:srgbClr val="C00000"/>
                </a:solidFill>
                <a:latin typeface="Calibri" pitchFamily="34" charset="0"/>
              </a:rPr>
              <a:t>Explicar</a:t>
            </a:r>
            <a:r>
              <a:rPr lang="es-ES" b="1">
                <a:latin typeface="Calibri" pitchFamily="34" charset="0"/>
              </a:rPr>
              <a:t> </a:t>
            </a:r>
            <a:r>
              <a:rPr lang="es-ES" sz="2400" b="1">
                <a:latin typeface="Calibri" pitchFamily="34" charset="0"/>
              </a:rPr>
              <a:t>los aspectos más importantes de un tema</a:t>
            </a:r>
            <a:endParaRPr lang="es-ES" sz="2400" b="1">
              <a:solidFill>
                <a:srgbClr val="CC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3 Imagen" descr="nadal.jp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613"/>
            <a:ext cx="5364163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8" descr="Dibujo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92744" y="3284984"/>
            <a:ext cx="4284662" cy="2635250"/>
          </a:xfrm>
          <a:prstGeom prst="rect">
            <a:avLst/>
          </a:prstGeom>
          <a:noFill/>
        </p:spPr>
      </p:pic>
      <p:sp>
        <p:nvSpPr>
          <p:cNvPr id="2" name="1 Rectángulo"/>
          <p:cNvSpPr/>
          <p:nvPr/>
        </p:nvSpPr>
        <p:spPr>
          <a:xfrm>
            <a:off x="303571" y="358694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Courier New" pitchFamily="49" charset="0"/>
              <a:buChar char="o"/>
            </a:pPr>
            <a:r>
              <a:rPr lang="es-ES" altLang="es-ES" dirty="0">
                <a:solidFill>
                  <a:schemeClr val="bg1"/>
                </a:solidFill>
              </a:rPr>
              <a:t>Tierra radiactiva. La descripción</a:t>
            </a:r>
          </a:p>
          <a:p>
            <a:pPr marL="285750" indent="-285750"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altLang="es-ES" dirty="0">
                <a:solidFill>
                  <a:schemeClr val="bg1"/>
                </a:solidFill>
                <a:hlinkClick r:id="rId6"/>
              </a:rPr>
              <a:t>Los textos narrativos</a:t>
            </a:r>
            <a:endParaRPr lang="es-ES" altLang="es-ES" dirty="0">
              <a:solidFill>
                <a:schemeClr val="bg1"/>
              </a:solidFill>
            </a:endParaRPr>
          </a:p>
          <a:p>
            <a:pPr marL="285750" indent="-285750"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altLang="es-ES" dirty="0">
                <a:solidFill>
                  <a:schemeClr val="bg1"/>
                </a:solidFill>
                <a:hlinkClick r:id="rId6"/>
              </a:rPr>
              <a:t>Los textos argumentativos</a:t>
            </a:r>
            <a:endParaRPr lang="es-ES" altLang="es-ES" dirty="0">
              <a:solidFill>
                <a:schemeClr val="bg1"/>
              </a:solidFill>
            </a:endParaRPr>
          </a:p>
          <a:p>
            <a:pPr marL="285750" indent="-285750"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altLang="es-ES" dirty="0">
                <a:solidFill>
                  <a:schemeClr val="bg1"/>
                </a:solidFill>
                <a:hlinkClick r:id="rId7"/>
              </a:rPr>
              <a:t>Ocho rimas de Bécquer</a:t>
            </a:r>
            <a:endParaRPr lang="es-ES" altLang="es-ES" dirty="0">
              <a:solidFill>
                <a:schemeClr val="bg1"/>
              </a:solidFill>
            </a:endParaRPr>
          </a:p>
          <a:p>
            <a:pPr marL="285750" indent="-285750"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altLang="es-ES" dirty="0">
                <a:solidFill>
                  <a:schemeClr val="bg1"/>
                </a:solidFill>
                <a:hlinkClick r:id="rId8"/>
              </a:rPr>
              <a:t>25 preguntas sobre Lengua y Literatura</a:t>
            </a:r>
            <a:endParaRPr lang="es-ES" altLang="es-ES" dirty="0">
              <a:solidFill>
                <a:schemeClr val="bg1"/>
              </a:solidFill>
            </a:endParaRPr>
          </a:p>
          <a:p>
            <a:pPr marL="285750" indent="-285750"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altLang="es-ES" dirty="0">
                <a:solidFill>
                  <a:schemeClr val="bg1"/>
                </a:solidFill>
                <a:hlinkClick r:id="rId9"/>
              </a:rPr>
              <a:t>Las funciones del lenguaje</a:t>
            </a:r>
            <a:endParaRPr lang="es-ES" altLang="es-ES" dirty="0">
              <a:solidFill>
                <a:schemeClr val="bg1"/>
              </a:solidFill>
            </a:endParaRPr>
          </a:p>
          <a:p>
            <a:pPr marL="285750" indent="-285750"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altLang="es-ES" dirty="0">
                <a:solidFill>
                  <a:schemeClr val="bg1"/>
                </a:solidFill>
                <a:hlinkClick r:id="rId10"/>
              </a:rPr>
              <a:t>El verbo y sus cosas</a:t>
            </a:r>
            <a:endParaRPr lang="es-ES" altLang="es-ES" dirty="0">
              <a:solidFill>
                <a:schemeClr val="bg1"/>
              </a:solidFill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0" y="188913"/>
            <a:ext cx="9144000" cy="646112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600" b="1" dirty="0">
                <a:solidFill>
                  <a:srgbClr val="C00000"/>
                </a:solidFill>
                <a:latin typeface="Calibri" pitchFamily="34" charset="0"/>
              </a:rPr>
              <a:t> ENSEÑAR </a:t>
            </a:r>
            <a:r>
              <a:rPr lang="es-ES" sz="3600" b="1" dirty="0" smtClean="0">
                <a:solidFill>
                  <a:srgbClr val="C00000"/>
                </a:solidFill>
                <a:latin typeface="Calibri" pitchFamily="34" charset="0"/>
              </a:rPr>
              <a:t>Y APRENDER </a:t>
            </a:r>
            <a:r>
              <a:rPr lang="es-ES" sz="2800" b="1" dirty="0" smtClean="0">
                <a:latin typeface="Calibri" pitchFamily="34" charset="0"/>
              </a:rPr>
              <a:t>DE </a:t>
            </a:r>
            <a:r>
              <a:rPr lang="es-ES" sz="2800" b="1" dirty="0">
                <a:latin typeface="Calibri" pitchFamily="34" charset="0"/>
              </a:rPr>
              <a:t>OTRA MANERA…</a:t>
            </a:r>
            <a:endParaRPr lang="es-ES" sz="28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0" name="5 Rectángulo"/>
          <p:cNvSpPr>
            <a:spLocks noChangeArrowheads="1"/>
          </p:cNvSpPr>
          <p:nvPr/>
        </p:nvSpPr>
        <p:spPr bwMode="auto">
          <a:xfrm>
            <a:off x="0" y="5734050"/>
            <a:ext cx="9144000" cy="720725"/>
          </a:xfrm>
          <a:prstGeom prst="rect">
            <a:avLst/>
          </a:prstGeom>
          <a:solidFill>
            <a:srgbClr val="CDC6A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s-ES" sz="2800" b="1" dirty="0">
                <a:latin typeface="Calibri" pitchFamily="34" charset="0"/>
              </a:rPr>
              <a:t>PARA ENTRAR </a:t>
            </a:r>
            <a:r>
              <a:rPr lang="es-ES" sz="2800" b="1" dirty="0">
                <a:solidFill>
                  <a:srgbClr val="C00000"/>
                </a:solidFill>
                <a:latin typeface="Calibri" pitchFamily="34" charset="0"/>
              </a:rPr>
              <a:t>HAGO CLIC </a:t>
            </a:r>
            <a:r>
              <a:rPr lang="es-ES" sz="2800" b="1" dirty="0">
                <a:latin typeface="Calibri" pitchFamily="34" charset="0"/>
              </a:rPr>
              <a:t>SOBRE </a:t>
            </a:r>
            <a:r>
              <a:rPr lang="es-ES" sz="2800" b="1" dirty="0" smtClean="0">
                <a:latin typeface="Calibri" pitchFamily="34" charset="0"/>
              </a:rPr>
              <a:t>LAS IMÁGENES</a:t>
            </a:r>
            <a:endParaRPr lang="es-ES" sz="28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211638" y="908050"/>
            <a:ext cx="4932362" cy="2723823"/>
          </a:xfrm>
          <a:prstGeom prst="rect">
            <a:avLst/>
          </a:prstGeom>
          <a:solidFill>
            <a:srgbClr val="00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1800" dirty="0" smtClean="0">
                <a:solidFill>
                  <a:srgbClr val="FF9900"/>
                </a:solidFill>
              </a:rPr>
              <a:t>Alumno-a</a:t>
            </a:r>
            <a:endParaRPr lang="es-ES" altLang="es-ES" sz="1800" dirty="0">
              <a:solidFill>
                <a:srgbClr val="FF9900"/>
              </a:solidFill>
            </a:endParaRP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s-ES" altLang="es-ES" sz="1200" dirty="0">
                <a:solidFill>
                  <a:schemeClr val="bg1"/>
                </a:solidFill>
              </a:rPr>
              <a:t> </a:t>
            </a:r>
            <a:r>
              <a:rPr lang="es-ES" altLang="es-ES" sz="1200" dirty="0">
                <a:solidFill>
                  <a:srgbClr val="FFCC00"/>
                </a:solidFill>
              </a:rPr>
              <a:t>Conocer</a:t>
            </a:r>
            <a:r>
              <a:rPr lang="es-ES" altLang="es-ES" sz="1200" dirty="0">
                <a:solidFill>
                  <a:schemeClr val="bg1"/>
                </a:solidFill>
              </a:rPr>
              <a:t> la materia de una manera más motivadora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s-ES" altLang="es-ES" sz="1200" dirty="0">
                <a:solidFill>
                  <a:schemeClr val="bg1"/>
                </a:solidFill>
              </a:rPr>
              <a:t> </a:t>
            </a:r>
            <a:r>
              <a:rPr lang="es-ES" altLang="es-ES" sz="1200" dirty="0">
                <a:solidFill>
                  <a:srgbClr val="FFCC00"/>
                </a:solidFill>
              </a:rPr>
              <a:t>Gozar</a:t>
            </a:r>
            <a:r>
              <a:rPr lang="es-ES" altLang="es-ES" sz="1200" dirty="0">
                <a:solidFill>
                  <a:schemeClr val="bg1"/>
                </a:solidFill>
              </a:rPr>
              <a:t> con la Literatura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s-ES" altLang="es-ES" sz="1200" dirty="0">
                <a:solidFill>
                  <a:schemeClr val="bg1"/>
                </a:solidFill>
              </a:rPr>
              <a:t> </a:t>
            </a:r>
            <a:r>
              <a:rPr lang="es-ES" altLang="es-ES" sz="1200" dirty="0">
                <a:solidFill>
                  <a:srgbClr val="FFCC00"/>
                </a:solidFill>
              </a:rPr>
              <a:t>Trabajar</a:t>
            </a:r>
            <a:r>
              <a:rPr lang="es-ES" altLang="es-ES" sz="1200" dirty="0">
                <a:solidFill>
                  <a:schemeClr val="bg1"/>
                </a:solidFill>
              </a:rPr>
              <a:t> la comprensión oral y la expresión escrita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s-ES" altLang="es-ES" sz="1200" dirty="0">
                <a:solidFill>
                  <a:schemeClr val="bg1"/>
                </a:solidFill>
              </a:rPr>
              <a:t> </a:t>
            </a:r>
            <a:r>
              <a:rPr lang="es-ES" altLang="es-ES" sz="1200" dirty="0">
                <a:solidFill>
                  <a:srgbClr val="FFCC00"/>
                </a:solidFill>
              </a:rPr>
              <a:t>Aplicar</a:t>
            </a:r>
            <a:r>
              <a:rPr lang="es-ES" altLang="es-ES" sz="1200" dirty="0">
                <a:solidFill>
                  <a:schemeClr val="bg1"/>
                </a:solidFill>
              </a:rPr>
              <a:t> lo aprendido a través de actividades variadas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s-ES" altLang="es-ES" sz="1200" dirty="0">
                <a:solidFill>
                  <a:schemeClr val="bg1"/>
                </a:solidFill>
              </a:rPr>
              <a:t> </a:t>
            </a:r>
            <a:r>
              <a:rPr lang="es-ES" altLang="es-ES" sz="1200" dirty="0">
                <a:solidFill>
                  <a:srgbClr val="FFCC00"/>
                </a:solidFill>
              </a:rPr>
              <a:t>Aprender</a:t>
            </a:r>
            <a:r>
              <a:rPr lang="es-ES" altLang="es-ES" sz="1200" dirty="0">
                <a:solidFill>
                  <a:schemeClr val="bg1"/>
                </a:solidFill>
              </a:rPr>
              <a:t> gramática</a:t>
            </a:r>
          </a:p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ü"/>
            </a:pPr>
            <a:r>
              <a:rPr lang="es-ES" altLang="es-ES" sz="1200" dirty="0">
                <a:solidFill>
                  <a:srgbClr val="FFCC00"/>
                </a:solidFill>
              </a:rPr>
              <a:t>Jugar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s-ES" altLang="es-ES" sz="1200" dirty="0">
                <a:solidFill>
                  <a:schemeClr val="bg1"/>
                </a:solidFill>
              </a:rPr>
              <a:t> </a:t>
            </a:r>
            <a:r>
              <a:rPr lang="es-ES" altLang="es-ES" sz="1200" dirty="0">
                <a:solidFill>
                  <a:srgbClr val="FFCC00"/>
                </a:solidFill>
              </a:rPr>
              <a:t>Hacer</a:t>
            </a:r>
            <a:r>
              <a:rPr lang="es-ES" altLang="es-ES" sz="1200" dirty="0">
                <a:solidFill>
                  <a:schemeClr val="bg1"/>
                </a:solidFill>
              </a:rPr>
              <a:t> una reflexión sobre el aprendizaje: autoevaluación</a:t>
            </a:r>
          </a:p>
          <a:p>
            <a:pPr eaLnBrk="1" hangingPunct="1">
              <a:spcBef>
                <a:spcPct val="50000"/>
              </a:spcBef>
            </a:pPr>
            <a:endParaRPr lang="es-ES" altLang="es-E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21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5 Rectángulo"/>
          <p:cNvSpPr>
            <a:spLocks noChangeArrowheads="1"/>
          </p:cNvSpPr>
          <p:nvPr/>
        </p:nvSpPr>
        <p:spPr bwMode="auto">
          <a:xfrm>
            <a:off x="0" y="5949950"/>
            <a:ext cx="9144000" cy="719138"/>
          </a:xfrm>
          <a:prstGeom prst="rect">
            <a:avLst/>
          </a:prstGeom>
          <a:solidFill>
            <a:srgbClr val="CDC6A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s-ES" sz="2800" b="1">
                <a:latin typeface="Calibri" pitchFamily="34" charset="0"/>
              </a:rPr>
              <a:t>PARA ENTRAR </a:t>
            </a:r>
            <a:r>
              <a:rPr lang="es-ES" sz="2800" b="1">
                <a:solidFill>
                  <a:srgbClr val="C00000"/>
                </a:solidFill>
                <a:latin typeface="Calibri" pitchFamily="34" charset="0"/>
              </a:rPr>
              <a:t>HAGO CLIC </a:t>
            </a:r>
            <a:r>
              <a:rPr lang="es-ES" sz="2800" b="1">
                <a:latin typeface="Calibri" pitchFamily="34" charset="0"/>
              </a:rPr>
              <a:t>SOBRE LA IMAGEN</a:t>
            </a:r>
            <a:endParaRPr lang="es-ES" sz="2800" b="1">
              <a:solidFill>
                <a:srgbClr val="C00000"/>
              </a:solidFill>
              <a:latin typeface="Calibri" pitchFamily="34" charset="0"/>
            </a:endParaRPr>
          </a:p>
          <a:p>
            <a:pPr algn="ctr"/>
            <a:endParaRPr lang="es-ES" sz="28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2291" name="3 CuadroTexto"/>
          <p:cNvSpPr txBox="1">
            <a:spLocks noChangeArrowheads="1"/>
          </p:cNvSpPr>
          <p:nvPr/>
        </p:nvSpPr>
        <p:spPr bwMode="auto">
          <a:xfrm>
            <a:off x="0" y="0"/>
            <a:ext cx="9144000" cy="1016000"/>
          </a:xfrm>
          <a:prstGeom prst="rect">
            <a:avLst/>
          </a:prstGeom>
          <a:solidFill>
            <a:srgbClr val="E7E3C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6000">
                <a:latin typeface="Calibri" pitchFamily="34" charset="0"/>
              </a:rPr>
              <a:t>…</a:t>
            </a:r>
          </a:p>
        </p:txBody>
      </p:sp>
      <p:pic>
        <p:nvPicPr>
          <p:cNvPr id="12292" name="4 Imagen" descr="RENACIMIENTO.jp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08050"/>
            <a:ext cx="9144000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331913" y="6021388"/>
            <a:ext cx="6911975" cy="457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dirty="0">
                <a:latin typeface="+mn-lt"/>
                <a:cs typeface="+mn-cs"/>
                <a:hlinkClick r:id="rId2"/>
              </a:rPr>
              <a:t> MÁS LIBROS INTERACTIVOS MULTIMEDIA</a:t>
            </a:r>
            <a:endParaRPr lang="es-ES" sz="2400" dirty="0">
              <a:latin typeface="+mn-lt"/>
              <a:cs typeface="+mn-cs"/>
            </a:endParaRPr>
          </a:p>
        </p:txBody>
      </p:sp>
      <p:pic>
        <p:nvPicPr>
          <p:cNvPr id="13315" name="2 Imagen" descr="TEMPLARIO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52513"/>
            <a:ext cx="9144000" cy="493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3 CuadroTexto"/>
          <p:cNvSpPr txBox="1">
            <a:spLocks noChangeArrowheads="1"/>
          </p:cNvSpPr>
          <p:nvPr/>
        </p:nvSpPr>
        <p:spPr bwMode="auto">
          <a:xfrm>
            <a:off x="0" y="0"/>
            <a:ext cx="9144000" cy="1016000"/>
          </a:xfrm>
          <a:prstGeom prst="rect">
            <a:avLst/>
          </a:prstGeom>
          <a:solidFill>
            <a:srgbClr val="E7E3C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6000">
                <a:latin typeface="Calibri" pitchFamily="34" charset="0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2 CuadroTexto"/>
          <p:cNvSpPr txBox="1">
            <a:spLocks noChangeArrowheads="1"/>
          </p:cNvSpPr>
          <p:nvPr/>
        </p:nvSpPr>
        <p:spPr bwMode="auto">
          <a:xfrm>
            <a:off x="0" y="0"/>
            <a:ext cx="9144000" cy="914400"/>
          </a:xfrm>
          <a:prstGeom prst="rect">
            <a:avLst/>
          </a:prstGeom>
          <a:solidFill>
            <a:srgbClr val="E7E3C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5400">
                <a:latin typeface="Calibri" pitchFamily="34" charset="0"/>
              </a:rPr>
              <a:t>…</a:t>
            </a:r>
          </a:p>
        </p:txBody>
      </p:sp>
      <p:pic>
        <p:nvPicPr>
          <p:cNvPr id="69637" name="Picture 5" descr="Dibujo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5175"/>
            <a:ext cx="8982075" cy="5524500"/>
          </a:xfrm>
          <a:prstGeom prst="rect">
            <a:avLst/>
          </a:prstGeom>
          <a:noFill/>
        </p:spPr>
      </p:pic>
      <p:sp>
        <p:nvSpPr>
          <p:cNvPr id="69638" name="AutoShape 3"/>
          <p:cNvSpPr>
            <a:spLocks noChangeArrowheads="1"/>
          </p:cNvSpPr>
          <p:nvPr/>
        </p:nvSpPr>
        <p:spPr bwMode="auto">
          <a:xfrm>
            <a:off x="971550" y="6308725"/>
            <a:ext cx="7272338" cy="288925"/>
          </a:xfrm>
          <a:prstGeom prst="bevel">
            <a:avLst>
              <a:gd name="adj" fmla="val 12500"/>
            </a:avLst>
          </a:prstGeom>
          <a:solidFill>
            <a:srgbClr val="E7E3C3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4D0000"/>
            </a:prstShdw>
          </a:effectLst>
        </p:spPr>
        <p:txBody>
          <a:bodyPr wrap="none" anchor="ctr"/>
          <a:lstStyle/>
          <a:p>
            <a:pPr algn="ctr"/>
            <a:r>
              <a:rPr lang="es-ES" sz="2800" b="1">
                <a:latin typeface="Calibri" pitchFamily="34" charset="0"/>
              </a:rPr>
              <a:t>Sartzeko irudiaren gainean klik egingo dut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3"/>
          <p:cNvSpPr txBox="1">
            <a:spLocks noChangeArrowheads="1"/>
          </p:cNvSpPr>
          <p:nvPr/>
        </p:nvSpPr>
        <p:spPr bwMode="auto">
          <a:xfrm>
            <a:off x="4305300" y="1142553"/>
            <a:ext cx="4838700" cy="24304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ES" sz="1800" dirty="0">
                <a:solidFill>
                  <a:schemeClr val="bg1"/>
                </a:solidFill>
                <a:latin typeface="Arial" charset="0"/>
                <a:hlinkClick r:id="rId2"/>
              </a:rPr>
              <a:t>Hispania</a:t>
            </a:r>
            <a:endParaRPr lang="es-ES" altLang="es-ES" sz="1800" dirty="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ES" sz="1800" dirty="0">
                <a:solidFill>
                  <a:schemeClr val="bg1"/>
                </a:solidFill>
                <a:latin typeface="Arial" charset="0"/>
                <a:hlinkClick r:id="rId3"/>
              </a:rPr>
              <a:t>Los Tudor</a:t>
            </a:r>
            <a:endParaRPr lang="es-ES" altLang="es-ES" sz="1800" dirty="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ES" sz="1800" dirty="0" err="1">
                <a:solidFill>
                  <a:schemeClr val="bg1"/>
                </a:solidFill>
                <a:latin typeface="Arial" charset="0"/>
                <a:hlinkClick r:id="rId4"/>
              </a:rPr>
              <a:t>Áquila</a:t>
            </a:r>
            <a:r>
              <a:rPr lang="es-ES" altLang="es-ES" sz="1800" dirty="0">
                <a:solidFill>
                  <a:schemeClr val="bg1"/>
                </a:solidFill>
                <a:latin typeface="Arial" charset="0"/>
                <a:hlinkClick r:id="rId4"/>
              </a:rPr>
              <a:t> roja </a:t>
            </a:r>
            <a:r>
              <a:rPr lang="es-ES" altLang="es-ES" sz="1800" dirty="0">
                <a:latin typeface="Arial" charset="0"/>
              </a:rPr>
              <a:t>(siglo XVII español)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ES" sz="1800" dirty="0">
                <a:solidFill>
                  <a:schemeClr val="bg1"/>
                </a:solidFill>
                <a:latin typeface="Arial" charset="0"/>
                <a:hlinkClick r:id="rId5"/>
              </a:rPr>
              <a:t>14 de abril: la República</a:t>
            </a:r>
            <a:endParaRPr lang="es-ES" altLang="es-ES" sz="1800" dirty="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ES" sz="1800" dirty="0">
                <a:solidFill>
                  <a:schemeClr val="bg1"/>
                </a:solidFill>
                <a:latin typeface="Arial" charset="0"/>
                <a:hlinkClick r:id="rId6"/>
              </a:rPr>
              <a:t>Amar en tiempos revueltos</a:t>
            </a:r>
            <a:endParaRPr lang="es-ES" altLang="es-ES" sz="1800" dirty="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ES" sz="1800" dirty="0">
                <a:solidFill>
                  <a:schemeClr val="bg1"/>
                </a:solidFill>
                <a:latin typeface="Arial" charset="0"/>
                <a:hlinkClick r:id="rId6"/>
              </a:rPr>
              <a:t>Cuéntame cómo pasó</a:t>
            </a:r>
            <a:endParaRPr lang="es-ES" altLang="es-ES" sz="18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2291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42672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67000"/>
            <a:ext cx="4267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78463"/>
            <a:ext cx="2667000" cy="137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416425"/>
            <a:ext cx="4038600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103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508500"/>
            <a:ext cx="2514600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 Box 9"/>
          <p:cNvSpPr txBox="1">
            <a:spLocks noChangeArrowheads="1"/>
          </p:cNvSpPr>
          <p:nvPr/>
        </p:nvSpPr>
        <p:spPr bwMode="auto">
          <a:xfrm>
            <a:off x="4267200" y="3573016"/>
            <a:ext cx="4876800" cy="1466850"/>
          </a:xfrm>
          <a:prstGeom prst="rect">
            <a:avLst/>
          </a:prstGeom>
          <a:solidFill>
            <a:srgbClr val="000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ES" sz="1800" dirty="0">
                <a:solidFill>
                  <a:srgbClr val="FFCC00"/>
                </a:solidFill>
                <a:latin typeface="Arial" charset="0"/>
              </a:rPr>
              <a:t>En clase se pueden utilizar: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s-ES" altLang="es-ES" sz="1800" dirty="0">
                <a:solidFill>
                  <a:srgbClr val="FFCC00"/>
                </a:solidFill>
                <a:latin typeface="Arial" charset="0"/>
              </a:rPr>
              <a:t> Para </a:t>
            </a:r>
            <a:r>
              <a:rPr lang="es-ES" altLang="es-ES" sz="1800" dirty="0">
                <a:solidFill>
                  <a:schemeClr val="bg1"/>
                </a:solidFill>
                <a:latin typeface="Arial" charset="0"/>
              </a:rPr>
              <a:t>extraer</a:t>
            </a:r>
            <a:r>
              <a:rPr lang="es-ES" altLang="es-ES" sz="1800" dirty="0">
                <a:solidFill>
                  <a:srgbClr val="FFCC00"/>
                </a:solidFill>
                <a:latin typeface="Arial" charset="0"/>
              </a:rPr>
              <a:t> las características de una sociedad concreta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s-ES" altLang="es-ES" sz="1800" dirty="0">
                <a:solidFill>
                  <a:srgbClr val="FFCC00"/>
                </a:solidFill>
                <a:latin typeface="Arial" charset="0"/>
              </a:rPr>
              <a:t> Para </a:t>
            </a:r>
            <a:r>
              <a:rPr lang="es-ES" altLang="es-ES" sz="1800" dirty="0">
                <a:solidFill>
                  <a:schemeClr val="bg1"/>
                </a:solidFill>
                <a:latin typeface="Arial" charset="0"/>
              </a:rPr>
              <a:t>comparar </a:t>
            </a:r>
            <a:r>
              <a:rPr lang="es-ES" altLang="es-ES" sz="1800" dirty="0">
                <a:solidFill>
                  <a:srgbClr val="FFCC00"/>
                </a:solidFill>
                <a:latin typeface="Arial" charset="0"/>
              </a:rPr>
              <a:t>con la sociedad actual</a:t>
            </a:r>
          </a:p>
        </p:txBody>
      </p:sp>
      <p:sp>
        <p:nvSpPr>
          <p:cNvPr id="12297" name="Text Box 8"/>
          <p:cNvSpPr txBox="1">
            <a:spLocks noChangeArrowheads="1"/>
          </p:cNvSpPr>
          <p:nvPr/>
        </p:nvSpPr>
        <p:spPr bwMode="auto">
          <a:xfrm>
            <a:off x="38100" y="130314"/>
            <a:ext cx="9144000" cy="70788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ES" dirty="0" smtClean="0">
                <a:latin typeface="Arial" charset="0"/>
              </a:rPr>
              <a:t>Para </a:t>
            </a:r>
            <a:r>
              <a:rPr lang="es-ES" altLang="es-ES" sz="4000" dirty="0" smtClean="0">
                <a:solidFill>
                  <a:srgbClr val="C00000"/>
                </a:solidFill>
                <a:latin typeface="Arial" charset="0"/>
              </a:rPr>
              <a:t>entender</a:t>
            </a:r>
            <a:r>
              <a:rPr lang="es-ES" altLang="es-ES" dirty="0" smtClean="0">
                <a:latin typeface="Arial" charset="0"/>
              </a:rPr>
              <a:t> el pasado</a:t>
            </a:r>
            <a:endParaRPr lang="es-ES" altLang="es-E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35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1"/>
          <p:cNvSpPr txBox="1">
            <a:spLocks noChangeArrowheads="1"/>
          </p:cNvSpPr>
          <p:nvPr/>
        </p:nvSpPr>
        <p:spPr bwMode="auto">
          <a:xfrm>
            <a:off x="4211638" y="5661025"/>
            <a:ext cx="4356100" cy="39687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000">
                <a:solidFill>
                  <a:schemeClr val="bg1"/>
                </a:solidFill>
                <a:latin typeface="Calibri" pitchFamily="34" charset="0"/>
                <a:hlinkClick r:id="rId2"/>
              </a:rPr>
              <a:t>Testu iruzkina egiteko gidoia</a:t>
            </a:r>
            <a:endParaRPr lang="es-ES" sz="20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7893" name="Text Box 11"/>
          <p:cNvSpPr txBox="1">
            <a:spLocks noChangeArrowheads="1"/>
          </p:cNvSpPr>
          <p:nvPr/>
        </p:nvSpPr>
        <p:spPr bwMode="auto">
          <a:xfrm>
            <a:off x="3962400" y="4953000"/>
            <a:ext cx="4724400" cy="396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s-ES" sz="2000">
                <a:solidFill>
                  <a:schemeClr val="bg1"/>
                </a:solidFill>
                <a:latin typeface="+mn-lt"/>
                <a:hlinkClick r:id="rId3"/>
              </a:rPr>
              <a:t>Literatur generoak eta testu-iruzkinak</a:t>
            </a:r>
            <a:endParaRPr lang="es-ES" sz="20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364" name="Text Box 2"/>
          <p:cNvSpPr txBox="1">
            <a:spLocks noChangeArrowheads="1"/>
          </p:cNvSpPr>
          <p:nvPr/>
        </p:nvSpPr>
        <p:spPr bwMode="auto">
          <a:xfrm>
            <a:off x="0" y="152400"/>
            <a:ext cx="9144000" cy="584200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200" b="1">
                <a:solidFill>
                  <a:srgbClr val="C00000"/>
                </a:solidFill>
                <a:latin typeface="Calibri" pitchFamily="34" charset="0"/>
              </a:rPr>
              <a:t>MOSTRAR</a:t>
            </a:r>
            <a:r>
              <a:rPr lang="es-ES" sz="3200" b="1">
                <a:latin typeface="Calibri" pitchFamily="34" charset="0"/>
              </a:rPr>
              <a:t> </a:t>
            </a:r>
            <a:r>
              <a:rPr lang="es-ES" sz="2400" b="1">
                <a:latin typeface="Calibri" pitchFamily="34" charset="0"/>
              </a:rPr>
              <a:t>PROCEDIMIENTOS Y BUENOS MODELOS</a:t>
            </a:r>
            <a:endParaRPr lang="es-ES" sz="24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0" y="4724400"/>
            <a:ext cx="3924300" cy="1022350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1600">
                <a:solidFill>
                  <a:schemeClr val="bg1"/>
                </a:solidFill>
                <a:latin typeface="Calibri" pitchFamily="34" charset="0"/>
                <a:cs typeface="Arial" pitchFamily="34" charset="0"/>
                <a:hlinkClick r:id="rId4"/>
              </a:rPr>
              <a:t>Cómo se comenta un texto literario</a:t>
            </a:r>
            <a:endParaRPr lang="es-ES" sz="160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es-ES" sz="1400">
                <a:solidFill>
                  <a:schemeClr val="bg1"/>
                </a:solidFill>
                <a:latin typeface="Calibri" pitchFamily="34" charset="0"/>
                <a:cs typeface="Arial" pitchFamily="34" charset="0"/>
                <a:hlinkClick r:id="rId5"/>
              </a:rPr>
              <a:t>Ejemplos de comentarios de texto resueltos</a:t>
            </a:r>
            <a:endParaRPr lang="es-ES" sz="140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es-ES" sz="1600">
                <a:solidFill>
                  <a:schemeClr val="bg1"/>
                </a:solidFill>
                <a:latin typeface="Calibri" pitchFamily="34" charset="0"/>
                <a:cs typeface="Arial" pitchFamily="34" charset="0"/>
                <a:hlinkClick r:id="rId4"/>
              </a:rPr>
              <a:t>Comentarios resueltos para Bachillerato</a:t>
            </a:r>
            <a:endParaRPr lang="es-ES" sz="160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pic>
        <p:nvPicPr>
          <p:cNvPr id="15366" name="Picture 3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914400"/>
            <a:ext cx="4114800" cy="2628900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15367" name="Text Box 11"/>
          <p:cNvSpPr txBox="1">
            <a:spLocks noChangeArrowheads="1"/>
          </p:cNvSpPr>
          <p:nvPr/>
        </p:nvSpPr>
        <p:spPr bwMode="auto">
          <a:xfrm>
            <a:off x="0" y="3581400"/>
            <a:ext cx="4343400" cy="457200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>
                <a:solidFill>
                  <a:schemeClr val="bg1"/>
                </a:solidFill>
              </a:rPr>
              <a:t>Hago click sobre la imagen</a:t>
            </a:r>
          </a:p>
        </p:txBody>
      </p:sp>
      <p:sp>
        <p:nvSpPr>
          <p:cNvPr id="15368" name="Text Box 7"/>
          <p:cNvSpPr txBox="1">
            <a:spLocks noChangeArrowheads="1"/>
          </p:cNvSpPr>
          <p:nvPr/>
        </p:nvSpPr>
        <p:spPr bwMode="auto">
          <a:xfrm>
            <a:off x="4419600" y="1219200"/>
            <a:ext cx="4572000" cy="2743200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rgbClr val="FFCC00"/>
                </a:solidFill>
              </a:rPr>
              <a:t>Profesor-a: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sz="2000">
                <a:solidFill>
                  <a:schemeClr val="bg1"/>
                </a:solidFill>
              </a:rPr>
              <a:t> </a:t>
            </a:r>
            <a:r>
              <a:rPr lang="es-ES" sz="2000">
                <a:solidFill>
                  <a:srgbClr val="FFCC00"/>
                </a:solidFill>
              </a:rPr>
              <a:t>Explica</a:t>
            </a:r>
            <a:r>
              <a:rPr lang="es-ES" sz="2000">
                <a:solidFill>
                  <a:schemeClr val="bg1"/>
                </a:solidFill>
              </a:rPr>
              <a:t> los pasos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sz="2000">
                <a:solidFill>
                  <a:schemeClr val="bg1"/>
                </a:solidFill>
              </a:rPr>
              <a:t> </a:t>
            </a:r>
            <a:r>
              <a:rPr lang="es-ES" sz="2000">
                <a:solidFill>
                  <a:srgbClr val="FFCC00"/>
                </a:solidFill>
              </a:rPr>
              <a:t>Pone</a:t>
            </a:r>
            <a:r>
              <a:rPr lang="es-ES" sz="2000">
                <a:solidFill>
                  <a:schemeClr val="bg1"/>
                </a:solidFill>
              </a:rPr>
              <a:t> ejemplos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sz="2000">
                <a:solidFill>
                  <a:schemeClr val="bg1"/>
                </a:solidFill>
              </a:rPr>
              <a:t> </a:t>
            </a:r>
            <a:r>
              <a:rPr lang="es-ES" sz="2000">
                <a:solidFill>
                  <a:srgbClr val="FFCC00"/>
                </a:solidFill>
              </a:rPr>
              <a:t>Enseña</a:t>
            </a:r>
            <a:r>
              <a:rPr lang="es-ES" sz="2000">
                <a:solidFill>
                  <a:schemeClr val="bg1"/>
                </a:solidFill>
              </a:rPr>
              <a:t> a interpretar y</a:t>
            </a:r>
          </a:p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ü"/>
            </a:pPr>
            <a:r>
              <a:rPr lang="es-ES" sz="2000">
                <a:solidFill>
                  <a:srgbClr val="FFCC00"/>
                </a:solidFill>
              </a:rPr>
              <a:t>...</a:t>
            </a:r>
            <a:r>
              <a:rPr lang="es-ES" sz="2000">
                <a:solidFill>
                  <a:schemeClr val="bg1"/>
                </a:solidFill>
              </a:rPr>
              <a:t> a hacer</a:t>
            </a:r>
          </a:p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ü"/>
            </a:pPr>
            <a:r>
              <a:rPr lang="es-ES" sz="2000">
                <a:solidFill>
                  <a:srgbClr val="FFCC00"/>
                </a:solidFill>
              </a:rPr>
              <a:t>Revisa</a:t>
            </a:r>
            <a:r>
              <a:rPr lang="es-ES" sz="2000">
                <a:solidFill>
                  <a:schemeClr val="bg1"/>
                </a:solidFill>
              </a:rPr>
              <a:t> borradores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C:\Documents and Settings\ir015252ag\Mis documentos\Mis imágenes\CLIMOGRA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9144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533400" y="1752600"/>
            <a:ext cx="3810000" cy="39687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000" dirty="0">
                <a:solidFill>
                  <a:schemeClr val="bg1"/>
                </a:solidFill>
                <a:hlinkClick r:id="rId3"/>
              </a:rPr>
              <a:t>Elaborar un </a:t>
            </a:r>
            <a:r>
              <a:rPr lang="es-ES" sz="2000" dirty="0" err="1">
                <a:solidFill>
                  <a:schemeClr val="bg1"/>
                </a:solidFill>
                <a:hlinkClick r:id="rId3"/>
              </a:rPr>
              <a:t>climograma</a:t>
            </a:r>
            <a:r>
              <a:rPr lang="es-ES" sz="2000" dirty="0">
                <a:solidFill>
                  <a:schemeClr val="bg1"/>
                </a:solidFill>
                <a:hlinkClick r:id="rId3"/>
              </a:rPr>
              <a:t> </a:t>
            </a:r>
            <a:endParaRPr lang="es-ES" sz="2000" dirty="0">
              <a:solidFill>
                <a:schemeClr val="bg1"/>
              </a:solidFill>
            </a:endParaRP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4724400" y="1524000"/>
            <a:ext cx="4114800" cy="396875"/>
          </a:xfrm>
          <a:prstGeom prst="rect">
            <a:avLst/>
          </a:prstGeom>
          <a:solidFill>
            <a:srgbClr val="FFCD9B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000">
                <a:hlinkClick r:id="rId4"/>
              </a:rPr>
              <a:t>Comentario de un climograma</a:t>
            </a:r>
            <a:endParaRPr lang="es-ES" sz="2000"/>
          </a:p>
        </p:txBody>
      </p:sp>
      <p:sp>
        <p:nvSpPr>
          <p:cNvPr id="30725" name="Text Box 6"/>
          <p:cNvSpPr txBox="1">
            <a:spLocks noChangeArrowheads="1"/>
          </p:cNvSpPr>
          <p:nvPr/>
        </p:nvSpPr>
        <p:spPr bwMode="auto">
          <a:xfrm>
            <a:off x="228600" y="1066800"/>
            <a:ext cx="4724400" cy="39687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000" dirty="0">
                <a:hlinkClick r:id="rId5"/>
              </a:rPr>
              <a:t>Pasos para elaborar un </a:t>
            </a:r>
            <a:r>
              <a:rPr lang="es-ES" sz="2000" dirty="0" err="1">
                <a:hlinkClick r:id="rId5"/>
              </a:rPr>
              <a:t>climograma</a:t>
            </a:r>
            <a:endParaRPr lang="es-ES" sz="2000" dirty="0"/>
          </a:p>
        </p:txBody>
      </p:sp>
      <p:sp>
        <p:nvSpPr>
          <p:cNvPr id="16390" name="Text Box 7"/>
          <p:cNvSpPr txBox="1">
            <a:spLocks noChangeArrowheads="1"/>
          </p:cNvSpPr>
          <p:nvPr/>
        </p:nvSpPr>
        <p:spPr bwMode="auto">
          <a:xfrm>
            <a:off x="468313" y="2492375"/>
            <a:ext cx="3810000" cy="396875"/>
          </a:xfrm>
          <a:prstGeom prst="rect">
            <a:avLst/>
          </a:prstGeom>
          <a:solidFill>
            <a:srgbClr val="C1E5B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000" dirty="0">
                <a:hlinkClick r:id="rId6"/>
              </a:rPr>
              <a:t>Elaborar un </a:t>
            </a:r>
            <a:r>
              <a:rPr lang="es-ES" sz="2000" dirty="0" err="1">
                <a:hlinkClick r:id="rId6"/>
              </a:rPr>
              <a:t>climograma</a:t>
            </a:r>
            <a:endParaRPr lang="es-ES" sz="2000" dirty="0"/>
          </a:p>
        </p:txBody>
      </p:sp>
      <p:sp>
        <p:nvSpPr>
          <p:cNvPr id="16391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16000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6000" b="1">
                <a:latin typeface="Calibri" pitchFamily="34" charset="0"/>
              </a:rPr>
              <a:t>…</a:t>
            </a:r>
          </a:p>
        </p:txBody>
      </p:sp>
      <p:sp>
        <p:nvSpPr>
          <p:cNvPr id="16392" name="Text Box 9"/>
          <p:cNvSpPr txBox="1">
            <a:spLocks noChangeArrowheads="1"/>
          </p:cNvSpPr>
          <p:nvPr/>
        </p:nvSpPr>
        <p:spPr bwMode="auto">
          <a:xfrm>
            <a:off x="323850" y="3789363"/>
            <a:ext cx="3313113" cy="779462"/>
          </a:xfrm>
          <a:prstGeom prst="rect">
            <a:avLst/>
          </a:prstGeom>
          <a:solidFill>
            <a:srgbClr val="FFCD9B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B5D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dirty="0">
                <a:hlinkClick r:id="rId7"/>
              </a:rPr>
              <a:t>TIEMPO Y CLIMA</a:t>
            </a:r>
            <a:endParaRPr lang="es-ES" dirty="0"/>
          </a:p>
          <a:p>
            <a:pPr algn="ctr">
              <a:spcBef>
                <a:spcPct val="50000"/>
              </a:spcBef>
            </a:pPr>
            <a:r>
              <a:rPr lang="es-ES" b="1" dirty="0">
                <a:solidFill>
                  <a:srgbClr val="C00000"/>
                </a:solidFill>
              </a:rPr>
              <a:t>Ir </a:t>
            </a:r>
            <a:r>
              <a:rPr lang="es-ES" b="1">
                <a:solidFill>
                  <a:srgbClr val="C00000"/>
                </a:solidFill>
              </a:rPr>
              <a:t>a </a:t>
            </a:r>
            <a:r>
              <a:rPr lang="es-ES" b="1" smtClean="0">
                <a:solidFill>
                  <a:srgbClr val="C00000"/>
                </a:solidFill>
              </a:rPr>
              <a:t>Diagramas</a:t>
            </a:r>
            <a:r>
              <a:rPr lang="es-ES" b="1" smtClean="0">
                <a:solidFill>
                  <a:srgbClr val="C00000"/>
                </a:solidFill>
              </a:rPr>
              <a:t> </a:t>
            </a:r>
            <a:r>
              <a:rPr lang="es-ES" b="1">
                <a:solidFill>
                  <a:srgbClr val="C00000"/>
                </a:solidFill>
              </a:rPr>
              <a:t>climáticos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4 Imagen" descr="arte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5 CuadroTexto"/>
          <p:cNvSpPr txBox="1">
            <a:spLocks noChangeArrowheads="1"/>
          </p:cNvSpPr>
          <p:nvPr/>
        </p:nvSpPr>
        <p:spPr bwMode="auto">
          <a:xfrm>
            <a:off x="179388" y="6021388"/>
            <a:ext cx="4535487" cy="457200"/>
          </a:xfrm>
          <a:prstGeom prst="rect">
            <a:avLst/>
          </a:prstGeom>
          <a:solidFill>
            <a:srgbClr val="E7E3C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400" b="1">
                <a:latin typeface="Calibri" pitchFamily="34" charset="0"/>
                <a:hlinkClick r:id="rId3"/>
              </a:rPr>
              <a:t>MUSEO DE SOROLLA</a:t>
            </a:r>
            <a:endParaRPr lang="es-ES" sz="2400" b="1">
              <a:latin typeface="Calibri" pitchFamily="34" charset="0"/>
            </a:endParaRPr>
          </a:p>
        </p:txBody>
      </p:sp>
      <p:sp>
        <p:nvSpPr>
          <p:cNvPr id="17412" name="Text Box 2"/>
          <p:cNvSpPr txBox="1">
            <a:spLocks noChangeArrowheads="1"/>
          </p:cNvSpPr>
          <p:nvPr/>
        </p:nvSpPr>
        <p:spPr bwMode="auto">
          <a:xfrm>
            <a:off x="0" y="152400"/>
            <a:ext cx="9144000" cy="641350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600" b="1" dirty="0">
                <a:solidFill>
                  <a:srgbClr val="C00000"/>
                </a:solidFill>
                <a:latin typeface="Calibri" pitchFamily="34" charset="0"/>
              </a:rPr>
              <a:t>HACER</a:t>
            </a:r>
            <a:r>
              <a:rPr lang="es-ES" sz="2000" b="1" dirty="0">
                <a:latin typeface="Calibri" pitchFamily="34" charset="0"/>
              </a:rPr>
              <a:t> </a:t>
            </a:r>
            <a:r>
              <a:rPr lang="es-ES" sz="2400" b="1" dirty="0">
                <a:latin typeface="Calibri" pitchFamily="34" charset="0"/>
              </a:rPr>
              <a:t>EXCURSIONES, </a:t>
            </a:r>
            <a:r>
              <a:rPr lang="es-ES" sz="2400" b="1" dirty="0">
                <a:latin typeface="Calibri" pitchFamily="34" charset="0"/>
                <a:hlinkClick r:id="rId4"/>
              </a:rPr>
              <a:t>SALIDAS CULTURALES</a:t>
            </a:r>
            <a:r>
              <a:rPr lang="es-ES" sz="2400" b="1" dirty="0">
                <a:latin typeface="Calibri" pitchFamily="34" charset="0"/>
              </a:rPr>
              <a:t>…</a:t>
            </a: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5076825" y="981075"/>
            <a:ext cx="3527425" cy="366713"/>
          </a:xfrm>
          <a:prstGeom prst="rect">
            <a:avLst/>
          </a:prstGeom>
          <a:solidFill>
            <a:srgbClr val="E7E3C3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8B8875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>
                <a:latin typeface="Calibri" pitchFamily="34" charset="0"/>
                <a:hlinkClick r:id="rId5"/>
              </a:rPr>
              <a:t>SAN JUAN DE LETRÁN</a:t>
            </a:r>
            <a:endParaRPr lang="es-ES" b="1">
              <a:latin typeface="Calibri" pitchFamily="34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6445640" y="2924944"/>
            <a:ext cx="2698359" cy="380104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ES" sz="2000" b="1" dirty="0">
                <a:solidFill>
                  <a:srgbClr val="C00000"/>
                </a:solidFill>
              </a:rPr>
              <a:t>Promover entre los estudiantes: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es-ES" altLang="es-ES" sz="2000" dirty="0">
                <a:solidFill>
                  <a:schemeClr val="bg1"/>
                </a:solidFill>
              </a:rPr>
              <a:t> </a:t>
            </a:r>
            <a:r>
              <a:rPr lang="es-ES" altLang="es-ES" dirty="0">
                <a:solidFill>
                  <a:srgbClr val="C00000"/>
                </a:solidFill>
              </a:rPr>
              <a:t>Disfrutar </a:t>
            </a:r>
            <a:r>
              <a:rPr lang="es-ES" altLang="es-ES" dirty="0"/>
              <a:t>ante una obra de arte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es-ES" altLang="es-ES" dirty="0">
                <a:solidFill>
                  <a:schemeClr val="bg1"/>
                </a:solidFill>
              </a:rPr>
              <a:t> </a:t>
            </a:r>
            <a:r>
              <a:rPr lang="es-ES" altLang="es-ES" dirty="0">
                <a:solidFill>
                  <a:srgbClr val="C00000"/>
                </a:solidFill>
              </a:rPr>
              <a:t>Amar</a:t>
            </a:r>
            <a:r>
              <a:rPr lang="es-ES" altLang="es-ES" dirty="0">
                <a:solidFill>
                  <a:schemeClr val="bg1"/>
                </a:solidFill>
              </a:rPr>
              <a:t> </a:t>
            </a:r>
            <a:r>
              <a:rPr lang="es-ES" altLang="es-ES" dirty="0"/>
              <a:t>la belleza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es-ES" altLang="es-ES" dirty="0">
                <a:solidFill>
                  <a:schemeClr val="bg1"/>
                </a:solidFill>
              </a:rPr>
              <a:t> </a:t>
            </a:r>
            <a:r>
              <a:rPr lang="es-ES" altLang="es-ES" dirty="0">
                <a:solidFill>
                  <a:srgbClr val="C00000"/>
                </a:solidFill>
              </a:rPr>
              <a:t>Provocar</a:t>
            </a:r>
            <a:r>
              <a:rPr lang="es-ES" altLang="es-ES" dirty="0">
                <a:solidFill>
                  <a:schemeClr val="bg1"/>
                </a:solidFill>
              </a:rPr>
              <a:t> </a:t>
            </a:r>
            <a:r>
              <a:rPr lang="es-ES" altLang="es-ES" dirty="0"/>
              <a:t>la creatividad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es-ES" altLang="es-ES" dirty="0">
                <a:solidFill>
                  <a:schemeClr val="bg1"/>
                </a:solidFill>
              </a:rPr>
              <a:t> </a:t>
            </a:r>
            <a:r>
              <a:rPr lang="es-ES" altLang="es-ES" dirty="0">
                <a:solidFill>
                  <a:srgbClr val="C00000"/>
                </a:solidFill>
              </a:rPr>
              <a:t>Entender </a:t>
            </a:r>
            <a:r>
              <a:rPr lang="es-ES" altLang="es-ES" dirty="0"/>
              <a:t>los conceptos  y términos artísticos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cerezo.pntic.mec.es/maria8/bimates/tinformacion/images/pizarra_a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884" y="188640"/>
            <a:ext cx="7620000" cy="5715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3" name="Text Box 2051"/>
          <p:cNvSpPr txBox="1">
            <a:spLocks noChangeArrowheads="1"/>
          </p:cNvSpPr>
          <p:nvPr/>
        </p:nvSpPr>
        <p:spPr bwMode="auto">
          <a:xfrm>
            <a:off x="1433228" y="1277412"/>
            <a:ext cx="6552728" cy="3785652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4800" b="1" dirty="0">
                <a:latin typeface="Calibri" pitchFamily="34" charset="0"/>
              </a:rPr>
              <a:t>En todas las diapositivas, </a:t>
            </a:r>
            <a:r>
              <a:rPr lang="es-ES" sz="4800" b="1" dirty="0">
                <a:solidFill>
                  <a:srgbClr val="C00000"/>
                </a:solidFill>
                <a:latin typeface="Calibri" pitchFamily="34" charset="0"/>
              </a:rPr>
              <a:t>a través de hipervínculos</a:t>
            </a:r>
            <a:r>
              <a:rPr lang="es-ES" sz="4800" b="1" dirty="0">
                <a:latin typeface="Calibri" pitchFamily="34" charset="0"/>
              </a:rPr>
              <a:t>, puedes acceder a diferentes recursos</a:t>
            </a: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-30232" y="6074855"/>
            <a:ext cx="9174232" cy="336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600" b="1" dirty="0" smtClean="0">
                <a:latin typeface="Calibri" pitchFamily="34" charset="0"/>
              </a:rPr>
              <a:t>PD:  </a:t>
            </a:r>
            <a:r>
              <a:rPr lang="es-ES" sz="1600" b="1" dirty="0">
                <a:latin typeface="Calibri" pitchFamily="34" charset="0"/>
              </a:rPr>
              <a:t>IDEAS PARA TRABAJAR CON LA PIZARRA  </a:t>
            </a:r>
            <a:r>
              <a:rPr lang="es-ES" sz="1600" b="1" dirty="0" smtClean="0">
                <a:latin typeface="Calibri" pitchFamily="34" charset="0"/>
              </a:rPr>
              <a:t>DIGITAL </a:t>
            </a:r>
            <a:r>
              <a:rPr lang="es-ES" sz="1600" b="1" dirty="0">
                <a:latin typeface="Calibri" pitchFamily="34" charset="0"/>
              </a:rPr>
              <a:t>EN EL AULA</a:t>
            </a:r>
          </a:p>
        </p:txBody>
      </p:sp>
    </p:spTree>
    <p:extLst>
      <p:ext uri="{BB962C8B-B14F-4D97-AF65-F5344CB8AC3E}">
        <p14:creationId xmlns:p14="http://schemas.microsoft.com/office/powerpoint/2010/main" val="251780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10puntos.com/wp-content/uploads/2010/01/Londres_London_Inglater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350"/>
            <a:ext cx="4294188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4" descr="http://www.universoarquitectura.com/wp-content/uploads/el-futuro-de-las-ciudades-del-siglo-xx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260350"/>
            <a:ext cx="4859337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6" descr="http://www.vuelaviajes.com/wp-content/2009/03/postales-ciudades-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538" y="3581400"/>
            <a:ext cx="4716462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8" descr="http://ofertasjunio.es/files/2011/07/pari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386138"/>
            <a:ext cx="4427538" cy="347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9" name="Text Box 2"/>
          <p:cNvSpPr txBox="1">
            <a:spLocks noChangeArrowheads="1"/>
          </p:cNvSpPr>
          <p:nvPr/>
        </p:nvSpPr>
        <p:spPr bwMode="auto">
          <a:xfrm>
            <a:off x="0" y="152400"/>
            <a:ext cx="9144000" cy="769938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4400" b="1">
                <a:solidFill>
                  <a:srgbClr val="C00000"/>
                </a:solidFill>
                <a:latin typeface="Calibri" pitchFamily="34" charset="0"/>
              </a:rPr>
              <a:t>CONOCER</a:t>
            </a:r>
            <a:r>
              <a:rPr lang="es-ES" sz="4400" b="1">
                <a:latin typeface="Calibri" pitchFamily="34" charset="0"/>
              </a:rPr>
              <a:t> </a:t>
            </a:r>
            <a:r>
              <a:rPr lang="es-ES" sz="3200" b="1">
                <a:latin typeface="Calibri" pitchFamily="34" charset="0"/>
              </a:rPr>
              <a:t>LAS CIUDADES DEL MUNDO</a:t>
            </a:r>
            <a:endParaRPr lang="es-ES" sz="32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8445" name="7 CuadroTexto"/>
          <p:cNvSpPr txBox="1">
            <a:spLocks noChangeArrowheads="1"/>
          </p:cNvSpPr>
          <p:nvPr/>
        </p:nvSpPr>
        <p:spPr bwMode="auto">
          <a:xfrm>
            <a:off x="971550" y="6237288"/>
            <a:ext cx="7777163" cy="366712"/>
          </a:xfrm>
          <a:prstGeom prst="rect">
            <a:avLst/>
          </a:prstGeom>
          <a:solidFill>
            <a:srgbClr val="E7E3C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b="1">
                <a:latin typeface="Calibri" pitchFamily="34" charset="0"/>
                <a:hlinkClick r:id="rId6"/>
              </a:rPr>
              <a:t>VISITANDO LAS CIUDADES DEL MUNDO</a:t>
            </a:r>
            <a:endParaRPr lang="es-ES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elmanana.com.mx/upload/foto/12/5/9/Video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89363"/>
            <a:ext cx="3836988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6" descr="http://www.trendyshout.com/wp-content/uploads/2012/01/circolin-600x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4813"/>
            <a:ext cx="5148263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8" descr="http://www.moviemakingwiki.net/images/thumb/7/77/Butterflycircus2011.jpg/450px-Butterflycircus2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3933825"/>
            <a:ext cx="5364162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 Box 2"/>
          <p:cNvSpPr txBox="1">
            <a:spLocks noChangeArrowheads="1"/>
          </p:cNvSpPr>
          <p:nvPr/>
        </p:nvSpPr>
        <p:spPr bwMode="auto">
          <a:xfrm>
            <a:off x="0" y="152400"/>
            <a:ext cx="9144000" cy="519113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800" b="1">
                <a:solidFill>
                  <a:srgbClr val="C00000"/>
                </a:solidFill>
                <a:latin typeface="Calibri" pitchFamily="34" charset="0"/>
              </a:rPr>
              <a:t>TRABAJAR</a:t>
            </a:r>
            <a:r>
              <a:rPr lang="es-ES" sz="2800" b="1">
                <a:latin typeface="Calibri" pitchFamily="34" charset="0"/>
              </a:rPr>
              <a:t> </a:t>
            </a:r>
            <a:r>
              <a:rPr lang="es-ES" sz="2000" b="1">
                <a:latin typeface="Calibri" pitchFamily="34" charset="0"/>
              </a:rPr>
              <a:t>LOS SENTIMIENTOS, VALORES, ACTITUDES…</a:t>
            </a:r>
            <a:endParaRPr lang="es-ES" sz="20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364163" y="1196975"/>
            <a:ext cx="3505200" cy="2154238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es-ES" sz="2000" dirty="0">
              <a:hlinkClick r:id="rId5"/>
            </a:endParaRPr>
          </a:p>
          <a:p>
            <a:pPr algn="ctr">
              <a:spcBef>
                <a:spcPct val="50000"/>
              </a:spcBef>
              <a:defRPr/>
            </a:pPr>
            <a:r>
              <a:rPr lang="es-ES" sz="2000" dirty="0">
                <a:hlinkClick r:id="rId5"/>
              </a:rPr>
              <a:t>El circo de la mariposa</a:t>
            </a:r>
            <a:endParaRPr lang="es-ES" sz="1600" dirty="0"/>
          </a:p>
          <a:p>
            <a:pPr algn="ctr">
              <a:spcBef>
                <a:spcPct val="50000"/>
              </a:spcBef>
              <a:defRPr/>
            </a:pPr>
            <a:r>
              <a:rPr lang="es-ES" sz="2000" dirty="0">
                <a:hlinkClick r:id="rId6"/>
              </a:rPr>
              <a:t>Para trabajar en el aula</a:t>
            </a:r>
            <a:endParaRPr lang="es-ES" sz="2000" dirty="0"/>
          </a:p>
          <a:p>
            <a:pPr algn="ctr">
              <a:spcBef>
                <a:spcPct val="50000"/>
              </a:spcBef>
              <a:defRPr/>
            </a:pPr>
            <a:r>
              <a:rPr lang="es-ES" sz="20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s-ES" sz="2000" dirty="0" err="1">
                <a:latin typeface="Calibri" pitchFamily="34" charset="0"/>
                <a:hlinkClick r:id="rId6"/>
              </a:rPr>
              <a:t>Gehiago</a:t>
            </a:r>
            <a:r>
              <a:rPr lang="es-ES" sz="2000" dirty="0">
                <a:latin typeface="Calibri" pitchFamily="34" charset="0"/>
                <a:hlinkClick r:id="rId6"/>
              </a:rPr>
              <a:t> </a:t>
            </a:r>
            <a:r>
              <a:rPr lang="es-ES" sz="2000" dirty="0" err="1">
                <a:latin typeface="Calibri" pitchFamily="34" charset="0"/>
                <a:hlinkClick r:id="rId6"/>
              </a:rPr>
              <a:t>lantzeko</a:t>
            </a:r>
            <a:endParaRPr lang="es-ES" sz="2000" dirty="0"/>
          </a:p>
          <a:p>
            <a:pPr>
              <a:spcBef>
                <a:spcPct val="50000"/>
              </a:spcBef>
              <a:defRPr/>
            </a:pPr>
            <a:endParaRPr lang="es-E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" descr="C:\Documents and Settings\ir015252ag\Mis documentos\Mis imágenes\AICLE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050"/>
            <a:ext cx="5724525" cy="343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5" name="Text Box 7"/>
          <p:cNvSpPr txBox="1">
            <a:spLocks noChangeArrowheads="1"/>
          </p:cNvSpPr>
          <p:nvPr/>
        </p:nvSpPr>
        <p:spPr bwMode="auto">
          <a:xfrm>
            <a:off x="3708400" y="1916113"/>
            <a:ext cx="4597400" cy="523875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4D0000"/>
            </a:prstShdw>
          </a:effectLst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s-ES" sz="2800" b="1" dirty="0">
                <a:latin typeface="+mn-lt"/>
              </a:rPr>
              <a:t>AICLE</a:t>
            </a:r>
            <a:r>
              <a:rPr lang="es-ES" sz="2000" b="1" dirty="0">
                <a:latin typeface="+mn-lt"/>
              </a:rPr>
              <a:t>: </a:t>
            </a:r>
            <a:r>
              <a:rPr lang="es-ES" sz="2000" b="1" dirty="0" err="1">
                <a:latin typeface="+mn-lt"/>
              </a:rPr>
              <a:t>Hizkuntza</a:t>
            </a:r>
            <a:r>
              <a:rPr lang="es-ES" sz="2000" b="1" dirty="0">
                <a:latin typeface="+mn-lt"/>
              </a:rPr>
              <a:t> </a:t>
            </a:r>
            <a:r>
              <a:rPr lang="es-ES" sz="2000" b="1" dirty="0" err="1">
                <a:solidFill>
                  <a:schemeClr val="bg1"/>
                </a:solidFill>
                <a:latin typeface="+mn-lt"/>
                <a:hlinkClick r:id="rId3"/>
              </a:rPr>
              <a:t>edukien</a:t>
            </a:r>
            <a:r>
              <a:rPr lang="es-ES" sz="20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s-ES" sz="2000" b="1" dirty="0" err="1">
                <a:latin typeface="+mn-lt"/>
              </a:rPr>
              <a:t>bitartez</a:t>
            </a:r>
            <a:endParaRPr lang="es-ES" sz="2000" b="1" dirty="0">
              <a:latin typeface="+mn-lt"/>
            </a:endParaRPr>
          </a:p>
        </p:txBody>
      </p:sp>
      <p:sp>
        <p:nvSpPr>
          <p:cNvPr id="20484" name="Text Box 8"/>
          <p:cNvSpPr txBox="1">
            <a:spLocks noChangeArrowheads="1"/>
          </p:cNvSpPr>
          <p:nvPr/>
        </p:nvSpPr>
        <p:spPr bwMode="auto">
          <a:xfrm>
            <a:off x="0" y="115888"/>
            <a:ext cx="9144000" cy="646112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600" b="1">
                <a:solidFill>
                  <a:srgbClr val="C00000"/>
                </a:solidFill>
                <a:latin typeface="Calibri" pitchFamily="34" charset="0"/>
              </a:rPr>
              <a:t>APRENDER</a:t>
            </a:r>
            <a:r>
              <a:rPr lang="es-ES" sz="3600" b="1">
                <a:latin typeface="Calibri" pitchFamily="34" charset="0"/>
              </a:rPr>
              <a:t> </a:t>
            </a:r>
            <a:r>
              <a:rPr lang="es-ES" sz="2400" b="1">
                <a:latin typeface="Calibri" pitchFamily="34" charset="0"/>
              </a:rPr>
              <a:t>LENGUA A TRAVÉS DE CONTENIDOS</a:t>
            </a:r>
            <a:endParaRPr lang="es-ES" sz="2400" b="1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20485" name="Picture 2" descr="C:\Documents and Settings\ir015252ag\Mis documentos\Mis imágenes\LECTURA AREAS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78313" y="4005263"/>
            <a:ext cx="4865687" cy="2852737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20486" name="AutoShape 4"/>
          <p:cNvSpPr>
            <a:spLocks noChangeArrowheads="1"/>
          </p:cNvSpPr>
          <p:nvPr/>
        </p:nvSpPr>
        <p:spPr bwMode="auto">
          <a:xfrm>
            <a:off x="468313" y="5732463"/>
            <a:ext cx="3581400" cy="381000"/>
          </a:xfrm>
          <a:prstGeom prst="bevel">
            <a:avLst>
              <a:gd name="adj" fmla="val 12500"/>
            </a:avLst>
          </a:prstGeom>
          <a:solidFill>
            <a:srgbClr val="811D15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4D110D"/>
            </a:prstShdw>
          </a:effectLst>
        </p:spPr>
        <p:txBody>
          <a:bodyPr wrap="none" anchor="ctr"/>
          <a:lstStyle/>
          <a:p>
            <a:pPr algn="ctr"/>
            <a:r>
              <a:rPr lang="es-ES" sz="1600">
                <a:solidFill>
                  <a:schemeClr val="bg1"/>
                </a:solidFill>
                <a:latin typeface="Calibri" pitchFamily="34" charset="0"/>
              </a:rPr>
              <a:t>Hago click sobre la imagen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2" descr="http://1.bp.blogspot.com/-lq3gwbycsmY/TZw9qRezUQI/AAAAAAAAAME/ZbSJqTCft84/s1600/pensar-89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4939" y="1735832"/>
            <a:ext cx="6769124" cy="4797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6 CuadroTexto"/>
          <p:cNvSpPr txBox="1">
            <a:spLocks noChangeArrowheads="1"/>
          </p:cNvSpPr>
          <p:nvPr/>
        </p:nvSpPr>
        <p:spPr bwMode="auto">
          <a:xfrm>
            <a:off x="5651500" y="5287963"/>
            <a:ext cx="33845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9600" b="1">
                <a:solidFill>
                  <a:srgbClr val="C00000"/>
                </a:solidFill>
                <a:latin typeface="Calibri" pitchFamily="34" charset="0"/>
              </a:rPr>
              <a:t>¿¿??</a:t>
            </a:r>
          </a:p>
        </p:txBody>
      </p:sp>
      <p:sp>
        <p:nvSpPr>
          <p:cNvPr id="21510" name="1 CuadroTexto"/>
          <p:cNvSpPr txBox="1">
            <a:spLocks noChangeArrowheads="1"/>
          </p:cNvSpPr>
          <p:nvPr/>
        </p:nvSpPr>
        <p:spPr bwMode="auto">
          <a:xfrm>
            <a:off x="846427" y="1089720"/>
            <a:ext cx="74898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3600" b="1" dirty="0">
                <a:latin typeface="Calibri" pitchFamily="34" charset="0"/>
              </a:rPr>
              <a:t>¿Qué </a:t>
            </a:r>
            <a:r>
              <a:rPr lang="es-ES" sz="3600" b="1" dirty="0" smtClean="0">
                <a:latin typeface="Calibri" pitchFamily="34" charset="0"/>
              </a:rPr>
              <a:t>puede </a:t>
            </a:r>
            <a:r>
              <a:rPr lang="es-ES" sz="3600" b="1" dirty="0">
                <a:latin typeface="Calibri" pitchFamily="34" charset="0"/>
              </a:rPr>
              <a:t>hacer?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1439119" y="375896"/>
            <a:ext cx="59046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/>
              <a:t>Alumnado</a:t>
            </a:r>
            <a:endParaRPr lang="es-E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0" y="188913"/>
            <a:ext cx="9144000" cy="641350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600" b="1">
                <a:solidFill>
                  <a:srgbClr val="C00000"/>
                </a:solidFill>
                <a:latin typeface="Calibri" pitchFamily="34" charset="0"/>
              </a:rPr>
              <a:t>Conocer</a:t>
            </a:r>
            <a:r>
              <a:rPr lang="es-ES" sz="3600" b="1">
                <a:latin typeface="Calibri" pitchFamily="34" charset="0"/>
              </a:rPr>
              <a:t> </a:t>
            </a:r>
            <a:r>
              <a:rPr lang="es-ES" sz="2800" b="1">
                <a:latin typeface="Calibri" pitchFamily="34" charset="0"/>
              </a:rPr>
              <a:t>mi pueblo, ciudad, municipio …</a:t>
            </a:r>
            <a:endParaRPr lang="es-ES" sz="2800" b="1">
              <a:solidFill>
                <a:srgbClr val="CC0000"/>
              </a:solidFill>
              <a:latin typeface="Calibri" pitchFamily="34" charset="0"/>
            </a:endParaRPr>
          </a:p>
        </p:txBody>
      </p:sp>
      <p:pic>
        <p:nvPicPr>
          <p:cNvPr id="22531" name="2 Imagen" descr="BILBA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14413"/>
            <a:ext cx="9144000" cy="584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2843213" y="5805488"/>
            <a:ext cx="3816350" cy="522287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800" b="1" dirty="0">
                <a:latin typeface="+mj-lt"/>
                <a:hlinkClick r:id="rId3"/>
              </a:rPr>
              <a:t>GOOGLE MAPS</a:t>
            </a:r>
            <a:endParaRPr lang="es-ES" sz="28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0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2057400" cy="196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10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71800"/>
            <a:ext cx="1752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102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76800"/>
            <a:ext cx="2078038" cy="197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Text Box 2"/>
          <p:cNvSpPr txBox="1">
            <a:spLocks noChangeArrowheads="1"/>
          </p:cNvSpPr>
          <p:nvPr/>
        </p:nvSpPr>
        <p:spPr bwMode="auto">
          <a:xfrm>
            <a:off x="0" y="188913"/>
            <a:ext cx="9144000" cy="1066800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200" b="1">
                <a:solidFill>
                  <a:srgbClr val="CC0000"/>
                </a:solidFill>
                <a:latin typeface="Calibri" pitchFamily="34" charset="0"/>
              </a:rPr>
              <a:t>Leer</a:t>
            </a:r>
            <a:r>
              <a:rPr lang="es-ES" sz="2400" b="1">
                <a:latin typeface="Calibri" pitchFamily="34" charset="0"/>
              </a:rPr>
              <a:t> periódicos de España y del mundo, </a:t>
            </a:r>
            <a:r>
              <a:rPr lang="es-ES" sz="3200" b="1">
                <a:solidFill>
                  <a:srgbClr val="CC0000"/>
                </a:solidFill>
                <a:latin typeface="Calibri" pitchFamily="34" charset="0"/>
              </a:rPr>
              <a:t>ver</a:t>
            </a:r>
            <a:r>
              <a:rPr lang="es-ES" sz="2400" b="1">
                <a:latin typeface="Calibri" pitchFamily="34" charset="0"/>
              </a:rPr>
              <a:t>  y </a:t>
            </a:r>
            <a:r>
              <a:rPr lang="es-ES" sz="3200" b="1">
                <a:solidFill>
                  <a:srgbClr val="CC0000"/>
                </a:solidFill>
                <a:latin typeface="Calibri" pitchFamily="34" charset="0"/>
              </a:rPr>
              <a:t>escuchar</a:t>
            </a:r>
            <a:r>
              <a:rPr lang="es-ES" sz="2400" b="1">
                <a:latin typeface="Calibri" pitchFamily="34" charset="0"/>
              </a:rPr>
              <a:t> telediarios, </a:t>
            </a:r>
            <a:r>
              <a:rPr lang="es-ES" sz="3200" b="1">
                <a:solidFill>
                  <a:srgbClr val="CC0000"/>
                </a:solidFill>
                <a:latin typeface="Calibri" pitchFamily="34" charset="0"/>
              </a:rPr>
              <a:t>escuchar</a:t>
            </a:r>
            <a:r>
              <a:rPr lang="es-ES" sz="2400" b="1">
                <a:latin typeface="Calibri" pitchFamily="34" charset="0"/>
              </a:rPr>
              <a:t> programas de radio</a:t>
            </a:r>
          </a:p>
        </p:txBody>
      </p:sp>
      <p:sp>
        <p:nvSpPr>
          <p:cNvPr id="23562" name="Text Box 1031"/>
          <p:cNvSpPr txBox="1">
            <a:spLocks noChangeArrowheads="1"/>
          </p:cNvSpPr>
          <p:nvPr/>
        </p:nvSpPr>
        <p:spPr bwMode="auto">
          <a:xfrm>
            <a:off x="2133600" y="1484313"/>
            <a:ext cx="7010400" cy="3441700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>
                <a:latin typeface="Calibri" pitchFamily="34" charset="0"/>
              </a:rPr>
              <a:t>¿Qué pueden hacer los</a:t>
            </a:r>
            <a:r>
              <a:rPr lang="es-ES" sz="2800" b="1">
                <a:solidFill>
                  <a:srgbClr val="CC0000"/>
                </a:solidFill>
                <a:latin typeface="Calibri" pitchFamily="34" charset="0"/>
              </a:rPr>
              <a:t> </a:t>
            </a:r>
            <a:r>
              <a:rPr lang="es-ES" sz="3600" b="1">
                <a:solidFill>
                  <a:srgbClr val="CC0000"/>
                </a:solidFill>
                <a:latin typeface="Calibri" pitchFamily="34" charset="0"/>
              </a:rPr>
              <a:t>alumn@s?:</a:t>
            </a:r>
            <a:endParaRPr lang="es-ES" sz="3600" b="1">
              <a:latin typeface="Calibri" pitchFamily="34" charset="0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es-ES" sz="2400" b="1">
                <a:solidFill>
                  <a:srgbClr val="CC0000"/>
                </a:solidFill>
                <a:latin typeface="Calibri" pitchFamily="34" charset="0"/>
              </a:rPr>
              <a:t>Contrastar</a:t>
            </a:r>
            <a:r>
              <a:rPr lang="es-ES" sz="2000" b="1">
                <a:latin typeface="Calibri" pitchFamily="34" charset="0"/>
              </a:rPr>
              <a:t> cómo se explica una misma noticia en los diferentes periódicos y canales de televisión</a:t>
            </a: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es-ES" sz="2400" b="1">
                <a:solidFill>
                  <a:srgbClr val="CC0000"/>
                </a:solidFill>
                <a:latin typeface="Calibri" pitchFamily="34" charset="0"/>
              </a:rPr>
              <a:t>Trabajar</a:t>
            </a:r>
            <a:r>
              <a:rPr lang="es-ES" sz="2000" b="1">
                <a:latin typeface="Calibri" pitchFamily="34" charset="0"/>
              </a:rPr>
              <a:t> la comprensión oral y escrita</a:t>
            </a: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es-ES" sz="2400" b="1">
                <a:solidFill>
                  <a:srgbClr val="CC0000"/>
                </a:solidFill>
                <a:latin typeface="Calibri" pitchFamily="34" charset="0"/>
              </a:rPr>
              <a:t>Debatir</a:t>
            </a:r>
            <a:r>
              <a:rPr lang="es-ES" sz="2000" b="1">
                <a:latin typeface="Calibri" pitchFamily="34" charset="0"/>
              </a:rPr>
              <a:t>, fomentando la interacción oral</a:t>
            </a: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es-ES" sz="2400" b="1">
                <a:solidFill>
                  <a:srgbClr val="CC0000"/>
                </a:solidFill>
                <a:latin typeface="Calibri" pitchFamily="34" charset="0"/>
              </a:rPr>
              <a:t>Aprender</a:t>
            </a:r>
            <a:r>
              <a:rPr lang="es-ES" sz="2000" b="1">
                <a:latin typeface="Calibri" pitchFamily="34" charset="0"/>
              </a:rPr>
              <a:t> valores ciudadanos: opinar, argumentar, proponer soluciones, tener empatía, ... </a:t>
            </a:r>
          </a:p>
        </p:txBody>
      </p:sp>
      <p:sp>
        <p:nvSpPr>
          <p:cNvPr id="23563" name="Text Box 1030"/>
          <p:cNvSpPr txBox="1">
            <a:spLocks noChangeArrowheads="1"/>
          </p:cNvSpPr>
          <p:nvPr/>
        </p:nvSpPr>
        <p:spPr bwMode="auto">
          <a:xfrm>
            <a:off x="2051050" y="5013325"/>
            <a:ext cx="6934200" cy="1552575"/>
          </a:xfrm>
          <a:prstGeom prst="rect">
            <a:avLst/>
          </a:prstGeom>
          <a:solidFill>
            <a:srgbClr val="BED395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>
                <a:solidFill>
                  <a:schemeClr val="bg1"/>
                </a:solidFill>
              </a:rPr>
              <a:t>     </a:t>
            </a:r>
            <a:r>
              <a:rPr lang="es-ES" sz="2400" b="1">
                <a:solidFill>
                  <a:schemeClr val="bg1"/>
                </a:solidFill>
                <a:hlinkClick r:id="rId5"/>
              </a:rPr>
              <a:t>Gaur egun</a:t>
            </a:r>
            <a:r>
              <a:rPr lang="es-ES" sz="2400" b="1">
                <a:solidFill>
                  <a:schemeClr val="bg1"/>
                </a:solidFill>
              </a:rPr>
              <a:t> </a:t>
            </a:r>
            <a:r>
              <a:rPr lang="es-ES" sz="2400" b="1"/>
              <a:t>(albistegiak)</a:t>
            </a:r>
            <a:r>
              <a:rPr lang="es-ES" sz="2400" b="1">
                <a:solidFill>
                  <a:schemeClr val="bg1"/>
                </a:solidFill>
              </a:rPr>
              <a:t> </a:t>
            </a:r>
            <a:r>
              <a:rPr lang="es-ES" sz="2400" b="1">
                <a:solidFill>
                  <a:schemeClr val="bg1"/>
                </a:solidFill>
                <a:hlinkClick r:id="rId6"/>
              </a:rPr>
              <a:t>Telediarios</a:t>
            </a:r>
            <a:endParaRPr lang="es-ES" sz="2400" b="1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s-ES" sz="2400" b="1">
                <a:solidFill>
                  <a:schemeClr val="bg1"/>
                </a:solidFill>
                <a:hlinkClick r:id="rId7"/>
              </a:rPr>
              <a:t>Albisteak</a:t>
            </a:r>
            <a:r>
              <a:rPr lang="es-ES" sz="2400" b="1">
                <a:solidFill>
                  <a:schemeClr val="bg1"/>
                </a:solidFill>
              </a:rPr>
              <a:t>    </a:t>
            </a:r>
            <a:r>
              <a:rPr lang="es-ES" sz="2400" b="1">
                <a:solidFill>
                  <a:schemeClr val="bg1"/>
                </a:solidFill>
                <a:hlinkClick r:id="rId8"/>
              </a:rPr>
              <a:t>Audioak</a:t>
            </a:r>
            <a:endParaRPr lang="es-ES" sz="2400" b="1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s-ES" sz="2400" b="1">
                <a:solidFill>
                  <a:schemeClr val="bg1"/>
                </a:solidFill>
                <a:hlinkClick r:id="rId9"/>
              </a:rPr>
              <a:t>Periódicos de España y del mundo</a:t>
            </a:r>
            <a:endParaRPr lang="es-E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" descr="http://www.rena.edu.ve/SegundaEtapa/Geografia/Imagenes/Movimento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713"/>
            <a:ext cx="363537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http://www.bloqueteros.com/wp-content/uploads/2010/05/traslaci%C3%B3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6338"/>
            <a:ext cx="5032375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12 Imagen" descr="TIERRA.jpg">
            <a:hlinkClick r:id="rId4"/>
          </p:cNvPr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43413" y="692150"/>
            <a:ext cx="470058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13 Imagen" descr="ECLIPSE.jpg">
            <a:hlinkClick r:id="rId6"/>
          </p:cNvPr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3800" y="3933825"/>
            <a:ext cx="4140200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4" name="AutoShape 3"/>
          <p:cNvSpPr>
            <a:spLocks noChangeArrowheads="1"/>
          </p:cNvSpPr>
          <p:nvPr/>
        </p:nvSpPr>
        <p:spPr bwMode="auto">
          <a:xfrm>
            <a:off x="5364163" y="6165850"/>
            <a:ext cx="3600450" cy="358775"/>
          </a:xfrm>
          <a:prstGeom prst="bevel">
            <a:avLst>
              <a:gd name="adj" fmla="val 12500"/>
            </a:avLst>
          </a:prstGeom>
          <a:solidFill>
            <a:srgbClr val="E7E3C3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4D0000"/>
            </a:prstShdw>
          </a:effectLst>
        </p:spPr>
        <p:txBody>
          <a:bodyPr wrap="none" anchor="ctr"/>
          <a:lstStyle/>
          <a:p>
            <a:pPr algn="ctr"/>
            <a:r>
              <a:rPr lang="es-ES" sz="1600" b="1">
                <a:latin typeface="Calibri" pitchFamily="34" charset="0"/>
              </a:rPr>
              <a:t>Hago clic sobre la imagen</a:t>
            </a:r>
          </a:p>
        </p:txBody>
      </p:sp>
      <p:sp>
        <p:nvSpPr>
          <p:cNvPr id="24585" name="AutoShape 3"/>
          <p:cNvSpPr>
            <a:spLocks noChangeArrowheads="1"/>
          </p:cNvSpPr>
          <p:nvPr/>
        </p:nvSpPr>
        <p:spPr bwMode="auto">
          <a:xfrm>
            <a:off x="5543550" y="3213100"/>
            <a:ext cx="3600450" cy="360363"/>
          </a:xfrm>
          <a:prstGeom prst="bevel">
            <a:avLst>
              <a:gd name="adj" fmla="val 12500"/>
            </a:avLst>
          </a:prstGeom>
          <a:solidFill>
            <a:srgbClr val="E7E3C3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4D0000"/>
            </a:prstShdw>
          </a:effectLst>
        </p:spPr>
        <p:txBody>
          <a:bodyPr wrap="none" anchor="ctr"/>
          <a:lstStyle/>
          <a:p>
            <a:pPr algn="ctr"/>
            <a:r>
              <a:rPr lang="es-ES" sz="1600" b="1">
                <a:latin typeface="Calibri" pitchFamily="34" charset="0"/>
              </a:rPr>
              <a:t>Hago clic sobre la imagen</a:t>
            </a:r>
          </a:p>
        </p:txBody>
      </p:sp>
      <p:sp>
        <p:nvSpPr>
          <p:cNvPr id="24589" name="Text Box 2"/>
          <p:cNvSpPr txBox="1">
            <a:spLocks noChangeArrowheads="1"/>
          </p:cNvSpPr>
          <p:nvPr/>
        </p:nvSpPr>
        <p:spPr bwMode="auto">
          <a:xfrm>
            <a:off x="0" y="404813"/>
            <a:ext cx="9144000" cy="711200"/>
          </a:xfrm>
          <a:prstGeom prst="rect">
            <a:avLst/>
          </a:prstGeom>
          <a:solidFill>
            <a:srgbClr val="CDC6A3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4000" b="1">
                <a:solidFill>
                  <a:srgbClr val="CC0000"/>
                </a:solidFill>
                <a:latin typeface="Calibri" pitchFamily="34" charset="0"/>
              </a:rPr>
              <a:t>Entender</a:t>
            </a:r>
            <a:r>
              <a:rPr lang="es-ES" sz="3200" b="1">
                <a:solidFill>
                  <a:srgbClr val="CC0000"/>
                </a:solidFill>
                <a:latin typeface="Calibri" pitchFamily="34" charset="0"/>
              </a:rPr>
              <a:t> </a:t>
            </a:r>
            <a:r>
              <a:rPr lang="es-ES" sz="3200" b="1">
                <a:latin typeface="Calibri" pitchFamily="34" charset="0"/>
              </a:rPr>
              <a:t>mejor algunos conceptos …</a:t>
            </a:r>
          </a:p>
        </p:txBody>
      </p:sp>
      <p:sp>
        <p:nvSpPr>
          <p:cNvPr id="24590" name="10 CuadroTexto"/>
          <p:cNvSpPr txBox="1">
            <a:spLocks noChangeArrowheads="1"/>
          </p:cNvSpPr>
          <p:nvPr/>
        </p:nvSpPr>
        <p:spPr bwMode="auto">
          <a:xfrm>
            <a:off x="0" y="3284538"/>
            <a:ext cx="5364163" cy="830997"/>
          </a:xfrm>
          <a:prstGeom prst="rect">
            <a:avLst/>
          </a:prstGeom>
          <a:solidFill>
            <a:srgbClr val="BED395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hlinkClick r:id="rId8"/>
              </a:rPr>
              <a:t>Movimiento de rotación-traslación</a:t>
            </a:r>
            <a:endParaRPr lang="es-ES" sz="2400" b="1" dirty="0">
              <a:solidFill>
                <a:schemeClr val="bg1"/>
              </a:solidFill>
            </a:endParaRPr>
          </a:p>
          <a:p>
            <a:pPr algn="ctr"/>
            <a:r>
              <a:rPr lang="es-ES" sz="2400" b="1" dirty="0">
                <a:solidFill>
                  <a:schemeClr val="bg1"/>
                </a:solidFill>
                <a:hlinkClick r:id="rId9"/>
              </a:rPr>
              <a:t>Eclipse</a:t>
            </a:r>
            <a:endParaRPr lang="es-E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pobladores.com/data/pobladores.com/al/_s/al_sobek/channels/los_hijos_de_gizeh/images/002egip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50"/>
            <a:ext cx="3713163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4" descr="http://cpmeejea.educa.aragon.es/campesino_small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708275"/>
            <a:ext cx="952500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6" descr="campesina2.jpg (23447 bytes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2546350"/>
            <a:ext cx="95250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7 CuadroTexto"/>
          <p:cNvSpPr txBox="1">
            <a:spLocks noChangeArrowheads="1"/>
          </p:cNvSpPr>
          <p:nvPr/>
        </p:nvSpPr>
        <p:spPr bwMode="auto">
          <a:xfrm>
            <a:off x="3492500" y="1125538"/>
            <a:ext cx="5651500" cy="13239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ES" sz="2000" b="0" dirty="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ES" sz="2000" b="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s-ES" altLang="es-ES" sz="2000" b="0" dirty="0">
                <a:solidFill>
                  <a:schemeClr val="bg1"/>
                </a:solidFill>
                <a:latin typeface="Arial" charset="0"/>
                <a:hlinkClick r:id="rId5"/>
              </a:rPr>
              <a:t>La moda en la Edad Media</a:t>
            </a:r>
            <a:endParaRPr lang="es-ES" altLang="es-ES" sz="2000" b="0" dirty="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ES" sz="2000" b="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s-ES" altLang="es-ES" sz="2000" b="0" dirty="0">
                <a:solidFill>
                  <a:schemeClr val="bg1"/>
                </a:solidFill>
                <a:latin typeface="Arial" charset="0"/>
                <a:hlinkClick r:id="rId6"/>
              </a:rPr>
              <a:t>Monumentos funerarios en Egipto</a:t>
            </a:r>
            <a:endParaRPr lang="es-ES" altLang="es-ES" sz="2000" b="0" dirty="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ES" sz="2000" b="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s-ES" altLang="es-ES" sz="2000" b="0" dirty="0">
                <a:solidFill>
                  <a:schemeClr val="bg1"/>
                </a:solidFill>
                <a:latin typeface="Arial" charset="0"/>
                <a:hlinkClick r:id="rId7"/>
              </a:rPr>
              <a:t>El Impresionismo</a:t>
            </a:r>
            <a:endParaRPr lang="es-ES" altLang="es-ES" sz="2000" b="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33798" name="Picture 12" descr="http://4.bp.blogspot.com/_fDauylRSRIo/Sv1QNHYIccI/AAAAAAAAF0I/GA5ovnXdViU/s400/van%2520gogh%2520la%2520habitacion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2708275"/>
            <a:ext cx="3306763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16" descr="http://justpaste.it/files/wklejtekst/lirios_de_van_gogh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4841875"/>
            <a:ext cx="255587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11" descr="http://salonhogar.net/Salones/Historia/4-6/Alta_Edad_Media/mampato-baja-edad-media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4841875"/>
            <a:ext cx="3270250" cy="1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0" y="188913"/>
            <a:ext cx="9144000" cy="641350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600" b="1" dirty="0">
                <a:latin typeface="Calibri" pitchFamily="34" charset="0"/>
              </a:rPr>
              <a:t> … </a:t>
            </a:r>
            <a:r>
              <a:rPr lang="es-ES" sz="3600" b="1" dirty="0" smtClean="0">
                <a:latin typeface="Calibri" pitchFamily="34" charset="0"/>
              </a:rPr>
              <a:t>un momento histórico </a:t>
            </a:r>
            <a:r>
              <a:rPr lang="es-ES" sz="3600" b="1" dirty="0">
                <a:latin typeface="Calibri" pitchFamily="34" charset="0"/>
              </a:rPr>
              <a:t>…</a:t>
            </a:r>
            <a:endParaRPr lang="es-ES" sz="40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25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0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466725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10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67125"/>
            <a:ext cx="4643438" cy="3190875"/>
          </a:xfrm>
          <a:prstGeom prst="rect">
            <a:avLst/>
          </a:prstGeom>
          <a:solidFill>
            <a:srgbClr val="DCE2F4"/>
          </a:solidFill>
          <a:ln w="9525">
            <a:noFill/>
            <a:miter lim="800000"/>
            <a:headEnd/>
            <a:tailEnd/>
          </a:ln>
        </p:spPr>
      </p:pic>
      <p:pic>
        <p:nvPicPr>
          <p:cNvPr id="26628" name="Picture 10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685800"/>
            <a:ext cx="4495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 Box 1033"/>
          <p:cNvSpPr txBox="1">
            <a:spLocks noChangeArrowheads="1"/>
          </p:cNvSpPr>
          <p:nvPr/>
        </p:nvSpPr>
        <p:spPr bwMode="auto">
          <a:xfrm>
            <a:off x="0" y="3933825"/>
            <a:ext cx="4859338" cy="376238"/>
          </a:xfrm>
          <a:prstGeom prst="rect">
            <a:avLst/>
          </a:prstGeom>
          <a:solidFill>
            <a:srgbClr val="DCE2F4"/>
          </a:solidFill>
          <a:ln w="9525">
            <a:solidFill>
              <a:srgbClr val="DCE2F4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>
                <a:hlinkClick r:id="rId5"/>
              </a:rPr>
              <a:t>LOS PAISAJES DE EUROPA Y ESPAÑA</a:t>
            </a:r>
            <a:endParaRPr lang="es-ES"/>
          </a:p>
        </p:txBody>
      </p:sp>
      <p:sp>
        <p:nvSpPr>
          <p:cNvPr id="26631" name="7 CuadroTexto"/>
          <p:cNvSpPr txBox="1">
            <a:spLocks noChangeArrowheads="1"/>
          </p:cNvSpPr>
          <p:nvPr/>
        </p:nvSpPr>
        <p:spPr bwMode="auto">
          <a:xfrm>
            <a:off x="0" y="2781300"/>
            <a:ext cx="3995738" cy="366713"/>
          </a:xfrm>
          <a:prstGeom prst="rect">
            <a:avLst/>
          </a:prstGeom>
          <a:solidFill>
            <a:srgbClr val="F8F4BE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>
                <a:hlinkClick r:id="rId6"/>
              </a:rPr>
              <a:t>PAISAJES DE ESPAÑA</a:t>
            </a:r>
            <a:endParaRPr lang="es-ES"/>
          </a:p>
        </p:txBody>
      </p:sp>
      <p:sp>
        <p:nvSpPr>
          <p:cNvPr id="26632" name="Text Box 2"/>
          <p:cNvSpPr txBox="1">
            <a:spLocks noChangeArrowheads="1"/>
          </p:cNvSpPr>
          <p:nvPr/>
        </p:nvSpPr>
        <p:spPr bwMode="auto">
          <a:xfrm>
            <a:off x="0" y="188913"/>
            <a:ext cx="9144000" cy="701675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600" b="1">
                <a:latin typeface="Calibri" pitchFamily="34" charset="0"/>
              </a:rPr>
              <a:t> </a:t>
            </a:r>
            <a:r>
              <a:rPr lang="es-ES" sz="4000" b="1">
                <a:latin typeface="Calibri" pitchFamily="34" charset="0"/>
              </a:rPr>
              <a:t>...o paisajes...</a:t>
            </a:r>
          </a:p>
        </p:txBody>
      </p:sp>
      <p:sp>
        <p:nvSpPr>
          <p:cNvPr id="26633" name="Text Box 10"/>
          <p:cNvSpPr txBox="1">
            <a:spLocks noChangeArrowheads="1"/>
          </p:cNvSpPr>
          <p:nvPr/>
        </p:nvSpPr>
        <p:spPr bwMode="auto">
          <a:xfrm>
            <a:off x="4284663" y="2636838"/>
            <a:ext cx="4535487" cy="366712"/>
          </a:xfrm>
          <a:prstGeom prst="rect">
            <a:avLst/>
          </a:prstGeom>
          <a:solidFill>
            <a:srgbClr val="EDB9DA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8E6F83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>
                <a:hlinkClick r:id="rId7"/>
              </a:rPr>
              <a:t>CLIMAS DE ESPAÑA</a:t>
            </a:r>
            <a:endParaRPr lang="es-ES"/>
          </a:p>
        </p:txBody>
      </p:sp>
      <p:sp>
        <p:nvSpPr>
          <p:cNvPr id="26634" name="Text Box 11"/>
          <p:cNvSpPr txBox="1">
            <a:spLocks noChangeArrowheads="1"/>
          </p:cNvSpPr>
          <p:nvPr/>
        </p:nvSpPr>
        <p:spPr bwMode="auto">
          <a:xfrm>
            <a:off x="5292725" y="3284538"/>
            <a:ext cx="3167063" cy="366712"/>
          </a:xfrm>
          <a:prstGeom prst="rect">
            <a:avLst/>
          </a:prstGeom>
          <a:solidFill>
            <a:srgbClr val="C1E5B9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4896F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>
                <a:hlinkClick r:id="rId8"/>
              </a:rPr>
              <a:t>LOS CLIMAS DE EUROPA</a:t>
            </a:r>
            <a:endParaRPr lang="es-ES"/>
          </a:p>
        </p:txBody>
      </p:sp>
      <p:sp>
        <p:nvSpPr>
          <p:cNvPr id="26636" name="Text Box 10"/>
          <p:cNvSpPr txBox="1">
            <a:spLocks noChangeArrowheads="1"/>
          </p:cNvSpPr>
          <p:nvPr/>
        </p:nvSpPr>
        <p:spPr bwMode="auto">
          <a:xfrm>
            <a:off x="4643438" y="3870325"/>
            <a:ext cx="4500562" cy="2987675"/>
          </a:xfrm>
          <a:prstGeom prst="rect">
            <a:avLst/>
          </a:prstGeom>
          <a:solidFill>
            <a:srgbClr val="FFCD9B"/>
          </a:solidFill>
          <a:ln w="9525">
            <a:solidFill>
              <a:srgbClr val="00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" b="1"/>
          </a:p>
          <a:p>
            <a:pPr>
              <a:spcBef>
                <a:spcPct val="50000"/>
              </a:spcBef>
            </a:pPr>
            <a:r>
              <a:rPr lang="es-ES" b="1"/>
              <a:t>Los alumnos, de uno en uno, salen a la pizarra, señalando los</a:t>
            </a:r>
            <a:r>
              <a:rPr lang="es-ES" b="1">
                <a:solidFill>
                  <a:schemeClr val="bg1"/>
                </a:solidFill>
              </a:rPr>
              <a:t> </a:t>
            </a:r>
            <a:r>
              <a:rPr lang="es-ES" b="1">
                <a:solidFill>
                  <a:srgbClr val="A45200"/>
                </a:solidFill>
              </a:rPr>
              <a:t>diferentes elementos del paisaje</a:t>
            </a:r>
            <a:r>
              <a:rPr lang="es-ES" b="1">
                <a:solidFill>
                  <a:schemeClr val="bg1"/>
                </a:solidFill>
              </a:rPr>
              <a:t> </a:t>
            </a:r>
            <a:r>
              <a:rPr lang="es-ES" b="1"/>
              <a:t>y</a:t>
            </a:r>
            <a:r>
              <a:rPr lang="es-ES" b="1">
                <a:solidFill>
                  <a:schemeClr val="bg1"/>
                </a:solidFill>
              </a:rPr>
              <a:t> </a:t>
            </a:r>
            <a:r>
              <a:rPr lang="es-ES" b="1">
                <a:solidFill>
                  <a:srgbClr val="A45200"/>
                </a:solidFill>
              </a:rPr>
              <a:t>relacionando el paisaje con el clima. </a:t>
            </a:r>
          </a:p>
          <a:p>
            <a:pPr>
              <a:spcBef>
                <a:spcPct val="50000"/>
              </a:spcBef>
            </a:pPr>
            <a:r>
              <a:rPr lang="es-ES" b="1">
                <a:solidFill>
                  <a:srgbClr val="A45200"/>
                </a:solidFill>
              </a:rPr>
              <a:t>Sitúan en un mapa</a:t>
            </a:r>
            <a:r>
              <a:rPr lang="es-ES" b="1">
                <a:solidFill>
                  <a:schemeClr val="bg1"/>
                </a:solidFill>
              </a:rPr>
              <a:t> </a:t>
            </a:r>
            <a:r>
              <a:rPr lang="es-ES" b="1"/>
              <a:t>de la Península este paisaje.</a:t>
            </a:r>
          </a:p>
          <a:p>
            <a:pPr>
              <a:spcBef>
                <a:spcPct val="50000"/>
              </a:spcBef>
            </a:pPr>
            <a:r>
              <a:rPr lang="es-ES" b="1"/>
              <a:t>Es muy importante la</a:t>
            </a:r>
            <a:r>
              <a:rPr lang="es-ES" b="1">
                <a:solidFill>
                  <a:schemeClr val="bg1"/>
                </a:solidFill>
              </a:rPr>
              <a:t> </a:t>
            </a:r>
            <a:r>
              <a:rPr lang="es-ES" b="1">
                <a:solidFill>
                  <a:srgbClr val="A45200"/>
                </a:solidFill>
              </a:rPr>
              <a:t>ayuda entre los alumnos.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AutoShape 3"/>
          <p:cNvSpPr>
            <a:spLocks noChangeArrowheads="1"/>
          </p:cNvSpPr>
          <p:nvPr/>
        </p:nvSpPr>
        <p:spPr bwMode="auto">
          <a:xfrm>
            <a:off x="1835150" y="6165850"/>
            <a:ext cx="5832475" cy="358775"/>
          </a:xfrm>
          <a:prstGeom prst="bevel">
            <a:avLst>
              <a:gd name="adj" fmla="val 12500"/>
            </a:avLst>
          </a:prstGeom>
          <a:solidFill>
            <a:srgbClr val="E7E3C3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4D0000"/>
            </a:prstShdw>
          </a:effectLst>
        </p:spPr>
        <p:txBody>
          <a:bodyPr wrap="none" anchor="ctr"/>
          <a:lstStyle/>
          <a:p>
            <a:pPr algn="ctr"/>
            <a:r>
              <a:rPr lang="es-ES" sz="2800" b="1">
                <a:latin typeface="Calibri" pitchFamily="34" charset="0"/>
              </a:rPr>
              <a:t>Hago clic sobre la imagen</a:t>
            </a:r>
          </a:p>
        </p:txBody>
      </p:sp>
      <p:sp>
        <p:nvSpPr>
          <p:cNvPr id="27652" name="Text Box 2"/>
          <p:cNvSpPr txBox="1">
            <a:spLocks noChangeArrowheads="1"/>
          </p:cNvSpPr>
          <p:nvPr/>
        </p:nvSpPr>
        <p:spPr bwMode="auto">
          <a:xfrm>
            <a:off x="0" y="188913"/>
            <a:ext cx="9144000" cy="579437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200" b="1">
                <a:solidFill>
                  <a:srgbClr val="C00000"/>
                </a:solidFill>
                <a:latin typeface="Calibri" pitchFamily="34" charset="0"/>
              </a:rPr>
              <a:t>Conocer </a:t>
            </a:r>
            <a:r>
              <a:rPr lang="es-ES" sz="2800" b="1">
                <a:latin typeface="Calibri" pitchFamily="34" charset="0"/>
              </a:rPr>
              <a:t>lo que no aparece en el libro de texto</a:t>
            </a:r>
          </a:p>
        </p:txBody>
      </p:sp>
      <p:pic>
        <p:nvPicPr>
          <p:cNvPr id="27655" name="Picture 7" descr="Dibujo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908050"/>
            <a:ext cx="8378825" cy="5153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895600"/>
            <a:ext cx="56388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4" descr="C:\Documents and Settings\ir015252ag\Mis documentos\Mis imágenes\PANTALLA BLANC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381000"/>
            <a:ext cx="5029200" cy="218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4 Imagen" descr="OJO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2205038"/>
            <a:ext cx="1143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 Box 2"/>
          <p:cNvSpPr txBox="1">
            <a:spLocks noChangeArrowheads="1"/>
          </p:cNvSpPr>
          <p:nvPr/>
        </p:nvSpPr>
        <p:spPr bwMode="auto">
          <a:xfrm>
            <a:off x="0" y="6019800"/>
            <a:ext cx="9144000" cy="396875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s-ES" sz="2000" b="1" dirty="0">
                <a:latin typeface="+mn-lt"/>
                <a:cs typeface="+mn-cs"/>
                <a:hlinkClick r:id="rId5"/>
              </a:rPr>
              <a:t>Diferencia entre pizarra digital y pizarra digital interactiva</a:t>
            </a:r>
            <a:endParaRPr lang="es-ES" sz="2000" b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 descr="http://2.bp.blogspot.com/-R8zuRNnmQtM/VPcLvzkVBhI/AAAAAAAAWfM/mPB9c2z01nM/s1600/kandinsky.comp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8" y="847624"/>
            <a:ext cx="3420533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188913"/>
            <a:ext cx="9144000" cy="646331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600" b="1" dirty="0" smtClean="0">
                <a:solidFill>
                  <a:srgbClr val="C00000"/>
                </a:solidFill>
                <a:latin typeface="Calibri" pitchFamily="34" charset="0"/>
              </a:rPr>
              <a:t>Escuchar </a:t>
            </a:r>
            <a:r>
              <a:rPr lang="es-ES" sz="3600" b="1" dirty="0" smtClean="0">
                <a:latin typeface="Calibri" pitchFamily="34" charset="0"/>
              </a:rPr>
              <a:t>música y ser </a:t>
            </a:r>
            <a:r>
              <a:rPr lang="es-ES" sz="3600" b="1" dirty="0" err="1" smtClean="0">
                <a:latin typeface="Calibri" pitchFamily="34" charset="0"/>
              </a:rPr>
              <a:t>creativ</a:t>
            </a:r>
            <a:r>
              <a:rPr lang="es-ES" sz="3600" b="1" dirty="0" smtClean="0">
                <a:latin typeface="Calibri" pitchFamily="34" charset="0"/>
              </a:rPr>
              <a:t>@</a:t>
            </a:r>
            <a:endParaRPr lang="es-ES" sz="4000" dirty="0">
              <a:solidFill>
                <a:srgbClr val="C00000"/>
              </a:solidFill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3429211" y="1268760"/>
            <a:ext cx="5535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D</a:t>
            </a:r>
            <a:r>
              <a:rPr lang="es-ES" dirty="0" smtClean="0"/>
              <a:t>ibujar y pintar mientras escuchamos música. Conocemos la pintura de Kandinsky</a:t>
            </a:r>
            <a:endParaRPr lang="es-ES" dirty="0"/>
          </a:p>
        </p:txBody>
      </p:sp>
      <p:sp>
        <p:nvSpPr>
          <p:cNvPr id="3" name="2 CuadroTexto"/>
          <p:cNvSpPr txBox="1"/>
          <p:nvPr/>
        </p:nvSpPr>
        <p:spPr>
          <a:xfrm>
            <a:off x="4389773" y="2003198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hlinkClick r:id="rId3"/>
              </a:rPr>
              <a:t>Propuesta didáctica</a:t>
            </a:r>
            <a:endParaRPr lang="es-E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035324"/>
            <a:ext cx="4586225" cy="2152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5556009" y="5373216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hlinkClick r:id="rId5"/>
              </a:rPr>
              <a:t>Escuchando con la imaginación</a:t>
            </a:r>
            <a:endParaRPr lang="es-ES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13024"/>
            <a:ext cx="4500562" cy="252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395536" y="6021288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hlinkClick r:id="rId7"/>
              </a:rPr>
              <a:t>Oír y escribir, dibujar, crear, sentir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519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4143375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33800"/>
            <a:ext cx="41910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0" y="2590800"/>
            <a:ext cx="3124200" cy="1130300"/>
          </a:xfrm>
          <a:prstGeom prst="rect">
            <a:avLst/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ES" sz="1400" dirty="0">
                <a:solidFill>
                  <a:schemeClr val="bg1"/>
                </a:solidFill>
                <a:latin typeface="Arial" charset="0"/>
              </a:rPr>
              <a:t>Unidades de</a:t>
            </a:r>
            <a:r>
              <a:rPr lang="es-ES" altLang="es-ES" sz="1400" dirty="0">
                <a:latin typeface="Arial" charset="0"/>
              </a:rPr>
              <a:t> </a:t>
            </a:r>
            <a:r>
              <a:rPr lang="es-ES" altLang="es-ES" sz="1400" dirty="0" err="1">
                <a:latin typeface="Arial" charset="0"/>
                <a:hlinkClick r:id="rId4"/>
              </a:rPr>
              <a:t>Geografia</a:t>
            </a:r>
            <a:r>
              <a:rPr lang="es-ES" altLang="es-ES" sz="1400" dirty="0">
                <a:latin typeface="Arial" charset="0"/>
                <a:hlinkClick r:id="rId4"/>
              </a:rPr>
              <a:t> e Historia</a:t>
            </a:r>
            <a:endParaRPr lang="es-ES" altLang="es-ES" sz="1400" dirty="0">
              <a:latin typeface="Arial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ES" sz="1800" dirty="0">
                <a:latin typeface="Arial" charset="0"/>
                <a:hlinkClick r:id="rId5"/>
              </a:rPr>
              <a:t>El clima y el tiempo</a:t>
            </a:r>
            <a:endParaRPr lang="es-ES" altLang="es-ES" sz="1800" dirty="0">
              <a:latin typeface="Arial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ES" sz="1800" dirty="0">
                <a:latin typeface="Arial" charset="0"/>
                <a:hlinkClick r:id="rId6"/>
              </a:rPr>
              <a:t>El territorio</a:t>
            </a:r>
            <a:endParaRPr lang="es-ES" altLang="es-ES" sz="1800" dirty="0">
              <a:latin typeface="Arial" charset="0"/>
            </a:endParaRPr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3132138" y="533400"/>
            <a:ext cx="6011862" cy="4414838"/>
          </a:xfrm>
          <a:prstGeom prst="rect">
            <a:avLst/>
          </a:prstGeom>
          <a:solidFill>
            <a:srgbClr val="000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ES" sz="2800" b="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s-ES" altLang="es-ES" sz="2800" b="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ES" sz="2800" b="0">
                <a:solidFill>
                  <a:schemeClr val="bg1"/>
                </a:solidFill>
                <a:latin typeface="Arial" charset="0"/>
              </a:rPr>
              <a:t>                                       </a:t>
            </a:r>
            <a:r>
              <a:rPr lang="es-ES" altLang="es-ES" sz="2800">
                <a:solidFill>
                  <a:srgbClr val="FF9900"/>
                </a:solidFill>
                <a:latin typeface="Arial" charset="0"/>
              </a:rPr>
              <a:t>Profesor-a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s-ES" altLang="es-ES" sz="1800">
                <a:solidFill>
                  <a:schemeClr val="bg1"/>
                </a:solidFill>
                <a:latin typeface="Arial" charset="0"/>
              </a:rPr>
              <a:t> </a:t>
            </a:r>
            <a:r>
              <a:rPr lang="es-ES" altLang="es-ES" sz="1800">
                <a:solidFill>
                  <a:srgbClr val="FFA725"/>
                </a:solidFill>
                <a:latin typeface="Arial" charset="0"/>
              </a:rPr>
              <a:t>Presentar</a:t>
            </a:r>
            <a:r>
              <a:rPr lang="es-ES" altLang="es-ES" sz="1800">
                <a:solidFill>
                  <a:schemeClr val="bg1"/>
                </a:solidFill>
                <a:latin typeface="Arial" charset="0"/>
              </a:rPr>
              <a:t> un tema de otra manera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s-ES" altLang="es-ES" sz="1800">
                <a:solidFill>
                  <a:schemeClr val="bg1"/>
                </a:solidFill>
                <a:latin typeface="Arial" charset="0"/>
              </a:rPr>
              <a:t>Dar </a:t>
            </a:r>
            <a:r>
              <a:rPr lang="es-ES" altLang="es-ES" sz="1800">
                <a:solidFill>
                  <a:srgbClr val="FFA725"/>
                </a:solidFill>
                <a:latin typeface="Arial" charset="0"/>
              </a:rPr>
              <a:t>protagonismo</a:t>
            </a:r>
            <a:r>
              <a:rPr lang="es-ES" altLang="es-ES" sz="1800">
                <a:solidFill>
                  <a:schemeClr val="bg1"/>
                </a:solidFill>
                <a:latin typeface="Arial" charset="0"/>
              </a:rPr>
              <a:t> a los alumn@s (hacer actividades con diferentes agrupamientos, impulsar la autoevaluación, ...)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s-ES" altLang="es-ES" sz="1800">
                <a:solidFill>
                  <a:schemeClr val="bg1"/>
                </a:solidFill>
                <a:latin typeface="Arial" charset="0"/>
              </a:rPr>
              <a:t> Responder a la </a:t>
            </a:r>
            <a:r>
              <a:rPr lang="es-ES" altLang="es-ES" sz="1800">
                <a:solidFill>
                  <a:srgbClr val="FFA725"/>
                </a:solidFill>
                <a:latin typeface="Arial" charset="0"/>
              </a:rPr>
              <a:t>diversidad</a:t>
            </a:r>
            <a:r>
              <a:rPr lang="es-ES" altLang="es-ES" sz="1800">
                <a:solidFill>
                  <a:schemeClr val="bg1"/>
                </a:solidFill>
                <a:latin typeface="Arial" charset="0"/>
              </a:rPr>
              <a:t> del alumnado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endParaRPr lang="es-ES" altLang="es-ES" sz="180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endParaRPr lang="es-ES" altLang="es-ES" sz="180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2048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533400"/>
            <a:ext cx="2005012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Text Box 9"/>
          <p:cNvSpPr txBox="1">
            <a:spLocks noChangeArrowheads="1"/>
          </p:cNvSpPr>
          <p:nvPr/>
        </p:nvSpPr>
        <p:spPr bwMode="auto">
          <a:xfrm>
            <a:off x="3200400" y="4581525"/>
            <a:ext cx="5943600" cy="2276475"/>
          </a:xfrm>
          <a:prstGeom prst="rect">
            <a:avLst/>
          </a:prstGeom>
          <a:solidFill>
            <a:srgbClr val="00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ES" sz="2800" b="0">
                <a:solidFill>
                  <a:schemeClr val="bg1"/>
                </a:solidFill>
                <a:latin typeface="Arial" charset="0"/>
              </a:rPr>
              <a:t>                                           </a:t>
            </a:r>
            <a:r>
              <a:rPr lang="es-ES" altLang="es-ES" sz="2800">
                <a:solidFill>
                  <a:srgbClr val="FF9900"/>
                </a:solidFill>
                <a:latin typeface="Arial" charset="0"/>
              </a:rPr>
              <a:t>Alumn@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s-ES" altLang="es-ES" sz="1800">
                <a:solidFill>
                  <a:schemeClr val="bg1"/>
                </a:solidFill>
                <a:latin typeface="Arial" charset="0"/>
              </a:rPr>
              <a:t> </a:t>
            </a:r>
            <a:r>
              <a:rPr lang="es-ES" altLang="es-ES" sz="1600">
                <a:solidFill>
                  <a:schemeClr val="bg1"/>
                </a:solidFill>
                <a:latin typeface="Arial" charset="0"/>
              </a:rPr>
              <a:t>Autoevaluarse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s-ES" altLang="es-ES" sz="1600">
                <a:solidFill>
                  <a:schemeClr val="bg1"/>
                </a:solidFill>
                <a:latin typeface="Arial" charset="0"/>
              </a:rPr>
              <a:t>Tener más protagonismo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s-ES" altLang="es-ES" sz="1600">
                <a:solidFill>
                  <a:schemeClr val="bg1"/>
                </a:solidFill>
                <a:latin typeface="Arial" charset="0"/>
              </a:rPr>
              <a:t>Hacer otro tipo de actividades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s-ES" altLang="es-ES" sz="1600">
                <a:solidFill>
                  <a:schemeClr val="bg1"/>
                </a:solidFill>
                <a:latin typeface="Arial" charset="0"/>
              </a:rPr>
              <a:t>Consultar en el diccionario los conceptos que no entiende</a:t>
            </a:r>
          </a:p>
        </p:txBody>
      </p:sp>
      <p:pic>
        <p:nvPicPr>
          <p:cNvPr id="20488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886200"/>
            <a:ext cx="990600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9" name="AutoShape 11"/>
          <p:cNvSpPr>
            <a:spLocks noChangeArrowheads="1"/>
          </p:cNvSpPr>
          <p:nvPr/>
        </p:nvSpPr>
        <p:spPr bwMode="auto">
          <a:xfrm>
            <a:off x="5029200" y="914400"/>
            <a:ext cx="3048000" cy="1074738"/>
          </a:xfrm>
          <a:prstGeom prst="cloudCallout">
            <a:avLst>
              <a:gd name="adj1" fmla="val -87389"/>
              <a:gd name="adj2" fmla="val -79134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ES" sz="2400">
                <a:solidFill>
                  <a:srgbClr val="000066"/>
                </a:solidFill>
                <a:latin typeface="Arial" charset="0"/>
              </a:rPr>
              <a:t>¿Qué puedo hacer?</a:t>
            </a:r>
          </a:p>
        </p:txBody>
      </p:sp>
      <p:sp>
        <p:nvSpPr>
          <p:cNvPr id="20490" name="AutoShape 12"/>
          <p:cNvSpPr>
            <a:spLocks noChangeArrowheads="1"/>
          </p:cNvSpPr>
          <p:nvPr/>
        </p:nvSpPr>
        <p:spPr bwMode="auto">
          <a:xfrm>
            <a:off x="3429000" y="4114800"/>
            <a:ext cx="3384550" cy="1106488"/>
          </a:xfrm>
          <a:prstGeom prst="cloudCallout">
            <a:avLst>
              <a:gd name="adj1" fmla="val -61069"/>
              <a:gd name="adj2" fmla="val -51866"/>
            </a:avLst>
          </a:prstGeom>
          <a:solidFill>
            <a:srgbClr val="92D05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ES" sz="2400">
                <a:solidFill>
                  <a:srgbClr val="000066"/>
                </a:solidFill>
                <a:latin typeface="Arial" charset="0"/>
              </a:rPr>
              <a:t>¿Qué puedo hacer?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0" y="228600"/>
            <a:ext cx="9144000" cy="954107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2800" b="1" dirty="0" smtClean="0">
                <a:solidFill>
                  <a:srgbClr val="C00000"/>
                </a:solidFill>
              </a:rPr>
              <a:t>Aprender</a:t>
            </a:r>
            <a:r>
              <a:rPr lang="es-ES" sz="2800" b="1" dirty="0" smtClean="0"/>
              <a:t> a través de una secuencia didáctica interactiva</a:t>
            </a:r>
            <a:endParaRPr lang="es-E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35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71775"/>
            <a:ext cx="4648200" cy="261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3657600" y="1676400"/>
            <a:ext cx="4724400" cy="641350"/>
          </a:xfrm>
          <a:prstGeom prst="rect">
            <a:avLst/>
          </a:prstGeom>
          <a:solidFill>
            <a:srgbClr val="E7E3C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600">
                <a:latin typeface="Calibri" pitchFamily="34" charset="0"/>
                <a:hlinkClick r:id="rId3"/>
              </a:rPr>
              <a:t>Euskera hobetzen</a:t>
            </a:r>
            <a:endParaRPr lang="es-ES" sz="3600">
              <a:latin typeface="Calibri" pitchFamily="34" charset="0"/>
            </a:endParaRPr>
          </a:p>
        </p:txBody>
      </p:sp>
      <p:sp>
        <p:nvSpPr>
          <p:cNvPr id="31748" name="Text Box 5"/>
          <p:cNvSpPr txBox="1">
            <a:spLocks noChangeArrowheads="1"/>
          </p:cNvSpPr>
          <p:nvPr/>
        </p:nvSpPr>
        <p:spPr bwMode="auto">
          <a:xfrm>
            <a:off x="4648200" y="2895600"/>
            <a:ext cx="4495800" cy="2152650"/>
          </a:xfrm>
          <a:prstGeom prst="rect">
            <a:avLst/>
          </a:prstGeom>
          <a:solidFill>
            <a:srgbClr val="DB7A6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>
                <a:latin typeface="Calibri" pitchFamily="34" charset="0"/>
              </a:rPr>
              <a:t>Ikaslea:</a:t>
            </a: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q"/>
            </a:pPr>
            <a:r>
              <a:rPr lang="es-ES">
                <a:latin typeface="Calibri" pitchFamily="34" charset="0"/>
              </a:rPr>
              <a:t> Ikasle guztiek </a:t>
            </a:r>
            <a:r>
              <a:rPr lang="es-ES" sz="3600">
                <a:latin typeface="Calibri" pitchFamily="34" charset="0"/>
                <a:hlinkClick r:id="rId4"/>
              </a:rPr>
              <a:t>araua</a:t>
            </a:r>
            <a:r>
              <a:rPr lang="es-ES" sz="3600">
                <a:latin typeface="Calibri" pitchFamily="34" charset="0"/>
              </a:rPr>
              <a:t> </a:t>
            </a:r>
            <a:r>
              <a:rPr lang="es-ES">
                <a:latin typeface="Calibri" pitchFamily="34" charset="0"/>
              </a:rPr>
              <a:t>entzutea eta irakurtzea</a:t>
            </a: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q"/>
            </a:pPr>
            <a:r>
              <a:rPr lang="es-ES">
                <a:latin typeface="Calibri" pitchFamily="34" charset="0"/>
              </a:rPr>
              <a:t> Denon artean eredu onak proposatzea</a:t>
            </a:r>
          </a:p>
        </p:txBody>
      </p:sp>
      <p:sp>
        <p:nvSpPr>
          <p:cNvPr id="31749" name="Text Box 2"/>
          <p:cNvSpPr txBox="1">
            <a:spLocks noChangeArrowheads="1"/>
          </p:cNvSpPr>
          <p:nvPr/>
        </p:nvSpPr>
        <p:spPr bwMode="auto">
          <a:xfrm>
            <a:off x="0" y="304800"/>
            <a:ext cx="9144000" cy="1006475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4800" b="1">
                <a:latin typeface="Calibri" pitchFamily="34" charset="0"/>
              </a:rPr>
              <a:t> Euskara </a:t>
            </a:r>
            <a:r>
              <a:rPr lang="es-ES" sz="6000" b="1">
                <a:solidFill>
                  <a:srgbClr val="CC0000"/>
                </a:solidFill>
                <a:latin typeface="Calibri" pitchFamily="34" charset="0"/>
              </a:rPr>
              <a:t>hobetzea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0" y="228600"/>
            <a:ext cx="9144000" cy="914400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5400" b="1">
                <a:solidFill>
                  <a:srgbClr val="CC0000"/>
                </a:solidFill>
                <a:latin typeface="Calibri" pitchFamily="34" charset="0"/>
              </a:rPr>
              <a:t>Repasar</a:t>
            </a:r>
            <a:r>
              <a:rPr lang="es-ES" sz="5400" b="1">
                <a:latin typeface="Calibri" pitchFamily="34" charset="0"/>
              </a:rPr>
              <a:t> la ortografía</a:t>
            </a:r>
          </a:p>
        </p:txBody>
      </p:sp>
      <p:pic>
        <p:nvPicPr>
          <p:cNvPr id="32771" name="2 Imagen" descr="ortografia ana.jp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00"/>
            <a:ext cx="7092950" cy="480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11"/>
          <p:cNvSpPr txBox="1">
            <a:spLocks noChangeArrowheads="1"/>
          </p:cNvSpPr>
          <p:nvPr/>
        </p:nvSpPr>
        <p:spPr bwMode="auto">
          <a:xfrm>
            <a:off x="3059113" y="4941888"/>
            <a:ext cx="5926137" cy="646112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600">
                <a:solidFill>
                  <a:schemeClr val="bg1"/>
                </a:solidFill>
                <a:latin typeface="Calibri" pitchFamily="34" charset="0"/>
              </a:rPr>
              <a:t>Hago click sobre la imagen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975"/>
            <a:ext cx="3492500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2057400"/>
            <a:ext cx="1136650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AutoShape 12"/>
          <p:cNvSpPr>
            <a:spLocks noChangeArrowheads="1"/>
          </p:cNvSpPr>
          <p:nvPr/>
        </p:nvSpPr>
        <p:spPr bwMode="auto">
          <a:xfrm>
            <a:off x="5486400" y="2362200"/>
            <a:ext cx="2339975" cy="835025"/>
          </a:xfrm>
          <a:prstGeom prst="cloudCallout">
            <a:avLst>
              <a:gd name="adj1" fmla="val -85958"/>
              <a:gd name="adj2" fmla="val -6369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s-ES">
                <a:solidFill>
                  <a:srgbClr val="482A24"/>
                </a:solidFill>
                <a:latin typeface="Calibri" pitchFamily="34" charset="0"/>
              </a:rPr>
              <a:t>¿Qué puedo hacer?</a:t>
            </a:r>
          </a:p>
        </p:txBody>
      </p:sp>
      <p:sp>
        <p:nvSpPr>
          <p:cNvPr id="33797" name="Text Box 9"/>
          <p:cNvSpPr txBox="1">
            <a:spLocks noChangeArrowheads="1"/>
          </p:cNvSpPr>
          <p:nvPr/>
        </p:nvSpPr>
        <p:spPr bwMode="auto">
          <a:xfrm>
            <a:off x="3200400" y="3429000"/>
            <a:ext cx="5943600" cy="2312988"/>
          </a:xfrm>
          <a:prstGeom prst="rect">
            <a:avLst/>
          </a:prstGeom>
          <a:solidFill>
            <a:srgbClr val="0033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>
                <a:solidFill>
                  <a:schemeClr val="bg1"/>
                </a:solidFill>
                <a:latin typeface="Calibri" pitchFamily="34" charset="0"/>
              </a:rPr>
              <a:t>                                  </a:t>
            </a:r>
            <a:r>
              <a:rPr lang="es-ES" sz="2400">
                <a:solidFill>
                  <a:srgbClr val="FF9900"/>
                </a:solidFill>
                <a:latin typeface="Calibri" pitchFamily="34" charset="0"/>
              </a:rPr>
              <a:t> Alumno-a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sz="16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s-ES" sz="1400">
                <a:solidFill>
                  <a:srgbClr val="FF9900"/>
                </a:solidFill>
                <a:latin typeface="Calibri" pitchFamily="34" charset="0"/>
              </a:rPr>
              <a:t>Escuchar</a:t>
            </a:r>
            <a:r>
              <a:rPr lang="es-ES" sz="1400">
                <a:solidFill>
                  <a:schemeClr val="bg1"/>
                </a:solidFill>
                <a:latin typeface="Calibri" pitchFamily="34" charset="0"/>
              </a:rPr>
              <a:t> los poemas y canciones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sz="1400">
                <a:solidFill>
                  <a:schemeClr val="bg1"/>
                </a:solidFill>
                <a:latin typeface="Calibri" pitchFamily="34" charset="0"/>
              </a:rPr>
              <a:t> En grupo </a:t>
            </a:r>
            <a:r>
              <a:rPr lang="es-ES" sz="1400">
                <a:solidFill>
                  <a:srgbClr val="FF9900"/>
                </a:solidFill>
                <a:latin typeface="Calibri" pitchFamily="34" charset="0"/>
              </a:rPr>
              <a:t>poner</a:t>
            </a:r>
            <a:r>
              <a:rPr lang="es-ES" sz="1400">
                <a:solidFill>
                  <a:schemeClr val="bg1"/>
                </a:solidFill>
                <a:latin typeface="Calibri" pitchFamily="34" charset="0"/>
              </a:rPr>
              <a:t> en común el tema, lo que cuenta o refleja, lo que les ha gustado o no...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sz="14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s-ES" sz="1400">
                <a:solidFill>
                  <a:srgbClr val="FF9900"/>
                </a:solidFill>
                <a:latin typeface="Calibri" pitchFamily="34" charset="0"/>
              </a:rPr>
              <a:t>Leer </a:t>
            </a:r>
            <a:r>
              <a:rPr lang="es-ES" sz="1400">
                <a:solidFill>
                  <a:schemeClr val="bg1"/>
                </a:solidFill>
                <a:latin typeface="Calibri" pitchFamily="34" charset="0"/>
              </a:rPr>
              <a:t>el poema o canción para entenderlo mejor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sz="14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s-ES" sz="1400">
                <a:solidFill>
                  <a:srgbClr val="FF9900"/>
                </a:solidFill>
                <a:latin typeface="Calibri" pitchFamily="34" charset="0"/>
              </a:rPr>
              <a:t>Escribir</a:t>
            </a:r>
            <a:r>
              <a:rPr lang="es-ES" sz="1400">
                <a:solidFill>
                  <a:schemeClr val="bg1"/>
                </a:solidFill>
                <a:latin typeface="Calibri" pitchFamily="34" charset="0"/>
              </a:rPr>
              <a:t> su propia canción o poema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sz="14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s-ES" sz="1400">
                <a:solidFill>
                  <a:srgbClr val="FF9900"/>
                </a:solidFill>
                <a:latin typeface="Calibri" pitchFamily="34" charset="0"/>
              </a:rPr>
              <a:t>Presentarlo</a:t>
            </a:r>
            <a:r>
              <a:rPr lang="es-ES" sz="1400">
                <a:solidFill>
                  <a:schemeClr val="bg1"/>
                </a:solidFill>
                <a:latin typeface="Calibri" pitchFamily="34" charset="0"/>
              </a:rPr>
              <a:t> a los demás</a:t>
            </a:r>
          </a:p>
        </p:txBody>
      </p:sp>
      <p:sp>
        <p:nvSpPr>
          <p:cNvPr id="30727" name="Text Box 8"/>
          <p:cNvSpPr txBox="1">
            <a:spLocks noChangeArrowheads="1"/>
          </p:cNvSpPr>
          <p:nvPr/>
        </p:nvSpPr>
        <p:spPr bwMode="auto">
          <a:xfrm>
            <a:off x="2051050" y="5876925"/>
            <a:ext cx="4465638" cy="779463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q"/>
              <a:defRPr/>
            </a:pPr>
            <a:r>
              <a:rPr lang="es-ES">
                <a:latin typeface="Calibri" pitchFamily="34" charset="0"/>
              </a:rPr>
              <a:t> </a:t>
            </a:r>
            <a:r>
              <a:rPr lang="es-ES">
                <a:latin typeface="Calibri" pitchFamily="34" charset="0"/>
                <a:hlinkClick r:id="rId4"/>
              </a:rPr>
              <a:t>Empieza tu vida con un paso</a:t>
            </a:r>
            <a:r>
              <a:rPr lang="es-ES">
                <a:latin typeface="Calibri" pitchFamily="34" charset="0"/>
              </a:rPr>
              <a:t>  </a:t>
            </a: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q"/>
              <a:defRPr/>
            </a:pPr>
            <a:r>
              <a:rPr lang="es-ES">
                <a:latin typeface="Calibri" pitchFamily="34" charset="0"/>
                <a:hlinkClick r:id="rId5"/>
              </a:rPr>
              <a:t> Vídeo</a:t>
            </a:r>
            <a:endParaRPr lang="es-ES">
              <a:latin typeface="Calibri" pitchFamily="34" charset="0"/>
            </a:endParaRPr>
          </a:p>
        </p:txBody>
      </p:sp>
      <p:sp>
        <p:nvSpPr>
          <p:cNvPr id="33799" name="Text Box 9"/>
          <p:cNvSpPr txBox="1">
            <a:spLocks noChangeArrowheads="1"/>
          </p:cNvSpPr>
          <p:nvPr/>
        </p:nvSpPr>
        <p:spPr bwMode="auto">
          <a:xfrm>
            <a:off x="0" y="5013325"/>
            <a:ext cx="3200400" cy="396875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>
                <a:solidFill>
                  <a:srgbClr val="800000"/>
                </a:solidFill>
                <a:latin typeface="Calibri" pitchFamily="34" charset="0"/>
              </a:rPr>
              <a:t>4º ESO Colegio Ayalde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0" y="115888"/>
            <a:ext cx="9144000" cy="646112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600" b="1">
                <a:solidFill>
                  <a:srgbClr val="C00000"/>
                </a:solidFill>
                <a:latin typeface="Calibri" pitchFamily="34" charset="0"/>
              </a:rPr>
              <a:t>DISFRUTAR</a:t>
            </a:r>
            <a:r>
              <a:rPr lang="es-ES" sz="3600" b="1">
                <a:latin typeface="Calibri" pitchFamily="34" charset="0"/>
              </a:rPr>
              <a:t> escuchando</a:t>
            </a:r>
            <a:endParaRPr lang="es-ES" sz="44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33807" name="Text Box 4"/>
          <p:cNvSpPr txBox="1">
            <a:spLocks noChangeArrowheads="1"/>
          </p:cNvSpPr>
          <p:nvPr/>
        </p:nvSpPr>
        <p:spPr bwMode="auto">
          <a:xfrm>
            <a:off x="2987675" y="765175"/>
            <a:ext cx="6156325" cy="707886"/>
          </a:xfrm>
          <a:prstGeom prst="rect">
            <a:avLst/>
          </a:prstGeom>
          <a:solidFill>
            <a:srgbClr val="F8F4BE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es-ES" sz="1600" b="1" dirty="0"/>
              <a:t> </a:t>
            </a:r>
            <a:r>
              <a:rPr lang="es-ES" sz="1600" b="1" dirty="0">
                <a:hlinkClick r:id="rId6"/>
              </a:rPr>
              <a:t>Antología poética</a:t>
            </a:r>
            <a:endParaRPr lang="es-ES" sz="1600" b="1" dirty="0"/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es-ES" sz="1600" b="1" dirty="0" smtClean="0">
                <a:hlinkClick r:id="rId7"/>
              </a:rPr>
              <a:t>Audiolibros</a:t>
            </a:r>
            <a:endParaRPr lang="es-E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0" y="304800"/>
            <a:ext cx="9144000" cy="762000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200" b="1">
                <a:latin typeface="Calibri" pitchFamily="34" charset="0"/>
              </a:rPr>
              <a:t>Eta entzuten dena ondo </a:t>
            </a:r>
            <a:r>
              <a:rPr lang="es-ES" sz="4400" b="1">
                <a:solidFill>
                  <a:srgbClr val="CC0000"/>
                </a:solidFill>
                <a:latin typeface="Calibri" pitchFamily="34" charset="0"/>
              </a:rPr>
              <a:t>ulertzea…</a:t>
            </a: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975"/>
            <a:ext cx="4289425" cy="537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924300" y="1341438"/>
            <a:ext cx="5059363" cy="2030412"/>
          </a:xfrm>
          <a:prstGeom prst="rect">
            <a:avLst/>
          </a:prstGeom>
          <a:solidFill>
            <a:srgbClr val="F8F4BE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b="1">
                <a:latin typeface="Calibri" pitchFamily="34" charset="0"/>
              </a:rPr>
              <a:t> </a:t>
            </a:r>
            <a:r>
              <a:rPr lang="es-ES" b="1">
                <a:latin typeface="Calibri" pitchFamily="34" charset="0"/>
                <a:hlinkClick r:id="rId3"/>
              </a:rPr>
              <a:t>Hipocraten alde</a:t>
            </a:r>
            <a:endParaRPr lang="es-ES" b="1">
              <a:latin typeface="Calibri" pitchFamily="34" charset="0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es-ES" b="1">
                <a:latin typeface="Calibri" pitchFamily="34" charset="0"/>
                <a:hlinkClick r:id="rId4"/>
              </a:rPr>
              <a:t>Hizkuntzak ikasteko zailtasuna</a:t>
            </a:r>
            <a:endParaRPr lang="es-ES" b="1">
              <a:latin typeface="Calibri" pitchFamily="34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b="1">
                <a:latin typeface="Calibri" pitchFamily="34" charset="0"/>
                <a:hlinkClick r:id="rId5"/>
              </a:rPr>
              <a:t>Esne beltza taldearen GOGOAK abestia</a:t>
            </a:r>
            <a:endParaRPr lang="es-ES" b="1">
              <a:latin typeface="Calibri" pitchFamily="34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es-ES" b="1">
                <a:latin typeface="Calibri" pitchFamily="34" charset="0"/>
                <a:hlinkClick r:id="rId6"/>
              </a:rPr>
              <a:t>Eguberriko eguraldia eta tenporak</a:t>
            </a:r>
            <a:endParaRPr lang="es-ES" b="1">
              <a:latin typeface="Calibri" pitchFamily="34" charset="0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es-ES" b="1">
                <a:latin typeface="Calibri" pitchFamily="34" charset="0"/>
              </a:rPr>
              <a:t> </a:t>
            </a:r>
            <a:r>
              <a:rPr lang="es-ES" b="1">
                <a:latin typeface="Calibri" pitchFamily="34" charset="0"/>
                <a:hlinkClick r:id="rId7"/>
              </a:rPr>
              <a:t>Haserretu zaitez</a:t>
            </a:r>
            <a:endParaRPr lang="es-ES" b="1">
              <a:latin typeface="Calibri" pitchFamily="34" charset="0"/>
            </a:endParaRP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4356100" y="4149725"/>
            <a:ext cx="4114800" cy="1741488"/>
          </a:xfrm>
          <a:prstGeom prst="rect">
            <a:avLst/>
          </a:prstGeom>
          <a:solidFill>
            <a:srgbClr val="0033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rgbClr val="FF9900"/>
                </a:solidFill>
                <a:latin typeface="Calibri" pitchFamily="34" charset="0"/>
              </a:rPr>
              <a:t>Ikaslea:</a:t>
            </a:r>
          </a:p>
          <a:p>
            <a:pPr>
              <a:spcBef>
                <a:spcPct val="50000"/>
              </a:spcBef>
              <a:buFont typeface="Wingdings" pitchFamily="2" charset="2"/>
              <a:buChar char="q"/>
            </a:pPr>
            <a:r>
              <a:rPr lang="es-ES">
                <a:solidFill>
                  <a:schemeClr val="bg1"/>
                </a:solidFill>
                <a:latin typeface="Calibri" pitchFamily="34" charset="0"/>
              </a:rPr>
              <a:t> Ikasle guztiek grabazioa entzungo dute</a:t>
            </a:r>
          </a:p>
          <a:p>
            <a:pPr>
              <a:spcBef>
                <a:spcPct val="50000"/>
              </a:spcBef>
              <a:buFont typeface="Wingdings" pitchFamily="2" charset="2"/>
              <a:buChar char="q"/>
            </a:pPr>
            <a:r>
              <a:rPr lang="es-ES">
                <a:solidFill>
                  <a:schemeClr val="bg1"/>
                </a:solidFill>
                <a:latin typeface="Calibri" pitchFamily="34" charset="0"/>
              </a:rPr>
              <a:t> Taldeka galderak erantzungo dituzte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2 Imagen" descr="maita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27538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3 Imagen" descr="schoo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2425" y="0"/>
            <a:ext cx="4981575" cy="313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4 Imagen" descr="frances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78238"/>
            <a:ext cx="5003800" cy="317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5 Imagen" descr="español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463" y="3644900"/>
            <a:ext cx="4427537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Text Box 3"/>
          <p:cNvSpPr txBox="1">
            <a:spLocks noChangeArrowheads="1"/>
          </p:cNvSpPr>
          <p:nvPr/>
        </p:nvSpPr>
        <p:spPr bwMode="auto">
          <a:xfrm>
            <a:off x="0" y="3124200"/>
            <a:ext cx="9144000" cy="519113"/>
          </a:xfrm>
          <a:prstGeom prst="rect">
            <a:avLst/>
          </a:prstGeom>
          <a:solidFill>
            <a:srgbClr val="C1B99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818361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800" b="1">
                <a:hlinkClick r:id="rId6"/>
              </a:rPr>
              <a:t>Comprensión escrita y oral en varias lenguas</a:t>
            </a:r>
            <a:endParaRPr lang="es-ES" sz="2800" b="1"/>
          </a:p>
        </p:txBody>
      </p:sp>
      <p:sp>
        <p:nvSpPr>
          <p:cNvPr id="35847" name="Text Box 2"/>
          <p:cNvSpPr txBox="1">
            <a:spLocks noChangeArrowheads="1"/>
          </p:cNvSpPr>
          <p:nvPr/>
        </p:nvSpPr>
        <p:spPr bwMode="auto">
          <a:xfrm>
            <a:off x="0" y="404813"/>
            <a:ext cx="9144000" cy="762000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800" b="1">
                <a:latin typeface="Calibri" pitchFamily="34" charset="0"/>
              </a:rPr>
              <a:t>... </a:t>
            </a:r>
            <a:r>
              <a:rPr lang="es-ES" sz="4400" b="1">
                <a:solidFill>
                  <a:srgbClr val="CC0000"/>
                </a:solidFill>
                <a:latin typeface="Calibri" pitchFamily="34" charset="0"/>
              </a:rPr>
              <a:t>hizkuntz </a:t>
            </a:r>
            <a:r>
              <a:rPr lang="es-ES" sz="4400" b="1">
                <a:latin typeface="Calibri" pitchFamily="34" charset="0"/>
              </a:rPr>
              <a:t>desberdinetan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4389438" cy="56388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</p:pic>
      <p:sp>
        <p:nvSpPr>
          <p:cNvPr id="40963" name="Text Box 6"/>
          <p:cNvSpPr txBox="1">
            <a:spLocks noChangeArrowheads="1"/>
          </p:cNvSpPr>
          <p:nvPr/>
        </p:nvSpPr>
        <p:spPr bwMode="auto">
          <a:xfrm>
            <a:off x="0" y="1676400"/>
            <a:ext cx="4495800" cy="4572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es-ES" sz="2400" dirty="0">
                <a:hlinkClick r:id="rId3"/>
              </a:rPr>
              <a:t>LECTURAS PASO A PASO</a:t>
            </a:r>
            <a:endParaRPr lang="es-ES" altLang="es-ES" sz="2400" dirty="0"/>
          </a:p>
        </p:txBody>
      </p:sp>
      <p:sp>
        <p:nvSpPr>
          <p:cNvPr id="40964" name="AutoShape 7"/>
          <p:cNvSpPr>
            <a:spLocks noChangeArrowheads="1"/>
          </p:cNvSpPr>
          <p:nvPr/>
        </p:nvSpPr>
        <p:spPr bwMode="auto">
          <a:xfrm>
            <a:off x="4343400" y="1524000"/>
            <a:ext cx="2971800" cy="2133600"/>
          </a:xfrm>
          <a:prstGeom prst="sun">
            <a:avLst>
              <a:gd name="adj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s-ES" altLang="es-ES" sz="1200">
                <a:solidFill>
                  <a:schemeClr val="bg1"/>
                </a:solidFill>
              </a:rPr>
              <a:t>NIVEL AVANZADO</a:t>
            </a:r>
          </a:p>
        </p:txBody>
      </p:sp>
      <p:sp>
        <p:nvSpPr>
          <p:cNvPr id="40965" name="AutoShape 8"/>
          <p:cNvSpPr>
            <a:spLocks noChangeArrowheads="1"/>
          </p:cNvSpPr>
          <p:nvPr/>
        </p:nvSpPr>
        <p:spPr bwMode="auto">
          <a:xfrm>
            <a:off x="5638800" y="2667000"/>
            <a:ext cx="3276600" cy="2667000"/>
          </a:xfrm>
          <a:prstGeom prst="sun">
            <a:avLst>
              <a:gd name="adj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s-ES" altLang="es-ES" sz="1200">
                <a:solidFill>
                  <a:srgbClr val="800000"/>
                </a:solidFill>
              </a:rPr>
              <a:t>NIVEL INTERMEDIO</a:t>
            </a:r>
          </a:p>
        </p:txBody>
      </p:sp>
      <p:sp>
        <p:nvSpPr>
          <p:cNvPr id="40966" name="AutoShape 9"/>
          <p:cNvSpPr>
            <a:spLocks noChangeArrowheads="1"/>
          </p:cNvSpPr>
          <p:nvPr/>
        </p:nvSpPr>
        <p:spPr bwMode="auto">
          <a:xfrm>
            <a:off x="4038600" y="4648200"/>
            <a:ext cx="2971800" cy="2209800"/>
          </a:xfrm>
          <a:prstGeom prst="sun">
            <a:avLst>
              <a:gd name="adj" fmla="val 25000"/>
            </a:avLst>
          </a:prstGeom>
          <a:solidFill>
            <a:srgbClr val="8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s-ES" altLang="es-ES" sz="1400">
                <a:solidFill>
                  <a:schemeClr val="bg1"/>
                </a:solidFill>
              </a:rPr>
              <a:t>NIVEL INICIAL</a:t>
            </a:r>
          </a:p>
        </p:txBody>
      </p:sp>
      <p:sp>
        <p:nvSpPr>
          <p:cNvPr id="40967" name="Text Box 10"/>
          <p:cNvSpPr txBox="1">
            <a:spLocks noChangeArrowheads="1"/>
          </p:cNvSpPr>
          <p:nvPr/>
        </p:nvSpPr>
        <p:spPr bwMode="auto">
          <a:xfrm>
            <a:off x="0" y="4267200"/>
            <a:ext cx="4356100" cy="3079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ES" sz="1400" dirty="0">
                <a:hlinkClick r:id="rId4"/>
              </a:rPr>
              <a:t>  Actividades interactivas de Lengua y Literatura</a:t>
            </a:r>
            <a:endParaRPr lang="es-ES" altLang="es-ES" sz="1400" dirty="0"/>
          </a:p>
        </p:txBody>
      </p:sp>
      <p:sp>
        <p:nvSpPr>
          <p:cNvPr id="40968" name="Text Box 2"/>
          <p:cNvSpPr txBox="1">
            <a:spLocks noChangeArrowheads="1"/>
          </p:cNvSpPr>
          <p:nvPr/>
        </p:nvSpPr>
        <p:spPr bwMode="auto">
          <a:xfrm>
            <a:off x="0" y="381000"/>
            <a:ext cx="9144000" cy="94615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es-ES" sz="2400"/>
              <a:t>...</a:t>
            </a:r>
            <a:r>
              <a:rPr lang="es-ES" altLang="es-ES" sz="2800"/>
              <a:t>respondiendo a  los diferentes niveles de aprendizaje del aula</a:t>
            </a:r>
          </a:p>
        </p:txBody>
      </p:sp>
    </p:spTree>
    <p:extLst>
      <p:ext uri="{BB962C8B-B14F-4D97-AF65-F5344CB8AC3E}">
        <p14:creationId xmlns:p14="http://schemas.microsoft.com/office/powerpoint/2010/main" val="392698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1 Imagen" descr="GEOGRAFIA1.jp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30" y="1399028"/>
            <a:ext cx="4822764" cy="2571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AutoShape 3"/>
          <p:cNvSpPr>
            <a:spLocks noChangeArrowheads="1"/>
          </p:cNvSpPr>
          <p:nvPr/>
        </p:nvSpPr>
        <p:spPr bwMode="auto">
          <a:xfrm>
            <a:off x="1835150" y="4941168"/>
            <a:ext cx="5832475" cy="358775"/>
          </a:xfrm>
          <a:prstGeom prst="bevel">
            <a:avLst>
              <a:gd name="adj" fmla="val 12500"/>
            </a:avLst>
          </a:prstGeom>
          <a:solidFill>
            <a:srgbClr val="E7E3C3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4D0000"/>
            </a:prstShdw>
          </a:effectLst>
        </p:spPr>
        <p:txBody>
          <a:bodyPr wrap="none" anchor="ctr"/>
          <a:lstStyle/>
          <a:p>
            <a:pPr algn="ctr"/>
            <a:r>
              <a:rPr lang="es-ES" sz="2800" b="1" dirty="0">
                <a:latin typeface="Calibri" pitchFamily="34" charset="0"/>
              </a:rPr>
              <a:t>Hago clic sobre </a:t>
            </a:r>
            <a:r>
              <a:rPr lang="es-ES" sz="2800" b="1" dirty="0" smtClean="0">
                <a:latin typeface="Calibri" pitchFamily="34" charset="0"/>
              </a:rPr>
              <a:t>las imágenes</a:t>
            </a:r>
            <a:endParaRPr lang="es-ES" sz="2800" b="1" dirty="0">
              <a:latin typeface="Calibri" pitchFamily="34" charset="0"/>
            </a:endParaRPr>
          </a:p>
        </p:txBody>
      </p:sp>
      <p:sp>
        <p:nvSpPr>
          <p:cNvPr id="36868" name="Text Box 2"/>
          <p:cNvSpPr txBox="1">
            <a:spLocks noChangeArrowheads="1"/>
          </p:cNvSpPr>
          <p:nvPr/>
        </p:nvSpPr>
        <p:spPr bwMode="auto">
          <a:xfrm>
            <a:off x="0" y="304800"/>
            <a:ext cx="9144000" cy="762000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4400" b="1">
                <a:solidFill>
                  <a:srgbClr val="CC0000"/>
                </a:solidFill>
                <a:latin typeface="Calibri" pitchFamily="34" charset="0"/>
              </a:rPr>
              <a:t>Jugar </a:t>
            </a:r>
            <a:r>
              <a:rPr lang="es-ES" sz="3600" b="1">
                <a:latin typeface="Calibri" pitchFamily="34" charset="0"/>
              </a:rPr>
              <a:t>para aplicar lo aprendido</a:t>
            </a:r>
          </a:p>
        </p:txBody>
      </p:sp>
      <p:pic>
        <p:nvPicPr>
          <p:cNvPr id="5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75048"/>
            <a:ext cx="4211960" cy="2595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1 Imagen" descr="PASAPALABRA.jp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25538"/>
            <a:ext cx="9144000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AutoShape 3"/>
          <p:cNvSpPr>
            <a:spLocks noChangeArrowheads="1"/>
          </p:cNvSpPr>
          <p:nvPr/>
        </p:nvSpPr>
        <p:spPr bwMode="auto">
          <a:xfrm>
            <a:off x="1835150" y="6165850"/>
            <a:ext cx="5832475" cy="358775"/>
          </a:xfrm>
          <a:prstGeom prst="bevel">
            <a:avLst>
              <a:gd name="adj" fmla="val 12500"/>
            </a:avLst>
          </a:prstGeom>
          <a:solidFill>
            <a:srgbClr val="E7E3C3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4D0000"/>
            </a:prstShdw>
          </a:effectLst>
        </p:spPr>
        <p:txBody>
          <a:bodyPr wrap="none" anchor="ctr"/>
          <a:lstStyle/>
          <a:p>
            <a:pPr algn="ctr"/>
            <a:r>
              <a:rPr lang="es-ES" sz="2800" b="1">
                <a:latin typeface="Calibri" pitchFamily="34" charset="0"/>
              </a:rPr>
              <a:t>Hago clic sobre la imagen</a:t>
            </a:r>
          </a:p>
        </p:txBody>
      </p:sp>
      <p:sp>
        <p:nvSpPr>
          <p:cNvPr id="37892" name="Text Box 2"/>
          <p:cNvSpPr txBox="1">
            <a:spLocks noChangeArrowheads="1"/>
          </p:cNvSpPr>
          <p:nvPr/>
        </p:nvSpPr>
        <p:spPr bwMode="auto">
          <a:xfrm>
            <a:off x="0" y="188913"/>
            <a:ext cx="9144000" cy="762000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4400" b="1" dirty="0" smtClean="0">
                <a:latin typeface="Calibri" pitchFamily="34" charset="0"/>
              </a:rPr>
              <a:t>En </a:t>
            </a:r>
            <a:r>
              <a:rPr lang="es-ES" sz="4400" b="1" dirty="0" err="1" smtClean="0">
                <a:latin typeface="Calibri" pitchFamily="34" charset="0"/>
              </a:rPr>
              <a:t>Geografia</a:t>
            </a:r>
            <a:r>
              <a:rPr lang="es-ES" sz="4400" b="1" dirty="0">
                <a:solidFill>
                  <a:srgbClr val="C00000"/>
                </a:solidFill>
                <a:latin typeface="Calibri" pitchFamily="34" charset="0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4.bp.blogspot.com/-bFr5xYrmHHI/TrgyB5-m0bI/AAAAAAAAABY/FDY3ZDjGorE/s1600/pdi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5 Imagen" descr="important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5463" y="1844675"/>
            <a:ext cx="1970087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6 CuadroTexto"/>
          <p:cNvSpPr txBox="1">
            <a:spLocks noChangeArrowheads="1"/>
          </p:cNvSpPr>
          <p:nvPr/>
        </p:nvSpPr>
        <p:spPr bwMode="auto">
          <a:xfrm>
            <a:off x="265050" y="4819650"/>
            <a:ext cx="88931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b="1" dirty="0" smtClean="0"/>
              <a:t>Trabajar con la pizarra digital  </a:t>
            </a:r>
            <a:r>
              <a:rPr lang="es-ES" sz="2800" b="1" dirty="0" smtClean="0">
                <a:solidFill>
                  <a:srgbClr val="C00000"/>
                </a:solidFill>
              </a:rPr>
              <a:t>DE UNA MANERA NATURAL</a:t>
            </a:r>
            <a:endParaRPr lang="es-ES" sz="2800" b="1" dirty="0">
              <a:solidFill>
                <a:srgbClr val="C00000"/>
              </a:solidFill>
            </a:endParaRPr>
          </a:p>
        </p:txBody>
      </p:sp>
      <p:sp>
        <p:nvSpPr>
          <p:cNvPr id="45061" name="7 CuadroTexto"/>
          <p:cNvSpPr txBox="1">
            <a:spLocks noChangeArrowheads="1"/>
          </p:cNvSpPr>
          <p:nvPr/>
        </p:nvSpPr>
        <p:spPr bwMode="auto">
          <a:xfrm>
            <a:off x="684213" y="5445125"/>
            <a:ext cx="72739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4000" b="1" dirty="0" smtClean="0">
                <a:solidFill>
                  <a:srgbClr val="C00000"/>
                </a:solidFill>
              </a:rPr>
              <a:t>¿Para qué? </a:t>
            </a: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239356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1 Imagen" descr="MAPAS INTERACTIVOS.jp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1075"/>
            <a:ext cx="914400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AutoShape 3"/>
          <p:cNvSpPr>
            <a:spLocks noChangeArrowheads="1"/>
          </p:cNvSpPr>
          <p:nvPr/>
        </p:nvSpPr>
        <p:spPr bwMode="auto">
          <a:xfrm>
            <a:off x="1835150" y="6165850"/>
            <a:ext cx="5832475" cy="358775"/>
          </a:xfrm>
          <a:prstGeom prst="bevel">
            <a:avLst>
              <a:gd name="adj" fmla="val 12500"/>
            </a:avLst>
          </a:prstGeom>
          <a:solidFill>
            <a:srgbClr val="E7E3C3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4D0000"/>
            </a:prstShdw>
          </a:effectLst>
        </p:spPr>
        <p:txBody>
          <a:bodyPr wrap="none" anchor="ctr"/>
          <a:lstStyle/>
          <a:p>
            <a:pPr algn="ctr"/>
            <a:r>
              <a:rPr lang="es-ES" sz="2800" b="1">
                <a:latin typeface="Calibri" pitchFamily="34" charset="0"/>
              </a:rPr>
              <a:t>Hago clic sobre la imagen</a:t>
            </a:r>
          </a:p>
        </p:txBody>
      </p:sp>
      <p:sp>
        <p:nvSpPr>
          <p:cNvPr id="38916" name="Text Box 2"/>
          <p:cNvSpPr txBox="1">
            <a:spLocks noChangeArrowheads="1"/>
          </p:cNvSpPr>
          <p:nvPr/>
        </p:nvSpPr>
        <p:spPr bwMode="auto">
          <a:xfrm>
            <a:off x="0" y="260350"/>
            <a:ext cx="9144000" cy="762000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4400" b="1">
                <a:solidFill>
                  <a:srgbClr val="CC0000"/>
                </a:solidFill>
                <a:latin typeface="Calibri" pitchFamily="34" charset="0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1 Imagen" descr="hitzapasa.jp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1075"/>
            <a:ext cx="5651500" cy="304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AutoShape 3"/>
          <p:cNvSpPr>
            <a:spLocks noChangeArrowheads="1"/>
          </p:cNvSpPr>
          <p:nvPr/>
        </p:nvSpPr>
        <p:spPr bwMode="auto">
          <a:xfrm>
            <a:off x="395288" y="5373688"/>
            <a:ext cx="3744912" cy="358775"/>
          </a:xfrm>
          <a:prstGeom prst="bevel">
            <a:avLst>
              <a:gd name="adj" fmla="val 12500"/>
            </a:avLst>
          </a:prstGeom>
          <a:solidFill>
            <a:srgbClr val="E7E3C3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4D0000"/>
            </a:prstShdw>
          </a:effectLst>
        </p:spPr>
        <p:txBody>
          <a:bodyPr wrap="none" anchor="ctr"/>
          <a:lstStyle/>
          <a:p>
            <a:pPr algn="ctr"/>
            <a:r>
              <a:rPr lang="es-ES" b="1">
                <a:latin typeface="Calibri" pitchFamily="34" charset="0"/>
              </a:rPr>
              <a:t>Irudien gainean klik egingo dut</a:t>
            </a:r>
          </a:p>
        </p:txBody>
      </p:sp>
      <p:sp>
        <p:nvSpPr>
          <p:cNvPr id="39940" name="Text Box 2"/>
          <p:cNvSpPr txBox="1">
            <a:spLocks noChangeArrowheads="1"/>
          </p:cNvSpPr>
          <p:nvPr/>
        </p:nvSpPr>
        <p:spPr bwMode="auto">
          <a:xfrm>
            <a:off x="0" y="188913"/>
            <a:ext cx="9144000" cy="762000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4400" b="1" dirty="0" err="1" smtClean="0">
                <a:latin typeface="Calibri" pitchFamily="34" charset="0"/>
              </a:rPr>
              <a:t>Hizkuntzan</a:t>
            </a:r>
            <a:r>
              <a:rPr lang="es-ES" sz="4400" b="1" dirty="0" smtClean="0">
                <a:solidFill>
                  <a:srgbClr val="C00000"/>
                </a:solidFill>
                <a:latin typeface="Calibri" pitchFamily="34" charset="0"/>
              </a:rPr>
              <a:t>…</a:t>
            </a:r>
            <a:endParaRPr lang="es-ES" sz="44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8" name="Picture 8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552" y="3645024"/>
            <a:ext cx="4764067" cy="3212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12 Imagen" descr="luciana.jp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24175"/>
            <a:ext cx="3851275" cy="24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15 Imagen" descr="cristobal.jpg">
            <a:hlinkClick r:id="rId4"/>
          </p:cNvPr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275" y="3052763"/>
            <a:ext cx="2665413" cy="174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8" descr="C:\Documents and Settings\ir015252ag\Mis documentos\Mis imágenes\LINEA DEL TIEMPO AYALDE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056" y="747595"/>
            <a:ext cx="3365500" cy="240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0" y="188913"/>
            <a:ext cx="9144000" cy="579437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200" b="1">
                <a:solidFill>
                  <a:srgbClr val="C00000"/>
                </a:solidFill>
                <a:latin typeface="Calibri" pitchFamily="34" charset="0"/>
              </a:rPr>
              <a:t>Mostrar</a:t>
            </a:r>
            <a:r>
              <a:rPr lang="es-ES" sz="2800" b="1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s-ES" sz="2400" b="1">
                <a:latin typeface="Calibri" pitchFamily="34" charset="0"/>
              </a:rPr>
              <a:t>a los compañer@s las producciones finales</a:t>
            </a:r>
          </a:p>
        </p:txBody>
      </p:sp>
      <p:pic>
        <p:nvPicPr>
          <p:cNvPr id="40973" name="Picture 13" descr="Dibujo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4797425"/>
            <a:ext cx="2555875" cy="1571625"/>
          </a:xfrm>
          <a:prstGeom prst="rect">
            <a:avLst/>
          </a:prstGeom>
          <a:noFill/>
        </p:spPr>
      </p:pic>
      <p:pic>
        <p:nvPicPr>
          <p:cNvPr id="40974" name="14 Imagen" descr="inmigracion.jpg">
            <a:hlinkClick r:id="rId10"/>
          </p:cNvPr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555875" y="4687888"/>
            <a:ext cx="2944813" cy="217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5" name="Text Box 10"/>
          <p:cNvSpPr txBox="1">
            <a:spLocks noChangeArrowheads="1"/>
          </p:cNvSpPr>
          <p:nvPr/>
        </p:nvSpPr>
        <p:spPr bwMode="auto">
          <a:xfrm>
            <a:off x="4859338" y="5732463"/>
            <a:ext cx="4284662" cy="915987"/>
          </a:xfrm>
          <a:prstGeom prst="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>
                <a:solidFill>
                  <a:schemeClr val="bg1"/>
                </a:solidFill>
              </a:rPr>
              <a:t>Para ver las diferentes producciones elaboradas por las alumnas hago clic sobre cada imagen</a:t>
            </a:r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auto">
          <a:xfrm>
            <a:off x="250825" y="5949950"/>
            <a:ext cx="19446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/>
              <a:t>INTIFADA</a:t>
            </a:r>
          </a:p>
        </p:txBody>
      </p:sp>
      <p:pic>
        <p:nvPicPr>
          <p:cNvPr id="13" name="Picture 2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7" y="802562"/>
            <a:ext cx="4297871" cy="2426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748" y="3776930"/>
            <a:ext cx="2555776" cy="1590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6" descr="haiti llora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08050"/>
            <a:ext cx="5651500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7" descr="cuaderno haiti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3968750"/>
            <a:ext cx="3851275" cy="274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260350"/>
            <a:ext cx="9144000" cy="9144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5400" b="1">
                <a:solidFill>
                  <a:srgbClr val="C00000"/>
                </a:solidFill>
                <a:latin typeface="Calibri" pitchFamily="34" charset="0"/>
              </a:rPr>
              <a:t>Trabajar </a:t>
            </a:r>
            <a:r>
              <a:rPr lang="es-ES" sz="5400" b="1">
                <a:latin typeface="Calibri" pitchFamily="34" charset="0"/>
              </a:rPr>
              <a:t>on-line</a:t>
            </a:r>
          </a:p>
        </p:txBody>
      </p:sp>
      <p:pic>
        <p:nvPicPr>
          <p:cNvPr id="43013" name="Picture 2" descr="http://www.applied-corporate-governance.com/images/cg-onlin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1500" y="1341438"/>
            <a:ext cx="3313113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395288" y="5157787"/>
            <a:ext cx="4176712" cy="366713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es-ES" b="1"/>
              <a:t>INSTITUTO DE ASTRABUDUA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250825" y="5772876"/>
            <a:ext cx="4824413" cy="100488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>
                <a:solidFill>
                  <a:schemeClr val="bg1"/>
                </a:solidFill>
                <a:latin typeface="Calibri" pitchFamily="34" charset="0"/>
              </a:rPr>
              <a:t>HAGO CLIC SOBRE </a:t>
            </a:r>
          </a:p>
          <a:p>
            <a:pPr algn="ctr">
              <a:spcBef>
                <a:spcPct val="50000"/>
              </a:spcBef>
            </a:pPr>
            <a:r>
              <a:rPr lang="es-ES" sz="2400">
                <a:solidFill>
                  <a:schemeClr val="bg1"/>
                </a:solidFill>
                <a:latin typeface="Calibri" pitchFamily="34" charset="0"/>
              </a:rPr>
              <a:t>LAS IMÁGENES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395288" y="4386263"/>
            <a:ext cx="4464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 smtClean="0"/>
              <a:t>Proyectos de trabajo</a:t>
            </a:r>
            <a:endParaRPr lang="es-E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5" descr="joan eta etorriko bidai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1075"/>
            <a:ext cx="5081588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8" descr="cuaderno artaz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1400" y="4005263"/>
            <a:ext cx="4292600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323850" y="5661025"/>
            <a:ext cx="3743325" cy="46196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2400">
                <a:solidFill>
                  <a:schemeClr val="bg1"/>
                </a:solidFill>
                <a:latin typeface="+mj-lt"/>
              </a:rPr>
              <a:t>Irudien gainean klik egin</a:t>
            </a:r>
          </a:p>
        </p:txBody>
      </p:sp>
      <p:pic>
        <p:nvPicPr>
          <p:cNvPr id="44037" name="Picture 2" descr="http://www.applied-corporate-governance.com/images/cg-onlin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1500" y="1341438"/>
            <a:ext cx="3313113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115888"/>
            <a:ext cx="9144000" cy="9144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5400" b="1" dirty="0">
                <a:latin typeface="+mj-lt"/>
              </a:rPr>
              <a:t>…</a:t>
            </a:r>
            <a:endParaRPr lang="es-ES" sz="54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395288" y="5013325"/>
            <a:ext cx="4176712" cy="369888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s-ES" b="1" dirty="0"/>
              <a:t>ARTAZA-ROMO INSTITUTUA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Text Box 2"/>
          <p:cNvSpPr txBox="1">
            <a:spLocks noChangeArrowheads="1"/>
          </p:cNvSpPr>
          <p:nvPr/>
        </p:nvSpPr>
        <p:spPr bwMode="auto">
          <a:xfrm>
            <a:off x="0" y="188913"/>
            <a:ext cx="9144000" cy="762000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4400" b="1" dirty="0" smtClean="0">
                <a:latin typeface="Calibri" pitchFamily="34" charset="0"/>
              </a:rPr>
              <a:t>En diferentes materias y lenguas</a:t>
            </a:r>
            <a:r>
              <a:rPr lang="es-ES" sz="4400" b="1" dirty="0" smtClean="0">
                <a:solidFill>
                  <a:srgbClr val="C00000"/>
                </a:solidFill>
                <a:latin typeface="Calibri" pitchFamily="34" charset="0"/>
              </a:rPr>
              <a:t>…</a:t>
            </a:r>
            <a:endParaRPr lang="es-ES" sz="44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72708" name="AutoShape 3"/>
          <p:cNvSpPr>
            <a:spLocks noChangeArrowheads="1"/>
          </p:cNvSpPr>
          <p:nvPr/>
        </p:nvSpPr>
        <p:spPr bwMode="auto">
          <a:xfrm>
            <a:off x="2580055" y="5949950"/>
            <a:ext cx="3744912" cy="358775"/>
          </a:xfrm>
          <a:prstGeom prst="bevel">
            <a:avLst>
              <a:gd name="adj" fmla="val 12500"/>
            </a:avLst>
          </a:prstGeom>
          <a:solidFill>
            <a:srgbClr val="E7E3C3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4D0000"/>
            </a:prstShdw>
          </a:effectLst>
        </p:spPr>
        <p:txBody>
          <a:bodyPr wrap="none" anchor="ctr"/>
          <a:lstStyle/>
          <a:p>
            <a:pPr algn="ctr"/>
            <a:r>
              <a:rPr lang="es-ES" b="1" dirty="0" smtClean="0">
                <a:latin typeface="Calibri" pitchFamily="34" charset="0"/>
              </a:rPr>
              <a:t>Clic sobre la imagen</a:t>
            </a:r>
            <a:endParaRPr lang="es-ES" b="1" dirty="0">
              <a:latin typeface="Calibri" pitchFamily="34" charset="0"/>
            </a:endParaRPr>
          </a:p>
        </p:txBody>
      </p:sp>
      <p:pic>
        <p:nvPicPr>
          <p:cNvPr id="205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6" y="1052736"/>
            <a:ext cx="8869727" cy="4518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042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0" y="260350"/>
            <a:ext cx="9144000" cy="9144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5400" b="1">
                <a:solidFill>
                  <a:srgbClr val="CC0000"/>
                </a:solidFill>
                <a:latin typeface="Calibri" pitchFamily="34" charset="0"/>
              </a:rPr>
              <a:t>Evaluar</a:t>
            </a:r>
            <a:r>
              <a:rPr lang="es-ES" sz="5400" b="1">
                <a:latin typeface="Calibri" pitchFamily="34" charset="0"/>
              </a:rPr>
              <a:t> lo aprendido</a:t>
            </a:r>
            <a:endParaRPr lang="es-ES" sz="54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0" y="1916113"/>
            <a:ext cx="9144000" cy="5191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2800" b="1" dirty="0">
                <a:hlinkClick r:id="rId2"/>
              </a:rPr>
              <a:t>SI ESTÁS TESTEANDO, ESTÁS APRENDIENDO</a:t>
            </a:r>
            <a:endParaRPr lang="es-ES" sz="2800" b="1" dirty="0"/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0" y="1341438"/>
            <a:ext cx="9144000" cy="519112"/>
          </a:xfrm>
          <a:prstGeom prst="rect">
            <a:avLst/>
          </a:prstGeom>
          <a:solidFill>
            <a:srgbClr val="FFBC7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800" b="1"/>
              <a:t>GEOGRAFIA, HISTORIA...</a:t>
            </a:r>
          </a:p>
        </p:txBody>
      </p:sp>
      <p:pic>
        <p:nvPicPr>
          <p:cNvPr id="41989" name="Picture 2" descr="http://4.bp.blogspot.com/_dLARJuKuv2M/SappQ0Vsi3I/AAAAAAAAA2c/42IoVvKUFsY/s400/personalida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62400"/>
            <a:ext cx="2632075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16" descr="http://t3.gstatic.com/images?q=tbn:UckXRWng3YPz7M:http://www.trazos-web.com/wp-content/uploads/2009/01/5-ideas-articulos.jpg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7388" y="4121150"/>
            <a:ext cx="2106612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18" descr="http://blog.consultorartesano.com/wp-content/uploads/2009/11/idea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3733800"/>
            <a:ext cx="46545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0" y="2420938"/>
            <a:ext cx="9144000" cy="64135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3600" b="1" dirty="0">
                <a:latin typeface="+mn-lt"/>
              </a:rPr>
              <a:t>LENGUA CASTELLANA Y LITERATURA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7504" y="2944158"/>
            <a:ext cx="8928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 smtClean="0"/>
              <a:t>Música, Cultura clásica, Filosofía, Economía</a:t>
            </a:r>
            <a:endParaRPr lang="es-E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1.bp.blogspot.com/-q54aN3bdwj0/Tw8RGMVNp-I/AAAAAAAAA7M/G22DyDvKOc0/s1600/lupa-muj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0"/>
            <a:ext cx="8167687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539750" y="5661025"/>
            <a:ext cx="8208963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5400" b="1" dirty="0">
                <a:latin typeface="+mj-lt"/>
              </a:rPr>
              <a:t>PARA SABER </a:t>
            </a:r>
            <a:r>
              <a:rPr lang="es-ES" sz="5400" b="1" dirty="0">
                <a:solidFill>
                  <a:srgbClr val="C00000"/>
                </a:solidFill>
                <a:latin typeface="+mj-lt"/>
              </a:rPr>
              <a:t>MÁS…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24950" cy="400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3 CuadroTexto"/>
          <p:cNvSpPr txBox="1">
            <a:spLocks noChangeArrowheads="1"/>
          </p:cNvSpPr>
          <p:nvPr/>
        </p:nvSpPr>
        <p:spPr bwMode="auto">
          <a:xfrm>
            <a:off x="4676905" y="2336081"/>
            <a:ext cx="4103687" cy="519112"/>
          </a:xfrm>
          <a:prstGeom prst="rect">
            <a:avLst/>
          </a:prstGeom>
          <a:solidFill>
            <a:srgbClr val="BED395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800" b="1" dirty="0"/>
              <a:t>¡¡Elijo la lengua!!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562475" y="4221088"/>
            <a:ext cx="4248150" cy="822325"/>
          </a:xfrm>
          <a:prstGeom prst="rect">
            <a:avLst/>
          </a:prstGeom>
          <a:solidFill>
            <a:srgbClr val="C1B99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46F57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 b="1" dirty="0">
                <a:latin typeface="Calibri" pitchFamily="34" charset="0"/>
              </a:rPr>
              <a:t>¡¡Puedo trabajar la lengua a través de contenidos!!</a:t>
            </a:r>
          </a:p>
        </p:txBody>
      </p:sp>
      <p:sp>
        <p:nvSpPr>
          <p:cNvPr id="5" name="3 CuadroTexto"/>
          <p:cNvSpPr txBox="1">
            <a:spLocks noChangeArrowheads="1"/>
          </p:cNvSpPr>
          <p:nvPr/>
        </p:nvSpPr>
        <p:spPr bwMode="auto">
          <a:xfrm>
            <a:off x="2771775" y="5805488"/>
            <a:ext cx="4392613" cy="519112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800" b="1" dirty="0">
                <a:latin typeface="Calibri" pitchFamily="34" charset="0"/>
              </a:rPr>
              <a:t>Plataforma</a:t>
            </a:r>
            <a:r>
              <a:rPr lang="es-ES" sz="2800" b="1" dirty="0">
                <a:latin typeface="Calibri" pitchFamily="34" charset="0"/>
                <a:hlinkClick r:id="rId3"/>
              </a:rPr>
              <a:t> AGREGA </a:t>
            </a:r>
            <a:endParaRPr lang="es-ES" sz="28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3925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Documents and Settings\ir015252ag\Mis documentos\Mis imágenes\wiki geograf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038"/>
            <a:ext cx="5715000" cy="3487737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</p:spPr>
      </p:pic>
      <p:pic>
        <p:nvPicPr>
          <p:cNvPr id="49155" name="Picture 3" descr="C:\Documents and Settings\ir015252ag\Mis documentos\Mis imágenes\wiki histor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3554413"/>
            <a:ext cx="5410200" cy="3303587"/>
          </a:xfrm>
          <a:prstGeom prst="rect">
            <a:avLst/>
          </a:prstGeom>
          <a:noFill/>
          <a:ln w="38100">
            <a:solidFill>
              <a:srgbClr val="000080"/>
            </a:solidFill>
            <a:miter lim="800000"/>
            <a:headEnd/>
            <a:tailEnd/>
          </a:ln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5219700" y="908050"/>
            <a:ext cx="3733800" cy="708025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003D00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b="1">
                <a:solidFill>
                  <a:schemeClr val="bg1"/>
                </a:solidFill>
              </a:rPr>
              <a:t>GEOGRAFIA</a:t>
            </a:r>
            <a:r>
              <a:rPr lang="es-ES" sz="1600" b="1">
                <a:solidFill>
                  <a:schemeClr val="bg1"/>
                </a:solidFill>
              </a:rPr>
              <a:t> KLASERAKO</a:t>
            </a:r>
            <a:r>
              <a:rPr lang="es-ES" sz="2000" b="1">
                <a:solidFill>
                  <a:schemeClr val="bg1"/>
                </a:solidFill>
              </a:rPr>
              <a:t> </a:t>
            </a:r>
            <a:r>
              <a:rPr lang="es-ES" sz="2000" b="1">
                <a:solidFill>
                  <a:schemeClr val="bg1"/>
                </a:solidFill>
                <a:hlinkClick r:id="rId4"/>
              </a:rPr>
              <a:t>BALIABIDEAK</a:t>
            </a:r>
            <a:endParaRPr lang="es-ES" sz="2000" b="1">
              <a:solidFill>
                <a:schemeClr val="bg1"/>
              </a:solidFill>
            </a:endParaRPr>
          </a:p>
        </p:txBody>
      </p:sp>
      <p:sp>
        <p:nvSpPr>
          <p:cNvPr id="131077" name="Text Box 5"/>
          <p:cNvSpPr txBox="1">
            <a:spLocks noChangeArrowheads="1"/>
          </p:cNvSpPr>
          <p:nvPr/>
        </p:nvSpPr>
        <p:spPr bwMode="auto">
          <a:xfrm>
            <a:off x="5724525" y="2205038"/>
            <a:ext cx="3276600" cy="6159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00CC66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b="1" dirty="0">
                <a:hlinkClick r:id="rId4"/>
              </a:rPr>
              <a:t>RECURSOS</a:t>
            </a:r>
            <a:r>
              <a:rPr lang="es-ES" sz="1600" b="1" dirty="0"/>
              <a:t> PARA LA CLASE DE GEOGRAFÍA</a:t>
            </a:r>
          </a:p>
        </p:txBody>
      </p:sp>
      <p:sp>
        <p:nvSpPr>
          <p:cNvPr id="131078" name="Text Box 6"/>
          <p:cNvSpPr txBox="1">
            <a:spLocks noChangeArrowheads="1"/>
          </p:cNvSpPr>
          <p:nvPr/>
        </p:nvSpPr>
        <p:spPr bwMode="auto">
          <a:xfrm>
            <a:off x="228600" y="3886200"/>
            <a:ext cx="3276600" cy="64611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b="1">
                <a:solidFill>
                  <a:schemeClr val="bg1"/>
                </a:solidFill>
              </a:rPr>
              <a:t>HISTORIA</a:t>
            </a:r>
            <a:r>
              <a:rPr lang="es-ES" sz="1600" b="1">
                <a:solidFill>
                  <a:schemeClr val="bg1"/>
                </a:solidFill>
              </a:rPr>
              <a:t> KLASERAKO </a:t>
            </a:r>
            <a:r>
              <a:rPr lang="es-ES" b="1">
                <a:solidFill>
                  <a:schemeClr val="bg1"/>
                </a:solidFill>
                <a:hlinkClick r:id="rId5"/>
              </a:rPr>
              <a:t>BALIABIDEAK</a:t>
            </a:r>
            <a:endParaRPr lang="es-ES" b="1">
              <a:solidFill>
                <a:schemeClr val="bg1"/>
              </a:solidFill>
            </a:endParaRPr>
          </a:p>
        </p:txBody>
      </p:sp>
      <p:sp>
        <p:nvSpPr>
          <p:cNvPr id="131079" name="Text Box 7"/>
          <p:cNvSpPr txBox="1">
            <a:spLocks noChangeArrowheads="1"/>
          </p:cNvSpPr>
          <p:nvPr/>
        </p:nvSpPr>
        <p:spPr bwMode="auto">
          <a:xfrm>
            <a:off x="304800" y="5181600"/>
            <a:ext cx="3124200" cy="6461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6699FF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b="1">
                <a:hlinkClick r:id="rId5"/>
              </a:rPr>
              <a:t>RECURSOS</a:t>
            </a:r>
            <a:r>
              <a:rPr lang="es-ES" sz="1600" b="1"/>
              <a:t> PARA LA CLASE DE</a:t>
            </a:r>
            <a:r>
              <a:rPr lang="es-ES" b="1"/>
              <a:t> HISTORIA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92463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9713"/>
            <a:ext cx="4211638" cy="280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5540375"/>
            <a:ext cx="2246312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5029200" y="228600"/>
            <a:ext cx="4114800" cy="42011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ES" sz="2400" b="1" dirty="0">
                <a:solidFill>
                  <a:srgbClr val="C00000"/>
                </a:solidFill>
                <a:latin typeface="Arial" charset="0"/>
              </a:rPr>
              <a:t>HACIA UN NUEVO MODELO DE ENSEÑANZA</a:t>
            </a:r>
          </a:p>
          <a:p>
            <a:pPr marL="285750" indent="-285750" eaLnBrk="1" hangingPunct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es-ES" altLang="es-ES" sz="1400" dirty="0">
                <a:latin typeface="Arial" charset="0"/>
              </a:rPr>
              <a:t>El profesor </a:t>
            </a:r>
            <a:r>
              <a:rPr lang="es-ES" altLang="es-ES" sz="1400" dirty="0">
                <a:solidFill>
                  <a:srgbClr val="C00000"/>
                </a:solidFill>
                <a:latin typeface="Arial" charset="0"/>
              </a:rPr>
              <a:t>explica </a:t>
            </a:r>
            <a:r>
              <a:rPr lang="es-ES" altLang="es-ES" sz="1200" dirty="0">
                <a:solidFill>
                  <a:srgbClr val="C00000"/>
                </a:solidFill>
                <a:latin typeface="Arial" charset="0"/>
              </a:rPr>
              <a:t>poco.  </a:t>
            </a:r>
            <a:r>
              <a:rPr lang="es-ES" altLang="es-ES" sz="1200" dirty="0">
                <a:latin typeface="Arial" charset="0"/>
              </a:rPr>
              <a:t>Da buenos </a:t>
            </a:r>
            <a:r>
              <a:rPr lang="es-ES" altLang="es-ES" sz="1200" dirty="0">
                <a:solidFill>
                  <a:srgbClr val="C00000"/>
                </a:solidFill>
                <a:latin typeface="Arial" charset="0"/>
              </a:rPr>
              <a:t>modelos, </a:t>
            </a:r>
            <a:r>
              <a:rPr lang="es-ES" altLang="es-ES" sz="1200" dirty="0">
                <a:latin typeface="Arial" charset="0"/>
              </a:rPr>
              <a:t>pautas,  y </a:t>
            </a:r>
            <a:r>
              <a:rPr lang="es-ES" altLang="es-ES" sz="1200" dirty="0">
                <a:solidFill>
                  <a:srgbClr val="C00000"/>
                </a:solidFill>
                <a:latin typeface="Arial" charset="0"/>
              </a:rPr>
              <a:t>orientaciones</a:t>
            </a:r>
            <a:r>
              <a:rPr lang="es-ES" altLang="es-E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s-ES" altLang="es-ES" sz="1200" dirty="0">
                <a:latin typeface="Arial" charset="0"/>
              </a:rPr>
              <a:t>para que los alumnos-as</a:t>
            </a:r>
            <a:r>
              <a:rPr lang="es-ES" altLang="es-E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s-ES" altLang="es-ES" sz="1200" dirty="0">
                <a:solidFill>
                  <a:srgbClr val="C00000"/>
                </a:solidFill>
                <a:latin typeface="Arial" charset="0"/>
              </a:rPr>
              <a:t>“hagan cosas”</a:t>
            </a:r>
          </a:p>
          <a:p>
            <a:pPr marL="285750" indent="-285750" eaLnBrk="1" hangingPunct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es-ES" altLang="es-ES" sz="1600" dirty="0" smtClean="0">
                <a:latin typeface="Arial" charset="0"/>
              </a:rPr>
              <a:t>Los </a:t>
            </a:r>
            <a:r>
              <a:rPr lang="es-ES" altLang="es-ES" sz="1600" dirty="0">
                <a:latin typeface="Arial" charset="0"/>
              </a:rPr>
              <a:t>alumnos-as </a:t>
            </a:r>
            <a:r>
              <a:rPr lang="es-ES" altLang="es-ES" sz="1600" dirty="0">
                <a:solidFill>
                  <a:srgbClr val="C00000"/>
                </a:solidFill>
                <a:latin typeface="Arial" charset="0"/>
              </a:rPr>
              <a:t>salen a la pizarra a…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es-ES" altLang="es-E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s-ES" altLang="es-ES" sz="1400" dirty="0">
                <a:solidFill>
                  <a:srgbClr val="C00000"/>
                </a:solidFill>
                <a:latin typeface="Arial" charset="0"/>
              </a:rPr>
              <a:t>Mostrar</a:t>
            </a:r>
            <a:r>
              <a:rPr lang="es-ES" altLang="es-ES" sz="14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s-ES" altLang="es-ES" sz="1200" dirty="0">
                <a:latin typeface="Arial" charset="0"/>
              </a:rPr>
              <a:t>recursos de Internet,  sus producciones on-line o en diferentes formatos (</a:t>
            </a:r>
            <a:r>
              <a:rPr lang="es-ES" altLang="es-ES" sz="1200" dirty="0" err="1">
                <a:latin typeface="Arial" charset="0"/>
              </a:rPr>
              <a:t>doc</a:t>
            </a:r>
            <a:r>
              <a:rPr lang="es-ES" altLang="es-ES" sz="1200" dirty="0">
                <a:latin typeface="Arial" charset="0"/>
              </a:rPr>
              <a:t>, </a:t>
            </a:r>
            <a:r>
              <a:rPr lang="es-ES" altLang="es-ES" sz="1200" dirty="0" err="1">
                <a:latin typeface="Arial" charset="0"/>
              </a:rPr>
              <a:t>ppt</a:t>
            </a:r>
            <a:r>
              <a:rPr lang="es-ES" altLang="es-ES" sz="1200" dirty="0">
                <a:latin typeface="Arial" charset="0"/>
              </a:rPr>
              <a:t>...)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es-ES" altLang="es-ES" sz="1400" dirty="0">
                <a:solidFill>
                  <a:srgbClr val="C00000"/>
                </a:solidFill>
                <a:latin typeface="Arial" charset="0"/>
              </a:rPr>
              <a:t>Explicar</a:t>
            </a:r>
            <a:r>
              <a:rPr lang="es-ES" altLang="es-ES" sz="1400" dirty="0">
                <a:latin typeface="Arial" charset="0"/>
              </a:rPr>
              <a:t> 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es-ES" altLang="es-ES" sz="1400" dirty="0" smtClean="0">
                <a:solidFill>
                  <a:srgbClr val="C00000"/>
                </a:solidFill>
                <a:latin typeface="Arial" charset="0"/>
              </a:rPr>
              <a:t>Buscar </a:t>
            </a:r>
            <a:r>
              <a:rPr lang="es-ES" altLang="es-ES" sz="1400" dirty="0" smtClean="0">
                <a:latin typeface="Arial" charset="0"/>
              </a:rPr>
              <a:t>información </a:t>
            </a:r>
            <a:r>
              <a:rPr lang="es-ES" altLang="es-ES" sz="1200" dirty="0">
                <a:latin typeface="Arial" charset="0"/>
              </a:rPr>
              <a:t>en la Red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es-ES" altLang="es-ES" sz="1400" dirty="0">
                <a:solidFill>
                  <a:srgbClr val="C00000"/>
                </a:solidFill>
                <a:latin typeface="Arial" charset="0"/>
              </a:rPr>
              <a:t>Resolver</a:t>
            </a:r>
            <a:r>
              <a:rPr lang="es-ES" altLang="es-ES" sz="1400" dirty="0">
                <a:solidFill>
                  <a:srgbClr val="FF9900"/>
                </a:solidFill>
                <a:latin typeface="Arial" charset="0"/>
              </a:rPr>
              <a:t> </a:t>
            </a:r>
            <a:r>
              <a:rPr lang="es-ES" altLang="es-ES" sz="1400" dirty="0">
                <a:latin typeface="Arial" charset="0"/>
              </a:rPr>
              <a:t>problemas </a:t>
            </a:r>
            <a:r>
              <a:rPr lang="es-ES" altLang="es-ES" sz="1200" dirty="0">
                <a:latin typeface="Arial" charset="0"/>
              </a:rPr>
              <a:t>que se hayan planteado en el aula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es-ES" altLang="es-ES" sz="1400" dirty="0">
                <a:solidFill>
                  <a:srgbClr val="C00000"/>
                </a:solidFill>
                <a:latin typeface="Arial" charset="0"/>
              </a:rPr>
              <a:t>Hacer actividades </a:t>
            </a:r>
            <a:r>
              <a:rPr lang="es-ES" altLang="es-ES" sz="1200" dirty="0">
                <a:latin typeface="Arial" charset="0"/>
              </a:rPr>
              <a:t>on-line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es-ES" altLang="es-ES" sz="1400" dirty="0">
                <a:solidFill>
                  <a:srgbClr val="C00000"/>
                </a:solidFill>
                <a:latin typeface="Arial" charset="0"/>
              </a:rPr>
              <a:t>Jugar...</a:t>
            </a: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652963"/>
            <a:ext cx="814388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4724400"/>
            <a:ext cx="8778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331913" y="5805488"/>
            <a:ext cx="4114800" cy="7080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ES" sz="1800">
                <a:solidFill>
                  <a:srgbClr val="800000"/>
                </a:solidFill>
                <a:latin typeface="Arial" charset="0"/>
              </a:rPr>
              <a:t>Momentos de trabajo </a:t>
            </a:r>
            <a:r>
              <a:rPr lang="es-ES" altLang="es-ES" sz="2000">
                <a:latin typeface="Arial" charset="0"/>
              </a:rPr>
              <a:t>individual</a:t>
            </a:r>
            <a:r>
              <a:rPr lang="es-ES" altLang="es-ES" sz="1800">
                <a:solidFill>
                  <a:srgbClr val="800000"/>
                </a:solidFill>
                <a:latin typeface="Arial" charset="0"/>
              </a:rPr>
              <a:t>, en </a:t>
            </a:r>
            <a:r>
              <a:rPr lang="es-ES" altLang="es-ES" sz="2000">
                <a:latin typeface="Arial" charset="0"/>
              </a:rPr>
              <a:t>pareja</a:t>
            </a:r>
            <a:r>
              <a:rPr lang="es-ES" altLang="es-ES" sz="1800">
                <a:solidFill>
                  <a:srgbClr val="800000"/>
                </a:solidFill>
                <a:latin typeface="Arial" charset="0"/>
              </a:rPr>
              <a:t>s, y en </a:t>
            </a:r>
            <a:r>
              <a:rPr lang="es-ES" altLang="es-ES" sz="2000">
                <a:latin typeface="Arial" charset="0"/>
              </a:rPr>
              <a:t>equipo</a:t>
            </a:r>
          </a:p>
        </p:txBody>
      </p:sp>
      <p:sp>
        <p:nvSpPr>
          <p:cNvPr id="9" name="8 Nube"/>
          <p:cNvSpPr/>
          <p:nvPr/>
        </p:nvSpPr>
        <p:spPr bwMode="auto">
          <a:xfrm>
            <a:off x="1524000" y="765175"/>
            <a:ext cx="3429000" cy="1597025"/>
          </a:xfrm>
          <a:prstGeom prst="cloud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s-ES" sz="1800" b="1" dirty="0">
                <a:solidFill>
                  <a:srgbClr val="C00000"/>
                </a:solidFill>
              </a:rPr>
              <a:t>HACER </a:t>
            </a:r>
            <a:r>
              <a:rPr lang="es-ES" sz="1800" b="1" dirty="0"/>
              <a:t>DIFERENTES </a:t>
            </a:r>
            <a:r>
              <a:rPr lang="es-ES" sz="1800" b="1" dirty="0">
                <a:solidFill>
                  <a:srgbClr val="C00000"/>
                </a:solidFill>
              </a:rPr>
              <a:t>AGRUPAMIENTOS</a:t>
            </a:r>
          </a:p>
        </p:txBody>
      </p:sp>
    </p:spTree>
    <p:extLst>
      <p:ext uri="{BB962C8B-B14F-4D97-AF65-F5344CB8AC3E}">
        <p14:creationId xmlns:p14="http://schemas.microsoft.com/office/powerpoint/2010/main" val="176791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Documents and Settings\ir015252ag\Mis documentos\Mis imágenes\wiki lengu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96136" cy="3515589"/>
          </a:xfrm>
          <a:prstGeom prst="rect">
            <a:avLst/>
          </a:prstGeom>
          <a:noFill/>
          <a:ln w="38100">
            <a:solidFill>
              <a:srgbClr val="FFCC00"/>
            </a:solidFill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4572000" y="1052513"/>
            <a:ext cx="4176713" cy="611187"/>
          </a:xfrm>
          <a:prstGeom prst="rect">
            <a:avLst/>
          </a:prstGeom>
          <a:solidFill>
            <a:srgbClr val="C1B99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443F25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>
                <a:hlinkClick r:id="rId3"/>
              </a:rPr>
              <a:t>RECURSOS</a:t>
            </a:r>
            <a:r>
              <a:rPr lang="es-ES" b="1"/>
              <a:t> </a:t>
            </a:r>
            <a:r>
              <a:rPr lang="es-ES" sz="1600" b="1"/>
              <a:t>PARA LA CLASE DE LENGUA CASTELLANA Y LITERATURA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74136"/>
            <a:ext cx="4139952" cy="3283864"/>
          </a:xfrm>
          <a:prstGeom prst="rect">
            <a:avLst/>
          </a:prstGeom>
          <a:noFill/>
          <a:ln w="9525">
            <a:solidFill>
              <a:schemeClr val="tx1">
                <a:alpha val="98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81000" y="4495800"/>
            <a:ext cx="2895600" cy="855663"/>
          </a:xfrm>
          <a:prstGeom prst="rect">
            <a:avLst/>
          </a:prstGeom>
          <a:solidFill>
            <a:srgbClr val="FFCD9B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5C3D1F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600" b="1" dirty="0"/>
              <a:t>EUSKAL HIZKUNTZA ETA LITERATURARAKO </a:t>
            </a:r>
            <a:r>
              <a:rPr lang="es-ES" b="1" dirty="0">
                <a:hlinkClick r:id="rId5"/>
              </a:rPr>
              <a:t>BALIABIDEAK</a:t>
            </a:r>
            <a:endParaRPr lang="es-E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age.slidesharecdn.com/congresoinnovacion04-151118184012-lva1-app6891/95/proyecto-edia-jornadas-innovacin-3-638.jpg?cb=144787208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16"/>
            <a:ext cx="6076950" cy="456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6444208" y="645930"/>
            <a:ext cx="20785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dirty="0"/>
              <a:t>Proyecto </a:t>
            </a:r>
            <a:r>
              <a:rPr lang="es-ES" sz="2800" dirty="0">
                <a:hlinkClick r:id="rId3"/>
              </a:rPr>
              <a:t>EDIA</a:t>
            </a:r>
            <a:r>
              <a:rPr lang="es-ES" sz="2800" dirty="0"/>
              <a:t>: Recursos educativos abiertos PBL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261597" y="4653136"/>
            <a:ext cx="82089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 smtClean="0"/>
              <a:t>Eginda</a:t>
            </a:r>
            <a:r>
              <a:rPr lang="es-ES" b="1" dirty="0" smtClean="0"/>
              <a:t> </a:t>
            </a:r>
            <a:r>
              <a:rPr lang="es-ES" b="1" dirty="0" err="1" smtClean="0"/>
              <a:t>dauden</a:t>
            </a:r>
            <a:r>
              <a:rPr lang="es-ES" b="1" dirty="0" smtClean="0"/>
              <a:t> </a:t>
            </a:r>
            <a:r>
              <a:rPr lang="es-ES" b="1" dirty="0" err="1" smtClean="0"/>
              <a:t>baliabideak</a:t>
            </a:r>
            <a:endParaRPr lang="es-E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hlinkClick r:id="rId4"/>
              </a:rPr>
              <a:t>Lengua y literatura 3º ESO</a:t>
            </a:r>
            <a:r>
              <a:rPr lang="es-ES" dirty="0"/>
              <a:t>.</a:t>
            </a:r>
          </a:p>
          <a:p>
            <a:endParaRPr lang="es-ES" dirty="0" smtClean="0"/>
          </a:p>
          <a:p>
            <a:r>
              <a:rPr lang="es-ES" b="1" dirty="0" err="1" smtClean="0"/>
              <a:t>Garatzen</a:t>
            </a:r>
            <a:r>
              <a:rPr lang="es-ES" b="1" dirty="0" smtClean="0"/>
              <a:t> </a:t>
            </a:r>
            <a:r>
              <a:rPr lang="es-ES" b="1" dirty="0" err="1" smtClean="0"/>
              <a:t>ari</a:t>
            </a:r>
            <a:r>
              <a:rPr lang="es-ES" b="1" dirty="0" smtClean="0"/>
              <a:t> </a:t>
            </a:r>
            <a:r>
              <a:rPr lang="es-ES" b="1" dirty="0" err="1" smtClean="0"/>
              <a:t>direnak</a:t>
            </a:r>
            <a:endParaRPr lang="es-E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 </a:t>
            </a:r>
            <a:r>
              <a:rPr lang="es-ES" dirty="0" smtClean="0">
                <a:hlinkClick r:id="rId5"/>
              </a:rPr>
              <a:t>Geografía </a:t>
            </a:r>
            <a:r>
              <a:rPr lang="es-ES" dirty="0">
                <a:hlinkClick r:id="rId5"/>
              </a:rPr>
              <a:t>e </a:t>
            </a:r>
            <a:r>
              <a:rPr lang="es-ES" dirty="0" smtClean="0">
                <a:hlinkClick r:id="rId5"/>
              </a:rPr>
              <a:t>Historia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/>
              <a:t> </a:t>
            </a:r>
            <a:r>
              <a:rPr lang="es-ES" dirty="0"/>
              <a:t>Lengua y </a:t>
            </a:r>
            <a:r>
              <a:rPr lang="es-ES" dirty="0" smtClean="0"/>
              <a:t>Literatura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/>
              <a:t> </a:t>
            </a:r>
            <a:r>
              <a:rPr lang="es-ES" dirty="0" smtClean="0">
                <a:hlinkClick r:id="rId6"/>
              </a:rPr>
              <a:t>Inglés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674571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0" y="260350"/>
            <a:ext cx="9144000" cy="457200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B7762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 b="1">
                <a:solidFill>
                  <a:srgbClr val="CC0000"/>
                </a:solidFill>
                <a:latin typeface="Calibri" pitchFamily="34" charset="0"/>
              </a:rPr>
              <a:t>IDEAS</a:t>
            </a:r>
            <a:r>
              <a:rPr lang="es-ES" b="1">
                <a:latin typeface="Calibri" pitchFamily="34" charset="0"/>
              </a:rPr>
              <a:t> Y </a:t>
            </a:r>
            <a:r>
              <a:rPr lang="es-ES" sz="2400" b="1">
                <a:solidFill>
                  <a:srgbClr val="CC0000"/>
                </a:solidFill>
                <a:latin typeface="Calibri" pitchFamily="34" charset="0"/>
              </a:rPr>
              <a:t>PROPUESTAS</a:t>
            </a:r>
            <a:r>
              <a:rPr lang="es-ES" b="1">
                <a:latin typeface="Calibri" pitchFamily="34" charset="0"/>
              </a:rPr>
              <a:t> PARA TRABAJAR CON LA PD(I)</a:t>
            </a:r>
          </a:p>
        </p:txBody>
      </p:sp>
      <p:pic>
        <p:nvPicPr>
          <p:cNvPr id="52227" name="Picture 3" descr="C:\Documents and Settings\ir015252ag\Mis documentos\Mis imágenes\PIZARRA GEOGRAFIA HISTOR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4343400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4" descr="C:\Documents and Settings\ir015252ag\Mis documentos\Mis imágenes\ARBEL DIGITALA GEOGRAFIA ETA HISTOR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167063"/>
            <a:ext cx="4419600" cy="36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4953000" y="1905000"/>
            <a:ext cx="3733800" cy="396875"/>
          </a:xfrm>
          <a:prstGeom prst="rect">
            <a:avLst/>
          </a:prstGeom>
          <a:solidFill>
            <a:srgbClr val="DB7A67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3302E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000">
                <a:hlinkClick r:id="rId4"/>
              </a:rPr>
              <a:t>GEOGRAFÍA E HISTORIA</a:t>
            </a:r>
            <a:endParaRPr lang="es-ES" sz="2000"/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228600" y="5334000"/>
            <a:ext cx="3810000" cy="366713"/>
          </a:xfrm>
          <a:prstGeom prst="rect">
            <a:avLst/>
          </a:prstGeom>
          <a:solidFill>
            <a:srgbClr val="BED395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003D00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>
                <a:hlinkClick r:id="rId5"/>
              </a:rPr>
              <a:t>GEOGRAFIA ETA HISTORIA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3" descr="C:\Documents and Settings\ir015252ag\Mis documentos\Mis imágenes\PIZARRA DIGITAL LENGU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4648200" cy="389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4" descr="C:\Documents and Settings\ir015252ag\Mis documentos\Mis imágenes\ARBEL DIGITALA HIZKUNTZ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109913"/>
            <a:ext cx="4419600" cy="374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5"/>
          <p:cNvSpPr txBox="1">
            <a:spLocks noChangeArrowheads="1"/>
          </p:cNvSpPr>
          <p:nvPr/>
        </p:nvSpPr>
        <p:spPr bwMode="auto">
          <a:xfrm>
            <a:off x="228600" y="5638800"/>
            <a:ext cx="4419600" cy="336550"/>
          </a:xfrm>
          <a:prstGeom prst="rect">
            <a:avLst/>
          </a:prstGeom>
          <a:solidFill>
            <a:srgbClr val="DB7A67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3302E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600" b="1">
                <a:hlinkClick r:id="rId4"/>
              </a:rPr>
              <a:t>EUSKAL HIZKUNTZA ETA LITERATURA</a:t>
            </a:r>
            <a:endParaRPr lang="es-ES" sz="1600" b="1"/>
          </a:p>
        </p:txBody>
      </p:sp>
      <p:sp>
        <p:nvSpPr>
          <p:cNvPr id="53253" name="Text Box 6"/>
          <p:cNvSpPr txBox="1">
            <a:spLocks noChangeArrowheads="1"/>
          </p:cNvSpPr>
          <p:nvPr/>
        </p:nvSpPr>
        <p:spPr bwMode="auto">
          <a:xfrm>
            <a:off x="4648200" y="1828800"/>
            <a:ext cx="4267200" cy="336550"/>
          </a:xfrm>
          <a:prstGeom prst="rect">
            <a:avLst/>
          </a:prstGeom>
          <a:solidFill>
            <a:srgbClr val="BED395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003D00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600" b="1">
                <a:hlinkClick r:id="rId5"/>
              </a:rPr>
              <a:t>LENGUA CASTELLANA Y LITERATURA</a:t>
            </a:r>
            <a:endParaRPr lang="es-ES" sz="1600" b="1"/>
          </a:p>
        </p:txBody>
      </p:sp>
      <p:sp>
        <p:nvSpPr>
          <p:cNvPr id="53256" name="Text Box 2"/>
          <p:cNvSpPr txBox="1">
            <a:spLocks noChangeArrowheads="1"/>
          </p:cNvSpPr>
          <p:nvPr/>
        </p:nvSpPr>
        <p:spPr bwMode="auto">
          <a:xfrm>
            <a:off x="0" y="260350"/>
            <a:ext cx="9144000" cy="457200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B7762"/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 b="1">
                <a:solidFill>
                  <a:srgbClr val="CC0000"/>
                </a:solidFill>
                <a:latin typeface="Calibri" pitchFamily="34" charset="0"/>
              </a:rPr>
              <a:t>IDEAS</a:t>
            </a:r>
            <a:r>
              <a:rPr lang="es-ES" b="1">
                <a:latin typeface="Calibri" pitchFamily="34" charset="0"/>
              </a:rPr>
              <a:t> Y </a:t>
            </a:r>
            <a:r>
              <a:rPr lang="es-ES" sz="2400" b="1">
                <a:solidFill>
                  <a:srgbClr val="CC0000"/>
                </a:solidFill>
                <a:latin typeface="Calibri" pitchFamily="34" charset="0"/>
              </a:rPr>
              <a:t>PROPUESTAS</a:t>
            </a:r>
            <a:r>
              <a:rPr lang="es-ES" b="1">
                <a:latin typeface="Calibri" pitchFamily="34" charset="0"/>
              </a:rPr>
              <a:t> PARA TRABAJAR CON LA PD(I)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www.aula2.com/blog/wp-content/uploads/Blog-Docentes-2.0-Imagen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5961" y="2708920"/>
            <a:ext cx="5558039" cy="414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9432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50825" y="4868863"/>
            <a:ext cx="4284663" cy="403225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outerShdw dist="17819" dir="2700000" algn="ctr" rotWithShape="0">
              <a:srgbClr val="989898"/>
            </a:outerShdw>
          </a:effec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12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s-ES" sz="2000" b="1" dirty="0">
                <a:solidFill>
                  <a:srgbClr val="000000"/>
                </a:solidFill>
              </a:rPr>
              <a:t> ANA BASTERRA COSSÍO</a:t>
            </a:r>
          </a:p>
        </p:txBody>
      </p:sp>
      <p:sp>
        <p:nvSpPr>
          <p:cNvPr id="6" name="5 CuadroTexto"/>
          <p:cNvSpPr txBox="1">
            <a:spLocks noChangeArrowheads="1"/>
          </p:cNvSpPr>
          <p:nvPr/>
        </p:nvSpPr>
        <p:spPr bwMode="auto">
          <a:xfrm>
            <a:off x="3635896" y="1052736"/>
            <a:ext cx="5268657" cy="830997"/>
          </a:xfrm>
          <a:prstGeom prst="rect">
            <a:avLst/>
          </a:prstGeom>
          <a:solidFill>
            <a:srgbClr val="C1E5B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" sz="1600" b="1" dirty="0"/>
              <a:t>LAS IMÁGENES UTILIZADAS EN ESTA PRESENTACIÓN HAN SIDO TOMADAS DE</a:t>
            </a:r>
          </a:p>
          <a:p>
            <a:pPr algn="ctr"/>
            <a:r>
              <a:rPr lang="es-ES" sz="1600" b="1" dirty="0"/>
              <a:t> </a:t>
            </a:r>
            <a:r>
              <a:rPr lang="es-ES" sz="1600" b="1" dirty="0">
                <a:hlinkClick r:id="rId4"/>
              </a:rPr>
              <a:t>GOOGLE IMÁGENES</a:t>
            </a:r>
            <a:endParaRPr lang="es-ES" sz="1600" b="1" dirty="0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492896"/>
            <a:ext cx="1030288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4"/>
          <p:cNvSpPr txBox="1">
            <a:spLocks noChangeArrowheads="1"/>
          </p:cNvSpPr>
          <p:nvPr/>
        </p:nvSpPr>
        <p:spPr bwMode="auto">
          <a:xfrm>
            <a:off x="2598" y="5562599"/>
            <a:ext cx="9144000" cy="95410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ES" altLang="es-ES" dirty="0">
                <a:latin typeface="Arial" charset="0"/>
              </a:rPr>
              <a:t>PROPONER</a:t>
            </a:r>
            <a:r>
              <a:rPr lang="es-ES" altLang="es-ES" sz="2400" dirty="0">
                <a:solidFill>
                  <a:srgbClr val="800000"/>
                </a:solidFill>
                <a:latin typeface="Arial" charset="0"/>
              </a:rPr>
              <a:t> </a:t>
            </a:r>
            <a:r>
              <a:rPr lang="es-ES" altLang="es-ES" sz="2400" b="1" dirty="0">
                <a:solidFill>
                  <a:srgbClr val="C00000"/>
                </a:solidFill>
                <a:latin typeface="Arial" charset="0"/>
              </a:rPr>
              <a:t>ACTIVIDADES CONTEXTUALIZADAS Y RELACIONADAS ENTRE SÍ</a:t>
            </a:r>
          </a:p>
        </p:txBody>
      </p: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90600"/>
            <a:ext cx="3932238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4953000" y="2438400"/>
            <a:ext cx="3581400" cy="23698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ES" altLang="es-ES" sz="2800" dirty="0">
                <a:latin typeface="Arial" charset="0"/>
              </a:rPr>
              <a:t>En el aula:</a:t>
            </a:r>
          </a:p>
          <a:p>
            <a:pPr marL="342900" indent="-342900" eaLnBrk="1" hangingPunct="1">
              <a:spcBef>
                <a:spcPct val="50000"/>
              </a:spcBef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s-ES" altLang="es-ES" sz="2400" dirty="0">
                <a:solidFill>
                  <a:srgbClr val="800000"/>
                </a:solidFill>
                <a:latin typeface="Arial" charset="0"/>
              </a:rPr>
              <a:t> </a:t>
            </a:r>
            <a:r>
              <a:rPr lang="es-ES" altLang="es-ES" sz="2400" dirty="0">
                <a:solidFill>
                  <a:srgbClr val="C00000"/>
                </a:solidFill>
                <a:latin typeface="Arial" charset="0"/>
              </a:rPr>
              <a:t>¿</a:t>
            </a:r>
            <a:r>
              <a:rPr lang="es-ES" altLang="es-ES" sz="2400" dirty="0">
                <a:latin typeface="Arial" charset="0"/>
              </a:rPr>
              <a:t>Qué</a:t>
            </a:r>
            <a:r>
              <a:rPr lang="es-ES" altLang="es-ES" sz="2400" dirty="0">
                <a:solidFill>
                  <a:srgbClr val="800000"/>
                </a:solidFill>
                <a:latin typeface="Arial" charset="0"/>
              </a:rPr>
              <a:t> </a:t>
            </a:r>
            <a:r>
              <a:rPr lang="es-ES" altLang="es-ES" sz="2400" dirty="0">
                <a:solidFill>
                  <a:srgbClr val="C00000"/>
                </a:solidFill>
                <a:latin typeface="Arial" charset="0"/>
              </a:rPr>
              <a:t>voy a hacer?</a:t>
            </a:r>
          </a:p>
          <a:p>
            <a:pPr eaLnBrk="1" hangingPunct="1">
              <a:spcBef>
                <a:spcPct val="50000"/>
              </a:spcBef>
              <a:buClr>
                <a:srgbClr val="C00000"/>
              </a:buClr>
              <a:buFont typeface="Wingdings" pitchFamily="2" charset="2"/>
              <a:buChar char="q"/>
            </a:pPr>
            <a:r>
              <a:rPr lang="es-ES" altLang="es-ES" sz="2400" dirty="0">
                <a:solidFill>
                  <a:srgbClr val="800000"/>
                </a:solidFill>
                <a:latin typeface="Arial" charset="0"/>
              </a:rPr>
              <a:t> </a:t>
            </a:r>
            <a:r>
              <a:rPr lang="es-ES" altLang="es-ES" sz="2400" dirty="0">
                <a:solidFill>
                  <a:srgbClr val="C00000"/>
                </a:solidFill>
                <a:latin typeface="Arial" charset="0"/>
              </a:rPr>
              <a:t>¿</a:t>
            </a:r>
            <a:r>
              <a:rPr lang="es-ES" altLang="es-ES" sz="2400" dirty="0">
                <a:latin typeface="Arial" charset="0"/>
              </a:rPr>
              <a:t>Qué </a:t>
            </a:r>
            <a:r>
              <a:rPr lang="es-ES" altLang="es-ES" sz="2400" dirty="0">
                <a:solidFill>
                  <a:srgbClr val="C00000"/>
                </a:solidFill>
                <a:latin typeface="Arial" charset="0"/>
              </a:rPr>
              <a:t>quiero que mis alumnos aprendan y hagan?</a:t>
            </a:r>
          </a:p>
        </p:txBody>
      </p:sp>
      <p:sp>
        <p:nvSpPr>
          <p:cNvPr id="56325" name="AutoShape 5"/>
          <p:cNvSpPr>
            <a:spLocks noChangeArrowheads="1"/>
          </p:cNvSpPr>
          <p:nvPr/>
        </p:nvSpPr>
        <p:spPr bwMode="auto">
          <a:xfrm>
            <a:off x="2819400" y="228600"/>
            <a:ext cx="3352800" cy="2286000"/>
          </a:xfrm>
          <a:prstGeom prst="cloudCallout">
            <a:avLst>
              <a:gd name="adj1" fmla="val -58995"/>
              <a:gd name="adj2" fmla="val 66111"/>
            </a:avLst>
          </a:prstGeom>
          <a:solidFill>
            <a:srgbClr val="FFBC7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ES" sz="2400">
                <a:latin typeface="Arial" charset="0"/>
              </a:rPr>
              <a:t>COMO PROFESOR PIENSO...</a:t>
            </a:r>
          </a:p>
        </p:txBody>
      </p:sp>
    </p:spTree>
    <p:extLst>
      <p:ext uri="{BB962C8B-B14F-4D97-AF65-F5344CB8AC3E}">
        <p14:creationId xmlns:p14="http://schemas.microsoft.com/office/powerpoint/2010/main" val="521345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CuadroTexto"/>
          <p:cNvSpPr txBox="1">
            <a:spLocks noChangeArrowheads="1"/>
          </p:cNvSpPr>
          <p:nvPr/>
        </p:nvSpPr>
        <p:spPr bwMode="auto">
          <a:xfrm>
            <a:off x="-54423" y="1466776"/>
            <a:ext cx="4968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4000" b="1" dirty="0">
                <a:latin typeface="Calibri" pitchFamily="34" charset="0"/>
              </a:rPr>
              <a:t>¿Qué </a:t>
            </a:r>
            <a:r>
              <a:rPr lang="es-ES" sz="4000" b="1" dirty="0" smtClean="0">
                <a:latin typeface="Calibri" pitchFamily="34" charset="0"/>
              </a:rPr>
              <a:t>puede </a:t>
            </a:r>
            <a:r>
              <a:rPr lang="es-ES" sz="4000" b="1" dirty="0">
                <a:latin typeface="Calibri" pitchFamily="34" charset="0"/>
              </a:rPr>
              <a:t>hacer?</a:t>
            </a:r>
          </a:p>
        </p:txBody>
      </p:sp>
      <p:pic>
        <p:nvPicPr>
          <p:cNvPr id="6147" name="Picture 2" descr="http://luisexto.blogia.com/upload/20111016152937-ideas-ingenios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27798"/>
            <a:ext cx="4860031" cy="4130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4 CuadroTexto"/>
          <p:cNvSpPr txBox="1">
            <a:spLocks noChangeArrowheads="1"/>
          </p:cNvSpPr>
          <p:nvPr/>
        </p:nvSpPr>
        <p:spPr bwMode="auto">
          <a:xfrm>
            <a:off x="5724525" y="4652963"/>
            <a:ext cx="29527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8000" b="1">
                <a:solidFill>
                  <a:srgbClr val="C00000"/>
                </a:solidFill>
                <a:latin typeface="Calibri" pitchFamily="34" charset="0"/>
              </a:rPr>
              <a:t>¿¿??</a:t>
            </a:r>
          </a:p>
        </p:txBody>
      </p:sp>
      <p:pic>
        <p:nvPicPr>
          <p:cNvPr id="6" name="Picture 2" descr="http://www.circulomarketingla.com/wp-content/uploads/2015/01/shutterstock_177393143-850x8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0"/>
            <a:ext cx="4317028" cy="431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16649" y="548680"/>
            <a:ext cx="4464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dirty="0" smtClean="0"/>
              <a:t>El profesorado</a:t>
            </a:r>
            <a:endParaRPr lang="es-E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0" y="188913"/>
            <a:ext cx="9144000" cy="519112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800" b="1">
                <a:solidFill>
                  <a:srgbClr val="CC0000"/>
                </a:solidFill>
                <a:latin typeface="Calibri" pitchFamily="34" charset="0"/>
              </a:rPr>
              <a:t>Motivar a los alumno@s</a:t>
            </a:r>
            <a:r>
              <a:rPr lang="es-ES" sz="2400" b="1">
                <a:solidFill>
                  <a:srgbClr val="CC0000"/>
                </a:solidFill>
                <a:latin typeface="Calibri" pitchFamily="34" charset="0"/>
              </a:rPr>
              <a:t> </a:t>
            </a:r>
            <a:r>
              <a:rPr lang="es-ES" sz="2400" b="1">
                <a:latin typeface="Calibri" pitchFamily="34" charset="0"/>
              </a:rPr>
              <a:t>antes de empezar un tema</a:t>
            </a:r>
          </a:p>
        </p:txBody>
      </p:sp>
      <p:pic>
        <p:nvPicPr>
          <p:cNvPr id="7171" name="Picture 5" descr="vAN GOH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150"/>
            <a:ext cx="9144000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9" name="Text Box 7"/>
          <p:cNvSpPr txBox="1">
            <a:spLocks noChangeArrowheads="1"/>
          </p:cNvSpPr>
          <p:nvPr/>
        </p:nvSpPr>
        <p:spPr bwMode="auto">
          <a:xfrm>
            <a:off x="323850" y="2636838"/>
            <a:ext cx="4103688" cy="519112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s-ES" sz="2800" b="1">
                <a:solidFill>
                  <a:schemeClr val="bg1"/>
                </a:solidFill>
                <a:latin typeface="+mn-lt"/>
                <a:cs typeface="+mn-cs"/>
                <a:hlinkClick r:id="rId3"/>
              </a:rPr>
              <a:t>VINCENT VAN GOGH</a:t>
            </a:r>
            <a:endParaRPr lang="es-ES" sz="2800" b="1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332656"/>
            <a:ext cx="9144000" cy="523220"/>
          </a:xfrm>
          <a:prstGeom prst="rect">
            <a:avLst/>
          </a:prstGeom>
          <a:solidFill>
            <a:srgbClr val="CDC6A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800" b="1" dirty="0" smtClean="0">
                <a:latin typeface="Calibri" pitchFamily="34" charset="0"/>
              </a:rPr>
              <a:t>… para </a:t>
            </a:r>
            <a:r>
              <a:rPr lang="es-ES" sz="2800" b="1" dirty="0" smtClean="0">
                <a:solidFill>
                  <a:srgbClr val="C00000"/>
                </a:solidFill>
                <a:latin typeface="Calibri" pitchFamily="34" charset="0"/>
              </a:rPr>
              <a:t>conocer los conocimientos previos </a:t>
            </a:r>
            <a:r>
              <a:rPr lang="es-ES" sz="2800" b="1" dirty="0" smtClean="0">
                <a:latin typeface="Calibri" pitchFamily="34" charset="0"/>
              </a:rPr>
              <a:t>del alumnado</a:t>
            </a:r>
            <a:endParaRPr lang="es-ES" sz="2800" b="1" dirty="0">
              <a:solidFill>
                <a:srgbClr val="CC0000"/>
              </a:solidFill>
              <a:latin typeface="Calibri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436096" y="5767760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err="1" smtClean="0">
                <a:hlinkClick r:id="rId2"/>
              </a:rPr>
              <a:t>Padlet</a:t>
            </a:r>
            <a:r>
              <a:rPr lang="es-ES" sz="2800" dirty="0" smtClean="0">
                <a:hlinkClick r:id="rId2"/>
              </a:rPr>
              <a:t> tutorial</a:t>
            </a:r>
            <a:endParaRPr lang="es-ES" sz="2800" dirty="0"/>
          </a:p>
        </p:txBody>
      </p:sp>
      <p:pic>
        <p:nvPicPr>
          <p:cNvPr id="1026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47402"/>
            <a:ext cx="9144000" cy="364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468313" y="5732463"/>
            <a:ext cx="3581400" cy="381000"/>
          </a:xfrm>
          <a:prstGeom prst="bevel">
            <a:avLst>
              <a:gd name="adj" fmla="val 12500"/>
            </a:avLst>
          </a:prstGeom>
          <a:solidFill>
            <a:srgbClr val="811D15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4D110D"/>
            </a:prstShdw>
          </a:effectLst>
        </p:spPr>
        <p:txBody>
          <a:bodyPr wrap="none" anchor="ctr"/>
          <a:lstStyle/>
          <a:p>
            <a:pPr algn="ctr"/>
            <a:r>
              <a:rPr lang="es-ES" sz="1600">
                <a:solidFill>
                  <a:schemeClr val="bg1"/>
                </a:solidFill>
                <a:latin typeface="Calibri" pitchFamily="34" charset="0"/>
              </a:rPr>
              <a:t>Hago click sobre la imagen</a:t>
            </a:r>
          </a:p>
        </p:txBody>
      </p:sp>
    </p:spTree>
    <p:extLst>
      <p:ext uri="{BB962C8B-B14F-4D97-AF65-F5344CB8AC3E}">
        <p14:creationId xmlns:p14="http://schemas.microsoft.com/office/powerpoint/2010/main" val="254177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1725</TotalTime>
  <Words>1332</Words>
  <Application>Microsoft Office PowerPoint</Application>
  <PresentationFormat>Presentación en pantalla (4:3)</PresentationFormat>
  <Paragraphs>263</Paragraphs>
  <Slides>54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54</vt:i4>
      </vt:variant>
    </vt:vector>
  </HeadingPairs>
  <TitlesOfParts>
    <vt:vector size="55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ana</dc:creator>
  <cp:lastModifiedBy>IR015252AG</cp:lastModifiedBy>
  <cp:revision>153</cp:revision>
  <dcterms:created xsi:type="dcterms:W3CDTF">2012-04-28T11:09:16Z</dcterms:created>
  <dcterms:modified xsi:type="dcterms:W3CDTF">2015-12-15T15:37:36Z</dcterms:modified>
</cp:coreProperties>
</file>