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5"/>
  </p:notesMasterIdLst>
  <p:sldIdLst>
    <p:sldId id="504" r:id="rId2"/>
    <p:sldId id="414" r:id="rId3"/>
    <p:sldId id="441" r:id="rId4"/>
    <p:sldId id="418" r:id="rId5"/>
    <p:sldId id="416" r:id="rId6"/>
    <p:sldId id="422" r:id="rId7"/>
    <p:sldId id="436" r:id="rId8"/>
    <p:sldId id="417" r:id="rId9"/>
    <p:sldId id="437" r:id="rId10"/>
    <p:sldId id="421" r:id="rId11"/>
    <p:sldId id="442" r:id="rId12"/>
    <p:sldId id="439" r:id="rId13"/>
    <p:sldId id="429" r:id="rId14"/>
    <p:sldId id="424" r:id="rId15"/>
    <p:sldId id="455" r:id="rId16"/>
    <p:sldId id="425" r:id="rId17"/>
    <p:sldId id="465" r:id="rId18"/>
    <p:sldId id="456" r:id="rId19"/>
    <p:sldId id="419" r:id="rId20"/>
    <p:sldId id="423" r:id="rId21"/>
    <p:sldId id="440" r:id="rId22"/>
    <p:sldId id="426" r:id="rId23"/>
    <p:sldId id="430" r:id="rId24"/>
    <p:sldId id="443" r:id="rId25"/>
    <p:sldId id="444" r:id="rId26"/>
    <p:sldId id="445" r:id="rId27"/>
    <p:sldId id="431" r:id="rId28"/>
    <p:sldId id="447" r:id="rId29"/>
    <p:sldId id="432" r:id="rId30"/>
    <p:sldId id="433" r:id="rId31"/>
    <p:sldId id="434" r:id="rId32"/>
    <p:sldId id="449" r:id="rId33"/>
    <p:sldId id="435" r:id="rId34"/>
    <p:sldId id="438" r:id="rId35"/>
    <p:sldId id="464" r:id="rId36"/>
    <p:sldId id="427" r:id="rId37"/>
    <p:sldId id="275" r:id="rId38"/>
    <p:sldId id="283" r:id="rId39"/>
    <p:sldId id="280" r:id="rId40"/>
    <p:sldId id="282" r:id="rId41"/>
    <p:sldId id="281" r:id="rId42"/>
    <p:sldId id="286" r:id="rId43"/>
    <p:sldId id="287" r:id="rId44"/>
    <p:sldId id="288" r:id="rId45"/>
    <p:sldId id="289" r:id="rId46"/>
    <p:sldId id="290" r:id="rId47"/>
    <p:sldId id="291" r:id="rId48"/>
    <p:sldId id="292" r:id="rId49"/>
    <p:sldId id="293" r:id="rId50"/>
    <p:sldId id="452" r:id="rId51"/>
    <p:sldId id="451" r:id="rId52"/>
    <p:sldId id="453" r:id="rId53"/>
    <p:sldId id="454" r:id="rId54"/>
    <p:sldId id="469" r:id="rId55"/>
    <p:sldId id="475" r:id="rId56"/>
    <p:sldId id="467" r:id="rId57"/>
    <p:sldId id="466" r:id="rId58"/>
    <p:sldId id="458" r:id="rId59"/>
    <p:sldId id="468" r:id="rId60"/>
    <p:sldId id="470" r:id="rId61"/>
    <p:sldId id="473" r:id="rId62"/>
    <p:sldId id="474" r:id="rId63"/>
    <p:sldId id="476" r:id="rId64"/>
    <p:sldId id="503" r:id="rId65"/>
    <p:sldId id="477" r:id="rId66"/>
    <p:sldId id="478" r:id="rId67"/>
    <p:sldId id="481" r:id="rId68"/>
    <p:sldId id="482" r:id="rId69"/>
    <p:sldId id="483" r:id="rId70"/>
    <p:sldId id="484" r:id="rId71"/>
    <p:sldId id="485" r:id="rId72"/>
    <p:sldId id="486" r:id="rId73"/>
    <p:sldId id="487" r:id="rId74"/>
    <p:sldId id="488" r:id="rId75"/>
    <p:sldId id="479" r:id="rId76"/>
    <p:sldId id="459" r:id="rId77"/>
    <p:sldId id="460" r:id="rId78"/>
    <p:sldId id="502" r:id="rId79"/>
    <p:sldId id="498" r:id="rId80"/>
    <p:sldId id="500" r:id="rId81"/>
    <p:sldId id="501" r:id="rId82"/>
    <p:sldId id="450" r:id="rId83"/>
    <p:sldId id="357" r:id="rId84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EB135"/>
    <a:srgbClr val="FF6600"/>
    <a:srgbClr val="1C355A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89" d="100"/>
          <a:sy n="89" d="100"/>
        </p:scale>
        <p:origin x="-143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911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402381EF-7599-4C50-9197-3AD014AC1F75}" type="datetimeFigureOut">
              <a:rPr lang="es-ES"/>
              <a:pPr>
                <a:defRPr/>
              </a:pPr>
              <a:t>01/07/2013</a:t>
            </a:fld>
            <a:endParaRPr lang="es-ES"/>
          </a:p>
        </p:txBody>
      </p:sp>
      <p:sp>
        <p:nvSpPr>
          <p:cNvPr id="870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noProof="0" smtClean="0"/>
              <a:t>Haga clic para modificar el estilo de texto del patrón</a:t>
            </a:r>
          </a:p>
          <a:p>
            <a:pPr lvl="1"/>
            <a:r>
              <a:rPr lang="es-ES" noProof="0" smtClean="0"/>
              <a:t>Segundo nivel</a:t>
            </a:r>
          </a:p>
          <a:p>
            <a:pPr lvl="2"/>
            <a:r>
              <a:rPr lang="es-ES" noProof="0" smtClean="0"/>
              <a:t>Tercer nivel</a:t>
            </a:r>
          </a:p>
          <a:p>
            <a:pPr lvl="3"/>
            <a:r>
              <a:rPr lang="es-ES" noProof="0" smtClean="0"/>
              <a:t>Cuarto nivel</a:t>
            </a:r>
          </a:p>
          <a:p>
            <a:pPr lvl="4"/>
            <a:r>
              <a:rPr lang="es-ES" noProof="0" smtClean="0"/>
              <a:t>Quinto nivel</a:t>
            </a:r>
          </a:p>
        </p:txBody>
      </p:sp>
      <p:sp>
        <p:nvSpPr>
          <p:cNvPr id="327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27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9351FA49-73B6-4455-80AD-091C1D921E0F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565ACF10-F79C-41F8-BC5A-16362502E79F}" type="slidenum">
              <a:rPr lang="es-ES" sz="1200"/>
              <a:pPr algn="r"/>
              <a:t>39</a:t>
            </a:fld>
            <a:endParaRPr lang="es-ES" sz="1200"/>
          </a:p>
        </p:txBody>
      </p:sp>
      <p:sp>
        <p:nvSpPr>
          <p:cNvPr id="880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65650" cy="3424238"/>
          </a:xfrm>
          <a:ln/>
        </p:spPr>
      </p:sp>
      <p:sp>
        <p:nvSpPr>
          <p:cNvPr id="880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1638" cy="4111625"/>
          </a:xfrm>
          <a:noFill/>
          <a:ln/>
        </p:spPr>
        <p:txBody>
          <a:bodyPr wrap="none" anchor="ctr"/>
          <a:lstStyle/>
          <a:p>
            <a:pPr eaLnBrk="1" hangingPunct="1"/>
            <a:endParaRPr lang="es-ES" smtClean="0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67AAB2A7-2744-4A33-8530-E10DBA20456F}" type="slidenum">
              <a:rPr lang="es-ES" sz="1200"/>
              <a:pPr algn="r"/>
              <a:t>41</a:t>
            </a:fld>
            <a:endParaRPr lang="es-ES" sz="1200"/>
          </a:p>
        </p:txBody>
      </p:sp>
      <p:sp>
        <p:nvSpPr>
          <p:cNvPr id="89091" name="Text Box 2"/>
          <p:cNvSpPr txBox="1">
            <a:spLocks noChangeArrowheads="1"/>
          </p:cNvSpPr>
          <p:nvPr/>
        </p:nvSpPr>
        <p:spPr bwMode="auto">
          <a:xfrm>
            <a:off x="3883025" y="8686800"/>
            <a:ext cx="2970213" cy="4524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 anchor="b"/>
          <a:lstStyle/>
          <a:p>
            <a:pPr algn="r" defTabSz="393700" hangingPunct="0">
              <a:lnSpc>
                <a:spcPct val="93000"/>
              </a:lnSpc>
              <a:buSzPct val="100000"/>
              <a:tabLst>
                <a:tab pos="0" algn="l"/>
                <a:tab pos="392113" algn="l"/>
                <a:tab pos="785813" algn="l"/>
                <a:tab pos="1179513" algn="l"/>
                <a:tab pos="1574800" algn="l"/>
                <a:tab pos="1968500" algn="l"/>
                <a:tab pos="2362200" algn="l"/>
                <a:tab pos="2755900" algn="l"/>
                <a:tab pos="3149600" algn="l"/>
                <a:tab pos="3543300" algn="l"/>
                <a:tab pos="3937000" algn="l"/>
                <a:tab pos="4330700" algn="l"/>
                <a:tab pos="4724400" algn="l"/>
                <a:tab pos="5119688" algn="l"/>
                <a:tab pos="5513388" algn="l"/>
                <a:tab pos="5907088" algn="l"/>
                <a:tab pos="6300788" algn="l"/>
                <a:tab pos="6694488" algn="l"/>
                <a:tab pos="7088188" algn="l"/>
                <a:tab pos="7481888" algn="l"/>
                <a:tab pos="7875588" algn="l"/>
              </a:tabLst>
            </a:pPr>
            <a:fld id="{AE9A0359-7C80-43D1-9F83-73BDFEE8C612}" type="slidenum">
              <a:rPr lang="es-ES" sz="1200">
                <a:solidFill>
                  <a:srgbClr val="000000"/>
                </a:solidFill>
                <a:latin typeface="Times New Roman" pitchFamily="18" charset="0"/>
              </a:rPr>
              <a:pPr algn="r" defTabSz="393700" hangingPunct="0">
                <a:lnSpc>
                  <a:spcPct val="93000"/>
                </a:lnSpc>
                <a:buSzPct val="100000"/>
                <a:tabLst>
                  <a:tab pos="0" algn="l"/>
                  <a:tab pos="392113" algn="l"/>
                  <a:tab pos="785813" algn="l"/>
                  <a:tab pos="1179513" algn="l"/>
                  <a:tab pos="1574800" algn="l"/>
                  <a:tab pos="1968500" algn="l"/>
                  <a:tab pos="2362200" algn="l"/>
                  <a:tab pos="2755900" algn="l"/>
                  <a:tab pos="3149600" algn="l"/>
                  <a:tab pos="3543300" algn="l"/>
                  <a:tab pos="3937000" algn="l"/>
                  <a:tab pos="4330700" algn="l"/>
                  <a:tab pos="4724400" algn="l"/>
                  <a:tab pos="5119688" algn="l"/>
                  <a:tab pos="5513388" algn="l"/>
                  <a:tab pos="5907088" algn="l"/>
                  <a:tab pos="6300788" algn="l"/>
                  <a:tab pos="6694488" algn="l"/>
                  <a:tab pos="7088188" algn="l"/>
                  <a:tab pos="7481888" algn="l"/>
                  <a:tab pos="7875588" algn="l"/>
                </a:tabLst>
              </a:pPr>
              <a:t>41</a:t>
            </a:fld>
            <a:endParaRPr lang="es-ES" sz="12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89092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93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</p:spPr>
        <p:txBody>
          <a:bodyPr wrap="none" anchor="ctr"/>
          <a:lstStyle/>
          <a:p>
            <a:pPr eaLnBrk="1" hangingPunct="1"/>
            <a:endParaRPr lang="es-ES" smtClean="0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B0BD2CED-70C6-4F69-94AF-87B2470FDFB7}" type="slidenum">
              <a:rPr lang="es-ES" sz="1200"/>
              <a:pPr algn="r"/>
              <a:t>45</a:t>
            </a:fld>
            <a:endParaRPr lang="es-ES" sz="1200"/>
          </a:p>
        </p:txBody>
      </p:sp>
      <p:sp>
        <p:nvSpPr>
          <p:cNvPr id="90115" name="Rectangle 8"/>
          <p:cNvSpPr txBox="1">
            <a:spLocks noGrp="1" noChangeArrowheads="1"/>
          </p:cNvSpPr>
          <p:nvPr/>
        </p:nvSpPr>
        <p:spPr bwMode="auto">
          <a:xfrm>
            <a:off x="3883025" y="8686800"/>
            <a:ext cx="2970213" cy="4524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 anchor="b"/>
          <a:lstStyle/>
          <a:p>
            <a:pPr algn="r" defTabSz="393700" hangingPunct="0">
              <a:lnSpc>
                <a:spcPct val="93000"/>
              </a:lnSpc>
              <a:buSzPct val="100000"/>
              <a:tabLst>
                <a:tab pos="0" algn="l"/>
                <a:tab pos="392113" algn="l"/>
                <a:tab pos="785813" algn="l"/>
                <a:tab pos="1179513" algn="l"/>
                <a:tab pos="1574800" algn="l"/>
                <a:tab pos="1968500" algn="l"/>
                <a:tab pos="2362200" algn="l"/>
                <a:tab pos="2755900" algn="l"/>
                <a:tab pos="3149600" algn="l"/>
                <a:tab pos="3543300" algn="l"/>
                <a:tab pos="3937000" algn="l"/>
                <a:tab pos="4330700" algn="l"/>
                <a:tab pos="4724400" algn="l"/>
                <a:tab pos="5119688" algn="l"/>
                <a:tab pos="5513388" algn="l"/>
                <a:tab pos="5907088" algn="l"/>
                <a:tab pos="6300788" algn="l"/>
                <a:tab pos="6694488" algn="l"/>
                <a:tab pos="7088188" algn="l"/>
                <a:tab pos="7481888" algn="l"/>
                <a:tab pos="7875588" algn="l"/>
              </a:tabLst>
            </a:pPr>
            <a:fld id="{CCC6A383-0B7B-4A30-9AA6-F3631F77BDEB}" type="slidenum">
              <a:rPr lang="es-ES" sz="1200">
                <a:solidFill>
                  <a:srgbClr val="000000"/>
                </a:solidFill>
                <a:latin typeface="Times New Roman" pitchFamily="18" charset="0"/>
              </a:rPr>
              <a:pPr algn="r" defTabSz="393700" hangingPunct="0">
                <a:lnSpc>
                  <a:spcPct val="93000"/>
                </a:lnSpc>
                <a:buSzPct val="100000"/>
                <a:tabLst>
                  <a:tab pos="0" algn="l"/>
                  <a:tab pos="392113" algn="l"/>
                  <a:tab pos="785813" algn="l"/>
                  <a:tab pos="1179513" algn="l"/>
                  <a:tab pos="1574800" algn="l"/>
                  <a:tab pos="1968500" algn="l"/>
                  <a:tab pos="2362200" algn="l"/>
                  <a:tab pos="2755900" algn="l"/>
                  <a:tab pos="3149600" algn="l"/>
                  <a:tab pos="3543300" algn="l"/>
                  <a:tab pos="3937000" algn="l"/>
                  <a:tab pos="4330700" algn="l"/>
                  <a:tab pos="4724400" algn="l"/>
                  <a:tab pos="5119688" algn="l"/>
                  <a:tab pos="5513388" algn="l"/>
                  <a:tab pos="5907088" algn="l"/>
                  <a:tab pos="6300788" algn="l"/>
                  <a:tab pos="6694488" algn="l"/>
                  <a:tab pos="7088188" algn="l"/>
                  <a:tab pos="7481888" algn="l"/>
                  <a:tab pos="7875588" algn="l"/>
                </a:tabLst>
              </a:pPr>
              <a:t>45</a:t>
            </a:fld>
            <a:endParaRPr lang="es-ES" sz="12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90116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ln/>
        </p:spPr>
      </p:sp>
      <p:sp>
        <p:nvSpPr>
          <p:cNvPr id="9011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</p:spPr>
        <p:txBody>
          <a:bodyPr wrap="none" lIns="0" tIns="0" rIns="0" bIns="0" anchor="ctr"/>
          <a:lstStyle/>
          <a:p>
            <a:pPr eaLnBrk="1" hangingPunct="1"/>
            <a:endParaRPr lang="es-ES" smtClean="0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9784B9FB-209B-425A-B089-F64B796945B3}" type="slidenum">
              <a:rPr lang="es-ES" sz="1200"/>
              <a:pPr algn="r"/>
              <a:t>46</a:t>
            </a:fld>
            <a:endParaRPr lang="es-ES" sz="1200"/>
          </a:p>
        </p:txBody>
      </p:sp>
      <p:sp>
        <p:nvSpPr>
          <p:cNvPr id="91139" name="Rectangle 8"/>
          <p:cNvSpPr txBox="1">
            <a:spLocks noGrp="1" noChangeArrowheads="1"/>
          </p:cNvSpPr>
          <p:nvPr/>
        </p:nvSpPr>
        <p:spPr bwMode="auto">
          <a:xfrm>
            <a:off x="3883025" y="8686800"/>
            <a:ext cx="2970213" cy="4524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 anchor="b"/>
          <a:lstStyle/>
          <a:p>
            <a:pPr algn="r" defTabSz="393700" hangingPunct="0">
              <a:lnSpc>
                <a:spcPct val="93000"/>
              </a:lnSpc>
              <a:buSzPct val="100000"/>
              <a:tabLst>
                <a:tab pos="0" algn="l"/>
                <a:tab pos="392113" algn="l"/>
                <a:tab pos="785813" algn="l"/>
                <a:tab pos="1179513" algn="l"/>
                <a:tab pos="1574800" algn="l"/>
                <a:tab pos="1968500" algn="l"/>
                <a:tab pos="2362200" algn="l"/>
                <a:tab pos="2755900" algn="l"/>
                <a:tab pos="3149600" algn="l"/>
                <a:tab pos="3543300" algn="l"/>
                <a:tab pos="3937000" algn="l"/>
                <a:tab pos="4330700" algn="l"/>
                <a:tab pos="4724400" algn="l"/>
                <a:tab pos="5119688" algn="l"/>
                <a:tab pos="5513388" algn="l"/>
                <a:tab pos="5907088" algn="l"/>
                <a:tab pos="6300788" algn="l"/>
                <a:tab pos="6694488" algn="l"/>
                <a:tab pos="7088188" algn="l"/>
                <a:tab pos="7481888" algn="l"/>
                <a:tab pos="7875588" algn="l"/>
              </a:tabLst>
            </a:pPr>
            <a:fld id="{2C33F832-4C0C-4005-8D1B-338ACC4C7554}" type="slidenum">
              <a:rPr lang="es-ES" sz="1200">
                <a:solidFill>
                  <a:srgbClr val="000000"/>
                </a:solidFill>
                <a:latin typeface="Times New Roman" pitchFamily="18" charset="0"/>
              </a:rPr>
              <a:pPr algn="r" defTabSz="393700" hangingPunct="0">
                <a:lnSpc>
                  <a:spcPct val="93000"/>
                </a:lnSpc>
                <a:buSzPct val="100000"/>
                <a:tabLst>
                  <a:tab pos="0" algn="l"/>
                  <a:tab pos="392113" algn="l"/>
                  <a:tab pos="785813" algn="l"/>
                  <a:tab pos="1179513" algn="l"/>
                  <a:tab pos="1574800" algn="l"/>
                  <a:tab pos="1968500" algn="l"/>
                  <a:tab pos="2362200" algn="l"/>
                  <a:tab pos="2755900" algn="l"/>
                  <a:tab pos="3149600" algn="l"/>
                  <a:tab pos="3543300" algn="l"/>
                  <a:tab pos="3937000" algn="l"/>
                  <a:tab pos="4330700" algn="l"/>
                  <a:tab pos="4724400" algn="l"/>
                  <a:tab pos="5119688" algn="l"/>
                  <a:tab pos="5513388" algn="l"/>
                  <a:tab pos="5907088" algn="l"/>
                  <a:tab pos="6300788" algn="l"/>
                  <a:tab pos="6694488" algn="l"/>
                  <a:tab pos="7088188" algn="l"/>
                  <a:tab pos="7481888" algn="l"/>
                  <a:tab pos="7875588" algn="l"/>
                </a:tabLst>
              </a:pPr>
              <a:t>46</a:t>
            </a:fld>
            <a:endParaRPr lang="es-ES" sz="12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91140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ln/>
        </p:spPr>
      </p:sp>
      <p:sp>
        <p:nvSpPr>
          <p:cNvPr id="9114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</p:spPr>
        <p:txBody>
          <a:bodyPr wrap="none" lIns="0" tIns="0" rIns="0" bIns="0" anchor="ctr"/>
          <a:lstStyle/>
          <a:p>
            <a:pPr eaLnBrk="1" hangingPunct="1"/>
            <a:endParaRPr lang="es-ES" smtClean="0">
              <a:latin typeface="Calibri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8C97EC-084B-4588-BB7A-E392378865F5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644F44-2894-461A-9AD2-7E36F949AE90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F5070B-7431-4A30-9A73-B04BA13CA6CE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6C33C0-5CC1-49F2-B3FD-B0FCD44AEFC6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6E041A-A816-4D9F-BF9E-E7CC907561D7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C98F89-98F3-4879-AFC1-6F2A7F2BB226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CDB434-340A-4646-82C7-B366BC57F4D3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3534DE-60B3-42B3-BADB-FEF13567E436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0F70BA-00AD-487E-9BCD-408D1C73D1FA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17EB84-3A84-440B-8736-2A0235BE9B7B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063483-8AAC-4E6D-B9AB-AD28E68A7586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260965-1E02-4BCC-8094-84C4EC36FD6B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4BE76E0C-DD0A-448D-BC74-BA25DF830D54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58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  <p:sldLayoutId id="2147483651" r:id="rId10"/>
    <p:sldLayoutId id="2147483650" r:id="rId11"/>
    <p:sldLayoutId id="2147483649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hyperlink" Target="http://www.youtube.com/watch?v=lX1WrLYhCnE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hyperlink" Target="http://www.youtube.com/watch?v=dQ1szDrO8bU&amp;feature=player_embedded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hyperlink" Target="http://www.inteligenciasmultiples.net/index.php/material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scribd.com/doc/26768510/El-Circo-de-Las-Mariposas-Material-para-el-Aula" TargetMode="External"/><Relationship Id="rId5" Type="http://schemas.openxmlformats.org/officeDocument/2006/relationships/hyperlink" Target="http://www.youtube.com/watch?v=ZF5M_BjLg8w&amp;feature=player_embedded" TargetMode="External"/><Relationship Id="rId4" Type="http://schemas.openxmlformats.org/officeDocument/2006/relationships/image" Target="../media/image54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gif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utureme.org/" TargetMode="External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kiosko.net/es/" TargetMode="External"/><Relationship Id="rId4" Type="http://schemas.openxmlformats.org/officeDocument/2006/relationships/image" Target="../media/image69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2.jpeg"/><Relationship Id="rId4" Type="http://schemas.openxmlformats.org/officeDocument/2006/relationships/image" Target="../media/image71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hyperlink" Target="http://proyectopoesiaerestu.wordpress.com/" TargetMode="External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www.youtube.com/watch?feature=player_embedded&amp;v=WXId5LRRThc" TargetMode="Externa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puntesdelengua.com/blog/?page_id=5420" TargetMode="External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hyperlink" Target="http://revolucion-industrial.wikispaces.com/file/view/MI%20DIARIO%20DE%20APRENDIZAJE.doc/383179572/MI%20DIARIO%20DE%20APRENDIZAJE.doc" TargetMode="External"/><Relationship Id="rId3" Type="http://schemas.openxmlformats.org/officeDocument/2006/relationships/image" Target="../media/image77.jpeg"/><Relationship Id="rId7" Type="http://schemas.openxmlformats.org/officeDocument/2006/relationships/hyperlink" Target="http://revolucion-industrial.wikispaces.com/file/view/Informaci%C3%B3n%20escrita%20para%20crear%20mis%20personajes.doc/356042496/Informaci%C3%B3n%20escrita%20para%20crear%20mis%20personajes.doc" TargetMode="External"/><Relationship Id="rId12" Type="http://schemas.openxmlformats.org/officeDocument/2006/relationships/hyperlink" Target="http://revolucion-industrial.wikispaces.com/file/view/PARA%20EVALUAR%20LA%20EXPOSICI%C3%93N%20ORAL%203%C2%AA%20tarea.doc/364961288/PARA%20EVALUAR%20LA%20EXPOSICI%C3%93N%20ORAL%203%C2%AA%20tarea.doc" TargetMode="External"/><Relationship Id="rId2" Type="http://schemas.openxmlformats.org/officeDocument/2006/relationships/hyperlink" Target="http://revolucion-industrial.wikispaces.com/contar+algunas+situaciones+de+explotaci%C3%B3n+infantiles+y+juveniles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slideshare.net/AnaBasterra/voki-copia" TargetMode="External"/><Relationship Id="rId11" Type="http://schemas.openxmlformats.org/officeDocument/2006/relationships/hyperlink" Target="http://revolucion-industrial.wikispaces.com/file/view/PLANTILLA%20DE%20EVALUACI%C3%93N%20PERSONAJES.doc/397542844/PLANTILLA%20DE%20EVALUACI%C3%93N%20PERSONAJES.doc" TargetMode="External"/><Relationship Id="rId5" Type="http://schemas.openxmlformats.org/officeDocument/2006/relationships/hyperlink" Target="http://www.voki.com/" TargetMode="External"/><Relationship Id="rId10" Type="http://schemas.openxmlformats.org/officeDocument/2006/relationships/hyperlink" Target="http://revolucion-industrial.wikispaces.com/file/view/CREAMOS%20NUESTROS%20PERSONAJES%20Y%20LES%20PONEMOS%20VOZ.doc/356046170/CREAMOS%20NUESTROS%20PERSONAJES%20Y%20LES%20PONEMOS%20VOZ.doc" TargetMode="External"/><Relationship Id="rId4" Type="http://schemas.openxmlformats.org/officeDocument/2006/relationships/image" Target="../media/image78.jpeg"/><Relationship Id="rId9" Type="http://schemas.openxmlformats.org/officeDocument/2006/relationships/hyperlink" Target="http://revolucion-industrial.wikispaces.com/file/view/Texto%20Antes%20de%20empezar.doc/356050700/Texto%20Antes%20de%20empezar.doc" TargetMode="Externa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hyperlink" Target="http://portafolio-2a.wikispaces.com/PORTFOLIO+DE+ESTEBAN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0.jpeg"/><Relationship Id="rId4" Type="http://schemas.openxmlformats.org/officeDocument/2006/relationships/hyperlink" Target="http://portafolio-2a.wikispaces.com/PORTFOLIO+DE+JOS%C3%89" TargetMode="External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hyperlink" Target="http://revolucion-industrial.wikispaces.com/file/view/PLANTILLA%20PARA%20EVALUAR%20LA%20DECLAMACI%C3%93N%20DEL%20POEMA.doc/397544518/PLANTILLA%20PARA%20EVALUAR%20LA%20DECLAMACI%C3%93N%20DEL%20POEMA.doc" TargetMode="External"/><Relationship Id="rId3" Type="http://schemas.openxmlformats.org/officeDocument/2006/relationships/image" Target="../media/image81.jpeg"/><Relationship Id="rId7" Type="http://schemas.openxmlformats.org/officeDocument/2006/relationships/hyperlink" Target="http://www.youtube.com/watch?v=27Im9MaKsoA&amp;feature=player_embedded" TargetMode="External"/><Relationship Id="rId2" Type="http://schemas.openxmlformats.org/officeDocument/2006/relationships/hyperlink" Target="http://revolucion-industrial.wikispaces.com/Escribir+un+poema+y+recitarlo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revolucion-industrial.wikispaces.com/file/view/MI%20DIARIO%20DE%20APRENDIZAJE.doc/383179572/MI%20DIARIO%20DE%20APRENDIZAJE.doc" TargetMode="External"/><Relationship Id="rId5" Type="http://schemas.openxmlformats.org/officeDocument/2006/relationships/hyperlink" Target="http://revolucion-industrial.wikispaces.com/file/view/PLANTILLA%20DE%20EVALUACI%C3%93N%20DEL%20POEMA.doc/358130289/PLANTILLA%20DE%20EVALUACI%C3%93N%20DEL%20POEMA.doc" TargetMode="External"/><Relationship Id="rId4" Type="http://schemas.openxmlformats.org/officeDocument/2006/relationships/hyperlink" Target="http://revolucion-industrial.wikispaces.com/file/view/Informaci%C3%B3n%20escrita%20para%20el%20poema.doc/355872018/Informaci%C3%B3n%20escrita%20para%20el%20poema.doc" TargetMode="External"/><Relationship Id="rId9" Type="http://schemas.openxmlformats.org/officeDocument/2006/relationships/image" Target="../media/image82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12.xml"/><Relationship Id="rId4" Type="http://schemas.openxmlformats.org/officeDocument/2006/relationships/hyperlink" Target="https://vimeo.com/69410805" TargetMode="Externa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hyperlink" Target="http://billeteidayvuelta.wikispaces.com/ESCRIBIMOS+LA+LETRA+DE+NUESTRA+CANCI%C3%93N+Y+LE+PONEMOS+M%C3%9ASICA" TargetMode="External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vimeo.com/" TargetMode="External"/><Relationship Id="rId5" Type="http://schemas.openxmlformats.org/officeDocument/2006/relationships/hyperlink" Target="http://billeteidayvuelta.wikispaces.com/file/view/PLANTILLA%20DE%20EVALUACI%C3%93N%20ESCRIBIR%20Y%20CANTAR%20UNA%20CANCI%C3%93N.doc/204593112/PLANTILLA%20DE%20EVALUACI%C3%93N%20ESCRIBIR%20Y%20CANTAR%20UNA%20CANCI%C3%93N.doc" TargetMode="External"/><Relationship Id="rId4" Type="http://schemas.openxmlformats.org/officeDocument/2006/relationships/hyperlink" Target="http://lanean.wikispaces.com/file/view/DocumentoAutoevaluacionLC.doc/207558178/DocumentoAutoevaluacionLC.doc" TargetMode="Externa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hyperlink" Target="http://vimeo.com/21458247" TargetMode="External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hyperlink" Target="https://vimeo.com/69410806" TargetMode="External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hyperlink" Target="http://billeteidayvuelta.wikispaces.com/C%C3%93MO+PREPARAR+MI+CORTOMETRAJE" TargetMode="External"/><Relationship Id="rId3" Type="http://schemas.openxmlformats.org/officeDocument/2006/relationships/image" Target="../media/image89.jpeg"/><Relationship Id="rId7" Type="http://schemas.openxmlformats.org/officeDocument/2006/relationships/hyperlink" Target="http://billeteidayvuelta.wikispaces.com/file/view/MI%20DIARIO%20DE%20APRENDIZAJE.doc/106678169/MI%20DIARIO%20DE%20APRENDIZAJE.doc" TargetMode="External"/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billeteidayvuelta.wikispaces.com/file/view/PARA%20EVALUAR%20LA%20ENTREVISTA.doc/77201653/PARA%20EVALUAR%20LA%20ENTREVISTA.doc" TargetMode="External"/><Relationship Id="rId11" Type="http://schemas.openxmlformats.org/officeDocument/2006/relationships/hyperlink" Target="http://billeteidayvuelta.wikispaces.com/HACER+UNA+ENTREVISTA+TAREA+2" TargetMode="External"/><Relationship Id="rId5" Type="http://schemas.openxmlformats.org/officeDocument/2006/relationships/hyperlink" Target="http://billeteidayvuelta.wikispaces.com/MI+ENTREVISTA" TargetMode="External"/><Relationship Id="rId10" Type="http://schemas.openxmlformats.org/officeDocument/2006/relationships/hyperlink" Target="http://lanean.wikispaces.com/ENTREVISTA-GRUPO" TargetMode="External"/><Relationship Id="rId4" Type="http://schemas.openxmlformats.org/officeDocument/2006/relationships/image" Target="../media/image90.jpeg"/><Relationship Id="rId9" Type="http://schemas.openxmlformats.org/officeDocument/2006/relationships/hyperlink" Target="http://mosaic.uoc.edu/wp-content/uploads/Manual_Basico_de_Windows_Movie_Maker.pdf" TargetMode="Externa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hyperlink" Target="http://vimeo.com/21288950" TargetMode="Externa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jpeg"/><Relationship Id="rId3" Type="http://schemas.openxmlformats.org/officeDocument/2006/relationships/hyperlink" Target="https://www.google.es/" TargetMode="External"/><Relationship Id="rId7" Type="http://schemas.openxmlformats.org/officeDocument/2006/relationships/hyperlink" Target="https://revolucion-industrial.wikispaces.com/file/view/PARA%20EVALUAR%20LA%20EXPOSICI%C3%93N%20ORAL%203%C2%AA%20tarea.doc/364961288/PARA%20EVALUAR%20LA%20EXPOSICI%C3%93N%20ORAL%203%C2%AA%20tarea.doc" TargetMode="External"/><Relationship Id="rId2" Type="http://schemas.openxmlformats.org/officeDocument/2006/relationships/hyperlink" Target="https://revolucion-industrial.wikispaces.com/file/view/CUESTIONARIO%20HISTORIA%20DIGITAL.doc/354307378/CUESTIONARIO%20HISTORIA%20DIGITAL.doc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revolucion-industrial.wikispaces.com/file/view/PLANTILLA%20DE%20EVALUACI%C3%93N%20DE%20LA%20HISTORIA%20DIGITAL.doc/397562286/PLANTILLA%20DE%20EVALUACI%C3%93N%20DE%20LA%20HISTORIA%20DIGITAL.doc" TargetMode="External"/><Relationship Id="rId5" Type="http://schemas.openxmlformats.org/officeDocument/2006/relationships/hyperlink" Target="http://www.slideshare.net/AnaBasterra/tutorial-de-photo-peach-2736270" TargetMode="External"/><Relationship Id="rId4" Type="http://schemas.openxmlformats.org/officeDocument/2006/relationships/hyperlink" Target="https://revolucion-industrial.wikispaces.com/file/view/MI%20DIARIO%20DE%20APRENDIZAJE.doc/383179572/MI%20DIARIO%20DE%20APRENDIZAJE.doc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5.jpeg"/><Relationship Id="rId4" Type="http://schemas.openxmlformats.org/officeDocument/2006/relationships/hyperlink" Target="http://photopeach.com/album/udvxv8?ref=est" TargetMode="External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hyperlink" Target="http://lanean.wikispaces.com/OBRA+DE+ARTE+EN+GRUPO" TargetMode="External"/><Relationship Id="rId3" Type="http://schemas.openxmlformats.org/officeDocument/2006/relationships/image" Target="../media/image97.jpeg"/><Relationship Id="rId7" Type="http://schemas.openxmlformats.org/officeDocument/2006/relationships/hyperlink" Target="http://billeteidayvuelta.wikispaces.com/CRIST%C3%93BAL+COL%C3%93N.+EN+BUSCA+DE+UN+SUE%C3%91O" TargetMode="External"/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0.jpeg"/><Relationship Id="rId5" Type="http://schemas.openxmlformats.org/officeDocument/2006/relationships/image" Target="../media/image99.jpeg"/><Relationship Id="rId4" Type="http://schemas.openxmlformats.org/officeDocument/2006/relationships/image" Target="../media/image98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7" Type="http://schemas.openxmlformats.org/officeDocument/2006/relationships/hyperlink" Target="http://billeteidayvuelta.wikispaces.com/C%C3%93MO+PREPARAR+MI+CORTOMETRAJE" TargetMode="External"/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lanean.wikispaces.com/file/view/DOCUMENTO%20DE%20AUTOEVALUACION%20LUCIA%20FERRANDEZ.doc/212705234/DOCUMENTO%20DE%20AUTOEVALUACION%20LUCIA%20FERRANDEZ.doc" TargetMode="External"/><Relationship Id="rId5" Type="http://schemas.openxmlformats.org/officeDocument/2006/relationships/hyperlink" Target="http://billeteidayvuelta.wikispaces.com/file/view/PARA%20EVALUAR%20LA%20OBRA%20DE%20ARTE.doc/77193935/PARA%20EVALUAR%20LA%20OBRA%20DE%20ARTE.doc" TargetMode="External"/><Relationship Id="rId4" Type="http://schemas.openxmlformats.org/officeDocument/2006/relationships/hyperlink" Target="http://billeteidayvuelta.wikispaces.com/C%C3%93MO+CREAR+MI+OBRA+DE+ARTE" TargetMode="Externa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hyperlink" Target="http://proyectosdeaprendizaje.wikispaces.com/file/view/REFLEXIONO+SOBRE+MI+PR%C3%81CTICA+DOCENTE.doc" TargetMode="External"/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proyectosdeaprendizaje.wikispaces.com/file/view/ESTOY+TERMINANDO+EL+CURSO+Y+REFLEXIONO.doc" TargetMode="Externa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jpeg"/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hyperlink" Target="http://portafolio-2a.wikispaces.com/Herramientas+de+evaluaci%C3%B3n+de+mi+profesora" TargetMode="External"/><Relationship Id="rId2" Type="http://schemas.openxmlformats.org/officeDocument/2006/relationships/hyperlink" Target="http://mimaletindeaula.wikispaces.com/HOJAS+DE+CONTROL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9.jpeg"/><Relationship Id="rId5" Type="http://schemas.openxmlformats.org/officeDocument/2006/relationships/image" Target="../media/image108.jpeg"/><Relationship Id="rId4" Type="http://schemas.openxmlformats.org/officeDocument/2006/relationships/hyperlink" Target="http://trabajando-en-el-aula.wikispaces.com/HERRAMIENTAS+DE+EVALUACI%C3%93N" TargetMode="External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hyperlink" Target="http://ikasleenkoadernoa.wikispaces.com/NIRE%C2%A0PORTAFOLIOA+DANIEL" TargetMode="External"/><Relationship Id="rId3" Type="http://schemas.openxmlformats.org/officeDocument/2006/relationships/image" Target="../media/image111.jpeg"/><Relationship Id="rId7" Type="http://schemas.openxmlformats.org/officeDocument/2006/relationships/hyperlink" Target="http://ikasleenkoadernoa.wikispaces.com/NIRE%C2%A0PORTAFOLIOA+JULEN+MAX" TargetMode="External"/><Relationship Id="rId2" Type="http://schemas.openxmlformats.org/officeDocument/2006/relationships/image" Target="../media/image110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ikasleenkoadernoa.wikispaces.com/NIRE%C2%A0PORTAFOLIOA+ANE" TargetMode="External"/><Relationship Id="rId5" Type="http://schemas.openxmlformats.org/officeDocument/2006/relationships/hyperlink" Target="http://trabajando-en-el-aula.wikispaces.com/EL+PORTAFOLIO+DE+NIKITA+BARRA" TargetMode="External"/><Relationship Id="rId10" Type="http://schemas.openxmlformats.org/officeDocument/2006/relationships/hyperlink" Target="http://lanean.wikispaces.com/EL+PORTAFOLIO+DE+MARIANA%C2%A0GONZ%C3%81LEZ-PINTO+FONTAN" TargetMode="External"/><Relationship Id="rId4" Type="http://schemas.openxmlformats.org/officeDocument/2006/relationships/hyperlink" Target="http://trabajando-en-el-aula.wikispaces.com/EL+PORTAFOLIO+DE+YOMARA+JIM%C3%89NEZ" TargetMode="External"/><Relationship Id="rId9" Type="http://schemas.openxmlformats.org/officeDocument/2006/relationships/hyperlink" Target="http://lanean.wikispaces.com/EL+PORTAFOLIO+DE+CARLA%C2%A0CARREIRA+TOLOSA" TargetMode="Externa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hyperlink" Target="http://mimaletindeaula.wikispaces.com/R%C3%9ABRICAS" TargetMode="Externa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jpeg"/><Relationship Id="rId2" Type="http://schemas.openxmlformats.org/officeDocument/2006/relationships/image" Target="../media/image1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5.jpe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jpe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2" Type="http://schemas.openxmlformats.org/officeDocument/2006/relationships/image" Target="../media/image118.jpe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jpeg"/><Relationship Id="rId2" Type="http://schemas.openxmlformats.org/officeDocument/2006/relationships/image" Target="../media/image121.jpe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jpe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jpe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hyperlink" Target="http://portafolio-2a.wikispaces.com/Herramientas+de+evaluaci%C3%B3n+de+mis+compa%C3%B1eros" TargetMode="External"/><Relationship Id="rId2" Type="http://schemas.openxmlformats.org/officeDocument/2006/relationships/hyperlink" Target="http://mimaletindeaula.wikispaces.com/HOJAS+DE+CONTROL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5.jpeg"/><Relationship Id="rId4" Type="http://schemas.openxmlformats.org/officeDocument/2006/relationships/hyperlink" Target="https://docs.google.com/spreadsheet/ccc?key=0AhWVUvi6zfVWdDdNbkJYUS1RQ2treDB3SDhmaEpFbVE" TargetMode="Externa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8" Type="http://schemas.openxmlformats.org/officeDocument/2006/relationships/hyperlink" Target="http://revolucion-industrial.wikispaces.com/file/view/PLANTILLA+DE+EVALUACI%C3%93N+DE+LA+HISTORIA+DIGITAL.doc" TargetMode="External"/><Relationship Id="rId13" Type="http://schemas.openxmlformats.org/officeDocument/2006/relationships/hyperlink" Target="http://revolucion-industrial.wikispaces.com/file/view/PLANTILLA+PARA+EVALUAR+LA+DECLAMACI%C3%93N+DEL+POEMA.doc" TargetMode="External"/><Relationship Id="rId3" Type="http://schemas.openxmlformats.org/officeDocument/2006/relationships/hyperlink" Target="http://revolucion-industrial.wikispaces.com/TAREA+1" TargetMode="External"/><Relationship Id="rId7" Type="http://schemas.openxmlformats.org/officeDocument/2006/relationships/hyperlink" Target="http://revolucion-industrial.wikispaces.com/historia+digital" TargetMode="External"/><Relationship Id="rId12" Type="http://schemas.openxmlformats.org/officeDocument/2006/relationships/hyperlink" Target="http://revolucion-industrial.wikispaces.com/file/view/PLANTILLA+DE+EVALUACI%C3%93N+DEL+POEMA.doc" TargetMode="External"/><Relationship Id="rId2" Type="http://schemas.openxmlformats.org/officeDocument/2006/relationships/hyperlink" Target="http://revolucion-industrial.wikispaces.com/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revolucion-industrial.wikispaces.com/TAREA+2" TargetMode="External"/><Relationship Id="rId11" Type="http://schemas.openxmlformats.org/officeDocument/2006/relationships/hyperlink" Target="http://revolucion-industrial.wikispaces.com/Escribir+un+poema+y+recitarlo" TargetMode="External"/><Relationship Id="rId5" Type="http://schemas.openxmlformats.org/officeDocument/2006/relationships/hyperlink" Target="http://revolucion-industrial.wikispaces.com/file/view/PARA+EVALUAR+LA+EXPOSICI%C3%93N+ORAL.doc" TargetMode="External"/><Relationship Id="rId10" Type="http://schemas.openxmlformats.org/officeDocument/2006/relationships/hyperlink" Target="http://revolucion-industrial.wikispaces.com/file/view/PLANTILLA+DE+EVALUACI%C3%93N+DEL+CARTEL+DIGITAL.doc" TargetMode="External"/><Relationship Id="rId4" Type="http://schemas.openxmlformats.org/officeDocument/2006/relationships/hyperlink" Target="http://revolucion-industrial.wikispaces.com/file/view/PLANTILLA+PARA+EVALUAR+LA+PRESENTACI%C3%93N+DE+DIAPOSITIVAS.doc" TargetMode="External"/><Relationship Id="rId9" Type="http://schemas.openxmlformats.org/officeDocument/2006/relationships/hyperlink" Target="http://revolucion-industrial.wikispaces.com/cartel+digital" TargetMode="Externa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7.jpe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hyperlink" Target="http://edudemic.com/2013/02/characteristics-favorite-teachers" TargetMode="External"/><Relationship Id="rId2" Type="http://schemas.openxmlformats.org/officeDocument/2006/relationships/hyperlink" Target="http://www.escuela20.com/alumnado-profesorado-favoritos/rss/alumnosas-nos-cuentan-las-4-caracteristicas-de-sus-docentes-favoritosas_3253_140_4814_0_1_in.html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0.jpeg"/><Relationship Id="rId5" Type="http://schemas.openxmlformats.org/officeDocument/2006/relationships/image" Target="../media/image129.jpeg"/><Relationship Id="rId4" Type="http://schemas.openxmlformats.org/officeDocument/2006/relationships/image" Target="../media/image128.jpe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png"/><Relationship Id="rId2" Type="http://schemas.openxmlformats.org/officeDocument/2006/relationships/image" Target="../media/image13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3.jpeg"/><Relationship Id="rId4" Type="http://schemas.openxmlformats.org/officeDocument/2006/relationships/hyperlink" Target="http://www.google.es/imghp?hl=es&amp;tab=wi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1188" y="188913"/>
            <a:ext cx="7772400" cy="1470025"/>
          </a:xfrm>
        </p:spPr>
        <p:txBody>
          <a:bodyPr/>
          <a:lstStyle/>
          <a:p>
            <a:pPr eaLnBrk="1" hangingPunct="1"/>
            <a:r>
              <a:rPr lang="es-ES" sz="4000" smtClean="0"/>
              <a:t>Quiero que mi alumnado tenga ganas de aprender</a:t>
            </a:r>
          </a:p>
        </p:txBody>
      </p:sp>
      <p:pic>
        <p:nvPicPr>
          <p:cNvPr id="2051" name="Picture 9" descr="profesore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2636838"/>
            <a:ext cx="5257800" cy="350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2" name="AutoShape 10"/>
          <p:cNvSpPr>
            <a:spLocks noChangeArrowheads="1"/>
          </p:cNvSpPr>
          <p:nvPr/>
        </p:nvSpPr>
        <p:spPr bwMode="auto">
          <a:xfrm>
            <a:off x="4500563" y="1844675"/>
            <a:ext cx="3887787" cy="1152525"/>
          </a:xfrm>
          <a:prstGeom prst="cloudCallout">
            <a:avLst>
              <a:gd name="adj1" fmla="val -57431"/>
              <a:gd name="adj2" fmla="val 8719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es-ES" sz="2400" b="1"/>
              <a:t>¿Cómo lo hago?</a:t>
            </a:r>
          </a:p>
        </p:txBody>
      </p:sp>
      <p:sp>
        <p:nvSpPr>
          <p:cNvPr id="2053" name="Line 11"/>
          <p:cNvSpPr>
            <a:spLocks noChangeShapeType="1"/>
          </p:cNvSpPr>
          <p:nvPr/>
        </p:nvSpPr>
        <p:spPr bwMode="auto">
          <a:xfrm>
            <a:off x="1835150" y="1700213"/>
            <a:ext cx="5040313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2054" name="Text Box 12"/>
          <p:cNvSpPr txBox="1">
            <a:spLocks noChangeArrowheads="1"/>
          </p:cNvSpPr>
          <p:nvPr/>
        </p:nvSpPr>
        <p:spPr bwMode="auto">
          <a:xfrm>
            <a:off x="6732588" y="3860800"/>
            <a:ext cx="18716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s-ES"/>
          </a:p>
        </p:txBody>
      </p:sp>
      <p:sp>
        <p:nvSpPr>
          <p:cNvPr id="2055" name="6 CuadroTexto"/>
          <p:cNvSpPr txBox="1">
            <a:spLocks noChangeArrowheads="1"/>
          </p:cNvSpPr>
          <p:nvPr/>
        </p:nvSpPr>
        <p:spPr bwMode="auto">
          <a:xfrm>
            <a:off x="5940425" y="3933825"/>
            <a:ext cx="2808288" cy="256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ES"/>
              <a:t>“Trabajando por el futuro de la Educación. </a:t>
            </a:r>
          </a:p>
          <a:p>
            <a:pPr algn="ctr"/>
            <a:r>
              <a:rPr lang="es-ES"/>
              <a:t>La búsqueda de la excelencia”</a:t>
            </a:r>
          </a:p>
          <a:p>
            <a:pPr algn="ctr"/>
            <a:endParaRPr lang="es-ES"/>
          </a:p>
          <a:p>
            <a:pPr algn="ctr"/>
            <a:r>
              <a:rPr lang="es-ES"/>
              <a:t>03-07-2013</a:t>
            </a:r>
          </a:p>
          <a:p>
            <a:pPr algn="ctr"/>
            <a:endParaRPr lang="es-ES"/>
          </a:p>
          <a:p>
            <a:pPr algn="ctr"/>
            <a:r>
              <a:rPr lang="es-ES"/>
              <a:t>Congreso Educativo UCOERM</a:t>
            </a:r>
          </a:p>
        </p:txBody>
      </p:sp>
      <p:cxnSp>
        <p:nvCxnSpPr>
          <p:cNvPr id="9" name="8 Conector recto"/>
          <p:cNvCxnSpPr/>
          <p:nvPr/>
        </p:nvCxnSpPr>
        <p:spPr>
          <a:xfrm>
            <a:off x="6300788" y="5732463"/>
            <a:ext cx="21590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1027"/>
          <p:cNvSpPr txBox="1">
            <a:spLocks noChangeArrowheads="1"/>
          </p:cNvSpPr>
          <p:nvPr/>
        </p:nvSpPr>
        <p:spPr bwMode="auto">
          <a:xfrm>
            <a:off x="228600" y="3429000"/>
            <a:ext cx="3200400" cy="835025"/>
          </a:xfrm>
          <a:prstGeom prst="rect">
            <a:avLst/>
          </a:prstGeom>
          <a:solidFill>
            <a:srgbClr val="FF66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1600" b="1">
                <a:solidFill>
                  <a:srgbClr val="000000"/>
                </a:solidFill>
                <a:cs typeface="Arial" charset="0"/>
              </a:rPr>
              <a:t>Competencia en el Conocimiento e interacción con el mundo físico</a:t>
            </a:r>
            <a:endParaRPr lang="es-ES" sz="1600" b="1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1267" name="Text Box 1028"/>
          <p:cNvSpPr txBox="1">
            <a:spLocks noChangeArrowheads="1"/>
          </p:cNvSpPr>
          <p:nvPr/>
        </p:nvSpPr>
        <p:spPr bwMode="auto">
          <a:xfrm>
            <a:off x="685800" y="2514600"/>
            <a:ext cx="2447925" cy="590550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1600" b="1">
                <a:cs typeface="Arial" charset="0"/>
              </a:rPr>
              <a:t>Competencia social y ciudadana</a:t>
            </a:r>
            <a:r>
              <a:rPr lang="es-ES" sz="1600" b="1">
                <a:solidFill>
                  <a:schemeClr val="bg1"/>
                </a:solidFill>
                <a:cs typeface="Arial" charset="0"/>
              </a:rPr>
              <a:t> </a:t>
            </a:r>
          </a:p>
        </p:txBody>
      </p:sp>
      <p:sp>
        <p:nvSpPr>
          <p:cNvPr id="11268" name="Text Box 1029"/>
          <p:cNvSpPr txBox="1">
            <a:spLocks noChangeArrowheads="1"/>
          </p:cNvSpPr>
          <p:nvPr/>
        </p:nvSpPr>
        <p:spPr bwMode="auto">
          <a:xfrm>
            <a:off x="914400" y="990600"/>
            <a:ext cx="2895600" cy="346075"/>
          </a:xfrm>
          <a:prstGeom prst="rect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1600" b="1">
                <a:solidFill>
                  <a:srgbClr val="000000"/>
                </a:solidFill>
                <a:cs typeface="Arial" charset="0"/>
              </a:rPr>
              <a:t>Competencia matemática</a:t>
            </a:r>
          </a:p>
        </p:txBody>
      </p:sp>
      <p:sp>
        <p:nvSpPr>
          <p:cNvPr id="11269" name="Text Box 1030"/>
          <p:cNvSpPr txBox="1">
            <a:spLocks noChangeArrowheads="1"/>
          </p:cNvSpPr>
          <p:nvPr/>
        </p:nvSpPr>
        <p:spPr bwMode="auto">
          <a:xfrm>
            <a:off x="609600" y="1524000"/>
            <a:ext cx="3124200" cy="835025"/>
          </a:xfrm>
          <a:prstGeom prst="rect">
            <a:avLst/>
          </a:prstGeom>
          <a:solidFill>
            <a:srgbClr val="FFCC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1600" b="1">
                <a:solidFill>
                  <a:srgbClr val="000000"/>
                </a:solidFill>
                <a:cs typeface="Arial" charset="0"/>
              </a:rPr>
              <a:t>Competencia en el tratamiento de la información y competencia digital</a:t>
            </a:r>
          </a:p>
        </p:txBody>
      </p:sp>
      <p:sp>
        <p:nvSpPr>
          <p:cNvPr id="11270" name="Text Box 1031"/>
          <p:cNvSpPr txBox="1">
            <a:spLocks noChangeArrowheads="1"/>
          </p:cNvSpPr>
          <p:nvPr/>
        </p:nvSpPr>
        <p:spPr bwMode="auto">
          <a:xfrm>
            <a:off x="5105400" y="914400"/>
            <a:ext cx="3276600" cy="590550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1600" b="1">
                <a:solidFill>
                  <a:srgbClr val="000000"/>
                </a:solidFill>
                <a:cs typeface="Arial" charset="0"/>
              </a:rPr>
              <a:t>Competencia en comunicación lingüística</a:t>
            </a:r>
            <a:endParaRPr lang="es-ES" sz="1600" b="1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1271" name="Text Box 1032"/>
          <p:cNvSpPr txBox="1">
            <a:spLocks noChangeArrowheads="1"/>
          </p:cNvSpPr>
          <p:nvPr/>
        </p:nvSpPr>
        <p:spPr bwMode="auto">
          <a:xfrm>
            <a:off x="457200" y="4495800"/>
            <a:ext cx="2819400" cy="590550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1600" b="1">
                <a:solidFill>
                  <a:srgbClr val="000000"/>
                </a:solidFill>
                <a:cs typeface="Arial" charset="0"/>
              </a:rPr>
              <a:t>Competencia para aprender a aprender</a:t>
            </a:r>
            <a:endParaRPr lang="es-ES" sz="1600" b="1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1272" name="Text Box 1033"/>
          <p:cNvSpPr txBox="1">
            <a:spLocks noChangeArrowheads="1"/>
          </p:cNvSpPr>
          <p:nvPr/>
        </p:nvSpPr>
        <p:spPr bwMode="auto">
          <a:xfrm>
            <a:off x="1447800" y="5410200"/>
            <a:ext cx="2447925" cy="835025"/>
          </a:xfrm>
          <a:prstGeom prst="rect">
            <a:avLst/>
          </a:prstGeom>
          <a:solidFill>
            <a:srgbClr val="FF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1600" b="1">
                <a:solidFill>
                  <a:srgbClr val="000000"/>
                </a:solidFill>
                <a:cs typeface="Arial" charset="0"/>
              </a:rPr>
              <a:t>Competencia de autonomía e iniciativa personal</a:t>
            </a:r>
            <a:endParaRPr lang="es-ES" sz="1600" b="1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1273" name="Text Box 1034"/>
          <p:cNvSpPr txBox="1">
            <a:spLocks noChangeArrowheads="1"/>
          </p:cNvSpPr>
          <p:nvPr/>
        </p:nvSpPr>
        <p:spPr bwMode="auto">
          <a:xfrm>
            <a:off x="4953000" y="6019800"/>
            <a:ext cx="3209925" cy="5905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1600" b="1">
                <a:solidFill>
                  <a:srgbClr val="000000"/>
                </a:solidFill>
                <a:cs typeface="Arial" charset="0"/>
              </a:rPr>
              <a:t>Competencia cultural y artística</a:t>
            </a:r>
            <a:endParaRPr lang="es-ES" sz="1600" b="1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1274" name="Text Box 1035"/>
          <p:cNvSpPr txBox="1">
            <a:spLocks noChangeArrowheads="1"/>
          </p:cNvSpPr>
          <p:nvPr/>
        </p:nvSpPr>
        <p:spPr bwMode="auto">
          <a:xfrm>
            <a:off x="7162800" y="3505200"/>
            <a:ext cx="1752600" cy="385763"/>
          </a:xfrm>
          <a:prstGeom prst="rect">
            <a:avLst/>
          </a:prstGeom>
          <a:solidFill>
            <a:srgbClr val="CC0066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b="1">
                <a:solidFill>
                  <a:schemeClr val="bg1"/>
                </a:solidFill>
                <a:cs typeface="Arial" charset="0"/>
              </a:rPr>
              <a:t>MATERIAS</a:t>
            </a:r>
            <a:endParaRPr lang="es-ES" b="1">
              <a:solidFill>
                <a:schemeClr val="bg1"/>
              </a:solidFill>
              <a:cs typeface="Arial" charset="0"/>
            </a:endParaRPr>
          </a:p>
        </p:txBody>
      </p:sp>
      <p:cxnSp>
        <p:nvCxnSpPr>
          <p:cNvPr id="11275" name="AutoShape 1036"/>
          <p:cNvCxnSpPr>
            <a:cxnSpLocks noChangeShapeType="1"/>
            <a:stCxn id="11274" idx="1"/>
            <a:endCxn id="11269" idx="3"/>
          </p:cNvCxnSpPr>
          <p:nvPr/>
        </p:nvCxnSpPr>
        <p:spPr bwMode="auto">
          <a:xfrm flipH="1" flipV="1">
            <a:off x="3733800" y="1941513"/>
            <a:ext cx="3419475" cy="1757362"/>
          </a:xfrm>
          <a:prstGeom prst="straightConnector1">
            <a:avLst/>
          </a:prstGeom>
          <a:noFill/>
          <a:ln w="4445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1276" name="AutoShape 1041"/>
          <p:cNvCxnSpPr>
            <a:cxnSpLocks noChangeShapeType="1"/>
            <a:stCxn id="11274" idx="1"/>
            <a:endCxn id="11273" idx="0"/>
          </p:cNvCxnSpPr>
          <p:nvPr/>
        </p:nvCxnSpPr>
        <p:spPr bwMode="auto">
          <a:xfrm flipH="1">
            <a:off x="6557963" y="3698875"/>
            <a:ext cx="595312" cy="2320925"/>
          </a:xfrm>
          <a:prstGeom prst="straightConnector1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1277" name="AutoShape 1042"/>
          <p:cNvCxnSpPr>
            <a:cxnSpLocks noChangeShapeType="1"/>
            <a:stCxn id="11274" idx="1"/>
            <a:endCxn id="11272" idx="3"/>
          </p:cNvCxnSpPr>
          <p:nvPr/>
        </p:nvCxnSpPr>
        <p:spPr bwMode="auto">
          <a:xfrm flipH="1">
            <a:off x="3895725" y="3698875"/>
            <a:ext cx="3257550" cy="2128838"/>
          </a:xfrm>
          <a:prstGeom prst="straightConnector1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11278" name="WordArt 1043"/>
          <p:cNvSpPr>
            <a:spLocks noChangeArrowheads="1" noChangeShapeType="1" noTextEdit="1"/>
          </p:cNvSpPr>
          <p:nvPr/>
        </p:nvSpPr>
        <p:spPr bwMode="auto">
          <a:xfrm>
            <a:off x="762000" y="228600"/>
            <a:ext cx="67056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32"/>
              </a:avLst>
            </a:prstTxWarp>
          </a:bodyPr>
          <a:lstStyle/>
          <a:p>
            <a:pPr algn="ctr"/>
            <a:r>
              <a:rPr lang="es-ES" sz="2000" b="1" kern="1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chemeClr val="accent2"/>
                </a:solidFill>
                <a:latin typeface="Tahoma"/>
                <a:ea typeface="Tahoma"/>
                <a:cs typeface="Tahoma"/>
              </a:rPr>
              <a:t>Competencias básicas: protagonistas</a:t>
            </a:r>
          </a:p>
        </p:txBody>
      </p:sp>
      <p:cxnSp>
        <p:nvCxnSpPr>
          <p:cNvPr id="11279" name="AutoShape 1044"/>
          <p:cNvCxnSpPr>
            <a:cxnSpLocks noChangeShapeType="1"/>
            <a:stCxn id="11274" idx="1"/>
            <a:endCxn id="11271" idx="3"/>
          </p:cNvCxnSpPr>
          <p:nvPr/>
        </p:nvCxnSpPr>
        <p:spPr bwMode="auto">
          <a:xfrm flipH="1">
            <a:off x="3276600" y="3698875"/>
            <a:ext cx="3876675" cy="1092200"/>
          </a:xfrm>
          <a:prstGeom prst="straightConnector1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6160" name="Line 16"/>
          <p:cNvSpPr>
            <a:spLocks noChangeShapeType="1"/>
          </p:cNvSpPr>
          <p:nvPr/>
        </p:nvSpPr>
        <p:spPr bwMode="auto">
          <a:xfrm flipH="1" flipV="1">
            <a:off x="6324600" y="1524000"/>
            <a:ext cx="838200" cy="2133600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/>
            <a:tailEnd type="triangle" w="med" len="med"/>
          </a:ln>
          <a:effectLst>
            <a:prstShdw prst="shdw17" dist="17961" dir="2700000">
              <a:schemeClr val="tx1">
                <a:gamma/>
                <a:shade val="60000"/>
                <a:invGamma/>
              </a:schemeClr>
            </a:prstShdw>
          </a:effectLst>
        </p:spPr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6161" name="Line 17"/>
          <p:cNvSpPr>
            <a:spLocks noChangeShapeType="1"/>
          </p:cNvSpPr>
          <p:nvPr/>
        </p:nvSpPr>
        <p:spPr bwMode="auto">
          <a:xfrm flipH="1" flipV="1">
            <a:off x="3733800" y="1143000"/>
            <a:ext cx="3429000" cy="2514600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/>
            <a:tailEnd type="triangle" w="med" len="med"/>
          </a:ln>
          <a:effectLst>
            <a:prstShdw prst="shdw17" dist="17961" dir="2700000">
              <a:schemeClr val="tx1">
                <a:gamma/>
                <a:shade val="60000"/>
                <a:invGamma/>
              </a:schemeClr>
            </a:prstShdw>
          </a:effectLst>
        </p:spPr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6162" name="Line 18"/>
          <p:cNvSpPr>
            <a:spLocks noChangeShapeType="1"/>
          </p:cNvSpPr>
          <p:nvPr/>
        </p:nvSpPr>
        <p:spPr bwMode="auto">
          <a:xfrm flipH="1" flipV="1">
            <a:off x="3124200" y="2743200"/>
            <a:ext cx="4038600" cy="914400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/>
            <a:tailEnd type="triangle" w="med" len="med"/>
          </a:ln>
          <a:effectLst>
            <a:prstShdw prst="shdw17" dist="17961" dir="2700000">
              <a:schemeClr val="tx1">
                <a:gamma/>
                <a:shade val="60000"/>
                <a:invGamma/>
              </a:schemeClr>
            </a:prstShdw>
          </a:effectLst>
        </p:spPr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6163" name="Line 19"/>
          <p:cNvSpPr>
            <a:spLocks noChangeShapeType="1"/>
          </p:cNvSpPr>
          <p:nvPr/>
        </p:nvSpPr>
        <p:spPr bwMode="auto">
          <a:xfrm flipH="1">
            <a:off x="3352800" y="3644900"/>
            <a:ext cx="3667125" cy="12700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/>
            <a:tailEnd type="triangle" w="med" len="med"/>
          </a:ln>
          <a:effectLst>
            <a:prstShdw prst="shdw17" dist="17961" dir="2700000">
              <a:schemeClr val="tx1">
                <a:gamma/>
                <a:shade val="60000"/>
                <a:invGamma/>
              </a:schemeClr>
            </a:prstShdw>
          </a:effectLst>
        </p:spPr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4"/>
          <p:cNvSpPr txBox="1">
            <a:spLocks noChangeArrowheads="1"/>
          </p:cNvSpPr>
          <p:nvPr/>
        </p:nvSpPr>
        <p:spPr bwMode="auto">
          <a:xfrm>
            <a:off x="395288" y="476250"/>
            <a:ext cx="84963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3200" b="1"/>
              <a:t>Un alumno-a </a:t>
            </a:r>
            <a:r>
              <a:rPr lang="es-ES" sz="3600" b="1">
                <a:solidFill>
                  <a:srgbClr val="CC0000"/>
                </a:solidFill>
              </a:rPr>
              <a:t>competente</a:t>
            </a:r>
            <a:r>
              <a:rPr lang="es-ES" sz="3200" b="1"/>
              <a:t> es aquel que …</a:t>
            </a:r>
          </a:p>
        </p:txBody>
      </p:sp>
      <p:pic>
        <p:nvPicPr>
          <p:cNvPr id="12291" name="Picture 6" descr="AlumnosEstudiando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450" y="2349500"/>
            <a:ext cx="6337300" cy="300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3" name="Line 5"/>
          <p:cNvSpPr>
            <a:spLocks noChangeShapeType="1"/>
          </p:cNvSpPr>
          <p:nvPr/>
        </p:nvSpPr>
        <p:spPr bwMode="auto">
          <a:xfrm>
            <a:off x="395288" y="1341438"/>
            <a:ext cx="813752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>
            <a:prstShdw prst="shdw17" dist="17961" dir="2700000">
              <a:schemeClr val="tx1">
                <a:gamma/>
                <a:shade val="60000"/>
                <a:invGamma/>
              </a:schemeClr>
            </a:prstShdw>
          </a:effectLst>
        </p:spPr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9"/>
          <p:cNvSpPr txBox="1">
            <a:spLocks noChangeArrowheads="1"/>
          </p:cNvSpPr>
          <p:nvPr/>
        </p:nvSpPr>
        <p:spPr bwMode="auto">
          <a:xfrm>
            <a:off x="3995738" y="836613"/>
            <a:ext cx="4679950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Char char="§"/>
            </a:pPr>
            <a:r>
              <a:rPr lang="es-ES" sz="2000"/>
              <a:t> Tiene una buena comprensión lectora</a:t>
            </a:r>
          </a:p>
          <a:p>
            <a:pPr>
              <a:spcBef>
                <a:spcPct val="50000"/>
              </a:spcBef>
              <a:buFont typeface="Wingdings" pitchFamily="2" charset="2"/>
              <a:buChar char="§"/>
            </a:pPr>
            <a:r>
              <a:rPr lang="es-ES" sz="2000"/>
              <a:t> Entiende las orientaciones cuando tiene que hacer una actividad o tarea</a:t>
            </a:r>
          </a:p>
          <a:p>
            <a:pPr>
              <a:spcBef>
                <a:spcPct val="50000"/>
              </a:spcBef>
              <a:buFont typeface="Wingdings" pitchFamily="2" charset="2"/>
              <a:buChar char="§"/>
            </a:pPr>
            <a:r>
              <a:rPr lang="es-ES" sz="2000"/>
              <a:t> Se expresa adecuadamente a nivel escrito y oral</a:t>
            </a:r>
          </a:p>
          <a:p>
            <a:pPr>
              <a:spcBef>
                <a:spcPct val="50000"/>
              </a:spcBef>
              <a:buFont typeface="Wingdings" pitchFamily="2" charset="2"/>
              <a:buChar char="§"/>
            </a:pPr>
            <a:r>
              <a:rPr lang="es-ES" sz="2000"/>
              <a:t> Sabe aplicar lo que aprende en diferentes contextos y situaciones</a:t>
            </a:r>
          </a:p>
          <a:p>
            <a:pPr>
              <a:spcBef>
                <a:spcPct val="50000"/>
              </a:spcBef>
              <a:buFont typeface="Wingdings" pitchFamily="2" charset="2"/>
              <a:buChar char="§"/>
            </a:pPr>
            <a:r>
              <a:rPr lang="es-ES" sz="2000"/>
              <a:t> Es capaz de controlar su aprendizaje</a:t>
            </a:r>
          </a:p>
          <a:p>
            <a:pPr>
              <a:spcBef>
                <a:spcPct val="50000"/>
              </a:spcBef>
              <a:buFont typeface="Wingdings" pitchFamily="2" charset="2"/>
              <a:buChar char="§"/>
            </a:pPr>
            <a:r>
              <a:rPr lang="es-ES" sz="2000"/>
              <a:t> Le gusta trabajar en equipo</a:t>
            </a:r>
          </a:p>
          <a:p>
            <a:pPr>
              <a:spcBef>
                <a:spcPct val="50000"/>
              </a:spcBef>
              <a:buFont typeface="Wingdings" pitchFamily="2" charset="2"/>
              <a:buChar char="§"/>
            </a:pPr>
            <a:r>
              <a:rPr lang="es-ES" sz="2000"/>
              <a:t> Es autónomo</a:t>
            </a:r>
          </a:p>
          <a:p>
            <a:pPr>
              <a:spcBef>
                <a:spcPct val="50000"/>
              </a:spcBef>
              <a:buFont typeface="Wingdings" pitchFamily="2" charset="2"/>
              <a:buChar char="§"/>
            </a:pPr>
            <a:r>
              <a:rPr lang="es-ES" sz="2000"/>
              <a:t> Su autoestima es buena</a:t>
            </a:r>
          </a:p>
          <a:p>
            <a:pPr>
              <a:spcBef>
                <a:spcPct val="50000"/>
              </a:spcBef>
              <a:buFont typeface="Wingdings" pitchFamily="2" charset="2"/>
              <a:buChar char="§"/>
            </a:pPr>
            <a:r>
              <a:rPr lang="es-ES" sz="2000"/>
              <a:t> Ayuda a los compañeros …</a:t>
            </a:r>
          </a:p>
        </p:txBody>
      </p:sp>
      <p:sp>
        <p:nvSpPr>
          <p:cNvPr id="13315" name="Oval 10"/>
          <p:cNvSpPr>
            <a:spLocks noChangeArrowheads="1"/>
          </p:cNvSpPr>
          <p:nvPr/>
        </p:nvSpPr>
        <p:spPr bwMode="auto">
          <a:xfrm>
            <a:off x="250825" y="5013325"/>
            <a:ext cx="3708400" cy="1584325"/>
          </a:xfrm>
          <a:prstGeom prst="ellips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ES"/>
              <a:t>El profesor lo tiene que enseñar</a:t>
            </a:r>
          </a:p>
          <a:p>
            <a:pPr algn="ctr"/>
            <a:r>
              <a:rPr lang="es-ES"/>
              <a:t>en el aula</a:t>
            </a:r>
          </a:p>
        </p:txBody>
      </p:sp>
      <p:pic>
        <p:nvPicPr>
          <p:cNvPr id="13316" name="Picture 7" descr="competenci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8" y="1125538"/>
            <a:ext cx="3048000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3635375" y="1916113"/>
            <a:ext cx="4679950" cy="1143000"/>
          </a:xfrm>
        </p:spPr>
        <p:txBody>
          <a:bodyPr/>
          <a:lstStyle/>
          <a:p>
            <a:r>
              <a:rPr lang="es-ES" b="1" smtClean="0"/>
              <a:t>¿Qué podemos hacer?</a:t>
            </a:r>
          </a:p>
        </p:txBody>
      </p:sp>
      <p:pic>
        <p:nvPicPr>
          <p:cNvPr id="14339" name="Picture 9" descr="hacia-donde-vomo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1412875"/>
            <a:ext cx="3348037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0" name="Text Box 10"/>
          <p:cNvSpPr txBox="1">
            <a:spLocks noChangeArrowheads="1"/>
          </p:cNvSpPr>
          <p:nvPr/>
        </p:nvSpPr>
        <p:spPr bwMode="auto">
          <a:xfrm>
            <a:off x="0" y="4365625"/>
            <a:ext cx="2879725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9600" b="1"/>
              <a:t>¿?</a:t>
            </a:r>
          </a:p>
        </p:txBody>
      </p:sp>
      <p:pic>
        <p:nvPicPr>
          <p:cNvPr id="14341" name="Picture 13" descr="C%C3%B3mo-hacer-un-carrill%C3%B3n-de-viento-para-el-jard%C3%AD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313" y="3933825"/>
            <a:ext cx="6192837" cy="272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4" name="Text Box 8"/>
          <p:cNvSpPr txBox="1">
            <a:spLocks noChangeArrowheads="1"/>
          </p:cNvSpPr>
          <p:nvPr/>
        </p:nvSpPr>
        <p:spPr bwMode="auto">
          <a:xfrm>
            <a:off x="1403350" y="404813"/>
            <a:ext cx="74898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2000" b="1"/>
              <a:t>PARA QUE NUESTRO ALUMNADO QUIERA APRENDER …</a:t>
            </a:r>
          </a:p>
        </p:txBody>
      </p:sp>
      <p:sp>
        <p:nvSpPr>
          <p:cNvPr id="14345" name="Line 9"/>
          <p:cNvSpPr>
            <a:spLocks noChangeShapeType="1"/>
          </p:cNvSpPr>
          <p:nvPr/>
        </p:nvSpPr>
        <p:spPr bwMode="auto">
          <a:xfrm>
            <a:off x="1403350" y="908050"/>
            <a:ext cx="67691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>
            <a:prstShdw prst="shdw17" dist="17961" dir="2700000">
              <a:schemeClr val="tx1">
                <a:gamma/>
                <a:shade val="60000"/>
                <a:invGamma/>
              </a:schemeClr>
            </a:prstShdw>
          </a:effectLst>
        </p:spPr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4"/>
          <p:cNvSpPr txBox="1">
            <a:spLocks noChangeArrowheads="1"/>
          </p:cNvSpPr>
          <p:nvPr/>
        </p:nvSpPr>
        <p:spPr bwMode="auto">
          <a:xfrm>
            <a:off x="971550" y="260350"/>
            <a:ext cx="7488238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2800"/>
              <a:t>Dar al alumnado protagonismo para que aprenda </a:t>
            </a:r>
            <a:r>
              <a:rPr lang="es-ES" sz="4000">
                <a:solidFill>
                  <a:srgbClr val="FF0000"/>
                </a:solidFill>
              </a:rPr>
              <a:t>“haciendo”</a:t>
            </a:r>
          </a:p>
        </p:txBody>
      </p:sp>
      <p:sp>
        <p:nvSpPr>
          <p:cNvPr id="15363" name="Rectangle 2"/>
          <p:cNvSpPr>
            <a:spLocks noChangeArrowheads="1"/>
          </p:cNvSpPr>
          <p:nvPr/>
        </p:nvSpPr>
        <p:spPr bwMode="auto">
          <a:xfrm>
            <a:off x="539750" y="15573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s-ES" sz="2400">
                <a:solidFill>
                  <a:schemeClr val="tx2"/>
                </a:solidFill>
              </a:rPr>
              <a:t>¿Se parece nuestra clase a éstas?</a:t>
            </a:r>
            <a:br>
              <a:rPr lang="es-ES" sz="2400">
                <a:solidFill>
                  <a:schemeClr val="tx2"/>
                </a:solidFill>
              </a:rPr>
            </a:br>
            <a:r>
              <a:rPr lang="es-ES" sz="2400">
                <a:solidFill>
                  <a:schemeClr val="tx2"/>
                </a:solidFill>
              </a:rPr>
              <a:t>Para ver los vídeos, hago clic en cada imagen</a:t>
            </a:r>
          </a:p>
        </p:txBody>
      </p:sp>
      <p:pic>
        <p:nvPicPr>
          <p:cNvPr id="15364" name="Picture 4" descr="astrabudua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3357563"/>
            <a:ext cx="3708400" cy="227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7" descr="astrabudua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67175" y="2997200"/>
            <a:ext cx="4706938" cy="293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6 Conector recto"/>
          <p:cNvCxnSpPr/>
          <p:nvPr/>
        </p:nvCxnSpPr>
        <p:spPr>
          <a:xfrm>
            <a:off x="1619250" y="1412875"/>
            <a:ext cx="604837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1 Título"/>
          <p:cNvSpPr>
            <a:spLocks noGrp="1"/>
          </p:cNvSpPr>
          <p:nvPr>
            <p:ph type="title"/>
          </p:nvPr>
        </p:nvSpPr>
        <p:spPr>
          <a:xfrm>
            <a:off x="323850" y="274638"/>
            <a:ext cx="8569325" cy="993775"/>
          </a:xfrm>
        </p:spPr>
        <p:txBody>
          <a:bodyPr/>
          <a:lstStyle/>
          <a:p>
            <a:r>
              <a:rPr lang="es-ES" sz="2800" smtClean="0"/>
              <a:t>Ofrecer pautas, </a:t>
            </a:r>
            <a:r>
              <a:rPr lang="es-ES" sz="3600" smtClean="0">
                <a:solidFill>
                  <a:srgbClr val="FF0000"/>
                </a:solidFill>
              </a:rPr>
              <a:t>orientaciones,</a:t>
            </a:r>
            <a:r>
              <a:rPr lang="es-ES" sz="2800" smtClean="0"/>
              <a:t> y </a:t>
            </a:r>
            <a:br>
              <a:rPr lang="es-ES" sz="2800" smtClean="0"/>
            </a:br>
            <a:r>
              <a:rPr lang="es-ES" sz="2800" smtClean="0"/>
              <a:t>proponer buenos modelos</a:t>
            </a:r>
          </a:p>
        </p:txBody>
      </p:sp>
      <p:cxnSp>
        <p:nvCxnSpPr>
          <p:cNvPr id="5" name="4 Conector recto"/>
          <p:cNvCxnSpPr/>
          <p:nvPr/>
        </p:nvCxnSpPr>
        <p:spPr>
          <a:xfrm>
            <a:off x="2411413" y="1341438"/>
            <a:ext cx="4392612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388" name="Picture 2" descr="http://2.bp.blogspot.com/-QLxfegZh0vA/UJQqDxLtysI/AAAAAAAAAY0/_hRDhsJKeOU/s1600/sigue+tu+camin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6375" y="1773238"/>
            <a:ext cx="6356350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4"/>
          <p:cNvSpPr txBox="1">
            <a:spLocks noChangeArrowheads="1"/>
          </p:cNvSpPr>
          <p:nvPr/>
        </p:nvSpPr>
        <p:spPr bwMode="auto">
          <a:xfrm>
            <a:off x="539750" y="908050"/>
            <a:ext cx="381635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2800"/>
              <a:t>Ir hacia una educación personalizada</a:t>
            </a:r>
          </a:p>
        </p:txBody>
      </p:sp>
      <p:pic>
        <p:nvPicPr>
          <p:cNvPr id="17411" name="Picture 6" descr="http://2.bp.blogspot.com/_PRu0Gn2qKv0/TFREb4icOdI/AAAAAAAAAUQ/BT_3U0pr7WE/s1600/teacher-students-comput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9950" y="0"/>
            <a:ext cx="4464050" cy="298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10" descr="http://www.lacasadelarcerojo.es/wp-content/uploads/2010/12/101222.alumno.profeso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0400" y="3086100"/>
            <a:ext cx="5943600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3" name="5 CuadroTexto"/>
          <p:cNvSpPr txBox="1">
            <a:spLocks noChangeArrowheads="1"/>
          </p:cNvSpPr>
          <p:nvPr/>
        </p:nvSpPr>
        <p:spPr bwMode="auto">
          <a:xfrm>
            <a:off x="250825" y="4005263"/>
            <a:ext cx="2665413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ES" sz="2800"/>
              <a:t>Mirar a cada alumno-a como </a:t>
            </a:r>
            <a:r>
              <a:rPr lang="es-ES" sz="3600" b="1">
                <a:solidFill>
                  <a:srgbClr val="FF0000"/>
                </a:solidFill>
              </a:rPr>
              <a:t>“único”</a:t>
            </a:r>
          </a:p>
          <a:p>
            <a:pPr algn="ctr"/>
            <a:endParaRPr lang="es-ES" sz="2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" sz="3200" smtClean="0"/>
              <a:t>Intentar sacar </a:t>
            </a:r>
            <a:r>
              <a:rPr lang="es-ES" sz="4000" smtClean="0">
                <a:solidFill>
                  <a:srgbClr val="FF0000"/>
                </a:solidFill>
              </a:rPr>
              <a:t>lo mejor</a:t>
            </a:r>
            <a:r>
              <a:rPr lang="es-ES" sz="3200" smtClean="0"/>
              <a:t> de cada alumno-a</a:t>
            </a:r>
          </a:p>
        </p:txBody>
      </p:sp>
      <p:sp>
        <p:nvSpPr>
          <p:cNvPr id="151557" name="Line 5"/>
          <p:cNvSpPr>
            <a:spLocks noChangeShapeType="1"/>
          </p:cNvSpPr>
          <p:nvPr/>
        </p:nvSpPr>
        <p:spPr bwMode="auto">
          <a:xfrm>
            <a:off x="684213" y="1268413"/>
            <a:ext cx="76327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>
            <a:prstShdw prst="shdw17" dist="17961" dir="2700000">
              <a:schemeClr val="tx1">
                <a:gamma/>
                <a:shade val="60000"/>
                <a:invGamma/>
              </a:schemeClr>
            </a:prstShdw>
          </a:effectLst>
        </p:spPr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151558" name="Text Box 6"/>
          <p:cNvSpPr txBox="1">
            <a:spLocks noChangeArrowheads="1"/>
          </p:cNvSpPr>
          <p:nvPr/>
        </p:nvSpPr>
        <p:spPr bwMode="auto">
          <a:xfrm>
            <a:off x="3851275" y="5876925"/>
            <a:ext cx="5616575" cy="703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s-ES" sz="1600">
                <a:hlinkClick r:id="rId2"/>
              </a:rPr>
              <a:t>Inteligencias Múltiples - Competencias Básicas</a:t>
            </a:r>
            <a:endParaRPr lang="es-ES" sz="1600"/>
          </a:p>
          <a:p>
            <a:pPr>
              <a:spcBef>
                <a:spcPct val="50000"/>
              </a:spcBef>
              <a:defRPr/>
            </a:pPr>
            <a:r>
              <a:rPr lang="es-ES" sz="1600"/>
              <a:t>           Colegio Montserrat</a:t>
            </a:r>
          </a:p>
        </p:txBody>
      </p:sp>
      <p:pic>
        <p:nvPicPr>
          <p:cNvPr id="18437" name="Picture 10" descr="ballet+boy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77038" y="1773238"/>
            <a:ext cx="2366962" cy="3481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Picture 12" descr="amaia-romero-arbiz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412875"/>
            <a:ext cx="3671888" cy="2439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9" name="Picture 14" descr="Estudiantes-pintores_PREIMA20110630_0193_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076700"/>
            <a:ext cx="3708400" cy="252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0" name="Picture 16" descr="investigacion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08400" y="1412875"/>
            <a:ext cx="3048000" cy="202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1" name="Picture 18" descr="educacion_internet_al_momento_tudecide_10_08_2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635375" y="3573463"/>
            <a:ext cx="3048000" cy="190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Aprender juntos</a:t>
            </a:r>
          </a:p>
        </p:txBody>
      </p:sp>
      <p:pic>
        <p:nvPicPr>
          <p:cNvPr id="19459" name="Picture 2" descr="http://1.bp.blogspot.com/_EVAQIfYDe4M/SvhGMfbdRhI/AAAAAAAAAow/m_XvWtC-CAg/s400/foto+aprendiendo+juntos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650" y="2276475"/>
            <a:ext cx="3382963" cy="2935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4" descr="http://www.energiacreadora.es/wp-content/ec-uploads/ec02-aprendizaje-colaborativo-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3" y="2420938"/>
            <a:ext cx="4251325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6 Conector recto"/>
          <p:cNvCxnSpPr/>
          <p:nvPr/>
        </p:nvCxnSpPr>
        <p:spPr>
          <a:xfrm>
            <a:off x="2411413" y="1268413"/>
            <a:ext cx="424815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4"/>
          <p:cNvSpPr txBox="1">
            <a:spLocks noChangeArrowheads="1"/>
          </p:cNvSpPr>
          <p:nvPr/>
        </p:nvSpPr>
        <p:spPr bwMode="auto">
          <a:xfrm>
            <a:off x="684213" y="333375"/>
            <a:ext cx="75596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2400"/>
              <a:t>Proponer temas </a:t>
            </a:r>
            <a:r>
              <a:rPr lang="es-ES" sz="2800" b="1">
                <a:solidFill>
                  <a:srgbClr val="FF0000"/>
                </a:solidFill>
              </a:rPr>
              <a:t>cercanos </a:t>
            </a:r>
            <a:r>
              <a:rPr lang="es-ES" sz="2400"/>
              <a:t>y, a ser posible, actuales</a:t>
            </a:r>
          </a:p>
        </p:txBody>
      </p:sp>
      <p:cxnSp>
        <p:nvCxnSpPr>
          <p:cNvPr id="4" name="3 Conector recto"/>
          <p:cNvCxnSpPr/>
          <p:nvPr/>
        </p:nvCxnSpPr>
        <p:spPr>
          <a:xfrm>
            <a:off x="971550" y="908050"/>
            <a:ext cx="705643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484" name="Picture 6" descr="rsz_trabajo-infantil-t1603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550" y="1412875"/>
            <a:ext cx="3457575" cy="239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10" descr="Trabajo-infanti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0788" y="1125538"/>
            <a:ext cx="1906587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6" name="AutoShape 14"/>
          <p:cNvSpPr>
            <a:spLocks noChangeArrowheads="1"/>
          </p:cNvSpPr>
          <p:nvPr/>
        </p:nvSpPr>
        <p:spPr bwMode="auto">
          <a:xfrm>
            <a:off x="4859338" y="2205038"/>
            <a:ext cx="936625" cy="358775"/>
          </a:xfrm>
          <a:prstGeom prst="notchedRightArrow">
            <a:avLst>
              <a:gd name="adj1" fmla="val 50000"/>
              <a:gd name="adj2" fmla="val 65265"/>
            </a:avLst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0000"/>
            </a:prstShdw>
          </a:effectLst>
        </p:spPr>
        <p:txBody>
          <a:bodyPr wrap="none" anchor="ctr"/>
          <a:lstStyle/>
          <a:p>
            <a:endParaRPr lang="es-ES"/>
          </a:p>
        </p:txBody>
      </p:sp>
      <p:pic>
        <p:nvPicPr>
          <p:cNvPr id="20487" name="Picture 16" descr="ninos-en-la-guerr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27650" y="4221163"/>
            <a:ext cx="3816350" cy="245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Picture 18" descr="ni%C3%B1os-jugando-a-fusilar-en-la-guerra-civil-espa%C3%B1ola-1600x130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0825" y="4076700"/>
            <a:ext cx="4032250" cy="259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9" name="AutoShape 19"/>
          <p:cNvSpPr>
            <a:spLocks noChangeArrowheads="1"/>
          </p:cNvSpPr>
          <p:nvPr/>
        </p:nvSpPr>
        <p:spPr bwMode="auto">
          <a:xfrm>
            <a:off x="4356100" y="5157788"/>
            <a:ext cx="936625" cy="358775"/>
          </a:xfrm>
          <a:prstGeom prst="notchedRightArrow">
            <a:avLst>
              <a:gd name="adj1" fmla="val 50000"/>
              <a:gd name="adj2" fmla="val 65265"/>
            </a:avLst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0000"/>
            </a:prstShdw>
          </a:effectLst>
        </p:spPr>
        <p:txBody>
          <a:bodyPr wrap="none" anchor="ctr"/>
          <a:lstStyle/>
          <a:p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5" descr="formacionempresarial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2938" y="1700213"/>
            <a:ext cx="3421062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Text Box 6"/>
          <p:cNvSpPr txBox="1">
            <a:spLocks noChangeArrowheads="1"/>
          </p:cNvSpPr>
          <p:nvPr/>
        </p:nvSpPr>
        <p:spPr bwMode="auto">
          <a:xfrm>
            <a:off x="539750" y="1052513"/>
            <a:ext cx="4537075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Char char="ü"/>
            </a:pPr>
            <a:r>
              <a:rPr lang="es-ES" sz="2400"/>
              <a:t> ¿Qué es aprender?</a:t>
            </a:r>
          </a:p>
          <a:p>
            <a:pPr>
              <a:spcBef>
                <a:spcPct val="50000"/>
              </a:spcBef>
              <a:buFont typeface="Wingdings" pitchFamily="2" charset="2"/>
              <a:buChar char="ü"/>
            </a:pPr>
            <a:r>
              <a:rPr lang="es-ES" sz="2400"/>
              <a:t> Un momento de reflexión sobre lo que pasa en el aula</a:t>
            </a:r>
          </a:p>
          <a:p>
            <a:pPr>
              <a:spcBef>
                <a:spcPct val="50000"/>
              </a:spcBef>
              <a:buFont typeface="Wingdings" pitchFamily="2" charset="2"/>
              <a:buChar char="ü"/>
            </a:pPr>
            <a:r>
              <a:rPr lang="es-ES" sz="2400"/>
              <a:t> ¿Qué podemos hacer para que nuestro alumnado tenga ganas de aprender?</a:t>
            </a:r>
          </a:p>
          <a:p>
            <a:pPr>
              <a:spcBef>
                <a:spcPct val="50000"/>
              </a:spcBef>
              <a:buFont typeface="Wingdings" pitchFamily="2" charset="2"/>
              <a:buChar char="ü"/>
            </a:pPr>
            <a:r>
              <a:rPr lang="es-ES" sz="2400"/>
              <a:t> Trabajar a través de tareas y proyectos</a:t>
            </a:r>
          </a:p>
          <a:p>
            <a:pPr>
              <a:spcBef>
                <a:spcPct val="50000"/>
              </a:spcBef>
              <a:buFont typeface="Wingdings" pitchFamily="2" charset="2"/>
              <a:buChar char="ü"/>
            </a:pPr>
            <a:r>
              <a:rPr lang="es-ES" sz="2400"/>
              <a:t> ¿Y la evaluación?</a:t>
            </a:r>
          </a:p>
          <a:p>
            <a:pPr>
              <a:spcBef>
                <a:spcPct val="50000"/>
              </a:spcBef>
              <a:buFont typeface="Wingdings" pitchFamily="2" charset="2"/>
              <a:buChar char="ü"/>
            </a:pPr>
            <a:r>
              <a:rPr lang="es-ES" sz="2400"/>
              <a:t> Conclusiones</a:t>
            </a:r>
          </a:p>
        </p:txBody>
      </p:sp>
      <p:sp>
        <p:nvSpPr>
          <p:cNvPr id="3076" name="Text Box 8"/>
          <p:cNvSpPr txBox="1">
            <a:spLocks noChangeArrowheads="1"/>
          </p:cNvSpPr>
          <p:nvPr/>
        </p:nvSpPr>
        <p:spPr bwMode="auto">
          <a:xfrm>
            <a:off x="5795963" y="260350"/>
            <a:ext cx="2736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b="1"/>
              <a:t>EN ESTA SESIÓN … </a:t>
            </a:r>
          </a:p>
        </p:txBody>
      </p:sp>
      <p:sp>
        <p:nvSpPr>
          <p:cNvPr id="3077" name="Line 9"/>
          <p:cNvSpPr>
            <a:spLocks noChangeShapeType="1"/>
          </p:cNvSpPr>
          <p:nvPr/>
        </p:nvSpPr>
        <p:spPr bwMode="auto">
          <a:xfrm>
            <a:off x="5867400" y="692150"/>
            <a:ext cx="252095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3078" name="AutoShape 10"/>
          <p:cNvSpPr>
            <a:spLocks noChangeArrowheads="1"/>
          </p:cNvSpPr>
          <p:nvPr/>
        </p:nvSpPr>
        <p:spPr bwMode="auto">
          <a:xfrm>
            <a:off x="5580063" y="5229225"/>
            <a:ext cx="2087562" cy="1081088"/>
          </a:xfrm>
          <a:prstGeom prst="curvedDownArrow">
            <a:avLst>
              <a:gd name="adj1" fmla="val 38620"/>
              <a:gd name="adj2" fmla="val 77239"/>
              <a:gd name="adj3" fmla="val 33333"/>
            </a:avLst>
          </a:prstGeom>
          <a:solidFill>
            <a:srgbClr val="80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4"/>
          <p:cNvSpPr txBox="1">
            <a:spLocks noChangeArrowheads="1"/>
          </p:cNvSpPr>
          <p:nvPr/>
        </p:nvSpPr>
        <p:spPr bwMode="auto">
          <a:xfrm>
            <a:off x="684213" y="188913"/>
            <a:ext cx="8135937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/>
              <a:t>Ofrecer al alumnado </a:t>
            </a:r>
            <a:r>
              <a:rPr lang="es-ES" sz="2400">
                <a:solidFill>
                  <a:srgbClr val="FF0000"/>
                </a:solidFill>
              </a:rPr>
              <a:t>diferentes fuentes de información</a:t>
            </a:r>
            <a:r>
              <a:rPr lang="es-ES"/>
              <a:t> y enseñarle a transformar la información en </a:t>
            </a:r>
            <a:r>
              <a:rPr lang="es-ES" sz="2400">
                <a:solidFill>
                  <a:srgbClr val="FF0000"/>
                </a:solidFill>
              </a:rPr>
              <a:t>conocimiento</a:t>
            </a:r>
          </a:p>
        </p:txBody>
      </p:sp>
      <p:sp>
        <p:nvSpPr>
          <p:cNvPr id="21507" name="AutoShape 6" descr="http://cursos.campusvirtualsp.org/file.php/108/figuras/modulo1/91805898.gif"/>
          <p:cNvSpPr>
            <a:spLocks noChangeAspect="1" noChangeArrowheads="1"/>
          </p:cNvSpPr>
          <p:nvPr/>
        </p:nvSpPr>
        <p:spPr bwMode="auto">
          <a:xfrm>
            <a:off x="2195513" y="37163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ES"/>
          </a:p>
        </p:txBody>
      </p:sp>
      <p:pic>
        <p:nvPicPr>
          <p:cNvPr id="21508" name="Picture 10" descr="http://2.bp.blogspot.com/-MHMvxT237Jc/TinZCgfe4TI/AAAAAAAAACA/-_qPkGRCKU0/s1600/reference1trasp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550" y="981075"/>
            <a:ext cx="3386138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16" descr="http://artedfactus.files.wordpress.com/2012/10/rucitarojas-photopedro-balmased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1052513"/>
            <a:ext cx="3841750" cy="288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0" name="Picture 18" descr="http://4.bp.blogspot.com/-PEM7G4k4Azs/T7ThxXt1cKI/AAAAAAAAA6s/54VlvpJIOOw/s1600/varios+00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088" y="4005263"/>
            <a:ext cx="3624262" cy="271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1" name="Picture 20" descr="http://beatrizromo.files.wordpress.com/2009/11/excursion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3438" y="4005263"/>
            <a:ext cx="4105275" cy="272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" sz="2800" smtClean="0"/>
              <a:t>Facilitar la</a:t>
            </a:r>
            <a:r>
              <a:rPr lang="es-ES" sz="3200" smtClean="0">
                <a:solidFill>
                  <a:srgbClr val="FF0000"/>
                </a:solidFill>
              </a:rPr>
              <a:t> interacción</a:t>
            </a:r>
            <a:r>
              <a:rPr lang="es-ES" sz="2800" smtClean="0"/>
              <a:t> entre los aprendices</a:t>
            </a:r>
          </a:p>
        </p:txBody>
      </p:sp>
      <p:pic>
        <p:nvPicPr>
          <p:cNvPr id="22531" name="Picture 5" descr="6a00d8341bfb1653ef017d3eb27203970c-550w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650" y="1844675"/>
            <a:ext cx="3209925" cy="437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6198" name="Line 6"/>
          <p:cNvSpPr>
            <a:spLocks noChangeShapeType="1"/>
          </p:cNvSpPr>
          <p:nvPr/>
        </p:nvSpPr>
        <p:spPr bwMode="auto">
          <a:xfrm>
            <a:off x="1042988" y="1268413"/>
            <a:ext cx="705802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>
            <a:prstShdw prst="shdw17" dist="17961" dir="2700000">
              <a:schemeClr val="tx1">
                <a:gamma/>
                <a:shade val="60000"/>
                <a:invGamma/>
              </a:schemeClr>
            </a:prstShdw>
          </a:effectLst>
        </p:spPr>
        <p:txBody>
          <a:bodyPr/>
          <a:lstStyle/>
          <a:p>
            <a:pPr>
              <a:defRPr/>
            </a:pPr>
            <a:endParaRPr lang="es-ES"/>
          </a:p>
        </p:txBody>
      </p:sp>
      <p:pic>
        <p:nvPicPr>
          <p:cNvPr id="22533" name="Picture 8" descr="El%2520equipo%2520ganado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738" y="2205038"/>
            <a:ext cx="4714875" cy="353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4"/>
          <p:cNvSpPr txBox="1">
            <a:spLocks noChangeArrowheads="1"/>
          </p:cNvSpPr>
          <p:nvPr/>
        </p:nvSpPr>
        <p:spPr bwMode="auto">
          <a:xfrm>
            <a:off x="3924300" y="4437063"/>
            <a:ext cx="52197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2800"/>
              <a:t>Cambiar la estructura del aula </a:t>
            </a:r>
          </a:p>
          <a:p>
            <a:pPr algn="ctr">
              <a:spcBef>
                <a:spcPct val="50000"/>
              </a:spcBef>
            </a:pPr>
            <a:r>
              <a:rPr lang="es-ES" sz="2800"/>
              <a:t>Proponer diferentes agrupamientos</a:t>
            </a:r>
          </a:p>
        </p:txBody>
      </p:sp>
      <p:pic>
        <p:nvPicPr>
          <p:cNvPr id="23555" name="Picture 6" descr="http://www.totemguard.com/aulatotem/wp-content/uploads/2011/12/cov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441325"/>
            <a:ext cx="3959225" cy="297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7" descr="G:\imagenes astrabudua\ASTRABUDUA 2º eso 0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750" y="3860800"/>
            <a:ext cx="3384550" cy="253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8" descr="G:\imagenes astrabudua\ASTRABUDUA 2º eso 01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463" y="549275"/>
            <a:ext cx="3816350" cy="286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1 Título"/>
          <p:cNvSpPr>
            <a:spLocks noGrp="1"/>
          </p:cNvSpPr>
          <p:nvPr>
            <p:ph type="title"/>
          </p:nvPr>
        </p:nvSpPr>
        <p:spPr>
          <a:xfrm>
            <a:off x="395288" y="260350"/>
            <a:ext cx="8229600" cy="1143000"/>
          </a:xfrm>
        </p:spPr>
        <p:txBody>
          <a:bodyPr/>
          <a:lstStyle/>
          <a:p>
            <a:r>
              <a:rPr lang="es-ES" sz="2400" b="1" smtClean="0"/>
              <a:t>Dar </a:t>
            </a:r>
            <a:r>
              <a:rPr lang="es-ES" sz="3200" b="1" smtClean="0">
                <a:solidFill>
                  <a:srgbClr val="FF0000"/>
                </a:solidFill>
              </a:rPr>
              <a:t>herramientas</a:t>
            </a:r>
            <a:r>
              <a:rPr lang="es-ES" sz="2400" b="1" smtClean="0"/>
              <a:t> para que el alumnado vaya construyendo el andamiaje de su propio aprendizaje</a:t>
            </a:r>
          </a:p>
        </p:txBody>
      </p:sp>
      <p:sp>
        <p:nvSpPr>
          <p:cNvPr id="16388" name="Line 4"/>
          <p:cNvSpPr>
            <a:spLocks noChangeShapeType="1"/>
          </p:cNvSpPr>
          <p:nvPr/>
        </p:nvSpPr>
        <p:spPr bwMode="auto">
          <a:xfrm>
            <a:off x="900113" y="1341438"/>
            <a:ext cx="74168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>
            <a:prstShdw prst="shdw17" dist="17961" dir="2700000">
              <a:schemeClr val="tx1">
                <a:gamma/>
                <a:shade val="60000"/>
                <a:invGamma/>
              </a:schemeClr>
            </a:prstShdw>
          </a:effectLst>
        </p:spPr>
        <p:txBody>
          <a:bodyPr/>
          <a:lstStyle/>
          <a:p>
            <a:pPr>
              <a:defRPr/>
            </a:pPr>
            <a:endParaRPr lang="es-ES"/>
          </a:p>
        </p:txBody>
      </p:sp>
      <p:pic>
        <p:nvPicPr>
          <p:cNvPr id="24580" name="Picture 6" descr="le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650" y="2565400"/>
            <a:ext cx="2736850" cy="272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8" descr="_595_334_14219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8400" y="3925888"/>
            <a:ext cx="5233988" cy="293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2" name="Picture 10" descr="growing-flower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4300" y="1412875"/>
            <a:ext cx="4657725" cy="246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9322" name="Group 58"/>
          <p:cNvGraphicFramePr>
            <a:graphicFrameLocks noGrp="1"/>
          </p:cNvGraphicFramePr>
          <p:nvPr>
            <p:ph/>
          </p:nvPr>
        </p:nvGraphicFramePr>
        <p:xfrm>
          <a:off x="468313" y="1196975"/>
          <a:ext cx="8229600" cy="4973638"/>
        </p:xfrm>
        <a:graphic>
          <a:graphicData uri="http://schemas.openxmlformats.org/drawingml/2006/table">
            <a:tbl>
              <a:tblPr/>
              <a:tblGrid>
                <a:gridCol w="4111625"/>
                <a:gridCol w="4117975"/>
              </a:tblGrid>
              <a:tr h="923925">
                <a:tc gridSpan="2"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Las preguntas que investigaré:</a:t>
                      </a:r>
                      <a:endParaRPr kumimoji="0" lang="es-E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923925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Los datos que recogeré:</a:t>
                      </a:r>
                      <a:endParaRPr kumimoji="0" lang="es-E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El método de recolección de datos:</a:t>
                      </a: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97063">
                <a:tc gridSpan="2"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En el grupo:</a:t>
                      </a:r>
                      <a:b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</a:b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/>
                      </a:r>
                      <a:b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</a:br>
                      <a:endParaRPr kumimoji="0" lang="es-E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¿Quién hará?                                                                                      ¿Qué?</a:t>
                      </a:r>
                      <a:endParaRPr kumimoji="0" lang="es-E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1228725">
                <a:tc gridSpan="2"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Necesito ayuda en:</a:t>
                      </a:r>
                      <a:endParaRPr kumimoji="0" lang="es-E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5616" name="Text Box 42"/>
          <p:cNvSpPr txBox="1">
            <a:spLocks noChangeArrowheads="1"/>
          </p:cNvSpPr>
          <p:nvPr/>
        </p:nvSpPr>
        <p:spPr bwMode="auto">
          <a:xfrm>
            <a:off x="684213" y="476250"/>
            <a:ext cx="7772400" cy="293688"/>
          </a:xfrm>
          <a:prstGeom prst="rect">
            <a:avLst/>
          </a:prstGeom>
          <a:solidFill>
            <a:srgbClr val="CCCCFF"/>
          </a:solid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lvl="1" algn="ctr"/>
            <a:r>
              <a:rPr lang="es-ES" b="1"/>
              <a:t>DOCUMENTO DEL ALUMNO-A AL INICIAR LA INVESTIGACIÓN</a:t>
            </a: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1373" name="Group 61"/>
          <p:cNvGraphicFramePr>
            <a:graphicFrameLocks noGrp="1"/>
          </p:cNvGraphicFramePr>
          <p:nvPr>
            <p:ph/>
          </p:nvPr>
        </p:nvGraphicFramePr>
        <p:xfrm>
          <a:off x="468313" y="1052513"/>
          <a:ext cx="8229600" cy="5473701"/>
        </p:xfrm>
        <a:graphic>
          <a:graphicData uri="http://schemas.openxmlformats.org/drawingml/2006/table">
            <a:tbl>
              <a:tblPr/>
              <a:tblGrid>
                <a:gridCol w="3182937"/>
                <a:gridCol w="3159125"/>
                <a:gridCol w="1887538"/>
              </a:tblGrid>
              <a:tr h="993775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PRODUCTO FINAL:</a:t>
                      </a: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ALUMNO(S)</a:t>
                      </a: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FECHA:</a:t>
                      </a:r>
                      <a:endParaRPr kumimoji="0" lang="es-E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96938">
                <a:tc gridSpan="3"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¿Qué producto quiero/queremos construir?</a:t>
                      </a:r>
                      <a:endParaRPr kumimoji="0" lang="es-E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895350">
                <a:tc gridSpan="3"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¿Qué pasos tengo/tenemos que dar?</a:t>
                      </a:r>
                      <a:endParaRPr kumimoji="0" lang="es-E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895350">
                <a:tc gridSpan="3"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¿Qué espero/esperamos aprender al elaborar este producto?</a:t>
                      </a:r>
                      <a:endParaRPr kumimoji="0" lang="es-E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896938">
                <a:tc gridSpan="3"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¿Hago/hacemos revisiones de lo que estamos aprendiendo?, ¿utilizamos nuestro diario de aprendizaje?</a:t>
                      </a:r>
                      <a:endParaRPr kumimoji="0" lang="es-E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895350">
                <a:tc gridSpan="3"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Necesito/necesitamos demostrar lo que hemos aprendido haciendo:</a:t>
                      </a:r>
                      <a:endParaRPr kumimoji="0" lang="es-E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6646" name="Text Box 63"/>
          <p:cNvSpPr txBox="1">
            <a:spLocks noChangeArrowheads="1"/>
          </p:cNvSpPr>
          <p:nvPr/>
        </p:nvSpPr>
        <p:spPr bwMode="auto">
          <a:xfrm>
            <a:off x="468313" y="260350"/>
            <a:ext cx="8229600" cy="431800"/>
          </a:xfrm>
          <a:prstGeom prst="rect">
            <a:avLst/>
          </a:prstGeom>
          <a:solidFill>
            <a:srgbClr val="CCCC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s-ES" sz="2000" b="1"/>
              <a:t>DOCUMENTO DEL ALUMNO-A AL INICIAR UN PRODUCTO</a:t>
            </a: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432" name="Group 72"/>
          <p:cNvGraphicFramePr>
            <a:graphicFrameLocks noGrp="1"/>
          </p:cNvGraphicFramePr>
          <p:nvPr>
            <p:ph/>
          </p:nvPr>
        </p:nvGraphicFramePr>
        <p:xfrm>
          <a:off x="395288" y="1341438"/>
          <a:ext cx="8229600" cy="4824414"/>
        </p:xfrm>
        <a:graphic>
          <a:graphicData uri="http://schemas.openxmlformats.org/drawingml/2006/table">
            <a:tbl>
              <a:tblPr/>
              <a:tblGrid>
                <a:gridCol w="2447925"/>
                <a:gridCol w="3367087"/>
                <a:gridCol w="2414588"/>
              </a:tblGrid>
              <a:tr h="677863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Tarea:</a:t>
                      </a: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Alumno(s):</a:t>
                      </a: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Fecha:</a:t>
                      </a: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9600">
                <a:tc gridSpan="3"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He/hemos investigado:</a:t>
                      </a:r>
                      <a:endParaRPr kumimoji="0" lang="es-E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612775">
                <a:tc gridSpan="3"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He/ hemos seguido los siguientes pasos:</a:t>
                      </a:r>
                      <a:endParaRPr kumimoji="0" lang="es-E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609600">
                <a:tc gridSpan="3"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He /hemos aprendido a hacer lo siguiente:</a:t>
                      </a:r>
                      <a:endParaRPr kumimoji="0" lang="es-E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611188">
                <a:tc gridSpan="3"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He/hemos descubierto:</a:t>
                      </a:r>
                      <a:endParaRPr kumimoji="0" lang="es-E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611188">
                <a:tc gridSpan="3"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He/hemos aprendido a hacer lo siguiente:</a:t>
                      </a:r>
                      <a:endParaRPr kumimoji="0" lang="es-E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1092200">
                <a:tc gridSpan="3"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Después de terminar la tarea (producto final) deberíamos cambiar:</a:t>
                      </a:r>
                      <a:endParaRPr kumimoji="0" lang="es-E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7672" name="Text Box 70"/>
          <p:cNvSpPr txBox="1">
            <a:spLocks noChangeArrowheads="1"/>
          </p:cNvSpPr>
          <p:nvPr/>
        </p:nvSpPr>
        <p:spPr bwMode="auto">
          <a:xfrm>
            <a:off x="539750" y="404813"/>
            <a:ext cx="8229600" cy="327025"/>
          </a:xfrm>
          <a:prstGeom prst="rect">
            <a:avLst/>
          </a:prstGeom>
          <a:solidFill>
            <a:srgbClr val="CCCCFF"/>
          </a:solid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/>
            <a:r>
              <a:rPr lang="es-ES" sz="2000" b="1"/>
              <a:t>INFORME DE PROGRESO DESPUÉS DE UNA INVESTIGACIÓN</a:t>
            </a: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3 CuadroTexto"/>
          <p:cNvSpPr txBox="1">
            <a:spLocks noChangeArrowheads="1"/>
          </p:cNvSpPr>
          <p:nvPr/>
        </p:nvSpPr>
        <p:spPr bwMode="auto">
          <a:xfrm>
            <a:off x="323850" y="549275"/>
            <a:ext cx="8424863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ES" sz="2800"/>
              <a:t>Dejar momentos de </a:t>
            </a:r>
            <a:r>
              <a:rPr lang="es-ES" sz="2800" b="1">
                <a:solidFill>
                  <a:srgbClr val="FF0000"/>
                </a:solidFill>
              </a:rPr>
              <a:t>reflexión</a:t>
            </a:r>
            <a:r>
              <a:rPr lang="es-ES" sz="2800"/>
              <a:t> sobre el aprendizaje</a:t>
            </a:r>
          </a:p>
        </p:txBody>
      </p:sp>
      <p:pic>
        <p:nvPicPr>
          <p:cNvPr id="28675" name="Picture 2" descr="http://alebascon.files.wordpress.com/2010/05/pensand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8" y="2060575"/>
            <a:ext cx="2665412" cy="388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4" descr="http://4.bp.blogspot.com/-tJIHpQzOEnU/UGV_oNeDXYI/AAAAAAAAADo/DvTpJKa3Q0U/s1600/nic3b1os-pensando%5B1%5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275" y="1955800"/>
            <a:ext cx="4510088" cy="3894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4" name="13 Conector recto"/>
          <p:cNvCxnSpPr/>
          <p:nvPr/>
        </p:nvCxnSpPr>
        <p:spPr>
          <a:xfrm flipV="1">
            <a:off x="684213" y="1196975"/>
            <a:ext cx="7704137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4"/>
          <p:cNvSpPr txBox="1">
            <a:spLocks noChangeArrowheads="1"/>
          </p:cNvSpPr>
          <p:nvPr/>
        </p:nvSpPr>
        <p:spPr bwMode="auto">
          <a:xfrm>
            <a:off x="4140200" y="188913"/>
            <a:ext cx="4752975" cy="6345237"/>
          </a:xfrm>
          <a:prstGeom prst="rect">
            <a:avLst/>
          </a:prstGeom>
          <a:solidFill>
            <a:srgbClr val="FFFFFF"/>
          </a:solidFill>
          <a:ln w="38100">
            <a:solidFill>
              <a:srgbClr val="0000FF"/>
            </a:solidFill>
            <a:miter lim="800000"/>
            <a:headEnd/>
            <a:tailEnd/>
          </a:ln>
        </p:spPr>
        <p:txBody>
          <a:bodyPr/>
          <a:lstStyle/>
          <a:p>
            <a:pPr lvl="1"/>
            <a:endParaRPr lang="es-ES" sz="1600" b="1"/>
          </a:p>
          <a:p>
            <a:pPr lvl="1"/>
            <a:endParaRPr lang="es-ES" sz="1600" b="1"/>
          </a:p>
          <a:p>
            <a:pPr lvl="1">
              <a:buFontTx/>
              <a:buChar char="•"/>
            </a:pPr>
            <a:r>
              <a:rPr lang="es-ES" sz="1600" b="1"/>
              <a:t>¿Qué estoy aprendiendo?</a:t>
            </a:r>
          </a:p>
          <a:p>
            <a:endParaRPr lang="es-ES" sz="1600" b="1"/>
          </a:p>
          <a:p>
            <a:endParaRPr lang="es-ES" sz="1600" b="1"/>
          </a:p>
          <a:p>
            <a:endParaRPr lang="es-ES" sz="1600" b="1"/>
          </a:p>
          <a:p>
            <a:endParaRPr lang="es-ES" sz="1600" b="1"/>
          </a:p>
          <a:p>
            <a:pPr lvl="1">
              <a:buFontTx/>
              <a:buChar char="•"/>
            </a:pPr>
            <a:r>
              <a:rPr lang="es-ES" sz="1600" b="1"/>
              <a:t>¿Qué recursos estoy utilizando?, ¿para qué me sirven?</a:t>
            </a:r>
          </a:p>
          <a:p>
            <a:endParaRPr lang="es-ES" sz="1600" b="1"/>
          </a:p>
          <a:p>
            <a:endParaRPr lang="es-ES" sz="1600" b="1"/>
          </a:p>
          <a:p>
            <a:endParaRPr lang="es-ES" sz="1600" b="1"/>
          </a:p>
          <a:p>
            <a:endParaRPr lang="es-ES" sz="1600" b="1"/>
          </a:p>
          <a:p>
            <a:pPr lvl="1">
              <a:buFontTx/>
              <a:buChar char="•"/>
            </a:pPr>
            <a:r>
              <a:rPr lang="es-ES" sz="1600" b="1"/>
              <a:t>¿Con quién lo estoy aprendiendo?</a:t>
            </a:r>
          </a:p>
          <a:p>
            <a:endParaRPr lang="es-ES" sz="1600" b="1"/>
          </a:p>
          <a:p>
            <a:endParaRPr lang="es-ES" sz="1600" b="1"/>
          </a:p>
          <a:p>
            <a:endParaRPr lang="es-ES" sz="1600" b="1"/>
          </a:p>
          <a:p>
            <a:endParaRPr lang="es-ES" sz="1600" b="1"/>
          </a:p>
          <a:p>
            <a:pPr lvl="1">
              <a:buFontTx/>
              <a:buChar char="•"/>
            </a:pPr>
            <a:r>
              <a:rPr lang="es-ES" sz="1600" b="1"/>
              <a:t>¿Qué dificultades tengo?</a:t>
            </a:r>
          </a:p>
          <a:p>
            <a:pPr lvl="1">
              <a:buFontTx/>
              <a:buChar char="•"/>
            </a:pPr>
            <a:endParaRPr lang="es-ES" sz="1600" b="1"/>
          </a:p>
          <a:p>
            <a:pPr lvl="1">
              <a:buFontTx/>
              <a:buChar char="•"/>
            </a:pPr>
            <a:endParaRPr lang="es-ES" sz="1600" b="1"/>
          </a:p>
          <a:p>
            <a:pPr lvl="1">
              <a:buFontTx/>
              <a:buChar char="•"/>
            </a:pPr>
            <a:endParaRPr lang="es-ES" sz="1600" b="1"/>
          </a:p>
          <a:p>
            <a:pPr lvl="1">
              <a:buFontTx/>
              <a:buChar char="•"/>
            </a:pPr>
            <a:r>
              <a:rPr lang="es-ES" sz="1600" b="1"/>
              <a:t> ¿Quién me puede ayudar?</a:t>
            </a:r>
          </a:p>
          <a:p>
            <a:pPr lvl="1">
              <a:buFontTx/>
              <a:buChar char="•"/>
            </a:pPr>
            <a:endParaRPr lang="es-ES" sz="1600" b="1"/>
          </a:p>
          <a:p>
            <a:endParaRPr lang="es-ES" sz="1600" b="1"/>
          </a:p>
          <a:p>
            <a:endParaRPr lang="es-ES" sz="1600" b="1"/>
          </a:p>
          <a:p>
            <a:endParaRPr lang="es-ES" sz="1600" b="1"/>
          </a:p>
          <a:p>
            <a:endParaRPr lang="es-ES" sz="1600" b="1"/>
          </a:p>
          <a:p>
            <a:endParaRPr lang="es-ES" sz="1600" b="1"/>
          </a:p>
          <a:p>
            <a:endParaRPr lang="es-ES" sz="1600" b="1"/>
          </a:p>
        </p:txBody>
      </p:sp>
      <p:pic>
        <p:nvPicPr>
          <p:cNvPr id="29699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5200" y="260350"/>
            <a:ext cx="2501900" cy="3168650"/>
          </a:xfrm>
          <a:prstGeom prst="rect">
            <a:avLst/>
          </a:prstGeom>
          <a:solidFill>
            <a:srgbClr val="3366FF"/>
          </a:solidFill>
          <a:ln w="9525">
            <a:noFill/>
            <a:miter lim="800000"/>
            <a:headEnd/>
            <a:tailEnd/>
          </a:ln>
        </p:spPr>
      </p:pic>
      <p:sp>
        <p:nvSpPr>
          <p:cNvPr id="107527" name="Rectangle 7"/>
          <p:cNvSpPr>
            <a:spLocks noChangeArrowheads="1"/>
          </p:cNvSpPr>
          <p:nvPr/>
        </p:nvSpPr>
        <p:spPr bwMode="auto">
          <a:xfrm>
            <a:off x="0" y="10795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es-ES" b="1"/>
          </a:p>
        </p:txBody>
      </p:sp>
      <p:sp>
        <p:nvSpPr>
          <p:cNvPr id="107528" name="Rectangle 8"/>
          <p:cNvSpPr>
            <a:spLocks noChangeArrowheads="1"/>
          </p:cNvSpPr>
          <p:nvPr/>
        </p:nvSpPr>
        <p:spPr bwMode="auto">
          <a:xfrm>
            <a:off x="4572000" y="1079500"/>
            <a:ext cx="0" cy="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/>
          <a:lstStyle/>
          <a:p>
            <a:pPr>
              <a:defRPr/>
            </a:pPr>
            <a:endParaRPr lang="es-ES" b="1"/>
          </a:p>
        </p:txBody>
      </p:sp>
      <p:sp>
        <p:nvSpPr>
          <p:cNvPr id="107529" name="Rectangle 9"/>
          <p:cNvSpPr>
            <a:spLocks noChangeArrowheads="1"/>
          </p:cNvSpPr>
          <p:nvPr/>
        </p:nvSpPr>
        <p:spPr bwMode="auto">
          <a:xfrm>
            <a:off x="684213" y="3252788"/>
            <a:ext cx="3003550" cy="534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bIns="0" anchor="ctr">
            <a:spAutoFit/>
          </a:bodyPr>
          <a:lstStyle/>
          <a:p>
            <a:pPr eaLnBrk="0" hangingPunct="0">
              <a:defRPr/>
            </a:pPr>
            <a:r>
              <a:rPr lang="es-ES" sz="1600" b="1">
                <a:cs typeface="Arial" charset="0"/>
              </a:rPr>
              <a:t>MI DIARIO DE APRENDIZAJE</a:t>
            </a:r>
            <a:endParaRPr lang="es-ES" sz="1600">
              <a:cs typeface="Arial" charset="0"/>
            </a:endParaRPr>
          </a:p>
          <a:p>
            <a:pPr eaLnBrk="0" hangingPunct="0">
              <a:defRPr/>
            </a:pPr>
            <a:endParaRPr lang="es-ES" sz="1600" b="1"/>
          </a:p>
        </p:txBody>
      </p:sp>
      <p:sp>
        <p:nvSpPr>
          <p:cNvPr id="29703" name="Text Box 10"/>
          <p:cNvSpPr txBox="1">
            <a:spLocks noChangeArrowheads="1"/>
          </p:cNvSpPr>
          <p:nvPr/>
        </p:nvSpPr>
        <p:spPr bwMode="auto">
          <a:xfrm>
            <a:off x="468313" y="4437063"/>
            <a:ext cx="3289300" cy="1600200"/>
          </a:xfrm>
          <a:prstGeom prst="rect">
            <a:avLst/>
          </a:prstGeom>
          <a:solidFill>
            <a:srgbClr val="FFFFFF"/>
          </a:solidFill>
          <a:ln w="38100">
            <a:solidFill>
              <a:srgbClr val="0000FF"/>
            </a:solidFill>
            <a:miter lim="800000"/>
            <a:headEnd/>
            <a:tailEnd/>
          </a:ln>
        </p:spPr>
        <p:txBody>
          <a:bodyPr/>
          <a:lstStyle/>
          <a:p>
            <a:endParaRPr lang="es-ES" sz="1200" b="1"/>
          </a:p>
          <a:p>
            <a:r>
              <a:rPr lang="es-ES" sz="1200" b="1"/>
              <a:t>NOMBRE:</a:t>
            </a:r>
          </a:p>
          <a:p>
            <a:endParaRPr lang="es-ES" sz="1200" b="1"/>
          </a:p>
          <a:p>
            <a:r>
              <a:rPr lang="es-ES" sz="1200" b="1"/>
              <a:t>APELLIDOS:</a:t>
            </a:r>
          </a:p>
          <a:p>
            <a:endParaRPr lang="es-ES" sz="1200" b="1"/>
          </a:p>
          <a:p>
            <a:endParaRPr lang="es-ES" sz="1200" b="1"/>
          </a:p>
          <a:p>
            <a:r>
              <a:rPr lang="es-ES" sz="1200" b="1"/>
              <a:t>CURSO:</a:t>
            </a:r>
            <a:endParaRPr lang="es-ES" b="1"/>
          </a:p>
        </p:txBody>
      </p:sp>
      <p:sp>
        <p:nvSpPr>
          <p:cNvPr id="107531" name="Line 11"/>
          <p:cNvSpPr>
            <a:spLocks noChangeShapeType="1"/>
          </p:cNvSpPr>
          <p:nvPr/>
        </p:nvSpPr>
        <p:spPr bwMode="auto">
          <a:xfrm flipV="1">
            <a:off x="539750" y="3860800"/>
            <a:ext cx="3024188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>
            <a:prstShdw prst="shdw17" dist="17961" dir="2700000">
              <a:schemeClr val="tx1">
                <a:gamma/>
                <a:shade val="60000"/>
                <a:invGamma/>
              </a:schemeClr>
            </a:prstShdw>
          </a:effectLst>
        </p:spPr>
        <p:txBody>
          <a:bodyPr/>
          <a:lstStyle/>
          <a:p>
            <a:pPr>
              <a:defRPr/>
            </a:pPr>
            <a:endParaRPr lang="es-ES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1 Título"/>
          <p:cNvSpPr>
            <a:spLocks noGrp="1"/>
          </p:cNvSpPr>
          <p:nvPr>
            <p:ph type="title"/>
          </p:nvPr>
        </p:nvSpPr>
        <p:spPr>
          <a:xfrm>
            <a:off x="468313" y="333375"/>
            <a:ext cx="8229600" cy="1143000"/>
          </a:xfrm>
        </p:spPr>
        <p:txBody>
          <a:bodyPr/>
          <a:lstStyle/>
          <a:p>
            <a:r>
              <a:rPr lang="es-ES" sz="2400" b="1" smtClean="0">
                <a:solidFill>
                  <a:schemeClr val="tx1"/>
                </a:solidFill>
              </a:rPr>
              <a:t>Promover</a:t>
            </a:r>
            <a:r>
              <a:rPr lang="es-ES" sz="2400" b="1" smtClean="0">
                <a:solidFill>
                  <a:srgbClr val="CC0000"/>
                </a:solidFill>
              </a:rPr>
              <a:t> </a:t>
            </a:r>
            <a:r>
              <a:rPr lang="es-ES" sz="2400" b="1" smtClean="0">
                <a:solidFill>
                  <a:srgbClr val="000000"/>
                </a:solidFill>
              </a:rPr>
              <a:t>la creatividad, la ilusión y la satisfacción personal por hacer bien las cosas</a:t>
            </a:r>
            <a:endParaRPr lang="es-ES" sz="2400" smtClean="0"/>
          </a:p>
        </p:txBody>
      </p:sp>
      <p:sp>
        <p:nvSpPr>
          <p:cNvPr id="18437" name="Line 5"/>
          <p:cNvSpPr>
            <a:spLocks noChangeShapeType="1"/>
          </p:cNvSpPr>
          <p:nvPr/>
        </p:nvSpPr>
        <p:spPr bwMode="auto">
          <a:xfrm>
            <a:off x="1476375" y="1484313"/>
            <a:ext cx="6408738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>
            <a:prstShdw prst="shdw17" dist="17961" dir="2700000">
              <a:schemeClr val="tx1">
                <a:gamma/>
                <a:shade val="60000"/>
                <a:invGamma/>
              </a:schemeClr>
            </a:prstShdw>
          </a:effectLst>
        </p:spPr>
        <p:txBody>
          <a:bodyPr/>
          <a:lstStyle/>
          <a:p>
            <a:pPr>
              <a:defRPr/>
            </a:pPr>
            <a:endParaRPr lang="es-ES"/>
          </a:p>
        </p:txBody>
      </p:sp>
      <p:pic>
        <p:nvPicPr>
          <p:cNvPr id="30724" name="Picture 7" descr="Creativida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4663" y="2060575"/>
            <a:ext cx="4657725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5" name="Picture 9" descr="Creativida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1700213"/>
            <a:ext cx="4381500" cy="437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20" name="Text Box 4"/>
          <p:cNvSpPr txBox="1">
            <a:spLocks noChangeArrowheads="1"/>
          </p:cNvSpPr>
          <p:nvPr/>
        </p:nvSpPr>
        <p:spPr bwMode="auto">
          <a:xfrm>
            <a:off x="755650" y="333375"/>
            <a:ext cx="784860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s-ES" sz="4800" b="1"/>
              <a:t>¿Cómo definiríamos la palabra aprender?</a:t>
            </a:r>
          </a:p>
        </p:txBody>
      </p:sp>
      <p:pic>
        <p:nvPicPr>
          <p:cNvPr id="4099" name="Picture 6" descr="Preguntas_frecuente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8175" y="2276475"/>
            <a:ext cx="5472113" cy="4106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2" name="Line 6"/>
          <p:cNvSpPr>
            <a:spLocks noChangeShapeType="1"/>
          </p:cNvSpPr>
          <p:nvPr/>
        </p:nvSpPr>
        <p:spPr bwMode="auto">
          <a:xfrm>
            <a:off x="1331913" y="1916113"/>
            <a:ext cx="64087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>
            <a:prstShdw prst="shdw17" dist="17961" dir="2700000">
              <a:schemeClr val="tx1">
                <a:gamma/>
                <a:shade val="60000"/>
                <a:invGamma/>
              </a:schemeClr>
            </a:prstShdw>
          </a:effectLst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2 Marcador de contenido"/>
          <p:cNvSpPr>
            <a:spLocks noGrp="1"/>
          </p:cNvSpPr>
          <p:nvPr>
            <p:ph idx="1"/>
          </p:nvPr>
        </p:nvSpPr>
        <p:spPr>
          <a:xfrm>
            <a:off x="468313" y="260350"/>
            <a:ext cx="8229600" cy="1036638"/>
          </a:xfrm>
        </p:spPr>
        <p:txBody>
          <a:bodyPr/>
          <a:lstStyle/>
          <a:p>
            <a:pPr algn="ctr">
              <a:buFontTx/>
              <a:buNone/>
            </a:pPr>
            <a:r>
              <a:rPr lang="es-ES" sz="2800" b="1" smtClean="0">
                <a:solidFill>
                  <a:srgbClr val="FF0000"/>
                </a:solidFill>
              </a:rPr>
              <a:t>Animarles</a:t>
            </a:r>
            <a:r>
              <a:rPr lang="es-ES" sz="2400" b="1" smtClean="0"/>
              <a:t> </a:t>
            </a:r>
            <a:r>
              <a:rPr lang="es-ES" sz="2400" b="1" smtClean="0">
                <a:solidFill>
                  <a:srgbClr val="000000"/>
                </a:solidFill>
              </a:rPr>
              <a:t>con frases como “confío en ti”, </a:t>
            </a:r>
          </a:p>
          <a:p>
            <a:pPr algn="ctr">
              <a:buFontTx/>
              <a:buNone/>
            </a:pPr>
            <a:r>
              <a:rPr lang="es-ES" sz="2400" b="1" smtClean="0">
                <a:solidFill>
                  <a:srgbClr val="000000"/>
                </a:solidFill>
              </a:rPr>
              <a:t>“puedes hacerlo”, “cada vez lo haces mejor”</a:t>
            </a:r>
            <a:endParaRPr lang="es-ES" sz="2400" smtClean="0"/>
          </a:p>
        </p:txBody>
      </p:sp>
      <p:sp>
        <p:nvSpPr>
          <p:cNvPr id="19461" name="Line 5"/>
          <p:cNvSpPr>
            <a:spLocks noChangeShapeType="1"/>
          </p:cNvSpPr>
          <p:nvPr/>
        </p:nvSpPr>
        <p:spPr bwMode="auto">
          <a:xfrm>
            <a:off x="827088" y="1412875"/>
            <a:ext cx="7272337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>
            <a:prstShdw prst="shdw17" dist="17961" dir="2700000">
              <a:schemeClr val="tx1">
                <a:gamma/>
                <a:shade val="60000"/>
                <a:invGamma/>
              </a:schemeClr>
            </a:prstShdw>
          </a:effectLst>
        </p:spPr>
        <p:txBody>
          <a:bodyPr/>
          <a:lstStyle/>
          <a:p>
            <a:pPr>
              <a:defRPr/>
            </a:pPr>
            <a:endParaRPr lang="es-ES"/>
          </a:p>
        </p:txBody>
      </p:sp>
      <p:pic>
        <p:nvPicPr>
          <p:cNvPr id="31748" name="Picture 7" descr="como-motiv_135189876505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913" y="1844675"/>
            <a:ext cx="6408737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z="2400" b="1" smtClean="0">
                <a:solidFill>
                  <a:schemeClr val="tx1"/>
                </a:solidFill>
              </a:rPr>
              <a:t>Aprovechar algunas actividades para trabajar </a:t>
            </a:r>
            <a:br>
              <a:rPr lang="es-ES" sz="2400" b="1" smtClean="0">
                <a:solidFill>
                  <a:schemeClr val="tx1"/>
                </a:solidFill>
              </a:rPr>
            </a:br>
            <a:r>
              <a:rPr lang="es-ES" sz="2400" b="1" smtClean="0">
                <a:solidFill>
                  <a:schemeClr val="tx1"/>
                </a:solidFill>
              </a:rPr>
              <a:t>los </a:t>
            </a:r>
            <a:r>
              <a:rPr lang="es-ES" sz="3600" b="1" smtClean="0">
                <a:solidFill>
                  <a:srgbClr val="FF0000"/>
                </a:solidFill>
              </a:rPr>
              <a:t>sentimientos</a:t>
            </a:r>
          </a:p>
        </p:txBody>
      </p:sp>
      <p:pic>
        <p:nvPicPr>
          <p:cNvPr id="32771" name="Picture 6" descr="emoticons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213" y="1916113"/>
            <a:ext cx="4657725" cy="3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2" name="Picture 8" descr="mafald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063" y="2636838"/>
            <a:ext cx="3048000" cy="253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9" name="Line 9"/>
          <p:cNvSpPr>
            <a:spLocks noChangeShapeType="1"/>
          </p:cNvSpPr>
          <p:nvPr/>
        </p:nvSpPr>
        <p:spPr bwMode="auto">
          <a:xfrm>
            <a:off x="1258888" y="1412875"/>
            <a:ext cx="662622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>
            <a:prstShdw prst="shdw17" dist="17961" dir="2700000">
              <a:schemeClr val="tx1">
                <a:gamma/>
                <a:shade val="60000"/>
                <a:invGamma/>
              </a:schemeClr>
            </a:prstShdw>
          </a:effectLst>
        </p:spPr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://www.elmanana.com.mx/upload/foto/12/5/9/Video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789363"/>
            <a:ext cx="3836988" cy="3068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5" name="Picture 6" descr="http://www.trendyshout.com/wp-content/uploads/2012/01/circolin-600x4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04813"/>
            <a:ext cx="5148263" cy="343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6" name="Picture 8" descr="http://www.moviemakingwiki.net/images/thumb/7/77/Butterflycircus2011.jpg/450px-Butterflycircus201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9838" y="3933825"/>
            <a:ext cx="5364162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7" name="Text Box 2"/>
          <p:cNvSpPr txBox="1">
            <a:spLocks noChangeArrowheads="1"/>
          </p:cNvSpPr>
          <p:nvPr/>
        </p:nvSpPr>
        <p:spPr bwMode="auto">
          <a:xfrm>
            <a:off x="0" y="152400"/>
            <a:ext cx="9144000" cy="519113"/>
          </a:xfrm>
          <a:prstGeom prst="rect">
            <a:avLst/>
          </a:prstGeom>
          <a:solidFill>
            <a:srgbClr val="CDC6A3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2800" b="1">
                <a:solidFill>
                  <a:srgbClr val="C00000"/>
                </a:solidFill>
                <a:latin typeface="Calibri" charset="0"/>
                <a:cs typeface="Arial" charset="0"/>
              </a:rPr>
              <a:t>TRABAJAR</a:t>
            </a:r>
            <a:r>
              <a:rPr lang="es-ES" sz="2800" b="1">
                <a:latin typeface="Calibri" charset="0"/>
                <a:cs typeface="Arial" charset="0"/>
              </a:rPr>
              <a:t> </a:t>
            </a:r>
            <a:r>
              <a:rPr lang="es-ES" sz="2000" b="1">
                <a:latin typeface="Calibri" charset="0"/>
                <a:cs typeface="Arial" charset="0"/>
              </a:rPr>
              <a:t>LOS SENTIMIENTOS, VALORES, ACTITUDES …</a:t>
            </a:r>
            <a:endParaRPr lang="es-ES" sz="2000" b="1">
              <a:solidFill>
                <a:srgbClr val="C00000"/>
              </a:solidFill>
              <a:latin typeface="Calibri" charset="0"/>
              <a:cs typeface="Arial" charset="0"/>
            </a:endParaRPr>
          </a:p>
        </p:txBody>
      </p:sp>
      <p:sp>
        <p:nvSpPr>
          <p:cNvPr id="33798" name="Text Box 4"/>
          <p:cNvSpPr txBox="1">
            <a:spLocks noChangeArrowheads="1"/>
          </p:cNvSpPr>
          <p:nvPr/>
        </p:nvSpPr>
        <p:spPr bwMode="auto">
          <a:xfrm>
            <a:off x="5364163" y="1412875"/>
            <a:ext cx="3505200" cy="1768475"/>
          </a:xfrm>
          <a:prstGeom prst="rect">
            <a:avLst/>
          </a:prstGeom>
          <a:solidFill>
            <a:srgbClr val="AEB135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es-ES" sz="2000">
              <a:cs typeface="Arial" charset="0"/>
              <a:hlinkClick r:id="rId5"/>
            </a:endParaRPr>
          </a:p>
          <a:p>
            <a:pPr algn="ctr">
              <a:spcBef>
                <a:spcPct val="50000"/>
              </a:spcBef>
            </a:pPr>
            <a:r>
              <a:rPr lang="es-ES" sz="2000">
                <a:cs typeface="Arial" charset="0"/>
                <a:hlinkClick r:id="rId5"/>
              </a:rPr>
              <a:t>El circo de la mariposa</a:t>
            </a:r>
            <a:endParaRPr lang="es-ES" sz="1600">
              <a:cs typeface="Arial" charset="0"/>
            </a:endParaRPr>
          </a:p>
          <a:p>
            <a:pPr algn="ctr">
              <a:spcBef>
                <a:spcPct val="50000"/>
              </a:spcBef>
            </a:pPr>
            <a:r>
              <a:rPr lang="es-ES" sz="2000">
                <a:cs typeface="Arial" charset="0"/>
                <a:hlinkClick r:id="rId6"/>
              </a:rPr>
              <a:t>Para trabajar en el aula</a:t>
            </a:r>
            <a:endParaRPr lang="es-ES" sz="2000">
              <a:cs typeface="Arial" charset="0"/>
            </a:endParaRPr>
          </a:p>
          <a:p>
            <a:pPr algn="ctr">
              <a:spcBef>
                <a:spcPct val="50000"/>
              </a:spcBef>
            </a:pPr>
            <a:r>
              <a:rPr lang="es-ES" sz="2000">
                <a:solidFill>
                  <a:schemeClr val="bg1"/>
                </a:solidFill>
                <a:latin typeface="Calibri" charset="0"/>
                <a:cs typeface="Arial" charset="0"/>
              </a:rPr>
              <a:t> </a:t>
            </a:r>
            <a:endParaRPr lang="es-ES" sz="1600"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z="3200" smtClean="0"/>
              <a:t>Enseñarles a aprender de los </a:t>
            </a:r>
            <a:r>
              <a:rPr lang="es-ES" sz="3200" smtClean="0">
                <a:solidFill>
                  <a:srgbClr val="FF0000"/>
                </a:solidFill>
              </a:rPr>
              <a:t>errores </a:t>
            </a:r>
            <a:r>
              <a:rPr lang="es-ES" sz="3200" smtClean="0">
                <a:solidFill>
                  <a:schemeClr val="tx1"/>
                </a:solidFill>
              </a:rPr>
              <a:t>y …</a:t>
            </a:r>
          </a:p>
        </p:txBody>
      </p:sp>
      <p:pic>
        <p:nvPicPr>
          <p:cNvPr id="34819" name="Picture 2" descr="G:\imagenes astrabudua\ASTRABUDUA 2º eso 00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331913" y="1700213"/>
            <a:ext cx="6257925" cy="4692650"/>
          </a:xfrm>
          <a:noFill/>
        </p:spPr>
      </p:pic>
      <p:sp>
        <p:nvSpPr>
          <p:cNvPr id="21509" name="Line 5"/>
          <p:cNvSpPr>
            <a:spLocks noChangeShapeType="1"/>
          </p:cNvSpPr>
          <p:nvPr/>
        </p:nvSpPr>
        <p:spPr bwMode="auto">
          <a:xfrm>
            <a:off x="1692275" y="1341438"/>
            <a:ext cx="597535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>
            <a:prstShdw prst="shdw17" dist="17961" dir="2700000">
              <a:schemeClr val="tx1">
                <a:gamma/>
                <a:shade val="60000"/>
                <a:invGamma/>
              </a:schemeClr>
            </a:prstShdw>
          </a:effectLst>
        </p:spPr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" sz="3200" b="1" smtClean="0">
                <a:solidFill>
                  <a:schemeClr val="tx1"/>
                </a:solidFill>
              </a:rPr>
              <a:t>…  desde el </a:t>
            </a:r>
            <a:r>
              <a:rPr lang="es-ES" sz="3200" b="1" smtClean="0">
                <a:solidFill>
                  <a:srgbClr val="FF0000"/>
                </a:solidFill>
              </a:rPr>
              <a:t>ejemplo</a:t>
            </a:r>
            <a:r>
              <a:rPr lang="es-ES" sz="3200" smtClean="0">
                <a:solidFill>
                  <a:srgbClr val="FF0000"/>
                </a:solidFill>
              </a:rPr>
              <a:t/>
            </a:r>
            <a:br>
              <a:rPr lang="es-ES" sz="3200" smtClean="0">
                <a:solidFill>
                  <a:srgbClr val="FF0000"/>
                </a:solidFill>
              </a:rPr>
            </a:br>
            <a:endParaRPr lang="es-ES" sz="3200" smtClean="0">
              <a:solidFill>
                <a:srgbClr val="FF0000"/>
              </a:solidFill>
            </a:endParaRPr>
          </a:p>
        </p:txBody>
      </p:sp>
      <p:pic>
        <p:nvPicPr>
          <p:cNvPr id="35843" name="Picture 7" descr="lar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6375" y="1268413"/>
            <a:ext cx="6264275" cy="522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4152" name="Line 8"/>
          <p:cNvSpPr>
            <a:spLocks noChangeShapeType="1"/>
          </p:cNvSpPr>
          <p:nvPr/>
        </p:nvSpPr>
        <p:spPr bwMode="auto">
          <a:xfrm>
            <a:off x="1908175" y="981075"/>
            <a:ext cx="532765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>
            <a:prstShdw prst="shdw17" dist="17961" dir="2700000">
              <a:schemeClr val="tx1">
                <a:gamma/>
                <a:shade val="60000"/>
                <a:invGamma/>
              </a:schemeClr>
            </a:prstShdw>
          </a:effectLst>
        </p:spPr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5" descr="si%20o%20n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613" y="692150"/>
            <a:ext cx="5713412" cy="439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0534" name="Text Box 6"/>
          <p:cNvSpPr txBox="1">
            <a:spLocks noChangeArrowheads="1"/>
          </p:cNvSpPr>
          <p:nvPr/>
        </p:nvSpPr>
        <p:spPr bwMode="auto">
          <a:xfrm>
            <a:off x="1331913" y="5661025"/>
            <a:ext cx="698341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s-ES" sz="3200" b="1"/>
              <a:t>Sí pero … ¿Cómo lo puedo hacer?</a:t>
            </a:r>
          </a:p>
        </p:txBody>
      </p:sp>
      <p:sp>
        <p:nvSpPr>
          <p:cNvPr id="36871" name="Line 7"/>
          <p:cNvSpPr>
            <a:spLocks noChangeShapeType="1"/>
          </p:cNvSpPr>
          <p:nvPr/>
        </p:nvSpPr>
        <p:spPr bwMode="auto">
          <a:xfrm>
            <a:off x="1763713" y="6308725"/>
            <a:ext cx="59769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>
            <a:prstShdw prst="shdw17" dist="17961" dir="2700000">
              <a:schemeClr val="tx1">
                <a:gamma/>
                <a:shade val="60000"/>
                <a:invGamma/>
              </a:schemeClr>
            </a:prstShdw>
          </a:effectLst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 Box 4"/>
          <p:cNvSpPr txBox="1">
            <a:spLocks noChangeArrowheads="1"/>
          </p:cNvSpPr>
          <p:nvPr/>
        </p:nvSpPr>
        <p:spPr bwMode="auto">
          <a:xfrm>
            <a:off x="1116013" y="549275"/>
            <a:ext cx="6985000" cy="1068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2800" b="1"/>
              <a:t>Trabajando a través de </a:t>
            </a:r>
            <a:r>
              <a:rPr lang="es-ES" sz="3600" b="1">
                <a:solidFill>
                  <a:srgbClr val="FF0000"/>
                </a:solidFill>
              </a:rPr>
              <a:t>tareas</a:t>
            </a:r>
            <a:r>
              <a:rPr lang="es-ES" sz="2800" b="1"/>
              <a:t>, proyectos</a:t>
            </a:r>
          </a:p>
        </p:txBody>
      </p:sp>
      <p:sp>
        <p:nvSpPr>
          <p:cNvPr id="27653" name="Line 5"/>
          <p:cNvSpPr>
            <a:spLocks noChangeShapeType="1"/>
          </p:cNvSpPr>
          <p:nvPr/>
        </p:nvSpPr>
        <p:spPr bwMode="auto">
          <a:xfrm>
            <a:off x="1476375" y="1700213"/>
            <a:ext cx="63373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>
            <a:prstShdw prst="shdw17" dist="17961" dir="2700000">
              <a:schemeClr val="tx1">
                <a:gamma/>
                <a:shade val="60000"/>
                <a:invGamma/>
              </a:schemeClr>
            </a:prstShdw>
          </a:effectLst>
        </p:spPr>
        <p:txBody>
          <a:bodyPr/>
          <a:lstStyle/>
          <a:p>
            <a:pPr>
              <a:defRPr/>
            </a:pPr>
            <a:endParaRPr lang="es-ES"/>
          </a:p>
        </p:txBody>
      </p:sp>
      <p:pic>
        <p:nvPicPr>
          <p:cNvPr id="37892" name="Picture 7" descr="ninos-trabajando-en-equip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450" y="2636838"/>
            <a:ext cx="2736850" cy="313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3" name="Picture 9" descr="http://dosmasdos.com.ar/wp-content/uploads/2012/10/Foto-Bosch-trabajo-en-equipo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638" y="2349500"/>
            <a:ext cx="4241800" cy="318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5" descr="images_stories_recursos_infantiles_03-dudas_pregunt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932363" cy="359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5" name="Picture 7" descr="duda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4663" y="3635375"/>
            <a:ext cx="4859337" cy="322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6" name="Text Box 8"/>
          <p:cNvSpPr txBox="1">
            <a:spLocks noChangeArrowheads="1"/>
          </p:cNvSpPr>
          <p:nvPr/>
        </p:nvSpPr>
        <p:spPr bwMode="auto">
          <a:xfrm>
            <a:off x="5435600" y="692150"/>
            <a:ext cx="2520950" cy="404813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b="1"/>
              <a:t>COMPETENCIAS</a:t>
            </a:r>
          </a:p>
        </p:txBody>
      </p:sp>
      <p:sp>
        <p:nvSpPr>
          <p:cNvPr id="38917" name="Oval 9"/>
          <p:cNvSpPr>
            <a:spLocks noChangeArrowheads="1"/>
          </p:cNvSpPr>
          <p:nvPr/>
        </p:nvSpPr>
        <p:spPr bwMode="auto">
          <a:xfrm>
            <a:off x="5364163" y="1557338"/>
            <a:ext cx="2376487" cy="503237"/>
          </a:xfrm>
          <a:prstGeom prst="ellipse">
            <a:avLst/>
          </a:prstGeom>
          <a:noFill/>
          <a:ln w="38100">
            <a:solidFill>
              <a:srgbClr val="008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ES" b="1"/>
              <a:t>TAREAS</a:t>
            </a:r>
          </a:p>
        </p:txBody>
      </p:sp>
      <p:sp>
        <p:nvSpPr>
          <p:cNvPr id="38918" name="Text Box 10"/>
          <p:cNvSpPr txBox="1">
            <a:spLocks noChangeArrowheads="1"/>
          </p:cNvSpPr>
          <p:nvPr/>
        </p:nvSpPr>
        <p:spPr bwMode="auto">
          <a:xfrm>
            <a:off x="323850" y="4652963"/>
            <a:ext cx="38877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s-ES"/>
          </a:p>
        </p:txBody>
      </p:sp>
      <p:sp>
        <p:nvSpPr>
          <p:cNvPr id="38919" name="Text Box 11"/>
          <p:cNvSpPr txBox="1">
            <a:spLocks noChangeArrowheads="1"/>
          </p:cNvSpPr>
          <p:nvPr/>
        </p:nvSpPr>
        <p:spPr bwMode="auto">
          <a:xfrm>
            <a:off x="0" y="4724400"/>
            <a:ext cx="414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2400" b="1"/>
              <a:t>ACLARANDO TÉRMINOS</a:t>
            </a:r>
          </a:p>
        </p:txBody>
      </p:sp>
      <p:sp>
        <p:nvSpPr>
          <p:cNvPr id="38920" name="AutoShape 12"/>
          <p:cNvSpPr>
            <a:spLocks noChangeArrowheads="1"/>
          </p:cNvSpPr>
          <p:nvPr/>
        </p:nvSpPr>
        <p:spPr bwMode="auto">
          <a:xfrm>
            <a:off x="1042988" y="5445125"/>
            <a:ext cx="2016125" cy="863600"/>
          </a:xfrm>
          <a:prstGeom prst="curvedDownArrow">
            <a:avLst>
              <a:gd name="adj1" fmla="val 46691"/>
              <a:gd name="adj2" fmla="val 93382"/>
              <a:gd name="adj3" fmla="val 33333"/>
            </a:avLst>
          </a:prstGeom>
          <a:solidFill>
            <a:srgbClr val="00008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ES"/>
          </a:p>
        </p:txBody>
      </p:sp>
      <p:sp>
        <p:nvSpPr>
          <p:cNvPr id="38921" name="AutoShape 13"/>
          <p:cNvSpPr>
            <a:spLocks noChangeArrowheads="1"/>
          </p:cNvSpPr>
          <p:nvPr/>
        </p:nvSpPr>
        <p:spPr bwMode="auto">
          <a:xfrm>
            <a:off x="5219700" y="2420938"/>
            <a:ext cx="3313113" cy="503237"/>
          </a:xfrm>
          <a:prstGeom prst="roundRect">
            <a:avLst>
              <a:gd name="adj" fmla="val 16667"/>
            </a:avLst>
          </a:prstGeom>
          <a:noFill/>
          <a:ln w="38100">
            <a:solidFill>
              <a:srgbClr val="00008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2000" b="1"/>
              <a:t>Alumno-a competente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 Box 4"/>
          <p:cNvSpPr txBox="1">
            <a:spLocks noChangeArrowheads="1"/>
          </p:cNvSpPr>
          <p:nvPr/>
        </p:nvSpPr>
        <p:spPr bwMode="auto">
          <a:xfrm>
            <a:off x="1547813" y="404813"/>
            <a:ext cx="684053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4000"/>
              <a:t>¿Qué es una </a:t>
            </a:r>
            <a:r>
              <a:rPr lang="es-ES" sz="4400" b="1">
                <a:solidFill>
                  <a:srgbClr val="FF0000"/>
                </a:solidFill>
              </a:rPr>
              <a:t>tarea</a:t>
            </a:r>
            <a:r>
              <a:rPr lang="es-ES" sz="4000"/>
              <a:t>?</a:t>
            </a:r>
          </a:p>
        </p:txBody>
      </p:sp>
      <p:sp>
        <p:nvSpPr>
          <p:cNvPr id="39939" name="Text Box 7"/>
          <p:cNvSpPr txBox="1">
            <a:spLocks noChangeArrowheads="1"/>
          </p:cNvSpPr>
          <p:nvPr/>
        </p:nvSpPr>
        <p:spPr bwMode="auto">
          <a:xfrm>
            <a:off x="5364163" y="1916113"/>
            <a:ext cx="2881312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9600"/>
              <a:t>¿?</a:t>
            </a:r>
          </a:p>
        </p:txBody>
      </p:sp>
      <p:sp>
        <p:nvSpPr>
          <p:cNvPr id="39940" name="Rectangle 8"/>
          <p:cNvSpPr>
            <a:spLocks noGrp="1" noChangeArrowheads="1"/>
          </p:cNvSpPr>
          <p:nvPr>
            <p:ph type="title" idx="4294967295"/>
          </p:nvPr>
        </p:nvSpPr>
        <p:spPr>
          <a:xfrm>
            <a:off x="4859338" y="3860800"/>
            <a:ext cx="4284662" cy="1512888"/>
          </a:xfrm>
          <a:noFill/>
        </p:spPr>
        <p:txBody>
          <a:bodyPr/>
          <a:lstStyle/>
          <a:p>
            <a:pPr eaLnBrk="1" hangingPunct="1"/>
            <a:r>
              <a:rPr lang="es-ES" sz="2400" smtClean="0"/>
              <a:t>TAREA=PRODUCTO FINAL</a:t>
            </a:r>
            <a:br>
              <a:rPr lang="es-ES" sz="2400" smtClean="0"/>
            </a:br>
            <a:r>
              <a:rPr lang="es-ES" sz="2400" smtClean="0"/>
              <a:t/>
            </a:r>
            <a:br>
              <a:rPr lang="es-ES" sz="2400" smtClean="0"/>
            </a:br>
            <a:r>
              <a:rPr lang="es-ES" sz="2400" smtClean="0"/>
              <a:t>RESOLUCIÓN DE UN PROBLEMA</a:t>
            </a:r>
          </a:p>
        </p:txBody>
      </p:sp>
      <p:pic>
        <p:nvPicPr>
          <p:cNvPr id="39941" name="Picture 5" descr="1304003705_98688318_2-Fotos-de--TAREAS-DIRIGIDAS-NIVELACIONES-CURSOS-VACACIONALES-PERSONAS-CON-HABILIDADES-DIFERENTE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33600"/>
            <a:ext cx="4752975" cy="290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2" name="Line 6"/>
          <p:cNvSpPr>
            <a:spLocks noChangeShapeType="1"/>
          </p:cNvSpPr>
          <p:nvPr/>
        </p:nvSpPr>
        <p:spPr bwMode="auto">
          <a:xfrm>
            <a:off x="5508625" y="4365625"/>
            <a:ext cx="316865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ext Box 2"/>
          <p:cNvSpPr txBox="1">
            <a:spLocks noChangeArrowheads="1"/>
          </p:cNvSpPr>
          <p:nvPr/>
        </p:nvSpPr>
        <p:spPr bwMode="auto">
          <a:xfrm>
            <a:off x="914400" y="227013"/>
            <a:ext cx="7162800" cy="520700"/>
          </a:xfrm>
          <a:prstGeom prst="rect">
            <a:avLst/>
          </a:prstGeom>
          <a:solidFill>
            <a:srgbClr val="1C355A"/>
          </a:solidFill>
          <a:ln w="9525">
            <a:noFill/>
            <a:round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ctr" defTabSz="407988">
              <a:spcBef>
                <a:spcPts val="1763"/>
              </a:spcBef>
              <a:buSzPct val="100000"/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</a:pPr>
            <a:r>
              <a:rPr lang="es-ES" sz="2800" b="1">
                <a:solidFill>
                  <a:srgbClr val="FFFFFF"/>
                </a:solidFill>
              </a:rPr>
              <a:t>EJEMPLOS DE PRODUCTOS FINALES</a:t>
            </a:r>
          </a:p>
        </p:txBody>
      </p:sp>
      <p:graphicFrame>
        <p:nvGraphicFramePr>
          <p:cNvPr id="40004" name="Group 68"/>
          <p:cNvGraphicFramePr>
            <a:graphicFrameLocks noGrp="1"/>
          </p:cNvGraphicFramePr>
          <p:nvPr/>
        </p:nvGraphicFramePr>
        <p:xfrm>
          <a:off x="250825" y="995363"/>
          <a:ext cx="8612188" cy="5600828"/>
        </p:xfrm>
        <a:graphic>
          <a:graphicData uri="http://schemas.openxmlformats.org/drawingml/2006/table">
            <a:tbl>
              <a:tblPr/>
              <a:tblGrid>
                <a:gridCol w="2736850"/>
                <a:gridCol w="1920875"/>
                <a:gridCol w="2066925"/>
                <a:gridCol w="1887538"/>
              </a:tblGrid>
              <a:tr h="698500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76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endParaRPr kumimoji="0" lang="es-E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76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r>
                        <a:rPr kumimoji="0" lang="es-E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PRODUCTOS ESCRITOS</a:t>
                      </a:r>
                    </a:p>
                  </a:txBody>
                  <a:tcPr marL="90000" marR="90000" marT="0" marB="46800" horzOverflow="overflow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C355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76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76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PRODUCTOS PRESENTADOS</a:t>
                      </a:r>
                    </a:p>
                  </a:txBody>
                  <a:tcPr marL="90000" marR="90000" marT="0" marB="46800" horzOverflow="overflow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C355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76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76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PRODUCTOS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76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TECNOLÓGICOS</a:t>
                      </a:r>
                    </a:p>
                  </a:txBody>
                  <a:tcPr marL="90000" marR="90000" marT="0" marB="46800" horzOverflow="overflow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C355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76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76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PRODUCTOS EN OTROS SOPORTES</a:t>
                      </a:r>
                    </a:p>
                  </a:txBody>
                  <a:tcPr marL="90000" marR="90000" marT="0" marB="46800" horzOverflow="overflow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C355A"/>
                    </a:solidFill>
                  </a:tcPr>
                </a:tc>
              </a:tr>
              <a:tr h="4764088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76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endParaRPr kumimoji="0" lang="es-E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76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r>
                        <a:rPr kumimoji="0" lang="es-E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</a:rPr>
                        <a:t>- Carta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76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r>
                        <a:rPr kumimoji="0" lang="es-E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</a:rPr>
                        <a:t>- Narración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76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r>
                        <a:rPr kumimoji="0" lang="es-E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</a:rPr>
                        <a:t>- Informe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76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r>
                        <a:rPr kumimoji="0" lang="es-E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</a:rPr>
                        <a:t>- Poema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76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r>
                        <a:rPr kumimoji="0" lang="es-E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</a:rPr>
                        <a:t>- Panfleto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76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r>
                        <a:rPr kumimoji="0" lang="es-E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</a:rPr>
                        <a:t>- Biografía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76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r>
                        <a:rPr kumimoji="0" lang="es-E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</a:rPr>
                        <a:t>- Autobiografía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76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r>
                        <a:rPr kumimoji="0" lang="es-E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</a:rPr>
                        <a:t>- Ensayo...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76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r>
                        <a:rPr kumimoji="0" lang="es-E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</a:rPr>
                        <a:t>- Guión para una película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76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r>
                        <a:rPr kumimoji="0" lang="es-E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</a:rPr>
                        <a:t>- Crítica sobre un libro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76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r>
                        <a:rPr kumimoji="0" lang="es-E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</a:rPr>
                        <a:t>- Resumen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76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r>
                        <a:rPr kumimoji="0" lang="es-E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</a:rPr>
                        <a:t>- Esquema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76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r>
                        <a:rPr kumimoji="0" lang="es-E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</a:rPr>
                        <a:t>- Díptico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76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r>
                        <a:rPr kumimoji="0" lang="es-E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</a:rPr>
                        <a:t>-Encuesta/cuestionario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76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r>
                        <a:rPr kumimoji="0" lang="es-E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</a:rPr>
                        <a:t>- Póster...</a:t>
                      </a:r>
                    </a:p>
                  </a:txBody>
                  <a:tcPr marL="90000" marR="90000" marT="0" marB="46800" horzOverflow="overflow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76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endParaRPr kumimoji="0" lang="es-E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76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r>
                        <a:rPr kumimoji="0" lang="es-E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</a:rPr>
                        <a:t>- Ponencia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76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r>
                        <a:rPr kumimoji="0" lang="es-E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</a:rPr>
                        <a:t>- Debate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76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r>
                        <a:rPr kumimoji="0" lang="es-E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</a:rPr>
                        <a:t>- Obra de teatro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76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r>
                        <a:rPr kumimoji="0" lang="es-E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</a:rPr>
                        <a:t>- Canción/letra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76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r>
                        <a:rPr kumimoji="0" lang="es-E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</a:rPr>
                        <a:t>- Pieza musical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76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r>
                        <a:rPr kumimoji="0" lang="es-E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</a:rPr>
                        <a:t>- Informe oral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76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r>
                        <a:rPr kumimoji="0" lang="es-E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</a:rPr>
                        <a:t>- Recreación dramática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76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r>
                        <a:rPr kumimoji="0" lang="es-E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</a:rPr>
                        <a:t>- Discusión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76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r>
                        <a:rPr kumimoji="0" lang="es-E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</a:rPr>
                        <a:t>- Baile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76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r>
                        <a:rPr kumimoji="0" lang="es-E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</a:rPr>
                        <a:t> Exposición de productos,...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76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r>
                        <a:rPr kumimoji="0" lang="es-E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</a:rPr>
                        <a:t> Presentación de diapositivas</a:t>
                      </a:r>
                    </a:p>
                  </a:txBody>
                  <a:tcPr marL="90000" marR="90000" marT="0" marB="46800" horzOverflow="overflow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76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endParaRPr kumimoji="0" lang="es-E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76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r>
                        <a:rPr kumimoji="0" lang="es-E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</a:rPr>
                        <a:t> Sitio Web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76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r>
                        <a:rPr kumimoji="0" lang="es-E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</a:rPr>
                        <a:t> Webquest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76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r>
                        <a:rPr kumimoji="0" lang="es-E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</a:rPr>
                        <a:t>- Blog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76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r>
                        <a:rPr kumimoji="0" lang="es-E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</a:rPr>
                        <a:t> Wiki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76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r>
                        <a:rPr kumimoji="0" lang="es-E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</a:rPr>
                        <a:t> Aplicaciones de la web 2.0 para hacer: 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76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r>
                        <a:rPr kumimoji="0" lang="es-E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</a:rPr>
                        <a:t>- Historia digital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76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r>
                        <a:rPr kumimoji="0" lang="es-E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</a:rPr>
                        <a:t>-Cómics 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76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r>
                        <a:rPr kumimoji="0" lang="es-E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</a:rPr>
                        <a:t>- Pósters, 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76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r>
                        <a:rPr kumimoji="0" lang="es-E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</a:rPr>
                        <a:t>- Frisos cronológicos,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76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r>
                        <a:rPr kumimoji="0" lang="es-E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</a:rPr>
                        <a:t>- Murales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76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r>
                        <a:rPr kumimoji="0" lang="es-E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</a:rPr>
                        <a:t>- Vídeos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76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r>
                        <a:rPr kumimoji="0" lang="es-E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</a:rPr>
                        <a:t>- Archivos de voz...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76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0" marB="46800" horzOverflow="overflow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76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endParaRPr kumimoji="0" lang="es-E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76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r>
                        <a:rPr kumimoji="0" lang="es-E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</a:rPr>
                        <a:t>- Presentación de diapositivas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76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r>
                        <a:rPr kumimoji="0" lang="es-E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</a:rPr>
                        <a:t>- Dibujo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76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r>
                        <a:rPr kumimoji="0" lang="es-E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</a:rPr>
                        <a:t>- Cuadro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76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r>
                        <a:rPr kumimoji="0" lang="es-E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</a:rPr>
                        <a:t>- Escultura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76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r>
                        <a:rPr kumimoji="0" lang="es-E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</a:rPr>
                        <a:t>- Collage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76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r>
                        <a:rPr kumimoji="0" lang="es-E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</a:rPr>
                        <a:t>- Mapa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76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r>
                        <a:rPr kumimoji="0" lang="es-E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</a:rPr>
                        <a:t>- Álbum de fotos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76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r>
                        <a:rPr kumimoji="0" lang="es-E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</a:rPr>
                        <a:t>- Historia oral, ...</a:t>
                      </a:r>
                    </a:p>
                  </a:txBody>
                  <a:tcPr marL="90000" marR="90000" marT="0" marB="46800" horzOverflow="overflow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5" descr="pizarr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Text Box 6"/>
          <p:cNvSpPr txBox="1">
            <a:spLocks noChangeArrowheads="1"/>
          </p:cNvSpPr>
          <p:nvPr/>
        </p:nvSpPr>
        <p:spPr bwMode="auto">
          <a:xfrm>
            <a:off x="1116013" y="1916113"/>
            <a:ext cx="6769100" cy="338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3200" b="1">
                <a:solidFill>
                  <a:schemeClr val="bg1"/>
                </a:solidFill>
              </a:rPr>
              <a:t>"Aprender </a:t>
            </a:r>
            <a:r>
              <a:rPr lang="es-ES" sz="3200" b="1">
                <a:solidFill>
                  <a:srgbClr val="FF9933"/>
                </a:solidFill>
              </a:rPr>
              <a:t>es una conversación.</a:t>
            </a:r>
            <a:r>
              <a:rPr lang="es-ES" sz="3200" b="1">
                <a:solidFill>
                  <a:schemeClr val="bg1"/>
                </a:solidFill>
              </a:rPr>
              <a:t> </a:t>
            </a:r>
          </a:p>
          <a:p>
            <a:r>
              <a:rPr lang="es-ES" sz="3200" b="1">
                <a:solidFill>
                  <a:schemeClr val="bg1"/>
                </a:solidFill>
              </a:rPr>
              <a:t>Una conversación entre personas, una conversación con la realidad, y una conversación con nosotros mismos"</a:t>
            </a:r>
          </a:p>
          <a:p>
            <a:r>
              <a:rPr lang="es-ES" sz="3200" b="1">
                <a:solidFill>
                  <a:schemeClr val="bg1"/>
                </a:solidFill>
              </a:rPr>
              <a:t>   </a:t>
            </a:r>
          </a:p>
          <a:p>
            <a:r>
              <a:rPr lang="es-ES" sz="2400" b="1">
                <a:solidFill>
                  <a:schemeClr val="bg1"/>
                </a:solidFill>
              </a:rPr>
              <a:t>Carme Barba y Sebastià Capella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ext Box 6"/>
          <p:cNvSpPr txBox="1">
            <a:spLocks noChangeArrowheads="1"/>
          </p:cNvSpPr>
          <p:nvPr/>
        </p:nvSpPr>
        <p:spPr bwMode="auto">
          <a:xfrm>
            <a:off x="468313" y="476250"/>
            <a:ext cx="813752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3200"/>
              <a:t>El alumno hace diferentes </a:t>
            </a:r>
            <a:r>
              <a:rPr lang="es-ES" sz="3200">
                <a:solidFill>
                  <a:srgbClr val="FF0000"/>
                </a:solidFill>
              </a:rPr>
              <a:t>actividades</a:t>
            </a:r>
            <a:r>
              <a:rPr lang="es-ES" sz="3200"/>
              <a:t> para poder hacer bien su tarea, su trabajo final</a:t>
            </a:r>
          </a:p>
        </p:txBody>
      </p:sp>
      <p:sp>
        <p:nvSpPr>
          <p:cNvPr id="41987" name="Text Box 7"/>
          <p:cNvSpPr txBox="1">
            <a:spLocks noChangeArrowheads="1"/>
          </p:cNvSpPr>
          <p:nvPr/>
        </p:nvSpPr>
        <p:spPr bwMode="auto">
          <a:xfrm>
            <a:off x="900113" y="2420938"/>
            <a:ext cx="72723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2400"/>
              <a:t>Todas las actividades son importante y necesarias</a:t>
            </a:r>
          </a:p>
        </p:txBody>
      </p:sp>
      <p:sp>
        <p:nvSpPr>
          <p:cNvPr id="41988" name="Line 8"/>
          <p:cNvSpPr>
            <a:spLocks noChangeShapeType="1"/>
          </p:cNvSpPr>
          <p:nvPr/>
        </p:nvSpPr>
        <p:spPr bwMode="auto">
          <a:xfrm>
            <a:off x="4427538" y="1628775"/>
            <a:ext cx="0" cy="792163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  <p:sp>
        <p:nvSpPr>
          <p:cNvPr id="41989" name="Text Box 9"/>
          <p:cNvSpPr txBox="1">
            <a:spLocks noChangeArrowheads="1"/>
          </p:cNvSpPr>
          <p:nvPr/>
        </p:nvSpPr>
        <p:spPr bwMode="auto">
          <a:xfrm>
            <a:off x="468313" y="4005263"/>
            <a:ext cx="3816350" cy="423862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b="1"/>
              <a:t>TAREA: Escribir un e-mail</a:t>
            </a:r>
          </a:p>
        </p:txBody>
      </p:sp>
      <p:sp>
        <p:nvSpPr>
          <p:cNvPr id="41990" name="Text Box 11"/>
          <p:cNvSpPr txBox="1">
            <a:spLocks noChangeArrowheads="1"/>
          </p:cNvSpPr>
          <p:nvPr/>
        </p:nvSpPr>
        <p:spPr bwMode="auto">
          <a:xfrm>
            <a:off x="5580063" y="2997200"/>
            <a:ext cx="1728787" cy="423863"/>
          </a:xfrm>
          <a:prstGeom prst="rect">
            <a:avLst/>
          </a:prstGeom>
          <a:noFill/>
          <a:ln w="57150">
            <a:solidFill>
              <a:srgbClr val="008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/>
              <a:t>Actividad 1</a:t>
            </a:r>
          </a:p>
        </p:txBody>
      </p:sp>
      <p:sp>
        <p:nvSpPr>
          <p:cNvPr id="41991" name="Text Box 12"/>
          <p:cNvSpPr txBox="1">
            <a:spLocks noChangeArrowheads="1"/>
          </p:cNvSpPr>
          <p:nvPr/>
        </p:nvSpPr>
        <p:spPr bwMode="auto">
          <a:xfrm>
            <a:off x="5508625" y="4005263"/>
            <a:ext cx="1728788" cy="423862"/>
          </a:xfrm>
          <a:prstGeom prst="rect">
            <a:avLst/>
          </a:prstGeom>
          <a:noFill/>
          <a:ln w="57150">
            <a:solidFill>
              <a:srgbClr val="008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/>
              <a:t>Actividad 2</a:t>
            </a:r>
          </a:p>
        </p:txBody>
      </p:sp>
      <p:sp>
        <p:nvSpPr>
          <p:cNvPr id="41992" name="Text Box 13"/>
          <p:cNvSpPr txBox="1">
            <a:spLocks noChangeArrowheads="1"/>
          </p:cNvSpPr>
          <p:nvPr/>
        </p:nvSpPr>
        <p:spPr bwMode="auto">
          <a:xfrm>
            <a:off x="5508625" y="5013325"/>
            <a:ext cx="1728788" cy="423863"/>
          </a:xfrm>
          <a:prstGeom prst="rect">
            <a:avLst/>
          </a:prstGeom>
          <a:noFill/>
          <a:ln w="57150">
            <a:solidFill>
              <a:srgbClr val="008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/>
              <a:t>Actividad 3</a:t>
            </a:r>
          </a:p>
        </p:txBody>
      </p:sp>
      <p:sp>
        <p:nvSpPr>
          <p:cNvPr id="41993" name="Text Box 14"/>
          <p:cNvSpPr txBox="1">
            <a:spLocks noChangeArrowheads="1"/>
          </p:cNvSpPr>
          <p:nvPr/>
        </p:nvSpPr>
        <p:spPr bwMode="auto">
          <a:xfrm>
            <a:off x="5508625" y="6021388"/>
            <a:ext cx="1728788" cy="423862"/>
          </a:xfrm>
          <a:prstGeom prst="rect">
            <a:avLst/>
          </a:prstGeom>
          <a:noFill/>
          <a:ln w="57150">
            <a:solidFill>
              <a:srgbClr val="008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/>
              <a:t>Actividad 4 …</a:t>
            </a:r>
          </a:p>
        </p:txBody>
      </p:sp>
      <p:sp>
        <p:nvSpPr>
          <p:cNvPr id="41994" name="Line 15"/>
          <p:cNvSpPr>
            <a:spLocks noChangeShapeType="1"/>
          </p:cNvSpPr>
          <p:nvPr/>
        </p:nvSpPr>
        <p:spPr bwMode="auto">
          <a:xfrm flipV="1">
            <a:off x="4284663" y="3141663"/>
            <a:ext cx="1295400" cy="10795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  <p:sp>
        <p:nvSpPr>
          <p:cNvPr id="41995" name="Line 16"/>
          <p:cNvSpPr>
            <a:spLocks noChangeShapeType="1"/>
          </p:cNvSpPr>
          <p:nvPr/>
        </p:nvSpPr>
        <p:spPr bwMode="auto">
          <a:xfrm>
            <a:off x="4284663" y="4221163"/>
            <a:ext cx="1223962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  <p:sp>
        <p:nvSpPr>
          <p:cNvPr id="41996" name="Line 17"/>
          <p:cNvSpPr>
            <a:spLocks noChangeShapeType="1"/>
          </p:cNvSpPr>
          <p:nvPr/>
        </p:nvSpPr>
        <p:spPr bwMode="auto">
          <a:xfrm>
            <a:off x="4356100" y="4221163"/>
            <a:ext cx="1152525" cy="792162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  <p:sp>
        <p:nvSpPr>
          <p:cNvPr id="41997" name="Line 18"/>
          <p:cNvSpPr>
            <a:spLocks noChangeShapeType="1"/>
          </p:cNvSpPr>
          <p:nvPr/>
        </p:nvSpPr>
        <p:spPr bwMode="auto">
          <a:xfrm>
            <a:off x="4356100" y="4221163"/>
            <a:ext cx="1079500" cy="1728787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  <p:sp>
        <p:nvSpPr>
          <p:cNvPr id="41998" name="Line 19"/>
          <p:cNvSpPr>
            <a:spLocks noChangeShapeType="1"/>
          </p:cNvSpPr>
          <p:nvPr/>
        </p:nvSpPr>
        <p:spPr bwMode="auto">
          <a:xfrm>
            <a:off x="6300788" y="3500438"/>
            <a:ext cx="0" cy="4318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  <p:sp>
        <p:nvSpPr>
          <p:cNvPr id="41999" name="Line 20"/>
          <p:cNvSpPr>
            <a:spLocks noChangeShapeType="1"/>
          </p:cNvSpPr>
          <p:nvPr/>
        </p:nvSpPr>
        <p:spPr bwMode="auto">
          <a:xfrm>
            <a:off x="6300788" y="4508500"/>
            <a:ext cx="0" cy="4318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  <p:sp>
        <p:nvSpPr>
          <p:cNvPr id="42000" name="Line 21"/>
          <p:cNvSpPr>
            <a:spLocks noChangeShapeType="1"/>
          </p:cNvSpPr>
          <p:nvPr/>
        </p:nvSpPr>
        <p:spPr bwMode="auto">
          <a:xfrm>
            <a:off x="6300788" y="5516563"/>
            <a:ext cx="0" cy="4318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088" name="Group 104"/>
          <p:cNvGraphicFramePr>
            <a:graphicFrameLocks noGrp="1"/>
          </p:cNvGraphicFramePr>
          <p:nvPr/>
        </p:nvGraphicFramePr>
        <p:xfrm>
          <a:off x="539750" y="260350"/>
          <a:ext cx="8004175" cy="6337303"/>
        </p:xfrm>
        <a:graphic>
          <a:graphicData uri="http://schemas.openxmlformats.org/drawingml/2006/table">
            <a:tbl>
              <a:tblPr/>
              <a:tblGrid>
                <a:gridCol w="4003675"/>
                <a:gridCol w="4000500"/>
              </a:tblGrid>
              <a:tr h="560388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2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s-E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ACTIVIDADES</a:t>
                      </a:r>
                    </a:p>
                  </a:txBody>
                  <a:tcPr marL="81639" marR="81639" marT="0" marB="42452" anchor="ctr" horzOverflow="overflow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C355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2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s-E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TAREAS</a:t>
                      </a:r>
                    </a:p>
                  </a:txBody>
                  <a:tcPr marL="81639" marR="81639" marT="0" marB="42452" anchor="ctr" horzOverflow="overflow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C355A"/>
                    </a:solidFill>
                  </a:tcPr>
                </a:tc>
              </a:tr>
              <a:tr h="668338">
                <a:tc>
                  <a:txBody>
                    <a:bodyPr/>
                    <a:lstStyle/>
                    <a:p>
                      <a:pPr marL="0" marR="0" lvl="0" indent="0" algn="just" defTabSz="449263" rtl="0" eaLnBrk="1" fontAlgn="base" latinLnBrk="0" hangingPunct="1">
                        <a:lnSpc>
                          <a:spcPct val="62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just" defTabSz="449263" rtl="0" eaLnBrk="1" fontAlgn="base" latinLnBrk="0" hangingPunct="1">
                        <a:lnSpc>
                          <a:spcPct val="62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Cerradas:</a:t>
                      </a: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BF416E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tienen una única solución.</a:t>
                      </a:r>
                    </a:p>
                  </a:txBody>
                  <a:tcPr marL="81639" marR="81639" marT="0" marB="42452" horzOverflow="overflow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449263" rtl="0" eaLnBrk="1" fontAlgn="base" latinLnBrk="0" hangingPunct="1">
                        <a:lnSpc>
                          <a:spcPct val="62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just" defTabSz="449263" rtl="0" eaLnBrk="1" fontAlgn="base" latinLnBrk="0" hangingPunct="1">
                        <a:lnSpc>
                          <a:spcPct val="62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Abiertas:</a:t>
                      </a: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96D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admiten varias soluciones o formas de hacerlas.</a:t>
                      </a:r>
                    </a:p>
                  </a:txBody>
                  <a:tcPr marL="81639" marR="81639" marT="0" marB="42452" horzOverflow="overflow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8338">
                <a:tc>
                  <a:txBody>
                    <a:bodyPr/>
                    <a:lstStyle/>
                    <a:p>
                      <a:pPr marL="0" marR="0" lvl="0" indent="0" algn="just" defTabSz="449263" rtl="0" eaLnBrk="1" fontAlgn="base" latinLnBrk="0" hangingPunct="1">
                        <a:lnSpc>
                          <a:spcPct val="62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just" defTabSz="449263" rtl="0" eaLnBrk="1" fontAlgn="base" latinLnBrk="0" hangingPunct="1">
                        <a:lnSpc>
                          <a:spcPct val="62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Uniformes:</a:t>
                      </a: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B8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consideran al alumnado homogéneo.</a:t>
                      </a:r>
                    </a:p>
                  </a:txBody>
                  <a:tcPr marL="81639" marR="81639" marT="0" marB="42452" horzOverflow="overflow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449263" rtl="0" eaLnBrk="1" fontAlgn="base" latinLnBrk="0" hangingPunct="1">
                        <a:lnSpc>
                          <a:spcPct val="62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just" defTabSz="449263" rtl="0" eaLnBrk="1" fontAlgn="base" latinLnBrk="0" hangingPunct="1">
                        <a:lnSpc>
                          <a:spcPct val="62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Flexibles:</a:t>
                      </a: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96D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se adaptan a diferentes estilos y ritmos de aprendizaje.</a:t>
                      </a:r>
                    </a:p>
                  </a:txBody>
                  <a:tcPr marL="81639" marR="81639" marT="0" marB="42452" horzOverflow="overflow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4075">
                <a:tc>
                  <a:txBody>
                    <a:bodyPr/>
                    <a:lstStyle/>
                    <a:p>
                      <a:pPr marL="0" marR="0" lvl="0" indent="0" algn="just" defTabSz="449263" rtl="0" eaLnBrk="1" fontAlgn="base" latinLnBrk="0" hangingPunct="1">
                        <a:lnSpc>
                          <a:spcPct val="62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just" defTabSz="449263" rtl="0" eaLnBrk="1" fontAlgn="base" latinLnBrk="0" hangingPunct="1">
                        <a:lnSpc>
                          <a:spcPct val="62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Sin contextualizar:</a:t>
                      </a: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BF416E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generalmente, no tienen relación con un contexto personal o social, sólo con el escolar.</a:t>
                      </a:r>
                    </a:p>
                  </a:txBody>
                  <a:tcPr marL="81639" marR="81639" marT="0" marB="42452" horzOverflow="overflow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449263" rtl="0" eaLnBrk="1" fontAlgn="base" latinLnBrk="0" hangingPunct="1">
                        <a:lnSpc>
                          <a:spcPct val="62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just" defTabSz="449263" rtl="0" eaLnBrk="1" fontAlgn="base" latinLnBrk="0" hangingPunct="1">
                        <a:lnSpc>
                          <a:spcPct val="62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Contextualizadas:</a:t>
                      </a: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96D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se presentan dentro de un contexto concreto.</a:t>
                      </a:r>
                    </a:p>
                  </a:txBody>
                  <a:tcPr marL="81639" marR="81639" marT="0" marB="42452" horzOverflow="overflow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8338">
                <a:tc>
                  <a:txBody>
                    <a:bodyPr/>
                    <a:lstStyle/>
                    <a:p>
                      <a:pPr marL="0" marR="0" lvl="0" indent="0" algn="just" defTabSz="449263" rtl="0" eaLnBrk="1" fontAlgn="base" latinLnBrk="0" hangingPunct="1">
                        <a:lnSpc>
                          <a:spcPct val="62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just" defTabSz="449263" rtl="0" eaLnBrk="1" fontAlgn="base" latinLnBrk="0" hangingPunct="1">
                        <a:lnSpc>
                          <a:spcPct val="62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Simples:</a:t>
                      </a: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movilizan una habilidad o proceso sencillo.</a:t>
                      </a:r>
                    </a:p>
                  </a:txBody>
                  <a:tcPr marL="81639" marR="81639" marT="0" marB="42452" horzOverflow="overflow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449263" rtl="0" eaLnBrk="1" fontAlgn="base" latinLnBrk="0" hangingPunct="1">
                        <a:lnSpc>
                          <a:spcPct val="62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just" defTabSz="449263" rtl="0" eaLnBrk="1" fontAlgn="base" latinLnBrk="0" hangingPunct="1">
                        <a:lnSpc>
                          <a:spcPct val="62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Complejas:</a:t>
                      </a: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movilizan recursos personales diversos.</a:t>
                      </a:r>
                    </a:p>
                  </a:txBody>
                  <a:tcPr marL="81639" marR="81639" marT="0" marB="42452" horzOverflow="overflow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8338">
                <a:tc>
                  <a:txBody>
                    <a:bodyPr/>
                    <a:lstStyle/>
                    <a:p>
                      <a:pPr marL="0" marR="0" lvl="0" indent="0" algn="just" defTabSz="449263" rtl="0" eaLnBrk="1" fontAlgn="base" latinLnBrk="0" hangingPunct="1">
                        <a:lnSpc>
                          <a:spcPct val="62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just" defTabSz="449263" rtl="0" eaLnBrk="1" fontAlgn="base" latinLnBrk="0" hangingPunct="1">
                        <a:lnSpc>
                          <a:spcPct val="62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Generalmente,</a:t>
                      </a: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B8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no trabajan</a:t>
                      </a: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ninguna competencia.</a:t>
                      </a:r>
                    </a:p>
                  </a:txBody>
                  <a:tcPr marL="81639" marR="81639" marT="0" marB="42452" horzOverflow="overflow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449263" rtl="0" eaLnBrk="1" fontAlgn="base" latinLnBrk="0" hangingPunct="1">
                        <a:lnSpc>
                          <a:spcPct val="62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just" defTabSz="449263" rtl="0" eaLnBrk="1" fontAlgn="base" latinLnBrk="0" hangingPunct="1">
                        <a:lnSpc>
                          <a:spcPct val="62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Sirven para</a:t>
                      </a: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B8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desarrollar</a:t>
                      </a: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las</a:t>
                      </a: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B8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Competencias Básicas.</a:t>
                      </a:r>
                    </a:p>
                  </a:txBody>
                  <a:tcPr marL="81639" marR="81639" marT="0" marB="42452" horzOverflow="overflow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46138">
                <a:tc>
                  <a:txBody>
                    <a:bodyPr/>
                    <a:lstStyle/>
                    <a:p>
                      <a:pPr marL="0" marR="0" lvl="0" indent="0" algn="just" defTabSz="449263" rtl="0" eaLnBrk="1" fontAlgn="base" latinLnBrk="0" hangingPunct="1">
                        <a:lnSpc>
                          <a:spcPct val="62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just" defTabSz="449263" rtl="0" eaLnBrk="1" fontAlgn="base" latinLnBrk="0" hangingPunct="1">
                        <a:lnSpc>
                          <a:spcPct val="62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Tratan de que se adquiera una estrategia, se</a:t>
                      </a: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B8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asimile un contenido.</a:t>
                      </a:r>
                    </a:p>
                  </a:txBody>
                  <a:tcPr marL="81639" marR="81639" marT="0" marB="42452" horzOverflow="overflow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449263" rtl="0" eaLnBrk="1" fontAlgn="base" latinLnBrk="0" hangingPunct="1">
                        <a:lnSpc>
                          <a:spcPct val="62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just" defTabSz="449263" rtl="0" eaLnBrk="1" fontAlgn="base" latinLnBrk="0" hangingPunct="1">
                        <a:lnSpc>
                          <a:spcPct val="62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Tienden a la </a:t>
                      </a: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resolución de un problema</a:t>
                      </a: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o a la </a:t>
                      </a: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elaboración de un producto.</a:t>
                      </a:r>
                    </a:p>
                  </a:txBody>
                  <a:tcPr marL="81639" marR="81639" marT="0" marB="42452" horzOverflow="overflow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8000">
                <a:tc>
                  <a:txBody>
                    <a:bodyPr/>
                    <a:lstStyle/>
                    <a:p>
                      <a:pPr marL="0" marR="0" lvl="0" indent="0" algn="just" defTabSz="449263" rtl="0" eaLnBrk="1" fontAlgn="base" latinLnBrk="0" hangingPunct="1">
                        <a:lnSpc>
                          <a:spcPct val="62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just" defTabSz="449263" rtl="0" eaLnBrk="1" fontAlgn="base" latinLnBrk="0" hangingPunct="1">
                        <a:lnSpc>
                          <a:spcPct val="62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Pueden</a:t>
                      </a: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EC60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realizarse</a:t>
                      </a: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de forma</a:t>
                      </a: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B8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automática</a:t>
                      </a:r>
                    </a:p>
                  </a:txBody>
                  <a:tcPr marL="81639" marR="81639" marT="0" marB="42452" horzOverflow="overflow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449263" rtl="0" eaLnBrk="1" fontAlgn="base" latinLnBrk="0" hangingPunct="1">
                        <a:lnSpc>
                          <a:spcPct val="62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just" defTabSz="449263" rtl="0" eaLnBrk="1" fontAlgn="base" latinLnBrk="0" hangingPunct="1">
                        <a:lnSpc>
                          <a:spcPct val="62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Implican,</a:t>
                      </a: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B8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necesariamente, </a:t>
                      </a: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reflexión.</a:t>
                      </a:r>
                    </a:p>
                  </a:txBody>
                  <a:tcPr marL="81639" marR="81639" marT="0" marB="42452" horzOverflow="overflow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95350">
                <a:tc>
                  <a:txBody>
                    <a:bodyPr/>
                    <a:lstStyle/>
                    <a:p>
                      <a:pPr marL="0" marR="0" lvl="0" indent="0" algn="just" defTabSz="449263" rtl="0" eaLnBrk="1" fontAlgn="base" latinLnBrk="0" hangingPunct="1">
                        <a:lnSpc>
                          <a:spcPct val="62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just" defTabSz="449263" rtl="0" eaLnBrk="1" fontAlgn="base" latinLnBrk="0" hangingPunct="1">
                        <a:lnSpc>
                          <a:spcPct val="62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Desconectadas</a:t>
                      </a: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de la realidad y de los intereses del alumnado.</a:t>
                      </a:r>
                    </a:p>
                  </a:txBody>
                  <a:tcPr marL="81639" marR="81639" marT="0" marB="42452" horzOverflow="overflow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449263" rtl="0" eaLnBrk="1" fontAlgn="base" latinLnBrk="0" hangingPunct="1">
                        <a:lnSpc>
                          <a:spcPct val="62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just" defTabSz="449263" rtl="0" eaLnBrk="1" fontAlgn="base" latinLnBrk="0" hangingPunct="1">
                        <a:lnSpc>
                          <a:spcPct val="62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Conectan</a:t>
                      </a: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con la realidad, con la vida</a:t>
                      </a: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B8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cotidiana,</a:t>
                      </a: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B8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con los intereses</a:t>
                      </a: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B8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del</a:t>
                      </a: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B8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alumnado.</a:t>
                      </a:r>
                    </a:p>
                  </a:txBody>
                  <a:tcPr marL="81639" marR="81639" marT="0" marB="42452" horzOverflow="overflow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ext Box 4"/>
          <p:cNvSpPr txBox="1">
            <a:spLocks noChangeArrowheads="1"/>
          </p:cNvSpPr>
          <p:nvPr/>
        </p:nvSpPr>
        <p:spPr bwMode="auto">
          <a:xfrm>
            <a:off x="1116013" y="4868863"/>
            <a:ext cx="7489825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4800" b="1"/>
              <a:t>EJEMPLOS DE TAREAS</a:t>
            </a:r>
          </a:p>
        </p:txBody>
      </p:sp>
      <p:pic>
        <p:nvPicPr>
          <p:cNvPr id="44035" name="Picture 7" descr="1282080168_114324025_1-Fotos-de--Profesora-Orientadora-dicta-Tareas-Dirigidas-San-Diego-Carabobo-128208016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1484313"/>
            <a:ext cx="2952750" cy="274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74" name="Line 10"/>
          <p:cNvSpPr>
            <a:spLocks noChangeShapeType="1"/>
          </p:cNvSpPr>
          <p:nvPr/>
        </p:nvSpPr>
        <p:spPr bwMode="auto">
          <a:xfrm>
            <a:off x="1116013" y="5805488"/>
            <a:ext cx="74168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>
            <a:prstShdw prst="shdw17" dist="17961" dir="2700000">
              <a:schemeClr val="tx1">
                <a:gamma/>
                <a:shade val="60000"/>
                <a:invGamma/>
              </a:schemeClr>
            </a:prstShdw>
          </a:effectLst>
        </p:spPr>
        <p:txBody>
          <a:bodyPr/>
          <a:lstStyle/>
          <a:p>
            <a:pPr>
              <a:defRPr/>
            </a:pPr>
            <a:endParaRPr lang="es-ES"/>
          </a:p>
        </p:txBody>
      </p:sp>
      <p:pic>
        <p:nvPicPr>
          <p:cNvPr id="44037" name="Picture 12" descr="1326472395_299716090_6-ASESORIA-DE-TAREAS-Colombi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275" y="1381125"/>
            <a:ext cx="4946650" cy="301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5" descr="ESCALON1pie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28775"/>
            <a:ext cx="5045075" cy="454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9334" name="Text Box 6"/>
          <p:cNvSpPr txBox="1">
            <a:spLocks noChangeArrowheads="1"/>
          </p:cNvSpPr>
          <p:nvPr/>
        </p:nvSpPr>
        <p:spPr bwMode="auto">
          <a:xfrm>
            <a:off x="755650" y="620713"/>
            <a:ext cx="727233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s-ES" sz="4000"/>
              <a:t>TAREAS SENCILLAS</a:t>
            </a:r>
          </a:p>
        </p:txBody>
      </p:sp>
      <p:sp>
        <p:nvSpPr>
          <p:cNvPr id="99335" name="Text Box 7"/>
          <p:cNvSpPr txBox="1">
            <a:spLocks noChangeArrowheads="1"/>
          </p:cNvSpPr>
          <p:nvPr/>
        </p:nvSpPr>
        <p:spPr bwMode="auto">
          <a:xfrm>
            <a:off x="4175125" y="5805488"/>
            <a:ext cx="49688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s-ES" b="1" dirty="0"/>
              <a:t>Se necesitan</a:t>
            </a:r>
            <a:r>
              <a:rPr lang="es-ES" b="1" dirty="0">
                <a:solidFill>
                  <a:srgbClr val="CC0000"/>
                </a:solidFill>
              </a:rPr>
              <a:t> </a:t>
            </a:r>
            <a:r>
              <a:rPr lang="es-ES" sz="2000" b="1" dirty="0">
                <a:solidFill>
                  <a:srgbClr val="CC0000"/>
                </a:solidFill>
              </a:rPr>
              <a:t>pocas sesiones de clase</a:t>
            </a:r>
          </a:p>
        </p:txBody>
      </p:sp>
      <p:pic>
        <p:nvPicPr>
          <p:cNvPr id="45061" name="Picture 8" descr="es-un-tiemp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4400" y="1989138"/>
            <a:ext cx="4419600" cy="321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6 Conector recto"/>
          <p:cNvCxnSpPr/>
          <p:nvPr/>
        </p:nvCxnSpPr>
        <p:spPr>
          <a:xfrm flipV="1">
            <a:off x="1692275" y="1412875"/>
            <a:ext cx="5400675" cy="0"/>
          </a:xfrm>
          <a:prstGeom prst="line">
            <a:avLst/>
          </a:prstGeom>
          <a:ln w="539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6" descr="Dibuj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33513"/>
            <a:ext cx="9144000" cy="542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3" name="Rectangle 8"/>
          <p:cNvSpPr>
            <a:spLocks noGrp="1" noChangeArrowheads="1"/>
          </p:cNvSpPr>
          <p:nvPr>
            <p:ph type="title" idx="4294967295"/>
          </p:nvPr>
        </p:nvSpPr>
        <p:spPr>
          <a:xfrm>
            <a:off x="323850" y="0"/>
            <a:ext cx="8569325" cy="1785938"/>
          </a:xfrm>
          <a:noFill/>
        </p:spPr>
        <p:txBody>
          <a:bodyPr/>
          <a:lstStyle/>
          <a:p>
            <a:r>
              <a:rPr lang="es-ES" sz="3200" smtClean="0"/>
              <a:t>Tarea: </a:t>
            </a:r>
            <a:r>
              <a:rPr lang="es-ES" sz="3200" smtClean="0">
                <a:hlinkClick r:id="rId3"/>
              </a:rPr>
              <a:t>Escribir un e-mail </a:t>
            </a:r>
            <a:r>
              <a:rPr lang="es-ES" sz="3200" smtClean="0"/>
              <a:t>sobre cuáles son mis compromisos de trabajo en el aula</a:t>
            </a:r>
          </a:p>
        </p:txBody>
      </p:sp>
      <p:sp>
        <p:nvSpPr>
          <p:cNvPr id="46084" name="Text Box 9"/>
          <p:cNvSpPr txBox="1">
            <a:spLocks noChangeArrowheads="1"/>
          </p:cNvSpPr>
          <p:nvPr/>
        </p:nvSpPr>
        <p:spPr bwMode="auto">
          <a:xfrm>
            <a:off x="2771775" y="4508500"/>
            <a:ext cx="4968875" cy="698500"/>
          </a:xfrm>
          <a:prstGeom prst="rect">
            <a:avLst/>
          </a:prstGeom>
          <a:noFill/>
          <a:ln w="57150">
            <a:solidFill>
              <a:srgbClr val="800000"/>
            </a:solidFill>
            <a:miter lim="800000"/>
            <a:headEnd/>
            <a:tailEnd/>
          </a:ln>
          <a:effectLst>
            <a:prstShdw prst="shdw17" dist="17961" dir="2700000">
              <a:srgbClr val="4D0000"/>
            </a:prst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b="1"/>
              <a:t>Pongo la fecha en que recibiré de vuelta este e-mail y veré qué he hecho y qué no</a:t>
            </a:r>
          </a:p>
        </p:txBody>
      </p:sp>
      <p:sp>
        <p:nvSpPr>
          <p:cNvPr id="46085" name="Line 10"/>
          <p:cNvSpPr>
            <a:spLocks noChangeShapeType="1"/>
          </p:cNvSpPr>
          <p:nvPr/>
        </p:nvSpPr>
        <p:spPr bwMode="auto">
          <a:xfrm flipH="1">
            <a:off x="2916238" y="5229225"/>
            <a:ext cx="647700" cy="576263"/>
          </a:xfrm>
          <a:prstGeom prst="line">
            <a:avLst/>
          </a:prstGeom>
          <a:noFill/>
          <a:ln w="57150">
            <a:solidFill>
              <a:srgbClr val="800000"/>
            </a:solidFill>
            <a:round/>
            <a:headEnd/>
            <a:tailEnd type="triangle" w="med" len="med"/>
          </a:ln>
          <a:effectLst>
            <a:prstShdw prst="shdw17" dist="17961" dir="2700000">
              <a:srgbClr val="4D0000"/>
            </a:prstShdw>
          </a:effectLst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ext Box 1"/>
          <p:cNvSpPr txBox="1">
            <a:spLocks noChangeArrowheads="1"/>
          </p:cNvSpPr>
          <p:nvPr/>
        </p:nvSpPr>
        <p:spPr bwMode="auto">
          <a:xfrm>
            <a:off x="250825" y="3933825"/>
            <a:ext cx="8748713" cy="27876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81639" tIns="63352" rIns="81639" bIns="40820"/>
          <a:lstStyle/>
          <a:p>
            <a:pPr defTabSz="407988" hangingPunct="0">
              <a:lnSpc>
                <a:spcPct val="93000"/>
              </a:lnSpc>
              <a:buSzPct val="100000"/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</a:pPr>
            <a:r>
              <a:rPr lang="es-ES" sz="2900">
                <a:solidFill>
                  <a:srgbClr val="000000"/>
                </a:solidFill>
              </a:rPr>
              <a:t> </a:t>
            </a:r>
            <a:r>
              <a:rPr lang="es-ES" sz="2900" b="1">
                <a:solidFill>
                  <a:srgbClr val="CC0000"/>
                </a:solidFill>
              </a:rPr>
              <a:t>Trabajamos el periódico</a:t>
            </a:r>
            <a:r>
              <a:rPr lang="es-ES" sz="2900" b="1">
                <a:solidFill>
                  <a:srgbClr val="000000"/>
                </a:solidFill>
              </a:rPr>
              <a:t> (semanalmente)</a:t>
            </a:r>
          </a:p>
          <a:p>
            <a:pPr defTabSz="407988" hangingPunct="0">
              <a:lnSpc>
                <a:spcPct val="93000"/>
              </a:lnSpc>
              <a:buSzPct val="100000"/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</a:pPr>
            <a:r>
              <a:rPr lang="es-ES" sz="2900" b="1">
                <a:solidFill>
                  <a:srgbClr val="000000"/>
                </a:solidFill>
              </a:rPr>
              <a:t>Lectura de la prensa. Se reparte uno o varios periódicos. Los alumnos-as eligen una noticia, la resumen y la cuentan a los demás miembros de la clase. Las preguntas que surgen se responden entre todos-as.</a:t>
            </a:r>
          </a:p>
        </p:txBody>
      </p:sp>
      <p:pic>
        <p:nvPicPr>
          <p:cNvPr id="4710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22863" y="0"/>
            <a:ext cx="4021137" cy="30400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47108" name="Picture 5" descr="newspaper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550" y="0"/>
            <a:ext cx="338455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7" name="Text Box 7"/>
          <p:cNvSpPr txBox="1">
            <a:spLocks noChangeArrowheads="1"/>
          </p:cNvSpPr>
          <p:nvPr/>
        </p:nvSpPr>
        <p:spPr bwMode="auto">
          <a:xfrm>
            <a:off x="323850" y="3141663"/>
            <a:ext cx="88201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s-ES" sz="3200" b="1"/>
              <a:t>TAREA:</a:t>
            </a:r>
            <a:r>
              <a:rPr lang="es-ES" b="1"/>
              <a:t> LEER UNA NOTICIA, RESUMIRLA, Y CONTARLA A LOS DEMÁS</a:t>
            </a:r>
          </a:p>
        </p:txBody>
      </p:sp>
      <p:cxnSp>
        <p:nvCxnSpPr>
          <p:cNvPr id="8" name="7 Conector recto"/>
          <p:cNvCxnSpPr/>
          <p:nvPr/>
        </p:nvCxnSpPr>
        <p:spPr>
          <a:xfrm>
            <a:off x="539750" y="3716338"/>
            <a:ext cx="8208963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111" name="4 CuadroTexto"/>
          <p:cNvSpPr txBox="1">
            <a:spLocks noChangeArrowheads="1"/>
          </p:cNvSpPr>
          <p:nvPr/>
        </p:nvSpPr>
        <p:spPr bwMode="auto">
          <a:xfrm>
            <a:off x="755650" y="1341438"/>
            <a:ext cx="3671888" cy="39687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ES" sz="2000" b="1">
                <a:hlinkClick r:id="rId5"/>
              </a:rPr>
              <a:t>DIARIOS DEL MUNDO</a:t>
            </a:r>
            <a:endParaRPr lang="es-ES" sz="2000" b="1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ext Box 1"/>
          <p:cNvSpPr txBox="1">
            <a:spLocks noChangeArrowheads="1"/>
          </p:cNvSpPr>
          <p:nvPr/>
        </p:nvSpPr>
        <p:spPr bwMode="auto">
          <a:xfrm>
            <a:off x="323850" y="3429000"/>
            <a:ext cx="8391525" cy="30051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81639" tIns="55188" rIns="81639" bIns="40820"/>
          <a:lstStyle/>
          <a:p>
            <a:pPr defTabSz="407988" hangingPunct="0">
              <a:lnSpc>
                <a:spcPct val="93000"/>
              </a:lnSpc>
              <a:buSzPct val="100000"/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</a:pPr>
            <a:r>
              <a:rPr lang="es-ES" sz="3200" b="1"/>
              <a:t>TAREA:</a:t>
            </a:r>
            <a:r>
              <a:rPr lang="es-ES" sz="2200" b="1"/>
              <a:t> COMENTAR UN CUADRO, FOTOGRAFÍA, VÍDEO, EDIFICIO, CARTEL DE PUBLICIDAD</a:t>
            </a:r>
          </a:p>
          <a:p>
            <a:pPr defTabSz="407988" hangingPunct="0">
              <a:lnSpc>
                <a:spcPct val="93000"/>
              </a:lnSpc>
              <a:buSzPct val="100000"/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</a:pPr>
            <a:endParaRPr lang="es-ES" sz="2200" b="1">
              <a:solidFill>
                <a:srgbClr val="CC0000"/>
              </a:solidFill>
            </a:endParaRPr>
          </a:p>
          <a:p>
            <a:pPr defTabSz="407988" hangingPunct="0">
              <a:lnSpc>
                <a:spcPct val="93000"/>
              </a:lnSpc>
              <a:buSzPct val="100000"/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</a:pPr>
            <a:r>
              <a:rPr lang="es-ES" sz="2200" b="1">
                <a:solidFill>
                  <a:srgbClr val="CC0000"/>
                </a:solidFill>
              </a:rPr>
              <a:t>Comentamos cada 15 días una imagen</a:t>
            </a:r>
            <a:endParaRPr lang="es-ES" sz="2200">
              <a:solidFill>
                <a:srgbClr val="CC0000"/>
              </a:solidFill>
            </a:endParaRPr>
          </a:p>
          <a:p>
            <a:pPr defTabSz="407988" hangingPunct="0">
              <a:lnSpc>
                <a:spcPct val="93000"/>
              </a:lnSpc>
              <a:buSzPct val="100000"/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</a:pPr>
            <a:r>
              <a:rPr lang="es-ES" sz="2200">
                <a:solidFill>
                  <a:srgbClr val="000000"/>
                </a:solidFill>
              </a:rPr>
              <a:t>En el blog del aula, por turnos, los alumnos-as cuelgan un cuadro, fotografía, vídeo, escultura, edificio, cartel de publicidad</a:t>
            </a:r>
          </a:p>
          <a:p>
            <a:pPr defTabSz="407988" hangingPunct="0">
              <a:lnSpc>
                <a:spcPct val="93000"/>
              </a:lnSpc>
              <a:buSzPct val="100000"/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</a:pPr>
            <a:r>
              <a:rPr lang="es-ES" sz="2200">
                <a:solidFill>
                  <a:srgbClr val="000000"/>
                </a:solidFill>
              </a:rPr>
              <a:t>Los alumnos-as participan haciendo comentarios. Previamente, si es necesario, buscan información. Al final entre todos-as eligen los 4 mejores comentarios diciendo el porqué de su elección.</a:t>
            </a:r>
          </a:p>
          <a:p>
            <a:pPr defTabSz="407988" hangingPunct="0">
              <a:lnSpc>
                <a:spcPct val="93000"/>
              </a:lnSpc>
              <a:buSzPct val="100000"/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</a:pPr>
            <a:endParaRPr lang="es-ES" sz="2200">
              <a:solidFill>
                <a:srgbClr val="000000"/>
              </a:solidFill>
            </a:endParaRPr>
          </a:p>
        </p:txBody>
      </p:sp>
      <p:pic>
        <p:nvPicPr>
          <p:cNvPr id="48131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92913" y="293688"/>
            <a:ext cx="2219325" cy="298608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48132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56025" y="265113"/>
            <a:ext cx="2776538" cy="3000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48133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3513" y="754063"/>
            <a:ext cx="3130550" cy="25114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cxnSp>
        <p:nvCxnSpPr>
          <p:cNvPr id="7" name="6 Conector recto"/>
          <p:cNvCxnSpPr/>
          <p:nvPr/>
        </p:nvCxnSpPr>
        <p:spPr>
          <a:xfrm flipV="1">
            <a:off x="395536" y="4437112"/>
            <a:ext cx="8136904" cy="1018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68313" y="1412875"/>
            <a:ext cx="8064500" cy="4105275"/>
          </a:xfrm>
        </p:spPr>
        <p:txBody>
          <a:bodyPr/>
          <a:lstStyle/>
          <a:p>
            <a:pPr>
              <a:buFontTx/>
              <a:buNone/>
            </a:pPr>
            <a:endParaRPr lang="es-ES" smtClean="0"/>
          </a:p>
        </p:txBody>
      </p:sp>
      <p:pic>
        <p:nvPicPr>
          <p:cNvPr id="49155" name="Picture 4" descr="Dibuj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476250"/>
            <a:ext cx="8586788" cy="528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6" name="Rectangle 6"/>
          <p:cNvSpPr>
            <a:spLocks noGrp="1" noChangeArrowheads="1"/>
          </p:cNvSpPr>
          <p:nvPr>
            <p:ph type="title" idx="4294967295"/>
          </p:nvPr>
        </p:nvSpPr>
        <p:spPr>
          <a:noFill/>
        </p:spPr>
        <p:txBody>
          <a:bodyPr/>
          <a:lstStyle/>
          <a:p>
            <a:r>
              <a:rPr lang="es-ES" sz="4000" smtClean="0"/>
              <a:t>Tarea: </a:t>
            </a:r>
            <a:r>
              <a:rPr lang="es-ES" sz="3200" smtClean="0">
                <a:hlinkClick r:id="rId3"/>
              </a:rPr>
              <a:t>Seleccionar tu poema favorito y preparar su lectura</a:t>
            </a:r>
            <a:endParaRPr lang="es-ES" sz="3200" smtClean="0"/>
          </a:p>
        </p:txBody>
      </p:sp>
      <p:sp>
        <p:nvSpPr>
          <p:cNvPr id="106503" name="Text Box 7"/>
          <p:cNvSpPr txBox="1">
            <a:spLocks noChangeArrowheads="1"/>
          </p:cNvSpPr>
          <p:nvPr/>
        </p:nvSpPr>
        <p:spPr bwMode="auto">
          <a:xfrm>
            <a:off x="1835150" y="5876925"/>
            <a:ext cx="48958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s-ES" sz="2400" b="1">
                <a:hlinkClick r:id="rId4"/>
              </a:rPr>
              <a:t>POESÍA ERES TÚ</a:t>
            </a:r>
            <a:endParaRPr lang="es-ES" sz="2400" b="1"/>
          </a:p>
        </p:txBody>
      </p:sp>
      <p:sp>
        <p:nvSpPr>
          <p:cNvPr id="49158" name="Line 6"/>
          <p:cNvSpPr>
            <a:spLocks noChangeShapeType="1"/>
          </p:cNvSpPr>
          <p:nvPr/>
        </p:nvSpPr>
        <p:spPr bwMode="auto">
          <a:xfrm>
            <a:off x="1042988" y="1557338"/>
            <a:ext cx="7561262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4" descr="Dibuj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08050"/>
            <a:ext cx="8982075" cy="552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9573" name="Text Box 5"/>
          <p:cNvSpPr txBox="1">
            <a:spLocks noChangeArrowheads="1"/>
          </p:cNvSpPr>
          <p:nvPr/>
        </p:nvSpPr>
        <p:spPr bwMode="auto">
          <a:xfrm>
            <a:off x="1979613" y="6237288"/>
            <a:ext cx="51133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s-ES" b="1">
                <a:hlinkClick r:id="rId3"/>
              </a:rPr>
              <a:t>AUDIOEXPERIENCIAS LECTORAS</a:t>
            </a:r>
            <a:endParaRPr lang="es-ES" b="1"/>
          </a:p>
        </p:txBody>
      </p:sp>
      <p:sp>
        <p:nvSpPr>
          <p:cNvPr id="109575" name="Rectangle 7"/>
          <p:cNvSpPr>
            <a:spLocks noChangeArrowheads="1"/>
          </p:cNvSpPr>
          <p:nvPr/>
        </p:nvSpPr>
        <p:spPr bwMode="auto">
          <a:xfrm>
            <a:off x="100013" y="0"/>
            <a:ext cx="9043987" cy="9461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chemeClr val="bg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s-ES" sz="2800" b="1">
                <a:solidFill>
                  <a:schemeClr val="tx2"/>
                </a:solidFill>
              </a:rPr>
              <a:t>Leído un libro, en 2 minutos,  contar el argumento </a:t>
            </a:r>
          </a:p>
          <a:p>
            <a:pPr algn="ctr">
              <a:defRPr/>
            </a:pPr>
            <a:r>
              <a:rPr lang="es-ES" sz="2800" b="1">
                <a:solidFill>
                  <a:schemeClr val="tx2"/>
                </a:solidFill>
              </a:rPr>
              <a:t>a través de un podcast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5" descr="ESCALAcorrer2escalones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1862138"/>
            <a:ext cx="5118100" cy="4995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0358" name="Text Box 6"/>
          <p:cNvSpPr txBox="1">
            <a:spLocks noChangeArrowheads="1"/>
          </p:cNvSpPr>
          <p:nvPr/>
        </p:nvSpPr>
        <p:spPr bwMode="auto">
          <a:xfrm>
            <a:off x="611188" y="404813"/>
            <a:ext cx="82804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s-ES" sz="3600" dirty="0"/>
              <a:t>TAREAS ALGO MÁS COMPLEJAS</a:t>
            </a:r>
          </a:p>
        </p:txBody>
      </p:sp>
      <p:pic>
        <p:nvPicPr>
          <p:cNvPr id="51204" name="Picture 7" descr="en-tiempo-present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0200" y="2420938"/>
            <a:ext cx="4643438" cy="3481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0360" name="Text Box 8"/>
          <p:cNvSpPr txBox="1">
            <a:spLocks noChangeArrowheads="1"/>
          </p:cNvSpPr>
          <p:nvPr/>
        </p:nvSpPr>
        <p:spPr bwMode="auto">
          <a:xfrm>
            <a:off x="3635375" y="6165850"/>
            <a:ext cx="51117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s-ES" b="1"/>
              <a:t>Se necesitan </a:t>
            </a:r>
            <a:r>
              <a:rPr lang="es-ES" sz="2000" b="1">
                <a:solidFill>
                  <a:srgbClr val="CC0000"/>
                </a:solidFill>
              </a:rPr>
              <a:t>más sesiones de clase</a:t>
            </a:r>
          </a:p>
        </p:txBody>
      </p:sp>
      <p:cxnSp>
        <p:nvCxnSpPr>
          <p:cNvPr id="7" name="6 Conector recto"/>
          <p:cNvCxnSpPr/>
          <p:nvPr/>
        </p:nvCxnSpPr>
        <p:spPr>
          <a:xfrm flipV="1">
            <a:off x="827088" y="1341438"/>
            <a:ext cx="7921625" cy="71437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4"/>
          <p:cNvSpPr txBox="1">
            <a:spLocks noChangeArrowheads="1"/>
          </p:cNvSpPr>
          <p:nvPr/>
        </p:nvSpPr>
        <p:spPr bwMode="auto">
          <a:xfrm>
            <a:off x="0" y="2924175"/>
            <a:ext cx="39243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2400" b="1"/>
              <a:t>PARA REFLEXIONAR</a:t>
            </a:r>
          </a:p>
        </p:txBody>
      </p:sp>
      <p:sp>
        <p:nvSpPr>
          <p:cNvPr id="6147" name="Line 8"/>
          <p:cNvSpPr>
            <a:spLocks noChangeShapeType="1"/>
          </p:cNvSpPr>
          <p:nvPr/>
        </p:nvSpPr>
        <p:spPr bwMode="auto">
          <a:xfrm>
            <a:off x="395288" y="3500438"/>
            <a:ext cx="3097212" cy="0"/>
          </a:xfrm>
          <a:prstGeom prst="line">
            <a:avLst/>
          </a:prstGeom>
          <a:noFill/>
          <a:ln w="5715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6148" name="AutoShape 9"/>
          <p:cNvSpPr>
            <a:spLocks noChangeArrowheads="1"/>
          </p:cNvSpPr>
          <p:nvPr/>
        </p:nvSpPr>
        <p:spPr bwMode="auto">
          <a:xfrm>
            <a:off x="755650" y="5013325"/>
            <a:ext cx="2808288" cy="1368425"/>
          </a:xfrm>
          <a:prstGeom prst="curvedDownArrow">
            <a:avLst>
              <a:gd name="adj1" fmla="val 41044"/>
              <a:gd name="adj2" fmla="val 82088"/>
              <a:gd name="adj3" fmla="val 33333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ES"/>
          </a:p>
        </p:txBody>
      </p:sp>
      <p:pic>
        <p:nvPicPr>
          <p:cNvPr id="6149" name="Picture 7" descr="pensativo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538" y="620713"/>
            <a:ext cx="4316412" cy="5761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94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s-ES" sz="3200" b="1"/>
              <a:t>TAREA:</a:t>
            </a:r>
            <a:r>
              <a:rPr lang="es-ES" b="1"/>
              <a:t> </a:t>
            </a:r>
            <a:r>
              <a:rPr lang="es-ES" sz="2400" b="1"/>
              <a:t>Utilizando diferentes avatares,</a:t>
            </a:r>
            <a:r>
              <a:rPr lang="es-ES" sz="2400" b="1">
                <a:solidFill>
                  <a:srgbClr val="FF0000"/>
                </a:solidFill>
              </a:rPr>
              <a:t> </a:t>
            </a:r>
            <a:r>
              <a:rPr lang="es-ES" sz="2400" b="1">
                <a:solidFill>
                  <a:srgbClr val="FF0000"/>
                </a:solidFill>
                <a:hlinkClick r:id="rId2"/>
              </a:rPr>
              <a:t>contamos situaciones de explotación infantil y juvenil en el siglo XXI</a:t>
            </a:r>
            <a:endParaRPr lang="es-ES" sz="2400" b="1"/>
          </a:p>
        </p:txBody>
      </p:sp>
      <p:pic>
        <p:nvPicPr>
          <p:cNvPr id="52227" name="Picture 3" descr="vokipic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908050"/>
            <a:ext cx="2371725" cy="310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28" name="Picture 4" descr="voki-girl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963988"/>
            <a:ext cx="2155825" cy="289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7285" name="Text Box 5"/>
          <p:cNvSpPr txBox="1">
            <a:spLocks noChangeArrowheads="1"/>
          </p:cNvSpPr>
          <p:nvPr/>
        </p:nvSpPr>
        <p:spPr bwMode="auto">
          <a:xfrm>
            <a:off x="2339975" y="1196975"/>
            <a:ext cx="6553200" cy="531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s-ES" b="1" dirty="0">
                <a:solidFill>
                  <a:srgbClr val="008000"/>
                </a:solidFill>
              </a:rPr>
              <a:t>ACTIVIDAD 1:</a:t>
            </a:r>
            <a:r>
              <a:rPr lang="es-ES" dirty="0"/>
              <a:t> Conocemos la aplicación </a:t>
            </a:r>
            <a:r>
              <a:rPr lang="es-ES" dirty="0">
                <a:hlinkClick r:id="rId5"/>
              </a:rPr>
              <a:t>VOKI y </a:t>
            </a:r>
            <a:r>
              <a:rPr lang="es-ES" dirty="0"/>
              <a:t>abrimos una cuenta. </a:t>
            </a:r>
            <a:r>
              <a:rPr lang="es-ES" dirty="0">
                <a:hlinkClick r:id="rId6"/>
              </a:rPr>
              <a:t>Tutorial</a:t>
            </a:r>
            <a:endParaRPr lang="es-ES" dirty="0"/>
          </a:p>
          <a:p>
            <a:pPr>
              <a:spcBef>
                <a:spcPct val="50000"/>
              </a:spcBef>
              <a:defRPr/>
            </a:pPr>
            <a:r>
              <a:rPr lang="es-ES" b="1" dirty="0">
                <a:solidFill>
                  <a:srgbClr val="008000"/>
                </a:solidFill>
              </a:rPr>
              <a:t>ACTIVIDAD 2:</a:t>
            </a:r>
            <a:r>
              <a:rPr lang="es-ES" dirty="0"/>
              <a:t> Buscamos información en Internet para poner voz a nuestros personajes. </a:t>
            </a:r>
            <a:r>
              <a:rPr lang="es-ES" dirty="0">
                <a:hlinkClick r:id="rId7"/>
              </a:rPr>
              <a:t>Plantilla para recoger la información escrita</a:t>
            </a:r>
            <a:endParaRPr lang="es-ES" dirty="0"/>
          </a:p>
          <a:p>
            <a:pPr>
              <a:spcBef>
                <a:spcPct val="50000"/>
              </a:spcBef>
              <a:defRPr/>
            </a:pPr>
            <a:r>
              <a:rPr lang="es-ES" b="1" dirty="0">
                <a:solidFill>
                  <a:srgbClr val="008000"/>
                </a:solidFill>
              </a:rPr>
              <a:t>ACTIVIDAD 3:</a:t>
            </a:r>
            <a:r>
              <a:rPr lang="es-ES" dirty="0"/>
              <a:t> Alto en el camino. Escribimos en nuestro </a:t>
            </a:r>
            <a:r>
              <a:rPr lang="es-ES" dirty="0">
                <a:hlinkClick r:id="rId8"/>
              </a:rPr>
              <a:t>diario de aprendizaje</a:t>
            </a:r>
            <a:endParaRPr lang="es-ES" dirty="0"/>
          </a:p>
          <a:p>
            <a:pPr>
              <a:spcBef>
                <a:spcPct val="50000"/>
              </a:spcBef>
              <a:defRPr/>
            </a:pPr>
            <a:r>
              <a:rPr lang="es-ES" b="1" dirty="0">
                <a:solidFill>
                  <a:srgbClr val="008000"/>
                </a:solidFill>
              </a:rPr>
              <a:t>ACTIVIDAD 4:</a:t>
            </a:r>
            <a:r>
              <a:rPr lang="es-ES" dirty="0"/>
              <a:t> Pensamos en qué personajes vamos a crear y les ponemos voz. </a:t>
            </a:r>
            <a:r>
              <a:rPr lang="es-ES" dirty="0">
                <a:hlinkClick r:id="rId9"/>
              </a:rPr>
              <a:t>Orientaciones</a:t>
            </a:r>
            <a:r>
              <a:rPr lang="es-ES" dirty="0"/>
              <a:t>,  </a:t>
            </a:r>
            <a:r>
              <a:rPr lang="es-ES" dirty="0">
                <a:hlinkClick r:id="rId10"/>
              </a:rPr>
              <a:t>plantilla para crear los personajes</a:t>
            </a:r>
            <a:r>
              <a:rPr lang="es-ES" dirty="0"/>
              <a:t>, </a:t>
            </a:r>
            <a:r>
              <a:rPr lang="es-ES" dirty="0">
                <a:hlinkClick r:id="rId6"/>
              </a:rPr>
              <a:t>tutorial </a:t>
            </a:r>
            <a:r>
              <a:rPr lang="es-ES" dirty="0"/>
              <a:t>, </a:t>
            </a:r>
            <a:r>
              <a:rPr lang="es-ES" dirty="0">
                <a:hlinkClick r:id="rId11"/>
              </a:rPr>
              <a:t>plantilla de evaluación </a:t>
            </a:r>
            <a:r>
              <a:rPr lang="es-ES" dirty="0"/>
              <a:t>para crear los personajes y </a:t>
            </a:r>
            <a:r>
              <a:rPr lang="es-ES" dirty="0">
                <a:hlinkClick r:id="rId12"/>
              </a:rPr>
              <a:t>plantilla de evaluación </a:t>
            </a:r>
            <a:r>
              <a:rPr lang="es-ES" dirty="0"/>
              <a:t>para la exposición oral</a:t>
            </a:r>
          </a:p>
          <a:p>
            <a:pPr>
              <a:spcBef>
                <a:spcPct val="50000"/>
              </a:spcBef>
              <a:defRPr/>
            </a:pPr>
            <a:r>
              <a:rPr lang="es-ES" b="1" dirty="0">
                <a:solidFill>
                  <a:srgbClr val="008000"/>
                </a:solidFill>
              </a:rPr>
              <a:t>ACTIVIDAD 5:</a:t>
            </a:r>
            <a:r>
              <a:rPr lang="es-ES" dirty="0"/>
              <a:t> Creamos nuestros personajes. </a:t>
            </a:r>
            <a:r>
              <a:rPr lang="es-ES" dirty="0">
                <a:hlinkClick r:id="rId11"/>
              </a:rPr>
              <a:t>Plantilla de evaluación</a:t>
            </a:r>
            <a:endParaRPr lang="es-ES" dirty="0"/>
          </a:p>
          <a:p>
            <a:pPr>
              <a:spcBef>
                <a:spcPct val="50000"/>
              </a:spcBef>
              <a:defRPr/>
            </a:pPr>
            <a:r>
              <a:rPr lang="es-ES" b="1" dirty="0">
                <a:solidFill>
                  <a:srgbClr val="008000"/>
                </a:solidFill>
              </a:rPr>
              <a:t>ACTIVIDAD 6:</a:t>
            </a:r>
            <a:r>
              <a:rPr lang="es-ES" dirty="0"/>
              <a:t> Presentamos nuestros personajes a los compañeros. </a:t>
            </a:r>
            <a:r>
              <a:rPr lang="es-ES" dirty="0">
                <a:hlinkClick r:id="rId12"/>
              </a:rPr>
              <a:t>Plantilla de evaluación </a:t>
            </a:r>
            <a:r>
              <a:rPr lang="es-ES" dirty="0"/>
              <a:t>de la exposición oral.</a:t>
            </a:r>
          </a:p>
          <a:p>
            <a:pPr>
              <a:spcBef>
                <a:spcPct val="50000"/>
              </a:spcBef>
              <a:defRPr/>
            </a:pP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2" name="Text Box 4"/>
          <p:cNvSpPr txBox="1">
            <a:spLocks noChangeArrowheads="1"/>
          </p:cNvSpPr>
          <p:nvPr/>
        </p:nvSpPr>
        <p:spPr bwMode="auto">
          <a:xfrm>
            <a:off x="250825" y="1125538"/>
            <a:ext cx="3457575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s-ES" sz="3200">
                <a:hlinkClick r:id="rId2"/>
              </a:rPr>
              <a:t>ESTEBAN</a:t>
            </a:r>
            <a:endParaRPr lang="es-ES" sz="3200"/>
          </a:p>
          <a:p>
            <a:pPr algn="ctr">
              <a:spcBef>
                <a:spcPct val="50000"/>
              </a:spcBef>
              <a:defRPr/>
            </a:pPr>
            <a:endParaRPr lang="es-ES" sz="3200"/>
          </a:p>
        </p:txBody>
      </p:sp>
      <p:pic>
        <p:nvPicPr>
          <p:cNvPr id="53251" name="Picture 6" descr="100_049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3" y="188913"/>
            <a:ext cx="4416425" cy="331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0535" name="Text Box 7"/>
          <p:cNvSpPr txBox="1">
            <a:spLocks noChangeArrowheads="1"/>
          </p:cNvSpPr>
          <p:nvPr/>
        </p:nvSpPr>
        <p:spPr bwMode="auto">
          <a:xfrm>
            <a:off x="5364163" y="4508500"/>
            <a:ext cx="31670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s-ES" sz="3200">
                <a:hlinkClick r:id="rId4"/>
              </a:rPr>
              <a:t>JOSÉ</a:t>
            </a:r>
            <a:endParaRPr lang="es-ES" sz="3200"/>
          </a:p>
        </p:txBody>
      </p:sp>
      <p:pic>
        <p:nvPicPr>
          <p:cNvPr id="53253" name="Picture 9" descr="100_049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0825" y="3590925"/>
            <a:ext cx="4105275" cy="307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0538" name="Text Box 10"/>
          <p:cNvSpPr txBox="1">
            <a:spLocks noChangeArrowheads="1"/>
          </p:cNvSpPr>
          <p:nvPr/>
        </p:nvSpPr>
        <p:spPr bwMode="auto">
          <a:xfrm>
            <a:off x="4572000" y="5516563"/>
            <a:ext cx="4248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s-ES" sz="2400"/>
              <a:t>2º A Instituto de Astrabudua</a:t>
            </a:r>
          </a:p>
        </p:txBody>
      </p:sp>
      <p:cxnSp>
        <p:nvCxnSpPr>
          <p:cNvPr id="8" name="7 Conector recto"/>
          <p:cNvCxnSpPr/>
          <p:nvPr/>
        </p:nvCxnSpPr>
        <p:spPr>
          <a:xfrm>
            <a:off x="4643438" y="6021388"/>
            <a:ext cx="3744912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Text Box 2"/>
          <p:cNvSpPr txBox="1">
            <a:spLocks noChangeArrowheads="1"/>
          </p:cNvSpPr>
          <p:nvPr/>
        </p:nvSpPr>
        <p:spPr bwMode="auto">
          <a:xfrm>
            <a:off x="0" y="188913"/>
            <a:ext cx="91440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s-ES" sz="3200" b="1"/>
              <a:t>TAREA:</a:t>
            </a:r>
            <a:r>
              <a:rPr lang="es-ES" b="1"/>
              <a:t> </a:t>
            </a:r>
            <a:r>
              <a:rPr lang="es-ES" sz="2400" b="1">
                <a:solidFill>
                  <a:srgbClr val="FF0000"/>
                </a:solidFill>
                <a:hlinkClick r:id="rId2"/>
              </a:rPr>
              <a:t>Escribir un poema y recitarlo en clase</a:t>
            </a:r>
            <a:endParaRPr lang="es-ES" sz="2400" b="1"/>
          </a:p>
        </p:txBody>
      </p:sp>
      <p:pic>
        <p:nvPicPr>
          <p:cNvPr id="54275" name="Picture 3" descr="dia-mundial-el-trabajo-infantil-L-NSFKe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750" y="1052513"/>
            <a:ext cx="20193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6260" name="Text Box 4"/>
          <p:cNvSpPr txBox="1">
            <a:spLocks noChangeArrowheads="1"/>
          </p:cNvSpPr>
          <p:nvPr/>
        </p:nvSpPr>
        <p:spPr bwMode="auto">
          <a:xfrm>
            <a:off x="2843213" y="908050"/>
            <a:ext cx="6049962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s-ES" sz="1600" b="1"/>
              <a:t>ME PONGO EN LA PIEL DE UN NIÑO QUE ES EXPLOTADO EN EL SIGLO XXI</a:t>
            </a:r>
          </a:p>
        </p:txBody>
      </p:sp>
      <p:sp>
        <p:nvSpPr>
          <p:cNvPr id="96261" name="Text Box 5"/>
          <p:cNvSpPr txBox="1">
            <a:spLocks noChangeArrowheads="1"/>
          </p:cNvSpPr>
          <p:nvPr/>
        </p:nvSpPr>
        <p:spPr bwMode="auto">
          <a:xfrm>
            <a:off x="2916238" y="2060575"/>
            <a:ext cx="5976937" cy="400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s-ES" sz="1600" b="1">
                <a:solidFill>
                  <a:srgbClr val="008000"/>
                </a:solidFill>
              </a:rPr>
              <a:t>ACTIVIDAD 1:</a:t>
            </a:r>
            <a:r>
              <a:rPr lang="es-ES" sz="1600" b="1"/>
              <a:t> Leemos y escuchamos poemas (ejemplos)</a:t>
            </a:r>
          </a:p>
          <a:p>
            <a:pPr>
              <a:spcBef>
                <a:spcPct val="50000"/>
              </a:spcBef>
              <a:defRPr/>
            </a:pPr>
            <a:r>
              <a:rPr lang="es-ES" sz="1600" b="1">
                <a:solidFill>
                  <a:srgbClr val="008000"/>
                </a:solidFill>
              </a:rPr>
              <a:t>ACTIVIDAD 2:</a:t>
            </a:r>
            <a:r>
              <a:rPr lang="es-ES" sz="1600" b="1"/>
              <a:t> Buscamos en Internet información para el poema. </a:t>
            </a:r>
            <a:r>
              <a:rPr lang="es-ES" sz="1600" b="1">
                <a:hlinkClick r:id="rId4"/>
              </a:rPr>
              <a:t>Plantilla</a:t>
            </a:r>
            <a:r>
              <a:rPr lang="es-ES" sz="1600" b="1"/>
              <a:t> para recoger la información escrita</a:t>
            </a:r>
          </a:p>
          <a:p>
            <a:pPr>
              <a:spcBef>
                <a:spcPct val="50000"/>
              </a:spcBef>
              <a:defRPr/>
            </a:pPr>
            <a:r>
              <a:rPr lang="es-ES" sz="1600" b="1">
                <a:solidFill>
                  <a:srgbClr val="008000"/>
                </a:solidFill>
              </a:rPr>
              <a:t>ACTIVIDAD 3:</a:t>
            </a:r>
            <a:r>
              <a:rPr lang="es-ES" sz="1600" b="1"/>
              <a:t> Escribimos el poema. </a:t>
            </a:r>
            <a:r>
              <a:rPr lang="es-ES" sz="1600" b="1">
                <a:hlinkClick r:id="rId5"/>
              </a:rPr>
              <a:t>Orientaciones y plantilla de evaluación</a:t>
            </a:r>
            <a:endParaRPr lang="es-ES" sz="1600" b="1"/>
          </a:p>
          <a:p>
            <a:pPr>
              <a:spcBef>
                <a:spcPct val="50000"/>
              </a:spcBef>
              <a:defRPr/>
            </a:pPr>
            <a:r>
              <a:rPr lang="es-ES" sz="1600" b="1">
                <a:solidFill>
                  <a:srgbClr val="008000"/>
                </a:solidFill>
              </a:rPr>
              <a:t>ACTIVIDAD 4:</a:t>
            </a:r>
            <a:r>
              <a:rPr lang="es-ES" sz="1600" b="1"/>
              <a:t> Alto en el camino. Escribimos en nuestro </a:t>
            </a:r>
            <a:r>
              <a:rPr lang="es-ES" sz="1600" b="1">
                <a:hlinkClick r:id="rId6"/>
              </a:rPr>
              <a:t>diario de aprendizaje</a:t>
            </a:r>
            <a:endParaRPr lang="es-ES" sz="1600" b="1"/>
          </a:p>
          <a:p>
            <a:pPr>
              <a:spcBef>
                <a:spcPct val="50000"/>
              </a:spcBef>
              <a:defRPr/>
            </a:pPr>
            <a:r>
              <a:rPr lang="es-ES" sz="1600" b="1">
                <a:solidFill>
                  <a:srgbClr val="008000"/>
                </a:solidFill>
              </a:rPr>
              <a:t>ACTIVIDAD 5:</a:t>
            </a:r>
            <a:r>
              <a:rPr lang="es-ES" sz="1600" b="1"/>
              <a:t> Redactamos el poema definitivo</a:t>
            </a:r>
          </a:p>
          <a:p>
            <a:pPr>
              <a:spcBef>
                <a:spcPct val="50000"/>
              </a:spcBef>
              <a:defRPr/>
            </a:pPr>
            <a:r>
              <a:rPr lang="es-ES" sz="1600" b="1">
                <a:solidFill>
                  <a:srgbClr val="008000"/>
                </a:solidFill>
              </a:rPr>
              <a:t>ACTIVIDAD 6:</a:t>
            </a:r>
            <a:r>
              <a:rPr lang="es-ES" sz="1600" b="1"/>
              <a:t> Grabamos nuestro poema on-line. </a:t>
            </a:r>
            <a:r>
              <a:rPr lang="es-ES" sz="1600" b="1">
                <a:hlinkClick r:id="rId7"/>
              </a:rPr>
              <a:t>Tutorial</a:t>
            </a:r>
            <a:r>
              <a:rPr lang="es-ES" sz="1600" b="1"/>
              <a:t> y </a:t>
            </a:r>
            <a:r>
              <a:rPr lang="es-ES" sz="1600" b="1">
                <a:hlinkClick r:id="rId8"/>
              </a:rPr>
              <a:t>plantilla de evaluación </a:t>
            </a:r>
            <a:r>
              <a:rPr lang="es-ES" sz="1600" b="1"/>
              <a:t>de cómo recitar un poema</a:t>
            </a:r>
          </a:p>
          <a:p>
            <a:pPr>
              <a:spcBef>
                <a:spcPct val="50000"/>
              </a:spcBef>
              <a:defRPr/>
            </a:pPr>
            <a:r>
              <a:rPr lang="es-ES" sz="1600" b="1">
                <a:solidFill>
                  <a:srgbClr val="008000"/>
                </a:solidFill>
              </a:rPr>
              <a:t>ACTIVIDAD 7:</a:t>
            </a:r>
            <a:r>
              <a:rPr lang="es-ES" sz="1600" b="1"/>
              <a:t> Presentamos el poema a nuestros compañeros. </a:t>
            </a:r>
            <a:r>
              <a:rPr lang="es-ES" sz="1600" b="1">
                <a:hlinkClick r:id="rId8"/>
              </a:rPr>
              <a:t>Plantilla de evaluación </a:t>
            </a:r>
            <a:r>
              <a:rPr lang="es-ES" sz="1600" b="1"/>
              <a:t>de cómo recitar un poema</a:t>
            </a:r>
          </a:p>
        </p:txBody>
      </p:sp>
      <p:pic>
        <p:nvPicPr>
          <p:cNvPr id="54278" name="Picture 6" descr="EXplotacion_laboral_Bangladesh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07950" y="4437063"/>
            <a:ext cx="2771775" cy="184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9" name="Line 7"/>
          <p:cNvSpPr>
            <a:spLocks noChangeShapeType="1"/>
          </p:cNvSpPr>
          <p:nvPr/>
        </p:nvSpPr>
        <p:spPr bwMode="auto">
          <a:xfrm>
            <a:off x="2987675" y="1484313"/>
            <a:ext cx="5761038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>
            <a:prstShdw prst="shdw17" dist="17961" dir="2700000">
              <a:srgbClr val="990000"/>
            </a:prstShdw>
          </a:effectLst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43" name="Group 43"/>
          <p:cNvGraphicFramePr>
            <a:graphicFrameLocks noGrp="1"/>
          </p:cNvGraphicFramePr>
          <p:nvPr>
            <p:ph/>
          </p:nvPr>
        </p:nvGraphicFramePr>
        <p:xfrm>
          <a:off x="468313" y="182563"/>
          <a:ext cx="8229600" cy="6485850"/>
        </p:xfrm>
        <a:graphic>
          <a:graphicData uri="http://schemas.openxmlformats.org/drawingml/2006/table">
            <a:tbl>
              <a:tblPr/>
              <a:tblGrid>
                <a:gridCol w="4114800"/>
                <a:gridCol w="4114800"/>
              </a:tblGrid>
              <a:tr h="142617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s-ES" sz="7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257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s-E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Hoy me toca trabajar,</a:t>
                      </a:r>
                    </a:p>
                    <a:p>
                      <a:r>
                        <a:rPr lang="es-E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hoy yo tengo que currar,</a:t>
                      </a:r>
                    </a:p>
                    <a:p>
                      <a:r>
                        <a:rPr lang="es-E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 puedo faltar si no </a:t>
                      </a:r>
                    </a:p>
                    <a:p>
                      <a:r>
                        <a:rPr lang="es-E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mi jefe me puede castigar.</a:t>
                      </a:r>
                    </a:p>
                    <a:p>
                      <a:r>
                        <a:rPr lang="es-E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r>
                        <a:rPr lang="es-E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Hay veces que yo no quiero trabajar,</a:t>
                      </a:r>
                    </a:p>
                    <a:p>
                      <a:r>
                        <a:rPr lang="es-E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pero en casa tengo que ayudar,</a:t>
                      </a:r>
                    </a:p>
                    <a:p>
                      <a:r>
                        <a:rPr lang="es-E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porque solo con el sueldo de mi padre</a:t>
                      </a:r>
                    </a:p>
                    <a:p>
                      <a:r>
                        <a:rPr lang="es-E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la comida no llegará.</a:t>
                      </a:r>
                    </a:p>
                    <a:p>
                      <a:r>
                        <a:rPr lang="es-E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r>
                        <a:rPr lang="es-E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Hoy yo solo quería jugar,</a:t>
                      </a:r>
                    </a:p>
                    <a:p>
                      <a:r>
                        <a:rPr lang="es-E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brincar y descansar</a:t>
                      </a:r>
                    </a:p>
                    <a:p>
                      <a:r>
                        <a:rPr lang="es-E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mas está claro que mañana </a:t>
                      </a:r>
                    </a:p>
                    <a:p>
                      <a:r>
                        <a:rPr lang="es-E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prontito tengo que despertar.</a:t>
                      </a:r>
                    </a:p>
                    <a:p>
                      <a:r>
                        <a:rPr lang="es-E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r>
                        <a:rPr lang="es-E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Veo a los chicos ricos jugando </a:t>
                      </a:r>
                    </a:p>
                    <a:p>
                      <a:r>
                        <a:rPr lang="es-E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me da un poco de envidia </a:t>
                      </a:r>
                    </a:p>
                    <a:p>
                      <a:r>
                        <a:rPr lang="es-E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porque ya sé que nunca tendré su vida.</a:t>
                      </a:r>
                    </a:p>
                    <a:p>
                      <a:r>
                        <a:rPr lang="es-E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r>
                        <a:rPr lang="es-E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Hoy me toca descansar</a:t>
                      </a:r>
                    </a:p>
                    <a:p>
                      <a:r>
                        <a:rPr lang="es-E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una hora y, después, volver a currar .</a:t>
                      </a:r>
                    </a:p>
                    <a:p>
                      <a:r>
                        <a:rPr lang="es-E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r>
                        <a:rPr lang="es-E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Ahora intentaré dormir,</a:t>
                      </a:r>
                    </a:p>
                    <a:p>
                      <a:r>
                        <a:rPr lang="es-E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intentaré soñar</a:t>
                      </a:r>
                    </a:p>
                    <a:p>
                      <a:r>
                        <a:rPr lang="es-E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un sueño en el que yo no tenga que trabajar.</a:t>
                      </a:r>
                    </a:p>
                    <a:p>
                      <a:endParaRPr lang="es-ES" sz="12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s-ES" sz="14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Renan</a:t>
                      </a:r>
                      <a:r>
                        <a:rPr lang="es-ES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4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Magnata</a:t>
                      </a:r>
                      <a:r>
                        <a:rPr lang="es-ES" sz="14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2º ESO</a:t>
                      </a:r>
                      <a:endParaRPr lang="es-ES" sz="14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1138" name="Text Box 2"/>
          <p:cNvSpPr txBox="1">
            <a:spLocks noChangeArrowheads="1"/>
          </p:cNvSpPr>
          <p:nvPr/>
        </p:nvSpPr>
        <p:spPr bwMode="auto">
          <a:xfrm>
            <a:off x="755650" y="1628775"/>
            <a:ext cx="3743325" cy="4900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es-ES" sz="2400" b="1" dirty="0">
                <a:solidFill>
                  <a:srgbClr val="FF0000"/>
                </a:solidFill>
              </a:rPr>
              <a:t>TODO POR UN SUEÑO</a:t>
            </a:r>
          </a:p>
          <a:p>
            <a:pPr>
              <a:defRPr/>
            </a:pPr>
            <a:r>
              <a:rPr lang="es-ES" b="1" dirty="0"/>
              <a:t>Ya no ríe, solo llora, </a:t>
            </a:r>
          </a:p>
          <a:p>
            <a:pPr>
              <a:defRPr/>
            </a:pPr>
            <a:r>
              <a:rPr lang="es-ES" b="1" dirty="0"/>
              <a:t>a veces sonríe </a:t>
            </a:r>
          </a:p>
          <a:p>
            <a:pPr>
              <a:defRPr/>
            </a:pPr>
            <a:r>
              <a:rPr lang="es-ES" b="1" dirty="0"/>
              <a:t>a quien le ayuda.</a:t>
            </a:r>
          </a:p>
          <a:p>
            <a:pPr>
              <a:defRPr/>
            </a:pPr>
            <a:r>
              <a:rPr lang="es-ES" b="1" dirty="0"/>
              <a:t>Una brusca sacudida,</a:t>
            </a:r>
          </a:p>
          <a:p>
            <a:pPr>
              <a:defRPr/>
            </a:pPr>
            <a:r>
              <a:rPr lang="es-ES" b="1" dirty="0"/>
              <a:t>le quitó la alegría, </a:t>
            </a:r>
          </a:p>
          <a:p>
            <a:pPr>
              <a:defRPr/>
            </a:pPr>
            <a:r>
              <a:rPr lang="es-ES" b="1" dirty="0"/>
              <a:t>las ganas de vivir, </a:t>
            </a:r>
          </a:p>
          <a:p>
            <a:pPr>
              <a:defRPr/>
            </a:pPr>
            <a:r>
              <a:rPr lang="es-ES" b="1" dirty="0"/>
              <a:t>de seguir adelante.</a:t>
            </a:r>
          </a:p>
          <a:p>
            <a:pPr>
              <a:defRPr/>
            </a:pPr>
            <a:r>
              <a:rPr lang="es-ES" b="1" dirty="0"/>
              <a:t>Queda esperanza, </a:t>
            </a:r>
          </a:p>
          <a:p>
            <a:pPr>
              <a:defRPr/>
            </a:pPr>
            <a:r>
              <a:rPr lang="es-ES" b="1" dirty="0"/>
              <a:t>la tiene, la va a conseguir.</a:t>
            </a:r>
          </a:p>
          <a:p>
            <a:pPr>
              <a:defRPr/>
            </a:pPr>
            <a:r>
              <a:rPr lang="es-ES" b="1" dirty="0"/>
              <a:t>Sueña con un mundo nuevo,</a:t>
            </a:r>
          </a:p>
          <a:p>
            <a:pPr>
              <a:defRPr/>
            </a:pPr>
            <a:r>
              <a:rPr lang="es-ES" b="1" dirty="0"/>
              <a:t>sabe que lo va a conocer.</a:t>
            </a:r>
          </a:p>
          <a:p>
            <a:pPr>
              <a:defRPr/>
            </a:pPr>
            <a:r>
              <a:rPr lang="es-ES" b="1" dirty="0"/>
              <a:t>No se equivoca, </a:t>
            </a:r>
          </a:p>
          <a:p>
            <a:pPr>
              <a:defRPr/>
            </a:pPr>
            <a:r>
              <a:rPr lang="es-ES" b="1" dirty="0"/>
              <a:t>aquí estoy yo para ayudarle.</a:t>
            </a:r>
          </a:p>
          <a:p>
            <a:pPr algn="ctr" eaLnBrk="0" hangingPunct="0">
              <a:spcBef>
                <a:spcPct val="20000"/>
              </a:spcBef>
              <a:defRPr/>
            </a:pPr>
            <a:endParaRPr lang="es-ES" sz="1600" b="1" dirty="0"/>
          </a:p>
          <a:p>
            <a:pPr algn="ctr" eaLnBrk="0" hangingPunct="0">
              <a:spcBef>
                <a:spcPct val="20000"/>
              </a:spcBef>
              <a:defRPr/>
            </a:pPr>
            <a:r>
              <a:rPr lang="es-ES" sz="1600" b="1" dirty="0"/>
              <a:t>Autora: </a:t>
            </a:r>
            <a:r>
              <a:rPr lang="es-ES" sz="1600" b="1" dirty="0" err="1"/>
              <a:t>Yomara</a:t>
            </a:r>
            <a:r>
              <a:rPr lang="es-ES" sz="1600" b="1" dirty="0"/>
              <a:t> 1ª ESO</a:t>
            </a:r>
          </a:p>
          <a:p>
            <a:pPr>
              <a:defRPr/>
            </a:pPr>
            <a:endParaRPr lang="es-ES" sz="1600" b="1" dirty="0"/>
          </a:p>
        </p:txBody>
      </p:sp>
      <p:pic>
        <p:nvPicPr>
          <p:cNvPr id="55310" name="Picture 4" descr="Pilar Méndez, junto a tres niños haitianos del centro que visitó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8175" y="188913"/>
            <a:ext cx="1512888" cy="1376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311" name="14 CuadroTexto"/>
          <p:cNvSpPr txBox="1">
            <a:spLocks noChangeArrowheads="1"/>
          </p:cNvSpPr>
          <p:nvPr/>
        </p:nvSpPr>
        <p:spPr bwMode="auto">
          <a:xfrm>
            <a:off x="5651500" y="549275"/>
            <a:ext cx="20161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pic>
        <p:nvPicPr>
          <p:cNvPr id="55312" name="Picture 45" descr="http://www.periodistasagrarios.com.ar/img/tabaco%20trabajo%20infantil%20juju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88640"/>
            <a:ext cx="2087563" cy="138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CuadroTexto"/>
          <p:cNvSpPr txBox="1"/>
          <p:nvPr/>
        </p:nvSpPr>
        <p:spPr>
          <a:xfrm>
            <a:off x="6804248" y="620688"/>
            <a:ext cx="13681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 err="1" smtClean="0">
                <a:hlinkClick r:id="rId4"/>
              </a:rPr>
              <a:t>Renan</a:t>
            </a:r>
            <a:r>
              <a:rPr lang="es-ES" dirty="0" smtClean="0">
                <a:hlinkClick r:id="rId4"/>
              </a:rPr>
              <a:t> recitando el poema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511550"/>
            <a:ext cx="4500563" cy="334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23" name="Text Box 8"/>
          <p:cNvSpPr txBox="1">
            <a:spLocks noChangeArrowheads="1"/>
          </p:cNvSpPr>
          <p:nvPr/>
        </p:nvSpPr>
        <p:spPr bwMode="auto">
          <a:xfrm>
            <a:off x="207963" y="690563"/>
            <a:ext cx="8728075" cy="3344862"/>
          </a:xfrm>
          <a:prstGeom prst="rect">
            <a:avLst/>
          </a:prstGeom>
          <a:solidFill>
            <a:srgbClr val="DEDBC8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854C24"/>
            </a:prstShdw>
          </a:effectLst>
        </p:spPr>
        <p:txBody>
          <a:bodyPr lIns="91430" tIns="45715" rIns="91430" bIns="45715"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None/>
            </a:pPr>
            <a:endParaRPr lang="es-ES" sz="2400" b="1"/>
          </a:p>
          <a:p>
            <a:pPr>
              <a:spcBef>
                <a:spcPct val="50000"/>
              </a:spcBef>
              <a:buClr>
                <a:schemeClr val="bg1"/>
              </a:buClr>
              <a:buFont typeface="Wingdings" pitchFamily="2" charset="2"/>
              <a:buNone/>
            </a:pPr>
            <a:r>
              <a:rPr lang="es-ES" b="1">
                <a:solidFill>
                  <a:srgbClr val="FF0000"/>
                </a:solidFill>
              </a:rPr>
              <a:t>ACTIVIDAD 1:</a:t>
            </a:r>
            <a:r>
              <a:rPr lang="es-ES" b="1"/>
              <a:t> Escuchamos canciones sobre el fenómeno de la inmigración (ejemplos, modelos)</a:t>
            </a:r>
          </a:p>
          <a:p>
            <a:pPr>
              <a:spcBef>
                <a:spcPct val="50000"/>
              </a:spcBef>
              <a:buClr>
                <a:schemeClr val="bg1"/>
              </a:buClr>
              <a:buFont typeface="Wingdings" pitchFamily="2" charset="2"/>
              <a:buNone/>
            </a:pPr>
            <a:r>
              <a:rPr lang="es-ES" b="1">
                <a:solidFill>
                  <a:srgbClr val="FF0000"/>
                </a:solidFill>
              </a:rPr>
              <a:t>ACTIVIDAD 2:</a:t>
            </a:r>
            <a:r>
              <a:rPr lang="es-ES" b="1"/>
              <a:t> Escribimos la letra de nuestra canción. </a:t>
            </a:r>
            <a:r>
              <a:rPr lang="es-ES" b="1">
                <a:hlinkClick r:id="rId3"/>
              </a:rPr>
              <a:t>Orientaciones</a:t>
            </a:r>
            <a:endParaRPr lang="es-ES" b="1"/>
          </a:p>
          <a:p>
            <a:pPr>
              <a:spcBef>
                <a:spcPct val="50000"/>
              </a:spcBef>
              <a:buClr>
                <a:schemeClr val="bg1"/>
              </a:buClr>
              <a:buFont typeface="Wingdings" pitchFamily="2" charset="2"/>
              <a:buNone/>
            </a:pPr>
            <a:r>
              <a:rPr lang="es-ES" b="1">
                <a:solidFill>
                  <a:srgbClr val="FF0000"/>
                </a:solidFill>
              </a:rPr>
              <a:t>ACTIVIDAD 3:</a:t>
            </a:r>
            <a:r>
              <a:rPr lang="es-ES" b="1"/>
              <a:t> Alto en el camino. Escribimos en nuestro </a:t>
            </a:r>
            <a:r>
              <a:rPr lang="es-ES" b="1">
                <a:hlinkClick r:id="rId4"/>
              </a:rPr>
              <a:t>diario de aprendizaje</a:t>
            </a:r>
            <a:endParaRPr lang="es-ES" b="1"/>
          </a:p>
          <a:p>
            <a:pPr>
              <a:spcBef>
                <a:spcPct val="50000"/>
              </a:spcBef>
              <a:buClr>
                <a:schemeClr val="bg1"/>
              </a:buClr>
              <a:buFont typeface="Wingdings" pitchFamily="2" charset="2"/>
              <a:buNone/>
            </a:pPr>
            <a:r>
              <a:rPr lang="es-ES" b="1">
                <a:solidFill>
                  <a:srgbClr val="FF0000"/>
                </a:solidFill>
              </a:rPr>
              <a:t>ACTIVIDAD  4:</a:t>
            </a:r>
            <a:r>
              <a:rPr lang="es-ES" sz="1500" b="1"/>
              <a:t> </a:t>
            </a:r>
            <a:r>
              <a:rPr lang="es-ES" b="1"/>
              <a:t> Redactamos el texto definitivo de nuestra canción. </a:t>
            </a:r>
            <a:r>
              <a:rPr lang="es-ES" b="1">
                <a:hlinkClick r:id="rId3"/>
              </a:rPr>
              <a:t>Orientaciones</a:t>
            </a:r>
            <a:r>
              <a:rPr lang="es-ES" b="1"/>
              <a:t> y </a:t>
            </a:r>
            <a:r>
              <a:rPr lang="es-ES" b="1">
                <a:hlinkClick r:id="rId5"/>
              </a:rPr>
              <a:t>plantilla de evaluación</a:t>
            </a:r>
            <a:endParaRPr lang="es-ES" b="1"/>
          </a:p>
          <a:p>
            <a:pPr>
              <a:spcBef>
                <a:spcPct val="50000"/>
              </a:spcBef>
              <a:buClr>
                <a:schemeClr val="bg1"/>
              </a:buClr>
              <a:buFont typeface="Wingdings" pitchFamily="2" charset="2"/>
              <a:buNone/>
            </a:pPr>
            <a:r>
              <a:rPr lang="es-ES" b="1">
                <a:solidFill>
                  <a:srgbClr val="FF0000"/>
                </a:solidFill>
              </a:rPr>
              <a:t>ACTIVIDAD  5:</a:t>
            </a:r>
            <a:r>
              <a:rPr lang="es-ES" b="1"/>
              <a:t> Terminamos nuestra canción y ensayamos antes de cantarla ante los compañeros de la clase. </a:t>
            </a:r>
            <a:r>
              <a:rPr lang="es-ES" b="1">
                <a:hlinkClick r:id="rId5"/>
              </a:rPr>
              <a:t>Plantilla de evaluación</a:t>
            </a:r>
            <a:endParaRPr lang="es-ES" b="1"/>
          </a:p>
        </p:txBody>
      </p:sp>
      <p:sp>
        <p:nvSpPr>
          <p:cNvPr id="56324" name="Text Box 8"/>
          <p:cNvSpPr txBox="1">
            <a:spLocks noChangeArrowheads="1"/>
          </p:cNvSpPr>
          <p:nvPr/>
        </p:nvSpPr>
        <p:spPr bwMode="auto">
          <a:xfrm>
            <a:off x="4572000" y="5530850"/>
            <a:ext cx="4572000" cy="811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2400" b="1"/>
              <a:t>SIEMPRE CON ACTIVIDADES </a:t>
            </a:r>
            <a:r>
              <a:rPr lang="es-ES" sz="2400" b="1">
                <a:solidFill>
                  <a:srgbClr val="336600"/>
                </a:solidFill>
              </a:rPr>
              <a:t>CONTEXTUALIZADAS</a:t>
            </a:r>
          </a:p>
        </p:txBody>
      </p:sp>
      <p:sp>
        <p:nvSpPr>
          <p:cNvPr id="56325" name="Text Box 4"/>
          <p:cNvSpPr txBox="1">
            <a:spLocks noChangeArrowheads="1"/>
          </p:cNvSpPr>
          <p:nvPr/>
        </p:nvSpPr>
        <p:spPr bwMode="auto">
          <a:xfrm>
            <a:off x="0" y="0"/>
            <a:ext cx="9144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3200" b="1"/>
              <a:t> </a:t>
            </a:r>
            <a:r>
              <a:rPr lang="es-ES" sz="3200" b="1">
                <a:solidFill>
                  <a:srgbClr val="FF0000"/>
                </a:solidFill>
              </a:rPr>
              <a:t>TAREA:</a:t>
            </a:r>
            <a:r>
              <a:rPr lang="es-ES" sz="3200" b="1"/>
              <a:t> </a:t>
            </a:r>
            <a:r>
              <a:rPr lang="es-ES" sz="2200" b="1"/>
              <a:t>ESCRIBIR Y CANTAR UNA CANCIÓN</a:t>
            </a:r>
            <a:endParaRPr lang="es-ES" sz="2400" b="1"/>
          </a:p>
        </p:txBody>
      </p:sp>
      <p:sp>
        <p:nvSpPr>
          <p:cNvPr id="56326" name="Text Box 6"/>
          <p:cNvSpPr txBox="1">
            <a:spLocks noChangeArrowheads="1"/>
          </p:cNvSpPr>
          <p:nvPr/>
        </p:nvSpPr>
        <p:spPr bwMode="auto">
          <a:xfrm>
            <a:off x="4976813" y="4216400"/>
            <a:ext cx="3802062" cy="54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945" tIns="41473" rIns="82945" bIns="41473">
            <a:spAutoFit/>
          </a:bodyPr>
          <a:lstStyle/>
          <a:p>
            <a:pPr algn="ctr" defTabSz="828675" hangingPunct="0">
              <a:lnSpc>
                <a:spcPct val="93000"/>
              </a:lnSpc>
              <a:spcBef>
                <a:spcPct val="500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s-ES" sz="1600" b="1"/>
              <a:t>GRABAR LAS CANCIONES Y SUBIRLAS A VIMEO</a:t>
            </a:r>
          </a:p>
        </p:txBody>
      </p:sp>
      <p:sp>
        <p:nvSpPr>
          <p:cNvPr id="56327" name="10 CuadroTexto"/>
          <p:cNvSpPr txBox="1">
            <a:spLocks noChangeArrowheads="1"/>
          </p:cNvSpPr>
          <p:nvPr/>
        </p:nvSpPr>
        <p:spPr bwMode="auto">
          <a:xfrm>
            <a:off x="5435600" y="4797425"/>
            <a:ext cx="2520950" cy="579438"/>
          </a:xfrm>
          <a:prstGeom prst="rect">
            <a:avLst/>
          </a:prstGeom>
          <a:solidFill>
            <a:srgbClr val="AEA77A"/>
          </a:solidFill>
          <a:ln w="9525">
            <a:noFill/>
            <a:miter lim="800000"/>
            <a:headEnd/>
            <a:tailEnd/>
          </a:ln>
        </p:spPr>
        <p:txBody>
          <a:bodyPr lIns="91430" tIns="45715" rIns="91430" bIns="45715">
            <a:spAutoFit/>
          </a:bodyPr>
          <a:lstStyle/>
          <a:p>
            <a:pPr algn="ctr"/>
            <a:r>
              <a:rPr lang="es-ES" sz="3200" b="1">
                <a:hlinkClick r:id="rId6"/>
              </a:rPr>
              <a:t>VIMEO</a:t>
            </a:r>
            <a:endParaRPr lang="es-ES" sz="32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4" descr="Dibuj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0200" y="1824038"/>
            <a:ext cx="5003800" cy="307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1797" name="Text Box 5"/>
          <p:cNvSpPr txBox="1">
            <a:spLocks noChangeArrowheads="1"/>
          </p:cNvSpPr>
          <p:nvPr/>
        </p:nvSpPr>
        <p:spPr bwMode="auto">
          <a:xfrm>
            <a:off x="684213" y="549275"/>
            <a:ext cx="27352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endParaRPr lang="es-ES"/>
          </a:p>
        </p:txBody>
      </p:sp>
      <p:sp>
        <p:nvSpPr>
          <p:cNvPr id="161799" name="Text Box 7"/>
          <p:cNvSpPr txBox="1">
            <a:spLocks noChangeArrowheads="1"/>
          </p:cNvSpPr>
          <p:nvPr/>
        </p:nvSpPr>
        <p:spPr bwMode="auto">
          <a:xfrm>
            <a:off x="323850" y="476250"/>
            <a:ext cx="4248150" cy="591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>
              <a:defRPr/>
            </a:pPr>
            <a:endParaRPr lang="es-ES_tradnl"/>
          </a:p>
          <a:p>
            <a:pPr>
              <a:defRPr/>
            </a:pPr>
            <a:r>
              <a:rPr lang="es-ES_tradnl"/>
              <a:t>(Con música de la canción Color esperanza)</a:t>
            </a:r>
          </a:p>
          <a:p>
            <a:pPr>
              <a:defRPr/>
            </a:pPr>
            <a:r>
              <a:rPr lang="es-ES_tradnl"/>
              <a:t> </a:t>
            </a:r>
            <a:endParaRPr lang="es-ES_tradnl" b="1"/>
          </a:p>
          <a:p>
            <a:pPr>
              <a:defRPr/>
            </a:pPr>
            <a:r>
              <a:rPr lang="es-ES_tradnl" sz="1000" b="1"/>
              <a:t>Sé que lo imposible se puede lograr</a:t>
            </a:r>
          </a:p>
          <a:p>
            <a:pPr>
              <a:defRPr/>
            </a:pPr>
            <a:r>
              <a:rPr lang="es-ES_tradnl" sz="1000" b="1"/>
              <a:t>Estoy cansado de nunca ver paz,</a:t>
            </a:r>
          </a:p>
          <a:p>
            <a:pPr>
              <a:defRPr/>
            </a:pPr>
            <a:r>
              <a:rPr lang="es-ES_tradnl" sz="1000" b="1"/>
              <a:t>Y caminar, bajo el conflicto sin parar.</a:t>
            </a:r>
          </a:p>
          <a:p>
            <a:pPr>
              <a:defRPr/>
            </a:pPr>
            <a:r>
              <a:rPr lang="es-ES_tradnl" sz="1000" b="1"/>
              <a:t>(alto) Sé que en mi vida algo puede cambiar </a:t>
            </a:r>
          </a:p>
          <a:p>
            <a:pPr>
              <a:defRPr/>
            </a:pPr>
            <a:r>
              <a:rPr lang="es-ES_tradnl" sz="1000" b="1"/>
              <a:t>Me siento débil y quiero llorar,</a:t>
            </a:r>
          </a:p>
          <a:p>
            <a:pPr>
              <a:defRPr/>
            </a:pPr>
            <a:r>
              <a:rPr lang="es-ES_tradnl" sz="1000" b="1"/>
              <a:t>Quiero volar y así encontrar otro lugar</a:t>
            </a:r>
          </a:p>
          <a:p>
            <a:pPr>
              <a:defRPr/>
            </a:pPr>
            <a:r>
              <a:rPr lang="es-ES_tradnl" sz="1000" b="1"/>
              <a:t>Saber que se puede, coger la maleta, </a:t>
            </a:r>
          </a:p>
          <a:p>
            <a:pPr>
              <a:defRPr/>
            </a:pPr>
            <a:r>
              <a:rPr lang="es-ES_tradnl" sz="1000" b="1"/>
              <a:t>Comprar un billete a otro continente,</a:t>
            </a:r>
          </a:p>
          <a:p>
            <a:pPr>
              <a:defRPr/>
            </a:pPr>
            <a:r>
              <a:rPr lang="es-ES_tradnl" sz="1000" b="1"/>
              <a:t>Mejorar tu vida, buscar un trabajo, </a:t>
            </a:r>
          </a:p>
          <a:p>
            <a:pPr>
              <a:defRPr/>
            </a:pPr>
            <a:r>
              <a:rPr lang="es-ES_tradnl" sz="1000" b="1"/>
              <a:t>Ayudar a tus padres lejanos a ti.</a:t>
            </a:r>
          </a:p>
          <a:p>
            <a:pPr>
              <a:defRPr/>
            </a:pPr>
            <a:r>
              <a:rPr lang="es-ES_tradnl" sz="1000" b="1"/>
              <a:t>Ooh...</a:t>
            </a:r>
          </a:p>
          <a:p>
            <a:pPr>
              <a:defRPr/>
            </a:pPr>
            <a:r>
              <a:rPr lang="es-ES_tradnl" sz="1000" b="1"/>
              <a:t>Es una ilusión que yo quiero lograr,</a:t>
            </a:r>
          </a:p>
          <a:p>
            <a:pPr>
              <a:defRPr/>
            </a:pPr>
            <a:r>
              <a:rPr lang="es-ES_tradnl" sz="1000" b="1"/>
              <a:t>Marchar a España y no regresar,</a:t>
            </a:r>
          </a:p>
          <a:p>
            <a:pPr>
              <a:defRPr/>
            </a:pPr>
            <a:r>
              <a:rPr lang="es-ES_tradnl" sz="1000" b="1"/>
              <a:t>Y así se hará, haré mi sueño realidad.</a:t>
            </a:r>
          </a:p>
          <a:p>
            <a:pPr>
              <a:defRPr/>
            </a:pPr>
            <a:r>
              <a:rPr lang="es-ES_tradnl" sz="1000" b="1"/>
              <a:t>(alto) Ya llegué al sitio del que tanto hablé, </a:t>
            </a:r>
          </a:p>
          <a:p>
            <a:pPr>
              <a:defRPr/>
            </a:pPr>
            <a:r>
              <a:rPr lang="es-ES_tradnl" sz="1000" b="1"/>
              <a:t>Pensé que todo me iba a ir muy bien,</a:t>
            </a:r>
          </a:p>
          <a:p>
            <a:pPr>
              <a:defRPr/>
            </a:pPr>
            <a:r>
              <a:rPr lang="es-ES_tradnl" sz="1000" b="1"/>
              <a:t>Me equivoqué, no fue como yo imaginé.</a:t>
            </a:r>
          </a:p>
          <a:p>
            <a:pPr>
              <a:defRPr/>
            </a:pPr>
            <a:r>
              <a:rPr lang="es-ES_tradnl" sz="1000" b="1"/>
              <a:t>Me sentí tan perdido, como un pez en un gran mar.</a:t>
            </a:r>
          </a:p>
          <a:p>
            <a:pPr>
              <a:defRPr/>
            </a:pPr>
            <a:r>
              <a:rPr lang="es-ES_tradnl" sz="1000" b="1"/>
              <a:t>Saber que se puede, coger la maleta, </a:t>
            </a:r>
          </a:p>
          <a:p>
            <a:pPr>
              <a:defRPr/>
            </a:pPr>
            <a:r>
              <a:rPr lang="es-ES_tradnl" sz="1000" b="1"/>
              <a:t>Comprar un billete a otro continente,</a:t>
            </a:r>
          </a:p>
          <a:p>
            <a:pPr>
              <a:defRPr/>
            </a:pPr>
            <a:r>
              <a:rPr lang="es-ES_tradnl" sz="1000" b="1"/>
              <a:t>Mejorar tu vida, buscar un trabajo, </a:t>
            </a:r>
          </a:p>
          <a:p>
            <a:pPr>
              <a:defRPr/>
            </a:pPr>
            <a:r>
              <a:rPr lang="es-ES_tradnl" sz="1000" b="1"/>
              <a:t>Ayudar a tus padres lejanos a ti. (x2)</a:t>
            </a:r>
          </a:p>
          <a:p>
            <a:pPr>
              <a:defRPr/>
            </a:pPr>
            <a:r>
              <a:rPr lang="es-ES_tradnl" sz="1000" b="1"/>
              <a:t>Me arrepentí, quise irme, pero al fin le encontré.</a:t>
            </a:r>
          </a:p>
          <a:p>
            <a:pPr>
              <a:defRPr/>
            </a:pPr>
            <a:r>
              <a:rPr lang="es-ES_tradnl" sz="1000" b="1"/>
              <a:t>Ya tengo trabajo, familia y hogar</a:t>
            </a:r>
          </a:p>
          <a:p>
            <a:pPr>
              <a:defRPr/>
            </a:pPr>
            <a:r>
              <a:rPr lang="es-ES_tradnl" sz="1000" b="1"/>
              <a:t>Y ganó dinero ya puedo ayudar</a:t>
            </a:r>
          </a:p>
          <a:p>
            <a:pPr>
              <a:defRPr/>
            </a:pPr>
            <a:r>
              <a:rPr lang="es-ES_tradnl" sz="1000" b="1"/>
              <a:t>Mi vida ha cambiado no me puedo quejar </a:t>
            </a:r>
          </a:p>
          <a:p>
            <a:pPr>
              <a:defRPr/>
            </a:pPr>
            <a:r>
              <a:rPr lang="es-ES_tradnl" sz="1000" b="1"/>
              <a:t>Nos enamoramos, rehice mi vida, </a:t>
            </a:r>
          </a:p>
          <a:p>
            <a:pPr>
              <a:defRPr/>
            </a:pPr>
            <a:r>
              <a:rPr lang="es-ES_tradnl" sz="1000" b="1"/>
              <a:t>Fue un cambio muy grande, ahora soy feliz</a:t>
            </a:r>
          </a:p>
          <a:p>
            <a:pPr>
              <a:defRPr/>
            </a:pPr>
            <a:r>
              <a:rPr lang="es-ES_tradnl" sz="1000" b="1"/>
              <a:t>Ya tengo trabajo, familia y hogar</a:t>
            </a:r>
          </a:p>
          <a:p>
            <a:pPr>
              <a:defRPr/>
            </a:pPr>
            <a:r>
              <a:rPr lang="es-ES_tradnl" sz="1000" b="1"/>
              <a:t>Y ganó dinero ya puedo ayudar</a:t>
            </a:r>
          </a:p>
          <a:p>
            <a:pPr>
              <a:defRPr/>
            </a:pPr>
            <a:r>
              <a:rPr lang="es-ES_tradnl" sz="1000" b="1"/>
              <a:t>Mi vida ha cambiado no me puedo quejar </a:t>
            </a:r>
          </a:p>
        </p:txBody>
      </p:sp>
      <p:sp>
        <p:nvSpPr>
          <p:cNvPr id="57349" name="WordArt 8"/>
          <p:cNvSpPr>
            <a:spLocks noChangeArrowheads="1" noChangeShapeType="1" noTextEdit="1"/>
          </p:cNvSpPr>
          <p:nvPr/>
        </p:nvSpPr>
        <p:spPr bwMode="auto">
          <a:xfrm>
            <a:off x="179388" y="188913"/>
            <a:ext cx="4716462" cy="4762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s-ES" sz="3600" kern="10">
                <a:ln w="1587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CCFF"/>
                </a:solidFill>
                <a:latin typeface="Arial Black"/>
              </a:rPr>
              <a:t>UN SUEÑO CUMPLIDO</a:t>
            </a:r>
          </a:p>
        </p:txBody>
      </p:sp>
      <p:sp>
        <p:nvSpPr>
          <p:cNvPr id="161801" name="Text Box 9"/>
          <p:cNvSpPr txBox="1">
            <a:spLocks noChangeArrowheads="1"/>
          </p:cNvSpPr>
          <p:nvPr/>
        </p:nvSpPr>
        <p:spPr bwMode="auto">
          <a:xfrm>
            <a:off x="3851275" y="5229225"/>
            <a:ext cx="4897438" cy="779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s-ES">
                <a:hlinkClick r:id="rId3"/>
              </a:rPr>
              <a:t>Un sueño cumplido</a:t>
            </a:r>
            <a:endParaRPr lang="es-ES"/>
          </a:p>
          <a:p>
            <a:pPr algn="ctr">
              <a:spcBef>
                <a:spcPct val="50000"/>
              </a:spcBef>
              <a:defRPr/>
            </a:pPr>
            <a:r>
              <a:rPr lang="es-ES"/>
              <a:t> 4º A Colegio Ayalde</a:t>
            </a:r>
          </a:p>
        </p:txBody>
      </p:sp>
      <p:sp>
        <p:nvSpPr>
          <p:cNvPr id="161802" name="Text Box 10"/>
          <p:cNvSpPr txBox="1">
            <a:spLocks noChangeArrowheads="1"/>
          </p:cNvSpPr>
          <p:nvPr/>
        </p:nvSpPr>
        <p:spPr bwMode="auto">
          <a:xfrm>
            <a:off x="5435600" y="549275"/>
            <a:ext cx="33115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s-ES" sz="2400" b="1"/>
              <a:t>Sobre la inmigración</a:t>
            </a:r>
          </a:p>
        </p:txBody>
      </p:sp>
      <p:sp>
        <p:nvSpPr>
          <p:cNvPr id="161803" name="Line 11"/>
          <p:cNvSpPr>
            <a:spLocks noChangeShapeType="1"/>
          </p:cNvSpPr>
          <p:nvPr/>
        </p:nvSpPr>
        <p:spPr bwMode="auto">
          <a:xfrm>
            <a:off x="5435600" y="1125538"/>
            <a:ext cx="33845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>
            <a:prstShdw prst="shdw17" dist="17961" dir="2700000">
              <a:schemeClr val="tx1">
                <a:gamma/>
                <a:shade val="60000"/>
                <a:invGamma/>
              </a:schemeClr>
            </a:prstShdw>
          </a:effectLst>
        </p:spPr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4" name="Text Box 4"/>
          <p:cNvSpPr txBox="1">
            <a:spLocks noChangeArrowheads="1"/>
          </p:cNvSpPr>
          <p:nvPr/>
        </p:nvSpPr>
        <p:spPr bwMode="auto">
          <a:xfrm>
            <a:off x="5076056" y="5805264"/>
            <a:ext cx="3276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s-ES" dirty="0"/>
              <a:t>2º A </a:t>
            </a:r>
            <a:r>
              <a:rPr lang="es-ES" dirty="0" smtClean="0"/>
              <a:t>Instituto </a:t>
            </a:r>
            <a:r>
              <a:rPr lang="es-ES" dirty="0"/>
              <a:t>de </a:t>
            </a:r>
            <a:r>
              <a:rPr lang="es-ES" dirty="0" err="1"/>
              <a:t>Astrabudua</a:t>
            </a:r>
            <a:endParaRPr lang="es-ES" dirty="0"/>
          </a:p>
        </p:txBody>
      </p:sp>
      <p:sp>
        <p:nvSpPr>
          <p:cNvPr id="153605" name="Text Box 5"/>
          <p:cNvSpPr txBox="1">
            <a:spLocks noChangeArrowheads="1"/>
          </p:cNvSpPr>
          <p:nvPr/>
        </p:nvSpPr>
        <p:spPr bwMode="auto">
          <a:xfrm>
            <a:off x="395288" y="188913"/>
            <a:ext cx="4032250" cy="644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es-ES" sz="1600"/>
              <a:t>DALE CHARO:CHE CHE CHEKA CHEKA VAMONOS A GRAN BRETAÑA SHORE</a:t>
            </a:r>
          </a:p>
          <a:p>
            <a:pPr>
              <a:defRPr/>
            </a:pPr>
            <a:r>
              <a:rPr lang="es-ES" sz="1600"/>
              <a:t>UNA TARDE DE ABRIL VI A UNA CUADRILLA JUVENIL QUE TRABAJABA EN LA FABRICA TEXTIL.</a:t>
            </a:r>
          </a:p>
          <a:p>
            <a:pPr>
              <a:defRPr/>
            </a:pPr>
            <a:r>
              <a:rPr lang="es-ES" sz="1600"/>
              <a:t>ESO ES EL TRABAJADOR JUVENIL ELLOS NO SABEN SI REIR O SUFRIR YO ME QUIERO MORIR PORQUE NO ME GUSTA VERLOS SUFRIR.</a:t>
            </a:r>
          </a:p>
          <a:p>
            <a:pPr>
              <a:defRPr/>
            </a:pPr>
            <a:r>
              <a:rPr lang="es-ES" sz="1600"/>
              <a:t>SI FUERA POR MI DARIA LO MEJOR DE MI TIRIRIRIRIRIRI</a:t>
            </a:r>
          </a:p>
          <a:p>
            <a:pPr>
              <a:defRPr/>
            </a:pPr>
            <a:r>
              <a:rPr lang="es-ES" sz="1600"/>
              <a:t>EL TRABAJO JUVENIL ES  LO PEOR QUE TE PUEDDE PASAR A TI TIRIRIRIRI</a:t>
            </a:r>
          </a:p>
          <a:p>
            <a:pPr>
              <a:defRPr/>
            </a:pPr>
            <a:r>
              <a:rPr lang="es-ES" sz="1600"/>
              <a:t>SI QUIERES VETE AHÍ Y NO LES DEJES SUFRIR AHÍ TIRIRIRIR</a:t>
            </a:r>
          </a:p>
          <a:p>
            <a:pPr>
              <a:defRPr/>
            </a:pPr>
            <a:r>
              <a:rPr lang="es-ES" sz="1600"/>
              <a:t>SI QUIERES APRENDER LO QUE ESTAN HACIENDO AHÍ VETE PARA ALLI TIRIRIRIR</a:t>
            </a:r>
          </a:p>
          <a:p>
            <a:pPr>
              <a:defRPr/>
            </a:pPr>
            <a:r>
              <a:rPr lang="es-ES" sz="1600"/>
              <a:t>AHÍ AHÍ VETE A LA WIKI Y YA VERAS LO QUE HAY AHI TIRIRIRIR</a:t>
            </a:r>
          </a:p>
          <a:p>
            <a:pPr>
              <a:defRPr/>
            </a:pPr>
            <a:r>
              <a:rPr lang="es-ES" sz="1600"/>
              <a:t>ESTO ES DE MI Y TE LO DEDICO A TI CON TODO MI CORAZON PATI TIRIRIRIRIRIRIRIIR Y QUIEN ME LO NIEGE QUE SE VAYA PARA AHÍ TIRIRIRI</a:t>
            </a:r>
          </a:p>
        </p:txBody>
      </p:sp>
      <p:sp>
        <p:nvSpPr>
          <p:cNvPr id="58373" name="Text Box 5"/>
          <p:cNvSpPr txBox="1">
            <a:spLocks noChangeArrowheads="1"/>
          </p:cNvSpPr>
          <p:nvPr/>
        </p:nvSpPr>
        <p:spPr bwMode="auto">
          <a:xfrm>
            <a:off x="5219700" y="404813"/>
            <a:ext cx="331311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s-ES"/>
          </a:p>
        </p:txBody>
      </p:sp>
      <p:sp>
        <p:nvSpPr>
          <p:cNvPr id="161802" name="Text Box 10"/>
          <p:cNvSpPr txBox="1">
            <a:spLocks noChangeArrowheads="1"/>
          </p:cNvSpPr>
          <p:nvPr/>
        </p:nvSpPr>
        <p:spPr bwMode="auto">
          <a:xfrm>
            <a:off x="4787900" y="549275"/>
            <a:ext cx="395922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2400" b="1"/>
              <a:t>Sobre el trabajo infantil en la actualidad</a:t>
            </a:r>
          </a:p>
        </p:txBody>
      </p:sp>
      <p:sp>
        <p:nvSpPr>
          <p:cNvPr id="58375" name="Line 7"/>
          <p:cNvSpPr>
            <a:spLocks noChangeShapeType="1"/>
          </p:cNvSpPr>
          <p:nvPr/>
        </p:nvSpPr>
        <p:spPr bwMode="auto">
          <a:xfrm>
            <a:off x="5076825" y="1412875"/>
            <a:ext cx="338455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>
            <a:prstShdw prst="shdw17" dist="17961" dir="2700000">
              <a:schemeClr val="tx1">
                <a:gamma/>
                <a:shade val="60000"/>
                <a:invGamma/>
              </a:schemeClr>
            </a:prstShdw>
          </a:effectLst>
        </p:spPr>
        <p:txBody>
          <a:bodyPr/>
          <a:lstStyle/>
          <a:p>
            <a:endParaRPr lang="es-ES"/>
          </a:p>
        </p:txBody>
      </p:sp>
      <p:pic>
        <p:nvPicPr>
          <p:cNvPr id="7" name="6 Imagen" descr="Dibuj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44008" y="2276872"/>
            <a:ext cx="4355976" cy="2171160"/>
          </a:xfrm>
          <a:prstGeom prst="rect">
            <a:avLst/>
          </a:prstGeom>
        </p:spPr>
      </p:pic>
      <p:sp>
        <p:nvSpPr>
          <p:cNvPr id="8" name="7 CuadroTexto"/>
          <p:cNvSpPr txBox="1"/>
          <p:nvPr/>
        </p:nvSpPr>
        <p:spPr>
          <a:xfrm>
            <a:off x="5004048" y="4797152"/>
            <a:ext cx="3600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>
                <a:hlinkClick r:id="rId3"/>
              </a:rPr>
              <a:t>Jessica, </a:t>
            </a:r>
            <a:r>
              <a:rPr lang="es-ES" dirty="0" err="1" smtClean="0">
                <a:hlinkClick r:id="rId3"/>
              </a:rPr>
              <a:t>Yomara</a:t>
            </a:r>
            <a:r>
              <a:rPr lang="es-ES" dirty="0" smtClean="0">
                <a:hlinkClick r:id="rId3"/>
              </a:rPr>
              <a:t>, Vanesa y Charo</a:t>
            </a:r>
            <a:endParaRPr lang="es-ES" dirty="0" smtClean="0"/>
          </a:p>
          <a:p>
            <a:endParaRPr lang="es-ES" dirty="0" smtClean="0"/>
          </a:p>
          <a:p>
            <a:r>
              <a:rPr lang="es-ES" dirty="0" smtClean="0"/>
              <a:t>Cantaora: Charo González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 descr="G:\ayalde\photopeach\REPORTER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181600" cy="393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5" name="Picture 3" descr="G:\ayalde\photopeach\REPORTERA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6800" y="0"/>
            <a:ext cx="42672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6" name="Picture 6" descr="G:\ayalde\photopeach\REPORTERA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200400"/>
            <a:ext cx="447675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397" name="Text Box 4"/>
          <p:cNvSpPr txBox="1">
            <a:spLocks noChangeArrowheads="1"/>
          </p:cNvSpPr>
          <p:nvPr/>
        </p:nvSpPr>
        <p:spPr bwMode="auto">
          <a:xfrm>
            <a:off x="0" y="0"/>
            <a:ext cx="9144000" cy="5794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91430" tIns="45715" rIns="91430" bIns="45715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3200" b="1"/>
              <a:t> TAREA: </a:t>
            </a:r>
            <a:r>
              <a:rPr lang="es-ES" sz="2200" b="1"/>
              <a:t>HACER</a:t>
            </a:r>
            <a:r>
              <a:rPr lang="es-ES" sz="2400" b="1"/>
              <a:t> UNA </a:t>
            </a:r>
            <a:r>
              <a:rPr lang="es-ES" sz="2400" b="1">
                <a:solidFill>
                  <a:srgbClr val="FF0000"/>
                </a:solidFill>
              </a:rPr>
              <a:t>ENTREVISTA</a:t>
            </a:r>
          </a:p>
        </p:txBody>
      </p:sp>
      <p:sp>
        <p:nvSpPr>
          <p:cNvPr id="59398" name="Text Box 8"/>
          <p:cNvSpPr txBox="1">
            <a:spLocks noChangeArrowheads="1"/>
          </p:cNvSpPr>
          <p:nvPr/>
        </p:nvSpPr>
        <p:spPr bwMode="auto">
          <a:xfrm>
            <a:off x="2487613" y="2667000"/>
            <a:ext cx="6656387" cy="2827338"/>
          </a:xfrm>
          <a:prstGeom prst="rect">
            <a:avLst/>
          </a:prstGeom>
          <a:solidFill>
            <a:srgbClr val="DEDBC8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854C24"/>
            </a:prstShdw>
          </a:effectLst>
        </p:spPr>
        <p:txBody>
          <a:bodyPr lIns="91430" tIns="45715" rIns="91430" bIns="45715"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None/>
            </a:pPr>
            <a:r>
              <a:rPr lang="es-ES" b="1">
                <a:solidFill>
                  <a:srgbClr val="FF0000"/>
                </a:solidFill>
              </a:rPr>
              <a:t>ACTIVIDAD 1:</a:t>
            </a:r>
            <a:r>
              <a:rPr lang="es-ES" b="1"/>
              <a:t> </a:t>
            </a:r>
            <a:r>
              <a:rPr lang="es-ES" sz="1600" b="1"/>
              <a:t>Escribimos las preguntas de la entrevista. Modelos, </a:t>
            </a:r>
            <a:r>
              <a:rPr lang="es-ES" sz="1600" b="1">
                <a:hlinkClick r:id="rId5"/>
              </a:rPr>
              <a:t>ejemplos</a:t>
            </a:r>
            <a:r>
              <a:rPr lang="es-ES" sz="1600" b="1"/>
              <a:t>. </a:t>
            </a:r>
            <a:r>
              <a:rPr lang="es-ES" sz="1600" b="1">
                <a:hlinkClick r:id="rId6"/>
              </a:rPr>
              <a:t>Plantilla de evaluación</a:t>
            </a:r>
            <a:endParaRPr lang="es-ES" sz="1600" b="1"/>
          </a:p>
          <a:p>
            <a:pPr>
              <a:spcBef>
                <a:spcPct val="50000"/>
              </a:spcBef>
              <a:buFont typeface="Wingdings" pitchFamily="2" charset="2"/>
              <a:buNone/>
            </a:pPr>
            <a:r>
              <a:rPr lang="es-ES" b="1">
                <a:solidFill>
                  <a:srgbClr val="FF0000"/>
                </a:solidFill>
              </a:rPr>
              <a:t>ACTIVIDAD 2:</a:t>
            </a:r>
            <a:r>
              <a:rPr lang="es-ES" b="1"/>
              <a:t> </a:t>
            </a:r>
            <a:r>
              <a:rPr lang="es-ES" sz="1600" b="1"/>
              <a:t>Alto en el camino. Escribimos en nuestro </a:t>
            </a:r>
            <a:r>
              <a:rPr lang="es-ES" sz="1600" b="1">
                <a:hlinkClick r:id="rId7"/>
              </a:rPr>
              <a:t>diario de aprendizaje</a:t>
            </a:r>
            <a:endParaRPr lang="es-ES" sz="1600" b="1"/>
          </a:p>
          <a:p>
            <a:pPr>
              <a:spcBef>
                <a:spcPct val="50000"/>
              </a:spcBef>
              <a:buFont typeface="Wingdings" pitchFamily="2" charset="2"/>
              <a:buNone/>
            </a:pPr>
            <a:r>
              <a:rPr lang="es-ES" b="1">
                <a:solidFill>
                  <a:srgbClr val="FF0000"/>
                </a:solidFill>
              </a:rPr>
              <a:t>ACTIVIDAD 3:</a:t>
            </a:r>
            <a:r>
              <a:rPr lang="es-ES" b="1"/>
              <a:t> </a:t>
            </a:r>
            <a:r>
              <a:rPr lang="es-ES" sz="1600" b="1"/>
              <a:t>Redactamos el texto definitivo de la entrevista. </a:t>
            </a:r>
            <a:r>
              <a:rPr lang="es-ES" sz="1600" b="1">
                <a:hlinkClick r:id="rId5"/>
              </a:rPr>
              <a:t>Orientaciones</a:t>
            </a:r>
            <a:r>
              <a:rPr lang="es-ES" sz="1600" b="1"/>
              <a:t> y </a:t>
            </a:r>
            <a:r>
              <a:rPr lang="es-ES" sz="1600" b="1">
                <a:hlinkClick r:id="rId6"/>
              </a:rPr>
              <a:t>plantilla de evaluación</a:t>
            </a:r>
            <a:endParaRPr lang="es-ES" sz="1600" b="1"/>
          </a:p>
          <a:p>
            <a:pPr>
              <a:spcBef>
                <a:spcPct val="50000"/>
              </a:spcBef>
              <a:buFont typeface="Wingdings" pitchFamily="2" charset="2"/>
              <a:buNone/>
            </a:pPr>
            <a:r>
              <a:rPr lang="es-ES" b="1">
                <a:solidFill>
                  <a:srgbClr val="FF0000"/>
                </a:solidFill>
              </a:rPr>
              <a:t>ACTIVIDAD 4:</a:t>
            </a:r>
            <a:r>
              <a:rPr lang="es-ES" b="1"/>
              <a:t> </a:t>
            </a:r>
            <a:r>
              <a:rPr lang="es-ES" sz="1600" b="1"/>
              <a:t>Hacemos la entrevista, grabándola con una videocámara para que la puedan ver y escuchar nuestros compañeros en clase. </a:t>
            </a:r>
            <a:r>
              <a:rPr lang="es-ES" sz="1600" b="1">
                <a:hlinkClick r:id="rId8"/>
              </a:rPr>
              <a:t>Orientaciones</a:t>
            </a:r>
            <a:r>
              <a:rPr lang="es-ES" sz="1600" b="1"/>
              <a:t> y </a:t>
            </a:r>
            <a:r>
              <a:rPr lang="es-ES" sz="1600" b="1">
                <a:hlinkClick r:id="rId9"/>
              </a:rPr>
              <a:t>tutorial</a:t>
            </a:r>
            <a:endParaRPr lang="es-ES" sz="1600" b="1"/>
          </a:p>
        </p:txBody>
      </p:sp>
      <p:sp>
        <p:nvSpPr>
          <p:cNvPr id="59399" name="Text Box 10"/>
          <p:cNvSpPr txBox="1">
            <a:spLocks noChangeArrowheads="1"/>
          </p:cNvSpPr>
          <p:nvPr/>
        </p:nvSpPr>
        <p:spPr bwMode="auto">
          <a:xfrm>
            <a:off x="5029200" y="2209800"/>
            <a:ext cx="3124200" cy="304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4D110D"/>
            </a:prstShdw>
          </a:effectLst>
        </p:spPr>
        <p:txBody>
          <a:bodyPr lIns="91430" tIns="45715" rIns="91430" bIns="45715">
            <a:spAutoFit/>
          </a:bodyPr>
          <a:lstStyle/>
          <a:p>
            <a:pPr>
              <a:spcBef>
                <a:spcPct val="50000"/>
              </a:spcBef>
            </a:pPr>
            <a:r>
              <a:rPr lang="es-ES" sz="1400" b="1">
                <a:hlinkClick r:id="rId10"/>
              </a:rPr>
              <a:t>ENTREVISTAS DE LAS ALUMNAS</a:t>
            </a:r>
            <a:endParaRPr lang="es-ES" sz="1400" b="1"/>
          </a:p>
        </p:txBody>
      </p:sp>
      <p:sp>
        <p:nvSpPr>
          <p:cNvPr id="59400" name="Text Box 8"/>
          <p:cNvSpPr txBox="1">
            <a:spLocks noChangeArrowheads="1"/>
          </p:cNvSpPr>
          <p:nvPr/>
        </p:nvSpPr>
        <p:spPr bwMode="auto">
          <a:xfrm>
            <a:off x="0" y="5791200"/>
            <a:ext cx="45720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2400" b="1"/>
              <a:t>SIEMPRE CON ACTIVIDADES </a:t>
            </a:r>
            <a:r>
              <a:rPr lang="es-ES" sz="2400" b="1">
                <a:solidFill>
                  <a:srgbClr val="336600"/>
                </a:solidFill>
              </a:rPr>
              <a:t>CONTEXTUALIZADAS</a:t>
            </a:r>
          </a:p>
        </p:txBody>
      </p:sp>
      <p:sp>
        <p:nvSpPr>
          <p:cNvPr id="59401" name="Text Box 12"/>
          <p:cNvSpPr txBox="1">
            <a:spLocks noChangeArrowheads="1"/>
          </p:cNvSpPr>
          <p:nvPr/>
        </p:nvSpPr>
        <p:spPr bwMode="auto">
          <a:xfrm>
            <a:off x="4572000" y="6019800"/>
            <a:ext cx="4572000" cy="396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4D110D"/>
            </a:prstShdw>
          </a:effectLst>
        </p:spPr>
        <p:txBody>
          <a:bodyPr lIns="91430" tIns="45715" rIns="91430" bIns="45715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2000" b="1">
                <a:hlinkClick r:id="rId11"/>
              </a:rPr>
              <a:t>SECUENCIA DIDÁCTICA</a:t>
            </a:r>
            <a:endParaRPr lang="es-ES" sz="20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ext Box 4"/>
          <p:cNvSpPr txBox="1">
            <a:spLocks noChangeArrowheads="1"/>
          </p:cNvSpPr>
          <p:nvPr/>
        </p:nvSpPr>
        <p:spPr bwMode="auto">
          <a:xfrm>
            <a:off x="684213" y="333375"/>
            <a:ext cx="77041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3600">
                <a:hlinkClick r:id="rId2"/>
              </a:rPr>
              <a:t>ENTREVISTANDO A LUCIANA</a:t>
            </a:r>
            <a:endParaRPr lang="es-ES" sz="3600"/>
          </a:p>
        </p:txBody>
      </p:sp>
      <p:pic>
        <p:nvPicPr>
          <p:cNvPr id="60419" name="Picture 5" descr="Dibujo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25" y="1333500"/>
            <a:ext cx="8982075" cy="552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ext Box 4"/>
          <p:cNvSpPr txBox="1">
            <a:spLocks noChangeArrowheads="1"/>
          </p:cNvSpPr>
          <p:nvPr/>
        </p:nvSpPr>
        <p:spPr bwMode="auto">
          <a:xfrm>
            <a:off x="0" y="0"/>
            <a:ext cx="9144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3200" b="1"/>
              <a:t> TAREA: </a:t>
            </a:r>
            <a:r>
              <a:rPr lang="es-ES" sz="2200" b="1"/>
              <a:t>CREAR UNA </a:t>
            </a:r>
            <a:r>
              <a:rPr lang="es-ES" sz="2200" b="1">
                <a:solidFill>
                  <a:srgbClr val="FF0000"/>
                </a:solidFill>
              </a:rPr>
              <a:t>HISTORIA DIGITAL </a:t>
            </a:r>
            <a:endParaRPr lang="es-ES" sz="2400" b="1">
              <a:solidFill>
                <a:srgbClr val="FF0000"/>
              </a:solidFill>
            </a:endParaRPr>
          </a:p>
        </p:txBody>
      </p:sp>
      <p:sp>
        <p:nvSpPr>
          <p:cNvPr id="61443" name="Text Box 8"/>
          <p:cNvSpPr txBox="1">
            <a:spLocks noChangeArrowheads="1"/>
          </p:cNvSpPr>
          <p:nvPr/>
        </p:nvSpPr>
        <p:spPr bwMode="auto">
          <a:xfrm>
            <a:off x="323850" y="836613"/>
            <a:ext cx="8482013" cy="3254375"/>
          </a:xfrm>
          <a:prstGeom prst="rect">
            <a:avLst/>
          </a:prstGeom>
          <a:solidFill>
            <a:srgbClr val="DEDBC8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854C24"/>
            </a:prstShdw>
          </a:effectLst>
        </p:spPr>
        <p:txBody>
          <a:bodyPr lIns="91430" tIns="45715" rIns="91430" bIns="45715"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None/>
            </a:pPr>
            <a:r>
              <a:rPr lang="es-ES" b="1">
                <a:solidFill>
                  <a:srgbClr val="FF0000"/>
                </a:solidFill>
              </a:rPr>
              <a:t>ACTIVIDAD 1:</a:t>
            </a:r>
            <a:r>
              <a:rPr lang="es-ES" b="1"/>
              <a:t> Vemos una historia digital creada con la aplicación PhotoPeach. </a:t>
            </a:r>
            <a:r>
              <a:rPr lang="es-ES" b="1">
                <a:hlinkClick r:id="rId2"/>
              </a:rPr>
              <a:t>Cuestionario guía</a:t>
            </a:r>
            <a:endParaRPr lang="es-ES" b="1"/>
          </a:p>
          <a:p>
            <a:pPr>
              <a:spcBef>
                <a:spcPct val="50000"/>
              </a:spcBef>
              <a:buClr>
                <a:schemeClr val="bg1"/>
              </a:buClr>
              <a:buFont typeface="Wingdings" pitchFamily="2" charset="2"/>
              <a:buNone/>
            </a:pPr>
            <a:r>
              <a:rPr lang="es-ES" b="1">
                <a:solidFill>
                  <a:srgbClr val="FF0000"/>
                </a:solidFill>
              </a:rPr>
              <a:t>ACTIVIDAD 2:</a:t>
            </a:r>
            <a:r>
              <a:rPr lang="es-ES" b="1"/>
              <a:t> Buscamos </a:t>
            </a:r>
            <a:r>
              <a:rPr lang="es-ES" b="1">
                <a:hlinkClick r:id="rId3"/>
              </a:rPr>
              <a:t>información</a:t>
            </a:r>
            <a:r>
              <a:rPr lang="es-ES" b="1"/>
              <a:t> para la Historia digital</a:t>
            </a:r>
          </a:p>
          <a:p>
            <a:pPr>
              <a:spcBef>
                <a:spcPct val="50000"/>
              </a:spcBef>
              <a:buClr>
                <a:schemeClr val="bg1"/>
              </a:buClr>
              <a:buFont typeface="Wingdings" pitchFamily="2" charset="2"/>
              <a:buNone/>
            </a:pPr>
            <a:r>
              <a:rPr lang="es-ES" b="1">
                <a:solidFill>
                  <a:srgbClr val="FF0000"/>
                </a:solidFill>
              </a:rPr>
              <a:t>ACTIVIDAD 3:</a:t>
            </a:r>
            <a:r>
              <a:rPr lang="es-ES" b="1"/>
              <a:t> Alto en el camino. Escribimos en nuestro </a:t>
            </a:r>
            <a:r>
              <a:rPr lang="es-ES" b="1">
                <a:hlinkClick r:id="rId4"/>
              </a:rPr>
              <a:t>diario de aprendizaje</a:t>
            </a:r>
            <a:endParaRPr lang="es-ES" b="1"/>
          </a:p>
          <a:p>
            <a:pPr>
              <a:spcBef>
                <a:spcPct val="50000"/>
              </a:spcBef>
              <a:buClr>
                <a:schemeClr val="bg1"/>
              </a:buClr>
              <a:buFont typeface="Wingdings" pitchFamily="2" charset="2"/>
              <a:buNone/>
            </a:pPr>
            <a:r>
              <a:rPr lang="es-ES" b="1">
                <a:solidFill>
                  <a:srgbClr val="FF0000"/>
                </a:solidFill>
              </a:rPr>
              <a:t>ACTIVIDAD  4:</a:t>
            </a:r>
            <a:r>
              <a:rPr lang="es-ES" b="1"/>
              <a:t> Elaboramos nuestra historia digital con la aplicación</a:t>
            </a:r>
          </a:p>
          <a:p>
            <a:pPr>
              <a:spcBef>
                <a:spcPct val="50000"/>
              </a:spcBef>
              <a:buClr>
                <a:schemeClr val="bg1"/>
              </a:buClr>
              <a:buFont typeface="Wingdings" pitchFamily="2" charset="2"/>
              <a:buNone/>
            </a:pPr>
            <a:r>
              <a:rPr lang="es-ES" b="1">
                <a:hlinkClick r:id="rId5"/>
              </a:rPr>
              <a:t>Tutorial</a:t>
            </a:r>
            <a:r>
              <a:rPr lang="es-ES" b="1"/>
              <a:t>, </a:t>
            </a:r>
            <a:r>
              <a:rPr lang="es-ES" b="1">
                <a:hlinkClick r:id="rId6"/>
              </a:rPr>
              <a:t>orientaciones y plantilla de evaluación</a:t>
            </a:r>
            <a:endParaRPr lang="es-ES" b="1"/>
          </a:p>
          <a:p>
            <a:pPr>
              <a:spcBef>
                <a:spcPct val="50000"/>
              </a:spcBef>
              <a:buClr>
                <a:schemeClr val="bg1"/>
              </a:buClr>
              <a:buFont typeface="Wingdings" pitchFamily="2" charset="2"/>
              <a:buNone/>
            </a:pPr>
            <a:r>
              <a:rPr lang="es-ES" b="1">
                <a:solidFill>
                  <a:srgbClr val="FF0000"/>
                </a:solidFill>
              </a:rPr>
              <a:t>ACTIVIDAD 6:</a:t>
            </a:r>
            <a:r>
              <a:rPr lang="es-ES" b="1"/>
              <a:t> Mostramos nuestra historia digital a los compañeros de clase. </a:t>
            </a:r>
            <a:r>
              <a:rPr lang="es-ES" b="1">
                <a:hlinkClick r:id="rId7"/>
              </a:rPr>
              <a:t>Plantilla de evaluación</a:t>
            </a:r>
            <a:endParaRPr lang="es-ES" b="1"/>
          </a:p>
        </p:txBody>
      </p:sp>
      <p:pic>
        <p:nvPicPr>
          <p:cNvPr id="61444" name="Picture 7" descr="explotacion_infantil_0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284663" y="3860800"/>
            <a:ext cx="4224337" cy="281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4632" name="Text Box 8"/>
          <p:cNvSpPr txBox="1">
            <a:spLocks noChangeArrowheads="1"/>
          </p:cNvSpPr>
          <p:nvPr/>
        </p:nvSpPr>
        <p:spPr bwMode="auto">
          <a:xfrm>
            <a:off x="611188" y="4868863"/>
            <a:ext cx="316865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s-ES" sz="2400" b="1"/>
              <a:t>Explotación infantil y juvenil en la actualidad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6" descr="http://www.alamaula.com/img/timthumb.php?src=/uploads/1/293/Classified/2892427/te-preparo-es-la-solucion-532_big2.jpg&amp;w=650&amp;h=4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49275"/>
            <a:ext cx="3168650" cy="200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8" descr="http://www.cosas-que-pasan.com/wp-content/uploads/profesora-recortando-vi%C3%B1etas-de-alumno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738" y="333375"/>
            <a:ext cx="457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0" y="3068638"/>
            <a:ext cx="29162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b="1"/>
              <a:t>CLASE TRADICIONAL</a:t>
            </a:r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468313" y="4292600"/>
            <a:ext cx="8208962" cy="229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Char char="ü"/>
            </a:pPr>
            <a:r>
              <a:rPr lang="es-ES" b="1"/>
              <a:t> Gran protagonismo del profesor-a = Poseedor del Saber</a:t>
            </a:r>
          </a:p>
          <a:p>
            <a:pPr>
              <a:spcBef>
                <a:spcPct val="50000"/>
              </a:spcBef>
              <a:buFont typeface="Wingdings" pitchFamily="2" charset="2"/>
              <a:buChar char="ü"/>
            </a:pPr>
            <a:r>
              <a:rPr lang="es-ES" b="1"/>
              <a:t> El libro de texto principal fuente de información</a:t>
            </a:r>
          </a:p>
          <a:p>
            <a:pPr>
              <a:spcBef>
                <a:spcPct val="50000"/>
              </a:spcBef>
              <a:buFont typeface="Wingdings" pitchFamily="2" charset="2"/>
              <a:buChar char="ü"/>
            </a:pPr>
            <a:r>
              <a:rPr lang="es-ES" b="1"/>
              <a:t> Los alumnos son homogéneos, todos parten del mismo nivel de aprendizaje</a:t>
            </a:r>
          </a:p>
          <a:p>
            <a:pPr>
              <a:spcBef>
                <a:spcPct val="50000"/>
              </a:spcBef>
              <a:buFont typeface="Wingdings" pitchFamily="2" charset="2"/>
              <a:buChar char="ü"/>
            </a:pPr>
            <a:r>
              <a:rPr lang="es-ES" b="1"/>
              <a:t> Prácticamente no hay interacción en el aula</a:t>
            </a:r>
          </a:p>
          <a:p>
            <a:pPr>
              <a:spcBef>
                <a:spcPct val="50000"/>
              </a:spcBef>
              <a:buFont typeface="Wingdings" pitchFamily="2" charset="2"/>
              <a:buChar char="ü"/>
            </a:pPr>
            <a:r>
              <a:rPr lang="es-ES" b="1"/>
              <a:t> No se trabajan las competencias</a:t>
            </a:r>
          </a:p>
        </p:txBody>
      </p:sp>
      <p:sp>
        <p:nvSpPr>
          <p:cNvPr id="7174" name="Line 6"/>
          <p:cNvSpPr>
            <a:spLocks noChangeShapeType="1"/>
          </p:cNvSpPr>
          <p:nvPr/>
        </p:nvSpPr>
        <p:spPr bwMode="auto">
          <a:xfrm>
            <a:off x="250825" y="3644900"/>
            <a:ext cx="230505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7" descr="Dibuj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25" y="1333500"/>
            <a:ext cx="8982075" cy="552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67" name="Picture 8" descr="100_049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260350"/>
            <a:ext cx="4152900" cy="310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6681" name="Text Box 9"/>
          <p:cNvSpPr txBox="1">
            <a:spLocks noChangeArrowheads="1"/>
          </p:cNvSpPr>
          <p:nvPr/>
        </p:nvSpPr>
        <p:spPr bwMode="auto">
          <a:xfrm>
            <a:off x="395288" y="4076700"/>
            <a:ext cx="3743325" cy="119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s-ES"/>
              <a:t>“</a:t>
            </a:r>
            <a:r>
              <a:rPr lang="es-ES">
                <a:hlinkClick r:id="rId4"/>
              </a:rPr>
              <a:t>Tenemos que abrir los ojos</a:t>
            </a:r>
            <a:r>
              <a:rPr lang="es-ES"/>
              <a:t>”</a:t>
            </a:r>
          </a:p>
          <a:p>
            <a:pPr>
              <a:spcBef>
                <a:spcPct val="50000"/>
              </a:spcBef>
              <a:defRPr/>
            </a:pPr>
            <a:r>
              <a:rPr lang="es-ES"/>
              <a:t>Yordan Arroyo 2º A</a:t>
            </a:r>
          </a:p>
          <a:p>
            <a:pPr>
              <a:spcBef>
                <a:spcPct val="50000"/>
              </a:spcBef>
              <a:defRPr/>
            </a:pPr>
            <a:r>
              <a:rPr lang="es-ES"/>
              <a:t>Instituto de Astrabudua</a:t>
            </a:r>
          </a:p>
        </p:txBody>
      </p:sp>
      <p:pic>
        <p:nvPicPr>
          <p:cNvPr id="62470" name="Picture 6" descr="trabajo-infantil-minas-de-carbon-india-dzhaintiya-hills-en-la-india-nororiental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56100" y="260350"/>
            <a:ext cx="4657725" cy="31051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 descr="100_043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94100" y="0"/>
            <a:ext cx="3525838" cy="264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1" name="Picture 3" descr="100_046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43413" y="3332163"/>
            <a:ext cx="4700587" cy="3525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2" name="Picture 4" descr="100_05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65950" y="0"/>
            <a:ext cx="217805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3" name="Picture 5" descr="100_052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370263"/>
            <a:ext cx="4424363" cy="3487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4" name="Picture 6" descr="100_051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3455988" cy="25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495" name="Text Box 9"/>
          <p:cNvSpPr txBox="1">
            <a:spLocks noChangeArrowheads="1"/>
          </p:cNvSpPr>
          <p:nvPr/>
        </p:nvSpPr>
        <p:spPr bwMode="auto">
          <a:xfrm>
            <a:off x="0" y="2636838"/>
            <a:ext cx="6981825" cy="33813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82945" tIns="41473" rIns="82945" bIns="41473">
            <a:spAutoFit/>
          </a:bodyPr>
          <a:lstStyle/>
          <a:p>
            <a:pPr algn="ctr" defTabSz="828675" hangingPunct="0">
              <a:lnSpc>
                <a:spcPct val="93000"/>
              </a:lnSpc>
              <a:spcBef>
                <a:spcPct val="500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s-ES" b="1">
                <a:hlinkClick r:id="rId7"/>
              </a:rPr>
              <a:t>COLÓN: EN BUSCA DE UN SUEÑO</a:t>
            </a:r>
            <a:endParaRPr lang="es-ES" b="1"/>
          </a:p>
        </p:txBody>
      </p:sp>
      <p:sp>
        <p:nvSpPr>
          <p:cNvPr id="63496" name="Text Box 10"/>
          <p:cNvSpPr txBox="1">
            <a:spLocks noChangeArrowheads="1"/>
          </p:cNvSpPr>
          <p:nvPr/>
        </p:nvSpPr>
        <p:spPr bwMode="auto">
          <a:xfrm>
            <a:off x="0" y="3101975"/>
            <a:ext cx="9144000" cy="536575"/>
          </a:xfrm>
          <a:prstGeom prst="rect">
            <a:avLst/>
          </a:prstGeom>
          <a:solidFill>
            <a:srgbClr val="76A424"/>
          </a:solidFill>
          <a:ln w="9525">
            <a:noFill/>
            <a:miter lim="800000"/>
            <a:headEnd/>
            <a:tailEnd/>
          </a:ln>
        </p:spPr>
        <p:txBody>
          <a:bodyPr lIns="82945" tIns="41473" rIns="82945" bIns="41473">
            <a:spAutoFit/>
          </a:bodyPr>
          <a:lstStyle/>
          <a:p>
            <a:pPr algn="ctr" defTabSz="828675" hangingPunct="0">
              <a:lnSpc>
                <a:spcPct val="93000"/>
              </a:lnSpc>
              <a:spcBef>
                <a:spcPct val="500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s-ES" sz="3200" b="1"/>
              <a:t>TAREA:</a:t>
            </a:r>
            <a:r>
              <a:rPr lang="es-ES" b="1"/>
              <a:t> </a:t>
            </a:r>
            <a:r>
              <a:rPr lang="es-ES" sz="2400" b="1"/>
              <a:t>HACER UNA OBRA DE ARTE</a:t>
            </a:r>
          </a:p>
        </p:txBody>
      </p:sp>
      <p:sp>
        <p:nvSpPr>
          <p:cNvPr id="63497" name="8 CuadroTexto"/>
          <p:cNvSpPr txBox="1">
            <a:spLocks noChangeArrowheads="1"/>
          </p:cNvSpPr>
          <p:nvPr/>
        </p:nvSpPr>
        <p:spPr bwMode="auto">
          <a:xfrm>
            <a:off x="3492500" y="3789363"/>
            <a:ext cx="5256213" cy="3683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ES" b="1">
                <a:hlinkClick r:id="rId8"/>
              </a:rPr>
              <a:t>OBRAS DE ARTE DE LAS ALUMNAS</a:t>
            </a:r>
            <a:endParaRPr lang="es-ES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 descr="100_04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065713" cy="380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5" name="Picture 3" descr="100_048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679825"/>
            <a:ext cx="4237038" cy="317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16" name="Text Box 8"/>
          <p:cNvSpPr txBox="1">
            <a:spLocks noChangeArrowheads="1"/>
          </p:cNvSpPr>
          <p:nvPr/>
        </p:nvSpPr>
        <p:spPr bwMode="auto">
          <a:xfrm>
            <a:off x="4216400" y="1935163"/>
            <a:ext cx="4610100" cy="3536950"/>
          </a:xfrm>
          <a:prstGeom prst="rect">
            <a:avLst/>
          </a:prstGeom>
          <a:solidFill>
            <a:srgbClr val="D1CDB3"/>
          </a:solidFill>
          <a:ln w="9525">
            <a:solidFill>
              <a:srgbClr val="AEA77A"/>
            </a:solidFill>
            <a:miter lim="800000"/>
            <a:headEnd/>
            <a:tailEnd/>
          </a:ln>
          <a:effectLst>
            <a:prstShdw prst="shdw17" dist="17961" dir="2700000">
              <a:srgbClr val="854C24"/>
            </a:prstShdw>
          </a:effectLst>
        </p:spPr>
        <p:txBody>
          <a:bodyPr lIns="91430" tIns="45715" rIns="91430" bIns="45715"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None/>
            </a:pPr>
            <a:r>
              <a:rPr lang="es-ES" b="1">
                <a:solidFill>
                  <a:srgbClr val="FF0000"/>
                </a:solidFill>
              </a:rPr>
              <a:t>ACTIVIDAD 1:</a:t>
            </a:r>
            <a:r>
              <a:rPr lang="es-ES" b="1"/>
              <a:t> Nos inspiramos viendo modelos y comenzamos nuestra obra de arte. Modelos, ejemplos. </a:t>
            </a:r>
            <a:r>
              <a:rPr lang="es-ES" b="1">
                <a:hlinkClick r:id="rId4"/>
              </a:rPr>
              <a:t>Orientaciones</a:t>
            </a:r>
            <a:r>
              <a:rPr lang="es-ES" b="1"/>
              <a:t> y </a:t>
            </a:r>
            <a:r>
              <a:rPr lang="es-ES" b="1">
                <a:hlinkClick r:id="rId5"/>
              </a:rPr>
              <a:t>plantilla de evaluación</a:t>
            </a:r>
            <a:endParaRPr lang="es-ES" b="1"/>
          </a:p>
          <a:p>
            <a:pPr>
              <a:spcBef>
                <a:spcPct val="50000"/>
              </a:spcBef>
              <a:buFont typeface="Wingdings" pitchFamily="2" charset="2"/>
              <a:buNone/>
            </a:pPr>
            <a:r>
              <a:rPr lang="es-ES" b="1">
                <a:solidFill>
                  <a:srgbClr val="FF0000"/>
                </a:solidFill>
              </a:rPr>
              <a:t>ACTIVIDAD 2:</a:t>
            </a:r>
            <a:r>
              <a:rPr lang="es-ES" b="1"/>
              <a:t> Alto en el camino. Reflexionamos en nuestro </a:t>
            </a:r>
            <a:r>
              <a:rPr lang="es-ES" b="1">
                <a:hlinkClick r:id="rId6"/>
              </a:rPr>
              <a:t>diario de aprendizaje</a:t>
            </a:r>
            <a:endParaRPr lang="es-ES" b="1"/>
          </a:p>
          <a:p>
            <a:pPr>
              <a:spcBef>
                <a:spcPct val="50000"/>
              </a:spcBef>
              <a:buFont typeface="Wingdings" pitchFamily="2" charset="2"/>
              <a:buNone/>
            </a:pPr>
            <a:r>
              <a:rPr lang="es-ES" b="1">
                <a:solidFill>
                  <a:srgbClr val="FF0000"/>
                </a:solidFill>
              </a:rPr>
              <a:t>ACTIVIDAD 3:</a:t>
            </a:r>
            <a:r>
              <a:rPr lang="es-ES" b="1"/>
              <a:t> Terminamos nuestra obra de arte. </a:t>
            </a:r>
            <a:r>
              <a:rPr lang="es-ES" b="1">
                <a:hlinkClick r:id="rId5"/>
              </a:rPr>
              <a:t>Plantilla de evaluación</a:t>
            </a:r>
            <a:endParaRPr lang="es-ES" b="1"/>
          </a:p>
          <a:p>
            <a:pPr>
              <a:spcBef>
                <a:spcPct val="50000"/>
              </a:spcBef>
              <a:buFont typeface="Wingdings" pitchFamily="2" charset="2"/>
              <a:buNone/>
            </a:pPr>
            <a:r>
              <a:rPr lang="es-ES" b="1">
                <a:solidFill>
                  <a:srgbClr val="FF0000"/>
                </a:solidFill>
              </a:rPr>
              <a:t>ACTIVIDAD 4:</a:t>
            </a:r>
            <a:r>
              <a:rPr lang="es-ES" b="1"/>
              <a:t> Explicamos nuestra obra de arte a los demás. </a:t>
            </a:r>
            <a:r>
              <a:rPr lang="es-ES" b="1">
                <a:hlinkClick r:id="rId7"/>
              </a:rPr>
              <a:t>Orientaciones</a:t>
            </a:r>
            <a:endParaRPr lang="es-ES" b="1"/>
          </a:p>
        </p:txBody>
      </p:sp>
      <p:sp>
        <p:nvSpPr>
          <p:cNvPr id="64517" name="Text Box 5"/>
          <p:cNvSpPr txBox="1">
            <a:spLocks noChangeArrowheads="1"/>
          </p:cNvSpPr>
          <p:nvPr/>
        </p:nvSpPr>
        <p:spPr bwMode="auto">
          <a:xfrm>
            <a:off x="3563938" y="476250"/>
            <a:ext cx="5256212" cy="5365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82945" tIns="41473" rIns="82945" bIns="41473">
            <a:spAutoFit/>
          </a:bodyPr>
          <a:lstStyle/>
          <a:p>
            <a:pPr algn="ctr" defTabSz="828675" hangingPunct="0">
              <a:lnSpc>
                <a:spcPct val="93000"/>
              </a:lnSpc>
              <a:spcBef>
                <a:spcPct val="500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s-ES" sz="3200" b="1"/>
              <a:t>TAREA:</a:t>
            </a:r>
            <a:r>
              <a:rPr lang="es-ES" b="1"/>
              <a:t> HACER UNA </a:t>
            </a:r>
            <a:r>
              <a:rPr lang="es-ES" b="1">
                <a:solidFill>
                  <a:srgbClr val="FF0000"/>
                </a:solidFill>
              </a:rPr>
              <a:t>OBRA DE ARTE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20" name="Text Box 4"/>
          <p:cNvSpPr txBox="1">
            <a:spLocks noChangeArrowheads="1"/>
          </p:cNvSpPr>
          <p:nvPr/>
        </p:nvSpPr>
        <p:spPr bwMode="auto">
          <a:xfrm>
            <a:off x="684213" y="908050"/>
            <a:ext cx="770413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s-ES" sz="3200" b="1"/>
              <a:t>¿Y LA EVALUACIÓN?</a:t>
            </a:r>
          </a:p>
        </p:txBody>
      </p:sp>
      <p:pic>
        <p:nvPicPr>
          <p:cNvPr id="65540" name="Picture 8" descr="examene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2636912"/>
            <a:ext cx="4314825" cy="2589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2825" name="Line 9"/>
          <p:cNvSpPr>
            <a:spLocks noChangeShapeType="1"/>
          </p:cNvSpPr>
          <p:nvPr/>
        </p:nvSpPr>
        <p:spPr bwMode="auto">
          <a:xfrm>
            <a:off x="2555875" y="1557338"/>
            <a:ext cx="41751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>
            <a:prstShdw prst="shdw17" dist="17961" dir="2700000">
              <a:schemeClr val="tx1">
                <a:gamma/>
                <a:shade val="60000"/>
                <a:invGamma/>
              </a:schemeClr>
            </a:prstShdw>
          </a:effectLst>
        </p:spPr>
        <p:txBody>
          <a:bodyPr/>
          <a:lstStyle/>
          <a:p>
            <a:pPr>
              <a:defRPr/>
            </a:pPr>
            <a:endParaRPr lang="es-ES"/>
          </a:p>
        </p:txBody>
      </p:sp>
      <p:pic>
        <p:nvPicPr>
          <p:cNvPr id="6" name="Picture 4" descr="EVALUACION+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1988840"/>
            <a:ext cx="3468688" cy="417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23850" y="1700213"/>
            <a:ext cx="5040313" cy="2232025"/>
          </a:xfrm>
        </p:spPr>
        <p:txBody>
          <a:bodyPr/>
          <a:lstStyle/>
          <a:p>
            <a:pPr eaLnBrk="1" hangingPunct="1"/>
            <a:r>
              <a:rPr lang="es-ES" sz="4000" b="1" smtClean="0"/>
              <a:t>AUTOEVALUACIÓN DEL PROFESOR</a:t>
            </a:r>
          </a:p>
        </p:txBody>
      </p:sp>
      <p:pic>
        <p:nvPicPr>
          <p:cNvPr id="66563" name="Picture 4" descr="EVALUACION+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5600" y="476250"/>
            <a:ext cx="3468688" cy="417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64" name="Text Box 5"/>
          <p:cNvSpPr txBox="1">
            <a:spLocks noChangeArrowheads="1"/>
          </p:cNvSpPr>
          <p:nvPr/>
        </p:nvSpPr>
        <p:spPr bwMode="auto">
          <a:xfrm>
            <a:off x="395288" y="4941888"/>
            <a:ext cx="7850187" cy="779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s-ES" b="1"/>
              <a:t> </a:t>
            </a:r>
            <a:r>
              <a:rPr lang="es-ES" b="1">
                <a:hlinkClick r:id="rId3"/>
              </a:rPr>
              <a:t>REFLEXIONO SOBRE MI PRÁCTICA DOCENTE</a:t>
            </a:r>
            <a:endParaRPr lang="es-ES" b="1"/>
          </a:p>
          <a:p>
            <a:pPr>
              <a:spcBef>
                <a:spcPct val="50000"/>
              </a:spcBef>
              <a:buFontTx/>
              <a:buChar char="•"/>
            </a:pPr>
            <a:r>
              <a:rPr lang="es-ES" b="1"/>
              <a:t>  </a:t>
            </a:r>
            <a:r>
              <a:rPr lang="es-ES" b="1">
                <a:hlinkClick r:id="rId4"/>
              </a:rPr>
              <a:t>ESTOY TERMINANDO EL CURSO Y REFLEXIONO</a:t>
            </a:r>
            <a:endParaRPr lang="es-ES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 descr="15396536-hombre-de-negocios-de-evaluar-la-calidad-excelen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1484313"/>
            <a:ext cx="4657725" cy="430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4867" name="Text Box 3"/>
          <p:cNvSpPr txBox="1">
            <a:spLocks noChangeArrowheads="1"/>
          </p:cNvSpPr>
          <p:nvPr/>
        </p:nvSpPr>
        <p:spPr bwMode="auto">
          <a:xfrm>
            <a:off x="5292725" y="4797425"/>
            <a:ext cx="3671888" cy="100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s-ES" sz="2400"/>
              <a:t>Mirar siempre </a:t>
            </a:r>
          </a:p>
          <a:p>
            <a:pPr algn="ctr">
              <a:spcBef>
                <a:spcPct val="50000"/>
              </a:spcBef>
              <a:defRPr/>
            </a:pPr>
            <a:r>
              <a:rPr lang="es-ES" sz="2400"/>
              <a:t>hacia arriba</a:t>
            </a:r>
          </a:p>
        </p:txBody>
      </p:sp>
      <p:sp>
        <p:nvSpPr>
          <p:cNvPr id="67588" name="AutoShape 4"/>
          <p:cNvSpPr>
            <a:spLocks noChangeArrowheads="1"/>
          </p:cNvSpPr>
          <p:nvPr/>
        </p:nvSpPr>
        <p:spPr bwMode="auto">
          <a:xfrm>
            <a:off x="6443663" y="1125538"/>
            <a:ext cx="1512887" cy="3024187"/>
          </a:xfrm>
          <a:prstGeom prst="upArrow">
            <a:avLst>
              <a:gd name="adj1" fmla="val 50000"/>
              <a:gd name="adj2" fmla="val 49974"/>
            </a:avLst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0000"/>
            </a:prstShdw>
          </a:effectLst>
        </p:spPr>
        <p:txBody>
          <a:bodyPr wrap="none" anchor="ctr"/>
          <a:lstStyle/>
          <a:p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2" name="Text Box 4"/>
          <p:cNvSpPr txBox="1">
            <a:spLocks noChangeArrowheads="1"/>
          </p:cNvSpPr>
          <p:nvPr/>
        </p:nvSpPr>
        <p:spPr bwMode="auto">
          <a:xfrm>
            <a:off x="755650" y="476250"/>
            <a:ext cx="80645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s-ES" sz="3600"/>
              <a:t>Ir hacia un evaluación más justa</a:t>
            </a:r>
          </a:p>
        </p:txBody>
      </p:sp>
      <p:pic>
        <p:nvPicPr>
          <p:cNvPr id="68611" name="Picture 8" descr="evaluaci%C3%B3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2133600"/>
            <a:ext cx="6000750" cy="3878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12" name="Picture 10" descr="evaluacio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1563" y="3357563"/>
            <a:ext cx="2992437" cy="191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5899" name="Line 11"/>
          <p:cNvSpPr>
            <a:spLocks noChangeShapeType="1"/>
          </p:cNvSpPr>
          <p:nvPr/>
        </p:nvSpPr>
        <p:spPr bwMode="auto">
          <a:xfrm>
            <a:off x="1042988" y="1196975"/>
            <a:ext cx="71294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>
            <a:prstShdw prst="shdw17" dist="17961" dir="2700000">
              <a:schemeClr val="tx1">
                <a:gamma/>
                <a:shade val="60000"/>
                <a:invGamma/>
              </a:schemeClr>
            </a:prstShdw>
          </a:effectLst>
        </p:spPr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23850" y="260350"/>
            <a:ext cx="8229600" cy="1143000"/>
          </a:xfrm>
        </p:spPr>
        <p:txBody>
          <a:bodyPr/>
          <a:lstStyle/>
          <a:p>
            <a:pPr eaLnBrk="1" hangingPunct="1"/>
            <a:r>
              <a:rPr lang="es-ES" smtClean="0"/>
              <a:t>Evaluación profesor-alumnos</a:t>
            </a:r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es-ES" b="1" smtClean="0"/>
              <a:t>HERRAMIENTAS</a:t>
            </a:r>
          </a:p>
          <a:p>
            <a:pPr eaLnBrk="1" hangingPunct="1">
              <a:buFontTx/>
              <a:buNone/>
            </a:pPr>
            <a:r>
              <a:rPr lang="es-ES" sz="2000" b="1" smtClean="0">
                <a:hlinkClick r:id="rId2"/>
              </a:rPr>
              <a:t>Listas de control</a:t>
            </a:r>
            <a:r>
              <a:rPr lang="es-ES" sz="2000" b="1" smtClean="0"/>
              <a:t>           </a:t>
            </a:r>
            <a:r>
              <a:rPr lang="es-ES" sz="2000" b="1" smtClean="0">
                <a:hlinkClick r:id="rId3"/>
              </a:rPr>
              <a:t>Formularios Google        </a:t>
            </a:r>
            <a:endParaRPr lang="es-ES" sz="2000" b="1" smtClean="0"/>
          </a:p>
          <a:p>
            <a:pPr eaLnBrk="1" hangingPunct="1">
              <a:buFontTx/>
              <a:buNone/>
            </a:pPr>
            <a:r>
              <a:rPr lang="es-ES" sz="2000" b="1" smtClean="0">
                <a:hlinkClick r:id="rId4"/>
              </a:rPr>
              <a:t>Ejemplo de aula</a:t>
            </a:r>
            <a:endParaRPr lang="es-ES" sz="2000" b="1" smtClean="0"/>
          </a:p>
        </p:txBody>
      </p:sp>
      <p:pic>
        <p:nvPicPr>
          <p:cNvPr id="69636" name="Picture 7" descr="subjetivida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0825" y="2941638"/>
            <a:ext cx="5291138" cy="3916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37" name="Picture 9" descr="dsc0387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92725" y="3500438"/>
            <a:ext cx="3851275" cy="257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20" name="Text Box 4"/>
          <p:cNvSpPr txBox="1">
            <a:spLocks noChangeArrowheads="1"/>
          </p:cNvSpPr>
          <p:nvPr/>
        </p:nvSpPr>
        <p:spPr bwMode="auto">
          <a:xfrm>
            <a:off x="250825" y="765175"/>
            <a:ext cx="8642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endParaRPr lang="es-ES"/>
          </a:p>
        </p:txBody>
      </p:sp>
      <p:sp>
        <p:nvSpPr>
          <p:cNvPr id="60421" name="Text Box 5"/>
          <p:cNvSpPr txBox="1">
            <a:spLocks noChangeArrowheads="1"/>
          </p:cNvSpPr>
          <p:nvPr/>
        </p:nvSpPr>
        <p:spPr bwMode="auto">
          <a:xfrm>
            <a:off x="323850" y="620713"/>
            <a:ext cx="85693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s-ES" sz="2400" b="1"/>
              <a:t>EVALUACIÓN DE LOS PORTAFOLIOS DEL ALUMNADO</a:t>
            </a:r>
          </a:p>
        </p:txBody>
      </p:sp>
      <p:pic>
        <p:nvPicPr>
          <p:cNvPr id="70660" name="Picture 7" descr="portfolio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213" y="1341438"/>
            <a:ext cx="3114675" cy="293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61" name="Picture 9" descr="thumbnai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638" y="3716338"/>
            <a:ext cx="4562475" cy="294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26" name="Text Box 10"/>
          <p:cNvSpPr txBox="1">
            <a:spLocks noChangeArrowheads="1"/>
          </p:cNvSpPr>
          <p:nvPr/>
        </p:nvSpPr>
        <p:spPr bwMode="auto">
          <a:xfrm>
            <a:off x="4211638" y="1628775"/>
            <a:ext cx="3240087" cy="119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s-ES" b="1">
                <a:hlinkClick r:id="rId4"/>
              </a:rPr>
              <a:t>YOMARA</a:t>
            </a:r>
            <a:endParaRPr lang="es-ES" b="1"/>
          </a:p>
          <a:p>
            <a:pPr algn="ctr">
              <a:spcBef>
                <a:spcPct val="50000"/>
              </a:spcBef>
              <a:defRPr/>
            </a:pPr>
            <a:r>
              <a:rPr lang="es-ES" b="1">
                <a:hlinkClick r:id="rId5"/>
              </a:rPr>
              <a:t>NIKITA</a:t>
            </a:r>
            <a:endParaRPr lang="es-ES" b="1"/>
          </a:p>
          <a:p>
            <a:pPr algn="ctr">
              <a:spcBef>
                <a:spcPct val="50000"/>
              </a:spcBef>
              <a:defRPr/>
            </a:pPr>
            <a:r>
              <a:rPr lang="es-ES" b="1">
                <a:hlinkClick r:id="rId6"/>
              </a:rPr>
              <a:t>ANE</a:t>
            </a:r>
            <a:endParaRPr lang="es-ES" b="1"/>
          </a:p>
        </p:txBody>
      </p:sp>
      <p:sp>
        <p:nvSpPr>
          <p:cNvPr id="60427" name="Text Box 11"/>
          <p:cNvSpPr txBox="1">
            <a:spLocks noChangeArrowheads="1"/>
          </p:cNvSpPr>
          <p:nvPr/>
        </p:nvSpPr>
        <p:spPr bwMode="auto">
          <a:xfrm>
            <a:off x="250825" y="4724400"/>
            <a:ext cx="3529013" cy="160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s-ES" b="1">
                <a:hlinkClick r:id="rId7"/>
              </a:rPr>
              <a:t>JULEN</a:t>
            </a:r>
            <a:endParaRPr lang="es-ES" b="1"/>
          </a:p>
          <a:p>
            <a:pPr algn="ctr">
              <a:spcBef>
                <a:spcPct val="50000"/>
              </a:spcBef>
              <a:defRPr/>
            </a:pPr>
            <a:r>
              <a:rPr lang="es-ES" b="1">
                <a:hlinkClick r:id="rId8"/>
              </a:rPr>
              <a:t>DANIEL</a:t>
            </a:r>
            <a:endParaRPr lang="es-ES" b="1"/>
          </a:p>
          <a:p>
            <a:pPr algn="ctr">
              <a:spcBef>
                <a:spcPct val="50000"/>
              </a:spcBef>
              <a:defRPr/>
            </a:pPr>
            <a:r>
              <a:rPr lang="es-ES" b="1">
                <a:hlinkClick r:id="rId9"/>
              </a:rPr>
              <a:t>CARLA</a:t>
            </a:r>
            <a:endParaRPr lang="es-ES" b="1"/>
          </a:p>
          <a:p>
            <a:pPr algn="ctr">
              <a:spcBef>
                <a:spcPct val="50000"/>
              </a:spcBef>
              <a:defRPr/>
            </a:pPr>
            <a:r>
              <a:rPr lang="es-ES" b="1">
                <a:hlinkClick r:id="rId10"/>
              </a:rPr>
              <a:t>MARIANA</a:t>
            </a:r>
            <a:endParaRPr lang="es-ES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1010" name="Group 2"/>
          <p:cNvGraphicFramePr>
            <a:graphicFrameLocks noGrp="1"/>
          </p:cNvGraphicFramePr>
          <p:nvPr>
            <p:ph idx="4294967295"/>
          </p:nvPr>
        </p:nvGraphicFramePr>
        <p:xfrm>
          <a:off x="468313" y="188913"/>
          <a:ext cx="8229600" cy="5705794"/>
        </p:xfrm>
        <a:graphic>
          <a:graphicData uri="http://schemas.openxmlformats.org/drawingml/2006/table">
            <a:tbl>
              <a:tblPr/>
              <a:tblGrid>
                <a:gridCol w="7289800"/>
                <a:gridCol w="314325"/>
                <a:gridCol w="314325"/>
                <a:gridCol w="311150"/>
              </a:tblGrid>
              <a:tr h="841375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EVALUACIÓN DE UN PORTAFOLIO</a:t>
                      </a:r>
                      <a:endParaRPr kumimoji="0" lang="es-E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Materia:</a:t>
                      </a:r>
                      <a:endParaRPr kumimoji="0" lang="es-E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Alumno-a:                                                                             Curso:</a:t>
                      </a:r>
                      <a:endParaRPr kumimoji="0" lang="es-E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es-E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es-E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es-E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</a:tr>
              <a:tr h="679450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Las actividades y tareas se han hecho en los plazos previstos</a:t>
                      </a:r>
                      <a:endParaRPr kumimoji="0" lang="es-E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1038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En caso necesario,  el alumno ha hecho las correcciones oportunas, siguiendo las instrucciones del profesor-a</a:t>
                      </a:r>
                      <a:endParaRPr kumimoji="0" lang="es-E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9450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Los textos son coherentes y aparecen bien cohesionados</a:t>
                      </a:r>
                      <a:endParaRPr kumimoji="0" lang="es-E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1038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La ortografía es correcta</a:t>
                      </a:r>
                      <a:endParaRPr kumimoji="0" lang="es-E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9450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Todas las actividades y tareas aparecen registradas siguiendo un orden</a:t>
                      </a:r>
                      <a:endParaRPr kumimoji="0" lang="es-E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1038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Se aportan imágenes, vídeos y otros recursos para ampliar la información</a:t>
                      </a:r>
                      <a:endParaRPr kumimoji="0" lang="es-E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9450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Buena presencia a nivel decorativo, creativo</a:t>
                      </a:r>
                      <a:endParaRPr kumimoji="0" lang="es-E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0868" name="Rectangle 212"/>
          <p:cNvSpPr>
            <a:spLocks noChangeArrowheads="1"/>
          </p:cNvSpPr>
          <p:nvPr/>
        </p:nvSpPr>
        <p:spPr bwMode="auto">
          <a:xfrm>
            <a:off x="684213" y="5702300"/>
            <a:ext cx="2160587" cy="115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anchor="ctr">
            <a:spAutoFit/>
          </a:bodyPr>
          <a:lstStyle/>
          <a:p>
            <a:pPr>
              <a:defRPr/>
            </a:pPr>
            <a:endParaRPr lang="es-ES" sz="1400"/>
          </a:p>
          <a:p>
            <a:pPr>
              <a:defRPr/>
            </a:pPr>
            <a:r>
              <a:rPr lang="es-ES" sz="1400" b="1"/>
              <a:t>1. Adecuado</a:t>
            </a:r>
          </a:p>
          <a:p>
            <a:pPr>
              <a:defRPr/>
            </a:pPr>
            <a:r>
              <a:rPr lang="es-ES" sz="1400" b="1"/>
              <a:t>2. Suficiente</a:t>
            </a:r>
          </a:p>
          <a:p>
            <a:pPr>
              <a:defRPr/>
            </a:pPr>
            <a:r>
              <a:rPr lang="es-ES" sz="1400" b="1"/>
              <a:t>3. Inadecuado</a:t>
            </a:r>
          </a:p>
          <a:p>
            <a:pPr eaLnBrk="0" hangingPunct="0">
              <a:defRPr/>
            </a:pPr>
            <a:endParaRPr lang="es-ES" sz="14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100" name="Text Box 4"/>
          <p:cNvSpPr txBox="1">
            <a:spLocks noChangeArrowheads="1"/>
          </p:cNvSpPr>
          <p:nvPr/>
        </p:nvSpPr>
        <p:spPr bwMode="auto">
          <a:xfrm>
            <a:off x="1258888" y="549275"/>
            <a:ext cx="72009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s-ES" sz="4800"/>
              <a:t>Y mientras tanto …</a:t>
            </a:r>
          </a:p>
        </p:txBody>
      </p:sp>
      <p:pic>
        <p:nvPicPr>
          <p:cNvPr id="8195" name="Picture 6" descr="estudiante_aburrid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0113" y="2133600"/>
            <a:ext cx="2754312" cy="367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8" descr="nic3b1os-aburrido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0200" y="2060575"/>
            <a:ext cx="4267200" cy="364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2105" name="Line 9"/>
          <p:cNvSpPr>
            <a:spLocks noChangeShapeType="1"/>
          </p:cNvSpPr>
          <p:nvPr/>
        </p:nvSpPr>
        <p:spPr bwMode="auto">
          <a:xfrm>
            <a:off x="1763713" y="1341438"/>
            <a:ext cx="5688012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>
            <a:prstShdw prst="shdw17" dist="17961" dir="2700000">
              <a:schemeClr val="tx1">
                <a:gamma/>
                <a:shade val="60000"/>
                <a:invGamma/>
              </a:schemeClr>
            </a:prstShdw>
          </a:effectLst>
        </p:spPr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La importancia de las rúbricas</a:t>
            </a:r>
          </a:p>
        </p:txBody>
      </p:sp>
      <p:sp>
        <p:nvSpPr>
          <p:cNvPr id="172035" name="Text Box 3"/>
          <p:cNvSpPr txBox="1">
            <a:spLocks noChangeArrowheads="1"/>
          </p:cNvSpPr>
          <p:nvPr/>
        </p:nvSpPr>
        <p:spPr bwMode="auto">
          <a:xfrm>
            <a:off x="2700338" y="5300663"/>
            <a:ext cx="38163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s-ES" sz="3200">
                <a:hlinkClick r:id="rId2"/>
              </a:rPr>
              <a:t>Rúbricas</a:t>
            </a:r>
            <a:endParaRPr lang="es-ES" sz="3200"/>
          </a:p>
        </p:txBody>
      </p:sp>
      <p:pic>
        <p:nvPicPr>
          <p:cNvPr id="72708" name="Picture 4" descr="rubrica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00338" y="1412875"/>
            <a:ext cx="3898900" cy="3675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1 Título"/>
          <p:cNvSpPr>
            <a:spLocks noGrp="1"/>
          </p:cNvSpPr>
          <p:nvPr>
            <p:ph type="title" idx="4294967295"/>
          </p:nvPr>
        </p:nvSpPr>
        <p:spPr>
          <a:xfrm>
            <a:off x="395288" y="0"/>
            <a:ext cx="8229600" cy="1143000"/>
          </a:xfrm>
        </p:spPr>
        <p:txBody>
          <a:bodyPr/>
          <a:lstStyle/>
          <a:p>
            <a:r>
              <a:rPr lang="es-ES" smtClean="0"/>
              <a:t>¿Y los exámenes?</a:t>
            </a:r>
          </a:p>
        </p:txBody>
      </p:sp>
      <p:pic>
        <p:nvPicPr>
          <p:cNvPr id="73731" name="Picture 2" descr="http://www.elcorreo.com/vizcaya/prensa/noticias/200805/10/fotos/014D6VIZ001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1338263"/>
            <a:ext cx="4535488" cy="297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2" name="Picture 4" descr="http://1.bp.blogspot.com/_I88fJckE3yk/TLiZn_DHxdI/AAAAAAAAAEI/zYTU7ALsbSE/s320/Mafalda-EXAME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725" y="1196975"/>
            <a:ext cx="3265488" cy="324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3" name="Picture 6" descr="http://periodismohumano.com/files/2010/09/examenb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188" y="4427538"/>
            <a:ext cx="3889375" cy="243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3734" name="6 CuadroTexto"/>
          <p:cNvSpPr txBox="1">
            <a:spLocks noChangeArrowheads="1"/>
          </p:cNvSpPr>
          <p:nvPr/>
        </p:nvSpPr>
        <p:spPr bwMode="auto">
          <a:xfrm>
            <a:off x="5580063" y="4724400"/>
            <a:ext cx="2592387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ES" sz="9600"/>
              <a:t>¿?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Text Box 2"/>
          <p:cNvSpPr txBox="1">
            <a:spLocks noChangeArrowheads="1"/>
          </p:cNvSpPr>
          <p:nvPr/>
        </p:nvSpPr>
        <p:spPr bwMode="auto">
          <a:xfrm>
            <a:off x="395288" y="1196975"/>
            <a:ext cx="7056437" cy="370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endParaRPr lang="es-ES"/>
          </a:p>
          <a:p>
            <a:pPr>
              <a:defRPr/>
            </a:pPr>
            <a:r>
              <a:rPr lang="es-ES" sz="2400" b="1">
                <a:solidFill>
                  <a:srgbClr val="FF0000"/>
                </a:solidFill>
              </a:rPr>
              <a:t>A través del Proyecto … </a:t>
            </a:r>
          </a:p>
          <a:p>
            <a:pPr>
              <a:defRPr/>
            </a:pPr>
            <a:endParaRPr lang="es-ES" sz="2400" b="1">
              <a:solidFill>
                <a:srgbClr val="FF0000"/>
              </a:solidFill>
            </a:endParaRPr>
          </a:p>
          <a:p>
            <a:pPr>
              <a:defRPr/>
            </a:pPr>
            <a:r>
              <a:rPr lang="es-ES"/>
              <a:t>“Hemos aprendido aunque no hayamos estudiado, al buscar la información, hacer las tareas, presentarlas … Acabas aprendiendo más que si hubiéramos hecho un examen porque eso se te olvida al día siguiente pero haciéndolo de esta forma no”</a:t>
            </a:r>
          </a:p>
          <a:p>
            <a:pPr>
              <a:defRPr/>
            </a:pPr>
            <a:endParaRPr lang="es-ES"/>
          </a:p>
          <a:p>
            <a:pPr>
              <a:spcBef>
                <a:spcPct val="50000"/>
              </a:spcBef>
              <a:defRPr/>
            </a:pPr>
            <a:endParaRPr lang="es-ES"/>
          </a:p>
          <a:p>
            <a:pPr>
              <a:spcBef>
                <a:spcPct val="50000"/>
              </a:spcBef>
              <a:defRPr/>
            </a:pPr>
            <a:endParaRPr lang="es-ES"/>
          </a:p>
          <a:p>
            <a:pPr>
              <a:spcBef>
                <a:spcPct val="50000"/>
              </a:spcBef>
              <a:defRPr/>
            </a:pPr>
            <a:endParaRPr lang="es-ES"/>
          </a:p>
        </p:txBody>
      </p:sp>
      <p:pic>
        <p:nvPicPr>
          <p:cNvPr id="74755" name="Picture 3" descr="Semana de exámene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3860800"/>
            <a:ext cx="7620000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56" name="Picture 4" descr="Secundaria_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29500" y="188913"/>
            <a:ext cx="1714500" cy="272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085" name="Text Box 5"/>
          <p:cNvSpPr txBox="1">
            <a:spLocks noChangeArrowheads="1"/>
          </p:cNvSpPr>
          <p:nvPr/>
        </p:nvSpPr>
        <p:spPr bwMode="auto">
          <a:xfrm>
            <a:off x="971550" y="404813"/>
            <a:ext cx="61214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s-ES" sz="3200" b="1"/>
              <a:t>Una alumna opina (4º ESO) …</a:t>
            </a:r>
          </a:p>
          <a:p>
            <a:pPr>
              <a:spcBef>
                <a:spcPct val="50000"/>
              </a:spcBef>
              <a:defRPr/>
            </a:pPr>
            <a:endParaRPr lang="es-ES" sz="32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Text Box 2"/>
          <p:cNvSpPr txBox="1">
            <a:spLocks noChangeArrowheads="1"/>
          </p:cNvSpPr>
          <p:nvPr/>
        </p:nvSpPr>
        <p:spPr bwMode="auto">
          <a:xfrm>
            <a:off x="0" y="476250"/>
            <a:ext cx="8820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s-ES" sz="2400" b="1"/>
              <a:t>EXÁMENES DE RETENCIÓN DE </a:t>
            </a:r>
            <a:r>
              <a:rPr lang="es-ES" sz="2400" b="1">
                <a:solidFill>
                  <a:srgbClr val="CC0000"/>
                </a:solidFill>
              </a:rPr>
              <a:t>CONTENIDOS MÍNIMOS</a:t>
            </a:r>
          </a:p>
        </p:txBody>
      </p:sp>
      <p:pic>
        <p:nvPicPr>
          <p:cNvPr id="75779" name="Picture 3" descr="aprobado_thumb%25255B2%25255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1700213"/>
            <a:ext cx="4392612" cy="356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5780" name="Picture 4" descr="Importante Clip Ar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263" y="1557338"/>
            <a:ext cx="3382962" cy="240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5109" name="Text Box 5"/>
          <p:cNvSpPr txBox="1">
            <a:spLocks noChangeArrowheads="1"/>
          </p:cNvSpPr>
          <p:nvPr/>
        </p:nvSpPr>
        <p:spPr bwMode="auto">
          <a:xfrm>
            <a:off x="6084888" y="5734050"/>
            <a:ext cx="2665412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s-ES" sz="4400" b="1"/>
              <a:t>Y 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Text Box 2"/>
          <p:cNvSpPr txBox="1">
            <a:spLocks noChangeArrowheads="1"/>
          </p:cNvSpPr>
          <p:nvPr/>
        </p:nvSpPr>
        <p:spPr bwMode="auto">
          <a:xfrm>
            <a:off x="0" y="333375"/>
            <a:ext cx="9144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s-ES" sz="2000"/>
              <a:t>… </a:t>
            </a:r>
            <a:r>
              <a:rPr lang="es-ES" sz="2000" b="1">
                <a:solidFill>
                  <a:srgbClr val="CC0000"/>
                </a:solidFill>
              </a:rPr>
              <a:t>DE APLICACIÓN</a:t>
            </a:r>
            <a:r>
              <a:rPr lang="es-ES" sz="2000"/>
              <a:t> DE LOS CONTENIDOS A DIFERENTES SITUACIONES</a:t>
            </a:r>
          </a:p>
        </p:txBody>
      </p:sp>
      <p:pic>
        <p:nvPicPr>
          <p:cNvPr id="76803" name="Picture 3" descr="modeloii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12875"/>
            <a:ext cx="4067175" cy="406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6132" name="Text Box 4"/>
          <p:cNvSpPr txBox="1">
            <a:spLocks noChangeArrowheads="1"/>
          </p:cNvSpPr>
          <p:nvPr/>
        </p:nvSpPr>
        <p:spPr bwMode="auto">
          <a:xfrm>
            <a:off x="323850" y="5516563"/>
            <a:ext cx="3600450" cy="100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s-ES" sz="2400" b="1"/>
              <a:t>EL CONOCIMIENTO </a:t>
            </a:r>
          </a:p>
          <a:p>
            <a:pPr algn="ctr">
              <a:spcBef>
                <a:spcPct val="50000"/>
              </a:spcBef>
              <a:defRPr/>
            </a:pPr>
            <a:r>
              <a:rPr lang="es-ES" sz="2400" b="1"/>
              <a:t>SE PONE </a:t>
            </a:r>
            <a:r>
              <a:rPr lang="es-ES" sz="2400" b="1">
                <a:solidFill>
                  <a:srgbClr val="CC0000"/>
                </a:solidFill>
              </a:rPr>
              <a:t>EN ACCIÓN</a:t>
            </a:r>
          </a:p>
        </p:txBody>
      </p:sp>
      <p:sp>
        <p:nvSpPr>
          <p:cNvPr id="176133" name="Text Box 5"/>
          <p:cNvSpPr txBox="1">
            <a:spLocks noChangeArrowheads="1"/>
          </p:cNvSpPr>
          <p:nvPr/>
        </p:nvSpPr>
        <p:spPr bwMode="auto">
          <a:xfrm>
            <a:off x="4356100" y="836613"/>
            <a:ext cx="4537075" cy="5862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Char char="ü"/>
              <a:defRPr/>
            </a:pPr>
            <a:r>
              <a:rPr lang="es-ES"/>
              <a:t> Entra en Internet para investigar </a:t>
            </a:r>
            <a:r>
              <a:rPr lang="es-ES">
                <a:solidFill>
                  <a:srgbClr val="FF0000"/>
                </a:solidFill>
              </a:rPr>
              <a:t>por qué la Revolución Industrial cambió la forma de vivir de las personas</a:t>
            </a:r>
            <a:r>
              <a:rPr lang="es-ES"/>
              <a:t>. Explícalo a través de una presentación de diapositivas</a:t>
            </a:r>
          </a:p>
          <a:p>
            <a:pPr>
              <a:spcBef>
                <a:spcPct val="50000"/>
              </a:spcBef>
              <a:buFont typeface="Wingdings" pitchFamily="2" charset="2"/>
              <a:buChar char="ü"/>
              <a:defRPr/>
            </a:pPr>
            <a:r>
              <a:rPr lang="es-ES"/>
              <a:t> Ponte en la piel de un personaje de la Edad media (elige el estamento, hombre-mujer-niño, …, trabajo, vivienda, manera de vestir, …) y </a:t>
            </a:r>
            <a:r>
              <a:rPr lang="es-ES">
                <a:solidFill>
                  <a:srgbClr val="FF0000"/>
                </a:solidFill>
              </a:rPr>
              <a:t>cuenta  a través de un diario, cómo era tu vida</a:t>
            </a:r>
          </a:p>
          <a:p>
            <a:pPr>
              <a:spcBef>
                <a:spcPct val="50000"/>
              </a:spcBef>
              <a:buFont typeface="Wingdings" pitchFamily="2" charset="2"/>
              <a:buChar char="ü"/>
              <a:defRPr/>
            </a:pPr>
            <a:r>
              <a:rPr lang="es-ES"/>
              <a:t> Investiga en Internet sobre el trabajo Infantil en la revolución industrial y en la actualidad y, trabajando los conceptos de permanencia y cambio, </a:t>
            </a:r>
            <a:r>
              <a:rPr lang="es-ES">
                <a:solidFill>
                  <a:srgbClr val="FF0000"/>
                </a:solidFill>
              </a:rPr>
              <a:t>haz un texto expositivo-comparativo</a:t>
            </a:r>
          </a:p>
          <a:p>
            <a:pPr>
              <a:spcBef>
                <a:spcPct val="50000"/>
              </a:spcBef>
              <a:buFont typeface="Wingdings" pitchFamily="2" charset="2"/>
              <a:buChar char="ü"/>
              <a:defRPr/>
            </a:pPr>
            <a:r>
              <a:rPr lang="es-ES"/>
              <a:t> ¿Por qué Bécquer es un poeta romántico?  </a:t>
            </a:r>
            <a:r>
              <a:rPr lang="es-ES">
                <a:solidFill>
                  <a:srgbClr val="FF0000"/>
                </a:solidFill>
              </a:rPr>
              <a:t>Razona la respuesta</a:t>
            </a:r>
            <a:endParaRPr lang="es-ES"/>
          </a:p>
          <a:p>
            <a:pPr>
              <a:spcBef>
                <a:spcPct val="50000"/>
              </a:spcBef>
              <a:buFont typeface="Wingdings" pitchFamily="2" charset="2"/>
              <a:buNone/>
              <a:defRPr/>
            </a:pPr>
            <a:r>
              <a:rPr lang="es-ES"/>
              <a:t>Elige una rima de Bécquer y </a:t>
            </a:r>
            <a:r>
              <a:rPr lang="es-ES">
                <a:solidFill>
                  <a:srgbClr val="FF0000"/>
                </a:solidFill>
              </a:rPr>
              <a:t>haz un pequeño comentario</a:t>
            </a:r>
            <a:r>
              <a:rPr lang="es-ES"/>
              <a:t> literario, explicando, además, </a:t>
            </a:r>
            <a:r>
              <a:rPr lang="es-ES">
                <a:solidFill>
                  <a:srgbClr val="FF0000"/>
                </a:solidFill>
              </a:rPr>
              <a:t>por qué la has elegido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" sz="4000" smtClean="0"/>
              <a:t>Dejar que los alumnos evalúen lo que hacen en el aula</a:t>
            </a:r>
          </a:p>
        </p:txBody>
      </p:sp>
      <p:pic>
        <p:nvPicPr>
          <p:cNvPr id="77827" name="Picture 5" descr="mafalda-evaluaci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813" y="2492375"/>
            <a:ext cx="2879725" cy="339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6918" name="Line 6"/>
          <p:cNvSpPr>
            <a:spLocks noChangeShapeType="1"/>
          </p:cNvSpPr>
          <p:nvPr/>
        </p:nvSpPr>
        <p:spPr bwMode="auto">
          <a:xfrm>
            <a:off x="611188" y="1773238"/>
            <a:ext cx="76327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>
            <a:prstShdw prst="shdw17" dist="17961" dir="2700000">
              <a:schemeClr val="tx1">
                <a:gamma/>
                <a:shade val="60000"/>
                <a:invGamma/>
              </a:schemeClr>
            </a:prstShdw>
          </a:effectLst>
        </p:spPr>
        <p:txBody>
          <a:bodyPr/>
          <a:lstStyle/>
          <a:p>
            <a:pPr>
              <a:defRPr/>
            </a:pPr>
            <a:endParaRPr lang="es-ES"/>
          </a:p>
        </p:txBody>
      </p:sp>
      <p:pic>
        <p:nvPicPr>
          <p:cNvPr id="77829" name="Picture 8" descr="Mafalda-LenguaMachist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725" y="2708275"/>
            <a:ext cx="2562225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Text Box 6"/>
          <p:cNvSpPr txBox="1">
            <a:spLocks noChangeArrowheads="1"/>
          </p:cNvSpPr>
          <p:nvPr/>
        </p:nvSpPr>
        <p:spPr bwMode="auto">
          <a:xfrm>
            <a:off x="5292725" y="260350"/>
            <a:ext cx="3167063" cy="641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b="1">
                <a:solidFill>
                  <a:srgbClr val="CC0000"/>
                </a:solidFill>
              </a:rPr>
              <a:t>Algunas frases de los alumnos:</a:t>
            </a:r>
          </a:p>
          <a:p>
            <a:pPr>
              <a:spcBef>
                <a:spcPct val="50000"/>
              </a:spcBef>
              <a:buFont typeface="Wingdings" pitchFamily="2" charset="2"/>
              <a:buChar char="ü"/>
            </a:pPr>
            <a:r>
              <a:rPr lang="es-ES" b="1"/>
              <a:t> </a:t>
            </a:r>
            <a:r>
              <a:rPr lang="es-ES"/>
              <a:t>Me ha gustado aprender cosas nuevas del mundo</a:t>
            </a:r>
          </a:p>
          <a:p>
            <a:pPr>
              <a:spcBef>
                <a:spcPct val="50000"/>
              </a:spcBef>
              <a:buFont typeface="Wingdings" pitchFamily="2" charset="2"/>
              <a:buChar char="ü"/>
            </a:pPr>
            <a:r>
              <a:rPr lang="es-ES"/>
              <a:t>Aprendes a valorar cosas que antes no valorabas</a:t>
            </a:r>
          </a:p>
          <a:p>
            <a:pPr>
              <a:spcBef>
                <a:spcPct val="50000"/>
              </a:spcBef>
              <a:buFont typeface="Wingdings" pitchFamily="2" charset="2"/>
              <a:buChar char="ü"/>
            </a:pPr>
            <a:r>
              <a:rPr lang="es-ES"/>
              <a:t> Nos ha gustado trabajar en grupo porque, si alguno no sabe algo, le podemos ayudar</a:t>
            </a:r>
          </a:p>
          <a:p>
            <a:pPr>
              <a:spcBef>
                <a:spcPct val="50000"/>
              </a:spcBef>
              <a:buFont typeface="Wingdings" pitchFamily="2" charset="2"/>
              <a:buChar char="ü"/>
            </a:pPr>
            <a:r>
              <a:rPr lang="es-ES"/>
              <a:t> Me he sentido bien conmigo mismo porque hemos podido ayudar a otras personas</a:t>
            </a:r>
          </a:p>
          <a:p>
            <a:pPr>
              <a:spcBef>
                <a:spcPct val="50000"/>
              </a:spcBef>
              <a:buFont typeface="Wingdings" pitchFamily="2" charset="2"/>
              <a:buChar char="ü"/>
            </a:pPr>
            <a:r>
              <a:rPr lang="es-ES"/>
              <a:t> He estado a gusto con mis compañeros y profesoras y se aprende un montón</a:t>
            </a:r>
          </a:p>
          <a:p>
            <a:pPr>
              <a:spcBef>
                <a:spcPct val="50000"/>
              </a:spcBef>
              <a:buFont typeface="Wingdings" pitchFamily="2" charset="2"/>
              <a:buChar char="ü"/>
            </a:pPr>
            <a:r>
              <a:rPr lang="es-ES"/>
              <a:t> Me ha gustado la  exposición oral porque he aprendido a expresarme</a:t>
            </a:r>
          </a:p>
        </p:txBody>
      </p:sp>
      <p:sp>
        <p:nvSpPr>
          <p:cNvPr id="78851" name="Text Box 7"/>
          <p:cNvSpPr txBox="1">
            <a:spLocks noChangeArrowheads="1"/>
          </p:cNvSpPr>
          <p:nvPr/>
        </p:nvSpPr>
        <p:spPr bwMode="auto">
          <a:xfrm>
            <a:off x="250825" y="4941888"/>
            <a:ext cx="4897438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2400" b="1">
                <a:solidFill>
                  <a:srgbClr val="CC0000"/>
                </a:solidFill>
              </a:rPr>
              <a:t>A DESTACAR …</a:t>
            </a:r>
          </a:p>
          <a:p>
            <a:pPr>
              <a:spcBef>
                <a:spcPct val="50000"/>
              </a:spcBef>
              <a:buFont typeface="Wingdings" pitchFamily="2" charset="2"/>
              <a:buNone/>
            </a:pPr>
            <a:r>
              <a:rPr lang="es-ES" sz="2000" b="1" i="1"/>
              <a:t>“He aprendido a no tener vergüenza de mí misma”</a:t>
            </a:r>
          </a:p>
          <a:p>
            <a:pPr algn="ctr">
              <a:spcBef>
                <a:spcPct val="50000"/>
              </a:spcBef>
            </a:pPr>
            <a:endParaRPr lang="es-ES" sz="2000" b="1" i="1"/>
          </a:p>
        </p:txBody>
      </p:sp>
      <p:sp>
        <p:nvSpPr>
          <p:cNvPr id="82949" name="Text Box 5"/>
          <p:cNvSpPr txBox="1">
            <a:spLocks noChangeArrowheads="1"/>
          </p:cNvSpPr>
          <p:nvPr/>
        </p:nvSpPr>
        <p:spPr bwMode="auto">
          <a:xfrm>
            <a:off x="539750" y="6308725"/>
            <a:ext cx="43195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s-ES" b="1"/>
              <a:t>1º ESO INSTITUTO DE ASTRABUDUA</a:t>
            </a:r>
          </a:p>
        </p:txBody>
      </p:sp>
      <p:pic>
        <p:nvPicPr>
          <p:cNvPr id="78853" name="Picture 7" descr="Personal-Innovation-74618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549275"/>
            <a:ext cx="3960813" cy="396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1 Rectángulo"/>
          <p:cNvSpPr>
            <a:spLocks noChangeArrowheads="1"/>
          </p:cNvSpPr>
          <p:nvPr/>
        </p:nvSpPr>
        <p:spPr bwMode="auto">
          <a:xfrm>
            <a:off x="5435600" y="188913"/>
            <a:ext cx="2808288" cy="732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b="1"/>
              <a:t>Algunas frases de las alumnas:</a:t>
            </a:r>
          </a:p>
          <a:p>
            <a:pPr>
              <a:spcBef>
                <a:spcPct val="50000"/>
              </a:spcBef>
            </a:pPr>
            <a:r>
              <a:rPr lang="es-ES" sz="1100" b="1"/>
              <a:t>Hemos aprendido aunque no hayamos estudiado, al buscar la información, hacer las tareas, presentarlas … Acabas aprendiendo más que si hubiéramos hecho un examen porque eso se te olvida al día siguiente pero haciéndolo de esta forma no.</a:t>
            </a:r>
          </a:p>
          <a:p>
            <a:pPr>
              <a:spcBef>
                <a:spcPct val="50000"/>
              </a:spcBef>
            </a:pPr>
            <a:endParaRPr lang="es-ES" sz="1100" b="1"/>
          </a:p>
          <a:p>
            <a:pPr>
              <a:spcBef>
                <a:spcPct val="50000"/>
              </a:spcBef>
            </a:pPr>
            <a:r>
              <a:rPr lang="es-ES" sz="1100" b="1"/>
              <a:t>He aprendido a hablar en público sin ningún miedo, a escribir mejor y a realizar tareas en grupo.</a:t>
            </a:r>
          </a:p>
          <a:p>
            <a:pPr>
              <a:spcBef>
                <a:spcPct val="50000"/>
              </a:spcBef>
            </a:pPr>
            <a:endParaRPr lang="es-ES" sz="1100" b="1"/>
          </a:p>
          <a:p>
            <a:pPr>
              <a:spcBef>
                <a:spcPct val="50000"/>
              </a:spcBef>
            </a:pPr>
            <a:r>
              <a:rPr lang="es-ES" sz="1100" b="1"/>
              <a:t>Además de aprender a redactar mejor tanto resúmenes como artículos de opinión, he aprendido mucha historia</a:t>
            </a:r>
          </a:p>
          <a:p>
            <a:pPr>
              <a:spcBef>
                <a:spcPct val="50000"/>
              </a:spcBef>
            </a:pPr>
            <a:endParaRPr lang="es-ES" sz="1100" b="1"/>
          </a:p>
          <a:p>
            <a:r>
              <a:rPr lang="es-ES" sz="1100" b="1"/>
              <a:t> Ha sido divertido trabajar todas en grupo, y hemos aprendido muchas cosas, desde utilizar bien Internet hasta hacer obras de arte.</a:t>
            </a:r>
          </a:p>
          <a:p>
            <a:endParaRPr lang="es-ES" sz="1100" b="1"/>
          </a:p>
          <a:p>
            <a:r>
              <a:rPr lang="es-ES" sz="1100" b="1"/>
              <a:t>Todo lo tenías que hacer tu, nunca había un momento en el que no hicieses nada, al buscar información y al oír también a mis compañeras, sin quererlo he aprendido muchísimo</a:t>
            </a:r>
          </a:p>
          <a:p>
            <a:endParaRPr lang="es-ES" sz="1100" b="1"/>
          </a:p>
          <a:p>
            <a:endParaRPr lang="es-ES" sz="1100" b="1"/>
          </a:p>
          <a:p>
            <a:r>
              <a:rPr lang="es-ES" sz="1100" b="1"/>
              <a:t>He aprendido a utilizar diferentes herramientas de Internet</a:t>
            </a:r>
            <a:endParaRPr lang="es-ES" sz="1200" b="1"/>
          </a:p>
          <a:p>
            <a:pPr>
              <a:spcBef>
                <a:spcPct val="50000"/>
              </a:spcBef>
            </a:pPr>
            <a:endParaRPr lang="es-ES" sz="1200" b="1"/>
          </a:p>
          <a:p>
            <a:pPr>
              <a:spcBef>
                <a:spcPct val="50000"/>
              </a:spcBef>
            </a:pPr>
            <a:endParaRPr lang="es-ES" sz="1200" b="1"/>
          </a:p>
          <a:p>
            <a:pPr>
              <a:spcBef>
                <a:spcPct val="50000"/>
              </a:spcBef>
            </a:pPr>
            <a:endParaRPr lang="es-ES" b="1"/>
          </a:p>
        </p:txBody>
      </p:sp>
      <p:sp>
        <p:nvSpPr>
          <p:cNvPr id="79875" name="3 CuadroTexto"/>
          <p:cNvSpPr txBox="1">
            <a:spLocks noChangeArrowheads="1"/>
          </p:cNvSpPr>
          <p:nvPr/>
        </p:nvSpPr>
        <p:spPr bwMode="auto">
          <a:xfrm>
            <a:off x="250825" y="4294188"/>
            <a:ext cx="3889375" cy="2563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 b="1"/>
          </a:p>
          <a:p>
            <a:r>
              <a:rPr lang="es-ES" b="1">
                <a:solidFill>
                  <a:srgbClr val="CC0000"/>
                </a:solidFill>
              </a:rPr>
              <a:t>LAS FRASES</a:t>
            </a:r>
          </a:p>
          <a:p>
            <a:r>
              <a:rPr lang="es-ES" b="1"/>
              <a:t>He aprendido mucho más que en una clase normal</a:t>
            </a:r>
          </a:p>
          <a:p>
            <a:endParaRPr lang="es-ES" b="1"/>
          </a:p>
          <a:p>
            <a:r>
              <a:rPr lang="es-ES" b="1"/>
              <a:t>De ahora en adelante aplicaré lo que he aprendido en otras asignaturas y trabajos</a:t>
            </a:r>
          </a:p>
          <a:p>
            <a:endParaRPr lang="es-ES" b="1"/>
          </a:p>
        </p:txBody>
      </p:sp>
      <p:sp>
        <p:nvSpPr>
          <p:cNvPr id="83973" name="Text Box 5"/>
          <p:cNvSpPr txBox="1">
            <a:spLocks noChangeArrowheads="1"/>
          </p:cNvSpPr>
          <p:nvPr/>
        </p:nvSpPr>
        <p:spPr bwMode="auto">
          <a:xfrm>
            <a:off x="250825" y="3933825"/>
            <a:ext cx="40338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s-ES" b="1"/>
              <a:t>Alumnas 4º ESO Colegio Ayalde</a:t>
            </a:r>
          </a:p>
        </p:txBody>
      </p:sp>
      <p:cxnSp>
        <p:nvCxnSpPr>
          <p:cNvPr id="79877" name="6 Conector recto"/>
          <p:cNvCxnSpPr>
            <a:cxnSpLocks noChangeShapeType="1"/>
          </p:cNvCxnSpPr>
          <p:nvPr/>
        </p:nvCxnSpPr>
        <p:spPr bwMode="auto">
          <a:xfrm>
            <a:off x="0" y="4365625"/>
            <a:ext cx="4932363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pic>
        <p:nvPicPr>
          <p:cNvPr id="79878" name="Picture 8" descr="http://artedeseduccion.files.wordpress.com/2009/08/pizarra2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260350"/>
            <a:ext cx="4859338" cy="3630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Text Box 4"/>
          <p:cNvSpPr txBox="1">
            <a:spLocks noChangeArrowheads="1"/>
          </p:cNvSpPr>
          <p:nvPr/>
        </p:nvSpPr>
        <p:spPr bwMode="auto">
          <a:xfrm>
            <a:off x="250825" y="908050"/>
            <a:ext cx="8137525" cy="204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3200" b="1"/>
              <a:t>EVALUACIÓN ALUMNO - ALUMNO</a:t>
            </a:r>
          </a:p>
          <a:p>
            <a:pPr algn="ctr">
              <a:spcBef>
                <a:spcPct val="50000"/>
              </a:spcBef>
            </a:pPr>
            <a:r>
              <a:rPr lang="es-ES" sz="3200" b="1">
                <a:hlinkClick r:id="rId2"/>
              </a:rPr>
              <a:t>Listas de control</a:t>
            </a:r>
            <a:r>
              <a:rPr lang="es-ES" sz="3200" b="1"/>
              <a:t>   </a:t>
            </a:r>
            <a:r>
              <a:rPr lang="es-ES" sz="3200" b="1">
                <a:hlinkClick r:id="rId3"/>
              </a:rPr>
              <a:t>Formularios Google  </a:t>
            </a:r>
            <a:endParaRPr lang="es-ES" sz="3200" b="1"/>
          </a:p>
          <a:p>
            <a:pPr algn="ctr">
              <a:spcBef>
                <a:spcPct val="50000"/>
              </a:spcBef>
            </a:pPr>
            <a:r>
              <a:rPr lang="es-ES" sz="3200" b="1">
                <a:hlinkClick r:id="rId4"/>
              </a:rPr>
              <a:t>Ejemplo de aula</a:t>
            </a:r>
            <a:endParaRPr lang="es-ES" sz="3200" b="1"/>
          </a:p>
        </p:txBody>
      </p:sp>
      <p:pic>
        <p:nvPicPr>
          <p:cNvPr id="80899" name="Picture 7" descr="redes-sociales_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55875" y="3068638"/>
            <a:ext cx="4105275" cy="307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258888" y="1196975"/>
            <a:ext cx="6635750" cy="1143000"/>
          </a:xfrm>
        </p:spPr>
        <p:txBody>
          <a:bodyPr/>
          <a:lstStyle/>
          <a:p>
            <a:pPr eaLnBrk="1" hangingPunct="1"/>
            <a:r>
              <a:rPr lang="es-ES" sz="4000" smtClean="0"/>
              <a:t>POSIBLE MODELO DE </a:t>
            </a:r>
            <a:r>
              <a:rPr lang="es-ES" sz="4000" b="1" smtClean="0">
                <a:solidFill>
                  <a:srgbClr val="CC0000"/>
                </a:solidFill>
              </a:rPr>
              <a:t>BOLETÍN DE NOTAS</a:t>
            </a:r>
          </a:p>
        </p:txBody>
      </p:sp>
      <p:pic>
        <p:nvPicPr>
          <p:cNvPr id="81923" name="Picture 6" descr="20120626nota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8888" y="2852738"/>
            <a:ext cx="6551612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niaprodigi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8913"/>
            <a:ext cx="9144000" cy="648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Line 3"/>
          <p:cNvSpPr>
            <a:spLocks noChangeShapeType="1"/>
          </p:cNvSpPr>
          <p:nvPr/>
        </p:nvSpPr>
        <p:spPr bwMode="auto">
          <a:xfrm>
            <a:off x="0" y="620713"/>
            <a:ext cx="9144000" cy="0"/>
          </a:xfrm>
          <a:prstGeom prst="line">
            <a:avLst/>
          </a:prstGeom>
          <a:noFill/>
          <a:ln w="76200">
            <a:solidFill>
              <a:srgbClr val="FFFF99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39750" y="188913"/>
            <a:ext cx="8229600" cy="561975"/>
          </a:xfrm>
        </p:spPr>
        <p:txBody>
          <a:bodyPr/>
          <a:lstStyle/>
          <a:p>
            <a:pPr algn="l"/>
            <a:r>
              <a:rPr lang="es-ES" sz="1600" b="1" smtClean="0"/>
              <a:t/>
            </a:r>
            <a:br>
              <a:rPr lang="es-ES" sz="1600" b="1" smtClean="0"/>
            </a:br>
            <a:r>
              <a:rPr lang="es-ES" sz="1600" b="1" smtClean="0"/>
              <a:t>Materia: Historia</a:t>
            </a:r>
            <a:br>
              <a:rPr lang="es-ES" sz="1600" b="1" smtClean="0"/>
            </a:br>
            <a:r>
              <a:rPr lang="es-ES" sz="1600" b="1" smtClean="0"/>
              <a:t>Alumno:                                                                                 Curso:  4º ESO</a:t>
            </a:r>
            <a:r>
              <a:rPr lang="es-ES" sz="1800" smtClean="0"/>
              <a:t/>
            </a:r>
            <a:br>
              <a:rPr lang="es-ES" sz="1800" smtClean="0"/>
            </a:br>
            <a:endParaRPr lang="es-ES" sz="1800" smtClean="0"/>
          </a:p>
        </p:txBody>
      </p:sp>
      <p:graphicFrame>
        <p:nvGraphicFramePr>
          <p:cNvPr id="188419" name="Group 3"/>
          <p:cNvGraphicFramePr>
            <a:graphicFrameLocks noGrp="1"/>
          </p:cNvGraphicFramePr>
          <p:nvPr>
            <p:ph idx="4294967295"/>
          </p:nvPr>
        </p:nvGraphicFramePr>
        <p:xfrm>
          <a:off x="179388" y="765175"/>
          <a:ext cx="8748712" cy="4315968"/>
        </p:xfrm>
        <a:graphic>
          <a:graphicData uri="http://schemas.openxmlformats.org/drawingml/2006/table">
            <a:tbl>
              <a:tblPr/>
              <a:tblGrid>
                <a:gridCol w="1008062"/>
                <a:gridCol w="4541838"/>
                <a:gridCol w="314325"/>
                <a:gridCol w="314325"/>
                <a:gridCol w="314325"/>
                <a:gridCol w="312737"/>
                <a:gridCol w="314325"/>
                <a:gridCol w="312738"/>
                <a:gridCol w="314325"/>
                <a:gridCol w="295275"/>
                <a:gridCol w="706437"/>
              </a:tblGrid>
              <a:tr h="3889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Evaluación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Tareas evaluadas (posibilidad de evaluar actividades intermedias)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8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Competencias trabajadas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1     2     3     4       5      6    7     8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Nota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0971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Primera evaluación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Arial" charset="0"/>
                        </a:rPr>
                        <a:t>PROYECTO:</a:t>
                      </a: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hlinkClick r:id="rId2"/>
                        </a:rPr>
                        <a:t>El trabajo infantil y juvenil ayer y hoy</a:t>
                      </a: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1ª Tarea: </a:t>
                      </a: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hlinkClick r:id="rId3"/>
                        </a:rPr>
                        <a:t>Elaborar una presentación de diapositivas</a:t>
                      </a: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hlinkClick r:id="rId4"/>
                        </a:rPr>
                        <a:t>Lista de control</a:t>
                      </a: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Tarea: Presentación oral en el aula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hlinkClick r:id="rId5"/>
                        </a:rPr>
                        <a:t>Lista de control</a:t>
                      </a: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2º Tarea: </a:t>
                      </a: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hlinkClick r:id="rId6"/>
                        </a:rPr>
                        <a:t>escribir un diario personal</a:t>
                      </a: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Tarea: Lectura en voz alta del diario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3º Tarea: Elegir una tarea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Historia </a:t>
                      </a: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hlinkClick r:id="rId7"/>
                        </a:rPr>
                        <a:t>digital</a:t>
                      </a: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                          </a:t>
                      </a: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hlinkClick r:id="rId8"/>
                        </a:rPr>
                        <a:t>Lista de control</a:t>
                      </a: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hlinkClick r:id="rId9"/>
                        </a:rPr>
                        <a:t>Cartel digital</a:t>
                      </a: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                            </a:t>
                      </a: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hlinkClick r:id="rId10"/>
                        </a:rPr>
                        <a:t>Lista de control</a:t>
                      </a: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hlinkClick r:id="rId11"/>
                        </a:rPr>
                        <a:t>Escribir un poema y recitarlo</a:t>
                      </a: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  </a:t>
                      </a: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hlinkClick r:id="rId12"/>
                        </a:rPr>
                        <a:t>Lista de control </a:t>
                      </a: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(escribir poema)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                                                </a:t>
                      </a: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hlinkClick r:id="rId13"/>
                        </a:rPr>
                        <a:t>Lista de control </a:t>
                      </a: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(recitar poema)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OTROS INSTRUMENTOS DE EVALUACIÓN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s-ES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Prueba o examen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Trabajo individual, con otros. Relación con los demás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Portafolio del alumno-a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2978" name="Text Box 54"/>
          <p:cNvSpPr txBox="1">
            <a:spLocks noChangeArrowheads="1"/>
          </p:cNvSpPr>
          <p:nvPr/>
        </p:nvSpPr>
        <p:spPr bwMode="auto">
          <a:xfrm>
            <a:off x="539750" y="5013325"/>
            <a:ext cx="4319588" cy="1687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endParaRPr lang="es-ES" sz="800"/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es-ES" sz="800"/>
              <a:t>Competencia científica, tecnológica y de la salud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es-ES" sz="800"/>
              <a:t> Competencia para aprender a aprender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es-ES" sz="800"/>
              <a:t>Competencia matemática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es-ES" sz="800"/>
              <a:t>Competencia en comunicación lingüística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es-ES" sz="800"/>
              <a:t>Competencia en el tratamiento de la información y competencia digital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es-ES" sz="800"/>
              <a:t>Competencia social y ciudadana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es-ES" sz="800"/>
              <a:t>Competencia en cultura humanística y artística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es-ES" sz="800"/>
              <a:t>Competencia para la autonomía e iniciativa personal</a:t>
            </a:r>
          </a:p>
        </p:txBody>
      </p:sp>
      <p:sp>
        <p:nvSpPr>
          <p:cNvPr id="61588" name="Text Box 148"/>
          <p:cNvSpPr txBox="1">
            <a:spLocks noChangeArrowheads="1"/>
          </p:cNvSpPr>
          <p:nvPr/>
        </p:nvSpPr>
        <p:spPr bwMode="auto">
          <a:xfrm>
            <a:off x="4500563" y="5516563"/>
            <a:ext cx="43561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endParaRPr lang="es-ES"/>
          </a:p>
        </p:txBody>
      </p:sp>
      <p:sp>
        <p:nvSpPr>
          <p:cNvPr id="61589" name="Text Box 149"/>
          <p:cNvSpPr txBox="1">
            <a:spLocks noChangeArrowheads="1"/>
          </p:cNvSpPr>
          <p:nvPr/>
        </p:nvSpPr>
        <p:spPr bwMode="auto">
          <a:xfrm>
            <a:off x="5076825" y="5589588"/>
            <a:ext cx="3529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s-ES" sz="2400" b="1"/>
              <a:t>Competencias</a:t>
            </a:r>
          </a:p>
        </p:txBody>
      </p:sp>
      <p:sp>
        <p:nvSpPr>
          <p:cNvPr id="82981" name="Oval 37"/>
          <p:cNvSpPr>
            <a:spLocks noChangeArrowheads="1"/>
          </p:cNvSpPr>
          <p:nvPr/>
        </p:nvSpPr>
        <p:spPr bwMode="auto">
          <a:xfrm>
            <a:off x="5580063" y="5445125"/>
            <a:ext cx="2592387" cy="720725"/>
          </a:xfrm>
          <a:prstGeom prst="ellipse">
            <a:avLst/>
          </a:prstGeom>
          <a:noFill/>
          <a:ln w="57150">
            <a:solidFill>
              <a:srgbClr val="800000"/>
            </a:solidFill>
            <a:round/>
            <a:headEnd/>
            <a:tailEnd/>
          </a:ln>
          <a:effectLst>
            <a:prstShdw prst="shdw17" dist="17961" dir="2700000">
              <a:srgbClr val="4D0000"/>
            </a:prstShdw>
          </a:effectLst>
        </p:spPr>
        <p:txBody>
          <a:bodyPr wrap="none" anchor="ctr"/>
          <a:lstStyle/>
          <a:p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Para concluir</a:t>
            </a:r>
          </a:p>
        </p:txBody>
      </p:sp>
      <p:sp>
        <p:nvSpPr>
          <p:cNvPr id="83972" name="Line 6"/>
          <p:cNvSpPr>
            <a:spLocks noChangeShapeType="1"/>
          </p:cNvSpPr>
          <p:nvPr/>
        </p:nvSpPr>
        <p:spPr bwMode="auto">
          <a:xfrm>
            <a:off x="2555875" y="1268413"/>
            <a:ext cx="4103688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prstShdw prst="shdw17" dist="17961" dir="2700000">
              <a:srgbClr val="990000"/>
            </a:prstShdw>
          </a:effectLst>
        </p:spPr>
        <p:txBody>
          <a:bodyPr/>
          <a:lstStyle/>
          <a:p>
            <a:endParaRPr lang="es-ES"/>
          </a:p>
        </p:txBody>
      </p:sp>
      <p:pic>
        <p:nvPicPr>
          <p:cNvPr id="83978" name="Picture 10" descr="Llegar a la meta no es vencer, - lo importante es el camino y en él, caer, levantarse, insistir, aprender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1772816"/>
            <a:ext cx="5236944" cy="40324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21" name="Text Box 5"/>
          <p:cNvSpPr txBox="1">
            <a:spLocks noChangeArrowheads="1"/>
          </p:cNvSpPr>
          <p:nvPr/>
        </p:nvSpPr>
        <p:spPr bwMode="auto">
          <a:xfrm>
            <a:off x="323850" y="188913"/>
            <a:ext cx="856932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s-ES" sz="2400" b="1"/>
              <a:t>Los alumnos nos cuentan las </a:t>
            </a:r>
            <a:r>
              <a:rPr lang="es-ES" sz="2400" b="1">
                <a:hlinkClick r:id="rId2"/>
              </a:rPr>
              <a:t>4 características </a:t>
            </a:r>
            <a:r>
              <a:rPr lang="es-ES" sz="2400" b="1"/>
              <a:t>de sus docentes favoritos</a:t>
            </a:r>
          </a:p>
        </p:txBody>
      </p:sp>
      <p:sp>
        <p:nvSpPr>
          <p:cNvPr id="111622" name="Text Box 6"/>
          <p:cNvSpPr txBox="1">
            <a:spLocks noChangeArrowheads="1"/>
          </p:cNvSpPr>
          <p:nvPr/>
        </p:nvSpPr>
        <p:spPr bwMode="auto">
          <a:xfrm>
            <a:off x="323850" y="1341438"/>
            <a:ext cx="8208963" cy="2843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Char char="ü"/>
              <a:defRPr/>
            </a:pPr>
            <a:r>
              <a:rPr lang="es-ES" b="1"/>
              <a:t> “Es divertido y hace que aprender también sea divertido”</a:t>
            </a:r>
          </a:p>
          <a:p>
            <a:pPr>
              <a:spcBef>
                <a:spcPct val="50000"/>
              </a:spcBef>
              <a:buFont typeface="Wingdings" pitchFamily="2" charset="2"/>
              <a:buNone/>
              <a:defRPr/>
            </a:pPr>
            <a:endParaRPr lang="es-ES" b="1"/>
          </a:p>
          <a:p>
            <a:pPr>
              <a:spcBef>
                <a:spcPct val="50000"/>
              </a:spcBef>
              <a:buFont typeface="Wingdings" pitchFamily="2" charset="2"/>
              <a:buChar char="ü"/>
              <a:defRPr/>
            </a:pPr>
            <a:r>
              <a:rPr lang="es-ES" b="1"/>
              <a:t> “Se preocupa realmente por mí”</a:t>
            </a:r>
          </a:p>
          <a:p>
            <a:pPr>
              <a:spcBef>
                <a:spcPct val="50000"/>
              </a:spcBef>
              <a:buFont typeface="Wingdings" pitchFamily="2" charset="2"/>
              <a:buChar char="ü"/>
              <a:defRPr/>
            </a:pPr>
            <a:endParaRPr lang="es-ES" b="1"/>
          </a:p>
          <a:p>
            <a:pPr>
              <a:spcBef>
                <a:spcPct val="50000"/>
              </a:spcBef>
              <a:buFont typeface="Wingdings" pitchFamily="2" charset="2"/>
              <a:buChar char="ü"/>
              <a:defRPr/>
            </a:pPr>
            <a:r>
              <a:rPr lang="es-ES" b="1"/>
              <a:t> “Nos da un trato igualitario”</a:t>
            </a:r>
          </a:p>
          <a:p>
            <a:pPr>
              <a:spcBef>
                <a:spcPct val="50000"/>
              </a:spcBef>
              <a:buFont typeface="Wingdings" pitchFamily="2" charset="2"/>
              <a:buChar char="ü"/>
              <a:defRPr/>
            </a:pPr>
            <a:endParaRPr lang="es-ES" b="1"/>
          </a:p>
          <a:p>
            <a:pPr>
              <a:spcBef>
                <a:spcPct val="50000"/>
              </a:spcBef>
              <a:buFont typeface="Wingdings" pitchFamily="2" charset="2"/>
              <a:buChar char="ü"/>
              <a:defRPr/>
            </a:pPr>
            <a:r>
              <a:rPr lang="es-ES" b="1"/>
              <a:t> Trabajamos en grupo y por proyectos</a:t>
            </a:r>
          </a:p>
        </p:txBody>
      </p:sp>
      <p:sp>
        <p:nvSpPr>
          <p:cNvPr id="111623" name="Text Box 7"/>
          <p:cNvSpPr txBox="1">
            <a:spLocks noChangeArrowheads="1"/>
          </p:cNvSpPr>
          <p:nvPr/>
        </p:nvSpPr>
        <p:spPr bwMode="auto">
          <a:xfrm>
            <a:off x="2806700" y="6021388"/>
            <a:ext cx="6337300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es-ES" sz="1200" b="1"/>
              <a:t/>
            </a:r>
            <a:br>
              <a:rPr lang="es-ES" sz="1200" b="1"/>
            </a:br>
            <a:endParaRPr lang="es-ES" sz="1200" b="1">
              <a:hlinkClick r:id="rId3" tooltip="Visitar el enlace (en nueva ventana)"/>
            </a:endParaRPr>
          </a:p>
          <a:p>
            <a:pPr>
              <a:defRPr/>
            </a:pPr>
            <a:r>
              <a:rPr lang="es-ES" sz="1200" b="1">
                <a:hlinkClick r:id="rId3" tooltip="Visitar el enlace (en nueva ventana)"/>
              </a:rPr>
              <a:t>Fuente: Students Share Characteristics Of Their Favorite Teachers</a:t>
            </a:r>
            <a:r>
              <a:rPr lang="es-ES" sz="1200" b="1"/>
              <a:t> </a:t>
            </a:r>
          </a:p>
        </p:txBody>
      </p:sp>
      <p:pic>
        <p:nvPicPr>
          <p:cNvPr id="84997" name="Picture 9" descr="trabajar_en_equipo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80063" y="4292600"/>
            <a:ext cx="2466975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998" name="Picture 13" descr="profesor-teacher-escuela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92725" y="1773238"/>
            <a:ext cx="3024188" cy="2268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999" name="Picture 15" descr="dreams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00113" y="4221163"/>
            <a:ext cx="3313112" cy="207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1632" name="Line 16"/>
          <p:cNvSpPr>
            <a:spLocks noChangeShapeType="1"/>
          </p:cNvSpPr>
          <p:nvPr/>
        </p:nvSpPr>
        <p:spPr bwMode="auto">
          <a:xfrm>
            <a:off x="755650" y="1052513"/>
            <a:ext cx="82089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>
            <a:prstShdw prst="shdw17" dist="17961" dir="2700000">
              <a:schemeClr val="tx1">
                <a:gamma/>
                <a:shade val="60000"/>
                <a:invGamma/>
              </a:schemeClr>
            </a:prstShdw>
          </a:effectLst>
        </p:spPr>
        <p:txBody>
          <a:bodyPr/>
          <a:lstStyle/>
          <a:p>
            <a:pPr>
              <a:defRPr/>
            </a:pPr>
            <a:endParaRPr lang="es-ES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8" name="Picture 5" descr="Abstracci%C3%B3n+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019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00775" y="0"/>
            <a:ext cx="2943225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CuadroTexto"/>
          <p:cNvSpPr txBox="1"/>
          <p:nvPr/>
        </p:nvSpPr>
        <p:spPr>
          <a:xfrm>
            <a:off x="4427538" y="3357563"/>
            <a:ext cx="4105275" cy="1069975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es-ES" sz="1600" b="1">
                <a:solidFill>
                  <a:schemeClr val="bg1"/>
                </a:solidFill>
                <a:cs typeface="Arial" charset="0"/>
              </a:rPr>
              <a:t>LAS IMÁGENES UTILIZADAS EN ESTA PRESENTACIÓN, SALVO ALGUNAS PROPIAS,  HAN SIDO TOMADAS DE</a:t>
            </a:r>
            <a:r>
              <a:rPr lang="es-ES" sz="1600" b="1">
                <a:cs typeface="Arial" charset="0"/>
              </a:rPr>
              <a:t> </a:t>
            </a:r>
            <a:r>
              <a:rPr lang="es-ES" sz="1600" b="1">
                <a:cs typeface="Arial" charset="0"/>
                <a:hlinkClick r:id="rId4"/>
              </a:rPr>
              <a:t>GOOGLE IMÁGENES</a:t>
            </a:r>
            <a:endParaRPr lang="es-ES" sz="1600" b="1">
              <a:cs typeface="Arial" charset="0"/>
            </a:endParaRP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3924300" y="5876925"/>
            <a:ext cx="4284663" cy="396875"/>
          </a:xfrm>
          <a:prstGeom prst="rect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  <a:effectLst>
            <a:outerShdw dist="17819" dir="2700000" algn="ctr" rotWithShape="0">
              <a:srgbClr val="989898"/>
            </a:outerShdw>
          </a:effectLst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ts val="125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s-ES" sz="2000" b="1" dirty="0">
                <a:solidFill>
                  <a:srgbClr val="000000"/>
                </a:solidFill>
                <a:cs typeface="Arial" charset="0"/>
              </a:rPr>
              <a:t> ANA BASTERRA COSSÍO</a:t>
            </a:r>
          </a:p>
        </p:txBody>
      </p:sp>
      <p:pic>
        <p:nvPicPr>
          <p:cNvPr id="86022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39975" y="4941888"/>
            <a:ext cx="1030288" cy="17049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4" name="Text Box 4"/>
          <p:cNvSpPr txBox="1">
            <a:spLocks noChangeArrowheads="1"/>
          </p:cNvSpPr>
          <p:nvPr/>
        </p:nvSpPr>
        <p:spPr bwMode="auto">
          <a:xfrm>
            <a:off x="684213" y="836613"/>
            <a:ext cx="831691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s-ES" sz="4000"/>
              <a:t>Y en el Curriculum se habla de …</a:t>
            </a:r>
          </a:p>
        </p:txBody>
      </p:sp>
      <p:sp>
        <p:nvSpPr>
          <p:cNvPr id="133133" name="Text Box 13"/>
          <p:cNvSpPr txBox="1">
            <a:spLocks noChangeArrowheads="1"/>
          </p:cNvSpPr>
          <p:nvPr/>
        </p:nvSpPr>
        <p:spPr bwMode="auto">
          <a:xfrm>
            <a:off x="5076825" y="1052513"/>
            <a:ext cx="431800" cy="201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endParaRPr lang="es-ES"/>
          </a:p>
          <a:p>
            <a:pPr>
              <a:spcBef>
                <a:spcPct val="50000"/>
              </a:spcBef>
              <a:defRPr/>
            </a:pPr>
            <a:endParaRPr lang="es-ES"/>
          </a:p>
          <a:p>
            <a:pPr>
              <a:spcBef>
                <a:spcPct val="50000"/>
              </a:spcBef>
              <a:defRPr/>
            </a:pPr>
            <a:endParaRPr lang="es-ES"/>
          </a:p>
          <a:p>
            <a:pPr>
              <a:spcBef>
                <a:spcPct val="50000"/>
              </a:spcBef>
              <a:defRPr/>
            </a:pPr>
            <a:endParaRPr lang="es-ES"/>
          </a:p>
          <a:p>
            <a:pPr>
              <a:spcBef>
                <a:spcPct val="50000"/>
              </a:spcBef>
              <a:defRPr/>
            </a:pPr>
            <a:endParaRPr lang="es-ES"/>
          </a:p>
        </p:txBody>
      </p:sp>
      <p:pic>
        <p:nvPicPr>
          <p:cNvPr id="10244" name="Picture 15" descr="Educaci%25C3%25B3n%2BConstructivist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6013" y="1989138"/>
            <a:ext cx="3790950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5" name="AutoShape 16"/>
          <p:cNvSpPr>
            <a:spLocks noChangeArrowheads="1"/>
          </p:cNvSpPr>
          <p:nvPr/>
        </p:nvSpPr>
        <p:spPr bwMode="auto">
          <a:xfrm>
            <a:off x="5292725" y="4724400"/>
            <a:ext cx="2951163" cy="792163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532729278 h 21600"/>
              <a:gd name="T4" fmla="*/ 2147483647 w 21600"/>
              <a:gd name="T5" fmla="*/ 1065457383 h 21600"/>
              <a:gd name="T6" fmla="*/ 2147483647 w 21600"/>
              <a:gd name="T7" fmla="*/ 532729278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0000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0000"/>
            </a:prstShdw>
          </a:effectLst>
        </p:spPr>
        <p:txBody>
          <a:bodyPr wrap="none" anchor="ctr"/>
          <a:lstStyle/>
          <a:p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2069</TotalTime>
  <Words>3402</Words>
  <Application>Microsoft Office PowerPoint</Application>
  <PresentationFormat>Presentación en pantalla (4:3)</PresentationFormat>
  <Paragraphs>675</Paragraphs>
  <Slides>83</Slides>
  <Notes>4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83</vt:i4>
      </vt:variant>
    </vt:vector>
  </HeadingPairs>
  <TitlesOfParts>
    <vt:vector size="84" baseType="lpstr">
      <vt:lpstr>Diseño predeterminado</vt:lpstr>
      <vt:lpstr>Quiero que mi alumnado tenga ganas de aprender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¿Qué podemos hacer?</vt:lpstr>
      <vt:lpstr>Diapositiva 14</vt:lpstr>
      <vt:lpstr>Ofrecer pautas, orientaciones, y  proponer buenos modelos</vt:lpstr>
      <vt:lpstr>Diapositiva 16</vt:lpstr>
      <vt:lpstr>Intentar sacar lo mejor de cada alumno-a</vt:lpstr>
      <vt:lpstr>Aprender juntos</vt:lpstr>
      <vt:lpstr>Diapositiva 19</vt:lpstr>
      <vt:lpstr>Diapositiva 20</vt:lpstr>
      <vt:lpstr>Facilitar la interacción entre los aprendices</vt:lpstr>
      <vt:lpstr>Diapositiva 22</vt:lpstr>
      <vt:lpstr>Dar herramientas para que el alumnado vaya construyendo el andamiaje de su propio aprendizaje</vt:lpstr>
      <vt:lpstr>Diapositiva 24</vt:lpstr>
      <vt:lpstr>Diapositiva 25</vt:lpstr>
      <vt:lpstr>Diapositiva 26</vt:lpstr>
      <vt:lpstr>Diapositiva 27</vt:lpstr>
      <vt:lpstr>Diapositiva 28</vt:lpstr>
      <vt:lpstr>Promover la creatividad, la ilusión y la satisfacción personal por hacer bien las cosas</vt:lpstr>
      <vt:lpstr>Diapositiva 30</vt:lpstr>
      <vt:lpstr>Aprovechar algunas actividades para trabajar  los sentimientos</vt:lpstr>
      <vt:lpstr>Diapositiva 32</vt:lpstr>
      <vt:lpstr>Enseñarles a aprender de los errores y …</vt:lpstr>
      <vt:lpstr>…  desde el ejemplo </vt:lpstr>
      <vt:lpstr>Diapositiva 35</vt:lpstr>
      <vt:lpstr>Diapositiva 36</vt:lpstr>
      <vt:lpstr>Diapositiva 37</vt:lpstr>
      <vt:lpstr>TAREA=PRODUCTO FINAL  RESOLUCIÓN DE UN PROBLEMA</vt:lpstr>
      <vt:lpstr>Diapositiva 39</vt:lpstr>
      <vt:lpstr>Diapositiva 40</vt:lpstr>
      <vt:lpstr>Diapositiva 41</vt:lpstr>
      <vt:lpstr>Diapositiva 42</vt:lpstr>
      <vt:lpstr>Diapositiva 43</vt:lpstr>
      <vt:lpstr>Tarea: Escribir un e-mail sobre cuáles son mis compromisos de trabajo en el aula</vt:lpstr>
      <vt:lpstr>Diapositiva 45</vt:lpstr>
      <vt:lpstr>Diapositiva 46</vt:lpstr>
      <vt:lpstr>Tarea: Seleccionar tu poema favorito y preparar su lectura</vt:lpstr>
      <vt:lpstr>Diapositiva 48</vt:lpstr>
      <vt:lpstr>Diapositiva 49</vt:lpstr>
      <vt:lpstr>Diapositiva 50</vt:lpstr>
      <vt:lpstr>Diapositiva 51</vt:lpstr>
      <vt:lpstr>Diapositiva 52</vt:lpstr>
      <vt:lpstr>Diapositiva 53</vt:lpstr>
      <vt:lpstr>Diapositiva 54</vt:lpstr>
      <vt:lpstr>Diapositiva 55</vt:lpstr>
      <vt:lpstr>Diapositiva 56</vt:lpstr>
      <vt:lpstr>Diapositiva 57</vt:lpstr>
      <vt:lpstr>Diapositiva 58</vt:lpstr>
      <vt:lpstr>Diapositiva 59</vt:lpstr>
      <vt:lpstr>Diapositiva 60</vt:lpstr>
      <vt:lpstr>Diapositiva 61</vt:lpstr>
      <vt:lpstr>Diapositiva 62</vt:lpstr>
      <vt:lpstr>Diapositiva 63</vt:lpstr>
      <vt:lpstr>AUTOEVALUACIÓN DEL PROFESOR</vt:lpstr>
      <vt:lpstr>Diapositiva 65</vt:lpstr>
      <vt:lpstr>Diapositiva 66</vt:lpstr>
      <vt:lpstr>Evaluación profesor-alumnos</vt:lpstr>
      <vt:lpstr>Diapositiva 68</vt:lpstr>
      <vt:lpstr>Diapositiva 69</vt:lpstr>
      <vt:lpstr>La importancia de las rúbricas</vt:lpstr>
      <vt:lpstr>¿Y los exámenes?</vt:lpstr>
      <vt:lpstr>Diapositiva 72</vt:lpstr>
      <vt:lpstr>Diapositiva 73</vt:lpstr>
      <vt:lpstr>Diapositiva 74</vt:lpstr>
      <vt:lpstr>Dejar que los alumnos evalúen lo que hacen en el aula</vt:lpstr>
      <vt:lpstr>Diapositiva 76</vt:lpstr>
      <vt:lpstr>Diapositiva 77</vt:lpstr>
      <vt:lpstr>Diapositiva 78</vt:lpstr>
      <vt:lpstr>POSIBLE MODELO DE BOLETÍN DE NOTAS</vt:lpstr>
      <vt:lpstr> Materia: Historia Alumno:                                                                                 Curso:  4º ESO </vt:lpstr>
      <vt:lpstr>Para concluir</vt:lpstr>
      <vt:lpstr>Diapositiva 82</vt:lpstr>
      <vt:lpstr>Diapositiva 83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Primeros pasos para ilusionarme e ilusionar a mis alumnos en el aula</dc:title>
  <dc:creator>IR015252AG</dc:creator>
  <cp:lastModifiedBy>ana</cp:lastModifiedBy>
  <cp:revision>133</cp:revision>
  <dcterms:created xsi:type="dcterms:W3CDTF">2013-03-15T09:42:15Z</dcterms:created>
  <dcterms:modified xsi:type="dcterms:W3CDTF">2013-07-01T19:39:19Z</dcterms:modified>
</cp:coreProperties>
</file>