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259" r:id="rId4"/>
    <p:sldId id="260" r:id="rId5"/>
    <p:sldId id="301" r:id="rId6"/>
    <p:sldId id="302" r:id="rId7"/>
    <p:sldId id="323" r:id="rId8"/>
    <p:sldId id="303" r:id="rId9"/>
    <p:sldId id="324" r:id="rId10"/>
    <p:sldId id="304" r:id="rId11"/>
    <p:sldId id="305" r:id="rId12"/>
    <p:sldId id="267" r:id="rId13"/>
    <p:sldId id="292" r:id="rId14"/>
    <p:sldId id="293" r:id="rId15"/>
    <p:sldId id="306" r:id="rId16"/>
    <p:sldId id="277" r:id="rId17"/>
    <p:sldId id="307" r:id="rId18"/>
    <p:sldId id="278" r:id="rId19"/>
    <p:sldId id="294" r:id="rId20"/>
    <p:sldId id="325" r:id="rId21"/>
    <p:sldId id="290" r:id="rId22"/>
    <p:sldId id="289" r:id="rId23"/>
    <p:sldId id="279" r:id="rId24"/>
    <p:sldId id="308" r:id="rId25"/>
    <p:sldId id="309" r:id="rId26"/>
    <p:sldId id="310" r:id="rId27"/>
    <p:sldId id="311" r:id="rId28"/>
    <p:sldId id="312" r:id="rId29"/>
    <p:sldId id="280" r:id="rId30"/>
    <p:sldId id="313" r:id="rId31"/>
    <p:sldId id="295" r:id="rId32"/>
    <p:sldId id="314" r:id="rId33"/>
    <p:sldId id="315" r:id="rId34"/>
    <p:sldId id="296" r:id="rId35"/>
    <p:sldId id="316" r:id="rId36"/>
    <p:sldId id="317" r:id="rId37"/>
    <p:sldId id="318" r:id="rId38"/>
    <p:sldId id="319" r:id="rId39"/>
    <p:sldId id="322" r:id="rId40"/>
    <p:sldId id="320" r:id="rId41"/>
    <p:sldId id="326" r:id="rId42"/>
    <p:sldId id="321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6E4C4"/>
    <a:srgbClr val="FE7F00"/>
    <a:srgbClr val="E1B193"/>
    <a:srgbClr val="FFCDCD"/>
    <a:srgbClr val="70DE82"/>
    <a:srgbClr val="FF4F4F"/>
    <a:srgbClr val="96A5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75" autoAdjust="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D5AE1-4E23-4853-800E-83A6F30B988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16948-CB83-4CF4-811B-312BD33CFD4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A4373-2E9F-46B6-BCD2-CF5E705C0A4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1287F-C7E8-418E-9268-3CE6A0C18CE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E05C5-8DB4-47CD-8B9B-B91A250EF3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8980F-FE8D-4514-BE0E-0F44BD6A43E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AFFB4-EA8B-40AA-ACFD-37404EB427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5354E-6E07-432B-8A74-EE0FB19FDA8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FB011-0DAD-4115-B547-EF1D10DEAB5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6907B-F283-4453-A834-35A9155687B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6E694-AAD0-4F1B-97C1-092CC92F639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3857FA-4DBB-409F-979B-7EB50904EB66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lideshare.net/AnaBasterra/evaluacin-inicial-en-ciencias-sociales-geografa-e-historia-924628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lideshare.net/AnaBasterra/hacia-un-cambio-metodolgico-en-el-aula-9166701" TargetMode="External"/><Relationship Id="rId4" Type="http://schemas.openxmlformats.org/officeDocument/2006/relationships/hyperlink" Target="http://www.slideshare.net/AnaBasterra/nuevas-formas-de-ensear-y-aprender-1081845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AnaBasterra/ideas-para-trabajar-con-la-pdi-en-ciencias-sociales-y-lengua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slideshare.net/AnaBasterra/del-libro-de-texto-a-la-clase-20-1708417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2.jpeg"/><Relationship Id="rId7" Type="http://schemas.openxmlformats.org/officeDocument/2006/relationships/hyperlink" Target="http://www.colegiosalzillo.com/UserFiles/File/ARTE/G%C3%B3tico.pdf" TargetMode="External"/><Relationship Id="rId2" Type="http://schemas.openxmlformats.org/officeDocument/2006/relationships/hyperlink" Target="http://www.slideshare.net/daniel2006/arte-romnico-287989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legiosalzillo.com/UserFiles/File/ARTE/Rom%C3%A1nico.pdf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www.slideshare.net/daniel2006/el-arte-gtic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hare.net/AnaBasterra/proyecto-hait-llora" TargetMode="External"/><Relationship Id="rId4" Type="http://schemas.openxmlformats.org/officeDocument/2006/relationships/hyperlink" Target="http://www.slideshare.net/AnaBasterra/otra-manera-de-ensear-en-el-aul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fjas30/las-primeras-civilizaciones-3674487?from=ss_embed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fesorfrancisco.es/2009/11/presentaciones-de-historia.html" TargetMode="External"/><Relationship Id="rId5" Type="http://schemas.openxmlformats.org/officeDocument/2006/relationships/image" Target="../media/image24.gif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hyperlink" Target="http://billeteidayvuelta.wikispaces.com/CRIST%C3%93BAL+COL%C3%93N.++EN+BUSCA+DE+UN+SUE%C3%91O+TAREA+1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enzamos.wikispaces.com/HACER+UNA+PRESENTACI%C3%93N+DE+DIAPOSITIVAS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ahozaho.wikispaces.com/TALDEKO+LANAK+1B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hozaho.wikispaces.com/TALDEKO+LANAK+1F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naBasterra/redkaraoke-karaoke-online-14247087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hare.net/AnaBasterra/voki-copia" TargetMode="Externa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billeteidayvuelta.wikispaces.com/ESCAPANDO+DE+LA+POBREZA.+TAREA+1" TargetMode="External"/><Relationship Id="rId3" Type="http://schemas.openxmlformats.org/officeDocument/2006/relationships/image" Target="../media/image43.jpeg"/><Relationship Id="rId7" Type="http://schemas.openxmlformats.org/officeDocument/2006/relationships/hyperlink" Target="http://www.slideshare.net/Mlinaza/un-billete-una-vida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lideshare.net/Mlinaza/inmigrantes-en-busca-de-una-mejor-vida-6946620" TargetMode="External"/><Relationship Id="rId5" Type="http://schemas.openxmlformats.org/officeDocument/2006/relationships/hyperlink" Target="http://www.slideshare.net/Mlinaza/hola-me-permitiras-vivir-en-tu-pas" TargetMode="External"/><Relationship Id="rId4" Type="http://schemas.openxmlformats.org/officeDocument/2006/relationships/image" Target="../media/image4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billeteidayvuelta.wikispaces.com/ESCAPANDO+DE+LA+POBREZA.+TAREA+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lideshare.net/" TargetMode="External"/><Relationship Id="rId5" Type="http://schemas.openxmlformats.org/officeDocument/2006/relationships/hyperlink" Target="http://lanean.wikispaces.com/CARREIRA+TOLOSA,+CARLA" TargetMode="Externa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inflaviubuha.blogspot.com/2011/11/expocicion-oral.html" TargetMode="External"/><Relationship Id="rId2" Type="http://schemas.openxmlformats.org/officeDocument/2006/relationships/hyperlink" Target="http://tamarasantiagocortes.blogspot.com/2011/11/mi-exposicion-de-diapositiva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LUMN@S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://anabelenmanzanogaldeano.blogspot.com/2011/11/presentacion-oral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lalunaesmilugar/tutorial-de-slideshare?src=embed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narfalweb/docs/tutorial_issuu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adrysilvav/docs/adryvirtua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24.gif"/><Relationship Id="rId2" Type="http://schemas.openxmlformats.org/officeDocument/2006/relationships/hyperlink" Target="http://issuu.com/isolinatf/docs/completo_textos_lectura_comprensiva?mode=embed&amp;layout=http://skin.issuu.com/v/light/layout.x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hyperlink" Target="http://www.youtube.com/watch?v=Pna2CpHFXt8&amp;feature=related" TargetMode="External"/><Relationship Id="rId4" Type="http://schemas.openxmlformats.org/officeDocument/2006/relationships/hyperlink" Target="http://issuu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issuu.com/jguillen11/docs/pais_vasco-oscar" TargetMode="External"/><Relationship Id="rId3" Type="http://schemas.openxmlformats.org/officeDocument/2006/relationships/hyperlink" Target="http://issuu.com/" TargetMode="External"/><Relationship Id="rId7" Type="http://schemas.openxmlformats.org/officeDocument/2006/relationships/image" Target="../media/image5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hyperlink" Target="http://issuu.com/yeyejero/docs/edadmedia" TargetMode="External"/><Relationship Id="rId4" Type="http://schemas.openxmlformats.org/officeDocument/2006/relationships/image" Target="../media/image55.jpeg"/><Relationship Id="rId9" Type="http://schemas.openxmlformats.org/officeDocument/2006/relationships/hyperlink" Target="http://issuu.com/majelarra/docs/cuaderno_relatos_1a/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9.jpeg"/><Relationship Id="rId7" Type="http://schemas.openxmlformats.org/officeDocument/2006/relationships/hyperlink" Target="http://comenzamos.wikispaces.com/Relatos+de+las+alumnas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hyperlink" Target="http://billeteidayvuelta.wikispaces.com/OPINAR+TAREA+2" TargetMode="External"/><Relationship Id="rId4" Type="http://schemas.openxmlformats.org/officeDocument/2006/relationships/hyperlink" Target="http://billeteidayvuelta.wikispaces.com/ESCRIBIR+UN+RELATO+TAREA+2" TargetMode="External"/><Relationship Id="rId9" Type="http://schemas.openxmlformats.org/officeDocument/2006/relationships/hyperlink" Target="http://comenzamos.wikispaces.com/Art%C3%ADculos+de+opini%C3%B3n+de+las+alumna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lanean.wikispaces.com/CARREIRA+TOLOSA,+CARLA" TargetMode="External"/><Relationship Id="rId2" Type="http://schemas.openxmlformats.org/officeDocument/2006/relationships/hyperlink" Target="http://billeteidayvuelta.wikispaces.com/ESCRIBIR+UN+RELATO+TAREA+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issuu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ducastur.princast.es/proyectos/jimena/pj_francisa/archivos/pdf/tutorial_issuu.pdf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hyperlink" Target="http://www.google.es/imghp?hl=es&amp;tab=w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lideshare.ne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lideshare.net/search/slideshow?searchfrom=header&amp;q=La+prehistoria+eso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lideshare.net/AnaBasterra/conozco-la-prehistoria-1886853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4005263"/>
            <a:ext cx="937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/>
              <a:t>ESPACIOS PARA BUSCAR, PUBLICAR, Y COMPARTIR INFORMACIÓN: </a:t>
            </a:r>
            <a:endParaRPr lang="es-ES" sz="2400" b="1" dirty="0"/>
          </a:p>
          <a:p>
            <a:pPr algn="ctr">
              <a:spcBef>
                <a:spcPct val="50000"/>
              </a:spcBef>
            </a:pPr>
            <a:r>
              <a:rPr lang="es-ES" sz="4000" b="1" dirty="0">
                <a:solidFill>
                  <a:srgbClr val="002060"/>
                </a:solidFill>
              </a:rPr>
              <a:t>SLIDESHARE</a:t>
            </a:r>
            <a:r>
              <a:rPr lang="es-ES" sz="4000" b="1" dirty="0"/>
              <a:t> e </a:t>
            </a:r>
            <a:r>
              <a:rPr lang="es-ES" sz="4000" b="1" dirty="0">
                <a:solidFill>
                  <a:srgbClr val="006600"/>
                </a:solidFill>
              </a:rPr>
              <a:t>ISSUU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00113" y="5241925"/>
            <a:ext cx="7848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b="1"/>
              <a:t>¿Qué puedo hacer en el aula?</a:t>
            </a:r>
          </a:p>
          <a:p>
            <a:pPr algn="ctr">
              <a:spcBef>
                <a:spcPct val="50000"/>
              </a:spcBef>
            </a:pPr>
            <a:endParaRPr lang="es-ES" sz="4000" b="1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620713"/>
            <a:ext cx="248443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565400"/>
            <a:ext cx="212407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internet-suspendi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76250"/>
            <a:ext cx="5545138" cy="3203575"/>
          </a:xfrm>
          <a:prstGeom prst="rect">
            <a:avLst/>
          </a:prstGeom>
          <a:noFill/>
        </p:spPr>
      </p:pic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6156325" y="2205038"/>
            <a:ext cx="2592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539750" y="4508500"/>
            <a:ext cx="8353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ir015252ag\Mis documentos\Mis imágenes\EVALUACION A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685800"/>
            <a:ext cx="8982075" cy="5524500"/>
          </a:xfrm>
          <a:prstGeom prst="rect">
            <a:avLst/>
          </a:prstGeom>
          <a:solidFill>
            <a:srgbClr val="96A55F"/>
          </a:solidFill>
          <a:ln w="9525">
            <a:noFill/>
            <a:miter lim="800000"/>
            <a:headEnd/>
            <a:tailEnd/>
          </a:ln>
        </p:spPr>
      </p:pic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1015663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... O </a:t>
            </a:r>
            <a:r>
              <a:rPr lang="es-ES" sz="2400" b="1" dirty="0">
                <a:solidFill>
                  <a:srgbClr val="006600"/>
                </a:solidFill>
              </a:rPr>
              <a:t>BUSCAR</a:t>
            </a:r>
            <a:r>
              <a:rPr lang="es-ES" sz="2400" b="1" dirty="0"/>
              <a:t> DOCUMENTOS  PARA ENRIQUECER </a:t>
            </a:r>
          </a:p>
          <a:p>
            <a:pPr algn="ctr">
              <a:spcBef>
                <a:spcPct val="50000"/>
              </a:spcBef>
            </a:pPr>
            <a:r>
              <a:rPr lang="es-ES" sz="2400" b="1" dirty="0"/>
              <a:t>MI TRABAJO EN EL AULA …</a:t>
            </a:r>
          </a:p>
        </p:txBody>
      </p:sp>
      <p:sp>
        <p:nvSpPr>
          <p:cNvPr id="51204" name="AutoShape 3"/>
          <p:cNvSpPr>
            <a:spLocks noChangeArrowheads="1"/>
          </p:cNvSpPr>
          <p:nvPr/>
        </p:nvSpPr>
        <p:spPr bwMode="auto">
          <a:xfrm>
            <a:off x="4343400" y="3505200"/>
            <a:ext cx="4038600" cy="381000"/>
          </a:xfrm>
          <a:prstGeom prst="beve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>
                <a:solidFill>
                  <a:schemeClr val="bg1"/>
                </a:solidFill>
              </a:rPr>
              <a:t>HAGO </a:t>
            </a:r>
            <a:r>
              <a:rPr lang="es-ES" sz="2000" b="1">
                <a:solidFill>
                  <a:srgbClr val="FFCC00"/>
                </a:solidFill>
              </a:rPr>
              <a:t>CLIC</a:t>
            </a:r>
            <a:r>
              <a:rPr lang="es-ES" sz="2000" b="1">
                <a:solidFill>
                  <a:schemeClr val="bg1"/>
                </a:solidFill>
              </a:rPr>
              <a:t> SOBRE LA IMAGEN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2 Imagen" descr="ENSEÑ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1188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3 Imagen" descr="DIFERENT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938" y="3789363"/>
            <a:ext cx="367506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500563" y="1196975"/>
            <a:ext cx="4392612" cy="366713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cs typeface="Arial" charset="0"/>
                <a:hlinkClick r:id="rId4"/>
              </a:rPr>
              <a:t>Nuevas formas de enseñar y </a:t>
            </a:r>
            <a:r>
              <a:rPr lang="es-ES">
                <a:cs typeface="Arial" charset="0"/>
                <a:hlinkClick r:id="rId4"/>
              </a:rPr>
              <a:t>aprender</a:t>
            </a:r>
            <a:endParaRPr lang="es-ES">
              <a:cs typeface="Arial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95536" y="5085184"/>
            <a:ext cx="4968552" cy="400110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Hacia un cambio metodológico en el aula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7 CuadroTexto"/>
          <p:cNvSpPr txBox="1">
            <a:spLocks noChangeArrowheads="1"/>
          </p:cNvSpPr>
          <p:nvPr/>
        </p:nvSpPr>
        <p:spPr bwMode="auto">
          <a:xfrm>
            <a:off x="0" y="3357563"/>
            <a:ext cx="9144000" cy="457200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>
                <a:solidFill>
                  <a:srgbClr val="006600"/>
                </a:solidFill>
              </a:rPr>
              <a:t>PARA AMPLIAR </a:t>
            </a:r>
            <a:r>
              <a:rPr lang="es-ES" sz="2400" b="1" dirty="0"/>
              <a:t>MI MIRADA PROFESIONAL</a:t>
            </a:r>
            <a:endParaRPr lang="es-E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Dibu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5761038" cy="3543300"/>
          </a:xfrm>
          <a:prstGeom prst="rect">
            <a:avLst/>
          </a:prstGeom>
          <a:noFill/>
        </p:spPr>
      </p:pic>
      <p:pic>
        <p:nvPicPr>
          <p:cNvPr id="13320" name="Picture 8" descr="miedo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49275"/>
            <a:ext cx="3657600" cy="2422525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3850" y="4149725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4"/>
              </a:rPr>
              <a:t>Del libro de texto a la clase 2.0</a:t>
            </a:r>
            <a:endParaRPr lang="es-ES"/>
          </a:p>
        </p:txBody>
      </p:sp>
      <p:pic>
        <p:nvPicPr>
          <p:cNvPr id="13322" name="Picture 10" descr="Dibuj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500438"/>
            <a:ext cx="4633913" cy="2849562"/>
          </a:xfrm>
          <a:prstGeom prst="rect">
            <a:avLst/>
          </a:prstGeom>
          <a:noFill/>
        </p:spPr>
      </p:pic>
      <p:sp>
        <p:nvSpPr>
          <p:cNvPr id="13323" name="7 CuadroTexto"/>
          <p:cNvSpPr txBox="1">
            <a:spLocks noChangeArrowheads="1"/>
          </p:cNvSpPr>
          <p:nvPr/>
        </p:nvSpPr>
        <p:spPr bwMode="auto">
          <a:xfrm>
            <a:off x="323850" y="4868863"/>
            <a:ext cx="4356100" cy="1311275"/>
          </a:xfrm>
          <a:prstGeom prst="rect">
            <a:avLst/>
          </a:prstGeom>
          <a:solidFill>
            <a:srgbClr val="B7C19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 dirty="0"/>
              <a:t>Para </a:t>
            </a:r>
            <a:r>
              <a:rPr lang="es-ES" sz="4000" b="1" dirty="0">
                <a:solidFill>
                  <a:srgbClr val="006600"/>
                </a:solidFill>
              </a:rPr>
              <a:t>quitar el miedo</a:t>
            </a:r>
            <a:r>
              <a:rPr lang="es-ES" sz="4000" b="1" dirty="0"/>
              <a:t> a las TIC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219700" y="328453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6"/>
              </a:rPr>
              <a:t>Ideas para trabajar con la PD(I)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Escalera+de+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0" y="2924175"/>
            <a:ext cx="9144000" cy="2169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5400" b="1" dirty="0"/>
              <a:t>De lo más </a:t>
            </a:r>
            <a:r>
              <a:rPr lang="es-ES" sz="5400" b="1" dirty="0">
                <a:solidFill>
                  <a:srgbClr val="008000"/>
                </a:solidFill>
              </a:rPr>
              <a:t>tradicional</a:t>
            </a:r>
            <a:r>
              <a:rPr lang="es-ES" sz="54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s-ES" sz="5400" b="1" dirty="0"/>
              <a:t>a lo más </a:t>
            </a:r>
            <a:r>
              <a:rPr lang="es-ES" sz="5400" b="1" dirty="0">
                <a:solidFill>
                  <a:srgbClr val="008000"/>
                </a:solidFill>
              </a:rPr>
              <a:t>innovador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http://4.bp.blogspot.com/-h6ZhphEZbdc/T5ZzwVR9lyI/AAAAAAAAB_4/_7EQkzM7Hv8/s1600/eneko+la+profe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4529138" cy="5616575"/>
          </a:xfrm>
          <a:prstGeom prst="rect">
            <a:avLst/>
          </a:prstGeom>
          <a:noFill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643438" y="134143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859338" y="2636838"/>
            <a:ext cx="38163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/>
              <a:t>La profesora</a:t>
            </a:r>
          </a:p>
          <a:p>
            <a:pPr algn="ctr">
              <a:spcBef>
                <a:spcPct val="50000"/>
              </a:spcBef>
            </a:pPr>
            <a:r>
              <a:rPr lang="es-ES" sz="4000" b="1"/>
              <a:t>¿Qué puede hacer?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364163" y="3357563"/>
            <a:ext cx="2808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733800" y="1447800"/>
            <a:ext cx="2438400" cy="519113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chemeClr val="bg1"/>
                </a:solidFill>
                <a:cs typeface="Arial" charset="0"/>
                <a:hlinkClick r:id="rId6"/>
              </a:rPr>
              <a:t>Fotografías</a:t>
            </a:r>
            <a:endParaRPr lang="es-ES" sz="28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3886200" y="5181600"/>
            <a:ext cx="2286000" cy="519113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chemeClr val="bg1"/>
                </a:solidFill>
                <a:cs typeface="Arial" charset="0"/>
                <a:hlinkClick r:id="rId7"/>
              </a:rPr>
              <a:t>Fotografías</a:t>
            </a:r>
            <a:endParaRPr lang="es-ES" sz="28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6172200" y="1484313"/>
            <a:ext cx="2971800" cy="452437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solidFill>
                  <a:srgbClr val="CC6600"/>
                </a:solidFill>
                <a:cs typeface="Arial" charset="0"/>
              </a:rPr>
              <a:t>El profesor-a:</a:t>
            </a:r>
          </a:p>
          <a:p>
            <a:pPr algn="ctr">
              <a:spcBef>
                <a:spcPct val="50000"/>
              </a:spcBef>
            </a:pPr>
            <a:r>
              <a:rPr lang="es-ES" sz="2000">
                <a:solidFill>
                  <a:schemeClr val="bg1"/>
                </a:solidFill>
                <a:cs typeface="Arial" charset="0"/>
              </a:rPr>
              <a:t>Explica de un tema</a:t>
            </a:r>
          </a:p>
          <a:p>
            <a:pPr algn="ctr">
              <a:spcBef>
                <a:spcPct val="50000"/>
              </a:spcBef>
            </a:pPr>
            <a:r>
              <a:rPr lang="es-ES" sz="2000">
                <a:solidFill>
                  <a:schemeClr val="bg1"/>
                </a:solidFill>
                <a:cs typeface="Arial" charset="0"/>
              </a:rPr>
              <a:t>aquellos contenidos que son</a:t>
            </a:r>
            <a:r>
              <a:rPr lang="es-ES" sz="2000">
                <a:solidFill>
                  <a:srgbClr val="DE7E3C"/>
                </a:solidFill>
                <a:cs typeface="Arial" charset="0"/>
              </a:rPr>
              <a:t> </a:t>
            </a:r>
            <a:r>
              <a:rPr lang="es-ES" sz="2000" b="1">
                <a:solidFill>
                  <a:srgbClr val="DE7E3C"/>
                </a:solidFill>
                <a:cs typeface="Arial" charset="0"/>
              </a:rPr>
              <a:t>necesarios</a:t>
            </a:r>
            <a:r>
              <a:rPr lang="es-ES" sz="2000">
                <a:solidFill>
                  <a:schemeClr val="bg1"/>
                </a:solidFill>
                <a:cs typeface="Arial" charset="0"/>
              </a:rPr>
              <a:t> para que su alumnado </a:t>
            </a:r>
            <a:r>
              <a:rPr lang="es-ES" sz="2000" b="1">
                <a:solidFill>
                  <a:srgbClr val="DE7E3C"/>
                </a:solidFill>
                <a:cs typeface="Arial" charset="0"/>
              </a:rPr>
              <a:t>pueda crecer</a:t>
            </a:r>
            <a:r>
              <a:rPr lang="es-ES" sz="2000">
                <a:solidFill>
                  <a:schemeClr val="bg1"/>
                </a:solidFill>
                <a:cs typeface="Arial" charset="0"/>
              </a:rPr>
              <a:t> en el aprendizaje</a:t>
            </a:r>
          </a:p>
          <a:p>
            <a:pPr algn="ctr">
              <a:spcBef>
                <a:spcPct val="50000"/>
              </a:spcBef>
            </a:pPr>
            <a:endParaRPr lang="es-ES" sz="2000">
              <a:solidFill>
                <a:schemeClr val="bg1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2000">
                <a:solidFill>
                  <a:schemeClr val="bg1"/>
                </a:solidFill>
                <a:cs typeface="Arial" charset="0"/>
              </a:rPr>
              <a:t>Hace propuestas para que, a  partir de lo explicado, </a:t>
            </a:r>
            <a:r>
              <a:rPr lang="es-ES" sz="2000" b="1">
                <a:solidFill>
                  <a:srgbClr val="DE7E3C"/>
                </a:solidFill>
                <a:cs typeface="Arial" charset="0"/>
              </a:rPr>
              <a:t>sus alumnos hagan algo con esa información</a:t>
            </a:r>
            <a:endParaRPr lang="es-ES" sz="2000" b="1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5325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rgbClr val="CDC6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6600"/>
                </a:solidFill>
                <a:cs typeface="Arial" charset="0"/>
              </a:rPr>
              <a:t>Comienzo utilizando</a:t>
            </a:r>
            <a:r>
              <a:rPr lang="es-ES" sz="2400" b="1">
                <a:solidFill>
                  <a:srgbClr val="CC0000"/>
                </a:solidFill>
                <a:cs typeface="Arial" charset="0"/>
              </a:rPr>
              <a:t> </a:t>
            </a:r>
            <a:r>
              <a:rPr lang="es-ES" sz="2400" b="1">
                <a:cs typeface="Arial" charset="0"/>
              </a:rPr>
              <a:t>las</a:t>
            </a:r>
            <a:r>
              <a:rPr lang="es-ES" sz="2400" b="1">
                <a:solidFill>
                  <a:srgbClr val="CC0000"/>
                </a:solidFill>
                <a:cs typeface="Arial" charset="0"/>
              </a:rPr>
              <a:t> </a:t>
            </a:r>
            <a:r>
              <a:rPr lang="es-ES" sz="2400" b="1">
                <a:cs typeface="Arial" charset="0"/>
              </a:rPr>
              <a:t>presentaciones de diapositivas que hay en la </a:t>
            </a:r>
            <a:r>
              <a:rPr lang="es-ES" sz="2400" b="1">
                <a:solidFill>
                  <a:srgbClr val="006600"/>
                </a:solidFill>
                <a:cs typeface="Arial" charset="0"/>
              </a:rPr>
              <a:t>Red</a:t>
            </a:r>
          </a:p>
        </p:txBody>
      </p:sp>
      <p:pic>
        <p:nvPicPr>
          <p:cNvPr id="53256" name="Picture 9" descr="C:\Documents and Settings\ir015252ag\Mis documentos\Mis imágenes\PROFESOR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2438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581400" y="44196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EL PROFESOR-A</a:t>
            </a:r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0" y="3429000"/>
            <a:ext cx="3886200" cy="581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>
                <a:solidFill>
                  <a:schemeClr val="bg1"/>
                </a:solidFill>
              </a:rPr>
              <a:t>Para entrar en las presentaciones hago clic sobre las imágenes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ibu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8027988" cy="4937125"/>
          </a:xfrm>
          <a:prstGeom prst="rect">
            <a:avLst/>
          </a:prstGeom>
          <a:noFill/>
        </p:spPr>
      </p:pic>
      <p:pic>
        <p:nvPicPr>
          <p:cNvPr id="23557" name="Picture 5" descr="Dibu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844675"/>
            <a:ext cx="3779837" cy="2324100"/>
          </a:xfrm>
          <a:prstGeom prst="rect">
            <a:avLst/>
          </a:prstGeom>
          <a:noFill/>
        </p:spPr>
      </p:pic>
      <p:sp>
        <p:nvSpPr>
          <p:cNvPr id="23558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914400"/>
          </a:xfrm>
          <a:prstGeom prst="rect">
            <a:avLst/>
          </a:prstGeom>
          <a:solidFill>
            <a:srgbClr val="CDC6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8000"/>
                </a:solidFill>
                <a:cs typeface="Arial" charset="0"/>
              </a:rPr>
              <a:t>Puedo continuar</a:t>
            </a:r>
            <a:r>
              <a:rPr lang="es-ES" sz="2000" b="1">
                <a:cs typeface="Arial" charset="0"/>
              </a:rPr>
              <a:t> poniendo en marcha en mi aula Proyectos </a:t>
            </a:r>
          </a:p>
          <a:p>
            <a:pPr algn="ctr">
              <a:spcBef>
                <a:spcPct val="50000"/>
              </a:spcBef>
            </a:pPr>
            <a:r>
              <a:rPr lang="es-ES" sz="2000" b="1">
                <a:cs typeface="Arial" charset="0"/>
              </a:rPr>
              <a:t>de otros Centros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372225" y="4508500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hlinkClick r:id="rId4"/>
              </a:rPr>
              <a:t>Colegio Ayalde</a:t>
            </a:r>
            <a:endParaRPr lang="es-ES" b="1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187450" y="60213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hlinkClick r:id="rId5"/>
              </a:rPr>
              <a:t>Instituto de Astrabudua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DC6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8000"/>
                </a:solidFill>
                <a:cs typeface="Arial" charset="0"/>
              </a:rPr>
              <a:t>Continuo elaborando</a:t>
            </a:r>
            <a:r>
              <a:rPr lang="es-ES" sz="2000" b="1">
                <a:cs typeface="Arial" charset="0"/>
              </a:rPr>
              <a:t>  una </a:t>
            </a:r>
            <a:r>
              <a:rPr lang="es-ES" sz="2000" b="1">
                <a:solidFill>
                  <a:srgbClr val="006600"/>
                </a:solidFill>
                <a:cs typeface="Arial" charset="0"/>
              </a:rPr>
              <a:t>presentación de diapositivas</a:t>
            </a:r>
            <a:r>
              <a:rPr lang="es-ES" sz="2000" b="1">
                <a:cs typeface="Arial" charset="0"/>
              </a:rPr>
              <a:t>  y, después,  la subo a</a:t>
            </a:r>
            <a:r>
              <a:rPr lang="es-ES" sz="2000" b="1">
                <a:solidFill>
                  <a:srgbClr val="CC0000"/>
                </a:solidFill>
                <a:cs typeface="Arial" charset="0"/>
              </a:rPr>
              <a:t> </a:t>
            </a:r>
            <a:r>
              <a:rPr lang="es-ES" sz="2000" b="1">
                <a:solidFill>
                  <a:srgbClr val="006600"/>
                </a:solidFill>
                <a:cs typeface="Arial" charset="0"/>
              </a:rPr>
              <a:t>SLIDESHARE</a:t>
            </a:r>
            <a:r>
              <a:rPr lang="es-ES" sz="2000" b="1">
                <a:solidFill>
                  <a:srgbClr val="CC0000"/>
                </a:solidFill>
                <a:cs typeface="Arial" charset="0"/>
              </a:rPr>
              <a:t> </a:t>
            </a:r>
            <a:r>
              <a:rPr lang="es-ES" sz="2000" b="1">
                <a:cs typeface="Arial" charset="0"/>
              </a:rPr>
              <a:t>para compartir con los demás profesores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228600" y="1143000"/>
            <a:ext cx="29718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dirty="0"/>
              <a:t>El </a:t>
            </a:r>
            <a:r>
              <a:rPr lang="es-ES" b="1" dirty="0">
                <a:solidFill>
                  <a:srgbClr val="CC0000"/>
                </a:solidFill>
              </a:rPr>
              <a:t>profesor</a:t>
            </a:r>
            <a:r>
              <a:rPr lang="es-ES" sz="1600" b="1" dirty="0"/>
              <a:t> explica para situar al alumno-o en el tema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1600" b="1" dirty="0"/>
              <a:t>Posteriormente, serán los propios</a:t>
            </a:r>
            <a:r>
              <a:rPr lang="es-ES" b="1" dirty="0">
                <a:solidFill>
                  <a:srgbClr val="CC0000"/>
                </a:solidFill>
              </a:rPr>
              <a:t> alumnos</a:t>
            </a:r>
            <a:r>
              <a:rPr lang="es-ES" sz="1600" b="1" dirty="0"/>
              <a:t> los que busquen información o investiguen otros aspectos del tema</a:t>
            </a:r>
          </a:p>
        </p:txBody>
      </p:sp>
      <p:sp>
        <p:nvSpPr>
          <p:cNvPr id="54276" name="AutoShape 15"/>
          <p:cNvSpPr>
            <a:spLocks noChangeArrowheads="1"/>
          </p:cNvSpPr>
          <p:nvPr/>
        </p:nvSpPr>
        <p:spPr bwMode="auto">
          <a:xfrm>
            <a:off x="381000" y="6172200"/>
            <a:ext cx="3581400" cy="381000"/>
          </a:xfrm>
          <a:prstGeom prst="bevel">
            <a:avLst>
              <a:gd name="adj" fmla="val 12500"/>
            </a:avLst>
          </a:prstGeom>
          <a:solidFill>
            <a:srgbClr val="DECCD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0000"/>
            </a:prstShdw>
          </a:effectLst>
        </p:spPr>
        <p:txBody>
          <a:bodyPr wrap="none" anchor="ctr"/>
          <a:lstStyle/>
          <a:p>
            <a:pPr algn="ctr"/>
            <a:r>
              <a:rPr lang="es-ES" sz="1600" b="1"/>
              <a:t>Hago click sobre la imagen</a:t>
            </a:r>
          </a:p>
        </p:txBody>
      </p:sp>
      <p:pic>
        <p:nvPicPr>
          <p:cNvPr id="5427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86200"/>
            <a:ext cx="338613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15" descr="C:\Documents and Settings\ir015252ag\Mis documentos\Mis imágenes\civilizac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36925"/>
            <a:ext cx="44958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 Box 1034"/>
          <p:cNvSpPr txBox="1">
            <a:spLocks noChangeArrowheads="1"/>
          </p:cNvSpPr>
          <p:nvPr/>
        </p:nvSpPr>
        <p:spPr bwMode="auto">
          <a:xfrm>
            <a:off x="4427538" y="5949950"/>
            <a:ext cx="4716462" cy="70167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bg1"/>
                </a:solidFill>
                <a:cs typeface="Arial" charset="0"/>
              </a:rPr>
              <a:t>La profesora comienza el tema acompañándose de diapositivas</a:t>
            </a:r>
          </a:p>
        </p:txBody>
      </p:sp>
      <p:pic>
        <p:nvPicPr>
          <p:cNvPr id="54280" name="Picture 17" descr="C:\Documents and Settings\ir015252ag\Mis documentos\Mis imágenes\PROFESOR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143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Box 18"/>
          <p:cNvSpPr txBox="1">
            <a:spLocks noChangeArrowheads="1"/>
          </p:cNvSpPr>
          <p:nvPr/>
        </p:nvSpPr>
        <p:spPr bwMode="auto">
          <a:xfrm>
            <a:off x="3581400" y="3352800"/>
            <a:ext cx="5334000" cy="457200"/>
          </a:xfrm>
          <a:prstGeom prst="rect">
            <a:avLst/>
          </a:prstGeom>
          <a:solidFill>
            <a:srgbClr val="DECC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hlinkClick r:id="rId6"/>
              </a:rPr>
              <a:t>Presentaciones de diapositivas</a:t>
            </a:r>
            <a:endParaRPr lang="es-ES" sz="2400"/>
          </a:p>
        </p:txBody>
      </p:sp>
      <p:sp>
        <p:nvSpPr>
          <p:cNvPr id="54282" name="Text Box 20"/>
          <p:cNvSpPr txBox="1">
            <a:spLocks noChangeArrowheads="1"/>
          </p:cNvSpPr>
          <p:nvPr/>
        </p:nvSpPr>
        <p:spPr bwMode="auto">
          <a:xfrm>
            <a:off x="3505200" y="1905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/>
              <a:t>EL PROFESOR-A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1520" y="188640"/>
            <a:ext cx="8713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/>
              <a:t>… o </a:t>
            </a:r>
            <a:r>
              <a:rPr lang="es-ES" sz="2800" b="1" dirty="0">
                <a:solidFill>
                  <a:srgbClr val="008000"/>
                </a:solidFill>
              </a:rPr>
              <a:t>hago mi propio proyecto</a:t>
            </a:r>
            <a:r>
              <a:rPr lang="es-ES" sz="2800" b="1" dirty="0"/>
              <a:t> para compartir mi experiencia con otros </a:t>
            </a:r>
            <a:r>
              <a:rPr lang="es-ES" sz="2800" b="1" dirty="0" smtClean="0"/>
              <a:t>profesionales</a:t>
            </a:r>
            <a:endParaRPr lang="es-ES" sz="2800" b="1" dirty="0"/>
          </a:p>
        </p:txBody>
      </p:sp>
      <p:pic>
        <p:nvPicPr>
          <p:cNvPr id="24582" name="Picture 6" descr="ASTRABUDUA 2º eso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01763"/>
            <a:ext cx="7273925" cy="5456237"/>
          </a:xfrm>
          <a:prstGeom prst="rect">
            <a:avLst/>
          </a:prstGeom>
          <a:noFill/>
        </p:spPr>
      </p:pic>
      <p:cxnSp>
        <p:nvCxnSpPr>
          <p:cNvPr id="7" name="6 Conector recto"/>
          <p:cNvCxnSpPr/>
          <p:nvPr/>
        </p:nvCxnSpPr>
        <p:spPr>
          <a:xfrm>
            <a:off x="1115616" y="1196752"/>
            <a:ext cx="72008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ASTRABUDUA 2º eso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08050"/>
            <a:ext cx="7632700" cy="5726113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67544" y="188640"/>
            <a:ext cx="84960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 dirty="0" smtClean="0"/>
              <a:t>El alumnado </a:t>
            </a:r>
            <a:r>
              <a:rPr lang="es-ES" sz="3200" dirty="0"/>
              <a:t>¿qué </a:t>
            </a:r>
            <a:r>
              <a:rPr lang="es-ES" sz="3200" dirty="0" smtClean="0"/>
              <a:t>puede </a:t>
            </a:r>
            <a:r>
              <a:rPr lang="es-ES" sz="3200" dirty="0"/>
              <a:t>hacer?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6624638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835150" y="981075"/>
            <a:ext cx="4419600" cy="1614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cs typeface="Arial" charset="0"/>
              </a:rPr>
              <a:t>En muchas diapositivas, a través de los </a:t>
            </a:r>
            <a:r>
              <a:rPr lang="es-ES" sz="2400" b="1">
                <a:solidFill>
                  <a:srgbClr val="336600"/>
                </a:solidFill>
                <a:cs typeface="Arial" charset="0"/>
              </a:rPr>
              <a:t>enlaces</a:t>
            </a:r>
            <a:r>
              <a:rPr lang="es-ES" sz="2400" b="1">
                <a:cs typeface="Arial" charset="0"/>
              </a:rPr>
              <a:t>,  puedes acceder a </a:t>
            </a:r>
            <a:r>
              <a:rPr lang="es-ES" sz="2800" b="1">
                <a:solidFill>
                  <a:srgbClr val="336600"/>
                </a:solidFill>
                <a:cs typeface="Arial" charset="0"/>
              </a:rPr>
              <a:t>diferentes recursos</a:t>
            </a: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0" y="4648200"/>
            <a:ext cx="9144000" cy="1801813"/>
          </a:xfrm>
          <a:prstGeom prst="rect">
            <a:avLst/>
          </a:prstGeom>
          <a:solidFill>
            <a:srgbClr val="CDC6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cs typeface="Arial" charset="0"/>
              </a:rPr>
              <a:t>ESPACIOS PARA </a:t>
            </a:r>
            <a:r>
              <a:rPr lang="es-ES" sz="2800" b="1" dirty="0">
                <a:solidFill>
                  <a:srgbClr val="336600"/>
                </a:solidFill>
                <a:cs typeface="Arial" charset="0"/>
              </a:rPr>
              <a:t>COMPARTIR</a:t>
            </a:r>
            <a:r>
              <a:rPr lang="es-ES" sz="2800" b="1" dirty="0">
                <a:cs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s-ES" sz="2800" b="1" dirty="0">
                <a:solidFill>
                  <a:srgbClr val="800000"/>
                </a:solidFill>
                <a:cs typeface="Arial" charset="0"/>
              </a:rPr>
              <a:t>SLIDESHARE</a:t>
            </a:r>
            <a:r>
              <a:rPr lang="es-ES" sz="2800" b="1" dirty="0">
                <a:cs typeface="Arial" charset="0"/>
              </a:rPr>
              <a:t> e  </a:t>
            </a:r>
            <a:r>
              <a:rPr lang="es-ES" sz="2800" b="1" dirty="0">
                <a:solidFill>
                  <a:schemeClr val="accent2"/>
                </a:solidFill>
                <a:cs typeface="Arial" charset="0"/>
              </a:rPr>
              <a:t>ISSUU</a:t>
            </a:r>
            <a:r>
              <a:rPr lang="es-ES" sz="2800" b="1" dirty="0">
                <a:cs typeface="Arial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s-ES" sz="2800" b="1" dirty="0">
                <a:cs typeface="Arial" charset="0"/>
              </a:rPr>
              <a:t>¿Qué puedo hacer en el aula?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779463"/>
          </a:xfrm>
          <a:prstGeom prst="rect">
            <a:avLst/>
          </a:prstGeom>
          <a:solidFill>
            <a:srgbClr val="CDC6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</a:rPr>
              <a:t>Hace </a:t>
            </a:r>
            <a:r>
              <a:rPr lang="es-ES" b="1"/>
              <a:t>una </a:t>
            </a:r>
            <a:r>
              <a:rPr lang="es-ES" b="1">
                <a:solidFill>
                  <a:srgbClr val="006600"/>
                </a:solidFill>
              </a:rPr>
              <a:t>investigación</a:t>
            </a:r>
            <a:r>
              <a:rPr lang="es-ES" b="1"/>
              <a:t> y  la refleja en una </a:t>
            </a:r>
            <a:r>
              <a:rPr lang="es-ES" b="1">
                <a:solidFill>
                  <a:srgbClr val="006600"/>
                </a:solidFill>
              </a:rPr>
              <a:t>presentación de diapositivas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</a:rPr>
              <a:t>Sube</a:t>
            </a:r>
            <a:r>
              <a:rPr lang="es-ES" b="1"/>
              <a:t>  la presentación  a SlideShare para </a:t>
            </a:r>
            <a:r>
              <a:rPr lang="es-ES" b="1">
                <a:solidFill>
                  <a:srgbClr val="006600"/>
                </a:solidFill>
              </a:rPr>
              <a:t>compartir</a:t>
            </a:r>
            <a:r>
              <a:rPr lang="es-ES" b="1"/>
              <a:t> con otros usuarios de su edad </a:t>
            </a:r>
          </a:p>
        </p:txBody>
      </p:sp>
      <p:pic>
        <p:nvPicPr>
          <p:cNvPr id="74755" name="Picture 7" descr="C:\Documents and Settings\ir015252ag\Mis documentos\Mis imágenes\ayal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5052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8" descr="C:\Documents and Settings\ir015252ag\Mis documentos\Mis imágenes\ayal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7813"/>
            <a:ext cx="44196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9" descr="C:\Documents and Settings\ir015252ag\Mis documentos\Mis imágenes\ayald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083050"/>
            <a:ext cx="5029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8" descr="C:\Documents and Settings\ir015252ag\Mis documentos\Mis imágenes\aprendiend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1752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4"/>
          <p:cNvSpPr txBox="1">
            <a:spLocks noChangeArrowheads="1"/>
          </p:cNvSpPr>
          <p:nvPr/>
        </p:nvSpPr>
        <p:spPr bwMode="auto">
          <a:xfrm>
            <a:off x="0" y="5257800"/>
            <a:ext cx="6629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>
                <a:hlinkClick r:id="rId6"/>
              </a:rPr>
              <a:t>Investigaciones de las alumnas</a:t>
            </a:r>
            <a:endParaRPr lang="es-ES" sz="3600"/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1828800" y="1905000"/>
            <a:ext cx="3570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/>
              <a:t>¿Y mi alumno-a?</a:t>
            </a:r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0" y="3213100"/>
            <a:ext cx="5638800" cy="641350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Siempre con </a:t>
            </a:r>
            <a:r>
              <a:rPr lang="es-ES" b="1">
                <a:hlinkClick r:id="rId7"/>
              </a:rPr>
              <a:t>orientaciones y actividades </a:t>
            </a:r>
            <a:r>
              <a:rPr lang="es-ES" b="1"/>
              <a:t>bien planteadas para poder hacer bien la tarea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987675" y="5516563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hlinkClick r:id="rId2"/>
              </a:rPr>
              <a:t>El texto instructivo</a:t>
            </a:r>
            <a:endParaRPr lang="es-ES" sz="2400"/>
          </a:p>
        </p:txBody>
      </p:sp>
      <p:pic>
        <p:nvPicPr>
          <p:cNvPr id="36869" name="Picture 5" descr="texto-instructivo-maira-ayusto-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052513"/>
            <a:ext cx="5689600" cy="4197350"/>
          </a:xfrm>
          <a:prstGeom prst="rect">
            <a:avLst/>
          </a:prstGeom>
          <a:noFill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716463" y="602138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187450" y="333375"/>
            <a:ext cx="7254875" cy="519113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/>
              <a:t>… </a:t>
            </a:r>
            <a:r>
              <a:rPr lang="es-ES" sz="2800" b="1" dirty="0">
                <a:solidFill>
                  <a:srgbClr val="006600"/>
                </a:solidFill>
              </a:rPr>
              <a:t>O aplicar</a:t>
            </a:r>
            <a:r>
              <a:rPr lang="es-ES" sz="2800" dirty="0"/>
              <a:t> lo que </a:t>
            </a:r>
            <a:r>
              <a:rPr lang="es-ES" sz="2800" dirty="0" smtClean="0"/>
              <a:t>ha </a:t>
            </a:r>
            <a:r>
              <a:rPr lang="es-ES" sz="2800" dirty="0"/>
              <a:t>aprendido en el aula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076825" y="6092825"/>
            <a:ext cx="3708400" cy="457200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400"/>
              <a:t>Escribiendo textos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bertsotan_un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</p:spPr>
      </p:pic>
      <p:sp>
        <p:nvSpPr>
          <p:cNvPr id="35851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chemeClr val="accent2"/>
                </a:solidFill>
              </a:rPr>
              <a:t>… </a:t>
            </a:r>
            <a:r>
              <a:rPr lang="es-ES" sz="2800" b="1">
                <a:solidFill>
                  <a:srgbClr val="006600"/>
                </a:solidFill>
              </a:rPr>
              <a:t>Contando</a:t>
            </a:r>
            <a:r>
              <a:rPr lang="es-ES" sz="2800" b="1"/>
              <a:t> una experiencia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11188" y="1125538"/>
            <a:ext cx="7272337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>
                <a:hlinkClick r:id="rId3"/>
              </a:rPr>
              <a:t>Una experiencia fuera del aula</a:t>
            </a:r>
            <a:endParaRPr lang="es-ES" sz="2800"/>
          </a:p>
        </p:txBody>
      </p:sp>
      <p:pic>
        <p:nvPicPr>
          <p:cNvPr id="35853" name="Picture 13" descr="txapelketanagusia-7225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5" y="5867400"/>
            <a:ext cx="435292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Dibu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500438"/>
            <a:ext cx="4859337" cy="2987675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68313" y="472440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hlinkClick r:id="rId3"/>
              </a:rPr>
              <a:t>Karaoke on-line</a:t>
            </a:r>
            <a:endParaRPr lang="es-ES" sz="2000" b="1"/>
          </a:p>
        </p:txBody>
      </p:sp>
      <p:sp>
        <p:nvSpPr>
          <p:cNvPr id="25613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1015663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 </a:t>
            </a:r>
            <a:r>
              <a:rPr lang="es-ES" sz="2400" b="1" dirty="0" smtClean="0">
                <a:solidFill>
                  <a:srgbClr val="008000"/>
                </a:solidFill>
              </a:rPr>
              <a:t>Puede </a:t>
            </a:r>
            <a:r>
              <a:rPr lang="es-ES" sz="2400" b="1" dirty="0">
                <a:solidFill>
                  <a:srgbClr val="008000"/>
                </a:solidFill>
              </a:rPr>
              <a:t>encontrar tutoriales</a:t>
            </a:r>
            <a:r>
              <a:rPr lang="es-ES" sz="2400" b="1" dirty="0"/>
              <a:t> de aplicaciones de la Web 2.0 </a:t>
            </a:r>
          </a:p>
          <a:p>
            <a:pPr algn="ctr">
              <a:spcBef>
                <a:spcPct val="50000"/>
              </a:spcBef>
            </a:pPr>
            <a:r>
              <a:rPr lang="es-ES" sz="2400" b="1" dirty="0"/>
              <a:t>para hacer sus trabajos</a:t>
            </a:r>
          </a:p>
        </p:txBody>
      </p:sp>
      <p:pic>
        <p:nvPicPr>
          <p:cNvPr id="25614" name="Picture 14" descr="Dibuj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4643438" cy="2855913"/>
          </a:xfrm>
          <a:prstGeom prst="rect">
            <a:avLst/>
          </a:prstGeom>
          <a:noFill/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492500" y="1700213"/>
            <a:ext cx="511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hlinkClick r:id="rId5"/>
              </a:rPr>
              <a:t>Crear personajes con la aplicación Voki</a:t>
            </a:r>
            <a:endParaRPr lang="es-E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CuadroTexto"/>
          <p:cNvSpPr txBox="1">
            <a:spLocks noChangeArrowheads="1"/>
          </p:cNvSpPr>
          <p:nvPr/>
        </p:nvSpPr>
        <p:spPr bwMode="auto">
          <a:xfrm>
            <a:off x="684213" y="333375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cs typeface="Arial" charset="0"/>
              </a:rPr>
              <a:t>EJEMPLO DE </a:t>
            </a:r>
            <a:r>
              <a:rPr lang="es-ES" sz="3200" b="1">
                <a:solidFill>
                  <a:srgbClr val="006600"/>
                </a:solidFill>
                <a:cs typeface="Arial" charset="0"/>
              </a:rPr>
              <a:t>TAREA</a:t>
            </a:r>
            <a:r>
              <a:rPr lang="es-ES" sz="2400" b="1">
                <a:cs typeface="Arial" charset="0"/>
              </a:rPr>
              <a:t> PARA EL AULA</a:t>
            </a:r>
          </a:p>
        </p:txBody>
      </p:sp>
      <p:pic>
        <p:nvPicPr>
          <p:cNvPr id="55299" name="Picture 2" descr="http://3.bp.blogspot.com/-5rRoavhFQX4/TmJ-DvN87dI/AAAAAAAAAQ0/sGVvBG-x3ms/s400/215728_205649939456773_120194451335656_666981_621377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93913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blog.guiasenior.com/images/pensamiento_creativ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04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4 CuadroTexto"/>
          <p:cNvSpPr txBox="1">
            <a:spLocks noChangeArrowheads="1"/>
          </p:cNvSpPr>
          <p:nvPr/>
        </p:nvSpPr>
        <p:spPr bwMode="auto">
          <a:xfrm>
            <a:off x="609600" y="5334000"/>
            <a:ext cx="3744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/>
              <a:t>ASÍ, ¡¡NO!!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10200" y="59436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/>
              <a:t>ASÍ, ¡¡SÍ!!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1258888" y="1052513"/>
            <a:ext cx="6842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ir015252ag\Mis documentos\Mis imágenes\bolivi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4953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C:\Documents and Settings\ir015252ag\Mis documentos\Mis imágenes\Ser_boliviana_Esp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038600"/>
            <a:ext cx="35052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953000" y="163513"/>
            <a:ext cx="41910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cs typeface="Arial" charset="0"/>
              </a:rPr>
              <a:t>ESCAPANDO DE LA POBREZA: COMPRO BILLETE PARA ESPAÑA</a:t>
            </a:r>
          </a:p>
        </p:txBody>
      </p:sp>
      <p:pic>
        <p:nvPicPr>
          <p:cNvPr id="56325" name="Picture 6" descr="C:\Documents and Settings\ir015252ag\Mis documentos\Mis imágenes\OJO gi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573463"/>
            <a:ext cx="12065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179512" y="5085184"/>
            <a:ext cx="5105400" cy="1436688"/>
          </a:xfrm>
          <a:prstGeom prst="rect">
            <a:avLst/>
          </a:prstGeom>
          <a:solidFill>
            <a:srgbClr val="B7C19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cs typeface="Arial" charset="0"/>
              </a:rPr>
              <a:t>Presentaciones de las alumnas en SLIDESHARE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1600" b="1" dirty="0" smtClean="0">
                <a:cs typeface="Arial" charset="0"/>
                <a:hlinkClick r:id="rId5"/>
              </a:rPr>
              <a:t>Hola</a:t>
            </a:r>
            <a:r>
              <a:rPr lang="es-ES" sz="1600" b="1" dirty="0">
                <a:cs typeface="Arial" charset="0"/>
                <a:hlinkClick r:id="rId5"/>
              </a:rPr>
              <a:t>, ¿me permitirías vivir en tu país?</a:t>
            </a:r>
            <a:endParaRPr lang="es-ES" sz="1600" b="1" dirty="0"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>
                <a:cs typeface="Arial" charset="0"/>
                <a:hlinkClick r:id="rId6"/>
              </a:rPr>
              <a:t>Inmigrantes, en busca de una vida mejor</a:t>
            </a:r>
            <a:endParaRPr lang="es-ES" sz="1600" b="1" dirty="0"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>
                <a:cs typeface="Arial" charset="0"/>
                <a:hlinkClick r:id="rId7"/>
              </a:rPr>
              <a:t>Un billete, una vida</a:t>
            </a:r>
            <a:endParaRPr lang="es-ES" sz="1600" b="1" dirty="0">
              <a:cs typeface="Arial" charset="0"/>
            </a:endParaRPr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0" y="3233738"/>
            <a:ext cx="9144000" cy="320675"/>
          </a:xfrm>
          <a:prstGeom prst="rect">
            <a:avLst/>
          </a:prstGeom>
          <a:solidFill>
            <a:srgbClr val="DECCD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F415B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500" b="1">
                <a:solidFill>
                  <a:schemeClr val="bg1"/>
                </a:solidFill>
                <a:cs typeface="Arial" charset="0"/>
                <a:hlinkClick r:id="rId8"/>
              </a:rPr>
              <a:t>Investigar y elaborar una presentación de diapositivas para presentarla oralmente en el aula</a:t>
            </a:r>
            <a:endParaRPr lang="es-E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6328" name="7 CuadroTexto"/>
          <p:cNvSpPr txBox="1">
            <a:spLocks noChangeArrowheads="1"/>
          </p:cNvSpPr>
          <p:nvPr/>
        </p:nvSpPr>
        <p:spPr bwMode="auto">
          <a:xfrm>
            <a:off x="0" y="2514600"/>
            <a:ext cx="9144000" cy="747713"/>
          </a:xfrm>
          <a:prstGeom prst="rect">
            <a:avLst/>
          </a:prstGeom>
          <a:solidFill>
            <a:srgbClr val="DDD9C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2500" b="1">
                <a:solidFill>
                  <a:srgbClr val="00664D"/>
                </a:solidFill>
                <a:cs typeface="Arial" charset="0"/>
              </a:rPr>
              <a:t>TAREA: </a:t>
            </a:r>
            <a:r>
              <a:rPr lang="es-ES" b="1">
                <a:cs typeface="Arial" charset="0"/>
              </a:rPr>
              <a:t>Elaborar una </a:t>
            </a:r>
            <a:r>
              <a:rPr lang="es-ES" sz="2200" b="1">
                <a:solidFill>
                  <a:srgbClr val="006600"/>
                </a:solidFill>
                <a:cs typeface="Arial" charset="0"/>
              </a:rPr>
              <a:t>presentación de diapositivas</a:t>
            </a:r>
            <a:r>
              <a:rPr lang="es-ES" sz="22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s-ES" b="1">
                <a:cs typeface="Arial" charset="0"/>
              </a:rPr>
              <a:t>y </a:t>
            </a:r>
            <a:r>
              <a:rPr lang="es-ES" sz="2200" b="1">
                <a:solidFill>
                  <a:srgbClr val="006600"/>
                </a:solidFill>
                <a:cs typeface="Arial" charset="0"/>
              </a:rPr>
              <a:t>exposición oral</a:t>
            </a:r>
            <a:r>
              <a:rPr lang="es-ES" sz="22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s-ES" b="1">
                <a:cs typeface="Arial" charset="0"/>
              </a:rPr>
              <a:t>en el aula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0" y="981075"/>
            <a:ext cx="9144000" cy="320675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F415B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500" b="1">
                <a:solidFill>
                  <a:schemeClr val="bg1"/>
                </a:solidFill>
                <a:cs typeface="Arial" charset="0"/>
                <a:hlinkClick r:id="rId2"/>
              </a:rPr>
              <a:t>Investigar y elaborar una presentación de diapositivas para presentarla oralmente en el aula</a:t>
            </a:r>
            <a:endParaRPr lang="es-ES" sz="15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7347" name="3 Imagen" descr="100_04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33738"/>
            <a:ext cx="483235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4 Imagen" descr="100_04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350" y="3671888"/>
            <a:ext cx="43116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6 CuadroTexto"/>
          <p:cNvSpPr txBox="1">
            <a:spLocks noChangeArrowheads="1"/>
          </p:cNvSpPr>
          <p:nvPr/>
        </p:nvSpPr>
        <p:spPr bwMode="auto">
          <a:xfrm>
            <a:off x="0" y="163513"/>
            <a:ext cx="18938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200" b="1">
                <a:solidFill>
                  <a:srgbClr val="00664D"/>
                </a:solidFill>
              </a:rPr>
              <a:t>TAREA:</a:t>
            </a:r>
          </a:p>
        </p:txBody>
      </p:sp>
      <p:sp>
        <p:nvSpPr>
          <p:cNvPr id="57350" name="6 CuadroTexto"/>
          <p:cNvSpPr txBox="1">
            <a:spLocks noChangeArrowheads="1"/>
          </p:cNvSpPr>
          <p:nvPr/>
        </p:nvSpPr>
        <p:spPr bwMode="auto">
          <a:xfrm>
            <a:off x="-131763" y="554038"/>
            <a:ext cx="9471026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300" b="1"/>
              <a:t> ELABORAR UNA </a:t>
            </a:r>
            <a:r>
              <a:rPr lang="es-ES" sz="1500" b="1">
                <a:solidFill>
                  <a:srgbClr val="006600"/>
                </a:solidFill>
              </a:rPr>
              <a:t>PRESENTACIÓN DE DIAPOSITIVAS</a:t>
            </a:r>
            <a:r>
              <a:rPr lang="es-ES" sz="1500" b="1">
                <a:solidFill>
                  <a:srgbClr val="C00000"/>
                </a:solidFill>
              </a:rPr>
              <a:t> </a:t>
            </a:r>
            <a:r>
              <a:rPr lang="es-ES" sz="1300" b="1"/>
              <a:t>Y PRESENTARLA DE </a:t>
            </a:r>
            <a:r>
              <a:rPr lang="es-ES" sz="1300" b="1">
                <a:solidFill>
                  <a:srgbClr val="006600"/>
                </a:solidFill>
              </a:rPr>
              <a:t>FORMA ORAL</a:t>
            </a:r>
          </a:p>
        </p:txBody>
      </p:sp>
      <p:sp>
        <p:nvSpPr>
          <p:cNvPr id="57351" name="7 CuadroTexto"/>
          <p:cNvSpPr txBox="1">
            <a:spLocks noChangeArrowheads="1"/>
          </p:cNvSpPr>
          <p:nvPr/>
        </p:nvSpPr>
        <p:spPr bwMode="auto">
          <a:xfrm>
            <a:off x="0" y="1484313"/>
            <a:ext cx="9144000" cy="2324100"/>
          </a:xfrm>
          <a:prstGeom prst="rect">
            <a:avLst/>
          </a:prstGeom>
          <a:solidFill>
            <a:srgbClr val="B7C19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/>
              <a:t>ACTIVIDAD 1: Buscar en Internet información escrita y gráfica y recogerla en fichas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/>
              <a:t>ACTIVIDAD 2: Buscar un vídeo para la presentación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6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/>
              <a:t>ACTIVIDAD 3: Alto en el camino para reflexionar. Escribimos en nuestro 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>
                <a:hlinkClick r:id="rId5"/>
              </a:rPr>
              <a:t>diario de aprendizaje</a:t>
            </a:r>
            <a:endParaRPr lang="es-ES" sz="16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/>
              <a:t>ACTIVIDAD 4: Preparar la presentación de diapositivas  y subirla a </a:t>
            </a:r>
            <a:r>
              <a:rPr lang="es-ES" sz="1600" b="1">
                <a:hlinkClick r:id="rId6"/>
              </a:rPr>
              <a:t>SlideShare</a:t>
            </a:r>
            <a:endParaRPr lang="es-ES" sz="16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6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/>
              <a:t>ACTIVIDAD 5: Exponer la presentación a los demás compañeros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81000" y="4648200"/>
            <a:ext cx="3505200" cy="1552575"/>
          </a:xfrm>
          <a:prstGeom prst="rect">
            <a:avLst/>
          </a:prstGeom>
          <a:solidFill>
            <a:srgbClr val="B7C19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hlinkClick r:id="rId2"/>
              </a:rPr>
              <a:t>TAMARA</a:t>
            </a:r>
            <a:endParaRPr lang="es-ES" sz="2400" b="1"/>
          </a:p>
          <a:p>
            <a:pPr algn="ctr">
              <a:spcBef>
                <a:spcPct val="50000"/>
              </a:spcBef>
            </a:pPr>
            <a:r>
              <a:rPr lang="es-ES" sz="2400" b="1">
                <a:hlinkClick r:id="rId3"/>
              </a:rPr>
              <a:t>CATALIN</a:t>
            </a:r>
            <a:endParaRPr lang="es-ES" sz="2400" b="1"/>
          </a:p>
          <a:p>
            <a:pPr algn="ctr">
              <a:spcBef>
                <a:spcPct val="50000"/>
              </a:spcBef>
            </a:pPr>
            <a:r>
              <a:rPr lang="es-ES" sz="2400" b="1">
                <a:hlinkClick r:id="rId4"/>
              </a:rPr>
              <a:t>ANA BELÉN</a:t>
            </a:r>
            <a:endParaRPr lang="es-ES" sz="2400" b="1"/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4953000" y="4724400"/>
            <a:ext cx="3886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Profesor: Aitor </a:t>
            </a:r>
            <a:r>
              <a:rPr lang="es-ES" sz="2400" b="1" dirty="0" err="1"/>
              <a:t>Lázpita</a:t>
            </a:r>
            <a:endParaRPr lang="es-ES" sz="2400" b="1" dirty="0"/>
          </a:p>
          <a:p>
            <a:pPr algn="ctr">
              <a:spcBef>
                <a:spcPct val="50000"/>
              </a:spcBef>
            </a:pPr>
            <a:r>
              <a:rPr lang="es-ES" sz="2400" b="1" dirty="0"/>
              <a:t>IES La </a:t>
            </a:r>
            <a:r>
              <a:rPr lang="es-ES" sz="2400" b="1" dirty="0" err="1"/>
              <a:t>Contraviesa</a:t>
            </a:r>
            <a:r>
              <a:rPr lang="es-ES" sz="2400" b="1" dirty="0"/>
              <a:t> (</a:t>
            </a:r>
            <a:r>
              <a:rPr lang="es-ES" sz="2400" b="1" dirty="0" err="1"/>
              <a:t>Albuñol</a:t>
            </a:r>
            <a:r>
              <a:rPr lang="es-ES" sz="2400" b="1" dirty="0"/>
              <a:t>) 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685800" y="36576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Alumnos-as de Diversificación curricular</a:t>
            </a:r>
          </a:p>
        </p:txBody>
      </p:sp>
      <p:pic>
        <p:nvPicPr>
          <p:cNvPr id="5837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4762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3505200" y="2209800"/>
            <a:ext cx="5638800" cy="822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</a:rPr>
              <a:t>COMENTARIOS DE </a:t>
            </a:r>
            <a:r>
              <a:rPr lang="es-ES" sz="2400">
                <a:solidFill>
                  <a:schemeClr val="bg1"/>
                </a:solidFill>
                <a:hlinkClick r:id="rId6"/>
              </a:rPr>
              <a:t>ALUMN@S</a:t>
            </a:r>
            <a:r>
              <a:rPr lang="es-ES" sz="2400">
                <a:solidFill>
                  <a:schemeClr val="bg1"/>
                </a:solidFill>
              </a:rPr>
              <a:t> SOBRE SU TRABAJO EN EL AULA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899592" y="4293096"/>
            <a:ext cx="792088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CuadroTexto"/>
          <p:cNvSpPr txBox="1">
            <a:spLocks noChangeArrowheads="1"/>
          </p:cNvSpPr>
          <p:nvPr/>
        </p:nvSpPr>
        <p:spPr bwMode="auto">
          <a:xfrm>
            <a:off x="3886200" y="609600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>
                <a:cs typeface="Arial" charset="0"/>
              </a:rPr>
              <a:t>Y … NO OLVIDAR</a:t>
            </a:r>
          </a:p>
        </p:txBody>
      </p:sp>
      <p:pic>
        <p:nvPicPr>
          <p:cNvPr id="59395" name="Picture 2" descr="http://1.bp.blogspot.com/-VchkBRZnKfA/TqM5wEHH3CI/AAAAAAAABEk/S2PsmkGZd-M/s320/No%2BOlvi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2962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3 CuadroTexto"/>
          <p:cNvSpPr txBox="1">
            <a:spLocks noChangeArrowheads="1"/>
          </p:cNvSpPr>
          <p:nvPr/>
        </p:nvSpPr>
        <p:spPr bwMode="auto">
          <a:xfrm>
            <a:off x="685800" y="3886200"/>
            <a:ext cx="7704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>
                <a:cs typeface="Arial" charset="0"/>
              </a:rPr>
              <a:t>Para poder subir y bajar un documento o presentación de diapositivas </a:t>
            </a:r>
            <a:r>
              <a:rPr lang="es-ES" sz="2400" b="1" dirty="0">
                <a:solidFill>
                  <a:srgbClr val="006600"/>
                </a:solidFill>
                <a:cs typeface="Arial" charset="0"/>
              </a:rPr>
              <a:t>tienes que solicitar una cuenta </a:t>
            </a:r>
            <a:r>
              <a:rPr lang="es-ES" sz="2400" b="1" dirty="0">
                <a:cs typeface="Arial" charset="0"/>
              </a:rPr>
              <a:t>(nombre de usuario y contraseña)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343400" y="2438400"/>
            <a:ext cx="3429000" cy="701675"/>
          </a:xfrm>
          <a:prstGeom prst="rect">
            <a:avLst/>
          </a:prstGeom>
          <a:solidFill>
            <a:srgbClr val="B7C19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>
                <a:hlinkClick r:id="rId3"/>
              </a:rPr>
              <a:t>Tutorial</a:t>
            </a:r>
            <a:endParaRPr lang="es-ES" sz="4000" b="1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9600" y="54864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/>
              <a:t>Puedes hacer comentarios, guardar presentaciones como Favoritos,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71550"/>
          </a:xfrm>
        </p:spPr>
        <p:txBody>
          <a:bodyPr/>
          <a:lstStyle/>
          <a:p>
            <a:r>
              <a:rPr lang="es-ES" sz="3600"/>
              <a:t>Lo que vamos a hacer en Slideshare…</a:t>
            </a:r>
          </a:p>
        </p:txBody>
      </p:sp>
      <p:pic>
        <p:nvPicPr>
          <p:cNvPr id="26629" name="Picture 5" descr="adicto-traba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05038"/>
            <a:ext cx="4352925" cy="260985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8313" y="1341438"/>
            <a:ext cx="38893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/>
              <a:t> Ir a </a:t>
            </a:r>
            <a:r>
              <a:rPr lang="es-ES" sz="1600" b="1" dirty="0" err="1">
                <a:hlinkClick r:id="rId3"/>
              </a:rPr>
              <a:t>Slideshare</a:t>
            </a:r>
            <a:endParaRPr lang="es-ES" sz="1600" b="1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/>
              <a:t> Buscar un tema, un tutorial, …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/>
              <a:t> Abrir una cuenta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/>
              <a:t>  Ver </a:t>
            </a:r>
            <a:r>
              <a:rPr lang="es-ES" sz="1600" b="1" dirty="0" err="1"/>
              <a:t>Account</a:t>
            </a:r>
            <a:r>
              <a:rPr lang="es-ES" sz="1600" b="1" dirty="0"/>
              <a:t> y </a:t>
            </a:r>
            <a:r>
              <a:rPr lang="es-ES" sz="1600" b="1" dirty="0" err="1"/>
              <a:t>Settings</a:t>
            </a:r>
            <a:r>
              <a:rPr lang="es-ES" sz="1600" b="1" dirty="0"/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/>
              <a:t> Bajar una presentación de diapositivas, un </a:t>
            </a:r>
            <a:r>
              <a:rPr lang="es-ES" sz="1600" b="1" dirty="0" smtClean="0"/>
              <a:t>documento</a:t>
            </a:r>
            <a:endParaRPr lang="es-ES" sz="1600" b="1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/>
              <a:t> Subir una presentación de diapositivas, un </a:t>
            </a:r>
            <a:r>
              <a:rPr lang="es-ES" sz="1600" b="1" dirty="0" smtClean="0"/>
              <a:t>documento</a:t>
            </a:r>
            <a:endParaRPr lang="es-ES" sz="1600" b="1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/>
              <a:t> Guardar como </a:t>
            </a:r>
            <a:r>
              <a:rPr lang="es-ES" sz="1600" b="1" dirty="0" smtClean="0"/>
              <a:t>Favoritos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 smtClean="0"/>
              <a:t> </a:t>
            </a:r>
            <a:r>
              <a:rPr lang="es-ES" sz="1600" b="1" dirty="0" smtClean="0"/>
              <a:t>Seguir a </a:t>
            </a:r>
            <a:r>
              <a:rPr lang="es-ES" sz="1600" b="1" smtClean="0"/>
              <a:t>una persona</a:t>
            </a:r>
            <a:endParaRPr lang="es-ES" sz="1600" b="1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/>
              <a:t> Gestionar los comentarios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 smtClean="0"/>
              <a:t>Cómo </a:t>
            </a:r>
            <a:r>
              <a:rPr lang="es-ES" sz="1600" b="1" dirty="0"/>
              <a:t>insertar una presentación en un blog, wiki, …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 dirty="0"/>
              <a:t>Salir (</a:t>
            </a:r>
            <a:r>
              <a:rPr lang="es-ES" sz="1600" b="1" dirty="0" err="1"/>
              <a:t>Logout</a:t>
            </a:r>
            <a:r>
              <a:rPr lang="es-ES" sz="1600" b="1" dirty="0"/>
              <a:t> ) y entrar de nuevo (Log in)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611188" y="981075"/>
            <a:ext cx="7777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58888" y="404813"/>
            <a:ext cx="7667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7A5C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/>
              <a:t>Lo primero: </a:t>
            </a:r>
            <a:r>
              <a:rPr lang="es-ES" sz="4000" b="1">
                <a:solidFill>
                  <a:srgbClr val="006600"/>
                </a:solidFill>
              </a:rPr>
              <a:t>PENSAR</a:t>
            </a:r>
          </a:p>
        </p:txBody>
      </p:sp>
      <p:pic>
        <p:nvPicPr>
          <p:cNvPr id="5128" name="Picture 8" descr="http://tusbuenosmomentos.com/wp-content/uploads/2013/02/pensar-ga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3095625" cy="3095625"/>
          </a:xfrm>
          <a:prstGeom prst="rect">
            <a:avLst/>
          </a:prstGeom>
          <a:noFill/>
        </p:spPr>
      </p:pic>
      <p:sp>
        <p:nvSpPr>
          <p:cNvPr id="5129" name="Text Box 1029"/>
          <p:cNvSpPr txBox="1">
            <a:spLocks noChangeArrowheads="1"/>
          </p:cNvSpPr>
          <p:nvPr/>
        </p:nvSpPr>
        <p:spPr bwMode="auto">
          <a:xfrm>
            <a:off x="4572000" y="1557338"/>
            <a:ext cx="4191000" cy="3908752"/>
          </a:xfrm>
          <a:prstGeom prst="rect">
            <a:avLst/>
          </a:prstGeom>
          <a:solidFill>
            <a:srgbClr val="CDC6A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>
                <a:solidFill>
                  <a:srgbClr val="006600"/>
                </a:solidFill>
                <a:cs typeface="Arial" charset="0"/>
              </a:rPr>
              <a:t>En el aula: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" sz="2400" b="1" dirty="0">
                <a:cs typeface="Arial" charset="0"/>
              </a:rPr>
              <a:t>¿Qué voy a hacer</a:t>
            </a:r>
            <a:r>
              <a:rPr lang="es-ES" sz="2400" b="1" dirty="0" smtClean="0">
                <a:cs typeface="Arial" charset="0"/>
              </a:rPr>
              <a:t>?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" sz="2400" b="1" dirty="0">
                <a:cs typeface="Arial" charset="0"/>
              </a:rPr>
              <a:t> </a:t>
            </a:r>
            <a:r>
              <a:rPr lang="es-ES" sz="2400" b="1" dirty="0" smtClean="0">
                <a:cs typeface="Arial" charset="0"/>
              </a:rPr>
              <a:t>¿Cómo lo voy a hacer?</a:t>
            </a:r>
            <a:endParaRPr lang="es-ES" sz="2400" b="1" dirty="0"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" sz="2400" b="1" dirty="0">
                <a:cs typeface="Arial" charset="0"/>
              </a:rPr>
              <a:t> ¿Qué quiero que mis alumnos aprendan y hagan</a:t>
            </a:r>
            <a:r>
              <a:rPr lang="es-ES" sz="2400" b="1" dirty="0" smtClean="0">
                <a:cs typeface="Arial" charset="0"/>
              </a:rPr>
              <a:t>?</a:t>
            </a:r>
            <a:endParaRPr lang="es-ES" sz="2400" b="1" dirty="0"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" sz="2400" b="1" dirty="0">
                <a:cs typeface="Arial" charset="0"/>
              </a:rPr>
              <a:t>¿Cuál será mi siguiente paso?</a:t>
            </a:r>
          </a:p>
        </p:txBody>
      </p: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0" y="5805488"/>
            <a:ext cx="9144000" cy="519112"/>
          </a:xfrm>
          <a:prstGeom prst="rect">
            <a:avLst/>
          </a:prstGeom>
          <a:solidFill>
            <a:srgbClr val="CDC6A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chemeClr val="accent2"/>
                </a:solidFill>
                <a:cs typeface="Arial" charset="0"/>
              </a:rPr>
              <a:t>PROPONER </a:t>
            </a:r>
            <a:r>
              <a:rPr lang="es-ES" sz="2800" b="1">
                <a:solidFill>
                  <a:srgbClr val="006600"/>
                </a:solidFill>
                <a:cs typeface="Arial" charset="0"/>
              </a:rPr>
              <a:t>ACTIVIDADES CONTEXTUALIZADAS</a:t>
            </a:r>
            <a:r>
              <a:rPr lang="es-ES" sz="2400" b="1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900113" y="3284538"/>
            <a:ext cx="762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Se pueden subir documentos en diferentes formatos PDF, ODT, PPT, SXI, RTF para verlos en formato flash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4716463" y="1196975"/>
            <a:ext cx="3733800" cy="701675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>
                <a:hlinkClick r:id="rId3"/>
              </a:rPr>
              <a:t>ISSUU</a:t>
            </a:r>
            <a:endParaRPr lang="es-ES" sz="4000" b="1"/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1600200" y="51054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¿Qué puedo hacer en el aula?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467544" y="2492896"/>
            <a:ext cx="813690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4.bp.blogspot.com/-h6ZhphEZbdc/T5ZzwVR9lyI/AAAAAAAAB_4/_7EQkzM7Hv8/s1600/eneko+la+profe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4297362" cy="5329238"/>
          </a:xfrm>
          <a:prstGeom prst="rect">
            <a:avLst/>
          </a:prstGeo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643438" y="134143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43438" y="1916113"/>
            <a:ext cx="38163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/>
              <a:t>Profesor</a:t>
            </a:r>
          </a:p>
          <a:p>
            <a:pPr algn="ctr">
              <a:spcBef>
                <a:spcPct val="50000"/>
              </a:spcBef>
            </a:pPr>
            <a:endParaRPr lang="es-ES" sz="4000" b="1"/>
          </a:p>
          <a:p>
            <a:pPr algn="ctr">
              <a:spcBef>
                <a:spcPct val="50000"/>
              </a:spcBef>
            </a:pPr>
            <a:r>
              <a:rPr lang="es-ES" sz="4000" b="1"/>
              <a:t>¿Qué puedo hacer?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5292725" y="2924175"/>
            <a:ext cx="2520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2"/>
          <p:cNvSpPr txBox="1"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solidFill>
            <a:srgbClr val="CDC6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solidFill>
                  <a:srgbClr val="006600"/>
                </a:solidFill>
              </a:rPr>
              <a:t>Formarme</a:t>
            </a:r>
            <a:r>
              <a:rPr lang="es-ES" sz="2800" b="1">
                <a:solidFill>
                  <a:srgbClr val="006600"/>
                </a:solidFill>
              </a:rPr>
              <a:t> </a:t>
            </a:r>
            <a:r>
              <a:rPr lang="es-ES" sz="2800" b="1"/>
              <a:t>como profesional...</a:t>
            </a:r>
          </a:p>
        </p:txBody>
      </p:sp>
      <p:pic>
        <p:nvPicPr>
          <p:cNvPr id="61443" name="Picture 3" descr="C:\Documents and Settings\ir015252ag\Mis documentos\Mis imágenes\didac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8839200" cy="5454650"/>
          </a:xfrm>
          <a:prstGeom prst="rect">
            <a:avLst/>
          </a:prstGeom>
          <a:solidFill>
            <a:srgbClr val="B7C191"/>
          </a:solidFill>
          <a:ln w="9525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14400" y="4953000"/>
            <a:ext cx="6934200" cy="457200"/>
          </a:xfrm>
          <a:prstGeom prst="rect">
            <a:avLst/>
          </a:prstGeom>
          <a:solidFill>
            <a:srgbClr val="B7C19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hlinkClick r:id="rId3"/>
              </a:rPr>
              <a:t>Didáctica y evaluación de las Ciencias Sociales</a:t>
            </a:r>
            <a:endParaRPr lang="es-E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2"/>
          <p:cNvSpPr txBox="1">
            <a:spLocks noChangeArrowheads="1"/>
          </p:cNvSpPr>
          <p:nvPr/>
        </p:nvSpPr>
        <p:spPr bwMode="auto">
          <a:xfrm>
            <a:off x="0" y="188913"/>
            <a:ext cx="9144000" cy="822325"/>
          </a:xfrm>
          <a:prstGeom prst="rect">
            <a:avLst/>
          </a:prstGeom>
          <a:solidFill>
            <a:srgbClr val="CDC6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chemeClr val="accent2"/>
                </a:solidFill>
              </a:rPr>
              <a:t>...Escribir </a:t>
            </a:r>
            <a:r>
              <a:rPr lang="es-ES" sz="2400" b="1"/>
              <a:t>un </a:t>
            </a:r>
            <a:r>
              <a:rPr lang="es-ES" sz="2400" b="1">
                <a:solidFill>
                  <a:srgbClr val="006600"/>
                </a:solidFill>
              </a:rPr>
              <a:t>material didáctico</a:t>
            </a:r>
            <a:r>
              <a:rPr lang="es-ES" sz="2400" b="1"/>
              <a:t> en </a:t>
            </a:r>
            <a:r>
              <a:rPr lang="es-ES" sz="2400" b="1">
                <a:solidFill>
                  <a:srgbClr val="006600"/>
                </a:solidFill>
              </a:rPr>
              <a:t>Word </a:t>
            </a:r>
            <a:r>
              <a:rPr lang="es-ES" sz="2400" b="1"/>
              <a:t>u otro formato y convertirlo en un </a:t>
            </a:r>
            <a:r>
              <a:rPr lang="es-ES" sz="2400" b="1">
                <a:solidFill>
                  <a:srgbClr val="006600"/>
                </a:solidFill>
              </a:rPr>
              <a:t>libro electrónico</a:t>
            </a:r>
          </a:p>
        </p:txBody>
      </p:sp>
      <p:pic>
        <p:nvPicPr>
          <p:cNvPr id="62467" name="1 Imagen" descr="lectura comprensiva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098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343400" y="2362200"/>
            <a:ext cx="4572000" cy="336550"/>
          </a:xfrm>
          <a:prstGeom prst="rect">
            <a:avLst/>
          </a:prstGeom>
          <a:solidFill>
            <a:srgbClr val="70DE8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000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hlinkClick r:id="rId2"/>
              </a:rPr>
              <a:t>TEXTOS PARA LA LECTURA COMPRENSIVA</a:t>
            </a:r>
            <a:endParaRPr lang="es-ES" sz="1600" b="1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048000"/>
            <a:ext cx="3581400" cy="336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>
                <a:solidFill>
                  <a:schemeClr val="bg1"/>
                </a:solidFill>
              </a:rPr>
              <a:t>IES SÁNCHEZ LASTRA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267200" y="5334000"/>
            <a:ext cx="3886200" cy="57943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FF9933"/>
                </a:solidFill>
              </a:rPr>
              <a:t>APLICACIÓN</a:t>
            </a:r>
            <a:r>
              <a:rPr lang="es-ES" sz="2400" b="1"/>
              <a:t> </a:t>
            </a:r>
            <a:r>
              <a:rPr lang="es-ES" sz="3200" b="1">
                <a:hlinkClick r:id="rId4"/>
              </a:rPr>
              <a:t>ISSUU</a:t>
            </a:r>
            <a:endParaRPr lang="es-ES" sz="3200" b="1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419600" y="6172200"/>
            <a:ext cx="3352800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  <a:effectLst>
            <a:prstShdw prst="shdw17" dist="17961" dir="2700000">
              <a:srgbClr val="781A13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hlinkClick r:id="rId5"/>
              </a:rPr>
              <a:t>TUTORIAL</a:t>
            </a:r>
            <a:endParaRPr lang="es-ES" sz="2400" b="1"/>
          </a:p>
        </p:txBody>
      </p:sp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887788"/>
            <a:ext cx="220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C:\Documents and Settings\ir015252ag\Mis documentos\Mis imágenes\PROFESOR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4868863"/>
            <a:ext cx="177006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419600" y="16002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Profesor-a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/>
              <a:t>Los alumnos</a:t>
            </a:r>
            <a:r>
              <a:rPr lang="es-ES" sz="3600"/>
              <a:t>, ¿qué pueden hacer?</a:t>
            </a:r>
          </a:p>
        </p:txBody>
      </p:sp>
      <p:pic>
        <p:nvPicPr>
          <p:cNvPr id="43014" name="Picture 6" descr="http://blogs.unir.net/ocapi/files/2013/03/adolescentes-com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7345363" cy="488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2"/>
          <p:cNvSpPr txBox="1">
            <a:spLocks noChangeArrowheads="1"/>
          </p:cNvSpPr>
          <p:nvPr/>
        </p:nvSpPr>
        <p:spPr bwMode="auto">
          <a:xfrm>
            <a:off x="0" y="115888"/>
            <a:ext cx="9144000" cy="946150"/>
          </a:xfrm>
          <a:prstGeom prst="rect">
            <a:avLst/>
          </a:prstGeom>
          <a:solidFill>
            <a:srgbClr val="CDC6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chemeClr val="accent2"/>
                </a:solidFill>
              </a:rPr>
              <a:t>Hacer </a:t>
            </a:r>
            <a:r>
              <a:rPr lang="es-ES" sz="2800" b="1"/>
              <a:t>un trabajo en </a:t>
            </a:r>
            <a:r>
              <a:rPr lang="es-ES" sz="2800" b="1">
                <a:solidFill>
                  <a:srgbClr val="006600"/>
                </a:solidFill>
              </a:rPr>
              <a:t>Word </a:t>
            </a:r>
            <a:r>
              <a:rPr lang="es-ES" sz="2800" b="1"/>
              <a:t>u otro formato, y subirlo a </a:t>
            </a:r>
            <a:r>
              <a:rPr lang="es-ES" sz="2800" b="1">
                <a:solidFill>
                  <a:srgbClr val="336600"/>
                </a:solidFill>
              </a:rPr>
              <a:t>ISSU</a:t>
            </a:r>
            <a:r>
              <a:rPr lang="es-ES" sz="2800" b="1"/>
              <a:t> para convertirlo en un </a:t>
            </a:r>
            <a:r>
              <a:rPr lang="es-ES" sz="2800" b="1">
                <a:solidFill>
                  <a:srgbClr val="006600"/>
                </a:solidFill>
              </a:rPr>
              <a:t>libro on-line</a:t>
            </a:r>
          </a:p>
        </p:txBody>
      </p:sp>
      <p:pic>
        <p:nvPicPr>
          <p:cNvPr id="63491" name="Picture 14" descr="C:\Documents and Settings\ir015252ag\Mis documentos\Mis imágenes\aprendiend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16764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3 CuadroTexto"/>
          <p:cNvSpPr txBox="1">
            <a:spLocks noChangeArrowheads="1"/>
          </p:cNvSpPr>
          <p:nvPr/>
        </p:nvSpPr>
        <p:spPr bwMode="auto">
          <a:xfrm>
            <a:off x="2362200" y="2667000"/>
            <a:ext cx="2447925" cy="396875"/>
          </a:xfrm>
          <a:prstGeom prst="rect">
            <a:avLst/>
          </a:prstGeom>
          <a:solidFill>
            <a:srgbClr val="CDCDE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hlinkClick r:id="rId3"/>
              </a:rPr>
              <a:t>ISSUU</a:t>
            </a:r>
            <a:endParaRPr lang="es-ES" sz="2000" b="1"/>
          </a:p>
        </p:txBody>
      </p:sp>
      <p:sp>
        <p:nvSpPr>
          <p:cNvPr id="63493" name="Text Box 10"/>
          <p:cNvSpPr txBox="1">
            <a:spLocks noChangeArrowheads="1"/>
          </p:cNvSpPr>
          <p:nvPr/>
        </p:nvSpPr>
        <p:spPr bwMode="auto">
          <a:xfrm>
            <a:off x="5573713" y="2420938"/>
            <a:ext cx="3570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/>
              <a:t>¿Y mi alumno-a?</a:t>
            </a:r>
          </a:p>
        </p:txBody>
      </p:sp>
      <p:pic>
        <p:nvPicPr>
          <p:cNvPr id="63494" name="10 Imagen" descr="edad med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5538"/>
            <a:ext cx="23209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11 CuadroTexto"/>
          <p:cNvSpPr txBox="1">
            <a:spLocks noChangeArrowheads="1"/>
          </p:cNvSpPr>
          <p:nvPr/>
        </p:nvSpPr>
        <p:spPr bwMode="auto">
          <a:xfrm>
            <a:off x="1042988" y="3429000"/>
            <a:ext cx="2016125" cy="396875"/>
          </a:xfrm>
          <a:prstGeom prst="rect">
            <a:avLst/>
          </a:prstGeom>
          <a:solidFill>
            <a:srgbClr val="B7C19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cs typeface="Arial" charset="0"/>
                <a:hlinkClick r:id="rId5"/>
              </a:rPr>
              <a:t>La Edad Media</a:t>
            </a:r>
            <a:endParaRPr lang="es-ES" sz="2000">
              <a:cs typeface="Arial" charset="0"/>
            </a:endParaRPr>
          </a:p>
        </p:txBody>
      </p:sp>
      <p:pic>
        <p:nvPicPr>
          <p:cNvPr id="63496" name="12 Imagen" descr="PAIS VASC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0438"/>
            <a:ext cx="4157663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0" descr="Dibuj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9725"/>
            <a:ext cx="4130675" cy="2708275"/>
          </a:xfrm>
          <a:prstGeom prst="rect">
            <a:avLst/>
          </a:prstGeom>
          <a:noFill/>
        </p:spPr>
      </p:pic>
      <p:sp>
        <p:nvSpPr>
          <p:cNvPr id="63499" name="13 CuadroTexto"/>
          <p:cNvSpPr txBox="1">
            <a:spLocks noChangeArrowheads="1"/>
          </p:cNvSpPr>
          <p:nvPr/>
        </p:nvSpPr>
        <p:spPr bwMode="auto">
          <a:xfrm>
            <a:off x="3635375" y="3933825"/>
            <a:ext cx="1800225" cy="396875"/>
          </a:xfrm>
          <a:prstGeom prst="rect">
            <a:avLst/>
          </a:prstGeom>
          <a:solidFill>
            <a:srgbClr val="E1B19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cs typeface="Arial" charset="0"/>
                <a:hlinkClick r:id="rId8"/>
              </a:rPr>
              <a:t>El País Vasco</a:t>
            </a:r>
            <a:endParaRPr lang="es-ES" sz="2000">
              <a:cs typeface="Arial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124075" y="5157788"/>
            <a:ext cx="2087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hlinkClick r:id="rId9"/>
              </a:rPr>
              <a:t>Historias de amor y terror</a:t>
            </a:r>
            <a:endParaRPr lang="es-E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CuadroTexto"/>
          <p:cNvSpPr txBox="1">
            <a:spLocks noChangeArrowheads="1"/>
          </p:cNvSpPr>
          <p:nvPr/>
        </p:nvSpPr>
        <p:spPr bwMode="auto">
          <a:xfrm>
            <a:off x="684213" y="333375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cs typeface="Arial" charset="0"/>
              </a:rPr>
              <a:t>EJEMPLO DE </a:t>
            </a:r>
            <a:r>
              <a:rPr lang="es-ES" sz="3200" b="1">
                <a:solidFill>
                  <a:srgbClr val="006600"/>
                </a:solidFill>
                <a:cs typeface="Arial" charset="0"/>
              </a:rPr>
              <a:t>TAREA</a:t>
            </a:r>
            <a:r>
              <a:rPr lang="es-ES" sz="2400" b="1">
                <a:cs typeface="Arial" charset="0"/>
              </a:rPr>
              <a:t> PARA EL AULA</a:t>
            </a:r>
          </a:p>
        </p:txBody>
      </p:sp>
      <p:pic>
        <p:nvPicPr>
          <p:cNvPr id="64515" name="Picture 4" descr="http://blog.guiasenior.com/images/pensamiento_creativ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04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4 CuadroTexto"/>
          <p:cNvSpPr txBox="1">
            <a:spLocks noChangeArrowheads="1"/>
          </p:cNvSpPr>
          <p:nvPr/>
        </p:nvSpPr>
        <p:spPr bwMode="auto">
          <a:xfrm>
            <a:off x="609600" y="5334000"/>
            <a:ext cx="3744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/>
              <a:t>Tareas para un alumnado homogéneo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10200" y="5943600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dirty="0"/>
              <a:t>Tareas para unos aprendices diferentes</a:t>
            </a:r>
          </a:p>
        </p:txBody>
      </p:sp>
      <p:pic>
        <p:nvPicPr>
          <p:cNvPr id="64518" name="Picture 2" descr="http://3.bp.blogspot.com/-5rRoavhFQX4/TmJ-DvN87dI/AAAAAAAAAQ0/sGVvBG-x3ms/s400/215728_205649939456773_120194451335656_666981_62137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93913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1258888" y="1052513"/>
            <a:ext cx="6842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71800"/>
            <a:ext cx="52578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495800" y="1106488"/>
            <a:ext cx="4648200" cy="2111375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900" b="1">
                <a:cs typeface="Arial" charset="0"/>
              </a:rPr>
              <a:t>Tarea:</a:t>
            </a:r>
          </a:p>
          <a:p>
            <a:pPr>
              <a:spcBef>
                <a:spcPct val="50000"/>
              </a:spcBef>
            </a:pPr>
            <a:r>
              <a:rPr lang="es-ES" sz="2500" b="1">
                <a:cs typeface="Arial" charset="0"/>
              </a:rPr>
              <a:t>Escribir …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>
                <a:cs typeface="Arial" charset="0"/>
              </a:rPr>
              <a:t>un </a:t>
            </a:r>
            <a:r>
              <a:rPr lang="es-ES" sz="2200" b="1">
                <a:cs typeface="Arial" charset="0"/>
                <a:hlinkClick r:id="rId4"/>
              </a:rPr>
              <a:t>relato</a:t>
            </a:r>
            <a:r>
              <a:rPr lang="es-ES" sz="2200" b="1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>
                <a:cs typeface="Arial" charset="0"/>
              </a:rPr>
              <a:t> un </a:t>
            </a:r>
            <a:r>
              <a:rPr lang="es-ES" sz="2200" b="1">
                <a:cs typeface="Arial" charset="0"/>
                <a:hlinkClick r:id="rId5"/>
              </a:rPr>
              <a:t>artículo de opinión</a:t>
            </a:r>
            <a:endParaRPr lang="es-ES" sz="2200" b="1">
              <a:cs typeface="Arial" charset="0"/>
            </a:endParaRP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22098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133600" y="3657600"/>
            <a:ext cx="1676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7A140C"/>
                </a:solidFill>
                <a:cs typeface="Arial" charset="0"/>
              </a:rPr>
              <a:t>Saber ponerse en la piel </a:t>
            </a:r>
            <a:r>
              <a:rPr lang="es-ES" sz="2000" b="1">
                <a:cs typeface="Arial" charset="0"/>
              </a:rPr>
              <a:t>de diferentes personas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52400" y="5791200"/>
            <a:ext cx="29797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cs typeface="Arial" charset="0"/>
                <a:hlinkClick r:id="rId7"/>
              </a:rPr>
              <a:t>Relatos de las alumnas</a:t>
            </a:r>
            <a:endParaRPr lang="es-ES" b="1">
              <a:cs typeface="Arial" charset="0"/>
            </a:endParaRPr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2688" y="4016375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5791200" y="5638800"/>
            <a:ext cx="3157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900" b="1">
                <a:solidFill>
                  <a:srgbClr val="85FFE0"/>
                </a:solidFill>
                <a:cs typeface="Arial" charset="0"/>
              </a:rPr>
              <a:t>Pienso</a:t>
            </a:r>
            <a:r>
              <a:rPr lang="es-ES" sz="2400" b="1">
                <a:solidFill>
                  <a:srgbClr val="85FFE0"/>
                </a:solidFill>
                <a:cs typeface="Arial" charset="0"/>
              </a:rPr>
              <a:t> </a:t>
            </a:r>
            <a:r>
              <a:rPr lang="es-ES" sz="2900" b="1">
                <a:solidFill>
                  <a:srgbClr val="85FFE0"/>
                </a:solidFill>
                <a:cs typeface="Arial" charset="0"/>
              </a:rPr>
              <a:t>como...</a:t>
            </a:r>
          </a:p>
        </p:txBody>
      </p:sp>
      <p:sp>
        <p:nvSpPr>
          <p:cNvPr id="65546" name="Text Box 11"/>
          <p:cNvSpPr txBox="1">
            <a:spLocks noChangeArrowheads="1"/>
          </p:cNvSpPr>
          <p:nvPr/>
        </p:nvSpPr>
        <p:spPr bwMode="auto">
          <a:xfrm>
            <a:off x="3789363" y="6237288"/>
            <a:ext cx="47021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cs typeface="Arial" charset="0"/>
                <a:hlinkClick r:id="rId9"/>
              </a:rPr>
              <a:t>Artículos de opinión de las alumnas</a:t>
            </a:r>
            <a:endParaRPr lang="es-ES" b="1">
              <a:cs typeface="Arial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492625" y="163513"/>
            <a:ext cx="46513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>
              <a:spcBef>
                <a:spcPct val="50000"/>
              </a:spcBef>
            </a:pPr>
            <a:r>
              <a:rPr lang="es-ES" sz="2400" b="1">
                <a:cs typeface="Arial" charset="0"/>
              </a:rPr>
              <a:t>ODIO, SANGRE Y LÁGRIMAS: HUYENDO DE LA MUERTE</a:t>
            </a:r>
          </a:p>
          <a:p>
            <a:pPr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6324600" y="1295400"/>
            <a:ext cx="2438400" cy="1143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s-ES" sz="2000" b="1"/>
              <a:t>Y subirlo a </a:t>
            </a:r>
            <a:r>
              <a:rPr lang="es-ES" sz="2000" b="1">
                <a:solidFill>
                  <a:srgbClr val="A50021"/>
                </a:solidFill>
              </a:rPr>
              <a:t>ISSUU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CuadroTexto"/>
          <p:cNvSpPr txBox="1">
            <a:spLocks noChangeArrowheads="1"/>
          </p:cNvSpPr>
          <p:nvPr/>
        </p:nvSpPr>
        <p:spPr bwMode="auto">
          <a:xfrm>
            <a:off x="0" y="358775"/>
            <a:ext cx="9144000" cy="493713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900" b="1"/>
              <a:t>TAREA: </a:t>
            </a:r>
            <a:r>
              <a:rPr lang="es-ES" sz="1500" b="1">
                <a:hlinkClick r:id="rId2"/>
              </a:rPr>
              <a:t>ESCRIBIR</a:t>
            </a:r>
            <a:r>
              <a:rPr lang="es-ES" sz="1500" b="1"/>
              <a:t> UN </a:t>
            </a:r>
            <a:r>
              <a:rPr lang="es-ES" sz="2500" b="1"/>
              <a:t>RELATO</a:t>
            </a:r>
            <a:r>
              <a:rPr lang="es-ES" sz="1500" b="1"/>
              <a:t> Y LEERLO EN VOZ ALTA EN EL AULA</a:t>
            </a:r>
          </a:p>
        </p:txBody>
      </p:sp>
      <p:sp>
        <p:nvSpPr>
          <p:cNvPr id="66563" name="2 CuadroTexto"/>
          <p:cNvSpPr txBox="1">
            <a:spLocks noChangeArrowheads="1"/>
          </p:cNvSpPr>
          <p:nvPr/>
        </p:nvSpPr>
        <p:spPr bwMode="auto">
          <a:xfrm>
            <a:off x="468313" y="1052513"/>
            <a:ext cx="8294687" cy="2197100"/>
          </a:xfrm>
          <a:prstGeom prst="rect">
            <a:avLst/>
          </a:prstGeom>
          <a:solidFill>
            <a:srgbClr val="96A55F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/>
              <a:t>ACTIVIDAD 1:  </a:t>
            </a:r>
            <a:r>
              <a:rPr lang="es-ES" sz="1600" b="1"/>
              <a:t>Escribimos un relato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/>
              <a:t>ACTIVIDAD  2:  </a:t>
            </a:r>
            <a:r>
              <a:rPr lang="es-ES" sz="1600" b="1"/>
              <a:t>Hacemos un alto en el camino para reflexionar. Escribimos en nuestro </a:t>
            </a:r>
            <a:r>
              <a:rPr lang="es-ES" sz="1600" b="1">
                <a:hlinkClick r:id="rId3"/>
              </a:rPr>
              <a:t>diario de aprendizaje</a:t>
            </a:r>
            <a:endParaRPr lang="es-ES" sz="16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/>
              <a:t>ACTIVIDAD 3:  </a:t>
            </a:r>
            <a:r>
              <a:rPr lang="es-ES" sz="1600" b="1"/>
              <a:t>Revisamos el borrador y escribimos el relato definitivo y lo subimos a ISSUU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/>
              <a:t>ACTIVIDAD 4:  </a:t>
            </a:r>
            <a:r>
              <a:rPr lang="es-ES" sz="1600" b="1"/>
              <a:t>Lectura en voz alta del relato</a:t>
            </a:r>
          </a:p>
        </p:txBody>
      </p:sp>
      <p:pic>
        <p:nvPicPr>
          <p:cNvPr id="66564" name="3 Imagen" descr="100_05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3748088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4 Imagen" descr="relat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125" y="3429000"/>
            <a:ext cx="3744913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sz="4000"/>
              <a:t>Lo que vamos a hacer en ISSUU…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38893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/>
              <a:t> Ir a </a:t>
            </a:r>
            <a:r>
              <a:rPr lang="es-ES" sz="2000">
                <a:hlinkClick r:id="rId2"/>
              </a:rPr>
              <a:t>ISSUU</a:t>
            </a:r>
            <a:endParaRPr lang="es-ES" sz="200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/>
              <a:t> Buscar un tema, un tutorial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/>
              <a:t> Ver un documento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/>
              <a:t> Abrir una cuenta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/>
              <a:t>  Ver Profile y Settings 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/>
              <a:t> Bajar y subir un documento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/>
              <a:t> Entrar en My Library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/>
              <a:t> Edit (para cambiar) eta Delete (para borrar)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/>
              <a:t> Salir de la aplicación (Log out) y entrar de nuevo (Log in)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611188" y="981075"/>
            <a:ext cx="7777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9637" name="Picture 5" descr="segurid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349500"/>
            <a:ext cx="4572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G:\ayalde\photopeach\100_0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716338"/>
            <a:ext cx="37798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P101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30588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55650" y="3644900"/>
            <a:ext cx="3505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600" b="1">
                <a:solidFill>
                  <a:schemeClr val="accent2"/>
                </a:solidFill>
              </a:rPr>
              <a:t>PROFESORA...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3600" b="1">
                <a:solidFill>
                  <a:srgbClr val="006600"/>
                </a:solidFill>
              </a:rPr>
              <a:t>ALUMNA...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50825" y="5589588"/>
            <a:ext cx="525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b="1"/>
              <a:t>¿QUÉ PODEMOS HACER?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CuadroTexto"/>
          <p:cNvSpPr txBox="1">
            <a:spLocks noChangeArrowheads="1"/>
          </p:cNvSpPr>
          <p:nvPr/>
        </p:nvSpPr>
        <p:spPr bwMode="auto">
          <a:xfrm>
            <a:off x="3924300" y="1557338"/>
            <a:ext cx="424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cs typeface="Arial" charset="0"/>
              </a:rPr>
              <a:t>Y… NO OLVIDAR</a:t>
            </a:r>
          </a:p>
        </p:txBody>
      </p:sp>
      <p:pic>
        <p:nvPicPr>
          <p:cNvPr id="67587" name="Picture 2" descr="http://1.bp.blogspot.com/-VchkBRZnKfA/TqM5wEHH3CI/AAAAAAAABEk/S2PsmkGZd-M/s320/No%2BOlvi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2962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3 CuadroTexto"/>
          <p:cNvSpPr txBox="1">
            <a:spLocks noChangeArrowheads="1"/>
          </p:cNvSpPr>
          <p:nvPr/>
        </p:nvSpPr>
        <p:spPr bwMode="auto">
          <a:xfrm>
            <a:off x="685800" y="4191000"/>
            <a:ext cx="7704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>
                <a:cs typeface="Arial" charset="0"/>
              </a:rPr>
              <a:t>Para poder subir y bajar un documento  </a:t>
            </a:r>
            <a:r>
              <a:rPr lang="es-ES" sz="2400" b="1" dirty="0">
                <a:solidFill>
                  <a:srgbClr val="006600"/>
                </a:solidFill>
                <a:cs typeface="Arial" charset="0"/>
              </a:rPr>
              <a:t>tienes que solicitar una cuenta </a:t>
            </a:r>
            <a:r>
              <a:rPr lang="es-ES" sz="2400" b="1" dirty="0">
                <a:cs typeface="Arial" charset="0"/>
              </a:rPr>
              <a:t>(nombre de usuario y contraseña)</a:t>
            </a: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4724400" y="2667000"/>
            <a:ext cx="3505200" cy="457200"/>
          </a:xfrm>
          <a:prstGeom prst="rect">
            <a:avLst/>
          </a:prstGeom>
          <a:solidFill>
            <a:srgbClr val="96A55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hlinkClick r:id="rId3"/>
              </a:rPr>
              <a:t>TUTORIAL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4" descr="http://blog.guiasenior.com/images/pensamiento_creativ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4664"/>
            <a:ext cx="304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4 CuadroTexto"/>
          <p:cNvSpPr txBox="1">
            <a:spLocks noChangeArrowheads="1"/>
          </p:cNvSpPr>
          <p:nvPr/>
        </p:nvSpPr>
        <p:spPr bwMode="auto">
          <a:xfrm>
            <a:off x="611560" y="5373216"/>
            <a:ext cx="3744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 dirty="0" err="1"/>
              <a:t>Alumn@s</a:t>
            </a:r>
            <a:r>
              <a:rPr lang="es-ES" sz="3200" b="1" dirty="0"/>
              <a:t> poco competentes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652120" y="5373216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err="1"/>
              <a:t>Alumn@s</a:t>
            </a:r>
            <a:r>
              <a:rPr lang="es-ES" sz="3200" b="1" dirty="0"/>
              <a:t>  competentes</a:t>
            </a:r>
          </a:p>
        </p:txBody>
      </p:sp>
      <p:pic>
        <p:nvPicPr>
          <p:cNvPr id="75782" name="Picture 2" descr="http://3.bp.blogspot.com/-5rRoavhFQX4/TmJ-DvN87dI/AAAAAAAAAQ0/sGVvBG-x3ms/s400/215728_205649939456773_120194451335656_666981_62137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51847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arriba"/>
          <p:cNvSpPr/>
          <p:nvPr/>
        </p:nvSpPr>
        <p:spPr>
          <a:xfrm>
            <a:off x="2195736" y="4509120"/>
            <a:ext cx="648072" cy="72008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rriba"/>
          <p:cNvSpPr/>
          <p:nvPr/>
        </p:nvSpPr>
        <p:spPr>
          <a:xfrm>
            <a:off x="6876256" y="4653136"/>
            <a:ext cx="648072" cy="72008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3.bp.blogspot.com/_YFO29N1VLIc/TDPccL6ZgmI/AAAAAAAAAQc/djiFFIuK4rs/s1600/paso+azul++150+x+180+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943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995738" y="2781300"/>
            <a:ext cx="4105275" cy="8255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ES" sz="1600" b="1">
                <a:solidFill>
                  <a:schemeClr val="bg1"/>
                </a:solidFill>
                <a:cs typeface="Arial" charset="0"/>
              </a:rPr>
              <a:t>LAS IMÁGENES UTILIZADAS EN ESTA PRESENTACIÓN HAN SIDO TOMADAS DE </a:t>
            </a:r>
            <a:r>
              <a:rPr lang="es-ES" sz="1600" b="1">
                <a:solidFill>
                  <a:schemeClr val="bg1"/>
                </a:solidFill>
                <a:cs typeface="Arial" charset="0"/>
                <a:hlinkClick r:id="rId4"/>
              </a:rPr>
              <a:t>GOOGLE IMÁGENES</a:t>
            </a:r>
            <a:endParaRPr lang="es-ES" sz="16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86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4941888"/>
            <a:ext cx="1030287" cy="170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92500" y="5661025"/>
            <a:ext cx="4284663" cy="4016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989898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ANA BASTERRA COSSÍO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3048000" y="0"/>
            <a:ext cx="6096000" cy="3422650"/>
          </a:xfrm>
          <a:prstGeom prst="rect">
            <a:avLst/>
          </a:prstGeom>
          <a:solidFill>
            <a:srgbClr val="D9BE9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PROFESOR-A: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>
                <a:solidFill>
                  <a:srgbClr val="A50021"/>
                </a:solidFill>
              </a:rPr>
              <a:t>Buscar recursos</a:t>
            </a:r>
            <a:r>
              <a:rPr lang="es-ES" sz="1600" b="1">
                <a:solidFill>
                  <a:srgbClr val="663300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1600" b="1"/>
              <a:t>para ampliar mi propio conocimiento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1600" b="1"/>
              <a:t> para el aula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>
                <a:solidFill>
                  <a:srgbClr val="A50021"/>
                </a:solidFill>
              </a:rPr>
              <a:t>Subir documentos</a:t>
            </a:r>
            <a:r>
              <a:rPr lang="es-ES" sz="1600" b="1">
                <a:solidFill>
                  <a:srgbClr val="990033"/>
                </a:solidFill>
              </a:rPr>
              <a:t>  o vídeos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1600" b="1"/>
              <a:t>para compartir con otros colegas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1600" b="1"/>
              <a:t>Para el aula: programaciones, actividades, secuencias didácticas, plantillas de evaluación,...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sz="1600" b="1"/>
              <a:t>Estos documentos se pueden enlazar a un</a:t>
            </a:r>
            <a:r>
              <a:rPr lang="es-ES" sz="1600" b="1">
                <a:solidFill>
                  <a:srgbClr val="663300"/>
                </a:solidFill>
              </a:rPr>
              <a:t> </a:t>
            </a:r>
            <a:r>
              <a:rPr lang="es-ES" sz="1600" b="1">
                <a:solidFill>
                  <a:srgbClr val="A50021"/>
                </a:solidFill>
              </a:rPr>
              <a:t>Blog Wiki o Google Sites </a:t>
            </a:r>
            <a:r>
              <a:rPr lang="es-ES" sz="1600" b="1"/>
              <a:t>del docente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3048000" y="3505200"/>
            <a:ext cx="6096000" cy="31781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ALUMNO-A: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>
                <a:solidFill>
                  <a:srgbClr val="A50021"/>
                </a:solidFill>
              </a:rPr>
              <a:t>Buscar recursos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1600" b="1"/>
              <a:t>Para ampliar su propio conocimiento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1600" b="1"/>
              <a:t>Para elaborar un trabajo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1600" b="1">
                <a:solidFill>
                  <a:srgbClr val="A50021"/>
                </a:solidFill>
              </a:rPr>
              <a:t>Subir documentos o vídeos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1600" b="1"/>
              <a:t>Para compartir con otras personas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1600" b="1"/>
              <a:t>Para el profesor-a: trabajo finalizado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sz="1600" b="1"/>
              <a:t>Estos documentos se pueden enlazar a un</a:t>
            </a:r>
            <a:r>
              <a:rPr lang="es-ES" sz="1600" b="1">
                <a:solidFill>
                  <a:srgbClr val="663300"/>
                </a:solidFill>
              </a:rPr>
              <a:t>,</a:t>
            </a:r>
            <a:r>
              <a:rPr lang="es-ES" sz="1600" b="1">
                <a:solidFill>
                  <a:srgbClr val="A50021"/>
                </a:solidFill>
              </a:rPr>
              <a:t>Blog</a:t>
            </a:r>
            <a:r>
              <a:rPr lang="es-ES" sz="1600" b="1">
                <a:solidFill>
                  <a:srgbClr val="663300"/>
                </a:solidFill>
              </a:rPr>
              <a:t> </a:t>
            </a:r>
            <a:r>
              <a:rPr lang="es-ES" sz="1600" b="1">
                <a:solidFill>
                  <a:srgbClr val="A50021"/>
                </a:solidFill>
              </a:rPr>
              <a:t>Wiki</a:t>
            </a:r>
            <a:r>
              <a:rPr lang="es-ES" sz="1600" b="1"/>
              <a:t>, o</a:t>
            </a:r>
            <a:r>
              <a:rPr lang="es-ES" sz="1600" b="1">
                <a:solidFill>
                  <a:srgbClr val="A50021"/>
                </a:solidFill>
              </a:rPr>
              <a:t> Google Sites</a:t>
            </a:r>
            <a:r>
              <a:rPr lang="es-ES" sz="1600" b="1">
                <a:solidFill>
                  <a:srgbClr val="663300"/>
                </a:solidFill>
              </a:rPr>
              <a:t> </a:t>
            </a:r>
            <a:r>
              <a:rPr lang="es-ES" sz="1600" b="1"/>
              <a:t>del alumno-a</a:t>
            </a:r>
          </a:p>
        </p:txBody>
      </p:sp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2667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293211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313238"/>
            <a:ext cx="30480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8296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0" y="2565400"/>
            <a:ext cx="6096000" cy="1692771"/>
          </a:xfrm>
          <a:prstGeom prst="rect">
            <a:avLst/>
          </a:prstGeom>
          <a:solidFill>
            <a:srgbClr val="B7C19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hlinkClick r:id="rId4"/>
              </a:rPr>
              <a:t>Espacio</a:t>
            </a:r>
            <a:r>
              <a:rPr lang="es-ES" sz="2400" b="1"/>
              <a:t> para compartir presentaciones de diapositivas en Power Point, Open Office y  documentos en otros formatos (doc, Pdf...)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323850" y="5229225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¿Qué puedo hacer en el aula?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2843808" y="2060848"/>
            <a:ext cx="568863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4.bp.blogspot.com/-h6ZhphEZbdc/T5ZzwVR9lyI/AAAAAAAAB_4/_7EQkzM7Hv8/s1600/eneko+la+profe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4297362" cy="5329238"/>
          </a:xfrm>
          <a:prstGeom prst="rect">
            <a:avLst/>
          </a:prstGeom>
          <a:noFill/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643438" y="134143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643438" y="1916113"/>
            <a:ext cx="417703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5400" b="1" dirty="0" smtClean="0"/>
              <a:t>Profesor</a:t>
            </a:r>
            <a:endParaRPr lang="es-ES" sz="5400" b="1" dirty="0"/>
          </a:p>
          <a:p>
            <a:pPr algn="ctr">
              <a:spcBef>
                <a:spcPct val="50000"/>
              </a:spcBef>
            </a:pPr>
            <a:r>
              <a:rPr lang="es-ES" sz="5400" b="1" dirty="0" smtClean="0"/>
              <a:t>¿Para qué?</a:t>
            </a:r>
            <a:endParaRPr lang="es-ES" sz="5400" b="1" dirty="0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5292080" y="2780928"/>
            <a:ext cx="28083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5257800" y="1052513"/>
            <a:ext cx="3886200" cy="336550"/>
          </a:xfrm>
          <a:prstGeom prst="rect">
            <a:avLst/>
          </a:prstGeom>
          <a:solidFill>
            <a:srgbClr val="B7C19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/>
              <a:t>ESCRIBO LO QUE QUIERO BUSCAR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>
            <a:off x="3132138" y="1196975"/>
            <a:ext cx="2160587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3D00"/>
            </a:prstShdw>
          </a:effectLst>
        </p:spPr>
        <p:txBody>
          <a:bodyPr/>
          <a:lstStyle/>
          <a:p>
            <a:endParaRPr lang="es-E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2565400"/>
            <a:ext cx="9144000" cy="763588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/>
              <a:t>PUEDO ENCONTRAR DOCUMENTOS QUE ME INTERESAN </a:t>
            </a:r>
            <a:r>
              <a:rPr lang="es-ES" sz="2000" b="1" dirty="0">
                <a:solidFill>
                  <a:srgbClr val="006600"/>
                </a:solidFill>
              </a:rPr>
              <a:t>PARA EXPLICAR MEJOR</a:t>
            </a:r>
          </a:p>
          <a:p>
            <a:pPr algn="ctr">
              <a:spcBef>
                <a:spcPct val="50000"/>
              </a:spcBef>
            </a:pPr>
            <a:r>
              <a:rPr lang="es-ES" sz="1600" b="1" dirty="0"/>
              <a:t> UN TEMA  A MIS ALUMNOS-AS</a:t>
            </a:r>
          </a:p>
        </p:txBody>
      </p:sp>
      <p:sp>
        <p:nvSpPr>
          <p:cNvPr id="50182" name="AutoShape 3"/>
          <p:cNvSpPr>
            <a:spLocks noChangeArrowheads="1"/>
          </p:cNvSpPr>
          <p:nvPr/>
        </p:nvSpPr>
        <p:spPr bwMode="auto">
          <a:xfrm>
            <a:off x="2699792" y="6093296"/>
            <a:ext cx="4038600" cy="381000"/>
          </a:xfrm>
          <a:prstGeom prst="beve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HAGO CLIC SOBRE LA IMAGEN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323851" y="765175"/>
            <a:ext cx="1439838" cy="935038"/>
          </a:xfrm>
          <a:prstGeom prst="ellips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641350"/>
          </a:xfrm>
          <a:prstGeom prst="rect">
            <a:avLst/>
          </a:prstGeom>
          <a:solidFill>
            <a:srgbClr val="E6E4C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>
                <a:solidFill>
                  <a:srgbClr val="006600"/>
                </a:solidFill>
              </a:rPr>
              <a:t>… Hacer </a:t>
            </a:r>
            <a:r>
              <a:rPr lang="es-ES" sz="3600" dirty="0"/>
              <a:t>con mis alumnos un Proyecto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763713" y="6021388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403350" y="6092825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hlinkClick r:id="rId2"/>
              </a:rPr>
              <a:t>Conozco la Prehistoria</a:t>
            </a:r>
            <a:endParaRPr lang="es-ES" sz="2400" b="1"/>
          </a:p>
        </p:txBody>
      </p:sp>
      <p:pic>
        <p:nvPicPr>
          <p:cNvPr id="73733" name="Picture 5" descr="Dibu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8307387" cy="511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1273</Words>
  <Application>Microsoft Office PowerPoint</Application>
  <PresentationFormat>Presentación en pantalla (4:3)</PresentationFormat>
  <Paragraphs>198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Lo que vamos a hacer en Slideshare…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Lo que vamos a hacer en ISSUU…</vt:lpstr>
      <vt:lpstr>Diapositiva 40</vt:lpstr>
      <vt:lpstr>Diapositiva 41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IR015252AG</dc:creator>
  <cp:lastModifiedBy>ana</cp:lastModifiedBy>
  <cp:revision>42</cp:revision>
  <dcterms:created xsi:type="dcterms:W3CDTF">2013-04-19T10:43:36Z</dcterms:created>
  <dcterms:modified xsi:type="dcterms:W3CDTF">2013-04-22T19:42:13Z</dcterms:modified>
</cp:coreProperties>
</file>