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30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99" r:id="rId29"/>
    <p:sldId id="300" r:id="rId30"/>
    <p:sldId id="288" r:id="rId31"/>
    <p:sldId id="289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01" r:id="rId41"/>
    <p:sldId id="287" r:id="rId4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DE7"/>
    <a:srgbClr val="FF5353"/>
    <a:srgbClr val="66FFFF"/>
    <a:srgbClr val="99FF99"/>
    <a:srgbClr val="D7D7F5"/>
    <a:srgbClr val="8D8DE3"/>
    <a:srgbClr val="FF0000"/>
    <a:srgbClr val="FFEB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D96235F-B50A-42ED-B31B-12589EFB6E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B9600D-0903-43B8-898C-8BB8D4EF4BAF}" type="slidenum">
              <a:rPr lang="es-ES"/>
              <a:pPr/>
              <a:t>31</a:t>
            </a:fld>
            <a:endParaRPr lang="es-ES"/>
          </a:p>
        </p:txBody>
      </p:sp>
      <p:sp>
        <p:nvSpPr>
          <p:cNvPr id="4403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4037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42E16A-B08B-4294-A881-5F9CBC977D26}" type="slidenum">
              <a:rPr lang="es-ES" sz="1200">
                <a:latin typeface="Times New Roman" pitchFamily="18" charset="0"/>
              </a:rPr>
              <a:pPr algn="r"/>
              <a:t>31</a:t>
            </a:fld>
            <a:endParaRPr lang="es-E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44847-E17F-4781-BA7A-D0FAE20684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BC9D7-C417-47B0-8451-49448D323E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EABBA-DDFE-47AD-BAD4-A69191CD799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86C4D-F117-4595-B5E3-7F92FB691D0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EDA76-CBCC-4622-8ED5-0437FC3DBF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FD4E3-62DA-4419-826F-C956781D85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CEFD1-1EEA-422B-966A-D4C782ECD29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8A9A3-C175-46DD-A668-0D6A500EAE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4F4D6-23D8-4CBB-9B03-D86C17E0F11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0C43C-2E7F-41E5-A567-4391BCE72EB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DEAE3-9644-4CE7-93D8-04CC7D0E32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C7C4DD4-0D4D-4094-BADE-FD60F344E2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illeteidayvuelta.wikispaces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enzamos.wikispaces.com/ELEGIMOS+LA+TAREA+QUE+NOS+GUSTA+2%C2%AA+TAREA" TargetMode="External"/><Relationship Id="rId5" Type="http://schemas.openxmlformats.org/officeDocument/2006/relationships/hyperlink" Target="http://billeteidayvuelta.wikispaces.com/OPINAR+TAREA+2" TargetMode="External"/><Relationship Id="rId4" Type="http://schemas.openxmlformats.org/officeDocument/2006/relationships/hyperlink" Target="http://billeteidayvuelta.wikispaces.com/ESCRIBIR+UN+RELATO+TAREA+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enzamos.wikispaces.com/EXPOSICI%C3%93N+ORAL" TargetMode="External"/><Relationship Id="rId7" Type="http://schemas.openxmlformats.org/officeDocument/2006/relationships/hyperlink" Target="http://billeteidayvuelta.wikispaces.com/ODIO,+SANGRE+Y+L%C3%81GRIMAS.+TAREA1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vimeo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lleteidayvuelta.wikispaces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enzamos.wikispaces.com/EXPOSICI%C3%93N+ORAL" TargetMode="External"/><Relationship Id="rId4" Type="http://schemas.openxmlformats.org/officeDocument/2006/relationships/hyperlink" Target="http://billeteidayvuelta.wikispaces.com/ODIO,+SANGRE+Y+L%C3%81GRIMAS.+TAREA1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vimeo.com/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enzamos.wikispaces.com/Entrevistas+de+las+alumnas" TargetMode="External"/><Relationship Id="rId5" Type="http://schemas.openxmlformats.org/officeDocument/2006/relationships/hyperlink" Target="http://billeteidayvuelta.wikispaces.com/HACER+UNA+ENTREVISTA+TAREA+2" TargetMode="Externa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illeteidayvuelta.wikispaces.com/HACER+UNA+ENTREVISTA+TAREA+2" TargetMode="External"/><Relationship Id="rId5" Type="http://schemas.openxmlformats.org/officeDocument/2006/relationships/hyperlink" Target="http://lanean.wikispaces.com/ENTREVISTA-GRUPO" TargetMode="Externa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illeteidayvuelta.wikispaces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enzamos.wikispaces.com/ELEGIMOS+LA+TAREA+QUE+NOS+GUSTA+2%C2%AA+TAREA" TargetMode="External"/><Relationship Id="rId4" Type="http://schemas.openxmlformats.org/officeDocument/2006/relationships/hyperlink" Target="http://billeteidayvuelta.wikispaces.com/HACER+UNA+ENTREVISTA+TAREA+2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6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menzamos.wikispaces.com/Canciones+de+las+alumnas" TargetMode="External"/><Relationship Id="rId5" Type="http://schemas.openxmlformats.org/officeDocument/2006/relationships/hyperlink" Target="http://billeteidayvuelta.wikispaces.com/ESCRIBIR+UNA+CANCI%C3%93N+TAREA2" TargetMode="Externa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lleteidayvuelta.wikispaces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enzamos.wikispaces.com/ELEGIMOS+LA+TAREA+QUE+NOS+GUSTA+2%C2%AA+TAREA" TargetMode="External"/><Relationship Id="rId4" Type="http://schemas.openxmlformats.org/officeDocument/2006/relationships/hyperlink" Target="http://billeteidayvuelta.wikispaces.com/ESCRIBIR+UNA+CANCI%C3%93N+TAREA2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hyperlink" Target="http://billeteidayvuelta.wikispaces.com/ODIO,+SANGRE+Y+L%C3%81GRIMAS+TAREA+3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hyperlink" Target="http://comenzamos.wikispaces.com/HISTORIAS+DIGITALES+DE+LAS+ALUMNA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hyperlink" Target="http://billeteidayvuelta.wikispaces.com/CRIST%C3%93BAL+COL%C3%93N.+EN+BUSCA+DE+UN+SUE%C3%91O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billeteidayvuelta.wikispaces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enzamos.wikispaces.com/ELEGIMOS+LA+TAREA+QUE+NOS+GUSTA+2%C2%AA+TAREA" TargetMode="External"/><Relationship Id="rId4" Type="http://schemas.openxmlformats.org/officeDocument/2006/relationships/hyperlink" Target="http://billeteidayvuelta.wikispaces.com/CREAR+UNA+OBRA+DE+ARTE+TAREA+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omenzamos.wikispaces.com/CARTELES+DIGITALES+DE+LAS+ALUMNAS" TargetMode="External"/><Relationship Id="rId7" Type="http://schemas.openxmlformats.org/officeDocument/2006/relationships/hyperlink" Target="http://edu.glogster.com/" TargetMode="External"/><Relationship Id="rId2" Type="http://schemas.openxmlformats.org/officeDocument/2006/relationships/hyperlink" Target="http://billeteidayvuelta.wikispaces.com/ESCAPANDO+DE+LA+POBREZA+TAREA+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lanean.wikispaces.com/CARREIRA+TOLOSA,+CARLA" TargetMode="External"/><Relationship Id="rId7" Type="http://schemas.openxmlformats.org/officeDocument/2006/relationships/image" Target="../media/image49.jpeg"/><Relationship Id="rId2" Type="http://schemas.openxmlformats.org/officeDocument/2006/relationships/hyperlink" Target="http://billeteidayvuelta.wikispaces.com/ESCAPANDO+DE+LA+POBREZA+TAREA+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maiahh.glogster.com/glog-8333-9708" TargetMode="External"/><Relationship Id="rId5" Type="http://schemas.openxmlformats.org/officeDocument/2006/relationships/image" Target="../media/image47.jpeg"/><Relationship Id="rId4" Type="http://schemas.openxmlformats.org/officeDocument/2006/relationships/hyperlink" Target="http://nereaecheandia.glogster.com/glog-567-579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billeteidayvuelta.wikispaces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enzamos.wikispaces.com/3%C2%AA+TAREA+CONECTAMOS+CON+LA+ACTUALIDAD" TargetMode="External"/><Relationship Id="rId4" Type="http://schemas.openxmlformats.org/officeDocument/2006/relationships/hyperlink" Target="http://billeteidayvuelta.wikispaces.com/ESCAPANDO+DE+LA+POBREZA+TAREA+3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hyperlink" Target="https://www.google.es/" TargetMode="External"/><Relationship Id="rId7" Type="http://schemas.openxmlformats.org/officeDocument/2006/relationships/hyperlink" Target="https://revolucion-industrial.wikispaces.com/file/view/PARA%20EVALUAR%20LA%20EXPOSICI%C3%93N%20ORAL%203%C2%AA%20tarea.doc/364961288/PARA%20EVALUAR%20LA%20EXPOSICI%C3%93N%20ORAL%203%C2%AA%20tarea.doc" TargetMode="External"/><Relationship Id="rId2" Type="http://schemas.openxmlformats.org/officeDocument/2006/relationships/hyperlink" Target="https://revolucion-industrial.wikispaces.com/file/view/CUESTIONARIO%20HISTORIA%20DIGITAL.doc/354307378/CUESTIONARIO%20HISTORIA%20DIGITAL.do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evolucion-industrial.wikispaces.com/file/view/PLANTILLA%20DE%20EVALUACI%C3%93N%20DE%20LA%20HISTORIA%20DIGITAL.doc/397562286/PLANTILLA%20DE%20EVALUACI%C3%93N%20DE%20LA%20HISTORIA%20DIGITAL.doc" TargetMode="External"/><Relationship Id="rId5" Type="http://schemas.openxmlformats.org/officeDocument/2006/relationships/hyperlink" Target="http://www.slideshare.net/AnaBasterra/tutorial-de-photo-peach-2736270" TargetMode="External"/><Relationship Id="rId4" Type="http://schemas.openxmlformats.org/officeDocument/2006/relationships/hyperlink" Target="https://revolucion-industrial.wikispaces.com/file/view/MI%20DIARIO%20DE%20APRENDIZAJE.doc/383179572/MI%20DIARIO%20DE%20APRENDIZAJE.doc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hyperlink" Target="http://photopeach.com/album/udvxv8?ref=est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hyperlink" Target="http://billeteidayvuelta.wikispaces.com/" TargetMode="External"/><Relationship Id="rId7" Type="http://schemas.openxmlformats.org/officeDocument/2006/relationships/hyperlink" Target="http://joan-etorrikobidaia.wikispaces.com/home" TargetMode="External"/><Relationship Id="rId2" Type="http://schemas.openxmlformats.org/officeDocument/2006/relationships/hyperlink" Target="http://www.ayalde.com/index.as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ites.google.com/a/artazaromo.com/ies-artatza-romo-bhi/home" TargetMode="External"/><Relationship Id="rId5" Type="http://schemas.openxmlformats.org/officeDocument/2006/relationships/hyperlink" Target="http://haiti-llora.wikispaces.com/" TargetMode="External"/><Relationship Id="rId4" Type="http://schemas.openxmlformats.org/officeDocument/2006/relationships/hyperlink" Target="http://iesastrabudua.blogspot.com.es/" TargetMode="External"/><Relationship Id="rId9" Type="http://schemas.openxmlformats.org/officeDocument/2006/relationships/hyperlink" Target="http://revolucion-industrial.wikispace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mimaletindeaula.wikispaces.com/HOJAS+DE+CONTRO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mimaletindeaula.wikispaces.com/DIARIO+DE+APRENDIZAJE" TargetMode="Externa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duteka.org/proyectos.php/1/2577" TargetMode="External"/><Relationship Id="rId3" Type="http://schemas.openxmlformats.org/officeDocument/2006/relationships/hyperlink" Target="http://billeteidayvuelta.wikispaces.com/ACTIVIDAD+INICIAL" TargetMode="External"/><Relationship Id="rId7" Type="http://schemas.openxmlformats.org/officeDocument/2006/relationships/hyperlink" Target="http://www.eduteka.org/proyectos.php/2/7493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ipity.com/andreacarcedo/Nosotros-fuimos-y-vosotros-venis_1/" TargetMode="External"/><Relationship Id="rId5" Type="http://schemas.openxmlformats.org/officeDocument/2006/relationships/hyperlink" Target="http://comenzamos.wikispaces.com/COMENZAMOS.+LOS+PRIMEROS+PASOS" TargetMode="External"/><Relationship Id="rId4" Type="http://schemas.openxmlformats.org/officeDocument/2006/relationships/hyperlink" Target="http://billeteidayvuelta.wikispaces.com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mimaletindeaula.wikispaces.com/PAUTAS+Y+ORIENTACIONE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hyperlink" Target="http://www.google.es/imghp?hl=es&amp;tab=wi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slideshare.net/Mlinaza/una-casualidad-que-cambi-el-mundo" TargetMode="External"/><Relationship Id="rId7" Type="http://schemas.openxmlformats.org/officeDocument/2006/relationships/hyperlink" Target="http://www.slideshare.net/Mlinaza/un-billete-una-vida" TargetMode="External"/><Relationship Id="rId2" Type="http://schemas.openxmlformats.org/officeDocument/2006/relationships/hyperlink" Target="http://www.slideshare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slideshare.net/Mlinaza/la-guerra-civil-una-etapa-oscura-de-la-historia-de-espaa-6944702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8.jpeg"/><Relationship Id="rId9" Type="http://schemas.openxmlformats.org/officeDocument/2006/relationships/hyperlink" Target="http://www.slideshare.net/Mlinaza/inmigrantes-en-busca-de-una-mejor-vida-694662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billeteidayvuelta.wikispaces.com/ESCAPANDO+DE+LA+POBREZA.+TAREA+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lideshare.net/" TargetMode="External"/><Relationship Id="rId5" Type="http://schemas.openxmlformats.org/officeDocument/2006/relationships/hyperlink" Target="http://lanean.wikispaces.com/CARREIRA+TOLOSA,+CARLA" TargetMode="Externa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lleteidayvuelta.wikispaces.com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omenzamos.wikispaces.com/ENTRAMOS+EN+EL+PROYECTO.+1%C2%AA+TAREA" TargetMode="External"/><Relationship Id="rId4" Type="http://schemas.openxmlformats.org/officeDocument/2006/relationships/hyperlink" Target="http://billeteidayvuelta.wikispaces.com/CRIST%C3%93BAL+COL%C3%93N.++EN+BUSCA+DE+UN+SUE%C3%91O+TAREA+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5.jpeg"/><Relationship Id="rId7" Type="http://schemas.openxmlformats.org/officeDocument/2006/relationships/hyperlink" Target="http://comenzamos.wikispaces.com/Relatos+de+las+alumnas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hyperlink" Target="http://billeteidayvuelta.wikispaces.com/OPINAR+TAREA+2" TargetMode="External"/><Relationship Id="rId4" Type="http://schemas.openxmlformats.org/officeDocument/2006/relationships/hyperlink" Target="http://billeteidayvuelta.wikispaces.com/ESCRIBIR+UN+RELATO+TAREA+2" TargetMode="External"/><Relationship Id="rId9" Type="http://schemas.openxmlformats.org/officeDocument/2006/relationships/hyperlink" Target="http://comenzamos.wikispaces.com/Art%C3%ADculos+de+opini%C3%B3n+de+las+alumna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anean.wikispaces.com/CARREIRA+TOLOSA,+CARLA" TargetMode="External"/><Relationship Id="rId2" Type="http://schemas.openxmlformats.org/officeDocument/2006/relationships/hyperlink" Target="http://billeteidayvuelta.wikispaces.com/ESCRIBIR+UN+RELATO+TAREA+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ssuu.com/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470025"/>
          </a:xfrm>
        </p:spPr>
        <p:txBody>
          <a:bodyPr/>
          <a:lstStyle/>
          <a:p>
            <a:pPr eaLnBrk="1" hangingPunct="1"/>
            <a:r>
              <a:rPr lang="es-ES" sz="4000" smtClean="0"/>
              <a:t>Recursos variados para elaborar una secuencia didáctica</a:t>
            </a:r>
          </a:p>
        </p:txBody>
      </p:sp>
      <p:pic>
        <p:nvPicPr>
          <p:cNvPr id="2051" name="Picture 5" descr="lapices--lapices-de-colores--lapices-de-colores--suministros-de-oficina_32553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06650"/>
            <a:ext cx="6300788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" descr="recursoson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636838"/>
            <a:ext cx="381635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Line 8"/>
          <p:cNvSpPr>
            <a:spLocks noChangeShapeType="1"/>
          </p:cNvSpPr>
          <p:nvPr/>
        </p:nvSpPr>
        <p:spPr bwMode="auto">
          <a:xfrm>
            <a:off x="827088" y="2060575"/>
            <a:ext cx="7273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5364163" y="5084763"/>
            <a:ext cx="3168650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/>
              <a:t>Taller: Ideas, herramientas, y recursos para que mi alumnado sea competente</a:t>
            </a:r>
          </a:p>
          <a:p>
            <a:pPr algn="ctr">
              <a:spcBef>
                <a:spcPct val="50000"/>
              </a:spcBef>
            </a:pPr>
            <a:r>
              <a:rPr lang="es-ES"/>
              <a:t>Murcia 3 y 4 de julio de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26" descr="C:\Documents and Settings\ir015252ag\Mis documentos\Mis imágenes\tareas-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1027"/>
          <p:cNvSpPr txBox="1">
            <a:spLocks noChangeArrowheads="1"/>
          </p:cNvSpPr>
          <p:nvPr/>
        </p:nvSpPr>
        <p:spPr bwMode="auto">
          <a:xfrm>
            <a:off x="4267200" y="381000"/>
            <a:ext cx="487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ea typeface="DejaVu Sans" pitchFamily="34" charset="2"/>
                <a:cs typeface="DejaVu Sans" pitchFamily="34" charset="2"/>
              </a:rPr>
              <a:t>IDEAS PARA TRABAJAR EN EL AULA</a:t>
            </a:r>
          </a:p>
        </p:txBody>
      </p:sp>
      <p:sp>
        <p:nvSpPr>
          <p:cNvPr id="11268" name="Text Box 1028"/>
          <p:cNvSpPr txBox="1">
            <a:spLocks noChangeArrowheads="1"/>
          </p:cNvSpPr>
          <p:nvPr/>
        </p:nvSpPr>
        <p:spPr bwMode="auto">
          <a:xfrm>
            <a:off x="0" y="3525838"/>
            <a:ext cx="9144000" cy="1192212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ea typeface="DejaVu Sans" pitchFamily="34" charset="2"/>
                <a:cs typeface="DejaVu Sans" pitchFamily="34" charset="2"/>
              </a:rPr>
              <a:t>Proyecto: “</a:t>
            </a:r>
            <a:r>
              <a:rPr lang="es-ES" b="1">
                <a:ea typeface="DejaVu Sans" pitchFamily="34" charset="2"/>
                <a:cs typeface="DejaVu Sans" pitchFamily="34" charset="2"/>
                <a:hlinkClick r:id="rId3"/>
              </a:rPr>
              <a:t>Un billete de ida y vuelta</a:t>
            </a:r>
            <a:r>
              <a:rPr lang="es-ES" b="1">
                <a:ea typeface="DejaVu Sans" pitchFamily="34" charset="2"/>
                <a:cs typeface="DejaVu Sans" pitchFamily="34" charset="2"/>
              </a:rPr>
              <a:t>”</a:t>
            </a:r>
          </a:p>
          <a:p>
            <a:pPr algn="ctr">
              <a:spcBef>
                <a:spcPct val="50000"/>
              </a:spcBef>
            </a:pPr>
            <a:r>
              <a:rPr lang="es-ES" b="1">
                <a:ea typeface="DejaVu Sans" pitchFamily="34" charset="2"/>
                <a:cs typeface="DejaVu Sans" pitchFamily="34" charset="2"/>
              </a:rPr>
              <a:t>Escribir un </a:t>
            </a:r>
            <a:r>
              <a:rPr lang="es-ES" b="1">
                <a:ea typeface="DejaVu Sans" pitchFamily="34" charset="2"/>
                <a:cs typeface="DejaVu Sans" pitchFamily="34" charset="2"/>
                <a:hlinkClick r:id="rId4"/>
              </a:rPr>
              <a:t>relato</a:t>
            </a:r>
            <a:r>
              <a:rPr lang="es-ES" b="1">
                <a:ea typeface="DejaVu Sans" pitchFamily="34" charset="2"/>
                <a:cs typeface="DejaVu Sans" pitchFamily="34" charset="2"/>
              </a:rPr>
              <a:t> o un </a:t>
            </a:r>
            <a:r>
              <a:rPr lang="es-ES" b="1">
                <a:ea typeface="DejaVu Sans" pitchFamily="34" charset="2"/>
                <a:cs typeface="DejaVu Sans" pitchFamily="34" charset="2"/>
                <a:hlinkClick r:id="rId5"/>
              </a:rPr>
              <a:t>artículo de opinión </a:t>
            </a:r>
            <a:r>
              <a:rPr lang="es-ES" b="1">
                <a:ea typeface="DejaVu Sans" pitchFamily="34" charset="2"/>
                <a:cs typeface="DejaVu Sans" pitchFamily="34" charset="2"/>
              </a:rPr>
              <a:t>sobre la Guerra Civil Española</a:t>
            </a:r>
          </a:p>
          <a:p>
            <a:pPr algn="ctr">
              <a:spcBef>
                <a:spcPct val="50000"/>
              </a:spcBef>
            </a:pPr>
            <a:r>
              <a:rPr lang="es-ES" b="1">
                <a:ea typeface="DejaVu Sans" pitchFamily="34" charset="2"/>
                <a:cs typeface="DejaVu Sans" pitchFamily="34" charset="2"/>
                <a:hlinkClick r:id="rId6"/>
              </a:rPr>
              <a:t>La tarea contada por las profesoras  </a:t>
            </a:r>
            <a:r>
              <a:rPr lang="es-ES" b="1">
                <a:ea typeface="DejaVu Sans" pitchFamily="34" charset="2"/>
                <a:cs typeface="DejaVu Sans" pitchFamily="34" charset="2"/>
              </a:rPr>
              <a:t>Colegio Ayalde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505200"/>
            <a:ext cx="254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041650" y="4976813"/>
            <a:ext cx="4310063" cy="368300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ea typeface="DejaVu Sans" pitchFamily="34" charset="2"/>
                <a:cs typeface="DejaVu Sans" pitchFamily="34" charset="2"/>
                <a:hlinkClick r:id="rId3"/>
              </a:rPr>
              <a:t>Exposiciones orales de las alumnas</a:t>
            </a:r>
            <a:endParaRPr lang="es-ES" b="1"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12292" name="10 CuadroTexto"/>
          <p:cNvSpPr txBox="1">
            <a:spLocks noChangeArrowheads="1"/>
          </p:cNvSpPr>
          <p:nvPr/>
        </p:nvSpPr>
        <p:spPr bwMode="auto">
          <a:xfrm>
            <a:off x="7258050" y="6151563"/>
            <a:ext cx="1366838" cy="368300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b="1">
                <a:ea typeface="DejaVu Sans" pitchFamily="34" charset="2"/>
                <a:cs typeface="DejaVu Sans" pitchFamily="34" charset="2"/>
                <a:hlinkClick r:id="rId4"/>
              </a:rPr>
              <a:t>VIMEO</a:t>
            </a:r>
            <a:endParaRPr lang="es-ES" b="1">
              <a:ea typeface="DejaVu Sans" pitchFamily="34" charset="2"/>
              <a:cs typeface="DejaVu Sans" pitchFamily="34" charset="2"/>
            </a:endParaRPr>
          </a:p>
        </p:txBody>
      </p:sp>
      <p:pic>
        <p:nvPicPr>
          <p:cNvPr id="12293" name="3 Imagen" descr="100_047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3" descr="G:\ayalde\photopeach\Imagen 0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838200"/>
            <a:ext cx="33528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717550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500" b="1">
                <a:ea typeface="DejaVu Sans" pitchFamily="34" charset="2"/>
                <a:cs typeface="DejaVu Sans" pitchFamily="34" charset="2"/>
              </a:rPr>
              <a:t>TAREA:</a:t>
            </a:r>
            <a:r>
              <a:rPr lang="es-ES" sz="2000" b="1">
                <a:ea typeface="DejaVu Sans" pitchFamily="34" charset="2"/>
                <a:cs typeface="DejaVu Sans" pitchFamily="34" charset="2"/>
              </a:rPr>
              <a:t> </a:t>
            </a:r>
            <a:r>
              <a:rPr lang="es-ES" sz="1600" b="1">
                <a:ea typeface="DejaVu Sans" pitchFamily="34" charset="2"/>
                <a:cs typeface="DejaVu Sans" pitchFamily="34" charset="2"/>
              </a:rPr>
              <a:t>HACER UNA</a:t>
            </a:r>
            <a:r>
              <a:rPr lang="es-ES" sz="2000" b="1">
                <a:ea typeface="DejaVu Sans" pitchFamily="34" charset="2"/>
                <a:cs typeface="DejaVu Sans" pitchFamily="34" charset="2"/>
              </a:rPr>
              <a:t> EXPOSICIÓN ORAL </a:t>
            </a:r>
            <a:r>
              <a:rPr lang="es-ES" sz="1600" b="1">
                <a:ea typeface="DejaVu Sans" pitchFamily="34" charset="2"/>
                <a:cs typeface="DejaVu Sans" pitchFamily="34" charset="2"/>
              </a:rPr>
              <a:t>EN EL AULA A PARTIR DE UNA PRESENTACIÓN DE DIAPOSITIVAS</a:t>
            </a: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>
            <a:off x="3041650" y="5599113"/>
            <a:ext cx="38004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828675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600" b="1">
                <a:ea typeface="DejaVu Sans" pitchFamily="34" charset="2"/>
                <a:cs typeface="DejaVu Sans" pitchFamily="34" charset="2"/>
              </a:rPr>
              <a:t>GRABAR  CON UNA VIDEOCÁMARA LAS EXPOSICIONES ORALES Y SUBIRLAS A VIMEO</a:t>
            </a:r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3386138" y="4148138"/>
            <a:ext cx="45720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ea typeface="DejaVu Sans" pitchFamily="34" charset="2"/>
                <a:cs typeface="DejaVu Sans" pitchFamily="34" charset="2"/>
              </a:rPr>
              <a:t>SIEMPRE CON ACTIVIDADES </a:t>
            </a:r>
            <a:r>
              <a:rPr lang="es-ES" sz="2400" b="1">
                <a:solidFill>
                  <a:srgbClr val="336600"/>
                </a:solidFill>
                <a:ea typeface="DejaVu Sans" pitchFamily="34" charset="2"/>
                <a:cs typeface="DejaVu Sans" pitchFamily="34" charset="2"/>
              </a:rPr>
              <a:t>CONTEXTUALIZADAS</a:t>
            </a:r>
          </a:p>
        </p:txBody>
      </p:sp>
      <p:sp>
        <p:nvSpPr>
          <p:cNvPr id="12298" name="Text Box 13"/>
          <p:cNvSpPr txBox="1">
            <a:spLocks noChangeArrowheads="1"/>
          </p:cNvSpPr>
          <p:nvPr/>
        </p:nvSpPr>
        <p:spPr bwMode="auto">
          <a:xfrm>
            <a:off x="2627313" y="3387725"/>
            <a:ext cx="3178175" cy="338138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828675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b="1">
                <a:solidFill>
                  <a:schemeClr val="bg1"/>
                </a:solidFill>
                <a:ea typeface="DejaVu Sans" pitchFamily="34" charset="2"/>
                <a:cs typeface="DejaVu Sans" pitchFamily="34" charset="2"/>
                <a:hlinkClick r:id="rId7"/>
              </a:rPr>
              <a:t>SECUENCIA DIDÁCTICA</a:t>
            </a:r>
            <a:endParaRPr lang="es-ES" b="1">
              <a:solidFill>
                <a:schemeClr val="bg1"/>
              </a:solidFill>
              <a:ea typeface="DejaVu Sans" pitchFamily="34" charset="2"/>
              <a:cs typeface="DejaVu Sans" pitchFamily="34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26" descr="C:\Documents and Settings\ir015252ag\Mis documentos\Mis imágenes\tareas-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1027"/>
          <p:cNvSpPr txBox="1">
            <a:spLocks noChangeArrowheads="1"/>
          </p:cNvSpPr>
          <p:nvPr/>
        </p:nvSpPr>
        <p:spPr bwMode="auto">
          <a:xfrm>
            <a:off x="4267200" y="381000"/>
            <a:ext cx="487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ea typeface="DejaVu Sans" pitchFamily="34" charset="2"/>
                <a:cs typeface="DejaVu Sans" pitchFamily="34" charset="2"/>
              </a:rPr>
              <a:t>IDEAS PARA TRABAJAR EN EL AULA</a:t>
            </a:r>
          </a:p>
        </p:txBody>
      </p:sp>
      <p:sp>
        <p:nvSpPr>
          <p:cNvPr id="13316" name="Text Box 1028"/>
          <p:cNvSpPr txBox="1">
            <a:spLocks noChangeArrowheads="1"/>
          </p:cNvSpPr>
          <p:nvPr/>
        </p:nvSpPr>
        <p:spPr bwMode="auto">
          <a:xfrm>
            <a:off x="0" y="3525838"/>
            <a:ext cx="9144000" cy="1192212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ea typeface="DejaVu Sans" pitchFamily="34" charset="2"/>
                <a:cs typeface="DejaVu Sans" pitchFamily="34" charset="2"/>
              </a:rPr>
              <a:t>Proyecto: “</a:t>
            </a:r>
            <a:r>
              <a:rPr lang="es-ES" b="1">
                <a:ea typeface="DejaVu Sans" pitchFamily="34" charset="2"/>
                <a:cs typeface="DejaVu Sans" pitchFamily="34" charset="2"/>
                <a:hlinkClick r:id="rId3"/>
              </a:rPr>
              <a:t>Un billete de ida y vuelta</a:t>
            </a:r>
            <a:r>
              <a:rPr lang="es-ES" b="1">
                <a:ea typeface="DejaVu Sans" pitchFamily="34" charset="2"/>
                <a:cs typeface="DejaVu Sans" pitchFamily="34" charset="2"/>
              </a:rPr>
              <a:t>”</a:t>
            </a:r>
          </a:p>
          <a:p>
            <a:pPr algn="ctr">
              <a:spcBef>
                <a:spcPct val="50000"/>
              </a:spcBef>
            </a:pPr>
            <a:r>
              <a:rPr lang="es-ES" b="1">
                <a:ea typeface="DejaVu Sans" pitchFamily="34" charset="2"/>
                <a:cs typeface="DejaVu Sans" pitchFamily="34" charset="2"/>
                <a:hlinkClick r:id="rId4"/>
              </a:rPr>
              <a:t>Hacer una exposición oral en el aula a partir de una presentación de diapositivas</a:t>
            </a:r>
            <a:endParaRPr lang="es-ES" b="1">
              <a:ea typeface="DejaVu Sans" pitchFamily="34" charset="2"/>
              <a:cs typeface="DejaVu Sans" pitchFamily="34" charset="2"/>
            </a:endParaRPr>
          </a:p>
          <a:p>
            <a:pPr algn="ctr">
              <a:spcBef>
                <a:spcPct val="50000"/>
              </a:spcBef>
            </a:pPr>
            <a:r>
              <a:rPr lang="es-ES" b="1">
                <a:ea typeface="DejaVu Sans" pitchFamily="34" charset="2"/>
                <a:cs typeface="DejaVu Sans" pitchFamily="34" charset="2"/>
                <a:hlinkClick r:id="rId5"/>
              </a:rPr>
              <a:t>La tarea contada por las profesoras  </a:t>
            </a:r>
            <a:r>
              <a:rPr lang="es-ES" b="1">
                <a:ea typeface="DejaVu Sans" pitchFamily="34" charset="2"/>
                <a:cs typeface="DejaVu Sans" pitchFamily="34" charset="2"/>
              </a:rPr>
              <a:t>Colegio Ayalde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953000" y="304800"/>
            <a:ext cx="419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cs typeface="Arial" charset="0"/>
              </a:rPr>
              <a:t>ESCAPANDO DE LA POBREZA: COMPRO BILLETE PARA ESPAÑA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4114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72050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838"/>
            <a:ext cx="153987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520825" y="3111500"/>
            <a:ext cx="5045075" cy="1054100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cs typeface="Arial" charset="0"/>
              </a:rPr>
              <a:t>Me informo sobre la situación de los inmigrantes utilizando diferentes lentes</a:t>
            </a:r>
          </a:p>
          <a:p>
            <a:pPr>
              <a:spcBef>
                <a:spcPct val="50000"/>
              </a:spcBef>
            </a:pPr>
            <a:r>
              <a:rPr lang="es-ES" b="1">
                <a:cs typeface="Arial" charset="0"/>
              </a:rPr>
              <a:t>TAREA:</a:t>
            </a:r>
            <a:r>
              <a:rPr lang="es-ES" sz="1600" b="1">
                <a:cs typeface="Arial" charset="0"/>
              </a:rPr>
              <a:t> </a:t>
            </a:r>
            <a:r>
              <a:rPr lang="es-ES" sz="1600" b="1">
                <a:cs typeface="Arial" charset="0"/>
                <a:hlinkClick r:id="rId5"/>
              </a:rPr>
              <a:t>HACER UNA ENTREVISTA</a:t>
            </a:r>
            <a:endParaRPr lang="es-ES" sz="1600" b="1">
              <a:cs typeface="Arial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46075" y="6083300"/>
            <a:ext cx="2894013" cy="336550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>
                <a:cs typeface="Arial" charset="0"/>
                <a:hlinkClick r:id="rId6"/>
              </a:rPr>
              <a:t>Entrevistas de las alumnas</a:t>
            </a:r>
            <a:endParaRPr lang="es-ES" sz="1600" b="1">
              <a:cs typeface="Arial" charset="0"/>
            </a:endParaRPr>
          </a:p>
        </p:txBody>
      </p:sp>
      <p:pic>
        <p:nvPicPr>
          <p:cNvPr id="14344" name="Picture 8" descr="C:\Documents and Settings\ir015252ag\Mis documentos\Mis imágenes\OJO gif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5486400"/>
            <a:ext cx="1028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14338" y="4492625"/>
            <a:ext cx="42164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828675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600" b="1">
                <a:ea typeface="DejaVu Sans" pitchFamily="34" charset="2"/>
                <a:cs typeface="DejaVu Sans" pitchFamily="34" charset="2"/>
              </a:rPr>
              <a:t>GRABAR LAS ENTREVISTAS CON UNA VIDEOCÁMARA  Y SUBIRLAS A VIMEO</a:t>
            </a:r>
          </a:p>
        </p:txBody>
      </p:sp>
      <p:sp>
        <p:nvSpPr>
          <p:cNvPr id="14346" name="10 CuadroTexto"/>
          <p:cNvSpPr txBox="1">
            <a:spLocks noChangeArrowheads="1"/>
          </p:cNvSpPr>
          <p:nvPr/>
        </p:nvSpPr>
        <p:spPr bwMode="auto">
          <a:xfrm>
            <a:off x="2073275" y="5184775"/>
            <a:ext cx="1368425" cy="366713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b="1">
                <a:ea typeface="DejaVu Sans" pitchFamily="34" charset="2"/>
                <a:cs typeface="DejaVu Sans" pitchFamily="34" charset="2"/>
                <a:hlinkClick r:id="rId8"/>
              </a:rPr>
              <a:t>VIMEO</a:t>
            </a:r>
            <a:endParaRPr lang="es-ES" b="1">
              <a:ea typeface="DejaVu Sans" pitchFamily="34" charset="2"/>
              <a:cs typeface="DejaVu Sans" pitchFamily="34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ayalde\photopeach\REPORT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16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G:\ayalde\photopeach\REPORTER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G:\ayalde\photopeach\REPORTER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44767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>
                <a:ea typeface="DejaVu Sans" pitchFamily="34" charset="2"/>
                <a:cs typeface="DejaVu Sans" pitchFamily="34" charset="2"/>
              </a:rPr>
              <a:t> </a:t>
            </a:r>
            <a:r>
              <a:rPr lang="es-ES" sz="2400" b="1">
                <a:ea typeface="DejaVu Sans" pitchFamily="34" charset="2"/>
                <a:cs typeface="DejaVu Sans" pitchFamily="34" charset="2"/>
              </a:rPr>
              <a:t>TAREA</a:t>
            </a:r>
            <a:r>
              <a:rPr lang="es-ES" sz="3200" b="1">
                <a:ea typeface="DejaVu Sans" pitchFamily="34" charset="2"/>
                <a:cs typeface="DejaVu Sans" pitchFamily="34" charset="2"/>
              </a:rPr>
              <a:t>: </a:t>
            </a:r>
            <a:r>
              <a:rPr lang="es-ES" sz="2200" b="1">
                <a:ea typeface="DejaVu Sans" pitchFamily="34" charset="2"/>
                <a:cs typeface="DejaVu Sans" pitchFamily="34" charset="2"/>
              </a:rPr>
              <a:t>HACER</a:t>
            </a:r>
            <a:r>
              <a:rPr lang="es-ES" sz="2400" b="1">
                <a:ea typeface="DejaVu Sans" pitchFamily="34" charset="2"/>
                <a:cs typeface="DejaVu Sans" pitchFamily="34" charset="2"/>
              </a:rPr>
              <a:t> UNA ENTREVISTA</a:t>
            </a: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2487613" y="2667000"/>
            <a:ext cx="6656387" cy="2703513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54C24"/>
            </a:prstShdw>
          </a:effectLst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ES" b="1">
                <a:ea typeface="DejaVu Sans" pitchFamily="34" charset="2"/>
                <a:cs typeface="DejaVu Sans" pitchFamily="34" charset="2"/>
              </a:rPr>
              <a:t>ACTIVIDAD 1: Escribimos las preguntas de la entrevista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ES" b="1">
                <a:ea typeface="DejaVu Sans" pitchFamily="34" charset="2"/>
                <a:cs typeface="DejaVu Sans" pitchFamily="34" charset="2"/>
              </a:rPr>
              <a:t>ACTIVIDAD 2: Alto en el camino. Escribimos en nuestro diario de aprendizaje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ES" b="1">
                <a:ea typeface="DejaVu Sans" pitchFamily="34" charset="2"/>
                <a:cs typeface="DejaVu Sans" pitchFamily="34" charset="2"/>
              </a:rPr>
              <a:t>ACTIVIDAD 3: Redactamos el texto definitivo de la entrevista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ES" b="1">
                <a:ea typeface="DejaVu Sans" pitchFamily="34" charset="2"/>
                <a:cs typeface="DejaVu Sans" pitchFamily="34" charset="2"/>
              </a:rPr>
              <a:t>ACTIVIDAD 4: Hacemos la entrevista, grabándola con una videocámara para que la puedan ver y escuchar nuestros compañeros en clase</a:t>
            </a:r>
          </a:p>
        </p:txBody>
      </p:sp>
      <p:sp>
        <p:nvSpPr>
          <p:cNvPr id="15367" name="Text Box 10"/>
          <p:cNvSpPr txBox="1">
            <a:spLocks noChangeArrowheads="1"/>
          </p:cNvSpPr>
          <p:nvPr/>
        </p:nvSpPr>
        <p:spPr bwMode="auto">
          <a:xfrm>
            <a:off x="5029200" y="2209800"/>
            <a:ext cx="3124200" cy="304800"/>
          </a:xfrm>
          <a:prstGeom prst="rect">
            <a:avLst/>
          </a:prstGeom>
          <a:solidFill>
            <a:srgbClr val="811D1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4D110D"/>
            </a:prstShdw>
          </a:effectLst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 b="1">
                <a:ea typeface="DejaVu Sans" pitchFamily="34" charset="2"/>
                <a:cs typeface="DejaVu Sans" pitchFamily="34" charset="2"/>
                <a:hlinkClick r:id="rId5"/>
              </a:rPr>
              <a:t>ENTREVISTAS DE LAS ALUMNAS</a:t>
            </a:r>
            <a:endParaRPr lang="es-ES" sz="1400" b="1"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0" y="5791200"/>
            <a:ext cx="457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ea typeface="DejaVu Sans" pitchFamily="34" charset="2"/>
                <a:cs typeface="DejaVu Sans" pitchFamily="34" charset="2"/>
              </a:rPr>
              <a:t>SIEMPRE CON ACTIVIDADES </a:t>
            </a:r>
            <a:r>
              <a:rPr lang="es-ES" sz="2400" b="1">
                <a:solidFill>
                  <a:srgbClr val="336600"/>
                </a:solidFill>
                <a:ea typeface="DejaVu Sans" pitchFamily="34" charset="2"/>
                <a:cs typeface="DejaVu Sans" pitchFamily="34" charset="2"/>
              </a:rPr>
              <a:t>CONTEXTUALIZADAS</a:t>
            </a:r>
          </a:p>
        </p:txBody>
      </p:sp>
      <p:sp>
        <p:nvSpPr>
          <p:cNvPr id="15369" name="Text Box 12"/>
          <p:cNvSpPr txBox="1">
            <a:spLocks noChangeArrowheads="1"/>
          </p:cNvSpPr>
          <p:nvPr/>
        </p:nvSpPr>
        <p:spPr bwMode="auto">
          <a:xfrm>
            <a:off x="4572000" y="6019800"/>
            <a:ext cx="4572000" cy="396875"/>
          </a:xfrm>
          <a:prstGeom prst="rect">
            <a:avLst/>
          </a:prstGeom>
          <a:solidFill>
            <a:srgbClr val="811D1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4D110D"/>
            </a:prstShdw>
          </a:effectLst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ea typeface="DejaVu Sans" pitchFamily="34" charset="2"/>
                <a:cs typeface="DejaVu Sans" pitchFamily="34" charset="2"/>
                <a:hlinkClick r:id="rId6"/>
              </a:rPr>
              <a:t>SECUENCIA DIDÁCTICA</a:t>
            </a:r>
            <a:endParaRPr lang="es-ES" sz="2000" b="1">
              <a:ea typeface="DejaVu Sans" pitchFamily="34" charset="2"/>
              <a:cs typeface="DejaVu Sans" pitchFamily="34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6" descr="C:\Documents and Settings\ir015252ag\Mis documentos\Mis imágenes\tareas-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1027"/>
          <p:cNvSpPr txBox="1">
            <a:spLocks noChangeArrowheads="1"/>
          </p:cNvSpPr>
          <p:nvPr/>
        </p:nvSpPr>
        <p:spPr bwMode="auto">
          <a:xfrm>
            <a:off x="4267200" y="381000"/>
            <a:ext cx="487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ea typeface="DejaVu Sans" pitchFamily="34" charset="2"/>
                <a:cs typeface="DejaVu Sans" pitchFamily="34" charset="2"/>
              </a:rPr>
              <a:t>IDEAS PARA TRABAJAR EN EL AULA</a:t>
            </a:r>
          </a:p>
        </p:txBody>
      </p:sp>
      <p:sp>
        <p:nvSpPr>
          <p:cNvPr id="16388" name="Text Box 1028"/>
          <p:cNvSpPr txBox="1">
            <a:spLocks noChangeArrowheads="1"/>
          </p:cNvSpPr>
          <p:nvPr/>
        </p:nvSpPr>
        <p:spPr bwMode="auto">
          <a:xfrm>
            <a:off x="0" y="3525838"/>
            <a:ext cx="9144000" cy="1192212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ea typeface="DejaVu Sans" pitchFamily="34" charset="2"/>
                <a:cs typeface="DejaVu Sans" pitchFamily="34" charset="2"/>
              </a:rPr>
              <a:t>Proyecto: “</a:t>
            </a:r>
            <a:r>
              <a:rPr lang="es-ES" b="1">
                <a:ea typeface="DejaVu Sans" pitchFamily="34" charset="2"/>
                <a:cs typeface="DejaVu Sans" pitchFamily="34" charset="2"/>
                <a:hlinkClick r:id="rId3"/>
              </a:rPr>
              <a:t>Un billete de ida y vuelta</a:t>
            </a:r>
            <a:r>
              <a:rPr lang="es-ES" b="1">
                <a:ea typeface="DejaVu Sans" pitchFamily="34" charset="2"/>
                <a:cs typeface="DejaVu Sans" pitchFamily="34" charset="2"/>
              </a:rPr>
              <a:t>”</a:t>
            </a:r>
          </a:p>
          <a:p>
            <a:pPr algn="ctr">
              <a:spcBef>
                <a:spcPct val="50000"/>
              </a:spcBef>
            </a:pPr>
            <a:r>
              <a:rPr lang="es-ES" b="1">
                <a:ea typeface="DejaVu Sans" pitchFamily="34" charset="2"/>
                <a:cs typeface="DejaVu Sans" pitchFamily="34" charset="2"/>
              </a:rPr>
              <a:t>TAREA:  </a:t>
            </a:r>
            <a:r>
              <a:rPr lang="es-ES" b="1">
                <a:ea typeface="DejaVu Sans" pitchFamily="34" charset="2"/>
                <a:cs typeface="DejaVu Sans" pitchFamily="34" charset="2"/>
                <a:hlinkClick r:id="rId4"/>
              </a:rPr>
              <a:t>Hacer una entrevista</a:t>
            </a:r>
            <a:endParaRPr lang="es-ES" b="1">
              <a:ea typeface="DejaVu Sans" pitchFamily="34" charset="2"/>
              <a:cs typeface="DejaVu Sans" pitchFamily="34" charset="2"/>
            </a:endParaRPr>
          </a:p>
          <a:p>
            <a:pPr algn="ctr">
              <a:spcBef>
                <a:spcPct val="50000"/>
              </a:spcBef>
            </a:pPr>
            <a:r>
              <a:rPr lang="es-ES" b="1">
                <a:ea typeface="DejaVu Sans" pitchFamily="34" charset="2"/>
                <a:cs typeface="DejaVu Sans" pitchFamily="34" charset="2"/>
                <a:hlinkClick r:id="rId5"/>
              </a:rPr>
              <a:t>La tarea contada por las profesoras  </a:t>
            </a:r>
            <a:r>
              <a:rPr lang="es-ES" b="1">
                <a:ea typeface="DejaVu Sans" pitchFamily="34" charset="2"/>
                <a:cs typeface="DejaVu Sans" pitchFamily="34" charset="2"/>
              </a:rPr>
              <a:t>Colegio Ayalde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953000" y="304800"/>
            <a:ext cx="4191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cs typeface="Arial" charset="0"/>
              </a:rPr>
              <a:t>ESCAPANDO DE LA POBREZA: COMPRO BILLETE PARA ESPAÑA</a:t>
            </a:r>
          </a:p>
        </p:txBody>
      </p:sp>
      <p:pic>
        <p:nvPicPr>
          <p:cNvPr id="17411" name="Picture 3" descr="C:\Documents and Settings\ir015252ag\Mis documentos\Mis imágenes\inmigrantes-latin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Documents and Settings\ir015252ag\Mis documentos\Mis imágenes\CAN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5750" y="2806700"/>
            <a:ext cx="250825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Documents and Settings\ir015252ag\Mis documentos\Mis imágenes\letras-de-cancio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14600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627313" y="2833688"/>
            <a:ext cx="3870325" cy="1555750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cs typeface="Arial" charset="0"/>
              </a:rPr>
              <a:t>Ponemos letra y música a una realidad social</a:t>
            </a:r>
          </a:p>
          <a:p>
            <a:pPr>
              <a:spcBef>
                <a:spcPct val="50000"/>
              </a:spcBef>
            </a:pPr>
            <a:r>
              <a:rPr lang="es-ES" sz="2000" b="1">
                <a:cs typeface="Arial" charset="0"/>
              </a:rPr>
              <a:t>TAREA:</a:t>
            </a:r>
          </a:p>
          <a:p>
            <a:pPr>
              <a:spcBef>
                <a:spcPct val="50000"/>
              </a:spcBef>
            </a:pPr>
            <a:r>
              <a:rPr lang="es-ES" sz="2000" b="1">
                <a:cs typeface="Arial" charset="0"/>
                <a:hlinkClick r:id="rId5"/>
              </a:rPr>
              <a:t>Escribir y cantar una canción</a:t>
            </a:r>
            <a:endParaRPr lang="es-ES" sz="2000" b="1">
              <a:cs typeface="Arial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495800" y="5562600"/>
            <a:ext cx="3886200" cy="396875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cs typeface="Arial" charset="0"/>
                <a:hlinkClick r:id="rId6"/>
              </a:rPr>
              <a:t>Canciones de las alumnas</a:t>
            </a:r>
            <a:endParaRPr lang="es-ES" sz="2000" b="1">
              <a:cs typeface="Arial" charset="0"/>
            </a:endParaRPr>
          </a:p>
        </p:txBody>
      </p:sp>
      <p:pic>
        <p:nvPicPr>
          <p:cNvPr id="17416" name="Picture 8" descr="C:\Documents and Settings\ir015252ag\Mis documentos\Mis imágenes\OJO gif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4876800"/>
            <a:ext cx="1371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11550"/>
            <a:ext cx="4724400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207963" y="690563"/>
            <a:ext cx="8728075" cy="2795587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54C24"/>
            </a:prstShdw>
          </a:effectLst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s-ES" sz="2400" b="1"/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s-ES" b="1"/>
              <a:t>ACTIVIDAD 1: Escuchamos canciones sobre el fenómeno de la inmigración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s-ES" b="1"/>
              <a:t>ACTIVIDAD 2: Escribimos la letra de nuestra canción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s-ES" b="1"/>
              <a:t>ACTIVIDAD 3: Alto en el camino. Escribimos en nuestro diario de aprendizaje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s-ES" b="1"/>
              <a:t>ACTIVIDAD  4:</a:t>
            </a:r>
            <a:r>
              <a:rPr lang="es-ES" sz="1500" b="1"/>
              <a:t> </a:t>
            </a:r>
            <a:r>
              <a:rPr lang="es-ES" b="1"/>
              <a:t> Redactamos el texto definitivo de nuestra canción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s-ES" b="1"/>
              <a:t>ACTIVIDAD  5: Terminamos nuestra canción y ensayamos antes de cantarla ante los compañeros de la clase</a:t>
            </a: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4572000" y="5661025"/>
            <a:ext cx="457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/>
              <a:t>SIEMPRE CON ACTIVIDADES </a:t>
            </a:r>
            <a:r>
              <a:rPr lang="es-ES" sz="2000" b="1">
                <a:solidFill>
                  <a:srgbClr val="336600"/>
                </a:solidFill>
              </a:rPr>
              <a:t>CONTEXTUALIZADAS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/>
              <a:t> </a:t>
            </a:r>
            <a:r>
              <a:rPr lang="es-ES" sz="2400" b="1"/>
              <a:t>TAREA</a:t>
            </a:r>
            <a:r>
              <a:rPr lang="es-ES" sz="3200" b="1"/>
              <a:t>: </a:t>
            </a:r>
            <a:r>
              <a:rPr lang="es-ES" sz="2200" b="1"/>
              <a:t>ESCRIBIR Y CANTAR UNA CANCIÓN</a:t>
            </a:r>
            <a:endParaRPr lang="es-ES" sz="2400" b="1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976813" y="4216400"/>
            <a:ext cx="380206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828675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600" b="1"/>
              <a:t>GRABAR LAS CANCIONES Y SUBIRLAS A VIMEO</a:t>
            </a:r>
          </a:p>
        </p:txBody>
      </p:sp>
      <p:sp>
        <p:nvSpPr>
          <p:cNvPr id="18439" name="10 CuadroTexto"/>
          <p:cNvSpPr txBox="1">
            <a:spLocks noChangeArrowheads="1"/>
          </p:cNvSpPr>
          <p:nvPr/>
        </p:nvSpPr>
        <p:spPr bwMode="auto">
          <a:xfrm>
            <a:off x="6013450" y="4976813"/>
            <a:ext cx="1368425" cy="368300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es-ES" b="1">
                <a:hlinkClick r:id="rId3"/>
              </a:rPr>
              <a:t>VIMEO</a:t>
            </a: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26" descr="C:\Documents and Settings\ir015252ag\Mis documentos\Mis imágenes\tareas-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4267200" y="381000"/>
            <a:ext cx="487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ea typeface="DejaVu Sans" pitchFamily="34" charset="2"/>
                <a:cs typeface="DejaVu Sans" pitchFamily="34" charset="2"/>
              </a:rPr>
              <a:t>IDEAS PARA TRABAJAR EN EL AULA</a:t>
            </a:r>
          </a:p>
        </p:txBody>
      </p:sp>
      <p:sp>
        <p:nvSpPr>
          <p:cNvPr id="19460" name="Text Box 1028"/>
          <p:cNvSpPr txBox="1">
            <a:spLocks noChangeArrowheads="1"/>
          </p:cNvSpPr>
          <p:nvPr/>
        </p:nvSpPr>
        <p:spPr bwMode="auto">
          <a:xfrm>
            <a:off x="0" y="3525838"/>
            <a:ext cx="9144000" cy="1192212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ea typeface="DejaVu Sans" pitchFamily="34" charset="2"/>
                <a:cs typeface="DejaVu Sans" pitchFamily="34" charset="2"/>
              </a:rPr>
              <a:t>Proyecto: “</a:t>
            </a:r>
            <a:r>
              <a:rPr lang="es-ES" b="1">
                <a:ea typeface="DejaVu Sans" pitchFamily="34" charset="2"/>
                <a:cs typeface="DejaVu Sans" pitchFamily="34" charset="2"/>
                <a:hlinkClick r:id="rId3"/>
              </a:rPr>
              <a:t>Un billete de ida y vuelta</a:t>
            </a:r>
            <a:r>
              <a:rPr lang="es-ES" b="1">
                <a:ea typeface="DejaVu Sans" pitchFamily="34" charset="2"/>
                <a:cs typeface="DejaVu Sans" pitchFamily="34" charset="2"/>
              </a:rPr>
              <a:t>”</a:t>
            </a:r>
          </a:p>
          <a:p>
            <a:pPr algn="ctr">
              <a:spcBef>
                <a:spcPct val="50000"/>
              </a:spcBef>
            </a:pPr>
            <a:r>
              <a:rPr lang="es-ES" b="1">
                <a:ea typeface="DejaVu Sans" pitchFamily="34" charset="2"/>
                <a:cs typeface="DejaVu Sans" pitchFamily="34" charset="2"/>
              </a:rPr>
              <a:t>TAREA:  </a:t>
            </a:r>
            <a:r>
              <a:rPr lang="es-ES" b="1">
                <a:ea typeface="DejaVu Sans" pitchFamily="34" charset="2"/>
                <a:cs typeface="DejaVu Sans" pitchFamily="34" charset="2"/>
                <a:hlinkClick r:id="rId4"/>
              </a:rPr>
              <a:t>Escribir y cantar una canción</a:t>
            </a:r>
            <a:endParaRPr lang="es-ES" b="1">
              <a:ea typeface="DejaVu Sans" pitchFamily="34" charset="2"/>
              <a:cs typeface="DejaVu Sans" pitchFamily="34" charset="2"/>
            </a:endParaRPr>
          </a:p>
          <a:p>
            <a:pPr algn="ctr">
              <a:spcBef>
                <a:spcPct val="50000"/>
              </a:spcBef>
            </a:pPr>
            <a:r>
              <a:rPr lang="es-ES" b="1">
                <a:ea typeface="DejaVu Sans" pitchFamily="34" charset="2"/>
                <a:cs typeface="DejaVu Sans" pitchFamily="34" charset="2"/>
                <a:hlinkClick r:id="rId5"/>
              </a:rPr>
              <a:t>La tarea contada por las profesoras  </a:t>
            </a:r>
            <a:r>
              <a:rPr lang="es-ES" b="1">
                <a:ea typeface="DejaVu Sans" pitchFamily="34" charset="2"/>
                <a:cs typeface="DejaVu Sans" pitchFamily="34" charset="2"/>
              </a:rPr>
              <a:t>Colegio Ayalde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4284663" y="228600"/>
            <a:ext cx="485933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cs typeface="Arial" charset="0"/>
              </a:rPr>
              <a:t>GUERRA CIVIL ESPAÑOLA Y</a:t>
            </a:r>
          </a:p>
          <a:p>
            <a:pPr algn="ctr">
              <a:spcBef>
                <a:spcPct val="50000"/>
              </a:spcBef>
            </a:pPr>
            <a:r>
              <a:rPr lang="es-ES" b="1">
                <a:cs typeface="Arial" charset="0"/>
              </a:rPr>
              <a:t>CONFLICTOS </a:t>
            </a:r>
          </a:p>
          <a:p>
            <a:pPr algn="ctr">
              <a:spcBef>
                <a:spcPct val="50000"/>
              </a:spcBef>
            </a:pPr>
            <a:r>
              <a:rPr lang="es-ES" b="1">
                <a:cs typeface="Arial" charset="0"/>
              </a:rPr>
              <a:t>Y PROBLEMAS DEL SIGLO XXI</a:t>
            </a:r>
          </a:p>
          <a:p>
            <a:pPr algn="ctr">
              <a:spcBef>
                <a:spcPct val="50000"/>
              </a:spcBef>
            </a:pPr>
            <a:r>
              <a:rPr lang="es-ES" b="1">
                <a:solidFill>
                  <a:srgbClr val="008000"/>
                </a:solidFill>
                <a:cs typeface="Arial" charset="0"/>
              </a:rPr>
              <a:t>"Como ciudadana del mundo me gustaría cambiar...“</a:t>
            </a:r>
            <a:endParaRPr lang="es-ES" b="1">
              <a:cs typeface="Arial" charset="0"/>
            </a:endParaRPr>
          </a:p>
        </p:txBody>
      </p:sp>
      <p:pic>
        <p:nvPicPr>
          <p:cNvPr id="20483" name="Picture 3" descr="C:\Documents and Settings\ir015252ag\Mis documentos\Mis imágenes\CONFLIC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0" y="2781300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716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46250"/>
            <a:ext cx="2627313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0"/>
            <a:ext cx="25908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3733800"/>
            <a:ext cx="29892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627313" y="2349500"/>
            <a:ext cx="2857500" cy="1176338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cs typeface="Arial" charset="0"/>
              </a:rPr>
              <a:t>Tarea:</a:t>
            </a:r>
          </a:p>
          <a:p>
            <a:pPr algn="ctr">
              <a:spcBef>
                <a:spcPct val="50000"/>
              </a:spcBef>
            </a:pPr>
            <a:r>
              <a:rPr lang="es-ES" sz="1600" b="1">
                <a:cs typeface="Arial" charset="0"/>
                <a:hlinkClick r:id="rId7"/>
              </a:rPr>
              <a:t>Escribir una historia digital</a:t>
            </a:r>
            <a:endParaRPr lang="es-ES" sz="1600" b="1">
              <a:cs typeface="Arial" charset="0"/>
            </a:endParaRPr>
          </a:p>
          <a:p>
            <a:pPr>
              <a:spcBef>
                <a:spcPct val="50000"/>
              </a:spcBef>
            </a:pPr>
            <a:endParaRPr lang="es-ES">
              <a:cs typeface="Arial" charset="0"/>
            </a:endParaRPr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33800"/>
            <a:ext cx="2667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0" y="5943600"/>
            <a:ext cx="5334000" cy="395288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cs typeface="Arial" charset="0"/>
                <a:hlinkClick r:id="rId9"/>
              </a:rPr>
              <a:t>Historias digitales de las alumnas</a:t>
            </a:r>
            <a:endParaRPr lang="es-ES" sz="2000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4338" y="207963"/>
            <a:ext cx="8420100" cy="1023937"/>
          </a:xfrm>
        </p:spPr>
        <p:txBody>
          <a:bodyPr lIns="0" tIns="25471" rIns="0" bIns="0"/>
          <a:lstStyle/>
          <a:p>
            <a:pPr algn="ctr" eaLnBrk="1" hangingPunct="1">
              <a:buFontTx/>
              <a:buNone/>
            </a:pPr>
            <a:r>
              <a:rPr lang="es-ES" sz="6000" smtClean="0"/>
              <a:t>Ejemplos de tareas</a:t>
            </a:r>
          </a:p>
        </p:txBody>
      </p:sp>
      <p:pic>
        <p:nvPicPr>
          <p:cNvPr id="3075" name="Picture 5" descr="deberes-escola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876425"/>
            <a:ext cx="6408737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Line 6"/>
          <p:cNvSpPr>
            <a:spLocks noChangeShapeType="1"/>
          </p:cNvSpPr>
          <p:nvPr/>
        </p:nvSpPr>
        <p:spPr bwMode="auto">
          <a:xfrm flipH="1">
            <a:off x="1258888" y="1844675"/>
            <a:ext cx="6408737" cy="4321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>
            <a:off x="1331913" y="1628775"/>
            <a:ext cx="6335712" cy="45370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>
            <a:off x="1331913" y="1268413"/>
            <a:ext cx="64087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00_04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4100" y="0"/>
            <a:ext cx="3525838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100_046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3413" y="3332163"/>
            <a:ext cx="4700587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100_05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5950" y="0"/>
            <a:ext cx="21780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100_05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70263"/>
            <a:ext cx="4424363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100_05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4559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0" y="2644775"/>
            <a:ext cx="6981825" cy="3381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828675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b="1">
                <a:hlinkClick r:id="rId7"/>
              </a:rPr>
              <a:t>COLÓN: EN BUSCA DE UN SUEÑO</a:t>
            </a:r>
            <a:endParaRPr lang="es-ES" b="1"/>
          </a:p>
        </p:txBody>
      </p:sp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0" y="3101975"/>
            <a:ext cx="9144000" cy="338138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828675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b="1"/>
              <a:t>TAREA: CREAR UNA OBRA DE ARTE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100_04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65713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100_04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79825"/>
            <a:ext cx="4237038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4216400" y="1935163"/>
            <a:ext cx="4610100" cy="3252787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54C24"/>
            </a:prstShdw>
          </a:effectLst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ES" b="1">
                <a:ea typeface="DejaVu Sans" pitchFamily="34" charset="2"/>
                <a:cs typeface="DejaVu Sans" pitchFamily="34" charset="2"/>
              </a:rPr>
              <a:t>ACTIVIDAD 1: Nos inspiramos viendo modelos y comenzamos nuestra obra de arte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ES" b="1">
                <a:ea typeface="DejaVu Sans" pitchFamily="34" charset="2"/>
                <a:cs typeface="DejaVu Sans" pitchFamily="34" charset="2"/>
              </a:rPr>
              <a:t>ACTIVIDAD 2: Alto en el camino. Reflexionamos en nuestro diario de aprendizaje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ES" b="1">
                <a:ea typeface="DejaVu Sans" pitchFamily="34" charset="2"/>
                <a:cs typeface="DejaVu Sans" pitchFamily="34" charset="2"/>
              </a:rPr>
              <a:t>ACTIVIDAD 3: Terminamos nuestra obra de arte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ES" b="1">
                <a:ea typeface="DejaVu Sans" pitchFamily="34" charset="2"/>
                <a:cs typeface="DejaVu Sans" pitchFamily="34" charset="2"/>
              </a:rPr>
              <a:t>ACTIVIDAD 4: Explicamos nuestra obra de arte a los demás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594100" y="484188"/>
            <a:ext cx="4906963" cy="338137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828675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b="1">
                <a:ea typeface="DejaVu Sans" pitchFamily="34" charset="2"/>
                <a:cs typeface="DejaVu Sans" pitchFamily="34" charset="2"/>
              </a:rPr>
              <a:t>TAREA: CREAR UNA OBRA DE ARTE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26" descr="C:\Documents and Settings\ir015252ag\Mis documentos\Mis imágenes\tareas-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</p:pic>
      <p:sp>
        <p:nvSpPr>
          <p:cNvPr id="23555" name="Text Box 1027"/>
          <p:cNvSpPr txBox="1">
            <a:spLocks noChangeArrowheads="1"/>
          </p:cNvSpPr>
          <p:nvPr/>
        </p:nvSpPr>
        <p:spPr bwMode="auto">
          <a:xfrm>
            <a:off x="4267200" y="381000"/>
            <a:ext cx="487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ea typeface="DejaVu Sans" pitchFamily="34" charset="2"/>
                <a:cs typeface="DejaVu Sans" pitchFamily="34" charset="2"/>
              </a:rPr>
              <a:t>IDEAS PARA TRABAJAR EN EL AULA</a:t>
            </a:r>
          </a:p>
        </p:txBody>
      </p:sp>
      <p:sp>
        <p:nvSpPr>
          <p:cNvPr id="23556" name="Text Box 1028"/>
          <p:cNvSpPr txBox="1">
            <a:spLocks noChangeArrowheads="1"/>
          </p:cNvSpPr>
          <p:nvPr/>
        </p:nvSpPr>
        <p:spPr bwMode="auto">
          <a:xfrm>
            <a:off x="0" y="3525838"/>
            <a:ext cx="9144000" cy="1192212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ea typeface="DejaVu Sans" pitchFamily="34" charset="2"/>
                <a:cs typeface="DejaVu Sans" pitchFamily="34" charset="2"/>
              </a:rPr>
              <a:t>Proyecto: “</a:t>
            </a:r>
            <a:r>
              <a:rPr lang="es-ES" b="1">
                <a:ea typeface="DejaVu Sans" pitchFamily="34" charset="2"/>
                <a:cs typeface="DejaVu Sans" pitchFamily="34" charset="2"/>
                <a:hlinkClick r:id="rId3"/>
              </a:rPr>
              <a:t>Un billete de ida y vuelta</a:t>
            </a:r>
            <a:r>
              <a:rPr lang="es-ES" b="1">
                <a:ea typeface="DejaVu Sans" pitchFamily="34" charset="2"/>
                <a:cs typeface="DejaVu Sans" pitchFamily="34" charset="2"/>
              </a:rPr>
              <a:t>”</a:t>
            </a:r>
          </a:p>
          <a:p>
            <a:pPr algn="ctr">
              <a:spcBef>
                <a:spcPct val="50000"/>
              </a:spcBef>
            </a:pPr>
            <a:r>
              <a:rPr lang="es-ES" b="1">
                <a:ea typeface="DejaVu Sans" pitchFamily="34" charset="2"/>
                <a:cs typeface="DejaVu Sans" pitchFamily="34" charset="2"/>
              </a:rPr>
              <a:t>TAREA: </a:t>
            </a:r>
            <a:r>
              <a:rPr lang="es-ES" b="1">
                <a:ea typeface="DejaVu Sans" pitchFamily="34" charset="2"/>
                <a:cs typeface="DejaVu Sans" pitchFamily="34" charset="2"/>
                <a:hlinkClick r:id="rId4"/>
              </a:rPr>
              <a:t>Crear una obra de arte</a:t>
            </a:r>
            <a:endParaRPr lang="es-ES" b="1">
              <a:ea typeface="DejaVu Sans" pitchFamily="34" charset="2"/>
              <a:cs typeface="DejaVu Sans" pitchFamily="34" charset="2"/>
            </a:endParaRPr>
          </a:p>
          <a:p>
            <a:pPr algn="ctr">
              <a:spcBef>
                <a:spcPct val="50000"/>
              </a:spcBef>
            </a:pPr>
            <a:r>
              <a:rPr lang="es-ES" b="1">
                <a:ea typeface="DejaVu Sans" pitchFamily="34" charset="2"/>
                <a:cs typeface="DejaVu Sans" pitchFamily="34" charset="2"/>
                <a:hlinkClick r:id="rId5"/>
              </a:rPr>
              <a:t>La tarea contada por las profesoras  </a:t>
            </a:r>
            <a:r>
              <a:rPr lang="es-ES" b="1">
                <a:ea typeface="DejaVu Sans" pitchFamily="34" charset="2"/>
                <a:cs typeface="DejaVu Sans" pitchFamily="34" charset="2"/>
              </a:rPr>
              <a:t>Colegio Ayalde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3"/>
          <p:cNvSpPr txBox="1">
            <a:spLocks noChangeArrowheads="1"/>
          </p:cNvSpPr>
          <p:nvPr/>
        </p:nvSpPr>
        <p:spPr bwMode="auto">
          <a:xfrm>
            <a:off x="611188" y="5229225"/>
            <a:ext cx="4038600" cy="519113"/>
          </a:xfrm>
          <a:prstGeom prst="rect">
            <a:avLst/>
          </a:prstGeom>
          <a:solidFill>
            <a:srgbClr val="47572F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chemeClr val="bg1"/>
                </a:solidFill>
                <a:ea typeface="DejaVu Sans" pitchFamily="34" charset="2"/>
                <a:cs typeface="DejaVu Sans" pitchFamily="34" charset="2"/>
              </a:rPr>
              <a:t>Hacer un</a:t>
            </a:r>
            <a:r>
              <a:rPr lang="es-ES" b="1">
                <a:solidFill>
                  <a:schemeClr val="bg1"/>
                </a:solidFill>
                <a:ea typeface="DejaVu Sans" pitchFamily="34" charset="2"/>
                <a:cs typeface="DejaVu Sans" pitchFamily="34" charset="2"/>
              </a:rPr>
              <a:t> </a:t>
            </a:r>
            <a:r>
              <a:rPr lang="es-ES" sz="2800" b="1">
                <a:solidFill>
                  <a:schemeClr val="bg1"/>
                </a:solidFill>
                <a:ea typeface="DejaVu Sans" pitchFamily="34" charset="2"/>
                <a:cs typeface="DejaVu Sans" pitchFamily="34" charset="2"/>
                <a:hlinkClick r:id="rId2"/>
              </a:rPr>
              <a:t>cartel digital</a:t>
            </a:r>
            <a:endParaRPr lang="es-ES" sz="2800" b="1">
              <a:solidFill>
                <a:srgbClr val="FFCC00"/>
              </a:solidFill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24579" name="Text Box 14"/>
          <p:cNvSpPr txBox="1">
            <a:spLocks noChangeArrowheads="1"/>
          </p:cNvSpPr>
          <p:nvPr/>
        </p:nvSpPr>
        <p:spPr bwMode="auto">
          <a:xfrm>
            <a:off x="609600" y="6096000"/>
            <a:ext cx="4648200" cy="33655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b="1">
                <a:ea typeface="DejaVu Sans" pitchFamily="34" charset="2"/>
                <a:cs typeface="DejaVu Sans" pitchFamily="34" charset="2"/>
                <a:hlinkClick r:id="rId3"/>
              </a:rPr>
              <a:t>CARTELES DIGITALES DE LAS ALUMNAS</a:t>
            </a:r>
            <a:endParaRPr lang="es-ES" sz="1600">
              <a:ea typeface="DejaVu Sans" pitchFamily="34" charset="2"/>
              <a:cs typeface="DejaVu Sans" pitchFamily="34" charset="2"/>
            </a:endParaRPr>
          </a:p>
        </p:txBody>
      </p:sp>
      <p:pic>
        <p:nvPicPr>
          <p:cNvPr id="24580" name="Picture 15" descr="C:\Documents and Settings\ir015252ag\Mis documentos\Mis imágenes\glogst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5175"/>
            <a:ext cx="32766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C:\Documents and Settings\ir015252ag\Mis documentos\Mis imágenes\GLOSTER AYALD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765175"/>
            <a:ext cx="5005388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 descr="C:\Documents and Settings\ir015252ag\Mis documentos\Mis imágenes\glog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3276600"/>
            <a:ext cx="30384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468313" y="3860800"/>
            <a:ext cx="4876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ea typeface="DejaVu Sans" pitchFamily="34" charset="2"/>
                <a:cs typeface="DejaVu Sans" pitchFamily="34" charset="2"/>
              </a:rPr>
              <a:t>SIEMPRE CON ACTIVIDADES </a:t>
            </a:r>
            <a:r>
              <a:rPr lang="es-ES" sz="2400" b="1">
                <a:solidFill>
                  <a:srgbClr val="CC0000"/>
                </a:solidFill>
                <a:ea typeface="DejaVu Sans" pitchFamily="34" charset="2"/>
                <a:cs typeface="DejaVu Sans" pitchFamily="34" charset="2"/>
              </a:rPr>
              <a:t>CONTEXTUALIZADAS</a:t>
            </a:r>
          </a:p>
        </p:txBody>
      </p:sp>
      <p:sp>
        <p:nvSpPr>
          <p:cNvPr id="24584" name="8 CuadroTexto"/>
          <p:cNvSpPr txBox="1">
            <a:spLocks noChangeArrowheads="1"/>
          </p:cNvSpPr>
          <p:nvPr/>
        </p:nvSpPr>
        <p:spPr bwMode="auto">
          <a:xfrm>
            <a:off x="684213" y="4797425"/>
            <a:ext cx="4175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es-ES" sz="2400" b="1">
                <a:ea typeface="DejaVu Sans" pitchFamily="34" charset="2"/>
                <a:cs typeface="DejaVu Sans" pitchFamily="34" charset="2"/>
              </a:rPr>
              <a:t>SECUENCIA DIDÁCTICA</a:t>
            </a: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457200" y="163513"/>
            <a:ext cx="7977188" cy="436562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828675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2500" b="1">
                <a:ea typeface="DejaVu Sans" pitchFamily="34" charset="2"/>
                <a:cs typeface="DejaVu Sans" pitchFamily="34" charset="2"/>
              </a:rPr>
              <a:t>TAREA: ELABORAR UN CARTEL DIGITAL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6858000" y="1404938"/>
            <a:ext cx="1958975" cy="39052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828675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2200" b="1">
                <a:solidFill>
                  <a:schemeClr val="bg1"/>
                </a:solidFill>
                <a:ea typeface="DejaVu Sans" pitchFamily="34" charset="2"/>
                <a:cs typeface="DejaVu Sans" pitchFamily="34" charset="2"/>
                <a:hlinkClick r:id="rId7"/>
              </a:rPr>
              <a:t>GLOGSTER</a:t>
            </a:r>
            <a:endParaRPr lang="es-ES" sz="2200" b="1">
              <a:solidFill>
                <a:schemeClr val="bg1"/>
              </a:solidFill>
              <a:ea typeface="DejaVu Sans" pitchFamily="34" charset="2"/>
              <a:cs typeface="DejaVu Sans" pitchFamily="34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2 CuadroTexto"/>
          <p:cNvSpPr txBox="1">
            <a:spLocks noChangeArrowheads="1"/>
          </p:cNvSpPr>
          <p:nvPr/>
        </p:nvSpPr>
        <p:spPr bwMode="auto">
          <a:xfrm>
            <a:off x="587375" y="488950"/>
            <a:ext cx="20240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r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3300" b="1">
                <a:solidFill>
                  <a:srgbClr val="79854B"/>
                </a:solidFill>
                <a:ea typeface="DejaVu Sans" pitchFamily="34" charset="2"/>
                <a:cs typeface="DejaVu Sans" pitchFamily="34" charset="2"/>
              </a:rPr>
              <a:t>TAREA:</a:t>
            </a:r>
          </a:p>
        </p:txBody>
      </p:sp>
      <p:sp>
        <p:nvSpPr>
          <p:cNvPr id="25603" name="3 CuadroTexto"/>
          <p:cNvSpPr txBox="1">
            <a:spLocks noChangeArrowheads="1"/>
          </p:cNvSpPr>
          <p:nvPr/>
        </p:nvSpPr>
        <p:spPr bwMode="auto">
          <a:xfrm>
            <a:off x="2874963" y="488950"/>
            <a:ext cx="4962525" cy="436563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600" b="1">
                <a:ea typeface="DejaVu Sans" pitchFamily="34" charset="2"/>
                <a:cs typeface="DejaVu Sans" pitchFamily="34" charset="2"/>
                <a:hlinkClick r:id="rId2"/>
              </a:rPr>
              <a:t>CONSTRUIR UN </a:t>
            </a:r>
            <a:r>
              <a:rPr lang="es-ES" sz="2500" b="1">
                <a:ea typeface="DejaVu Sans" pitchFamily="34" charset="2"/>
                <a:cs typeface="DejaVu Sans" pitchFamily="34" charset="2"/>
                <a:hlinkClick r:id="rId2"/>
              </a:rPr>
              <a:t>CARTEL DIGITAL</a:t>
            </a:r>
            <a:endParaRPr lang="es-ES" sz="2500" b="1">
              <a:ea typeface="DejaVu Sans" pitchFamily="34" charset="2"/>
              <a:cs typeface="DejaVu Sans" pitchFamily="34" charset="2"/>
            </a:endParaRPr>
          </a:p>
        </p:txBody>
      </p:sp>
      <p:sp>
        <p:nvSpPr>
          <p:cNvPr id="25604" name="6 CuadroTexto"/>
          <p:cNvSpPr txBox="1">
            <a:spLocks noChangeArrowheads="1"/>
          </p:cNvSpPr>
          <p:nvPr/>
        </p:nvSpPr>
        <p:spPr bwMode="auto">
          <a:xfrm>
            <a:off x="195263" y="1012825"/>
            <a:ext cx="8428037" cy="3446463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b="1">
                <a:ea typeface="DejaVu Sans" pitchFamily="34" charset="2"/>
                <a:cs typeface="DejaVu Sans" pitchFamily="34" charset="2"/>
              </a:rPr>
              <a:t>ACTIVIDAD 1: </a:t>
            </a:r>
            <a:r>
              <a:rPr lang="es-ES" sz="1500" b="1">
                <a:ea typeface="DejaVu Sans" pitchFamily="34" charset="2"/>
                <a:cs typeface="DejaVu Sans" pitchFamily="34" charset="2"/>
              </a:rPr>
              <a:t>¿Qué se puede hacer con la aplicación Glogster?. Empezamos a pensar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500" b="1">
              <a:ea typeface="DejaVu Sans" pitchFamily="34" charset="2"/>
              <a:cs typeface="DejaVu Sans" pitchFamily="34" charset="2"/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b="1">
                <a:ea typeface="DejaVu Sans" pitchFamily="34" charset="2"/>
                <a:cs typeface="DejaVu Sans" pitchFamily="34" charset="2"/>
              </a:rPr>
              <a:t>ACTIVIDAD  2: </a:t>
            </a:r>
            <a:r>
              <a:rPr lang="es-ES" sz="1500" b="1">
                <a:ea typeface="DejaVu Sans" pitchFamily="34" charset="2"/>
                <a:cs typeface="DejaVu Sans" pitchFamily="34" charset="2"/>
              </a:rPr>
              <a:t>Hacemos una prueba con Glogster y miramos el tutorial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500" b="1">
              <a:ea typeface="DejaVu Sans" pitchFamily="34" charset="2"/>
              <a:cs typeface="DejaVu Sans" pitchFamily="34" charset="2"/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b="1">
                <a:ea typeface="DejaVu Sans" pitchFamily="34" charset="2"/>
                <a:cs typeface="DejaVu Sans" pitchFamily="34" charset="2"/>
              </a:rPr>
              <a:t>ACTIVIDAD 3: </a:t>
            </a:r>
            <a:r>
              <a:rPr lang="es-ES" sz="1500" b="1">
                <a:ea typeface="DejaVu Sans" pitchFamily="34" charset="2"/>
                <a:cs typeface="DejaVu Sans" pitchFamily="34" charset="2"/>
              </a:rPr>
              <a:t>Buscamos imágenes, enlaces, vídeos e imágenes para el cartel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500" b="1">
              <a:ea typeface="DejaVu Sans" pitchFamily="34" charset="2"/>
              <a:cs typeface="DejaVu Sans" pitchFamily="34" charset="2"/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b="1">
                <a:ea typeface="DejaVu Sans" pitchFamily="34" charset="2"/>
                <a:cs typeface="DejaVu Sans" pitchFamily="34" charset="2"/>
              </a:rPr>
              <a:t>ACTIVIDAD 4: </a:t>
            </a:r>
            <a:r>
              <a:rPr lang="es-ES" sz="1500" b="1">
                <a:ea typeface="DejaVu Sans" pitchFamily="34" charset="2"/>
                <a:cs typeface="DejaVu Sans" pitchFamily="34" charset="2"/>
              </a:rPr>
              <a:t>Escribimos los textos del cartel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500" b="1">
              <a:ea typeface="DejaVu Sans" pitchFamily="34" charset="2"/>
              <a:cs typeface="DejaVu Sans" pitchFamily="34" charset="2"/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b="1">
                <a:ea typeface="DejaVu Sans" pitchFamily="34" charset="2"/>
                <a:cs typeface="DejaVu Sans" pitchFamily="34" charset="2"/>
              </a:rPr>
              <a:t>ACTIVIDAD 5: </a:t>
            </a:r>
            <a:r>
              <a:rPr lang="es-ES" sz="1500" b="1">
                <a:ea typeface="DejaVu Sans" pitchFamily="34" charset="2"/>
                <a:cs typeface="DejaVu Sans" pitchFamily="34" charset="2"/>
              </a:rPr>
              <a:t>Hacemos un alto en el camino para reflexionar y escribimos en nuestro </a:t>
            </a:r>
            <a:r>
              <a:rPr lang="es-ES" sz="1500" b="1">
                <a:ea typeface="DejaVu Sans" pitchFamily="34" charset="2"/>
                <a:cs typeface="DejaVu Sans" pitchFamily="34" charset="2"/>
                <a:hlinkClick r:id="rId3"/>
              </a:rPr>
              <a:t>diario de aprendizaje</a:t>
            </a:r>
            <a:endParaRPr lang="es-ES" sz="1500" b="1">
              <a:ea typeface="DejaVu Sans" pitchFamily="34" charset="2"/>
              <a:cs typeface="DejaVu Sans" pitchFamily="34" charset="2"/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b="1">
              <a:ea typeface="DejaVu Sans" pitchFamily="34" charset="2"/>
              <a:cs typeface="DejaVu Sans" pitchFamily="34" charset="2"/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b="1">
                <a:ea typeface="DejaVu Sans" pitchFamily="34" charset="2"/>
                <a:cs typeface="DejaVu Sans" pitchFamily="34" charset="2"/>
              </a:rPr>
              <a:t>ACTIVIDAD 6: </a:t>
            </a:r>
            <a:r>
              <a:rPr lang="es-ES" sz="1500" b="1">
                <a:ea typeface="DejaVu Sans" pitchFamily="34" charset="2"/>
                <a:cs typeface="DejaVu Sans" pitchFamily="34" charset="2"/>
              </a:rPr>
              <a:t>Construimos nuestro cartel en Glogster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b="1">
              <a:ea typeface="DejaVu Sans" pitchFamily="34" charset="2"/>
              <a:cs typeface="DejaVu Sans" pitchFamily="34" charset="2"/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b="1">
                <a:ea typeface="DejaVu Sans" pitchFamily="34" charset="2"/>
                <a:cs typeface="DejaVu Sans" pitchFamily="34" charset="2"/>
              </a:rPr>
              <a:t>ACTIVIDAD 7: </a:t>
            </a:r>
            <a:r>
              <a:rPr lang="es-ES" sz="1500" b="1">
                <a:ea typeface="DejaVu Sans" pitchFamily="34" charset="2"/>
                <a:cs typeface="DejaVu Sans" pitchFamily="34" charset="2"/>
              </a:rPr>
              <a:t>Mostramos nuestro cartel en clase</a:t>
            </a:r>
          </a:p>
        </p:txBody>
      </p:sp>
      <p:pic>
        <p:nvPicPr>
          <p:cNvPr id="25605" name="Picture 5" descr="C:\Documents and Settings\ir015252ag\Mis documentos\Mis imágenes\glogster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3560763"/>
            <a:ext cx="3563937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4" descr="C:\Documents and Settings\ir015252ag\Mis documentos\Mis imágenes\glogte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08288" y="4475163"/>
            <a:ext cx="2743200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26" descr="C:\Documents and Settings\ir015252ag\Mis documentos\Mis imágenes\tareas-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1027"/>
          <p:cNvSpPr txBox="1">
            <a:spLocks noChangeArrowheads="1"/>
          </p:cNvSpPr>
          <p:nvPr/>
        </p:nvSpPr>
        <p:spPr bwMode="auto">
          <a:xfrm>
            <a:off x="4267200" y="381000"/>
            <a:ext cx="487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ea typeface="DejaVu Sans" pitchFamily="34" charset="2"/>
                <a:cs typeface="DejaVu Sans" pitchFamily="34" charset="2"/>
              </a:rPr>
              <a:t>IDEAS PARA TRABAJAR EN EL AULA</a:t>
            </a:r>
          </a:p>
        </p:txBody>
      </p:sp>
      <p:sp>
        <p:nvSpPr>
          <p:cNvPr id="26628" name="Text Box 1028"/>
          <p:cNvSpPr txBox="1">
            <a:spLocks noChangeArrowheads="1"/>
          </p:cNvSpPr>
          <p:nvPr/>
        </p:nvSpPr>
        <p:spPr bwMode="auto">
          <a:xfrm>
            <a:off x="0" y="3525838"/>
            <a:ext cx="9144000" cy="1192212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ea typeface="DejaVu Sans" pitchFamily="34" charset="2"/>
                <a:cs typeface="DejaVu Sans" pitchFamily="34" charset="2"/>
              </a:rPr>
              <a:t>Proyecto: “</a:t>
            </a:r>
            <a:r>
              <a:rPr lang="es-ES" b="1">
                <a:ea typeface="DejaVu Sans" pitchFamily="34" charset="2"/>
                <a:cs typeface="DejaVu Sans" pitchFamily="34" charset="2"/>
                <a:hlinkClick r:id="rId3"/>
              </a:rPr>
              <a:t>Un billete de ida y vuelta</a:t>
            </a:r>
            <a:r>
              <a:rPr lang="es-ES" b="1">
                <a:ea typeface="DejaVu Sans" pitchFamily="34" charset="2"/>
                <a:cs typeface="DejaVu Sans" pitchFamily="34" charset="2"/>
              </a:rPr>
              <a:t>”</a:t>
            </a:r>
          </a:p>
          <a:p>
            <a:pPr algn="ctr">
              <a:spcBef>
                <a:spcPct val="50000"/>
              </a:spcBef>
            </a:pPr>
            <a:r>
              <a:rPr lang="es-ES" b="1">
                <a:ea typeface="DejaVu Sans" pitchFamily="34" charset="2"/>
                <a:cs typeface="DejaVu Sans" pitchFamily="34" charset="2"/>
              </a:rPr>
              <a:t>TAREA: </a:t>
            </a:r>
            <a:r>
              <a:rPr lang="es-ES" b="1">
                <a:ea typeface="DejaVu Sans" pitchFamily="34" charset="2"/>
                <a:cs typeface="DejaVu Sans" pitchFamily="34" charset="2"/>
                <a:hlinkClick r:id="rId4"/>
              </a:rPr>
              <a:t>Hacer un cartel digital con la aplicación GLOGSTER  </a:t>
            </a:r>
            <a:endParaRPr lang="es-ES" b="1">
              <a:ea typeface="DejaVu Sans" pitchFamily="34" charset="2"/>
              <a:cs typeface="DejaVu Sans" pitchFamily="34" charset="2"/>
            </a:endParaRPr>
          </a:p>
          <a:p>
            <a:pPr algn="ctr">
              <a:spcBef>
                <a:spcPct val="50000"/>
              </a:spcBef>
            </a:pPr>
            <a:r>
              <a:rPr lang="es-ES" b="1">
                <a:ea typeface="DejaVu Sans" pitchFamily="34" charset="2"/>
                <a:cs typeface="DejaVu Sans" pitchFamily="34" charset="2"/>
                <a:hlinkClick r:id="rId5"/>
              </a:rPr>
              <a:t>La tarea contada por las profesoras  </a:t>
            </a:r>
            <a:r>
              <a:rPr lang="es-ES" b="1">
                <a:ea typeface="DejaVu Sans" pitchFamily="34" charset="2"/>
                <a:cs typeface="DejaVu Sans" pitchFamily="34" charset="2"/>
              </a:rPr>
              <a:t>Colegio Ayalde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/>
              <a:t> TAREA: </a:t>
            </a:r>
            <a:r>
              <a:rPr lang="es-ES" sz="2200" b="1"/>
              <a:t>CREAR UNA </a:t>
            </a:r>
            <a:r>
              <a:rPr lang="es-ES" sz="2200" b="1">
                <a:solidFill>
                  <a:srgbClr val="FF0000"/>
                </a:solidFill>
              </a:rPr>
              <a:t>HISTORIA DIGITAL </a:t>
            </a:r>
            <a:endParaRPr lang="es-ES" sz="2400" b="1">
              <a:solidFill>
                <a:srgbClr val="FF0000"/>
              </a:solidFill>
            </a:endParaRPr>
          </a:p>
        </p:txBody>
      </p:sp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323850" y="836613"/>
            <a:ext cx="8482013" cy="3254375"/>
          </a:xfrm>
          <a:prstGeom prst="rect">
            <a:avLst/>
          </a:prstGeom>
          <a:solidFill>
            <a:srgbClr val="DEDBC8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854C24"/>
            </a:prstShdw>
          </a:effectLst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ES" b="1">
                <a:solidFill>
                  <a:srgbClr val="FF0000"/>
                </a:solidFill>
              </a:rPr>
              <a:t>ACTIVIDAD 1:</a:t>
            </a:r>
            <a:r>
              <a:rPr lang="es-ES" b="1"/>
              <a:t> Vemos una historia digital creada con la aplicación PhotoPeach. </a:t>
            </a:r>
            <a:r>
              <a:rPr lang="es-ES" b="1">
                <a:hlinkClick r:id="rId2"/>
              </a:rPr>
              <a:t>Cuestionario guía</a:t>
            </a:r>
            <a:endParaRPr lang="es-ES" b="1"/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s-ES" b="1">
                <a:solidFill>
                  <a:srgbClr val="FF0000"/>
                </a:solidFill>
              </a:rPr>
              <a:t>ACTIVIDAD 2:</a:t>
            </a:r>
            <a:r>
              <a:rPr lang="es-ES" b="1"/>
              <a:t> Buscamos </a:t>
            </a:r>
            <a:r>
              <a:rPr lang="es-ES" b="1">
                <a:hlinkClick r:id="rId3"/>
              </a:rPr>
              <a:t>información</a:t>
            </a:r>
            <a:r>
              <a:rPr lang="es-ES" b="1"/>
              <a:t> para la Historia digital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s-ES" b="1">
                <a:solidFill>
                  <a:srgbClr val="FF0000"/>
                </a:solidFill>
              </a:rPr>
              <a:t>ACTIVIDAD 3:</a:t>
            </a:r>
            <a:r>
              <a:rPr lang="es-ES" b="1"/>
              <a:t> Alto en el camino. Escribimos en nuestro </a:t>
            </a:r>
            <a:r>
              <a:rPr lang="es-ES" b="1">
                <a:hlinkClick r:id="rId4"/>
              </a:rPr>
              <a:t>diario de aprendizaje</a:t>
            </a:r>
            <a:endParaRPr lang="es-ES" b="1"/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s-ES" b="1">
                <a:solidFill>
                  <a:srgbClr val="FF0000"/>
                </a:solidFill>
              </a:rPr>
              <a:t>ACTIVIDAD  4:</a:t>
            </a:r>
            <a:r>
              <a:rPr lang="es-ES" b="1"/>
              <a:t> Elaboramos nuestra historia digital con la aplicación</a:t>
            </a:r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s-ES" b="1">
                <a:hlinkClick r:id="rId5"/>
              </a:rPr>
              <a:t>Tutorial</a:t>
            </a:r>
            <a:r>
              <a:rPr lang="es-ES" b="1"/>
              <a:t>, </a:t>
            </a:r>
            <a:r>
              <a:rPr lang="es-ES" b="1">
                <a:hlinkClick r:id="rId6"/>
              </a:rPr>
              <a:t>orientaciones y plantilla de evaluación</a:t>
            </a:r>
            <a:endParaRPr lang="es-ES" b="1"/>
          </a:p>
          <a:p>
            <a:pPr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s-ES" b="1">
                <a:solidFill>
                  <a:srgbClr val="FF0000"/>
                </a:solidFill>
              </a:rPr>
              <a:t>ACTIVIDAD 6:</a:t>
            </a:r>
            <a:r>
              <a:rPr lang="es-ES" b="1"/>
              <a:t> Mostramos nuestra historia digital a los compañeros de clase. </a:t>
            </a:r>
            <a:r>
              <a:rPr lang="es-ES" b="1">
                <a:hlinkClick r:id="rId7"/>
              </a:rPr>
              <a:t>Plantilla de evaluación</a:t>
            </a:r>
            <a:endParaRPr lang="es-ES" b="1"/>
          </a:p>
        </p:txBody>
      </p:sp>
      <p:pic>
        <p:nvPicPr>
          <p:cNvPr id="27652" name="Picture 7" descr="explotacion_infantil_0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4663" y="3860800"/>
            <a:ext cx="4224337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32" name="Text Box 8"/>
          <p:cNvSpPr txBox="1">
            <a:spLocks noChangeArrowheads="1"/>
          </p:cNvSpPr>
          <p:nvPr/>
        </p:nvSpPr>
        <p:spPr bwMode="auto">
          <a:xfrm>
            <a:off x="611188" y="4868863"/>
            <a:ext cx="3168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2400" b="1"/>
              <a:t>Explotación infantil y juvenil en la actualidad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Dibu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333500"/>
            <a:ext cx="89820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8" descr="100_0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60350"/>
            <a:ext cx="41529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395288" y="4221163"/>
            <a:ext cx="41767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/>
              <a:t>“</a:t>
            </a:r>
            <a:r>
              <a:rPr lang="es-ES" sz="2400">
                <a:hlinkClick r:id="rId4"/>
              </a:rPr>
              <a:t>Tenemos que abrir los ojos</a:t>
            </a:r>
            <a:r>
              <a:rPr lang="es-ES" sz="2400"/>
              <a:t>”</a:t>
            </a:r>
          </a:p>
          <a:p>
            <a:pPr>
              <a:spcBef>
                <a:spcPct val="50000"/>
              </a:spcBef>
            </a:pPr>
            <a:r>
              <a:rPr lang="es-ES" sz="2400"/>
              <a:t>Yordan Arroyo 2º A</a:t>
            </a:r>
          </a:p>
          <a:p>
            <a:pPr>
              <a:spcBef>
                <a:spcPct val="50000"/>
              </a:spcBef>
            </a:pPr>
            <a:r>
              <a:rPr lang="es-ES" sz="2400"/>
              <a:t>Instituto de Astrabudua</a:t>
            </a:r>
          </a:p>
        </p:txBody>
      </p:sp>
      <p:pic>
        <p:nvPicPr>
          <p:cNvPr id="28677" name="Picture 5" descr="trabajo-infantil-minas-de-carbon-india-dzhaintiya-hills-en-la-india-nororienta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260350"/>
            <a:ext cx="46577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Otras ideas</a:t>
            </a:r>
          </a:p>
        </p:txBody>
      </p:sp>
      <p:pic>
        <p:nvPicPr>
          <p:cNvPr id="29699" name="Picture 7" descr="bright-ide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916113"/>
            <a:ext cx="66976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Line 8"/>
          <p:cNvSpPr>
            <a:spLocks noChangeShapeType="1"/>
          </p:cNvSpPr>
          <p:nvPr/>
        </p:nvSpPr>
        <p:spPr bwMode="auto">
          <a:xfrm>
            <a:off x="2700338" y="1268413"/>
            <a:ext cx="3527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608513" y="1700213"/>
            <a:ext cx="453548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CC0000"/>
                </a:solidFill>
              </a:rPr>
              <a:t>Curso 2010-2011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b="1"/>
              <a:t>Colegio </a:t>
            </a:r>
            <a:r>
              <a:rPr lang="es-ES" b="1">
                <a:hlinkClick r:id="rId2"/>
              </a:rPr>
              <a:t>Ayalde </a:t>
            </a:r>
            <a:r>
              <a:rPr lang="es-ES" b="1"/>
              <a:t>4º ESO</a:t>
            </a:r>
          </a:p>
          <a:p>
            <a:pPr>
              <a:spcBef>
                <a:spcPct val="50000"/>
              </a:spcBef>
            </a:pPr>
            <a:r>
              <a:rPr lang="es-ES" b="1"/>
              <a:t>Proyecto: </a:t>
            </a:r>
            <a:r>
              <a:rPr lang="es-ES" b="1">
                <a:hlinkClick r:id="rId3"/>
              </a:rPr>
              <a:t>Un billete de ida y vuelta</a:t>
            </a:r>
            <a:endParaRPr lang="es-ES" b="1"/>
          </a:p>
          <a:p>
            <a:pPr>
              <a:spcBef>
                <a:spcPct val="50000"/>
              </a:spcBef>
            </a:pPr>
            <a:endParaRPr lang="es-ES" b="1"/>
          </a:p>
          <a:p>
            <a:pPr>
              <a:spcBef>
                <a:spcPct val="50000"/>
              </a:spcBef>
            </a:pPr>
            <a:endParaRPr lang="es-ES" b="1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</a:pPr>
            <a:r>
              <a:rPr lang="es-ES" b="1">
                <a:solidFill>
                  <a:srgbClr val="CC0000"/>
                </a:solidFill>
              </a:rPr>
              <a:t>Curso 2011-2012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b="1">
                <a:hlinkClick r:id="rId4"/>
              </a:rPr>
              <a:t>Instituto de Astrabudua </a:t>
            </a:r>
            <a:r>
              <a:rPr lang="es-ES" b="1"/>
              <a:t>1ª ESO</a:t>
            </a:r>
          </a:p>
          <a:p>
            <a:pPr>
              <a:spcBef>
                <a:spcPct val="50000"/>
              </a:spcBef>
            </a:pPr>
            <a:r>
              <a:rPr lang="es-ES" b="1"/>
              <a:t>Proyecto : </a:t>
            </a:r>
            <a:r>
              <a:rPr lang="es-ES" b="1">
                <a:hlinkClick r:id="rId5"/>
              </a:rPr>
              <a:t>Haití llora</a:t>
            </a:r>
            <a:endParaRPr lang="es-ES" b="1"/>
          </a:p>
          <a:p>
            <a:pPr>
              <a:spcBef>
                <a:spcPct val="50000"/>
              </a:spcBef>
            </a:pPr>
            <a:endParaRPr lang="es-ES" b="1"/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b="1">
                <a:hlinkClick r:id="rId6"/>
              </a:rPr>
              <a:t>Artaza-Romo institutua </a:t>
            </a:r>
            <a:r>
              <a:rPr lang="es-ES" b="1"/>
              <a:t>DBH-ko 2. maila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ES" b="1"/>
              <a:t>Proiektua: </a:t>
            </a:r>
            <a:r>
              <a:rPr lang="es-ES" b="1">
                <a:hlinkClick r:id="rId7"/>
              </a:rPr>
              <a:t>Joan eta etorriko bidaia</a:t>
            </a:r>
            <a:endParaRPr lang="es-ES" b="1"/>
          </a:p>
          <a:p>
            <a:pPr>
              <a:spcBef>
                <a:spcPct val="50000"/>
              </a:spcBef>
            </a:pPr>
            <a:endParaRPr lang="es-ES" b="1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95288" y="476250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/>
              <a:t>PROYECTOS LLEVADOS AL AULA</a:t>
            </a:r>
          </a:p>
        </p:txBody>
      </p:sp>
      <p:pic>
        <p:nvPicPr>
          <p:cNvPr id="30724" name="Picture 5" descr="nuevas_tecnologia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412875"/>
            <a:ext cx="4500563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Line 6"/>
          <p:cNvSpPr>
            <a:spLocks noChangeShapeType="1"/>
          </p:cNvSpPr>
          <p:nvPr/>
        </p:nvSpPr>
        <p:spPr bwMode="auto">
          <a:xfrm flipV="1">
            <a:off x="0" y="1125538"/>
            <a:ext cx="914400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s-ES" b="1"/>
          </a:p>
        </p:txBody>
      </p:sp>
      <p:cxnSp>
        <p:nvCxnSpPr>
          <p:cNvPr id="30726" name="6 Conector recto"/>
          <p:cNvCxnSpPr>
            <a:cxnSpLocks noChangeShapeType="1"/>
          </p:cNvCxnSpPr>
          <p:nvPr/>
        </p:nvCxnSpPr>
        <p:spPr bwMode="auto">
          <a:xfrm>
            <a:off x="4572000" y="3429000"/>
            <a:ext cx="4572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23850" y="4941888"/>
            <a:ext cx="3781425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FF0000"/>
                </a:solidFill>
              </a:rPr>
              <a:t>Curso 2012-2013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s-ES" b="1">
                <a:hlinkClick r:id="rId4"/>
              </a:rPr>
              <a:t>Instituto de Astrabudua</a:t>
            </a:r>
            <a:r>
              <a:rPr lang="es-ES" b="1"/>
              <a:t> 2º ESO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ES" b="1"/>
              <a:t>Proyecto:</a:t>
            </a:r>
            <a:r>
              <a:rPr lang="es-ES" b="1">
                <a:solidFill>
                  <a:srgbClr val="FF0000"/>
                </a:solidFill>
              </a:rPr>
              <a:t> </a:t>
            </a:r>
            <a:r>
              <a:rPr lang="es-ES" b="1"/>
              <a:t>“</a:t>
            </a:r>
            <a:r>
              <a:rPr lang="es-ES" b="1">
                <a:hlinkClick r:id="rId9"/>
              </a:rPr>
              <a:t>El trabajo infantil y juvenil ayer y hoy</a:t>
            </a:r>
            <a:r>
              <a:rPr lang="es-ES" b="1"/>
              <a:t>”</a:t>
            </a:r>
          </a:p>
          <a:p>
            <a:pPr>
              <a:spcBef>
                <a:spcPct val="50000"/>
              </a:spcBef>
            </a:pPr>
            <a:endParaRPr lang="es-E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629025"/>
            <a:ext cx="28289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219200"/>
            <a:ext cx="46196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52600"/>
            <a:ext cx="411638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1174750" y="898525"/>
            <a:ext cx="7358063" cy="452438"/>
          </a:xfrm>
          <a:prstGeom prst="rect">
            <a:avLst/>
          </a:prstGeom>
          <a:solidFill>
            <a:srgbClr val="679D3B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bg1"/>
                </a:solidFill>
                <a:ea typeface="DejaVu Sans" pitchFamily="34" charset="2"/>
                <a:cs typeface="DejaVu Sans" pitchFamily="34" charset="2"/>
              </a:rPr>
              <a:t> </a:t>
            </a:r>
            <a:r>
              <a:rPr lang="es-ES" sz="2400" b="1">
                <a:solidFill>
                  <a:srgbClr val="FFF0AF"/>
                </a:solidFill>
                <a:ea typeface="DejaVu Sans" pitchFamily="34" charset="2"/>
                <a:cs typeface="DejaVu Sans" pitchFamily="34" charset="2"/>
              </a:rPr>
              <a:t>TAREA:</a:t>
            </a:r>
            <a:r>
              <a:rPr lang="es-ES" sz="2400" b="1">
                <a:solidFill>
                  <a:schemeClr val="bg1"/>
                </a:solidFill>
                <a:ea typeface="DejaVu Sans" pitchFamily="34" charset="2"/>
                <a:cs typeface="DejaVu Sans" pitchFamily="34" charset="2"/>
              </a:rPr>
              <a:t> ELABORAR UNA LÍNEA DEL TIEMPO</a:t>
            </a:r>
            <a:endParaRPr lang="es-ES" sz="2800" b="1">
              <a:solidFill>
                <a:schemeClr val="bg1"/>
              </a:solidFill>
              <a:ea typeface="DejaVu Sans" pitchFamily="34" charset="2"/>
              <a:cs typeface="DejaVu Sans" pitchFamily="34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http://guiapracticadelpmp.com/wp-content/uploads/2010/04/planificacion-de-proyect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0" y="0"/>
            <a:ext cx="9324975" cy="1739900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600" b="1"/>
              <a:t>HERRAMIENTAS PARA LA PLANIFICACIÓN Y REFLEXIÓN DEL TRABAJO EN EL AULA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4 CuadroTexto"/>
          <p:cNvSpPr txBox="1">
            <a:spLocks noChangeArrowheads="1"/>
          </p:cNvSpPr>
          <p:nvPr/>
        </p:nvSpPr>
        <p:spPr bwMode="auto">
          <a:xfrm>
            <a:off x="539750" y="3860800"/>
            <a:ext cx="42846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cs typeface="Arial" charset="0"/>
              </a:rPr>
              <a:t>HERRAMIENTAS QUE AYUDAN AL ALUMNO-A  A PLANIFICAR SU TRABAJO</a:t>
            </a:r>
          </a:p>
        </p:txBody>
      </p:sp>
      <p:pic>
        <p:nvPicPr>
          <p:cNvPr id="32771" name="Picture 7" descr="mardelibr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33375"/>
            <a:ext cx="424815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9" descr="ANd9GcS9cEjTbsf1sJqUEfGNEkhFxns7E9UMFIurmPc5HllntUft7UF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5800" y="3068638"/>
            <a:ext cx="308610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11" descr="2012-07-12_23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6275" y="476250"/>
            <a:ext cx="465772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179388" y="3284538"/>
            <a:ext cx="4537075" cy="244951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396875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/>
              <a:t>DOCUMENTO DEL ALUMNO-A  AL INICIAR UNA INVESTIGACIÓN</a:t>
            </a:r>
          </a:p>
        </p:txBody>
      </p:sp>
      <p:graphicFrame>
        <p:nvGraphicFramePr>
          <p:cNvPr id="39955" name="Group 19"/>
          <p:cNvGraphicFramePr>
            <a:graphicFrameLocks noGrp="1"/>
          </p:cNvGraphicFramePr>
          <p:nvPr/>
        </p:nvGraphicFramePr>
        <p:xfrm>
          <a:off x="2743200" y="1600200"/>
          <a:ext cx="6096000" cy="3865563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584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La(s) pregunta(s) que investigaré: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 datos que recogeré: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 método de recolección de datos: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B3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¿Quién hará...?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¿Qué?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B3"/>
                    </a:solidFill>
                  </a:tcPr>
                </a:tc>
              </a:tr>
              <a:tr h="1016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¿Cómo esta investigación llevará el proyecto-secuencia didáctica al siguiente paso?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810" name="Picture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27432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396875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/>
              <a:t>INFORME DE PROGRESO DESPUÉS DE UNA INVESTIGACIÓN</a:t>
            </a:r>
          </a:p>
        </p:txBody>
      </p:sp>
      <p:graphicFrame>
        <p:nvGraphicFramePr>
          <p:cNvPr id="40984" name="Group 24"/>
          <p:cNvGraphicFramePr>
            <a:graphicFrameLocks noGrp="1"/>
          </p:cNvGraphicFramePr>
          <p:nvPr/>
        </p:nvGraphicFramePr>
        <p:xfrm>
          <a:off x="2819400" y="1143000"/>
          <a:ext cx="6096000" cy="5508625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PROYECTO-SECUENCIA DIDÁCTICA: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ALUMNO(S):                                                                       FECHA: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B3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 investigado: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B3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 seguido los siguientes pasos: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B3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 descubierto: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B3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 aprendido a hacer lo siguiente: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B3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 descubierto: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B3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 aprendido a hacer lo siguiente: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B3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Como resultado de mi investigación, creo que deberíamos cambiar lo siguiente del proyecto-secuencia didáctica: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B3"/>
                    </a:solidFill>
                  </a:tcPr>
                </a:tc>
              </a:tr>
            </a:tbl>
          </a:graphicData>
        </a:graphic>
      </p:graphicFrame>
      <p:pic>
        <p:nvPicPr>
          <p:cNvPr id="34839" name="Picture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5600"/>
            <a:ext cx="27432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8229600" cy="396875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/>
              <a:t>DOCUMENTO DEL ALUMNO-A  AL INICIAR UN PRODUCTO</a:t>
            </a:r>
          </a:p>
        </p:txBody>
      </p:sp>
      <p:graphicFrame>
        <p:nvGraphicFramePr>
          <p:cNvPr id="42006" name="Group 22"/>
          <p:cNvGraphicFramePr>
            <a:graphicFrameLocks noGrp="1"/>
          </p:cNvGraphicFramePr>
          <p:nvPr/>
        </p:nvGraphicFramePr>
        <p:xfrm>
          <a:off x="2590800" y="1600200"/>
          <a:ext cx="6096000" cy="4727575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PROYECTO-SECUENCIA DIDÁCTICA: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ALUMNO(S):                                                           FECHA: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B3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¿Qué producto quiero/queremos construir?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B3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¿Qué investigación necesito/necesitamos realizar?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B3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¿Cuáles son mis/nuestras responsabilidades en este producto?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B3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Espero/esperamos aprender lo siguiente al trabajar en este producto: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B3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Necesito/necesitamos demostrar lo que hemos aprendido haciendo: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B3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Completaré/completaremos el producto haciendo: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B4D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B3"/>
                    </a:solidFill>
                  </a:tcPr>
                </a:tc>
              </a:tr>
            </a:tbl>
          </a:graphicData>
        </a:graphic>
      </p:graphicFrame>
      <p:pic>
        <p:nvPicPr>
          <p:cNvPr id="35861" name="Picture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0"/>
            <a:ext cx="23685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CuadroTexto"/>
          <p:cNvSpPr txBox="1">
            <a:spLocks noChangeArrowheads="1"/>
          </p:cNvSpPr>
          <p:nvPr/>
        </p:nvSpPr>
        <p:spPr bwMode="auto">
          <a:xfrm>
            <a:off x="468313" y="333375"/>
            <a:ext cx="7848600" cy="1554163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3200" b="1">
                <a:cs typeface="Arial" charset="0"/>
                <a:hlinkClick r:id="rId2"/>
              </a:rPr>
              <a:t>LISTAS DE CONTROL</a:t>
            </a:r>
            <a:r>
              <a:rPr lang="es-ES" sz="3200" b="1">
                <a:cs typeface="Arial" charset="0"/>
              </a:rPr>
              <a:t>: </a:t>
            </a:r>
          </a:p>
          <a:p>
            <a:r>
              <a:rPr lang="es-ES" sz="3200" b="1">
                <a:cs typeface="Arial" charset="0"/>
              </a:rPr>
              <a:t>HERRAMIENTAS PARA PLANIFICAR Y EVALUAR</a:t>
            </a:r>
          </a:p>
        </p:txBody>
      </p:sp>
      <p:pic>
        <p:nvPicPr>
          <p:cNvPr id="36867" name="Picture 6" descr="Planificar-un-proyecto-1024x6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565400"/>
            <a:ext cx="465772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8" descr="examen_fina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2708275"/>
            <a:ext cx="4000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46" name="Group 38"/>
          <p:cNvGraphicFramePr>
            <a:graphicFrameLocks noGrp="1"/>
          </p:cNvGraphicFramePr>
          <p:nvPr/>
        </p:nvGraphicFramePr>
        <p:xfrm>
          <a:off x="900113" y="1484313"/>
          <a:ext cx="7561262" cy="4175125"/>
        </p:xfrm>
        <a:graphic>
          <a:graphicData uri="http://schemas.openxmlformats.org/drawingml/2006/table">
            <a:tbl>
              <a:tblPr/>
              <a:tblGrid>
                <a:gridCol w="6100762"/>
                <a:gridCol w="481013"/>
                <a:gridCol w="481012"/>
                <a:gridCol w="498475"/>
              </a:tblGrid>
              <a:tr h="11049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PLANTILLA PARA PLANIFICAR Y  EVALUAR  UNA  OBRA DE ARTE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Alumno-a: 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1                  2                3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6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Antes ha habido una información sobre el tema que se va a plasmar en la obra de arte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 obra de arte es creativa e imaginativa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 obra de arte tiene título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Se hace una pequeña descripción de la obra (10 líneas)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 técnica utilizada es adecuada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924" name="Rectangle 1"/>
          <p:cNvSpPr>
            <a:spLocks noChangeArrowheads="1"/>
          </p:cNvSpPr>
          <p:nvPr/>
        </p:nvSpPr>
        <p:spPr bwMode="auto">
          <a:xfrm>
            <a:off x="827088" y="5876925"/>
            <a:ext cx="936625" cy="6477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buFontTx/>
              <a:buAutoNum type="arabicPeriod"/>
            </a:pPr>
            <a:r>
              <a:rPr lang="es-ES" sz="900" b="1">
                <a:ea typeface="Times New Roman" pitchFamily="18" charset="0"/>
                <a:cs typeface="Arial" charset="0"/>
              </a:rPr>
              <a:t>Adecuado</a:t>
            </a:r>
            <a:endParaRPr lang="es-ES" sz="9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AutoNum type="arabicPeriod"/>
            </a:pPr>
            <a:r>
              <a:rPr lang="es-ES" sz="900" b="1">
                <a:ea typeface="Times New Roman" pitchFamily="18" charset="0"/>
                <a:cs typeface="Arial" charset="0"/>
              </a:rPr>
              <a:t>Suficiente</a:t>
            </a:r>
            <a:endParaRPr lang="es-ES" sz="9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>
              <a:buFontTx/>
              <a:buAutoNum type="arabicPeriod"/>
            </a:pPr>
            <a:r>
              <a:rPr lang="es-ES" sz="900" b="1">
                <a:ea typeface="Times New Roman" pitchFamily="18" charset="0"/>
                <a:cs typeface="Arial" charset="0"/>
              </a:rPr>
              <a:t>Inadecuado</a:t>
            </a:r>
            <a:endParaRPr lang="es-ES" sz="900" b="1">
              <a:latin typeface="Times New Roman" pitchFamily="18" charset="0"/>
              <a:ea typeface="Times New Roman" pitchFamily="18" charset="0"/>
              <a:cs typeface="Arial" charset="0"/>
            </a:endParaRPr>
          </a:p>
          <a:p>
            <a:pPr eaLnBrk="0" hangingPunct="0"/>
            <a:endParaRPr lang="es-ES" sz="900" b="1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7925" name="Picture 3" descr="http://t0.gstatic.com/images?q=tbn:ANd9GcRxOnVE-BCU-d8wquMAWpqPG7z0cXtFn3pDUvbx_ND1CVRxfqQ&amp;t=1&amp;usg=__4_oI9siY_RwUk9gkySqxEV0swlU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0"/>
            <a:ext cx="147637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4" name="Group 44"/>
          <p:cNvGraphicFramePr>
            <a:graphicFrameLocks noGrp="1"/>
          </p:cNvGraphicFramePr>
          <p:nvPr/>
        </p:nvGraphicFramePr>
        <p:xfrm>
          <a:off x="755650" y="1412875"/>
          <a:ext cx="7777163" cy="4519613"/>
        </p:xfrm>
        <a:graphic>
          <a:graphicData uri="http://schemas.openxmlformats.org/drawingml/2006/table">
            <a:tbl>
              <a:tblPr/>
              <a:tblGrid>
                <a:gridCol w="5976938"/>
                <a:gridCol w="593725"/>
                <a:gridCol w="595312"/>
                <a:gridCol w="611188"/>
              </a:tblGrid>
              <a:tr h="131445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Autor de la entrevista: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Persona entrevistada: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                                                                                                                                                                                1               2               3</a:t>
                      </a:r>
                      <a:endParaRPr kumimoji="0" lang="es-E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			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Aparece como título una de las respuestas del entrevistado que se quiere resaltar</a:t>
                      </a: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Tiene un texto introductorio en donde se explica en un párrafo la trayectoria vital del personaje entrevistado</a:t>
                      </a:r>
                      <a:endParaRPr kumimoji="0" lang="es-E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Señala con pocas palabras valores que el entrevistado detesta o aplaude, aficiones y gustos</a:t>
                      </a:r>
                      <a:endParaRPr kumimoji="0" lang="es-E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Las preguntas realizadas corresponden a diferentes aspectos de la vida de la persona entrevistada (Relaciones: sociedad, familia, amigos, cultura, vivienda., trabajo, vida cotidiana,...)</a:t>
                      </a:r>
                      <a:endParaRPr kumimoji="0" lang="es-E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 ha hecho una trascripción correcta de lo que ha respondido la persona entrevistada</a:t>
                      </a:r>
                      <a:endParaRPr kumimoji="0" lang="es-ES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30174" marR="3017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48" name="4 Rectángulo"/>
          <p:cNvSpPr>
            <a:spLocks noChangeArrowheads="1"/>
          </p:cNvSpPr>
          <p:nvPr/>
        </p:nvSpPr>
        <p:spPr bwMode="auto">
          <a:xfrm>
            <a:off x="1042988" y="5949950"/>
            <a:ext cx="1008062" cy="5064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7150100" algn="l"/>
                <a:tab pos="7192963" algn="l"/>
                <a:tab pos="7950200" algn="l"/>
                <a:tab pos="8093075" algn="l"/>
                <a:tab pos="8891588" algn="r"/>
              </a:tabLst>
            </a:pPr>
            <a:r>
              <a:rPr lang="es-ES" sz="900" b="1">
                <a:ea typeface="Times New Roman" pitchFamily="18" charset="0"/>
                <a:cs typeface="Arial" charset="0"/>
              </a:rPr>
              <a:t>1.- Adecuado</a:t>
            </a:r>
          </a:p>
          <a:p>
            <a:pPr eaLnBrk="0" hangingPunct="0">
              <a:tabLst>
                <a:tab pos="7150100" algn="l"/>
                <a:tab pos="7192963" algn="l"/>
                <a:tab pos="7950200" algn="l"/>
                <a:tab pos="8093075" algn="l"/>
                <a:tab pos="8891588" algn="r"/>
              </a:tabLst>
            </a:pPr>
            <a:r>
              <a:rPr lang="es-ES" sz="900" b="1">
                <a:ea typeface="Times New Roman" pitchFamily="18" charset="0"/>
                <a:cs typeface="Arial" charset="0"/>
              </a:rPr>
              <a:t>2.- Suficiente</a:t>
            </a:r>
          </a:p>
          <a:p>
            <a:pPr eaLnBrk="0" hangingPunct="0">
              <a:tabLst>
                <a:tab pos="7150100" algn="l"/>
                <a:tab pos="7192963" algn="l"/>
                <a:tab pos="7950200" algn="l"/>
                <a:tab pos="8093075" algn="l"/>
                <a:tab pos="8891588" algn="r"/>
              </a:tabLst>
            </a:pPr>
            <a:r>
              <a:rPr lang="es-ES" sz="900" b="1">
                <a:ea typeface="Times New Roman" pitchFamily="18" charset="0"/>
                <a:cs typeface="Arial" charset="0"/>
              </a:rPr>
              <a:t>3.- Inadecuado</a:t>
            </a:r>
          </a:p>
        </p:txBody>
      </p:sp>
      <p:sp>
        <p:nvSpPr>
          <p:cNvPr id="38949" name="Rectangle 1"/>
          <p:cNvSpPr>
            <a:spLocks noChangeArrowheads="1"/>
          </p:cNvSpPr>
          <p:nvPr/>
        </p:nvSpPr>
        <p:spPr bwMode="auto">
          <a:xfrm>
            <a:off x="1985963" y="1844675"/>
            <a:ext cx="48037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pPr algn="ctr" eaLnBrk="0" hangingPunct="0">
              <a:tabLst>
                <a:tab pos="7150100" algn="l"/>
                <a:tab pos="7192963" algn="l"/>
                <a:tab pos="7950200" algn="l"/>
                <a:tab pos="8093075" algn="l"/>
                <a:tab pos="8891588" algn="r"/>
              </a:tabLst>
            </a:pPr>
            <a:r>
              <a:rPr lang="es-ES" sz="1200" b="1">
                <a:ea typeface="Times New Roman" pitchFamily="18" charset="0"/>
                <a:cs typeface="Arial" charset="0"/>
              </a:rPr>
              <a:t>PLANTILLA PARA PLANIFICAR Y EVALUAR UNA  ENTREVISTA</a:t>
            </a:r>
            <a:endParaRPr lang="es-ES" sz="1200">
              <a:latin typeface="Times New Roman" pitchFamily="18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8950" name="Picture 3" descr="http://www.educ.ar/educar/site/lm/1185300789018/kbee:/educar/content/portal-content/taxonomia-recursos/recurso/d38ef3c3-0450-405d-964a-ef01d9c56f89.recurso/8bbe2e63-aec4-4ef1-aa00-486e9010d220/repo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6250" y="0"/>
            <a:ext cx="23177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CuadroTexto"/>
          <p:cNvSpPr txBox="1">
            <a:spLocks noChangeArrowheads="1"/>
          </p:cNvSpPr>
          <p:nvPr/>
        </p:nvSpPr>
        <p:spPr bwMode="auto">
          <a:xfrm>
            <a:off x="539750" y="333375"/>
            <a:ext cx="8064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cs typeface="Arial" charset="0"/>
              </a:rPr>
              <a:t>EL DIARIO DE APRENDIZAJE: UN INSTRUMENTO PARA LA  REFLEXIÓN Y AUTOEVALUACIÓN</a:t>
            </a:r>
          </a:p>
        </p:txBody>
      </p:sp>
      <p:pic>
        <p:nvPicPr>
          <p:cNvPr id="39940" name="Picture 4" descr="http://1.bp.blogspot.com/_3kX8esGY1YI/SojUNydzXAI/AAAAAAAAALw/W9PC-LEIqrM/s320/mi%2520di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636838"/>
            <a:ext cx="3313112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716463" y="1557338"/>
            <a:ext cx="3960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hlinkClick r:id="rId3"/>
              </a:rPr>
              <a:t>El diario de aprendizaje</a:t>
            </a:r>
            <a:endParaRPr lang="es-ES" b="1"/>
          </a:p>
        </p:txBody>
      </p:sp>
      <p:pic>
        <p:nvPicPr>
          <p:cNvPr id="39944" name="Picture 8" descr="017_peque%C3%B1os-vig%C3%AD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96975"/>
            <a:ext cx="4657725" cy="3105150"/>
          </a:xfrm>
          <a:prstGeom prst="rect">
            <a:avLst/>
          </a:prstGeom>
          <a:noFill/>
        </p:spPr>
      </p:pic>
      <p:pic>
        <p:nvPicPr>
          <p:cNvPr id="39946" name="Picture 10" descr="como-ensenar-a-los-alumnos-a-pensar-creativamente-universia-espa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4652963"/>
            <a:ext cx="3238500" cy="1857375"/>
          </a:xfrm>
          <a:prstGeom prst="rect">
            <a:avLst/>
          </a:prstGeom>
          <a:noFill/>
        </p:spPr>
      </p:pic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684213" y="1196975"/>
            <a:ext cx="6911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2387600" cy="3025775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s-ES" sz="2400">
              <a:latin typeface="Times New Roman" pitchFamily="18" charset="0"/>
            </a:endParaRP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457200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s-ES" sz="2400">
              <a:latin typeface="Times New Roman" pitchFamily="18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179388" y="2852738"/>
            <a:ext cx="30241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bIns="0" anchor="ctr">
            <a:spAutoFit/>
          </a:bodyPr>
          <a:lstStyle/>
          <a:p>
            <a:pPr eaLnBrk="0" hangingPunct="0">
              <a:defRPr/>
            </a:pPr>
            <a:r>
              <a:rPr lang="es-ES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 DIARIO DE APRENDIZAJE</a:t>
            </a:r>
            <a:endParaRPr lang="es-ES" sz="16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endParaRPr lang="es-ES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23850" y="3573463"/>
            <a:ext cx="3240088" cy="19431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endParaRPr lang="es-ES" sz="1100" dirty="0">
              <a:latin typeface="Times New Roman" pitchFamily="18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s-ES" sz="11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NOMBRE:</a:t>
            </a:r>
          </a:p>
          <a:p>
            <a:pPr>
              <a:spcAft>
                <a:spcPts val="1000"/>
              </a:spcAft>
              <a:defRPr/>
            </a:pPr>
            <a:endParaRPr lang="es-ES" sz="1100" b="1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s-ES" sz="11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APELLIDOS:</a:t>
            </a:r>
          </a:p>
          <a:p>
            <a:pPr>
              <a:spcAft>
                <a:spcPts val="1000"/>
              </a:spcAft>
              <a:defRPr/>
            </a:pPr>
            <a:endParaRPr lang="es-ES" sz="1100" b="1" dirty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s-ES" sz="11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CURSO:</a:t>
            </a:r>
            <a:endParaRPr lang="es-E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spcAft>
                <a:spcPts val="1000"/>
              </a:spcAft>
              <a:defRPr/>
            </a:pPr>
            <a:endParaRPr lang="es-ES" sz="1100" dirty="0">
              <a:latin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s-ES" sz="1100" dirty="0">
              <a:latin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s-ES" sz="1100" dirty="0">
              <a:latin typeface="Arial" pitchFamily="34" charset="0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284663" y="188913"/>
            <a:ext cx="4608512" cy="64087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FF">
                <a:alpha val="97000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lvl="1">
              <a:spcAft>
                <a:spcPts val="1000"/>
              </a:spcAft>
              <a:defRPr/>
            </a:pPr>
            <a:endParaRPr lang="es-ES" sz="1200" dirty="0"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1000"/>
              </a:spcAft>
              <a:defRPr/>
            </a:pPr>
            <a:r>
              <a:rPr lang="es-E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¿Qué estoy aprendiendo?</a:t>
            </a:r>
          </a:p>
          <a:p>
            <a:pPr>
              <a:spcAft>
                <a:spcPts val="1000"/>
              </a:spcAft>
              <a:defRPr/>
            </a:pPr>
            <a:endParaRPr lang="es-E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s-E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1000"/>
              </a:spcAft>
              <a:defRPr/>
            </a:pPr>
            <a:r>
              <a:rPr lang="es-E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¿Qué recursos estoy utilizando?, ¿para qué me sirven?</a:t>
            </a:r>
          </a:p>
          <a:p>
            <a:pPr>
              <a:spcAft>
                <a:spcPts val="1000"/>
              </a:spcAft>
              <a:defRPr/>
            </a:pPr>
            <a:endParaRPr lang="es-E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s-E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1000"/>
              </a:spcAft>
              <a:defRPr/>
            </a:pPr>
            <a:r>
              <a:rPr lang="es-E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¿Con quién lo estoy aprendiendo?</a:t>
            </a:r>
          </a:p>
          <a:p>
            <a:pPr>
              <a:spcAft>
                <a:spcPts val="1000"/>
              </a:spcAft>
              <a:defRPr/>
            </a:pPr>
            <a:endParaRPr lang="es-E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s-E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s-E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1000"/>
              </a:spcAft>
              <a:defRPr/>
            </a:pPr>
            <a:r>
              <a:rPr lang="es-E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¿Qué dificultades tengo?</a:t>
            </a:r>
          </a:p>
          <a:p>
            <a:pPr>
              <a:spcAft>
                <a:spcPts val="1000"/>
              </a:spcAft>
              <a:defRPr/>
            </a:pPr>
            <a:endParaRPr lang="es-E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endParaRPr lang="es-ES" sz="1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Aft>
                <a:spcPts val="1000"/>
              </a:spcAft>
              <a:defRPr/>
            </a:pPr>
            <a:r>
              <a:rPr lang="es-ES" sz="12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¿Quién me puede ayudar?</a:t>
            </a:r>
          </a:p>
          <a:p>
            <a:pPr>
              <a:defRPr/>
            </a:pPr>
            <a:endParaRPr lang="es-E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8" name="Picture 8" descr="NA0076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4076700"/>
            <a:ext cx="17716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6" descr="C:\Documents and Settings\ir015252ag\Mis documentos\Mis imágenes\tareas-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1027"/>
          <p:cNvSpPr txBox="1">
            <a:spLocks noChangeArrowheads="1"/>
          </p:cNvSpPr>
          <p:nvPr/>
        </p:nvSpPr>
        <p:spPr bwMode="auto">
          <a:xfrm>
            <a:off x="4267200" y="381000"/>
            <a:ext cx="487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/>
              <a:t>IDEAS PARA TRABAJAR EN EL AULA</a:t>
            </a:r>
          </a:p>
        </p:txBody>
      </p:sp>
      <p:sp>
        <p:nvSpPr>
          <p:cNvPr id="5124" name="Text Box 1028"/>
          <p:cNvSpPr txBox="1">
            <a:spLocks noChangeArrowheads="1"/>
          </p:cNvSpPr>
          <p:nvPr/>
        </p:nvSpPr>
        <p:spPr bwMode="auto">
          <a:xfrm>
            <a:off x="0" y="3733800"/>
            <a:ext cx="9144000" cy="1192213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hlinkClick r:id="rId3"/>
              </a:rPr>
              <a:t>Actividad inicial </a:t>
            </a:r>
            <a:r>
              <a:rPr lang="es-ES" b="1"/>
              <a:t>del Proyecto de trabajo “</a:t>
            </a:r>
            <a:r>
              <a:rPr lang="es-ES" b="1">
                <a:hlinkClick r:id="rId4"/>
              </a:rPr>
              <a:t>Un billete de ida y vuelta</a:t>
            </a:r>
            <a:r>
              <a:rPr lang="es-ES" b="1"/>
              <a:t>”</a:t>
            </a:r>
          </a:p>
          <a:p>
            <a:pPr algn="ctr">
              <a:spcBef>
                <a:spcPct val="50000"/>
              </a:spcBef>
            </a:pPr>
            <a:r>
              <a:rPr lang="es-ES" b="1">
                <a:hlinkClick r:id="rId5"/>
              </a:rPr>
              <a:t>La tarea contada por las profesoras</a:t>
            </a:r>
            <a:r>
              <a:rPr lang="es-ES" b="1"/>
              <a:t>  </a:t>
            </a:r>
            <a:r>
              <a:rPr lang="es-ES" b="1">
                <a:hlinkClick r:id="rId6"/>
              </a:rPr>
              <a:t>Línea del tiempo de una alumna</a:t>
            </a:r>
            <a:endParaRPr lang="es-ES" b="1"/>
          </a:p>
          <a:p>
            <a:pPr algn="ctr">
              <a:spcBef>
                <a:spcPct val="50000"/>
              </a:spcBef>
            </a:pPr>
            <a:r>
              <a:rPr lang="es-ES" b="1"/>
              <a:t>Colegio Ayalde</a:t>
            </a:r>
          </a:p>
        </p:txBody>
      </p:sp>
      <p:sp>
        <p:nvSpPr>
          <p:cNvPr id="5125" name="Text Box 1029"/>
          <p:cNvSpPr txBox="1">
            <a:spLocks noChangeArrowheads="1"/>
          </p:cNvSpPr>
          <p:nvPr/>
        </p:nvSpPr>
        <p:spPr bwMode="auto">
          <a:xfrm>
            <a:off x="0" y="5029200"/>
            <a:ext cx="9144000" cy="779463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hlinkClick r:id="rId7"/>
              </a:rPr>
              <a:t>Clasificación de las épocas históricas en América y el Viejo continente </a:t>
            </a:r>
            <a:endParaRPr lang="es-ES" b="1"/>
          </a:p>
          <a:p>
            <a:pPr algn="ctr">
              <a:spcBef>
                <a:spcPct val="50000"/>
              </a:spcBef>
            </a:pPr>
            <a:r>
              <a:rPr lang="es-ES" b="1"/>
              <a:t>Colegio Antonio Lizarazo (Colombia)</a:t>
            </a:r>
          </a:p>
        </p:txBody>
      </p:sp>
      <p:sp>
        <p:nvSpPr>
          <p:cNvPr id="5126" name="Text Box 1030"/>
          <p:cNvSpPr txBox="1">
            <a:spLocks noChangeArrowheads="1"/>
          </p:cNvSpPr>
          <p:nvPr/>
        </p:nvSpPr>
        <p:spPr bwMode="auto">
          <a:xfrm>
            <a:off x="0" y="5867400"/>
            <a:ext cx="9144000" cy="779463"/>
          </a:xfrm>
          <a:prstGeom prst="rect">
            <a:avLst/>
          </a:prstGeom>
          <a:solidFill>
            <a:srgbClr val="BFDDE7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hlinkClick r:id="rId8"/>
              </a:rPr>
              <a:t>Cartagena, ciudad histórica</a:t>
            </a:r>
            <a:endParaRPr lang="es-ES" b="1"/>
          </a:p>
          <a:p>
            <a:pPr algn="ctr">
              <a:spcBef>
                <a:spcPct val="50000"/>
              </a:spcBef>
            </a:pPr>
            <a:r>
              <a:rPr lang="es-ES" b="1"/>
              <a:t>Colegio Institución Educativa Benjamín Herrera (Colombia)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smtClean="0"/>
              <a:t>La importancia de las </a:t>
            </a:r>
            <a:r>
              <a:rPr lang="es-ES" sz="4000" smtClean="0">
                <a:hlinkClick r:id="rId2"/>
              </a:rPr>
              <a:t>orientaciones </a:t>
            </a:r>
            <a:r>
              <a:rPr lang="es-ES" sz="4000" smtClean="0"/>
              <a:t>en todo el proceso</a:t>
            </a:r>
          </a:p>
        </p:txBody>
      </p:sp>
      <p:pic>
        <p:nvPicPr>
          <p:cNvPr id="56325" name="Picture 5" descr="estar-perdi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2420938"/>
            <a:ext cx="5257800" cy="3676650"/>
          </a:xfrm>
          <a:prstGeom prst="rect">
            <a:avLst/>
          </a:prstGeom>
          <a:noFill/>
        </p:spPr>
      </p:pic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1042988" y="1700213"/>
            <a:ext cx="67691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Abstracci%C3%B3n+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775" y="0"/>
            <a:ext cx="2943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4427538" y="3357563"/>
            <a:ext cx="4105275" cy="10699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600" b="1">
                <a:solidFill>
                  <a:schemeClr val="bg1"/>
                </a:solidFill>
                <a:cs typeface="Arial" charset="0"/>
              </a:rPr>
              <a:t>LAS IMÁGENES UTILIZADAS EN ESTA PRESENTACIÓN, SALVO ALGUNAS PROPIAS,  HAN SIDO TOMADAS DE</a:t>
            </a:r>
            <a:r>
              <a:rPr lang="es-ES" sz="1600" b="1">
                <a:cs typeface="Arial" charset="0"/>
              </a:rPr>
              <a:t> </a:t>
            </a:r>
            <a:r>
              <a:rPr lang="es-ES" sz="1600" b="1">
                <a:cs typeface="Arial" charset="0"/>
                <a:hlinkClick r:id="rId4"/>
              </a:rPr>
              <a:t>GOOGLE IMÁGENES</a:t>
            </a:r>
            <a:endParaRPr lang="es-ES" sz="1600" b="1">
              <a:cs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24300" y="5876925"/>
            <a:ext cx="4284663" cy="396875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7819" dir="2700000" algn="ctr" rotWithShape="0">
              <a:srgbClr val="989898"/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s-ES" sz="2000" b="1" dirty="0">
                <a:solidFill>
                  <a:srgbClr val="000000"/>
                </a:solidFill>
                <a:cs typeface="Arial" charset="0"/>
              </a:rPr>
              <a:t> ANA BASTERRA COSSÍO</a:t>
            </a:r>
          </a:p>
        </p:txBody>
      </p:sp>
      <p:pic>
        <p:nvPicPr>
          <p:cNvPr id="4199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4941888"/>
            <a:ext cx="1030288" cy="170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641350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ea typeface="DejaVu Sans" pitchFamily="34" charset="2"/>
                <a:cs typeface="DejaVu Sans" pitchFamily="34" charset="2"/>
              </a:rPr>
              <a:t> TAREAS: HACER UNA PRESENTACIÓN DE DIAPOSITIVAS, SUBIRLA A </a:t>
            </a:r>
            <a:r>
              <a:rPr lang="es-ES" b="1">
                <a:ea typeface="DejaVu Sans" pitchFamily="34" charset="2"/>
                <a:cs typeface="DejaVu Sans" pitchFamily="34" charset="2"/>
                <a:hlinkClick r:id="rId2"/>
              </a:rPr>
              <a:t>SLIDESHARE</a:t>
            </a:r>
            <a:r>
              <a:rPr lang="es-ES" b="1">
                <a:ea typeface="DejaVu Sans" pitchFamily="34" charset="2"/>
                <a:cs typeface="DejaVu Sans" pitchFamily="34" charset="2"/>
              </a:rPr>
              <a:t>, Y EXPOSICIÓN ORAL EN EL AULA</a:t>
            </a:r>
          </a:p>
        </p:txBody>
      </p:sp>
      <p:pic>
        <p:nvPicPr>
          <p:cNvPr id="6147" name="Picture 3" descr="SLIDESHARE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963" y="1106488"/>
            <a:ext cx="4630737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SLIDESHARE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052513"/>
            <a:ext cx="4286250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SLIDESHARE3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30738" y="4010025"/>
            <a:ext cx="42862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SLIDESHARE4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963" y="4078288"/>
            <a:ext cx="4422775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0" y="3802063"/>
            <a:ext cx="9144000" cy="341312"/>
          </a:xfrm>
          <a:prstGeom prst="rect">
            <a:avLst/>
          </a:prstGeom>
          <a:solidFill>
            <a:srgbClr val="005476"/>
          </a:solidFill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828675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500" b="1">
                <a:solidFill>
                  <a:schemeClr val="bg1"/>
                </a:solidFill>
                <a:ea typeface="DejaVu Sans" pitchFamily="34" charset="2"/>
                <a:cs typeface="DejaVu Sans" pitchFamily="34" charset="2"/>
              </a:rPr>
              <a:t>PARA VER LAS PRESENTACIONES DE DIAPOSITIVAS </a:t>
            </a:r>
            <a:r>
              <a:rPr lang="es-ES" b="1">
                <a:solidFill>
                  <a:srgbClr val="FFCC00"/>
                </a:solidFill>
                <a:ea typeface="DejaVu Sans" pitchFamily="34" charset="2"/>
                <a:cs typeface="DejaVu Sans" pitchFamily="34" charset="2"/>
              </a:rPr>
              <a:t>HAGO CLIC</a:t>
            </a:r>
            <a:r>
              <a:rPr lang="es-ES" sz="1500" b="1">
                <a:solidFill>
                  <a:schemeClr val="bg1"/>
                </a:solidFill>
                <a:ea typeface="DejaVu Sans" pitchFamily="34" charset="2"/>
                <a:cs typeface="DejaVu Sans" pitchFamily="34" charset="2"/>
              </a:rPr>
              <a:t> SOBRE CADA UNA DE ELLAS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0" y="1208088"/>
            <a:ext cx="9144000" cy="320675"/>
          </a:xfrm>
          <a:prstGeom prst="rect">
            <a:avLst/>
          </a:prstGeom>
          <a:solidFill>
            <a:srgbClr val="D7D7F5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5F415B"/>
            </a:prstShdw>
          </a:effectLst>
        </p:spPr>
        <p:txBody>
          <a:bodyPr lIns="91420" tIns="45711" rIns="91420" bIns="4571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500" b="1">
                <a:solidFill>
                  <a:schemeClr val="bg1"/>
                </a:solidFill>
                <a:cs typeface="Arial" charset="0"/>
                <a:hlinkClick r:id="rId2"/>
              </a:rPr>
              <a:t>Investigar y elaborar una presentación de diapositivas para presentarla oralmente en el aula</a:t>
            </a:r>
            <a:endParaRPr lang="es-ES" sz="1500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7171" name="3 Imagen" descr="100_047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33738"/>
            <a:ext cx="4832350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4 Imagen" descr="100_046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2350" y="3671888"/>
            <a:ext cx="43116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6 CuadroTexto"/>
          <p:cNvSpPr txBox="1">
            <a:spLocks noChangeArrowheads="1"/>
          </p:cNvSpPr>
          <p:nvPr/>
        </p:nvSpPr>
        <p:spPr bwMode="auto">
          <a:xfrm>
            <a:off x="0" y="163513"/>
            <a:ext cx="1893888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2200" b="1">
                <a:solidFill>
                  <a:srgbClr val="00664D"/>
                </a:solidFill>
              </a:rPr>
              <a:t>TAREA:</a:t>
            </a:r>
          </a:p>
        </p:txBody>
      </p:sp>
      <p:sp>
        <p:nvSpPr>
          <p:cNvPr id="7174" name="6 CuadroTexto"/>
          <p:cNvSpPr txBox="1">
            <a:spLocks noChangeArrowheads="1"/>
          </p:cNvSpPr>
          <p:nvPr/>
        </p:nvSpPr>
        <p:spPr bwMode="auto">
          <a:xfrm>
            <a:off x="-131763" y="554038"/>
            <a:ext cx="9471026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300" b="1"/>
              <a:t> ELABORAR UNA </a:t>
            </a:r>
            <a:r>
              <a:rPr lang="es-ES" sz="1500" b="1">
                <a:solidFill>
                  <a:srgbClr val="C00000"/>
                </a:solidFill>
              </a:rPr>
              <a:t>PRESENTACIÓN DE DIAPOSITIVAS </a:t>
            </a:r>
            <a:r>
              <a:rPr lang="es-ES" sz="1300" b="1"/>
              <a:t>Y PRESENTARLA DE </a:t>
            </a:r>
            <a:r>
              <a:rPr lang="es-ES" sz="1300" b="1">
                <a:solidFill>
                  <a:srgbClr val="C00000"/>
                </a:solidFill>
              </a:rPr>
              <a:t>FORMA ORAL</a:t>
            </a:r>
          </a:p>
        </p:txBody>
      </p:sp>
      <p:sp>
        <p:nvSpPr>
          <p:cNvPr id="7175" name="7 CuadroTexto"/>
          <p:cNvSpPr txBox="1">
            <a:spLocks noChangeArrowheads="1"/>
          </p:cNvSpPr>
          <p:nvPr/>
        </p:nvSpPr>
        <p:spPr bwMode="auto">
          <a:xfrm>
            <a:off x="0" y="1665288"/>
            <a:ext cx="9144000" cy="2324100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600" b="1"/>
              <a:t>ACTIVIDAD 1: Buscar en Internet información escrita y gráfica y recogerla en fichas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500" b="1"/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600" b="1"/>
              <a:t>ACTIVIDAD 2: Buscar un vídeo para la presentación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600" b="1"/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600" b="1"/>
              <a:t>ACTIVIDAD 3: Alto en el camino para reflexionar. Escribimos en nuestro 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600" b="1">
                <a:hlinkClick r:id="rId5"/>
              </a:rPr>
              <a:t>diario de aprendizaje</a:t>
            </a:r>
            <a:endParaRPr lang="es-ES" sz="1600" b="1"/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500" b="1"/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600" b="1"/>
              <a:t>ACTIVIDAD 4: Preparar la presentación de diapositivas  y subirla a </a:t>
            </a:r>
            <a:r>
              <a:rPr lang="es-ES" sz="1600" b="1">
                <a:hlinkClick r:id="rId6"/>
              </a:rPr>
              <a:t>SlideShare</a:t>
            </a:r>
            <a:endParaRPr lang="es-ES" sz="1600" b="1"/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600" b="1"/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1600" b="1"/>
              <a:t>ACTIVIDAD 5: Exponer la presentación a los demás compañeros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6" descr="C:\Documents and Settings\ir015252ag\Mis documentos\Mis imágenes\tareas-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1027"/>
          <p:cNvSpPr txBox="1">
            <a:spLocks noChangeArrowheads="1"/>
          </p:cNvSpPr>
          <p:nvPr/>
        </p:nvSpPr>
        <p:spPr bwMode="auto">
          <a:xfrm>
            <a:off x="4267200" y="381000"/>
            <a:ext cx="487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ea typeface="DejaVu Sans" pitchFamily="34" charset="2"/>
                <a:cs typeface="DejaVu Sans" pitchFamily="34" charset="2"/>
              </a:rPr>
              <a:t>IDEAS PARA TRABAJAR EN EL AULA</a:t>
            </a:r>
          </a:p>
        </p:txBody>
      </p:sp>
      <p:sp>
        <p:nvSpPr>
          <p:cNvPr id="8196" name="Text Box 1028"/>
          <p:cNvSpPr txBox="1">
            <a:spLocks noChangeArrowheads="1"/>
          </p:cNvSpPr>
          <p:nvPr/>
        </p:nvSpPr>
        <p:spPr bwMode="auto">
          <a:xfrm>
            <a:off x="0" y="3940175"/>
            <a:ext cx="9144000" cy="1122363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ea typeface="DejaVu Sans" pitchFamily="34" charset="2"/>
                <a:cs typeface="DejaVu Sans" pitchFamily="34" charset="2"/>
              </a:rPr>
              <a:t>Proyecto: “</a:t>
            </a:r>
            <a:r>
              <a:rPr lang="es-ES" b="1">
                <a:ea typeface="DejaVu Sans" pitchFamily="34" charset="2"/>
                <a:cs typeface="DejaVu Sans" pitchFamily="34" charset="2"/>
                <a:hlinkClick r:id="rId3"/>
              </a:rPr>
              <a:t>Un billete de ida y vuelta</a:t>
            </a:r>
            <a:r>
              <a:rPr lang="es-ES" b="1">
                <a:ea typeface="DejaVu Sans" pitchFamily="34" charset="2"/>
                <a:cs typeface="DejaVu Sans" pitchFamily="34" charset="2"/>
              </a:rPr>
              <a:t>”</a:t>
            </a:r>
          </a:p>
          <a:p>
            <a:pPr algn="ctr">
              <a:spcBef>
                <a:spcPct val="50000"/>
              </a:spcBef>
            </a:pPr>
            <a:r>
              <a:rPr lang="es-ES" sz="1500" b="1">
                <a:ea typeface="DejaVu Sans" pitchFamily="34" charset="2"/>
                <a:cs typeface="DejaVu Sans" pitchFamily="34" charset="2"/>
                <a:hlinkClick r:id="rId4"/>
              </a:rPr>
              <a:t>Hacer una investigación, reflejarla en una presentación de diapositivas y exposición oral en el aula</a:t>
            </a:r>
            <a:endParaRPr lang="es-ES" sz="1500" b="1">
              <a:ea typeface="DejaVu Sans" pitchFamily="34" charset="2"/>
              <a:cs typeface="DejaVu Sans" pitchFamily="34" charset="2"/>
            </a:endParaRPr>
          </a:p>
          <a:p>
            <a:pPr algn="ctr">
              <a:spcBef>
                <a:spcPct val="50000"/>
              </a:spcBef>
            </a:pPr>
            <a:r>
              <a:rPr lang="es-ES" b="1">
                <a:ea typeface="DejaVu Sans" pitchFamily="34" charset="2"/>
                <a:cs typeface="DejaVu Sans" pitchFamily="34" charset="2"/>
                <a:hlinkClick r:id="rId5"/>
              </a:rPr>
              <a:t>Las tareas contadas por las profesoras  </a:t>
            </a:r>
            <a:r>
              <a:rPr lang="es-ES" b="1">
                <a:ea typeface="DejaVu Sans" pitchFamily="34" charset="2"/>
                <a:cs typeface="DejaVu Sans" pitchFamily="34" charset="2"/>
              </a:rPr>
              <a:t>Colegio Ayalde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209800"/>
            <a:ext cx="5257800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594100" y="1658938"/>
            <a:ext cx="3455988" cy="1358900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900" b="1">
                <a:cs typeface="Arial" charset="0"/>
              </a:rPr>
              <a:t>Tareas:</a:t>
            </a:r>
          </a:p>
          <a:p>
            <a:pPr algn="ctr">
              <a:spcBef>
                <a:spcPct val="50000"/>
              </a:spcBef>
            </a:pPr>
            <a:r>
              <a:rPr lang="es-ES" sz="1600" b="1">
                <a:cs typeface="Arial" charset="0"/>
              </a:rPr>
              <a:t>Escribir un </a:t>
            </a:r>
            <a:r>
              <a:rPr lang="es-ES" b="1">
                <a:cs typeface="Arial" charset="0"/>
                <a:hlinkClick r:id="rId4"/>
              </a:rPr>
              <a:t>relato</a:t>
            </a:r>
            <a:r>
              <a:rPr lang="es-ES" sz="1600" b="1">
                <a:cs typeface="Arial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s-ES" sz="1600" b="1">
                <a:cs typeface="Arial" charset="0"/>
              </a:rPr>
              <a:t>Escribir un </a:t>
            </a:r>
            <a:r>
              <a:rPr lang="es-ES" b="1">
                <a:cs typeface="Arial" charset="0"/>
                <a:hlinkClick r:id="rId5"/>
              </a:rPr>
              <a:t>artículo de opinión</a:t>
            </a:r>
            <a:endParaRPr lang="es-ES" b="1">
              <a:cs typeface="Arial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22098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133600" y="3657600"/>
            <a:ext cx="1676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>
                <a:solidFill>
                  <a:srgbClr val="7A140C"/>
                </a:solidFill>
                <a:cs typeface="Arial" charset="0"/>
              </a:rPr>
              <a:t>Saber ponerse en la piel </a:t>
            </a:r>
            <a:r>
              <a:rPr lang="es-ES" sz="2000" b="1">
                <a:cs typeface="Arial" charset="0"/>
              </a:rPr>
              <a:t>de diferentes personas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52400" y="5791200"/>
            <a:ext cx="2979738" cy="366713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cs typeface="Arial" charset="0"/>
                <a:hlinkClick r:id="rId7"/>
              </a:rPr>
              <a:t>Relatos de las alumnas</a:t>
            </a:r>
            <a:endParaRPr lang="es-ES" b="1">
              <a:cs typeface="Arial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275" y="3933825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Text Box 10"/>
          <p:cNvSpPr txBox="1">
            <a:spLocks noChangeArrowheads="1"/>
          </p:cNvSpPr>
          <p:nvPr/>
        </p:nvSpPr>
        <p:spPr bwMode="auto">
          <a:xfrm>
            <a:off x="5791200" y="5638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2F4D71"/>
            </a:prstShdw>
          </a:effectLst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>
                <a:cs typeface="Arial" charset="0"/>
              </a:rPr>
              <a:t>Pienso como...</a:t>
            </a:r>
          </a:p>
        </p:txBody>
      </p:sp>
      <p:sp>
        <p:nvSpPr>
          <p:cNvPr id="9226" name="Text Box 11"/>
          <p:cNvSpPr txBox="1">
            <a:spLocks noChangeArrowheads="1"/>
          </p:cNvSpPr>
          <p:nvPr/>
        </p:nvSpPr>
        <p:spPr bwMode="auto">
          <a:xfrm>
            <a:off x="4211638" y="6096000"/>
            <a:ext cx="4703762" cy="366713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b="1">
                <a:cs typeface="Arial" charset="0"/>
                <a:hlinkClick r:id="rId9"/>
              </a:rPr>
              <a:t>Artículos de opinión de las alumnas</a:t>
            </a:r>
            <a:endParaRPr lang="es-ES" b="1">
              <a:cs typeface="Arial" charset="0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4492625" y="552450"/>
            <a:ext cx="465137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algn="ctr" defTabSz="828675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2500" b="1">
                <a:ea typeface="DejaVu Sans" pitchFamily="34" charset="2"/>
                <a:cs typeface="DejaVu Sans" pitchFamily="34" charset="2"/>
              </a:rPr>
              <a:t>SOBRE LA GUERRA CIVIL ESPAÑOLA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CuadroTexto"/>
          <p:cNvSpPr txBox="1">
            <a:spLocks noChangeArrowheads="1"/>
          </p:cNvSpPr>
          <p:nvPr/>
        </p:nvSpPr>
        <p:spPr bwMode="auto">
          <a:xfrm>
            <a:off x="0" y="358775"/>
            <a:ext cx="9144000" cy="495300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pPr algn="ctr"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sz="2900" b="1">
                <a:ea typeface="DejaVu Sans" pitchFamily="34" charset="2"/>
                <a:cs typeface="DejaVu Sans" pitchFamily="34" charset="2"/>
              </a:rPr>
              <a:t>TAREA: </a:t>
            </a:r>
            <a:r>
              <a:rPr lang="es-ES" sz="1500" b="1">
                <a:ea typeface="DejaVu Sans" pitchFamily="34" charset="2"/>
                <a:cs typeface="DejaVu Sans" pitchFamily="34" charset="2"/>
                <a:hlinkClick r:id="rId2"/>
              </a:rPr>
              <a:t>ESCRIBIR</a:t>
            </a:r>
            <a:r>
              <a:rPr lang="es-ES" sz="1500" b="1">
                <a:ea typeface="DejaVu Sans" pitchFamily="34" charset="2"/>
                <a:cs typeface="DejaVu Sans" pitchFamily="34" charset="2"/>
              </a:rPr>
              <a:t> UN </a:t>
            </a:r>
            <a:r>
              <a:rPr lang="es-ES" sz="2500" b="1">
                <a:ea typeface="DejaVu Sans" pitchFamily="34" charset="2"/>
                <a:cs typeface="DejaVu Sans" pitchFamily="34" charset="2"/>
              </a:rPr>
              <a:t>RELATO</a:t>
            </a:r>
            <a:r>
              <a:rPr lang="es-ES" sz="1500" b="1">
                <a:ea typeface="DejaVu Sans" pitchFamily="34" charset="2"/>
                <a:cs typeface="DejaVu Sans" pitchFamily="34" charset="2"/>
              </a:rPr>
              <a:t> Y LEERLO EN VOZ ALTA EN EL AULA</a:t>
            </a:r>
          </a:p>
        </p:txBody>
      </p:sp>
      <p:sp>
        <p:nvSpPr>
          <p:cNvPr id="10243" name="2 CuadroTexto"/>
          <p:cNvSpPr txBox="1">
            <a:spLocks noChangeArrowheads="1"/>
          </p:cNvSpPr>
          <p:nvPr/>
        </p:nvSpPr>
        <p:spPr bwMode="auto">
          <a:xfrm>
            <a:off x="457200" y="1077913"/>
            <a:ext cx="8294688" cy="2197100"/>
          </a:xfrm>
          <a:prstGeom prst="rect">
            <a:avLst/>
          </a:prstGeom>
          <a:solidFill>
            <a:srgbClr val="FFEBB3"/>
          </a:solidFill>
          <a:ln w="9525">
            <a:noFill/>
            <a:miter lim="800000"/>
            <a:headEnd/>
            <a:tailEnd/>
          </a:ln>
        </p:spPr>
        <p:txBody>
          <a:bodyPr lIns="82936" tIns="41469" rIns="82936" bIns="41469">
            <a:spAutoFit/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b="1">
                <a:ea typeface="DejaVu Sans" pitchFamily="34" charset="2"/>
                <a:cs typeface="DejaVu Sans" pitchFamily="34" charset="2"/>
              </a:rPr>
              <a:t>ACTIVIDAD 1:  </a:t>
            </a:r>
            <a:r>
              <a:rPr lang="es-ES" sz="1600" b="1">
                <a:ea typeface="DejaVu Sans" pitchFamily="34" charset="2"/>
                <a:cs typeface="DejaVu Sans" pitchFamily="34" charset="2"/>
              </a:rPr>
              <a:t>Escribimos un relato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500" b="1">
              <a:ea typeface="DejaVu Sans" pitchFamily="34" charset="2"/>
              <a:cs typeface="DejaVu Sans" pitchFamily="34" charset="2"/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b="1">
                <a:ea typeface="DejaVu Sans" pitchFamily="34" charset="2"/>
                <a:cs typeface="DejaVu Sans" pitchFamily="34" charset="2"/>
              </a:rPr>
              <a:t>ACTIVIDAD  2:  </a:t>
            </a:r>
            <a:r>
              <a:rPr lang="es-ES" sz="1600" b="1">
                <a:ea typeface="DejaVu Sans" pitchFamily="34" charset="2"/>
                <a:cs typeface="DejaVu Sans" pitchFamily="34" charset="2"/>
              </a:rPr>
              <a:t>Hacemos un alto en el camino para reflexionar. Escribimos en nuestro </a:t>
            </a:r>
            <a:r>
              <a:rPr lang="es-ES" sz="1600" b="1">
                <a:ea typeface="DejaVu Sans" pitchFamily="34" charset="2"/>
                <a:cs typeface="DejaVu Sans" pitchFamily="34" charset="2"/>
                <a:hlinkClick r:id="rId3"/>
              </a:rPr>
              <a:t>diario de aprendizaje</a:t>
            </a:r>
            <a:endParaRPr lang="es-ES" sz="1600" b="1">
              <a:ea typeface="DejaVu Sans" pitchFamily="34" charset="2"/>
              <a:cs typeface="DejaVu Sans" pitchFamily="34" charset="2"/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500" b="1">
              <a:ea typeface="DejaVu Sans" pitchFamily="34" charset="2"/>
              <a:cs typeface="DejaVu Sans" pitchFamily="34" charset="2"/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b="1">
                <a:ea typeface="DejaVu Sans" pitchFamily="34" charset="2"/>
                <a:cs typeface="DejaVu Sans" pitchFamily="34" charset="2"/>
              </a:rPr>
              <a:t>ACTIVIDAD 3:  </a:t>
            </a:r>
            <a:r>
              <a:rPr lang="es-ES" sz="1600" b="1">
                <a:ea typeface="DejaVu Sans" pitchFamily="34" charset="2"/>
                <a:cs typeface="DejaVu Sans" pitchFamily="34" charset="2"/>
              </a:rPr>
              <a:t>Revisamos el borrador y escribimos el relato definitivo y lo subimos a ISSUU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s-ES" sz="1500" b="1">
              <a:ea typeface="DejaVu Sans" pitchFamily="34" charset="2"/>
              <a:cs typeface="DejaVu Sans" pitchFamily="34" charset="2"/>
            </a:endParaRP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s-ES" b="1">
                <a:ea typeface="DejaVu Sans" pitchFamily="34" charset="2"/>
                <a:cs typeface="DejaVu Sans" pitchFamily="34" charset="2"/>
              </a:rPr>
              <a:t>ACTIVIDAD 4:  </a:t>
            </a:r>
            <a:r>
              <a:rPr lang="es-ES" sz="1600" b="1">
                <a:ea typeface="DejaVu Sans" pitchFamily="34" charset="2"/>
                <a:cs typeface="DejaVu Sans" pitchFamily="34" charset="2"/>
              </a:rPr>
              <a:t>Lectura en voz alta del relato</a:t>
            </a:r>
          </a:p>
        </p:txBody>
      </p:sp>
      <p:pic>
        <p:nvPicPr>
          <p:cNvPr id="10244" name="3 Imagen" descr="100_05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429000"/>
            <a:ext cx="3748088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4 Imagen" descr="relat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7125" y="3429000"/>
            <a:ext cx="3744913" cy="300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Oval 12"/>
          <p:cNvSpPr>
            <a:spLocks noChangeArrowheads="1"/>
          </p:cNvSpPr>
          <p:nvPr/>
        </p:nvSpPr>
        <p:spPr bwMode="auto">
          <a:xfrm>
            <a:off x="3663950" y="3871913"/>
            <a:ext cx="2211388" cy="1036637"/>
          </a:xfrm>
          <a:prstGeom prst="ellipse">
            <a:avLst/>
          </a:prstGeom>
          <a:solidFill>
            <a:srgbClr val="FFEBB3"/>
          </a:solidFill>
          <a:ln w="38100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lIns="82945" tIns="41473" rIns="82945" bIns="41473" anchor="ctr"/>
          <a:lstStyle/>
          <a:p>
            <a:pPr algn="ctr" defTabSz="828675"/>
            <a:r>
              <a:rPr lang="es-ES" b="1">
                <a:ea typeface="DejaVu Sans" pitchFamily="34" charset="2"/>
                <a:cs typeface="DejaVu Sans" pitchFamily="34" charset="2"/>
              </a:rPr>
              <a:t>Y subirlo a </a:t>
            </a:r>
            <a:r>
              <a:rPr lang="es-ES" b="1">
                <a:ea typeface="DejaVu Sans" pitchFamily="34" charset="2"/>
                <a:cs typeface="DejaVu Sans" pitchFamily="34" charset="2"/>
                <a:hlinkClick r:id="rId6"/>
              </a:rPr>
              <a:t>ISSUU</a:t>
            </a:r>
            <a:endParaRPr lang="es-ES" b="1">
              <a:ea typeface="DejaVu Sans" pitchFamily="34" charset="2"/>
              <a:cs typeface="DejaVu Sans" pitchFamily="34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1666</Words>
  <Application>Microsoft Office PowerPoint</Application>
  <PresentationFormat>Presentación en pantalla (4:3)</PresentationFormat>
  <Paragraphs>274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2" baseType="lpstr">
      <vt:lpstr>Diseño predeterminado</vt:lpstr>
      <vt:lpstr>Recursos variados para elaborar una secuencia didáctica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Otras ideas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La importancia de las orientaciones en todo el proceso</vt:lpstr>
      <vt:lpstr>Diapositiva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IR015252AG</dc:creator>
  <cp:lastModifiedBy>ana</cp:lastModifiedBy>
  <cp:revision>11</cp:revision>
  <dcterms:created xsi:type="dcterms:W3CDTF">2013-06-25T11:45:29Z</dcterms:created>
  <dcterms:modified xsi:type="dcterms:W3CDTF">2013-07-01T19:40:32Z</dcterms:modified>
</cp:coreProperties>
</file>