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1" r:id="rId3"/>
    <p:sldId id="257" r:id="rId4"/>
    <p:sldId id="258" r:id="rId5"/>
    <p:sldId id="260" r:id="rId6"/>
    <p:sldId id="262" r:id="rId7"/>
    <p:sldId id="270" r:id="rId8"/>
    <p:sldId id="261" r:id="rId9"/>
    <p:sldId id="263" r:id="rId10"/>
    <p:sldId id="288" r:id="rId11"/>
    <p:sldId id="265" r:id="rId12"/>
    <p:sldId id="266" r:id="rId13"/>
    <p:sldId id="272" r:id="rId14"/>
    <p:sldId id="274" r:id="rId15"/>
    <p:sldId id="278" r:id="rId16"/>
    <p:sldId id="275" r:id="rId17"/>
    <p:sldId id="343" r:id="rId18"/>
    <p:sldId id="276" r:id="rId19"/>
    <p:sldId id="279" r:id="rId20"/>
    <p:sldId id="280" r:id="rId21"/>
    <p:sldId id="330" r:id="rId22"/>
    <p:sldId id="267" r:id="rId23"/>
    <p:sldId id="281" r:id="rId24"/>
    <p:sldId id="324" r:id="rId25"/>
    <p:sldId id="326" r:id="rId26"/>
    <p:sldId id="282" r:id="rId27"/>
    <p:sldId id="283" r:id="rId28"/>
    <p:sldId id="284" r:id="rId29"/>
    <p:sldId id="286" r:id="rId30"/>
    <p:sldId id="287" r:id="rId31"/>
    <p:sldId id="322" r:id="rId32"/>
    <p:sldId id="289" r:id="rId33"/>
    <p:sldId id="290" r:id="rId34"/>
    <p:sldId id="347" r:id="rId35"/>
    <p:sldId id="291" r:id="rId36"/>
    <p:sldId id="311" r:id="rId37"/>
    <p:sldId id="292" r:id="rId38"/>
    <p:sldId id="350" r:id="rId39"/>
    <p:sldId id="296" r:id="rId40"/>
    <p:sldId id="297" r:id="rId41"/>
    <p:sldId id="351" r:id="rId42"/>
    <p:sldId id="268" r:id="rId43"/>
    <p:sldId id="321" r:id="rId44"/>
    <p:sldId id="301" r:id="rId45"/>
    <p:sldId id="342" r:id="rId46"/>
    <p:sldId id="307" r:id="rId47"/>
    <p:sldId id="344" r:id="rId48"/>
    <p:sldId id="349" r:id="rId49"/>
    <p:sldId id="299" r:id="rId50"/>
    <p:sldId id="320" r:id="rId51"/>
    <p:sldId id="319" r:id="rId52"/>
    <p:sldId id="309" r:id="rId53"/>
    <p:sldId id="318" r:id="rId54"/>
    <p:sldId id="352" r:id="rId55"/>
    <p:sldId id="312" r:id="rId56"/>
    <p:sldId id="313" r:id="rId57"/>
    <p:sldId id="333" r:id="rId58"/>
    <p:sldId id="331" r:id="rId59"/>
    <p:sldId id="302" r:id="rId60"/>
    <p:sldId id="353" r:id="rId61"/>
    <p:sldId id="354" r:id="rId62"/>
    <p:sldId id="357" r:id="rId63"/>
    <p:sldId id="356" r:id="rId64"/>
    <p:sldId id="303" r:id="rId65"/>
    <p:sldId id="358" r:id="rId66"/>
    <p:sldId id="361" r:id="rId67"/>
    <p:sldId id="327" r:id="rId68"/>
    <p:sldId id="359" r:id="rId69"/>
    <p:sldId id="338" r:id="rId70"/>
    <p:sldId id="362" r:id="rId71"/>
    <p:sldId id="363" r:id="rId72"/>
    <p:sldId id="364" r:id="rId73"/>
    <p:sldId id="306" r:id="rId74"/>
    <p:sldId id="335" r:id="rId75"/>
    <p:sldId id="336" r:id="rId76"/>
    <p:sldId id="337" r:id="rId7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AF7A2-6F65-466D-A7E1-1115004256F1}" type="datetimeFigureOut">
              <a:rPr lang="es-ES" smtClean="0"/>
              <a:pPr/>
              <a:t>09/03/2016</a:t>
            </a:fld>
            <a:endParaRPr lang="es-E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DDD8E-37CB-4077-8675-91F26FFCB21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AF7A2-6F65-466D-A7E1-1115004256F1}" type="datetimeFigureOut">
              <a:rPr lang="es-ES" smtClean="0"/>
              <a:pPr/>
              <a:t>09/03/2016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DDD8E-37CB-4077-8675-91F26FFCB21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AF7A2-6F65-466D-A7E1-1115004256F1}" type="datetimeFigureOut">
              <a:rPr lang="es-ES" smtClean="0"/>
              <a:pPr/>
              <a:t>09/03/2016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DDD8E-37CB-4077-8675-91F26FFCB21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AF7A2-6F65-466D-A7E1-1115004256F1}" type="datetimeFigureOut">
              <a:rPr lang="es-ES" smtClean="0"/>
              <a:pPr/>
              <a:t>09/03/2016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DDD8E-37CB-4077-8675-91F26FFCB21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AF7A2-6F65-466D-A7E1-1115004256F1}" type="datetimeFigureOut">
              <a:rPr lang="es-ES" smtClean="0"/>
              <a:pPr/>
              <a:t>09/03/2016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DDD8E-37CB-4077-8675-91F26FFCB21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AF7A2-6F65-466D-A7E1-1115004256F1}" type="datetimeFigureOut">
              <a:rPr lang="es-ES" smtClean="0"/>
              <a:pPr/>
              <a:t>09/03/2016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DDD8E-37CB-4077-8675-91F26FFCB21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AF7A2-6F65-466D-A7E1-1115004256F1}" type="datetimeFigureOut">
              <a:rPr lang="es-ES" smtClean="0"/>
              <a:pPr/>
              <a:t>09/03/2016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DDD8E-37CB-4077-8675-91F26FFCB21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AF7A2-6F65-466D-A7E1-1115004256F1}" type="datetimeFigureOut">
              <a:rPr lang="es-ES" smtClean="0"/>
              <a:pPr/>
              <a:t>09/03/2016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DDD8E-37CB-4077-8675-91F26FFCB21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AF7A2-6F65-466D-A7E1-1115004256F1}" type="datetimeFigureOut">
              <a:rPr lang="es-ES" smtClean="0"/>
              <a:pPr/>
              <a:t>09/03/2016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DDD8E-37CB-4077-8675-91F26FFCB21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AF7A2-6F65-466D-A7E1-1115004256F1}" type="datetimeFigureOut">
              <a:rPr lang="es-ES" smtClean="0"/>
              <a:pPr/>
              <a:t>09/03/2016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DDD8E-37CB-4077-8675-91F26FFCB21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ortar y redondear rectángulo de esquina sencilla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Triángulo rectángulo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AF7A2-6F65-466D-A7E1-1115004256F1}" type="datetimeFigureOut">
              <a:rPr lang="es-ES" smtClean="0"/>
              <a:pPr/>
              <a:t>09/03/2016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8EDDD8E-37CB-4077-8675-91F26FFCB215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9 Forma libre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Forma libre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44AF7A2-6F65-466D-A7E1-1115004256F1}" type="datetimeFigureOut">
              <a:rPr lang="es-ES" smtClean="0"/>
              <a:pPr/>
              <a:t>09/03/2016</a:t>
            </a:fld>
            <a:endParaRPr lang="es-ES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8EDDD8E-37CB-4077-8675-91F26FFCB215}" type="slidenum">
              <a:rPr lang="es-ES" smtClean="0"/>
              <a:pPr/>
              <a:t>‹Nº›</a:t>
            </a:fld>
            <a:endParaRPr lang="es-ES"/>
          </a:p>
        </p:txBody>
      </p:sp>
      <p:grpSp>
        <p:nvGrpSpPr>
          <p:cNvPr id="2" name="1 Grupo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Forma libre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Forma libre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.v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ELABORACIÓN DE MATERIAIS DIDÁCTICOS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err="1" smtClean="0"/>
              <a:t>Materiais</a:t>
            </a:r>
            <a:r>
              <a:rPr lang="es-ES" dirty="0" smtClean="0"/>
              <a:t> para 3º de primaria</a:t>
            </a:r>
            <a:endParaRPr lang="es-E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OUTRAS PREMISAS</a:t>
            </a:r>
            <a:endParaRPr lang="es-ES" dirty="0"/>
          </a:p>
        </p:txBody>
      </p:sp>
      <p:sp>
        <p:nvSpPr>
          <p:cNvPr id="7" name="6 Marcador de texto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pPr>
              <a:buFont typeface="Arial" charset="0"/>
              <a:buChar char="•"/>
            </a:pPr>
            <a:r>
              <a:rPr lang="es-ES" sz="1800" dirty="0" err="1" smtClean="0"/>
              <a:t>Poucos</a:t>
            </a:r>
            <a:r>
              <a:rPr lang="es-ES" sz="1800" dirty="0" smtClean="0"/>
              <a:t> </a:t>
            </a:r>
            <a:r>
              <a:rPr lang="es-ES" sz="1800" dirty="0" err="1" smtClean="0"/>
              <a:t>ou</a:t>
            </a:r>
            <a:r>
              <a:rPr lang="es-ES" sz="1800" dirty="0" smtClean="0"/>
              <a:t> ningún libro de texto</a:t>
            </a:r>
          </a:p>
          <a:p>
            <a:pPr>
              <a:buFont typeface="Arial" charset="0"/>
              <a:buChar char="•"/>
            </a:pPr>
            <a:endParaRPr lang="es-ES" sz="1800" dirty="0" smtClean="0"/>
          </a:p>
          <a:p>
            <a:pPr>
              <a:buFont typeface="Arial" charset="0"/>
              <a:buChar char="•"/>
            </a:pPr>
            <a:endParaRPr lang="es-ES" sz="1800" dirty="0" smtClean="0"/>
          </a:p>
          <a:p>
            <a:pPr>
              <a:buFont typeface="Arial" charset="0"/>
              <a:buChar char="•"/>
            </a:pPr>
            <a:r>
              <a:rPr lang="es-ES" sz="1800" dirty="0" smtClean="0"/>
              <a:t>* Reparto de </a:t>
            </a:r>
            <a:r>
              <a:rPr lang="es-ES" sz="1800" dirty="0" err="1" smtClean="0"/>
              <a:t>contidos</a:t>
            </a:r>
            <a:r>
              <a:rPr lang="es-ES" sz="1800" dirty="0" smtClean="0"/>
              <a:t> entre 3º e 4º de primaria</a:t>
            </a:r>
          </a:p>
        </p:txBody>
      </p:sp>
      <p:pic>
        <p:nvPicPr>
          <p:cNvPr id="1026" name="Picture 2" descr="F:\valdoviño 15-16\fotos\2º trimestre\20160125_14072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1844824"/>
            <a:ext cx="5266928" cy="35552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>
          <a:xfrm>
            <a:off x="457200" y="2564904"/>
            <a:ext cx="8305800" cy="1152128"/>
          </a:xfrm>
        </p:spPr>
        <p:txBody>
          <a:bodyPr/>
          <a:lstStyle/>
          <a:p>
            <a:pPr algn="ctr"/>
            <a:r>
              <a:rPr lang="es-ES" dirty="0" smtClean="0"/>
              <a:t>IMOS COMEZAR…</a:t>
            </a:r>
            <a:endParaRPr lang="es-E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ORGANIZACIÓN DA AULA</a:t>
            </a:r>
            <a:endParaRPr lang="es-ES" dirty="0"/>
          </a:p>
        </p:txBody>
      </p:sp>
      <p:sp>
        <p:nvSpPr>
          <p:cNvPr id="7" name="6 Marcador de texto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s-ES" dirty="0" smtClean="0"/>
          </a:p>
          <a:p>
            <a:r>
              <a:rPr lang="es-ES" sz="1600" dirty="0" smtClean="0"/>
              <a:t>En </a:t>
            </a:r>
            <a:r>
              <a:rPr lang="es-ES" sz="1600" dirty="0" err="1" smtClean="0"/>
              <a:t>Atios</a:t>
            </a:r>
            <a:r>
              <a:rPr lang="es-ES" sz="1600" dirty="0" smtClean="0"/>
              <a:t> estamos convencidos de que </a:t>
            </a:r>
            <a:r>
              <a:rPr lang="es-ES" sz="1600" dirty="0" err="1" smtClean="0"/>
              <a:t>unha</a:t>
            </a:r>
            <a:r>
              <a:rPr lang="es-ES" sz="1600" dirty="0" smtClean="0"/>
              <a:t> aula organizada </a:t>
            </a:r>
            <a:r>
              <a:rPr lang="es-ES" sz="1600" dirty="0" err="1" smtClean="0"/>
              <a:t>dun</a:t>
            </a:r>
            <a:r>
              <a:rPr lang="es-ES" sz="1600" dirty="0" smtClean="0"/>
              <a:t> </a:t>
            </a:r>
            <a:r>
              <a:rPr lang="es-ES" sz="1600" dirty="0" err="1" smtClean="0"/>
              <a:t>xeito</a:t>
            </a:r>
            <a:r>
              <a:rPr lang="es-ES" sz="1600" dirty="0" smtClean="0"/>
              <a:t> similar </a:t>
            </a:r>
            <a:r>
              <a:rPr lang="es-ES" sz="1600" dirty="0" err="1" smtClean="0"/>
              <a:t>ás</a:t>
            </a:r>
            <a:r>
              <a:rPr lang="es-ES" sz="1600" dirty="0" smtClean="0"/>
              <a:t> aulas de educación infantil é fundamental para que a transición de infantil a </a:t>
            </a:r>
            <a:r>
              <a:rPr lang="es-ES" sz="1600" dirty="0" err="1" smtClean="0"/>
              <a:t>primeiro</a:t>
            </a:r>
            <a:r>
              <a:rPr lang="es-ES" sz="1600" dirty="0" smtClean="0"/>
              <a:t> </a:t>
            </a:r>
            <a:r>
              <a:rPr lang="es-ES" sz="1600" dirty="0" err="1" smtClean="0"/>
              <a:t>sexa</a:t>
            </a:r>
            <a:r>
              <a:rPr lang="es-ES" sz="1600" dirty="0" smtClean="0"/>
              <a:t> menos traumática. </a:t>
            </a:r>
          </a:p>
          <a:p>
            <a:endParaRPr lang="es-ES" sz="1600" dirty="0" smtClean="0"/>
          </a:p>
          <a:p>
            <a:r>
              <a:rPr lang="es-ES" sz="1600" dirty="0" smtClean="0"/>
              <a:t>Na </a:t>
            </a:r>
            <a:r>
              <a:rPr lang="es-ES" sz="1600" dirty="0" err="1" smtClean="0"/>
              <a:t>maioría</a:t>
            </a:r>
            <a:r>
              <a:rPr lang="es-ES" sz="1600" dirty="0" smtClean="0"/>
              <a:t> das </a:t>
            </a:r>
            <a:r>
              <a:rPr lang="es-ES" sz="1600" dirty="0" err="1" smtClean="0"/>
              <a:t>escolas</a:t>
            </a:r>
            <a:r>
              <a:rPr lang="es-ES" sz="1600" dirty="0" smtClean="0"/>
              <a:t>, </a:t>
            </a:r>
            <a:r>
              <a:rPr lang="es-ES" sz="1600" dirty="0" err="1" smtClean="0"/>
              <a:t>co</a:t>
            </a:r>
            <a:r>
              <a:rPr lang="es-ES" sz="1600" dirty="0" smtClean="0"/>
              <a:t> paso a </a:t>
            </a:r>
            <a:r>
              <a:rPr lang="es-ES" sz="1600" dirty="0" err="1" smtClean="0"/>
              <a:t>terceiro</a:t>
            </a:r>
            <a:r>
              <a:rPr lang="es-ES" sz="1600" dirty="0" smtClean="0"/>
              <a:t> se abandonan os </a:t>
            </a:r>
            <a:r>
              <a:rPr lang="es-ES" sz="1600" dirty="0" err="1" smtClean="0"/>
              <a:t>materiais</a:t>
            </a:r>
            <a:r>
              <a:rPr lang="es-ES" sz="1600" dirty="0" smtClean="0"/>
              <a:t> manipulativos; en </a:t>
            </a:r>
            <a:r>
              <a:rPr lang="es-ES" sz="1600" dirty="0" err="1" smtClean="0"/>
              <a:t>Atios</a:t>
            </a:r>
            <a:r>
              <a:rPr lang="es-ES" sz="1600" dirty="0" smtClean="0"/>
              <a:t> estamos intentando que </a:t>
            </a:r>
            <a:r>
              <a:rPr lang="es-ES" sz="1600" dirty="0" err="1" smtClean="0"/>
              <a:t>iso</a:t>
            </a:r>
            <a:r>
              <a:rPr lang="es-ES" sz="1600" dirty="0" smtClean="0"/>
              <a:t> non suceda, e de </a:t>
            </a:r>
            <a:r>
              <a:rPr lang="es-ES" sz="1600" dirty="0" err="1" smtClean="0"/>
              <a:t>feito</a:t>
            </a:r>
            <a:r>
              <a:rPr lang="es-ES" sz="1600" dirty="0" smtClean="0"/>
              <a:t>, conservamos incluso os </a:t>
            </a:r>
            <a:r>
              <a:rPr lang="es-ES" sz="1600" dirty="0" err="1" smtClean="0"/>
              <a:t>recantos</a:t>
            </a:r>
            <a:r>
              <a:rPr lang="es-ES" sz="1600" dirty="0" smtClean="0"/>
              <a:t> de 1º e 2º</a:t>
            </a:r>
          </a:p>
          <a:p>
            <a:endParaRPr lang="es-ES" dirty="0"/>
          </a:p>
        </p:txBody>
      </p:sp>
      <p:pic>
        <p:nvPicPr>
          <p:cNvPr id="8" name="Picture 2" descr="F:\valdoviño 15-16\matemáticas\curso matemáticas\fotos mate\recanto mat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63888" y="2204864"/>
            <a:ext cx="4978896" cy="33396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ORGANIZACIÓN DA AULA</a:t>
            </a:r>
            <a:endParaRPr lang="es-ES" dirty="0"/>
          </a:p>
        </p:txBody>
      </p:sp>
      <p:sp>
        <p:nvSpPr>
          <p:cNvPr id="9" name="8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dirty="0" err="1" smtClean="0"/>
              <a:t>Recanto</a:t>
            </a:r>
            <a:r>
              <a:rPr lang="es-ES" dirty="0" smtClean="0"/>
              <a:t> de matemáticas</a:t>
            </a:r>
            <a:endParaRPr lang="es-ES" dirty="0"/>
          </a:p>
        </p:txBody>
      </p:sp>
      <p:pic>
        <p:nvPicPr>
          <p:cNvPr id="10" name="Picture 2" descr="F:\valdoviño 15-16\cursos cefore\curso materiais didacticos\fotos 1\20160111_15592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6957" r="16957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ORGANIZACIÓN DA AULA</a:t>
            </a:r>
            <a:endParaRPr lang="es-ES" dirty="0"/>
          </a:p>
        </p:txBody>
      </p:sp>
      <p:sp>
        <p:nvSpPr>
          <p:cNvPr id="9" name="8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dirty="0" err="1" smtClean="0"/>
              <a:t>Recanto</a:t>
            </a:r>
            <a:r>
              <a:rPr lang="es-ES" dirty="0" smtClean="0"/>
              <a:t> de Ciencias</a:t>
            </a:r>
            <a:endParaRPr lang="es-ES" dirty="0"/>
          </a:p>
        </p:txBody>
      </p:sp>
      <p:pic>
        <p:nvPicPr>
          <p:cNvPr id="6" name="Picture 3" descr="F:\valdoviño 15-16\cursos cefore\curso materiais didacticos\fotos 1\20160121_15081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6957" r="16957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ORGANIZACIÓN DA AULA</a:t>
            </a:r>
            <a:endParaRPr lang="es-ES" dirty="0"/>
          </a:p>
        </p:txBody>
      </p:sp>
      <p:sp>
        <p:nvSpPr>
          <p:cNvPr id="9" name="8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dirty="0" err="1" smtClean="0"/>
              <a:t>Recanto</a:t>
            </a:r>
            <a:r>
              <a:rPr lang="es-ES" dirty="0" smtClean="0"/>
              <a:t> de Ciencias</a:t>
            </a:r>
            <a:endParaRPr lang="es-ES" dirty="0"/>
          </a:p>
        </p:txBody>
      </p:sp>
      <p:pic>
        <p:nvPicPr>
          <p:cNvPr id="4098" name="Picture 2" descr="F:\valdoviño 15-16\fotos\2º trimestre\20160219_14392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6957" r="16957"/>
          <a:stretch>
            <a:fillRect/>
          </a:stretch>
        </p:blipFill>
        <p:spPr bwMode="auto">
          <a:xfrm rot="5820000">
            <a:off x="3738062" y="1414279"/>
            <a:ext cx="4037529" cy="40681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ORGANIZACIÓN DA AULA</a:t>
            </a:r>
            <a:endParaRPr lang="es-ES" dirty="0"/>
          </a:p>
        </p:txBody>
      </p:sp>
      <p:sp>
        <p:nvSpPr>
          <p:cNvPr id="9" name="8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dirty="0" err="1" smtClean="0"/>
              <a:t>Recanto</a:t>
            </a:r>
            <a:r>
              <a:rPr lang="es-ES" dirty="0" smtClean="0"/>
              <a:t> das </a:t>
            </a:r>
            <a:r>
              <a:rPr lang="es-ES" dirty="0" err="1" smtClean="0"/>
              <a:t>linguas</a:t>
            </a:r>
            <a:endParaRPr lang="es-ES" dirty="0"/>
          </a:p>
        </p:txBody>
      </p:sp>
      <p:pic>
        <p:nvPicPr>
          <p:cNvPr id="2050" name="Picture 2" descr="F:\valdoviño 15-16\cursos cefore\curso materiais didacticos\fotos 1\20160122_093508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6957" r="16957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dirty="0" err="1" smtClean="0"/>
              <a:t>Recanto</a:t>
            </a:r>
            <a:r>
              <a:rPr lang="es-ES" dirty="0" smtClean="0"/>
              <a:t> de literatura</a:t>
            </a:r>
            <a:endParaRPr lang="es-ES" dirty="0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6957" r="16957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ORGANIZACIÓN DA AULA</a:t>
            </a:r>
            <a:endParaRPr lang="es-ES" dirty="0"/>
          </a:p>
        </p:txBody>
      </p:sp>
      <p:sp>
        <p:nvSpPr>
          <p:cNvPr id="9" name="8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dirty="0" err="1" smtClean="0"/>
              <a:t>Recanto</a:t>
            </a:r>
            <a:r>
              <a:rPr lang="es-ES" dirty="0" smtClean="0"/>
              <a:t> de lectura</a:t>
            </a:r>
            <a:endParaRPr lang="es-ES" dirty="0"/>
          </a:p>
        </p:txBody>
      </p:sp>
      <p:pic>
        <p:nvPicPr>
          <p:cNvPr id="3074" name="Picture 2" descr="F:\valdoviño 15-16\fotos\2º trimestre\20160121_13222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6957" r="16957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ORGANIZACIÓN DA AULA</a:t>
            </a:r>
            <a:endParaRPr lang="es-ES" dirty="0"/>
          </a:p>
        </p:txBody>
      </p:sp>
      <p:sp>
        <p:nvSpPr>
          <p:cNvPr id="9" name="8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dirty="0" err="1" smtClean="0"/>
              <a:t>Recanto</a:t>
            </a:r>
            <a:r>
              <a:rPr lang="es-ES" dirty="0" smtClean="0"/>
              <a:t> de </a:t>
            </a:r>
            <a:r>
              <a:rPr lang="es-ES" dirty="0" err="1" smtClean="0"/>
              <a:t>aprendizaxe</a:t>
            </a:r>
            <a:r>
              <a:rPr lang="es-ES" dirty="0" smtClean="0"/>
              <a:t> cooperativa</a:t>
            </a:r>
            <a:endParaRPr lang="es-ES" dirty="0"/>
          </a:p>
        </p:txBody>
      </p:sp>
      <p:pic>
        <p:nvPicPr>
          <p:cNvPr id="5122" name="Picture 2" descr="20150924_12064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6957" r="16957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>
          <a:xfrm>
            <a:off x="457200" y="2564904"/>
            <a:ext cx="8305800" cy="1152128"/>
          </a:xfrm>
        </p:spPr>
        <p:txBody>
          <a:bodyPr/>
          <a:lstStyle/>
          <a:p>
            <a:pPr algn="ctr"/>
            <a:r>
              <a:rPr lang="es-ES" dirty="0" smtClean="0"/>
              <a:t>ANTES DE EMPEZAR…</a:t>
            </a:r>
            <a:endParaRPr lang="es-E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ORGANIZACIÓN DA AULA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dirty="0" err="1" smtClean="0"/>
              <a:t>Recanto</a:t>
            </a:r>
            <a:r>
              <a:rPr lang="es-ES" dirty="0" smtClean="0"/>
              <a:t> de </a:t>
            </a:r>
            <a:r>
              <a:rPr lang="es-ES" dirty="0" err="1" smtClean="0"/>
              <a:t>aprendizaxe</a:t>
            </a:r>
            <a:r>
              <a:rPr lang="es-ES" dirty="0" smtClean="0"/>
              <a:t> cooperativa</a:t>
            </a:r>
            <a:endParaRPr lang="es-ES" dirty="0"/>
          </a:p>
        </p:txBody>
      </p:sp>
      <p:pic>
        <p:nvPicPr>
          <p:cNvPr id="6146" name="Picture 2" descr="F:\valdoviño 15-16\fotos\2º trimestre\20160219_14143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6957" r="16957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ORGANIZACIÓN DA AULA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No corredor, </a:t>
            </a:r>
            <a:r>
              <a:rPr lang="es-ES" dirty="0" err="1" smtClean="0"/>
              <a:t>fora</a:t>
            </a:r>
            <a:r>
              <a:rPr lang="es-ES" dirty="0" smtClean="0"/>
              <a:t> da aula, o </a:t>
            </a:r>
            <a:r>
              <a:rPr lang="es-ES" dirty="0" err="1" smtClean="0"/>
              <a:t>xornal</a:t>
            </a:r>
            <a:endParaRPr lang="es-ES" dirty="0"/>
          </a:p>
        </p:txBody>
      </p:sp>
      <p:pic>
        <p:nvPicPr>
          <p:cNvPr id="5" name="Picture 2" descr="F:\valdoviño 15-16\biblioteca\20151005_12572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6951" r="16951"/>
          <a:stretch>
            <a:fillRect/>
          </a:stretch>
        </p:blipFill>
        <p:spPr bwMode="auto">
          <a:xfrm rot="5760000">
            <a:off x="3485793" y="1199517"/>
            <a:ext cx="4617720" cy="39319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MATERIAIS PARA TRABALLAR AS MATEMÁTICAS</a:t>
            </a:r>
            <a:endParaRPr lang="es-ES" dirty="0"/>
          </a:p>
        </p:txBody>
      </p:sp>
      <p:sp>
        <p:nvSpPr>
          <p:cNvPr id="7" name="6 Marcador de texto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s-ES" dirty="0" smtClean="0"/>
              <a:t>Á hora de abordar o </a:t>
            </a:r>
            <a:r>
              <a:rPr lang="es-ES" dirty="0" err="1" smtClean="0"/>
              <a:t>ensino</a:t>
            </a:r>
            <a:r>
              <a:rPr lang="es-ES" dirty="0" smtClean="0"/>
              <a:t> das matemáticas </a:t>
            </a:r>
            <a:r>
              <a:rPr lang="es-ES" dirty="0" err="1" smtClean="0"/>
              <a:t>hai</a:t>
            </a:r>
            <a:r>
              <a:rPr lang="es-ES" dirty="0" smtClean="0"/>
              <a:t> </a:t>
            </a:r>
            <a:r>
              <a:rPr lang="es-ES" dirty="0" err="1" smtClean="0"/>
              <a:t>unha</a:t>
            </a:r>
            <a:r>
              <a:rPr lang="es-ES" dirty="0" smtClean="0"/>
              <a:t> serie de premisas que inspiran as </a:t>
            </a:r>
            <a:r>
              <a:rPr lang="es-ES" dirty="0" err="1" smtClean="0"/>
              <a:t>miñas</a:t>
            </a:r>
            <a:r>
              <a:rPr lang="es-ES" dirty="0" smtClean="0"/>
              <a:t> </a:t>
            </a:r>
            <a:r>
              <a:rPr lang="es-ES" dirty="0" err="1" smtClean="0"/>
              <a:t>tarefas</a:t>
            </a:r>
            <a:r>
              <a:rPr lang="es-ES" dirty="0" smtClean="0"/>
              <a:t> diarias </a:t>
            </a:r>
            <a:r>
              <a:rPr lang="es-ES" dirty="0" err="1" smtClean="0"/>
              <a:t>na</a:t>
            </a:r>
            <a:r>
              <a:rPr lang="es-ES" dirty="0" smtClean="0"/>
              <a:t> aula:</a:t>
            </a:r>
          </a:p>
          <a:p>
            <a:endParaRPr lang="es-ES" dirty="0" smtClean="0"/>
          </a:p>
          <a:p>
            <a:r>
              <a:rPr lang="es-ES" dirty="0" smtClean="0"/>
              <a:t>1- A importancia de observar e manipular, e de contar con </a:t>
            </a:r>
            <a:r>
              <a:rPr lang="es-ES" dirty="0" err="1" smtClean="0"/>
              <a:t>materiais</a:t>
            </a:r>
            <a:r>
              <a:rPr lang="es-ES" dirty="0" smtClean="0"/>
              <a:t> manipulativos suficientes para todos os alumnos da aula</a:t>
            </a:r>
          </a:p>
          <a:p>
            <a:endParaRPr lang="es-ES" dirty="0" smtClean="0"/>
          </a:p>
          <a:p>
            <a:r>
              <a:rPr lang="es-ES" dirty="0" smtClean="0"/>
              <a:t>2- A </a:t>
            </a:r>
            <a:r>
              <a:rPr lang="es-ES" dirty="0" err="1" smtClean="0"/>
              <a:t>liña</a:t>
            </a:r>
            <a:r>
              <a:rPr lang="es-ES" dirty="0" smtClean="0"/>
              <a:t> das matemáticas divertidas</a:t>
            </a:r>
          </a:p>
          <a:p>
            <a:endParaRPr lang="es-ES" dirty="0" smtClean="0"/>
          </a:p>
          <a:p>
            <a:r>
              <a:rPr lang="es-ES" dirty="0" smtClean="0"/>
              <a:t>3- A </a:t>
            </a:r>
            <a:r>
              <a:rPr lang="es-ES" dirty="0" err="1" smtClean="0"/>
              <a:t>necesidade</a:t>
            </a:r>
            <a:r>
              <a:rPr lang="es-ES" dirty="0" smtClean="0"/>
              <a:t> de </a:t>
            </a:r>
            <a:r>
              <a:rPr lang="es-ES" dirty="0" err="1" smtClean="0"/>
              <a:t>compaxinar</a:t>
            </a:r>
            <a:r>
              <a:rPr lang="es-ES" dirty="0" smtClean="0"/>
              <a:t> distintos ritmos de </a:t>
            </a:r>
            <a:r>
              <a:rPr lang="es-ES" dirty="0" err="1" smtClean="0"/>
              <a:t>aprendizaxe</a:t>
            </a:r>
            <a:r>
              <a:rPr lang="es-ES" dirty="0" smtClean="0"/>
              <a:t> </a:t>
            </a:r>
            <a:r>
              <a:rPr lang="es-ES" dirty="0" err="1" smtClean="0"/>
              <a:t>na</a:t>
            </a:r>
            <a:r>
              <a:rPr lang="es-ES" dirty="0" smtClean="0"/>
              <a:t> aula e  atender </a:t>
            </a:r>
            <a:r>
              <a:rPr lang="es-ES" dirty="0" err="1" smtClean="0"/>
              <a:t>ás</a:t>
            </a:r>
            <a:r>
              <a:rPr lang="es-ES" dirty="0" smtClean="0"/>
              <a:t> necesidades  educativas </a:t>
            </a:r>
            <a:r>
              <a:rPr lang="es-ES" dirty="0" err="1" smtClean="0"/>
              <a:t>especiais</a:t>
            </a:r>
            <a:endParaRPr lang="es-ES" dirty="0"/>
          </a:p>
        </p:txBody>
      </p:sp>
      <p:pic>
        <p:nvPicPr>
          <p:cNvPr id="7170" name="Picture 2" descr="F:\valdoviño 15-16\cursos cefore\curso matemáticas\fotos mate\recanto mat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1916832"/>
            <a:ext cx="5111750" cy="34832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MATERIAIS PARA NUMERACIÓN</a:t>
            </a:r>
            <a:endParaRPr lang="es-ES" dirty="0"/>
          </a:p>
        </p:txBody>
      </p:sp>
      <p:sp>
        <p:nvSpPr>
          <p:cNvPr id="7" name="6 Marcador de texto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s-ES" dirty="0" smtClean="0"/>
              <a:t>Pasamos </a:t>
            </a:r>
            <a:r>
              <a:rPr lang="es-ES" dirty="0" err="1" smtClean="0"/>
              <a:t>aos</a:t>
            </a:r>
            <a:r>
              <a:rPr lang="es-ES" dirty="0" smtClean="0"/>
              <a:t> números de </a:t>
            </a:r>
            <a:r>
              <a:rPr lang="es-ES" dirty="0" err="1" smtClean="0"/>
              <a:t>catro</a:t>
            </a:r>
            <a:r>
              <a:rPr lang="es-ES" dirty="0" smtClean="0"/>
              <a:t> e cinco cifras e seguimos </a:t>
            </a:r>
            <a:r>
              <a:rPr lang="es-ES" dirty="0" err="1" smtClean="0"/>
              <a:t>empregando</a:t>
            </a:r>
            <a:r>
              <a:rPr lang="es-ES" dirty="0" smtClean="0"/>
              <a:t> o ábaco para </a:t>
            </a:r>
            <a:r>
              <a:rPr lang="es-ES" dirty="0" err="1" smtClean="0"/>
              <a:t>traballar</a:t>
            </a:r>
            <a:r>
              <a:rPr lang="es-ES" dirty="0" smtClean="0"/>
              <a:t> as </a:t>
            </a:r>
            <a:r>
              <a:rPr lang="es-ES" dirty="0" err="1" smtClean="0"/>
              <a:t>descomposicións</a:t>
            </a:r>
            <a:r>
              <a:rPr lang="es-ES" dirty="0" smtClean="0"/>
              <a:t>. </a:t>
            </a:r>
          </a:p>
          <a:p>
            <a:r>
              <a:rPr lang="es-ES" dirty="0" smtClean="0"/>
              <a:t>No </a:t>
            </a:r>
            <a:r>
              <a:rPr lang="es-ES" dirty="0" err="1" smtClean="0"/>
              <a:t>noso</a:t>
            </a:r>
            <a:r>
              <a:rPr lang="es-ES" dirty="0" smtClean="0"/>
              <a:t> afán de dotar </a:t>
            </a:r>
            <a:r>
              <a:rPr lang="es-ES" dirty="0" err="1" smtClean="0"/>
              <a:t>ás</a:t>
            </a:r>
            <a:r>
              <a:rPr lang="es-ES" dirty="0" smtClean="0"/>
              <a:t> aulas de </a:t>
            </a:r>
            <a:r>
              <a:rPr lang="es-ES" dirty="0" err="1" smtClean="0"/>
              <a:t>materiais</a:t>
            </a:r>
            <a:r>
              <a:rPr lang="es-ES" dirty="0" smtClean="0"/>
              <a:t> manipulativos, e vistos os precios </a:t>
            </a:r>
            <a:r>
              <a:rPr lang="es-ES" dirty="0" err="1" smtClean="0"/>
              <a:t>dalgúns</a:t>
            </a:r>
            <a:r>
              <a:rPr lang="es-ES" dirty="0" smtClean="0"/>
              <a:t> </a:t>
            </a:r>
            <a:r>
              <a:rPr lang="es-ES" dirty="0" err="1" smtClean="0"/>
              <a:t>materiais</a:t>
            </a:r>
            <a:r>
              <a:rPr lang="es-ES" dirty="0" smtClean="0"/>
              <a:t>, os ábacos son totalmente </a:t>
            </a:r>
            <a:r>
              <a:rPr lang="es-ES" dirty="0" err="1" smtClean="0"/>
              <a:t>caseiros</a:t>
            </a:r>
            <a:r>
              <a:rPr lang="es-ES" dirty="0" smtClean="0"/>
              <a:t>.</a:t>
            </a:r>
          </a:p>
          <a:p>
            <a:endParaRPr lang="es-ES" dirty="0"/>
          </a:p>
        </p:txBody>
      </p:sp>
      <p:pic>
        <p:nvPicPr>
          <p:cNvPr id="8" name="Picture 2" descr="F:\valdoviño 15-16\matemáticas\curso matemáticas\fotos mate\abacos caixas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2206" b="2206"/>
          <a:stretch>
            <a:fillRect/>
          </a:stretch>
        </p:blipFill>
        <p:spPr bwMode="auto">
          <a:xfrm rot="5820000">
            <a:off x="5305823" y="2493231"/>
            <a:ext cx="3532094" cy="3007526"/>
          </a:xfrm>
          <a:prstGeom prst="rect">
            <a:avLst/>
          </a:prstGeom>
          <a:noFill/>
        </p:spPr>
      </p:pic>
      <p:pic>
        <p:nvPicPr>
          <p:cNvPr id="9" name="Picture 2" descr="F:\valdoviño 15-16\matemáticas\curso matemáticas\fotos mate\++abaco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480000">
            <a:off x="3517095" y="630292"/>
            <a:ext cx="3351301" cy="24058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dirty="0" smtClean="0"/>
              <a:t>MATERIAIS PARA TRABALLAR A NUMERACIÓN</a:t>
            </a:r>
            <a:endParaRPr lang="es-ES" sz="3200" b="1" dirty="0"/>
          </a:p>
        </p:txBody>
      </p:sp>
      <p:pic>
        <p:nvPicPr>
          <p:cNvPr id="29698" name="Picture 2" descr="F:\valdoviño 15-16\cursos cefore\curso materiais didacticos\fotos 2\20151006_1848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995936" y="1916832"/>
            <a:ext cx="4738858" cy="2666841"/>
          </a:xfrm>
          <a:prstGeom prst="rect">
            <a:avLst/>
          </a:prstGeom>
          <a:noFill/>
        </p:spPr>
      </p:pic>
      <p:pic>
        <p:nvPicPr>
          <p:cNvPr id="6" name="Picture 2" descr="F:\valdoviño 15-16\cursos cefore\curso materiais didacticos\fotos 2\20151006_184933.jpg"/>
          <p:cNvPicPr>
            <a:picLocks noChangeAspect="1" noChangeArrowheads="1"/>
          </p:cNvPicPr>
          <p:nvPr/>
        </p:nvPicPr>
        <p:blipFill>
          <a:blip r:embed="rId3" cstate="print"/>
          <a:srcRect l="16957" r="16957"/>
          <a:stretch>
            <a:fillRect/>
          </a:stretch>
        </p:blipFill>
        <p:spPr bwMode="auto">
          <a:xfrm>
            <a:off x="940620" y="3212976"/>
            <a:ext cx="3856612" cy="32838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b="1" dirty="0" smtClean="0"/>
              <a:t>MATERIAIS PARA TRABALLAR NUMERACIÓN: SERIES</a:t>
            </a:r>
            <a:endParaRPr lang="es-ES" sz="2800" b="1" dirty="0"/>
          </a:p>
        </p:txBody>
      </p:sp>
      <p:pic>
        <p:nvPicPr>
          <p:cNvPr id="31746" name="Picture 2" descr="F:\valdoviño 15-16\cursos cefore\curso materiais didacticos\fotos 2\20151006_185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78576" y="2163921"/>
            <a:ext cx="6986847" cy="39319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MATERIAIS PARA NUMERACIÓN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dirty="0" smtClean="0"/>
              <a:t>Este tipo de material, un simple plato de cartón, nos permite </a:t>
            </a:r>
            <a:r>
              <a:rPr lang="es-ES" dirty="0" err="1" smtClean="0"/>
              <a:t>traballar</a:t>
            </a:r>
            <a:r>
              <a:rPr lang="es-ES" dirty="0" smtClean="0"/>
              <a:t> </a:t>
            </a:r>
            <a:r>
              <a:rPr lang="es-ES" dirty="0" err="1" smtClean="0"/>
              <a:t>tamén</a:t>
            </a:r>
            <a:r>
              <a:rPr lang="es-ES" dirty="0" smtClean="0"/>
              <a:t> a numeración, en concreto os </a:t>
            </a:r>
            <a:r>
              <a:rPr lang="es-ES" dirty="0" err="1" smtClean="0"/>
              <a:t>empregamos</a:t>
            </a:r>
            <a:r>
              <a:rPr lang="es-ES" dirty="0" smtClean="0"/>
              <a:t> para </a:t>
            </a:r>
            <a:r>
              <a:rPr lang="es-ES" dirty="0" err="1" smtClean="0"/>
              <a:t>ordear</a:t>
            </a:r>
            <a:r>
              <a:rPr lang="es-ES" dirty="0" smtClean="0"/>
              <a:t> números de </a:t>
            </a:r>
            <a:r>
              <a:rPr lang="es-ES" dirty="0" err="1" smtClean="0"/>
              <a:t>catro</a:t>
            </a:r>
            <a:r>
              <a:rPr lang="es-ES" dirty="0" smtClean="0"/>
              <a:t> e cinco cifras de </a:t>
            </a:r>
            <a:r>
              <a:rPr lang="es-ES" dirty="0" err="1" smtClean="0"/>
              <a:t>maior</a:t>
            </a:r>
            <a:r>
              <a:rPr lang="es-ES" dirty="0" smtClean="0"/>
              <a:t> a menor.</a:t>
            </a:r>
          </a:p>
          <a:p>
            <a:endParaRPr lang="es-ES" dirty="0"/>
          </a:p>
        </p:txBody>
      </p:sp>
      <p:pic>
        <p:nvPicPr>
          <p:cNvPr id="5" name="Picture 2" descr="F:\valdoviño 15-16\fotos\2º trimestre\20160111_15593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6965" r="16965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MATERIAIS PARA MULTIPLICAR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dirty="0" smtClean="0"/>
              <a:t>A consolidación da multiplicación, a </a:t>
            </a:r>
            <a:r>
              <a:rPr lang="es-ES" dirty="0" err="1" smtClean="0"/>
              <a:t>prendizaxe</a:t>
            </a:r>
            <a:r>
              <a:rPr lang="es-ES" dirty="0" smtClean="0"/>
              <a:t> das </a:t>
            </a:r>
            <a:r>
              <a:rPr lang="es-ES" dirty="0" err="1" smtClean="0"/>
              <a:t>táboas</a:t>
            </a:r>
            <a:r>
              <a:rPr lang="es-ES" dirty="0" smtClean="0"/>
              <a:t> de multiplicar e a </a:t>
            </a:r>
            <a:r>
              <a:rPr lang="es-ES" dirty="0" err="1" smtClean="0"/>
              <a:t>introdución</a:t>
            </a:r>
            <a:r>
              <a:rPr lang="es-ES" dirty="0" smtClean="0"/>
              <a:t> da división por </a:t>
            </a:r>
            <a:r>
              <a:rPr lang="es-ES" dirty="0" err="1" smtClean="0"/>
              <a:t>unha</a:t>
            </a:r>
            <a:r>
              <a:rPr lang="es-ES" dirty="0" smtClean="0"/>
              <a:t> cifra ocupa </a:t>
            </a:r>
            <a:r>
              <a:rPr lang="es-ES" dirty="0" err="1" smtClean="0"/>
              <a:t>unha</a:t>
            </a:r>
            <a:r>
              <a:rPr lang="es-ES" dirty="0" smtClean="0"/>
              <a:t> boa parte do tempo </a:t>
            </a:r>
            <a:r>
              <a:rPr lang="es-ES" dirty="0" err="1" smtClean="0"/>
              <a:t>adicado</a:t>
            </a:r>
            <a:r>
              <a:rPr lang="es-ES" dirty="0" smtClean="0"/>
              <a:t> </a:t>
            </a:r>
            <a:r>
              <a:rPr lang="es-ES" dirty="0" err="1" smtClean="0"/>
              <a:t>ao</a:t>
            </a:r>
            <a:r>
              <a:rPr lang="es-ES" dirty="0" smtClean="0"/>
              <a:t> cálculo en </a:t>
            </a:r>
            <a:r>
              <a:rPr lang="es-ES" dirty="0" err="1" smtClean="0"/>
              <a:t>terceiro</a:t>
            </a:r>
            <a:r>
              <a:rPr lang="es-ES" dirty="0" smtClean="0"/>
              <a:t>. Os </a:t>
            </a:r>
            <a:r>
              <a:rPr lang="es-ES" dirty="0" err="1" smtClean="0"/>
              <a:t>materiais</a:t>
            </a:r>
            <a:r>
              <a:rPr lang="es-ES" dirty="0" smtClean="0"/>
              <a:t> manipulativos </a:t>
            </a:r>
            <a:r>
              <a:rPr lang="es-ES" dirty="0" err="1" smtClean="0"/>
              <a:t>volven</a:t>
            </a:r>
            <a:r>
              <a:rPr lang="es-ES" dirty="0" smtClean="0"/>
              <a:t> a ser aquí importantes.</a:t>
            </a:r>
          </a:p>
          <a:p>
            <a:endParaRPr lang="es-ES" dirty="0"/>
          </a:p>
        </p:txBody>
      </p:sp>
      <p:pic>
        <p:nvPicPr>
          <p:cNvPr id="5" name="Picture 2" descr="F:\valdoviño 15-16\matemáticas\curso matemáticas\fotos mate\multiplicacions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6947" r="16947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valdoviño 15-16\fotos\2º trimestre\20160121_11390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6970" r="16970"/>
          <a:stretch>
            <a:fillRect/>
          </a:stretch>
        </p:blipFill>
        <p:spPr bwMode="auto">
          <a:xfrm rot="420000">
            <a:off x="5728075" y="438117"/>
            <a:ext cx="3072463" cy="2616157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MATERIAIS PARA MULTIPLICAR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dirty="0" smtClean="0"/>
              <a:t>Con </a:t>
            </a:r>
            <a:r>
              <a:rPr lang="es-ES" dirty="0" err="1" smtClean="0"/>
              <a:t>neste</a:t>
            </a:r>
            <a:r>
              <a:rPr lang="es-ES" dirty="0" smtClean="0"/>
              <a:t> </a:t>
            </a:r>
            <a:r>
              <a:rPr lang="es-ES" dirty="0" err="1" smtClean="0"/>
              <a:t>materiais</a:t>
            </a:r>
            <a:r>
              <a:rPr lang="es-ES" dirty="0" smtClean="0"/>
              <a:t>, </a:t>
            </a:r>
            <a:r>
              <a:rPr lang="es-ES" dirty="0" err="1" smtClean="0"/>
              <a:t>unha</a:t>
            </a:r>
            <a:r>
              <a:rPr lang="es-ES" dirty="0" smtClean="0"/>
              <a:t> vez á semana, os </a:t>
            </a:r>
            <a:r>
              <a:rPr lang="es-ES" dirty="0" err="1" smtClean="0"/>
              <a:t>nenos</a:t>
            </a:r>
            <a:r>
              <a:rPr lang="es-ES" dirty="0" smtClean="0"/>
              <a:t> e nenas da </a:t>
            </a:r>
            <a:r>
              <a:rPr lang="es-ES" dirty="0" err="1" smtClean="0"/>
              <a:t>miña</a:t>
            </a:r>
            <a:r>
              <a:rPr lang="es-ES" dirty="0" smtClean="0"/>
              <a:t> clase repasan as </a:t>
            </a:r>
            <a:r>
              <a:rPr lang="es-ES" dirty="0" err="1" smtClean="0"/>
              <a:t>táboas</a:t>
            </a:r>
            <a:r>
              <a:rPr lang="es-ES" dirty="0" smtClean="0"/>
              <a:t> de multiplicar.</a:t>
            </a:r>
            <a:endParaRPr lang="es-ES" dirty="0"/>
          </a:p>
        </p:txBody>
      </p:sp>
      <p:pic>
        <p:nvPicPr>
          <p:cNvPr id="5" name="Picture 2" descr="F:\valdoviño 15-16\fotos\2º trimestre\20160111_16001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820000">
            <a:off x="3432164" y="1843529"/>
            <a:ext cx="2966182" cy="35196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200" b="1" dirty="0" smtClean="0"/>
              <a:t>MATERIAIS PARA A MULTIPLICACIÓN</a:t>
            </a:r>
            <a:endParaRPr lang="es-ES" sz="3200" b="1" dirty="0"/>
          </a:p>
        </p:txBody>
      </p:sp>
      <p:pic>
        <p:nvPicPr>
          <p:cNvPr id="7" name="Picture 2" descr="F:\valdoviño 15-16\fotos\2º trimestre\20160111_1600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947" r="16947"/>
          <a:stretch>
            <a:fillRect/>
          </a:stretch>
        </p:blipFill>
        <p:spPr bwMode="auto">
          <a:xfrm>
            <a:off x="1993472" y="1935163"/>
            <a:ext cx="5157055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VOUME PRESENTAR:</a:t>
            </a:r>
            <a:br>
              <a:rPr lang="es-ES" dirty="0" smtClean="0"/>
            </a:br>
            <a:r>
              <a:rPr lang="es-ES" dirty="0" smtClean="0"/>
              <a:t>QUEN SON EU?</a:t>
            </a:r>
            <a:br>
              <a:rPr lang="es-ES" dirty="0" smtClean="0"/>
            </a:br>
            <a:r>
              <a:rPr lang="es-ES" dirty="0" smtClean="0"/>
              <a:t>POR QUE ESTOU HOXE AQUÍ?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3026296" cy="2179320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s-ES" sz="1800" dirty="0" err="1" smtClean="0"/>
              <a:t>Unha</a:t>
            </a:r>
            <a:r>
              <a:rPr lang="es-ES" sz="1800" dirty="0" smtClean="0"/>
              <a:t> </a:t>
            </a:r>
            <a:r>
              <a:rPr lang="es-ES" sz="1800" dirty="0" err="1" smtClean="0"/>
              <a:t>mestra</a:t>
            </a:r>
            <a:r>
              <a:rPr lang="es-ES" sz="1800" dirty="0" smtClean="0"/>
              <a:t> do CPI de </a:t>
            </a:r>
            <a:r>
              <a:rPr lang="es-ES" sz="1800" dirty="0" err="1" smtClean="0"/>
              <a:t>Atios</a:t>
            </a:r>
            <a:endParaRPr lang="es-ES" sz="1800" dirty="0" smtClean="0"/>
          </a:p>
          <a:p>
            <a:pPr>
              <a:buFontTx/>
              <a:buChar char="-"/>
            </a:pPr>
            <a:r>
              <a:rPr lang="es-ES" sz="1800" dirty="0" smtClean="0"/>
              <a:t>- </a:t>
            </a:r>
            <a:r>
              <a:rPr lang="es-ES" sz="1800" dirty="0" err="1" smtClean="0"/>
              <a:t>Unha</a:t>
            </a:r>
            <a:r>
              <a:rPr lang="es-ES" sz="1800" dirty="0" smtClean="0"/>
              <a:t> </a:t>
            </a:r>
            <a:r>
              <a:rPr lang="es-ES" sz="1800" dirty="0" err="1" smtClean="0"/>
              <a:t>mestra</a:t>
            </a:r>
            <a:r>
              <a:rPr lang="es-ES" sz="1800" dirty="0" smtClean="0"/>
              <a:t> que </a:t>
            </a:r>
            <a:r>
              <a:rPr lang="es-ES" sz="1800" dirty="0" err="1" smtClean="0"/>
              <a:t>hoxe</a:t>
            </a:r>
            <a:r>
              <a:rPr lang="es-ES" sz="1800" dirty="0" smtClean="0"/>
              <a:t> </a:t>
            </a:r>
            <a:r>
              <a:rPr lang="es-ES" sz="1800" dirty="0" err="1" smtClean="0"/>
              <a:t>traballa</a:t>
            </a:r>
            <a:r>
              <a:rPr lang="es-ES" sz="1800" dirty="0" smtClean="0"/>
              <a:t> en primaria pero antes </a:t>
            </a:r>
            <a:r>
              <a:rPr lang="es-ES" sz="1800" dirty="0" err="1" smtClean="0"/>
              <a:t>traballei</a:t>
            </a:r>
            <a:r>
              <a:rPr lang="es-ES" sz="1800" dirty="0" smtClean="0"/>
              <a:t>  coa etnia </a:t>
            </a:r>
            <a:r>
              <a:rPr lang="es-ES" sz="1800" dirty="0" err="1" smtClean="0"/>
              <a:t>xitana</a:t>
            </a:r>
            <a:r>
              <a:rPr lang="es-ES" sz="1800" dirty="0" smtClean="0"/>
              <a:t>, con adultos, con mozos que </a:t>
            </a:r>
            <a:r>
              <a:rPr lang="es-ES" sz="1800" dirty="0" err="1" smtClean="0"/>
              <a:t>abandoaron</a:t>
            </a:r>
            <a:r>
              <a:rPr lang="es-ES" sz="1800" dirty="0" smtClean="0"/>
              <a:t> a </a:t>
            </a:r>
            <a:r>
              <a:rPr lang="es-ES" sz="1800" dirty="0" err="1" smtClean="0"/>
              <a:t>escola</a:t>
            </a:r>
            <a:r>
              <a:rPr lang="es-ES" sz="1800" dirty="0" smtClean="0"/>
              <a:t>, como </a:t>
            </a:r>
            <a:r>
              <a:rPr lang="es-ES" sz="1800" dirty="0" err="1" smtClean="0"/>
              <a:t>mestra</a:t>
            </a:r>
            <a:r>
              <a:rPr lang="es-ES" sz="1800" dirty="0" smtClean="0"/>
              <a:t> de AL</a:t>
            </a:r>
          </a:p>
          <a:p>
            <a:pPr>
              <a:buFontTx/>
              <a:buChar char="-"/>
            </a:pPr>
            <a:r>
              <a:rPr lang="es-ES" sz="1800" dirty="0" smtClean="0"/>
              <a:t>- </a:t>
            </a:r>
            <a:r>
              <a:rPr lang="es-ES" sz="1800" dirty="0" err="1" smtClean="0"/>
              <a:t>Tamén</a:t>
            </a:r>
            <a:r>
              <a:rPr lang="es-ES" sz="1800" dirty="0" smtClean="0"/>
              <a:t> son educadora ambiental e directora de actividades de tempo libre</a:t>
            </a:r>
            <a:endParaRPr lang="es-ES" sz="1800" dirty="0"/>
          </a:p>
        </p:txBody>
      </p:sp>
      <p:pic>
        <p:nvPicPr>
          <p:cNvPr id="5" name="Picture 2" descr="F:\valdoviño 14-15\fotos\2º trimestre\CIMG211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5942" r="5942"/>
          <a:stretch>
            <a:fillRect/>
          </a:stretch>
        </p:blipFill>
        <p:spPr bwMode="auto">
          <a:xfrm rot="420000">
            <a:off x="4096713" y="1548008"/>
            <a:ext cx="3587881" cy="30550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dirty="0" smtClean="0"/>
              <a:t>MATERIAIS PARA A MULTIPLICACIÓN</a:t>
            </a:r>
            <a:endParaRPr lang="es-ES" sz="3200" dirty="0"/>
          </a:p>
        </p:txBody>
      </p:sp>
      <p:pic>
        <p:nvPicPr>
          <p:cNvPr id="4" name="Picture 3" descr="F:\valdoviño 15-16\fotos\2º trimestre\20160121_114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2420888"/>
            <a:ext cx="3847990" cy="2967608"/>
          </a:xfrm>
          <a:prstGeom prst="rect">
            <a:avLst/>
          </a:prstGeom>
          <a:noFill/>
        </p:spPr>
      </p:pic>
      <p:pic>
        <p:nvPicPr>
          <p:cNvPr id="5" name="Picture 2" descr="F:\valdoviño 15-16\fotos\2º trimestre\20160111_1559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5735" y="2934705"/>
            <a:ext cx="4653135" cy="26173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/>
              <a:t>MATERIAIS PARA TRABALLAR PROBLEMAS</a:t>
            </a:r>
            <a:endParaRPr lang="es-ES" sz="3600" b="1" dirty="0"/>
          </a:p>
        </p:txBody>
      </p:sp>
      <p:pic>
        <p:nvPicPr>
          <p:cNvPr id="27650" name="Picture 2" descr="F:\valdoviño 15-16\cursos cefore\curso materiais didacticos\fotos 2\20150924_1435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670278" y="1935163"/>
            <a:ext cx="7803444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MATERIAIS PARA TRABALLAR XEOMETRÍA</a:t>
            </a:r>
            <a:endParaRPr lang="es-ES" dirty="0"/>
          </a:p>
        </p:txBody>
      </p:sp>
      <p:sp>
        <p:nvSpPr>
          <p:cNvPr id="11" name="10 Marcador de texto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s-ES" dirty="0" smtClean="0"/>
              <a:t>As grandes dificultades de </a:t>
            </a:r>
            <a:r>
              <a:rPr lang="es-ES" dirty="0" err="1" smtClean="0"/>
              <a:t>moitos</a:t>
            </a:r>
            <a:r>
              <a:rPr lang="es-ES" dirty="0" smtClean="0"/>
              <a:t> dos </a:t>
            </a:r>
            <a:r>
              <a:rPr lang="es-ES" dirty="0" err="1" smtClean="0"/>
              <a:t>nosos</a:t>
            </a:r>
            <a:r>
              <a:rPr lang="es-ES" dirty="0" smtClean="0"/>
              <a:t> alumnos coa orientación espacial, o </a:t>
            </a:r>
            <a:r>
              <a:rPr lang="es-ES" dirty="0" err="1" smtClean="0"/>
              <a:t>seu</a:t>
            </a:r>
            <a:r>
              <a:rPr lang="es-ES" dirty="0" smtClean="0"/>
              <a:t> escaso </a:t>
            </a:r>
            <a:r>
              <a:rPr lang="es-ES" dirty="0" err="1" smtClean="0"/>
              <a:t>entrenamento</a:t>
            </a:r>
            <a:r>
              <a:rPr lang="es-ES" dirty="0" smtClean="0"/>
              <a:t> coa </a:t>
            </a:r>
            <a:r>
              <a:rPr lang="es-ES" dirty="0" err="1" smtClean="0"/>
              <a:t>psicomotricidade</a:t>
            </a:r>
            <a:r>
              <a:rPr lang="es-ES" dirty="0" smtClean="0"/>
              <a:t> fina, as dificultades coa simetrías e coa </a:t>
            </a:r>
            <a:r>
              <a:rPr lang="es-ES" dirty="0" err="1" smtClean="0"/>
              <a:t>xeometría</a:t>
            </a:r>
            <a:r>
              <a:rPr lang="es-ES" dirty="0" smtClean="0"/>
              <a:t> en </a:t>
            </a:r>
            <a:r>
              <a:rPr lang="es-ES" dirty="0" err="1" smtClean="0"/>
              <a:t>xeral</a:t>
            </a:r>
            <a:r>
              <a:rPr lang="es-ES" dirty="0" smtClean="0"/>
              <a:t> nos levaron a decidir que a </a:t>
            </a:r>
            <a:r>
              <a:rPr lang="es-ES" dirty="0" err="1" smtClean="0"/>
              <a:t>xeometría</a:t>
            </a:r>
            <a:r>
              <a:rPr lang="es-ES" dirty="0" smtClean="0"/>
              <a:t> </a:t>
            </a:r>
            <a:r>
              <a:rPr lang="es-ES" dirty="0" err="1" smtClean="0"/>
              <a:t>debera</a:t>
            </a:r>
            <a:r>
              <a:rPr lang="es-ES" dirty="0" smtClean="0"/>
              <a:t> ser un </a:t>
            </a:r>
            <a:r>
              <a:rPr lang="es-ES" dirty="0" err="1" smtClean="0"/>
              <a:t>contido</a:t>
            </a:r>
            <a:r>
              <a:rPr lang="es-ES" dirty="0" smtClean="0"/>
              <a:t> a </a:t>
            </a:r>
            <a:r>
              <a:rPr lang="es-ES" dirty="0" err="1" smtClean="0"/>
              <a:t>traballar</a:t>
            </a:r>
            <a:r>
              <a:rPr lang="es-ES" dirty="0" smtClean="0"/>
              <a:t> durante todo o curso escolar.</a:t>
            </a:r>
          </a:p>
          <a:p>
            <a:r>
              <a:rPr lang="es-ES" dirty="0" smtClean="0"/>
              <a:t>Na aula, no </a:t>
            </a:r>
            <a:r>
              <a:rPr lang="es-ES" dirty="0" err="1" smtClean="0"/>
              <a:t>recanto</a:t>
            </a:r>
            <a:r>
              <a:rPr lang="es-ES" dirty="0" smtClean="0"/>
              <a:t> das matemáticas </a:t>
            </a:r>
            <a:r>
              <a:rPr lang="es-ES" dirty="0" err="1" smtClean="0"/>
              <a:t>temos</a:t>
            </a:r>
            <a:r>
              <a:rPr lang="es-ES" dirty="0" smtClean="0"/>
              <a:t> varios </a:t>
            </a:r>
            <a:r>
              <a:rPr lang="es-ES" dirty="0" err="1" smtClean="0"/>
              <a:t>xogos</a:t>
            </a:r>
            <a:r>
              <a:rPr lang="es-ES" dirty="0" smtClean="0"/>
              <a:t> a disposición dos alumnos para que </a:t>
            </a:r>
            <a:r>
              <a:rPr lang="es-ES" dirty="0" err="1" smtClean="0"/>
              <a:t>empreguen</a:t>
            </a:r>
            <a:r>
              <a:rPr lang="es-ES" dirty="0" smtClean="0"/>
              <a:t> cando van rematando as </a:t>
            </a:r>
            <a:r>
              <a:rPr lang="es-ES" dirty="0" err="1" smtClean="0"/>
              <a:t>tarefas</a:t>
            </a:r>
            <a:r>
              <a:rPr lang="es-ES" dirty="0" smtClean="0"/>
              <a:t> </a:t>
            </a:r>
            <a:r>
              <a:rPr lang="es-ES" dirty="0" err="1" smtClean="0"/>
              <a:t>propostas</a:t>
            </a:r>
            <a:r>
              <a:rPr lang="es-ES" dirty="0" smtClean="0"/>
              <a:t> para o día, </a:t>
            </a:r>
            <a:r>
              <a:rPr lang="es-ES" dirty="0" err="1" smtClean="0"/>
              <a:t>xogos</a:t>
            </a:r>
            <a:r>
              <a:rPr lang="es-ES" dirty="0" smtClean="0"/>
              <a:t> de tipo </a:t>
            </a:r>
            <a:r>
              <a:rPr lang="es-ES" dirty="0" err="1" smtClean="0"/>
              <a:t>Tangram</a:t>
            </a:r>
            <a:r>
              <a:rPr lang="es-ES" dirty="0" smtClean="0"/>
              <a:t> </a:t>
            </a:r>
            <a:r>
              <a:rPr lang="es-ES" dirty="0" err="1" smtClean="0"/>
              <a:t>ou</a:t>
            </a:r>
            <a:r>
              <a:rPr lang="es-ES" dirty="0" smtClean="0"/>
              <a:t> similar, </a:t>
            </a:r>
            <a:r>
              <a:rPr lang="es-ES" dirty="0" err="1" smtClean="0"/>
              <a:t>materiais</a:t>
            </a:r>
            <a:r>
              <a:rPr lang="es-ES" dirty="0" smtClean="0"/>
              <a:t> para </a:t>
            </a:r>
            <a:r>
              <a:rPr lang="es-ES" dirty="0" err="1" smtClean="0"/>
              <a:t>traballar</a:t>
            </a:r>
            <a:r>
              <a:rPr lang="es-ES" dirty="0" smtClean="0"/>
              <a:t> as simetrías, …</a:t>
            </a:r>
          </a:p>
          <a:p>
            <a:endParaRPr lang="es-ES" dirty="0"/>
          </a:p>
        </p:txBody>
      </p:sp>
      <p:pic>
        <p:nvPicPr>
          <p:cNvPr id="12" name="Picture 2" descr="F:\valdoviño 15-16\matemáticas\curso matemáticas\fotos mate\20151008_09015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 rot="5400000">
            <a:off x="3909050" y="419542"/>
            <a:ext cx="2880320" cy="3570645"/>
          </a:xfrm>
          <a:prstGeom prst="rect">
            <a:avLst/>
          </a:prstGeom>
          <a:noFill/>
        </p:spPr>
      </p:pic>
      <p:pic>
        <p:nvPicPr>
          <p:cNvPr id="13" name="Picture 2" descr="F:\valdoviño 15-16\matemáticas\curso matemáticas\fotos mate\simetrias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88024" y="2996952"/>
            <a:ext cx="4015776" cy="22595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MATERIAIS PARA TRABALLAR XEOMETRÍA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s-ES" dirty="0" smtClean="0"/>
          </a:p>
          <a:p>
            <a:endParaRPr lang="es-ES" dirty="0" smtClean="0"/>
          </a:p>
          <a:p>
            <a:r>
              <a:rPr lang="es-ES" sz="1800" dirty="0" smtClean="0"/>
              <a:t>Un día á semana estamos a </a:t>
            </a:r>
            <a:r>
              <a:rPr lang="es-ES" sz="1800" dirty="0" err="1" smtClean="0"/>
              <a:t>traballar</a:t>
            </a:r>
            <a:r>
              <a:rPr lang="es-ES" sz="1800" dirty="0" smtClean="0"/>
              <a:t> </a:t>
            </a:r>
            <a:r>
              <a:rPr lang="es-ES" sz="1800" dirty="0" err="1" smtClean="0"/>
              <a:t>contidos</a:t>
            </a:r>
            <a:r>
              <a:rPr lang="es-ES" sz="1800" dirty="0" smtClean="0"/>
              <a:t> de </a:t>
            </a:r>
            <a:r>
              <a:rPr lang="es-ES" sz="1800" dirty="0" err="1" smtClean="0"/>
              <a:t>xeometría</a:t>
            </a:r>
            <a:r>
              <a:rPr lang="es-ES" sz="1800" dirty="0" smtClean="0"/>
              <a:t>, </a:t>
            </a:r>
            <a:r>
              <a:rPr lang="es-ES" sz="1800" dirty="0" err="1" smtClean="0"/>
              <a:t>sempre</a:t>
            </a:r>
            <a:r>
              <a:rPr lang="es-ES" sz="1800" dirty="0" smtClean="0"/>
              <a:t> </a:t>
            </a:r>
            <a:r>
              <a:rPr lang="es-ES" sz="1800" dirty="0" err="1" smtClean="0"/>
              <a:t>adiantando</a:t>
            </a:r>
            <a:r>
              <a:rPr lang="es-ES" sz="1800" dirty="0" smtClean="0"/>
              <a:t> conceptos a través da manipulación; e para </a:t>
            </a:r>
            <a:r>
              <a:rPr lang="es-ES" sz="1800" dirty="0" err="1" smtClean="0"/>
              <a:t>iso</a:t>
            </a:r>
            <a:r>
              <a:rPr lang="es-ES" sz="1800" dirty="0" smtClean="0"/>
              <a:t> </a:t>
            </a:r>
            <a:r>
              <a:rPr lang="es-ES" sz="1800" dirty="0" err="1" smtClean="0"/>
              <a:t>empregamos</a:t>
            </a:r>
            <a:r>
              <a:rPr lang="es-ES" sz="1800" dirty="0" smtClean="0"/>
              <a:t> </a:t>
            </a:r>
            <a:r>
              <a:rPr lang="es-ES" sz="1800" dirty="0" err="1" smtClean="0"/>
              <a:t>materiais</a:t>
            </a:r>
            <a:r>
              <a:rPr lang="es-ES" sz="1800" dirty="0" smtClean="0"/>
              <a:t> </a:t>
            </a:r>
            <a:r>
              <a:rPr lang="es-ES" sz="1800" dirty="0" err="1" smtClean="0"/>
              <a:t>cotiás</a:t>
            </a:r>
            <a:r>
              <a:rPr lang="es-ES" sz="1800" dirty="0" smtClean="0"/>
              <a:t> coma por </a:t>
            </a:r>
            <a:r>
              <a:rPr lang="es-ES" sz="1800" dirty="0" err="1" smtClean="0"/>
              <a:t>exemplo</a:t>
            </a:r>
            <a:r>
              <a:rPr lang="es-ES" sz="1800" dirty="0" smtClean="0"/>
              <a:t> os abanos </a:t>
            </a:r>
            <a:r>
              <a:rPr lang="es-ES" sz="1800" dirty="0" err="1" smtClean="0"/>
              <a:t>ou</a:t>
            </a:r>
            <a:r>
              <a:rPr lang="es-ES" sz="1800" dirty="0" smtClean="0"/>
              <a:t> os </a:t>
            </a:r>
            <a:r>
              <a:rPr lang="es-ES" sz="1800" dirty="0" err="1" smtClean="0"/>
              <a:t>pai-pai</a:t>
            </a:r>
            <a:r>
              <a:rPr lang="es-ES" sz="1800" dirty="0" smtClean="0"/>
              <a:t> para </a:t>
            </a:r>
            <a:r>
              <a:rPr lang="es-ES" sz="1800" dirty="0" err="1" smtClean="0"/>
              <a:t>traballar</a:t>
            </a:r>
            <a:r>
              <a:rPr lang="es-ES" sz="1800" dirty="0" smtClean="0"/>
              <a:t> os ángulos.</a:t>
            </a:r>
          </a:p>
          <a:p>
            <a:endParaRPr lang="es-ES" dirty="0"/>
          </a:p>
        </p:txBody>
      </p:sp>
      <p:pic>
        <p:nvPicPr>
          <p:cNvPr id="7" name="Picture 2" descr="F:\valdoviño 15-16\matemáticas\curso matemáticas\fotos mate\angulos 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635896" y="1844824"/>
            <a:ext cx="5111750" cy="28761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dirty="0" smtClean="0"/>
              <a:t>MATERIAIS PARA TRABALLAR XEOMETRÍA</a:t>
            </a:r>
            <a:r>
              <a:rPr lang="es-ES" sz="3200" dirty="0" smtClean="0"/>
              <a:t/>
            </a:r>
            <a:br>
              <a:rPr lang="es-ES" sz="3200" dirty="0" smtClean="0"/>
            </a:br>
            <a:r>
              <a:rPr lang="es-ES" sz="3200" dirty="0" smtClean="0"/>
              <a:t>libreta interactiva</a:t>
            </a:r>
            <a:endParaRPr lang="es-ES" sz="3200" dirty="0"/>
          </a:p>
        </p:txBody>
      </p:sp>
      <p:pic>
        <p:nvPicPr>
          <p:cNvPr id="5" name="4 Marcador de contenido" descr="33c8c99e70abd19cc8fc478c9f966d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14675" y="2224881"/>
            <a:ext cx="2914650" cy="3810000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548680"/>
            <a:ext cx="2743200" cy="1162050"/>
          </a:xfrm>
        </p:spPr>
        <p:txBody>
          <a:bodyPr/>
          <a:lstStyle/>
          <a:p>
            <a:r>
              <a:rPr lang="es-ES" dirty="0" smtClean="0"/>
              <a:t>MATERIAIS PARA TRABALLAR XEOMETRÍA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s-ES" dirty="0" smtClean="0"/>
          </a:p>
          <a:p>
            <a:r>
              <a:rPr lang="es-ES" sz="1800" dirty="0" smtClean="0"/>
              <a:t>Os </a:t>
            </a:r>
            <a:r>
              <a:rPr lang="es-ES" sz="1800" dirty="0" err="1" smtClean="0"/>
              <a:t>materiais</a:t>
            </a:r>
            <a:r>
              <a:rPr lang="es-ES" sz="1800" dirty="0" smtClean="0"/>
              <a:t> que permiten visualizar os conceptos de lados, áreas e perímetros son </a:t>
            </a:r>
            <a:r>
              <a:rPr lang="es-ES" sz="1800" dirty="0" err="1" smtClean="0"/>
              <a:t>fundamentais</a:t>
            </a:r>
            <a:r>
              <a:rPr lang="es-ES" sz="1800" dirty="0" smtClean="0"/>
              <a:t> no </a:t>
            </a:r>
            <a:r>
              <a:rPr lang="es-ES" sz="1800" dirty="0" err="1" smtClean="0"/>
              <a:t>traballo</a:t>
            </a:r>
            <a:r>
              <a:rPr lang="es-ES" sz="1800" dirty="0" smtClean="0"/>
              <a:t> de </a:t>
            </a:r>
            <a:r>
              <a:rPr lang="es-ES" sz="1800" dirty="0" err="1" smtClean="0"/>
              <a:t>xeometría</a:t>
            </a:r>
            <a:r>
              <a:rPr lang="es-ES" sz="1800" dirty="0" smtClean="0"/>
              <a:t>.</a:t>
            </a:r>
            <a:endParaRPr lang="es-ES" sz="1800" dirty="0"/>
          </a:p>
        </p:txBody>
      </p:sp>
      <p:pic>
        <p:nvPicPr>
          <p:cNvPr id="5" name="Picture 2" descr="F:\valdoviño 15-16\fotos\2º trimestre\20160111_16015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052736"/>
            <a:ext cx="2757005" cy="206394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860032" y="3501008"/>
            <a:ext cx="286702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3568" y="4005064"/>
            <a:ext cx="3395972" cy="1995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MATERIAIS PARA TRABALLAR XEOMETRÍA</a:t>
            </a:r>
            <a:endParaRPr lang="es-ES" b="1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sz="2400" dirty="0" err="1" smtClean="0"/>
              <a:t>Xogos</a:t>
            </a:r>
            <a:endParaRPr lang="es-ES" sz="2400" dirty="0"/>
          </a:p>
        </p:txBody>
      </p:sp>
      <p:pic>
        <p:nvPicPr>
          <p:cNvPr id="16386" name="Picture 2" descr="F:\valdoviño 15-16\cursos cefore\curso materiais didacticos\fotos 2\20150116_16195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200645" y="1343971"/>
            <a:ext cx="4652218" cy="5365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MATERIAIS PARA TRABALLAR XEOMETRÍA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sz="1800" dirty="0" smtClean="0"/>
              <a:t>A representación no espacio e a expresión plástica son bazas </a:t>
            </a:r>
            <a:r>
              <a:rPr lang="es-ES" sz="1800" dirty="0" err="1" smtClean="0"/>
              <a:t>fundamentais</a:t>
            </a:r>
            <a:r>
              <a:rPr lang="es-ES" sz="1800" dirty="0" smtClean="0"/>
              <a:t> á hora de </a:t>
            </a:r>
            <a:r>
              <a:rPr lang="es-ES" sz="1800" dirty="0" err="1" smtClean="0"/>
              <a:t>traballar</a:t>
            </a:r>
            <a:r>
              <a:rPr lang="es-ES" sz="1800" dirty="0" smtClean="0"/>
              <a:t> a </a:t>
            </a:r>
            <a:r>
              <a:rPr lang="es-ES" sz="1800" dirty="0" err="1" smtClean="0"/>
              <a:t>xeometría</a:t>
            </a:r>
            <a:endParaRPr lang="es-ES" sz="1800" dirty="0" smtClean="0"/>
          </a:p>
          <a:p>
            <a:endParaRPr lang="es-E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635896" y="908720"/>
            <a:ext cx="4067944" cy="2592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169950" y="2780928"/>
            <a:ext cx="3785063" cy="2807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dirty="0" smtClean="0"/>
              <a:t>MATERIAIS PARA TRABALLAR TRATAMENTO DA INFORMACIÓN:</a:t>
            </a:r>
            <a:br>
              <a:rPr lang="es-ES" sz="2400" b="1" dirty="0" smtClean="0"/>
            </a:br>
            <a:r>
              <a:rPr lang="es-ES" sz="2400" b="1" dirty="0" smtClean="0"/>
              <a:t>gráficas con </a:t>
            </a:r>
            <a:r>
              <a:rPr lang="es-ES" sz="2400" b="1" dirty="0" err="1" smtClean="0"/>
              <a:t>cartolina</a:t>
            </a:r>
            <a:r>
              <a:rPr lang="es-ES" sz="2400" b="1" dirty="0" smtClean="0"/>
              <a:t/>
            </a:r>
            <a:br>
              <a:rPr lang="es-ES" sz="2400" b="1" dirty="0" smtClean="0"/>
            </a:br>
            <a:r>
              <a:rPr lang="es-ES" sz="2400" b="1" dirty="0" smtClean="0"/>
              <a:t>diagramas de doble entrada</a:t>
            </a:r>
            <a:endParaRPr lang="es-ES" sz="2400" b="1" dirty="0"/>
          </a:p>
        </p:txBody>
      </p:sp>
      <p:pic>
        <p:nvPicPr>
          <p:cNvPr id="22530" name="Picture 2" descr="F:\valdoviño 15-16\cursos cefore\curso materiais didacticos\fotos 2\20150428_1348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7544" y="2204864"/>
            <a:ext cx="4104456" cy="3076674"/>
          </a:xfrm>
          <a:prstGeom prst="rect">
            <a:avLst/>
          </a:prstGeom>
          <a:noFill/>
        </p:spPr>
      </p:pic>
      <p:pic>
        <p:nvPicPr>
          <p:cNvPr id="6" name="Picture 2" descr="F:\valdoviño 15-16\cursos cefore\curso materiais didacticos\fotos 2\20141215_0948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204864"/>
            <a:ext cx="4128458" cy="3096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MATERIAIS PARA TRABALLAR MATEMÁTICAS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Incluso </a:t>
            </a:r>
            <a:r>
              <a:rPr lang="es-ES" dirty="0" err="1" smtClean="0"/>
              <a:t>unha</a:t>
            </a:r>
            <a:r>
              <a:rPr lang="es-ES" dirty="0" smtClean="0"/>
              <a:t> </a:t>
            </a:r>
            <a:r>
              <a:rPr lang="es-ES" dirty="0" err="1" smtClean="0"/>
              <a:t>actividade</a:t>
            </a:r>
            <a:r>
              <a:rPr lang="es-ES" dirty="0" smtClean="0"/>
              <a:t> a promoción da </a:t>
            </a:r>
            <a:r>
              <a:rPr lang="es-ES" dirty="0" err="1" smtClean="0"/>
              <a:t>reciclaxe</a:t>
            </a:r>
            <a:r>
              <a:rPr lang="es-ES" dirty="0" smtClean="0"/>
              <a:t> no centro pode convertirse </a:t>
            </a:r>
            <a:r>
              <a:rPr lang="es-ES" dirty="0" err="1" smtClean="0"/>
              <a:t>nunha</a:t>
            </a:r>
            <a:r>
              <a:rPr lang="es-ES" dirty="0" smtClean="0"/>
              <a:t> </a:t>
            </a:r>
            <a:r>
              <a:rPr lang="es-ES" dirty="0" err="1" smtClean="0"/>
              <a:t>actividade</a:t>
            </a:r>
            <a:r>
              <a:rPr lang="es-ES" dirty="0" smtClean="0"/>
              <a:t> directamente relacionada </a:t>
            </a:r>
            <a:r>
              <a:rPr lang="es-ES" dirty="0" err="1" smtClean="0"/>
              <a:t>co</a:t>
            </a:r>
            <a:r>
              <a:rPr lang="es-ES" dirty="0" smtClean="0"/>
              <a:t> </a:t>
            </a:r>
            <a:r>
              <a:rPr lang="es-ES" dirty="0" err="1" smtClean="0"/>
              <a:t>traballo</a:t>
            </a:r>
            <a:r>
              <a:rPr lang="es-ES" dirty="0" smtClean="0"/>
              <a:t> das matemática:</a:t>
            </a:r>
          </a:p>
          <a:p>
            <a:r>
              <a:rPr lang="es-ES" dirty="0" err="1" smtClean="0"/>
              <a:t>Unha</a:t>
            </a:r>
            <a:r>
              <a:rPr lang="es-ES" dirty="0" smtClean="0"/>
              <a:t> </a:t>
            </a:r>
            <a:r>
              <a:rPr lang="es-ES" dirty="0" err="1" smtClean="0"/>
              <a:t>campañ</a:t>
            </a:r>
            <a:r>
              <a:rPr lang="es-ES" dirty="0" smtClean="0"/>
              <a:t> a de </a:t>
            </a:r>
            <a:r>
              <a:rPr lang="es-ES" dirty="0" err="1" smtClean="0"/>
              <a:t>recollida</a:t>
            </a:r>
            <a:r>
              <a:rPr lang="es-ES" dirty="0" smtClean="0"/>
              <a:t> de </a:t>
            </a:r>
            <a:r>
              <a:rPr lang="es-ES" dirty="0" err="1" smtClean="0"/>
              <a:t>tapóns</a:t>
            </a:r>
            <a:r>
              <a:rPr lang="es-ES" dirty="0" smtClean="0"/>
              <a:t> é </a:t>
            </a:r>
            <a:r>
              <a:rPr lang="es-ES" dirty="0" err="1" smtClean="0"/>
              <a:t>unha</a:t>
            </a:r>
            <a:r>
              <a:rPr lang="es-ES" dirty="0" smtClean="0"/>
              <a:t> excusa perfecta para </a:t>
            </a:r>
            <a:r>
              <a:rPr lang="es-ES" dirty="0" err="1" smtClean="0"/>
              <a:t>facer</a:t>
            </a:r>
            <a:r>
              <a:rPr lang="es-ES" dirty="0" smtClean="0"/>
              <a:t> pesadas, e elaborar </a:t>
            </a:r>
            <a:r>
              <a:rPr lang="es-ES" dirty="0" err="1" smtClean="0"/>
              <a:t>táboas</a:t>
            </a:r>
            <a:r>
              <a:rPr lang="es-ES" dirty="0" smtClean="0"/>
              <a:t> e gráficas sobre o material </a:t>
            </a:r>
            <a:r>
              <a:rPr lang="es-ES" dirty="0" err="1" smtClean="0"/>
              <a:t>recollido</a:t>
            </a:r>
            <a:r>
              <a:rPr lang="es-ES" dirty="0" smtClean="0"/>
              <a:t>.</a:t>
            </a:r>
          </a:p>
          <a:p>
            <a:r>
              <a:rPr lang="es-ES" dirty="0" smtClean="0"/>
              <a:t>Ademáis de permitir o </a:t>
            </a:r>
            <a:r>
              <a:rPr lang="es-ES" dirty="0" err="1" smtClean="0"/>
              <a:t>traballo</a:t>
            </a:r>
            <a:r>
              <a:rPr lang="es-ES" dirty="0" smtClean="0"/>
              <a:t> </a:t>
            </a:r>
            <a:r>
              <a:rPr lang="es-ES" dirty="0" err="1" smtClean="0"/>
              <a:t>doutras</a:t>
            </a:r>
            <a:r>
              <a:rPr lang="es-ES" dirty="0" smtClean="0"/>
              <a:t> materias: </a:t>
            </a:r>
            <a:r>
              <a:rPr lang="es-ES" dirty="0" err="1" smtClean="0"/>
              <a:t>lingua</a:t>
            </a:r>
            <a:r>
              <a:rPr lang="es-ES" dirty="0" smtClean="0"/>
              <a:t> </a:t>
            </a:r>
            <a:r>
              <a:rPr lang="es-ES" dirty="0" err="1" smtClean="0"/>
              <a:t>ou</a:t>
            </a:r>
            <a:r>
              <a:rPr lang="es-ES" dirty="0" smtClean="0"/>
              <a:t>  expresión plástica por </a:t>
            </a:r>
            <a:r>
              <a:rPr lang="es-ES" dirty="0" err="1" smtClean="0"/>
              <a:t>exemplo</a:t>
            </a:r>
            <a:r>
              <a:rPr lang="es-ES" dirty="0" smtClean="0"/>
              <a:t>.</a:t>
            </a:r>
          </a:p>
          <a:p>
            <a:endParaRPr lang="es-ES" dirty="0"/>
          </a:p>
        </p:txBody>
      </p:sp>
      <p:pic>
        <p:nvPicPr>
          <p:cNvPr id="5" name="Picture 2" descr="F:\fotos 15-16\20151029_1459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5050" y="1484784"/>
            <a:ext cx="5111750" cy="39157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MODELOS DE PENSAMENTO</a:t>
            </a:r>
            <a:endParaRPr lang="es-ES" b="1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4102224" cy="4572000"/>
          </a:xfrm>
        </p:spPr>
        <p:txBody>
          <a:bodyPr>
            <a:normAutofit/>
          </a:bodyPr>
          <a:lstStyle/>
          <a:p>
            <a:r>
              <a:rPr lang="es-ES" dirty="0" smtClean="0"/>
              <a:t>TEORÍA DAS INTELIXENCIAS MÚLTIPLES</a:t>
            </a:r>
          </a:p>
          <a:p>
            <a:endParaRPr lang="es-ES" dirty="0" smtClean="0"/>
          </a:p>
          <a:p>
            <a:r>
              <a:rPr lang="es-ES" dirty="0" smtClean="0"/>
              <a:t>Distintas </a:t>
            </a:r>
            <a:r>
              <a:rPr lang="es-ES" dirty="0" err="1" smtClean="0"/>
              <a:t>persoas</a:t>
            </a:r>
            <a:r>
              <a:rPr lang="es-ES" dirty="0" smtClean="0"/>
              <a:t> </a:t>
            </a:r>
            <a:r>
              <a:rPr lang="es-ES" dirty="0" err="1" smtClean="0"/>
              <a:t>teñen</a:t>
            </a:r>
            <a:r>
              <a:rPr lang="es-ES" dirty="0" smtClean="0"/>
              <a:t> distintas </a:t>
            </a:r>
            <a:r>
              <a:rPr lang="es-ES" dirty="0" err="1" smtClean="0"/>
              <a:t>maneiras</a:t>
            </a:r>
            <a:r>
              <a:rPr lang="es-ES" dirty="0" smtClean="0"/>
              <a:t> de aprender e por tanto de comprender o mundo que nos rodea. Así </a:t>
            </a:r>
            <a:r>
              <a:rPr lang="es-ES" dirty="0" err="1" smtClean="0"/>
              <a:t>mesmo</a:t>
            </a:r>
            <a:r>
              <a:rPr lang="es-ES" dirty="0" smtClean="0"/>
              <a:t>, a </a:t>
            </a:r>
            <a:r>
              <a:rPr lang="es-ES" dirty="0" err="1" smtClean="0"/>
              <a:t>intelixencia</a:t>
            </a:r>
            <a:r>
              <a:rPr lang="es-ES" dirty="0" smtClean="0"/>
              <a:t> se </a:t>
            </a:r>
            <a:r>
              <a:rPr lang="es-ES" dirty="0" err="1" smtClean="0"/>
              <a:t>manifesta</a:t>
            </a:r>
            <a:r>
              <a:rPr lang="es-ES" dirty="0" smtClean="0"/>
              <a:t> en </a:t>
            </a:r>
            <a:r>
              <a:rPr lang="es-ES" dirty="0" err="1" smtClean="0"/>
              <a:t>máis</a:t>
            </a:r>
            <a:r>
              <a:rPr lang="es-ES" dirty="0" smtClean="0"/>
              <a:t> </a:t>
            </a:r>
            <a:r>
              <a:rPr lang="es-ES" dirty="0" err="1" smtClean="0"/>
              <a:t>dunha</a:t>
            </a:r>
            <a:r>
              <a:rPr lang="es-ES" dirty="0" smtClean="0"/>
              <a:t> forma:</a:t>
            </a:r>
          </a:p>
          <a:p>
            <a:endParaRPr lang="es-ES" dirty="0" smtClean="0"/>
          </a:p>
          <a:p>
            <a:r>
              <a:rPr lang="es-ES" dirty="0" smtClean="0"/>
              <a:t> - </a:t>
            </a:r>
            <a:r>
              <a:rPr lang="es-ES" dirty="0" err="1" smtClean="0"/>
              <a:t>Intelixencia</a:t>
            </a:r>
            <a:r>
              <a:rPr lang="es-ES" dirty="0" smtClean="0"/>
              <a:t> lingüística, para </a:t>
            </a:r>
            <a:r>
              <a:rPr lang="es-ES" dirty="0" err="1" smtClean="0"/>
              <a:t>empregar</a:t>
            </a:r>
            <a:r>
              <a:rPr lang="es-ES" dirty="0" smtClean="0"/>
              <a:t> a </a:t>
            </a:r>
            <a:r>
              <a:rPr lang="es-ES" dirty="0" err="1" smtClean="0"/>
              <a:t>linguaxe</a:t>
            </a:r>
            <a:endParaRPr lang="es-ES" dirty="0" smtClean="0"/>
          </a:p>
          <a:p>
            <a:pPr>
              <a:buFontTx/>
              <a:buChar char="-"/>
            </a:pPr>
            <a:r>
              <a:rPr lang="es-ES" dirty="0" smtClean="0"/>
              <a:t>- </a:t>
            </a:r>
            <a:r>
              <a:rPr lang="es-ES" dirty="0" err="1" smtClean="0"/>
              <a:t>Intelixencia</a:t>
            </a:r>
            <a:r>
              <a:rPr lang="es-ES" dirty="0" smtClean="0"/>
              <a:t> </a:t>
            </a:r>
            <a:r>
              <a:rPr lang="es-ES" dirty="0" err="1" smtClean="0"/>
              <a:t>lóxico</a:t>
            </a:r>
            <a:r>
              <a:rPr lang="es-ES" dirty="0" smtClean="0"/>
              <a:t>-matemática, para o </a:t>
            </a:r>
            <a:r>
              <a:rPr lang="es-ES" dirty="0" err="1" smtClean="0"/>
              <a:t>razonamento</a:t>
            </a:r>
            <a:r>
              <a:rPr lang="es-ES" dirty="0" smtClean="0"/>
              <a:t> e a resolución de problemas</a:t>
            </a:r>
          </a:p>
          <a:p>
            <a:pPr>
              <a:buFontTx/>
              <a:buChar char="-"/>
            </a:pPr>
            <a:r>
              <a:rPr lang="es-ES" dirty="0" smtClean="0"/>
              <a:t>- </a:t>
            </a:r>
            <a:r>
              <a:rPr lang="es-ES" dirty="0" err="1" smtClean="0"/>
              <a:t>Intelixencia</a:t>
            </a:r>
            <a:r>
              <a:rPr lang="es-ES" dirty="0" smtClean="0"/>
              <a:t> viso-espacial, para percibir o mundo</a:t>
            </a:r>
          </a:p>
          <a:p>
            <a:pPr>
              <a:buFontTx/>
              <a:buChar char="-"/>
            </a:pPr>
            <a:r>
              <a:rPr lang="es-ES" dirty="0" smtClean="0"/>
              <a:t>- </a:t>
            </a:r>
            <a:r>
              <a:rPr lang="es-ES" dirty="0" err="1" smtClean="0"/>
              <a:t>Intelixencia</a:t>
            </a:r>
            <a:r>
              <a:rPr lang="es-ES" dirty="0" smtClean="0"/>
              <a:t> motora, para </a:t>
            </a:r>
            <a:r>
              <a:rPr lang="es-ES" dirty="0" err="1" smtClean="0"/>
              <a:t>empregar</a:t>
            </a:r>
            <a:r>
              <a:rPr lang="es-ES" dirty="0" smtClean="0"/>
              <a:t> o </a:t>
            </a:r>
            <a:r>
              <a:rPr lang="es-ES" dirty="0" err="1" smtClean="0"/>
              <a:t>corpo</a:t>
            </a:r>
            <a:endParaRPr lang="es-ES" dirty="0" smtClean="0"/>
          </a:p>
          <a:p>
            <a:pPr>
              <a:buFontTx/>
              <a:buChar char="-"/>
            </a:pPr>
            <a:r>
              <a:rPr lang="es-ES" dirty="0" smtClean="0"/>
              <a:t>- </a:t>
            </a:r>
            <a:r>
              <a:rPr lang="es-ES" dirty="0" err="1" smtClean="0"/>
              <a:t>Intelixencia</a:t>
            </a:r>
            <a:r>
              <a:rPr lang="es-ES" dirty="0" smtClean="0"/>
              <a:t> musical </a:t>
            </a:r>
            <a:r>
              <a:rPr lang="es-ES" dirty="0" err="1" smtClean="0"/>
              <a:t>ou</a:t>
            </a:r>
            <a:r>
              <a:rPr lang="es-ES" dirty="0" smtClean="0"/>
              <a:t> rítmica</a:t>
            </a:r>
          </a:p>
          <a:p>
            <a:pPr>
              <a:buFontTx/>
              <a:buChar char="-"/>
            </a:pPr>
            <a:r>
              <a:rPr lang="es-ES" dirty="0" smtClean="0"/>
              <a:t>. </a:t>
            </a:r>
            <a:r>
              <a:rPr lang="es-ES" dirty="0" err="1" smtClean="0"/>
              <a:t>Intelixencia</a:t>
            </a:r>
            <a:r>
              <a:rPr lang="es-ES" dirty="0" smtClean="0"/>
              <a:t> </a:t>
            </a:r>
            <a:r>
              <a:rPr lang="es-ES" dirty="0" err="1" smtClean="0"/>
              <a:t>interpersoal</a:t>
            </a:r>
            <a:r>
              <a:rPr lang="es-ES" dirty="0" smtClean="0"/>
              <a:t>, para comprenderse a si </a:t>
            </a:r>
            <a:r>
              <a:rPr lang="es-ES" dirty="0" err="1" smtClean="0"/>
              <a:t>mesmo</a:t>
            </a:r>
            <a:endParaRPr lang="es-ES" dirty="0" smtClean="0"/>
          </a:p>
          <a:p>
            <a:pPr>
              <a:buFontTx/>
              <a:buChar char="-"/>
            </a:pPr>
            <a:r>
              <a:rPr lang="es-ES" dirty="0" smtClean="0"/>
              <a:t>. </a:t>
            </a:r>
            <a:r>
              <a:rPr lang="es-ES" dirty="0" err="1" smtClean="0"/>
              <a:t>Intelixencia</a:t>
            </a:r>
            <a:r>
              <a:rPr lang="es-ES" dirty="0" smtClean="0"/>
              <a:t> naturalista, para observar a </a:t>
            </a:r>
            <a:r>
              <a:rPr lang="es-ES" dirty="0" err="1" smtClean="0"/>
              <a:t>natureza</a:t>
            </a:r>
            <a:r>
              <a:rPr lang="es-ES" dirty="0" smtClean="0"/>
              <a:t>  e desenvolver o </a:t>
            </a:r>
            <a:r>
              <a:rPr lang="es-ES" dirty="0" err="1" smtClean="0"/>
              <a:t>pensamento</a:t>
            </a:r>
            <a:r>
              <a:rPr lang="es-ES" dirty="0" smtClean="0"/>
              <a:t> científico.</a:t>
            </a:r>
          </a:p>
          <a:p>
            <a:pPr>
              <a:buFontTx/>
              <a:buChar char="-"/>
            </a:pPr>
            <a:r>
              <a:rPr lang="es-ES" dirty="0" smtClean="0"/>
              <a:t>. </a:t>
            </a:r>
            <a:endParaRPr lang="es-ES" dirty="0"/>
          </a:p>
        </p:txBody>
      </p:sp>
      <p:pic>
        <p:nvPicPr>
          <p:cNvPr id="5" name="Picture 2" descr="F:\valdoviño 15-16\fotos\1º trimestre\20150924_0957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2060848"/>
            <a:ext cx="3590693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MATERIAIS PARA TRABALLAR MATEMÁTICAS</a:t>
            </a:r>
            <a:endParaRPr lang="es-ES" dirty="0"/>
          </a:p>
        </p:txBody>
      </p:sp>
      <p:pic>
        <p:nvPicPr>
          <p:cNvPr id="2050" name="Picture 2" descr="F:\valdoviño 15-16\fotos\2º trimestre\20160128_09273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988840"/>
            <a:ext cx="3668216" cy="4320480"/>
          </a:xfrm>
          <a:prstGeom prst="rect">
            <a:avLst/>
          </a:prstGeom>
          <a:noFill/>
        </p:spPr>
      </p:pic>
      <p:pic>
        <p:nvPicPr>
          <p:cNvPr id="2051" name="Picture 3" descr="F:\valdoviño 15-16\fotos\2º trimestre\20160128_0927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340768"/>
            <a:ext cx="4038600" cy="2271713"/>
          </a:xfrm>
          <a:prstGeom prst="rect">
            <a:avLst/>
          </a:prstGeom>
          <a:noFill/>
        </p:spPr>
      </p:pic>
      <p:pic>
        <p:nvPicPr>
          <p:cNvPr id="2052" name="Picture 4" descr="F:\valdoviño 15-16\fotos\2º trimestre\20160122_1031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292080" y="2996952"/>
            <a:ext cx="2592288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MATERIAIS PARA TRABALLAR MATEMÁTICAS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sz="1800" dirty="0" smtClean="0"/>
              <a:t>A biblioteca incluso é </a:t>
            </a:r>
            <a:r>
              <a:rPr lang="es-ES" sz="1800" dirty="0" err="1" smtClean="0"/>
              <a:t>unha</a:t>
            </a:r>
            <a:r>
              <a:rPr lang="es-ES" sz="1800" dirty="0" smtClean="0"/>
              <a:t> </a:t>
            </a:r>
            <a:r>
              <a:rPr lang="es-ES" sz="1800" dirty="0" err="1" smtClean="0"/>
              <a:t>fonte</a:t>
            </a:r>
            <a:r>
              <a:rPr lang="es-ES" sz="1800" dirty="0" smtClean="0"/>
              <a:t> de posibles </a:t>
            </a:r>
            <a:r>
              <a:rPr lang="es-ES" sz="1800" dirty="0" err="1" smtClean="0"/>
              <a:t>materiais</a:t>
            </a:r>
            <a:r>
              <a:rPr lang="es-ES" sz="1800" dirty="0" smtClean="0"/>
              <a:t> para o </a:t>
            </a:r>
            <a:r>
              <a:rPr lang="es-ES" sz="1800" dirty="0" err="1" smtClean="0"/>
              <a:t>emprego</a:t>
            </a:r>
            <a:r>
              <a:rPr lang="es-ES" sz="1800" dirty="0" smtClean="0"/>
              <a:t> </a:t>
            </a:r>
            <a:r>
              <a:rPr lang="es-ES" sz="1800" dirty="0" err="1" smtClean="0"/>
              <a:t>na</a:t>
            </a:r>
            <a:r>
              <a:rPr lang="es-ES" sz="1800" dirty="0" smtClean="0"/>
              <a:t> clase de matemáticas.</a:t>
            </a:r>
            <a:endParaRPr lang="es-ES" sz="1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3563888" y="1556792"/>
            <a:ext cx="5415136" cy="5112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Marcador de contenido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MATERIAIS PARA TRABALLAR AS CIENCIAS NATURAIS E SOCIAIS</a:t>
            </a:r>
            <a:endParaRPr lang="es-ES" dirty="0"/>
          </a:p>
        </p:txBody>
      </p:sp>
      <p:sp>
        <p:nvSpPr>
          <p:cNvPr id="7" name="6 Marcador de texto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4390256" cy="4572000"/>
          </a:xfrm>
        </p:spPr>
        <p:txBody>
          <a:bodyPr>
            <a:normAutofit fontScale="92500" lnSpcReduction="10000"/>
          </a:bodyPr>
          <a:lstStyle/>
          <a:p>
            <a:endParaRPr lang="es-ES" dirty="0" smtClean="0"/>
          </a:p>
          <a:p>
            <a:r>
              <a:rPr lang="es-ES" dirty="0" smtClean="0"/>
              <a:t>Á hora de abordar o </a:t>
            </a:r>
            <a:r>
              <a:rPr lang="es-ES" dirty="0" err="1" smtClean="0"/>
              <a:t>ensino</a:t>
            </a:r>
            <a:r>
              <a:rPr lang="es-ES" dirty="0" smtClean="0"/>
              <a:t> das ciencias </a:t>
            </a:r>
            <a:r>
              <a:rPr lang="es-ES" dirty="0" err="1" smtClean="0"/>
              <a:t>hai</a:t>
            </a:r>
            <a:r>
              <a:rPr lang="es-ES" dirty="0" smtClean="0"/>
              <a:t> </a:t>
            </a:r>
            <a:r>
              <a:rPr lang="es-ES" dirty="0" err="1" smtClean="0"/>
              <a:t>unha</a:t>
            </a:r>
            <a:r>
              <a:rPr lang="es-ES" dirty="0" smtClean="0"/>
              <a:t> serie de premisas que guían o </a:t>
            </a:r>
            <a:r>
              <a:rPr lang="es-ES" dirty="0" err="1" smtClean="0"/>
              <a:t>traballo</a:t>
            </a:r>
            <a:r>
              <a:rPr lang="es-ES" dirty="0" smtClean="0"/>
              <a:t> diario </a:t>
            </a:r>
            <a:r>
              <a:rPr lang="es-ES" dirty="0" err="1" smtClean="0"/>
              <a:t>na</a:t>
            </a:r>
            <a:r>
              <a:rPr lang="es-ES" dirty="0" smtClean="0"/>
              <a:t> aula:</a:t>
            </a:r>
          </a:p>
          <a:p>
            <a:endParaRPr lang="es-ES" dirty="0" smtClean="0"/>
          </a:p>
          <a:p>
            <a:pPr marL="342900" indent="-342900">
              <a:buAutoNum type="arabicPeriod"/>
            </a:pPr>
            <a:r>
              <a:rPr lang="es-ES" dirty="0" err="1" smtClean="0"/>
              <a:t>Unha</a:t>
            </a:r>
            <a:r>
              <a:rPr lang="es-ES" dirty="0" smtClean="0"/>
              <a:t> </a:t>
            </a:r>
            <a:r>
              <a:rPr lang="es-ES" dirty="0" err="1" smtClean="0"/>
              <a:t>metodoloxía</a:t>
            </a:r>
            <a:r>
              <a:rPr lang="es-ES" dirty="0" smtClean="0"/>
              <a:t>  </a:t>
            </a:r>
            <a:r>
              <a:rPr lang="es-ES" dirty="0" err="1" smtClean="0"/>
              <a:t>baseada</a:t>
            </a:r>
            <a:r>
              <a:rPr lang="es-ES" dirty="0" smtClean="0"/>
              <a:t> </a:t>
            </a:r>
            <a:r>
              <a:rPr lang="es-ES" dirty="0" err="1" smtClean="0"/>
              <a:t>na</a:t>
            </a:r>
            <a:r>
              <a:rPr lang="es-ES" dirty="0" smtClean="0"/>
              <a:t> </a:t>
            </a:r>
            <a:r>
              <a:rPr lang="es-ES" dirty="0" err="1" smtClean="0"/>
              <a:t>aprendizaxe</a:t>
            </a:r>
            <a:r>
              <a:rPr lang="es-ES" dirty="0" smtClean="0"/>
              <a:t> por </a:t>
            </a:r>
            <a:r>
              <a:rPr lang="es-ES" dirty="0" err="1" smtClean="0"/>
              <a:t>proxectos</a:t>
            </a:r>
            <a:r>
              <a:rPr lang="es-ES" dirty="0" smtClean="0"/>
              <a:t> e </a:t>
            </a:r>
            <a:r>
              <a:rPr lang="es-ES" dirty="0" err="1" smtClean="0"/>
              <a:t>na</a:t>
            </a:r>
            <a:r>
              <a:rPr lang="es-ES" dirty="0" smtClean="0"/>
              <a:t> </a:t>
            </a:r>
            <a:r>
              <a:rPr lang="es-ES" dirty="0" err="1" smtClean="0"/>
              <a:t>aprendizaxe</a:t>
            </a:r>
            <a:r>
              <a:rPr lang="es-ES" dirty="0" smtClean="0"/>
              <a:t> cooperativa.</a:t>
            </a:r>
          </a:p>
          <a:p>
            <a:pPr marL="342900" indent="-342900">
              <a:buAutoNum type="arabicPeriod"/>
            </a:pPr>
            <a:r>
              <a:rPr lang="es-ES" dirty="0" smtClean="0"/>
              <a:t>A </a:t>
            </a:r>
            <a:r>
              <a:rPr lang="es-ES" dirty="0" err="1" smtClean="0"/>
              <a:t>necesidade</a:t>
            </a:r>
            <a:r>
              <a:rPr lang="es-ES" dirty="0" smtClean="0"/>
              <a:t> de combinar a carencia de libros de texto coa elaboración de algún tipo de material  (apuntes, aula virtual) </a:t>
            </a:r>
            <a:r>
              <a:rPr lang="es-ES" dirty="0" err="1" smtClean="0"/>
              <a:t>ao</a:t>
            </a:r>
            <a:r>
              <a:rPr lang="es-ES" dirty="0" smtClean="0"/>
              <a:t> que </a:t>
            </a:r>
            <a:r>
              <a:rPr lang="es-ES" dirty="0" err="1" smtClean="0"/>
              <a:t>poidan</a:t>
            </a:r>
            <a:r>
              <a:rPr lang="es-ES" dirty="0" smtClean="0"/>
              <a:t> recurrir </a:t>
            </a:r>
            <a:r>
              <a:rPr lang="es-ES" dirty="0" err="1" smtClean="0"/>
              <a:t>pais</a:t>
            </a:r>
            <a:r>
              <a:rPr lang="es-ES" dirty="0" smtClean="0"/>
              <a:t> e </a:t>
            </a:r>
            <a:r>
              <a:rPr lang="es-ES" dirty="0" err="1" smtClean="0"/>
              <a:t>nenos</a:t>
            </a:r>
            <a:r>
              <a:rPr lang="es-ES" dirty="0" smtClean="0"/>
              <a:t> para “estudiar”.</a:t>
            </a:r>
          </a:p>
          <a:p>
            <a:pPr marL="342900" indent="-342900">
              <a:buAutoNum type="arabicPeriod"/>
            </a:pPr>
            <a:r>
              <a:rPr lang="es-ES" dirty="0" smtClean="0"/>
              <a:t>A importancia de contar con libros, vídeos e </a:t>
            </a:r>
            <a:r>
              <a:rPr lang="es-ES" dirty="0" err="1" smtClean="0"/>
              <a:t>outros</a:t>
            </a:r>
            <a:r>
              <a:rPr lang="es-ES" dirty="0" smtClean="0"/>
              <a:t> </a:t>
            </a:r>
            <a:r>
              <a:rPr lang="es-ES" dirty="0" err="1" smtClean="0"/>
              <a:t>materiais</a:t>
            </a:r>
            <a:r>
              <a:rPr lang="es-ES" dirty="0" smtClean="0"/>
              <a:t> en </a:t>
            </a:r>
            <a:r>
              <a:rPr lang="es-ES" dirty="0" err="1" smtClean="0"/>
              <a:t>galego</a:t>
            </a:r>
            <a:r>
              <a:rPr lang="es-ES" dirty="0" smtClean="0"/>
              <a:t>  e adaptados e 3º e 4º de primaria para poder investigar </a:t>
            </a:r>
            <a:r>
              <a:rPr lang="es-ES" dirty="0" err="1" smtClean="0"/>
              <a:t>neles</a:t>
            </a:r>
            <a:r>
              <a:rPr lang="es-ES" dirty="0" smtClean="0"/>
              <a:t> e </a:t>
            </a:r>
            <a:r>
              <a:rPr lang="es-ES" dirty="0" err="1" smtClean="0"/>
              <a:t>facer</a:t>
            </a:r>
            <a:r>
              <a:rPr lang="es-ES" dirty="0" smtClean="0"/>
              <a:t> educación documental; a colaboración coa biblioteca do centro </a:t>
            </a:r>
            <a:r>
              <a:rPr lang="es-ES" dirty="0" err="1" smtClean="0"/>
              <a:t>neste</a:t>
            </a:r>
            <a:r>
              <a:rPr lang="es-ES" dirty="0" smtClean="0"/>
              <a:t> sentido é fundamental.</a:t>
            </a:r>
          </a:p>
          <a:p>
            <a:pPr marL="342900" indent="-342900">
              <a:buAutoNum type="arabicPeriod"/>
            </a:pPr>
            <a:r>
              <a:rPr lang="es-ES" dirty="0" smtClean="0"/>
              <a:t>O interese por incluir nos </a:t>
            </a:r>
            <a:r>
              <a:rPr lang="es-ES" dirty="0" err="1" smtClean="0"/>
              <a:t>proxectos</a:t>
            </a:r>
            <a:r>
              <a:rPr lang="es-ES" dirty="0" smtClean="0"/>
              <a:t> </a:t>
            </a:r>
            <a:r>
              <a:rPr lang="es-ES" dirty="0" err="1" smtClean="0"/>
              <a:t>contidos</a:t>
            </a:r>
            <a:r>
              <a:rPr lang="es-ES" dirty="0" smtClean="0"/>
              <a:t> adaptados </a:t>
            </a:r>
            <a:r>
              <a:rPr lang="es-ES" dirty="0" err="1" smtClean="0"/>
              <a:t>ao</a:t>
            </a:r>
            <a:r>
              <a:rPr lang="es-ES" dirty="0" smtClean="0"/>
              <a:t> entorno inmediato.</a:t>
            </a:r>
          </a:p>
          <a:p>
            <a:pPr marL="342900" indent="-342900">
              <a:buAutoNum type="arabicPeriod"/>
            </a:pPr>
            <a:r>
              <a:rPr lang="es-ES" dirty="0" smtClean="0"/>
              <a:t>A importancia de </a:t>
            </a:r>
            <a:r>
              <a:rPr lang="es-ES" dirty="0" err="1" smtClean="0"/>
              <a:t>dispoñer</a:t>
            </a:r>
            <a:r>
              <a:rPr lang="es-ES" dirty="0" smtClean="0"/>
              <a:t> de </a:t>
            </a:r>
            <a:r>
              <a:rPr lang="es-ES" dirty="0" err="1" smtClean="0"/>
              <a:t>materiais</a:t>
            </a:r>
            <a:r>
              <a:rPr lang="es-ES" dirty="0" smtClean="0"/>
              <a:t> que faciliten a manipulación e a observación directa: mapas, pósters, maquetas, </a:t>
            </a:r>
            <a:r>
              <a:rPr lang="es-ES" dirty="0" err="1" smtClean="0"/>
              <a:t>reproduccións</a:t>
            </a:r>
            <a:r>
              <a:rPr lang="es-ES" dirty="0" smtClean="0"/>
              <a:t>, experimentos, …</a:t>
            </a:r>
          </a:p>
          <a:p>
            <a:pPr marL="342900" indent="-342900"/>
            <a:r>
              <a:rPr lang="es-ES" dirty="0" smtClean="0"/>
              <a:t>6.      O interese por </a:t>
            </a:r>
            <a:r>
              <a:rPr lang="es-ES" dirty="0" err="1" smtClean="0"/>
              <a:t>incluír</a:t>
            </a:r>
            <a:r>
              <a:rPr lang="es-ES" dirty="0" smtClean="0"/>
              <a:t> </a:t>
            </a:r>
            <a:r>
              <a:rPr lang="es-ES" dirty="0" err="1" smtClean="0"/>
              <a:t>nalgún</a:t>
            </a:r>
            <a:r>
              <a:rPr lang="es-ES" dirty="0" smtClean="0"/>
              <a:t> momento dos </a:t>
            </a:r>
            <a:r>
              <a:rPr lang="es-ES" dirty="0" err="1" smtClean="0"/>
              <a:t>proxectos</a:t>
            </a:r>
            <a:r>
              <a:rPr lang="es-ES" dirty="0" smtClean="0"/>
              <a:t> a realización de </a:t>
            </a:r>
            <a:r>
              <a:rPr lang="es-ES" dirty="0" err="1" smtClean="0"/>
              <a:t>xogos</a:t>
            </a:r>
            <a:r>
              <a:rPr lang="es-ES" dirty="0" smtClean="0"/>
              <a:t> relacionados </a:t>
            </a:r>
            <a:r>
              <a:rPr lang="es-ES" dirty="0" err="1" smtClean="0"/>
              <a:t>cos</a:t>
            </a:r>
            <a:r>
              <a:rPr lang="es-ES" dirty="0" smtClean="0"/>
              <a:t> </a:t>
            </a:r>
            <a:r>
              <a:rPr lang="es-ES" dirty="0" err="1" smtClean="0"/>
              <a:t>contidos</a:t>
            </a:r>
            <a:r>
              <a:rPr lang="es-ES" dirty="0" smtClean="0"/>
              <a:t> a </a:t>
            </a:r>
            <a:r>
              <a:rPr lang="es-ES" dirty="0" err="1" smtClean="0"/>
              <a:t>traballar</a:t>
            </a:r>
            <a:r>
              <a:rPr lang="es-ES" dirty="0" smtClean="0"/>
              <a:t>.</a:t>
            </a:r>
          </a:p>
          <a:p>
            <a:pPr marL="342900" indent="-342900"/>
            <a:endParaRPr lang="es-ES" dirty="0" smtClean="0"/>
          </a:p>
          <a:p>
            <a:endParaRPr lang="es-ES" dirty="0"/>
          </a:p>
        </p:txBody>
      </p:sp>
      <p:pic>
        <p:nvPicPr>
          <p:cNvPr id="45058" name="Picture 2" descr="F:\valdoviño 15-16\cursos cefore\curso materiais didacticos\fotos 2\20150528_14173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2276872"/>
            <a:ext cx="3575580" cy="26816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MATERIAIS PARA TRABALLAR OS PROXECTOS</a:t>
            </a:r>
            <a:endParaRPr lang="es-ES" b="1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3526160" cy="4572000"/>
          </a:xfrm>
        </p:spPr>
        <p:txBody>
          <a:bodyPr/>
          <a:lstStyle/>
          <a:p>
            <a:endParaRPr lang="es-ES" dirty="0" smtClean="0"/>
          </a:p>
          <a:p>
            <a:r>
              <a:rPr lang="es-ES" dirty="0" smtClean="0"/>
              <a:t>O inicio dos </a:t>
            </a:r>
            <a:r>
              <a:rPr lang="es-ES" dirty="0" err="1" smtClean="0"/>
              <a:t>proxectos</a:t>
            </a:r>
            <a:r>
              <a:rPr lang="es-ES" dirty="0" smtClean="0"/>
              <a:t> se realiza </a:t>
            </a:r>
            <a:r>
              <a:rPr lang="es-ES" dirty="0" err="1" smtClean="0"/>
              <a:t>cunha</a:t>
            </a:r>
            <a:r>
              <a:rPr lang="es-ES" dirty="0" smtClean="0"/>
              <a:t> exploración dos conceptos previos sobre o tema a </a:t>
            </a:r>
            <a:r>
              <a:rPr lang="es-ES" dirty="0" err="1" smtClean="0"/>
              <a:t>traballar</a:t>
            </a:r>
            <a:r>
              <a:rPr lang="es-ES" dirty="0" smtClean="0"/>
              <a:t> e das expectativas de cada un en relación </a:t>
            </a:r>
            <a:r>
              <a:rPr lang="es-ES" dirty="0" err="1" smtClean="0"/>
              <a:t>ao</a:t>
            </a:r>
            <a:r>
              <a:rPr lang="es-ES" dirty="0" smtClean="0"/>
              <a:t> </a:t>
            </a:r>
            <a:r>
              <a:rPr lang="es-ES" dirty="0" err="1" smtClean="0"/>
              <a:t>proxecto</a:t>
            </a:r>
            <a:r>
              <a:rPr lang="es-ES" dirty="0" smtClean="0"/>
              <a:t> que se </a:t>
            </a:r>
            <a:r>
              <a:rPr lang="es-ES" dirty="0" err="1" smtClean="0"/>
              <a:t>vai</a:t>
            </a:r>
            <a:r>
              <a:rPr lang="es-ES" dirty="0" smtClean="0"/>
              <a:t> iniciar.</a:t>
            </a:r>
          </a:p>
          <a:p>
            <a:endParaRPr lang="es-ES" dirty="0" smtClean="0"/>
          </a:p>
          <a:p>
            <a:r>
              <a:rPr lang="es-ES" dirty="0" smtClean="0"/>
              <a:t>A elaboración de </a:t>
            </a:r>
            <a:r>
              <a:rPr lang="es-ES" dirty="0" err="1" smtClean="0"/>
              <a:t>materiais</a:t>
            </a:r>
            <a:r>
              <a:rPr lang="es-ES" dirty="0" smtClean="0"/>
              <a:t> </a:t>
            </a:r>
            <a:r>
              <a:rPr lang="es-ES" dirty="0" err="1" smtClean="0"/>
              <a:t>fotocopiables</a:t>
            </a:r>
            <a:r>
              <a:rPr lang="es-ES" dirty="0" smtClean="0"/>
              <a:t> que </a:t>
            </a:r>
            <a:r>
              <a:rPr lang="es-ES" dirty="0" err="1" smtClean="0"/>
              <a:t>recollan</a:t>
            </a:r>
            <a:r>
              <a:rPr lang="es-ES" dirty="0" smtClean="0"/>
              <a:t> o QUE SABEMOS? e o QUE QUEREMOS SABER? facilitan  </a:t>
            </a:r>
            <a:r>
              <a:rPr lang="es-ES" dirty="0" err="1" smtClean="0"/>
              <a:t>moito</a:t>
            </a:r>
            <a:r>
              <a:rPr lang="es-ES" dirty="0" smtClean="0"/>
              <a:t> o arranque dos </a:t>
            </a:r>
            <a:r>
              <a:rPr lang="es-ES" dirty="0" err="1" smtClean="0"/>
              <a:t>proxectos</a:t>
            </a:r>
            <a:r>
              <a:rPr lang="es-ES" dirty="0" smtClean="0"/>
              <a:t>.</a:t>
            </a:r>
            <a:endParaRPr lang="es-ES" dirty="0"/>
          </a:p>
        </p:txBody>
      </p:sp>
      <p:pic>
        <p:nvPicPr>
          <p:cNvPr id="26626" name="Picture 2" descr="F:\valdoviño 15-16\cursos cefore\curso materiais didacticos\fotos 2\20150917_13254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945944" y="1606784"/>
            <a:ext cx="5400600" cy="4436520"/>
          </a:xfrm>
          <a:prstGeom prst="rect">
            <a:avLst/>
          </a:prstGeom>
          <a:noFill/>
        </p:spPr>
      </p:pic>
      <p:pic>
        <p:nvPicPr>
          <p:cNvPr id="5" name="Picture 2" descr="F:\valdoviño 15-16\fotos\2º trimestre\20160222_00124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437112"/>
            <a:ext cx="3815606" cy="21462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MATERIAIS PARA TRABALLAR OS PROXECTOS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A </a:t>
            </a:r>
            <a:r>
              <a:rPr lang="es-ES" dirty="0" err="1" smtClean="0"/>
              <a:t>decoraci´n</a:t>
            </a:r>
            <a:r>
              <a:rPr lang="es-ES" dirty="0" smtClean="0"/>
              <a:t> do </a:t>
            </a:r>
            <a:r>
              <a:rPr lang="es-ES" dirty="0" err="1" smtClean="0"/>
              <a:t>recanto</a:t>
            </a:r>
            <a:r>
              <a:rPr lang="es-ES" dirty="0" smtClean="0"/>
              <a:t> do </a:t>
            </a:r>
            <a:r>
              <a:rPr lang="es-ES" dirty="0" err="1" smtClean="0"/>
              <a:t>proxecto</a:t>
            </a:r>
            <a:r>
              <a:rPr lang="es-ES" dirty="0" smtClean="0"/>
              <a:t> resulta </a:t>
            </a:r>
            <a:r>
              <a:rPr lang="es-ES" dirty="0" err="1" smtClean="0"/>
              <a:t>moi</a:t>
            </a:r>
            <a:r>
              <a:rPr lang="es-ES" dirty="0" smtClean="0"/>
              <a:t> motivador para os rapaces e rapazas da clase, pero a búsqueda de ideas coas que decorar e o </a:t>
            </a:r>
            <a:r>
              <a:rPr lang="es-ES" dirty="0" err="1" smtClean="0"/>
              <a:t>deseño</a:t>
            </a:r>
            <a:r>
              <a:rPr lang="es-ES" dirty="0" smtClean="0"/>
              <a:t> de plantillas para que os </a:t>
            </a:r>
            <a:r>
              <a:rPr lang="es-ES" dirty="0" err="1" smtClean="0"/>
              <a:t>nenos</a:t>
            </a:r>
            <a:r>
              <a:rPr lang="es-ES" dirty="0" smtClean="0"/>
              <a:t> colaboren </a:t>
            </a:r>
            <a:r>
              <a:rPr lang="es-ES" dirty="0" err="1" smtClean="0"/>
              <a:t>na</a:t>
            </a:r>
            <a:r>
              <a:rPr lang="es-ES" dirty="0" smtClean="0"/>
              <a:t> decoración do </a:t>
            </a:r>
            <a:r>
              <a:rPr lang="es-ES" dirty="0" err="1" smtClean="0"/>
              <a:t>recanto</a:t>
            </a:r>
            <a:r>
              <a:rPr lang="es-ES" dirty="0" smtClean="0"/>
              <a:t> </a:t>
            </a:r>
            <a:r>
              <a:rPr lang="es-ES" dirty="0" err="1" smtClean="0"/>
              <a:t>tamén</a:t>
            </a:r>
            <a:r>
              <a:rPr lang="es-ES" dirty="0" smtClean="0"/>
              <a:t> supón un tempo de </a:t>
            </a:r>
            <a:r>
              <a:rPr lang="es-ES" dirty="0" err="1" smtClean="0"/>
              <a:t>adicación</a:t>
            </a:r>
            <a:r>
              <a:rPr lang="es-ES" dirty="0" smtClean="0"/>
              <a:t> por parte do </a:t>
            </a:r>
            <a:r>
              <a:rPr lang="es-ES" dirty="0" err="1" smtClean="0"/>
              <a:t>mestre</a:t>
            </a:r>
            <a:r>
              <a:rPr lang="es-ES" dirty="0" smtClean="0"/>
              <a:t> </a:t>
            </a:r>
            <a:r>
              <a:rPr lang="es-ES" dirty="0" err="1" smtClean="0"/>
              <a:t>fora</a:t>
            </a:r>
            <a:r>
              <a:rPr lang="es-ES" dirty="0" smtClean="0"/>
              <a:t> da aula, pero pode ser un </a:t>
            </a:r>
            <a:r>
              <a:rPr lang="es-ES" dirty="0" err="1" smtClean="0"/>
              <a:t>traballo</a:t>
            </a:r>
            <a:r>
              <a:rPr lang="es-ES" dirty="0" smtClean="0"/>
              <a:t> no que colaboren os </a:t>
            </a:r>
            <a:r>
              <a:rPr lang="es-ES" dirty="0" err="1" smtClean="0"/>
              <a:t>mestres</a:t>
            </a:r>
            <a:r>
              <a:rPr lang="es-ES" dirty="0" smtClean="0"/>
              <a:t> de plástica que </a:t>
            </a:r>
            <a:r>
              <a:rPr lang="es-ES" dirty="0" err="1" smtClean="0"/>
              <a:t>voluntarimente</a:t>
            </a:r>
            <a:r>
              <a:rPr lang="es-ES" dirty="0" smtClean="0"/>
              <a:t> </a:t>
            </a:r>
            <a:r>
              <a:rPr lang="es-ES" dirty="0" err="1" smtClean="0"/>
              <a:t>queiran</a:t>
            </a:r>
            <a:r>
              <a:rPr lang="es-ES" dirty="0" smtClean="0"/>
              <a:t> </a:t>
            </a:r>
            <a:r>
              <a:rPr lang="es-ES" dirty="0" err="1" smtClean="0"/>
              <a:t>facelo</a:t>
            </a:r>
            <a:r>
              <a:rPr lang="es-ES" dirty="0" smtClean="0"/>
              <a:t>.</a:t>
            </a:r>
            <a:endParaRPr lang="es-ES" dirty="0"/>
          </a:p>
        </p:txBody>
      </p:sp>
      <p:pic>
        <p:nvPicPr>
          <p:cNvPr id="6146" name="Picture 2" descr="F:\valdoviño 15-16\cursos cefore\curso materiais didacticos\fotos 1\20160121_1508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2060848"/>
            <a:ext cx="5111750" cy="2875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MATERIAIS PARA TRABALLAR OS PROXECTOS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s-ES" dirty="0" smtClean="0"/>
          </a:p>
          <a:p>
            <a:r>
              <a:rPr lang="es-ES" dirty="0" err="1" smtClean="0"/>
              <a:t>Unha</a:t>
            </a:r>
            <a:r>
              <a:rPr lang="es-ES" dirty="0" smtClean="0"/>
              <a:t> vez explorado que </a:t>
            </a:r>
            <a:r>
              <a:rPr lang="es-ES" dirty="0" err="1" smtClean="0"/>
              <a:t>queren</a:t>
            </a:r>
            <a:r>
              <a:rPr lang="es-ES" dirty="0" smtClean="0"/>
              <a:t> aprender no </a:t>
            </a:r>
            <a:r>
              <a:rPr lang="es-ES" dirty="0" err="1" smtClean="0"/>
              <a:t>proxecto</a:t>
            </a:r>
            <a:r>
              <a:rPr lang="es-ES" dirty="0" smtClean="0"/>
              <a:t> os alumnos das aula </a:t>
            </a:r>
            <a:r>
              <a:rPr lang="es-ES" dirty="0" err="1" smtClean="0"/>
              <a:t>eu</a:t>
            </a:r>
            <a:r>
              <a:rPr lang="es-ES" dirty="0" smtClean="0"/>
              <a:t> inicio un tempo de estudio de cada </a:t>
            </a:r>
            <a:r>
              <a:rPr lang="es-ES" dirty="0" err="1" smtClean="0"/>
              <a:t>unha</a:t>
            </a:r>
            <a:r>
              <a:rPr lang="es-ES" dirty="0" smtClean="0"/>
              <a:t> das </a:t>
            </a:r>
            <a:r>
              <a:rPr lang="es-ES" dirty="0" err="1" smtClean="0"/>
              <a:t>propostas</a:t>
            </a:r>
            <a:r>
              <a:rPr lang="es-ES" dirty="0" smtClean="0"/>
              <a:t> para </a:t>
            </a:r>
            <a:r>
              <a:rPr lang="es-ES" dirty="0" err="1" smtClean="0"/>
              <a:t>escoller</a:t>
            </a:r>
            <a:r>
              <a:rPr lang="es-ES" dirty="0" smtClean="0"/>
              <a:t> </a:t>
            </a:r>
            <a:r>
              <a:rPr lang="es-ES" dirty="0" err="1" smtClean="0"/>
              <a:t>unha</a:t>
            </a:r>
            <a:r>
              <a:rPr lang="es-ES" dirty="0" smtClean="0"/>
              <a:t> </a:t>
            </a:r>
            <a:r>
              <a:rPr lang="es-ES" dirty="0" err="1" smtClean="0"/>
              <a:t>ou</a:t>
            </a:r>
            <a:r>
              <a:rPr lang="es-ES" dirty="0" smtClean="0"/>
              <a:t> dúas </a:t>
            </a:r>
            <a:r>
              <a:rPr lang="es-ES" dirty="0" err="1" smtClean="0"/>
              <a:t>desas</a:t>
            </a:r>
            <a:r>
              <a:rPr lang="es-ES" dirty="0" smtClean="0"/>
              <a:t> preguntas para que sirvan de fío conductor de todo o </a:t>
            </a:r>
            <a:r>
              <a:rPr lang="es-ES" dirty="0" err="1" smtClean="0"/>
              <a:t>proxecto</a:t>
            </a:r>
            <a:r>
              <a:rPr lang="es-ES" dirty="0" smtClean="0"/>
              <a:t>.</a:t>
            </a:r>
          </a:p>
          <a:p>
            <a:endParaRPr lang="es-ES" dirty="0" smtClean="0"/>
          </a:p>
          <a:p>
            <a:r>
              <a:rPr lang="es-ES" dirty="0" smtClean="0"/>
              <a:t>Co resto das preguntas, reunidas por </a:t>
            </a:r>
            <a:r>
              <a:rPr lang="es-ES" dirty="0" err="1" smtClean="0"/>
              <a:t>semellanzas</a:t>
            </a:r>
            <a:r>
              <a:rPr lang="es-ES" dirty="0" smtClean="0"/>
              <a:t>, elaboro un cuestionario para que cada grupo de cooperativo da clase realice a </a:t>
            </a:r>
            <a:r>
              <a:rPr lang="es-ES" dirty="0" err="1" smtClean="0"/>
              <a:t>súa</a:t>
            </a:r>
            <a:r>
              <a:rPr lang="es-ES" dirty="0" smtClean="0"/>
              <a:t> propia investigación.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ES" dirty="0"/>
          </a:p>
        </p:txBody>
      </p:sp>
      <p:graphicFrame>
        <p:nvGraphicFramePr>
          <p:cNvPr id="40962" name="Object 2"/>
          <p:cNvGraphicFramePr>
            <a:graphicFrameLocks noChangeAspect="1"/>
          </p:cNvGraphicFramePr>
          <p:nvPr/>
        </p:nvGraphicFramePr>
        <p:xfrm>
          <a:off x="3635896" y="836712"/>
          <a:ext cx="5040560" cy="5466186"/>
        </p:xfrm>
        <a:graphic>
          <a:graphicData uri="http://schemas.openxmlformats.org/presentationml/2006/ole">
            <p:oleObj spid="_x0000_s40962" name="Acrobat Document" r:id="rId3" imgW="5667204" imgH="8019948" progId="AcroExch.Document.11">
              <p:embed/>
            </p:oleObj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3200" b="1" dirty="0" smtClean="0"/>
              <a:t>MATERIAIS PARA TRABALLAR OS PROXECTOS</a:t>
            </a:r>
            <a:br>
              <a:rPr lang="es-ES" sz="3200" b="1" dirty="0" smtClean="0"/>
            </a:br>
            <a:r>
              <a:rPr lang="es-ES" sz="1800" dirty="0" smtClean="0"/>
              <a:t>O resultado da investigación de cada equipo son </a:t>
            </a:r>
            <a:r>
              <a:rPr lang="es-ES" sz="1800" dirty="0" err="1" smtClean="0"/>
              <a:t>pequenos</a:t>
            </a:r>
            <a:r>
              <a:rPr lang="es-ES" sz="1800" dirty="0" smtClean="0"/>
              <a:t> </a:t>
            </a:r>
            <a:r>
              <a:rPr lang="es-ES" sz="1800" dirty="0" err="1" smtClean="0"/>
              <a:t>traballos</a:t>
            </a:r>
            <a:r>
              <a:rPr lang="es-ES" sz="1800" dirty="0" smtClean="0"/>
              <a:t> escritos e ilustrados por eles nos que os </a:t>
            </a:r>
            <a:r>
              <a:rPr lang="es-ES" sz="1800" dirty="0" err="1" smtClean="0"/>
              <a:t>membros</a:t>
            </a:r>
            <a:r>
              <a:rPr lang="es-ES" sz="1800" dirty="0" smtClean="0"/>
              <a:t> do equipo aportan información traída das casas (e que logo quedan </a:t>
            </a:r>
            <a:r>
              <a:rPr lang="es-ES" sz="1800" dirty="0" err="1" smtClean="0"/>
              <a:t>na</a:t>
            </a:r>
            <a:r>
              <a:rPr lang="es-ES" sz="1800" dirty="0" smtClean="0"/>
              <a:t> </a:t>
            </a:r>
            <a:r>
              <a:rPr lang="es-ES" sz="1800" dirty="0" err="1" smtClean="0"/>
              <a:t>escola</a:t>
            </a:r>
            <a:r>
              <a:rPr lang="es-ES" sz="1800" dirty="0" smtClean="0"/>
              <a:t> e pasan a formar parte da biblioteca de aula </a:t>
            </a:r>
            <a:r>
              <a:rPr lang="es-ES" sz="1800" dirty="0" err="1" smtClean="0"/>
              <a:t>ou</a:t>
            </a:r>
            <a:r>
              <a:rPr lang="es-ES" sz="1800" dirty="0" smtClean="0"/>
              <a:t> da biblioteca do centro) e que eles </a:t>
            </a:r>
            <a:r>
              <a:rPr lang="es-ES" sz="1800" dirty="0" err="1" smtClean="0"/>
              <a:t>mesmos</a:t>
            </a:r>
            <a:r>
              <a:rPr lang="es-ES" sz="1800" dirty="0" smtClean="0"/>
              <a:t> </a:t>
            </a:r>
            <a:r>
              <a:rPr lang="es-ES" sz="1800" dirty="0" err="1" smtClean="0"/>
              <a:t>expoñen</a:t>
            </a:r>
            <a:r>
              <a:rPr lang="es-ES" sz="1800" dirty="0" smtClean="0"/>
              <a:t> </a:t>
            </a:r>
            <a:r>
              <a:rPr lang="es-ES" sz="1800" dirty="0" err="1" smtClean="0"/>
              <a:t>diante</a:t>
            </a:r>
            <a:r>
              <a:rPr lang="es-ES" sz="1800" dirty="0" smtClean="0"/>
              <a:t> de toda a clase </a:t>
            </a:r>
            <a:r>
              <a:rPr lang="es-ES" sz="1800" dirty="0" err="1" smtClean="0"/>
              <a:t>ou</a:t>
            </a:r>
            <a:r>
              <a:rPr lang="es-ES" sz="1800" dirty="0" smtClean="0"/>
              <a:t> </a:t>
            </a:r>
            <a:r>
              <a:rPr lang="es-ES" sz="1800" dirty="0" err="1" smtClean="0"/>
              <a:t>diante</a:t>
            </a:r>
            <a:r>
              <a:rPr lang="es-ES" sz="1800" dirty="0" smtClean="0"/>
              <a:t> </a:t>
            </a:r>
            <a:r>
              <a:rPr lang="es-ES" sz="1800" dirty="0" err="1" smtClean="0"/>
              <a:t>doutras</a:t>
            </a:r>
            <a:r>
              <a:rPr lang="es-ES" sz="1800" dirty="0" smtClean="0"/>
              <a:t> clases.</a:t>
            </a:r>
            <a:endParaRPr lang="es-ES" sz="1800" dirty="0"/>
          </a:p>
        </p:txBody>
      </p:sp>
      <p:pic>
        <p:nvPicPr>
          <p:cNvPr id="11266" name="Picture 2" descr="F:\valdoviño 15-16\cursos cefore\curso materiais didacticos\fotos 1\20160121_1438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95537" y="2060848"/>
            <a:ext cx="3960440" cy="2228150"/>
          </a:xfrm>
          <a:prstGeom prst="rect">
            <a:avLst/>
          </a:prstGeom>
          <a:noFill/>
        </p:spPr>
      </p:pic>
      <p:pic>
        <p:nvPicPr>
          <p:cNvPr id="133121" name="Picture 1" descr="F:\valdoviño 15-16\fotos\2º trimestre\DSCN02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717032"/>
            <a:ext cx="3707904" cy="27809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MATERIAIS PARA TRABALLAR OS PROXECTOS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Libreta interactiva</a:t>
            </a:r>
            <a:endParaRPr lang="es-ES" dirty="0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2524720"/>
            <a:ext cx="5111750" cy="2875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MATERIAIS PARA TRABALLAR OS PROXECTOS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Experiencias, visitas </a:t>
            </a:r>
            <a:r>
              <a:rPr lang="es-ES" dirty="0" err="1" smtClean="0"/>
              <a:t>ao</a:t>
            </a:r>
            <a:r>
              <a:rPr lang="es-ES" dirty="0" smtClean="0"/>
              <a:t> laboratorio, visitas de expertos, </a:t>
            </a:r>
            <a:r>
              <a:rPr lang="es-ES" dirty="0" err="1" smtClean="0"/>
              <a:t>saídas</a:t>
            </a:r>
            <a:r>
              <a:rPr lang="es-ES" dirty="0" smtClean="0"/>
              <a:t> </a:t>
            </a:r>
            <a:r>
              <a:rPr lang="es-ES" dirty="0" err="1" smtClean="0"/>
              <a:t>ao</a:t>
            </a:r>
            <a:r>
              <a:rPr lang="es-ES" dirty="0" smtClean="0"/>
              <a:t> entorno</a:t>
            </a:r>
            <a:endParaRPr lang="es-ES" dirty="0"/>
          </a:p>
        </p:txBody>
      </p:sp>
      <p:pic>
        <p:nvPicPr>
          <p:cNvPr id="45058" name="Picture 2" descr="F:\valdoviño 15-16\fotos\2º trimestre\20160121_14334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469771" y="1794925"/>
            <a:ext cx="5521313" cy="38929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dirty="0" smtClean="0"/>
              <a:t>MATERIAIS PARA TRABALLAR OS PROXECTOS</a:t>
            </a:r>
            <a:br>
              <a:rPr lang="es-ES" sz="3200" b="1" dirty="0" smtClean="0"/>
            </a:br>
            <a:r>
              <a:rPr lang="es-ES" sz="3200" b="1" dirty="0" smtClean="0"/>
              <a:t>Maquetas</a:t>
            </a:r>
            <a:endParaRPr lang="es-ES" sz="3200" b="1" dirty="0"/>
          </a:p>
        </p:txBody>
      </p:sp>
      <p:pic>
        <p:nvPicPr>
          <p:cNvPr id="4098" name="Picture 2" descr="F:\valdoviño 15-16\cursos cefore\curso materiais didacticos\fotos 1\20160112_1931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 rot="5400000">
            <a:off x="-474258" y="2930642"/>
            <a:ext cx="3977123" cy="2237536"/>
          </a:xfrm>
          <a:prstGeom prst="rect">
            <a:avLst/>
          </a:prstGeom>
          <a:noFill/>
        </p:spPr>
      </p:pic>
      <p:sp>
        <p:nvSpPr>
          <p:cNvPr id="3" name="2 Marcador de texto"/>
          <p:cNvSpPr>
            <a:spLocks noGrp="1"/>
          </p:cNvSpPr>
          <p:nvPr>
            <p:ph type="body" idx="4294967295"/>
          </p:nvPr>
        </p:nvSpPr>
        <p:spPr>
          <a:xfrm>
            <a:off x="0" y="1676400"/>
            <a:ext cx="2743200" cy="4572000"/>
          </a:xfrm>
        </p:spPr>
        <p:txBody>
          <a:bodyPr/>
          <a:lstStyle/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  <p:pic>
        <p:nvPicPr>
          <p:cNvPr id="5" name="Picture 3" descr="F:\valdoviño 15-16\cursos cefore\curso materiais didacticos\fotos 1\20160112_1933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347864" y="2492896"/>
            <a:ext cx="5316820" cy="29912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MODELOS DE PENSAMENTO E INTELIXENCIAS</a:t>
            </a:r>
            <a:endParaRPr lang="es-ES" b="1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3814192" cy="4572000"/>
          </a:xfrm>
        </p:spPr>
        <p:txBody>
          <a:bodyPr>
            <a:normAutofit/>
          </a:bodyPr>
          <a:lstStyle/>
          <a:p>
            <a:r>
              <a:rPr lang="es-ES" dirty="0" smtClean="0"/>
              <a:t>INTELIXENCIA EMOCIONAL</a:t>
            </a:r>
          </a:p>
          <a:p>
            <a:endParaRPr lang="es-ES" dirty="0" smtClean="0"/>
          </a:p>
          <a:p>
            <a:r>
              <a:rPr lang="es-ES" sz="1600" dirty="0" smtClean="0"/>
              <a:t>É a </a:t>
            </a:r>
            <a:r>
              <a:rPr lang="es-ES" sz="1600" dirty="0" err="1" smtClean="0"/>
              <a:t>capacidade</a:t>
            </a:r>
            <a:r>
              <a:rPr lang="es-ES" sz="1600" dirty="0" smtClean="0"/>
              <a:t> de controlar e regular os </a:t>
            </a:r>
            <a:r>
              <a:rPr lang="es-ES" sz="1600" dirty="0" err="1" smtClean="0"/>
              <a:t>sentimentos</a:t>
            </a:r>
            <a:r>
              <a:rPr lang="es-ES" sz="1600" dirty="0" smtClean="0"/>
              <a:t> </a:t>
            </a:r>
            <a:r>
              <a:rPr lang="es-ES" sz="1600" dirty="0" err="1" smtClean="0"/>
              <a:t>dun</a:t>
            </a:r>
            <a:r>
              <a:rPr lang="es-ES" sz="1600" dirty="0" smtClean="0"/>
              <a:t> </a:t>
            </a:r>
            <a:r>
              <a:rPr lang="es-ES" sz="1600" dirty="0" err="1" smtClean="0"/>
              <a:t>mesmo</a:t>
            </a:r>
            <a:r>
              <a:rPr lang="es-ES" sz="1600" dirty="0" smtClean="0"/>
              <a:t> e dos </a:t>
            </a:r>
            <a:r>
              <a:rPr lang="es-ES" sz="1600" dirty="0" err="1" smtClean="0"/>
              <a:t>demáis</a:t>
            </a:r>
            <a:r>
              <a:rPr lang="es-ES" sz="1600" dirty="0" smtClean="0"/>
              <a:t> e </a:t>
            </a:r>
            <a:r>
              <a:rPr lang="es-ES" sz="1600" dirty="0" err="1" smtClean="0"/>
              <a:t>empregalos</a:t>
            </a:r>
            <a:r>
              <a:rPr lang="es-ES" sz="1600" dirty="0" smtClean="0"/>
              <a:t>  como guía do </a:t>
            </a:r>
            <a:r>
              <a:rPr lang="es-ES" sz="1600" dirty="0" err="1" smtClean="0"/>
              <a:t>pensamento</a:t>
            </a:r>
            <a:r>
              <a:rPr lang="es-ES" sz="1600" dirty="0" smtClean="0"/>
              <a:t> e da acción.  A </a:t>
            </a:r>
            <a:r>
              <a:rPr lang="es-ES" sz="1600" dirty="0" err="1" smtClean="0"/>
              <a:t>intelixencia</a:t>
            </a:r>
            <a:r>
              <a:rPr lang="es-ES" sz="1600" dirty="0" smtClean="0"/>
              <a:t> emocional se concreta </a:t>
            </a:r>
            <a:r>
              <a:rPr lang="es-ES" sz="1600" dirty="0" err="1" smtClean="0"/>
              <a:t>nun</a:t>
            </a:r>
            <a:r>
              <a:rPr lang="es-ES" sz="1600" dirty="0" smtClean="0"/>
              <a:t> amplio número de habilidades e rasgos da </a:t>
            </a:r>
            <a:r>
              <a:rPr lang="es-ES" sz="1600" dirty="0" err="1" smtClean="0"/>
              <a:t>personalidade</a:t>
            </a:r>
            <a:r>
              <a:rPr lang="es-ES" sz="1600" dirty="0" smtClean="0"/>
              <a:t>: empatía, expresión e comprensión dos </a:t>
            </a:r>
            <a:r>
              <a:rPr lang="es-ES" sz="1600" dirty="0" err="1" smtClean="0"/>
              <a:t>sentimentos</a:t>
            </a:r>
            <a:r>
              <a:rPr lang="es-ES" sz="1600" dirty="0" smtClean="0"/>
              <a:t>, control do </a:t>
            </a:r>
            <a:r>
              <a:rPr lang="es-ES" sz="1600" dirty="0" err="1" smtClean="0"/>
              <a:t>noso</a:t>
            </a:r>
            <a:r>
              <a:rPr lang="es-ES" sz="1600" dirty="0" smtClean="0"/>
              <a:t> </a:t>
            </a:r>
            <a:r>
              <a:rPr lang="es-ES" sz="1600" dirty="0" err="1" smtClean="0"/>
              <a:t>xenio</a:t>
            </a:r>
            <a:r>
              <a:rPr lang="es-ES" sz="1600" dirty="0" smtClean="0"/>
              <a:t>, independencia, capacidad e de adaptación, simpatía, </a:t>
            </a:r>
            <a:r>
              <a:rPr lang="es-ES" sz="1600" dirty="0" err="1" smtClean="0"/>
              <a:t>capacidade</a:t>
            </a:r>
            <a:r>
              <a:rPr lang="es-ES" sz="1600" dirty="0" smtClean="0"/>
              <a:t> de resolver os problemas de forma </a:t>
            </a:r>
            <a:r>
              <a:rPr lang="es-ES" sz="1600" dirty="0" err="1" smtClean="0"/>
              <a:t>interpersoal</a:t>
            </a:r>
            <a:r>
              <a:rPr lang="es-ES" sz="1600" dirty="0" smtClean="0"/>
              <a:t>, habilidades </a:t>
            </a:r>
            <a:r>
              <a:rPr lang="es-ES" sz="1600" dirty="0" err="1" smtClean="0"/>
              <a:t>sociais</a:t>
            </a:r>
            <a:r>
              <a:rPr lang="es-ES" sz="1600" dirty="0" smtClean="0"/>
              <a:t>, persist</a:t>
            </a:r>
            <a:r>
              <a:rPr lang="es-ES" dirty="0" smtClean="0"/>
              <a:t>encia, </a:t>
            </a:r>
            <a:r>
              <a:rPr lang="es-ES" dirty="0" err="1" smtClean="0"/>
              <a:t>cordialidade</a:t>
            </a:r>
            <a:r>
              <a:rPr lang="es-ES" dirty="0" smtClean="0"/>
              <a:t>, </a:t>
            </a:r>
            <a:r>
              <a:rPr lang="es-ES" dirty="0" err="1" smtClean="0"/>
              <a:t>amabilidade</a:t>
            </a:r>
            <a:r>
              <a:rPr lang="es-ES" dirty="0" smtClean="0"/>
              <a:t>, respeto, …</a:t>
            </a:r>
          </a:p>
        </p:txBody>
      </p:sp>
      <p:pic>
        <p:nvPicPr>
          <p:cNvPr id="7" name="Picture 2" descr="F:\valdoviño 15-16\matemáticas\curso matemáticas\fotos mate\angulos 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932040" y="2420888"/>
            <a:ext cx="3826768" cy="2554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dirty="0" smtClean="0"/>
              <a:t>MATERIAIS PARA TRABALLAR OS PROXECTOS</a:t>
            </a:r>
            <a:br>
              <a:rPr lang="es-ES" sz="3200" b="1" dirty="0" smtClean="0"/>
            </a:br>
            <a:r>
              <a:rPr lang="es-ES" sz="3200" b="1" dirty="0" err="1" smtClean="0"/>
              <a:t>Unhas</a:t>
            </a:r>
            <a:r>
              <a:rPr lang="es-ES" sz="3200" b="1" dirty="0" smtClean="0"/>
              <a:t> veces </a:t>
            </a:r>
            <a:r>
              <a:rPr lang="es-ES" sz="3200" b="1" dirty="0" err="1" smtClean="0"/>
              <a:t>deseñadas</a:t>
            </a:r>
            <a:r>
              <a:rPr lang="es-ES" sz="3200" b="1" dirty="0" smtClean="0"/>
              <a:t> por min …</a:t>
            </a:r>
            <a:endParaRPr lang="es-ES" sz="3200" b="1" dirty="0"/>
          </a:p>
        </p:txBody>
      </p:sp>
      <p:pic>
        <p:nvPicPr>
          <p:cNvPr id="25602" name="Picture 2" descr="F:\valdoviño 15-16\cursos cefore\curso materiais didacticos\fotos 2\20150508_1611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11560" y="1988839"/>
            <a:ext cx="3528392" cy="2648609"/>
          </a:xfrm>
          <a:prstGeom prst="rect">
            <a:avLst/>
          </a:prstGeom>
          <a:noFill/>
        </p:spPr>
      </p:pic>
      <p:pic>
        <p:nvPicPr>
          <p:cNvPr id="25603" name="Picture 3" descr="F:\valdoviño 15-16\cursos cefore\curso materiais didacticos\fotos 2\20150508_161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852936"/>
            <a:ext cx="4224469" cy="3168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3200" b="1" dirty="0" smtClean="0"/>
              <a:t>MATERIAIS PARA TRABALLAR OS PROXECTOS</a:t>
            </a:r>
            <a:br>
              <a:rPr lang="es-ES" sz="3200" b="1" dirty="0" smtClean="0"/>
            </a:br>
            <a:r>
              <a:rPr lang="es-ES" sz="3200" b="1" dirty="0" smtClean="0"/>
              <a:t>Dos que </a:t>
            </a:r>
            <a:r>
              <a:rPr lang="es-ES" sz="3200" b="1" dirty="0" err="1" smtClean="0"/>
              <a:t>moitas</a:t>
            </a:r>
            <a:r>
              <a:rPr lang="es-ES" sz="3200" b="1" dirty="0" smtClean="0"/>
              <a:t> veces levan á casa a versión </a:t>
            </a:r>
            <a:r>
              <a:rPr lang="es-ES" sz="3200" b="1" dirty="0" err="1" smtClean="0"/>
              <a:t>sinxela</a:t>
            </a:r>
            <a:r>
              <a:rPr lang="es-ES" sz="3200" b="1" dirty="0" smtClean="0"/>
              <a:t> </a:t>
            </a:r>
            <a:r>
              <a:rPr lang="es-ES" sz="3200" b="1" dirty="0" err="1" smtClean="0"/>
              <a:t>feita</a:t>
            </a:r>
            <a:r>
              <a:rPr lang="es-ES" sz="3200" b="1" dirty="0" smtClean="0"/>
              <a:t> por eles</a:t>
            </a:r>
            <a:endParaRPr lang="es-ES" sz="3200" b="1" dirty="0"/>
          </a:p>
        </p:txBody>
      </p:sp>
      <p:pic>
        <p:nvPicPr>
          <p:cNvPr id="24578" name="Picture 2" descr="F:\valdoviño 15-16\cursos cefore\curso materiais didacticos\fotos 2\20150506_1433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39552" y="2348880"/>
            <a:ext cx="3842161" cy="2880320"/>
          </a:xfrm>
          <a:prstGeom prst="rect">
            <a:avLst/>
          </a:prstGeom>
          <a:noFill/>
        </p:spPr>
      </p:pic>
      <p:pic>
        <p:nvPicPr>
          <p:cNvPr id="24579" name="Picture 3" descr="F:\valdoviño 15-16\cursos cefore\curso materiais didacticos\fotos 2\20150506_1433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1" y="2348880"/>
            <a:ext cx="3840427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dirty="0" smtClean="0"/>
              <a:t>MATERIAIS PARA TRABALLAR OS PROXECTOS</a:t>
            </a:r>
            <a:endParaRPr lang="es-ES" sz="3200" b="1" dirty="0"/>
          </a:p>
        </p:txBody>
      </p:sp>
      <p:pic>
        <p:nvPicPr>
          <p:cNvPr id="14338" name="Picture 2" descr="F:\valdoviño 15-16\cursos cefore\curso materiais didacticos\fotos 2\20141204_1454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7544" y="2060848"/>
            <a:ext cx="4392247" cy="3292400"/>
          </a:xfrm>
          <a:prstGeom prst="rect">
            <a:avLst/>
          </a:prstGeom>
          <a:noFill/>
        </p:spPr>
      </p:pic>
      <p:pic>
        <p:nvPicPr>
          <p:cNvPr id="6" name="Picture 2" descr="F:\valdoviño 15-16\cursos cefore\curso materiais didacticos\fotos 2\20141204_1426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4005064"/>
            <a:ext cx="3579109" cy="2684332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5" y="1988840"/>
            <a:ext cx="3456385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b="1" dirty="0" smtClean="0"/>
              <a:t>MATERIAIS PARA TRABALLAR OS PROXECTOS</a:t>
            </a:r>
            <a:br>
              <a:rPr lang="es-ES" sz="3200" b="1" dirty="0" smtClean="0"/>
            </a:br>
            <a:r>
              <a:rPr lang="es-ES" sz="3200" b="1" dirty="0" err="1" smtClean="0"/>
              <a:t>Reproducións</a:t>
            </a:r>
            <a:r>
              <a:rPr lang="es-ES" sz="3200" b="1" dirty="0" smtClean="0"/>
              <a:t> con </a:t>
            </a:r>
            <a:r>
              <a:rPr lang="es-ES" sz="3200" b="1" dirty="0" err="1" smtClean="0"/>
              <a:t>materiais</a:t>
            </a:r>
            <a:r>
              <a:rPr lang="es-ES" sz="3200" b="1" dirty="0" smtClean="0"/>
              <a:t> de </a:t>
            </a:r>
            <a:r>
              <a:rPr lang="es-ES" sz="3200" b="1" dirty="0" err="1" smtClean="0"/>
              <a:t>refugallo</a:t>
            </a:r>
            <a:endParaRPr lang="es-ES" sz="3200" b="1" dirty="0"/>
          </a:p>
        </p:txBody>
      </p:sp>
      <p:pic>
        <p:nvPicPr>
          <p:cNvPr id="23554" name="Picture 2" descr="F:\valdoviño 15-16\cursos cefore\curso materiais didacticos\fotos 2\20150428_1909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71600" y="2636912"/>
            <a:ext cx="3553691" cy="2664229"/>
          </a:xfrm>
          <a:prstGeom prst="rect">
            <a:avLst/>
          </a:prstGeom>
          <a:noFill/>
        </p:spPr>
      </p:pic>
      <p:pic>
        <p:nvPicPr>
          <p:cNvPr id="23556" name="Picture 4" descr="F:\valdoviño 15-16\cursos cefore\curso materiais didacticos\fotos 2\20150428_1909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398376" y="2679312"/>
            <a:ext cx="3693249" cy="27699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b="1" dirty="0" smtClean="0"/>
              <a:t>MATERIAIS PARA TRABALLAR OS PROXECTOS</a:t>
            </a:r>
            <a:br>
              <a:rPr lang="es-ES" sz="3200" b="1" dirty="0" smtClean="0"/>
            </a:br>
            <a:r>
              <a:rPr lang="es-ES" sz="3200" b="1" dirty="0" err="1" smtClean="0"/>
              <a:t>Reproducións</a:t>
            </a:r>
            <a:r>
              <a:rPr lang="es-ES" sz="3200" b="1" dirty="0" smtClean="0"/>
              <a:t> con plastilina, pasta </a:t>
            </a:r>
            <a:r>
              <a:rPr lang="es-ES" sz="3200" b="1" dirty="0" err="1" smtClean="0"/>
              <a:t>dass</a:t>
            </a:r>
            <a:endParaRPr lang="es-ES" sz="3200" b="1" dirty="0"/>
          </a:p>
        </p:txBody>
      </p:sp>
      <p:pic>
        <p:nvPicPr>
          <p:cNvPr id="9" name="Picture 2" descr="F:\valdoviño 14-15\fotos\3º trimestre\movil\20150528_1556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060848"/>
            <a:ext cx="5112327" cy="3832167"/>
          </a:xfrm>
          <a:prstGeom prst="rect">
            <a:avLst/>
          </a:prstGeom>
          <a:noFill/>
        </p:spPr>
      </p:pic>
      <p:pic>
        <p:nvPicPr>
          <p:cNvPr id="10" name="Picture 2" descr="F:\valdoviño 14-15\fotos\3º trimestre\movil\20150528_1557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7970" y="3284984"/>
            <a:ext cx="4439675" cy="33297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MATERIAIS PARA TRABALLAR OS PROXECTOS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sz="3200" dirty="0" err="1" smtClean="0"/>
              <a:t>Twister</a:t>
            </a:r>
            <a:endParaRPr lang="es-ES" sz="3200" dirty="0"/>
          </a:p>
        </p:txBody>
      </p:sp>
      <p:pic>
        <p:nvPicPr>
          <p:cNvPr id="17410" name="Picture 2" descr="F:\valdoviño 15-16\cursos cefore\curso materiais didacticos\fotos 2\20150316_1043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538790"/>
            <a:ext cx="5903838" cy="44278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dirty="0" smtClean="0"/>
              <a:t>MATERIAIS PARA TRABALLAR NOS PROXECTOS</a:t>
            </a:r>
            <a:br>
              <a:rPr lang="es-ES" sz="3200" b="1" dirty="0" smtClean="0"/>
            </a:br>
            <a:r>
              <a:rPr lang="es-ES" sz="3200" b="1" dirty="0" err="1" smtClean="0"/>
              <a:t>memory</a:t>
            </a:r>
            <a:endParaRPr lang="es-ES" sz="3200" b="1" dirty="0"/>
          </a:p>
        </p:txBody>
      </p:sp>
      <p:pic>
        <p:nvPicPr>
          <p:cNvPr id="18434" name="Picture 2" descr="F:\valdoviño 14-15\fotos\2º trimestre\20150121_1412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4008" y="1628799"/>
            <a:ext cx="3888432" cy="2914743"/>
          </a:xfrm>
          <a:prstGeom prst="rect">
            <a:avLst/>
          </a:prstGeom>
          <a:noFill/>
        </p:spPr>
      </p:pic>
      <p:pic>
        <p:nvPicPr>
          <p:cNvPr id="5" name="Picture 2" descr="F:\valdoviño 15-16\cursos cefore\curso materiais didacticos\fotos 2\20160304_1459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56992"/>
            <a:ext cx="5111750" cy="2875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dirty="0" smtClean="0"/>
              <a:t>MATERIAIS PARA TRABALLAR OS PROXECTOS</a:t>
            </a:r>
            <a:br>
              <a:rPr lang="es-ES" sz="3200" b="1" dirty="0" smtClean="0"/>
            </a:br>
            <a:r>
              <a:rPr lang="es-ES" sz="3200" b="1" dirty="0" smtClean="0"/>
              <a:t>dominó</a:t>
            </a:r>
            <a:endParaRPr lang="es-ES" sz="3200" b="1" dirty="0"/>
          </a:p>
        </p:txBody>
      </p:sp>
      <p:pic>
        <p:nvPicPr>
          <p:cNvPr id="36866" name="Picture 2" descr="F:\valdoviño 15-16\cursos cefore\curso materiais didacticos\fotos 2\20160304_1502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015836" y="2691779"/>
            <a:ext cx="5112327" cy="28762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dirty="0" smtClean="0"/>
              <a:t>MATERIAIS PARA TRABALLAR OS PROXECTOS</a:t>
            </a:r>
            <a:br>
              <a:rPr lang="es-ES" sz="3200" b="1" dirty="0" smtClean="0"/>
            </a:br>
            <a:r>
              <a:rPr lang="es-ES" sz="3200" b="1" dirty="0" smtClean="0"/>
              <a:t>pirámides alimentarias</a:t>
            </a:r>
            <a:endParaRPr lang="es-ES" sz="3200" b="1" dirty="0"/>
          </a:p>
        </p:txBody>
      </p:sp>
      <p:pic>
        <p:nvPicPr>
          <p:cNvPr id="34818" name="Picture 2" descr="F:\valdoviño 15-16\cursos cefore\curso materiais didacticos\fotos 2\20160304_1459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015836" y="2691779"/>
            <a:ext cx="5112327" cy="28762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MATERIAIS PARA TRABALLAR AS LINGUAS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3958208" cy="4572000"/>
          </a:xfrm>
        </p:spPr>
        <p:txBody>
          <a:bodyPr>
            <a:normAutofit lnSpcReduction="10000"/>
          </a:bodyPr>
          <a:lstStyle/>
          <a:p>
            <a:r>
              <a:rPr lang="es-ES" dirty="0" smtClean="0"/>
              <a:t>No </a:t>
            </a:r>
            <a:r>
              <a:rPr lang="es-ES" dirty="0" err="1" smtClean="0"/>
              <a:t>traballo</a:t>
            </a:r>
            <a:r>
              <a:rPr lang="es-ES" dirty="0" smtClean="0"/>
              <a:t> coas </a:t>
            </a:r>
            <a:r>
              <a:rPr lang="es-ES" dirty="0" err="1" smtClean="0"/>
              <a:t>linguas</a:t>
            </a:r>
            <a:r>
              <a:rPr lang="es-ES" dirty="0" smtClean="0"/>
              <a:t> tanto galega como </a:t>
            </a:r>
            <a:r>
              <a:rPr lang="es-ES" dirty="0" err="1" smtClean="0"/>
              <a:t>castelá</a:t>
            </a:r>
            <a:r>
              <a:rPr lang="es-ES" dirty="0" smtClean="0"/>
              <a:t> as ideas que guían o </a:t>
            </a:r>
            <a:r>
              <a:rPr lang="es-ES" dirty="0" err="1" smtClean="0"/>
              <a:t>traballo</a:t>
            </a:r>
            <a:r>
              <a:rPr lang="es-ES" dirty="0" smtClean="0"/>
              <a:t> do día a día son:</a:t>
            </a:r>
          </a:p>
          <a:p>
            <a:endParaRPr lang="es-ES" dirty="0" smtClean="0"/>
          </a:p>
          <a:p>
            <a:pPr marL="342900" indent="-342900">
              <a:buAutoNum type="arabicPeriod"/>
            </a:pPr>
            <a:r>
              <a:rPr lang="es-ES" dirty="0" smtClean="0"/>
              <a:t>Priorizar a lectura e a </a:t>
            </a:r>
            <a:r>
              <a:rPr lang="es-ES" dirty="0" err="1" smtClean="0"/>
              <a:t>produción</a:t>
            </a:r>
            <a:r>
              <a:rPr lang="es-ES" dirty="0" smtClean="0"/>
              <a:t> escrita por </a:t>
            </a:r>
            <a:r>
              <a:rPr lang="es-ES" dirty="0" err="1" smtClean="0"/>
              <a:t>enriba</a:t>
            </a:r>
            <a:r>
              <a:rPr lang="es-ES" dirty="0" smtClean="0"/>
              <a:t> da gramática.</a:t>
            </a:r>
          </a:p>
          <a:p>
            <a:pPr marL="342900" indent="-342900">
              <a:buAutoNum type="arabicPeriod"/>
            </a:pPr>
            <a:r>
              <a:rPr lang="es-ES" dirty="0" smtClean="0"/>
              <a:t>Fomentar todas </a:t>
            </a:r>
            <a:r>
              <a:rPr lang="es-ES" dirty="0" err="1" smtClean="0"/>
              <a:t>aquelas</a:t>
            </a:r>
            <a:r>
              <a:rPr lang="es-ES" dirty="0" smtClean="0"/>
              <a:t> actividades que impliquen </a:t>
            </a:r>
            <a:r>
              <a:rPr lang="es-ES" dirty="0" err="1" smtClean="0"/>
              <a:t>escoitar</a:t>
            </a:r>
            <a:r>
              <a:rPr lang="es-ES" dirty="0" smtClean="0"/>
              <a:t>  </a:t>
            </a:r>
            <a:r>
              <a:rPr lang="es-ES" dirty="0" err="1" smtClean="0"/>
              <a:t>falar</a:t>
            </a:r>
            <a:r>
              <a:rPr lang="es-ES" dirty="0" smtClean="0"/>
              <a:t> </a:t>
            </a:r>
            <a:r>
              <a:rPr lang="es-ES" dirty="0" err="1" smtClean="0"/>
              <a:t>galego</a:t>
            </a:r>
            <a:r>
              <a:rPr lang="es-ES" dirty="0" smtClean="0"/>
              <a:t> e que os propios </a:t>
            </a:r>
            <a:r>
              <a:rPr lang="es-ES" dirty="0" err="1" smtClean="0"/>
              <a:t>nenos</a:t>
            </a:r>
            <a:r>
              <a:rPr lang="es-ES" dirty="0" smtClean="0"/>
              <a:t> se expresen en </a:t>
            </a:r>
            <a:r>
              <a:rPr lang="es-ES" dirty="0" err="1" smtClean="0"/>
              <a:t>galego</a:t>
            </a:r>
            <a:r>
              <a:rPr lang="es-ES" dirty="0" smtClean="0"/>
              <a:t>.</a:t>
            </a:r>
          </a:p>
          <a:p>
            <a:pPr marL="342900" indent="-342900">
              <a:buAutoNum type="arabicPeriod"/>
            </a:pPr>
            <a:r>
              <a:rPr lang="es-ES" dirty="0" smtClean="0"/>
              <a:t>Introducir elementos que </a:t>
            </a:r>
            <a:r>
              <a:rPr lang="es-ES" dirty="0" err="1" smtClean="0"/>
              <a:t>fagan</a:t>
            </a:r>
            <a:r>
              <a:rPr lang="es-ES" dirty="0" smtClean="0"/>
              <a:t> </a:t>
            </a:r>
            <a:r>
              <a:rPr lang="es-ES" dirty="0" err="1" smtClean="0"/>
              <a:t>moi</a:t>
            </a:r>
            <a:r>
              <a:rPr lang="es-ES" dirty="0" smtClean="0"/>
              <a:t> </a:t>
            </a:r>
            <a:r>
              <a:rPr lang="es-ES" dirty="0" err="1" smtClean="0"/>
              <a:t>visuais</a:t>
            </a:r>
            <a:r>
              <a:rPr lang="es-ES" dirty="0" smtClean="0"/>
              <a:t> conceptos de gramática </a:t>
            </a:r>
            <a:r>
              <a:rPr lang="es-ES" dirty="0" err="1" smtClean="0"/>
              <a:t>ou</a:t>
            </a:r>
            <a:r>
              <a:rPr lang="es-ES" dirty="0" smtClean="0"/>
              <a:t> normas de ortografía básicas.</a:t>
            </a:r>
          </a:p>
          <a:p>
            <a:pPr marL="342900" indent="-342900">
              <a:buAutoNum type="arabicPeriod"/>
            </a:pPr>
            <a:r>
              <a:rPr lang="es-ES" dirty="0" smtClean="0"/>
              <a:t>Interactuar </a:t>
            </a:r>
            <a:r>
              <a:rPr lang="es-ES" dirty="0" err="1" smtClean="0"/>
              <a:t>co</a:t>
            </a:r>
            <a:r>
              <a:rPr lang="es-ES" dirty="0" smtClean="0"/>
              <a:t> resto da </a:t>
            </a:r>
            <a:r>
              <a:rPr lang="es-ES" dirty="0" err="1" smtClean="0"/>
              <a:t>escola</a:t>
            </a:r>
            <a:r>
              <a:rPr lang="es-ES" dirty="0" smtClean="0"/>
              <a:t> para que os </a:t>
            </a:r>
            <a:r>
              <a:rPr lang="es-ES" dirty="0" err="1" smtClean="0"/>
              <a:t>traballos</a:t>
            </a:r>
            <a:r>
              <a:rPr lang="es-ES" dirty="0" smtClean="0"/>
              <a:t> escritos </a:t>
            </a:r>
            <a:r>
              <a:rPr lang="es-ES" dirty="0" err="1" smtClean="0"/>
              <a:t>teñen</a:t>
            </a:r>
            <a:r>
              <a:rPr lang="es-ES" dirty="0" smtClean="0"/>
              <a:t> difusión </a:t>
            </a:r>
            <a:r>
              <a:rPr lang="es-ES" dirty="0" err="1" smtClean="0"/>
              <a:t>fora</a:t>
            </a:r>
            <a:r>
              <a:rPr lang="es-ES" dirty="0" smtClean="0"/>
              <a:t> da aula ( a través do </a:t>
            </a:r>
            <a:r>
              <a:rPr lang="es-ES" dirty="0" err="1" smtClean="0"/>
              <a:t>xornal</a:t>
            </a:r>
            <a:r>
              <a:rPr lang="es-ES" dirty="0" smtClean="0"/>
              <a:t>, nos </a:t>
            </a:r>
            <a:r>
              <a:rPr lang="es-ES" dirty="0" err="1" smtClean="0"/>
              <a:t>contacontos</a:t>
            </a:r>
            <a:r>
              <a:rPr lang="es-ES" dirty="0" smtClean="0"/>
              <a:t> da biblioteca, a través da televisión educativa).</a:t>
            </a:r>
          </a:p>
          <a:p>
            <a:pPr marL="342900" indent="-342900">
              <a:buAutoNum type="arabicPeriod"/>
            </a:pPr>
            <a:r>
              <a:rPr lang="es-ES" dirty="0" err="1" smtClean="0"/>
              <a:t>Empregar</a:t>
            </a:r>
            <a:r>
              <a:rPr lang="es-ES" dirty="0" smtClean="0"/>
              <a:t> </a:t>
            </a:r>
            <a:r>
              <a:rPr lang="es-ES" dirty="0" err="1" smtClean="0"/>
              <a:t>materiais</a:t>
            </a:r>
            <a:r>
              <a:rPr lang="es-ES" dirty="0" smtClean="0"/>
              <a:t> lúdicos que resulten </a:t>
            </a:r>
            <a:r>
              <a:rPr lang="es-ES" dirty="0" err="1" smtClean="0"/>
              <a:t>motivantes</a:t>
            </a:r>
            <a:r>
              <a:rPr lang="es-ES" dirty="0" smtClean="0"/>
              <a:t> para </a:t>
            </a:r>
            <a:r>
              <a:rPr lang="es-ES" dirty="0" err="1" smtClean="0"/>
              <a:t>facer</a:t>
            </a:r>
            <a:r>
              <a:rPr lang="es-ES" dirty="0" smtClean="0"/>
              <a:t> </a:t>
            </a:r>
            <a:r>
              <a:rPr lang="es-ES" dirty="0" err="1" smtClean="0"/>
              <a:t>produción</a:t>
            </a:r>
            <a:r>
              <a:rPr lang="es-ES" dirty="0" smtClean="0"/>
              <a:t> escrita.</a:t>
            </a:r>
          </a:p>
          <a:p>
            <a:pPr marL="342900" indent="-342900">
              <a:buAutoNum type="arabicPeriod"/>
            </a:pPr>
            <a:r>
              <a:rPr lang="es-ES" dirty="0" smtClean="0"/>
              <a:t>Convertir </a:t>
            </a:r>
            <a:r>
              <a:rPr lang="es-ES" dirty="0" err="1" smtClean="0"/>
              <a:t>aos</a:t>
            </a:r>
            <a:r>
              <a:rPr lang="es-ES" dirty="0" smtClean="0"/>
              <a:t> propios alumnos en observadores dos </a:t>
            </a:r>
            <a:r>
              <a:rPr lang="es-ES" dirty="0" err="1" smtClean="0"/>
              <a:t>seus</a:t>
            </a:r>
            <a:r>
              <a:rPr lang="es-ES" dirty="0" smtClean="0"/>
              <a:t> </a:t>
            </a:r>
            <a:r>
              <a:rPr lang="es-ES" dirty="0" err="1" smtClean="0"/>
              <a:t>traballos</a:t>
            </a:r>
            <a:r>
              <a:rPr lang="es-ES" dirty="0" smtClean="0"/>
              <a:t> e dos </a:t>
            </a:r>
            <a:r>
              <a:rPr lang="es-ES" dirty="0" err="1" smtClean="0"/>
              <a:t>dos</a:t>
            </a:r>
            <a:r>
              <a:rPr lang="es-ES" dirty="0" smtClean="0"/>
              <a:t> </a:t>
            </a:r>
            <a:r>
              <a:rPr lang="es-ES" dirty="0" err="1" smtClean="0"/>
              <a:t>compañeiros</a:t>
            </a:r>
            <a:r>
              <a:rPr lang="es-ES" dirty="0" smtClean="0"/>
              <a:t>.</a:t>
            </a:r>
          </a:p>
          <a:p>
            <a:pPr marL="342900" indent="-342900">
              <a:buAutoNum type="arabicPeriod"/>
            </a:pPr>
            <a:endParaRPr lang="es-ES" dirty="0"/>
          </a:p>
        </p:txBody>
      </p:sp>
      <p:pic>
        <p:nvPicPr>
          <p:cNvPr id="7170" name="Picture 2" descr="F:\valdoviño 15-16\cursos cefore\curso materiais didacticos\fotos 1\20160122_0935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2780928"/>
            <a:ext cx="3888184" cy="26191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MODELOS DE PENSAMENTO E INTELIXENCIAS</a:t>
            </a:r>
            <a:endParaRPr lang="es-ES" dirty="0"/>
          </a:p>
        </p:txBody>
      </p:sp>
      <p:sp>
        <p:nvSpPr>
          <p:cNvPr id="7" name="6 Marcador de texto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3454152" cy="4572000"/>
          </a:xfrm>
        </p:spPr>
        <p:txBody>
          <a:bodyPr>
            <a:normAutofit/>
          </a:bodyPr>
          <a:lstStyle/>
          <a:p>
            <a:r>
              <a:rPr lang="es-ES" dirty="0" smtClean="0"/>
              <a:t>APRENDIZAXE POR COMPETENCIAS</a:t>
            </a:r>
          </a:p>
          <a:p>
            <a:endParaRPr lang="es-ES" dirty="0" smtClean="0"/>
          </a:p>
          <a:p>
            <a:r>
              <a:rPr lang="es-ES" sz="1600" dirty="0" smtClean="0"/>
              <a:t>A competencia é, ante todo, a forma en que as </a:t>
            </a:r>
            <a:r>
              <a:rPr lang="es-ES" sz="1600" dirty="0" err="1" smtClean="0"/>
              <a:t>persoas</a:t>
            </a:r>
            <a:r>
              <a:rPr lang="es-ES" sz="1600" dirty="0" smtClean="0"/>
              <a:t> logran movilizar todos  os </a:t>
            </a:r>
            <a:r>
              <a:rPr lang="es-ES" sz="1600" dirty="0" err="1" smtClean="0"/>
              <a:t>seus</a:t>
            </a:r>
            <a:r>
              <a:rPr lang="es-ES" sz="1600" dirty="0" smtClean="0"/>
              <a:t> recursos </a:t>
            </a:r>
            <a:r>
              <a:rPr lang="es-ES" sz="1600" dirty="0" err="1" smtClean="0"/>
              <a:t>persoais</a:t>
            </a:r>
            <a:r>
              <a:rPr lang="es-ES" sz="1600" dirty="0" smtClean="0"/>
              <a:t> (cognitivos, afectivos, </a:t>
            </a:r>
            <a:r>
              <a:rPr lang="es-ES" sz="1600" dirty="0" err="1" smtClean="0"/>
              <a:t>sociais</a:t>
            </a:r>
            <a:r>
              <a:rPr lang="es-ES" sz="1600" dirty="0" smtClean="0"/>
              <a:t>, etc.) para lograr o éxito </a:t>
            </a:r>
            <a:r>
              <a:rPr lang="es-ES" sz="1600" dirty="0" err="1" smtClean="0"/>
              <a:t>na</a:t>
            </a:r>
            <a:r>
              <a:rPr lang="es-ES" sz="1600" dirty="0" smtClean="0"/>
              <a:t> resolución </a:t>
            </a:r>
            <a:r>
              <a:rPr lang="es-ES" sz="1600" dirty="0" err="1" smtClean="0"/>
              <a:t>dunha</a:t>
            </a:r>
            <a:r>
              <a:rPr lang="es-ES" sz="1600" dirty="0" smtClean="0"/>
              <a:t> </a:t>
            </a:r>
            <a:r>
              <a:rPr lang="es-ES" sz="1600" dirty="0" err="1" smtClean="0"/>
              <a:t>tarefa</a:t>
            </a:r>
            <a:r>
              <a:rPr lang="es-ES" sz="1600" dirty="0" smtClean="0"/>
              <a:t> </a:t>
            </a:r>
            <a:r>
              <a:rPr lang="es-ES" sz="1600" dirty="0" err="1" smtClean="0"/>
              <a:t>nun</a:t>
            </a:r>
            <a:r>
              <a:rPr lang="es-ES" sz="1600" dirty="0" smtClean="0"/>
              <a:t> contexto definido. As competencias </a:t>
            </a:r>
            <a:r>
              <a:rPr lang="es-ES" sz="1600" dirty="0" err="1" smtClean="0"/>
              <a:t>constitúen</a:t>
            </a:r>
            <a:r>
              <a:rPr lang="es-ES" sz="1600" dirty="0" smtClean="0"/>
              <a:t> un tipo de </a:t>
            </a:r>
            <a:r>
              <a:rPr lang="es-ES" sz="1600" dirty="0" err="1" smtClean="0"/>
              <a:t>aprendizaxe</a:t>
            </a:r>
            <a:r>
              <a:rPr lang="es-ES" sz="1600" dirty="0" smtClean="0"/>
              <a:t> que se sitúa entre os </a:t>
            </a:r>
            <a:r>
              <a:rPr lang="es-ES" sz="1600" dirty="0" err="1" smtClean="0"/>
              <a:t>comportamentos</a:t>
            </a:r>
            <a:r>
              <a:rPr lang="es-ES" sz="1600" dirty="0" smtClean="0"/>
              <a:t> e  as capacidades.</a:t>
            </a:r>
          </a:p>
          <a:p>
            <a:r>
              <a:rPr lang="es-ES" sz="1600" dirty="0" smtClean="0"/>
              <a:t>A definición das </a:t>
            </a:r>
            <a:r>
              <a:rPr lang="es-ES" sz="1600" dirty="0" err="1" smtClean="0"/>
              <a:t>aprendizaxes</a:t>
            </a:r>
            <a:r>
              <a:rPr lang="es-ES" sz="1600" dirty="0" smtClean="0"/>
              <a:t> básicas en termos de competencia </a:t>
            </a:r>
            <a:r>
              <a:rPr lang="es-ES" sz="1600" dirty="0" err="1" smtClean="0"/>
              <a:t>subraia</a:t>
            </a:r>
            <a:r>
              <a:rPr lang="es-ES" sz="1600" dirty="0" smtClean="0"/>
              <a:t> a importancia de considerar o </a:t>
            </a:r>
            <a:r>
              <a:rPr lang="es-ES" sz="1600" dirty="0" err="1" smtClean="0"/>
              <a:t>coñecemento</a:t>
            </a:r>
            <a:r>
              <a:rPr lang="es-ES" sz="1600" dirty="0" smtClean="0"/>
              <a:t> en acción e  non </a:t>
            </a:r>
            <a:r>
              <a:rPr lang="es-ES" sz="1600" dirty="0" err="1" smtClean="0"/>
              <a:t>só</a:t>
            </a:r>
            <a:r>
              <a:rPr lang="es-ES" sz="1600" dirty="0" smtClean="0"/>
              <a:t> o </a:t>
            </a:r>
            <a:r>
              <a:rPr lang="es-ES" sz="1600" dirty="0" err="1" smtClean="0"/>
              <a:t>coñecemento</a:t>
            </a:r>
            <a:r>
              <a:rPr lang="es-ES" sz="1600" dirty="0" smtClean="0"/>
              <a:t> como representación.</a:t>
            </a:r>
            <a:endParaRPr lang="es-ES" sz="1600" dirty="0"/>
          </a:p>
        </p:txBody>
      </p:sp>
      <p:pic>
        <p:nvPicPr>
          <p:cNvPr id="8" name="Picture 2" descr="F:\valdoviño 14-15\fotos\3º trimestre\camara - copia\CIMG24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460390" y="2708920"/>
            <a:ext cx="4226409" cy="3171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200" b="1" dirty="0" smtClean="0"/>
              <a:t>MATERIAIS DE COMPRENSIÓN LECTORA:</a:t>
            </a:r>
            <a:br>
              <a:rPr lang="es-ES" sz="3200" b="1" dirty="0" smtClean="0"/>
            </a:br>
            <a:r>
              <a:rPr lang="es-ES" sz="3200" b="1" dirty="0" smtClean="0"/>
              <a:t>as </a:t>
            </a:r>
            <a:r>
              <a:rPr lang="es-ES" sz="3200" b="1" dirty="0" err="1" smtClean="0"/>
              <a:t>tarxetas</a:t>
            </a:r>
            <a:r>
              <a:rPr lang="es-ES" sz="3200" b="1" dirty="0" smtClean="0"/>
              <a:t> preguntonas</a:t>
            </a:r>
            <a:endParaRPr lang="es-ES" sz="3200" b="1" dirty="0"/>
          </a:p>
        </p:txBody>
      </p:sp>
      <p:pic>
        <p:nvPicPr>
          <p:cNvPr id="5" name="Picture 2" descr="F:\valdoviño 15-16\cursos cefore\curso materiais didacticos\fotos 1\20160122_0936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75656" y="2060848"/>
            <a:ext cx="6228572" cy="3504205"/>
          </a:xfrm>
          <a:prstGeom prst="rect">
            <a:avLst/>
          </a:prstGeom>
          <a:noFill/>
        </p:spPr>
      </p:pic>
      <p:sp>
        <p:nvSpPr>
          <p:cNvPr id="3" name="2 Marcador de texto"/>
          <p:cNvSpPr>
            <a:spLocks noGrp="1"/>
          </p:cNvSpPr>
          <p:nvPr>
            <p:ph type="body" idx="4294967295"/>
          </p:nvPr>
        </p:nvSpPr>
        <p:spPr>
          <a:xfrm>
            <a:off x="0" y="1676400"/>
            <a:ext cx="2743200" cy="4572000"/>
          </a:xfrm>
        </p:spPr>
        <p:txBody>
          <a:bodyPr/>
          <a:lstStyle/>
          <a:p>
            <a:endParaRPr lang="es-ES" dirty="0" smtClean="0"/>
          </a:p>
          <a:p>
            <a:endParaRPr lang="es-ES" dirty="0" smtClean="0"/>
          </a:p>
          <a:p>
            <a:pPr>
              <a:buNone/>
            </a:pPr>
            <a:endParaRPr lang="es-ES" dirty="0" smtClean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200" b="1" dirty="0" smtClean="0"/>
              <a:t>MATERIAIS DE COMPRENSIÓN </a:t>
            </a:r>
            <a:r>
              <a:rPr lang="es-ES" sz="3200" b="1" dirty="0" smtClean="0"/>
              <a:t>LECTORA:</a:t>
            </a:r>
            <a:br>
              <a:rPr lang="es-ES" sz="3200" b="1" dirty="0" smtClean="0"/>
            </a:br>
            <a:r>
              <a:rPr lang="es-ES" sz="3200" b="1" dirty="0" smtClean="0"/>
              <a:t>o </a:t>
            </a:r>
            <a:r>
              <a:rPr lang="es-ES" sz="3200" b="1" dirty="0" err="1" smtClean="0"/>
              <a:t>xogo</a:t>
            </a:r>
            <a:r>
              <a:rPr lang="es-ES" sz="3200" b="1" dirty="0" smtClean="0"/>
              <a:t> do gran lector</a:t>
            </a:r>
            <a:endParaRPr lang="es-ES" sz="3200" dirty="0"/>
          </a:p>
        </p:txBody>
      </p:sp>
      <p:pic>
        <p:nvPicPr>
          <p:cNvPr id="4" name="Picture 2" descr="F:\valdoviño 15-16\cursos cefore\curso materiais didacticos\fotos 2\20141010_1021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060848"/>
            <a:ext cx="5652507" cy="4237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dirty="0" smtClean="0"/>
              <a:t>MATERIAIS PARA TRABALLAR A LECTURA, A EXPRESIÓN ESCRITA, A ORALIDADE, …</a:t>
            </a:r>
            <a:endParaRPr lang="es-ES" sz="3200" b="1" dirty="0"/>
          </a:p>
        </p:txBody>
      </p:sp>
      <p:pic>
        <p:nvPicPr>
          <p:cNvPr id="3074" name="Picture 2" descr="F:\valdoviño 15-16\cursos cefore\curso materiais didacticos\fotos 1\20151217_121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491880" y="1988840"/>
            <a:ext cx="5112327" cy="2876204"/>
          </a:xfrm>
          <a:prstGeom prst="rect">
            <a:avLst/>
          </a:prstGeom>
          <a:noFill/>
        </p:spPr>
      </p:pic>
      <p:pic>
        <p:nvPicPr>
          <p:cNvPr id="6" name="Picture 3" descr="F:\valdoviño 15-16\cursos cefore\curso materiais didacticos\fotos 2\DSCN01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36912"/>
            <a:ext cx="3491542" cy="2618656"/>
          </a:xfrm>
          <a:prstGeom prst="rect">
            <a:avLst/>
          </a:prstGeom>
          <a:noFill/>
        </p:spPr>
      </p:pic>
      <p:pic>
        <p:nvPicPr>
          <p:cNvPr id="7" name="Picture 2" descr="F:\valdoviño 15-16\cursos cefore\curso materiais didacticos\fotos 2\DSCN01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4653136"/>
            <a:ext cx="2228718" cy="16715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b="1" dirty="0" smtClean="0"/>
              <a:t>MATERIAIS PARA TRABALLAR A EXPRESIÓN ESCRITA:</a:t>
            </a:r>
            <a:br>
              <a:rPr lang="es-ES" sz="2800" b="1" dirty="0" smtClean="0"/>
            </a:br>
            <a:r>
              <a:rPr lang="es-ES" sz="2800" b="1" dirty="0" smtClean="0"/>
              <a:t>a roda das historias</a:t>
            </a:r>
            <a:endParaRPr lang="es-ES" sz="2800" b="1" dirty="0"/>
          </a:p>
        </p:txBody>
      </p:sp>
      <p:pic>
        <p:nvPicPr>
          <p:cNvPr id="6" name="Picture 2" descr="F:\valdoviño 15-16\cursos cefore\curso materiais didacticos\fotos 1\20160122_0936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132856"/>
            <a:ext cx="6012547" cy="33826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b="1" dirty="0" smtClean="0"/>
              <a:t>MATERIAIS PARA TRABALLAR A EXPRESIÓN ESCRITA:</a:t>
            </a:r>
            <a:br>
              <a:rPr lang="es-ES" sz="2800" b="1" dirty="0" smtClean="0"/>
            </a:br>
            <a:r>
              <a:rPr lang="es-ES" sz="2800" b="1" dirty="0" smtClean="0"/>
              <a:t>a fábrica dos contos</a:t>
            </a:r>
            <a:endParaRPr lang="es-ES" sz="2800" b="1" dirty="0"/>
          </a:p>
        </p:txBody>
      </p:sp>
      <p:pic>
        <p:nvPicPr>
          <p:cNvPr id="8194" name="Picture 2" descr="F:\valdoviño 15-16\cursos cefore\curso materiais didacticos\fotos 1\20160122_0935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75656" y="2132856"/>
            <a:ext cx="6084555" cy="34231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b="1" dirty="0" smtClean="0"/>
              <a:t>MATERIAIS PARA TRABALLAR A EXPRESIÓN ESCRITA:</a:t>
            </a:r>
            <a:br>
              <a:rPr lang="es-ES" sz="3200" b="1" dirty="0" smtClean="0"/>
            </a:br>
            <a:r>
              <a:rPr lang="es-ES" sz="2800" dirty="0" smtClean="0"/>
              <a:t>escritura de cartas e </a:t>
            </a:r>
            <a:r>
              <a:rPr lang="es-ES" sz="2800" dirty="0" err="1" smtClean="0"/>
              <a:t>postais</a:t>
            </a:r>
            <a:endParaRPr lang="es-ES" sz="2800" dirty="0"/>
          </a:p>
        </p:txBody>
      </p:sp>
      <p:sp>
        <p:nvSpPr>
          <p:cNvPr id="8" name="7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33795" name="Picture 3" descr="F:\valdoviño 15-16\cursos cefore\curso materiais didacticos\fotos 2\20160304_1458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916832"/>
            <a:ext cx="6528725" cy="4248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ES" sz="2800" b="1" dirty="0" smtClean="0"/>
              <a:t>MATERIAIS PARA TRABALLAR A EXPRESIÓN ESCRITA:</a:t>
            </a:r>
            <a:br>
              <a:rPr lang="es-ES" sz="2800" b="1" dirty="0" smtClean="0"/>
            </a:br>
            <a:r>
              <a:rPr lang="es-ES" sz="2800" b="1" dirty="0" smtClean="0"/>
              <a:t>o </a:t>
            </a:r>
            <a:r>
              <a:rPr lang="es-ES" sz="2800" b="1" dirty="0" err="1" smtClean="0"/>
              <a:t>xornal</a:t>
            </a:r>
            <a:endParaRPr lang="es-ES" sz="2800" b="1" dirty="0"/>
          </a:p>
        </p:txBody>
      </p:sp>
      <p:pic>
        <p:nvPicPr>
          <p:cNvPr id="12595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278" y="1935163"/>
            <a:ext cx="7803444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 smtClean="0"/>
              <a:t>MATERIAIS PARA TRABALLAR A GRAMÁTICA</a:t>
            </a:r>
            <a:endParaRPr lang="es-ES" sz="3200" b="1" dirty="0"/>
          </a:p>
        </p:txBody>
      </p:sp>
      <p:pic>
        <p:nvPicPr>
          <p:cNvPr id="6" name="Picture 2" descr="F:\valdoviño 15-16\cursos cefore\curso materiais didacticos\fotos 1\20160122_0935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636912"/>
            <a:ext cx="3888184" cy="2619151"/>
          </a:xfrm>
          <a:prstGeom prst="rect">
            <a:avLst/>
          </a:prstGeom>
          <a:noFill/>
        </p:spPr>
      </p:pic>
      <p:pic>
        <p:nvPicPr>
          <p:cNvPr id="32770" name="Picture 2" descr="F:\valdoviño 15-16\cursos cefore\curso materiais didacticos\fotos 2\20151006_18530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203848" y="3356992"/>
            <a:ext cx="5112327" cy="28762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dirty="0" smtClean="0"/>
              <a:t>MATERIAIS PARA TRABALLAR A ORTOGRAFÍA</a:t>
            </a:r>
            <a:endParaRPr lang="es-ES" sz="3200" b="1" dirty="0"/>
          </a:p>
        </p:txBody>
      </p:sp>
      <p:pic>
        <p:nvPicPr>
          <p:cNvPr id="1249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278" y="1935163"/>
            <a:ext cx="7803444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APRENDIZAXE COOPERATIVA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Cada trimestre </a:t>
            </a:r>
            <a:r>
              <a:rPr lang="es-ES" dirty="0" err="1" smtClean="0"/>
              <a:t>na</a:t>
            </a:r>
            <a:r>
              <a:rPr lang="es-ES" dirty="0" smtClean="0"/>
              <a:t> clase </a:t>
            </a:r>
            <a:r>
              <a:rPr lang="es-ES" dirty="0" err="1" smtClean="0"/>
              <a:t>propoño</a:t>
            </a:r>
            <a:r>
              <a:rPr lang="es-ES" dirty="0" smtClean="0"/>
              <a:t> cinco grupos de </a:t>
            </a:r>
            <a:r>
              <a:rPr lang="es-ES" dirty="0" err="1" smtClean="0"/>
              <a:t>nenos</a:t>
            </a:r>
            <a:r>
              <a:rPr lang="es-ES" dirty="0" smtClean="0"/>
              <a:t> e nenas nos que </a:t>
            </a:r>
            <a:r>
              <a:rPr lang="es-ES" dirty="0" err="1" smtClean="0"/>
              <a:t>inclúo</a:t>
            </a:r>
            <a:r>
              <a:rPr lang="es-ES" dirty="0" smtClean="0"/>
              <a:t> un </a:t>
            </a:r>
            <a:r>
              <a:rPr lang="es-ES" dirty="0" err="1" smtClean="0"/>
              <a:t>neno</a:t>
            </a:r>
            <a:r>
              <a:rPr lang="es-ES" dirty="0" smtClean="0"/>
              <a:t> con </a:t>
            </a:r>
            <a:r>
              <a:rPr lang="es-ES" dirty="0" err="1" smtClean="0"/>
              <a:t>capacidade</a:t>
            </a:r>
            <a:r>
              <a:rPr lang="es-ES" dirty="0" smtClean="0"/>
              <a:t> de </a:t>
            </a:r>
            <a:r>
              <a:rPr lang="es-ES" dirty="0" err="1" smtClean="0"/>
              <a:t>axudar</a:t>
            </a:r>
            <a:r>
              <a:rPr lang="es-ES" dirty="0" smtClean="0"/>
              <a:t>, </a:t>
            </a:r>
            <a:r>
              <a:rPr lang="es-ES" dirty="0" err="1" smtClean="0"/>
              <a:t>outro</a:t>
            </a:r>
            <a:r>
              <a:rPr lang="es-ES" dirty="0" smtClean="0"/>
              <a:t> con </a:t>
            </a:r>
            <a:r>
              <a:rPr lang="es-ES" dirty="0" err="1" smtClean="0"/>
              <a:t>necesidade</a:t>
            </a:r>
            <a:r>
              <a:rPr lang="es-ES" dirty="0" smtClean="0"/>
              <a:t> de </a:t>
            </a:r>
            <a:r>
              <a:rPr lang="es-ES" dirty="0" err="1" smtClean="0"/>
              <a:t>axuda</a:t>
            </a:r>
            <a:r>
              <a:rPr lang="es-ES" dirty="0" smtClean="0"/>
              <a:t> e </a:t>
            </a:r>
            <a:r>
              <a:rPr lang="es-ES" dirty="0" err="1" smtClean="0"/>
              <a:t>dous</a:t>
            </a:r>
            <a:r>
              <a:rPr lang="es-ES" dirty="0" smtClean="0"/>
              <a:t> </a:t>
            </a:r>
            <a:r>
              <a:rPr lang="es-ES" dirty="0" err="1" smtClean="0"/>
              <a:t>ou</a:t>
            </a:r>
            <a:r>
              <a:rPr lang="es-ES" dirty="0" smtClean="0"/>
              <a:t> tres </a:t>
            </a:r>
            <a:r>
              <a:rPr lang="es-ES" dirty="0" err="1" smtClean="0"/>
              <a:t>nenos</a:t>
            </a:r>
            <a:r>
              <a:rPr lang="es-ES" dirty="0" smtClean="0"/>
              <a:t> intermedios.</a:t>
            </a:r>
          </a:p>
          <a:p>
            <a:r>
              <a:rPr lang="es-ES" dirty="0" smtClean="0"/>
              <a:t>Cada un </a:t>
            </a:r>
            <a:r>
              <a:rPr lang="es-ES" dirty="0" err="1" smtClean="0"/>
              <a:t>deses</a:t>
            </a:r>
            <a:r>
              <a:rPr lang="es-ES" dirty="0" smtClean="0"/>
              <a:t> grupos escolle un </a:t>
            </a:r>
            <a:r>
              <a:rPr lang="es-ES" dirty="0" err="1" smtClean="0"/>
              <a:t>nome</a:t>
            </a:r>
            <a:r>
              <a:rPr lang="es-ES" dirty="0" smtClean="0"/>
              <a:t>, un logotipo e un slogan que os anime a </a:t>
            </a:r>
            <a:r>
              <a:rPr lang="es-ES" dirty="0" err="1" smtClean="0"/>
              <a:t>traballar</a:t>
            </a:r>
            <a:r>
              <a:rPr lang="es-ES" dirty="0" smtClean="0"/>
              <a:t>; no </a:t>
            </a:r>
            <a:r>
              <a:rPr lang="es-ES" dirty="0" err="1" smtClean="0"/>
              <a:t>recanto</a:t>
            </a:r>
            <a:r>
              <a:rPr lang="es-ES" dirty="0" smtClean="0"/>
              <a:t> de </a:t>
            </a:r>
            <a:r>
              <a:rPr lang="es-ES" dirty="0" err="1" smtClean="0"/>
              <a:t>aprendizaxe</a:t>
            </a:r>
            <a:r>
              <a:rPr lang="es-ES" dirty="0" smtClean="0"/>
              <a:t> cooperativo </a:t>
            </a:r>
            <a:r>
              <a:rPr lang="es-ES" dirty="0" err="1" smtClean="0"/>
              <a:t>temos</a:t>
            </a:r>
            <a:r>
              <a:rPr lang="es-ES" dirty="0" smtClean="0"/>
              <a:t> os carnets que os identifica como </a:t>
            </a:r>
            <a:r>
              <a:rPr lang="es-ES" dirty="0" err="1" smtClean="0"/>
              <a:t>membros</a:t>
            </a:r>
            <a:r>
              <a:rPr lang="es-ES" dirty="0" smtClean="0"/>
              <a:t> </a:t>
            </a:r>
            <a:r>
              <a:rPr lang="es-ES" dirty="0" err="1" smtClean="0"/>
              <a:t>dun</a:t>
            </a:r>
            <a:r>
              <a:rPr lang="es-ES" dirty="0" smtClean="0"/>
              <a:t> equipo e as carpetas personalizadas </a:t>
            </a:r>
            <a:r>
              <a:rPr lang="es-ES" dirty="0" err="1" smtClean="0"/>
              <a:t>co</a:t>
            </a:r>
            <a:r>
              <a:rPr lang="es-ES" dirty="0" smtClean="0"/>
              <a:t> </a:t>
            </a:r>
            <a:r>
              <a:rPr lang="es-ES" dirty="0" err="1" smtClean="0"/>
              <a:t>seu</a:t>
            </a:r>
            <a:r>
              <a:rPr lang="es-ES" dirty="0" smtClean="0"/>
              <a:t> logotipo </a:t>
            </a:r>
            <a:r>
              <a:rPr lang="es-ES" dirty="0" err="1" smtClean="0"/>
              <a:t>onde</a:t>
            </a:r>
            <a:r>
              <a:rPr lang="es-ES" dirty="0" smtClean="0"/>
              <a:t> </a:t>
            </a:r>
            <a:r>
              <a:rPr lang="es-ES" dirty="0" err="1" smtClean="0"/>
              <a:t>gardan</a:t>
            </a:r>
            <a:r>
              <a:rPr lang="es-ES" dirty="0" smtClean="0"/>
              <a:t> os documentos e </a:t>
            </a:r>
            <a:r>
              <a:rPr lang="es-ES" dirty="0" err="1" smtClean="0"/>
              <a:t>traballos</a:t>
            </a:r>
            <a:r>
              <a:rPr lang="es-ES" dirty="0" smtClean="0"/>
              <a:t> do equipo.</a:t>
            </a:r>
          </a:p>
        </p:txBody>
      </p:sp>
      <p:pic>
        <p:nvPicPr>
          <p:cNvPr id="5" name="Picture 2" descr="20150924_12064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6957" r="16957"/>
          <a:stretch>
            <a:fillRect/>
          </a:stretch>
        </p:blipFill>
        <p:spPr bwMode="auto">
          <a:xfrm rot="420000">
            <a:off x="3822261" y="1996440"/>
            <a:ext cx="4617328" cy="393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ortar rectángulo de esquina sencilla 6"/>
          <p:cNvSpPr/>
          <p:nvPr/>
        </p:nvSpPr>
        <p:spPr>
          <a:xfrm>
            <a:off x="1591020" y="453595"/>
            <a:ext cx="7257280" cy="551291"/>
          </a:xfrm>
          <a:prstGeom prst="snip1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ESQUEMA TAREFA OU UDI</a:t>
            </a:r>
            <a:endParaRPr lang="es-E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591020" y="1458481"/>
            <a:ext cx="7257280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rgbClr val="FFFF00"/>
                </a:solidFill>
              </a:rPr>
              <a:t>TAREFA: PRODUTO SOCIAL RELEVANTE </a:t>
            </a:r>
            <a:endParaRPr lang="es-ES" dirty="0">
              <a:solidFill>
                <a:srgbClr val="FFFF00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591020" y="2142362"/>
            <a:ext cx="1953883" cy="98395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rgbClr val="FFFF00"/>
                </a:solidFill>
              </a:rPr>
              <a:t>ACTIVIDADE 1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4364836" y="2142362"/>
            <a:ext cx="1814320" cy="98395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rgbClr val="FFFF00"/>
                </a:solidFill>
              </a:rPr>
              <a:t>ACTIVIDADE 2</a:t>
            </a:r>
            <a:endParaRPr lang="es-ES" dirty="0">
              <a:solidFill>
                <a:srgbClr val="FFFF00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6999089" y="2142362"/>
            <a:ext cx="1849211" cy="98395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rgbClr val="FFFF00"/>
                </a:solidFill>
              </a:rPr>
              <a:t>ACTIVIDADE 3</a:t>
            </a:r>
            <a:endParaRPr lang="es-ES" dirty="0">
              <a:solidFill>
                <a:srgbClr val="FFFF00"/>
              </a:solidFill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76761" y="2198189"/>
            <a:ext cx="1290958" cy="83042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 smtClean="0">
                <a:solidFill>
                  <a:srgbClr val="0000FF"/>
                </a:solidFill>
              </a:rPr>
              <a:t>ESTÁNDARES</a:t>
            </a:r>
            <a:endParaRPr lang="es-ES" sz="1000" dirty="0">
              <a:solidFill>
                <a:srgbClr val="0000FF"/>
              </a:solidFill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76761" y="1458481"/>
            <a:ext cx="1290958" cy="418703"/>
          </a:xfrm>
          <a:prstGeom prst="ellipse">
            <a:avLst/>
          </a:prstGeom>
          <a:solidFill>
            <a:srgbClr val="FFB37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rgbClr val="0000FF"/>
                </a:solidFill>
              </a:rPr>
              <a:t>CC</a:t>
            </a:r>
            <a:endParaRPr lang="es-ES" dirty="0">
              <a:solidFill>
                <a:srgbClr val="0000FF"/>
              </a:solidFill>
            </a:endParaRPr>
          </a:p>
        </p:txBody>
      </p:sp>
      <p:sp>
        <p:nvSpPr>
          <p:cNvPr id="15" name="Hexágono 14"/>
          <p:cNvSpPr/>
          <p:nvPr/>
        </p:nvSpPr>
        <p:spPr>
          <a:xfrm>
            <a:off x="1591020" y="3600843"/>
            <a:ext cx="1263046" cy="949059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dirty="0" smtClean="0">
                <a:solidFill>
                  <a:srgbClr val="FFFF00"/>
                </a:solidFill>
              </a:rPr>
              <a:t>EXERCICIOS</a:t>
            </a:r>
            <a:endParaRPr lang="es-ES" sz="1100" dirty="0">
              <a:solidFill>
                <a:srgbClr val="FFFF00"/>
              </a:solidFill>
            </a:endParaRPr>
          </a:p>
        </p:txBody>
      </p:sp>
      <p:sp>
        <p:nvSpPr>
          <p:cNvPr id="16" name="Hexágono 15"/>
          <p:cNvSpPr/>
          <p:nvPr/>
        </p:nvSpPr>
        <p:spPr>
          <a:xfrm>
            <a:off x="3089578" y="3600843"/>
            <a:ext cx="1263046" cy="949059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dirty="0" smtClean="0">
                <a:solidFill>
                  <a:srgbClr val="FFFF00"/>
                </a:solidFill>
              </a:rPr>
              <a:t>EXERCICIOS</a:t>
            </a:r>
            <a:endParaRPr lang="es-ES" sz="1100" dirty="0">
              <a:solidFill>
                <a:srgbClr val="FFFF00"/>
              </a:solidFill>
            </a:endParaRPr>
          </a:p>
        </p:txBody>
      </p:sp>
      <p:sp>
        <p:nvSpPr>
          <p:cNvPr id="17" name="Hexágono 16"/>
          <p:cNvSpPr/>
          <p:nvPr/>
        </p:nvSpPr>
        <p:spPr>
          <a:xfrm>
            <a:off x="4588136" y="3600843"/>
            <a:ext cx="1263046" cy="949059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dirty="0" smtClean="0">
                <a:solidFill>
                  <a:srgbClr val="FFFF00"/>
                </a:solidFill>
              </a:rPr>
              <a:t>EXERCICIOS</a:t>
            </a:r>
            <a:endParaRPr lang="es-ES" sz="1100" dirty="0">
              <a:solidFill>
                <a:srgbClr val="FFFF00"/>
              </a:solidFill>
            </a:endParaRPr>
          </a:p>
        </p:txBody>
      </p:sp>
      <p:sp>
        <p:nvSpPr>
          <p:cNvPr id="18" name="Hexágono 17"/>
          <p:cNvSpPr/>
          <p:nvPr/>
        </p:nvSpPr>
        <p:spPr>
          <a:xfrm>
            <a:off x="6086695" y="3600843"/>
            <a:ext cx="1263046" cy="949059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dirty="0" smtClean="0">
                <a:solidFill>
                  <a:srgbClr val="FFFF00"/>
                </a:solidFill>
              </a:rPr>
              <a:t>EXERCICIOS</a:t>
            </a:r>
            <a:endParaRPr lang="es-ES" sz="1100" dirty="0">
              <a:solidFill>
                <a:srgbClr val="FFFF00"/>
              </a:solidFill>
            </a:endParaRPr>
          </a:p>
        </p:txBody>
      </p:sp>
      <p:sp>
        <p:nvSpPr>
          <p:cNvPr id="19" name="Hexágono 18"/>
          <p:cNvSpPr/>
          <p:nvPr/>
        </p:nvSpPr>
        <p:spPr>
          <a:xfrm>
            <a:off x="7585254" y="3600843"/>
            <a:ext cx="1263046" cy="949059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dirty="0" smtClean="0">
                <a:solidFill>
                  <a:srgbClr val="FFFF00"/>
                </a:solidFill>
              </a:rPr>
              <a:t>EXERCICIOS</a:t>
            </a:r>
            <a:endParaRPr lang="es-ES" sz="1100" dirty="0">
              <a:solidFill>
                <a:srgbClr val="FFFF00"/>
              </a:solidFill>
            </a:endParaRPr>
          </a:p>
        </p:txBody>
      </p:sp>
      <p:sp>
        <p:nvSpPr>
          <p:cNvPr id="21" name="Elipse 20"/>
          <p:cNvSpPr/>
          <p:nvPr/>
        </p:nvSpPr>
        <p:spPr>
          <a:xfrm>
            <a:off x="76761" y="3642715"/>
            <a:ext cx="1290958" cy="879275"/>
          </a:xfrm>
          <a:prstGeom prst="ellipse">
            <a:avLst/>
          </a:prstGeom>
          <a:solidFill>
            <a:srgbClr val="FFB37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 smtClean="0">
                <a:solidFill>
                  <a:srgbClr val="0000FF"/>
                </a:solidFill>
              </a:rPr>
              <a:t>CONTIDOS</a:t>
            </a:r>
            <a:endParaRPr lang="es-ES" sz="900" b="1" dirty="0">
              <a:solidFill>
                <a:srgbClr val="0000FF"/>
              </a:solidFill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1130461" y="5163999"/>
            <a:ext cx="7375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 CADA UNHA DAS ACTIVIDADES HABERÁ QUE ASIGNARLLE OS SEUS CORRESPONDENTES EXERCICIOS…</a:t>
            </a:r>
            <a:endParaRPr lang="es-E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374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APRENDIZAXE COOPERATIVA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No inicio do trimestre cada equipo elabora o </a:t>
            </a:r>
            <a:r>
              <a:rPr lang="es-ES" dirty="0" err="1" smtClean="0"/>
              <a:t>seu</a:t>
            </a:r>
            <a:r>
              <a:rPr lang="es-ES" dirty="0" smtClean="0"/>
              <a:t> plan de equipo no que se </a:t>
            </a:r>
            <a:r>
              <a:rPr lang="es-ES" dirty="0" err="1" smtClean="0"/>
              <a:t>recollen</a:t>
            </a:r>
            <a:r>
              <a:rPr lang="es-ES" dirty="0" smtClean="0"/>
              <a:t> os </a:t>
            </a:r>
            <a:r>
              <a:rPr lang="es-ES" dirty="0" err="1" smtClean="0"/>
              <a:t>obxectivos</a:t>
            </a:r>
            <a:r>
              <a:rPr lang="es-ES" dirty="0" smtClean="0"/>
              <a:t> que pretende </a:t>
            </a:r>
            <a:r>
              <a:rPr lang="es-ES" dirty="0" err="1" smtClean="0"/>
              <a:t>acadar</a:t>
            </a:r>
            <a:r>
              <a:rPr lang="es-ES" dirty="0" smtClean="0"/>
              <a:t> cada equipo so </a:t>
            </a:r>
            <a:r>
              <a:rPr lang="es-ES" dirty="0" err="1" smtClean="0"/>
              <a:t>seu</a:t>
            </a:r>
            <a:r>
              <a:rPr lang="es-ES" dirty="0" smtClean="0"/>
              <a:t> </a:t>
            </a:r>
            <a:r>
              <a:rPr lang="es-ES" dirty="0" err="1" smtClean="0"/>
              <a:t>traballo</a:t>
            </a:r>
            <a:r>
              <a:rPr lang="es-ES" dirty="0" smtClean="0"/>
              <a:t> e os compromisos </a:t>
            </a:r>
            <a:r>
              <a:rPr lang="es-ES" dirty="0" err="1" smtClean="0"/>
              <a:t>persoais</a:t>
            </a:r>
            <a:r>
              <a:rPr lang="es-ES" dirty="0" smtClean="0"/>
              <a:t> que cada </a:t>
            </a:r>
            <a:r>
              <a:rPr lang="es-ES" dirty="0" err="1" smtClean="0"/>
              <a:t>neno</a:t>
            </a:r>
            <a:r>
              <a:rPr lang="es-ES" dirty="0" smtClean="0"/>
              <a:t> adopta para </a:t>
            </a:r>
            <a:r>
              <a:rPr lang="es-ES" dirty="0" err="1" smtClean="0"/>
              <a:t>contibuir</a:t>
            </a:r>
            <a:r>
              <a:rPr lang="es-ES" dirty="0" smtClean="0"/>
              <a:t> </a:t>
            </a:r>
            <a:r>
              <a:rPr lang="es-ES" dirty="0" err="1" smtClean="0"/>
              <a:t>ao</a:t>
            </a:r>
            <a:r>
              <a:rPr lang="es-ES" dirty="0" smtClean="0"/>
              <a:t> </a:t>
            </a:r>
            <a:r>
              <a:rPr lang="es-ES" dirty="0" err="1" smtClean="0"/>
              <a:t>traballo</a:t>
            </a:r>
            <a:r>
              <a:rPr lang="es-ES" dirty="0" smtClean="0"/>
              <a:t> en equipo.</a:t>
            </a:r>
            <a:endParaRPr lang="es-ES" dirty="0"/>
          </a:p>
        </p:txBody>
      </p:sp>
      <p:graphicFrame>
        <p:nvGraphicFramePr>
          <p:cNvPr id="126978" name="Object 2"/>
          <p:cNvGraphicFramePr>
            <a:graphicFrameLocks noChangeAspect="1"/>
          </p:cNvGraphicFramePr>
          <p:nvPr>
            <p:ph sz="half" idx="1"/>
          </p:nvPr>
        </p:nvGraphicFramePr>
        <p:xfrm>
          <a:off x="3779912" y="635421"/>
          <a:ext cx="4680520" cy="5612979"/>
        </p:xfrm>
        <a:graphic>
          <a:graphicData uri="http://schemas.openxmlformats.org/presentationml/2006/ole">
            <p:oleObj spid="_x0000_s126978" name="Acrobat Document" r:id="rId3" imgW="5667204" imgH="8019948" progId="AcroExch.Document.11">
              <p:embed/>
            </p:oleObj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APRENDIZAXE COOPERATIVA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dirty="0" err="1" smtClean="0"/>
              <a:t>Nese</a:t>
            </a:r>
            <a:r>
              <a:rPr lang="es-ES" dirty="0" smtClean="0"/>
              <a:t> plan de equipo cada </a:t>
            </a:r>
            <a:r>
              <a:rPr lang="es-ES" dirty="0" err="1" smtClean="0"/>
              <a:t>neno</a:t>
            </a:r>
            <a:r>
              <a:rPr lang="es-ES" dirty="0" smtClean="0"/>
              <a:t>  debe adoptar un cargo e desempeñar </a:t>
            </a:r>
            <a:r>
              <a:rPr lang="es-ES" dirty="0" err="1" smtClean="0"/>
              <a:t>unha</a:t>
            </a:r>
            <a:r>
              <a:rPr lang="es-ES" dirty="0" smtClean="0"/>
              <a:t> serie de </a:t>
            </a:r>
            <a:r>
              <a:rPr lang="es-ES" dirty="0" err="1" smtClean="0"/>
              <a:t>funcións</a:t>
            </a:r>
            <a:r>
              <a:rPr lang="es-ES" dirty="0" smtClean="0"/>
              <a:t>  coas que </a:t>
            </a:r>
            <a:r>
              <a:rPr lang="es-ES" dirty="0" err="1" smtClean="0"/>
              <a:t>contribuír</a:t>
            </a:r>
            <a:r>
              <a:rPr lang="es-ES" dirty="0" smtClean="0"/>
              <a:t> </a:t>
            </a:r>
            <a:r>
              <a:rPr lang="es-ES" dirty="0" err="1" smtClean="0"/>
              <a:t>ao</a:t>
            </a:r>
            <a:r>
              <a:rPr lang="es-ES" dirty="0" smtClean="0"/>
              <a:t> </a:t>
            </a:r>
            <a:r>
              <a:rPr lang="es-ES" dirty="0" err="1" smtClean="0"/>
              <a:t>traballo</a:t>
            </a:r>
            <a:r>
              <a:rPr lang="es-ES" dirty="0" smtClean="0"/>
              <a:t> en equipo.</a:t>
            </a:r>
            <a:endParaRPr lang="es-ES" dirty="0"/>
          </a:p>
        </p:txBody>
      </p:sp>
      <p:pic>
        <p:nvPicPr>
          <p:cNvPr id="6" name="4 Marcador de contenido" descr="http://www.imageneseducativas.com/wp-content/uploads/2014/11/Coordinador-798x1024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268760"/>
            <a:ext cx="356294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APRENDIZAXE COOPERATIVA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Dúas </a:t>
            </a:r>
            <a:r>
              <a:rPr lang="es-ES" dirty="0" err="1" smtClean="0"/>
              <a:t>ou</a:t>
            </a:r>
            <a:r>
              <a:rPr lang="es-ES" dirty="0" smtClean="0"/>
              <a:t> tres veces no trimestre, cada equipo valora o </a:t>
            </a:r>
            <a:r>
              <a:rPr lang="es-ES" dirty="0" err="1" smtClean="0"/>
              <a:t>seu</a:t>
            </a:r>
            <a:r>
              <a:rPr lang="es-ES" dirty="0" smtClean="0"/>
              <a:t> </a:t>
            </a:r>
            <a:r>
              <a:rPr lang="es-ES" dirty="0" err="1" smtClean="0"/>
              <a:t>funcionamento</a:t>
            </a:r>
            <a:r>
              <a:rPr lang="es-ES" dirty="0" smtClean="0"/>
              <a:t> como equipo </a:t>
            </a:r>
            <a:r>
              <a:rPr lang="es-ES" dirty="0" err="1" smtClean="0"/>
              <a:t>cubrindo</a:t>
            </a:r>
            <a:r>
              <a:rPr lang="es-ES" dirty="0" smtClean="0"/>
              <a:t> </a:t>
            </a:r>
            <a:r>
              <a:rPr lang="es-ES" dirty="0" err="1" smtClean="0"/>
              <a:t>unha</a:t>
            </a:r>
            <a:r>
              <a:rPr lang="es-ES" dirty="0" smtClean="0"/>
              <a:t> </a:t>
            </a:r>
            <a:r>
              <a:rPr lang="es-ES" dirty="0" err="1" smtClean="0"/>
              <a:t>pequena</a:t>
            </a:r>
            <a:r>
              <a:rPr lang="es-ES" dirty="0" smtClean="0"/>
              <a:t> ficha de </a:t>
            </a:r>
            <a:r>
              <a:rPr lang="es-ES" dirty="0" err="1" smtClean="0"/>
              <a:t>seguimento</a:t>
            </a:r>
            <a:r>
              <a:rPr lang="es-ES" dirty="0" smtClean="0"/>
              <a:t>, e eles </a:t>
            </a:r>
            <a:r>
              <a:rPr lang="es-ES" dirty="0" err="1" smtClean="0"/>
              <a:t>mesmos</a:t>
            </a:r>
            <a:r>
              <a:rPr lang="es-ES" dirty="0" smtClean="0"/>
              <a:t> son os que valoran os </a:t>
            </a:r>
            <a:r>
              <a:rPr lang="es-ES" dirty="0" err="1" smtClean="0"/>
              <a:t>traballos</a:t>
            </a:r>
            <a:r>
              <a:rPr lang="es-ES" dirty="0" smtClean="0"/>
              <a:t> de investigación dos </a:t>
            </a:r>
            <a:r>
              <a:rPr lang="es-ES" dirty="0" err="1" smtClean="0"/>
              <a:t>seus</a:t>
            </a:r>
            <a:r>
              <a:rPr lang="es-ES" dirty="0" smtClean="0"/>
              <a:t> </a:t>
            </a:r>
            <a:r>
              <a:rPr lang="es-ES" dirty="0" err="1" smtClean="0"/>
              <a:t>compañeiros</a:t>
            </a:r>
            <a:r>
              <a:rPr lang="es-ES" dirty="0" smtClean="0"/>
              <a:t> </a:t>
            </a:r>
            <a:r>
              <a:rPr lang="es-ES" dirty="0" err="1" smtClean="0"/>
              <a:t>empregando</a:t>
            </a:r>
            <a:r>
              <a:rPr lang="es-ES" dirty="0" smtClean="0"/>
              <a:t> </a:t>
            </a:r>
            <a:r>
              <a:rPr lang="es-ES" dirty="0" err="1" smtClean="0"/>
              <a:t>sinxelas</a:t>
            </a:r>
            <a:r>
              <a:rPr lang="es-ES" dirty="0" smtClean="0"/>
              <a:t> rúbricas coma esta.</a:t>
            </a:r>
          </a:p>
          <a:p>
            <a:endParaRPr lang="es-ES" dirty="0" smtClean="0"/>
          </a:p>
          <a:p>
            <a:r>
              <a:rPr lang="es-ES" dirty="0" smtClean="0"/>
              <a:t>Na aula </a:t>
            </a:r>
            <a:r>
              <a:rPr lang="es-ES" dirty="0" err="1" smtClean="0"/>
              <a:t>deseño</a:t>
            </a:r>
            <a:r>
              <a:rPr lang="es-ES" dirty="0" smtClean="0"/>
              <a:t> </a:t>
            </a:r>
            <a:r>
              <a:rPr lang="es-ES" dirty="0" err="1" smtClean="0"/>
              <a:t>materiais</a:t>
            </a:r>
            <a:r>
              <a:rPr lang="es-ES" dirty="0" smtClean="0"/>
              <a:t> didácticos propios para ter carnets, </a:t>
            </a:r>
            <a:r>
              <a:rPr lang="es-ES" dirty="0" err="1" smtClean="0"/>
              <a:t>plans</a:t>
            </a:r>
            <a:r>
              <a:rPr lang="es-ES" dirty="0" smtClean="0"/>
              <a:t> de equipos personalizados, </a:t>
            </a:r>
            <a:r>
              <a:rPr lang="es-ES" dirty="0" err="1" smtClean="0"/>
              <a:t>plans</a:t>
            </a:r>
            <a:r>
              <a:rPr lang="es-ES" dirty="0" smtClean="0"/>
              <a:t> de </a:t>
            </a:r>
            <a:r>
              <a:rPr lang="es-ES" dirty="0" err="1" smtClean="0"/>
              <a:t>seguimento</a:t>
            </a:r>
            <a:r>
              <a:rPr lang="es-ES" dirty="0" smtClean="0"/>
              <a:t>, rúbricas e fichas descriptivas das </a:t>
            </a:r>
            <a:r>
              <a:rPr lang="es-ES" dirty="0" err="1" smtClean="0"/>
              <a:t>tarefas</a:t>
            </a:r>
            <a:r>
              <a:rPr lang="es-ES" dirty="0" smtClean="0"/>
              <a:t> de cada cargo .</a:t>
            </a:r>
            <a:endParaRPr lang="es-ES" dirty="0" smtClean="0"/>
          </a:p>
        </p:txBody>
      </p:sp>
      <p:graphicFrame>
        <p:nvGraphicFramePr>
          <p:cNvPr id="129026" name="Object 2"/>
          <p:cNvGraphicFramePr>
            <a:graphicFrameLocks noChangeAspect="1"/>
          </p:cNvGraphicFramePr>
          <p:nvPr>
            <p:ph sz="half" idx="1"/>
          </p:nvPr>
        </p:nvGraphicFramePr>
        <p:xfrm>
          <a:off x="3779912" y="908720"/>
          <a:ext cx="5097578" cy="6192688"/>
        </p:xfrm>
        <a:graphic>
          <a:graphicData uri="http://schemas.openxmlformats.org/presentationml/2006/ole">
            <p:oleObj spid="_x0000_s129026" name="Acrobat Document" r:id="rId3" imgW="5667204" imgH="8019948" progId="AcroExch.Document.11">
              <p:embed/>
            </p:oleObj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FONTES DE RECURSOS E IDEAS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dirty="0" err="1" smtClean="0"/>
              <a:t>Moitos</a:t>
            </a:r>
            <a:r>
              <a:rPr lang="es-ES" dirty="0" smtClean="0"/>
              <a:t> dos ,</a:t>
            </a:r>
            <a:r>
              <a:rPr lang="es-ES" dirty="0" err="1" smtClean="0"/>
              <a:t>materiais</a:t>
            </a:r>
            <a:r>
              <a:rPr lang="es-ES" dirty="0" smtClean="0"/>
              <a:t> que vos </a:t>
            </a:r>
            <a:r>
              <a:rPr lang="es-ES" dirty="0" err="1" smtClean="0"/>
              <a:t>trouxen</a:t>
            </a:r>
            <a:r>
              <a:rPr lang="es-ES" dirty="0" smtClean="0"/>
              <a:t> </a:t>
            </a:r>
            <a:r>
              <a:rPr lang="es-ES" dirty="0" err="1" smtClean="0"/>
              <a:t>hoxe</a:t>
            </a:r>
            <a:r>
              <a:rPr lang="es-ES" dirty="0" smtClean="0"/>
              <a:t> non son idea </a:t>
            </a:r>
            <a:r>
              <a:rPr lang="es-ES" dirty="0" err="1" smtClean="0"/>
              <a:t>miña</a:t>
            </a:r>
            <a:r>
              <a:rPr lang="es-ES" dirty="0" smtClean="0"/>
              <a:t>, son </a:t>
            </a:r>
            <a:r>
              <a:rPr lang="es-ES" dirty="0" err="1" smtClean="0"/>
              <a:t>materiais</a:t>
            </a:r>
            <a:r>
              <a:rPr lang="es-ES" dirty="0" smtClean="0"/>
              <a:t> que me </a:t>
            </a:r>
            <a:r>
              <a:rPr lang="es-ES" dirty="0" err="1" smtClean="0"/>
              <a:t>suxeriron</a:t>
            </a:r>
            <a:r>
              <a:rPr lang="es-ES" dirty="0" smtClean="0"/>
              <a:t> </a:t>
            </a:r>
            <a:r>
              <a:rPr lang="es-ES" dirty="0" err="1" smtClean="0"/>
              <a:t>outros</a:t>
            </a:r>
            <a:r>
              <a:rPr lang="es-ES" dirty="0" smtClean="0"/>
              <a:t> </a:t>
            </a:r>
            <a:r>
              <a:rPr lang="es-ES" dirty="0" err="1" smtClean="0"/>
              <a:t>compañeiros</a:t>
            </a:r>
            <a:r>
              <a:rPr lang="es-ES" dirty="0" smtClean="0"/>
              <a:t>, </a:t>
            </a:r>
            <a:r>
              <a:rPr lang="es-ES" dirty="0" err="1" smtClean="0"/>
              <a:t>moitos</a:t>
            </a:r>
            <a:r>
              <a:rPr lang="es-ES" dirty="0" smtClean="0"/>
              <a:t> son ideas localizados en espacios web </a:t>
            </a:r>
            <a:r>
              <a:rPr lang="es-ES" dirty="0" err="1" smtClean="0"/>
              <a:t>adicados</a:t>
            </a:r>
            <a:r>
              <a:rPr lang="es-ES" dirty="0" smtClean="0"/>
              <a:t> a educación, </a:t>
            </a:r>
            <a:r>
              <a:rPr lang="es-ES" dirty="0" err="1" smtClean="0"/>
              <a:t>ou</a:t>
            </a:r>
            <a:r>
              <a:rPr lang="es-ES" dirty="0" smtClean="0"/>
              <a:t> en </a:t>
            </a:r>
            <a:r>
              <a:rPr lang="es-ES" dirty="0" err="1" smtClean="0"/>
              <a:t>Pinterest</a:t>
            </a:r>
            <a:r>
              <a:rPr lang="es-ES" dirty="0" smtClean="0"/>
              <a:t>, e </a:t>
            </a:r>
            <a:r>
              <a:rPr lang="es-ES" dirty="0" err="1" smtClean="0"/>
              <a:t>moitos</a:t>
            </a:r>
            <a:r>
              <a:rPr lang="es-ES" dirty="0" smtClean="0"/>
              <a:t> son o producto de varios anos de </a:t>
            </a:r>
            <a:r>
              <a:rPr lang="es-ES" dirty="0" err="1" smtClean="0"/>
              <a:t>traballo</a:t>
            </a:r>
            <a:r>
              <a:rPr lang="es-ES" dirty="0" smtClean="0"/>
              <a:t> de </a:t>
            </a:r>
            <a:r>
              <a:rPr lang="es-ES" dirty="0" err="1" smtClean="0"/>
              <a:t>xeito</a:t>
            </a:r>
            <a:r>
              <a:rPr lang="es-ES" dirty="0" smtClean="0"/>
              <a:t> que </a:t>
            </a:r>
            <a:r>
              <a:rPr lang="es-ES" dirty="0" err="1" smtClean="0"/>
              <a:t>aos</a:t>
            </a:r>
            <a:r>
              <a:rPr lang="es-ES" dirty="0" smtClean="0"/>
              <a:t> </a:t>
            </a:r>
            <a:r>
              <a:rPr lang="es-ES" dirty="0" err="1" smtClean="0"/>
              <a:t>materiais</a:t>
            </a:r>
            <a:r>
              <a:rPr lang="es-ES" dirty="0" smtClean="0"/>
              <a:t> </a:t>
            </a:r>
            <a:r>
              <a:rPr lang="es-ES" dirty="0" err="1" smtClean="0"/>
              <a:t>dun</a:t>
            </a:r>
            <a:r>
              <a:rPr lang="es-ES" dirty="0" smtClean="0"/>
              <a:t> ano se van sumando os que elaboro </a:t>
            </a:r>
            <a:r>
              <a:rPr lang="es-ES" dirty="0" err="1" smtClean="0"/>
              <a:t>ao</a:t>
            </a:r>
            <a:r>
              <a:rPr lang="es-ES" dirty="0" smtClean="0"/>
              <a:t> ano </a:t>
            </a:r>
            <a:r>
              <a:rPr lang="es-ES" dirty="0" err="1" smtClean="0"/>
              <a:t>seguinte</a:t>
            </a:r>
            <a:r>
              <a:rPr lang="es-ES" dirty="0" smtClean="0"/>
              <a:t>.</a:t>
            </a:r>
          </a:p>
        </p:txBody>
      </p:sp>
      <p:pic>
        <p:nvPicPr>
          <p:cNvPr id="5" name="4 Marcador de contenido" descr="internet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04048" y="1052736"/>
            <a:ext cx="2438400" cy="2438400"/>
          </a:xfrm>
        </p:spPr>
      </p:pic>
      <p:pic>
        <p:nvPicPr>
          <p:cNvPr id="6" name="4 Marcador de contenido" descr="Pinterest-agencia-marketing-online-Barcelo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3645024"/>
            <a:ext cx="2879502" cy="1919668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PARA IR REMATANDO…</a:t>
            </a:r>
            <a:endParaRPr lang="es-ES" dirty="0"/>
          </a:p>
        </p:txBody>
      </p:sp>
      <p:sp>
        <p:nvSpPr>
          <p:cNvPr id="8" name="7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dirty="0" smtClean="0"/>
              <a:t>Espero que a </a:t>
            </a:r>
            <a:r>
              <a:rPr lang="es-ES" dirty="0" err="1" smtClean="0"/>
              <a:t>miña</a:t>
            </a:r>
            <a:r>
              <a:rPr lang="es-ES" dirty="0" smtClean="0"/>
              <a:t> clase de </a:t>
            </a:r>
            <a:r>
              <a:rPr lang="es-ES" dirty="0" err="1" smtClean="0"/>
              <a:t>hoxe</a:t>
            </a:r>
            <a:r>
              <a:rPr lang="es-ES" dirty="0" smtClean="0"/>
              <a:t> </a:t>
            </a:r>
            <a:r>
              <a:rPr lang="es-ES" dirty="0" err="1" smtClean="0"/>
              <a:t>fora</a:t>
            </a:r>
            <a:r>
              <a:rPr lang="es-ES" dirty="0" smtClean="0"/>
              <a:t> para </a:t>
            </a:r>
            <a:r>
              <a:rPr lang="es-ES" dirty="0" err="1" smtClean="0"/>
              <a:t>vós</a:t>
            </a:r>
            <a:r>
              <a:rPr lang="es-ES" dirty="0" smtClean="0"/>
              <a:t> o principio </a:t>
            </a:r>
            <a:r>
              <a:rPr lang="es-ES" dirty="0" err="1" smtClean="0"/>
              <a:t>dun</a:t>
            </a:r>
            <a:r>
              <a:rPr lang="es-ES" dirty="0" smtClean="0"/>
              <a:t> </a:t>
            </a:r>
            <a:r>
              <a:rPr lang="es-ES" dirty="0" smtClean="0"/>
              <a:t>fío do que </a:t>
            </a:r>
            <a:r>
              <a:rPr lang="es-ES" dirty="0" err="1" smtClean="0"/>
              <a:t>pouco</a:t>
            </a:r>
            <a:r>
              <a:rPr lang="es-ES" dirty="0" smtClean="0"/>
              <a:t> a </a:t>
            </a:r>
            <a:r>
              <a:rPr lang="es-ES" dirty="0" err="1" smtClean="0"/>
              <a:t>pouco</a:t>
            </a:r>
            <a:r>
              <a:rPr lang="es-ES" dirty="0" smtClean="0"/>
              <a:t> </a:t>
            </a:r>
            <a:r>
              <a:rPr lang="es-ES" dirty="0" err="1" smtClean="0"/>
              <a:t>vaides</a:t>
            </a:r>
            <a:r>
              <a:rPr lang="es-ES" dirty="0" smtClean="0"/>
              <a:t> tirando para </a:t>
            </a:r>
            <a:r>
              <a:rPr lang="es-ES" dirty="0" err="1" smtClean="0"/>
              <a:t>enriquecervos</a:t>
            </a:r>
            <a:r>
              <a:rPr lang="es-ES" dirty="0" smtClean="0"/>
              <a:t> como </a:t>
            </a:r>
            <a:r>
              <a:rPr lang="es-ES" dirty="0" err="1" smtClean="0"/>
              <a:t>profesionais</a:t>
            </a:r>
            <a:r>
              <a:rPr lang="es-ES" dirty="0" smtClean="0"/>
              <a:t> docentes.</a:t>
            </a:r>
          </a:p>
          <a:p>
            <a:r>
              <a:rPr lang="es-ES" dirty="0" smtClean="0"/>
              <a:t>Os atrancos que </a:t>
            </a:r>
            <a:r>
              <a:rPr lang="es-ES" dirty="0" err="1" smtClean="0"/>
              <a:t>ides</a:t>
            </a:r>
            <a:r>
              <a:rPr lang="es-ES" dirty="0" smtClean="0"/>
              <a:t> </a:t>
            </a:r>
            <a:r>
              <a:rPr lang="es-ES" dirty="0" err="1" smtClean="0"/>
              <a:t>atopar</a:t>
            </a:r>
            <a:r>
              <a:rPr lang="es-ES" dirty="0" smtClean="0"/>
              <a:t> no </a:t>
            </a:r>
            <a:r>
              <a:rPr lang="es-ES" dirty="0" err="1" smtClean="0"/>
              <a:t>camiño</a:t>
            </a:r>
            <a:r>
              <a:rPr lang="es-ES" dirty="0" smtClean="0"/>
              <a:t> seguramente </a:t>
            </a:r>
            <a:r>
              <a:rPr lang="es-ES" dirty="0" err="1" smtClean="0"/>
              <a:t>vaian</a:t>
            </a:r>
            <a:r>
              <a:rPr lang="es-ES" dirty="0" smtClean="0"/>
              <a:t> ser </a:t>
            </a:r>
            <a:r>
              <a:rPr lang="es-ES" dirty="0" smtClean="0"/>
              <a:t> </a:t>
            </a:r>
            <a:r>
              <a:rPr lang="es-ES" dirty="0" err="1" smtClean="0"/>
              <a:t>moitos</a:t>
            </a:r>
            <a:r>
              <a:rPr lang="es-ES" dirty="0" smtClean="0"/>
              <a:t>:</a:t>
            </a:r>
          </a:p>
          <a:p>
            <a:r>
              <a:rPr lang="es-ES" dirty="0" smtClean="0"/>
              <a:t>-Falta de tempo para organizar as clases e elaborar </a:t>
            </a:r>
            <a:r>
              <a:rPr lang="es-ES" dirty="0" err="1" smtClean="0"/>
              <a:t>materiais</a:t>
            </a:r>
            <a:r>
              <a:rPr lang="es-ES" dirty="0" smtClean="0"/>
              <a:t>.</a:t>
            </a:r>
          </a:p>
          <a:p>
            <a:r>
              <a:rPr lang="es-ES" dirty="0" smtClean="0"/>
              <a:t>- Falta de espacio para </a:t>
            </a:r>
            <a:r>
              <a:rPr lang="es-ES" dirty="0" err="1" smtClean="0"/>
              <a:t>traballar</a:t>
            </a:r>
            <a:r>
              <a:rPr lang="es-ES" dirty="0" smtClean="0"/>
              <a:t> en equipo </a:t>
            </a:r>
            <a:r>
              <a:rPr lang="es-ES" dirty="0" err="1" smtClean="0"/>
              <a:t>nas</a:t>
            </a:r>
            <a:r>
              <a:rPr lang="es-ES" dirty="0" smtClean="0"/>
              <a:t> aulas e </a:t>
            </a:r>
            <a:r>
              <a:rPr lang="es-ES" dirty="0" err="1" smtClean="0"/>
              <a:t>deseñar</a:t>
            </a:r>
            <a:r>
              <a:rPr lang="es-ES" dirty="0" smtClean="0"/>
              <a:t> </a:t>
            </a:r>
            <a:r>
              <a:rPr lang="es-ES" dirty="0" err="1" smtClean="0"/>
              <a:t>recantos</a:t>
            </a:r>
            <a:r>
              <a:rPr lang="es-ES" dirty="0" smtClean="0"/>
              <a:t>.</a:t>
            </a:r>
          </a:p>
          <a:p>
            <a:pPr>
              <a:buFontTx/>
              <a:buChar char="-"/>
            </a:pPr>
            <a:r>
              <a:rPr lang="es-ES" dirty="0" smtClean="0"/>
              <a:t>- Falta de </a:t>
            </a:r>
            <a:r>
              <a:rPr lang="es-ES" dirty="0" err="1" smtClean="0"/>
              <a:t>materiais</a:t>
            </a:r>
            <a:r>
              <a:rPr lang="es-ES" dirty="0" smtClean="0"/>
              <a:t> manipulativos </a:t>
            </a:r>
            <a:r>
              <a:rPr lang="es-ES" dirty="0" err="1" smtClean="0"/>
              <a:t>nas</a:t>
            </a:r>
            <a:r>
              <a:rPr lang="es-ES" dirty="0" smtClean="0"/>
              <a:t> aulas e escasos recursos económicos para </a:t>
            </a:r>
            <a:r>
              <a:rPr lang="es-ES" dirty="0" err="1" smtClean="0"/>
              <a:t>mercalos</a:t>
            </a:r>
            <a:r>
              <a:rPr lang="es-ES" dirty="0" smtClean="0"/>
              <a:t>.</a:t>
            </a:r>
          </a:p>
          <a:p>
            <a:pPr>
              <a:buFontTx/>
              <a:buChar char="-"/>
            </a:pPr>
            <a:r>
              <a:rPr lang="es-ES" dirty="0" smtClean="0"/>
              <a:t>…</a:t>
            </a:r>
          </a:p>
          <a:p>
            <a:endParaRPr lang="es-ES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PARA IR REMATANDO…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800" dirty="0" smtClean="0"/>
              <a:t>… Pero a ilusión de embarcarse en </a:t>
            </a:r>
            <a:r>
              <a:rPr lang="es-ES" sz="2800" dirty="0" err="1" smtClean="0"/>
              <a:t>novos</a:t>
            </a:r>
            <a:r>
              <a:rPr lang="es-ES" sz="2800" dirty="0" smtClean="0"/>
              <a:t> </a:t>
            </a:r>
            <a:r>
              <a:rPr lang="es-ES" sz="2800" dirty="0" err="1" smtClean="0"/>
              <a:t>proxectos</a:t>
            </a:r>
            <a:r>
              <a:rPr lang="es-ES" sz="2800" dirty="0" smtClean="0"/>
              <a:t> educativos, a  </a:t>
            </a:r>
            <a:r>
              <a:rPr lang="es-ES" sz="2800" dirty="0" err="1" smtClean="0"/>
              <a:t>mellora</a:t>
            </a:r>
            <a:r>
              <a:rPr lang="es-ES" sz="2800" dirty="0" smtClean="0"/>
              <a:t> no ambiente de </a:t>
            </a:r>
            <a:r>
              <a:rPr lang="es-ES" sz="2800" dirty="0" err="1" smtClean="0"/>
              <a:t>traballo</a:t>
            </a:r>
            <a:r>
              <a:rPr lang="es-ES" sz="2800" dirty="0" smtClean="0"/>
              <a:t> </a:t>
            </a:r>
            <a:r>
              <a:rPr lang="es-ES" sz="2800" dirty="0" err="1" smtClean="0"/>
              <a:t>na</a:t>
            </a:r>
            <a:r>
              <a:rPr lang="es-ES" sz="2800" dirty="0" smtClean="0"/>
              <a:t> aula, a </a:t>
            </a:r>
            <a:r>
              <a:rPr lang="es-ES" sz="2800" dirty="0" err="1" smtClean="0"/>
              <a:t>capacidade</a:t>
            </a:r>
            <a:r>
              <a:rPr lang="es-ES" sz="2800" dirty="0" smtClean="0"/>
              <a:t> de demostrar que se pode </a:t>
            </a:r>
            <a:r>
              <a:rPr lang="es-ES" sz="2800" dirty="0" err="1" smtClean="0"/>
              <a:t>traballar</a:t>
            </a:r>
            <a:r>
              <a:rPr lang="es-ES" sz="2800" dirty="0" smtClean="0"/>
              <a:t> </a:t>
            </a:r>
            <a:r>
              <a:rPr lang="es-ES" sz="2800" dirty="0" err="1" smtClean="0"/>
              <a:t>dun</a:t>
            </a:r>
            <a:r>
              <a:rPr lang="es-ES" sz="2800" dirty="0" smtClean="0"/>
              <a:t> </a:t>
            </a:r>
            <a:r>
              <a:rPr lang="es-ES" sz="2800" dirty="0" err="1" smtClean="0"/>
              <a:t>xeito</a:t>
            </a:r>
            <a:r>
              <a:rPr lang="es-ES" sz="2800" dirty="0" smtClean="0"/>
              <a:t> diferente pero </a:t>
            </a:r>
            <a:r>
              <a:rPr lang="es-ES" sz="2800" dirty="0" err="1" smtClean="0"/>
              <a:t>tamén</a:t>
            </a:r>
            <a:r>
              <a:rPr lang="es-ES" sz="2800" dirty="0" smtClean="0"/>
              <a:t> eficiente, … son </a:t>
            </a:r>
            <a:r>
              <a:rPr lang="es-ES" sz="2800" dirty="0" err="1" smtClean="0"/>
              <a:t>razóns</a:t>
            </a:r>
            <a:r>
              <a:rPr lang="es-ES" sz="2800" dirty="0" smtClean="0"/>
              <a:t> de </a:t>
            </a:r>
            <a:r>
              <a:rPr lang="es-ES" sz="2800" dirty="0" err="1" smtClean="0"/>
              <a:t>máis</a:t>
            </a:r>
            <a:r>
              <a:rPr lang="es-ES" sz="2800" dirty="0" smtClean="0"/>
              <a:t> </a:t>
            </a:r>
            <a:r>
              <a:rPr lang="es-ES" sz="2800" dirty="0" smtClean="0"/>
              <a:t>para iniciar un </a:t>
            </a:r>
            <a:r>
              <a:rPr lang="es-ES" sz="2800" dirty="0" err="1" smtClean="0"/>
              <a:t>novo</a:t>
            </a:r>
            <a:r>
              <a:rPr lang="es-ES" sz="2800" dirty="0" smtClean="0"/>
              <a:t> </a:t>
            </a:r>
            <a:r>
              <a:rPr lang="es-ES" sz="2800" dirty="0" err="1" smtClean="0"/>
              <a:t>camiño</a:t>
            </a:r>
            <a:r>
              <a:rPr lang="es-ES" sz="2800" dirty="0" smtClean="0"/>
              <a:t> no </a:t>
            </a:r>
            <a:r>
              <a:rPr lang="es-ES" sz="2800" dirty="0" err="1" smtClean="0"/>
              <a:t>ensino</a:t>
            </a:r>
            <a:r>
              <a:rPr lang="es-ES" sz="2800" dirty="0" smtClean="0"/>
              <a:t> </a:t>
            </a:r>
            <a:r>
              <a:rPr lang="es-ES" sz="2800" dirty="0" smtClean="0"/>
              <a:t>de primaria.</a:t>
            </a:r>
            <a:endParaRPr lang="es-ES" sz="2800" dirty="0" smtClean="0"/>
          </a:p>
          <a:p>
            <a:endParaRPr lang="es-ES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2376264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MOITAS </a:t>
            </a:r>
            <a:r>
              <a:rPr lang="es-ES" dirty="0" smtClean="0"/>
              <a:t>GRACIAS 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Un </a:t>
            </a:r>
            <a:r>
              <a:rPr lang="es-ES" dirty="0" smtClean="0"/>
              <a:t>placer </a:t>
            </a:r>
            <a:r>
              <a:rPr lang="es-ES" dirty="0" err="1" smtClean="0"/>
              <a:t>darvos</a:t>
            </a:r>
            <a:r>
              <a:rPr lang="es-ES" dirty="0" smtClean="0"/>
              <a:t> esta clase.</a:t>
            </a:r>
            <a:br>
              <a:rPr lang="es-ES" dirty="0" smtClean="0"/>
            </a:br>
            <a:endParaRPr lang="es-ES" dirty="0"/>
          </a:p>
        </p:txBody>
      </p:sp>
      <p:pic>
        <p:nvPicPr>
          <p:cNvPr id="4" name="Picture 2" descr="http://www.juguetes.es/wp-content/uploads/2011/09/lectura-matematicas-vacaciones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8976" b="8976"/>
          <a:stretch>
            <a:fillRect/>
          </a:stretch>
        </p:blipFill>
        <p:spPr bwMode="auto">
          <a:xfrm>
            <a:off x="2051720" y="2636912"/>
            <a:ext cx="4289925" cy="25845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MODELOS DE PENSAMENTO E INTELIXENCIAS</a:t>
            </a:r>
            <a:endParaRPr lang="es-ES" dirty="0"/>
          </a:p>
        </p:txBody>
      </p:sp>
      <p:sp>
        <p:nvSpPr>
          <p:cNvPr id="7" name="6 Marcador de texto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3598168" cy="4572000"/>
          </a:xfrm>
        </p:spPr>
        <p:txBody>
          <a:bodyPr/>
          <a:lstStyle/>
          <a:p>
            <a:r>
              <a:rPr lang="es-ES" dirty="0" smtClean="0"/>
              <a:t>APRENDIZAXE COOPERATIVA</a:t>
            </a:r>
          </a:p>
          <a:p>
            <a:endParaRPr lang="es-ES" dirty="0" smtClean="0"/>
          </a:p>
          <a:p>
            <a:r>
              <a:rPr lang="es-ES" sz="1600" dirty="0" smtClean="0"/>
              <a:t>A </a:t>
            </a:r>
            <a:r>
              <a:rPr lang="es-ES" sz="1600" dirty="0" err="1" smtClean="0"/>
              <a:t>ap</a:t>
            </a:r>
            <a:r>
              <a:rPr lang="es-ES" sz="1600" b="1" dirty="0" err="1" smtClean="0"/>
              <a:t>rendizaxe</a:t>
            </a:r>
            <a:r>
              <a:rPr lang="es-ES" sz="1600" b="1" dirty="0" smtClean="0"/>
              <a:t> cooperativa é </a:t>
            </a:r>
            <a:r>
              <a:rPr lang="es-ES" sz="1600" dirty="0" smtClean="0"/>
              <a:t>un enfoque que trata de organizar as actividades dentro da aula a través do </a:t>
            </a:r>
            <a:r>
              <a:rPr lang="es-ES" sz="1600" dirty="0" err="1" smtClean="0"/>
              <a:t>traballo</a:t>
            </a:r>
            <a:r>
              <a:rPr lang="es-ES" sz="1600" dirty="0" smtClean="0"/>
              <a:t>  en grupo de </a:t>
            </a:r>
            <a:r>
              <a:rPr lang="es-ES" sz="1600" dirty="0" err="1" smtClean="0"/>
              <a:t>xeito</a:t>
            </a:r>
            <a:r>
              <a:rPr lang="es-ES" sz="1600" dirty="0" smtClean="0"/>
              <a:t> que a </a:t>
            </a:r>
            <a:r>
              <a:rPr lang="es-ES" sz="1600" dirty="0" err="1" smtClean="0"/>
              <a:t>aprendizaxe</a:t>
            </a:r>
            <a:r>
              <a:rPr lang="es-ES" sz="1600" dirty="0" smtClean="0"/>
              <a:t>  depende do intercambio de información entre os estudiantes, estudiantes motivados tanto para lograr  a </a:t>
            </a:r>
            <a:r>
              <a:rPr lang="es-ES" sz="1600" dirty="0" err="1" smtClean="0"/>
              <a:t>súa</a:t>
            </a:r>
            <a:r>
              <a:rPr lang="es-ES" sz="1600" dirty="0" smtClean="0"/>
              <a:t> propia </a:t>
            </a:r>
            <a:r>
              <a:rPr lang="es-ES" sz="1600" dirty="0" err="1" smtClean="0"/>
              <a:t>aprendizaxe</a:t>
            </a:r>
            <a:r>
              <a:rPr lang="es-ES" sz="1600" dirty="0" smtClean="0"/>
              <a:t> como para </a:t>
            </a:r>
            <a:r>
              <a:rPr lang="es-ES" sz="1600" dirty="0" err="1" smtClean="0"/>
              <a:t>mellorar</a:t>
            </a:r>
            <a:r>
              <a:rPr lang="es-ES" sz="1600" dirty="0" smtClean="0"/>
              <a:t> os logros dos </a:t>
            </a:r>
            <a:r>
              <a:rPr lang="es-ES" sz="1600" dirty="0" err="1" smtClean="0"/>
              <a:t>demáis</a:t>
            </a:r>
            <a:r>
              <a:rPr lang="es-ES" sz="1600" dirty="0" smtClean="0"/>
              <a:t>.</a:t>
            </a:r>
          </a:p>
          <a:p>
            <a:endParaRPr lang="es-ES" dirty="0"/>
          </a:p>
        </p:txBody>
      </p:sp>
      <p:pic>
        <p:nvPicPr>
          <p:cNvPr id="8" name="Picture 2" descr="F:\valdoviño 15-16\matemáticas\curso matemáticas\fotos mate\problemas cooperativ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499992" y="1844824"/>
            <a:ext cx="4186808" cy="26642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MODELOS DE PENSAMENTO E INTELIXENCIAS</a:t>
            </a:r>
            <a:endParaRPr lang="es-ES" dirty="0"/>
          </a:p>
        </p:txBody>
      </p:sp>
      <p:sp>
        <p:nvSpPr>
          <p:cNvPr id="7" name="6 Marcador de texto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s-ES" dirty="0" smtClean="0"/>
              <a:t>ATENCIÓN Á DIVERSIDADE</a:t>
            </a:r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A presencia </a:t>
            </a:r>
            <a:r>
              <a:rPr lang="es-ES" dirty="0" err="1" smtClean="0"/>
              <a:t>na</a:t>
            </a:r>
            <a:r>
              <a:rPr lang="es-ES" dirty="0" smtClean="0"/>
              <a:t> clase </a:t>
            </a:r>
            <a:r>
              <a:rPr lang="es-ES" dirty="0" err="1" smtClean="0"/>
              <a:t>dunha</a:t>
            </a:r>
            <a:r>
              <a:rPr lang="es-ES" dirty="0" smtClean="0"/>
              <a:t> nena disléxica, tres </a:t>
            </a:r>
            <a:r>
              <a:rPr lang="es-ES" dirty="0" err="1" smtClean="0"/>
              <a:t>nenos</a:t>
            </a:r>
            <a:r>
              <a:rPr lang="es-ES" dirty="0" smtClean="0"/>
              <a:t> con déficit de atención, un </a:t>
            </a:r>
            <a:r>
              <a:rPr lang="es-ES" dirty="0" err="1" smtClean="0"/>
              <a:t>neno</a:t>
            </a:r>
            <a:r>
              <a:rPr lang="es-ES" dirty="0" smtClean="0"/>
              <a:t> de </a:t>
            </a:r>
            <a:r>
              <a:rPr lang="es-ES" dirty="0" err="1" smtClean="0"/>
              <a:t>orixe</a:t>
            </a:r>
            <a:r>
              <a:rPr lang="es-ES" dirty="0" smtClean="0"/>
              <a:t> brasileña e un </a:t>
            </a:r>
            <a:r>
              <a:rPr lang="es-ES" dirty="0" err="1" smtClean="0"/>
              <a:t>neno</a:t>
            </a:r>
            <a:r>
              <a:rPr lang="es-ES" dirty="0" smtClean="0"/>
              <a:t> de altas capacidades condicionan o </a:t>
            </a:r>
            <a:r>
              <a:rPr lang="es-ES" dirty="0" err="1" smtClean="0"/>
              <a:t>traballo</a:t>
            </a:r>
            <a:r>
              <a:rPr lang="es-ES" dirty="0" smtClean="0"/>
              <a:t> diario </a:t>
            </a:r>
            <a:r>
              <a:rPr lang="es-ES" dirty="0" err="1" smtClean="0"/>
              <a:t>na</a:t>
            </a:r>
            <a:r>
              <a:rPr lang="es-ES" dirty="0" smtClean="0"/>
              <a:t> aula, as técnicas e </a:t>
            </a:r>
            <a:r>
              <a:rPr lang="es-ES" dirty="0" err="1" smtClean="0"/>
              <a:t>materiais</a:t>
            </a:r>
            <a:r>
              <a:rPr lang="es-ES" dirty="0" smtClean="0"/>
              <a:t> de </a:t>
            </a:r>
            <a:r>
              <a:rPr lang="es-ES" dirty="0" err="1" smtClean="0"/>
              <a:t>traballo</a:t>
            </a:r>
            <a:r>
              <a:rPr lang="es-ES" dirty="0" smtClean="0"/>
              <a:t> con eles se </a:t>
            </a:r>
            <a:r>
              <a:rPr lang="es-ES" dirty="0" err="1" smtClean="0"/>
              <a:t>convirten</a:t>
            </a:r>
            <a:r>
              <a:rPr lang="es-ES" dirty="0" smtClean="0"/>
              <a:t> </a:t>
            </a:r>
            <a:r>
              <a:rPr lang="es-ES" dirty="0" err="1" smtClean="0"/>
              <a:t>na</a:t>
            </a:r>
            <a:r>
              <a:rPr lang="es-ES" dirty="0" smtClean="0"/>
              <a:t> </a:t>
            </a:r>
            <a:r>
              <a:rPr lang="es-ES" dirty="0" err="1" smtClean="0"/>
              <a:t>maioría</a:t>
            </a:r>
            <a:r>
              <a:rPr lang="es-ES" dirty="0" smtClean="0"/>
              <a:t> dos casos en técnicas e </a:t>
            </a:r>
            <a:r>
              <a:rPr lang="es-ES" dirty="0" err="1" smtClean="0"/>
              <a:t>materiais</a:t>
            </a:r>
            <a:r>
              <a:rPr lang="es-ES" dirty="0" smtClean="0"/>
              <a:t> de </a:t>
            </a:r>
            <a:r>
              <a:rPr lang="es-ES" dirty="0" err="1" smtClean="0"/>
              <a:t>traballo</a:t>
            </a:r>
            <a:r>
              <a:rPr lang="es-ES" dirty="0" smtClean="0"/>
              <a:t> que </a:t>
            </a:r>
            <a:r>
              <a:rPr lang="es-ES" dirty="0" err="1" smtClean="0"/>
              <a:t>empregamos</a:t>
            </a:r>
            <a:r>
              <a:rPr lang="es-ES" dirty="0" smtClean="0"/>
              <a:t> todos.</a:t>
            </a:r>
          </a:p>
        </p:txBody>
      </p:sp>
      <p:pic>
        <p:nvPicPr>
          <p:cNvPr id="8" name="Picture 2" descr="F:\valdoviño 14-15\fotos\CIMG16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1340768"/>
            <a:ext cx="5040560" cy="37835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525</TotalTime>
  <Words>2272</Words>
  <Application>Microsoft Office PowerPoint</Application>
  <PresentationFormat>Presentación en pantalla (4:3)</PresentationFormat>
  <Paragraphs>270</Paragraphs>
  <Slides>76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76</vt:i4>
      </vt:variant>
    </vt:vector>
  </HeadingPairs>
  <TitlesOfParts>
    <vt:vector size="78" baseType="lpstr">
      <vt:lpstr>Flujo</vt:lpstr>
      <vt:lpstr>Acrobat Document</vt:lpstr>
      <vt:lpstr>ELABORACIÓN DE MATERIAIS DIDÁCTICOS</vt:lpstr>
      <vt:lpstr>ANTES DE EMPEZAR…</vt:lpstr>
      <vt:lpstr>VOUME PRESENTAR: QUEN SON EU? POR QUE ESTOU HOXE AQUÍ?</vt:lpstr>
      <vt:lpstr>MODELOS DE PENSAMENTO</vt:lpstr>
      <vt:lpstr>MODELOS DE PENSAMENTO E INTELIXENCIAS</vt:lpstr>
      <vt:lpstr>MODELOS DE PENSAMENTO E INTELIXENCIAS</vt:lpstr>
      <vt:lpstr>Diapositiva 7</vt:lpstr>
      <vt:lpstr>MODELOS DE PENSAMENTO E INTELIXENCIAS</vt:lpstr>
      <vt:lpstr>MODELOS DE PENSAMENTO E INTELIXENCIAS</vt:lpstr>
      <vt:lpstr>OUTRAS PREMISAS</vt:lpstr>
      <vt:lpstr>IMOS COMEZAR…</vt:lpstr>
      <vt:lpstr>ORGANIZACIÓN DA AULA</vt:lpstr>
      <vt:lpstr>ORGANIZACIÓN DA AULA</vt:lpstr>
      <vt:lpstr>ORGANIZACIÓN DA AULA</vt:lpstr>
      <vt:lpstr>ORGANIZACIÓN DA AULA</vt:lpstr>
      <vt:lpstr>ORGANIZACIÓN DA AULA</vt:lpstr>
      <vt:lpstr>Diapositiva 17</vt:lpstr>
      <vt:lpstr>ORGANIZACIÓN DA AULA</vt:lpstr>
      <vt:lpstr>ORGANIZACIÓN DA AULA</vt:lpstr>
      <vt:lpstr>ORGANIZACIÓN DA AULA</vt:lpstr>
      <vt:lpstr>ORGANIZACIÓN DA AULA</vt:lpstr>
      <vt:lpstr>MATERIAIS PARA TRABALLAR AS MATEMÁTICAS</vt:lpstr>
      <vt:lpstr>MATERIAIS PARA NUMERACIÓN</vt:lpstr>
      <vt:lpstr>MATERIAIS PARA TRABALLAR A NUMERACIÓN</vt:lpstr>
      <vt:lpstr>MATERIAIS PARA TRABALLAR NUMERACIÓN: SERIES</vt:lpstr>
      <vt:lpstr>MATERIAIS PARA NUMERACIÓN</vt:lpstr>
      <vt:lpstr>MATERIAIS PARA MULTIPLICAR</vt:lpstr>
      <vt:lpstr>MATERIAIS PARA MULTIPLICAR</vt:lpstr>
      <vt:lpstr>MATERIAIS PARA A MULTIPLICACIÓN</vt:lpstr>
      <vt:lpstr>MATERIAIS PARA A MULTIPLICACIÓN</vt:lpstr>
      <vt:lpstr>MATERIAIS PARA TRABALLAR PROBLEMAS</vt:lpstr>
      <vt:lpstr>MATERIAIS PARA TRABALLAR XEOMETRÍA</vt:lpstr>
      <vt:lpstr>MATERIAIS PARA TRABALLAR XEOMETRÍA</vt:lpstr>
      <vt:lpstr>MATERIAIS PARA TRABALLAR XEOMETRÍA libreta interactiva</vt:lpstr>
      <vt:lpstr>MATERIAIS PARA TRABALLAR XEOMETRÍA</vt:lpstr>
      <vt:lpstr>MATERIAIS PARA TRABALLAR XEOMETRÍA</vt:lpstr>
      <vt:lpstr>MATERIAIS PARA TRABALLAR XEOMETRÍA</vt:lpstr>
      <vt:lpstr>MATERIAIS PARA TRABALLAR TRATAMENTO DA INFORMACIÓN: gráficas con cartolina diagramas de doble entrada</vt:lpstr>
      <vt:lpstr>MATERIAIS PARA TRABALLAR MATEMÁTICAS</vt:lpstr>
      <vt:lpstr>MATERIAIS PARA TRABALLAR MATEMÁTICAS</vt:lpstr>
      <vt:lpstr>MATERIAIS PARA TRABALLAR MATEMÁTICAS</vt:lpstr>
      <vt:lpstr>MATERIAIS PARA TRABALLAR AS CIENCIAS NATURAIS E SOCIAIS</vt:lpstr>
      <vt:lpstr>MATERIAIS PARA TRABALLAR OS PROXECTOS</vt:lpstr>
      <vt:lpstr>MATERIAIS PARA TRABALLAR OS PROXECTOS</vt:lpstr>
      <vt:lpstr>MATERIAIS PARA TRABALLAR OS PROXECTOS</vt:lpstr>
      <vt:lpstr>MATERIAIS PARA TRABALLAR OS PROXECTOS O resultado da investigación de cada equipo son pequenos traballos escritos e ilustrados por eles nos que os membros do equipo aportan información traída das casas (e que logo quedan na escola e pasan a formar parte da biblioteca de aula ou da biblioteca do centro) e que eles mesmos expoñen diante de toda a clase ou diante doutras clases.</vt:lpstr>
      <vt:lpstr>MATERIAIS PARA TRABALLAR OS PROXECTOS</vt:lpstr>
      <vt:lpstr>MATERIAIS PARA TRABALLAR OS PROXECTOS</vt:lpstr>
      <vt:lpstr>MATERIAIS PARA TRABALLAR OS PROXECTOS Maquetas</vt:lpstr>
      <vt:lpstr>MATERIAIS PARA TRABALLAR OS PROXECTOS Unhas veces deseñadas por min …</vt:lpstr>
      <vt:lpstr>MATERIAIS PARA TRABALLAR OS PROXECTOS Dos que moitas veces levan á casa a versión sinxela feita por eles</vt:lpstr>
      <vt:lpstr>MATERIAIS PARA TRABALLAR OS PROXECTOS</vt:lpstr>
      <vt:lpstr>MATERIAIS PARA TRABALLAR OS PROXECTOS Reproducións con materiais de refugallo</vt:lpstr>
      <vt:lpstr>MATERIAIS PARA TRABALLAR OS PROXECTOS Reproducións con plastilina, pasta dass</vt:lpstr>
      <vt:lpstr>MATERIAIS PARA TRABALLAR OS PROXECTOS</vt:lpstr>
      <vt:lpstr>MATERIAIS PARA TRABALLAR NOS PROXECTOS memory</vt:lpstr>
      <vt:lpstr>MATERIAIS PARA TRABALLAR OS PROXECTOS dominó</vt:lpstr>
      <vt:lpstr>MATERIAIS PARA TRABALLAR OS PROXECTOS pirámides alimentarias</vt:lpstr>
      <vt:lpstr>MATERIAIS PARA TRABALLAR AS LINGUAS</vt:lpstr>
      <vt:lpstr>MATERIAIS DE COMPRENSIÓN LECTORA: as tarxetas preguntonas</vt:lpstr>
      <vt:lpstr>MATERIAIS DE COMPRENSIÓN LECTORA: o xogo do gran lector</vt:lpstr>
      <vt:lpstr>MATERIAIS PARA TRABALLAR A LECTURA, A EXPRESIÓN ESCRITA, A ORALIDADE, …</vt:lpstr>
      <vt:lpstr>MATERIAIS PARA TRABALLAR A EXPRESIÓN ESCRITA: a roda das historias</vt:lpstr>
      <vt:lpstr>MATERIAIS PARA TRABALLAR A EXPRESIÓN ESCRITA: a fábrica dos contos</vt:lpstr>
      <vt:lpstr>MATERIAIS PARA TRABALLAR A EXPRESIÓN ESCRITA: escritura de cartas e postais</vt:lpstr>
      <vt:lpstr>MATERIAIS PARA TRABALLAR A EXPRESIÓN ESCRITA: o xornal</vt:lpstr>
      <vt:lpstr>MATERIAIS PARA TRABALLAR A GRAMÁTICA</vt:lpstr>
      <vt:lpstr>MATERIAIS PARA TRABALLAR A ORTOGRAFÍA</vt:lpstr>
      <vt:lpstr>APRENDIZAXE COOPERATIVA</vt:lpstr>
      <vt:lpstr>APRENDIZAXE COOPERATIVA</vt:lpstr>
      <vt:lpstr>APRENDIZAXE COOPERATIVA</vt:lpstr>
      <vt:lpstr>APRENDIZAXE COOPERATIVA</vt:lpstr>
      <vt:lpstr>FONTES DE RECURSOS E IDEAS</vt:lpstr>
      <vt:lpstr>PARA IR REMATANDO…</vt:lpstr>
      <vt:lpstr>PARA IR REMATANDO…</vt:lpstr>
      <vt:lpstr>   MOITAS GRACIAS  Un placer darvos esta clase.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ELABORACIÓN DE MATERIAIS DIDÁCTICOS</dc:title>
  <dc:creator>Usuario</dc:creator>
  <cp:lastModifiedBy>Usuario</cp:lastModifiedBy>
  <cp:revision>56</cp:revision>
  <dcterms:created xsi:type="dcterms:W3CDTF">2016-03-07T21:33:33Z</dcterms:created>
  <dcterms:modified xsi:type="dcterms:W3CDTF">2016-03-09T23:37:36Z</dcterms:modified>
</cp:coreProperties>
</file>