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9"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309" r:id="rId20"/>
    <p:sldId id="308" r:id="rId21"/>
    <p:sldId id="297" r:id="rId22"/>
    <p:sldId id="298" r:id="rId23"/>
    <p:sldId id="299" r:id="rId24"/>
    <p:sldId id="300" r:id="rId25"/>
    <p:sldId id="301" r:id="rId26"/>
    <p:sldId id="302" r:id="rId27"/>
    <p:sldId id="281" r:id="rId28"/>
    <p:sldId id="267" r:id="rId29"/>
    <p:sldId id="270" r:id="rId30"/>
    <p:sldId id="271" r:id="rId31"/>
    <p:sldId id="272" r:id="rId32"/>
    <p:sldId id="273" r:id="rId33"/>
    <p:sldId id="274" r:id="rId34"/>
    <p:sldId id="275" r:id="rId35"/>
    <p:sldId id="276" r:id="rId36"/>
    <p:sldId id="277" r:id="rId37"/>
    <p:sldId id="278" r:id="rId38"/>
    <p:sldId id="279" r:id="rId39"/>
    <p:sldId id="280" r:id="rId40"/>
    <p:sldId id="304" r:id="rId41"/>
    <p:sldId id="305" r:id="rId42"/>
    <p:sldId id="306" r:id="rId43"/>
    <p:sldId id="307" r:id="rId44"/>
    <p:sldId id="310" r:id="rId45"/>
    <p:sldId id="311" r:id="rId46"/>
    <p:sldId id="312" r:id="rId47"/>
    <p:sldId id="313" r:id="rId48"/>
    <p:sldId id="314" r:id="rId49"/>
    <p:sldId id="315" r:id="rId50"/>
    <p:sldId id="316" r:id="rId51"/>
    <p:sldId id="261" r:id="rId52"/>
    <p:sldId id="262" r:id="rId53"/>
    <p:sldId id="263" r:id="rId54"/>
    <p:sldId id="264" r:id="rId55"/>
    <p:sldId id="265" r:id="rId56"/>
    <p:sldId id="266"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2597FF"/>
    <a:srgbClr val="FF9E1D"/>
    <a:srgbClr val="D68B1C"/>
    <a:srgbClr val="609600"/>
    <a:srgbClr val="6CA800"/>
    <a:srgbClr val="EE7D00"/>
    <a:srgbClr val="253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22" y="-108"/>
      </p:cViewPr>
      <p:guideLst>
        <p:guide orient="horz" pos="216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3581705"/>
            <a:ext cx="8246070" cy="1527050"/>
          </a:xfrm>
          <a:effectLst>
            <a:outerShdw blurRad="50800" dist="38100" dir="2700000" algn="ctr" rotWithShape="0">
              <a:schemeClr val="tx1">
                <a:alpha val="68000"/>
              </a:schemeClr>
            </a:outerShdw>
          </a:effectLst>
        </p:spPr>
        <p:txBody>
          <a:bodyPr>
            <a:normAutofit/>
          </a:bodyPr>
          <a:lstStyle>
            <a:lvl1pPr algn="r">
              <a:defRPr sz="3600">
                <a:solidFill>
                  <a:schemeClr val="bg1"/>
                </a:solidFill>
              </a:defRPr>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448965" y="5108755"/>
            <a:ext cx="8246070" cy="1068935"/>
          </a:xfrm>
        </p:spPr>
        <p:txBody>
          <a:bodyPr>
            <a:normAutofit/>
          </a:bodyPr>
          <a:lstStyle>
            <a:lvl1pPr marL="0" indent="0" algn="r">
              <a:buNone/>
              <a:defRPr sz="280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6EFAA16-8BC5-470D-A1E9-2749E2A1AEE6}" type="datetimeFigureOut">
              <a:rPr lang="en-US"/>
              <a:pPr>
                <a:defRPr/>
              </a:pPr>
              <a:t>2/23/2016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15AC00-F8D2-44A5-8EEA-AD22CF3FF296}"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CE7E04-D0E7-4A9D-86DE-F1F050AEA87C}" type="datetimeFigureOut">
              <a:rPr lang="en-US"/>
              <a:pPr>
                <a:defRPr/>
              </a:pPr>
              <a:t>2/23/2016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51F38D-B7AA-40CF-8425-C7CE5DC2722B}"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E6C5DA-B84A-4458-BB2C-4BA4955E7A76}" type="datetimeFigureOut">
              <a:rPr lang="en-US"/>
              <a:pPr>
                <a:defRPr/>
              </a:pPr>
              <a:t>2/23/2016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638F3D-54C9-4EB1-A86F-352F55784863}"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190F0F-3400-400E-B7CB-B17CE7BDC06E}" type="datetimeFigureOut">
              <a:rPr lang="en-US"/>
              <a:pPr>
                <a:defRPr/>
              </a:pPr>
              <a:t>2/23/2016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42940E-4143-44AC-9498-647FC5D1942C}"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610820"/>
          </a:xfrm>
        </p:spPr>
        <p:txBody>
          <a:bodyPr>
            <a:normAutofit/>
          </a:bodyPr>
          <a:lstStyle>
            <a:lvl1pPr algn="l">
              <a:defRPr sz="3600">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596540"/>
            <a:ext cx="8229600"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9085471-8893-4B9E-B48E-69A2C9452DF1}" type="datetimeFigureOut">
              <a:rPr lang="en-US"/>
              <a:pPr>
                <a:defRPr/>
              </a:pPr>
              <a:t>2/23/2016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973108-5745-439B-BBAD-AB5A842A1096}"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1" y="374900"/>
            <a:ext cx="6719018" cy="868839"/>
          </a:xfrm>
        </p:spPr>
        <p:txBody>
          <a:bodyPr>
            <a:normAutofit/>
          </a:bodyPr>
          <a:lstStyle>
            <a:lvl1pPr algn="l">
              <a:defRPr sz="3600">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2" y="1138425"/>
            <a:ext cx="6719018" cy="503926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D6CB1F1-E7B1-4B73-A526-6875891150D9}" type="datetimeFigureOut">
              <a:rPr lang="en-US"/>
              <a:pPr>
                <a:defRPr/>
              </a:pPr>
              <a:t>2/23/2016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13FEC6-3184-4368-955A-50AC07304041}"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14EC58-5091-4F83-A431-7C70F7004AD7}" type="datetimeFigureOut">
              <a:rPr lang="en-US"/>
              <a:pPr>
                <a:defRPr/>
              </a:pPr>
              <a:t>2/23/2016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3B2300-B85F-439E-B3F6-37A2E296758A}"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A7D4F8-B755-4C89-B79C-72044CBEFAFA}" type="datetimeFigureOut">
              <a:rPr lang="en-US"/>
              <a:pPr>
                <a:defRPr/>
              </a:pPr>
              <a:t>2/23/2016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E57F59-A2FE-4C0B-BE81-5030FAAF6E35}"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532180"/>
          </a:xfrm>
        </p:spPr>
        <p:txBody>
          <a:bodyPr>
            <a:normAutofit/>
          </a:bodyPr>
          <a:lstStyle>
            <a:lvl1pPr algn="l">
              <a:defRPr sz="3600">
                <a:solidFill>
                  <a:srgbClr val="FFFF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57749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20736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57749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20736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A456BB3-B294-4D77-8E57-994D55A20768}" type="datetimeFigureOut">
              <a:rPr lang="en-US"/>
              <a:pPr>
                <a:defRPr/>
              </a:pPr>
              <a:t>2/23/2016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63BCC26-57C8-4C66-99F5-EFD423B57593}"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D7099A-5C3B-4B40-8787-2B9768701554}" type="datetimeFigureOut">
              <a:rPr lang="en-US"/>
              <a:pPr>
                <a:defRPr/>
              </a:pPr>
              <a:t>2/23/2016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B5F50E5-DB22-49E4-993E-C186338C9FBC}"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534325-C708-4E2C-9D75-F227E8EEA7B2}" type="datetimeFigureOut">
              <a:rPr lang="en-US"/>
              <a:pPr>
                <a:defRPr/>
              </a:pPr>
              <a:t>2/23/2016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6ED8ED-5BCD-4D8B-BC5B-69559871587B}"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C3526A-73B5-42FC-B7B8-2E16B9B1D01F}" type="datetimeFigureOut">
              <a:rPr lang="en-US"/>
              <a:pPr>
                <a:defRPr/>
              </a:pPr>
              <a:t>2/23/2016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494BC5-F0E1-47CE-A3B6-AF9B03D3DA1E}"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17B7681-46F2-496F-A23B-CD3F44F3B86C}" type="datetimeFigureOut">
              <a:rPr lang="en-US"/>
              <a:pPr>
                <a:defRPr/>
              </a:pPr>
              <a:t>2/23/2016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AD29B0C-F5C5-497E-BB43-150BD32C601F}"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www.edu.xunta.es/centros/abalar/aulavirtual/mod/data/view.php?id=2642"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edu.xunta.es/abalar/PaxinaInicio.do?perfil=&amp;locale=gl_ES&amp;url=http://www.edu.xunta.es/espazoAbalar/"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www.edu.xunta.es/espazoAbalar/espazos/recursos"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hyperlink" Target="http://www.ceiploreto.es/" TargetMode="External"/><Relationship Id="rId13" Type="http://schemas.openxmlformats.org/officeDocument/2006/relationships/hyperlink" Target="http://www.pictosonidos.com/" TargetMode="External"/><Relationship Id="rId3" Type="http://schemas.openxmlformats.org/officeDocument/2006/relationships/hyperlink" Target="file:///E:\FERRAMENTAS%20INSTITUCIONAIS\LIGAZ&#211;NS%20DE%20P&#193;XINAS%20WEBS.doc" TargetMode="External"/><Relationship Id="rId7" Type="http://schemas.openxmlformats.org/officeDocument/2006/relationships/hyperlink" Target="http://materialdeisaac.blogspot.com.es/" TargetMode="External"/><Relationship Id="rId12" Type="http://schemas.openxmlformats.org/officeDocument/2006/relationships/hyperlink" Target="http://aprendiendomates.com/" TargetMode="External"/><Relationship Id="rId2" Type="http://schemas.openxmlformats.org/officeDocument/2006/relationships/hyperlink" Target="ENLACES%20DE%20P&#193;XINAS%20WEBS.doc" TargetMode="External"/><Relationship Id="rId1" Type="http://schemas.openxmlformats.org/officeDocument/2006/relationships/slideLayout" Target="../slideLayouts/slideLayout7.xml"/><Relationship Id="rId6" Type="http://schemas.openxmlformats.org/officeDocument/2006/relationships/hyperlink" Target="http://www.orientacionandujar.es/" TargetMode="External"/><Relationship Id="rId11" Type="http://schemas.openxmlformats.org/officeDocument/2006/relationships/hyperlink" Target="http://recursosparaaudicionylenguaje.blogspot.com.es/" TargetMode="External"/><Relationship Id="rId5" Type="http://schemas.openxmlformats.org/officeDocument/2006/relationships/hyperlink" Target="https://aulapt.wordpress.com/" TargetMode="External"/><Relationship Id="rId10" Type="http://schemas.openxmlformats.org/officeDocument/2006/relationships/hyperlink" Target="http://www.genmagic.net/educa/" TargetMode="External"/><Relationship Id="rId4" Type="http://schemas.openxmlformats.org/officeDocument/2006/relationships/hyperlink" Target="http://www.aulapt.org/" TargetMode="External"/><Relationship Id="rId9" Type="http://schemas.openxmlformats.org/officeDocument/2006/relationships/hyperlink" Target="http://ptsansuena.blogspot.com.es/" TargetMode="External"/><Relationship Id="rId14" Type="http://schemas.openxmlformats.org/officeDocument/2006/relationships/hyperlink" Target="http://blasinfantesanlucar.es.tl/Un-paseo-por-la-vida-de-Blas-Infante.htm"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logopediacreativa.blogspot.com.es/" TargetMode="External"/><Relationship Id="rId13" Type="http://schemas.openxmlformats.org/officeDocument/2006/relationships/hyperlink" Target="http://www.soloprofes.com/recursos/recursos.php?asig=14" TargetMode="External"/><Relationship Id="rId3" Type="http://schemas.openxmlformats.org/officeDocument/2006/relationships/hyperlink" Target="https://colebelluga.wikispaces.com/" TargetMode="External"/><Relationship Id="rId7" Type="http://schemas.openxmlformats.org/officeDocument/2006/relationships/hyperlink" Target="https://logopediaclinica.wordpress.com/2013/01/31/dislalias/" TargetMode="External"/><Relationship Id="rId12" Type="http://schemas.openxmlformats.org/officeDocument/2006/relationships/hyperlink" Target="http://soundsofspeech.uiowa.edu/spanish/spanish.html" TargetMode="External"/><Relationship Id="rId2" Type="http://schemas.openxmlformats.org/officeDocument/2006/relationships/hyperlink" Target="file:///E:\FERRAMENTAS%20INSTITUCIONAIS\LIGAZ&#211;NS%20DE%20P&#193;XINAS%20WEBS.doc" TargetMode="External"/><Relationship Id="rId1" Type="http://schemas.openxmlformats.org/officeDocument/2006/relationships/slideLayout" Target="../slideLayouts/slideLayout7.xml"/><Relationship Id="rId6" Type="http://schemas.openxmlformats.org/officeDocument/2006/relationships/hyperlink" Target="http://fichasalypt.blogspot.com.es/" TargetMode="External"/><Relationship Id="rId11" Type="http://schemas.openxmlformats.org/officeDocument/2006/relationships/hyperlink" Target="http://recursosparaaudicionylenguaje.blogspot.com.es/" TargetMode="External"/><Relationship Id="rId5" Type="http://schemas.openxmlformats.org/officeDocument/2006/relationships/hyperlink" Target="http://florentinosm.blogspot.com.es/" TargetMode="External"/><Relationship Id="rId15" Type="http://schemas.openxmlformats.org/officeDocument/2006/relationships/hyperlink" Target="http://pizarradigitalinteractiva5.blogspot.com.es/" TargetMode="External"/><Relationship Id="rId10" Type="http://schemas.openxmlformats.org/officeDocument/2006/relationships/hyperlink" Target="http://www.creappcuentos.com/about/" TargetMode="External"/><Relationship Id="rId4" Type="http://schemas.openxmlformats.org/officeDocument/2006/relationships/hyperlink" Target="http://www.rinconmaestro.es/" TargetMode="External"/><Relationship Id="rId9" Type="http://schemas.openxmlformats.org/officeDocument/2006/relationships/hyperlink" Target="http://www.pictoaplicaciones.com/" TargetMode="External"/><Relationship Id="rId14" Type="http://schemas.openxmlformats.org/officeDocument/2006/relationships/hyperlink" Target="http://recursostic-pdi.wikispaces.com/Pizarra+Digita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es.pinterest.com/"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8" Type="http://schemas.openxmlformats.org/officeDocument/2006/relationships/hyperlink" Target="http://search.creativecommons.org/?lang=es" TargetMode="External"/><Relationship Id="rId3" Type="http://schemas.openxmlformats.org/officeDocument/2006/relationships/hyperlink" Target="http://www.flickr.com/creativecommons/" TargetMode="External"/><Relationship Id="rId7" Type="http://schemas.openxmlformats.org/officeDocument/2006/relationships/hyperlink" Target="http://www.ite.educacion.es/" TargetMode="External"/><Relationship Id="rId2" Type="http://schemas.openxmlformats.org/officeDocument/2006/relationships/hyperlink" Target="file:///E:\FERRAMENTAS%20INSTITUCIONAIS\LIGAZ&#211;NS%20DE%20P&#193;XINAS%20WEBS.doc" TargetMode="External"/><Relationship Id="rId1" Type="http://schemas.openxmlformats.org/officeDocument/2006/relationships/slideLayout" Target="../slideLayouts/slideLayout8.xml"/><Relationship Id="rId6" Type="http://schemas.openxmlformats.org/officeDocument/2006/relationships/hyperlink" Target="http://recursostic.educacion.es/bancoimagenes/web/" TargetMode="External"/><Relationship Id="rId5" Type="http://schemas.openxmlformats.org/officeDocument/2006/relationships/hyperlink" Target="https://www.flickr.com/" TargetMode="External"/><Relationship Id="rId10" Type="http://schemas.openxmlformats.org/officeDocument/2006/relationships/image" Target="../media/image47.png"/><Relationship Id="rId4" Type="http://schemas.openxmlformats.org/officeDocument/2006/relationships/hyperlink" Target="http://www.flickr.com/" TargetMode="External"/><Relationship Id="rId9" Type="http://schemas.openxmlformats.org/officeDocument/2006/relationships/hyperlink" Target="http://es.creativecommons.org/blo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everystockphoto.com/" TargetMode="External"/><Relationship Id="rId7" Type="http://schemas.openxmlformats.org/officeDocument/2006/relationships/hyperlink" Target="http://pixabay.com/" TargetMode="External"/><Relationship Id="rId2" Type="http://schemas.openxmlformats.org/officeDocument/2006/relationships/hyperlink" Target="http://www.veezzle.com/" TargetMode="External"/><Relationship Id="rId1" Type="http://schemas.openxmlformats.org/officeDocument/2006/relationships/slideLayout" Target="../slideLayouts/slideLayout8.xml"/><Relationship Id="rId6" Type="http://schemas.openxmlformats.org/officeDocument/2006/relationships/hyperlink" Target="http://500px.com/apps" TargetMode="External"/><Relationship Id="rId5" Type="http://schemas.openxmlformats.org/officeDocument/2006/relationships/hyperlink" Target="http://500px.com/creativecommons" TargetMode="External"/><Relationship Id="rId4" Type="http://schemas.openxmlformats.org/officeDocument/2006/relationships/hyperlink" Target="http://www.everystockphoto.com/about.php"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deviantart.com/" TargetMode="External"/><Relationship Id="rId2" Type="http://schemas.openxmlformats.org/officeDocument/2006/relationships/hyperlink" Target="http://openclipart.org/" TargetMode="External"/><Relationship Id="rId1" Type="http://schemas.openxmlformats.org/officeDocument/2006/relationships/slideLayout" Target="../slideLayouts/slideLayout8.xml"/><Relationship Id="rId5" Type="http://schemas.openxmlformats.org/officeDocument/2006/relationships/hyperlink" Target="http://labs.tineye.com/multicolor" TargetMode="External"/><Relationship Id="rId4" Type="http://schemas.openxmlformats.org/officeDocument/2006/relationships/hyperlink" Target="http://creative-commons.deviantart.co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catedu.es/arasaac/" TargetMode="External"/><Relationship Id="rId2" Type="http://schemas.openxmlformats.org/officeDocument/2006/relationships/image" Target="../media/image48.png"/><Relationship Id="rId1" Type="http://schemas.openxmlformats.org/officeDocument/2006/relationships/slideLayout" Target="../slideLayouts/slideLayout8.xml"/><Relationship Id="rId5" Type="http://schemas.openxmlformats.org/officeDocument/2006/relationships/hyperlink" Target="http://www.xtec.cat/dnee/mic/" TargetMode="Externa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hyperlink" Target="http://www.lavirtu.com/" TargetMode="External"/><Relationship Id="rId2" Type="http://schemas.openxmlformats.org/officeDocument/2006/relationships/image" Target="../media/image50.png"/><Relationship Id="rId1" Type="http://schemas.openxmlformats.org/officeDocument/2006/relationships/slideLayout" Target="../slideLayouts/slideLayout8.xml"/><Relationship Id="rId5" Type="http://schemas.openxmlformats.org/officeDocument/2006/relationships/hyperlink" Target="http://mestreacasa.gva.es/web/guest/inicio" TargetMode="Externa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hyperlink" Target="http://www.proyectoagrega.es/" TargetMode="External"/><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s://www.jamendo.com/" TargetMode="External"/><Relationship Id="rId2" Type="http://schemas.openxmlformats.org/officeDocument/2006/relationships/hyperlink" Target="https://licensing.jamendo.com/en/catalog" TargetMode="External"/><Relationship Id="rId1" Type="http://schemas.openxmlformats.org/officeDocument/2006/relationships/slideLayout" Target="../slideLayouts/slideLayout8.xml"/><Relationship Id="rId6" Type="http://schemas.openxmlformats.org/officeDocument/2006/relationships/image" Target="../media/image53.png"/><Relationship Id="rId5" Type="http://schemas.openxmlformats.org/officeDocument/2006/relationships/hyperlink" Target="https://gl.wikipedia.org/w/index.php?title=Licenza_Arte_Libre&amp;action=edit&amp;redlink=1" TargetMode="External"/><Relationship Id="rId4" Type="http://schemas.openxmlformats.org/officeDocument/2006/relationships/hyperlink" Target="https://gl.wikipedia.org/wiki/Creative_Common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hyperlink" Target="https://play.google.com/store/apps/details?id=com.gi.talkinggarfield" TargetMode="External"/><Relationship Id="rId13" Type="http://schemas.openxmlformats.org/officeDocument/2006/relationships/hyperlink" Target="https://play.google.com/store/apps/details?id=air.OwlieBooPack3" TargetMode="External"/><Relationship Id="rId18" Type="http://schemas.openxmlformats.org/officeDocument/2006/relationships/hyperlink" Target="https://play.google.com/store/apps/details?id=com.virgi.zooland" TargetMode="External"/><Relationship Id="rId3" Type="http://schemas.openxmlformats.org/officeDocument/2006/relationships/hyperlink" Target="https://play.google.com/store/apps/details?id=com.zinkia.pocoyo.picsoundfree" TargetMode="External"/><Relationship Id="rId21" Type="http://schemas.openxmlformats.org/officeDocument/2006/relationships/hyperlink" Target="https://play.google.com/store/apps/details?id=es.lacaixa.mobile.android.cuentosclasicos" TargetMode="External"/><Relationship Id="rId7" Type="http://schemas.openxmlformats.org/officeDocument/2006/relationships/hyperlink" Target="https://play.google.com/store/apps/details?id=com.gi.playingteddybear" TargetMode="External"/><Relationship Id="rId12" Type="http://schemas.openxmlformats.org/officeDocument/2006/relationships/hyperlink" Target="https://play.google.com/store/apps/details?id=air.OwlieBooPack.A003" TargetMode="External"/><Relationship Id="rId17" Type="http://schemas.openxmlformats.org/officeDocument/2006/relationships/hyperlink" Target="https://play.google.com/store/apps/details?id=com.olivier.BoiteAMeuhFree" TargetMode="External"/><Relationship Id="rId2" Type="http://schemas.openxmlformats.org/officeDocument/2006/relationships/hyperlink" Target="https://play.google.com/store/apps/details?id=com.gi.talkingpocoyofree" TargetMode="External"/><Relationship Id="rId16" Type="http://schemas.openxmlformats.org/officeDocument/2006/relationships/hyperlink" Target="https://play.google.com/store/apps/details?id=com.tbp.animalsounds" TargetMode="External"/><Relationship Id="rId20" Type="http://schemas.openxmlformats.org/officeDocument/2006/relationships/hyperlink" Target="https://play.google.com/store/apps/details?id=com.pekeplay.cuentos" TargetMode="External"/><Relationship Id="rId1" Type="http://schemas.openxmlformats.org/officeDocument/2006/relationships/slideLayout" Target="../slideLayouts/slideLayout8.xml"/><Relationship Id="rId6" Type="http://schemas.openxmlformats.org/officeDocument/2006/relationships/hyperlink" Target="https://play.google.com/store/apps/details?id=com.outfit7.talkingben" TargetMode="External"/><Relationship Id="rId11" Type="http://schemas.openxmlformats.org/officeDocument/2006/relationships/hyperlink" Target="https://play.google.com/store/apps/details?id=air.OwlieBooPack.A2" TargetMode="External"/><Relationship Id="rId5" Type="http://schemas.openxmlformats.org/officeDocument/2006/relationships/hyperlink" Target="https://play.google.com/store/apps/details?id=com.gi.talkingpato" TargetMode="External"/><Relationship Id="rId15" Type="http://schemas.openxmlformats.org/officeDocument/2006/relationships/hyperlink" Target="https://play.google.com/store/apps/details?id=com.taleb.moobox" TargetMode="External"/><Relationship Id="rId10" Type="http://schemas.openxmlformats.org/officeDocument/2006/relationships/hyperlink" Target="https://play.google.com/store/apps/details?id=air.OwlieBooPack1" TargetMode="External"/><Relationship Id="rId19" Type="http://schemas.openxmlformats.org/officeDocument/2006/relationships/hyperlink" Target="https://play.google.com/store/apps/details?id=com.gi.playtales.gold" TargetMode="External"/><Relationship Id="rId4" Type="http://schemas.openxmlformats.org/officeDocument/2006/relationships/hyperlink" Target="https://play.google.com/store/apps/details?id=air.com.zinkia.TalkingPocoyoFootballFree" TargetMode="External"/><Relationship Id="rId9" Type="http://schemas.openxmlformats.org/officeDocument/2006/relationships/hyperlink" Target="https://play.google.com/store/apps/details?id=air.OwlieBooAnimals" TargetMode="External"/><Relationship Id="rId14" Type="http://schemas.openxmlformats.org/officeDocument/2006/relationships/hyperlink" Target="https://play.google.com/store/apps/details?id=com.premiumsoftware.animalsoundsandphotos"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play.google.com/store/apps/details?id=com.lorenzomoreno.pictogramagenda" TargetMode="External"/><Relationship Id="rId13" Type="http://schemas.openxmlformats.org/officeDocument/2006/relationships/hyperlink" Target="https://play.google.com/store/apps/details?id=logo.pedic" TargetMode="External"/><Relationship Id="rId18" Type="http://schemas.openxmlformats.org/officeDocument/2006/relationships/hyperlink" Target="https://play.google.com/store/apps/details?id=com.divmob.tangram" TargetMode="External"/><Relationship Id="rId26" Type="http://schemas.openxmlformats.org/officeDocument/2006/relationships/hyperlink" Target="https://play.google.com/store/apps/details?id=com.webmime.framework" TargetMode="External"/><Relationship Id="rId3" Type="http://schemas.openxmlformats.org/officeDocument/2006/relationships/hyperlink" Target="https://play.google.com/store/apps/details?id=com.aruhat.mobileapps.abc" TargetMode="External"/><Relationship Id="rId21" Type="http://schemas.openxmlformats.org/officeDocument/2006/relationships/hyperlink" Target="https://play.google.com/store/apps/details?id=com.developandroid.android.animals" TargetMode="External"/><Relationship Id="rId7" Type="http://schemas.openxmlformats.org/officeDocument/2006/relationships/hyperlink" Target="https://play.google.com/store/apps/details?id=com.pekeplay.abc" TargetMode="External"/><Relationship Id="rId12" Type="http://schemas.openxmlformats.org/officeDocument/2006/relationships/hyperlink" Target="https://play.google.com/store/apps/details?id=es.uvigo.gti.PictoDroidHeadLite" TargetMode="External"/><Relationship Id="rId17" Type="http://schemas.openxmlformats.org/officeDocument/2006/relationships/hyperlink" Target="https://play.google.com/store/apps/details?id=com.blisterdeveloper.pictorrinoAds" TargetMode="External"/><Relationship Id="rId25" Type="http://schemas.openxmlformats.org/officeDocument/2006/relationships/hyperlink" Target="https://play.google.com/store/apps/details?id=com.appfamily.PegPuzzle2" TargetMode="External"/><Relationship Id="rId2" Type="http://schemas.openxmlformats.org/officeDocument/2006/relationships/hyperlink" Target="https://play.google.com/store/apps/details?id=com.raulriera.abczooapp" TargetMode="External"/><Relationship Id="rId16" Type="http://schemas.openxmlformats.org/officeDocument/2006/relationships/hyperlink" Target="https://play.google.com/store/apps/details?id=com.benitez.DiegoDiceSP" TargetMode="External"/><Relationship Id="rId20" Type="http://schemas.openxmlformats.org/officeDocument/2006/relationships/hyperlink" Target="https://play.google.com/store/apps/details?id=com.arent.snakespuzzles" TargetMode="External"/><Relationship Id="rId29" Type="http://schemas.openxmlformats.org/officeDocument/2006/relationships/hyperlink" Target="https://play.google.com/store/apps/details?id=com.developandroid.android.fruit" TargetMode="External"/><Relationship Id="rId1" Type="http://schemas.openxmlformats.org/officeDocument/2006/relationships/slideLayout" Target="../slideLayouts/slideLayout8.xml"/><Relationship Id="rId6" Type="http://schemas.openxmlformats.org/officeDocument/2006/relationships/hyperlink" Target="https://play.google.com/store/apps/details?id=com.pekeplay.abecedarioverano" TargetMode="External"/><Relationship Id="rId11" Type="http://schemas.openxmlformats.org/officeDocument/2006/relationships/hyperlink" Target="https://play.google.com/store/apps/details?id=es.uvigo.gti.PictoDroidMed" TargetMode="External"/><Relationship Id="rId24" Type="http://schemas.openxmlformats.org/officeDocument/2006/relationships/hyperlink" Target="https://play.google.com/store/apps/details?id=sunnyappz.kidspuzzlegame" TargetMode="External"/><Relationship Id="rId5" Type="http://schemas.openxmlformats.org/officeDocument/2006/relationships/hyperlink" Target="https://play.google.com/store/apps/details?id=com.pekeplay.abecedario" TargetMode="External"/><Relationship Id="rId15" Type="http://schemas.openxmlformats.org/officeDocument/2006/relationships/hyperlink" Target="https://play.google.com/store/apps/details?id=air.AraBoardplayer" TargetMode="External"/><Relationship Id="rId23" Type="http://schemas.openxmlformats.org/officeDocument/2006/relationships/hyperlink" Target="https://play.google.com/store/apps/details?id=kr.essm" TargetMode="External"/><Relationship Id="rId28" Type="http://schemas.openxmlformats.org/officeDocument/2006/relationships/hyperlink" Target="https://play.google.com/store/apps/details?id=com.gearnbulb.kidp" TargetMode="External"/><Relationship Id="rId10" Type="http://schemas.openxmlformats.org/officeDocument/2006/relationships/hyperlink" Target="https://play.google.com/store/apps/details?id=com.uvigo.gti.PictoDroidLite" TargetMode="External"/><Relationship Id="rId19" Type="http://schemas.openxmlformats.org/officeDocument/2006/relationships/hyperlink" Target="https://play.google.com/store/apps/details?id=com.jin.games.tangram" TargetMode="External"/><Relationship Id="rId31" Type="http://schemas.openxmlformats.org/officeDocument/2006/relationships/hyperlink" Target="https://play.google.com/store/apps/details?id=com.devsquare.sevenblocks" TargetMode="External"/><Relationship Id="rId4" Type="http://schemas.openxmlformats.org/officeDocument/2006/relationships/hyperlink" Target="https://play.google.com/store/apps/details?id=air.com.kidsopia.trenul.ro" TargetMode="External"/><Relationship Id="rId9" Type="http://schemas.openxmlformats.org/officeDocument/2006/relationships/hyperlink" Target="https://play.google.com/store/apps/details?id=com.comunicador.cpa" TargetMode="External"/><Relationship Id="rId14" Type="http://schemas.openxmlformats.org/officeDocument/2006/relationships/hyperlink" Target="https://play.google.com/store/apps/details?id=air.AraBoardConstructor" TargetMode="External"/><Relationship Id="rId22" Type="http://schemas.openxmlformats.org/officeDocument/2006/relationships/hyperlink" Target="https://play.google.com/store/apps/details?id=kr.essm.animoricardfree" TargetMode="External"/><Relationship Id="rId27" Type="http://schemas.openxmlformats.org/officeDocument/2006/relationships/hyperlink" Target="https://play.google.com/store/apps/details?id=com.brausoft.kidsslidepuzzle" TargetMode="External"/><Relationship Id="rId30" Type="http://schemas.openxmlformats.org/officeDocument/2006/relationships/hyperlink" Target="https://play.google.com/store/apps/details?id=com.kaya.fruits.memory.gameforkids"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play.google.com/store/apps/details?id=air.com.degenet.aprendeabc" TargetMode="External"/><Relationship Id="rId13" Type="http://schemas.openxmlformats.org/officeDocument/2006/relationships/hyperlink" Target="https://play.google.com/store/apps/details?id=air.fisherprice.com.Puppy" TargetMode="External"/><Relationship Id="rId18" Type="http://schemas.openxmlformats.org/officeDocument/2006/relationships/hyperlink" Target="https://play.google.com/store/apps/details?id=com.beiz.lolaabclite" TargetMode="External"/><Relationship Id="rId26" Type="http://schemas.openxmlformats.org/officeDocument/2006/relationships/hyperlink" Target="https://play.google.com/store/apps/details?id=com.katzapps.andr.EduPlay_Free" TargetMode="External"/><Relationship Id="rId3" Type="http://schemas.openxmlformats.org/officeDocument/2006/relationships/hyperlink" Target="https://play.google.com/store/apps/details?id=com.icogroup.apensar" TargetMode="External"/><Relationship Id="rId21" Type="http://schemas.openxmlformats.org/officeDocument/2006/relationships/hyperlink" Target="https://play.google.com/store/apps/details?id=com.beiz.lolaspartyfree" TargetMode="External"/><Relationship Id="rId7" Type="http://schemas.openxmlformats.org/officeDocument/2006/relationships/hyperlink" Target="https://play.google.com/store/apps/details?id=com.quelaba.sopaletras" TargetMode="External"/><Relationship Id="rId12" Type="http://schemas.openxmlformats.org/officeDocument/2006/relationships/hyperlink" Target="https://play.google.com/store/apps/details?id=com.kroaq.rightword" TargetMode="External"/><Relationship Id="rId17" Type="http://schemas.openxmlformats.org/officeDocument/2006/relationships/hyperlink" Target="https://play.google.com/store/apps/details?id=com.rubio" TargetMode="External"/><Relationship Id="rId25" Type="http://schemas.openxmlformats.org/officeDocument/2006/relationships/hyperlink" Target="https://play.google.com/store/apps/details?id=com.learning.kidsabclite" TargetMode="External"/><Relationship Id="rId2" Type="http://schemas.openxmlformats.org/officeDocument/2006/relationships/hyperlink" Target="https://play.google.com/store/apps/details?id=com.berniiiiiiii.palabrases" TargetMode="External"/><Relationship Id="rId16" Type="http://schemas.openxmlformats.org/officeDocument/2006/relationships/hyperlink" Target="https://play.google.com/store/apps/details?id=com.natsamar.aprendealeer" TargetMode="External"/><Relationship Id="rId20" Type="http://schemas.openxmlformats.org/officeDocument/2006/relationships/hyperlink" Target="https://play.google.com/store/apps/details?id=com.beiz.lolasfruityfree" TargetMode="External"/><Relationship Id="rId29" Type="http://schemas.openxmlformats.org/officeDocument/2006/relationships/hyperlink" Target="https://play.google.com/store/apps/details?id=com.SkyHopeStudios.AndyTheMagicTrainLite" TargetMode="External"/><Relationship Id="rId1" Type="http://schemas.openxmlformats.org/officeDocument/2006/relationships/slideLayout" Target="../slideLayouts/slideLayout8.xml"/><Relationship Id="rId6" Type="http://schemas.openxmlformats.org/officeDocument/2006/relationships/hyperlink" Target="https://play.google.com/store/apps/details?id=fr.lehovetzki.worddominofree" TargetMode="External"/><Relationship Id="rId11" Type="http://schemas.openxmlformats.org/officeDocument/2006/relationships/hyperlink" Target="https://play.google.com/store/apps/details?id=com.embarcadero.Ortografia" TargetMode="External"/><Relationship Id="rId24" Type="http://schemas.openxmlformats.org/officeDocument/2006/relationships/hyperlink" Target="https://play.google.com/store/apps/details?id=com.beiz.lolasparty2free" TargetMode="External"/><Relationship Id="rId5" Type="http://schemas.openxmlformats.org/officeDocument/2006/relationships/hyperlink" Target="https://play.google.com/store/apps/details?id=it.nealogic.palabrasencadenadaslite" TargetMode="External"/><Relationship Id="rId15" Type="http://schemas.openxmlformats.org/officeDocument/2006/relationships/hyperlink" Target="https://play.google.com/store/apps/details?id=com.soundhousellc.preschoolfree" TargetMode="External"/><Relationship Id="rId23" Type="http://schemas.openxmlformats.org/officeDocument/2006/relationships/hyperlink" Target="https://play.google.com/store/apps/details?id=com.beiz.lolabeachpuzzlelite" TargetMode="External"/><Relationship Id="rId28" Type="http://schemas.openxmlformats.org/officeDocument/2006/relationships/hyperlink" Target="https://play.google.com/store/apps/details?id=uk.co.aifactory.moveitfree" TargetMode="External"/><Relationship Id="rId10" Type="http://schemas.openxmlformats.org/officeDocument/2006/relationships/hyperlink" Target="https://play.google.com/store/apps/details?id=com.puzzlingapps.spelling.es.free" TargetMode="External"/><Relationship Id="rId19" Type="http://schemas.openxmlformats.org/officeDocument/2006/relationships/hyperlink" Target="https://play.google.com/store/apps/details?id=com.beiz.lolasmath2free" TargetMode="External"/><Relationship Id="rId4" Type="http://schemas.openxmlformats.org/officeDocument/2006/relationships/hyperlink" Target="https://play.google.com/store/apps/details?id=de.lotum.whatsinthefoto.es" TargetMode="External"/><Relationship Id="rId9" Type="http://schemas.openxmlformats.org/officeDocument/2006/relationships/hyperlink" Target="https://play.google.com/store/apps/details?id=com.ls.smartspeller.spain" TargetMode="External"/><Relationship Id="rId14" Type="http://schemas.openxmlformats.org/officeDocument/2006/relationships/hyperlink" Target="https://play.google.com/store/apps/details?id=com.acerolamob.android.abcbaby" TargetMode="External"/><Relationship Id="rId22" Type="http://schemas.openxmlformats.org/officeDocument/2006/relationships/hyperlink" Target="https://play.google.com/store/apps/details?id=com.beiz.lolaispylite" TargetMode="External"/><Relationship Id="rId27" Type="http://schemas.openxmlformats.org/officeDocument/2006/relationships/hyperlink" Target="https://play.google.com/store/apps/details?id=com.playhome.lite"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play.google.com/store/apps/details?id=vege.kids.edu" TargetMode="External"/><Relationship Id="rId13" Type="http://schemas.openxmlformats.org/officeDocument/2006/relationships/hyperlink" Target="https://play.google.com/store/apps/details?id=org.tintengame.bubble" TargetMode="External"/><Relationship Id="rId18" Type="http://schemas.openxmlformats.org/officeDocument/2006/relationships/hyperlink" Target="https://play.google.com/store/apps/details?id=air.com.fordyslexia.icanalphabetics" TargetMode="External"/><Relationship Id="rId26" Type="http://schemas.openxmlformats.org/officeDocument/2006/relationships/hyperlink" Target="https://play.google.com/store/apps/details?id=air.com.arazonia.caillou" TargetMode="External"/><Relationship Id="rId3" Type="http://schemas.openxmlformats.org/officeDocument/2006/relationships/hyperlink" Target="https://play.google.com/store/apps/details?id=air.com.smartandsmarty.SortItForKids" TargetMode="External"/><Relationship Id="rId21" Type="http://schemas.openxmlformats.org/officeDocument/2006/relationships/hyperlink" Target="https://play.google.com/store/apps/details?id=air.com.pepiplay.pepibathliteandroid" TargetMode="External"/><Relationship Id="rId7" Type="http://schemas.openxmlformats.org/officeDocument/2006/relationships/hyperlink" Target="https://play.google.com/store/apps/details?id=com.babytry.tospeak4" TargetMode="External"/><Relationship Id="rId12" Type="http://schemas.openxmlformats.org/officeDocument/2006/relationships/hyperlink" Target="https://play.google.com/store/apps/details?id=com.teachersparadise.kidsfingerpaintingcoloring" TargetMode="External"/><Relationship Id="rId17" Type="http://schemas.openxmlformats.org/officeDocument/2006/relationships/hyperlink" Target="https://play.google.com/store/apps/details?id=com.onlineapps.dislexia" TargetMode="External"/><Relationship Id="rId25" Type="http://schemas.openxmlformats.org/officeDocument/2006/relationships/hyperlink" Target="https://play.google.com/store/apps/details?id=com.budgestudios.CaillouCheckUp" TargetMode="External"/><Relationship Id="rId2" Type="http://schemas.openxmlformats.org/officeDocument/2006/relationships/hyperlink" Target="https://play.google.com/store/apps/details?id=com.mango.learnwithfun" TargetMode="External"/><Relationship Id="rId16" Type="http://schemas.openxmlformats.org/officeDocument/2006/relationships/hyperlink" Target="https://play.google.com/store/apps/details?id=com.oki.piano" TargetMode="External"/><Relationship Id="rId20" Type="http://schemas.openxmlformats.org/officeDocument/2006/relationships/hyperlink" Target="https://play.google.com/store/apps/details?id=com.natsamar.aprendealeer" TargetMode="External"/><Relationship Id="rId1" Type="http://schemas.openxmlformats.org/officeDocument/2006/relationships/slideLayout" Target="../slideLayouts/slideLayout8.xml"/><Relationship Id="rId6" Type="http://schemas.openxmlformats.org/officeDocument/2006/relationships/hyperlink" Target="https://play.google.com/store/apps/details?id=com.babytry.tospeak3" TargetMode="External"/><Relationship Id="rId11" Type="http://schemas.openxmlformats.org/officeDocument/2006/relationships/hyperlink" Target="https://play.google.com/store/apps/details?id=virtualgs.kidspaint" TargetMode="External"/><Relationship Id="rId24" Type="http://schemas.openxmlformats.org/officeDocument/2006/relationships/hyperlink" Target="https://play.google.com/store/apps/details?id=com.budgestudios.caillouhouseofpuzzles" TargetMode="External"/><Relationship Id="rId5" Type="http://schemas.openxmlformats.org/officeDocument/2006/relationships/hyperlink" Target="https://play.google.com/store/apps/details?id=com.babytry.tospeak2" TargetMode="External"/><Relationship Id="rId15" Type="http://schemas.openxmlformats.org/officeDocument/2006/relationships/hyperlink" Target="https://play.google.com/store/apps/details?id=com.kidstatic.kidsmusicinstruments" TargetMode="External"/><Relationship Id="rId23" Type="http://schemas.openxmlformats.org/officeDocument/2006/relationships/hyperlink" Target="https://play.google.com/store/apps/details?id=air.com.pepiplay.pepidoctor" TargetMode="External"/><Relationship Id="rId28" Type="http://schemas.openxmlformats.org/officeDocument/2006/relationships/hyperlink" Target="https://play.google.com/store/apps/details?id=air.Proyectoemociones" TargetMode="External"/><Relationship Id="rId10" Type="http://schemas.openxmlformats.org/officeDocument/2006/relationships/hyperlink" Target="https://play.google.com/store/apps/details?id=pl.ayground.coloringbook" TargetMode="External"/><Relationship Id="rId19" Type="http://schemas.openxmlformats.org/officeDocument/2006/relationships/hyperlink" Target="https://play.google.com/store/apps/details?id=carrioncastillo.aprender.leer" TargetMode="External"/><Relationship Id="rId4" Type="http://schemas.openxmlformats.org/officeDocument/2006/relationships/hyperlink" Target="https://play.google.com/store/apps/details?id=com.babytry.tospeak" TargetMode="External"/><Relationship Id="rId9" Type="http://schemas.openxmlformats.org/officeDocument/2006/relationships/hyperlink" Target="https://play.google.com/store/apps/details?id=job.kids.edu" TargetMode="External"/><Relationship Id="rId14" Type="http://schemas.openxmlformats.org/officeDocument/2006/relationships/hyperlink" Target="https://play.google.com/store/apps/details?id=com.slydroid.piano.lite" TargetMode="External"/><Relationship Id="rId22" Type="http://schemas.openxmlformats.org/officeDocument/2006/relationships/hyperlink" Target="https://play.google.com/store/apps/details?id=air.com.pepiplay.pepitreelite" TargetMode="External"/><Relationship Id="rId27" Type="http://schemas.openxmlformats.org/officeDocument/2006/relationships/hyperlink" Target="https://play.google.com/store/apps/details?id=com.tuli2.main"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play.google.com/store/apps/details?id=com.tribeplay.pandasupermarket" TargetMode="External"/><Relationship Id="rId13" Type="http://schemas.openxmlformats.org/officeDocument/2006/relationships/hyperlink" Target="https://play.google.com/store/apps/details?id=com.tribeplay.pandabusxmas" TargetMode="External"/><Relationship Id="rId18" Type="http://schemas.openxmlformats.org/officeDocument/2006/relationships/hyperlink" Target="https://play.google.com/store/apps/details?id=com.limbika.piktoplus" TargetMode="External"/><Relationship Id="rId26" Type="http://schemas.openxmlformats.org/officeDocument/2006/relationships/hyperlink" Target="https://play.google.com/store/apps/details?id=com.lego.duplo.trains" TargetMode="External"/><Relationship Id="rId3" Type="http://schemas.openxmlformats.org/officeDocument/2006/relationships/hyperlink" Target="https://play.google.com/store/apps/details?id=com.tribeplay.drpandakindergartenfree" TargetMode="External"/><Relationship Id="rId21" Type="http://schemas.openxmlformats.org/officeDocument/2006/relationships/hyperlink" Target="https://play.google.com/store/apps/details?id=org.wholekidsfoundation.awesomeeats" TargetMode="External"/><Relationship Id="rId7" Type="http://schemas.openxmlformats.org/officeDocument/2006/relationships/hyperlink" Target="https://play.google.com/store/apps/details?id=com.tribeplay.pandarestaurant" TargetMode="External"/><Relationship Id="rId12" Type="http://schemas.openxmlformats.org/officeDocument/2006/relationships/hyperlink" Target="https://play.google.com/store/apps/details?id=com.tribeplay.pandaasiankitchen" TargetMode="External"/><Relationship Id="rId17" Type="http://schemas.openxmlformats.org/officeDocument/2006/relationships/hyperlink" Target="https://play.google.com/store/apps/details?id=com.epfl.android.aac_speech" TargetMode="External"/><Relationship Id="rId25" Type="http://schemas.openxmlformats.org/officeDocument/2006/relationships/hyperlink" Target="https://play.google.com/store/apps/details?id=com.lego.duplo.food" TargetMode="External"/><Relationship Id="rId2" Type="http://schemas.openxmlformats.org/officeDocument/2006/relationships/hyperlink" Target="https://play.google.com/store/apps/details?id=com.tribeplay.pandahospitallite" TargetMode="External"/><Relationship Id="rId16" Type="http://schemas.openxmlformats.org/officeDocument/2006/relationships/hyperlink" Target="https://play.google.com/store/apps/details?id=com.mindpacetech.Autism_iHelp_Play" TargetMode="External"/><Relationship Id="rId20" Type="http://schemas.openxmlformats.org/officeDocument/2006/relationships/hyperlink" Target="https://play.google.com/store/apps/details?id=air.Habilidades" TargetMode="External"/><Relationship Id="rId29" Type="http://schemas.openxmlformats.org/officeDocument/2006/relationships/hyperlink" Target="https://play.google.com/store/apps/details?id=air.astromat1lite" TargetMode="External"/><Relationship Id="rId1" Type="http://schemas.openxmlformats.org/officeDocument/2006/relationships/slideLayout" Target="../slideLayouts/slideLayout8.xml"/><Relationship Id="rId6" Type="http://schemas.openxmlformats.org/officeDocument/2006/relationships/hyperlink" Target="https://play.google.com/store/apps/details?id=com.tribeplay.pandahandyman" TargetMode="External"/><Relationship Id="rId11" Type="http://schemas.openxmlformats.org/officeDocument/2006/relationships/hyperlink" Target="https://play.google.com/store/apps/details?id=com.tribeplay.pandarestaurant2" TargetMode="External"/><Relationship Id="rId24" Type="http://schemas.openxmlformats.org/officeDocument/2006/relationships/hyperlink" Target="https://play.google.com/store/apps/details?id=com.lego.duplo.circus" TargetMode="External"/><Relationship Id="rId5" Type="http://schemas.openxmlformats.org/officeDocument/2006/relationships/hyperlink" Target="https://play.google.com/store/apps/details?id=com.tribeplay.pandahousework" TargetMode="External"/><Relationship Id="rId15" Type="http://schemas.openxmlformats.org/officeDocument/2006/relationships/hyperlink" Target="https://play.google.com/store/apps/details?id=com.orange.sigueme" TargetMode="External"/><Relationship Id="rId23" Type="http://schemas.openxmlformats.org/officeDocument/2006/relationships/hyperlink" Target="https://play.google.com/store/apps/details?id=com.lego.juniors.quest" TargetMode="External"/><Relationship Id="rId28" Type="http://schemas.openxmlformats.org/officeDocument/2006/relationships/hyperlink" Target="https://play.google.com/store/apps/details?id=com.lego.duplo.forest" TargetMode="External"/><Relationship Id="rId10" Type="http://schemas.openxmlformats.org/officeDocument/2006/relationships/hyperlink" Target="https://play.google.com/store/apps/details?id=com.tribeplay.pandagardenlite" TargetMode="External"/><Relationship Id="rId19" Type="http://schemas.openxmlformats.org/officeDocument/2006/relationships/hyperlink" Target="https://play.google.com/store/apps/details?id=air.com.fundacionplanetaimaginario.isequenceslite" TargetMode="External"/><Relationship Id="rId31" Type="http://schemas.openxmlformats.org/officeDocument/2006/relationships/hyperlink" Target="https://play.google.com/store/apps/details?id=air.Pipo.AnimalMemory" TargetMode="External"/><Relationship Id="rId4" Type="http://schemas.openxmlformats.org/officeDocument/2006/relationships/hyperlink" Target="https://play.google.com/store/apps/details?id=com.tribeplay.airportlite" TargetMode="External"/><Relationship Id="rId9" Type="http://schemas.openxmlformats.org/officeDocument/2006/relationships/hyperlink" Target="https://play.google.com/store/apps/details?id=com.tribeplay.pandaart" TargetMode="External"/><Relationship Id="rId14" Type="http://schemas.openxmlformats.org/officeDocument/2006/relationships/hyperlink" Target="https://play.google.com/store/apps/details?id=com.tribeplay.pandaicecream" TargetMode="External"/><Relationship Id="rId22" Type="http://schemas.openxmlformats.org/officeDocument/2006/relationships/hyperlink" Target="https://play.google.com/store/apps/details?id=com.lego.bricksmore" TargetMode="External"/><Relationship Id="rId27" Type="http://schemas.openxmlformats.org/officeDocument/2006/relationships/hyperlink" Target="https://play.google.com/store/apps/details?id=com.lego.duplo.icecream" TargetMode="External"/><Relationship Id="rId30" Type="http://schemas.openxmlformats.org/officeDocument/2006/relationships/hyperlink" Target="https://play.google.com/store/apps/details?id=com.pipo.memozo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19600" y="985838"/>
            <a:ext cx="4572000" cy="1681162"/>
          </a:xfrm>
        </p:spPr>
        <p:txBody>
          <a:bodyPr>
            <a:normAutofit fontScale="90000"/>
          </a:bodyPr>
          <a:lstStyle/>
          <a:p>
            <a:pPr eaLnBrk="1" hangingPunct="1">
              <a:defRPr/>
            </a:pPr>
            <a:r>
              <a:rPr lang="gl-ES" sz="4800" b="1" dirty="0" smtClean="0">
                <a:effectLst>
                  <a:outerShdw blurRad="38100" dist="38100" dir="2700000" algn="tl">
                    <a:srgbClr val="C0C0C0"/>
                  </a:outerShdw>
                </a:effectLst>
              </a:rPr>
              <a:t>FERRAMENTAS INSTITUCIONAIS</a:t>
            </a:r>
            <a:br>
              <a:rPr lang="gl-ES" sz="4800" b="1" dirty="0" smtClean="0">
                <a:effectLst>
                  <a:outerShdw blurRad="38100" dist="38100" dir="2700000" algn="tl">
                    <a:srgbClr val="C0C0C0"/>
                  </a:outerShdw>
                </a:effectLst>
              </a:rPr>
            </a:br>
            <a:r>
              <a:rPr lang="gl-ES" sz="4800" b="1" dirty="0" smtClean="0">
                <a:effectLst>
                  <a:outerShdw blurRad="38100" dist="38100" dir="2700000" algn="tl">
                    <a:srgbClr val="C0C0C0"/>
                  </a:outerShdw>
                </a:effectLst>
              </a:rPr>
              <a:t>E RECURSOS WEB</a:t>
            </a:r>
            <a:endParaRPr lang="en-US" sz="4800" b="1" dirty="0" smtClean="0">
              <a:effectLst>
                <a:outerShdw blurRad="38100" dist="38100" dir="2700000" algn="tl">
                  <a:srgbClr val="C0C0C0"/>
                </a:outerShdw>
              </a:effectLst>
            </a:endParaRPr>
          </a:p>
        </p:txBody>
      </p:sp>
      <p:sp>
        <p:nvSpPr>
          <p:cNvPr id="14339" name="Subtitle 2"/>
          <p:cNvSpPr>
            <a:spLocks noGrp="1"/>
          </p:cNvSpPr>
          <p:nvPr>
            <p:ph type="subTitle" idx="1"/>
          </p:nvPr>
        </p:nvSpPr>
        <p:spPr>
          <a:xfrm>
            <a:off x="449263" y="5260975"/>
            <a:ext cx="8245475" cy="1374775"/>
          </a:xfrm>
        </p:spPr>
        <p:txBody>
          <a:bodyPr/>
          <a:lstStyle/>
          <a:p>
            <a:pPr eaLnBrk="1" hangingPunct="1"/>
            <a:r>
              <a:rPr lang="gl-ES" b="1" smtClean="0">
                <a:solidFill>
                  <a:srgbClr val="FFFF99"/>
                </a:solidFill>
              </a:rPr>
              <a:t>Juan Ramón Alonso García</a:t>
            </a:r>
          </a:p>
          <a:p>
            <a:pPr eaLnBrk="1" hangingPunct="1"/>
            <a:r>
              <a:rPr lang="gl-ES" b="1" smtClean="0">
                <a:solidFill>
                  <a:srgbClr val="FFFF99"/>
                </a:solidFill>
              </a:rPr>
              <a:t>CPI. ATIOS-Valdoviño</a:t>
            </a:r>
            <a:endParaRPr lang="en-US" b="1" smtClean="0">
              <a:solidFill>
                <a:srgbClr val="FFFF99"/>
              </a:solidFill>
            </a:endParaRPr>
          </a:p>
        </p:txBody>
      </p:sp>
      <p:sp>
        <p:nvSpPr>
          <p:cNvPr id="14340"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descr="caracteristicas_pizarra_gl"/>
          <p:cNvPicPr>
            <a:picLocks noChangeAspect="1" noChangeArrowheads="1"/>
          </p:cNvPicPr>
          <p:nvPr/>
        </p:nvPicPr>
        <p:blipFill>
          <a:blip r:embed="rId2"/>
          <a:srcRect/>
          <a:stretch>
            <a:fillRect/>
          </a:stretch>
        </p:blipFill>
        <p:spPr bwMode="auto">
          <a:xfrm>
            <a:off x="1042988" y="317500"/>
            <a:ext cx="7058025" cy="6223000"/>
          </a:xfrm>
          <a:prstGeom prst="rect">
            <a:avLst/>
          </a:prstGeom>
          <a:noFill/>
          <a:ln w="9525">
            <a:noFill/>
            <a:miter lim="800000"/>
            <a:headEnd/>
            <a:tailEnd/>
          </a:ln>
        </p:spPr>
      </p:pic>
      <p:sp>
        <p:nvSpPr>
          <p:cNvPr id="23554"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715962"/>
          </a:xfrm>
          <a:prstGeom prst="rect">
            <a:avLst/>
          </a:prstGeom>
        </p:spPr>
        <p:style>
          <a:lnRef idx="1">
            <a:schemeClr val="accent1"/>
          </a:lnRef>
          <a:fillRef idx="3">
            <a:schemeClr val="accent1"/>
          </a:fillRef>
          <a:effectRef idx="2">
            <a:schemeClr val="accent1"/>
          </a:effectRef>
          <a:fontRef idx="minor">
            <a:schemeClr val="lt1"/>
          </a:fontRef>
        </p:style>
        <p:txBody>
          <a:bodyPr/>
          <a:lstStyle/>
          <a:p>
            <a:pPr algn="ctr" eaLnBrk="0" hangingPunct="0">
              <a:defRPr/>
            </a:pPr>
            <a:r>
              <a:rPr lang="gl-ES" sz="4400" b="1" dirty="0">
                <a:solidFill>
                  <a:schemeClr val="bg1"/>
                </a:solidFill>
                <a:latin typeface="+mj-lt"/>
                <a:ea typeface="+mj-ea"/>
                <a:cs typeface="+mj-cs"/>
              </a:rPr>
              <a:t>Un proxector</a:t>
            </a:r>
          </a:p>
        </p:txBody>
      </p:sp>
      <p:pic>
        <p:nvPicPr>
          <p:cNvPr id="24578" name="Picture 6" descr="proyector_0"/>
          <p:cNvPicPr>
            <a:picLocks noChangeAspect="1" noChangeArrowheads="1"/>
          </p:cNvPicPr>
          <p:nvPr/>
        </p:nvPicPr>
        <p:blipFill>
          <a:blip r:embed="rId2"/>
          <a:srcRect/>
          <a:stretch>
            <a:fillRect/>
          </a:stretch>
        </p:blipFill>
        <p:spPr bwMode="auto">
          <a:xfrm>
            <a:off x="827088" y="1557338"/>
            <a:ext cx="3384550" cy="2408237"/>
          </a:xfrm>
          <a:prstGeom prst="rect">
            <a:avLst/>
          </a:prstGeom>
          <a:noFill/>
          <a:ln w="9525">
            <a:noFill/>
            <a:miter lim="800000"/>
            <a:headEnd/>
            <a:tailEnd/>
          </a:ln>
        </p:spPr>
      </p:pic>
      <p:pic>
        <p:nvPicPr>
          <p:cNvPr id="24579" name="Picture 8" descr="proyector_lado"/>
          <p:cNvPicPr>
            <a:picLocks noChangeAspect="1" noChangeArrowheads="1"/>
          </p:cNvPicPr>
          <p:nvPr/>
        </p:nvPicPr>
        <p:blipFill>
          <a:blip r:embed="rId3"/>
          <a:srcRect/>
          <a:stretch>
            <a:fillRect/>
          </a:stretch>
        </p:blipFill>
        <p:spPr bwMode="auto">
          <a:xfrm>
            <a:off x="1331913" y="3789363"/>
            <a:ext cx="3097212" cy="2260600"/>
          </a:xfrm>
          <a:prstGeom prst="rect">
            <a:avLst/>
          </a:prstGeom>
          <a:noFill/>
          <a:ln w="9525">
            <a:noFill/>
            <a:miter lim="800000"/>
            <a:headEnd/>
            <a:tailEnd/>
          </a:ln>
        </p:spPr>
      </p:pic>
      <p:sp>
        <p:nvSpPr>
          <p:cNvPr id="5" name="Rectangle 4"/>
          <p:cNvSpPr txBox="1">
            <a:spLocks noChangeArrowheads="1"/>
          </p:cNvSpPr>
          <p:nvPr/>
        </p:nvSpPr>
        <p:spPr>
          <a:xfrm>
            <a:off x="4787900" y="1989138"/>
            <a:ext cx="4038600" cy="3916362"/>
          </a:xfrm>
          <a:prstGeom prst="rect">
            <a:avLst/>
          </a:prstGeom>
        </p:spPr>
        <p:txBody>
          <a:bodyPr/>
          <a:lstStyle/>
          <a:p>
            <a:pPr marL="342900" indent="-342900" algn="just" eaLnBrk="0" hangingPunct="0">
              <a:lnSpc>
                <a:spcPct val="90000"/>
              </a:lnSpc>
              <a:spcBef>
                <a:spcPct val="20000"/>
              </a:spcBef>
              <a:buFont typeface="Arial" charset="0"/>
              <a:buChar char="•"/>
              <a:defRPr/>
            </a:pPr>
            <a:r>
              <a:rPr lang="gl-ES" sz="2000" dirty="0">
                <a:solidFill>
                  <a:schemeClr val="bg1"/>
                </a:solidFill>
                <a:latin typeface="+mn-lt"/>
              </a:rPr>
              <a:t>O proxector complementará ás </a:t>
            </a:r>
            <a:r>
              <a:rPr lang="gl-ES" sz="2000" dirty="0" err="1">
                <a:solidFill>
                  <a:schemeClr val="bg1"/>
                </a:solidFill>
                <a:latin typeface="+mn-lt"/>
              </a:rPr>
              <a:t>pizarras</a:t>
            </a:r>
            <a:r>
              <a:rPr lang="gl-ES" sz="2000" dirty="0">
                <a:solidFill>
                  <a:schemeClr val="bg1"/>
                </a:solidFill>
                <a:latin typeface="+mn-lt"/>
              </a:rPr>
              <a:t> dixitais interactivas.</a:t>
            </a:r>
          </a:p>
          <a:p>
            <a:pPr marL="342900" indent="-342900" algn="just" eaLnBrk="0" hangingPunct="0">
              <a:lnSpc>
                <a:spcPct val="90000"/>
              </a:lnSpc>
              <a:spcBef>
                <a:spcPct val="20000"/>
              </a:spcBef>
              <a:buFont typeface="Arial" charset="0"/>
              <a:buChar char="•"/>
              <a:defRPr/>
            </a:pPr>
            <a:r>
              <a:rPr lang="gl-ES" sz="2000" dirty="0">
                <a:solidFill>
                  <a:schemeClr val="bg1"/>
                </a:solidFill>
                <a:latin typeface="+mn-lt"/>
              </a:rPr>
              <a:t>É un proxector </a:t>
            </a:r>
            <a:r>
              <a:rPr lang="gl-ES" sz="2000" dirty="0" err="1">
                <a:solidFill>
                  <a:schemeClr val="bg1"/>
                </a:solidFill>
                <a:latin typeface="+mn-lt"/>
              </a:rPr>
              <a:t>Epson</a:t>
            </a:r>
            <a:r>
              <a:rPr lang="gl-ES" sz="2000" dirty="0">
                <a:solidFill>
                  <a:schemeClr val="bg1"/>
                </a:solidFill>
                <a:latin typeface="+mn-lt"/>
              </a:rPr>
              <a:t> EB-460 de distancia </a:t>
            </a:r>
            <a:r>
              <a:rPr lang="gl-ES" sz="2000" dirty="0" err="1">
                <a:solidFill>
                  <a:schemeClr val="bg1"/>
                </a:solidFill>
                <a:latin typeface="+mn-lt"/>
              </a:rPr>
              <a:t>ultracorta</a:t>
            </a:r>
            <a:r>
              <a:rPr lang="gl-ES" sz="2000" dirty="0">
                <a:solidFill>
                  <a:schemeClr val="bg1"/>
                </a:solidFill>
                <a:latin typeface="+mn-lt"/>
              </a:rPr>
              <a:t> que pode proxectar unha imaxe de 70 polgadas nunha pantalla </a:t>
            </a:r>
            <a:r>
              <a:rPr lang="gl-ES" sz="2000" dirty="0" err="1">
                <a:solidFill>
                  <a:schemeClr val="bg1"/>
                </a:solidFill>
                <a:latin typeface="+mn-lt"/>
              </a:rPr>
              <a:t>de </a:t>
            </a:r>
            <a:r>
              <a:rPr lang="gl-ES" sz="2000" dirty="0">
                <a:solidFill>
                  <a:schemeClr val="bg1"/>
                </a:solidFill>
                <a:latin typeface="+mn-lt"/>
              </a:rPr>
              <a:t> formato 4/3 a só 12 </a:t>
            </a:r>
            <a:r>
              <a:rPr lang="gl-ES" sz="2000" dirty="0" err="1">
                <a:solidFill>
                  <a:schemeClr val="bg1"/>
                </a:solidFill>
                <a:latin typeface="+mn-lt"/>
              </a:rPr>
              <a:t>cm</a:t>
            </a:r>
            <a:r>
              <a:rPr lang="gl-ES" sz="2000" dirty="0">
                <a:solidFill>
                  <a:schemeClr val="bg1"/>
                </a:solidFill>
                <a:latin typeface="+mn-lt"/>
              </a:rPr>
              <a:t> de distancia, polo que resulta perfecto para a aula e consegue eliminar as sombras provocadas por persoas ou obxectos situados diante da pantalla.</a:t>
            </a:r>
          </a:p>
        </p:txBody>
      </p:sp>
      <p:sp>
        <p:nvSpPr>
          <p:cNvPr id="24581"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caracteristicas_proxector_gl"/>
          <p:cNvPicPr>
            <a:picLocks noChangeAspect="1" noChangeArrowheads="1"/>
          </p:cNvPicPr>
          <p:nvPr/>
        </p:nvPicPr>
        <p:blipFill>
          <a:blip r:embed="rId2"/>
          <a:srcRect/>
          <a:stretch>
            <a:fillRect/>
          </a:stretch>
        </p:blipFill>
        <p:spPr bwMode="auto">
          <a:xfrm>
            <a:off x="1116013" y="549275"/>
            <a:ext cx="7200900" cy="5629275"/>
          </a:xfrm>
          <a:prstGeom prst="rect">
            <a:avLst/>
          </a:prstGeom>
          <a:noFill/>
          <a:ln w="9525">
            <a:noFill/>
            <a:miter lim="800000"/>
            <a:headEnd/>
            <a:tailEnd/>
          </a:ln>
        </p:spPr>
      </p:pic>
      <p:sp>
        <p:nvSpPr>
          <p:cNvPr id="25602"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457200" y="274638"/>
            <a:ext cx="8229600" cy="715962"/>
          </a:xfrm>
          <a:prstGeom prst="rect">
            <a:avLst/>
          </a:prstGeom>
        </p:spPr>
        <p:style>
          <a:lnRef idx="1">
            <a:schemeClr val="accent1"/>
          </a:lnRef>
          <a:fillRef idx="3">
            <a:schemeClr val="accent1"/>
          </a:fillRef>
          <a:effectRef idx="2">
            <a:schemeClr val="accent1"/>
          </a:effectRef>
          <a:fontRef idx="minor">
            <a:schemeClr val="lt1"/>
          </a:fontRef>
        </p:style>
        <p:txBody>
          <a:bodyPr/>
          <a:lstStyle/>
          <a:p>
            <a:pPr algn="ctr" eaLnBrk="0" hangingPunct="0">
              <a:defRPr/>
            </a:pPr>
            <a:r>
              <a:rPr lang="gl-ES" sz="4000" b="1" dirty="0">
                <a:solidFill>
                  <a:schemeClr val="bg1"/>
                </a:solidFill>
                <a:latin typeface="+mj-lt"/>
                <a:ea typeface="+mj-ea"/>
                <a:cs typeface="+mj-cs"/>
              </a:rPr>
              <a:t>Un armario para a carga dos equipos</a:t>
            </a:r>
          </a:p>
        </p:txBody>
      </p:sp>
      <p:pic>
        <p:nvPicPr>
          <p:cNvPr id="26626" name="Picture 11" descr="63e386431cf738b20850b98ebfad3b57"/>
          <p:cNvPicPr>
            <a:picLocks noChangeAspect="1" noChangeArrowheads="1"/>
          </p:cNvPicPr>
          <p:nvPr/>
        </p:nvPicPr>
        <p:blipFill>
          <a:blip r:embed="rId2"/>
          <a:srcRect/>
          <a:stretch>
            <a:fillRect/>
          </a:stretch>
        </p:blipFill>
        <p:spPr bwMode="auto">
          <a:xfrm>
            <a:off x="4859338" y="1628775"/>
            <a:ext cx="4033837" cy="3802063"/>
          </a:xfrm>
          <a:prstGeom prst="rect">
            <a:avLst/>
          </a:prstGeom>
          <a:noFill/>
          <a:ln w="9525">
            <a:noFill/>
            <a:miter lim="800000"/>
            <a:headEnd/>
            <a:tailEnd/>
          </a:ln>
        </p:spPr>
      </p:pic>
      <p:sp>
        <p:nvSpPr>
          <p:cNvPr id="4" name="Rectangle 8"/>
          <p:cNvSpPr txBox="1">
            <a:spLocks noChangeArrowheads="1"/>
          </p:cNvSpPr>
          <p:nvPr/>
        </p:nvSpPr>
        <p:spPr>
          <a:xfrm>
            <a:off x="609600" y="1447800"/>
            <a:ext cx="4038600" cy="4876800"/>
          </a:xfrm>
          <a:prstGeom prst="rect">
            <a:avLst/>
          </a:prstGeom>
        </p:spPr>
        <p:txBody>
          <a:bodyPr/>
          <a:lstStyle/>
          <a:p>
            <a:pPr marL="92075" indent="119063" algn="just" eaLnBrk="0" hangingPunct="0">
              <a:lnSpc>
                <a:spcPct val="80000"/>
              </a:lnSpc>
              <a:spcBef>
                <a:spcPct val="20000"/>
              </a:spcBef>
              <a:defRPr/>
            </a:pPr>
            <a:r>
              <a:rPr lang="gl-ES" dirty="0">
                <a:solidFill>
                  <a:schemeClr val="bg1"/>
                </a:solidFill>
                <a:latin typeface="+mn-lt"/>
              </a:rPr>
              <a:t>O sistema de carga de portátiles está dotado dun programador que permite configurar o período de carga dos equipos. Isto posibilita programar a carga dos equipos en horario non lectivo.</a:t>
            </a:r>
          </a:p>
          <a:p>
            <a:pPr marL="92075" indent="119063" algn="just" eaLnBrk="0" hangingPunct="0">
              <a:lnSpc>
                <a:spcPct val="80000"/>
              </a:lnSpc>
              <a:spcBef>
                <a:spcPct val="20000"/>
              </a:spcBef>
              <a:defRPr/>
            </a:pPr>
            <a:r>
              <a:rPr lang="gl-ES" dirty="0">
                <a:solidFill>
                  <a:schemeClr val="bg1"/>
                </a:solidFill>
                <a:latin typeface="+mn-lt"/>
              </a:rPr>
              <a:t>O armario de carga tamén pode ser utilizado como un reforzo multimedia xa que no seu caixón superior dispón, ademais dos mandos de control de carga, a conexión para o sistema multimedia.</a:t>
            </a:r>
          </a:p>
          <a:p>
            <a:pPr marL="92075" indent="119063" algn="just" eaLnBrk="0" hangingPunct="0">
              <a:lnSpc>
                <a:spcPct val="80000"/>
              </a:lnSpc>
              <a:spcBef>
                <a:spcPct val="20000"/>
              </a:spcBef>
              <a:defRPr/>
            </a:pPr>
            <a:r>
              <a:rPr lang="gl-ES" dirty="0">
                <a:solidFill>
                  <a:schemeClr val="bg1"/>
                </a:solidFill>
                <a:latin typeface="+mn-lt"/>
              </a:rPr>
              <a:t>Adicionalmente, permite obter dúas saídas de </a:t>
            </a:r>
            <a:r>
              <a:rPr lang="gl-ES" dirty="0" err="1">
                <a:solidFill>
                  <a:schemeClr val="bg1"/>
                </a:solidFill>
                <a:latin typeface="+mn-lt"/>
              </a:rPr>
              <a:t>audio</a:t>
            </a:r>
            <a:r>
              <a:rPr lang="gl-ES" dirty="0">
                <a:solidFill>
                  <a:schemeClr val="bg1"/>
                </a:solidFill>
                <a:latin typeface="+mn-lt"/>
              </a:rPr>
              <a:t> amplificadas, situadas nos laterais do armario de carga. Así, mediante a combinación de proxector e equipo portátil, o sistema convértese nunha completa estación multimedia desde a que é posible realizar calquera presentación reforzada con capacidades multimedia.</a:t>
            </a:r>
          </a:p>
        </p:txBody>
      </p:sp>
      <p:sp>
        <p:nvSpPr>
          <p:cNvPr id="26628"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4"/>
          <p:cNvSpPr txBox="1">
            <a:spLocks noChangeArrowheads="1"/>
          </p:cNvSpPr>
          <p:nvPr/>
        </p:nvSpPr>
        <p:spPr bwMode="auto">
          <a:xfrm>
            <a:off x="914400" y="3429000"/>
            <a:ext cx="7272338" cy="3113088"/>
          </a:xfrm>
          <a:prstGeom prst="rect">
            <a:avLst/>
          </a:prstGeom>
          <a:noFill/>
          <a:ln w="9525">
            <a:noFill/>
            <a:miter lim="800000"/>
            <a:headEnd/>
            <a:tailEnd/>
          </a:ln>
        </p:spPr>
        <p:txBody>
          <a:bodyPr>
            <a:spAutoFit/>
          </a:bodyPr>
          <a:lstStyle/>
          <a:p>
            <a:pPr algn="just"/>
            <a:r>
              <a:rPr lang="gl-ES">
                <a:solidFill>
                  <a:schemeClr val="bg1"/>
                </a:solidFill>
              </a:rPr>
              <a:t>O sistema de audio atópase autoamplificado, polo que non é necesario realizar un axuste específico de audio para o control do seu sistema de son. Así pois, para regular o volume do seu sistema tan só necesita axústar o seu equipo multimedia ata o nivel que considere adecuado.</a:t>
            </a:r>
          </a:p>
          <a:p>
            <a:pPr algn="just"/>
            <a:r>
              <a:rPr lang="gl-ES">
                <a:solidFill>
                  <a:schemeClr val="bg1"/>
                </a:solidFill>
              </a:rPr>
              <a:t> O proceso de carga pode ser detido en calquera momento mediante a pulsación do botón vermello situado no panel de control.</a:t>
            </a:r>
          </a:p>
          <a:p>
            <a:pPr algn="just"/>
            <a:r>
              <a:rPr lang="gl-ES">
                <a:solidFill>
                  <a:schemeClr val="bg1"/>
                </a:solidFill>
              </a:rPr>
              <a:t>Os sistema conta con ventilación forzada para a extracción do aire quente que se xera durante a carga, é por iso que debemos ter especial coidado na súa situación para manter libres os accesos a estas zonas.</a:t>
            </a:r>
          </a:p>
        </p:txBody>
      </p:sp>
      <p:pic>
        <p:nvPicPr>
          <p:cNvPr id="27650" name="Picture 6" descr="f65338c174d8bf2b5d3bf9a6c7358d8b"/>
          <p:cNvPicPr>
            <a:picLocks noChangeAspect="1" noChangeArrowheads="1"/>
          </p:cNvPicPr>
          <p:nvPr/>
        </p:nvPicPr>
        <p:blipFill>
          <a:blip r:embed="rId2"/>
          <a:srcRect/>
          <a:stretch>
            <a:fillRect/>
          </a:stretch>
        </p:blipFill>
        <p:spPr bwMode="auto">
          <a:xfrm>
            <a:off x="1066800" y="990600"/>
            <a:ext cx="7229475" cy="2476500"/>
          </a:xfrm>
          <a:prstGeom prst="rect">
            <a:avLst/>
          </a:prstGeom>
          <a:noFill/>
          <a:ln w="9525">
            <a:noFill/>
            <a:miter lim="800000"/>
            <a:headEnd/>
            <a:tailEnd/>
          </a:ln>
        </p:spPr>
      </p:pic>
      <p:sp>
        <p:nvSpPr>
          <p:cNvPr id="27651"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descr="equipamiento_gl_0"/>
          <p:cNvPicPr>
            <a:picLocks noChangeAspect="1" noChangeArrowheads="1"/>
          </p:cNvPicPr>
          <p:nvPr/>
        </p:nvPicPr>
        <p:blipFill>
          <a:blip r:embed="rId2"/>
          <a:srcRect/>
          <a:stretch>
            <a:fillRect/>
          </a:stretch>
        </p:blipFill>
        <p:spPr bwMode="auto">
          <a:xfrm>
            <a:off x="1116013" y="692150"/>
            <a:ext cx="7272337" cy="5621338"/>
          </a:xfrm>
          <a:prstGeom prst="rect">
            <a:avLst/>
          </a:prstGeom>
          <a:noFill/>
          <a:ln w="9525">
            <a:noFill/>
            <a:miter lim="800000"/>
            <a:headEnd/>
            <a:tailEnd/>
          </a:ln>
        </p:spPr>
      </p:pic>
      <p:sp>
        <p:nvSpPr>
          <p:cNvPr id="28674"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5" descr="5d093ba9aef08a30037a5053bb685baf"/>
          <p:cNvPicPr>
            <a:picLocks noChangeAspect="1" noChangeArrowheads="1"/>
          </p:cNvPicPr>
          <p:nvPr/>
        </p:nvPicPr>
        <p:blipFill>
          <a:blip r:embed="rId2"/>
          <a:srcRect/>
          <a:stretch>
            <a:fillRect/>
          </a:stretch>
        </p:blipFill>
        <p:spPr bwMode="auto">
          <a:xfrm>
            <a:off x="1116013" y="836613"/>
            <a:ext cx="7169150" cy="5111750"/>
          </a:xfrm>
          <a:prstGeom prst="rect">
            <a:avLst/>
          </a:prstGeom>
          <a:noFill/>
          <a:ln w="9525">
            <a:noFill/>
            <a:miter lim="800000"/>
            <a:headEnd/>
            <a:tailEnd/>
          </a:ln>
        </p:spPr>
      </p:pic>
      <p:sp>
        <p:nvSpPr>
          <p:cNvPr id="29698"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715962"/>
          </a:xfrm>
          <a:prstGeom prst="rect">
            <a:avLst/>
          </a:prstGeom>
        </p:spPr>
        <p:style>
          <a:lnRef idx="1">
            <a:schemeClr val="accent1"/>
          </a:lnRef>
          <a:fillRef idx="3">
            <a:schemeClr val="accent1"/>
          </a:fillRef>
          <a:effectRef idx="2">
            <a:schemeClr val="accent1"/>
          </a:effectRef>
          <a:fontRef idx="minor">
            <a:schemeClr val="lt1"/>
          </a:fontRef>
        </p:style>
        <p:txBody>
          <a:bodyPr/>
          <a:lstStyle/>
          <a:p>
            <a:pPr algn="ctr" eaLnBrk="0" hangingPunct="0">
              <a:defRPr/>
            </a:pPr>
            <a:r>
              <a:rPr lang="gl-ES" sz="4400" b="1" dirty="0">
                <a:solidFill>
                  <a:schemeClr val="bg1"/>
                </a:solidFill>
                <a:latin typeface="+mj-lt"/>
                <a:ea typeface="+mj-ea"/>
                <a:cs typeface="+mj-cs"/>
              </a:rPr>
              <a:t>Rede </a:t>
            </a:r>
            <a:r>
              <a:rPr lang="gl-ES" sz="4400" b="1" dirty="0" err="1">
                <a:solidFill>
                  <a:schemeClr val="bg1"/>
                </a:solidFill>
                <a:latin typeface="+mj-lt"/>
                <a:ea typeface="+mj-ea"/>
                <a:cs typeface="+mj-cs"/>
              </a:rPr>
              <a:t>Wifi</a:t>
            </a:r>
            <a:endParaRPr lang="gl-ES" sz="4400" b="1" dirty="0">
              <a:solidFill>
                <a:schemeClr val="bg1"/>
              </a:solidFill>
              <a:latin typeface="+mj-lt"/>
              <a:ea typeface="+mj-ea"/>
              <a:cs typeface="+mj-cs"/>
            </a:endParaRPr>
          </a:p>
        </p:txBody>
      </p:sp>
      <p:pic>
        <p:nvPicPr>
          <p:cNvPr id="30722" name="Picture 8" descr="ap-125_0_0"/>
          <p:cNvPicPr>
            <a:picLocks noChangeAspect="1" noChangeArrowheads="1"/>
          </p:cNvPicPr>
          <p:nvPr/>
        </p:nvPicPr>
        <p:blipFill>
          <a:blip r:embed="rId2"/>
          <a:srcRect/>
          <a:stretch>
            <a:fillRect/>
          </a:stretch>
        </p:blipFill>
        <p:spPr bwMode="auto">
          <a:xfrm>
            <a:off x="4716463" y="1628775"/>
            <a:ext cx="4086225" cy="4086225"/>
          </a:xfrm>
          <a:prstGeom prst="rect">
            <a:avLst/>
          </a:prstGeom>
          <a:noFill/>
          <a:ln w="9525">
            <a:noFill/>
            <a:miter lim="800000"/>
            <a:headEnd/>
            <a:tailEnd/>
          </a:ln>
        </p:spPr>
      </p:pic>
      <p:sp>
        <p:nvSpPr>
          <p:cNvPr id="4" name="Rectangle 5"/>
          <p:cNvSpPr txBox="1">
            <a:spLocks noChangeArrowheads="1"/>
          </p:cNvSpPr>
          <p:nvPr/>
        </p:nvSpPr>
        <p:spPr>
          <a:xfrm>
            <a:off x="250825" y="1773238"/>
            <a:ext cx="4038600" cy="4349750"/>
          </a:xfrm>
          <a:prstGeom prst="rect">
            <a:avLst/>
          </a:prstGeom>
        </p:spPr>
        <p:txBody>
          <a:bodyPr/>
          <a:lstStyle/>
          <a:p>
            <a:pPr marL="92075" indent="90488" algn="just" eaLnBrk="0" hangingPunct="0">
              <a:lnSpc>
                <a:spcPct val="80000"/>
              </a:lnSpc>
              <a:spcBef>
                <a:spcPct val="20000"/>
              </a:spcBef>
              <a:defRPr/>
            </a:pPr>
            <a:r>
              <a:rPr lang="gl-ES" sz="2400" dirty="0">
                <a:solidFill>
                  <a:schemeClr val="bg1"/>
                </a:solidFill>
                <a:latin typeface="+mn-lt"/>
              </a:rPr>
              <a:t>A xestión e configuración das redes establecerase directamente dende a Consellería de Educación. Estes puntos de acceso son equipos hardware configurados en redes WIFI e que fan de intermediario entre o ordenador e a rede externa. Así mesmo, permitirán aproveitar as vantaxes das redes de alta velocidade e centralas nos docentes e alumnos. </a:t>
            </a:r>
          </a:p>
        </p:txBody>
      </p:sp>
      <p:sp>
        <p:nvSpPr>
          <p:cNvPr id="30724"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descr="rede_wifi_gl"/>
          <p:cNvPicPr>
            <a:picLocks noChangeAspect="1" noChangeArrowheads="1"/>
          </p:cNvPicPr>
          <p:nvPr/>
        </p:nvPicPr>
        <p:blipFill>
          <a:blip r:embed="rId2"/>
          <a:srcRect/>
          <a:stretch>
            <a:fillRect/>
          </a:stretch>
        </p:blipFill>
        <p:spPr bwMode="auto">
          <a:xfrm>
            <a:off x="1331913" y="296863"/>
            <a:ext cx="6408737" cy="6335712"/>
          </a:xfrm>
          <a:prstGeom prst="rect">
            <a:avLst/>
          </a:prstGeom>
          <a:noFill/>
          <a:ln w="9525">
            <a:noFill/>
            <a:miter lim="800000"/>
            <a:headEnd/>
            <a:tailEnd/>
          </a:ln>
        </p:spPr>
      </p:pic>
      <p:sp>
        <p:nvSpPr>
          <p:cNvPr id="31746"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5" descr="Aula Xeral Carro"/>
          <p:cNvSpPr>
            <a:spLocks noChangeAspect="1" noChangeArrowheads="1"/>
          </p:cNvSpPr>
          <p:nvPr/>
        </p:nvSpPr>
        <p:spPr bwMode="auto">
          <a:xfrm>
            <a:off x="1924050" y="1976438"/>
            <a:ext cx="5295900" cy="2905125"/>
          </a:xfrm>
          <a:prstGeom prst="rect">
            <a:avLst/>
          </a:prstGeom>
          <a:noFill/>
          <a:ln w="9525">
            <a:noFill/>
            <a:miter lim="800000"/>
            <a:headEnd/>
            <a:tailEnd/>
          </a:ln>
        </p:spPr>
        <p:txBody>
          <a:bodyPr/>
          <a:lstStyle/>
          <a:p>
            <a:endParaRPr lang="es-ES"/>
          </a:p>
        </p:txBody>
      </p:sp>
      <p:pic>
        <p:nvPicPr>
          <p:cNvPr id="32770" name="Picture 7" descr="Aula Xeral Carro"/>
          <p:cNvPicPr>
            <a:picLocks noChangeAspect="1" noChangeArrowheads="1"/>
          </p:cNvPicPr>
          <p:nvPr/>
        </p:nvPicPr>
        <p:blipFill>
          <a:blip r:embed="rId2"/>
          <a:srcRect/>
          <a:stretch>
            <a:fillRect/>
          </a:stretch>
        </p:blipFill>
        <p:spPr bwMode="auto">
          <a:xfrm>
            <a:off x="449263" y="1250950"/>
            <a:ext cx="8397875" cy="4606925"/>
          </a:xfrm>
          <a:prstGeom prst="rect">
            <a:avLst/>
          </a:prstGeom>
          <a:noFill/>
          <a:ln w="9525">
            <a:noFill/>
            <a:miter lim="800000"/>
            <a:headEnd/>
            <a:tailEnd/>
          </a:ln>
        </p:spPr>
      </p:pic>
      <p:sp>
        <p:nvSpPr>
          <p:cNvPr id="32771"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
        <p:nvSpPr>
          <p:cNvPr id="15363" name="Rectangle 6"/>
          <p:cNvSpPr>
            <a:spLocks/>
          </p:cNvSpPr>
          <p:nvPr/>
        </p:nvSpPr>
        <p:spPr bwMode="auto">
          <a:xfrm>
            <a:off x="2433638" y="2513013"/>
            <a:ext cx="6335712" cy="3629025"/>
          </a:xfrm>
          <a:prstGeom prst="rect">
            <a:avLst/>
          </a:prstGeom>
          <a:noFill/>
          <a:ln w="9525">
            <a:noFill/>
            <a:miter lim="800000"/>
            <a:headEnd/>
            <a:tailEnd/>
          </a:ln>
        </p:spPr>
        <p:txBody>
          <a:bodyPr/>
          <a:lstStyle/>
          <a:p>
            <a:pPr marL="342900" indent="-342900" algn="just">
              <a:spcBef>
                <a:spcPct val="20000"/>
              </a:spcBef>
              <a:buFont typeface="Wingdings" pitchFamily="2" charset="2"/>
              <a:buChar char="q"/>
              <a:defRPr/>
            </a:pPr>
            <a:r>
              <a:rPr lang="gl-ES" sz="3200" dirty="0">
                <a:solidFill>
                  <a:srgbClr val="FFFFCC"/>
                </a:solidFill>
                <a:latin typeface="Calibri" pitchFamily="34" charset="0"/>
              </a:rPr>
              <a:t>Proxecto ABALAR</a:t>
            </a:r>
          </a:p>
          <a:p>
            <a:pPr marL="990600" lvl="1" indent="-533400">
              <a:buFontTx/>
              <a:buAutoNum type="arabicPeriod"/>
              <a:defRPr/>
            </a:pPr>
            <a:r>
              <a:rPr lang="gl-ES" b="1" dirty="0">
                <a:solidFill>
                  <a:srgbClr val="FFFFCC"/>
                </a:solidFill>
              </a:rPr>
              <a:t>Equipamento e Infraestruturas</a:t>
            </a:r>
          </a:p>
          <a:p>
            <a:pPr marL="990600" lvl="1" indent="-533400">
              <a:buFontTx/>
              <a:buAutoNum type="arabicPeriod"/>
              <a:defRPr/>
            </a:pPr>
            <a:r>
              <a:rPr lang="gl-ES" b="1" dirty="0">
                <a:solidFill>
                  <a:srgbClr val="FFFFCC"/>
                </a:solidFill>
              </a:rPr>
              <a:t>Contidos Educativos</a:t>
            </a:r>
          </a:p>
          <a:p>
            <a:pPr marL="990600" lvl="1" indent="-533400">
              <a:buFontTx/>
              <a:buAutoNum type="arabicPeriod"/>
              <a:defRPr/>
            </a:pPr>
            <a:r>
              <a:rPr lang="gl-ES" b="1" dirty="0">
                <a:solidFill>
                  <a:srgbClr val="FFFFCC"/>
                </a:solidFill>
              </a:rPr>
              <a:t>Integración e Participación</a:t>
            </a:r>
          </a:p>
          <a:p>
            <a:pPr marL="990600" lvl="1" indent="-533400">
              <a:buFontTx/>
              <a:buAutoNum type="arabicPeriod"/>
              <a:defRPr/>
            </a:pPr>
            <a:endParaRPr lang="gl-ES" b="1" dirty="0">
              <a:solidFill>
                <a:srgbClr val="FFFFCC"/>
              </a:solidFill>
            </a:endParaRPr>
          </a:p>
          <a:p>
            <a:pPr marL="533400" indent="-533400">
              <a:buFont typeface="Wingdings" pitchFamily="2" charset="2"/>
              <a:buChar char="q"/>
              <a:defRPr/>
            </a:pPr>
            <a:r>
              <a:rPr lang="gl-ES" sz="3200" dirty="0">
                <a:solidFill>
                  <a:srgbClr val="FFFFCC"/>
                </a:solidFill>
                <a:latin typeface="+mj-lt"/>
              </a:rPr>
              <a:t>O Espazo ABALAR</a:t>
            </a:r>
          </a:p>
          <a:p>
            <a:pPr marL="533400" indent="-533400">
              <a:buFont typeface="Wingdings" pitchFamily="2" charset="2"/>
              <a:buChar char="q"/>
              <a:defRPr/>
            </a:pPr>
            <a:endParaRPr lang="gl-ES" sz="3200" dirty="0">
              <a:solidFill>
                <a:srgbClr val="FFFFCC"/>
              </a:solidFill>
              <a:latin typeface="+mj-lt"/>
            </a:endParaRPr>
          </a:p>
          <a:p>
            <a:pPr marL="533400" indent="-533400">
              <a:buFont typeface="Wingdings" pitchFamily="2" charset="2"/>
              <a:buChar char="q"/>
              <a:defRPr/>
            </a:pPr>
            <a:r>
              <a:rPr lang="gl-ES" sz="3200" dirty="0">
                <a:solidFill>
                  <a:srgbClr val="FFFFCC"/>
                </a:solidFill>
                <a:latin typeface="+mj-lt"/>
              </a:rPr>
              <a:t>REDEIRAS</a:t>
            </a:r>
          </a:p>
          <a:p>
            <a:pPr marL="342900" indent="-342900" algn="just">
              <a:spcBef>
                <a:spcPct val="20000"/>
              </a:spcBef>
              <a:buFont typeface="Arial" charset="0"/>
              <a:buChar char="•"/>
              <a:defRPr/>
            </a:pPr>
            <a:endParaRPr lang="gl-ES" sz="3200" dirty="0">
              <a:solidFill>
                <a:srgbClr val="FFFF99"/>
              </a:solidFill>
              <a:latin typeface="Calibri" pitchFamily="34" charset="0"/>
            </a:endParaRPr>
          </a:p>
          <a:p>
            <a:pPr marL="342900" indent="-342900" algn="just">
              <a:spcBef>
                <a:spcPct val="20000"/>
              </a:spcBef>
              <a:buFont typeface="Arial" charset="0"/>
              <a:buChar char="•"/>
              <a:defRPr/>
            </a:pPr>
            <a:endParaRPr lang="gl-ES" sz="2400" dirty="0">
              <a:solidFill>
                <a:srgbClr val="FFFF99"/>
              </a:solidFill>
              <a:latin typeface="Calibri" pitchFamily="34" charset="0"/>
            </a:endParaRPr>
          </a:p>
        </p:txBody>
      </p:sp>
      <p:sp>
        <p:nvSpPr>
          <p:cNvPr id="2" name="Title 1"/>
          <p:cNvSpPr>
            <a:spLocks/>
          </p:cNvSpPr>
          <p:nvPr/>
        </p:nvSpPr>
        <p:spPr bwMode="auto">
          <a:xfrm>
            <a:off x="1060450" y="681038"/>
            <a:ext cx="7786688" cy="1068387"/>
          </a:xfrm>
          <a:prstGeom prst="rect">
            <a:avLst/>
          </a:prstGeom>
          <a:noFill/>
          <a:ln w="9525">
            <a:noFill/>
            <a:miter lim="800000"/>
            <a:headEnd/>
            <a:tailEnd/>
          </a:ln>
          <a:effectLst>
            <a:outerShdw dist="38100" dir="2700000" algn="ctr" rotWithShape="0">
              <a:schemeClr val="tx1">
                <a:alpha val="67999"/>
              </a:schemeClr>
            </a:outerShdw>
          </a:effectLst>
        </p:spPr>
        <p:txBody>
          <a:bodyPr anchor="ctr"/>
          <a:lstStyle/>
          <a:p>
            <a:pPr algn="r">
              <a:defRPr/>
            </a:pPr>
            <a:r>
              <a:rPr lang="gl-ES" sz="6000" b="1">
                <a:solidFill>
                  <a:schemeClr val="bg1"/>
                </a:solidFill>
                <a:effectLst>
                  <a:outerShdw blurRad="38100" dist="38100" dir="2700000" algn="tl">
                    <a:srgbClr val="C0C0C0"/>
                  </a:outerShdw>
                </a:effectLst>
                <a:latin typeface="Calibri" pitchFamily="34" charset="0"/>
              </a:rPr>
              <a:t>FERRAMENTAS INSTITUCIONAIS:</a:t>
            </a:r>
            <a:endParaRPr lang="en-US" sz="6000" b="1">
              <a:solidFill>
                <a:schemeClr val="bg1"/>
              </a:solidFill>
              <a:effectLst>
                <a:outerShdw blurRad="38100" dist="38100" dir="2700000" algn="tl">
                  <a:srgbClr val="C0C0C0"/>
                </a:outerShdw>
              </a:effectLst>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hlinkClick r:id="rId2"/>
          </p:cNvPr>
          <p:cNvSpPr txBox="1">
            <a:spLocks noChangeArrowheads="1"/>
          </p:cNvSpPr>
          <p:nvPr/>
        </p:nvSpPr>
        <p:spPr>
          <a:xfrm>
            <a:off x="449263" y="1901825"/>
            <a:ext cx="8229600" cy="2597150"/>
          </a:xfrm>
          <a:prstGeom prst="rect">
            <a:avLst/>
          </a:prstGeom>
        </p:spPr>
        <p:style>
          <a:lnRef idx="1">
            <a:schemeClr val="accent1"/>
          </a:lnRef>
          <a:fillRef idx="3">
            <a:schemeClr val="accent1"/>
          </a:fillRef>
          <a:effectRef idx="2">
            <a:schemeClr val="accent1"/>
          </a:effectRef>
          <a:fontRef idx="minor">
            <a:schemeClr val="lt1"/>
          </a:fontRef>
        </p:style>
        <p:txBody>
          <a:bodyPr/>
          <a:lstStyle/>
          <a:p>
            <a:pPr algn="ctr" eaLnBrk="0" hangingPunct="0">
              <a:defRPr/>
            </a:pPr>
            <a:endParaRPr lang="gl-ES" sz="4400" b="1">
              <a:solidFill>
                <a:schemeClr val="bg1"/>
              </a:solidFill>
            </a:endParaRPr>
          </a:p>
          <a:p>
            <a:pPr algn="ctr" eaLnBrk="0" hangingPunct="0">
              <a:defRPr/>
            </a:pPr>
            <a:r>
              <a:rPr lang="gl-ES" sz="4400" b="1">
                <a:solidFill>
                  <a:schemeClr val="bg1"/>
                </a:solidFill>
              </a:rPr>
              <a:t>Listado de software</a:t>
            </a:r>
          </a:p>
          <a:p>
            <a:pPr algn="ctr" eaLnBrk="0" hangingPunct="0">
              <a:defRPr/>
            </a:pPr>
            <a:r>
              <a:rPr lang="gl-ES" sz="4400" b="1">
                <a:solidFill>
                  <a:schemeClr val="bg1"/>
                </a:solidFill>
              </a:rPr>
              <a:t>dos equipos:</a:t>
            </a:r>
          </a:p>
        </p:txBody>
      </p:sp>
      <p:sp>
        <p:nvSpPr>
          <p:cNvPr id="33794"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274638"/>
            <a:ext cx="8229600" cy="86836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gl-ES" sz="4400" dirty="0">
                <a:solidFill>
                  <a:schemeClr val="bg1"/>
                </a:solidFill>
              </a:rPr>
              <a:t>PROXECTO ABALAR:</a:t>
            </a:r>
          </a:p>
        </p:txBody>
      </p:sp>
      <p:sp>
        <p:nvSpPr>
          <p:cNvPr id="34818" name="Text Box 5"/>
          <p:cNvSpPr txBox="1">
            <a:spLocks noChangeArrowheads="1"/>
          </p:cNvSpPr>
          <p:nvPr/>
        </p:nvSpPr>
        <p:spPr bwMode="auto">
          <a:xfrm>
            <a:off x="1042988" y="1773238"/>
            <a:ext cx="5545137" cy="366712"/>
          </a:xfrm>
          <a:prstGeom prst="rect">
            <a:avLst/>
          </a:prstGeom>
          <a:noFill/>
          <a:ln w="9525">
            <a:noFill/>
            <a:miter lim="800000"/>
            <a:headEnd/>
            <a:tailEnd/>
          </a:ln>
        </p:spPr>
        <p:txBody>
          <a:bodyPr>
            <a:spAutoFit/>
          </a:bodyPr>
          <a:lstStyle/>
          <a:p>
            <a:pPr marL="342900" indent="-342900">
              <a:spcBef>
                <a:spcPct val="50000"/>
              </a:spcBef>
              <a:buFontTx/>
              <a:buAutoNum type="arabicPeriod" startAt="2"/>
            </a:pPr>
            <a:r>
              <a:rPr lang="gl-ES" b="1"/>
              <a:t>Contidos Educativos:</a:t>
            </a:r>
          </a:p>
        </p:txBody>
      </p:sp>
      <p:sp>
        <p:nvSpPr>
          <p:cNvPr id="34819" name="Text Box 6"/>
          <p:cNvSpPr txBox="1">
            <a:spLocks noChangeArrowheads="1"/>
          </p:cNvSpPr>
          <p:nvPr/>
        </p:nvSpPr>
        <p:spPr bwMode="auto">
          <a:xfrm>
            <a:off x="684213" y="2349500"/>
            <a:ext cx="7632700" cy="3662363"/>
          </a:xfrm>
          <a:prstGeom prst="rect">
            <a:avLst/>
          </a:prstGeom>
          <a:noFill/>
          <a:ln w="9525">
            <a:noFill/>
            <a:miter lim="800000"/>
            <a:headEnd/>
            <a:tailEnd/>
          </a:ln>
        </p:spPr>
        <p:txBody>
          <a:bodyPr>
            <a:spAutoFit/>
          </a:bodyPr>
          <a:lstStyle/>
          <a:p>
            <a:pPr algn="just"/>
            <a:r>
              <a:rPr lang="gl-ES">
                <a:solidFill>
                  <a:schemeClr val="bg1"/>
                </a:solidFill>
              </a:rPr>
              <a:t>Como elemento fundamental do</a:t>
            </a:r>
            <a:r>
              <a:rPr lang="gl-ES" b="1">
                <a:solidFill>
                  <a:schemeClr val="bg1"/>
                </a:solidFill>
              </a:rPr>
              <a:t> novo modelo educativo </a:t>
            </a:r>
            <a:r>
              <a:rPr lang="gl-ES">
                <a:solidFill>
                  <a:schemeClr val="bg1"/>
                </a:solidFill>
              </a:rPr>
              <a:t>que expón o Proxecto Abalar , estase a dotar ao profesorado, así como ao resto da comunidade educativa de contidos e recursos educativos dixitais.</a:t>
            </a:r>
          </a:p>
          <a:p>
            <a:pPr algn="just"/>
            <a:r>
              <a:rPr lang="gl-ES">
                <a:solidFill>
                  <a:schemeClr val="bg1"/>
                </a:solidFill>
              </a:rPr>
              <a:t>Facilitando o desenvolvemento de </a:t>
            </a:r>
            <a:r>
              <a:rPr lang="gl-ES" b="1">
                <a:solidFill>
                  <a:schemeClr val="bg1"/>
                </a:solidFill>
              </a:rPr>
              <a:t>novos modelos pedagóxicos </a:t>
            </a:r>
            <a:r>
              <a:rPr lang="gl-ES">
                <a:solidFill>
                  <a:schemeClr val="bg1"/>
                </a:solidFill>
              </a:rPr>
              <a:t>e a incorporación dos </a:t>
            </a:r>
            <a:r>
              <a:rPr lang="gl-ES" b="1">
                <a:solidFill>
                  <a:schemeClr val="bg1"/>
                </a:solidFill>
              </a:rPr>
              <a:t>últimos avances tecnolóxicos</a:t>
            </a:r>
            <a:r>
              <a:rPr lang="gl-ES">
                <a:solidFill>
                  <a:schemeClr val="bg1"/>
                </a:solidFill>
              </a:rPr>
              <a:t> na educación. </a:t>
            </a:r>
          </a:p>
          <a:p>
            <a:pPr algn="just"/>
            <a:r>
              <a:rPr lang="gl-ES">
                <a:solidFill>
                  <a:schemeClr val="bg1"/>
                </a:solidFill>
              </a:rPr>
              <a:t>Aproveitando a</a:t>
            </a:r>
            <a:r>
              <a:rPr lang="gl-ES" b="1">
                <a:solidFill>
                  <a:schemeClr val="bg1"/>
                </a:solidFill>
              </a:rPr>
              <a:t>s mellores prácticas</a:t>
            </a:r>
            <a:r>
              <a:rPr lang="gl-ES">
                <a:solidFill>
                  <a:schemeClr val="bg1"/>
                </a:solidFill>
              </a:rPr>
              <a:t> desenvolvidas nos centros máis avanzados, pondo en valor todo o traballo e coñecemento do profesorado galego. </a:t>
            </a:r>
          </a:p>
          <a:p>
            <a:pPr algn="just"/>
            <a:r>
              <a:rPr lang="gl-ES">
                <a:solidFill>
                  <a:schemeClr val="bg1"/>
                </a:solidFill>
              </a:rPr>
              <a:t>Fomentando o </a:t>
            </a:r>
            <a:r>
              <a:rPr lang="gl-ES" b="1">
                <a:solidFill>
                  <a:schemeClr val="bg1"/>
                </a:solidFill>
              </a:rPr>
              <a:t>espírito colaborativo e participativo</a:t>
            </a:r>
            <a:r>
              <a:rPr lang="gl-ES">
                <a:solidFill>
                  <a:schemeClr val="bg1"/>
                </a:solidFill>
              </a:rPr>
              <a:t> dos docentes para establecer unha comunidade de desenvolvemento de contidos propios. </a:t>
            </a:r>
          </a:p>
          <a:p>
            <a:pPr algn="just"/>
            <a:r>
              <a:rPr lang="gl-ES">
                <a:solidFill>
                  <a:schemeClr val="bg1"/>
                </a:solidFill>
              </a:rPr>
              <a:t>Pondo en marcha un </a:t>
            </a:r>
            <a:r>
              <a:rPr lang="gl-ES" b="1">
                <a:solidFill>
                  <a:schemeClr val="bg1"/>
                </a:solidFill>
              </a:rPr>
              <a:t>repositorio de información </a:t>
            </a:r>
            <a:r>
              <a:rPr lang="gl-ES">
                <a:solidFill>
                  <a:schemeClr val="bg1"/>
                </a:solidFill>
              </a:rPr>
              <a:t>que se alimentará con contidos internos e externos á Xunta de Galicia, tanto públicos como privados e totalmente integrados no espazoAbalar. </a:t>
            </a:r>
          </a:p>
        </p:txBody>
      </p:sp>
      <p:sp>
        <p:nvSpPr>
          <p:cNvPr id="34820"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6" descr="342976b8671ffe40a3be382fba975644"/>
          <p:cNvPicPr>
            <a:picLocks noChangeAspect="1" noChangeArrowheads="1"/>
          </p:cNvPicPr>
          <p:nvPr/>
        </p:nvPicPr>
        <p:blipFill>
          <a:blip r:embed="rId2"/>
          <a:srcRect/>
          <a:stretch>
            <a:fillRect/>
          </a:stretch>
        </p:blipFill>
        <p:spPr bwMode="auto">
          <a:xfrm>
            <a:off x="971550" y="3500438"/>
            <a:ext cx="6877050" cy="1981200"/>
          </a:xfrm>
          <a:prstGeom prst="rect">
            <a:avLst/>
          </a:prstGeom>
          <a:noFill/>
          <a:ln w="9525">
            <a:noFill/>
            <a:miter lim="800000"/>
            <a:headEnd/>
            <a:tailEnd/>
          </a:ln>
        </p:spPr>
      </p:pic>
      <p:sp>
        <p:nvSpPr>
          <p:cNvPr id="35842" name="Text Box 4"/>
          <p:cNvSpPr txBox="1">
            <a:spLocks noChangeArrowheads="1"/>
          </p:cNvSpPr>
          <p:nvPr/>
        </p:nvSpPr>
        <p:spPr bwMode="auto">
          <a:xfrm>
            <a:off x="900113" y="908050"/>
            <a:ext cx="7127875" cy="2289175"/>
          </a:xfrm>
          <a:prstGeom prst="rect">
            <a:avLst/>
          </a:prstGeom>
          <a:noFill/>
          <a:ln w="9525">
            <a:noFill/>
            <a:miter lim="800000"/>
            <a:headEnd/>
            <a:tailEnd/>
          </a:ln>
        </p:spPr>
        <p:txBody>
          <a:bodyPr>
            <a:spAutoFit/>
          </a:bodyPr>
          <a:lstStyle/>
          <a:p>
            <a:pPr algn="just"/>
            <a:r>
              <a:rPr lang="gl-ES">
                <a:solidFill>
                  <a:schemeClr val="bg1"/>
                </a:solidFill>
              </a:rPr>
              <a:t>A</a:t>
            </a:r>
            <a:r>
              <a:rPr lang="gl-ES" b="1">
                <a:solidFill>
                  <a:schemeClr val="bg1"/>
                </a:solidFill>
              </a:rPr>
              <a:t> plataforma de recursos educativos</a:t>
            </a:r>
            <a:r>
              <a:rPr lang="gl-ES">
                <a:solidFill>
                  <a:schemeClr val="bg1"/>
                </a:solidFill>
              </a:rPr>
              <a:t> consta, entre outras, dunha aplicación en contorno web, instalada na rede local de centro educativo.</a:t>
            </a:r>
          </a:p>
          <a:p>
            <a:pPr algn="just"/>
            <a:r>
              <a:rPr lang="gl-ES">
                <a:solidFill>
                  <a:schemeClr val="bg1"/>
                </a:solidFill>
              </a:rPr>
              <a:t>Esta plataforma permite ao profesorado </a:t>
            </a:r>
            <a:r>
              <a:rPr lang="gl-ES" b="1">
                <a:solidFill>
                  <a:schemeClr val="bg1"/>
                </a:solidFill>
              </a:rPr>
              <a:t>introducir e catalogar materiais educativos dixitais.</a:t>
            </a:r>
            <a:r>
              <a:rPr lang="gl-ES">
                <a:solidFill>
                  <a:schemeClr val="bg1"/>
                </a:solidFill>
              </a:rPr>
              <a:t> Cada usuario ten a opción de </a:t>
            </a:r>
            <a:r>
              <a:rPr lang="gl-ES" b="1">
                <a:solidFill>
                  <a:schemeClr val="bg1"/>
                </a:solidFill>
              </a:rPr>
              <a:t>personalizar a súa carteira de recursos</a:t>
            </a:r>
            <a:r>
              <a:rPr lang="gl-ES">
                <a:solidFill>
                  <a:schemeClr val="bg1"/>
                </a:solidFill>
              </a:rPr>
              <a:t> con materiais do servidor ou de producción propia e compartir o que considere de interese para a súa comunidade educativa.</a:t>
            </a:r>
          </a:p>
        </p:txBody>
      </p:sp>
      <p:sp>
        <p:nvSpPr>
          <p:cNvPr id="35843"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p:cNvSpPr txBox="1">
            <a:spLocks noChangeArrowheads="1"/>
          </p:cNvSpPr>
          <p:nvPr/>
        </p:nvSpPr>
        <p:spPr bwMode="auto">
          <a:xfrm>
            <a:off x="1066800" y="1143000"/>
            <a:ext cx="7488238" cy="2289175"/>
          </a:xfrm>
          <a:prstGeom prst="rect">
            <a:avLst/>
          </a:prstGeom>
          <a:noFill/>
          <a:ln w="9525">
            <a:noFill/>
            <a:miter lim="800000"/>
            <a:headEnd/>
            <a:tailEnd/>
          </a:ln>
        </p:spPr>
        <p:txBody>
          <a:bodyPr>
            <a:spAutoFit/>
          </a:bodyPr>
          <a:lstStyle/>
          <a:p>
            <a:pPr algn="just"/>
            <a:r>
              <a:rPr lang="gl-ES">
                <a:solidFill>
                  <a:schemeClr val="bg1"/>
                </a:solidFill>
              </a:rPr>
              <a:t>Os recursos aloxados no servidor están deseñados para que </a:t>
            </a:r>
            <a:r>
              <a:rPr lang="gl-ES" b="1">
                <a:solidFill>
                  <a:schemeClr val="bg1"/>
                </a:solidFill>
              </a:rPr>
              <a:t>o alumno participe na súa aprendizaxe </a:t>
            </a:r>
            <a:r>
              <a:rPr lang="gl-ES">
                <a:solidFill>
                  <a:schemeClr val="bg1"/>
                </a:solidFill>
              </a:rPr>
              <a:t>utilizando o ordenador ou a pizarra dixital. Funcionan directamente nos equipos do alumnado a través da Intranet. Pódese </a:t>
            </a:r>
            <a:r>
              <a:rPr lang="gl-ES" b="1">
                <a:solidFill>
                  <a:schemeClr val="bg1"/>
                </a:solidFill>
              </a:rPr>
              <a:t>facer a busca</a:t>
            </a:r>
            <a:r>
              <a:rPr lang="gl-ES">
                <a:solidFill>
                  <a:schemeClr val="bg1"/>
                </a:solidFill>
              </a:rPr>
              <a:t> tendendo a múltiples criterios: ensinanza, nivel educativo, materia, tipo de recurso, tipo de licenza, idioma, palabras clave...</a:t>
            </a:r>
          </a:p>
          <a:p>
            <a:pPr algn="just"/>
            <a:r>
              <a:rPr lang="gl-ES">
                <a:solidFill>
                  <a:schemeClr val="bg1"/>
                </a:solidFill>
              </a:rPr>
              <a:t>Estes recursos teñen a vantaxe de ser </a:t>
            </a:r>
            <a:r>
              <a:rPr lang="gl-ES" b="1">
                <a:solidFill>
                  <a:schemeClr val="bg1"/>
                </a:solidFill>
              </a:rPr>
              <a:t>aproveitables no tempo </a:t>
            </a:r>
            <a:r>
              <a:rPr lang="gl-ES">
                <a:solidFill>
                  <a:schemeClr val="bg1"/>
                </a:solidFill>
              </a:rPr>
              <a:t>xa que non están condicionados pola ferramenta necesaria para o seu uso.</a:t>
            </a:r>
          </a:p>
        </p:txBody>
      </p:sp>
      <p:pic>
        <p:nvPicPr>
          <p:cNvPr id="36866" name="Picture 7" descr="cf302d95c1cb9cf4a1c68700ab7b5368"/>
          <p:cNvPicPr>
            <a:picLocks noChangeAspect="1" noChangeArrowheads="1"/>
          </p:cNvPicPr>
          <p:nvPr/>
        </p:nvPicPr>
        <p:blipFill>
          <a:blip r:embed="rId2"/>
          <a:srcRect/>
          <a:stretch>
            <a:fillRect/>
          </a:stretch>
        </p:blipFill>
        <p:spPr bwMode="auto">
          <a:xfrm>
            <a:off x="2895600" y="3733800"/>
            <a:ext cx="3192463" cy="1406525"/>
          </a:xfrm>
          <a:prstGeom prst="rect">
            <a:avLst/>
          </a:prstGeom>
          <a:noFill/>
          <a:ln w="9525">
            <a:noFill/>
            <a:miter lim="800000"/>
            <a:headEnd/>
            <a:tailEnd/>
          </a:ln>
        </p:spPr>
      </p:pic>
      <p:sp>
        <p:nvSpPr>
          <p:cNvPr id="36867" name="Text Box 5"/>
          <p:cNvSpPr txBox="1">
            <a:spLocks noChangeArrowheads="1"/>
          </p:cNvSpPr>
          <p:nvPr/>
        </p:nvSpPr>
        <p:spPr bwMode="auto">
          <a:xfrm>
            <a:off x="914400" y="5257800"/>
            <a:ext cx="7561263" cy="915988"/>
          </a:xfrm>
          <a:prstGeom prst="rect">
            <a:avLst/>
          </a:prstGeom>
          <a:noFill/>
          <a:ln w="9525">
            <a:noFill/>
            <a:miter lim="800000"/>
            <a:headEnd/>
            <a:tailEnd/>
          </a:ln>
        </p:spPr>
        <p:txBody>
          <a:bodyPr>
            <a:spAutoFit/>
          </a:bodyPr>
          <a:lstStyle/>
          <a:p>
            <a:pPr algn="just"/>
            <a:r>
              <a:rPr lang="gl-ES">
                <a:solidFill>
                  <a:schemeClr val="bg1"/>
                </a:solidFill>
              </a:rPr>
              <a:t>Os recursos son de</a:t>
            </a:r>
            <a:r>
              <a:rPr lang="gl-ES" b="1">
                <a:solidFill>
                  <a:schemeClr val="bg1"/>
                </a:solidFill>
              </a:rPr>
              <a:t> uso libre ou con licenzas Creative Commons</a:t>
            </a:r>
            <a:r>
              <a:rPr lang="gl-ES">
                <a:solidFill>
                  <a:schemeClr val="bg1"/>
                </a:solidFill>
              </a:rPr>
              <a:t> para utilizar no traballo co alumnado e proxectos didácticos ou educativos.</a:t>
            </a:r>
          </a:p>
        </p:txBody>
      </p:sp>
      <p:sp>
        <p:nvSpPr>
          <p:cNvPr id="36868"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274638"/>
            <a:ext cx="8229600" cy="86836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gl-ES" sz="4400" dirty="0">
                <a:solidFill>
                  <a:schemeClr val="bg1"/>
                </a:solidFill>
              </a:rPr>
              <a:t>PROXECTO ABALAR:</a:t>
            </a:r>
          </a:p>
        </p:txBody>
      </p:sp>
      <p:sp>
        <p:nvSpPr>
          <p:cNvPr id="37890" name="Text Box 6"/>
          <p:cNvSpPr txBox="1">
            <a:spLocks noChangeArrowheads="1"/>
          </p:cNvSpPr>
          <p:nvPr/>
        </p:nvSpPr>
        <p:spPr bwMode="auto">
          <a:xfrm>
            <a:off x="1042988" y="1412875"/>
            <a:ext cx="5545137" cy="366713"/>
          </a:xfrm>
          <a:prstGeom prst="rect">
            <a:avLst/>
          </a:prstGeom>
          <a:noFill/>
          <a:ln w="9525">
            <a:noFill/>
            <a:miter lim="800000"/>
            <a:headEnd/>
            <a:tailEnd/>
          </a:ln>
        </p:spPr>
        <p:txBody>
          <a:bodyPr>
            <a:spAutoFit/>
          </a:bodyPr>
          <a:lstStyle/>
          <a:p>
            <a:pPr marL="342900" indent="-342900">
              <a:spcBef>
                <a:spcPct val="50000"/>
              </a:spcBef>
              <a:buFontTx/>
              <a:buAutoNum type="arabicPeriod" startAt="3"/>
            </a:pPr>
            <a:r>
              <a:rPr lang="gl-ES" b="1"/>
              <a:t>Integración e Participación:</a:t>
            </a:r>
          </a:p>
        </p:txBody>
      </p:sp>
      <p:sp>
        <p:nvSpPr>
          <p:cNvPr id="37891" name="Text Box 7"/>
          <p:cNvSpPr txBox="1">
            <a:spLocks noChangeArrowheads="1"/>
          </p:cNvSpPr>
          <p:nvPr/>
        </p:nvSpPr>
        <p:spPr bwMode="auto">
          <a:xfrm>
            <a:off x="468313" y="2205038"/>
            <a:ext cx="5256212" cy="3662362"/>
          </a:xfrm>
          <a:prstGeom prst="rect">
            <a:avLst/>
          </a:prstGeom>
          <a:noFill/>
          <a:ln w="9525">
            <a:noFill/>
            <a:miter lim="800000"/>
            <a:headEnd/>
            <a:tailEnd/>
          </a:ln>
        </p:spPr>
        <p:txBody>
          <a:bodyPr>
            <a:spAutoFit/>
          </a:bodyPr>
          <a:lstStyle/>
          <a:p>
            <a:pPr algn="just"/>
            <a:r>
              <a:rPr lang="gl-ES">
                <a:solidFill>
                  <a:schemeClr val="bg1"/>
                </a:solidFill>
              </a:rPr>
              <a:t>O Proxecto Abalar dispón dun </a:t>
            </a:r>
            <a:r>
              <a:rPr lang="gl-ES" b="1">
                <a:solidFill>
                  <a:schemeClr val="bg1"/>
                </a:solidFill>
              </a:rPr>
              <a:t>portal propio</a:t>
            </a:r>
            <a:r>
              <a:rPr lang="gl-ES">
                <a:solidFill>
                  <a:schemeClr val="bg1"/>
                </a:solidFill>
              </a:rPr>
              <a:t>, "</a:t>
            </a:r>
            <a:r>
              <a:rPr lang="gl-ES">
                <a:solidFill>
                  <a:schemeClr val="bg1"/>
                </a:solidFill>
                <a:hlinkClick r:id="rId2"/>
              </a:rPr>
              <a:t>espazoAbalar</a:t>
            </a:r>
            <a:r>
              <a:rPr lang="gl-ES">
                <a:solidFill>
                  <a:schemeClr val="bg1"/>
                </a:solidFill>
              </a:rPr>
              <a:t>", que é o referente dos servizos educativos en Galicia para toda a comunidade:</a:t>
            </a:r>
          </a:p>
          <a:p>
            <a:pPr algn="just"/>
            <a:r>
              <a:rPr lang="gl-ES" b="1">
                <a:solidFill>
                  <a:schemeClr val="bg1"/>
                </a:solidFill>
              </a:rPr>
              <a:t>Achegando a educación</a:t>
            </a:r>
            <a:r>
              <a:rPr lang="gl-ES">
                <a:solidFill>
                  <a:schemeClr val="bg1"/>
                </a:solidFill>
              </a:rPr>
              <a:t> aos cidadáns e involucrando ás familias na educación dos fillos. </a:t>
            </a:r>
          </a:p>
          <a:p>
            <a:pPr algn="just"/>
            <a:r>
              <a:rPr lang="gl-ES" b="1">
                <a:solidFill>
                  <a:schemeClr val="bg1"/>
                </a:solidFill>
              </a:rPr>
              <a:t>Promovendo o desenvolvemento das TIC</a:t>
            </a:r>
            <a:r>
              <a:rPr lang="gl-ES">
                <a:solidFill>
                  <a:schemeClr val="bg1"/>
                </a:solidFill>
              </a:rPr>
              <a:t> no ámbito educativo, convidando á participación e motivación do alumnado e loitando contra o fracaso escolar. </a:t>
            </a:r>
          </a:p>
          <a:p>
            <a:pPr algn="just"/>
            <a:r>
              <a:rPr lang="gl-ES" b="1">
                <a:solidFill>
                  <a:schemeClr val="bg1"/>
                </a:solidFill>
              </a:rPr>
              <a:t>Fomentando a participación colaborativa</a:t>
            </a:r>
            <a:r>
              <a:rPr lang="gl-ES">
                <a:solidFill>
                  <a:schemeClr val="bg1"/>
                </a:solidFill>
              </a:rPr>
              <a:t> dos centros e da comunidade docente, incorporando como peza fundamental o Repositorio de Contidos Educativos de Galicia. </a:t>
            </a:r>
          </a:p>
        </p:txBody>
      </p:sp>
      <p:pic>
        <p:nvPicPr>
          <p:cNvPr id="37892" name="Picture 9" descr="30110608jdas4812_0"/>
          <p:cNvPicPr>
            <a:picLocks noChangeAspect="1" noChangeArrowheads="1"/>
          </p:cNvPicPr>
          <p:nvPr/>
        </p:nvPicPr>
        <p:blipFill>
          <a:blip r:embed="rId3"/>
          <a:srcRect/>
          <a:stretch>
            <a:fillRect/>
          </a:stretch>
        </p:blipFill>
        <p:spPr bwMode="auto">
          <a:xfrm>
            <a:off x="6084888" y="2924175"/>
            <a:ext cx="2663825" cy="2057400"/>
          </a:xfrm>
          <a:prstGeom prst="rect">
            <a:avLst/>
          </a:prstGeom>
          <a:noFill/>
          <a:ln w="9525">
            <a:noFill/>
            <a:miter lim="800000"/>
            <a:headEnd/>
            <a:tailEnd/>
          </a:ln>
        </p:spPr>
      </p:pic>
      <p:sp>
        <p:nvSpPr>
          <p:cNvPr id="37893"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4"/>
          <p:cNvSpPr txBox="1">
            <a:spLocks noChangeArrowheads="1"/>
          </p:cNvSpPr>
          <p:nvPr/>
        </p:nvSpPr>
        <p:spPr bwMode="auto">
          <a:xfrm>
            <a:off x="449263" y="1597025"/>
            <a:ext cx="5329237" cy="4486275"/>
          </a:xfrm>
          <a:prstGeom prst="rect">
            <a:avLst/>
          </a:prstGeom>
          <a:noFill/>
          <a:ln w="9525">
            <a:noFill/>
            <a:miter lim="800000"/>
            <a:headEnd/>
            <a:tailEnd/>
          </a:ln>
        </p:spPr>
        <p:txBody>
          <a:bodyPr>
            <a:spAutoFit/>
          </a:bodyPr>
          <a:lstStyle/>
          <a:p>
            <a:pPr algn="just"/>
            <a:r>
              <a:rPr lang="gl-ES">
                <a:solidFill>
                  <a:schemeClr val="bg1"/>
                </a:solidFill>
              </a:rPr>
              <a:t>O espazoAbalar proporciona:</a:t>
            </a:r>
          </a:p>
          <a:p>
            <a:pPr algn="just"/>
            <a:endParaRPr lang="gl-ES" b="1">
              <a:solidFill>
                <a:schemeClr val="bg1"/>
              </a:solidFill>
            </a:endParaRPr>
          </a:p>
          <a:p>
            <a:pPr algn="just"/>
            <a:r>
              <a:rPr lang="gl-ES" b="1">
                <a:solidFill>
                  <a:schemeClr val="bg1"/>
                </a:solidFill>
              </a:rPr>
              <a:t>Ás familias:</a:t>
            </a:r>
            <a:r>
              <a:rPr lang="gl-ES">
                <a:solidFill>
                  <a:schemeClr val="bg1"/>
                </a:solidFill>
              </a:rPr>
              <a:t> </a:t>
            </a:r>
          </a:p>
          <a:p>
            <a:pPr algn="just"/>
            <a:r>
              <a:rPr lang="gl-ES">
                <a:solidFill>
                  <a:schemeClr val="bg1"/>
                </a:solidFill>
              </a:rPr>
              <a:t>Información directa do absentismo e seguimento académico dos fillos. </a:t>
            </a:r>
          </a:p>
          <a:p>
            <a:pPr algn="just"/>
            <a:r>
              <a:rPr lang="gl-ES">
                <a:solidFill>
                  <a:schemeClr val="bg1"/>
                </a:solidFill>
              </a:rPr>
              <a:t>Comunicación directa e multicanle co profesorado e titores:  Solicitude de citas de titoría, xustificación de faltas de asistencia, consulta de incidencias e avisos. </a:t>
            </a:r>
          </a:p>
          <a:p>
            <a:pPr algn="just"/>
            <a:r>
              <a:rPr lang="gl-ES">
                <a:solidFill>
                  <a:schemeClr val="bg1"/>
                </a:solidFill>
              </a:rPr>
              <a:t> </a:t>
            </a:r>
          </a:p>
          <a:p>
            <a:pPr algn="just"/>
            <a:r>
              <a:rPr lang="gl-ES" b="1">
                <a:solidFill>
                  <a:schemeClr val="bg1"/>
                </a:solidFill>
              </a:rPr>
              <a:t>Aos profesores:</a:t>
            </a:r>
            <a:endParaRPr lang="gl-ES">
              <a:solidFill>
                <a:schemeClr val="bg1"/>
              </a:solidFill>
            </a:endParaRPr>
          </a:p>
          <a:p>
            <a:pPr algn="just"/>
            <a:r>
              <a:rPr lang="gl-ES">
                <a:solidFill>
                  <a:schemeClr val="bg1"/>
                </a:solidFill>
              </a:rPr>
              <a:t>Facilita novas canles de comunicación entre pais, profesores e a dirección do centro: Xestión de citas de titoría, avisos, incidencias e notificacións. </a:t>
            </a:r>
          </a:p>
          <a:p>
            <a:pPr algn="just"/>
            <a:r>
              <a:rPr lang="gl-ES">
                <a:solidFill>
                  <a:schemeClr val="bg1"/>
                </a:solidFill>
              </a:rPr>
              <a:t>Permite a consulta de información persoal e de ligazóns. </a:t>
            </a:r>
          </a:p>
        </p:txBody>
      </p:sp>
      <p:pic>
        <p:nvPicPr>
          <p:cNvPr id="38914" name="Picture 6" descr="b46657d7bc6a9a8f10e55b955e178dae"/>
          <p:cNvPicPr>
            <a:picLocks noChangeAspect="1" noChangeArrowheads="1"/>
          </p:cNvPicPr>
          <p:nvPr/>
        </p:nvPicPr>
        <p:blipFill>
          <a:blip r:embed="rId2"/>
          <a:srcRect/>
          <a:stretch>
            <a:fillRect/>
          </a:stretch>
        </p:blipFill>
        <p:spPr bwMode="auto">
          <a:xfrm>
            <a:off x="5943600" y="2514600"/>
            <a:ext cx="2743200" cy="2371725"/>
          </a:xfrm>
          <a:prstGeom prst="rect">
            <a:avLst/>
          </a:prstGeom>
          <a:noFill/>
          <a:ln w="9525">
            <a:noFill/>
            <a:miter lim="800000"/>
            <a:headEnd/>
            <a:tailEnd/>
          </a:ln>
        </p:spPr>
      </p:pic>
      <p:sp>
        <p:nvSpPr>
          <p:cNvPr id="38915"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4"/>
          <p:cNvSpPr txBox="1">
            <a:spLocks noChangeArrowheads="1"/>
          </p:cNvSpPr>
          <p:nvPr/>
        </p:nvSpPr>
        <p:spPr bwMode="auto">
          <a:xfrm>
            <a:off x="1365250" y="2206625"/>
            <a:ext cx="6870700" cy="3113088"/>
          </a:xfrm>
          <a:prstGeom prst="rect">
            <a:avLst/>
          </a:prstGeom>
          <a:noFill/>
          <a:ln w="9525">
            <a:noFill/>
            <a:miter lim="800000"/>
            <a:headEnd/>
            <a:tailEnd/>
          </a:ln>
        </p:spPr>
        <p:txBody>
          <a:bodyPr>
            <a:spAutoFit/>
          </a:bodyPr>
          <a:lstStyle/>
          <a:p>
            <a:pPr algn="just"/>
            <a:r>
              <a:rPr lang="gl-ES" b="1">
                <a:solidFill>
                  <a:schemeClr val="bg1"/>
                </a:solidFill>
              </a:rPr>
              <a:t>Aos centros:</a:t>
            </a:r>
            <a:endParaRPr lang="gl-ES">
              <a:solidFill>
                <a:schemeClr val="bg1"/>
              </a:solidFill>
            </a:endParaRPr>
          </a:p>
          <a:p>
            <a:pPr algn="just"/>
            <a:r>
              <a:rPr lang="gl-ES">
                <a:solidFill>
                  <a:schemeClr val="bg1"/>
                </a:solidFill>
              </a:rPr>
              <a:t>Dispón de un taboeiro virtual que permite manter informada a toda a comunidade educativa. </a:t>
            </a:r>
          </a:p>
          <a:p>
            <a:pPr algn="just"/>
            <a:r>
              <a:rPr lang="gl-ES">
                <a:solidFill>
                  <a:schemeClr val="bg1"/>
                </a:solidFill>
              </a:rPr>
              <a:t>Comunicación directa cos responsables e profesorado por medio de avisos a colectivos e a grupos. </a:t>
            </a:r>
          </a:p>
          <a:p>
            <a:pPr algn="just"/>
            <a:r>
              <a:rPr lang="gl-ES">
                <a:solidFill>
                  <a:schemeClr val="bg1"/>
                </a:solidFill>
              </a:rPr>
              <a:t> </a:t>
            </a:r>
          </a:p>
          <a:p>
            <a:pPr algn="just"/>
            <a:r>
              <a:rPr lang="gl-ES" b="1">
                <a:solidFill>
                  <a:schemeClr val="bg1"/>
                </a:solidFill>
              </a:rPr>
              <a:t>A toda a comunidade educativa: familias, profesores, centros e  alumnos:</a:t>
            </a:r>
            <a:endParaRPr lang="gl-ES">
              <a:solidFill>
                <a:schemeClr val="bg1"/>
              </a:solidFill>
            </a:endParaRPr>
          </a:p>
          <a:p>
            <a:pPr algn="just"/>
            <a:r>
              <a:rPr lang="gl-ES">
                <a:solidFill>
                  <a:schemeClr val="bg1"/>
                </a:solidFill>
              </a:rPr>
              <a:t>Ferramentas e mecanismos para o acceso aos materiais, e recursos para a actividade escolar no centro educativo dixital por medio do </a:t>
            </a:r>
            <a:r>
              <a:rPr lang="gl-ES">
                <a:solidFill>
                  <a:schemeClr val="bg1"/>
                </a:solidFill>
                <a:hlinkClick r:id="rId2"/>
              </a:rPr>
              <a:t>repositorio</a:t>
            </a:r>
            <a:r>
              <a:rPr lang="gl-ES">
                <a:solidFill>
                  <a:schemeClr val="bg1"/>
                </a:solidFill>
              </a:rPr>
              <a:t> de contidos dixitais. </a:t>
            </a:r>
          </a:p>
        </p:txBody>
      </p:sp>
      <p:sp>
        <p:nvSpPr>
          <p:cNvPr id="39938"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5"/>
          <p:cNvSpPr txBox="1">
            <a:spLocks noChangeArrowheads="1"/>
          </p:cNvSpPr>
          <p:nvPr/>
        </p:nvSpPr>
        <p:spPr bwMode="auto">
          <a:xfrm>
            <a:off x="762000" y="2362200"/>
            <a:ext cx="7848600" cy="1917700"/>
          </a:xfrm>
          <a:prstGeom prst="rect">
            <a:avLst/>
          </a:prstGeom>
          <a:noFill/>
          <a:ln w="9525">
            <a:noFill/>
            <a:miter lim="800000"/>
            <a:headEnd/>
            <a:tailEnd/>
          </a:ln>
        </p:spPr>
        <p:txBody>
          <a:bodyPr>
            <a:spAutoFit/>
          </a:bodyPr>
          <a:lstStyle/>
          <a:p>
            <a:pPr algn="just"/>
            <a:r>
              <a:rPr lang="gl-ES" sz="2400">
                <a:solidFill>
                  <a:schemeClr val="bg1"/>
                </a:solidFill>
              </a:rPr>
              <a:t>O portal do Proxecto Abalar modificou a súa imaxe e conta cunha gran variedade de contidos que están dispoñibles para toda a comunidade educativa, polo que calquera usuario poderá acceder e consultar a información e funcionalidades que aí se recollan. </a:t>
            </a:r>
          </a:p>
        </p:txBody>
      </p:sp>
      <p:sp>
        <p:nvSpPr>
          <p:cNvPr id="40962"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
        <p:nvSpPr>
          <p:cNvPr id="11" name="10 CuadroTexto"/>
          <p:cNvSpPr txBox="1"/>
          <p:nvPr/>
        </p:nvSpPr>
        <p:spPr>
          <a:xfrm>
            <a:off x="914400" y="685800"/>
            <a:ext cx="7620000" cy="76993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s-AR" sz="4400" dirty="0">
                <a:solidFill>
                  <a:schemeClr val="bg1"/>
                </a:solidFill>
              </a:rPr>
              <a:t>O ESPAZO ABALAR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a:xfrm>
            <a:off x="1976438" y="681038"/>
            <a:ext cx="4887912" cy="1143000"/>
          </a:xfrm>
        </p:spPr>
        <p:txBody>
          <a:bodyPr/>
          <a:lstStyle/>
          <a:p>
            <a:pPr algn="ctr" eaLnBrk="1" hangingPunct="1"/>
            <a:r>
              <a:rPr lang="gl-ES" sz="6000" b="1" smtClean="0">
                <a:solidFill>
                  <a:srgbClr val="FFFF99"/>
                </a:solidFill>
              </a:rPr>
              <a:t>REDEIRAS:</a:t>
            </a:r>
          </a:p>
        </p:txBody>
      </p:sp>
      <p:sp>
        <p:nvSpPr>
          <p:cNvPr id="41986"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
        <p:nvSpPr>
          <p:cNvPr id="41987" name="3 CuadroTexto"/>
          <p:cNvSpPr txBox="1">
            <a:spLocks noChangeArrowheads="1"/>
          </p:cNvSpPr>
          <p:nvPr/>
        </p:nvSpPr>
        <p:spPr bwMode="auto">
          <a:xfrm>
            <a:off x="754063" y="1901825"/>
            <a:ext cx="7940675" cy="4246563"/>
          </a:xfrm>
          <a:prstGeom prst="rect">
            <a:avLst/>
          </a:prstGeom>
          <a:noFill/>
          <a:ln w="9525">
            <a:noFill/>
            <a:miter lim="800000"/>
            <a:headEnd/>
            <a:tailEnd/>
          </a:ln>
        </p:spPr>
        <p:txBody>
          <a:bodyPr>
            <a:spAutoFit/>
          </a:bodyPr>
          <a:lstStyle/>
          <a:p>
            <a:pPr algn="just"/>
            <a:r>
              <a:rPr lang="gl-ES" b="1">
                <a:solidFill>
                  <a:srgbClr val="FFFFCC"/>
                </a:solidFill>
              </a:rPr>
              <a:t>Redeiras é unha rede social de carácter profesional dirixida ao profesorado dos centros educativos galegos. Mediante Redeiras se proporciona á comunidade docente un espazo de comunicación e colaboración onde intercambiar ideas, propostas, recursos, actividades e iniciativas promovendo así unha filosofía de coñecemento aberto, todo elo nun entorno seguro e confiable.</a:t>
            </a:r>
          </a:p>
          <a:p>
            <a:pPr algn="just"/>
            <a:endParaRPr lang="gl-ES" b="1">
              <a:solidFill>
                <a:srgbClr val="FFFFCC"/>
              </a:solidFill>
            </a:endParaRPr>
          </a:p>
          <a:p>
            <a:pPr algn="just"/>
            <a:r>
              <a:rPr lang="gl-ES" b="1">
                <a:solidFill>
                  <a:srgbClr val="FFFFCC"/>
                </a:solidFill>
              </a:rPr>
              <a:t>Redeiras proporciona un espazo persoal (blog, rede de “amigos”, perfil persoal, almacén de ficheiros, creación de páxinas...) e un espazo para grupos creados polos usuarios. Os grupos reproducen o mesmo esquema que os espazos persoais pero con varios membros agrupados non só por cuestións de proximidade senón por afinidades ou intereses comúns. Redeiras é así un “espazo de aprendizaxe persoal” baseado na colaboración dos membros da comunidade educativa.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17650" y="1444625"/>
            <a:ext cx="6261100" cy="3663950"/>
          </a:xfrm>
          <a:prstGeom prst="rect">
            <a:avLst/>
          </a:prstGeom>
        </p:spPr>
        <p:txBody>
          <a:bodyPr/>
          <a:lstStyle/>
          <a:p>
            <a:pPr algn="ctr">
              <a:defRPr/>
            </a:pPr>
            <a:r>
              <a:rPr lang="gl-ES" sz="7200" b="1" dirty="0">
                <a:solidFill>
                  <a:schemeClr val="bg1"/>
                </a:solidFill>
                <a:effectLst>
                  <a:outerShdw blurRad="38100" dist="38100" dir="2700000" algn="tl">
                    <a:srgbClr val="C0C0C0"/>
                  </a:outerShdw>
                </a:effectLst>
                <a:latin typeface="+mj-lt"/>
                <a:ea typeface="+mj-ea"/>
                <a:cs typeface="+mj-cs"/>
              </a:rPr>
              <a:t>COMO USAR REDEIRAS NOS GRUPOS DE TRABALLO</a:t>
            </a:r>
            <a:endParaRPr lang="en-US" sz="7200" b="1" dirty="0">
              <a:solidFill>
                <a:schemeClr val="bg1"/>
              </a:solidFill>
              <a:effectLst>
                <a:outerShdw blurRad="38100" dist="38100" dir="2700000" algn="tl">
                  <a:srgbClr val="C0C0C0"/>
                </a:outerShdw>
              </a:effectLst>
              <a:latin typeface="+mj-lt"/>
              <a:ea typeface="+mj-ea"/>
              <a:cs typeface="+mj-cs"/>
            </a:endParaRPr>
          </a:p>
        </p:txBody>
      </p:sp>
      <p:sp>
        <p:nvSpPr>
          <p:cNvPr id="43010"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
        <p:nvSpPr>
          <p:cNvPr id="16387" name="Rectangle 6"/>
          <p:cNvSpPr>
            <a:spLocks/>
          </p:cNvSpPr>
          <p:nvPr/>
        </p:nvSpPr>
        <p:spPr bwMode="auto">
          <a:xfrm>
            <a:off x="2433638" y="3124200"/>
            <a:ext cx="6335712" cy="1527175"/>
          </a:xfrm>
          <a:prstGeom prst="rect">
            <a:avLst/>
          </a:prstGeom>
          <a:noFill/>
          <a:ln w="9525">
            <a:noFill/>
            <a:miter lim="800000"/>
            <a:headEnd/>
            <a:tailEnd/>
          </a:ln>
        </p:spPr>
        <p:txBody>
          <a:bodyPr/>
          <a:lstStyle/>
          <a:p>
            <a:pPr marL="342900" indent="-342900" algn="just">
              <a:spcBef>
                <a:spcPct val="20000"/>
              </a:spcBef>
              <a:buFont typeface="Wingdings" pitchFamily="2" charset="2"/>
              <a:buChar char="q"/>
            </a:pPr>
            <a:r>
              <a:rPr lang="gl-ES" sz="3200">
                <a:solidFill>
                  <a:srgbClr val="FFFFCC"/>
                </a:solidFill>
                <a:latin typeface="Calibri" pitchFamily="34" charset="0"/>
              </a:rPr>
              <a:t>REFERENTES WEB DA MIÑA AULA</a:t>
            </a:r>
          </a:p>
          <a:p>
            <a:pPr marL="342900" indent="-342900" algn="just">
              <a:spcBef>
                <a:spcPct val="20000"/>
              </a:spcBef>
              <a:buFont typeface="Wingdings" pitchFamily="2" charset="2"/>
              <a:buChar char="q"/>
            </a:pPr>
            <a:r>
              <a:rPr lang="gl-ES" sz="3200">
                <a:solidFill>
                  <a:srgbClr val="FFFFCC"/>
                </a:solidFill>
                <a:latin typeface="Calibri" pitchFamily="34" charset="0"/>
              </a:rPr>
              <a:t>LIGAZÓNS DE PÁXINAS WEB</a:t>
            </a:r>
            <a:endParaRPr lang="gl-ES" sz="2400">
              <a:solidFill>
                <a:srgbClr val="FFFF99"/>
              </a:solidFill>
              <a:latin typeface="Calibri" pitchFamily="34" charset="0"/>
            </a:endParaRPr>
          </a:p>
        </p:txBody>
      </p:sp>
      <p:sp>
        <p:nvSpPr>
          <p:cNvPr id="2" name="Title 1"/>
          <p:cNvSpPr>
            <a:spLocks/>
          </p:cNvSpPr>
          <p:nvPr/>
        </p:nvSpPr>
        <p:spPr bwMode="auto">
          <a:xfrm>
            <a:off x="1060450" y="681038"/>
            <a:ext cx="7786688" cy="1068387"/>
          </a:xfrm>
          <a:prstGeom prst="rect">
            <a:avLst/>
          </a:prstGeom>
          <a:noFill/>
          <a:ln w="9525">
            <a:noFill/>
            <a:miter lim="800000"/>
            <a:headEnd/>
            <a:tailEnd/>
          </a:ln>
          <a:effectLst>
            <a:outerShdw dist="38100" dir="2700000" algn="ctr" rotWithShape="0">
              <a:schemeClr val="tx1">
                <a:alpha val="67999"/>
              </a:schemeClr>
            </a:outerShdw>
          </a:effectLst>
        </p:spPr>
        <p:txBody>
          <a:bodyPr anchor="ctr"/>
          <a:lstStyle/>
          <a:p>
            <a:pPr algn="r">
              <a:defRPr/>
            </a:pPr>
            <a:r>
              <a:rPr lang="gl-ES" sz="6000" b="1" dirty="0">
                <a:solidFill>
                  <a:schemeClr val="bg1"/>
                </a:solidFill>
                <a:effectLst>
                  <a:outerShdw blurRad="38100" dist="38100" dir="2700000" algn="tl">
                    <a:srgbClr val="C0C0C0"/>
                  </a:outerShdw>
                </a:effectLst>
                <a:latin typeface="Calibri" pitchFamily="34" charset="0"/>
              </a:rPr>
              <a:t>RECURSOS WEB</a:t>
            </a:r>
            <a:r>
              <a:rPr lang="gl-ES" sz="6000" b="1" dirty="0">
                <a:solidFill>
                  <a:schemeClr val="tx2"/>
                </a:solidFill>
                <a:effectLst>
                  <a:outerShdw blurRad="38100" dist="38100" dir="2700000" algn="tl">
                    <a:srgbClr val="C0C0C0"/>
                  </a:outerShdw>
                </a:effectLst>
                <a:latin typeface="Calibri" pitchFamily="34" charset="0"/>
              </a:rPr>
              <a:t>:</a:t>
            </a:r>
            <a:endParaRPr lang="en-US" sz="6000" b="1" dirty="0">
              <a:solidFill>
                <a:schemeClr val="bg1"/>
              </a:solidFill>
              <a:effectLst>
                <a:outerShdw blurRad="38100" dist="38100" dir="2700000" algn="tl">
                  <a:srgbClr val="C0C0C0"/>
                </a:outerShdw>
              </a:effectLst>
              <a:latin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9263" y="527050"/>
            <a:ext cx="8229600" cy="1143000"/>
          </a:xfrm>
        </p:spPr>
        <p:style>
          <a:lnRef idx="1">
            <a:schemeClr val="accent1"/>
          </a:lnRef>
          <a:fillRef idx="3">
            <a:schemeClr val="accent1"/>
          </a:fillRef>
          <a:effectRef idx="2">
            <a:schemeClr val="accent1"/>
          </a:effectRef>
          <a:fontRef idx="minor">
            <a:schemeClr val="lt1"/>
          </a:fontRef>
        </p:style>
        <p:txBody>
          <a:bodyPr/>
          <a:lstStyle/>
          <a:p>
            <a:pPr>
              <a:defRPr/>
            </a:pPr>
            <a:r>
              <a:rPr lang="gl-ES" b="1" dirty="0" smtClean="0">
                <a:solidFill>
                  <a:srgbClr val="FFFFCC"/>
                </a:solidFill>
              </a:rPr>
              <a:t>Por qué usar Redeiras nos grupos de traballo?</a:t>
            </a:r>
            <a:endParaRPr lang="gl-ES" dirty="0">
              <a:solidFill>
                <a:srgbClr val="FFFFCC"/>
              </a:solidFill>
            </a:endParaRPr>
          </a:p>
        </p:txBody>
      </p:sp>
      <p:sp>
        <p:nvSpPr>
          <p:cNvPr id="3" name="2 CuadroTexto"/>
          <p:cNvSpPr txBox="1"/>
          <p:nvPr/>
        </p:nvSpPr>
        <p:spPr>
          <a:xfrm>
            <a:off x="754063" y="1901825"/>
            <a:ext cx="7635875" cy="4524375"/>
          </a:xfrm>
          <a:prstGeom prst="rect">
            <a:avLst/>
          </a:prstGeom>
          <a:noFill/>
        </p:spPr>
        <p:txBody>
          <a:bodyPr>
            <a:spAutoFit/>
          </a:bodyPr>
          <a:lstStyle/>
          <a:p>
            <a:pPr algn="just">
              <a:buFont typeface="Wingdings" pitchFamily="2" charset="2"/>
              <a:buChar char="Ø"/>
              <a:defRPr/>
            </a:pPr>
            <a:r>
              <a:rPr lang="gl-ES" b="1" dirty="0">
                <a:solidFill>
                  <a:schemeClr val="tx2">
                    <a:lumMod val="40000"/>
                    <a:lumOff val="60000"/>
                  </a:schemeClr>
                </a:solidFill>
              </a:rPr>
              <a:t>Un espazo </a:t>
            </a:r>
            <a:r>
              <a:rPr lang="gl-ES" b="1" dirty="0" err="1">
                <a:solidFill>
                  <a:schemeClr val="tx2">
                    <a:lumMod val="40000"/>
                    <a:lumOff val="60000"/>
                  </a:schemeClr>
                </a:solidFill>
              </a:rPr>
              <a:t>colaborativo</a:t>
            </a:r>
            <a:r>
              <a:rPr lang="gl-ES" b="1" dirty="0">
                <a:solidFill>
                  <a:schemeClr val="tx2">
                    <a:lumMod val="40000"/>
                    <a:lumOff val="60000"/>
                  </a:schemeClr>
                </a:solidFill>
              </a:rPr>
              <a:t> en liña</a:t>
            </a:r>
          </a:p>
          <a:p>
            <a:pPr lvl="1" algn="just">
              <a:defRPr/>
            </a:pPr>
            <a:r>
              <a:rPr lang="gl-ES" dirty="0">
                <a:solidFill>
                  <a:schemeClr val="bg1"/>
                </a:solidFill>
              </a:rPr>
              <a:t>Unicamente se necesita unha conexión a internet e un </a:t>
            </a:r>
            <a:r>
              <a:rPr lang="gl-ES" dirty="0" err="1">
                <a:solidFill>
                  <a:schemeClr val="bg1"/>
                </a:solidFill>
              </a:rPr>
              <a:t>navegador</a:t>
            </a:r>
            <a:r>
              <a:rPr lang="gl-ES" dirty="0">
                <a:solidFill>
                  <a:schemeClr val="bg1"/>
                </a:solidFill>
              </a:rPr>
              <a:t>.</a:t>
            </a:r>
          </a:p>
          <a:p>
            <a:pPr algn="just">
              <a:buFont typeface="Wingdings" pitchFamily="2" charset="2"/>
              <a:buChar char="Ø"/>
              <a:defRPr/>
            </a:pPr>
            <a:r>
              <a:rPr lang="gl-ES" b="1" dirty="0">
                <a:solidFill>
                  <a:schemeClr val="tx2">
                    <a:lumMod val="40000"/>
                    <a:lumOff val="60000"/>
                  </a:schemeClr>
                </a:solidFill>
              </a:rPr>
              <a:t>Un entorno seguro, estable e fiable</a:t>
            </a:r>
          </a:p>
          <a:p>
            <a:pPr lvl="1" algn="just">
              <a:defRPr/>
            </a:pPr>
            <a:r>
              <a:rPr lang="gl-ES" dirty="0">
                <a:solidFill>
                  <a:schemeClr val="bg1"/>
                </a:solidFill>
              </a:rPr>
              <a:t>Instalado nos servidores propios da Consellería.</a:t>
            </a:r>
          </a:p>
          <a:p>
            <a:pPr algn="just">
              <a:buFont typeface="Wingdings" pitchFamily="2" charset="2"/>
              <a:buChar char="Ø"/>
              <a:defRPr/>
            </a:pPr>
            <a:r>
              <a:rPr lang="gl-ES" b="1" dirty="0">
                <a:solidFill>
                  <a:schemeClr val="tx2">
                    <a:lumMod val="40000"/>
                    <a:lumOff val="60000"/>
                  </a:schemeClr>
                </a:solidFill>
              </a:rPr>
              <a:t>Un nivel de </a:t>
            </a:r>
            <a:r>
              <a:rPr lang="gl-ES" b="1" dirty="0" err="1">
                <a:solidFill>
                  <a:schemeClr val="tx2">
                    <a:lumMod val="40000"/>
                    <a:lumOff val="60000"/>
                  </a:schemeClr>
                </a:solidFill>
              </a:rPr>
              <a:t>privacidade</a:t>
            </a:r>
            <a:r>
              <a:rPr lang="gl-ES" b="1" dirty="0">
                <a:solidFill>
                  <a:schemeClr val="tx2">
                    <a:lumMod val="40000"/>
                    <a:lumOff val="60000"/>
                  </a:schemeClr>
                </a:solidFill>
              </a:rPr>
              <a:t> totalmente </a:t>
            </a:r>
            <a:r>
              <a:rPr lang="gl-ES" b="1" dirty="0" err="1">
                <a:solidFill>
                  <a:schemeClr val="tx2">
                    <a:lumMod val="40000"/>
                    <a:lumOff val="60000"/>
                  </a:schemeClr>
                </a:solidFill>
              </a:rPr>
              <a:t>configurable</a:t>
            </a:r>
            <a:endParaRPr lang="gl-ES" b="1" dirty="0">
              <a:solidFill>
                <a:schemeClr val="tx2">
                  <a:lumMod val="40000"/>
                  <a:lumOff val="60000"/>
                </a:schemeClr>
              </a:solidFill>
            </a:endParaRPr>
          </a:p>
          <a:p>
            <a:pPr algn="just">
              <a:tabLst>
                <a:tab pos="447675" algn="l"/>
              </a:tabLst>
              <a:defRPr/>
            </a:pPr>
            <a:r>
              <a:rPr lang="gl-ES" dirty="0">
                <a:solidFill>
                  <a:schemeClr val="bg1"/>
                </a:solidFill>
              </a:rPr>
              <a:t>	O nivel de </a:t>
            </a:r>
            <a:r>
              <a:rPr lang="gl-ES" dirty="0" err="1">
                <a:solidFill>
                  <a:schemeClr val="bg1"/>
                </a:solidFill>
              </a:rPr>
              <a:t>privacidade</a:t>
            </a:r>
            <a:r>
              <a:rPr lang="gl-ES" dirty="0">
                <a:solidFill>
                  <a:schemeClr val="bg1"/>
                </a:solidFill>
              </a:rPr>
              <a:t> é totalmente </a:t>
            </a:r>
            <a:r>
              <a:rPr lang="gl-ES" dirty="0" err="1">
                <a:solidFill>
                  <a:schemeClr val="bg1"/>
                </a:solidFill>
              </a:rPr>
              <a:t>configurable</a:t>
            </a:r>
            <a:r>
              <a:rPr lang="gl-ES" dirty="0">
                <a:solidFill>
                  <a:schemeClr val="bg1"/>
                </a:solidFill>
              </a:rPr>
              <a:t> para cada usuario, en canto aos seus datos persoais, os contidos que publica e os grupos que crea.</a:t>
            </a:r>
          </a:p>
          <a:p>
            <a:pPr algn="just">
              <a:buFont typeface="Wingdings" pitchFamily="2" charset="2"/>
              <a:buChar char="Ø"/>
              <a:defRPr/>
            </a:pPr>
            <a:r>
              <a:rPr lang="gl-ES" b="1" dirty="0">
                <a:solidFill>
                  <a:schemeClr val="tx2">
                    <a:lumMod val="40000"/>
                    <a:lumOff val="60000"/>
                  </a:schemeClr>
                </a:solidFill>
              </a:rPr>
              <a:t>Tódalas ferramentas necesarias para o traballo en grupo</a:t>
            </a:r>
          </a:p>
          <a:p>
            <a:pPr algn="just">
              <a:tabLst>
                <a:tab pos="447675" algn="l"/>
              </a:tabLst>
              <a:defRPr/>
            </a:pPr>
            <a:r>
              <a:rPr lang="gl-ES" dirty="0">
                <a:solidFill>
                  <a:schemeClr val="bg1"/>
                </a:solidFill>
              </a:rPr>
              <a:t>	</a:t>
            </a:r>
            <a:r>
              <a:rPr lang="gl-ES" dirty="0" err="1">
                <a:solidFill>
                  <a:schemeClr val="bg1"/>
                </a:solidFill>
              </a:rPr>
              <a:t>Blog</a:t>
            </a:r>
            <a:r>
              <a:rPr lang="gl-ES" dirty="0">
                <a:solidFill>
                  <a:schemeClr val="bg1"/>
                </a:solidFill>
              </a:rPr>
              <a:t>, foros de debate, enquisas, páxinas </a:t>
            </a:r>
            <a:r>
              <a:rPr lang="gl-ES" dirty="0" err="1">
                <a:solidFill>
                  <a:schemeClr val="bg1"/>
                </a:solidFill>
              </a:rPr>
              <a:t>colaborativas</a:t>
            </a:r>
            <a:r>
              <a:rPr lang="gl-ES" dirty="0">
                <a:solidFill>
                  <a:schemeClr val="bg1"/>
                </a:solidFill>
              </a:rPr>
              <a:t>, almacén de ficheiros, coleccións de vídeos, coleccións de marcadores.</a:t>
            </a:r>
          </a:p>
          <a:p>
            <a:pPr algn="just">
              <a:buFont typeface="Wingdings" pitchFamily="2" charset="2"/>
              <a:buChar char="Ø"/>
              <a:defRPr/>
            </a:pPr>
            <a:r>
              <a:rPr lang="gl-ES" b="1" dirty="0">
                <a:solidFill>
                  <a:schemeClr val="tx2">
                    <a:lumMod val="40000"/>
                    <a:lumOff val="60000"/>
                  </a:schemeClr>
                </a:solidFill>
              </a:rPr>
              <a:t>Un entorno para traballar en grupo desde calquera lugar e a calquera hora</a:t>
            </a:r>
          </a:p>
          <a:p>
            <a:pPr algn="just">
              <a:tabLst>
                <a:tab pos="447675" algn="l"/>
              </a:tabLst>
              <a:defRPr/>
            </a:pPr>
            <a:r>
              <a:rPr lang="gl-ES" dirty="0">
                <a:solidFill>
                  <a:schemeClr val="bg1"/>
                </a:solidFill>
              </a:rPr>
              <a:t>	Por ser unha ferramenta en liña, permite traballar e compartir o traballo de cada membro do grupo desde calquera lugar e a calquera hora.</a:t>
            </a:r>
          </a:p>
        </p:txBody>
      </p:sp>
      <p:sp>
        <p:nvSpPr>
          <p:cNvPr id="44035"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9263" y="222250"/>
            <a:ext cx="8229600" cy="1143000"/>
          </a:xfrm>
        </p:spPr>
        <p:style>
          <a:lnRef idx="1">
            <a:schemeClr val="accent1"/>
          </a:lnRef>
          <a:fillRef idx="3">
            <a:schemeClr val="accent1"/>
          </a:fillRef>
          <a:effectRef idx="2">
            <a:schemeClr val="accent1"/>
          </a:effectRef>
          <a:fontRef idx="minor">
            <a:schemeClr val="lt1"/>
          </a:fontRef>
        </p:style>
        <p:txBody>
          <a:bodyPr/>
          <a:lstStyle/>
          <a:p>
            <a:pPr>
              <a:defRPr/>
            </a:pPr>
            <a:r>
              <a:rPr lang="es-ES" b="1" dirty="0" smtClean="0">
                <a:solidFill>
                  <a:schemeClr val="bg1"/>
                </a:solidFill>
              </a:rPr>
              <a:t>Qué </a:t>
            </a:r>
            <a:r>
              <a:rPr lang="es-ES" b="1" dirty="0" err="1" smtClean="0">
                <a:solidFill>
                  <a:schemeClr val="bg1"/>
                </a:solidFill>
              </a:rPr>
              <a:t>ferramentas</a:t>
            </a:r>
            <a:r>
              <a:rPr lang="es-ES" b="1" dirty="0" smtClean="0">
                <a:solidFill>
                  <a:schemeClr val="bg1"/>
                </a:solidFill>
              </a:rPr>
              <a:t> ofrece un grupo en </a:t>
            </a:r>
            <a:r>
              <a:rPr lang="es-ES" b="1" dirty="0" err="1" smtClean="0">
                <a:solidFill>
                  <a:schemeClr val="bg1"/>
                </a:solidFill>
              </a:rPr>
              <a:t>Redeiras</a:t>
            </a:r>
            <a:r>
              <a:rPr lang="es-ES" b="1" dirty="0" smtClean="0">
                <a:solidFill>
                  <a:schemeClr val="bg1"/>
                </a:solidFill>
              </a:rPr>
              <a:t>?</a:t>
            </a:r>
            <a:endParaRPr lang="gl-ES" dirty="0">
              <a:solidFill>
                <a:schemeClr val="bg1"/>
              </a:solidFill>
            </a:endParaRPr>
          </a:p>
        </p:txBody>
      </p:sp>
      <p:sp>
        <p:nvSpPr>
          <p:cNvPr id="3" name="2 CuadroTexto"/>
          <p:cNvSpPr txBox="1"/>
          <p:nvPr/>
        </p:nvSpPr>
        <p:spPr>
          <a:xfrm>
            <a:off x="601663" y="1597025"/>
            <a:ext cx="5954712" cy="4954588"/>
          </a:xfrm>
          <a:prstGeom prst="rect">
            <a:avLst/>
          </a:prstGeom>
          <a:noFill/>
        </p:spPr>
        <p:txBody>
          <a:bodyPr>
            <a:spAutoFit/>
          </a:bodyPr>
          <a:lstStyle/>
          <a:p>
            <a:pPr algn="just">
              <a:defRPr/>
            </a:pPr>
            <a:r>
              <a:rPr lang="gl-ES" b="1" dirty="0">
                <a:solidFill>
                  <a:schemeClr val="tx2">
                    <a:lumMod val="40000"/>
                    <a:lumOff val="60000"/>
                  </a:schemeClr>
                </a:solidFill>
              </a:rPr>
              <a:t>Actividade do grupo</a:t>
            </a:r>
          </a:p>
          <a:p>
            <a:pPr algn="just">
              <a:defRPr/>
            </a:pPr>
            <a:r>
              <a:rPr lang="gl-ES" sz="1400" dirty="0"/>
              <a:t>Pantalla onde se pode ver dun único </a:t>
            </a:r>
            <a:r>
              <a:rPr lang="gl-ES" sz="1400" dirty="0" err="1"/>
              <a:t>vistazo</a:t>
            </a:r>
            <a:r>
              <a:rPr lang="gl-ES" sz="1400" dirty="0"/>
              <a:t> toda a actividade rexistrada no grupo.</a:t>
            </a:r>
          </a:p>
          <a:p>
            <a:pPr algn="just">
              <a:defRPr/>
            </a:pPr>
            <a:r>
              <a:rPr lang="gl-ES" b="1" dirty="0" err="1">
                <a:solidFill>
                  <a:schemeClr val="tx2">
                    <a:lumMod val="40000"/>
                    <a:lumOff val="60000"/>
                  </a:schemeClr>
                </a:solidFill>
              </a:rPr>
              <a:t>Blog</a:t>
            </a:r>
            <a:r>
              <a:rPr lang="gl-ES" b="1" dirty="0">
                <a:solidFill>
                  <a:schemeClr val="tx2">
                    <a:lumMod val="40000"/>
                    <a:lumOff val="60000"/>
                  </a:schemeClr>
                </a:solidFill>
              </a:rPr>
              <a:t> do grupo</a:t>
            </a:r>
          </a:p>
          <a:p>
            <a:pPr algn="just">
              <a:defRPr/>
            </a:pPr>
            <a:r>
              <a:rPr lang="gl-ES" sz="1400" dirty="0"/>
              <a:t>Espazo onde os membros do grupo expoñen as súas propostas, ideas, opinións ...</a:t>
            </a:r>
          </a:p>
          <a:p>
            <a:pPr algn="just">
              <a:defRPr/>
            </a:pPr>
            <a:r>
              <a:rPr lang="gl-ES" b="1" dirty="0">
                <a:solidFill>
                  <a:schemeClr val="tx2">
                    <a:lumMod val="40000"/>
                    <a:lumOff val="60000"/>
                  </a:schemeClr>
                </a:solidFill>
              </a:rPr>
              <a:t>Debates do grupo</a:t>
            </a:r>
          </a:p>
          <a:p>
            <a:pPr algn="just">
              <a:defRPr/>
            </a:pPr>
            <a:r>
              <a:rPr lang="gl-ES" sz="1400" dirty="0"/>
              <a:t>Foros de debate para o grupo.</a:t>
            </a:r>
          </a:p>
          <a:p>
            <a:pPr algn="just">
              <a:defRPr/>
            </a:pPr>
            <a:r>
              <a:rPr lang="gl-ES" b="1" dirty="0">
                <a:solidFill>
                  <a:schemeClr val="tx2">
                    <a:lumMod val="40000"/>
                    <a:lumOff val="60000"/>
                  </a:schemeClr>
                </a:solidFill>
              </a:rPr>
              <a:t>Enquisas do grupo</a:t>
            </a:r>
          </a:p>
          <a:p>
            <a:pPr algn="just">
              <a:defRPr/>
            </a:pPr>
            <a:r>
              <a:rPr lang="gl-ES" sz="1400" dirty="0"/>
              <a:t>Ferramenta para a creación e xestión de enquisas dentro do propio grupo.</a:t>
            </a:r>
          </a:p>
          <a:p>
            <a:pPr algn="just">
              <a:defRPr/>
            </a:pPr>
            <a:r>
              <a:rPr lang="gl-ES" b="1" dirty="0">
                <a:solidFill>
                  <a:schemeClr val="tx2">
                    <a:lumMod val="40000"/>
                    <a:lumOff val="60000"/>
                  </a:schemeClr>
                </a:solidFill>
              </a:rPr>
              <a:t>Ficheiros do grupo</a:t>
            </a:r>
          </a:p>
          <a:p>
            <a:pPr algn="just">
              <a:defRPr/>
            </a:pPr>
            <a:r>
              <a:rPr lang="gl-ES" sz="1400" dirty="0"/>
              <a:t>Almacén de ficheiros do grupo.</a:t>
            </a:r>
          </a:p>
          <a:p>
            <a:pPr algn="just">
              <a:defRPr/>
            </a:pPr>
            <a:r>
              <a:rPr lang="gl-ES" b="1" dirty="0">
                <a:solidFill>
                  <a:schemeClr val="tx2">
                    <a:lumMod val="40000"/>
                    <a:lumOff val="60000"/>
                  </a:schemeClr>
                </a:solidFill>
              </a:rPr>
              <a:t>Marcadores do grupo</a:t>
            </a:r>
          </a:p>
          <a:p>
            <a:pPr algn="just">
              <a:defRPr/>
            </a:pPr>
            <a:r>
              <a:rPr lang="gl-ES" sz="1400" dirty="0">
                <a:solidFill>
                  <a:schemeClr val="bg1">
                    <a:lumMod val="65000"/>
                  </a:schemeClr>
                </a:solidFill>
              </a:rPr>
              <a:t>Colección de enlaces a páxinas web de interese para os membros do grupo.</a:t>
            </a:r>
          </a:p>
          <a:p>
            <a:pPr algn="just">
              <a:defRPr/>
            </a:pPr>
            <a:r>
              <a:rPr lang="gl-ES" b="1" dirty="0">
                <a:solidFill>
                  <a:schemeClr val="tx2">
                    <a:lumMod val="40000"/>
                    <a:lumOff val="60000"/>
                  </a:schemeClr>
                </a:solidFill>
              </a:rPr>
              <a:t>Páxinas do grupo</a:t>
            </a:r>
          </a:p>
          <a:p>
            <a:pPr algn="just">
              <a:defRPr/>
            </a:pPr>
            <a:r>
              <a:rPr lang="gl-ES" sz="1400" dirty="0">
                <a:solidFill>
                  <a:schemeClr val="bg1">
                    <a:lumMod val="65000"/>
                  </a:schemeClr>
                </a:solidFill>
              </a:rPr>
              <a:t>Documentos </a:t>
            </a:r>
            <a:r>
              <a:rPr lang="gl-ES" sz="1400" dirty="0" err="1">
                <a:solidFill>
                  <a:schemeClr val="bg1">
                    <a:lumMod val="65000"/>
                  </a:schemeClr>
                </a:solidFill>
              </a:rPr>
              <a:t>colaborativos</a:t>
            </a:r>
            <a:r>
              <a:rPr lang="gl-ES" sz="1400" dirty="0">
                <a:solidFill>
                  <a:schemeClr val="bg1">
                    <a:lumMod val="65000"/>
                  </a:schemeClr>
                </a:solidFill>
              </a:rPr>
              <a:t> en liña, para os membros do grupo.</a:t>
            </a:r>
          </a:p>
          <a:p>
            <a:pPr algn="just">
              <a:defRPr/>
            </a:pPr>
            <a:r>
              <a:rPr lang="gl-ES" b="1" dirty="0">
                <a:solidFill>
                  <a:schemeClr val="tx2">
                    <a:lumMod val="40000"/>
                    <a:lumOff val="60000"/>
                  </a:schemeClr>
                </a:solidFill>
              </a:rPr>
              <a:t>Vídeos do grupo</a:t>
            </a:r>
          </a:p>
          <a:p>
            <a:pPr algn="just">
              <a:defRPr/>
            </a:pPr>
            <a:r>
              <a:rPr lang="gl-ES" sz="1400" dirty="0">
                <a:solidFill>
                  <a:schemeClr val="bg1">
                    <a:lumMod val="65000"/>
                  </a:schemeClr>
                </a:solidFill>
              </a:rPr>
              <a:t>Almacén de vídeos de interese para o grupo.</a:t>
            </a:r>
          </a:p>
        </p:txBody>
      </p:sp>
      <p:sp>
        <p:nvSpPr>
          <p:cNvPr id="45059"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pic>
        <p:nvPicPr>
          <p:cNvPr id="45060" name="Picture 2"/>
          <p:cNvPicPr>
            <a:picLocks noChangeAspect="1" noChangeArrowheads="1"/>
          </p:cNvPicPr>
          <p:nvPr/>
        </p:nvPicPr>
        <p:blipFill>
          <a:blip r:embed="rId2"/>
          <a:srcRect/>
          <a:stretch>
            <a:fillRect/>
          </a:stretch>
        </p:blipFill>
        <p:spPr bwMode="auto">
          <a:xfrm>
            <a:off x="6862763" y="1352550"/>
            <a:ext cx="2076450" cy="55054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9263" y="222250"/>
            <a:ext cx="8229600" cy="1143000"/>
          </a:xfrm>
        </p:spPr>
        <p:style>
          <a:lnRef idx="1">
            <a:schemeClr val="accent1"/>
          </a:lnRef>
          <a:fillRef idx="3">
            <a:schemeClr val="accent1"/>
          </a:fillRef>
          <a:effectRef idx="2">
            <a:schemeClr val="accent1"/>
          </a:effectRef>
          <a:fontRef idx="minor">
            <a:schemeClr val="lt1"/>
          </a:fontRef>
        </p:style>
        <p:txBody>
          <a:bodyPr/>
          <a:lstStyle/>
          <a:p>
            <a:pPr>
              <a:defRPr/>
            </a:pPr>
            <a:r>
              <a:rPr lang="es-ES" b="1" dirty="0" smtClean="0"/>
              <a:t>Cómo crear un grupo en </a:t>
            </a:r>
            <a:r>
              <a:rPr lang="es-ES" b="1" dirty="0" err="1" smtClean="0"/>
              <a:t>Redeiras</a:t>
            </a:r>
            <a:r>
              <a:rPr lang="es-ES" b="1" dirty="0" smtClean="0"/>
              <a:t>?</a:t>
            </a:r>
            <a:endParaRPr lang="gl-ES" dirty="0">
              <a:solidFill>
                <a:schemeClr val="bg1"/>
              </a:solidFill>
            </a:endParaRPr>
          </a:p>
        </p:txBody>
      </p:sp>
      <p:sp>
        <p:nvSpPr>
          <p:cNvPr id="46082"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pic>
        <p:nvPicPr>
          <p:cNvPr id="46083" name="Picture 2"/>
          <p:cNvPicPr>
            <a:picLocks noChangeAspect="1" noChangeArrowheads="1"/>
          </p:cNvPicPr>
          <p:nvPr/>
        </p:nvPicPr>
        <p:blipFill>
          <a:blip r:embed="rId2"/>
          <a:srcRect/>
          <a:stretch>
            <a:fillRect/>
          </a:stretch>
        </p:blipFill>
        <p:spPr bwMode="auto">
          <a:xfrm>
            <a:off x="906463" y="3124200"/>
            <a:ext cx="7219950" cy="1295400"/>
          </a:xfrm>
          <a:prstGeom prst="rect">
            <a:avLst/>
          </a:prstGeom>
          <a:noFill/>
          <a:ln w="9525">
            <a:noFill/>
            <a:miter lim="800000"/>
            <a:headEnd/>
            <a:tailEnd/>
          </a:ln>
        </p:spPr>
      </p:pic>
      <p:sp>
        <p:nvSpPr>
          <p:cNvPr id="46084" name="6 Rectángulo"/>
          <p:cNvSpPr>
            <a:spLocks noChangeArrowheads="1"/>
          </p:cNvSpPr>
          <p:nvPr/>
        </p:nvSpPr>
        <p:spPr bwMode="auto">
          <a:xfrm>
            <a:off x="449263" y="1597025"/>
            <a:ext cx="8245475" cy="368300"/>
          </a:xfrm>
          <a:prstGeom prst="rect">
            <a:avLst/>
          </a:prstGeom>
          <a:noFill/>
          <a:ln w="9525">
            <a:noFill/>
            <a:miter lim="800000"/>
            <a:headEnd/>
            <a:tailEnd/>
          </a:ln>
        </p:spPr>
        <p:txBody>
          <a:bodyPr>
            <a:spAutoFit/>
          </a:bodyPr>
          <a:lstStyle/>
          <a:p>
            <a:r>
              <a:rPr lang="gl-ES"/>
              <a:t>Calquera usuario de Redeiras pode crear un grupo dunha forma moi sinxela ...</a:t>
            </a:r>
          </a:p>
        </p:txBody>
      </p:sp>
      <p:sp>
        <p:nvSpPr>
          <p:cNvPr id="8" name="7 Rectángulo"/>
          <p:cNvSpPr/>
          <p:nvPr/>
        </p:nvSpPr>
        <p:spPr>
          <a:xfrm>
            <a:off x="754063" y="2054225"/>
            <a:ext cx="2287587" cy="3698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gl-ES" b="1" dirty="0"/>
              <a:t>Pestana de Grupos</a:t>
            </a:r>
            <a:endParaRPr lang="gl-ES" dirty="0"/>
          </a:p>
        </p:txBody>
      </p:sp>
      <p:cxnSp>
        <p:nvCxnSpPr>
          <p:cNvPr id="10" name="9 Conector recto de flecha"/>
          <p:cNvCxnSpPr/>
          <p:nvPr/>
        </p:nvCxnSpPr>
        <p:spPr>
          <a:xfrm>
            <a:off x="1365250" y="2513013"/>
            <a:ext cx="0" cy="7635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11 Rectángulo"/>
          <p:cNvSpPr/>
          <p:nvPr/>
        </p:nvSpPr>
        <p:spPr>
          <a:xfrm>
            <a:off x="5183188" y="4803775"/>
            <a:ext cx="3711575" cy="3683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s-ES" b="1" dirty="0"/>
              <a:t>Botón para crear un </a:t>
            </a:r>
            <a:r>
              <a:rPr lang="es-ES" b="1" dirty="0" err="1"/>
              <a:t>novo</a:t>
            </a:r>
            <a:r>
              <a:rPr lang="es-ES" b="1" dirty="0"/>
              <a:t> grupo</a:t>
            </a:r>
            <a:endParaRPr lang="gl-ES" dirty="0"/>
          </a:p>
        </p:txBody>
      </p:sp>
      <p:cxnSp>
        <p:nvCxnSpPr>
          <p:cNvPr id="13" name="12 Conector recto de flecha"/>
          <p:cNvCxnSpPr/>
          <p:nvPr/>
        </p:nvCxnSpPr>
        <p:spPr>
          <a:xfrm flipV="1">
            <a:off x="7473950" y="4040188"/>
            <a:ext cx="0" cy="7635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16 Rectángulo"/>
          <p:cNvSpPr/>
          <p:nvPr/>
        </p:nvSpPr>
        <p:spPr>
          <a:xfrm>
            <a:off x="906463" y="5567363"/>
            <a:ext cx="7940675" cy="368300"/>
          </a:xfrm>
          <a:prstGeom prst="rect">
            <a:avLst/>
          </a:prstGeom>
        </p:spPr>
        <p:txBody>
          <a:bodyPr>
            <a:spAutoFit/>
          </a:bodyPr>
          <a:lstStyle/>
          <a:p>
            <a:pPr>
              <a:defRPr/>
            </a:pPr>
            <a:r>
              <a:rPr lang="gl-ES" dirty="0">
                <a:solidFill>
                  <a:schemeClr val="bg1">
                    <a:lumMod val="75000"/>
                  </a:schemeClr>
                </a:solidFill>
              </a:rPr>
              <a:t>… a continuación o usuario deberá establecer as características do grupo: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2"/>
          <a:srcRect/>
          <a:stretch>
            <a:fillRect/>
          </a:stretch>
        </p:blipFill>
        <p:spPr bwMode="auto">
          <a:xfrm>
            <a:off x="4113213" y="1290638"/>
            <a:ext cx="4849812" cy="4151312"/>
          </a:xfrm>
          <a:prstGeom prst="rect">
            <a:avLst/>
          </a:prstGeom>
          <a:noFill/>
          <a:ln w="9525">
            <a:noFill/>
            <a:miter lim="800000"/>
            <a:headEnd/>
            <a:tailEnd/>
          </a:ln>
        </p:spPr>
      </p:pic>
      <p:sp>
        <p:nvSpPr>
          <p:cNvPr id="4" name="3 Rectángulo"/>
          <p:cNvSpPr/>
          <p:nvPr/>
        </p:nvSpPr>
        <p:spPr>
          <a:xfrm>
            <a:off x="296863" y="5413375"/>
            <a:ext cx="2895600" cy="120173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gl-ES" b="1" dirty="0"/>
              <a:t>Quén pode ver este grupo?</a:t>
            </a:r>
          </a:p>
          <a:p>
            <a:pPr>
              <a:defRPr/>
            </a:pPr>
            <a:r>
              <a:rPr lang="gl-ES" dirty="0"/>
              <a:t>- Só membros do grupo</a:t>
            </a:r>
          </a:p>
          <a:p>
            <a:pPr>
              <a:defRPr/>
            </a:pPr>
            <a:r>
              <a:rPr lang="gl-ES" dirty="0"/>
              <a:t>- Usuarios rexistrados</a:t>
            </a:r>
          </a:p>
          <a:p>
            <a:pPr>
              <a:defRPr/>
            </a:pPr>
            <a:r>
              <a:rPr lang="gl-ES" dirty="0"/>
              <a:t>- Público</a:t>
            </a:r>
          </a:p>
        </p:txBody>
      </p:sp>
      <p:cxnSp>
        <p:nvCxnSpPr>
          <p:cNvPr id="6" name="5 Conector angular"/>
          <p:cNvCxnSpPr/>
          <p:nvPr/>
        </p:nvCxnSpPr>
        <p:spPr>
          <a:xfrm rot="10800000" flipV="1">
            <a:off x="1365250" y="6176963"/>
            <a:ext cx="1068388" cy="306387"/>
          </a:xfrm>
          <a:prstGeom prst="bentConnector3">
            <a:avLst>
              <a:gd name="adj1" fmla="val -74960"/>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21" name="20 Rectángulo"/>
          <p:cNvSpPr/>
          <p:nvPr/>
        </p:nvSpPr>
        <p:spPr>
          <a:xfrm>
            <a:off x="3197225" y="6176963"/>
            <a:ext cx="1266825" cy="307975"/>
          </a:xfrm>
          <a:prstGeom prst="rect">
            <a:avLst/>
          </a:prstGeom>
        </p:spPr>
        <p:txBody>
          <a:bodyPr wrap="none">
            <a:spAutoFit/>
          </a:bodyPr>
          <a:lstStyle/>
          <a:p>
            <a:pPr>
              <a:defRPr/>
            </a:pPr>
            <a:r>
              <a:rPr lang="gl-ES" sz="1400" b="1" dirty="0">
                <a:solidFill>
                  <a:schemeClr val="bg1">
                    <a:lumMod val="75000"/>
                  </a:schemeClr>
                </a:solidFill>
              </a:rPr>
              <a:t>equivalentes</a:t>
            </a:r>
            <a:endParaRPr lang="gl-ES" sz="1400" dirty="0">
              <a:solidFill>
                <a:schemeClr val="bg1">
                  <a:lumMod val="75000"/>
                </a:schemeClr>
              </a:solidFill>
            </a:endParaRPr>
          </a:p>
        </p:txBody>
      </p:sp>
      <p:sp>
        <p:nvSpPr>
          <p:cNvPr id="47109"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
        <p:nvSpPr>
          <p:cNvPr id="24" name="23 Rectángulo"/>
          <p:cNvSpPr/>
          <p:nvPr/>
        </p:nvSpPr>
        <p:spPr>
          <a:xfrm>
            <a:off x="4419600" y="5800725"/>
            <a:ext cx="4572000" cy="830263"/>
          </a:xfrm>
          <a:prstGeom prst="rect">
            <a:avLst/>
          </a:prstGeom>
          <a:ln>
            <a:solidFill>
              <a:schemeClr val="accent6">
                <a:lumMod val="60000"/>
                <a:lumOff val="40000"/>
              </a:schemeClr>
            </a:solidFill>
          </a:ln>
        </p:spPr>
        <p:txBody>
          <a:bodyPr>
            <a:spAutoFit/>
          </a:bodyPr>
          <a:lstStyle/>
          <a:p>
            <a:pPr algn="just">
              <a:defRPr/>
            </a:pPr>
            <a:r>
              <a:rPr lang="pt-BR" sz="1200" b="1" dirty="0">
                <a:solidFill>
                  <a:srgbClr val="FFFF00"/>
                </a:solidFill>
              </a:rPr>
              <a:t>NOTA</a:t>
            </a:r>
            <a:r>
              <a:rPr lang="pt-BR" sz="1200" b="1" dirty="0">
                <a:solidFill>
                  <a:schemeClr val="bg1">
                    <a:lumMod val="75000"/>
                  </a:schemeClr>
                </a:solidFill>
              </a:rPr>
              <a:t>: Na rede social </a:t>
            </a:r>
            <a:r>
              <a:rPr lang="pt-BR" sz="1200" b="1" dirty="0" err="1">
                <a:solidFill>
                  <a:schemeClr val="bg1">
                    <a:lumMod val="75000"/>
                  </a:schemeClr>
                </a:solidFill>
              </a:rPr>
              <a:t>Redeiras</a:t>
            </a:r>
            <a:r>
              <a:rPr lang="pt-BR" sz="1200" b="1" dirty="0">
                <a:solidFill>
                  <a:schemeClr val="bg1">
                    <a:lumMod val="75000"/>
                  </a:schemeClr>
                </a:solidFill>
              </a:rPr>
              <a:t>, os conceptos “</a:t>
            </a:r>
            <a:r>
              <a:rPr lang="pt-BR" sz="1200" b="1" dirty="0" err="1">
                <a:solidFill>
                  <a:schemeClr val="bg1">
                    <a:lumMod val="75000"/>
                  </a:schemeClr>
                </a:solidFill>
              </a:rPr>
              <a:t>usuarios</a:t>
            </a:r>
            <a:r>
              <a:rPr lang="pt-BR" sz="1200" b="1" dirty="0">
                <a:solidFill>
                  <a:schemeClr val="bg1">
                    <a:lumMod val="75000"/>
                  </a:schemeClr>
                </a:solidFill>
              </a:rPr>
              <a:t> </a:t>
            </a:r>
            <a:r>
              <a:rPr lang="pt-BR" sz="1200" b="1" dirty="0" err="1">
                <a:solidFill>
                  <a:schemeClr val="bg1">
                    <a:lumMod val="75000"/>
                  </a:schemeClr>
                </a:solidFill>
              </a:rPr>
              <a:t>rexistrados</a:t>
            </a:r>
            <a:r>
              <a:rPr lang="pt-BR" sz="1200" b="1" dirty="0">
                <a:solidFill>
                  <a:schemeClr val="bg1">
                    <a:lumMod val="75000"/>
                  </a:schemeClr>
                </a:solidFill>
              </a:rPr>
              <a:t>” e “público” </a:t>
            </a:r>
            <a:r>
              <a:rPr lang="pt-BR" sz="1200" b="1" dirty="0" err="1">
                <a:solidFill>
                  <a:schemeClr val="bg1">
                    <a:lumMod val="75000"/>
                  </a:schemeClr>
                </a:solidFill>
              </a:rPr>
              <a:t>son</a:t>
            </a:r>
            <a:r>
              <a:rPr lang="pt-BR" sz="1200" b="1" dirty="0">
                <a:solidFill>
                  <a:schemeClr val="bg1">
                    <a:lumMod val="75000"/>
                  </a:schemeClr>
                </a:solidFill>
              </a:rPr>
              <a:t> equivalentes, </a:t>
            </a:r>
            <a:r>
              <a:rPr lang="pt-BR" sz="1200" b="1" dirty="0" err="1">
                <a:solidFill>
                  <a:schemeClr val="bg1">
                    <a:lumMod val="75000"/>
                  </a:schemeClr>
                </a:solidFill>
              </a:rPr>
              <a:t>xa</a:t>
            </a:r>
            <a:r>
              <a:rPr lang="pt-BR" sz="1200" b="1" dirty="0">
                <a:solidFill>
                  <a:schemeClr val="bg1">
                    <a:lumMod val="75000"/>
                  </a:schemeClr>
                </a:solidFill>
              </a:rPr>
              <a:t> que é </a:t>
            </a:r>
            <a:r>
              <a:rPr lang="gl-ES" sz="1200" dirty="0">
                <a:solidFill>
                  <a:schemeClr val="bg1">
                    <a:lumMod val="75000"/>
                  </a:schemeClr>
                </a:solidFill>
              </a:rPr>
              <a:t>necesario identificarse para poder acceder a esta rede social e, polo tanto, para acceder</a:t>
            </a:r>
            <a:r>
              <a:rPr lang="gl-ES" sz="1200" b="1" dirty="0">
                <a:solidFill>
                  <a:schemeClr val="bg1">
                    <a:lumMod val="75000"/>
                  </a:schemeClr>
                </a:solidFill>
              </a:rPr>
              <a:t> a calquera contido.</a:t>
            </a:r>
            <a:endParaRPr lang="gl-ES" sz="1200" dirty="0">
              <a:solidFill>
                <a:schemeClr val="bg1">
                  <a:lumMod val="75000"/>
                </a:schemeClr>
              </a:solidFill>
            </a:endParaRPr>
          </a:p>
        </p:txBody>
      </p:sp>
      <p:sp>
        <p:nvSpPr>
          <p:cNvPr id="25" name="24 Rectángulo"/>
          <p:cNvSpPr/>
          <p:nvPr/>
        </p:nvSpPr>
        <p:spPr>
          <a:xfrm>
            <a:off x="296863" y="4497388"/>
            <a:ext cx="3359150" cy="7397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pt-BR" sz="1400" b="1" dirty="0" err="1"/>
              <a:t>Permisos</a:t>
            </a:r>
            <a:r>
              <a:rPr lang="pt-BR" sz="1400" b="1" dirty="0"/>
              <a:t> dos membros do grupo</a:t>
            </a:r>
          </a:p>
          <a:p>
            <a:pPr>
              <a:defRPr/>
            </a:pPr>
            <a:r>
              <a:rPr lang="gl-ES" sz="1400" b="1" dirty="0"/>
              <a:t>Aberto – Calquera usuario pode unirse</a:t>
            </a:r>
          </a:p>
          <a:p>
            <a:pPr>
              <a:defRPr/>
            </a:pPr>
            <a:r>
              <a:rPr lang="es-ES" sz="1400" b="1" dirty="0"/>
              <a:t>Pechado – Os usuarios deben ser invitados</a:t>
            </a:r>
            <a:endParaRPr lang="gl-ES" sz="1400" dirty="0"/>
          </a:p>
        </p:txBody>
      </p:sp>
      <p:sp>
        <p:nvSpPr>
          <p:cNvPr id="26" name="25 Rectángulo"/>
          <p:cNvSpPr/>
          <p:nvPr/>
        </p:nvSpPr>
        <p:spPr>
          <a:xfrm>
            <a:off x="296863" y="3429000"/>
            <a:ext cx="3354387" cy="9540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gl-ES" sz="1400" b="1" dirty="0"/>
              <a:t>Etiquetas</a:t>
            </a:r>
          </a:p>
          <a:p>
            <a:pPr>
              <a:defRPr/>
            </a:pPr>
            <a:r>
              <a:rPr lang="es-ES" sz="1400" dirty="0"/>
              <a:t>Palabras clave (separadas por comas) que</a:t>
            </a:r>
          </a:p>
          <a:p>
            <a:pPr>
              <a:defRPr/>
            </a:pPr>
            <a:r>
              <a:rPr lang="gl-ES" sz="1400" dirty="0"/>
              <a:t>servirán para poder atopar a este grupo no</a:t>
            </a:r>
          </a:p>
          <a:p>
            <a:pPr>
              <a:defRPr/>
            </a:pPr>
            <a:r>
              <a:rPr lang="gl-ES" sz="1400" dirty="0"/>
              <a:t>buscador de Redeiras.</a:t>
            </a:r>
          </a:p>
        </p:txBody>
      </p:sp>
      <p:sp>
        <p:nvSpPr>
          <p:cNvPr id="27" name="26 Rectángulo"/>
          <p:cNvSpPr/>
          <p:nvPr/>
        </p:nvSpPr>
        <p:spPr>
          <a:xfrm>
            <a:off x="296863" y="2513013"/>
            <a:ext cx="2895600" cy="7381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gl-ES" sz="1400" b="1" dirty="0"/>
              <a:t>Descrición breve</a:t>
            </a:r>
          </a:p>
          <a:p>
            <a:pPr>
              <a:defRPr/>
            </a:pPr>
            <a:r>
              <a:rPr lang="pt-BR" sz="1400" dirty="0"/>
              <a:t>Unha frase que define ao grupo.</a:t>
            </a:r>
          </a:p>
          <a:p>
            <a:pPr>
              <a:defRPr/>
            </a:pPr>
            <a:r>
              <a:rPr lang="gl-ES" sz="1400" dirty="0"/>
              <a:t>Móstrase no listado de grupos.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pPr>
              <a:defRPr/>
            </a:pPr>
            <a:r>
              <a:rPr lang="pt-BR" sz="3600" b="1" dirty="0" smtClean="0"/>
              <a:t>Configurando as ferramentas do grupo</a:t>
            </a:r>
            <a:endParaRPr lang="gl-ES" sz="3600" dirty="0"/>
          </a:p>
        </p:txBody>
      </p:sp>
      <p:sp>
        <p:nvSpPr>
          <p:cNvPr id="48130"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pic>
        <p:nvPicPr>
          <p:cNvPr id="48131" name="Picture 2"/>
          <p:cNvPicPr>
            <a:picLocks noChangeAspect="1" noChangeArrowheads="1"/>
          </p:cNvPicPr>
          <p:nvPr/>
        </p:nvPicPr>
        <p:blipFill>
          <a:blip r:embed="rId2"/>
          <a:srcRect/>
          <a:stretch>
            <a:fillRect/>
          </a:stretch>
        </p:blipFill>
        <p:spPr bwMode="auto">
          <a:xfrm>
            <a:off x="6556375" y="1470025"/>
            <a:ext cx="2281238" cy="5192713"/>
          </a:xfrm>
          <a:prstGeom prst="rect">
            <a:avLst/>
          </a:prstGeom>
          <a:noFill/>
          <a:ln w="9525">
            <a:noFill/>
            <a:miter lim="800000"/>
            <a:headEnd/>
            <a:tailEnd/>
          </a:ln>
        </p:spPr>
      </p:pic>
      <p:sp>
        <p:nvSpPr>
          <p:cNvPr id="5" name="4 Rectángulo"/>
          <p:cNvSpPr/>
          <p:nvPr/>
        </p:nvSpPr>
        <p:spPr>
          <a:xfrm>
            <a:off x="601663" y="1597025"/>
            <a:ext cx="4572000" cy="1384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gl-ES" sz="1400" dirty="0"/>
              <a:t>Na mesma pantalla de configuración, o creador do grupo (e posteriormente os operadores de grupo) poden decidir qué ferramentas estarán dispoñibles (activadas) para os membros do grupo.</a:t>
            </a:r>
          </a:p>
          <a:p>
            <a:pPr algn="just">
              <a:defRPr/>
            </a:pPr>
            <a:r>
              <a:rPr lang="gl-ES" sz="1400" dirty="0"/>
              <a:t>A configuración establecida inicialmente pode ser cambiada en calquera momento polo creador do grupo.</a:t>
            </a:r>
          </a:p>
        </p:txBody>
      </p:sp>
      <p:cxnSp>
        <p:nvCxnSpPr>
          <p:cNvPr id="7" name="6 Conector recto de flecha"/>
          <p:cNvCxnSpPr/>
          <p:nvPr/>
        </p:nvCxnSpPr>
        <p:spPr>
          <a:xfrm>
            <a:off x="5183188" y="2513013"/>
            <a:ext cx="1373187" cy="152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48134" name="Picture 3"/>
          <p:cNvPicPr>
            <a:picLocks noChangeAspect="1" noChangeArrowheads="1"/>
          </p:cNvPicPr>
          <p:nvPr/>
        </p:nvPicPr>
        <p:blipFill>
          <a:blip r:embed="rId3"/>
          <a:srcRect/>
          <a:stretch>
            <a:fillRect/>
          </a:stretch>
        </p:blipFill>
        <p:spPr bwMode="auto">
          <a:xfrm>
            <a:off x="754063" y="5108575"/>
            <a:ext cx="4073525" cy="1528763"/>
          </a:xfrm>
          <a:prstGeom prst="rect">
            <a:avLst/>
          </a:prstGeom>
          <a:noFill/>
          <a:ln w="9525">
            <a:noFill/>
            <a:miter lim="800000"/>
            <a:headEnd/>
            <a:tailEnd/>
          </a:ln>
        </p:spPr>
      </p:pic>
      <p:sp>
        <p:nvSpPr>
          <p:cNvPr id="9" name="8 Rectángulo"/>
          <p:cNvSpPr/>
          <p:nvPr/>
        </p:nvSpPr>
        <p:spPr>
          <a:xfrm>
            <a:off x="601663" y="3276600"/>
            <a:ext cx="4572000" cy="1384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gl-ES" sz="1400" dirty="0"/>
              <a:t>Cando se </a:t>
            </a:r>
            <a:r>
              <a:rPr lang="gl-ES" sz="1400" dirty="0" err="1"/>
              <a:t>deshabilita</a:t>
            </a:r>
            <a:r>
              <a:rPr lang="gl-ES" sz="1400" dirty="0"/>
              <a:t> unha ferramenta do grupo, que estivo activa durante un tempo, desaparece do </a:t>
            </a:r>
            <a:r>
              <a:rPr lang="gl-ES" sz="1400" b="1" dirty="0"/>
              <a:t>menú do grupo e os contidos creados ata o momento con </a:t>
            </a:r>
            <a:r>
              <a:rPr lang="gl-ES" sz="1400" dirty="0"/>
              <a:t>esa ferramenta unicamente estarán accesibles desde as pestanas do menú xeral de Redeiras (mantendo a </a:t>
            </a:r>
            <a:r>
              <a:rPr lang="gl-ES" sz="1400" dirty="0" err="1"/>
              <a:t>privacidade</a:t>
            </a:r>
            <a:r>
              <a:rPr lang="gl-ES" sz="1400" dirty="0"/>
              <a:t> establecida para cada contido).</a:t>
            </a:r>
          </a:p>
        </p:txBody>
      </p:sp>
      <p:cxnSp>
        <p:nvCxnSpPr>
          <p:cNvPr id="11" name="10 Conector recto de flecha"/>
          <p:cNvCxnSpPr/>
          <p:nvPr/>
        </p:nvCxnSpPr>
        <p:spPr>
          <a:xfrm flipH="1">
            <a:off x="1976438" y="4651375"/>
            <a:ext cx="4572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11 Rectángulo"/>
          <p:cNvSpPr/>
          <p:nvPr/>
        </p:nvSpPr>
        <p:spPr>
          <a:xfrm>
            <a:off x="754063" y="5010150"/>
            <a:ext cx="2749550" cy="304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gl-E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pPr>
              <a:defRPr/>
            </a:pPr>
            <a:r>
              <a:rPr lang="es-ES" sz="3600" b="1" dirty="0" smtClean="0"/>
              <a:t>Cómo se unen os usuarios a un grupo?</a:t>
            </a:r>
            <a:endParaRPr lang="gl-ES" sz="3600" dirty="0"/>
          </a:p>
        </p:txBody>
      </p:sp>
      <p:pic>
        <p:nvPicPr>
          <p:cNvPr id="49154" name="Picture 2"/>
          <p:cNvPicPr>
            <a:picLocks noChangeAspect="1" noChangeArrowheads="1"/>
          </p:cNvPicPr>
          <p:nvPr/>
        </p:nvPicPr>
        <p:blipFill>
          <a:blip r:embed="rId2"/>
          <a:srcRect/>
          <a:stretch>
            <a:fillRect/>
          </a:stretch>
        </p:blipFill>
        <p:spPr bwMode="auto">
          <a:xfrm>
            <a:off x="1824038" y="1901825"/>
            <a:ext cx="2794000" cy="1847850"/>
          </a:xfrm>
          <a:prstGeom prst="rect">
            <a:avLst/>
          </a:prstGeom>
          <a:noFill/>
          <a:ln w="9525">
            <a:noFill/>
            <a:miter lim="800000"/>
            <a:headEnd/>
            <a:tailEnd/>
          </a:ln>
        </p:spPr>
      </p:pic>
      <p:sp>
        <p:nvSpPr>
          <p:cNvPr id="4" name="3 Rectángulo"/>
          <p:cNvSpPr/>
          <p:nvPr/>
        </p:nvSpPr>
        <p:spPr>
          <a:xfrm>
            <a:off x="296863" y="2513013"/>
            <a:ext cx="3049587" cy="18161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gl-ES" sz="1400" b="1" dirty="0">
                <a:solidFill>
                  <a:schemeClr val="accent1"/>
                </a:solidFill>
              </a:rPr>
              <a:t>Opcións do creador do grupo:</a:t>
            </a:r>
          </a:p>
          <a:p>
            <a:pPr algn="just">
              <a:defRPr/>
            </a:pPr>
            <a:r>
              <a:rPr lang="gl-ES" sz="1400" dirty="0"/>
              <a:t>O creador do grupo (e os operadores de grupo, se os hai) pode enviar invitacións para unirse ao grupo aos usuarios presentes na súa lista de amigos.</a:t>
            </a:r>
          </a:p>
          <a:p>
            <a:pPr algn="just">
              <a:defRPr/>
            </a:pPr>
            <a:r>
              <a:rPr lang="gl-ES" sz="1400" dirty="0"/>
              <a:t>Os usuarios recibirán esta invitación por correo electrónico.</a:t>
            </a:r>
          </a:p>
        </p:txBody>
      </p:sp>
      <p:cxnSp>
        <p:nvCxnSpPr>
          <p:cNvPr id="6" name="5 Conector recto de flecha"/>
          <p:cNvCxnSpPr/>
          <p:nvPr/>
        </p:nvCxnSpPr>
        <p:spPr>
          <a:xfrm flipV="1">
            <a:off x="1976438" y="2054225"/>
            <a:ext cx="152400" cy="4587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49157" name="Picture 3"/>
          <p:cNvPicPr>
            <a:picLocks noChangeAspect="1" noChangeArrowheads="1"/>
          </p:cNvPicPr>
          <p:nvPr/>
        </p:nvPicPr>
        <p:blipFill>
          <a:blip r:embed="rId3"/>
          <a:srcRect/>
          <a:stretch>
            <a:fillRect/>
          </a:stretch>
        </p:blipFill>
        <p:spPr bwMode="auto">
          <a:xfrm>
            <a:off x="6556375" y="1901825"/>
            <a:ext cx="2343150" cy="2073275"/>
          </a:xfrm>
          <a:prstGeom prst="rect">
            <a:avLst/>
          </a:prstGeom>
          <a:noFill/>
          <a:ln w="9525">
            <a:noFill/>
            <a:miter lim="800000"/>
            <a:headEnd/>
            <a:tailEnd/>
          </a:ln>
        </p:spPr>
      </p:pic>
      <p:sp>
        <p:nvSpPr>
          <p:cNvPr id="8" name="7 Rectángulo"/>
          <p:cNvSpPr/>
          <p:nvPr/>
        </p:nvSpPr>
        <p:spPr>
          <a:xfrm>
            <a:off x="5183188" y="2817813"/>
            <a:ext cx="1984375" cy="9540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gl-ES" sz="1400" b="1" dirty="0">
                <a:solidFill>
                  <a:schemeClr val="accent1"/>
                </a:solidFill>
              </a:rPr>
              <a:t>Grupo aberto:</a:t>
            </a:r>
          </a:p>
          <a:p>
            <a:pPr algn="just">
              <a:defRPr/>
            </a:pPr>
            <a:r>
              <a:rPr lang="gl-ES" sz="1400" dirty="0"/>
              <a:t>Os usuarios poden unirse ao grupo pulsando este botón</a:t>
            </a:r>
          </a:p>
        </p:txBody>
      </p:sp>
      <p:cxnSp>
        <p:nvCxnSpPr>
          <p:cNvPr id="10" name="9 Conector recto de flecha"/>
          <p:cNvCxnSpPr/>
          <p:nvPr/>
        </p:nvCxnSpPr>
        <p:spPr>
          <a:xfrm flipV="1">
            <a:off x="7015163" y="2206625"/>
            <a:ext cx="0" cy="6111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49160" name="Picture 4"/>
          <p:cNvPicPr>
            <a:picLocks noChangeAspect="1" noChangeArrowheads="1"/>
          </p:cNvPicPr>
          <p:nvPr/>
        </p:nvPicPr>
        <p:blipFill>
          <a:blip r:embed="rId4"/>
          <a:srcRect/>
          <a:stretch>
            <a:fillRect/>
          </a:stretch>
        </p:blipFill>
        <p:spPr bwMode="auto">
          <a:xfrm>
            <a:off x="601663" y="5108575"/>
            <a:ext cx="1905000" cy="590550"/>
          </a:xfrm>
          <a:prstGeom prst="rect">
            <a:avLst/>
          </a:prstGeom>
          <a:noFill/>
          <a:ln w="9525">
            <a:noFill/>
            <a:miter lim="800000"/>
            <a:headEnd/>
            <a:tailEnd/>
          </a:ln>
        </p:spPr>
      </p:pic>
      <p:pic>
        <p:nvPicPr>
          <p:cNvPr id="49161" name="Picture 5"/>
          <p:cNvPicPr>
            <a:picLocks noChangeAspect="1" noChangeArrowheads="1"/>
          </p:cNvPicPr>
          <p:nvPr/>
        </p:nvPicPr>
        <p:blipFill>
          <a:blip r:embed="rId5"/>
          <a:srcRect/>
          <a:stretch>
            <a:fillRect/>
          </a:stretch>
        </p:blipFill>
        <p:spPr bwMode="auto">
          <a:xfrm>
            <a:off x="601663" y="5719763"/>
            <a:ext cx="1733550" cy="285750"/>
          </a:xfrm>
          <a:prstGeom prst="rect">
            <a:avLst/>
          </a:prstGeom>
          <a:noFill/>
          <a:ln w="9525">
            <a:noFill/>
            <a:miter lim="800000"/>
            <a:headEnd/>
            <a:tailEnd/>
          </a:ln>
        </p:spPr>
      </p:pic>
      <p:pic>
        <p:nvPicPr>
          <p:cNvPr id="49162" name="Picture 6"/>
          <p:cNvPicPr>
            <a:picLocks noChangeAspect="1" noChangeArrowheads="1"/>
          </p:cNvPicPr>
          <p:nvPr/>
        </p:nvPicPr>
        <p:blipFill>
          <a:blip r:embed="rId6"/>
          <a:srcRect/>
          <a:stretch>
            <a:fillRect/>
          </a:stretch>
        </p:blipFill>
        <p:spPr bwMode="auto">
          <a:xfrm>
            <a:off x="601663" y="6024563"/>
            <a:ext cx="1762125" cy="285750"/>
          </a:xfrm>
          <a:prstGeom prst="rect">
            <a:avLst/>
          </a:prstGeom>
          <a:noFill/>
          <a:ln w="9525">
            <a:noFill/>
            <a:miter lim="800000"/>
            <a:headEnd/>
            <a:tailEnd/>
          </a:ln>
        </p:spPr>
      </p:pic>
      <p:sp>
        <p:nvSpPr>
          <p:cNvPr id="14" name="13 Rectángulo"/>
          <p:cNvSpPr/>
          <p:nvPr/>
        </p:nvSpPr>
        <p:spPr>
          <a:xfrm>
            <a:off x="2892425" y="4497388"/>
            <a:ext cx="2290763" cy="22479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gl-ES" sz="1400" b="1" dirty="0">
                <a:solidFill>
                  <a:schemeClr val="accent1"/>
                </a:solidFill>
              </a:rPr>
              <a:t>Grupo oculto:</a:t>
            </a:r>
          </a:p>
          <a:p>
            <a:pPr algn="just">
              <a:defRPr/>
            </a:pPr>
            <a:r>
              <a:rPr lang="gl-ES" sz="1400" dirty="0"/>
              <a:t>Con esta opción seleccionada </a:t>
            </a:r>
            <a:r>
              <a:rPr lang="gl-ES" sz="1400" b="1" dirty="0"/>
              <a:t>(Só membros do grupo), o grupo é </a:t>
            </a:r>
            <a:r>
              <a:rPr lang="gl-ES" sz="1400" dirty="0"/>
              <a:t>invisible para calquera usuario que non sexa membro do grupo.</a:t>
            </a:r>
          </a:p>
          <a:p>
            <a:pPr algn="just">
              <a:defRPr/>
            </a:pPr>
            <a:r>
              <a:rPr lang="gl-ES" sz="1400" dirty="0"/>
              <a:t>Por esta razón, a única maneira de unirse ao grupo é por invitación.</a:t>
            </a:r>
          </a:p>
        </p:txBody>
      </p:sp>
      <p:cxnSp>
        <p:nvCxnSpPr>
          <p:cNvPr id="16" name="15 Conector recto de flecha"/>
          <p:cNvCxnSpPr>
            <a:endCxn id="5126" idx="3"/>
          </p:cNvCxnSpPr>
          <p:nvPr/>
        </p:nvCxnSpPr>
        <p:spPr>
          <a:xfrm flipH="1" flipV="1">
            <a:off x="2363788" y="6167438"/>
            <a:ext cx="528637" cy="95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49165" name="Picture 7"/>
          <p:cNvPicPr>
            <a:picLocks noChangeAspect="1" noChangeArrowheads="1"/>
          </p:cNvPicPr>
          <p:nvPr/>
        </p:nvPicPr>
        <p:blipFill>
          <a:blip r:embed="rId7"/>
          <a:srcRect/>
          <a:stretch>
            <a:fillRect/>
          </a:stretch>
        </p:blipFill>
        <p:spPr bwMode="auto">
          <a:xfrm>
            <a:off x="6099175" y="4344988"/>
            <a:ext cx="2828925" cy="1982787"/>
          </a:xfrm>
          <a:prstGeom prst="rect">
            <a:avLst/>
          </a:prstGeom>
          <a:noFill/>
          <a:ln w="9525">
            <a:noFill/>
            <a:miter lim="800000"/>
            <a:headEnd/>
            <a:tailEnd/>
          </a:ln>
        </p:spPr>
      </p:pic>
      <p:sp>
        <p:nvSpPr>
          <p:cNvPr id="49166"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
        <p:nvSpPr>
          <p:cNvPr id="20" name="19 Rectángulo"/>
          <p:cNvSpPr/>
          <p:nvPr/>
        </p:nvSpPr>
        <p:spPr>
          <a:xfrm>
            <a:off x="5487988" y="5108575"/>
            <a:ext cx="2133600" cy="1385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gl-ES" sz="1400" b="1" dirty="0">
                <a:solidFill>
                  <a:schemeClr val="accent1"/>
                </a:solidFill>
              </a:rPr>
              <a:t>Grupo pechado:</a:t>
            </a:r>
          </a:p>
          <a:p>
            <a:pPr algn="just">
              <a:defRPr/>
            </a:pPr>
            <a:r>
              <a:rPr lang="gl-ES" sz="1400" dirty="0"/>
              <a:t>Os usuarios deben solicitar o acceso ao grupo pulsando este botón ou ben recibir unha invitación.</a:t>
            </a:r>
          </a:p>
        </p:txBody>
      </p:sp>
      <p:cxnSp>
        <p:nvCxnSpPr>
          <p:cNvPr id="22" name="21 Conector recto de flecha"/>
          <p:cNvCxnSpPr/>
          <p:nvPr/>
        </p:nvCxnSpPr>
        <p:spPr>
          <a:xfrm flipV="1">
            <a:off x="7015163" y="4651375"/>
            <a:ext cx="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p:cNvSpPr>
          <p:nvPr>
            <p:ph type="title"/>
          </p:nvPr>
        </p:nvSpPr>
        <p:spPr>
          <a:xfrm>
            <a:off x="457200" y="274638"/>
            <a:ext cx="8229600" cy="715962"/>
          </a:xfrm>
        </p:spPr>
        <p:style>
          <a:lnRef idx="1">
            <a:schemeClr val="accent1"/>
          </a:lnRef>
          <a:fillRef idx="3">
            <a:schemeClr val="accent1"/>
          </a:fillRef>
          <a:effectRef idx="2">
            <a:schemeClr val="accent1"/>
          </a:effectRef>
          <a:fontRef idx="minor">
            <a:schemeClr val="lt1"/>
          </a:fontRef>
        </p:style>
        <p:txBody>
          <a:bodyPr/>
          <a:lstStyle/>
          <a:p>
            <a:pPr>
              <a:defRPr/>
            </a:pPr>
            <a:r>
              <a:rPr lang="gl-ES" b="1" dirty="0" smtClean="0"/>
              <a:t>Qué son os operadores do grupo?</a:t>
            </a:r>
          </a:p>
        </p:txBody>
      </p:sp>
      <p:pic>
        <p:nvPicPr>
          <p:cNvPr id="50178" name="Picture 5"/>
          <p:cNvPicPr>
            <a:picLocks noChangeAspect="1" noChangeArrowheads="1"/>
          </p:cNvPicPr>
          <p:nvPr/>
        </p:nvPicPr>
        <p:blipFill>
          <a:blip r:embed="rId2"/>
          <a:srcRect/>
          <a:stretch>
            <a:fillRect/>
          </a:stretch>
        </p:blipFill>
        <p:spPr bwMode="auto">
          <a:xfrm>
            <a:off x="6403975" y="1443038"/>
            <a:ext cx="2508250" cy="3352800"/>
          </a:xfrm>
          <a:prstGeom prst="rect">
            <a:avLst/>
          </a:prstGeom>
          <a:noFill/>
          <a:ln w="9525">
            <a:noFill/>
            <a:miter lim="800000"/>
            <a:headEnd/>
            <a:tailEnd/>
          </a:ln>
        </p:spPr>
      </p:pic>
      <p:sp>
        <p:nvSpPr>
          <p:cNvPr id="50179"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
        <p:nvSpPr>
          <p:cNvPr id="33799" name="Rectangle 7"/>
          <p:cNvSpPr>
            <a:spLocks noChangeArrowheads="1"/>
          </p:cNvSpPr>
          <p:nvPr/>
        </p:nvSpPr>
        <p:spPr bwMode="auto">
          <a:xfrm>
            <a:off x="601663" y="1138238"/>
            <a:ext cx="5646737" cy="523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defRPr/>
            </a:pPr>
            <a:r>
              <a:rPr lang="gl-ES" sz="1400" b="1" dirty="0">
                <a:solidFill>
                  <a:schemeClr val="accent1"/>
                </a:solidFill>
              </a:rPr>
              <a:t>Operadores do grupo:</a:t>
            </a:r>
          </a:p>
          <a:p>
            <a:pPr>
              <a:defRPr/>
            </a:pPr>
            <a:r>
              <a:rPr lang="gl-ES" sz="1400" dirty="0"/>
              <a:t>Membros do propio grupo con privilexios similares aos do creador do grupo</a:t>
            </a:r>
          </a:p>
        </p:txBody>
      </p:sp>
      <p:sp>
        <p:nvSpPr>
          <p:cNvPr id="33800" name="Rectangle 8"/>
          <p:cNvSpPr>
            <a:spLocks noChangeArrowheads="1"/>
          </p:cNvSpPr>
          <p:nvPr/>
        </p:nvSpPr>
        <p:spPr bwMode="auto">
          <a:xfrm>
            <a:off x="754063" y="2206625"/>
            <a:ext cx="4572000" cy="7302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gl-ES" sz="1400" dirty="0"/>
              <a:t>O creador do grupo pode nomear “</a:t>
            </a:r>
            <a:r>
              <a:rPr lang="gl-ES" sz="1400" b="1" dirty="0"/>
              <a:t>operador do grupo</a:t>
            </a:r>
            <a:r>
              <a:rPr lang="gl-ES" sz="1400" dirty="0"/>
              <a:t>” a un ou varios membros do grupo, para outorgarlles permisos de xestión e configuración do grupo.</a:t>
            </a:r>
          </a:p>
        </p:txBody>
      </p:sp>
      <p:sp>
        <p:nvSpPr>
          <p:cNvPr id="33801" name="Rectangle 9"/>
          <p:cNvSpPr>
            <a:spLocks noChangeArrowheads="1"/>
          </p:cNvSpPr>
          <p:nvPr/>
        </p:nvSpPr>
        <p:spPr bwMode="auto">
          <a:xfrm>
            <a:off x="601663" y="3276600"/>
            <a:ext cx="4572000" cy="915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gl-ES" b="1" dirty="0"/>
              <a:t>Os privilexios dos operadores poderán ser revocados polo creador do grupo en calquera momento</a:t>
            </a:r>
          </a:p>
        </p:txBody>
      </p:sp>
      <p:pic>
        <p:nvPicPr>
          <p:cNvPr id="50183" name="Picture 10"/>
          <p:cNvPicPr>
            <a:picLocks noChangeAspect="1" noChangeArrowheads="1"/>
          </p:cNvPicPr>
          <p:nvPr/>
        </p:nvPicPr>
        <p:blipFill>
          <a:blip r:embed="rId3"/>
          <a:srcRect/>
          <a:stretch>
            <a:fillRect/>
          </a:stretch>
        </p:blipFill>
        <p:spPr bwMode="auto">
          <a:xfrm>
            <a:off x="1365250" y="5091113"/>
            <a:ext cx="6708775" cy="1766887"/>
          </a:xfrm>
          <a:prstGeom prst="rect">
            <a:avLst/>
          </a:prstGeom>
          <a:noFill/>
          <a:ln w="9525">
            <a:noFill/>
            <a:miter lim="800000"/>
            <a:headEnd/>
            <a:tailEnd/>
          </a:ln>
        </p:spPr>
      </p:pic>
      <p:sp>
        <p:nvSpPr>
          <p:cNvPr id="50184" name="Rectangle 11"/>
          <p:cNvSpPr>
            <a:spLocks noChangeArrowheads="1"/>
          </p:cNvSpPr>
          <p:nvPr/>
        </p:nvSpPr>
        <p:spPr bwMode="auto">
          <a:xfrm>
            <a:off x="6403975" y="4344988"/>
            <a:ext cx="2290763" cy="306387"/>
          </a:xfrm>
          <a:prstGeom prst="rect">
            <a:avLst/>
          </a:prstGeom>
          <a:noFill/>
          <a:ln w="38100">
            <a:solidFill>
              <a:srgbClr val="FF0000"/>
            </a:solidFill>
            <a:miter lim="800000"/>
            <a:headEnd/>
            <a:tailEnd/>
          </a:ln>
        </p:spPr>
        <p:txBody>
          <a:bodyPr wrap="none" anchor="ctr"/>
          <a:lstStyle/>
          <a:p>
            <a:endParaRPr lang="es-ES"/>
          </a:p>
        </p:txBody>
      </p:sp>
      <p:sp>
        <p:nvSpPr>
          <p:cNvPr id="50185" name="Rectangle 12"/>
          <p:cNvSpPr>
            <a:spLocks noChangeArrowheads="1"/>
          </p:cNvSpPr>
          <p:nvPr/>
        </p:nvSpPr>
        <p:spPr bwMode="auto">
          <a:xfrm>
            <a:off x="601663" y="2054225"/>
            <a:ext cx="5038725" cy="1069975"/>
          </a:xfrm>
          <a:prstGeom prst="rect">
            <a:avLst/>
          </a:prstGeom>
          <a:noFill/>
          <a:ln w="38100">
            <a:solidFill>
              <a:srgbClr val="FF0000"/>
            </a:solidFill>
            <a:miter lim="800000"/>
            <a:headEnd/>
            <a:tailEnd/>
          </a:ln>
        </p:spPr>
        <p:txBody>
          <a:bodyPr wrap="none" anchor="ctr"/>
          <a:lstStyle/>
          <a:p>
            <a:endParaRPr lang="es-ES"/>
          </a:p>
        </p:txBody>
      </p:sp>
      <p:sp>
        <p:nvSpPr>
          <p:cNvPr id="50186" name="Line 13"/>
          <p:cNvSpPr>
            <a:spLocks noChangeShapeType="1"/>
          </p:cNvSpPr>
          <p:nvPr/>
        </p:nvSpPr>
        <p:spPr bwMode="auto">
          <a:xfrm>
            <a:off x="5183188" y="3124200"/>
            <a:ext cx="1220787" cy="1220788"/>
          </a:xfrm>
          <a:prstGeom prst="line">
            <a:avLst/>
          </a:prstGeom>
          <a:noFill/>
          <a:ln w="38100">
            <a:solidFill>
              <a:srgbClr val="FF0000"/>
            </a:solidFill>
            <a:round/>
            <a:headEnd/>
            <a:tailEnd type="triangle" w="med" len="med"/>
          </a:ln>
        </p:spPr>
        <p:txBody>
          <a:bodyPr/>
          <a:lstStyle/>
          <a:p>
            <a:endParaRPr lang="es-ES"/>
          </a:p>
        </p:txBody>
      </p:sp>
      <p:sp>
        <p:nvSpPr>
          <p:cNvPr id="50187" name="Line 14"/>
          <p:cNvSpPr>
            <a:spLocks noChangeShapeType="1"/>
          </p:cNvSpPr>
          <p:nvPr/>
        </p:nvSpPr>
        <p:spPr bwMode="auto">
          <a:xfrm flipH="1">
            <a:off x="5791200" y="4651375"/>
            <a:ext cx="612775" cy="606425"/>
          </a:xfrm>
          <a:prstGeom prst="line">
            <a:avLst/>
          </a:prstGeom>
          <a:noFill/>
          <a:ln w="38100">
            <a:solidFill>
              <a:srgbClr val="FF0000"/>
            </a:solidFill>
            <a:round/>
            <a:headEnd/>
            <a:tailEnd type="triangle" w="med" len="med"/>
          </a:ln>
        </p:spPr>
        <p:txBody>
          <a:bodyPr/>
          <a:lstStyle/>
          <a:p>
            <a:endParaRPr lang="es-E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pPr>
              <a:defRPr/>
            </a:pPr>
            <a:r>
              <a:rPr lang="es-AR" b="1" dirty="0" smtClean="0"/>
              <a:t>Cómo publicar </a:t>
            </a:r>
            <a:r>
              <a:rPr lang="es-AR" b="1" dirty="0" err="1" smtClean="0"/>
              <a:t>contidos</a:t>
            </a:r>
            <a:r>
              <a:rPr lang="es-AR" b="1" dirty="0" smtClean="0"/>
              <a:t> no grupo?</a:t>
            </a:r>
            <a:endParaRPr lang="es-AR" dirty="0"/>
          </a:p>
        </p:txBody>
      </p:sp>
      <p:sp>
        <p:nvSpPr>
          <p:cNvPr id="3" name="2 Rectángulo"/>
          <p:cNvSpPr/>
          <p:nvPr/>
        </p:nvSpPr>
        <p:spPr>
          <a:xfrm>
            <a:off x="1066800" y="1905000"/>
            <a:ext cx="4572000" cy="7381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pt-BR" sz="1400" dirty="0"/>
              <a:t>Para publicar contidos dentro do grupo </a:t>
            </a:r>
            <a:r>
              <a:rPr lang="pt-BR" sz="1400" b="1" dirty="0" err="1"/>
              <a:t>débese</a:t>
            </a:r>
            <a:r>
              <a:rPr lang="pt-BR" sz="1400" b="1" dirty="0"/>
              <a:t> usar sempre o </a:t>
            </a:r>
            <a:r>
              <a:rPr lang="pt-BR" sz="1400" b="1" dirty="0" err="1"/>
              <a:t>menú</a:t>
            </a:r>
            <a:r>
              <a:rPr lang="pt-BR" sz="1400" b="1" dirty="0"/>
              <a:t> do grupo, </a:t>
            </a:r>
            <a:r>
              <a:rPr lang="pt-BR" sz="1400" b="1" dirty="0" err="1"/>
              <a:t>xa</a:t>
            </a:r>
            <a:r>
              <a:rPr lang="pt-BR" sz="1400" b="1" dirty="0"/>
              <a:t> que doutro </a:t>
            </a:r>
            <a:r>
              <a:rPr lang="pt-BR" sz="1400" b="1" dirty="0" err="1"/>
              <a:t>xeito</a:t>
            </a:r>
            <a:r>
              <a:rPr lang="pt-BR" sz="1400" b="1" dirty="0"/>
              <a:t> </a:t>
            </a:r>
            <a:r>
              <a:rPr lang="pt-BR" sz="1400" b="1" dirty="0" err="1"/>
              <a:t>non</a:t>
            </a:r>
            <a:r>
              <a:rPr lang="pt-BR" sz="1400" b="1" dirty="0"/>
              <a:t> aparecerá o grupo como </a:t>
            </a:r>
            <a:r>
              <a:rPr lang="es-AR" sz="1400" dirty="0"/>
              <a:t>destinatario do </a:t>
            </a:r>
            <a:r>
              <a:rPr lang="es-AR" sz="1400" dirty="0" err="1"/>
              <a:t>contido</a:t>
            </a:r>
            <a:endParaRPr lang="es-AR" sz="1400" dirty="0"/>
          </a:p>
        </p:txBody>
      </p:sp>
      <p:pic>
        <p:nvPicPr>
          <p:cNvPr id="51203" name="Picture 2"/>
          <p:cNvPicPr>
            <a:picLocks noChangeAspect="1" noChangeArrowheads="1"/>
          </p:cNvPicPr>
          <p:nvPr/>
        </p:nvPicPr>
        <p:blipFill>
          <a:blip r:embed="rId2"/>
          <a:srcRect/>
          <a:stretch>
            <a:fillRect/>
          </a:stretch>
        </p:blipFill>
        <p:spPr bwMode="auto">
          <a:xfrm>
            <a:off x="6553200" y="2209800"/>
            <a:ext cx="2076450" cy="3076575"/>
          </a:xfrm>
          <a:prstGeom prst="rect">
            <a:avLst/>
          </a:prstGeom>
          <a:noFill/>
          <a:ln w="9525">
            <a:noFill/>
            <a:miter lim="800000"/>
            <a:headEnd/>
            <a:tailEnd/>
          </a:ln>
        </p:spPr>
      </p:pic>
      <p:sp>
        <p:nvSpPr>
          <p:cNvPr id="5" name="4 Rectángulo"/>
          <p:cNvSpPr/>
          <p:nvPr/>
        </p:nvSpPr>
        <p:spPr>
          <a:xfrm>
            <a:off x="3646488" y="3244850"/>
            <a:ext cx="1851025" cy="36830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s-AR" b="1" dirty="0"/>
              <a:t>Menú do grupo</a:t>
            </a:r>
            <a:endParaRPr lang="es-AR" dirty="0"/>
          </a:p>
        </p:txBody>
      </p:sp>
      <p:cxnSp>
        <p:nvCxnSpPr>
          <p:cNvPr id="7" name="6 Conector recto de flecha"/>
          <p:cNvCxnSpPr/>
          <p:nvPr/>
        </p:nvCxnSpPr>
        <p:spPr>
          <a:xfrm>
            <a:off x="5284788" y="3581400"/>
            <a:ext cx="968375" cy="152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7 Abrir llave"/>
          <p:cNvSpPr/>
          <p:nvPr/>
        </p:nvSpPr>
        <p:spPr>
          <a:xfrm>
            <a:off x="6302375" y="2057400"/>
            <a:ext cx="350838" cy="3352800"/>
          </a:xfrm>
          <a:prstGeom prst="leftBrace">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AR"/>
          </a:p>
        </p:txBody>
      </p:sp>
      <p:pic>
        <p:nvPicPr>
          <p:cNvPr id="51207" name="Picture 3"/>
          <p:cNvPicPr>
            <a:picLocks noChangeAspect="1" noChangeArrowheads="1"/>
          </p:cNvPicPr>
          <p:nvPr/>
        </p:nvPicPr>
        <p:blipFill>
          <a:blip r:embed="rId3"/>
          <a:srcRect/>
          <a:stretch>
            <a:fillRect/>
          </a:stretch>
        </p:blipFill>
        <p:spPr bwMode="auto">
          <a:xfrm>
            <a:off x="762000" y="5105400"/>
            <a:ext cx="4352925" cy="1228725"/>
          </a:xfrm>
          <a:prstGeom prst="rect">
            <a:avLst/>
          </a:prstGeom>
          <a:noFill/>
          <a:ln w="9525">
            <a:noFill/>
            <a:miter lim="800000"/>
            <a:headEnd/>
            <a:tailEnd/>
          </a:ln>
        </p:spPr>
      </p:pic>
      <p:sp>
        <p:nvSpPr>
          <p:cNvPr id="12" name="11 Rectángulo"/>
          <p:cNvSpPr/>
          <p:nvPr/>
        </p:nvSpPr>
        <p:spPr>
          <a:xfrm>
            <a:off x="609600" y="3886200"/>
            <a:ext cx="4572000" cy="7381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pt-BR" sz="1400" dirty="0" err="1"/>
              <a:t>Cando</a:t>
            </a:r>
            <a:r>
              <a:rPr lang="pt-BR" sz="1400" dirty="0"/>
              <a:t> se publica </a:t>
            </a:r>
            <a:r>
              <a:rPr lang="pt-BR" sz="1400" dirty="0" err="1"/>
              <a:t>un</a:t>
            </a:r>
            <a:r>
              <a:rPr lang="pt-BR" sz="1400" dirty="0"/>
              <a:t> novo contido desde o </a:t>
            </a:r>
            <a:r>
              <a:rPr lang="pt-BR" sz="1400" dirty="0" err="1"/>
              <a:t>menú</a:t>
            </a:r>
            <a:r>
              <a:rPr lang="pt-BR" sz="1400" dirty="0"/>
              <a:t> do grupo, </a:t>
            </a:r>
            <a:r>
              <a:rPr lang="pt-BR" sz="1400" dirty="0" err="1"/>
              <a:t>débese</a:t>
            </a:r>
            <a:r>
              <a:rPr lang="pt-BR" sz="1400" dirty="0"/>
              <a:t> </a:t>
            </a:r>
            <a:r>
              <a:rPr lang="pt-BR" sz="1400" dirty="0" err="1"/>
              <a:t>seleccionar</a:t>
            </a:r>
            <a:r>
              <a:rPr lang="pt-BR" sz="1400" dirty="0"/>
              <a:t> como </a:t>
            </a:r>
            <a:r>
              <a:rPr lang="pt-BR" sz="1400" dirty="0" err="1"/>
              <a:t>destinatario</a:t>
            </a:r>
            <a:r>
              <a:rPr lang="pt-BR" sz="1400" dirty="0"/>
              <a:t> do </a:t>
            </a:r>
            <a:r>
              <a:rPr lang="es-AR" sz="1400" dirty="0" err="1"/>
              <a:t>contido</a:t>
            </a:r>
            <a:r>
              <a:rPr lang="es-AR" sz="1400" dirty="0"/>
              <a:t> (acceso) </a:t>
            </a:r>
            <a:r>
              <a:rPr lang="es-AR" sz="1400" b="1" dirty="0"/>
              <a:t>o propio grupo.</a:t>
            </a:r>
            <a:endParaRPr lang="es-AR" sz="1400" dirty="0"/>
          </a:p>
        </p:txBody>
      </p:sp>
      <p:cxnSp>
        <p:nvCxnSpPr>
          <p:cNvPr id="14" name="13 Conector recto de flecha"/>
          <p:cNvCxnSpPr/>
          <p:nvPr/>
        </p:nvCxnSpPr>
        <p:spPr>
          <a:xfrm rot="5400000">
            <a:off x="3352800" y="4800600"/>
            <a:ext cx="91440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1210"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62"/>
          </a:xfrm>
        </p:spPr>
        <p:style>
          <a:lnRef idx="1">
            <a:schemeClr val="accent1"/>
          </a:lnRef>
          <a:fillRef idx="3">
            <a:schemeClr val="accent1"/>
          </a:fillRef>
          <a:effectRef idx="2">
            <a:schemeClr val="accent1"/>
          </a:effectRef>
          <a:fontRef idx="minor">
            <a:schemeClr val="lt1"/>
          </a:fontRef>
        </p:style>
        <p:txBody>
          <a:bodyPr/>
          <a:lstStyle/>
          <a:p>
            <a:pPr>
              <a:defRPr/>
            </a:pPr>
            <a:r>
              <a:rPr lang="es-AR" sz="4000" b="1" dirty="0" smtClean="0"/>
              <a:t>Cómo recibir </a:t>
            </a:r>
            <a:r>
              <a:rPr lang="es-AR" sz="4000" b="1" dirty="0" err="1" smtClean="0"/>
              <a:t>notificacións</a:t>
            </a:r>
            <a:r>
              <a:rPr lang="es-AR" sz="4000" b="1" dirty="0" smtClean="0"/>
              <a:t> do grupo?</a:t>
            </a:r>
            <a:endParaRPr lang="es-AR" sz="4000" dirty="0"/>
          </a:p>
        </p:txBody>
      </p:sp>
      <p:pic>
        <p:nvPicPr>
          <p:cNvPr id="52226" name="Picture 2"/>
          <p:cNvPicPr>
            <a:picLocks noChangeAspect="1" noChangeArrowheads="1"/>
          </p:cNvPicPr>
          <p:nvPr/>
        </p:nvPicPr>
        <p:blipFill>
          <a:blip r:embed="rId2"/>
          <a:srcRect/>
          <a:stretch>
            <a:fillRect/>
          </a:stretch>
        </p:blipFill>
        <p:spPr bwMode="auto">
          <a:xfrm>
            <a:off x="5486400" y="1295400"/>
            <a:ext cx="3419475" cy="3371850"/>
          </a:xfrm>
          <a:prstGeom prst="rect">
            <a:avLst/>
          </a:prstGeom>
          <a:noFill/>
          <a:ln w="9525">
            <a:noFill/>
            <a:miter lim="800000"/>
            <a:headEnd/>
            <a:tailEnd/>
          </a:ln>
        </p:spPr>
      </p:pic>
      <p:sp>
        <p:nvSpPr>
          <p:cNvPr id="52227"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pic>
        <p:nvPicPr>
          <p:cNvPr id="52228" name="Picture 3"/>
          <p:cNvPicPr>
            <a:picLocks noChangeAspect="1" noChangeArrowheads="1"/>
          </p:cNvPicPr>
          <p:nvPr/>
        </p:nvPicPr>
        <p:blipFill>
          <a:blip r:embed="rId3"/>
          <a:srcRect/>
          <a:stretch>
            <a:fillRect/>
          </a:stretch>
        </p:blipFill>
        <p:spPr bwMode="auto">
          <a:xfrm>
            <a:off x="609600" y="4800600"/>
            <a:ext cx="7210425" cy="1885950"/>
          </a:xfrm>
          <a:prstGeom prst="rect">
            <a:avLst/>
          </a:prstGeom>
          <a:noFill/>
          <a:ln w="9525">
            <a:noFill/>
            <a:miter lim="800000"/>
            <a:headEnd/>
            <a:tailEnd/>
          </a:ln>
        </p:spPr>
      </p:pic>
      <p:sp>
        <p:nvSpPr>
          <p:cNvPr id="6" name="5 Rectángulo"/>
          <p:cNvSpPr/>
          <p:nvPr/>
        </p:nvSpPr>
        <p:spPr>
          <a:xfrm>
            <a:off x="609600" y="1447800"/>
            <a:ext cx="4572000" cy="9540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gl-ES" sz="1400" dirty="0"/>
              <a:t>Configurar as </a:t>
            </a:r>
            <a:r>
              <a:rPr lang="gl-ES" sz="1400" b="1" dirty="0"/>
              <a:t>notificacións de grupo resulta </a:t>
            </a:r>
            <a:r>
              <a:rPr lang="gl-ES" sz="1400" dirty="0"/>
              <a:t>unha opción moi interesante, xa que permite recibir unha notificación en forma de mensaxe cada vez que hai novidades no grupo, sen necesidade de ter que acceder ao grupo.</a:t>
            </a:r>
          </a:p>
        </p:txBody>
      </p:sp>
      <p:cxnSp>
        <p:nvCxnSpPr>
          <p:cNvPr id="8" name="7 Conector angular"/>
          <p:cNvCxnSpPr>
            <a:stCxn id="6" idx="3"/>
          </p:cNvCxnSpPr>
          <p:nvPr/>
        </p:nvCxnSpPr>
        <p:spPr>
          <a:xfrm flipV="1">
            <a:off x="5181600" y="1447800"/>
            <a:ext cx="2286000" cy="477838"/>
          </a:xfrm>
          <a:prstGeom prst="bentConnector3">
            <a:avLst>
              <a:gd name="adj1" fmla="val 10014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17 Conector recto de flecha"/>
          <p:cNvCxnSpPr/>
          <p:nvPr/>
        </p:nvCxnSpPr>
        <p:spPr>
          <a:xfrm rot="5400000">
            <a:off x="6477001" y="2895600"/>
            <a:ext cx="2590800" cy="31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19 Conector angular"/>
          <p:cNvCxnSpPr/>
          <p:nvPr/>
        </p:nvCxnSpPr>
        <p:spPr>
          <a:xfrm rot="5400000">
            <a:off x="7239000" y="5029200"/>
            <a:ext cx="1828800" cy="457200"/>
          </a:xfrm>
          <a:prstGeom prst="bentConnector3">
            <a:avLst>
              <a:gd name="adj1" fmla="val 100000"/>
            </a:avLst>
          </a:prstGeom>
          <a:ln>
            <a:tailEnd type="arrow"/>
          </a:ln>
        </p:spPr>
        <p:style>
          <a:lnRef idx="3">
            <a:schemeClr val="accent2"/>
          </a:lnRef>
          <a:fillRef idx="0">
            <a:schemeClr val="accent2"/>
          </a:fillRef>
          <a:effectRef idx="2">
            <a:schemeClr val="accent2"/>
          </a:effectRef>
          <a:fontRef idx="minor">
            <a:schemeClr val="tx1"/>
          </a:fontRef>
        </p:style>
      </p:cxnSp>
      <p:sp>
        <p:nvSpPr>
          <p:cNvPr id="26" name="25 Rectángulo"/>
          <p:cNvSpPr/>
          <p:nvPr/>
        </p:nvSpPr>
        <p:spPr>
          <a:xfrm>
            <a:off x="609600" y="2667000"/>
            <a:ext cx="4572000" cy="7381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s-AR" sz="1400" b="1" dirty="0">
                <a:solidFill>
                  <a:schemeClr val="accent1"/>
                </a:solidFill>
              </a:rPr>
              <a:t>Correo electrónico:</a:t>
            </a:r>
          </a:p>
          <a:p>
            <a:pPr algn="just">
              <a:defRPr/>
            </a:pPr>
            <a:r>
              <a:rPr lang="es-AR" sz="1400" dirty="0"/>
              <a:t>O usuario recibirá un correo electrónico de notificación, cada vez que </a:t>
            </a:r>
            <a:r>
              <a:rPr lang="pt-BR" sz="1400" dirty="0"/>
              <a:t>se produza </a:t>
            </a:r>
            <a:r>
              <a:rPr lang="pt-BR" sz="1400" dirty="0" err="1"/>
              <a:t>algunha</a:t>
            </a:r>
            <a:r>
              <a:rPr lang="pt-BR" sz="1400" dirty="0"/>
              <a:t> </a:t>
            </a:r>
            <a:r>
              <a:rPr lang="pt-BR" sz="1400" dirty="0" err="1"/>
              <a:t>actividade</a:t>
            </a:r>
            <a:r>
              <a:rPr lang="pt-BR" sz="1400" dirty="0"/>
              <a:t> no grupo.</a:t>
            </a:r>
            <a:endParaRPr lang="es-AR" sz="1400" dirty="0"/>
          </a:p>
        </p:txBody>
      </p:sp>
      <p:sp>
        <p:nvSpPr>
          <p:cNvPr id="27" name="26 Rectángulo"/>
          <p:cNvSpPr/>
          <p:nvPr/>
        </p:nvSpPr>
        <p:spPr>
          <a:xfrm>
            <a:off x="609600" y="3581400"/>
            <a:ext cx="4572000" cy="9540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s-AR" sz="1400" b="1" dirty="0" err="1">
                <a:solidFill>
                  <a:schemeClr val="accent1"/>
                </a:solidFill>
              </a:rPr>
              <a:t>Mensaxes</a:t>
            </a:r>
            <a:r>
              <a:rPr lang="es-AR" sz="1400" b="1" dirty="0">
                <a:solidFill>
                  <a:schemeClr val="accent1"/>
                </a:solidFill>
              </a:rPr>
              <a:t>:</a:t>
            </a:r>
          </a:p>
          <a:p>
            <a:pPr algn="just">
              <a:defRPr/>
            </a:pPr>
            <a:r>
              <a:rPr lang="es-AR" sz="1400" dirty="0"/>
              <a:t>O usuario recibirá </a:t>
            </a:r>
            <a:r>
              <a:rPr lang="es-AR" sz="1400" dirty="0" err="1"/>
              <a:t>unha</a:t>
            </a:r>
            <a:r>
              <a:rPr lang="es-AR" sz="1400" dirty="0"/>
              <a:t> </a:t>
            </a:r>
            <a:r>
              <a:rPr lang="es-AR" sz="1400" dirty="0" err="1"/>
              <a:t>mensaxe</a:t>
            </a:r>
            <a:r>
              <a:rPr lang="es-AR" sz="1400" dirty="0"/>
              <a:t> interna (</a:t>
            </a:r>
            <a:r>
              <a:rPr lang="es-AR" sz="1400" dirty="0" err="1"/>
              <a:t>mensaxería</a:t>
            </a:r>
            <a:r>
              <a:rPr lang="es-AR" sz="1400" dirty="0"/>
              <a:t> interna de </a:t>
            </a:r>
            <a:r>
              <a:rPr lang="pt-BR" sz="1400" dirty="0" err="1"/>
              <a:t>Redeiras</a:t>
            </a:r>
            <a:r>
              <a:rPr lang="pt-BR" sz="1400" dirty="0"/>
              <a:t>) cada vez que se produza </a:t>
            </a:r>
            <a:r>
              <a:rPr lang="pt-BR" sz="1400" dirty="0" err="1"/>
              <a:t>algunha</a:t>
            </a:r>
            <a:r>
              <a:rPr lang="pt-BR" sz="1400" dirty="0"/>
              <a:t> </a:t>
            </a:r>
            <a:r>
              <a:rPr lang="pt-BR" sz="1400" dirty="0" err="1"/>
              <a:t>actividade</a:t>
            </a:r>
            <a:r>
              <a:rPr lang="pt-BR" sz="1400" dirty="0"/>
              <a:t> no grupo.</a:t>
            </a:r>
            <a:endParaRPr lang="es-AR" sz="1400" dirty="0"/>
          </a:p>
        </p:txBody>
      </p:sp>
      <p:cxnSp>
        <p:nvCxnSpPr>
          <p:cNvPr id="29" name="28 Conector recto de flecha"/>
          <p:cNvCxnSpPr/>
          <p:nvPr/>
        </p:nvCxnSpPr>
        <p:spPr>
          <a:xfrm rot="5400000">
            <a:off x="3505201" y="5105400"/>
            <a:ext cx="1219200" cy="31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30 Conector angular"/>
          <p:cNvCxnSpPr/>
          <p:nvPr/>
        </p:nvCxnSpPr>
        <p:spPr>
          <a:xfrm rot="10800000" flipH="1" flipV="1">
            <a:off x="609600" y="2971800"/>
            <a:ext cx="2438400" cy="2525713"/>
          </a:xfrm>
          <a:prstGeom prst="bentConnector4">
            <a:avLst>
              <a:gd name="adj1" fmla="val -9375"/>
              <a:gd name="adj2" fmla="val 64957"/>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15962"/>
          </a:xfrm>
        </p:spPr>
        <p:style>
          <a:lnRef idx="1">
            <a:schemeClr val="accent1"/>
          </a:lnRef>
          <a:fillRef idx="3">
            <a:schemeClr val="accent1"/>
          </a:fillRef>
          <a:effectRef idx="2">
            <a:schemeClr val="accent1"/>
          </a:effectRef>
          <a:fontRef idx="minor">
            <a:schemeClr val="lt1"/>
          </a:fontRef>
        </p:style>
        <p:txBody>
          <a:bodyPr/>
          <a:lstStyle/>
          <a:p>
            <a:pPr>
              <a:defRPr/>
            </a:pPr>
            <a:r>
              <a:rPr lang="es-AR" b="1" dirty="0" smtClean="0"/>
              <a:t>Un </a:t>
            </a:r>
            <a:r>
              <a:rPr lang="es-AR" b="1" dirty="0" err="1" smtClean="0"/>
              <a:t>exemplo</a:t>
            </a:r>
            <a:r>
              <a:rPr lang="es-AR" b="1" dirty="0" smtClean="0"/>
              <a:t> práctico</a:t>
            </a:r>
            <a:endParaRPr lang="es-AR" dirty="0"/>
          </a:p>
        </p:txBody>
      </p:sp>
      <p:sp>
        <p:nvSpPr>
          <p:cNvPr id="3" name="2 Rectángulo"/>
          <p:cNvSpPr/>
          <p:nvPr/>
        </p:nvSpPr>
        <p:spPr>
          <a:xfrm>
            <a:off x="2997200" y="2971800"/>
            <a:ext cx="3352800" cy="8302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lvl="2">
              <a:defRPr/>
            </a:pPr>
            <a:r>
              <a:rPr lang="es-AR" sz="1600" b="1" dirty="0"/>
              <a:t>GRUPO:</a:t>
            </a:r>
          </a:p>
          <a:p>
            <a:pPr lvl="2">
              <a:defRPr/>
            </a:pPr>
            <a:r>
              <a:rPr lang="es-AR" sz="1600" b="1" dirty="0"/>
              <a:t>IES Centro de Probas:</a:t>
            </a:r>
          </a:p>
          <a:p>
            <a:pPr lvl="2">
              <a:defRPr/>
            </a:pPr>
            <a:r>
              <a:rPr lang="es-AR" sz="1600" b="1" dirty="0"/>
              <a:t>Grupo de </a:t>
            </a:r>
            <a:r>
              <a:rPr lang="es-AR" sz="1600" b="1" dirty="0" err="1"/>
              <a:t>traballo</a:t>
            </a:r>
            <a:r>
              <a:rPr lang="es-AR" sz="1600" b="1" dirty="0"/>
              <a:t> Abalar</a:t>
            </a:r>
            <a:endParaRPr lang="es-AR" sz="1600" dirty="0"/>
          </a:p>
        </p:txBody>
      </p:sp>
      <p:pic>
        <p:nvPicPr>
          <p:cNvPr id="53251" name="Picture 2"/>
          <p:cNvPicPr>
            <a:picLocks noChangeAspect="1" noChangeArrowheads="1"/>
          </p:cNvPicPr>
          <p:nvPr/>
        </p:nvPicPr>
        <p:blipFill>
          <a:blip r:embed="rId2"/>
          <a:srcRect/>
          <a:stretch>
            <a:fillRect/>
          </a:stretch>
        </p:blipFill>
        <p:spPr bwMode="auto">
          <a:xfrm>
            <a:off x="3175000" y="3111500"/>
            <a:ext cx="609600" cy="600075"/>
          </a:xfrm>
          <a:prstGeom prst="rect">
            <a:avLst/>
          </a:prstGeom>
          <a:noFill/>
          <a:ln w="9525">
            <a:noFill/>
            <a:miter lim="800000"/>
            <a:headEnd/>
            <a:tailEnd/>
          </a:ln>
        </p:spPr>
      </p:pic>
      <p:sp>
        <p:nvSpPr>
          <p:cNvPr id="5" name="4 Rectángulo"/>
          <p:cNvSpPr/>
          <p:nvPr/>
        </p:nvSpPr>
        <p:spPr>
          <a:xfrm>
            <a:off x="457200" y="1295400"/>
            <a:ext cx="2286000" cy="11699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s-AR" sz="1400" b="1" dirty="0">
                <a:solidFill>
                  <a:schemeClr val="accent1"/>
                </a:solidFill>
              </a:rPr>
              <a:t>Debates:</a:t>
            </a:r>
          </a:p>
          <a:p>
            <a:pPr>
              <a:defRPr/>
            </a:pPr>
            <a:r>
              <a:rPr lang="es-AR" sz="1400" dirty="0"/>
              <a:t>- </a:t>
            </a:r>
            <a:r>
              <a:rPr lang="es-AR" sz="1400" dirty="0" err="1"/>
              <a:t>Cuestións</a:t>
            </a:r>
            <a:r>
              <a:rPr lang="es-AR" sz="1400" dirty="0"/>
              <a:t> organizativas</a:t>
            </a:r>
          </a:p>
          <a:p>
            <a:pPr>
              <a:defRPr/>
            </a:pPr>
            <a:r>
              <a:rPr lang="es-AR" sz="1400" dirty="0"/>
              <a:t>- Normas e </a:t>
            </a:r>
            <a:r>
              <a:rPr lang="es-AR" sz="1400" dirty="0" err="1"/>
              <a:t>regulamentos</a:t>
            </a:r>
            <a:endParaRPr lang="es-AR" sz="1400" dirty="0"/>
          </a:p>
          <a:p>
            <a:pPr>
              <a:defRPr/>
            </a:pPr>
            <a:r>
              <a:rPr lang="es-AR" sz="1400" dirty="0"/>
              <a:t>- </a:t>
            </a:r>
            <a:r>
              <a:rPr lang="es-AR" sz="1400" dirty="0" err="1"/>
              <a:t>Propostas</a:t>
            </a:r>
            <a:r>
              <a:rPr lang="es-AR" sz="1400" dirty="0"/>
              <a:t> de cambios</a:t>
            </a:r>
          </a:p>
          <a:p>
            <a:pPr>
              <a:defRPr/>
            </a:pPr>
            <a:r>
              <a:rPr lang="es-AR" sz="1400" dirty="0"/>
              <a:t>- ( … )</a:t>
            </a:r>
          </a:p>
        </p:txBody>
      </p:sp>
      <p:sp>
        <p:nvSpPr>
          <p:cNvPr id="6" name="5 Rectángulo"/>
          <p:cNvSpPr/>
          <p:nvPr/>
        </p:nvSpPr>
        <p:spPr>
          <a:xfrm>
            <a:off x="3200400" y="1143000"/>
            <a:ext cx="2895600" cy="1384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s-AR" sz="1400" b="1" dirty="0">
                <a:solidFill>
                  <a:schemeClr val="accent1"/>
                </a:solidFill>
              </a:rPr>
              <a:t>Blog:</a:t>
            </a:r>
          </a:p>
          <a:p>
            <a:pPr>
              <a:defRPr/>
            </a:pPr>
            <a:r>
              <a:rPr lang="es-AR" sz="1400" dirty="0"/>
              <a:t>- Experiencias </a:t>
            </a:r>
            <a:r>
              <a:rPr lang="es-AR" sz="1400" dirty="0" err="1"/>
              <a:t>nas</a:t>
            </a:r>
            <a:r>
              <a:rPr lang="es-AR" sz="1400" dirty="0"/>
              <a:t> aulas Abalar</a:t>
            </a:r>
          </a:p>
          <a:p>
            <a:pPr>
              <a:defRPr/>
            </a:pPr>
            <a:r>
              <a:rPr lang="es-AR" sz="1400" dirty="0"/>
              <a:t>- Ideas e </a:t>
            </a:r>
            <a:r>
              <a:rPr lang="es-AR" sz="1400" dirty="0" err="1"/>
              <a:t>aportacións</a:t>
            </a:r>
            <a:r>
              <a:rPr lang="es-AR" sz="1400" dirty="0"/>
              <a:t> dos profesores</a:t>
            </a:r>
          </a:p>
          <a:p>
            <a:pPr>
              <a:defRPr/>
            </a:pPr>
            <a:r>
              <a:rPr lang="es-AR" sz="1400" dirty="0"/>
              <a:t>- Dificultades do día a día</a:t>
            </a:r>
          </a:p>
          <a:p>
            <a:pPr>
              <a:defRPr/>
            </a:pPr>
            <a:r>
              <a:rPr lang="pt-BR" sz="1400" dirty="0"/>
              <a:t>- Propostas para as aulas </a:t>
            </a:r>
            <a:r>
              <a:rPr lang="pt-BR" sz="1400" dirty="0" err="1"/>
              <a:t>non</a:t>
            </a:r>
            <a:r>
              <a:rPr lang="pt-BR" sz="1400" dirty="0"/>
              <a:t> Abalar</a:t>
            </a:r>
          </a:p>
          <a:p>
            <a:pPr>
              <a:defRPr/>
            </a:pPr>
            <a:r>
              <a:rPr lang="es-AR" sz="1400" dirty="0"/>
              <a:t>- ( … )</a:t>
            </a:r>
          </a:p>
        </p:txBody>
      </p:sp>
      <p:sp>
        <p:nvSpPr>
          <p:cNvPr id="7" name="6 Rectángulo"/>
          <p:cNvSpPr/>
          <p:nvPr/>
        </p:nvSpPr>
        <p:spPr>
          <a:xfrm>
            <a:off x="6400800" y="1295400"/>
            <a:ext cx="2438400" cy="11699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s-AR" sz="1400" b="1" dirty="0" err="1">
                <a:solidFill>
                  <a:schemeClr val="accent1"/>
                </a:solidFill>
              </a:rPr>
              <a:t>Páxinas</a:t>
            </a:r>
            <a:r>
              <a:rPr lang="es-AR" sz="1400" b="1" dirty="0">
                <a:solidFill>
                  <a:schemeClr val="accent1"/>
                </a:solidFill>
              </a:rPr>
              <a:t>:</a:t>
            </a:r>
          </a:p>
          <a:p>
            <a:pPr>
              <a:defRPr/>
            </a:pPr>
            <a:r>
              <a:rPr lang="es-AR" sz="1400" dirty="0"/>
              <a:t>- Documentos colaborativos</a:t>
            </a:r>
          </a:p>
          <a:p>
            <a:pPr>
              <a:defRPr/>
            </a:pPr>
            <a:r>
              <a:rPr lang="pt-BR" sz="1400" dirty="0"/>
              <a:t>- Normas para as aulas Abalar</a:t>
            </a:r>
          </a:p>
          <a:p>
            <a:pPr>
              <a:defRPr/>
            </a:pPr>
            <a:r>
              <a:rPr lang="es-AR" sz="1400" dirty="0"/>
              <a:t>- Protocolo de incidencias</a:t>
            </a:r>
          </a:p>
          <a:p>
            <a:pPr>
              <a:defRPr/>
            </a:pPr>
            <a:r>
              <a:rPr lang="es-AR" sz="1400" dirty="0"/>
              <a:t>- ( … )</a:t>
            </a:r>
          </a:p>
        </p:txBody>
      </p:sp>
      <p:sp>
        <p:nvSpPr>
          <p:cNvPr id="53255"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
        <p:nvSpPr>
          <p:cNvPr id="9" name="8 Rectángulo"/>
          <p:cNvSpPr/>
          <p:nvPr/>
        </p:nvSpPr>
        <p:spPr>
          <a:xfrm>
            <a:off x="304800" y="2819400"/>
            <a:ext cx="2590800" cy="135413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s-AR" sz="1400" b="1" dirty="0" err="1">
                <a:solidFill>
                  <a:schemeClr val="accent1"/>
                </a:solidFill>
              </a:rPr>
              <a:t>Ficheiros</a:t>
            </a:r>
            <a:r>
              <a:rPr lang="es-AR" sz="1400" b="1" dirty="0">
                <a:solidFill>
                  <a:schemeClr val="accent1"/>
                </a:solidFill>
              </a:rPr>
              <a:t>: GRUPO                   </a:t>
            </a:r>
            <a:r>
              <a:rPr lang="es-AR" sz="4000" b="1" dirty="0">
                <a:solidFill>
                  <a:srgbClr val="FFC000"/>
                </a:solidFill>
              </a:rPr>
              <a:t>*</a:t>
            </a:r>
          </a:p>
          <a:p>
            <a:pPr>
              <a:defRPr/>
            </a:pPr>
            <a:r>
              <a:rPr lang="es-AR" sz="1400" dirty="0"/>
              <a:t>- Documentos do grupo</a:t>
            </a:r>
          </a:p>
          <a:p>
            <a:pPr>
              <a:defRPr/>
            </a:pPr>
            <a:r>
              <a:rPr lang="es-AR" sz="1400" dirty="0"/>
              <a:t>- </a:t>
            </a:r>
            <a:r>
              <a:rPr lang="es-AR" sz="1400" dirty="0" err="1"/>
              <a:t>Lexislación</a:t>
            </a:r>
            <a:r>
              <a:rPr lang="es-AR" sz="1400" dirty="0"/>
              <a:t> en formato PDF</a:t>
            </a:r>
          </a:p>
          <a:p>
            <a:pPr>
              <a:defRPr/>
            </a:pPr>
            <a:r>
              <a:rPr lang="es-AR" sz="1400" dirty="0"/>
              <a:t>- Textos, </a:t>
            </a:r>
            <a:r>
              <a:rPr lang="es-AR" sz="1400" dirty="0" err="1"/>
              <a:t>imaxes</a:t>
            </a:r>
            <a:r>
              <a:rPr lang="es-AR" sz="1400" dirty="0"/>
              <a:t>, </a:t>
            </a:r>
            <a:r>
              <a:rPr lang="es-AR" sz="1400" dirty="0" err="1"/>
              <a:t>presentacións</a:t>
            </a:r>
            <a:endParaRPr lang="es-AR" sz="1400" dirty="0"/>
          </a:p>
        </p:txBody>
      </p:sp>
      <p:sp>
        <p:nvSpPr>
          <p:cNvPr id="10" name="9 Rectángulo"/>
          <p:cNvSpPr/>
          <p:nvPr/>
        </p:nvSpPr>
        <p:spPr>
          <a:xfrm>
            <a:off x="138113" y="4648200"/>
            <a:ext cx="2590800" cy="11699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s-AR" sz="1400" b="1" dirty="0">
                <a:solidFill>
                  <a:schemeClr val="accent1"/>
                </a:solidFill>
              </a:rPr>
              <a:t>Videos:</a:t>
            </a:r>
          </a:p>
          <a:p>
            <a:pPr>
              <a:defRPr/>
            </a:pPr>
            <a:r>
              <a:rPr lang="pt-BR" sz="1400" dirty="0"/>
              <a:t>- Vídeos sobre o </a:t>
            </a:r>
            <a:r>
              <a:rPr lang="pt-BR" sz="1400" dirty="0" err="1"/>
              <a:t>proxecto</a:t>
            </a:r>
            <a:r>
              <a:rPr lang="pt-BR" sz="1400" dirty="0"/>
              <a:t> Abalar</a:t>
            </a:r>
          </a:p>
          <a:p>
            <a:pPr>
              <a:defRPr/>
            </a:pPr>
            <a:r>
              <a:rPr lang="pt-BR" sz="1400" dirty="0"/>
              <a:t>- Vídeos sobre o uso do material</a:t>
            </a:r>
          </a:p>
          <a:p>
            <a:pPr>
              <a:defRPr/>
            </a:pPr>
            <a:r>
              <a:rPr lang="es-AR" sz="1400" dirty="0"/>
              <a:t>- </a:t>
            </a:r>
            <a:r>
              <a:rPr lang="es-AR" sz="1400" dirty="0" err="1"/>
              <a:t>Outros</a:t>
            </a:r>
            <a:r>
              <a:rPr lang="es-AR" sz="1400" dirty="0"/>
              <a:t> vídeos de interese</a:t>
            </a:r>
          </a:p>
          <a:p>
            <a:pPr>
              <a:defRPr/>
            </a:pPr>
            <a:r>
              <a:rPr lang="es-AR" sz="1400" dirty="0"/>
              <a:t>- ( … )</a:t>
            </a:r>
          </a:p>
        </p:txBody>
      </p:sp>
      <p:sp>
        <p:nvSpPr>
          <p:cNvPr id="11" name="10 Rectángulo"/>
          <p:cNvSpPr/>
          <p:nvPr/>
        </p:nvSpPr>
        <p:spPr>
          <a:xfrm>
            <a:off x="6437313" y="2971800"/>
            <a:ext cx="2590800" cy="11699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s-AR" sz="1400" b="1" dirty="0">
                <a:solidFill>
                  <a:schemeClr val="accent1"/>
                </a:solidFill>
              </a:rPr>
              <a:t>Marcadores:</a:t>
            </a:r>
          </a:p>
          <a:p>
            <a:pPr>
              <a:defRPr/>
            </a:pPr>
            <a:r>
              <a:rPr lang="es-AR" sz="1400" dirty="0"/>
              <a:t>- </a:t>
            </a:r>
            <a:r>
              <a:rPr lang="es-AR" sz="1400" dirty="0" err="1"/>
              <a:t>Páxinas</a:t>
            </a:r>
            <a:r>
              <a:rPr lang="es-AR" sz="1400" dirty="0"/>
              <a:t> web de interese</a:t>
            </a:r>
          </a:p>
          <a:p>
            <a:pPr>
              <a:defRPr/>
            </a:pPr>
            <a:r>
              <a:rPr lang="pt-BR" sz="1400" dirty="0"/>
              <a:t>- Outras </a:t>
            </a:r>
            <a:r>
              <a:rPr lang="pt-BR" sz="1400" dirty="0" err="1"/>
              <a:t>webs</a:t>
            </a:r>
            <a:r>
              <a:rPr lang="pt-BR" sz="1400" dirty="0"/>
              <a:t> do </a:t>
            </a:r>
            <a:r>
              <a:rPr lang="pt-BR" sz="1400" dirty="0" err="1"/>
              <a:t>propio</a:t>
            </a:r>
            <a:r>
              <a:rPr lang="pt-BR" sz="1400" dirty="0"/>
              <a:t> centro</a:t>
            </a:r>
          </a:p>
          <a:p>
            <a:pPr>
              <a:defRPr/>
            </a:pPr>
            <a:r>
              <a:rPr lang="es-AR" sz="1400" dirty="0"/>
              <a:t>- Sitios de descarga de </a:t>
            </a:r>
            <a:r>
              <a:rPr lang="es-AR" sz="1400" dirty="0" err="1"/>
              <a:t>contidos</a:t>
            </a:r>
            <a:endParaRPr lang="es-AR" sz="1400" dirty="0"/>
          </a:p>
          <a:p>
            <a:pPr>
              <a:defRPr/>
            </a:pPr>
            <a:r>
              <a:rPr lang="es-AR" sz="1400" dirty="0"/>
              <a:t>- ( … )</a:t>
            </a:r>
          </a:p>
        </p:txBody>
      </p:sp>
      <p:sp>
        <p:nvSpPr>
          <p:cNvPr id="12" name="11 Rectángulo"/>
          <p:cNvSpPr/>
          <p:nvPr/>
        </p:nvSpPr>
        <p:spPr>
          <a:xfrm>
            <a:off x="6553200" y="4849813"/>
            <a:ext cx="2438400" cy="1385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s-AR" sz="1400" b="1" dirty="0" err="1">
                <a:solidFill>
                  <a:schemeClr val="accent1"/>
                </a:solidFill>
              </a:rPr>
              <a:t>Enquisas</a:t>
            </a:r>
            <a:r>
              <a:rPr lang="es-AR" sz="1400" b="1" dirty="0">
                <a:solidFill>
                  <a:schemeClr val="accent1"/>
                </a:solidFill>
              </a:rPr>
              <a:t>:</a:t>
            </a:r>
          </a:p>
          <a:p>
            <a:pPr>
              <a:defRPr/>
            </a:pPr>
            <a:r>
              <a:rPr lang="es-AR" sz="1400" dirty="0"/>
              <a:t>- </a:t>
            </a:r>
            <a:r>
              <a:rPr lang="es-AR" sz="1400" dirty="0" err="1"/>
              <a:t>Enquisas</a:t>
            </a:r>
            <a:r>
              <a:rPr lang="es-AR" sz="1400" dirty="0"/>
              <a:t> sobre o </a:t>
            </a:r>
            <a:r>
              <a:rPr lang="es-AR" sz="1400" dirty="0" err="1"/>
              <a:t>proxecto</a:t>
            </a:r>
            <a:endParaRPr lang="es-AR" sz="1400" dirty="0"/>
          </a:p>
          <a:p>
            <a:pPr>
              <a:defRPr/>
            </a:pPr>
            <a:r>
              <a:rPr lang="pt-BR" sz="1400" dirty="0"/>
              <a:t>… a todo o claustro do centro</a:t>
            </a:r>
          </a:p>
          <a:p>
            <a:pPr>
              <a:defRPr/>
            </a:pPr>
            <a:r>
              <a:rPr lang="es-AR" sz="1400" dirty="0"/>
              <a:t>… </a:t>
            </a:r>
            <a:r>
              <a:rPr lang="es-AR" sz="1400" dirty="0" err="1"/>
              <a:t>aos</a:t>
            </a:r>
            <a:r>
              <a:rPr lang="es-AR" sz="1400" dirty="0"/>
              <a:t> profesores implicados</a:t>
            </a:r>
          </a:p>
          <a:p>
            <a:pPr>
              <a:defRPr/>
            </a:pPr>
            <a:r>
              <a:rPr lang="es-AR" sz="1400" dirty="0"/>
              <a:t>- </a:t>
            </a:r>
            <a:r>
              <a:rPr lang="es-AR" sz="1400" dirty="0" err="1"/>
              <a:t>Outras</a:t>
            </a:r>
            <a:r>
              <a:rPr lang="es-AR" sz="1400" dirty="0"/>
              <a:t> </a:t>
            </a:r>
            <a:r>
              <a:rPr lang="es-AR" sz="1400" dirty="0" err="1"/>
              <a:t>enquisas</a:t>
            </a:r>
            <a:r>
              <a:rPr lang="es-AR" sz="1400" dirty="0"/>
              <a:t> de interese</a:t>
            </a:r>
          </a:p>
          <a:p>
            <a:pPr>
              <a:defRPr/>
            </a:pPr>
            <a:r>
              <a:rPr lang="es-AR" sz="1400" dirty="0"/>
              <a:t>- ( … )</a:t>
            </a:r>
          </a:p>
        </p:txBody>
      </p:sp>
      <p:sp>
        <p:nvSpPr>
          <p:cNvPr id="53260" name="12 Rectángulo"/>
          <p:cNvSpPr>
            <a:spLocks noChangeArrowheads="1"/>
          </p:cNvSpPr>
          <p:nvPr/>
        </p:nvSpPr>
        <p:spPr bwMode="auto">
          <a:xfrm>
            <a:off x="2743200" y="4343400"/>
            <a:ext cx="3810000" cy="1938338"/>
          </a:xfrm>
          <a:prstGeom prst="rect">
            <a:avLst/>
          </a:prstGeom>
          <a:noFill/>
          <a:ln w="9525">
            <a:noFill/>
            <a:miter lim="800000"/>
            <a:headEnd/>
            <a:tailEnd/>
          </a:ln>
        </p:spPr>
        <p:txBody>
          <a:bodyPr>
            <a:spAutoFit/>
          </a:bodyPr>
          <a:lstStyle/>
          <a:p>
            <a:pPr algn="just"/>
            <a:r>
              <a:rPr lang="es-AR" sz="1200" b="1">
                <a:solidFill>
                  <a:schemeClr val="accent1"/>
                </a:solidFill>
              </a:rPr>
              <a:t>Características do grupo:</a:t>
            </a:r>
          </a:p>
          <a:p>
            <a:pPr algn="just"/>
            <a:r>
              <a:rPr lang="pt-BR" sz="1200" b="1">
                <a:solidFill>
                  <a:schemeClr val="bg1"/>
                </a:solidFill>
              </a:rPr>
              <a:t>Creador do grupo: Coordinador/a Abalar</a:t>
            </a:r>
          </a:p>
          <a:p>
            <a:pPr algn="just"/>
            <a:r>
              <a:rPr lang="pt-BR" sz="1200" b="1">
                <a:solidFill>
                  <a:schemeClr val="bg1"/>
                </a:solidFill>
              </a:rPr>
              <a:t>Membros do grupo: Profesores/as do centro</a:t>
            </a:r>
          </a:p>
          <a:p>
            <a:pPr algn="just"/>
            <a:r>
              <a:rPr lang="es-AR" sz="1200" b="1">
                <a:solidFill>
                  <a:schemeClr val="bg1"/>
                </a:solidFill>
              </a:rPr>
              <a:t>Visibilidade do grupo:</a:t>
            </a:r>
          </a:p>
          <a:p>
            <a:pPr algn="just"/>
            <a:r>
              <a:rPr lang="pt-BR" sz="1200" b="1">
                <a:solidFill>
                  <a:schemeClr val="accent1"/>
                </a:solidFill>
              </a:rPr>
              <a:t>Só membros do grupo </a:t>
            </a:r>
            <a:r>
              <a:rPr lang="pt-BR" sz="1200" b="1">
                <a:solidFill>
                  <a:schemeClr val="bg1"/>
                </a:solidFill>
              </a:rPr>
              <a:t>– O grupo non é visible </a:t>
            </a:r>
            <a:r>
              <a:rPr lang="pt-BR" sz="1200">
                <a:solidFill>
                  <a:schemeClr val="bg1"/>
                </a:solidFill>
              </a:rPr>
              <a:t>para o resto de usuarios de Redeiras.</a:t>
            </a:r>
          </a:p>
          <a:p>
            <a:pPr algn="just"/>
            <a:r>
              <a:rPr lang="es-AR" sz="1200" b="1">
                <a:solidFill>
                  <a:schemeClr val="bg1"/>
                </a:solidFill>
              </a:rPr>
              <a:t>Acceso ao grupo:</a:t>
            </a:r>
          </a:p>
          <a:p>
            <a:pPr algn="just"/>
            <a:r>
              <a:rPr lang="es-AR" sz="1200" b="1">
                <a:solidFill>
                  <a:schemeClr val="accent1"/>
                </a:solidFill>
              </a:rPr>
              <a:t>Grupo pechado </a:t>
            </a:r>
            <a:r>
              <a:rPr lang="es-AR" sz="1200" b="1">
                <a:solidFill>
                  <a:schemeClr val="bg1"/>
                </a:solidFill>
              </a:rPr>
              <a:t>– Os usuarios deben recibir </a:t>
            </a:r>
            <a:r>
              <a:rPr lang="es-AR" sz="1200">
                <a:solidFill>
                  <a:schemeClr val="bg1"/>
                </a:solidFill>
              </a:rPr>
              <a:t>unha invitación. Non poden solicitar o acceso,</a:t>
            </a:r>
          </a:p>
          <a:p>
            <a:pPr algn="just"/>
            <a:r>
              <a:rPr lang="pt-BR" sz="1200">
                <a:solidFill>
                  <a:schemeClr val="bg1"/>
                </a:solidFill>
              </a:rPr>
              <a:t>porque o grupo non é visible.</a:t>
            </a:r>
            <a:endParaRPr lang="es-AR" sz="1200">
              <a:solidFill>
                <a:schemeClr val="bg1"/>
              </a:solidFill>
            </a:endParaRPr>
          </a:p>
        </p:txBody>
      </p:sp>
      <p:sp>
        <p:nvSpPr>
          <p:cNvPr id="53261" name="13 Rectángulo"/>
          <p:cNvSpPr>
            <a:spLocks noChangeArrowheads="1"/>
          </p:cNvSpPr>
          <p:nvPr/>
        </p:nvSpPr>
        <p:spPr bwMode="auto">
          <a:xfrm>
            <a:off x="152400" y="6172200"/>
            <a:ext cx="2895600" cy="523875"/>
          </a:xfrm>
          <a:prstGeom prst="rect">
            <a:avLst/>
          </a:prstGeom>
          <a:noFill/>
          <a:ln w="9525">
            <a:noFill/>
            <a:miter lim="800000"/>
            <a:headEnd/>
            <a:tailEnd/>
          </a:ln>
        </p:spPr>
        <p:txBody>
          <a:bodyPr>
            <a:spAutoFit/>
          </a:bodyPr>
          <a:lstStyle/>
          <a:p>
            <a:r>
              <a:rPr lang="es-AR" sz="1400">
                <a:solidFill>
                  <a:srgbClr val="FFC000"/>
                </a:solidFill>
              </a:rPr>
              <a:t>O tamaño máximo permitido para</a:t>
            </a:r>
          </a:p>
          <a:p>
            <a:r>
              <a:rPr lang="pt-BR" sz="1400" b="1">
                <a:solidFill>
                  <a:srgbClr val="FFC000"/>
                </a:solidFill>
              </a:rPr>
              <a:t>* cada ficheiro é de 5 Mb.</a:t>
            </a:r>
            <a:endParaRPr lang="es-AR" sz="1400">
              <a:solidFill>
                <a:srgbClr val="FFC000"/>
              </a:solidFill>
            </a:endParaRPr>
          </a:p>
        </p:txBody>
      </p:sp>
      <p:cxnSp>
        <p:nvCxnSpPr>
          <p:cNvPr id="16" name="15 Conector recto de flecha"/>
          <p:cNvCxnSpPr/>
          <p:nvPr/>
        </p:nvCxnSpPr>
        <p:spPr>
          <a:xfrm rot="10800000">
            <a:off x="2438400" y="2514600"/>
            <a:ext cx="7620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17 Conector recto de flecha"/>
          <p:cNvCxnSpPr>
            <a:stCxn id="3" idx="0"/>
            <a:endCxn id="6" idx="2"/>
          </p:cNvCxnSpPr>
          <p:nvPr/>
        </p:nvCxnSpPr>
        <p:spPr>
          <a:xfrm rot="16200000" flipV="1">
            <a:off x="4438650" y="2736850"/>
            <a:ext cx="444500" cy="25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19 Conector recto de flecha"/>
          <p:cNvCxnSpPr/>
          <p:nvPr/>
        </p:nvCxnSpPr>
        <p:spPr>
          <a:xfrm flipV="1">
            <a:off x="6096000" y="2514600"/>
            <a:ext cx="9144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21 Conector recto de flecha"/>
          <p:cNvCxnSpPr>
            <a:stCxn id="3" idx="1"/>
          </p:cNvCxnSpPr>
          <p:nvPr/>
        </p:nvCxnSpPr>
        <p:spPr>
          <a:xfrm rot="10800000" flipV="1">
            <a:off x="2590800" y="3387725"/>
            <a:ext cx="406400" cy="412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25 Conector recto de flecha"/>
          <p:cNvCxnSpPr/>
          <p:nvPr/>
        </p:nvCxnSpPr>
        <p:spPr>
          <a:xfrm>
            <a:off x="6096000" y="3429000"/>
            <a:ext cx="4572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28 Conector recto de flecha"/>
          <p:cNvCxnSpPr/>
          <p:nvPr/>
        </p:nvCxnSpPr>
        <p:spPr>
          <a:xfrm rot="10800000" flipV="1">
            <a:off x="2133600" y="3733800"/>
            <a:ext cx="1676400" cy="914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30 Conector recto de flecha"/>
          <p:cNvCxnSpPr/>
          <p:nvPr/>
        </p:nvCxnSpPr>
        <p:spPr>
          <a:xfrm rot="16200000" flipH="1">
            <a:off x="5638800" y="3733800"/>
            <a:ext cx="1066800" cy="1066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a:xfrm>
            <a:off x="457200" y="274638"/>
            <a:ext cx="8229600" cy="868362"/>
          </a:xfrm>
          <a:prstGeom prst="rect">
            <a:avLst/>
          </a:prstGeom>
        </p:spPr>
        <p:style>
          <a:lnRef idx="1">
            <a:schemeClr val="accent1"/>
          </a:lnRef>
          <a:fillRef idx="3">
            <a:schemeClr val="accent1"/>
          </a:fillRef>
          <a:effectRef idx="2">
            <a:schemeClr val="accent1"/>
          </a:effectRef>
          <a:fontRef idx="minor">
            <a:schemeClr val="lt1"/>
          </a:fontRef>
        </p:style>
        <p:txBody>
          <a:bodyPr/>
          <a:lstStyle/>
          <a:p>
            <a:pPr algn="ctr" eaLnBrk="0" hangingPunct="0">
              <a:defRPr/>
            </a:pPr>
            <a:r>
              <a:rPr lang="gl-ES" sz="4400" dirty="0">
                <a:solidFill>
                  <a:schemeClr val="bg1"/>
                </a:solidFill>
                <a:latin typeface="+mj-lt"/>
                <a:ea typeface="+mj-ea"/>
                <a:cs typeface="+mj-cs"/>
              </a:rPr>
              <a:t>PROXECTO ABALAR:</a:t>
            </a:r>
          </a:p>
        </p:txBody>
      </p:sp>
      <p:sp>
        <p:nvSpPr>
          <p:cNvPr id="17410" name="Text Box 8"/>
          <p:cNvSpPr txBox="1">
            <a:spLocks noChangeArrowheads="1"/>
          </p:cNvSpPr>
          <p:nvPr/>
        </p:nvSpPr>
        <p:spPr bwMode="auto">
          <a:xfrm>
            <a:off x="1042988" y="1773238"/>
            <a:ext cx="5545137" cy="366712"/>
          </a:xfrm>
          <a:prstGeom prst="rect">
            <a:avLst/>
          </a:prstGeom>
          <a:noFill/>
          <a:ln w="9525">
            <a:noFill/>
            <a:miter lim="800000"/>
            <a:headEnd/>
            <a:tailEnd/>
          </a:ln>
        </p:spPr>
        <p:txBody>
          <a:bodyPr>
            <a:spAutoFit/>
          </a:bodyPr>
          <a:lstStyle/>
          <a:p>
            <a:pPr marL="342900" indent="-342900">
              <a:spcBef>
                <a:spcPct val="50000"/>
              </a:spcBef>
              <a:buFontTx/>
              <a:buAutoNum type="arabicPeriod"/>
            </a:pPr>
            <a:r>
              <a:rPr lang="gl-ES" b="1">
                <a:solidFill>
                  <a:schemeClr val="bg1"/>
                </a:solidFill>
              </a:rPr>
              <a:t>Equipamento e Infraestruturas:</a:t>
            </a:r>
            <a:endParaRPr lang="gl-ES">
              <a:solidFill>
                <a:schemeClr val="bg1"/>
              </a:solidFill>
            </a:endParaRPr>
          </a:p>
        </p:txBody>
      </p:sp>
      <p:pic>
        <p:nvPicPr>
          <p:cNvPr id="17411" name="Picture 11" descr="logo_feder_a"/>
          <p:cNvPicPr>
            <a:picLocks noChangeAspect="1" noChangeArrowheads="1"/>
          </p:cNvPicPr>
          <p:nvPr/>
        </p:nvPicPr>
        <p:blipFill>
          <a:blip r:embed="rId2"/>
          <a:srcRect/>
          <a:stretch>
            <a:fillRect/>
          </a:stretch>
        </p:blipFill>
        <p:spPr bwMode="auto">
          <a:xfrm>
            <a:off x="1219200" y="3276600"/>
            <a:ext cx="7015163" cy="2262188"/>
          </a:xfrm>
          <a:prstGeom prst="rect">
            <a:avLst/>
          </a:prstGeom>
          <a:noFill/>
          <a:ln w="9525">
            <a:noFill/>
            <a:miter lim="800000"/>
            <a:headEnd/>
            <a:tailEnd/>
          </a:ln>
        </p:spPr>
      </p:pic>
      <p:sp>
        <p:nvSpPr>
          <p:cNvPr id="17412"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pPr>
              <a:defRPr/>
            </a:pPr>
            <a:r>
              <a:rPr lang="es-AR" smtClean="0">
                <a:solidFill>
                  <a:schemeClr val="bg1"/>
                </a:solidFill>
                <a:hlinkClick r:id="rId2" action="ppaction://hlinkfile"/>
              </a:rPr>
              <a:t>REFERENTES WEB:</a:t>
            </a:r>
            <a:endParaRPr lang="es-AR" smtClean="0">
              <a:solidFill>
                <a:schemeClr val="bg1"/>
              </a:solidFill>
              <a:hlinkClick r:id="rId3" action="ppaction://hlinkfile"/>
            </a:endParaRPr>
          </a:p>
        </p:txBody>
      </p:sp>
      <p:sp>
        <p:nvSpPr>
          <p:cNvPr id="54274" name="Text Box 3"/>
          <p:cNvSpPr txBox="1">
            <a:spLocks noChangeArrowheads="1"/>
          </p:cNvSpPr>
          <p:nvPr/>
        </p:nvSpPr>
        <p:spPr bwMode="auto">
          <a:xfrm>
            <a:off x="539750" y="1844675"/>
            <a:ext cx="7920038" cy="4081463"/>
          </a:xfrm>
          <a:prstGeom prst="rect">
            <a:avLst/>
          </a:prstGeom>
          <a:noFill/>
          <a:ln w="9525">
            <a:noFill/>
            <a:miter lim="800000"/>
            <a:headEnd/>
            <a:tailEnd/>
          </a:ln>
        </p:spPr>
        <p:txBody>
          <a:bodyPr>
            <a:spAutoFit/>
          </a:bodyPr>
          <a:lstStyle/>
          <a:p>
            <a:pPr>
              <a:spcBef>
                <a:spcPct val="50000"/>
              </a:spcBef>
              <a:buFontTx/>
              <a:buChar char="•"/>
            </a:pPr>
            <a:r>
              <a:rPr lang="gl-ES">
                <a:hlinkClick r:id="rId4"/>
              </a:rPr>
              <a:t>http://www.aulapt.org/</a:t>
            </a:r>
            <a:r>
              <a:rPr lang="gl-ES"/>
              <a:t> ,antes: </a:t>
            </a:r>
            <a:r>
              <a:rPr lang="gl-ES">
                <a:hlinkClick r:id="rId5"/>
              </a:rPr>
              <a:t>https://aulapt.wordpress.com/</a:t>
            </a:r>
            <a:endParaRPr lang="gl-ES"/>
          </a:p>
          <a:p>
            <a:pPr>
              <a:spcBef>
                <a:spcPct val="50000"/>
              </a:spcBef>
              <a:buFontTx/>
              <a:buChar char="•"/>
            </a:pPr>
            <a:r>
              <a:rPr lang="gl-ES">
                <a:hlinkClick r:id="rId6"/>
              </a:rPr>
              <a:t>http://www.orientacionandujar.es/</a:t>
            </a:r>
            <a:endParaRPr lang="gl-ES"/>
          </a:p>
          <a:p>
            <a:pPr>
              <a:spcBef>
                <a:spcPct val="50000"/>
              </a:spcBef>
              <a:buFontTx/>
              <a:buChar char="•"/>
            </a:pPr>
            <a:r>
              <a:rPr lang="gl-ES">
                <a:hlinkClick r:id="rId7"/>
              </a:rPr>
              <a:t>http://materialdeisaac.blogspot.com.es/</a:t>
            </a:r>
            <a:endParaRPr lang="gl-ES"/>
          </a:p>
          <a:p>
            <a:pPr>
              <a:spcBef>
                <a:spcPct val="50000"/>
              </a:spcBef>
              <a:buFontTx/>
              <a:buChar char="•"/>
            </a:pPr>
            <a:r>
              <a:rPr lang="gl-ES">
                <a:hlinkClick r:id="rId8"/>
              </a:rPr>
              <a:t>http://www.ceiploreto.es/</a:t>
            </a:r>
            <a:endParaRPr lang="gl-ES"/>
          </a:p>
          <a:p>
            <a:pPr>
              <a:spcBef>
                <a:spcPct val="50000"/>
              </a:spcBef>
              <a:buFontTx/>
              <a:buChar char="•"/>
            </a:pPr>
            <a:r>
              <a:rPr lang="gl-ES">
                <a:hlinkClick r:id="rId9"/>
              </a:rPr>
              <a:t>http://ptsansuena.blogspot.com.es/</a:t>
            </a:r>
            <a:endParaRPr lang="gl-ES"/>
          </a:p>
          <a:p>
            <a:pPr>
              <a:spcBef>
                <a:spcPct val="50000"/>
              </a:spcBef>
              <a:buFontTx/>
              <a:buChar char="•"/>
            </a:pPr>
            <a:r>
              <a:rPr lang="gl-ES">
                <a:hlinkClick r:id="rId10"/>
              </a:rPr>
              <a:t>http://www.genmagic.net/educa/</a:t>
            </a:r>
            <a:endParaRPr lang="gl-ES"/>
          </a:p>
          <a:p>
            <a:pPr>
              <a:spcBef>
                <a:spcPct val="50000"/>
              </a:spcBef>
              <a:buFontTx/>
              <a:buChar char="•"/>
            </a:pPr>
            <a:r>
              <a:rPr lang="gl-ES">
                <a:hlinkClick r:id="rId11"/>
              </a:rPr>
              <a:t>http://recursosparaaudicionylenguaje.blogspot.com.es/</a:t>
            </a:r>
            <a:endParaRPr lang="gl-ES"/>
          </a:p>
          <a:p>
            <a:pPr>
              <a:spcBef>
                <a:spcPct val="50000"/>
              </a:spcBef>
              <a:buFontTx/>
              <a:buChar char="•"/>
            </a:pPr>
            <a:r>
              <a:rPr lang="gl-ES">
                <a:hlinkClick r:id="rId12"/>
              </a:rPr>
              <a:t>http://aprendiendomates.com/</a:t>
            </a:r>
            <a:endParaRPr lang="gl-ES"/>
          </a:p>
          <a:p>
            <a:pPr>
              <a:spcBef>
                <a:spcPct val="50000"/>
              </a:spcBef>
              <a:buFontTx/>
              <a:buChar char="•"/>
            </a:pPr>
            <a:r>
              <a:rPr lang="gl-ES">
                <a:hlinkClick r:id="rId13"/>
              </a:rPr>
              <a:t>http://www.pictosonidos.com/</a:t>
            </a:r>
            <a:endParaRPr lang="gl-ES"/>
          </a:p>
          <a:p>
            <a:pPr>
              <a:spcBef>
                <a:spcPct val="50000"/>
              </a:spcBef>
              <a:buFontTx/>
              <a:buChar char="•"/>
            </a:pPr>
            <a:r>
              <a:rPr lang="gl-ES">
                <a:hlinkClick r:id="rId14"/>
              </a:rPr>
              <a:t>http://blasinfantesanlucar.es.tl/Un-paseo-por-la-vida-de-Blas-Infante.htm</a:t>
            </a:r>
            <a:endParaRPr lang="gl-ES"/>
          </a:p>
        </p:txBody>
      </p:sp>
      <p:sp>
        <p:nvSpPr>
          <p:cNvPr id="54275"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pPr>
              <a:defRPr/>
            </a:pPr>
            <a:r>
              <a:rPr lang="es-AR" smtClean="0">
                <a:solidFill>
                  <a:schemeClr val="bg1"/>
                </a:solidFill>
                <a:hlinkClick r:id="rId2" action="ppaction://hlinkfile"/>
              </a:rPr>
              <a:t>REFERENTES WEB:</a:t>
            </a:r>
          </a:p>
        </p:txBody>
      </p:sp>
      <p:sp>
        <p:nvSpPr>
          <p:cNvPr id="3" name="Rectangle 2"/>
          <p:cNvSpPr txBox="1">
            <a:spLocks noChangeArrowheads="1"/>
          </p:cNvSpPr>
          <p:nvPr/>
        </p:nvSpPr>
        <p:spPr>
          <a:xfrm>
            <a:off x="457200" y="1600200"/>
            <a:ext cx="8229600" cy="4525963"/>
          </a:xfrm>
          <a:prstGeom prst="rect">
            <a:avLst/>
          </a:prstGeom>
        </p:spPr>
        <p:txBody>
          <a:bodyPr/>
          <a:lstStyle/>
          <a:p>
            <a:pPr marL="342900" indent="-342900" eaLnBrk="0" hangingPunct="0">
              <a:spcBef>
                <a:spcPct val="20000"/>
              </a:spcBef>
              <a:buFont typeface="Arial" charset="0"/>
              <a:buChar char="•"/>
              <a:defRPr/>
            </a:pPr>
            <a:r>
              <a:rPr lang="gl-ES" dirty="0">
                <a:solidFill>
                  <a:schemeClr val="bg1"/>
                </a:solidFill>
                <a:latin typeface="+mn-lt"/>
                <a:hlinkClick r:id="rId3"/>
              </a:rPr>
              <a:t>https://colebelluga.wikispaces.com/</a:t>
            </a:r>
            <a:endParaRPr lang="gl-ES" dirty="0">
              <a:solidFill>
                <a:schemeClr val="bg1"/>
              </a:solidFill>
              <a:latin typeface="+mn-lt"/>
            </a:endParaRPr>
          </a:p>
          <a:p>
            <a:pPr marL="342900" indent="-342900" eaLnBrk="0" hangingPunct="0">
              <a:spcBef>
                <a:spcPct val="20000"/>
              </a:spcBef>
              <a:buFont typeface="Arial" charset="0"/>
              <a:buChar char="•"/>
              <a:defRPr/>
            </a:pPr>
            <a:r>
              <a:rPr lang="gl-ES" dirty="0">
                <a:solidFill>
                  <a:schemeClr val="bg1"/>
                </a:solidFill>
                <a:latin typeface="+mn-lt"/>
                <a:hlinkClick r:id="rId4"/>
              </a:rPr>
              <a:t>http://www.rinconmaestro.es/</a:t>
            </a:r>
            <a:endParaRPr lang="gl-ES" dirty="0">
              <a:solidFill>
                <a:schemeClr val="bg1"/>
              </a:solidFill>
              <a:latin typeface="+mn-lt"/>
            </a:endParaRPr>
          </a:p>
          <a:p>
            <a:pPr marL="342900" indent="-342900" eaLnBrk="0" hangingPunct="0">
              <a:spcBef>
                <a:spcPct val="20000"/>
              </a:spcBef>
              <a:buFont typeface="Arial" charset="0"/>
              <a:buChar char="•"/>
              <a:defRPr/>
            </a:pPr>
            <a:r>
              <a:rPr lang="gl-ES" dirty="0">
                <a:solidFill>
                  <a:schemeClr val="bg1"/>
                </a:solidFill>
                <a:latin typeface="+mn-lt"/>
                <a:hlinkClick r:id="rId5"/>
              </a:rPr>
              <a:t>http://florentinosm.blogspot.com.es/</a:t>
            </a:r>
            <a:endParaRPr lang="gl-ES" dirty="0">
              <a:solidFill>
                <a:schemeClr val="bg1"/>
              </a:solidFill>
              <a:latin typeface="+mn-lt"/>
            </a:endParaRPr>
          </a:p>
          <a:p>
            <a:pPr marL="342900" indent="-342900" eaLnBrk="0" hangingPunct="0">
              <a:spcBef>
                <a:spcPct val="20000"/>
              </a:spcBef>
              <a:buFont typeface="Arial" charset="0"/>
              <a:buChar char="•"/>
              <a:defRPr/>
            </a:pPr>
            <a:r>
              <a:rPr lang="gl-ES" dirty="0">
                <a:solidFill>
                  <a:schemeClr val="bg1"/>
                </a:solidFill>
                <a:latin typeface="+mn-lt"/>
                <a:hlinkClick r:id="rId6"/>
              </a:rPr>
              <a:t>http://fichasalypt.blogspot.com.es/</a:t>
            </a:r>
            <a:endParaRPr lang="gl-ES" dirty="0">
              <a:solidFill>
                <a:schemeClr val="bg1"/>
              </a:solidFill>
              <a:latin typeface="+mn-lt"/>
            </a:endParaRPr>
          </a:p>
          <a:p>
            <a:pPr marL="342900" indent="-342900" eaLnBrk="0" hangingPunct="0">
              <a:spcBef>
                <a:spcPct val="20000"/>
              </a:spcBef>
              <a:buFont typeface="Arial" charset="0"/>
              <a:buChar char="•"/>
              <a:defRPr/>
            </a:pPr>
            <a:r>
              <a:rPr lang="gl-ES" dirty="0">
                <a:solidFill>
                  <a:schemeClr val="bg1"/>
                </a:solidFill>
                <a:latin typeface="+mn-lt"/>
                <a:hlinkClick r:id="rId7"/>
              </a:rPr>
              <a:t>https://logopediaclinica.wordpress.com/2013/01/31/dislalias/</a:t>
            </a:r>
            <a:endParaRPr lang="gl-ES" dirty="0">
              <a:solidFill>
                <a:schemeClr val="bg1"/>
              </a:solidFill>
              <a:latin typeface="+mn-lt"/>
            </a:endParaRPr>
          </a:p>
          <a:p>
            <a:pPr marL="342900" indent="-342900" eaLnBrk="0" hangingPunct="0">
              <a:spcBef>
                <a:spcPct val="20000"/>
              </a:spcBef>
              <a:buFont typeface="Arial" charset="0"/>
              <a:buChar char="•"/>
              <a:defRPr/>
            </a:pPr>
            <a:r>
              <a:rPr lang="gl-ES" dirty="0">
                <a:solidFill>
                  <a:schemeClr val="bg1"/>
                </a:solidFill>
                <a:latin typeface="+mn-lt"/>
                <a:hlinkClick r:id="rId8"/>
              </a:rPr>
              <a:t>http://logopediacreativa.blogspot.com.es/</a:t>
            </a:r>
            <a:endParaRPr lang="gl-ES" dirty="0">
              <a:solidFill>
                <a:schemeClr val="bg1"/>
              </a:solidFill>
              <a:latin typeface="+mn-lt"/>
            </a:endParaRPr>
          </a:p>
          <a:p>
            <a:pPr marL="342900" indent="-342900" eaLnBrk="0" hangingPunct="0">
              <a:spcBef>
                <a:spcPct val="20000"/>
              </a:spcBef>
              <a:buFont typeface="Arial" charset="0"/>
              <a:buChar char="•"/>
              <a:defRPr/>
            </a:pPr>
            <a:r>
              <a:rPr lang="gl-ES" dirty="0">
                <a:solidFill>
                  <a:schemeClr val="bg1"/>
                </a:solidFill>
                <a:latin typeface="+mn-lt"/>
                <a:hlinkClick r:id="rId9"/>
              </a:rPr>
              <a:t>http://www.pictoaplicaciones.com/</a:t>
            </a:r>
            <a:endParaRPr lang="gl-ES" dirty="0">
              <a:solidFill>
                <a:schemeClr val="bg1"/>
              </a:solidFill>
              <a:latin typeface="+mn-lt"/>
            </a:endParaRPr>
          </a:p>
          <a:p>
            <a:pPr marL="342900" indent="-342900" eaLnBrk="0" hangingPunct="0">
              <a:spcBef>
                <a:spcPct val="20000"/>
              </a:spcBef>
              <a:buFont typeface="Arial" charset="0"/>
              <a:buChar char="•"/>
              <a:defRPr/>
            </a:pPr>
            <a:r>
              <a:rPr lang="gl-ES" dirty="0">
                <a:solidFill>
                  <a:schemeClr val="bg1"/>
                </a:solidFill>
                <a:latin typeface="+mn-lt"/>
                <a:hlinkClick r:id="rId10"/>
              </a:rPr>
              <a:t>http://www.creappcuentos.com/about/</a:t>
            </a:r>
            <a:endParaRPr lang="gl-ES" dirty="0">
              <a:solidFill>
                <a:schemeClr val="bg1"/>
              </a:solidFill>
              <a:latin typeface="+mn-lt"/>
            </a:endParaRPr>
          </a:p>
          <a:p>
            <a:pPr marL="342900" indent="-342900" eaLnBrk="0" hangingPunct="0">
              <a:spcBef>
                <a:spcPct val="20000"/>
              </a:spcBef>
              <a:buFont typeface="Arial" charset="0"/>
              <a:buChar char="•"/>
              <a:defRPr/>
            </a:pPr>
            <a:r>
              <a:rPr lang="gl-ES" dirty="0">
                <a:solidFill>
                  <a:schemeClr val="bg1"/>
                </a:solidFill>
                <a:latin typeface="+mn-lt"/>
                <a:hlinkClick r:id="rId11"/>
              </a:rPr>
              <a:t>http://recursosparaaudicionylenguaje.blogspot.com.es/</a:t>
            </a:r>
            <a:endParaRPr lang="gl-ES" dirty="0">
              <a:solidFill>
                <a:schemeClr val="bg1"/>
              </a:solidFill>
              <a:latin typeface="+mn-lt"/>
            </a:endParaRPr>
          </a:p>
          <a:p>
            <a:pPr marL="342900" indent="-342900" eaLnBrk="0" hangingPunct="0">
              <a:spcBef>
                <a:spcPct val="20000"/>
              </a:spcBef>
              <a:buFont typeface="Arial" charset="0"/>
              <a:buChar char="•"/>
              <a:defRPr/>
            </a:pPr>
            <a:r>
              <a:rPr lang="gl-ES" dirty="0">
                <a:solidFill>
                  <a:schemeClr val="bg1"/>
                </a:solidFill>
                <a:latin typeface="+mn-lt"/>
                <a:hlinkClick r:id="rId12"/>
              </a:rPr>
              <a:t>http://soundsofspeech.uiowa.edu/spanish/spanish.html</a:t>
            </a:r>
            <a:endParaRPr lang="gl-ES" dirty="0">
              <a:solidFill>
                <a:schemeClr val="bg1"/>
              </a:solidFill>
              <a:latin typeface="+mn-lt"/>
            </a:endParaRPr>
          </a:p>
          <a:p>
            <a:pPr marL="342900" indent="-342900" eaLnBrk="0" hangingPunct="0">
              <a:spcBef>
                <a:spcPct val="20000"/>
              </a:spcBef>
              <a:buFont typeface="Arial" charset="0"/>
              <a:buChar char="•"/>
              <a:defRPr/>
            </a:pPr>
            <a:r>
              <a:rPr lang="gl-ES" dirty="0">
                <a:solidFill>
                  <a:schemeClr val="bg1"/>
                </a:solidFill>
                <a:latin typeface="+mn-lt"/>
                <a:hlinkClick r:id="rId13"/>
              </a:rPr>
              <a:t>http://www.soloprofes.com/recursos/recursos.php?asig=14</a:t>
            </a:r>
            <a:endParaRPr lang="gl-ES" dirty="0">
              <a:solidFill>
                <a:schemeClr val="bg1"/>
              </a:solidFill>
              <a:latin typeface="+mn-lt"/>
            </a:endParaRPr>
          </a:p>
          <a:p>
            <a:pPr marL="342900" indent="-342900" eaLnBrk="0" hangingPunct="0">
              <a:spcBef>
                <a:spcPct val="20000"/>
              </a:spcBef>
              <a:buFont typeface="Arial" charset="0"/>
              <a:buChar char="•"/>
              <a:defRPr/>
            </a:pPr>
            <a:r>
              <a:rPr lang="gl-ES" dirty="0">
                <a:solidFill>
                  <a:schemeClr val="bg1"/>
                </a:solidFill>
                <a:latin typeface="+mn-lt"/>
                <a:hlinkClick r:id="rId14"/>
              </a:rPr>
              <a:t>http://recursostic-pdi.wikispaces.com/Pizarra+Digital</a:t>
            </a:r>
            <a:endParaRPr lang="gl-ES" dirty="0">
              <a:solidFill>
                <a:schemeClr val="bg1"/>
              </a:solidFill>
              <a:latin typeface="+mn-lt"/>
            </a:endParaRPr>
          </a:p>
          <a:p>
            <a:pPr marL="342900" indent="-342900" eaLnBrk="0" hangingPunct="0">
              <a:spcBef>
                <a:spcPct val="20000"/>
              </a:spcBef>
              <a:buFont typeface="Arial" charset="0"/>
              <a:buChar char="•"/>
              <a:defRPr/>
            </a:pPr>
            <a:r>
              <a:rPr lang="gl-ES" dirty="0">
                <a:solidFill>
                  <a:schemeClr val="bg1"/>
                </a:solidFill>
                <a:latin typeface="+mn-lt"/>
                <a:hlinkClick r:id="rId15"/>
              </a:rPr>
              <a:t>http://pizarradigitalinteractiva5.blogspot.com.es/</a:t>
            </a:r>
            <a:endParaRPr lang="gl-ES" dirty="0">
              <a:solidFill>
                <a:schemeClr val="bg1"/>
              </a:solidFill>
              <a:latin typeface="+mn-lt"/>
            </a:endParaRPr>
          </a:p>
        </p:txBody>
      </p:sp>
      <p:sp>
        <p:nvSpPr>
          <p:cNvPr id="55299"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pic>
        <p:nvPicPr>
          <p:cNvPr id="56322" name="Picture 7" descr="http://www.klamacomunicacio.com/wp-content/uploads/2015/05/Pinterest-agencia-marketing-online-Barcelona.jpg">
            <a:hlinkClick r:id="rId2"/>
          </p:cNvPr>
          <p:cNvPicPr>
            <a:picLocks noChangeAspect="1" noChangeArrowheads="1"/>
          </p:cNvPicPr>
          <p:nvPr/>
        </p:nvPicPr>
        <p:blipFill>
          <a:blip r:embed="rId3"/>
          <a:srcRect/>
          <a:stretch>
            <a:fillRect/>
          </a:stretch>
        </p:blipFill>
        <p:spPr bwMode="auto">
          <a:xfrm>
            <a:off x="3349625" y="1138238"/>
            <a:ext cx="2400300" cy="1600200"/>
          </a:xfrm>
          <a:prstGeom prst="rect">
            <a:avLst/>
          </a:prstGeom>
          <a:noFill/>
          <a:ln w="9525">
            <a:noFill/>
            <a:miter lim="800000"/>
            <a:headEnd/>
            <a:tailEnd/>
          </a:ln>
        </p:spPr>
      </p:pic>
      <p:sp>
        <p:nvSpPr>
          <p:cNvPr id="56323" name="Rectangle 4"/>
          <p:cNvSpPr>
            <a:spLocks noChangeArrowheads="1"/>
          </p:cNvSpPr>
          <p:nvPr/>
        </p:nvSpPr>
        <p:spPr bwMode="auto">
          <a:xfrm>
            <a:off x="601663" y="2970213"/>
            <a:ext cx="7940675" cy="3503612"/>
          </a:xfrm>
          <a:prstGeom prst="rect">
            <a:avLst/>
          </a:prstGeom>
          <a:noFill/>
          <a:ln w="9525">
            <a:noFill/>
            <a:miter lim="800000"/>
            <a:headEnd/>
            <a:tailEnd/>
          </a:ln>
        </p:spPr>
        <p:txBody>
          <a:bodyPr anchor="ctr">
            <a:spAutoFit/>
          </a:bodyPr>
          <a:lstStyle/>
          <a:p>
            <a:pPr algn="just"/>
            <a:r>
              <a:rPr lang="pt-BR" sz="3200">
                <a:solidFill>
                  <a:schemeClr val="bg1"/>
                </a:solidFill>
              </a:rPr>
              <a:t>Pinterest é unha rede social que permite aos seus usuarios e usuarias "colgar" ("pin") contidos para compartilos online e enviar boletíns con eles; por suposto, o potencial educativo que vemos a isto é grande e pode ser aproveitado de diversas maneiras</a:t>
            </a:r>
            <a:r>
              <a:rPr lang="en-US" sz="3200">
                <a:solidFill>
                  <a:schemeClr val="bg1"/>
                </a:solidFill>
              </a:rPr>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4"/>
          <p:cNvSpPr txBox="1">
            <a:spLocks noChangeArrowheads="1"/>
          </p:cNvSpPr>
          <p:nvPr/>
        </p:nvSpPr>
        <p:spPr bwMode="auto">
          <a:xfrm>
            <a:off x="296863" y="1138238"/>
            <a:ext cx="8542337" cy="5035550"/>
          </a:xfrm>
          <a:prstGeom prst="rect">
            <a:avLst/>
          </a:prstGeom>
          <a:noFill/>
          <a:ln w="9525">
            <a:noFill/>
            <a:miter lim="800000"/>
            <a:headEnd/>
            <a:tailEnd/>
          </a:ln>
        </p:spPr>
        <p:txBody>
          <a:bodyPr>
            <a:spAutoFit/>
          </a:bodyPr>
          <a:lstStyle/>
          <a:p>
            <a:pPr marL="342900" indent="-342900" algn="just">
              <a:buFontTx/>
              <a:buAutoNum type="arabicPeriod"/>
            </a:pPr>
            <a:r>
              <a:rPr lang="pt-BR" b="1">
                <a:solidFill>
                  <a:schemeClr val="bg1"/>
                </a:solidFill>
              </a:rPr>
              <a:t>Recompila contidos</a:t>
            </a:r>
            <a:r>
              <a:rPr lang="pt-BR">
                <a:solidFill>
                  <a:schemeClr val="bg1"/>
                </a:solidFill>
              </a:rPr>
              <a:t>: colga eventos e recursos  (vídeo, artigos, infografías... todo o que imaxines) cada día e compárteos co alumnado e os(as) colegas. Tamén podes usar a barra de procura para atopar contidos similares que necesites</a:t>
            </a:r>
          </a:p>
          <a:p>
            <a:pPr marL="342900" indent="-342900" algn="just"/>
            <a:endParaRPr lang="pt-BR">
              <a:solidFill>
                <a:schemeClr val="bg1"/>
              </a:solidFill>
            </a:endParaRPr>
          </a:p>
          <a:p>
            <a:pPr marL="342900" indent="-342900" algn="just"/>
            <a:r>
              <a:rPr lang="pt-BR">
                <a:solidFill>
                  <a:schemeClr val="bg1"/>
                </a:solidFill>
              </a:rPr>
              <a:t>2. </a:t>
            </a:r>
            <a:r>
              <a:rPr lang="pt-BR" b="1">
                <a:solidFill>
                  <a:schemeClr val="bg1"/>
                </a:solidFill>
              </a:rPr>
              <a:t>Organiza as túas ideas</a:t>
            </a:r>
            <a:r>
              <a:rPr lang="pt-BR">
                <a:solidFill>
                  <a:schemeClr val="bg1"/>
                </a:solidFill>
              </a:rPr>
              <a:t>: garda vínculos e engade comentarios para lembrar de que vai cada un. Crea seccións temáticas ("boards") para cada unidade didáctica ou materias.</a:t>
            </a:r>
          </a:p>
          <a:p>
            <a:pPr marL="342900" indent="-342900" algn="just"/>
            <a:endParaRPr lang="pt-BR">
              <a:solidFill>
                <a:schemeClr val="bg1"/>
              </a:solidFill>
            </a:endParaRPr>
          </a:p>
          <a:p>
            <a:pPr marL="342900" indent="-342900" algn="just"/>
            <a:r>
              <a:rPr lang="pt-BR">
                <a:solidFill>
                  <a:schemeClr val="bg1"/>
                </a:solidFill>
              </a:rPr>
              <a:t>3. </a:t>
            </a:r>
            <a:r>
              <a:rPr lang="pt-BR" b="1">
                <a:solidFill>
                  <a:schemeClr val="bg1"/>
                </a:solidFill>
              </a:rPr>
              <a:t>Colabora con outros(as):</a:t>
            </a:r>
            <a:r>
              <a:rPr lang="pt-BR">
                <a:solidFill>
                  <a:schemeClr val="bg1"/>
                </a:solidFill>
              </a:rPr>
              <a:t> atopa a outros profesores ou profesoras con intereses similares para compartir leccións, proxectos e ideas. Abre os teus taboleiros/seccións temáticas ("boards") para que as familias e os teus alumnos e alumnas poidan entrar e compartir, entre eles e contigo. </a:t>
            </a:r>
          </a:p>
          <a:p>
            <a:pPr marL="342900" indent="-342900" algn="just"/>
            <a:r>
              <a:rPr lang="pt-BR">
                <a:solidFill>
                  <a:schemeClr val="bg1"/>
                </a:solidFill>
              </a:rPr>
              <a:t> </a:t>
            </a:r>
          </a:p>
          <a:p>
            <a:pPr marL="342900" indent="-342900" algn="just"/>
            <a:r>
              <a:rPr lang="pt-BR">
                <a:solidFill>
                  <a:schemeClr val="bg1"/>
                </a:solidFill>
              </a:rPr>
              <a:t>4. </a:t>
            </a:r>
            <a:r>
              <a:rPr lang="pt-BR" b="1">
                <a:solidFill>
                  <a:schemeClr val="bg1"/>
                </a:solidFill>
              </a:rPr>
              <a:t>Permite aos teus estudantes usar Pinterest</a:t>
            </a:r>
            <a:r>
              <a:rPr lang="pt-BR">
                <a:solidFill>
                  <a:schemeClr val="bg1"/>
                </a:solidFill>
              </a:rPr>
              <a:t>: poderán agregar ideas e recursos para os seus traballos e proxectos, usar os taboleiros comunitarios para facer traballos en grupo e en equipo e non perder nada, engadir os seus propios deseños e promover, eles(as) mesmos(as), a aprendizaxe online.</a:t>
            </a:r>
            <a:endParaRPr lang="gl-ES">
              <a:solidFill>
                <a:schemeClr val="bg1"/>
              </a:solidFill>
            </a:endParaRPr>
          </a:p>
        </p:txBody>
      </p:sp>
      <p:sp>
        <p:nvSpPr>
          <p:cNvPr id="57346"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p:style>
          <a:lnRef idx="1">
            <a:schemeClr val="accent1"/>
          </a:lnRef>
          <a:fillRef idx="3">
            <a:schemeClr val="accent1"/>
          </a:fillRef>
          <a:effectRef idx="2">
            <a:schemeClr val="accent1"/>
          </a:effectRef>
          <a:fontRef idx="minor">
            <a:schemeClr val="lt1"/>
          </a:fontRef>
        </p:style>
        <p:txBody>
          <a:bodyPr/>
          <a:lstStyle/>
          <a:p>
            <a:pPr>
              <a:defRPr/>
            </a:pPr>
            <a:r>
              <a:rPr lang="es-AR" sz="5400" smtClean="0">
                <a:solidFill>
                  <a:schemeClr val="bg1"/>
                </a:solidFill>
              </a:rPr>
              <a:t>FONTES DE RECURSOS LIBRES NA WEB:</a:t>
            </a:r>
            <a:endParaRPr lang="es-AR" sz="5400" smtClean="0">
              <a:solidFill>
                <a:schemeClr val="bg1"/>
              </a:solidFill>
              <a:hlinkClick r:id="rId2" action="ppaction://hlinkfile"/>
            </a:endParaRPr>
          </a:p>
        </p:txBody>
      </p:sp>
      <p:sp>
        <p:nvSpPr>
          <p:cNvPr id="58370" name="Text Box 5"/>
          <p:cNvSpPr txBox="1">
            <a:spLocks noChangeArrowheads="1"/>
          </p:cNvSpPr>
          <p:nvPr/>
        </p:nvSpPr>
        <p:spPr bwMode="auto">
          <a:xfrm>
            <a:off x="449263" y="2360613"/>
            <a:ext cx="8245475" cy="3663950"/>
          </a:xfrm>
          <a:prstGeom prst="rect">
            <a:avLst/>
          </a:prstGeom>
          <a:noFill/>
          <a:ln w="9525">
            <a:noFill/>
            <a:miter lim="800000"/>
            <a:headEnd/>
            <a:tailEnd/>
          </a:ln>
        </p:spPr>
        <p:txBody>
          <a:bodyPr>
            <a:spAutoFit/>
          </a:bodyPr>
          <a:lstStyle/>
          <a:p>
            <a:pPr algn="just">
              <a:buFont typeface="Wingdings" pitchFamily="2" charset="2"/>
              <a:buChar char="Ø"/>
            </a:pPr>
            <a:r>
              <a:rPr lang="gl-ES">
                <a:solidFill>
                  <a:schemeClr val="bg1"/>
                </a:solidFill>
              </a:rPr>
              <a:t>Ao primeiro espazo que sempre acudo é á </a:t>
            </a:r>
            <a:r>
              <a:rPr lang="gl-ES" b="1">
                <a:solidFill>
                  <a:schemeClr val="bg1"/>
                </a:solidFill>
                <a:hlinkClick r:id="rId3"/>
              </a:rPr>
              <a:t>búsca Creative Commons</a:t>
            </a:r>
            <a:r>
              <a:rPr lang="gl-ES">
                <a:solidFill>
                  <a:schemeClr val="bg1"/>
                </a:solidFill>
              </a:rPr>
              <a:t> de </a:t>
            </a:r>
            <a:r>
              <a:rPr lang="gl-ES">
                <a:solidFill>
                  <a:schemeClr val="bg1"/>
                </a:solidFill>
                <a:hlinkClick r:id="rId4"/>
              </a:rPr>
              <a:t>Flickr</a:t>
            </a:r>
            <a:r>
              <a:rPr lang="gl-ES">
                <a:solidFill>
                  <a:schemeClr val="bg1"/>
                </a:solidFill>
              </a:rPr>
              <a:t>. O inmenso repositorio renovou o seu deseño para facerse máis visual e social. O número de imaxes con licencia CC que podemos atopar é impresionante.  </a:t>
            </a:r>
            <a:r>
              <a:rPr lang="gl-ES">
                <a:solidFill>
                  <a:schemeClr val="bg1"/>
                </a:solidFill>
                <a:hlinkClick r:id="rId5"/>
              </a:rPr>
              <a:t>https://www.flickr.com/</a:t>
            </a:r>
            <a:endParaRPr lang="gl-ES">
              <a:solidFill>
                <a:schemeClr val="bg1"/>
              </a:solidFill>
            </a:endParaRPr>
          </a:p>
          <a:p>
            <a:pPr algn="just">
              <a:spcBef>
                <a:spcPct val="50000"/>
              </a:spcBef>
              <a:buFont typeface="Wingdings" pitchFamily="2" charset="2"/>
              <a:buChar char="Ø"/>
            </a:pPr>
            <a:r>
              <a:rPr lang="gl-ES">
                <a:solidFill>
                  <a:schemeClr val="bg1"/>
                </a:solidFill>
              </a:rPr>
              <a:t>Outro dos meus imprescindibles é o</a:t>
            </a:r>
            <a:r>
              <a:rPr lang="gl-ES" b="1">
                <a:solidFill>
                  <a:schemeClr val="bg1"/>
                </a:solidFill>
              </a:rPr>
              <a:t> </a:t>
            </a:r>
            <a:r>
              <a:rPr lang="gl-ES" b="1">
                <a:solidFill>
                  <a:schemeClr val="bg1"/>
                </a:solidFill>
                <a:hlinkClick r:id="rId6"/>
              </a:rPr>
              <a:t>Banco de imágenes y sonidos</a:t>
            </a:r>
            <a:r>
              <a:rPr lang="gl-ES">
                <a:solidFill>
                  <a:schemeClr val="bg1"/>
                </a:solidFill>
              </a:rPr>
              <a:t> do </a:t>
            </a:r>
            <a:r>
              <a:rPr lang="gl-ES">
                <a:solidFill>
                  <a:schemeClr val="bg1"/>
                </a:solidFill>
                <a:hlinkClick r:id="rId7"/>
              </a:rPr>
              <a:t>INTEF</a:t>
            </a:r>
            <a:r>
              <a:rPr lang="gl-ES">
                <a:solidFill>
                  <a:schemeClr val="bg1"/>
                </a:solidFill>
              </a:rPr>
              <a:t>. Neste cada vez máis amplo repositorio podemos atopar fotografías, ilustracións, vídeos, animacións e sons. </a:t>
            </a:r>
          </a:p>
          <a:p>
            <a:pPr algn="just">
              <a:buFont typeface="Wingdings" pitchFamily="2" charset="2"/>
              <a:buNone/>
            </a:pPr>
            <a:r>
              <a:rPr lang="gl-ES">
                <a:solidFill>
                  <a:schemeClr val="bg1"/>
                </a:solidFill>
                <a:hlinkClick r:id="rId6"/>
              </a:rPr>
              <a:t>http://recursostic.educacion.es/bancoimagenes/web/</a:t>
            </a:r>
            <a:endParaRPr lang="gl-ES">
              <a:solidFill>
                <a:schemeClr val="bg1"/>
              </a:solidFill>
            </a:endParaRPr>
          </a:p>
          <a:p>
            <a:pPr algn="just">
              <a:spcBef>
                <a:spcPct val="50000"/>
              </a:spcBef>
              <a:buFont typeface="Wingdings" pitchFamily="2" charset="2"/>
              <a:buChar char="Ø"/>
            </a:pPr>
            <a:r>
              <a:rPr lang="gl-ES" b="1">
                <a:solidFill>
                  <a:schemeClr val="bg1"/>
                </a:solidFill>
                <a:hlinkClick r:id="rId8"/>
              </a:rPr>
              <a:t>CC Search</a:t>
            </a:r>
            <a:r>
              <a:rPr lang="gl-ES">
                <a:solidFill>
                  <a:schemeClr val="bg1"/>
                </a:solidFill>
              </a:rPr>
              <a:t>, é o buscador propio da web de </a:t>
            </a:r>
            <a:r>
              <a:rPr lang="gl-ES">
                <a:solidFill>
                  <a:schemeClr val="bg1"/>
                </a:solidFill>
                <a:hlinkClick r:id="rId9"/>
              </a:rPr>
              <a:t>Creative Commons</a:t>
            </a:r>
            <a:r>
              <a:rPr lang="gl-ES">
                <a:solidFill>
                  <a:schemeClr val="bg1"/>
                </a:solidFill>
              </a:rPr>
              <a:t>. Un bo espazo para atopar todo tipo de ficheiros con licencia libre, incluidas imáxes. </a:t>
            </a:r>
            <a:r>
              <a:rPr lang="gl-ES" i="1">
                <a:solidFill>
                  <a:schemeClr val="bg1"/>
                </a:solidFill>
              </a:rPr>
              <a:t>CC Search</a:t>
            </a:r>
            <a:r>
              <a:rPr lang="gl-ES">
                <a:solidFill>
                  <a:schemeClr val="bg1"/>
                </a:solidFill>
              </a:rPr>
              <a:t> podese agregar como un </a:t>
            </a:r>
            <a:r>
              <a:rPr lang="gl-ES" i="1">
                <a:solidFill>
                  <a:schemeClr val="bg1"/>
                </a:solidFill>
              </a:rPr>
              <a:t>plugin</a:t>
            </a:r>
            <a:r>
              <a:rPr lang="gl-ES">
                <a:solidFill>
                  <a:schemeClr val="bg1"/>
                </a:solidFill>
              </a:rPr>
              <a:t> ao buscador de </a:t>
            </a:r>
            <a:r>
              <a:rPr lang="gl-ES" i="1">
                <a:solidFill>
                  <a:schemeClr val="bg1"/>
                </a:solidFill>
              </a:rPr>
              <a:t>Mozilla Firefox</a:t>
            </a:r>
            <a:r>
              <a:rPr lang="gl-ES">
                <a:solidFill>
                  <a:schemeClr val="bg1"/>
                </a:solidFill>
              </a:rPr>
              <a:t>. </a:t>
            </a:r>
            <a:r>
              <a:rPr lang="gl-ES">
                <a:solidFill>
                  <a:schemeClr val="bg1"/>
                </a:solidFill>
                <a:hlinkClick r:id="rId8"/>
              </a:rPr>
              <a:t>http://search.creativecommons.org/?lang=es</a:t>
            </a:r>
            <a:endParaRPr lang="gl-ES">
              <a:solidFill>
                <a:schemeClr val="bg1"/>
              </a:solidFill>
            </a:endParaRPr>
          </a:p>
        </p:txBody>
      </p:sp>
      <p:pic>
        <p:nvPicPr>
          <p:cNvPr id="58371" name="Picture 7" descr="txt_banco_img"/>
          <p:cNvPicPr>
            <a:picLocks noChangeAspect="1" noChangeArrowheads="1"/>
          </p:cNvPicPr>
          <p:nvPr/>
        </p:nvPicPr>
        <p:blipFill>
          <a:blip r:embed="rId10"/>
          <a:srcRect/>
          <a:stretch>
            <a:fillRect/>
          </a:stretch>
        </p:blipFill>
        <p:spPr bwMode="auto">
          <a:xfrm>
            <a:off x="5307013" y="4235450"/>
            <a:ext cx="2867025" cy="200025"/>
          </a:xfrm>
          <a:prstGeom prst="rect">
            <a:avLst/>
          </a:prstGeom>
          <a:noFill/>
          <a:ln w="9525">
            <a:noFill/>
            <a:miter lim="800000"/>
            <a:headEnd/>
            <a:tailEnd/>
          </a:ln>
        </p:spPr>
      </p:pic>
      <p:sp>
        <p:nvSpPr>
          <p:cNvPr id="58372"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5"/>
          <p:cNvSpPr txBox="1">
            <a:spLocks noChangeArrowheads="1"/>
          </p:cNvSpPr>
          <p:nvPr/>
        </p:nvSpPr>
        <p:spPr bwMode="auto">
          <a:xfrm>
            <a:off x="601663" y="1290638"/>
            <a:ext cx="7788275" cy="4760912"/>
          </a:xfrm>
          <a:prstGeom prst="rect">
            <a:avLst/>
          </a:prstGeom>
          <a:noFill/>
          <a:ln w="9525">
            <a:noFill/>
            <a:miter lim="800000"/>
            <a:headEnd/>
            <a:tailEnd/>
          </a:ln>
        </p:spPr>
        <p:txBody>
          <a:bodyPr>
            <a:spAutoFit/>
          </a:bodyPr>
          <a:lstStyle/>
          <a:p>
            <a:pPr algn="just"/>
            <a:r>
              <a:rPr lang="gl-ES" b="1" u="sng">
                <a:solidFill>
                  <a:schemeClr val="bg1"/>
                </a:solidFill>
              </a:rPr>
              <a:t>Outros espazos interesantes: </a:t>
            </a:r>
          </a:p>
          <a:p>
            <a:pPr algn="just"/>
            <a:endParaRPr lang="gl-ES" b="1" u="sng">
              <a:solidFill>
                <a:schemeClr val="bg1"/>
              </a:solidFill>
            </a:endParaRPr>
          </a:p>
          <a:p>
            <a:pPr algn="just"/>
            <a:r>
              <a:rPr lang="gl-ES">
                <a:solidFill>
                  <a:schemeClr val="bg1"/>
                </a:solidFill>
              </a:rPr>
              <a:t>Seleccioneinos baseándome na facilidade de uso e no acceso sinxelo á información sobre cada imaxe e en particular, sobre o tipo de licencia.</a:t>
            </a:r>
            <a:r>
              <a:rPr lang="gl-ES" b="1">
                <a:solidFill>
                  <a:schemeClr val="bg1"/>
                </a:solidFill>
              </a:rPr>
              <a:t/>
            </a:r>
            <a:br>
              <a:rPr lang="gl-ES" b="1">
                <a:solidFill>
                  <a:schemeClr val="bg1"/>
                </a:solidFill>
              </a:rPr>
            </a:br>
            <a:endParaRPr lang="gl-ES">
              <a:solidFill>
                <a:schemeClr val="bg1"/>
              </a:solidFill>
            </a:endParaRPr>
          </a:p>
          <a:p>
            <a:pPr algn="just"/>
            <a:r>
              <a:rPr lang="gl-ES" b="1">
                <a:solidFill>
                  <a:schemeClr val="bg1"/>
                </a:solidFill>
                <a:hlinkClick r:id="rId2"/>
              </a:rPr>
              <a:t>veezzle.com</a:t>
            </a:r>
            <a:r>
              <a:rPr lang="gl-ES">
                <a:solidFill>
                  <a:schemeClr val="bg1"/>
                </a:solidFill>
              </a:rPr>
              <a:t>: un buscador de fotos Creative commons que inclúe varios directorios deste tipo de contido (SXC, RGBStock, StockVault, Instagram, etc).</a:t>
            </a:r>
          </a:p>
          <a:p>
            <a:pPr algn="just"/>
            <a:r>
              <a:rPr lang="gl-ES" b="1">
                <a:solidFill>
                  <a:schemeClr val="bg1"/>
                </a:solidFill>
                <a:hlinkClick r:id="rId3"/>
              </a:rPr>
              <a:t>everystockphoto</a:t>
            </a:r>
            <a:r>
              <a:rPr lang="gl-ES">
                <a:solidFill>
                  <a:schemeClr val="bg1"/>
                </a:solidFill>
              </a:rPr>
              <a:t>: outro buscador que nos devolve imáxes libres localizadas en diferentes repositorios. Ten unha búsca avanzada bastante completa e na que podemos seleccionar licencia, filtro, espazo de orixe... Os resultados amosan claramente o tamaño e a licenza das imáxes. Podemos engadilo tamén ás </a:t>
            </a:r>
            <a:r>
              <a:rPr lang="gl-ES">
                <a:solidFill>
                  <a:schemeClr val="bg1"/>
                </a:solidFill>
                <a:hlinkClick r:id="rId4"/>
              </a:rPr>
              <a:t>opcións de búsca</a:t>
            </a:r>
            <a:r>
              <a:rPr lang="gl-ES">
                <a:solidFill>
                  <a:schemeClr val="bg1"/>
                </a:solidFill>
              </a:rPr>
              <a:t> de Mozilla Firefox. </a:t>
            </a:r>
          </a:p>
          <a:p>
            <a:pPr algn="just"/>
            <a:r>
              <a:rPr lang="gl-ES" b="1">
                <a:solidFill>
                  <a:schemeClr val="bg1"/>
                </a:solidFill>
                <a:hlinkClick r:id="rId5"/>
              </a:rPr>
              <a:t>500px Creative Commons</a:t>
            </a:r>
            <a:r>
              <a:rPr lang="gl-ES">
                <a:solidFill>
                  <a:schemeClr val="bg1"/>
                </a:solidFill>
              </a:rPr>
              <a:t>: Outro buscador de imáxes por licencia no gran almacén de fotografías que é </a:t>
            </a:r>
            <a:r>
              <a:rPr lang="gl-ES" i="1">
                <a:solidFill>
                  <a:schemeClr val="bg1"/>
                </a:solidFill>
              </a:rPr>
              <a:t>500px</a:t>
            </a:r>
            <a:r>
              <a:rPr lang="gl-ES">
                <a:solidFill>
                  <a:schemeClr val="bg1"/>
                </a:solidFill>
              </a:rPr>
              <a:t>. Tamén conta con </a:t>
            </a:r>
            <a:r>
              <a:rPr lang="gl-ES">
                <a:solidFill>
                  <a:schemeClr val="bg1"/>
                </a:solidFill>
                <a:hlinkClick r:id="rId6"/>
              </a:rPr>
              <a:t>App</a:t>
            </a:r>
            <a:r>
              <a:rPr lang="gl-ES">
                <a:solidFill>
                  <a:schemeClr val="bg1"/>
                </a:solidFill>
              </a:rPr>
              <a:t>. </a:t>
            </a:r>
          </a:p>
          <a:p>
            <a:pPr algn="just"/>
            <a:r>
              <a:rPr lang="gl-ES" b="1">
                <a:solidFill>
                  <a:schemeClr val="bg1"/>
                </a:solidFill>
                <a:hlinkClick r:id="rId7"/>
              </a:rPr>
              <a:t>Pixabay</a:t>
            </a:r>
            <a:r>
              <a:rPr lang="gl-ES">
                <a:solidFill>
                  <a:schemeClr val="bg1"/>
                </a:solidFill>
              </a:rPr>
              <a:t>: Outro repositorio con abundantes imáxes de calidade no que tamén podemos buscar gráficos vectoriais. </a:t>
            </a:r>
          </a:p>
        </p:txBody>
      </p:sp>
      <p:sp>
        <p:nvSpPr>
          <p:cNvPr id="59394"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4"/>
          <p:cNvSpPr txBox="1">
            <a:spLocks noChangeArrowheads="1"/>
          </p:cNvSpPr>
          <p:nvPr/>
        </p:nvSpPr>
        <p:spPr bwMode="auto">
          <a:xfrm>
            <a:off x="754063" y="1901825"/>
            <a:ext cx="7635875" cy="3387725"/>
          </a:xfrm>
          <a:prstGeom prst="rect">
            <a:avLst/>
          </a:prstGeom>
          <a:noFill/>
          <a:ln w="9525">
            <a:noFill/>
            <a:miter lim="800000"/>
            <a:headEnd/>
            <a:tailEnd/>
          </a:ln>
        </p:spPr>
        <p:txBody>
          <a:bodyPr>
            <a:spAutoFit/>
          </a:bodyPr>
          <a:lstStyle/>
          <a:p>
            <a:r>
              <a:rPr lang="gl-ES" b="1" u="sng">
                <a:solidFill>
                  <a:schemeClr val="bg1"/>
                </a:solidFill>
              </a:rPr>
              <a:t>Especializados:</a:t>
            </a:r>
          </a:p>
          <a:p>
            <a:endParaRPr lang="gl-ES" b="1" u="sng">
              <a:solidFill>
                <a:schemeClr val="bg1"/>
              </a:solidFill>
            </a:endParaRPr>
          </a:p>
          <a:p>
            <a:pPr algn="just"/>
            <a:r>
              <a:rPr lang="gl-ES" b="1">
                <a:solidFill>
                  <a:schemeClr val="bg1"/>
                </a:solidFill>
                <a:hlinkClick r:id="rId2"/>
              </a:rPr>
              <a:t>Open clip art</a:t>
            </a:r>
            <a:r>
              <a:rPr lang="gl-ES">
                <a:solidFill>
                  <a:schemeClr val="bg1"/>
                </a:solidFill>
              </a:rPr>
              <a:t>. Para buscar imáxes vectoriais con licenza CC. Unha boa opción para engadir debuxos aos nosos documentos.</a:t>
            </a:r>
          </a:p>
          <a:p>
            <a:pPr algn="just"/>
            <a:r>
              <a:rPr lang="gl-ES">
                <a:solidFill>
                  <a:schemeClr val="bg1"/>
                </a:solidFill>
              </a:rPr>
              <a:t>Obras con licenza CC en </a:t>
            </a:r>
            <a:r>
              <a:rPr lang="gl-ES">
                <a:solidFill>
                  <a:schemeClr val="bg1"/>
                </a:solidFill>
                <a:hlinkClick r:id="rId3"/>
              </a:rPr>
              <a:t>DevianArt</a:t>
            </a:r>
            <a:r>
              <a:rPr lang="gl-ES">
                <a:solidFill>
                  <a:schemeClr val="bg1"/>
                </a:solidFill>
              </a:rPr>
              <a:t>: Na web desta comunidade internacional de artistas podemos atopar abundantes imáxes con licenza CC. Para atopalas de xeito rápido, podemos seguir as indicacións do seu grupo </a:t>
            </a:r>
            <a:r>
              <a:rPr lang="gl-ES">
                <a:solidFill>
                  <a:schemeClr val="bg1"/>
                </a:solidFill>
                <a:hlinkClick r:id="rId4"/>
              </a:rPr>
              <a:t>#Creative-Commons</a:t>
            </a:r>
            <a:r>
              <a:rPr lang="gl-ES">
                <a:solidFill>
                  <a:schemeClr val="bg1"/>
                </a:solidFill>
              </a:rPr>
              <a:t> e sorprendernos coa calidade das ilustracións atopadas. </a:t>
            </a:r>
          </a:p>
          <a:p>
            <a:pPr algn="just"/>
            <a:r>
              <a:rPr lang="gl-ES" b="1">
                <a:solidFill>
                  <a:schemeClr val="bg1"/>
                </a:solidFill>
                <a:hlinkClick r:id="rId5"/>
              </a:rPr>
              <a:t>TinEye Labs Color</a:t>
            </a:r>
            <a:r>
              <a:rPr lang="gl-ES">
                <a:solidFill>
                  <a:schemeClr val="bg1"/>
                </a:solidFill>
              </a:rPr>
              <a:t>: buscador de imáxes CC por cor. Podemos buscar imáxes dunha soa cor ou ir engadindo tantos por certo de diferentes cores.</a:t>
            </a:r>
          </a:p>
        </p:txBody>
      </p:sp>
      <p:sp>
        <p:nvSpPr>
          <p:cNvPr id="60418"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5" descr="arasaac"/>
          <p:cNvPicPr>
            <a:picLocks noChangeAspect="1" noChangeArrowheads="1"/>
          </p:cNvPicPr>
          <p:nvPr/>
        </p:nvPicPr>
        <p:blipFill>
          <a:blip r:embed="rId2"/>
          <a:srcRect/>
          <a:stretch>
            <a:fillRect/>
          </a:stretch>
        </p:blipFill>
        <p:spPr bwMode="auto">
          <a:xfrm>
            <a:off x="296863" y="1597025"/>
            <a:ext cx="3663950" cy="685800"/>
          </a:xfrm>
          <a:prstGeom prst="rect">
            <a:avLst/>
          </a:prstGeom>
          <a:noFill/>
          <a:ln w="9525">
            <a:noFill/>
            <a:miter lim="800000"/>
            <a:headEnd/>
            <a:tailEnd/>
          </a:ln>
        </p:spPr>
      </p:pic>
      <p:sp>
        <p:nvSpPr>
          <p:cNvPr id="61442" name="Rectangle 6"/>
          <p:cNvSpPr>
            <a:spLocks noChangeArrowheads="1"/>
          </p:cNvSpPr>
          <p:nvPr/>
        </p:nvSpPr>
        <p:spPr bwMode="auto">
          <a:xfrm>
            <a:off x="449263" y="2360613"/>
            <a:ext cx="3308350" cy="366712"/>
          </a:xfrm>
          <a:prstGeom prst="rect">
            <a:avLst/>
          </a:prstGeom>
          <a:noFill/>
          <a:ln w="9525">
            <a:noFill/>
            <a:miter lim="800000"/>
            <a:headEnd/>
            <a:tailEnd/>
          </a:ln>
        </p:spPr>
        <p:txBody>
          <a:bodyPr wrap="none" anchor="ctr">
            <a:spAutoFit/>
          </a:bodyPr>
          <a:lstStyle/>
          <a:p>
            <a:r>
              <a:rPr lang="en-US">
                <a:hlinkClick r:id="rId3"/>
              </a:rPr>
              <a:t>http://www.catedu.es/arasaac/ </a:t>
            </a:r>
            <a:endParaRPr lang="en-US"/>
          </a:p>
        </p:txBody>
      </p:sp>
      <p:sp>
        <p:nvSpPr>
          <p:cNvPr id="61443" name="Text Box 7"/>
          <p:cNvSpPr txBox="1">
            <a:spLocks noChangeArrowheads="1"/>
          </p:cNvSpPr>
          <p:nvPr/>
        </p:nvSpPr>
        <p:spPr bwMode="auto">
          <a:xfrm>
            <a:off x="4113213" y="833438"/>
            <a:ext cx="4733925" cy="3113087"/>
          </a:xfrm>
          <a:prstGeom prst="rect">
            <a:avLst/>
          </a:prstGeom>
          <a:noFill/>
          <a:ln w="9525">
            <a:noFill/>
            <a:miter lim="800000"/>
            <a:headEnd/>
            <a:tailEnd/>
          </a:ln>
        </p:spPr>
        <p:txBody>
          <a:bodyPr>
            <a:spAutoFit/>
          </a:bodyPr>
          <a:lstStyle/>
          <a:p>
            <a:pPr algn="just">
              <a:spcBef>
                <a:spcPct val="50000"/>
              </a:spcBef>
            </a:pPr>
            <a:r>
              <a:rPr lang="gl-ES" b="1">
                <a:solidFill>
                  <a:schemeClr val="bg1"/>
                </a:solidFill>
              </a:rPr>
              <a:t>ARASAAC</a:t>
            </a:r>
            <a:r>
              <a:rPr lang="gl-ES">
                <a:solidFill>
                  <a:schemeClr val="bg1"/>
                </a:solidFill>
              </a:rPr>
              <a:t> ofrece paquetes de pictogramas e de sons deseñados para axudar a alumnos con dificultades na comunicación. No noso curso, este portal seranos de moita utilidade xa que dispón de bancos de imaxes organizadas por diferentes categorías que poderemos empregar para deseñar os nosos propios proxectos. Os contidos deste portal distribúense baixo licénciaa Recoñecemento-NoComercial-CompartirIgual 3.0 España.</a:t>
            </a:r>
          </a:p>
        </p:txBody>
      </p:sp>
      <p:pic>
        <p:nvPicPr>
          <p:cNvPr id="61444" name="Picture 9" descr="mic"/>
          <p:cNvPicPr>
            <a:picLocks noChangeAspect="1" noChangeArrowheads="1"/>
          </p:cNvPicPr>
          <p:nvPr/>
        </p:nvPicPr>
        <p:blipFill>
          <a:blip r:embed="rId4"/>
          <a:srcRect/>
          <a:stretch>
            <a:fillRect/>
          </a:stretch>
        </p:blipFill>
        <p:spPr bwMode="auto">
          <a:xfrm>
            <a:off x="6099175" y="4803775"/>
            <a:ext cx="2443163" cy="1871663"/>
          </a:xfrm>
          <a:prstGeom prst="rect">
            <a:avLst/>
          </a:prstGeom>
          <a:noFill/>
          <a:ln w="9525">
            <a:noFill/>
            <a:miter lim="800000"/>
            <a:headEnd/>
            <a:tailEnd/>
          </a:ln>
        </p:spPr>
      </p:pic>
      <p:sp>
        <p:nvSpPr>
          <p:cNvPr id="61445" name="Rectangle 10"/>
          <p:cNvSpPr>
            <a:spLocks noChangeArrowheads="1"/>
          </p:cNvSpPr>
          <p:nvPr/>
        </p:nvSpPr>
        <p:spPr bwMode="auto">
          <a:xfrm>
            <a:off x="5487988" y="4344988"/>
            <a:ext cx="3219450" cy="366712"/>
          </a:xfrm>
          <a:prstGeom prst="rect">
            <a:avLst/>
          </a:prstGeom>
          <a:noFill/>
          <a:ln w="9525">
            <a:noFill/>
            <a:miter lim="800000"/>
            <a:headEnd/>
            <a:tailEnd/>
          </a:ln>
        </p:spPr>
        <p:txBody>
          <a:bodyPr wrap="none" anchor="ctr">
            <a:spAutoFit/>
          </a:bodyPr>
          <a:lstStyle/>
          <a:p>
            <a:r>
              <a:rPr lang="en-US">
                <a:hlinkClick r:id="rId5"/>
              </a:rPr>
              <a:t>http://www.xtec.cat/dnee/mic/</a:t>
            </a:r>
            <a:r>
              <a:rPr lang="en-US"/>
              <a:t> </a:t>
            </a:r>
          </a:p>
        </p:txBody>
      </p:sp>
      <p:sp>
        <p:nvSpPr>
          <p:cNvPr id="61446" name="Text Box 11"/>
          <p:cNvSpPr txBox="1">
            <a:spLocks noChangeArrowheads="1"/>
          </p:cNvSpPr>
          <p:nvPr/>
        </p:nvSpPr>
        <p:spPr bwMode="auto">
          <a:xfrm>
            <a:off x="296863" y="4192588"/>
            <a:ext cx="5038725" cy="2289175"/>
          </a:xfrm>
          <a:prstGeom prst="rect">
            <a:avLst/>
          </a:prstGeom>
          <a:noFill/>
          <a:ln w="9525">
            <a:noFill/>
            <a:miter lim="800000"/>
            <a:headEnd/>
            <a:tailEnd/>
          </a:ln>
        </p:spPr>
        <p:txBody>
          <a:bodyPr>
            <a:spAutoFit/>
          </a:bodyPr>
          <a:lstStyle/>
          <a:p>
            <a:pPr algn="just">
              <a:spcBef>
                <a:spcPct val="50000"/>
              </a:spcBef>
            </a:pPr>
            <a:r>
              <a:rPr lang="gl-ES">
                <a:solidFill>
                  <a:schemeClr val="bg1"/>
                </a:solidFill>
              </a:rPr>
              <a:t>Este almacén de iconas é un conxunto de debuxos deseñados para ser utilizados en sistemas de comunicación alternativa. Contén as imaxes en formato BMP, GIF e WMF. Do mesmo xeito que no caso do portal ARASAAC, neste curso utilizaremos estas imaxes para enriquecer os nosos proxectos. Non ten especificada unha licenza de uso.</a:t>
            </a:r>
          </a:p>
        </p:txBody>
      </p:sp>
      <p:sp>
        <p:nvSpPr>
          <p:cNvPr id="61447"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3" descr="cefire"/>
          <p:cNvPicPr>
            <a:picLocks noChangeAspect="1" noChangeArrowheads="1"/>
          </p:cNvPicPr>
          <p:nvPr/>
        </p:nvPicPr>
        <p:blipFill>
          <a:blip r:embed="rId2"/>
          <a:srcRect/>
          <a:stretch>
            <a:fillRect/>
          </a:stretch>
        </p:blipFill>
        <p:spPr bwMode="auto">
          <a:xfrm>
            <a:off x="906463" y="1901825"/>
            <a:ext cx="2505075" cy="628650"/>
          </a:xfrm>
          <a:prstGeom prst="rect">
            <a:avLst/>
          </a:prstGeom>
          <a:noFill/>
          <a:ln w="9525">
            <a:noFill/>
            <a:miter lim="800000"/>
            <a:headEnd/>
            <a:tailEnd/>
          </a:ln>
        </p:spPr>
      </p:pic>
      <p:sp>
        <p:nvSpPr>
          <p:cNvPr id="62466" name="Rectangle 4"/>
          <p:cNvSpPr>
            <a:spLocks noChangeArrowheads="1"/>
          </p:cNvSpPr>
          <p:nvPr/>
        </p:nvSpPr>
        <p:spPr bwMode="auto">
          <a:xfrm>
            <a:off x="906463" y="2665413"/>
            <a:ext cx="2546350" cy="366712"/>
          </a:xfrm>
          <a:prstGeom prst="rect">
            <a:avLst/>
          </a:prstGeom>
          <a:noFill/>
          <a:ln w="9525">
            <a:noFill/>
            <a:miter lim="800000"/>
            <a:headEnd/>
            <a:tailEnd/>
          </a:ln>
        </p:spPr>
        <p:txBody>
          <a:bodyPr wrap="none" anchor="ctr">
            <a:spAutoFit/>
          </a:bodyPr>
          <a:lstStyle/>
          <a:p>
            <a:r>
              <a:rPr lang="en-US">
                <a:hlinkClick r:id="rId3"/>
              </a:rPr>
              <a:t>http://www.lavirtu.com/</a:t>
            </a:r>
            <a:r>
              <a:rPr lang="en-US"/>
              <a:t> </a:t>
            </a:r>
          </a:p>
        </p:txBody>
      </p:sp>
      <p:sp>
        <p:nvSpPr>
          <p:cNvPr id="62467" name="Text Box 5"/>
          <p:cNvSpPr txBox="1">
            <a:spLocks noChangeArrowheads="1"/>
          </p:cNvSpPr>
          <p:nvPr/>
        </p:nvSpPr>
        <p:spPr bwMode="auto">
          <a:xfrm>
            <a:off x="3808413" y="1749425"/>
            <a:ext cx="4733925" cy="1190625"/>
          </a:xfrm>
          <a:prstGeom prst="rect">
            <a:avLst/>
          </a:prstGeom>
          <a:noFill/>
          <a:ln w="9525">
            <a:noFill/>
            <a:miter lim="800000"/>
            <a:headEnd/>
            <a:tailEnd/>
          </a:ln>
        </p:spPr>
        <p:txBody>
          <a:bodyPr>
            <a:spAutoFit/>
          </a:bodyPr>
          <a:lstStyle/>
          <a:p>
            <a:pPr algn="just">
              <a:spcBef>
                <a:spcPct val="50000"/>
              </a:spcBef>
            </a:pPr>
            <a:r>
              <a:rPr lang="es-ES">
                <a:solidFill>
                  <a:schemeClr val="bg1"/>
                </a:solidFill>
              </a:rPr>
              <a:t>Este portal ofrécenos un compendio de 105125 fotografías clasificadas por categorías. Non ten especificada unha licenza de uso.</a:t>
            </a:r>
            <a:endParaRPr lang="gl-ES">
              <a:solidFill>
                <a:schemeClr val="bg1"/>
              </a:solidFill>
            </a:endParaRPr>
          </a:p>
        </p:txBody>
      </p:sp>
      <p:pic>
        <p:nvPicPr>
          <p:cNvPr id="62468" name="Picture 7" descr="mestre_a_casa"/>
          <p:cNvPicPr>
            <a:picLocks noChangeAspect="1" noChangeArrowheads="1"/>
          </p:cNvPicPr>
          <p:nvPr/>
        </p:nvPicPr>
        <p:blipFill>
          <a:blip r:embed="rId4"/>
          <a:srcRect/>
          <a:stretch>
            <a:fillRect/>
          </a:stretch>
        </p:blipFill>
        <p:spPr bwMode="auto">
          <a:xfrm>
            <a:off x="5335588" y="4956175"/>
            <a:ext cx="2600325" cy="1000125"/>
          </a:xfrm>
          <a:prstGeom prst="rect">
            <a:avLst/>
          </a:prstGeom>
          <a:noFill/>
          <a:ln w="9525">
            <a:noFill/>
            <a:miter lim="800000"/>
            <a:headEnd/>
            <a:tailEnd/>
          </a:ln>
        </p:spPr>
      </p:pic>
      <p:sp>
        <p:nvSpPr>
          <p:cNvPr id="62469" name="Rectangle 8"/>
          <p:cNvSpPr>
            <a:spLocks noChangeArrowheads="1"/>
          </p:cNvSpPr>
          <p:nvPr/>
        </p:nvSpPr>
        <p:spPr bwMode="auto">
          <a:xfrm>
            <a:off x="4419600" y="4344988"/>
            <a:ext cx="4552950" cy="366712"/>
          </a:xfrm>
          <a:prstGeom prst="rect">
            <a:avLst/>
          </a:prstGeom>
          <a:noFill/>
          <a:ln w="9525">
            <a:noFill/>
            <a:miter lim="800000"/>
            <a:headEnd/>
            <a:tailEnd/>
          </a:ln>
        </p:spPr>
        <p:txBody>
          <a:bodyPr wrap="none" anchor="ctr">
            <a:spAutoFit/>
          </a:bodyPr>
          <a:lstStyle/>
          <a:p>
            <a:r>
              <a:rPr lang="en-US">
                <a:hlinkClick r:id="rId5"/>
              </a:rPr>
              <a:t>http://mestreacasa.gva.es/web/guest/inicio</a:t>
            </a:r>
            <a:r>
              <a:rPr lang="en-US"/>
              <a:t> </a:t>
            </a:r>
          </a:p>
        </p:txBody>
      </p:sp>
      <p:sp>
        <p:nvSpPr>
          <p:cNvPr id="62470" name="Text Box 9"/>
          <p:cNvSpPr txBox="1">
            <a:spLocks noChangeArrowheads="1"/>
          </p:cNvSpPr>
          <p:nvPr/>
        </p:nvSpPr>
        <p:spPr bwMode="auto">
          <a:xfrm>
            <a:off x="601663" y="4344988"/>
            <a:ext cx="3817937" cy="1465262"/>
          </a:xfrm>
          <a:prstGeom prst="rect">
            <a:avLst/>
          </a:prstGeom>
          <a:noFill/>
          <a:ln w="9525">
            <a:noFill/>
            <a:miter lim="800000"/>
            <a:headEnd/>
            <a:tailEnd/>
          </a:ln>
        </p:spPr>
        <p:txBody>
          <a:bodyPr>
            <a:spAutoFit/>
          </a:bodyPr>
          <a:lstStyle/>
          <a:p>
            <a:pPr algn="just">
              <a:spcBef>
                <a:spcPct val="50000"/>
              </a:spcBef>
            </a:pPr>
            <a:r>
              <a:rPr lang="pt-BR">
                <a:solidFill>
                  <a:schemeClr val="bg1"/>
                </a:solidFill>
              </a:rPr>
              <a:t>Este portal ofrece numerosos recursos educativos xa elaborados, dos que poderás obter imaxes, sons,... que poderás incluír nas túas actividades.</a:t>
            </a:r>
            <a:endParaRPr lang="gl-ES">
              <a:solidFill>
                <a:schemeClr val="bg1"/>
              </a:solidFill>
            </a:endParaRPr>
          </a:p>
        </p:txBody>
      </p:sp>
      <p:sp>
        <p:nvSpPr>
          <p:cNvPr id="62471"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descr="agrega"/>
          <p:cNvPicPr>
            <a:picLocks noChangeAspect="1" noChangeArrowheads="1"/>
          </p:cNvPicPr>
          <p:nvPr/>
        </p:nvPicPr>
        <p:blipFill>
          <a:blip r:embed="rId2"/>
          <a:srcRect/>
          <a:stretch>
            <a:fillRect/>
          </a:stretch>
        </p:blipFill>
        <p:spPr bwMode="auto">
          <a:xfrm>
            <a:off x="1976438" y="681038"/>
            <a:ext cx="5345112" cy="1404937"/>
          </a:xfrm>
          <a:prstGeom prst="rect">
            <a:avLst/>
          </a:prstGeom>
          <a:noFill/>
          <a:ln w="9525">
            <a:noFill/>
            <a:miter lim="800000"/>
            <a:headEnd/>
            <a:tailEnd/>
          </a:ln>
        </p:spPr>
      </p:pic>
      <p:sp>
        <p:nvSpPr>
          <p:cNvPr id="63490" name="Rectangle 4"/>
          <p:cNvSpPr>
            <a:spLocks noChangeArrowheads="1"/>
          </p:cNvSpPr>
          <p:nvPr/>
        </p:nvSpPr>
        <p:spPr bwMode="auto">
          <a:xfrm>
            <a:off x="2892425" y="2360613"/>
            <a:ext cx="3333750" cy="366712"/>
          </a:xfrm>
          <a:prstGeom prst="rect">
            <a:avLst/>
          </a:prstGeom>
          <a:noFill/>
          <a:ln w="9525">
            <a:noFill/>
            <a:miter lim="800000"/>
            <a:headEnd/>
            <a:tailEnd/>
          </a:ln>
        </p:spPr>
        <p:txBody>
          <a:bodyPr wrap="none" anchor="ctr">
            <a:spAutoFit/>
          </a:bodyPr>
          <a:lstStyle/>
          <a:p>
            <a:r>
              <a:rPr lang="en-US">
                <a:hlinkClick r:id="rId3"/>
              </a:rPr>
              <a:t>http://www.proyectoagrega.es/</a:t>
            </a:r>
            <a:r>
              <a:rPr lang="en-US"/>
              <a:t> </a:t>
            </a:r>
          </a:p>
        </p:txBody>
      </p:sp>
      <p:sp>
        <p:nvSpPr>
          <p:cNvPr id="63491" name="Text Box 5"/>
          <p:cNvSpPr txBox="1">
            <a:spLocks noChangeArrowheads="1"/>
          </p:cNvSpPr>
          <p:nvPr/>
        </p:nvSpPr>
        <p:spPr bwMode="auto">
          <a:xfrm>
            <a:off x="449263" y="2970213"/>
            <a:ext cx="8245475" cy="3113087"/>
          </a:xfrm>
          <a:prstGeom prst="rect">
            <a:avLst/>
          </a:prstGeom>
          <a:noFill/>
          <a:ln w="9525">
            <a:noFill/>
            <a:miter lim="800000"/>
            <a:headEnd/>
            <a:tailEnd/>
          </a:ln>
        </p:spPr>
        <p:txBody>
          <a:bodyPr>
            <a:spAutoFit/>
          </a:bodyPr>
          <a:lstStyle/>
          <a:p>
            <a:pPr algn="just"/>
            <a:r>
              <a:rPr lang="gl-ES">
                <a:solidFill>
                  <a:schemeClr val="bg1"/>
                </a:solidFill>
              </a:rPr>
              <a:t>É un proxecto do Ministerio de Educación, o Ministerio de Industria, Turismo e Comercio, e as Comunidades Autónomas que pretende englobar os recursos educativos que ofrecen diferentes administracións en España, axuntándoos nun único portal. Os recursos están organizdos por ?niveis de agregación?, é dicir, poderemos atopar desde imaxes e sons illados, ata paquetes de actividades completos xa preparados para utilizar na aula.</a:t>
            </a:r>
          </a:p>
          <a:p>
            <a:pPr algn="just"/>
            <a:endParaRPr lang="gl-ES">
              <a:solidFill>
                <a:schemeClr val="bg1"/>
              </a:solidFill>
            </a:endParaRPr>
          </a:p>
          <a:p>
            <a:pPr algn="just"/>
            <a:r>
              <a:rPr lang="gl-ES">
                <a:solidFill>
                  <a:schemeClr val="bg1"/>
                </a:solidFill>
              </a:rPr>
              <a:t>Para este curso, unicamente empregaremos as imaxes e sons illadas, que servirán como os elementos para compoñer os nosos proxectos. Os materiais deste portal distribúense baixo licénciaa Recoñecemento-Non comercial-Compartir Igual España de Creative Commons.</a:t>
            </a:r>
          </a:p>
        </p:txBody>
      </p:sp>
      <p:sp>
        <p:nvSpPr>
          <p:cNvPr id="63492"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274638"/>
            <a:ext cx="8229600" cy="868362"/>
          </a:xfrm>
          <a:prstGeom prst="rect">
            <a:avLst/>
          </a:prstGeom>
        </p:spPr>
        <p:style>
          <a:lnRef idx="1">
            <a:schemeClr val="accent1"/>
          </a:lnRef>
          <a:fillRef idx="3">
            <a:schemeClr val="accent1"/>
          </a:fillRef>
          <a:effectRef idx="2">
            <a:schemeClr val="accent1"/>
          </a:effectRef>
          <a:fontRef idx="minor">
            <a:schemeClr val="lt1"/>
          </a:fontRef>
        </p:style>
        <p:txBody>
          <a:bodyPr/>
          <a:lstStyle/>
          <a:p>
            <a:pPr algn="ctr" eaLnBrk="0" hangingPunct="0">
              <a:defRPr/>
            </a:pPr>
            <a:r>
              <a:rPr lang="gl-ES" sz="4000" b="1" dirty="0">
                <a:solidFill>
                  <a:schemeClr val="bg1"/>
                </a:solidFill>
                <a:latin typeface="+mj-lt"/>
                <a:ea typeface="+mj-ea"/>
                <a:cs typeface="+mj-cs"/>
              </a:rPr>
              <a:t>Un </a:t>
            </a:r>
            <a:r>
              <a:rPr lang="gl-ES" sz="4000" b="1" dirty="0" err="1">
                <a:solidFill>
                  <a:schemeClr val="bg1"/>
                </a:solidFill>
                <a:latin typeface="+mj-lt"/>
                <a:ea typeface="+mj-ea"/>
                <a:cs typeface="+mj-cs"/>
              </a:rPr>
              <a:t>ultraportátil</a:t>
            </a:r>
            <a:r>
              <a:rPr lang="gl-ES" sz="4000" b="1" dirty="0">
                <a:solidFill>
                  <a:schemeClr val="bg1"/>
                </a:solidFill>
                <a:latin typeface="+mj-lt"/>
                <a:ea typeface="+mj-ea"/>
                <a:cs typeface="+mj-cs"/>
              </a:rPr>
              <a:t> para cada alumno</a:t>
            </a:r>
          </a:p>
        </p:txBody>
      </p:sp>
      <p:pic>
        <p:nvPicPr>
          <p:cNvPr id="18434" name="Picture 8" descr="15_9_10_presentacion2"/>
          <p:cNvPicPr>
            <a:picLocks noChangeAspect="1" noChangeArrowheads="1"/>
          </p:cNvPicPr>
          <p:nvPr/>
        </p:nvPicPr>
        <p:blipFill>
          <a:blip r:embed="rId2"/>
          <a:srcRect/>
          <a:stretch>
            <a:fillRect/>
          </a:stretch>
        </p:blipFill>
        <p:spPr bwMode="auto">
          <a:xfrm>
            <a:off x="250825" y="2781300"/>
            <a:ext cx="3313113" cy="2484438"/>
          </a:xfrm>
          <a:prstGeom prst="rect">
            <a:avLst/>
          </a:prstGeom>
          <a:noFill/>
          <a:ln w="9525">
            <a:noFill/>
            <a:miter lim="800000"/>
            <a:headEnd/>
            <a:tailEnd/>
          </a:ln>
        </p:spPr>
      </p:pic>
      <p:sp>
        <p:nvSpPr>
          <p:cNvPr id="4" name="Rectangle 6"/>
          <p:cNvSpPr txBox="1">
            <a:spLocks noChangeArrowheads="1"/>
          </p:cNvSpPr>
          <p:nvPr/>
        </p:nvSpPr>
        <p:spPr>
          <a:xfrm>
            <a:off x="3708400" y="2492375"/>
            <a:ext cx="4978400" cy="3268663"/>
          </a:xfrm>
          <a:prstGeom prst="rect">
            <a:avLst/>
          </a:prstGeom>
        </p:spPr>
        <p:txBody>
          <a:bodyPr/>
          <a:lstStyle/>
          <a:p>
            <a:pPr marL="342900" indent="-342900" algn="just" eaLnBrk="0" hangingPunct="0">
              <a:lnSpc>
                <a:spcPct val="90000"/>
              </a:lnSpc>
              <a:spcBef>
                <a:spcPct val="20000"/>
              </a:spcBef>
              <a:buFont typeface="Arial" charset="0"/>
              <a:buChar char="•"/>
              <a:defRPr/>
            </a:pPr>
            <a:r>
              <a:rPr lang="gl-ES" sz="2000" dirty="0">
                <a:solidFill>
                  <a:schemeClr val="bg1"/>
                </a:solidFill>
                <a:latin typeface="+mn-lt"/>
              </a:rPr>
              <a:t>Os </a:t>
            </a:r>
            <a:r>
              <a:rPr lang="gl-ES" sz="2000" dirty="0" err="1">
                <a:solidFill>
                  <a:schemeClr val="bg1"/>
                </a:solidFill>
                <a:latin typeface="+mn-lt"/>
              </a:rPr>
              <a:t>ultraportátiles</a:t>
            </a:r>
            <a:r>
              <a:rPr lang="gl-ES" sz="2000" dirty="0">
                <a:solidFill>
                  <a:schemeClr val="bg1"/>
                </a:solidFill>
                <a:latin typeface="+mn-lt"/>
              </a:rPr>
              <a:t> para os alumnos son un equipo de tipo </a:t>
            </a:r>
            <a:r>
              <a:rPr lang="gl-ES" sz="2000" dirty="0" err="1">
                <a:solidFill>
                  <a:schemeClr val="bg1"/>
                </a:solidFill>
                <a:latin typeface="+mn-lt"/>
              </a:rPr>
              <a:t>tablet</a:t>
            </a:r>
            <a:r>
              <a:rPr lang="gl-ES" sz="2000" dirty="0">
                <a:solidFill>
                  <a:schemeClr val="bg1"/>
                </a:solidFill>
                <a:latin typeface="+mn-lt"/>
              </a:rPr>
              <a:t> PC e táctil, que cumpre funcións de ordenador portátil e lector de documentos electrónicos.</a:t>
            </a:r>
          </a:p>
          <a:p>
            <a:pPr marL="342900" indent="-342900" algn="just" eaLnBrk="0" hangingPunct="0">
              <a:lnSpc>
                <a:spcPct val="90000"/>
              </a:lnSpc>
              <a:spcBef>
                <a:spcPct val="20000"/>
              </a:spcBef>
              <a:buFont typeface="Arial" charset="0"/>
              <a:buChar char="•"/>
              <a:defRPr/>
            </a:pPr>
            <a:r>
              <a:rPr lang="gl-ES" sz="2000" dirty="0">
                <a:solidFill>
                  <a:schemeClr val="bg1"/>
                </a:solidFill>
                <a:latin typeface="+mn-lt"/>
              </a:rPr>
              <a:t>Trátase do modelo INVES NOOBI 10, un equipo lixeiro, de tamaño reducido e cunha pantalla TFT LCD rotatoria que evita que os nenos teñan que forzar a vista ou adoptar posturas inadecuadas. Ademais, incorpora un asa elástica que facilita o seu transporte.</a:t>
            </a:r>
          </a:p>
        </p:txBody>
      </p:sp>
      <p:sp>
        <p:nvSpPr>
          <p:cNvPr id="18436"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4">
            <a:hlinkClick r:id="rId2"/>
          </p:cNvPr>
          <p:cNvSpPr>
            <a:spLocks noChangeArrowheads="1"/>
          </p:cNvSpPr>
          <p:nvPr/>
        </p:nvSpPr>
        <p:spPr bwMode="auto">
          <a:xfrm>
            <a:off x="3044825" y="3276600"/>
            <a:ext cx="2863850" cy="366713"/>
          </a:xfrm>
          <a:prstGeom prst="rect">
            <a:avLst/>
          </a:prstGeom>
          <a:noFill/>
          <a:ln w="9525">
            <a:noFill/>
            <a:miter lim="800000"/>
            <a:headEnd/>
            <a:tailEnd/>
          </a:ln>
        </p:spPr>
        <p:txBody>
          <a:bodyPr wrap="none">
            <a:spAutoFit/>
          </a:bodyPr>
          <a:lstStyle/>
          <a:p>
            <a:r>
              <a:rPr lang="es-ES">
                <a:hlinkClick r:id="rId3"/>
              </a:rPr>
              <a:t>https://www.jamendo.com/</a:t>
            </a:r>
            <a:endParaRPr lang="es-ES"/>
          </a:p>
        </p:txBody>
      </p:sp>
      <p:sp>
        <p:nvSpPr>
          <p:cNvPr id="64514"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
        <p:nvSpPr>
          <p:cNvPr id="64515" name="Text Box 6"/>
          <p:cNvSpPr txBox="1">
            <a:spLocks noChangeArrowheads="1"/>
          </p:cNvSpPr>
          <p:nvPr/>
        </p:nvSpPr>
        <p:spPr bwMode="auto">
          <a:xfrm>
            <a:off x="601663" y="3887788"/>
            <a:ext cx="8093075" cy="1465262"/>
          </a:xfrm>
          <a:prstGeom prst="rect">
            <a:avLst/>
          </a:prstGeom>
          <a:noFill/>
          <a:ln w="9525">
            <a:noFill/>
            <a:miter lim="800000"/>
            <a:headEnd/>
            <a:tailEnd/>
          </a:ln>
        </p:spPr>
        <p:txBody>
          <a:bodyPr>
            <a:spAutoFit/>
          </a:bodyPr>
          <a:lstStyle/>
          <a:p>
            <a:pPr algn="just">
              <a:spcBef>
                <a:spcPct val="50000"/>
              </a:spcBef>
            </a:pPr>
            <a:r>
              <a:rPr lang="gl-ES" b="1">
                <a:solidFill>
                  <a:schemeClr val="bg1"/>
                </a:solidFill>
              </a:rPr>
              <a:t>Jamendo</a:t>
            </a:r>
            <a:r>
              <a:rPr lang="gl-ES">
                <a:solidFill>
                  <a:schemeClr val="bg1"/>
                </a:solidFill>
              </a:rPr>
              <a:t> é unha comunidade creada en xaneiro do 2005 ao redor da </a:t>
            </a:r>
            <a:r>
              <a:rPr lang="gl-ES" i="1">
                <a:solidFill>
                  <a:schemeClr val="bg1"/>
                </a:solidFill>
              </a:rPr>
              <a:t>música de libre distribución</a:t>
            </a:r>
            <a:r>
              <a:rPr lang="gl-ES">
                <a:solidFill>
                  <a:schemeClr val="bg1"/>
                </a:solidFill>
              </a:rPr>
              <a:t>, onde os artistas poden subir a súa música de balde e o seu público escoitala e descargala do mesmo xeito. Dende a súa fundación, o número de artistas e álbums aloxados medrou de maneira exponencial. Música baixo licenzas </a:t>
            </a:r>
            <a:r>
              <a:rPr lang="gl-ES">
                <a:solidFill>
                  <a:schemeClr val="bg1"/>
                </a:solidFill>
                <a:hlinkClick r:id="rId4" tooltip="Creative Commons"/>
              </a:rPr>
              <a:t>Creative Commons</a:t>
            </a:r>
            <a:r>
              <a:rPr lang="gl-ES">
                <a:solidFill>
                  <a:schemeClr val="bg1"/>
                </a:solidFill>
              </a:rPr>
              <a:t> ou </a:t>
            </a:r>
            <a:r>
              <a:rPr lang="gl-ES">
                <a:solidFill>
                  <a:schemeClr val="bg1"/>
                </a:solidFill>
                <a:hlinkClick r:id="rId5" tooltip="Licenza Arte Libre (a páxina aínda non existe)"/>
              </a:rPr>
              <a:t>Licenza Arte Libre</a:t>
            </a:r>
            <a:r>
              <a:rPr lang="gl-ES">
                <a:solidFill>
                  <a:schemeClr val="bg1"/>
                </a:solidFill>
              </a:rPr>
              <a:t>.</a:t>
            </a:r>
          </a:p>
        </p:txBody>
      </p:sp>
      <p:pic>
        <p:nvPicPr>
          <p:cNvPr id="64516" name="Picture 12" descr="ob_6f5744_jamendo-logo-inverted"/>
          <p:cNvPicPr>
            <a:picLocks noChangeAspect="1" noChangeArrowheads="1"/>
          </p:cNvPicPr>
          <p:nvPr/>
        </p:nvPicPr>
        <p:blipFill>
          <a:blip r:embed="rId6"/>
          <a:srcRect/>
          <a:stretch>
            <a:fillRect/>
          </a:stretch>
        </p:blipFill>
        <p:spPr bwMode="auto">
          <a:xfrm>
            <a:off x="2281238" y="1290638"/>
            <a:ext cx="455295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a:xfrm>
            <a:off x="1365250" y="1597025"/>
            <a:ext cx="6805613" cy="1143000"/>
          </a:xfrm>
        </p:spPr>
        <p:txBody>
          <a:bodyPr/>
          <a:lstStyle/>
          <a:p>
            <a:pPr eaLnBrk="1" hangingPunct="1"/>
            <a:r>
              <a:rPr lang="gl-ES" sz="4000" b="1" smtClean="0">
                <a:solidFill>
                  <a:srgbClr val="FFFF99"/>
                </a:solidFill>
              </a:rPr>
              <a:t>APLICACIONS GRATUITAS ANDROID PARA ALUMNADO CON NEAE</a:t>
            </a:r>
          </a:p>
        </p:txBody>
      </p:sp>
      <p:sp>
        <p:nvSpPr>
          <p:cNvPr id="65538" name="Text Box 3"/>
          <p:cNvSpPr txBox="1">
            <a:spLocks noChangeArrowheads="1"/>
          </p:cNvSpPr>
          <p:nvPr/>
        </p:nvSpPr>
        <p:spPr bwMode="auto">
          <a:xfrm>
            <a:off x="1824038" y="3429000"/>
            <a:ext cx="5113337" cy="2100263"/>
          </a:xfrm>
          <a:prstGeom prst="rect">
            <a:avLst/>
          </a:prstGeom>
          <a:solidFill>
            <a:schemeClr val="accent1"/>
          </a:solidFill>
          <a:ln w="9525">
            <a:noFill/>
            <a:miter lim="800000"/>
            <a:headEnd/>
            <a:tailEnd/>
          </a:ln>
        </p:spPr>
        <p:txBody>
          <a:bodyPr>
            <a:spAutoFit/>
          </a:bodyPr>
          <a:lstStyle/>
          <a:p>
            <a:pPr indent="268288" algn="just">
              <a:spcBef>
                <a:spcPct val="50000"/>
              </a:spcBef>
              <a:buFontTx/>
              <a:buChar char="•"/>
            </a:pPr>
            <a:r>
              <a:rPr lang="gl-ES" sz="2400"/>
              <a:t>Por qué Android e non IOS?</a:t>
            </a:r>
          </a:p>
          <a:p>
            <a:pPr indent="268288" algn="just">
              <a:spcBef>
                <a:spcPct val="50000"/>
              </a:spcBef>
              <a:buFontTx/>
              <a:buChar char="•"/>
            </a:pPr>
            <a:r>
              <a:rPr lang="gl-ES" sz="2400"/>
              <a:t>Son as mesmas aplicacions?</a:t>
            </a:r>
          </a:p>
          <a:p>
            <a:pPr indent="268288" algn="just">
              <a:spcBef>
                <a:spcPct val="50000"/>
              </a:spcBef>
              <a:buFontTx/>
              <a:buChar char="•"/>
            </a:pPr>
            <a:r>
              <a:rPr lang="gl-ES" sz="2400"/>
              <a:t>Son todas gratuitas?</a:t>
            </a:r>
          </a:p>
          <a:p>
            <a:pPr indent="268288" algn="just">
              <a:spcBef>
                <a:spcPct val="50000"/>
              </a:spcBef>
              <a:buFontTx/>
              <a:buChar char="•"/>
            </a:pPr>
            <a:r>
              <a:rPr lang="gl-ES" sz="2400"/>
              <a:t>A qué obedece esta clasificación?</a:t>
            </a:r>
          </a:p>
        </p:txBody>
      </p:sp>
      <p:sp>
        <p:nvSpPr>
          <p:cNvPr id="65539"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2"/>
          <p:cNvSpPr txBox="1">
            <a:spLocks noChangeArrowheads="1"/>
          </p:cNvSpPr>
          <p:nvPr/>
        </p:nvSpPr>
        <p:spPr bwMode="auto">
          <a:xfrm>
            <a:off x="827088" y="908050"/>
            <a:ext cx="3673475" cy="2289175"/>
          </a:xfrm>
          <a:prstGeom prst="rect">
            <a:avLst/>
          </a:prstGeom>
          <a:solidFill>
            <a:schemeClr val="accent1"/>
          </a:solidFill>
          <a:ln w="9525">
            <a:noFill/>
            <a:miter lim="800000"/>
            <a:headEnd/>
            <a:tailEnd/>
          </a:ln>
        </p:spPr>
        <p:txBody>
          <a:bodyPr>
            <a:spAutoFit/>
          </a:bodyPr>
          <a:lstStyle/>
          <a:p>
            <a:pPr>
              <a:spcBef>
                <a:spcPct val="50000"/>
              </a:spcBef>
            </a:pPr>
            <a:r>
              <a:rPr lang="gl-ES" b="1"/>
              <a:t>CAUSA-EFECTO:</a:t>
            </a:r>
            <a:r>
              <a:rPr lang="gl-ES"/>
              <a:t/>
            </a:r>
            <a:br>
              <a:rPr lang="gl-ES"/>
            </a:br>
            <a:r>
              <a:rPr lang="gl-ES"/>
              <a:t>   - </a:t>
            </a:r>
            <a:r>
              <a:rPr lang="gl-ES">
                <a:hlinkClick r:id="rId2"/>
              </a:rPr>
              <a:t>Talking pocoyo Gratis</a:t>
            </a:r>
            <a:r>
              <a:rPr lang="gl-ES"/>
              <a:t/>
            </a:r>
            <a:br>
              <a:rPr lang="gl-ES"/>
            </a:br>
            <a:r>
              <a:rPr lang="gl-ES"/>
              <a:t>   - </a:t>
            </a:r>
            <a:r>
              <a:rPr lang="gl-ES">
                <a:hlinkClick r:id="rId3"/>
              </a:rPr>
              <a:t>Pocoyó Pic&amp;Sounds</a:t>
            </a:r>
            <a:r>
              <a:rPr lang="gl-ES"/>
              <a:t/>
            </a:r>
            <a:br>
              <a:rPr lang="gl-ES"/>
            </a:br>
            <a:r>
              <a:rPr lang="gl-ES"/>
              <a:t>   - </a:t>
            </a:r>
            <a:r>
              <a:rPr lang="gl-ES">
                <a:hlinkClick r:id="rId4"/>
              </a:rPr>
              <a:t>Talking Pocoyo Football Free</a:t>
            </a:r>
            <a:r>
              <a:rPr lang="gl-ES"/>
              <a:t/>
            </a:r>
            <a:br>
              <a:rPr lang="gl-ES"/>
            </a:br>
            <a:r>
              <a:rPr lang="gl-ES"/>
              <a:t>   - </a:t>
            </a:r>
            <a:r>
              <a:rPr lang="gl-ES">
                <a:hlinkClick r:id="rId5"/>
              </a:rPr>
              <a:t>Talking Pato Gratis</a:t>
            </a:r>
            <a:r>
              <a:rPr lang="gl-ES"/>
              <a:t/>
            </a:r>
            <a:br>
              <a:rPr lang="gl-ES"/>
            </a:br>
            <a:r>
              <a:rPr lang="gl-ES"/>
              <a:t>   - </a:t>
            </a:r>
            <a:r>
              <a:rPr lang="gl-ES">
                <a:hlinkClick r:id="rId6"/>
              </a:rPr>
              <a:t>Talking Ben</a:t>
            </a:r>
            <a:r>
              <a:rPr lang="gl-ES"/>
              <a:t/>
            </a:r>
            <a:br>
              <a:rPr lang="gl-ES"/>
            </a:br>
            <a:r>
              <a:rPr lang="gl-ES"/>
              <a:t>   - </a:t>
            </a:r>
            <a:r>
              <a:rPr lang="gl-ES">
                <a:hlinkClick r:id="rId7"/>
              </a:rPr>
              <a:t>Talking Teddy</a:t>
            </a:r>
            <a:r>
              <a:rPr lang="gl-ES"/>
              <a:t/>
            </a:r>
            <a:br>
              <a:rPr lang="gl-ES"/>
            </a:br>
            <a:r>
              <a:rPr lang="gl-ES"/>
              <a:t>   - </a:t>
            </a:r>
            <a:r>
              <a:rPr lang="gl-ES">
                <a:hlinkClick r:id="rId8"/>
              </a:rPr>
              <a:t>Talking Garfield</a:t>
            </a:r>
            <a:r>
              <a:rPr lang="gl-ES"/>
              <a:t> </a:t>
            </a:r>
          </a:p>
        </p:txBody>
      </p:sp>
      <p:sp>
        <p:nvSpPr>
          <p:cNvPr id="66562" name="Text Box 3"/>
          <p:cNvSpPr txBox="1">
            <a:spLocks noChangeArrowheads="1"/>
          </p:cNvSpPr>
          <p:nvPr/>
        </p:nvSpPr>
        <p:spPr bwMode="auto">
          <a:xfrm>
            <a:off x="4859338" y="1412875"/>
            <a:ext cx="3889375" cy="3387725"/>
          </a:xfrm>
          <a:prstGeom prst="rect">
            <a:avLst/>
          </a:prstGeom>
          <a:solidFill>
            <a:schemeClr val="accent1"/>
          </a:solidFill>
          <a:ln w="9525">
            <a:noFill/>
            <a:miter lim="800000"/>
            <a:headEnd/>
            <a:tailEnd/>
          </a:ln>
        </p:spPr>
        <p:txBody>
          <a:bodyPr>
            <a:spAutoFit/>
          </a:bodyPr>
          <a:lstStyle/>
          <a:p>
            <a:pPr>
              <a:spcBef>
                <a:spcPct val="50000"/>
              </a:spcBef>
            </a:pPr>
            <a:r>
              <a:rPr lang="gl-ES" b="1"/>
              <a:t>DISCRIMINACIÓN AUDITIVA/ANIMAIS:</a:t>
            </a:r>
            <a:r>
              <a:rPr lang="gl-ES"/>
              <a:t/>
            </a:r>
            <a:br>
              <a:rPr lang="gl-ES"/>
            </a:br>
            <a:r>
              <a:rPr lang="gl-ES"/>
              <a:t>   - </a:t>
            </a:r>
            <a:r>
              <a:rPr lang="gl-ES">
                <a:hlinkClick r:id="rId9"/>
              </a:rPr>
              <a:t>El Buho Boo</a:t>
            </a:r>
            <a:r>
              <a:rPr lang="gl-ES"/>
              <a:t/>
            </a:r>
            <a:br>
              <a:rPr lang="gl-ES"/>
            </a:br>
            <a:r>
              <a:rPr lang="gl-ES"/>
              <a:t>   - </a:t>
            </a:r>
            <a:r>
              <a:rPr lang="gl-ES">
                <a:hlinkClick r:id="rId10"/>
              </a:rPr>
              <a:t>El Buho Boo 1 (non gratuita)</a:t>
            </a:r>
            <a:r>
              <a:rPr lang="gl-ES"/>
              <a:t/>
            </a:r>
            <a:br>
              <a:rPr lang="gl-ES"/>
            </a:br>
            <a:r>
              <a:rPr lang="gl-ES"/>
              <a:t>   - </a:t>
            </a:r>
            <a:r>
              <a:rPr lang="gl-ES">
                <a:hlinkClick r:id="rId11"/>
              </a:rPr>
              <a:t>El Buho Boo 2 (non gratuita)</a:t>
            </a:r>
            <a:r>
              <a:rPr lang="gl-ES"/>
              <a:t/>
            </a:r>
            <a:br>
              <a:rPr lang="gl-ES"/>
            </a:br>
            <a:r>
              <a:rPr lang="gl-ES"/>
              <a:t>   - </a:t>
            </a:r>
            <a:r>
              <a:rPr lang="gl-ES">
                <a:hlinkClick r:id="rId12"/>
              </a:rPr>
              <a:t>El Buho Boo 3 (non gratuita)</a:t>
            </a:r>
            <a:r>
              <a:rPr lang="gl-ES"/>
              <a:t/>
            </a:r>
            <a:br>
              <a:rPr lang="gl-ES"/>
            </a:br>
            <a:r>
              <a:rPr lang="gl-ES"/>
              <a:t>   - </a:t>
            </a:r>
            <a:r>
              <a:rPr lang="gl-ES">
                <a:hlinkClick r:id="rId13"/>
              </a:rPr>
              <a:t>El Buho Boo 4 (non gratuita)</a:t>
            </a:r>
            <a:r>
              <a:rPr lang="gl-ES"/>
              <a:t/>
            </a:r>
            <a:br>
              <a:rPr lang="gl-ES"/>
            </a:br>
            <a:r>
              <a:rPr lang="gl-ES"/>
              <a:t>   - </a:t>
            </a:r>
            <a:r>
              <a:rPr lang="gl-ES">
                <a:hlinkClick r:id="rId14"/>
              </a:rPr>
              <a:t>Sonidos de Animales</a:t>
            </a:r>
            <a:r>
              <a:rPr lang="gl-ES"/>
              <a:t/>
            </a:r>
            <a:br>
              <a:rPr lang="gl-ES"/>
            </a:br>
            <a:r>
              <a:rPr lang="gl-ES"/>
              <a:t>   - </a:t>
            </a:r>
            <a:r>
              <a:rPr lang="gl-ES">
                <a:hlinkClick r:id="rId15"/>
              </a:rPr>
              <a:t>MooBox</a:t>
            </a:r>
            <a:r>
              <a:rPr lang="gl-ES"/>
              <a:t/>
            </a:r>
            <a:br>
              <a:rPr lang="gl-ES"/>
            </a:br>
            <a:r>
              <a:rPr lang="gl-ES"/>
              <a:t>   - </a:t>
            </a:r>
            <a:r>
              <a:rPr lang="gl-ES">
                <a:hlinkClick r:id="rId16"/>
              </a:rPr>
              <a:t>Animal Sounds</a:t>
            </a:r>
            <a:r>
              <a:rPr lang="gl-ES"/>
              <a:t/>
            </a:r>
            <a:br>
              <a:rPr lang="gl-ES"/>
            </a:br>
            <a:r>
              <a:rPr lang="gl-ES"/>
              <a:t>   - </a:t>
            </a:r>
            <a:r>
              <a:rPr lang="gl-ES">
                <a:hlinkClick r:id="rId17"/>
              </a:rPr>
              <a:t>Caja de Muuuu</a:t>
            </a:r>
            <a:r>
              <a:rPr lang="gl-ES"/>
              <a:t/>
            </a:r>
            <a:br>
              <a:rPr lang="gl-ES"/>
            </a:br>
            <a:r>
              <a:rPr lang="gl-ES"/>
              <a:t>   - </a:t>
            </a:r>
            <a:r>
              <a:rPr lang="gl-ES">
                <a:hlinkClick r:id="rId18"/>
              </a:rPr>
              <a:t>ZooLand</a:t>
            </a:r>
            <a:r>
              <a:rPr lang="gl-ES"/>
              <a:t> </a:t>
            </a:r>
          </a:p>
        </p:txBody>
      </p:sp>
      <p:sp>
        <p:nvSpPr>
          <p:cNvPr id="66563" name="Text Box 4"/>
          <p:cNvSpPr txBox="1">
            <a:spLocks noChangeArrowheads="1"/>
          </p:cNvSpPr>
          <p:nvPr/>
        </p:nvSpPr>
        <p:spPr bwMode="auto">
          <a:xfrm>
            <a:off x="827088" y="4076700"/>
            <a:ext cx="3097212" cy="1190625"/>
          </a:xfrm>
          <a:prstGeom prst="rect">
            <a:avLst/>
          </a:prstGeom>
          <a:solidFill>
            <a:schemeClr val="accent1"/>
          </a:solidFill>
          <a:ln w="9525">
            <a:noFill/>
            <a:miter lim="800000"/>
            <a:headEnd/>
            <a:tailEnd/>
          </a:ln>
        </p:spPr>
        <p:txBody>
          <a:bodyPr>
            <a:spAutoFit/>
          </a:bodyPr>
          <a:lstStyle/>
          <a:p>
            <a:pPr>
              <a:spcBef>
                <a:spcPct val="50000"/>
              </a:spcBef>
            </a:pPr>
            <a:r>
              <a:rPr lang="gl-ES" b="1"/>
              <a:t>LIBROS INFANTÍS:</a:t>
            </a:r>
            <a:r>
              <a:rPr lang="gl-ES"/>
              <a:t/>
            </a:r>
            <a:br>
              <a:rPr lang="gl-ES"/>
            </a:br>
            <a:r>
              <a:rPr lang="gl-ES"/>
              <a:t>   - </a:t>
            </a:r>
            <a:r>
              <a:rPr lang="gl-ES">
                <a:hlinkClick r:id="rId19"/>
              </a:rPr>
              <a:t>PlayTales Gold</a:t>
            </a:r>
            <a:r>
              <a:rPr lang="gl-ES"/>
              <a:t/>
            </a:r>
            <a:br>
              <a:rPr lang="gl-ES"/>
            </a:br>
            <a:r>
              <a:rPr lang="gl-ES"/>
              <a:t>   - </a:t>
            </a:r>
            <a:r>
              <a:rPr lang="gl-ES">
                <a:hlinkClick r:id="rId20"/>
              </a:rPr>
              <a:t>Cuentos</a:t>
            </a:r>
            <a:r>
              <a:rPr lang="gl-ES"/>
              <a:t/>
            </a:r>
            <a:br>
              <a:rPr lang="gl-ES"/>
            </a:br>
            <a:r>
              <a:rPr lang="gl-ES"/>
              <a:t>   - </a:t>
            </a:r>
            <a:r>
              <a:rPr lang="gl-ES">
                <a:hlinkClick r:id="rId21"/>
              </a:rPr>
              <a:t>Cuentos clásicos</a:t>
            </a:r>
            <a:r>
              <a:rPr lang="gl-ES"/>
              <a:t> </a:t>
            </a:r>
          </a:p>
        </p:txBody>
      </p:sp>
      <p:sp>
        <p:nvSpPr>
          <p:cNvPr id="66564" name="Rectangle 5"/>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2"/>
          <p:cNvSpPr txBox="1">
            <a:spLocks noChangeArrowheads="1"/>
          </p:cNvSpPr>
          <p:nvPr/>
        </p:nvSpPr>
        <p:spPr bwMode="auto">
          <a:xfrm>
            <a:off x="827088" y="908050"/>
            <a:ext cx="3240087" cy="2014538"/>
          </a:xfrm>
          <a:prstGeom prst="rect">
            <a:avLst/>
          </a:prstGeom>
          <a:solidFill>
            <a:schemeClr val="accent1"/>
          </a:solidFill>
          <a:ln w="9525">
            <a:noFill/>
            <a:miter lim="800000"/>
            <a:headEnd/>
            <a:tailEnd/>
          </a:ln>
        </p:spPr>
        <p:txBody>
          <a:bodyPr>
            <a:spAutoFit/>
          </a:bodyPr>
          <a:lstStyle/>
          <a:p>
            <a:pPr>
              <a:spcBef>
                <a:spcPct val="50000"/>
              </a:spcBef>
            </a:pPr>
            <a:r>
              <a:rPr lang="gl-ES" b="1"/>
              <a:t>ABECEDARIO:</a:t>
            </a:r>
            <a:r>
              <a:rPr lang="gl-ES"/>
              <a:t/>
            </a:r>
            <a:br>
              <a:rPr lang="gl-ES"/>
            </a:br>
            <a:r>
              <a:rPr lang="gl-ES"/>
              <a:t>   - </a:t>
            </a:r>
            <a:r>
              <a:rPr lang="gl-ES">
                <a:hlinkClick r:id="rId2"/>
              </a:rPr>
              <a:t>AbcZoo</a:t>
            </a:r>
            <a:r>
              <a:rPr lang="gl-ES"/>
              <a:t/>
            </a:r>
            <a:br>
              <a:rPr lang="gl-ES"/>
            </a:br>
            <a:r>
              <a:rPr lang="gl-ES"/>
              <a:t>   - </a:t>
            </a:r>
            <a:r>
              <a:rPr lang="gl-ES">
                <a:hlinkClick r:id="rId3"/>
              </a:rPr>
              <a:t>ABC Alphabet</a:t>
            </a:r>
            <a:r>
              <a:rPr lang="gl-ES"/>
              <a:t/>
            </a:r>
            <a:br>
              <a:rPr lang="gl-ES"/>
            </a:br>
            <a:r>
              <a:rPr lang="gl-ES"/>
              <a:t>   - </a:t>
            </a:r>
            <a:r>
              <a:rPr lang="gl-ES">
                <a:hlinkClick r:id="rId4"/>
              </a:rPr>
              <a:t>ABC el tren del alfabeto</a:t>
            </a:r>
            <a:r>
              <a:rPr lang="gl-ES"/>
              <a:t/>
            </a:r>
            <a:br>
              <a:rPr lang="gl-ES"/>
            </a:br>
            <a:r>
              <a:rPr lang="gl-ES"/>
              <a:t>   - </a:t>
            </a:r>
            <a:r>
              <a:rPr lang="gl-ES">
                <a:hlinkClick r:id="rId5"/>
              </a:rPr>
              <a:t>Abecedario para niños</a:t>
            </a:r>
            <a:r>
              <a:rPr lang="gl-ES"/>
              <a:t/>
            </a:r>
            <a:br>
              <a:rPr lang="gl-ES"/>
            </a:br>
            <a:r>
              <a:rPr lang="gl-ES"/>
              <a:t>   - </a:t>
            </a:r>
            <a:r>
              <a:rPr lang="gl-ES">
                <a:hlinkClick r:id="rId6"/>
              </a:rPr>
              <a:t>Abecedario de verano</a:t>
            </a:r>
            <a:r>
              <a:rPr lang="gl-ES"/>
              <a:t/>
            </a:r>
            <a:br>
              <a:rPr lang="gl-ES"/>
            </a:br>
            <a:r>
              <a:rPr lang="gl-ES"/>
              <a:t>   - </a:t>
            </a:r>
            <a:r>
              <a:rPr lang="gl-ES">
                <a:hlinkClick r:id="rId7"/>
              </a:rPr>
              <a:t>ABC Pekeplay</a:t>
            </a:r>
            <a:r>
              <a:rPr lang="gl-ES"/>
              <a:t> </a:t>
            </a:r>
          </a:p>
        </p:txBody>
      </p:sp>
      <p:sp>
        <p:nvSpPr>
          <p:cNvPr id="67586" name="Text Box 3"/>
          <p:cNvSpPr txBox="1">
            <a:spLocks noChangeArrowheads="1"/>
          </p:cNvSpPr>
          <p:nvPr/>
        </p:nvSpPr>
        <p:spPr bwMode="auto">
          <a:xfrm>
            <a:off x="827088" y="3213100"/>
            <a:ext cx="3240087" cy="3113088"/>
          </a:xfrm>
          <a:prstGeom prst="rect">
            <a:avLst/>
          </a:prstGeom>
          <a:solidFill>
            <a:schemeClr val="accent1"/>
          </a:solidFill>
          <a:ln w="9525">
            <a:noFill/>
            <a:miter lim="800000"/>
            <a:headEnd/>
            <a:tailEnd/>
          </a:ln>
        </p:spPr>
        <p:txBody>
          <a:bodyPr>
            <a:spAutoFit/>
          </a:bodyPr>
          <a:lstStyle/>
          <a:p>
            <a:pPr>
              <a:spcBef>
                <a:spcPct val="50000"/>
              </a:spcBef>
            </a:pPr>
            <a:r>
              <a:rPr lang="gl-ES" b="1"/>
              <a:t>PICTOGRAMAS:</a:t>
            </a:r>
            <a:r>
              <a:rPr lang="gl-ES"/>
              <a:t/>
            </a:r>
            <a:br>
              <a:rPr lang="gl-ES"/>
            </a:br>
            <a:r>
              <a:rPr lang="gl-ES"/>
              <a:t>   - </a:t>
            </a:r>
            <a:r>
              <a:rPr lang="gl-ES">
                <a:hlinkClick r:id="rId8"/>
              </a:rPr>
              <a:t>PictogramAgenda</a:t>
            </a:r>
            <a:r>
              <a:rPr lang="gl-ES"/>
              <a:t/>
            </a:r>
            <a:br>
              <a:rPr lang="gl-ES"/>
            </a:br>
            <a:r>
              <a:rPr lang="gl-ES"/>
              <a:t>   - </a:t>
            </a:r>
            <a:r>
              <a:rPr lang="gl-ES">
                <a:hlinkClick r:id="rId9"/>
              </a:rPr>
              <a:t>CPA</a:t>
            </a:r>
            <a:r>
              <a:rPr lang="gl-ES"/>
              <a:t/>
            </a:r>
            <a:br>
              <a:rPr lang="gl-ES"/>
            </a:br>
            <a:r>
              <a:rPr lang="gl-ES"/>
              <a:t>   - </a:t>
            </a:r>
            <a:r>
              <a:rPr lang="gl-ES">
                <a:hlinkClick r:id="rId10"/>
              </a:rPr>
              <a:t>PictoDroid Lite</a:t>
            </a:r>
            <a:r>
              <a:rPr lang="gl-ES"/>
              <a:t/>
            </a:r>
            <a:br>
              <a:rPr lang="gl-ES"/>
            </a:br>
            <a:r>
              <a:rPr lang="gl-ES"/>
              <a:t>   - </a:t>
            </a:r>
            <a:r>
              <a:rPr lang="gl-ES">
                <a:hlinkClick r:id="rId11"/>
              </a:rPr>
              <a:t>PictoDroid Med</a:t>
            </a:r>
            <a:r>
              <a:rPr lang="gl-ES"/>
              <a:t/>
            </a:r>
            <a:br>
              <a:rPr lang="gl-ES"/>
            </a:br>
            <a:r>
              <a:rPr lang="gl-ES"/>
              <a:t>   - </a:t>
            </a:r>
            <a:r>
              <a:rPr lang="gl-ES">
                <a:hlinkClick r:id="rId12"/>
              </a:rPr>
              <a:t>PictoDroid Head Lite</a:t>
            </a:r>
            <a:r>
              <a:rPr lang="gl-ES"/>
              <a:t/>
            </a:r>
            <a:br>
              <a:rPr lang="gl-ES"/>
            </a:br>
            <a:r>
              <a:rPr lang="gl-ES"/>
              <a:t>   - </a:t>
            </a:r>
            <a:r>
              <a:rPr lang="gl-ES">
                <a:hlinkClick r:id="rId13"/>
              </a:rPr>
              <a:t>Pictogram</a:t>
            </a:r>
            <a:r>
              <a:rPr lang="gl-ES"/>
              <a:t/>
            </a:r>
            <a:br>
              <a:rPr lang="gl-ES"/>
            </a:br>
            <a:r>
              <a:rPr lang="gl-ES"/>
              <a:t>   - </a:t>
            </a:r>
            <a:r>
              <a:rPr lang="gl-ES">
                <a:hlinkClick r:id="rId14"/>
              </a:rPr>
              <a:t>AraBoard Constructor</a:t>
            </a:r>
            <a:r>
              <a:rPr lang="gl-ES"/>
              <a:t/>
            </a:r>
            <a:br>
              <a:rPr lang="gl-ES"/>
            </a:br>
            <a:r>
              <a:rPr lang="gl-ES"/>
              <a:t>   - </a:t>
            </a:r>
            <a:r>
              <a:rPr lang="gl-ES">
                <a:hlinkClick r:id="rId15"/>
              </a:rPr>
              <a:t>AraBoard Player</a:t>
            </a:r>
            <a:r>
              <a:rPr lang="gl-ES"/>
              <a:t/>
            </a:r>
            <a:br>
              <a:rPr lang="gl-ES"/>
            </a:br>
            <a:r>
              <a:rPr lang="gl-ES"/>
              <a:t>   - </a:t>
            </a:r>
            <a:r>
              <a:rPr lang="gl-ES">
                <a:hlinkClick r:id="rId16"/>
              </a:rPr>
              <a:t>DiegoDice</a:t>
            </a:r>
            <a:r>
              <a:rPr lang="gl-ES"/>
              <a:t/>
            </a:r>
            <a:br>
              <a:rPr lang="gl-ES"/>
            </a:br>
            <a:r>
              <a:rPr lang="gl-ES"/>
              <a:t>   - </a:t>
            </a:r>
            <a:r>
              <a:rPr lang="gl-ES">
                <a:hlinkClick r:id="rId17"/>
              </a:rPr>
              <a:t>Pictorrino Ads</a:t>
            </a:r>
            <a:r>
              <a:rPr lang="gl-ES"/>
              <a:t> </a:t>
            </a:r>
          </a:p>
        </p:txBody>
      </p:sp>
      <p:sp>
        <p:nvSpPr>
          <p:cNvPr id="67587" name="Text Box 4"/>
          <p:cNvSpPr txBox="1">
            <a:spLocks noChangeArrowheads="1"/>
          </p:cNvSpPr>
          <p:nvPr/>
        </p:nvSpPr>
        <p:spPr bwMode="auto">
          <a:xfrm>
            <a:off x="5148263" y="1268413"/>
            <a:ext cx="3168650" cy="4211637"/>
          </a:xfrm>
          <a:prstGeom prst="rect">
            <a:avLst/>
          </a:prstGeom>
          <a:solidFill>
            <a:schemeClr val="accent1"/>
          </a:solidFill>
          <a:ln w="9525">
            <a:noFill/>
            <a:miter lim="800000"/>
            <a:headEnd/>
            <a:tailEnd/>
          </a:ln>
        </p:spPr>
        <p:txBody>
          <a:bodyPr>
            <a:spAutoFit/>
          </a:bodyPr>
          <a:lstStyle/>
          <a:p>
            <a:pPr>
              <a:spcBef>
                <a:spcPct val="50000"/>
              </a:spcBef>
            </a:pPr>
            <a:r>
              <a:rPr lang="gl-ES" b="1"/>
              <a:t>ATENCIÓN E MEMORIA:</a:t>
            </a:r>
            <a:r>
              <a:rPr lang="gl-ES"/>
              <a:t/>
            </a:r>
            <a:br>
              <a:rPr lang="gl-ES"/>
            </a:br>
            <a:r>
              <a:rPr lang="gl-ES"/>
              <a:t>   - </a:t>
            </a:r>
            <a:r>
              <a:rPr lang="gl-ES">
                <a:hlinkClick r:id="rId18"/>
              </a:rPr>
              <a:t>Kids Tangrams</a:t>
            </a:r>
            <a:r>
              <a:rPr lang="gl-ES"/>
              <a:t/>
            </a:r>
            <a:br>
              <a:rPr lang="gl-ES"/>
            </a:br>
            <a:r>
              <a:rPr lang="gl-ES"/>
              <a:t>   - </a:t>
            </a:r>
            <a:r>
              <a:rPr lang="gl-ES">
                <a:hlinkClick r:id="rId19"/>
              </a:rPr>
              <a:t>Tangram HD</a:t>
            </a:r>
            <a:r>
              <a:rPr lang="gl-ES"/>
              <a:t/>
            </a:r>
            <a:br>
              <a:rPr lang="gl-ES"/>
            </a:br>
            <a:r>
              <a:rPr lang="gl-ES"/>
              <a:t>   - </a:t>
            </a:r>
            <a:r>
              <a:rPr lang="gl-ES">
                <a:hlinkClick r:id="rId20"/>
              </a:rPr>
              <a:t>Serpientes</a:t>
            </a:r>
            <a:r>
              <a:rPr lang="gl-ES"/>
              <a:t/>
            </a:r>
            <a:br>
              <a:rPr lang="gl-ES"/>
            </a:br>
            <a:r>
              <a:rPr lang="gl-ES"/>
              <a:t>   - </a:t>
            </a:r>
            <a:r>
              <a:rPr lang="gl-ES">
                <a:hlinkClick r:id="rId21"/>
              </a:rPr>
              <a:t>Animals Memori</a:t>
            </a:r>
            <a:r>
              <a:rPr lang="gl-ES"/>
              <a:t/>
            </a:r>
            <a:br>
              <a:rPr lang="gl-ES"/>
            </a:br>
            <a:r>
              <a:rPr lang="gl-ES"/>
              <a:t>   - </a:t>
            </a:r>
            <a:r>
              <a:rPr lang="gl-ES">
                <a:hlinkClick r:id="rId22"/>
              </a:rPr>
              <a:t>Animori Card</a:t>
            </a:r>
            <a:r>
              <a:rPr lang="gl-ES"/>
              <a:t/>
            </a:r>
            <a:br>
              <a:rPr lang="gl-ES"/>
            </a:br>
            <a:r>
              <a:rPr lang="gl-ES"/>
              <a:t>   - </a:t>
            </a:r>
            <a:r>
              <a:rPr lang="gl-ES">
                <a:hlinkClick r:id="rId23"/>
              </a:rPr>
              <a:t>Animori HD</a:t>
            </a:r>
            <a:r>
              <a:rPr lang="gl-ES"/>
              <a:t/>
            </a:r>
            <a:br>
              <a:rPr lang="gl-ES"/>
            </a:br>
            <a:r>
              <a:rPr lang="gl-ES"/>
              <a:t>   - </a:t>
            </a:r>
            <a:r>
              <a:rPr lang="gl-ES">
                <a:hlinkClick r:id="rId24"/>
              </a:rPr>
              <a:t>Puzzle Africa</a:t>
            </a:r>
            <a:r>
              <a:rPr lang="gl-ES"/>
              <a:t/>
            </a:r>
            <a:br>
              <a:rPr lang="gl-ES"/>
            </a:br>
            <a:r>
              <a:rPr lang="gl-ES"/>
              <a:t>   - </a:t>
            </a:r>
            <a:r>
              <a:rPr lang="gl-ES">
                <a:hlinkClick r:id="rId25"/>
              </a:rPr>
              <a:t>Peg Puzzle</a:t>
            </a:r>
            <a:r>
              <a:rPr lang="gl-ES"/>
              <a:t/>
            </a:r>
            <a:br>
              <a:rPr lang="gl-ES"/>
            </a:br>
            <a:r>
              <a:rPr lang="gl-ES"/>
              <a:t>   - </a:t>
            </a:r>
            <a:r>
              <a:rPr lang="gl-ES">
                <a:hlinkClick r:id="rId26"/>
              </a:rPr>
              <a:t>Peg Puzzle 2</a:t>
            </a:r>
            <a:r>
              <a:rPr lang="gl-ES"/>
              <a:t/>
            </a:r>
            <a:br>
              <a:rPr lang="gl-ES"/>
            </a:br>
            <a:r>
              <a:rPr lang="gl-ES"/>
              <a:t>   - </a:t>
            </a:r>
            <a:r>
              <a:rPr lang="gl-ES">
                <a:hlinkClick r:id="rId27"/>
              </a:rPr>
              <a:t>Puzzle deslizante</a:t>
            </a:r>
            <a:r>
              <a:rPr lang="gl-ES"/>
              <a:t/>
            </a:r>
            <a:br>
              <a:rPr lang="gl-ES"/>
            </a:br>
            <a:r>
              <a:rPr lang="gl-ES"/>
              <a:t>   - </a:t>
            </a:r>
            <a:r>
              <a:rPr lang="gl-ES">
                <a:hlinkClick r:id="rId28"/>
              </a:rPr>
              <a:t>Puzzle infantil</a:t>
            </a:r>
            <a:r>
              <a:rPr lang="gl-ES"/>
              <a:t/>
            </a:r>
            <a:br>
              <a:rPr lang="gl-ES"/>
            </a:br>
            <a:r>
              <a:rPr lang="gl-ES"/>
              <a:t>   - </a:t>
            </a:r>
            <a:r>
              <a:rPr lang="gl-ES">
                <a:hlinkClick r:id="rId29"/>
              </a:rPr>
              <a:t>Fruit Memory</a:t>
            </a:r>
            <a:r>
              <a:rPr lang="gl-ES"/>
              <a:t/>
            </a:r>
            <a:br>
              <a:rPr lang="gl-ES"/>
            </a:br>
            <a:r>
              <a:rPr lang="gl-ES"/>
              <a:t>   - </a:t>
            </a:r>
            <a:r>
              <a:rPr lang="gl-ES">
                <a:hlinkClick r:id="rId30"/>
              </a:rPr>
              <a:t>Memoria con frutas</a:t>
            </a:r>
            <a:r>
              <a:rPr lang="gl-ES"/>
              <a:t/>
            </a:r>
            <a:br>
              <a:rPr lang="gl-ES"/>
            </a:br>
            <a:r>
              <a:rPr lang="gl-ES"/>
              <a:t>   - </a:t>
            </a:r>
            <a:r>
              <a:rPr lang="gl-ES">
                <a:hlinkClick r:id="rId31"/>
              </a:rPr>
              <a:t>7Blocks!</a:t>
            </a:r>
            <a:r>
              <a:rPr lang="gl-ES"/>
              <a:t> </a:t>
            </a:r>
          </a:p>
        </p:txBody>
      </p:sp>
      <p:sp>
        <p:nvSpPr>
          <p:cNvPr id="67588" name="Rectangle 5"/>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2"/>
          <p:cNvSpPr txBox="1">
            <a:spLocks noChangeArrowheads="1"/>
          </p:cNvSpPr>
          <p:nvPr/>
        </p:nvSpPr>
        <p:spPr bwMode="auto">
          <a:xfrm>
            <a:off x="539750" y="692150"/>
            <a:ext cx="3887788" cy="5035550"/>
          </a:xfrm>
          <a:prstGeom prst="rect">
            <a:avLst/>
          </a:prstGeom>
          <a:solidFill>
            <a:schemeClr val="accent1"/>
          </a:solidFill>
          <a:ln w="9525">
            <a:noFill/>
            <a:miter lim="800000"/>
            <a:headEnd/>
            <a:tailEnd/>
          </a:ln>
        </p:spPr>
        <p:txBody>
          <a:bodyPr>
            <a:spAutoFit/>
          </a:bodyPr>
          <a:lstStyle/>
          <a:p>
            <a:pPr>
              <a:spcBef>
                <a:spcPct val="50000"/>
              </a:spcBef>
            </a:pPr>
            <a:r>
              <a:rPr lang="gl-ES" b="1"/>
              <a:t>LECTO-ESCRITURA E ORTOGRAFÍA:</a:t>
            </a:r>
            <a:r>
              <a:rPr lang="gl-ES"/>
              <a:t/>
            </a:r>
            <a:br>
              <a:rPr lang="gl-ES"/>
            </a:br>
            <a:r>
              <a:rPr lang="gl-ES"/>
              <a:t>   - </a:t>
            </a:r>
            <a:r>
              <a:rPr lang="gl-ES">
                <a:hlinkClick r:id="rId2"/>
              </a:rPr>
              <a:t>Palabras</a:t>
            </a:r>
            <a:r>
              <a:rPr lang="gl-ES"/>
              <a:t/>
            </a:r>
            <a:br>
              <a:rPr lang="gl-ES"/>
            </a:br>
            <a:r>
              <a:rPr lang="gl-ES"/>
              <a:t>   - </a:t>
            </a:r>
            <a:r>
              <a:rPr lang="gl-ES">
                <a:hlinkClick r:id="rId3"/>
              </a:rPr>
              <a:t>Apensar</a:t>
            </a:r>
            <a:r>
              <a:rPr lang="gl-ES"/>
              <a:t/>
            </a:r>
            <a:br>
              <a:rPr lang="gl-ES"/>
            </a:br>
            <a:r>
              <a:rPr lang="gl-ES"/>
              <a:t>   - </a:t>
            </a:r>
            <a:r>
              <a:rPr lang="gl-ES">
                <a:hlinkClick r:id="rId4"/>
              </a:rPr>
              <a:t>4 fotos 1 palabra</a:t>
            </a:r>
            <a:r>
              <a:rPr lang="gl-ES"/>
              <a:t/>
            </a:r>
            <a:br>
              <a:rPr lang="gl-ES"/>
            </a:br>
            <a:r>
              <a:rPr lang="gl-ES"/>
              <a:t>   - </a:t>
            </a:r>
            <a:r>
              <a:rPr lang="gl-ES">
                <a:hlinkClick r:id="rId5"/>
              </a:rPr>
              <a:t>Palabras Encadenadas</a:t>
            </a:r>
            <a:r>
              <a:rPr lang="gl-ES"/>
              <a:t/>
            </a:r>
            <a:br>
              <a:rPr lang="gl-ES"/>
            </a:br>
            <a:r>
              <a:rPr lang="gl-ES"/>
              <a:t>   - </a:t>
            </a:r>
            <a:r>
              <a:rPr lang="gl-ES">
                <a:hlinkClick r:id="rId6"/>
              </a:rPr>
              <a:t>Dominó</a:t>
            </a:r>
            <a:r>
              <a:rPr lang="gl-ES"/>
              <a:t/>
            </a:r>
            <a:br>
              <a:rPr lang="gl-ES"/>
            </a:br>
            <a:r>
              <a:rPr lang="gl-ES"/>
              <a:t>   - </a:t>
            </a:r>
            <a:r>
              <a:rPr lang="gl-ES">
                <a:hlinkClick r:id="rId7"/>
              </a:rPr>
              <a:t>Word Search</a:t>
            </a:r>
            <a:r>
              <a:rPr lang="gl-ES"/>
              <a:t/>
            </a:r>
            <a:br>
              <a:rPr lang="gl-ES"/>
            </a:br>
            <a:r>
              <a:rPr lang="gl-ES"/>
              <a:t>   - </a:t>
            </a:r>
            <a:r>
              <a:rPr lang="gl-ES">
                <a:hlinkClick r:id="rId8"/>
              </a:rPr>
              <a:t>Aprende ABC</a:t>
            </a:r>
            <a:r>
              <a:rPr lang="gl-ES"/>
              <a:t/>
            </a:r>
            <a:br>
              <a:rPr lang="gl-ES"/>
            </a:br>
            <a:r>
              <a:rPr lang="gl-ES"/>
              <a:t>   - </a:t>
            </a:r>
            <a:r>
              <a:rPr lang="gl-ES">
                <a:hlinkClick r:id="rId9"/>
              </a:rPr>
              <a:t>Primeras Palabras</a:t>
            </a:r>
            <a:r>
              <a:rPr lang="gl-ES"/>
              <a:t/>
            </a:r>
            <a:br>
              <a:rPr lang="gl-ES"/>
            </a:br>
            <a:r>
              <a:rPr lang="gl-ES"/>
              <a:t>   - </a:t>
            </a:r>
            <a:r>
              <a:rPr lang="gl-ES">
                <a:hlinkClick r:id="rId10"/>
              </a:rPr>
              <a:t>Ortografía (Muy recomendable)</a:t>
            </a:r>
            <a:r>
              <a:rPr lang="gl-ES"/>
              <a:t/>
            </a:r>
            <a:br>
              <a:rPr lang="gl-ES"/>
            </a:br>
            <a:r>
              <a:rPr lang="gl-ES"/>
              <a:t>   - </a:t>
            </a:r>
            <a:r>
              <a:rPr lang="gl-ES">
                <a:hlinkClick r:id="rId11"/>
              </a:rPr>
              <a:t>Test de ortografía</a:t>
            </a:r>
            <a:r>
              <a:rPr lang="gl-ES"/>
              <a:t/>
            </a:r>
            <a:br>
              <a:rPr lang="gl-ES"/>
            </a:br>
            <a:r>
              <a:rPr lang="gl-ES"/>
              <a:t>   - </a:t>
            </a:r>
            <a:r>
              <a:rPr lang="gl-ES">
                <a:hlinkClick r:id="rId12"/>
              </a:rPr>
              <a:t>Palabra correcta</a:t>
            </a:r>
            <a:r>
              <a:rPr lang="gl-ES"/>
              <a:t/>
            </a:r>
            <a:br>
              <a:rPr lang="gl-ES"/>
            </a:br>
            <a:r>
              <a:rPr lang="gl-ES"/>
              <a:t>   - </a:t>
            </a:r>
            <a:r>
              <a:rPr lang="gl-ES">
                <a:hlinkClick r:id="rId13"/>
              </a:rPr>
              <a:t>Learn Letters</a:t>
            </a:r>
            <a:r>
              <a:rPr lang="gl-ES"/>
              <a:t/>
            </a:r>
            <a:br>
              <a:rPr lang="gl-ES"/>
            </a:br>
            <a:r>
              <a:rPr lang="gl-ES"/>
              <a:t>   - </a:t>
            </a:r>
            <a:r>
              <a:rPr lang="gl-ES">
                <a:hlinkClick r:id="rId14"/>
              </a:rPr>
              <a:t>ABC Baby Play</a:t>
            </a:r>
            <a:r>
              <a:rPr lang="gl-ES"/>
              <a:t/>
            </a:r>
            <a:br>
              <a:rPr lang="gl-ES"/>
            </a:br>
            <a:r>
              <a:rPr lang="gl-ES"/>
              <a:t>   - </a:t>
            </a:r>
            <a:r>
              <a:rPr lang="gl-ES">
                <a:hlinkClick r:id="rId15"/>
              </a:rPr>
              <a:t>ABC Playground</a:t>
            </a:r>
            <a:r>
              <a:rPr lang="gl-ES"/>
              <a:t/>
            </a:r>
            <a:br>
              <a:rPr lang="gl-ES"/>
            </a:br>
            <a:r>
              <a:rPr lang="gl-ES"/>
              <a:t>   - </a:t>
            </a:r>
            <a:r>
              <a:rPr lang="gl-ES">
                <a:hlinkClick r:id="rId16"/>
              </a:rPr>
              <a:t>Aprender a Leer</a:t>
            </a:r>
            <a:r>
              <a:rPr lang="gl-ES"/>
              <a:t/>
            </a:r>
            <a:br>
              <a:rPr lang="gl-ES"/>
            </a:br>
            <a:r>
              <a:rPr lang="gl-ES"/>
              <a:t>   - </a:t>
            </a:r>
            <a:r>
              <a:rPr lang="gl-ES">
                <a:hlinkClick r:id="rId17"/>
              </a:rPr>
              <a:t>Rubio</a:t>
            </a:r>
            <a:r>
              <a:rPr lang="gl-ES"/>
              <a:t> </a:t>
            </a:r>
          </a:p>
        </p:txBody>
      </p:sp>
      <p:sp>
        <p:nvSpPr>
          <p:cNvPr id="68610" name="Text Box 3"/>
          <p:cNvSpPr txBox="1">
            <a:spLocks noChangeArrowheads="1"/>
          </p:cNvSpPr>
          <p:nvPr/>
        </p:nvSpPr>
        <p:spPr bwMode="auto">
          <a:xfrm>
            <a:off x="4716463" y="620713"/>
            <a:ext cx="4103687" cy="2563812"/>
          </a:xfrm>
          <a:prstGeom prst="rect">
            <a:avLst/>
          </a:prstGeom>
          <a:solidFill>
            <a:schemeClr val="accent1"/>
          </a:solidFill>
          <a:ln w="9525">
            <a:noFill/>
            <a:miter lim="800000"/>
            <a:headEnd/>
            <a:tailEnd/>
          </a:ln>
        </p:spPr>
        <p:txBody>
          <a:bodyPr>
            <a:spAutoFit/>
          </a:bodyPr>
          <a:lstStyle/>
          <a:p>
            <a:pPr>
              <a:spcBef>
                <a:spcPct val="50000"/>
              </a:spcBef>
            </a:pPr>
            <a:r>
              <a:rPr lang="gl-ES" b="1"/>
              <a:t>LOLA:</a:t>
            </a:r>
            <a:r>
              <a:rPr lang="gl-ES"/>
              <a:t/>
            </a:r>
            <a:br>
              <a:rPr lang="gl-ES"/>
            </a:br>
            <a:r>
              <a:rPr lang="gl-ES"/>
              <a:t>   - </a:t>
            </a:r>
            <a:r>
              <a:rPr lang="gl-ES">
                <a:hlinkClick r:id="rId18"/>
              </a:rPr>
              <a:t>El tren del alfabeto de Lola</a:t>
            </a:r>
            <a:r>
              <a:rPr lang="gl-ES"/>
              <a:t/>
            </a:r>
            <a:br>
              <a:rPr lang="gl-ES"/>
            </a:br>
            <a:r>
              <a:rPr lang="gl-ES"/>
              <a:t>   -</a:t>
            </a:r>
            <a:r>
              <a:rPr lang="gl-ES">
                <a:hlinkClick r:id="rId19"/>
              </a:rPr>
              <a:t> El tren de las matemáticas de Lola</a:t>
            </a:r>
            <a:r>
              <a:rPr lang="gl-ES"/>
              <a:t/>
            </a:r>
            <a:br>
              <a:rPr lang="gl-ES"/>
            </a:br>
            <a:r>
              <a:rPr lang="gl-ES"/>
              <a:t>   - </a:t>
            </a:r>
            <a:r>
              <a:rPr lang="gl-ES">
                <a:hlinkClick r:id="rId20"/>
              </a:rPr>
              <a:t>Lola Sudoku</a:t>
            </a:r>
            <a:r>
              <a:rPr lang="gl-ES"/>
              <a:t/>
            </a:r>
            <a:br>
              <a:rPr lang="gl-ES"/>
            </a:br>
            <a:r>
              <a:rPr lang="gl-ES"/>
              <a:t>   - </a:t>
            </a:r>
            <a:r>
              <a:rPr lang="gl-ES">
                <a:hlinkClick r:id="rId21"/>
              </a:rPr>
              <a:t>Fiesta del ABC</a:t>
            </a:r>
            <a:r>
              <a:rPr lang="gl-ES"/>
              <a:t/>
            </a:r>
            <a:br>
              <a:rPr lang="gl-ES"/>
            </a:br>
            <a:r>
              <a:rPr lang="gl-ES"/>
              <a:t>   - </a:t>
            </a:r>
            <a:r>
              <a:rPr lang="gl-ES">
                <a:hlinkClick r:id="rId22"/>
              </a:rPr>
              <a:t>Veo veo con Lola</a:t>
            </a:r>
            <a:r>
              <a:rPr lang="gl-ES"/>
              <a:t/>
            </a:r>
            <a:br>
              <a:rPr lang="gl-ES"/>
            </a:br>
            <a:r>
              <a:rPr lang="gl-ES"/>
              <a:t>   - </a:t>
            </a:r>
            <a:r>
              <a:rPr lang="gl-ES">
                <a:hlinkClick r:id="rId23"/>
              </a:rPr>
              <a:t>Playa de Lola</a:t>
            </a:r>
            <a:r>
              <a:rPr lang="gl-ES"/>
              <a:t/>
            </a:r>
            <a:br>
              <a:rPr lang="gl-ES"/>
            </a:br>
            <a:r>
              <a:rPr lang="gl-ES"/>
              <a:t>   - </a:t>
            </a:r>
            <a:r>
              <a:rPr lang="gl-ES">
                <a:hlinkClick r:id="rId20"/>
              </a:rPr>
              <a:t>Sudoku de Lola</a:t>
            </a:r>
            <a:r>
              <a:rPr lang="gl-ES"/>
              <a:t/>
            </a:r>
            <a:br>
              <a:rPr lang="gl-ES"/>
            </a:br>
            <a:r>
              <a:rPr lang="gl-ES"/>
              <a:t>   - </a:t>
            </a:r>
            <a:r>
              <a:rPr lang="gl-ES">
                <a:hlinkClick r:id="rId24"/>
              </a:rPr>
              <a:t>El picnic de ABC</a:t>
            </a:r>
            <a:r>
              <a:rPr lang="gl-ES"/>
              <a:t> </a:t>
            </a:r>
          </a:p>
        </p:txBody>
      </p:sp>
      <p:sp>
        <p:nvSpPr>
          <p:cNvPr id="68611" name="Text Box 4"/>
          <p:cNvSpPr txBox="1">
            <a:spLocks noChangeArrowheads="1"/>
          </p:cNvSpPr>
          <p:nvPr/>
        </p:nvSpPr>
        <p:spPr bwMode="auto">
          <a:xfrm>
            <a:off x="5148263" y="3789363"/>
            <a:ext cx="3024187" cy="1739900"/>
          </a:xfrm>
          <a:prstGeom prst="rect">
            <a:avLst/>
          </a:prstGeom>
          <a:solidFill>
            <a:schemeClr val="accent1"/>
          </a:solidFill>
          <a:ln w="9525">
            <a:noFill/>
            <a:miter lim="800000"/>
            <a:headEnd/>
            <a:tailEnd/>
          </a:ln>
        </p:spPr>
        <p:txBody>
          <a:bodyPr>
            <a:spAutoFit/>
          </a:bodyPr>
          <a:lstStyle/>
          <a:p>
            <a:pPr>
              <a:spcBef>
                <a:spcPct val="50000"/>
              </a:spcBef>
            </a:pPr>
            <a:r>
              <a:rPr lang="gl-ES" b="1"/>
              <a:t>COMPRENSIÓN:</a:t>
            </a:r>
            <a:r>
              <a:rPr lang="gl-ES"/>
              <a:t/>
            </a:r>
            <a:br>
              <a:rPr lang="gl-ES"/>
            </a:br>
            <a:r>
              <a:rPr lang="gl-ES"/>
              <a:t>   - </a:t>
            </a:r>
            <a:r>
              <a:rPr lang="gl-ES">
                <a:hlinkClick r:id="rId25"/>
              </a:rPr>
              <a:t>Anim TrainLite</a:t>
            </a:r>
            <a:r>
              <a:rPr lang="gl-ES"/>
              <a:t/>
            </a:r>
            <a:br>
              <a:rPr lang="gl-ES"/>
            </a:br>
            <a:r>
              <a:rPr lang="gl-ES"/>
              <a:t>   - </a:t>
            </a:r>
            <a:r>
              <a:rPr lang="gl-ES">
                <a:hlinkClick r:id="rId26"/>
              </a:rPr>
              <a:t>EduPlay Free</a:t>
            </a:r>
            <a:r>
              <a:rPr lang="gl-ES"/>
              <a:t/>
            </a:r>
            <a:br>
              <a:rPr lang="gl-ES"/>
            </a:br>
            <a:r>
              <a:rPr lang="gl-ES"/>
              <a:t>   - </a:t>
            </a:r>
            <a:r>
              <a:rPr lang="gl-ES">
                <a:hlinkClick r:id="rId27"/>
              </a:rPr>
              <a:t>My PlayHome Lite</a:t>
            </a:r>
            <a:r>
              <a:rPr lang="gl-ES"/>
              <a:t/>
            </a:r>
            <a:br>
              <a:rPr lang="gl-ES"/>
            </a:br>
            <a:r>
              <a:rPr lang="gl-ES"/>
              <a:t>   - </a:t>
            </a:r>
            <a:r>
              <a:rPr lang="gl-ES">
                <a:hlinkClick r:id="rId28"/>
              </a:rPr>
              <a:t>Move it! Free</a:t>
            </a:r>
            <a:r>
              <a:rPr lang="gl-ES"/>
              <a:t/>
            </a:r>
            <a:br>
              <a:rPr lang="gl-ES"/>
            </a:br>
            <a:r>
              <a:rPr lang="gl-ES"/>
              <a:t>   - </a:t>
            </a:r>
            <a:r>
              <a:rPr lang="gl-ES">
                <a:hlinkClick r:id="rId29"/>
              </a:rPr>
              <a:t>Andy the magic train</a:t>
            </a:r>
            <a:r>
              <a:rPr lang="gl-ES"/>
              <a:t> </a:t>
            </a:r>
          </a:p>
        </p:txBody>
      </p:sp>
      <p:sp>
        <p:nvSpPr>
          <p:cNvPr id="68612" name="Rectangle 5"/>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2"/>
          <p:cNvSpPr txBox="1">
            <a:spLocks noChangeArrowheads="1"/>
          </p:cNvSpPr>
          <p:nvPr/>
        </p:nvSpPr>
        <p:spPr bwMode="auto">
          <a:xfrm>
            <a:off x="684213" y="476250"/>
            <a:ext cx="3600450" cy="2563813"/>
          </a:xfrm>
          <a:prstGeom prst="rect">
            <a:avLst/>
          </a:prstGeom>
          <a:solidFill>
            <a:schemeClr val="accent1"/>
          </a:solidFill>
          <a:ln w="9525">
            <a:noFill/>
            <a:miter lim="800000"/>
            <a:headEnd/>
            <a:tailEnd/>
          </a:ln>
        </p:spPr>
        <p:txBody>
          <a:bodyPr>
            <a:spAutoFit/>
          </a:bodyPr>
          <a:lstStyle/>
          <a:p>
            <a:pPr>
              <a:spcBef>
                <a:spcPct val="50000"/>
              </a:spcBef>
            </a:pPr>
            <a:r>
              <a:rPr lang="gl-ES" b="1"/>
              <a:t>VOCABULARIO:</a:t>
            </a:r>
            <a:r>
              <a:rPr lang="gl-ES"/>
              <a:t/>
            </a:r>
            <a:br>
              <a:rPr lang="gl-ES"/>
            </a:br>
            <a:r>
              <a:rPr lang="gl-ES"/>
              <a:t>   - </a:t>
            </a:r>
            <a:r>
              <a:rPr lang="gl-ES">
                <a:hlinkClick r:id="rId2"/>
              </a:rPr>
              <a:t>Learn with fun</a:t>
            </a:r>
            <a:r>
              <a:rPr lang="gl-ES"/>
              <a:t/>
            </a:r>
            <a:br>
              <a:rPr lang="gl-ES"/>
            </a:br>
            <a:r>
              <a:rPr lang="gl-ES"/>
              <a:t>   - </a:t>
            </a:r>
            <a:r>
              <a:rPr lang="gl-ES">
                <a:hlinkClick r:id="rId3"/>
              </a:rPr>
              <a:t>Sort it</a:t>
            </a:r>
            <a:r>
              <a:rPr lang="gl-ES"/>
              <a:t/>
            </a:r>
            <a:br>
              <a:rPr lang="gl-ES"/>
            </a:br>
            <a:r>
              <a:rPr lang="gl-ES"/>
              <a:t>   - </a:t>
            </a:r>
            <a:r>
              <a:rPr lang="gl-ES">
                <a:hlinkClick r:id="rId4"/>
              </a:rPr>
              <a:t>Baby, try to Speak 1</a:t>
            </a:r>
            <a:r>
              <a:rPr lang="gl-ES"/>
              <a:t/>
            </a:r>
            <a:br>
              <a:rPr lang="gl-ES"/>
            </a:br>
            <a:r>
              <a:rPr lang="gl-ES"/>
              <a:t>   - </a:t>
            </a:r>
            <a:r>
              <a:rPr lang="gl-ES">
                <a:hlinkClick r:id="rId5"/>
              </a:rPr>
              <a:t>Baby, try to Speak 2</a:t>
            </a:r>
            <a:r>
              <a:rPr lang="gl-ES"/>
              <a:t/>
            </a:r>
            <a:br>
              <a:rPr lang="gl-ES"/>
            </a:br>
            <a:r>
              <a:rPr lang="gl-ES"/>
              <a:t>   - </a:t>
            </a:r>
            <a:r>
              <a:rPr lang="gl-ES">
                <a:hlinkClick r:id="rId6"/>
              </a:rPr>
              <a:t>Baby, try to Speak 3</a:t>
            </a:r>
            <a:r>
              <a:rPr lang="gl-ES"/>
              <a:t/>
            </a:r>
            <a:br>
              <a:rPr lang="gl-ES"/>
            </a:br>
            <a:r>
              <a:rPr lang="gl-ES"/>
              <a:t>   - </a:t>
            </a:r>
            <a:r>
              <a:rPr lang="gl-ES">
                <a:hlinkClick r:id="rId7"/>
              </a:rPr>
              <a:t>Baby, try to Speak 4</a:t>
            </a:r>
            <a:r>
              <a:rPr lang="gl-ES"/>
              <a:t/>
            </a:r>
            <a:br>
              <a:rPr lang="gl-ES"/>
            </a:br>
            <a:r>
              <a:rPr lang="gl-ES"/>
              <a:t>   - </a:t>
            </a:r>
            <a:r>
              <a:rPr lang="gl-ES">
                <a:hlinkClick r:id="rId8"/>
              </a:rPr>
              <a:t>Tarjetas Aprende verduras</a:t>
            </a:r>
            <a:r>
              <a:rPr lang="gl-ES"/>
              <a:t/>
            </a:r>
            <a:br>
              <a:rPr lang="gl-ES"/>
            </a:br>
            <a:r>
              <a:rPr lang="gl-ES"/>
              <a:t>   - </a:t>
            </a:r>
            <a:r>
              <a:rPr lang="gl-ES">
                <a:hlinkClick r:id="rId9"/>
              </a:rPr>
              <a:t>Tarjetas aprende profesiones</a:t>
            </a:r>
            <a:r>
              <a:rPr lang="gl-ES"/>
              <a:t> </a:t>
            </a:r>
          </a:p>
        </p:txBody>
      </p:sp>
      <p:sp>
        <p:nvSpPr>
          <p:cNvPr id="69634" name="Text Box 3"/>
          <p:cNvSpPr txBox="1">
            <a:spLocks noChangeArrowheads="1"/>
          </p:cNvSpPr>
          <p:nvPr/>
        </p:nvSpPr>
        <p:spPr bwMode="auto">
          <a:xfrm>
            <a:off x="539750" y="3429000"/>
            <a:ext cx="2736850" cy="1190625"/>
          </a:xfrm>
          <a:prstGeom prst="rect">
            <a:avLst/>
          </a:prstGeom>
          <a:solidFill>
            <a:schemeClr val="accent1"/>
          </a:solidFill>
          <a:ln w="9525">
            <a:noFill/>
            <a:miter lim="800000"/>
            <a:headEnd/>
            <a:tailEnd/>
          </a:ln>
        </p:spPr>
        <p:txBody>
          <a:bodyPr>
            <a:spAutoFit/>
          </a:bodyPr>
          <a:lstStyle/>
          <a:p>
            <a:pPr>
              <a:spcBef>
                <a:spcPct val="50000"/>
              </a:spcBef>
            </a:pPr>
            <a:r>
              <a:rPr lang="gl-ES" b="1"/>
              <a:t>PINTAR:</a:t>
            </a:r>
            <a:r>
              <a:rPr lang="gl-ES"/>
              <a:t/>
            </a:r>
            <a:br>
              <a:rPr lang="gl-ES"/>
            </a:br>
            <a:r>
              <a:rPr lang="gl-ES"/>
              <a:t>   - </a:t>
            </a:r>
            <a:r>
              <a:rPr lang="gl-ES">
                <a:hlinkClick r:id="rId10"/>
              </a:rPr>
              <a:t>Coloring Book</a:t>
            </a:r>
            <a:r>
              <a:rPr lang="gl-ES"/>
              <a:t/>
            </a:r>
            <a:br>
              <a:rPr lang="gl-ES"/>
            </a:br>
            <a:r>
              <a:rPr lang="gl-ES"/>
              <a:t>   - </a:t>
            </a:r>
            <a:r>
              <a:rPr lang="gl-ES">
                <a:hlinkClick r:id="rId11"/>
              </a:rPr>
              <a:t>Super Kids Coloring</a:t>
            </a:r>
            <a:r>
              <a:rPr lang="gl-ES"/>
              <a:t/>
            </a:r>
            <a:br>
              <a:rPr lang="gl-ES"/>
            </a:br>
            <a:r>
              <a:rPr lang="gl-ES"/>
              <a:t>   - </a:t>
            </a:r>
            <a:r>
              <a:rPr lang="gl-ES">
                <a:hlinkClick r:id="rId12"/>
              </a:rPr>
              <a:t>Kids Painting</a:t>
            </a:r>
            <a:r>
              <a:rPr lang="gl-ES"/>
              <a:t> </a:t>
            </a:r>
          </a:p>
        </p:txBody>
      </p:sp>
      <p:sp>
        <p:nvSpPr>
          <p:cNvPr id="69635" name="Text Box 4"/>
          <p:cNvSpPr txBox="1">
            <a:spLocks noChangeArrowheads="1"/>
          </p:cNvSpPr>
          <p:nvPr/>
        </p:nvSpPr>
        <p:spPr bwMode="auto">
          <a:xfrm>
            <a:off x="4932363" y="549275"/>
            <a:ext cx="3024187" cy="1465263"/>
          </a:xfrm>
          <a:prstGeom prst="rect">
            <a:avLst/>
          </a:prstGeom>
          <a:solidFill>
            <a:schemeClr val="accent1"/>
          </a:solidFill>
          <a:ln w="9525">
            <a:noFill/>
            <a:miter lim="800000"/>
            <a:headEnd/>
            <a:tailEnd/>
          </a:ln>
        </p:spPr>
        <p:txBody>
          <a:bodyPr>
            <a:spAutoFit/>
          </a:bodyPr>
          <a:lstStyle/>
          <a:p>
            <a:pPr>
              <a:spcBef>
                <a:spcPct val="50000"/>
              </a:spcBef>
            </a:pPr>
            <a:r>
              <a:rPr lang="gl-ES" b="1"/>
              <a:t>MOTRICIDADE:</a:t>
            </a:r>
            <a:r>
              <a:rPr lang="gl-ES"/>
              <a:t/>
            </a:r>
            <a:br>
              <a:rPr lang="gl-ES"/>
            </a:br>
            <a:r>
              <a:rPr lang="gl-ES"/>
              <a:t>   - </a:t>
            </a:r>
            <a:r>
              <a:rPr lang="gl-ES">
                <a:hlinkClick r:id="rId13"/>
              </a:rPr>
              <a:t>BabyBubble</a:t>
            </a:r>
            <a:r>
              <a:rPr lang="gl-ES"/>
              <a:t/>
            </a:r>
            <a:br>
              <a:rPr lang="gl-ES"/>
            </a:br>
            <a:r>
              <a:rPr lang="gl-ES"/>
              <a:t>   - </a:t>
            </a:r>
            <a:r>
              <a:rPr lang="gl-ES">
                <a:hlinkClick r:id="rId14"/>
              </a:rPr>
              <a:t>Baby Piano HD</a:t>
            </a:r>
            <a:r>
              <a:rPr lang="gl-ES"/>
              <a:t/>
            </a:r>
            <a:br>
              <a:rPr lang="gl-ES"/>
            </a:br>
            <a:r>
              <a:rPr lang="gl-ES"/>
              <a:t>   - </a:t>
            </a:r>
            <a:r>
              <a:rPr lang="gl-ES">
                <a:hlinkClick r:id="rId15"/>
              </a:rPr>
              <a:t>Kids Music Instruments</a:t>
            </a:r>
            <a:r>
              <a:rPr lang="gl-ES"/>
              <a:t/>
            </a:r>
            <a:br>
              <a:rPr lang="gl-ES"/>
            </a:br>
            <a:r>
              <a:rPr lang="gl-ES"/>
              <a:t>   - </a:t>
            </a:r>
            <a:r>
              <a:rPr lang="gl-ES">
                <a:hlinkClick r:id="rId16"/>
              </a:rPr>
              <a:t>Bebé piano zoológico</a:t>
            </a:r>
            <a:r>
              <a:rPr lang="gl-ES"/>
              <a:t> </a:t>
            </a:r>
          </a:p>
        </p:txBody>
      </p:sp>
      <p:sp>
        <p:nvSpPr>
          <p:cNvPr id="69636" name="Text Box 5"/>
          <p:cNvSpPr txBox="1">
            <a:spLocks noChangeArrowheads="1"/>
          </p:cNvSpPr>
          <p:nvPr/>
        </p:nvSpPr>
        <p:spPr bwMode="auto">
          <a:xfrm>
            <a:off x="5003800" y="2276475"/>
            <a:ext cx="2736850" cy="1465263"/>
          </a:xfrm>
          <a:prstGeom prst="rect">
            <a:avLst/>
          </a:prstGeom>
          <a:solidFill>
            <a:schemeClr val="accent1"/>
          </a:solidFill>
          <a:ln w="9525">
            <a:noFill/>
            <a:miter lim="800000"/>
            <a:headEnd/>
            <a:tailEnd/>
          </a:ln>
        </p:spPr>
        <p:txBody>
          <a:bodyPr>
            <a:spAutoFit/>
          </a:bodyPr>
          <a:lstStyle/>
          <a:p>
            <a:pPr>
              <a:spcBef>
                <a:spcPct val="50000"/>
              </a:spcBef>
            </a:pPr>
            <a:r>
              <a:rPr lang="gl-ES" b="1"/>
              <a:t>DISLEXIA:</a:t>
            </a:r>
            <a:r>
              <a:rPr lang="gl-ES"/>
              <a:t/>
            </a:r>
            <a:br>
              <a:rPr lang="gl-ES"/>
            </a:br>
            <a:r>
              <a:rPr lang="gl-ES"/>
              <a:t>   - </a:t>
            </a:r>
            <a:r>
              <a:rPr lang="gl-ES">
                <a:hlinkClick r:id="rId17"/>
              </a:rPr>
              <a:t>Dislexia</a:t>
            </a:r>
            <a:r>
              <a:rPr lang="gl-ES"/>
              <a:t/>
            </a:r>
            <a:br>
              <a:rPr lang="gl-ES"/>
            </a:br>
            <a:r>
              <a:rPr lang="gl-ES"/>
              <a:t>   - </a:t>
            </a:r>
            <a:r>
              <a:rPr lang="gl-ES">
                <a:hlinkClick r:id="rId18"/>
              </a:rPr>
              <a:t>Alphabetics</a:t>
            </a:r>
            <a:r>
              <a:rPr lang="gl-ES"/>
              <a:t/>
            </a:r>
            <a:br>
              <a:rPr lang="gl-ES"/>
            </a:br>
            <a:r>
              <a:rPr lang="gl-ES"/>
              <a:t>   - </a:t>
            </a:r>
            <a:r>
              <a:rPr lang="gl-ES">
                <a:hlinkClick r:id="rId19"/>
              </a:rPr>
              <a:t>Aprende a leer</a:t>
            </a:r>
            <a:r>
              <a:rPr lang="gl-ES"/>
              <a:t/>
            </a:r>
            <a:br>
              <a:rPr lang="gl-ES"/>
            </a:br>
            <a:r>
              <a:rPr lang="gl-ES"/>
              <a:t>   - </a:t>
            </a:r>
            <a:r>
              <a:rPr lang="gl-ES">
                <a:hlinkClick r:id="rId20"/>
              </a:rPr>
              <a:t>Aprende a leer</a:t>
            </a:r>
            <a:r>
              <a:rPr lang="gl-ES"/>
              <a:t> </a:t>
            </a:r>
          </a:p>
        </p:txBody>
      </p:sp>
      <p:sp>
        <p:nvSpPr>
          <p:cNvPr id="69637" name="Text Box 6"/>
          <p:cNvSpPr txBox="1">
            <a:spLocks noChangeArrowheads="1"/>
          </p:cNvSpPr>
          <p:nvPr/>
        </p:nvSpPr>
        <p:spPr bwMode="auto">
          <a:xfrm>
            <a:off x="395288" y="5229225"/>
            <a:ext cx="2952750" cy="1190625"/>
          </a:xfrm>
          <a:prstGeom prst="rect">
            <a:avLst/>
          </a:prstGeom>
          <a:solidFill>
            <a:schemeClr val="accent1"/>
          </a:solidFill>
          <a:ln w="9525">
            <a:noFill/>
            <a:miter lim="800000"/>
            <a:headEnd/>
            <a:tailEnd/>
          </a:ln>
        </p:spPr>
        <p:txBody>
          <a:bodyPr>
            <a:spAutoFit/>
          </a:bodyPr>
          <a:lstStyle/>
          <a:p>
            <a:pPr>
              <a:spcBef>
                <a:spcPct val="50000"/>
              </a:spcBef>
            </a:pPr>
            <a:r>
              <a:rPr lang="gl-ES" b="1"/>
              <a:t>PEPI:</a:t>
            </a:r>
            <a:r>
              <a:rPr lang="gl-ES"/>
              <a:t/>
            </a:r>
            <a:br>
              <a:rPr lang="gl-ES"/>
            </a:br>
            <a:r>
              <a:rPr lang="gl-ES"/>
              <a:t>   - </a:t>
            </a:r>
            <a:r>
              <a:rPr lang="gl-ES">
                <a:hlinkClick r:id="rId21"/>
              </a:rPr>
              <a:t>Pepi Bath</a:t>
            </a:r>
            <a:r>
              <a:rPr lang="gl-ES"/>
              <a:t/>
            </a:r>
            <a:br>
              <a:rPr lang="gl-ES"/>
            </a:br>
            <a:r>
              <a:rPr lang="gl-ES"/>
              <a:t>   - </a:t>
            </a:r>
            <a:r>
              <a:rPr lang="gl-ES">
                <a:hlinkClick r:id="rId22"/>
              </a:rPr>
              <a:t>Pepi Tree</a:t>
            </a:r>
            <a:r>
              <a:rPr lang="gl-ES"/>
              <a:t/>
            </a:r>
            <a:br>
              <a:rPr lang="gl-ES"/>
            </a:br>
            <a:r>
              <a:rPr lang="gl-ES"/>
              <a:t>   - </a:t>
            </a:r>
            <a:r>
              <a:rPr lang="gl-ES">
                <a:hlinkClick r:id="rId23"/>
              </a:rPr>
              <a:t>Pepi Doctor</a:t>
            </a:r>
            <a:r>
              <a:rPr lang="gl-ES"/>
              <a:t> </a:t>
            </a:r>
          </a:p>
        </p:txBody>
      </p:sp>
      <p:sp>
        <p:nvSpPr>
          <p:cNvPr id="69638" name="Text Box 7"/>
          <p:cNvSpPr txBox="1">
            <a:spLocks noChangeArrowheads="1"/>
          </p:cNvSpPr>
          <p:nvPr/>
        </p:nvSpPr>
        <p:spPr bwMode="auto">
          <a:xfrm>
            <a:off x="3635375" y="5157788"/>
            <a:ext cx="5148263" cy="1465262"/>
          </a:xfrm>
          <a:prstGeom prst="rect">
            <a:avLst/>
          </a:prstGeom>
          <a:solidFill>
            <a:schemeClr val="accent1"/>
          </a:solidFill>
          <a:ln w="9525">
            <a:noFill/>
            <a:miter lim="800000"/>
            <a:headEnd/>
            <a:tailEnd/>
          </a:ln>
        </p:spPr>
        <p:txBody>
          <a:bodyPr>
            <a:spAutoFit/>
          </a:bodyPr>
          <a:lstStyle/>
          <a:p>
            <a:pPr>
              <a:spcBef>
                <a:spcPct val="50000"/>
              </a:spcBef>
            </a:pPr>
            <a:r>
              <a:rPr lang="gl-ES" b="1"/>
              <a:t>CAILLOU:</a:t>
            </a:r>
            <a:r>
              <a:rPr lang="gl-ES"/>
              <a:t/>
            </a:r>
            <a:br>
              <a:rPr lang="gl-ES"/>
            </a:br>
            <a:r>
              <a:rPr lang="gl-ES"/>
              <a:t>   - </a:t>
            </a:r>
            <a:r>
              <a:rPr lang="gl-ES">
                <a:hlinkClick r:id="rId24"/>
              </a:rPr>
              <a:t>Caillou Puzzles</a:t>
            </a:r>
            <a:r>
              <a:rPr lang="gl-ES"/>
              <a:t/>
            </a:r>
            <a:br>
              <a:rPr lang="gl-ES"/>
            </a:br>
            <a:r>
              <a:rPr lang="gl-ES"/>
              <a:t>   - </a:t>
            </a:r>
            <a:r>
              <a:rPr lang="gl-ES">
                <a:hlinkClick r:id="rId25"/>
              </a:rPr>
              <a:t>La consulta de Caillou</a:t>
            </a:r>
            <a:r>
              <a:rPr lang="gl-ES"/>
              <a:t/>
            </a:r>
            <a:br>
              <a:rPr lang="gl-ES"/>
            </a:br>
            <a:r>
              <a:rPr lang="gl-ES"/>
              <a:t>   - </a:t>
            </a:r>
            <a:r>
              <a:rPr lang="gl-ES">
                <a:hlinkClick r:id="rId26"/>
              </a:rPr>
              <a:t>Caillou juego educativo (Se pueden comprar más extensiones)</a:t>
            </a:r>
            <a:r>
              <a:rPr lang="gl-ES"/>
              <a:t> </a:t>
            </a:r>
          </a:p>
        </p:txBody>
      </p:sp>
      <p:sp>
        <p:nvSpPr>
          <p:cNvPr id="69639" name="Text Box 8"/>
          <p:cNvSpPr txBox="1">
            <a:spLocks noChangeArrowheads="1"/>
          </p:cNvSpPr>
          <p:nvPr/>
        </p:nvSpPr>
        <p:spPr bwMode="auto">
          <a:xfrm>
            <a:off x="5076825" y="4005263"/>
            <a:ext cx="3024188" cy="915987"/>
          </a:xfrm>
          <a:prstGeom prst="rect">
            <a:avLst/>
          </a:prstGeom>
          <a:solidFill>
            <a:schemeClr val="accent1"/>
          </a:solidFill>
          <a:ln w="9525">
            <a:noFill/>
            <a:miter lim="800000"/>
            <a:headEnd/>
            <a:tailEnd/>
          </a:ln>
        </p:spPr>
        <p:txBody>
          <a:bodyPr>
            <a:spAutoFit/>
          </a:bodyPr>
          <a:lstStyle/>
          <a:p>
            <a:pPr>
              <a:spcBef>
                <a:spcPct val="50000"/>
              </a:spcBef>
            </a:pPr>
            <a:r>
              <a:rPr lang="gl-ES" b="1"/>
              <a:t>EMOCIÓNS:</a:t>
            </a:r>
            <a:r>
              <a:rPr lang="gl-ES"/>
              <a:t/>
            </a:r>
            <a:br>
              <a:rPr lang="gl-ES"/>
            </a:br>
            <a:r>
              <a:rPr lang="gl-ES"/>
              <a:t>   - </a:t>
            </a:r>
            <a:r>
              <a:rPr lang="gl-ES">
                <a:hlinkClick r:id="rId27"/>
              </a:rPr>
              <a:t>Tuli emociones</a:t>
            </a:r>
            <a:r>
              <a:rPr lang="gl-ES"/>
              <a:t/>
            </a:r>
            <a:br>
              <a:rPr lang="gl-ES"/>
            </a:br>
            <a:r>
              <a:rPr lang="gl-ES"/>
              <a:t>   - </a:t>
            </a:r>
            <a:r>
              <a:rPr lang="gl-ES">
                <a:hlinkClick r:id="rId28"/>
              </a:rPr>
              <a:t>Proyect@ Emociones</a:t>
            </a:r>
            <a:r>
              <a:rPr lang="gl-ES"/>
              <a:t> </a:t>
            </a:r>
          </a:p>
        </p:txBody>
      </p:sp>
      <p:sp>
        <p:nvSpPr>
          <p:cNvPr id="69640" name="Rectangle 9"/>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2"/>
          <p:cNvSpPr txBox="1">
            <a:spLocks noChangeArrowheads="1"/>
          </p:cNvSpPr>
          <p:nvPr/>
        </p:nvSpPr>
        <p:spPr bwMode="auto">
          <a:xfrm>
            <a:off x="468313" y="549275"/>
            <a:ext cx="4319587" cy="4211638"/>
          </a:xfrm>
          <a:prstGeom prst="rect">
            <a:avLst/>
          </a:prstGeom>
          <a:solidFill>
            <a:schemeClr val="accent1"/>
          </a:solidFill>
          <a:ln w="9525">
            <a:noFill/>
            <a:miter lim="800000"/>
            <a:headEnd/>
            <a:tailEnd/>
          </a:ln>
        </p:spPr>
        <p:txBody>
          <a:bodyPr>
            <a:spAutoFit/>
          </a:bodyPr>
          <a:lstStyle/>
          <a:p>
            <a:pPr>
              <a:spcBef>
                <a:spcPct val="50000"/>
              </a:spcBef>
            </a:pPr>
            <a:r>
              <a:rPr lang="gl-ES" b="1"/>
              <a:t>DR. PANDA:</a:t>
            </a:r>
            <a:r>
              <a:rPr lang="gl-ES"/>
              <a:t/>
            </a:r>
            <a:br>
              <a:rPr lang="gl-ES"/>
            </a:br>
            <a:r>
              <a:rPr lang="gl-ES"/>
              <a:t>   - </a:t>
            </a:r>
            <a:r>
              <a:rPr lang="gl-ES">
                <a:hlinkClick r:id="rId2"/>
              </a:rPr>
              <a:t>Hospital Free</a:t>
            </a:r>
            <a:r>
              <a:rPr lang="gl-ES"/>
              <a:t/>
            </a:r>
            <a:br>
              <a:rPr lang="gl-ES"/>
            </a:br>
            <a:r>
              <a:rPr lang="gl-ES"/>
              <a:t>   - </a:t>
            </a:r>
            <a:r>
              <a:rPr lang="gl-ES">
                <a:hlinkClick r:id="rId3"/>
              </a:rPr>
              <a:t>Daycare Free</a:t>
            </a:r>
            <a:r>
              <a:rPr lang="gl-ES"/>
              <a:t/>
            </a:r>
            <a:br>
              <a:rPr lang="gl-ES"/>
            </a:br>
            <a:r>
              <a:rPr lang="gl-ES"/>
              <a:t>   - Dr Panda</a:t>
            </a:r>
            <a:br>
              <a:rPr lang="gl-ES"/>
            </a:br>
            <a:r>
              <a:rPr lang="gl-ES"/>
              <a:t>   - </a:t>
            </a:r>
            <a:r>
              <a:rPr lang="gl-ES">
                <a:hlinkClick r:id="rId4"/>
              </a:rPr>
              <a:t>Airport Free</a:t>
            </a:r>
            <a:r>
              <a:rPr lang="gl-ES"/>
              <a:t/>
            </a:r>
            <a:br>
              <a:rPr lang="gl-ES"/>
            </a:br>
            <a:r>
              <a:rPr lang="gl-ES"/>
              <a:t>   - </a:t>
            </a:r>
            <a:r>
              <a:rPr lang="gl-ES">
                <a:hlinkClick r:id="rId5"/>
              </a:rPr>
              <a:t>Home</a:t>
            </a:r>
            <a:r>
              <a:rPr lang="gl-ES"/>
              <a:t/>
            </a:r>
            <a:br>
              <a:rPr lang="gl-ES"/>
            </a:br>
            <a:r>
              <a:rPr lang="gl-ES"/>
              <a:t>   - </a:t>
            </a:r>
            <a:r>
              <a:rPr lang="gl-ES">
                <a:hlinkClick r:id="rId6"/>
              </a:rPr>
              <a:t>Handyman</a:t>
            </a:r>
            <a:r>
              <a:rPr lang="gl-ES"/>
              <a:t/>
            </a:r>
            <a:br>
              <a:rPr lang="gl-ES"/>
            </a:br>
            <a:r>
              <a:rPr lang="gl-ES"/>
              <a:t>   - </a:t>
            </a:r>
            <a:r>
              <a:rPr lang="gl-ES">
                <a:hlinkClick r:id="rId7"/>
              </a:rPr>
              <a:t>Restaurant</a:t>
            </a:r>
            <a:r>
              <a:rPr lang="gl-ES"/>
              <a:t/>
            </a:r>
            <a:br>
              <a:rPr lang="gl-ES"/>
            </a:br>
            <a:r>
              <a:rPr lang="gl-ES"/>
              <a:t>   - </a:t>
            </a:r>
            <a:r>
              <a:rPr lang="gl-ES">
                <a:hlinkClick r:id="rId8"/>
              </a:rPr>
              <a:t>Supermarket</a:t>
            </a:r>
            <a:r>
              <a:rPr lang="gl-ES"/>
              <a:t/>
            </a:r>
            <a:br>
              <a:rPr lang="gl-ES"/>
            </a:br>
            <a:r>
              <a:rPr lang="gl-ES"/>
              <a:t>   - </a:t>
            </a:r>
            <a:r>
              <a:rPr lang="gl-ES">
                <a:hlinkClick r:id="rId9"/>
              </a:rPr>
              <a:t>Art Class</a:t>
            </a:r>
            <a:r>
              <a:rPr lang="gl-ES"/>
              <a:t/>
            </a:r>
            <a:br>
              <a:rPr lang="gl-ES"/>
            </a:br>
            <a:r>
              <a:rPr lang="gl-ES"/>
              <a:t>   - </a:t>
            </a:r>
            <a:r>
              <a:rPr lang="gl-ES">
                <a:hlinkClick r:id="rId10"/>
              </a:rPr>
              <a:t>Veggie Garden</a:t>
            </a:r>
            <a:r>
              <a:rPr lang="gl-ES"/>
              <a:t/>
            </a:r>
            <a:br>
              <a:rPr lang="gl-ES"/>
            </a:br>
            <a:r>
              <a:rPr lang="gl-ES"/>
              <a:t>   - </a:t>
            </a:r>
            <a:r>
              <a:rPr lang="gl-ES">
                <a:hlinkClick r:id="rId11"/>
              </a:rPr>
              <a:t>Restaurant 2</a:t>
            </a:r>
            <a:r>
              <a:rPr lang="gl-ES"/>
              <a:t/>
            </a:r>
            <a:br>
              <a:rPr lang="gl-ES"/>
            </a:br>
            <a:r>
              <a:rPr lang="gl-ES"/>
              <a:t>   - </a:t>
            </a:r>
            <a:r>
              <a:rPr lang="gl-ES">
                <a:hlinkClick r:id="rId12"/>
              </a:rPr>
              <a:t>Restaurante Asiático</a:t>
            </a:r>
            <a:r>
              <a:rPr lang="gl-ES"/>
              <a:t/>
            </a:r>
            <a:br>
              <a:rPr lang="gl-ES"/>
            </a:br>
            <a:r>
              <a:rPr lang="gl-ES"/>
              <a:t>   - </a:t>
            </a:r>
            <a:r>
              <a:rPr lang="gl-ES">
                <a:hlinkClick r:id="rId13"/>
              </a:rPr>
              <a:t>Dr. Panda conductor</a:t>
            </a:r>
            <a:r>
              <a:rPr lang="gl-ES"/>
              <a:t/>
            </a:r>
            <a:br>
              <a:rPr lang="gl-ES"/>
            </a:br>
            <a:r>
              <a:rPr lang="gl-ES"/>
              <a:t>   - </a:t>
            </a:r>
            <a:r>
              <a:rPr lang="gl-ES">
                <a:hlinkClick r:id="rId14"/>
              </a:rPr>
              <a:t>La heladería del Dr. Panda</a:t>
            </a:r>
            <a:r>
              <a:rPr lang="gl-ES"/>
              <a:t> </a:t>
            </a:r>
          </a:p>
        </p:txBody>
      </p:sp>
      <p:sp>
        <p:nvSpPr>
          <p:cNvPr id="70658" name="Text Box 3"/>
          <p:cNvSpPr txBox="1">
            <a:spLocks noChangeArrowheads="1"/>
          </p:cNvSpPr>
          <p:nvPr/>
        </p:nvSpPr>
        <p:spPr bwMode="auto">
          <a:xfrm>
            <a:off x="5003800" y="549275"/>
            <a:ext cx="3671888" cy="2289175"/>
          </a:xfrm>
          <a:prstGeom prst="rect">
            <a:avLst/>
          </a:prstGeom>
          <a:solidFill>
            <a:schemeClr val="accent1"/>
          </a:solidFill>
          <a:ln w="9525">
            <a:noFill/>
            <a:miter lim="800000"/>
            <a:headEnd/>
            <a:tailEnd/>
          </a:ln>
        </p:spPr>
        <p:txBody>
          <a:bodyPr>
            <a:spAutoFit/>
          </a:bodyPr>
          <a:lstStyle/>
          <a:p>
            <a:pPr>
              <a:spcBef>
                <a:spcPct val="50000"/>
              </a:spcBef>
            </a:pPr>
            <a:r>
              <a:rPr lang="gl-ES" b="1"/>
              <a:t>AUTISMO:</a:t>
            </a:r>
            <a:r>
              <a:rPr lang="gl-ES"/>
              <a:t/>
            </a:r>
            <a:br>
              <a:rPr lang="gl-ES"/>
            </a:br>
            <a:r>
              <a:rPr lang="gl-ES"/>
              <a:t>   - </a:t>
            </a:r>
            <a:r>
              <a:rPr lang="gl-ES">
                <a:hlinkClick r:id="rId15"/>
              </a:rPr>
              <a:t>Suígueme</a:t>
            </a:r>
            <a:r>
              <a:rPr lang="gl-ES"/>
              <a:t/>
            </a:r>
            <a:br>
              <a:rPr lang="gl-ES"/>
            </a:br>
            <a:r>
              <a:rPr lang="gl-ES"/>
              <a:t>   - </a:t>
            </a:r>
            <a:r>
              <a:rPr lang="gl-ES">
                <a:hlinkClick r:id="rId16"/>
              </a:rPr>
              <a:t>Autism iHelp</a:t>
            </a:r>
            <a:r>
              <a:rPr lang="gl-ES"/>
              <a:t/>
            </a:r>
            <a:br>
              <a:rPr lang="gl-ES"/>
            </a:br>
            <a:r>
              <a:rPr lang="gl-ES"/>
              <a:t>   - </a:t>
            </a:r>
            <a:r>
              <a:rPr lang="gl-ES">
                <a:hlinkClick r:id="rId17"/>
              </a:rPr>
              <a:t>Communicator</a:t>
            </a:r>
            <a:r>
              <a:rPr lang="gl-ES"/>
              <a:t/>
            </a:r>
            <a:br>
              <a:rPr lang="gl-ES"/>
            </a:br>
            <a:r>
              <a:rPr lang="gl-ES"/>
              <a:t>   - </a:t>
            </a:r>
            <a:r>
              <a:rPr lang="gl-ES">
                <a:hlinkClick r:id="rId18"/>
              </a:rPr>
              <a:t>PiktoPlus</a:t>
            </a:r>
            <a:r>
              <a:rPr lang="gl-ES"/>
              <a:t/>
            </a:r>
            <a:br>
              <a:rPr lang="gl-ES"/>
            </a:br>
            <a:r>
              <a:rPr lang="gl-ES"/>
              <a:t>   - </a:t>
            </a:r>
            <a:r>
              <a:rPr lang="gl-ES">
                <a:hlinkClick r:id="rId19"/>
              </a:rPr>
              <a:t>iSecuencias</a:t>
            </a:r>
            <a:r>
              <a:rPr lang="gl-ES"/>
              <a:t/>
            </a:r>
            <a:br>
              <a:rPr lang="gl-ES"/>
            </a:br>
            <a:r>
              <a:rPr lang="gl-ES"/>
              <a:t>   - </a:t>
            </a:r>
            <a:r>
              <a:rPr lang="gl-ES">
                <a:hlinkClick r:id="rId20"/>
              </a:rPr>
              <a:t>Proyect@ Habilidades </a:t>
            </a:r>
            <a:r>
              <a:rPr lang="gl-ES"/>
              <a:t/>
            </a:r>
            <a:br>
              <a:rPr lang="gl-ES"/>
            </a:br>
            <a:r>
              <a:rPr lang="gl-ES"/>
              <a:t>   - </a:t>
            </a:r>
            <a:r>
              <a:rPr lang="gl-ES">
                <a:hlinkClick r:id="rId21"/>
              </a:rPr>
              <a:t>Awesome eats</a:t>
            </a:r>
            <a:r>
              <a:rPr lang="gl-ES"/>
              <a:t> </a:t>
            </a:r>
          </a:p>
        </p:txBody>
      </p:sp>
      <p:sp>
        <p:nvSpPr>
          <p:cNvPr id="70659" name="Text Box 4"/>
          <p:cNvSpPr txBox="1">
            <a:spLocks noChangeArrowheads="1"/>
          </p:cNvSpPr>
          <p:nvPr/>
        </p:nvSpPr>
        <p:spPr bwMode="auto">
          <a:xfrm>
            <a:off x="5148263" y="3644900"/>
            <a:ext cx="3384550" cy="2563813"/>
          </a:xfrm>
          <a:prstGeom prst="rect">
            <a:avLst/>
          </a:prstGeom>
          <a:solidFill>
            <a:schemeClr val="accent1"/>
          </a:solidFill>
          <a:ln w="9525">
            <a:noFill/>
            <a:miter lim="800000"/>
            <a:headEnd/>
            <a:tailEnd/>
          </a:ln>
        </p:spPr>
        <p:txBody>
          <a:bodyPr>
            <a:spAutoFit/>
          </a:bodyPr>
          <a:lstStyle/>
          <a:p>
            <a:pPr>
              <a:spcBef>
                <a:spcPct val="50000"/>
              </a:spcBef>
            </a:pPr>
            <a:r>
              <a:rPr lang="gl-ES" b="1"/>
              <a:t>CONSTRUCIÓNS LEGO:</a:t>
            </a:r>
            <a:r>
              <a:rPr lang="gl-ES"/>
              <a:t/>
            </a:r>
            <a:br>
              <a:rPr lang="gl-ES"/>
            </a:br>
            <a:r>
              <a:rPr lang="gl-ES" b="1"/>
              <a:t>   </a:t>
            </a:r>
            <a:r>
              <a:rPr lang="gl-ES"/>
              <a:t>- LEGO DUPLO</a:t>
            </a:r>
            <a:br>
              <a:rPr lang="gl-ES"/>
            </a:br>
            <a:r>
              <a:rPr lang="gl-ES"/>
              <a:t>   - </a:t>
            </a:r>
            <a:r>
              <a:rPr lang="gl-ES">
                <a:hlinkClick r:id="rId22"/>
              </a:rPr>
              <a:t>LEGO Juniors</a:t>
            </a:r>
            <a:r>
              <a:rPr lang="gl-ES"/>
              <a:t/>
            </a:r>
            <a:br>
              <a:rPr lang="gl-ES"/>
            </a:br>
            <a:r>
              <a:rPr lang="gl-ES"/>
              <a:t>   - </a:t>
            </a:r>
            <a:r>
              <a:rPr lang="gl-ES">
                <a:hlinkClick r:id="rId23"/>
              </a:rPr>
              <a:t>Juniors Quest</a:t>
            </a:r>
            <a:r>
              <a:rPr lang="gl-ES"/>
              <a:t/>
            </a:r>
            <a:br>
              <a:rPr lang="gl-ES"/>
            </a:br>
            <a:r>
              <a:rPr lang="gl-ES"/>
              <a:t>   - </a:t>
            </a:r>
            <a:r>
              <a:rPr lang="gl-ES">
                <a:hlinkClick r:id="rId24"/>
              </a:rPr>
              <a:t>Circus</a:t>
            </a:r>
            <a:r>
              <a:rPr lang="gl-ES"/>
              <a:t/>
            </a:r>
            <a:br>
              <a:rPr lang="gl-ES"/>
            </a:br>
            <a:r>
              <a:rPr lang="gl-ES"/>
              <a:t>   - </a:t>
            </a:r>
            <a:r>
              <a:rPr lang="gl-ES">
                <a:hlinkClick r:id="rId25"/>
              </a:rPr>
              <a:t>Food</a:t>
            </a:r>
            <a:r>
              <a:rPr lang="gl-ES"/>
              <a:t/>
            </a:r>
            <a:br>
              <a:rPr lang="gl-ES"/>
            </a:br>
            <a:r>
              <a:rPr lang="gl-ES"/>
              <a:t>   - </a:t>
            </a:r>
            <a:r>
              <a:rPr lang="gl-ES">
                <a:hlinkClick r:id="rId26"/>
              </a:rPr>
              <a:t>Trains</a:t>
            </a:r>
            <a:r>
              <a:rPr lang="gl-ES"/>
              <a:t/>
            </a:r>
            <a:br>
              <a:rPr lang="gl-ES"/>
            </a:br>
            <a:r>
              <a:rPr lang="gl-ES"/>
              <a:t>   - </a:t>
            </a:r>
            <a:r>
              <a:rPr lang="gl-ES">
                <a:hlinkClick r:id="rId27"/>
              </a:rPr>
              <a:t>Ice Cream</a:t>
            </a:r>
            <a:r>
              <a:rPr lang="gl-ES"/>
              <a:t/>
            </a:r>
            <a:br>
              <a:rPr lang="gl-ES"/>
            </a:br>
            <a:r>
              <a:rPr lang="gl-ES"/>
              <a:t>   - </a:t>
            </a:r>
            <a:r>
              <a:rPr lang="gl-ES">
                <a:hlinkClick r:id="rId28"/>
              </a:rPr>
              <a:t>Forest</a:t>
            </a:r>
            <a:r>
              <a:rPr lang="gl-ES"/>
              <a:t> </a:t>
            </a:r>
          </a:p>
        </p:txBody>
      </p:sp>
      <p:sp>
        <p:nvSpPr>
          <p:cNvPr id="70660" name="Text Box 5"/>
          <p:cNvSpPr txBox="1">
            <a:spLocks noChangeArrowheads="1"/>
          </p:cNvSpPr>
          <p:nvPr/>
        </p:nvSpPr>
        <p:spPr bwMode="auto">
          <a:xfrm>
            <a:off x="468313" y="5013325"/>
            <a:ext cx="3743325" cy="1190625"/>
          </a:xfrm>
          <a:prstGeom prst="rect">
            <a:avLst/>
          </a:prstGeom>
          <a:solidFill>
            <a:schemeClr val="accent1"/>
          </a:solidFill>
          <a:ln w="9525">
            <a:noFill/>
            <a:miter lim="800000"/>
            <a:headEnd/>
            <a:tailEnd/>
          </a:ln>
        </p:spPr>
        <p:txBody>
          <a:bodyPr>
            <a:spAutoFit/>
          </a:bodyPr>
          <a:lstStyle/>
          <a:p>
            <a:pPr>
              <a:spcBef>
                <a:spcPct val="50000"/>
              </a:spcBef>
            </a:pPr>
            <a:r>
              <a:rPr lang="gl-ES" b="1"/>
              <a:t>PIPO:</a:t>
            </a:r>
            <a:r>
              <a:rPr lang="gl-ES"/>
              <a:t/>
            </a:r>
            <a:br>
              <a:rPr lang="gl-ES"/>
            </a:br>
            <a:r>
              <a:rPr lang="gl-ES"/>
              <a:t>   - </a:t>
            </a:r>
            <a:r>
              <a:rPr lang="gl-ES">
                <a:hlinkClick r:id="rId29"/>
              </a:rPr>
              <a:t>Astromat Lite</a:t>
            </a:r>
            <a:r>
              <a:rPr lang="gl-ES"/>
              <a:t/>
            </a:r>
            <a:br>
              <a:rPr lang="gl-ES"/>
            </a:br>
            <a:r>
              <a:rPr lang="gl-ES"/>
              <a:t>   - </a:t>
            </a:r>
            <a:r>
              <a:rPr lang="gl-ES">
                <a:hlinkClick r:id="rId30"/>
              </a:rPr>
              <a:t>Pipo Memo Zoo</a:t>
            </a:r>
            <a:r>
              <a:rPr lang="gl-ES"/>
              <a:t/>
            </a:r>
            <a:br>
              <a:rPr lang="gl-ES"/>
            </a:br>
            <a:r>
              <a:rPr lang="gl-ES"/>
              <a:t>   - </a:t>
            </a:r>
            <a:r>
              <a:rPr lang="gl-ES">
                <a:hlinkClick r:id="rId31"/>
              </a:rPr>
              <a:t>Pipo Animal Memory</a:t>
            </a:r>
            <a:r>
              <a:rPr lang="gl-ES"/>
              <a:t> </a:t>
            </a:r>
          </a:p>
        </p:txBody>
      </p:sp>
      <p:sp>
        <p:nvSpPr>
          <p:cNvPr id="70661" name="Rectangle 6"/>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caracteristicas_ultraportatiles"/>
          <p:cNvPicPr>
            <a:picLocks noChangeAspect="1" noChangeArrowheads="1"/>
          </p:cNvPicPr>
          <p:nvPr/>
        </p:nvPicPr>
        <p:blipFill>
          <a:blip r:embed="rId2"/>
          <a:srcRect/>
          <a:stretch>
            <a:fillRect/>
          </a:stretch>
        </p:blipFill>
        <p:spPr bwMode="auto">
          <a:xfrm>
            <a:off x="914400" y="990600"/>
            <a:ext cx="7010400" cy="3829050"/>
          </a:xfrm>
          <a:prstGeom prst="rect">
            <a:avLst/>
          </a:prstGeom>
          <a:noFill/>
          <a:ln w="9525">
            <a:noFill/>
            <a:miter lim="800000"/>
            <a:headEnd/>
            <a:tailEnd/>
          </a:ln>
        </p:spPr>
      </p:pic>
      <p:pic>
        <p:nvPicPr>
          <p:cNvPr id="19458" name="Picture 6" descr="f45c9db9c099cf046173a6894b2788c7"/>
          <p:cNvPicPr>
            <a:picLocks noChangeAspect="1" noChangeArrowheads="1"/>
          </p:cNvPicPr>
          <p:nvPr/>
        </p:nvPicPr>
        <p:blipFill>
          <a:blip r:embed="rId3"/>
          <a:srcRect/>
          <a:stretch>
            <a:fillRect/>
          </a:stretch>
        </p:blipFill>
        <p:spPr bwMode="auto">
          <a:xfrm rot="996356">
            <a:off x="457200" y="4648200"/>
            <a:ext cx="2182813" cy="1557338"/>
          </a:xfrm>
          <a:prstGeom prst="rect">
            <a:avLst/>
          </a:prstGeom>
          <a:noFill/>
          <a:ln w="9525">
            <a:noFill/>
            <a:miter lim="800000"/>
            <a:headEnd/>
            <a:tailEnd/>
          </a:ln>
        </p:spPr>
      </p:pic>
      <p:pic>
        <p:nvPicPr>
          <p:cNvPr id="19459" name="Picture 8" descr="6dd4f9da32922223860d3b948e2eab75_0"/>
          <p:cNvPicPr>
            <a:picLocks noChangeAspect="1" noChangeArrowheads="1"/>
          </p:cNvPicPr>
          <p:nvPr/>
        </p:nvPicPr>
        <p:blipFill>
          <a:blip r:embed="rId4"/>
          <a:srcRect/>
          <a:stretch>
            <a:fillRect/>
          </a:stretch>
        </p:blipFill>
        <p:spPr bwMode="auto">
          <a:xfrm>
            <a:off x="3505200" y="4800600"/>
            <a:ext cx="2016125" cy="1955800"/>
          </a:xfrm>
          <a:prstGeom prst="rect">
            <a:avLst/>
          </a:prstGeom>
          <a:noFill/>
          <a:ln w="9525">
            <a:noFill/>
            <a:miter lim="800000"/>
            <a:headEnd/>
            <a:tailEnd/>
          </a:ln>
        </p:spPr>
      </p:pic>
      <p:pic>
        <p:nvPicPr>
          <p:cNvPr id="19460" name="Picture 10" descr="0d692f68a09e2346f8eb7dfb8bc8c750"/>
          <p:cNvPicPr>
            <a:picLocks noChangeAspect="1" noChangeArrowheads="1"/>
          </p:cNvPicPr>
          <p:nvPr/>
        </p:nvPicPr>
        <p:blipFill>
          <a:blip r:embed="rId5"/>
          <a:srcRect/>
          <a:stretch>
            <a:fillRect/>
          </a:stretch>
        </p:blipFill>
        <p:spPr bwMode="auto">
          <a:xfrm>
            <a:off x="6096000" y="4343400"/>
            <a:ext cx="1933575" cy="1865313"/>
          </a:xfrm>
          <a:prstGeom prst="rect">
            <a:avLst/>
          </a:prstGeom>
          <a:noFill/>
          <a:ln w="9525">
            <a:noFill/>
            <a:miter lim="800000"/>
            <a:headEnd/>
            <a:tailEnd/>
          </a:ln>
        </p:spPr>
      </p:pic>
      <p:sp>
        <p:nvSpPr>
          <p:cNvPr id="19461"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457200" y="274638"/>
            <a:ext cx="8229600" cy="1143000"/>
          </a:xfrm>
          <a:prstGeom prst="rect">
            <a:avLst/>
          </a:prstGeom>
        </p:spPr>
        <p:style>
          <a:lnRef idx="1">
            <a:schemeClr val="accent1"/>
          </a:lnRef>
          <a:fillRef idx="3">
            <a:schemeClr val="accent1"/>
          </a:fillRef>
          <a:effectRef idx="2">
            <a:schemeClr val="accent1"/>
          </a:effectRef>
          <a:fontRef idx="minor">
            <a:schemeClr val="lt1"/>
          </a:fontRef>
        </p:style>
        <p:txBody>
          <a:bodyPr/>
          <a:lstStyle/>
          <a:p>
            <a:pPr algn="ctr" eaLnBrk="0" hangingPunct="0">
              <a:defRPr/>
            </a:pPr>
            <a:r>
              <a:rPr lang="gl-ES" sz="4000" b="1" dirty="0">
                <a:solidFill>
                  <a:schemeClr val="bg1"/>
                </a:solidFill>
                <a:latin typeface="+mj-lt"/>
                <a:ea typeface="+mj-ea"/>
                <a:cs typeface="+mj-cs"/>
              </a:rPr>
              <a:t>Un portátil por aula para o uso dos docentes</a:t>
            </a:r>
          </a:p>
        </p:txBody>
      </p:sp>
      <p:pic>
        <p:nvPicPr>
          <p:cNvPr id="20482" name="Picture 11" descr="fe93665439b452c9897cff7fbef15578"/>
          <p:cNvPicPr>
            <a:picLocks noChangeAspect="1" noChangeArrowheads="1"/>
          </p:cNvPicPr>
          <p:nvPr/>
        </p:nvPicPr>
        <p:blipFill>
          <a:blip r:embed="rId2"/>
          <a:srcRect/>
          <a:stretch>
            <a:fillRect/>
          </a:stretch>
        </p:blipFill>
        <p:spPr bwMode="auto">
          <a:xfrm>
            <a:off x="611188" y="2492375"/>
            <a:ext cx="3711575" cy="2763838"/>
          </a:xfrm>
          <a:prstGeom prst="rect">
            <a:avLst/>
          </a:prstGeom>
          <a:noFill/>
          <a:ln w="9525">
            <a:noFill/>
            <a:miter lim="800000"/>
            <a:headEnd/>
            <a:tailEnd/>
          </a:ln>
        </p:spPr>
      </p:pic>
      <p:sp>
        <p:nvSpPr>
          <p:cNvPr id="4" name="Rectangle 9"/>
          <p:cNvSpPr txBox="1">
            <a:spLocks noChangeArrowheads="1"/>
          </p:cNvSpPr>
          <p:nvPr/>
        </p:nvSpPr>
        <p:spPr>
          <a:xfrm>
            <a:off x="4427538" y="2060575"/>
            <a:ext cx="4038600" cy="3844925"/>
          </a:xfrm>
          <a:prstGeom prst="rect">
            <a:avLst/>
          </a:prstGeom>
        </p:spPr>
        <p:txBody>
          <a:bodyPr/>
          <a:lstStyle/>
          <a:p>
            <a:pPr marL="342900" indent="-342900" algn="just" eaLnBrk="0" hangingPunct="0">
              <a:lnSpc>
                <a:spcPct val="90000"/>
              </a:lnSpc>
              <a:spcBef>
                <a:spcPct val="20000"/>
              </a:spcBef>
              <a:buFont typeface="Arial" charset="0"/>
              <a:buChar char="•"/>
              <a:defRPr/>
            </a:pPr>
            <a:r>
              <a:rPr lang="gl-ES" sz="2000" dirty="0">
                <a:solidFill>
                  <a:schemeClr val="bg1"/>
                </a:solidFill>
                <a:latin typeface="+mn-lt"/>
              </a:rPr>
              <a:t>Para os docentes estará dispoñible un portátil HP PROBOOK 4520S ou un HP PROBOOK 4530S, ambos cunhas características técnicas adaptadas ás súas necesidades.</a:t>
            </a:r>
          </a:p>
          <a:p>
            <a:pPr marL="342900" indent="-342900" algn="just" eaLnBrk="0" hangingPunct="0">
              <a:lnSpc>
                <a:spcPct val="90000"/>
              </a:lnSpc>
              <a:spcBef>
                <a:spcPct val="20000"/>
              </a:spcBef>
              <a:buFont typeface="Arial" charset="0"/>
              <a:buChar char="•"/>
              <a:defRPr/>
            </a:pPr>
            <a:r>
              <a:rPr lang="gl-ES" sz="2000" dirty="0">
                <a:solidFill>
                  <a:schemeClr val="bg1"/>
                </a:solidFill>
                <a:latin typeface="+mn-lt"/>
              </a:rPr>
              <a:t>Os portátiles forman parte da aula dixital, polo que o docente terá que utilizar o portátil que lle corresponda segundo a aula na que estea a impartir a clase.</a:t>
            </a:r>
          </a:p>
        </p:txBody>
      </p:sp>
      <p:sp>
        <p:nvSpPr>
          <p:cNvPr id="20484"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descr="caracteristicas_portatiles_prof_1"/>
          <p:cNvPicPr>
            <a:picLocks noChangeAspect="1" noChangeArrowheads="1"/>
          </p:cNvPicPr>
          <p:nvPr/>
        </p:nvPicPr>
        <p:blipFill>
          <a:blip r:embed="rId2"/>
          <a:srcRect/>
          <a:stretch>
            <a:fillRect/>
          </a:stretch>
        </p:blipFill>
        <p:spPr bwMode="auto">
          <a:xfrm>
            <a:off x="755650" y="820738"/>
            <a:ext cx="7920038" cy="5413375"/>
          </a:xfrm>
          <a:prstGeom prst="rect">
            <a:avLst/>
          </a:prstGeom>
          <a:noFill/>
          <a:ln w="9525">
            <a:noFill/>
            <a:miter lim="800000"/>
            <a:headEnd/>
            <a:tailEnd/>
          </a:ln>
        </p:spPr>
      </p:pic>
      <p:sp>
        <p:nvSpPr>
          <p:cNvPr id="21506"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715962"/>
          </a:xfrm>
          <a:prstGeom prst="rect">
            <a:avLst/>
          </a:prstGeom>
        </p:spPr>
        <p:style>
          <a:lnRef idx="1">
            <a:schemeClr val="accent1"/>
          </a:lnRef>
          <a:fillRef idx="3">
            <a:schemeClr val="accent1"/>
          </a:fillRef>
          <a:effectRef idx="2">
            <a:schemeClr val="accent1"/>
          </a:effectRef>
          <a:fontRef idx="minor">
            <a:schemeClr val="lt1"/>
          </a:fontRef>
        </p:style>
        <p:txBody>
          <a:bodyPr/>
          <a:lstStyle/>
          <a:p>
            <a:pPr algn="ctr" eaLnBrk="0" hangingPunct="0">
              <a:defRPr/>
            </a:pPr>
            <a:r>
              <a:rPr lang="gl-ES" sz="4000" b="1" dirty="0">
                <a:solidFill>
                  <a:schemeClr val="bg1"/>
                </a:solidFill>
                <a:latin typeface="+mj-lt"/>
                <a:ea typeface="+mj-ea"/>
                <a:cs typeface="+mj-cs"/>
              </a:rPr>
              <a:t>Unha </a:t>
            </a:r>
            <a:r>
              <a:rPr lang="gl-ES" sz="4000" b="1" dirty="0" err="1">
                <a:solidFill>
                  <a:schemeClr val="bg1"/>
                </a:solidFill>
                <a:latin typeface="+mj-lt"/>
                <a:ea typeface="+mj-ea"/>
                <a:cs typeface="+mj-cs"/>
              </a:rPr>
              <a:t>pizarra</a:t>
            </a:r>
            <a:r>
              <a:rPr lang="gl-ES" sz="4000" b="1" dirty="0">
                <a:solidFill>
                  <a:schemeClr val="bg1"/>
                </a:solidFill>
                <a:latin typeface="+mj-lt"/>
                <a:ea typeface="+mj-ea"/>
                <a:cs typeface="+mj-cs"/>
              </a:rPr>
              <a:t> dixital interactiva</a:t>
            </a:r>
          </a:p>
        </p:txBody>
      </p:sp>
      <p:pic>
        <p:nvPicPr>
          <p:cNvPr id="22530" name="Picture 6" descr="c1c3492c20691a91352c2d65eb76264c"/>
          <p:cNvPicPr>
            <a:picLocks noChangeAspect="1" noChangeArrowheads="1"/>
          </p:cNvPicPr>
          <p:nvPr/>
        </p:nvPicPr>
        <p:blipFill>
          <a:blip r:embed="rId2"/>
          <a:srcRect/>
          <a:stretch>
            <a:fillRect/>
          </a:stretch>
        </p:blipFill>
        <p:spPr bwMode="auto">
          <a:xfrm>
            <a:off x="611188" y="1844675"/>
            <a:ext cx="3941762" cy="3678238"/>
          </a:xfrm>
          <a:prstGeom prst="rect">
            <a:avLst/>
          </a:prstGeom>
          <a:noFill/>
          <a:ln w="9525">
            <a:noFill/>
            <a:miter lim="800000"/>
            <a:headEnd/>
            <a:tailEnd/>
          </a:ln>
        </p:spPr>
      </p:pic>
      <p:sp>
        <p:nvSpPr>
          <p:cNvPr id="4" name="Rectangle 4"/>
          <p:cNvSpPr txBox="1">
            <a:spLocks noChangeArrowheads="1"/>
          </p:cNvSpPr>
          <p:nvPr/>
        </p:nvSpPr>
        <p:spPr>
          <a:xfrm>
            <a:off x="4724400" y="1905000"/>
            <a:ext cx="4038600" cy="3789363"/>
          </a:xfrm>
          <a:prstGeom prst="rect">
            <a:avLst/>
          </a:prstGeom>
        </p:spPr>
        <p:txBody>
          <a:bodyPr/>
          <a:lstStyle/>
          <a:p>
            <a:pPr marL="342900" indent="-342900" algn="just" eaLnBrk="0" hangingPunct="0">
              <a:lnSpc>
                <a:spcPct val="80000"/>
              </a:lnSpc>
              <a:spcBef>
                <a:spcPct val="20000"/>
              </a:spcBef>
              <a:buFont typeface="Arial" charset="0"/>
              <a:buChar char="•"/>
              <a:defRPr/>
            </a:pPr>
            <a:r>
              <a:rPr lang="gl-ES" sz="2000" dirty="0">
                <a:solidFill>
                  <a:schemeClr val="bg1"/>
                </a:solidFill>
                <a:latin typeface="+mn-lt"/>
              </a:rPr>
              <a:t>O modelo de </a:t>
            </a:r>
            <a:r>
              <a:rPr lang="gl-ES" sz="2000" dirty="0" err="1">
                <a:solidFill>
                  <a:schemeClr val="bg1"/>
                </a:solidFill>
                <a:latin typeface="+mn-lt"/>
              </a:rPr>
              <a:t>pizarra</a:t>
            </a:r>
            <a:r>
              <a:rPr lang="gl-ES" sz="2000" dirty="0">
                <a:solidFill>
                  <a:schemeClr val="bg1"/>
                </a:solidFill>
                <a:latin typeface="+mn-lt"/>
              </a:rPr>
              <a:t> dixital interactiva que se facilitará aos Centros, será o SMART </a:t>
            </a:r>
            <a:r>
              <a:rPr lang="gl-ES" sz="2000" dirty="0" err="1">
                <a:solidFill>
                  <a:schemeClr val="bg1"/>
                </a:solidFill>
                <a:latin typeface="+mn-lt"/>
              </a:rPr>
              <a:t>Board</a:t>
            </a:r>
            <a:r>
              <a:rPr lang="gl-ES" sz="2000" dirty="0">
                <a:solidFill>
                  <a:schemeClr val="bg1"/>
                </a:solidFill>
                <a:latin typeface="+mn-lt"/>
              </a:rPr>
              <a:t> 680V. A súa superficie sensible ao tacto permite manipular todas as aplicacións do ordenador e a tinta dixital actívase cun simple toque do marcador ou cos dedos para facer anotacións sobre imaxes, textos, presentacións ou vídeos.</a:t>
            </a:r>
          </a:p>
          <a:p>
            <a:pPr marL="342900" indent="-342900" algn="just" eaLnBrk="0" hangingPunct="0">
              <a:lnSpc>
                <a:spcPct val="80000"/>
              </a:lnSpc>
              <a:spcBef>
                <a:spcPct val="20000"/>
              </a:spcBef>
              <a:buFont typeface="Arial" charset="0"/>
              <a:buChar char="•"/>
              <a:defRPr/>
            </a:pPr>
            <a:r>
              <a:rPr lang="gl-ES" sz="2000" dirty="0">
                <a:solidFill>
                  <a:schemeClr val="bg1"/>
                </a:solidFill>
                <a:latin typeface="+mn-lt"/>
              </a:rPr>
              <a:t>Ademais, o seu Software Interactivo SMART </a:t>
            </a:r>
            <a:r>
              <a:rPr lang="gl-ES" sz="2000" dirty="0" err="1">
                <a:solidFill>
                  <a:schemeClr val="bg1"/>
                </a:solidFill>
                <a:latin typeface="+mn-lt"/>
              </a:rPr>
              <a:t>Notebook</a:t>
            </a:r>
            <a:r>
              <a:rPr lang="gl-ES" sz="2000" dirty="0">
                <a:solidFill>
                  <a:schemeClr val="bg1"/>
                </a:solidFill>
                <a:latin typeface="+mn-lt"/>
              </a:rPr>
              <a:t>, permite a consulta de páxinas web e animacións.</a:t>
            </a:r>
          </a:p>
        </p:txBody>
      </p:sp>
      <p:sp>
        <p:nvSpPr>
          <p:cNvPr id="22532" name="Rectangle 4"/>
          <p:cNvSpPr>
            <a:spLocks noChangeArrowheads="1"/>
          </p:cNvSpPr>
          <p:nvPr/>
        </p:nvSpPr>
        <p:spPr bwMode="auto">
          <a:xfrm>
            <a:off x="8542338" y="6635750"/>
            <a:ext cx="601662" cy="222250"/>
          </a:xfrm>
          <a:prstGeom prst="rect">
            <a:avLst/>
          </a:prstGeom>
          <a:solidFill>
            <a:schemeClr val="tx1"/>
          </a:solidFill>
          <a:ln w="9525">
            <a:noFill/>
            <a:miter lim="800000"/>
            <a:headEnd/>
            <a:tailEnd/>
          </a:ln>
        </p:spPr>
        <p:txBody>
          <a:bodyPr wrap="none" anchor="ctr"/>
          <a:lstStyle/>
          <a:p>
            <a:endParaRPr lang="es-E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4096</TotalTime>
  <Words>3469</Words>
  <Application>Microsoft Office PowerPoint</Application>
  <PresentationFormat>Presentación en pantalla (4:3)</PresentationFormat>
  <Paragraphs>299</Paragraphs>
  <Slides>56</Slides>
  <Notes>0</Notes>
  <HiddenSlides>0</HiddenSlides>
  <MMClips>0</MMClips>
  <ScaleCrop>false</ScaleCrop>
  <HeadingPairs>
    <vt:vector size="6" baseType="variant">
      <vt:variant>
        <vt:lpstr>Fuentes usadas</vt:lpstr>
      </vt:variant>
      <vt:variant>
        <vt:i4>3</vt:i4>
      </vt:variant>
      <vt:variant>
        <vt:lpstr>Plantilla de diseño</vt:lpstr>
      </vt:variant>
      <vt:variant>
        <vt:i4>1</vt:i4>
      </vt:variant>
      <vt:variant>
        <vt:lpstr>Títulos de diapositiva</vt:lpstr>
      </vt:variant>
      <vt:variant>
        <vt:i4>56</vt:i4>
      </vt:variant>
    </vt:vector>
  </HeadingPairs>
  <TitlesOfParts>
    <vt:vector size="60" baseType="lpstr">
      <vt:lpstr>Arial</vt:lpstr>
      <vt:lpstr>Calibri</vt:lpstr>
      <vt:lpstr>Wingdings</vt:lpstr>
      <vt:lpstr>Office Theme</vt:lpstr>
      <vt:lpstr>FERRAMENTAS INSTITUCIONAIS E RECURSOS WEB</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REDEIRAS:</vt:lpstr>
      <vt:lpstr>Diapositiva 29</vt:lpstr>
      <vt:lpstr>Por qué usar Redeiras nos grupos de traballo?</vt:lpstr>
      <vt:lpstr>Qué ferramentas ofrece un grupo en Redeiras?</vt:lpstr>
      <vt:lpstr>Cómo crear un grupo en Redeiras?</vt:lpstr>
      <vt:lpstr>Diapositiva 33</vt:lpstr>
      <vt:lpstr>Configurando as ferramentas do grupo</vt:lpstr>
      <vt:lpstr>Cómo se unen os usuarios a un grupo?</vt:lpstr>
      <vt:lpstr>Qué son os operadores do grupo?</vt:lpstr>
      <vt:lpstr>Cómo publicar contidos no grupo?</vt:lpstr>
      <vt:lpstr>Cómo recibir notificacións do grupo?</vt:lpstr>
      <vt:lpstr>Un exemplo práctico</vt:lpstr>
      <vt:lpstr>REFERENTES WEB:</vt:lpstr>
      <vt:lpstr>REFERENTES WEB:</vt:lpstr>
      <vt:lpstr>Diapositiva 42</vt:lpstr>
      <vt:lpstr>Diapositiva 43</vt:lpstr>
      <vt:lpstr>FONTES DE RECURSOS LIBRES NA WEB:</vt:lpstr>
      <vt:lpstr>Diapositiva 45</vt:lpstr>
      <vt:lpstr>Diapositiva 46</vt:lpstr>
      <vt:lpstr>Diapositiva 47</vt:lpstr>
      <vt:lpstr>Diapositiva 48</vt:lpstr>
      <vt:lpstr>Diapositiva 49</vt:lpstr>
      <vt:lpstr>Diapositiva 50</vt:lpstr>
      <vt:lpstr>APLICACIONS GRATUITAS ANDROID PARA ALUMNADO CON NEAE</vt:lpstr>
      <vt:lpstr>Diapositiva 52</vt:lpstr>
      <vt:lpstr>Diapositiva 53</vt:lpstr>
      <vt:lpstr>Diapositiva 54</vt:lpstr>
      <vt:lpstr>Diapositiva 55</vt:lpstr>
      <vt:lpstr>Diapositiva 56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WinSP3_VLK</cp:lastModifiedBy>
  <cp:revision>132</cp:revision>
  <dcterms:created xsi:type="dcterms:W3CDTF">2013-08-21T19:17:07Z</dcterms:created>
  <dcterms:modified xsi:type="dcterms:W3CDTF">2016-02-23T12:55:02Z</dcterms:modified>
</cp:coreProperties>
</file>