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304" r:id="rId2"/>
    <p:sldId id="364" r:id="rId3"/>
    <p:sldId id="363" r:id="rId4"/>
    <p:sldId id="365" r:id="rId5"/>
    <p:sldId id="366" r:id="rId6"/>
    <p:sldId id="367" r:id="rId7"/>
    <p:sldId id="368" r:id="rId8"/>
    <p:sldId id="369" r:id="rId9"/>
    <p:sldId id="305" r:id="rId10"/>
    <p:sldId id="371" r:id="rId11"/>
    <p:sldId id="310" r:id="rId12"/>
    <p:sldId id="373" r:id="rId13"/>
    <p:sldId id="374" r:id="rId14"/>
    <p:sldId id="375" r:id="rId15"/>
    <p:sldId id="376" r:id="rId16"/>
    <p:sldId id="311" r:id="rId17"/>
    <p:sldId id="271" r:id="rId18"/>
    <p:sldId id="381" r:id="rId19"/>
    <p:sldId id="386" r:id="rId20"/>
    <p:sldId id="383" r:id="rId21"/>
    <p:sldId id="399" r:id="rId22"/>
    <p:sldId id="384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70" r:id="rId35"/>
    <p:sldId id="398" r:id="rId36"/>
    <p:sldId id="405" r:id="rId37"/>
    <p:sldId id="406" r:id="rId38"/>
    <p:sldId id="408" r:id="rId39"/>
    <p:sldId id="400" r:id="rId40"/>
    <p:sldId id="401" r:id="rId41"/>
    <p:sldId id="403" r:id="rId42"/>
    <p:sldId id="404" r:id="rId43"/>
    <p:sldId id="409" r:id="rId44"/>
    <p:sldId id="372" r:id="rId45"/>
    <p:sldId id="290" r:id="rId46"/>
    <p:sldId id="423" r:id="rId47"/>
    <p:sldId id="424" r:id="rId48"/>
    <p:sldId id="281" r:id="rId49"/>
    <p:sldId id="257" r:id="rId50"/>
    <p:sldId id="426" r:id="rId51"/>
    <p:sldId id="427" r:id="rId52"/>
    <p:sldId id="428" r:id="rId53"/>
    <p:sldId id="429" r:id="rId54"/>
    <p:sldId id="288" r:id="rId55"/>
    <p:sldId id="430" r:id="rId56"/>
    <p:sldId id="431" r:id="rId57"/>
    <p:sldId id="273" r:id="rId58"/>
    <p:sldId id="350" r:id="rId59"/>
    <p:sldId id="432" r:id="rId60"/>
    <p:sldId id="433" r:id="rId61"/>
    <p:sldId id="422" r:id="rId62"/>
    <p:sldId id="411" r:id="rId63"/>
    <p:sldId id="412" r:id="rId64"/>
    <p:sldId id="413" r:id="rId65"/>
    <p:sldId id="434" r:id="rId66"/>
    <p:sldId id="436" r:id="rId67"/>
    <p:sldId id="437" r:id="rId68"/>
    <p:sldId id="328" r:id="rId69"/>
    <p:sldId id="415" r:id="rId70"/>
    <p:sldId id="435" r:id="rId71"/>
    <p:sldId id="355" r:id="rId72"/>
    <p:sldId id="438" r:id="rId73"/>
    <p:sldId id="306" r:id="rId74"/>
    <p:sldId id="439" r:id="rId75"/>
    <p:sldId id="277" r:id="rId76"/>
    <p:sldId id="307" r:id="rId77"/>
    <p:sldId id="440" r:id="rId78"/>
    <p:sldId id="449" r:id="rId79"/>
    <p:sldId id="448" r:id="rId80"/>
    <p:sldId id="442" r:id="rId81"/>
    <p:sldId id="443" r:id="rId82"/>
    <p:sldId id="444" r:id="rId83"/>
    <p:sldId id="445" r:id="rId84"/>
    <p:sldId id="446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7071E69-693B-4E33-8BF8-937C5B996725}" type="datetimeFigureOut">
              <a:rPr lang="es-ES" smtClean="0"/>
              <a:pPr/>
              <a:t>08/11/2015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D75D7C5-5F4F-4F8C-84B9-AF11133071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frm=1&amp;source=images&amp;cd=&amp;cad=rja&amp;uact=8&amp;docid=vbh2fyghD_LtFM&amp;tbnid=OvCLPxPk3oV9rM:&amp;ved=0CAUQjRw&amp;url=http://porunasonrisablog.blogspot.com/2012/10/las-tablas-de-multiplicar-hoy-en-clase.html&amp;ei=wWGcU5XSBKXv0gWEg4DoBg&amp;psig=AFQjCNFHeVNwpL5YUYGbj4mVZNzWvmKI6g&amp;ust=1402843820079703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prendiendo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2060848"/>
            <a:ext cx="8587680" cy="3024336"/>
          </a:xfrm>
        </p:spPr>
        <p:txBody>
          <a:bodyPr>
            <a:normAutofit/>
          </a:bodyPr>
          <a:lstStyle/>
          <a:p>
            <a:r>
              <a:rPr lang="es-ES" dirty="0" smtClean="0"/>
              <a:t>Un </a:t>
            </a:r>
            <a:r>
              <a:rPr lang="es-ES" dirty="0" err="1" smtClean="0"/>
              <a:t>camiño</a:t>
            </a:r>
            <a:r>
              <a:rPr lang="es-ES" dirty="0" smtClean="0"/>
              <a:t> que </a:t>
            </a:r>
            <a:r>
              <a:rPr lang="es-ES" dirty="0" err="1" smtClean="0"/>
              <a:t>hai</a:t>
            </a:r>
            <a:r>
              <a:rPr lang="es-ES" dirty="0" smtClean="0"/>
              <a:t> que seguir </a:t>
            </a:r>
            <a:r>
              <a:rPr lang="es-ES" dirty="0" err="1" smtClean="0"/>
              <a:t>nas</a:t>
            </a:r>
            <a:r>
              <a:rPr lang="es-ES" dirty="0" smtClean="0"/>
              <a:t> matemáticas. Do </a:t>
            </a:r>
            <a:r>
              <a:rPr lang="es-ES" dirty="0" err="1" smtClean="0"/>
              <a:t>exercicio</a:t>
            </a:r>
            <a:r>
              <a:rPr lang="es-ES" dirty="0" smtClean="0"/>
              <a:t> á </a:t>
            </a:r>
            <a:r>
              <a:rPr lang="es-ES" dirty="0" err="1" smtClean="0"/>
              <a:t>actividade</a:t>
            </a:r>
            <a:r>
              <a:rPr lang="es-ES" dirty="0" smtClean="0"/>
              <a:t> e da </a:t>
            </a:r>
            <a:r>
              <a:rPr lang="es-ES" dirty="0" err="1" smtClean="0"/>
              <a:t>actividade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proxecto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5445224"/>
            <a:ext cx="7854696" cy="720080"/>
          </a:xfrm>
        </p:spPr>
        <p:txBody>
          <a:bodyPr/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AS MATEMÁTICAS DENDE 1º A 3º DE E.P</a:t>
            </a: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3 Imagen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692696"/>
            <a:ext cx="2376264" cy="1685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rectángulo de esquina sencilla 6"/>
          <p:cNvSpPr/>
          <p:nvPr/>
        </p:nvSpPr>
        <p:spPr>
          <a:xfrm>
            <a:off x="1591020" y="453595"/>
            <a:ext cx="7257280" cy="551291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ESQUEMA TAREFA OU UDI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91020" y="1458481"/>
            <a:ext cx="72572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TAREFA: PRODUTO SOCIAL RELEVANTE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591020" y="2142362"/>
            <a:ext cx="1953883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1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364836" y="2142362"/>
            <a:ext cx="1814320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2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999089" y="2142362"/>
            <a:ext cx="1849211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3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6761" y="2198189"/>
            <a:ext cx="1290958" cy="83042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srgbClr val="0000FF"/>
                </a:solidFill>
              </a:rPr>
              <a:t>ESTÁNDARES</a:t>
            </a:r>
            <a:endParaRPr lang="es-ES" sz="1000" dirty="0">
              <a:solidFill>
                <a:srgbClr val="0000FF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6761" y="1458481"/>
            <a:ext cx="1290958" cy="418703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CC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5" name="Hexágono 14"/>
          <p:cNvSpPr/>
          <p:nvPr/>
        </p:nvSpPr>
        <p:spPr>
          <a:xfrm>
            <a:off x="1591020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6" name="Hexágono 15"/>
          <p:cNvSpPr/>
          <p:nvPr/>
        </p:nvSpPr>
        <p:spPr>
          <a:xfrm>
            <a:off x="3089578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7" name="Hexágono 16"/>
          <p:cNvSpPr/>
          <p:nvPr/>
        </p:nvSpPr>
        <p:spPr>
          <a:xfrm>
            <a:off x="4588136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8" name="Hexágono 17"/>
          <p:cNvSpPr/>
          <p:nvPr/>
        </p:nvSpPr>
        <p:spPr>
          <a:xfrm>
            <a:off x="6086695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9" name="Hexágono 18"/>
          <p:cNvSpPr/>
          <p:nvPr/>
        </p:nvSpPr>
        <p:spPr>
          <a:xfrm>
            <a:off x="7585254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76761" y="3642715"/>
            <a:ext cx="1290958" cy="879275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0000FF"/>
                </a:solidFill>
              </a:rPr>
              <a:t>CONTIDOS</a:t>
            </a:r>
            <a:endParaRPr lang="es-ES" sz="900" b="1" dirty="0">
              <a:solidFill>
                <a:srgbClr val="0000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130461" y="5163999"/>
            <a:ext cx="73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CADA UNHA DAS ACTIVIDADES HABERÁ QUE ASIGNARLLE OS SEUS CORRESPONDENTES EXERCICIOS…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7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METODOLOXÍA</a:t>
            </a:r>
            <a:endParaRPr lang="es-ES" dirty="0"/>
          </a:p>
        </p:txBody>
      </p:sp>
      <p:pic>
        <p:nvPicPr>
          <p:cNvPr id="1026" name="Picture 2" descr="F:\valdoviño 15-16\fotos\1º trimestre\20150922_1516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609600" y="2382941"/>
            <a:ext cx="3886200" cy="2984293"/>
          </a:xfrm>
          <a:prstGeom prst="rect">
            <a:avLst/>
          </a:prstGeom>
          <a:noFill/>
        </p:spPr>
      </p:pic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smtClean="0"/>
              <a:t>En </a:t>
            </a:r>
            <a:r>
              <a:rPr lang="es-ES" dirty="0" err="1" smtClean="0"/>
              <a:t>Atios</a:t>
            </a:r>
            <a:r>
              <a:rPr lang="es-ES" dirty="0" smtClean="0"/>
              <a:t> estamos convencidos de que </a:t>
            </a:r>
            <a:r>
              <a:rPr lang="es-ES" dirty="0" err="1" smtClean="0"/>
              <a:t>unha</a:t>
            </a:r>
            <a:r>
              <a:rPr lang="es-ES" dirty="0" smtClean="0"/>
              <a:t> aula organizada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xeito</a:t>
            </a:r>
            <a:r>
              <a:rPr lang="es-ES" dirty="0" smtClean="0"/>
              <a:t> similar </a:t>
            </a:r>
            <a:r>
              <a:rPr lang="es-ES" dirty="0" err="1" smtClean="0"/>
              <a:t>ás</a:t>
            </a:r>
            <a:r>
              <a:rPr lang="es-ES" dirty="0" smtClean="0"/>
              <a:t> aulas de educación infantil é fundamental para que a transición infantil e </a:t>
            </a:r>
            <a:r>
              <a:rPr lang="es-ES" dirty="0" err="1" smtClean="0"/>
              <a:t>primeiro</a:t>
            </a:r>
            <a:r>
              <a:rPr lang="es-ES" dirty="0" smtClean="0"/>
              <a:t> </a:t>
            </a:r>
            <a:r>
              <a:rPr lang="es-ES" dirty="0" err="1" smtClean="0"/>
              <a:t>sexa</a:t>
            </a:r>
            <a:r>
              <a:rPr lang="es-ES" dirty="0" smtClean="0"/>
              <a:t> menos traumática.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METODOLOXÍA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err="1" smtClean="0"/>
              <a:t>Nesta</a:t>
            </a:r>
            <a:r>
              <a:rPr lang="es-ES" dirty="0" smtClean="0"/>
              <a:t> organización os </a:t>
            </a:r>
            <a:r>
              <a:rPr lang="es-ES" dirty="0" err="1" smtClean="0"/>
              <a:t>recantos</a:t>
            </a:r>
            <a:r>
              <a:rPr lang="es-ES" dirty="0" smtClean="0"/>
              <a:t> </a:t>
            </a:r>
            <a:r>
              <a:rPr lang="es-ES" dirty="0" err="1" smtClean="0"/>
              <a:t>xogan</a:t>
            </a:r>
            <a:r>
              <a:rPr lang="es-ES" dirty="0" smtClean="0"/>
              <a:t> un papel fundamental. </a:t>
            </a:r>
            <a:endParaRPr lang="es-ES" dirty="0"/>
          </a:p>
        </p:txBody>
      </p:sp>
      <p:pic>
        <p:nvPicPr>
          <p:cNvPr id="1026" name="Picture 2" descr="F:\NEBOA\[NTFS]\escola\valdov.13-14\fotos\aula\20140401_1124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3648405" cy="2736304"/>
          </a:xfrm>
          <a:prstGeom prst="rect">
            <a:avLst/>
          </a:prstGeom>
          <a:noFill/>
        </p:spPr>
      </p:pic>
      <p:pic>
        <p:nvPicPr>
          <p:cNvPr id="1027" name="Picture 3" descr="F:\NEBOA\[NTFS]\escola\valdov.13-14\fotos\aula\20140401_112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3682208" cy="2761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METODOLOXÍA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Entre os posibles </a:t>
            </a:r>
            <a:r>
              <a:rPr lang="es-ES" dirty="0" err="1" smtClean="0"/>
              <a:t>recantos</a:t>
            </a:r>
            <a:r>
              <a:rPr lang="es-ES" dirty="0" smtClean="0"/>
              <a:t> da aula podemos </a:t>
            </a:r>
            <a:r>
              <a:rPr lang="es-ES" dirty="0" err="1" smtClean="0"/>
              <a:t>adicar</a:t>
            </a:r>
            <a:r>
              <a:rPr lang="es-ES" dirty="0" smtClean="0"/>
              <a:t> un espacio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recanto</a:t>
            </a:r>
            <a:r>
              <a:rPr lang="es-ES" dirty="0" smtClean="0"/>
              <a:t> de matemáticas e </a:t>
            </a:r>
            <a:r>
              <a:rPr lang="es-ES" dirty="0" err="1" smtClean="0"/>
              <a:t>dispoñer</a:t>
            </a:r>
            <a:r>
              <a:rPr lang="es-ES" dirty="0" smtClean="0"/>
              <a:t> </a:t>
            </a:r>
            <a:r>
              <a:rPr lang="es-ES" dirty="0" err="1" smtClean="0"/>
              <a:t>nel</a:t>
            </a:r>
            <a:r>
              <a:rPr lang="es-ES" dirty="0" smtClean="0"/>
              <a:t> </a:t>
            </a:r>
            <a:r>
              <a:rPr lang="es-ES" dirty="0" err="1" smtClean="0"/>
              <a:t>xogos</a:t>
            </a:r>
            <a:r>
              <a:rPr lang="es-ES" dirty="0" smtClean="0"/>
              <a:t> e </a:t>
            </a:r>
            <a:r>
              <a:rPr lang="es-ES" dirty="0" err="1" smtClean="0"/>
              <a:t>materiais</a:t>
            </a:r>
            <a:r>
              <a:rPr lang="es-ES" dirty="0" smtClean="0"/>
              <a:t> relacionados </a:t>
            </a:r>
            <a:r>
              <a:rPr lang="es-ES" dirty="0" err="1" smtClean="0"/>
              <a:t>cos</a:t>
            </a:r>
            <a:r>
              <a:rPr lang="es-ES" dirty="0" smtClean="0"/>
              <a:t> temas que se </a:t>
            </a:r>
            <a:r>
              <a:rPr lang="es-ES" dirty="0" err="1" smtClean="0"/>
              <a:t>estean</a:t>
            </a:r>
            <a:r>
              <a:rPr lang="es-ES" dirty="0" smtClean="0"/>
              <a:t> a </a:t>
            </a:r>
            <a:r>
              <a:rPr lang="es-ES" dirty="0" err="1" smtClean="0"/>
              <a:t>traballar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err="1" smtClean="0"/>
              <a:t>Materiais</a:t>
            </a:r>
            <a:r>
              <a:rPr lang="es-ES" dirty="0" smtClean="0"/>
              <a:t> de numeración</a:t>
            </a:r>
          </a:p>
          <a:p>
            <a:endParaRPr lang="es-ES" dirty="0"/>
          </a:p>
        </p:txBody>
      </p:sp>
      <p:pic>
        <p:nvPicPr>
          <p:cNvPr id="7" name="Picture 2" descr="C:\Users\hp\Desktop\materiais recantos\20140408_103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78092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METODOLOXÍA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Materiais</a:t>
            </a:r>
            <a:r>
              <a:rPr lang="es-ES" dirty="0" smtClean="0"/>
              <a:t> de sumas e restas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Picture 2" descr="C:\Users\hp\Desktop\materiais recantos\20140408_103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2921927" cy="2191445"/>
          </a:xfrm>
          <a:prstGeom prst="rect">
            <a:avLst/>
          </a:prstGeom>
          <a:noFill/>
        </p:spPr>
      </p:pic>
      <p:pic>
        <p:nvPicPr>
          <p:cNvPr id="8" name="Picture 3" descr="C:\Users\hp\Desktop\materiais recantos\20140408_144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653136"/>
            <a:ext cx="2633895" cy="1975421"/>
          </a:xfrm>
          <a:prstGeom prst="rect">
            <a:avLst/>
          </a:prstGeom>
          <a:noFill/>
        </p:spPr>
      </p:pic>
      <p:pic>
        <p:nvPicPr>
          <p:cNvPr id="2052" name="Picture 4" descr="G:\fotos 15-16\20151006_18495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76872"/>
            <a:ext cx="3456383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 DE PRIMARIA: METODOLOXÍA</a:t>
            </a:r>
            <a:endParaRPr lang="es-ES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segundo o tema:</a:t>
            </a:r>
          </a:p>
          <a:p>
            <a:endParaRPr lang="es-ES" dirty="0"/>
          </a:p>
        </p:txBody>
      </p:sp>
      <p:pic>
        <p:nvPicPr>
          <p:cNvPr id="13" name="Picture 2" descr="C:\Users\hp\Desktop\materiais recantos\20140408_103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04864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METODOLOXÍA</a:t>
            </a:r>
            <a:endParaRPr lang="es-ES" dirty="0"/>
          </a:p>
        </p:txBody>
      </p:sp>
      <p:pic>
        <p:nvPicPr>
          <p:cNvPr id="2050" name="Picture 2" descr="F:\valdoviño 15-16\fotos\1º trimestre\20150922_1516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609600" y="2468777"/>
            <a:ext cx="3886200" cy="2812621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A conservación das rutinas </a:t>
            </a:r>
            <a:r>
              <a:rPr lang="es-ES" dirty="0" err="1" smtClean="0"/>
              <a:t>habituais</a:t>
            </a:r>
            <a:r>
              <a:rPr lang="es-ES" dirty="0" smtClean="0"/>
              <a:t> en infantil </a:t>
            </a:r>
            <a:r>
              <a:rPr lang="es-ES" dirty="0" err="1" smtClean="0"/>
              <a:t>tamén</a:t>
            </a:r>
            <a:r>
              <a:rPr lang="es-ES" dirty="0" smtClean="0"/>
              <a:t> son importantes en </a:t>
            </a:r>
            <a:r>
              <a:rPr lang="es-ES" dirty="0" err="1" smtClean="0"/>
              <a:t>primeiro</a:t>
            </a:r>
            <a:r>
              <a:rPr lang="es-ES" dirty="0" smtClean="0"/>
              <a:t> e permiten </a:t>
            </a:r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matemáticos como o calendario, a numeración, </a:t>
            </a:r>
            <a:r>
              <a:rPr lang="es-ES" dirty="0" err="1" smtClean="0"/>
              <a:t>facer</a:t>
            </a:r>
            <a:r>
              <a:rPr lang="es-ES" dirty="0" smtClean="0"/>
              <a:t> restas </a:t>
            </a:r>
            <a:r>
              <a:rPr lang="es-ES" dirty="0" err="1" smtClean="0"/>
              <a:t>ao</a:t>
            </a:r>
            <a:r>
              <a:rPr lang="es-ES" dirty="0" smtClean="0"/>
              <a:t> pasar lista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nenos</a:t>
            </a:r>
            <a:r>
              <a:rPr lang="es-ES" dirty="0" smtClean="0"/>
              <a:t> que faltan, </a:t>
            </a:r>
            <a:r>
              <a:rPr lang="es-ES" dirty="0" err="1" smtClean="0"/>
              <a:t>construír</a:t>
            </a:r>
            <a:r>
              <a:rPr lang="es-ES" dirty="0" smtClean="0"/>
              <a:t> </a:t>
            </a:r>
            <a:r>
              <a:rPr lang="es-ES" dirty="0" err="1" smtClean="0"/>
              <a:t>táboas</a:t>
            </a:r>
            <a:r>
              <a:rPr lang="es-ES" dirty="0" smtClean="0"/>
              <a:t> </a:t>
            </a:r>
            <a:r>
              <a:rPr lang="es-ES" dirty="0" err="1" smtClean="0"/>
              <a:t>sinxelas</a:t>
            </a:r>
            <a:r>
              <a:rPr lang="es-ES" dirty="0" smtClean="0"/>
              <a:t> sobre o tempo, ...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manipultativos</a:t>
            </a: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a numeración </a:t>
            </a:r>
            <a:r>
              <a:rPr lang="es-ES" dirty="0" err="1" smtClean="0"/>
              <a:t>máis</a:t>
            </a:r>
            <a:r>
              <a:rPr lang="es-ES" dirty="0" smtClean="0"/>
              <a:t> básica:</a:t>
            </a:r>
            <a:endParaRPr lang="es-ES" dirty="0"/>
          </a:p>
        </p:txBody>
      </p:sp>
      <p:pic>
        <p:nvPicPr>
          <p:cNvPr id="14338" name="Picture 2" descr="F:\valdoviño 15-16\matemáticas\curso matemáticas\fotos mate\actividade manipulativa.numer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3810000" cy="2305050"/>
          </a:xfrm>
          <a:prstGeom prst="rect">
            <a:avLst/>
          </a:prstGeom>
          <a:noFill/>
        </p:spPr>
      </p:pic>
      <p:pic>
        <p:nvPicPr>
          <p:cNvPr id="7" name="Picture 2" descr="F:\valdoviño 15-16\matemáticas\curso matemáticas\fotos mate\actividade manipulativa.numeracion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365104"/>
            <a:ext cx="3384376" cy="2252725"/>
          </a:xfrm>
          <a:prstGeom prst="rect">
            <a:avLst/>
          </a:prstGeom>
          <a:noFill/>
        </p:spPr>
      </p:pic>
      <p:pic>
        <p:nvPicPr>
          <p:cNvPr id="8" name="Picture 2" descr="F:\valdoviño 15-16\matemáticas\curso matemáticas\fotos mate\+suma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 flipV="1">
            <a:off x="5076056" y="2636912"/>
            <a:ext cx="3460191" cy="194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para </a:t>
            </a:r>
            <a:r>
              <a:rPr lang="es-ES" dirty="0" err="1" smtClean="0"/>
              <a:t>traballar</a:t>
            </a:r>
            <a:r>
              <a:rPr lang="es-ES" dirty="0" smtClean="0"/>
              <a:t> as series:</a:t>
            </a:r>
            <a:endParaRPr lang="es-ES" dirty="0"/>
          </a:p>
        </p:txBody>
      </p:sp>
      <p:pic>
        <p:nvPicPr>
          <p:cNvPr id="8" name="Picture 2" descr="F:\NEBOA\[NTFS]\escola\valdov.13-14\fotos\clase matematicas\CIMG099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2996952"/>
            <a:ext cx="3474715" cy="2606036"/>
          </a:xfrm>
          <a:prstGeom prst="rect">
            <a:avLst/>
          </a:prstGeom>
          <a:noFill/>
        </p:spPr>
      </p:pic>
      <p:pic>
        <p:nvPicPr>
          <p:cNvPr id="9" name="Picture 2" descr="F:\valdoviño 15-16\matemáticas\curso matemáticas\fotos mate\recta numerica.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2996951"/>
            <a:ext cx="3600400" cy="2657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para </a:t>
            </a:r>
            <a:r>
              <a:rPr lang="es-ES" dirty="0" err="1" smtClean="0"/>
              <a:t>traballar</a:t>
            </a:r>
            <a:r>
              <a:rPr lang="es-ES" dirty="0" smtClean="0"/>
              <a:t> as series:</a:t>
            </a: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9000"/>
            <a:ext cx="4464496" cy="306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ANTES DE EMPEZAR… 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Contarvos</a:t>
            </a:r>
            <a:r>
              <a:rPr lang="es-ES" dirty="0" smtClean="0"/>
              <a:t> que a </a:t>
            </a:r>
            <a:r>
              <a:rPr lang="es-ES" dirty="0" err="1" smtClean="0"/>
              <a:t>mestra</a:t>
            </a:r>
            <a:r>
              <a:rPr lang="es-ES" dirty="0" smtClean="0"/>
              <a:t> que son </a:t>
            </a:r>
            <a:r>
              <a:rPr lang="es-ES" dirty="0" err="1" smtClean="0"/>
              <a:t>hoxe</a:t>
            </a:r>
            <a:r>
              <a:rPr lang="es-ES" dirty="0" smtClean="0"/>
              <a:t> é o resultado de </a:t>
            </a:r>
            <a:r>
              <a:rPr lang="es-ES" dirty="0" err="1" smtClean="0"/>
              <a:t>moitos</a:t>
            </a:r>
            <a:r>
              <a:rPr lang="es-ES" dirty="0" smtClean="0"/>
              <a:t> anos </a:t>
            </a:r>
            <a:r>
              <a:rPr lang="es-ES" dirty="0" err="1" smtClean="0"/>
              <a:t>traballando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con alumnado </a:t>
            </a:r>
            <a:r>
              <a:rPr lang="es-ES" dirty="0" err="1" smtClean="0"/>
              <a:t>xitano</a:t>
            </a:r>
            <a:r>
              <a:rPr lang="es-ES" dirty="0" smtClean="0"/>
              <a:t>, </a:t>
            </a:r>
            <a:r>
              <a:rPr lang="es-ES" dirty="0" err="1" smtClean="0"/>
              <a:t>despois</a:t>
            </a:r>
            <a:r>
              <a:rPr lang="es-ES" dirty="0" smtClean="0"/>
              <a:t> con adultos, </a:t>
            </a:r>
            <a:r>
              <a:rPr lang="es-ES" dirty="0" err="1" smtClean="0"/>
              <a:t>máis</a:t>
            </a:r>
            <a:r>
              <a:rPr lang="es-ES" dirty="0" smtClean="0"/>
              <a:t> tarde con alumnos con </a:t>
            </a:r>
            <a:r>
              <a:rPr lang="es-ES" dirty="0" err="1" smtClean="0"/>
              <a:t>n.e.a.e</a:t>
            </a:r>
            <a:r>
              <a:rPr lang="es-ES" dirty="0" smtClean="0"/>
              <a:t>  e </a:t>
            </a:r>
            <a:r>
              <a:rPr lang="es-ES" dirty="0" err="1" smtClean="0"/>
              <a:t>tamén</a:t>
            </a:r>
            <a:r>
              <a:rPr lang="es-ES" dirty="0" smtClean="0"/>
              <a:t> como monitora de tempo libre</a:t>
            </a:r>
            <a:endParaRPr lang="es-ES" dirty="0"/>
          </a:p>
        </p:txBody>
      </p:sp>
      <p:pic>
        <p:nvPicPr>
          <p:cNvPr id="32770" name="Picture 2" descr="F:\valdoviño 14-15\fotos\2º trimestre\CIMG2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573016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para </a:t>
            </a:r>
            <a:r>
              <a:rPr lang="es-ES" dirty="0" err="1" smtClean="0"/>
              <a:t>traballar</a:t>
            </a:r>
            <a:r>
              <a:rPr lang="es-ES" dirty="0" smtClean="0"/>
              <a:t> as series:</a:t>
            </a:r>
            <a:endParaRPr lang="es-ES" dirty="0"/>
          </a:p>
        </p:txBody>
      </p:sp>
      <p:pic>
        <p:nvPicPr>
          <p:cNvPr id="11" name="3 Marcador de contenido" descr="http://aprendiendomatematicas.com/wp-content/uploads/2014/04/recta-numerica-con-pinza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2636912"/>
            <a:ext cx="53285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para </a:t>
            </a:r>
            <a:r>
              <a:rPr lang="es-ES" dirty="0" err="1" smtClean="0"/>
              <a:t>traballar</a:t>
            </a:r>
            <a:r>
              <a:rPr lang="es-ES" dirty="0" smtClean="0"/>
              <a:t> as series: o panel numérico</a:t>
            </a:r>
            <a:endParaRPr lang="es-ES" dirty="0"/>
          </a:p>
        </p:txBody>
      </p:sp>
      <p:pic>
        <p:nvPicPr>
          <p:cNvPr id="7" name="3 Marcador de contenido" descr="http://www.actiludis.com/wp-content/uploads/2013/02/la-foto-1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2564904"/>
            <a:ext cx="2782213" cy="39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valdoviño 15-16\matemáticas\curso matemáticas\fotos mate\numeros-tapon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95937" y="2636912"/>
            <a:ext cx="468865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Exemplos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manipultativos</a:t>
            </a:r>
            <a:r>
              <a:rPr lang="es-ES" dirty="0" smtClean="0"/>
              <a:t> e </a:t>
            </a:r>
            <a:r>
              <a:rPr lang="es-ES" dirty="0" err="1" smtClean="0"/>
              <a:t>xogos</a:t>
            </a: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as series:</a:t>
            </a:r>
            <a:endParaRPr lang="es-ES" dirty="0"/>
          </a:p>
        </p:txBody>
      </p:sp>
      <p:pic>
        <p:nvPicPr>
          <p:cNvPr id="8" name="Picture 2" descr="F:\valdoviño 15-16\matemáticas\curso matemáticas\fotos mate\serie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2996952"/>
            <a:ext cx="3588169" cy="2808312"/>
          </a:xfrm>
          <a:prstGeom prst="rect">
            <a:avLst/>
          </a:prstGeom>
          <a:noFill/>
        </p:spPr>
      </p:pic>
      <p:pic>
        <p:nvPicPr>
          <p:cNvPr id="9" name="Picture 2" descr="F:\valdoviño 14-15\fotos\seleccion fotos 1º trimestre\20140925_1040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3" y="3068960"/>
            <a:ext cx="3550753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a descomposición podemos </a:t>
            </a:r>
            <a:r>
              <a:rPr lang="es-ES" dirty="0" err="1" smtClean="0"/>
              <a:t>empregar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 os ábacos </a:t>
            </a:r>
            <a:r>
              <a:rPr lang="es-ES" dirty="0" err="1" smtClean="0"/>
              <a:t>ou</a:t>
            </a:r>
            <a:r>
              <a:rPr lang="es-ES" dirty="0" smtClean="0"/>
              <a:t> as regletas:</a:t>
            </a:r>
            <a:endParaRPr lang="es-ES" dirty="0"/>
          </a:p>
        </p:txBody>
      </p:sp>
      <p:pic>
        <p:nvPicPr>
          <p:cNvPr id="7" name="Picture 2" descr="F:\valdoviño 14-15\fotos\seleccion fotos 1º trimestre\CIMG179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3068959"/>
            <a:ext cx="3384376" cy="253945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3068960"/>
            <a:ext cx="3741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valdoviño 15-16\matemáticas\curso matemáticas\fotos mate\abaco, ..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64088" y="4653136"/>
            <a:ext cx="3588169" cy="2018928"/>
          </a:xfrm>
          <a:prstGeom prst="rect">
            <a:avLst/>
          </a:prstGeom>
          <a:noFill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as </a:t>
            </a:r>
            <a:r>
              <a:rPr lang="es-ES" dirty="0" err="1" smtClean="0"/>
              <a:t>tarxetas</a:t>
            </a:r>
            <a:r>
              <a:rPr lang="es-ES" dirty="0" smtClean="0"/>
              <a:t> Montessori </a:t>
            </a:r>
            <a:r>
              <a:rPr lang="es-ES" dirty="0" err="1" smtClean="0"/>
              <a:t>ou</a:t>
            </a:r>
            <a:r>
              <a:rPr lang="es-ES" dirty="0" smtClean="0"/>
              <a:t> os  </a:t>
            </a:r>
            <a:r>
              <a:rPr lang="es-ES" dirty="0" err="1" smtClean="0"/>
              <a:t>materiais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  </a:t>
            </a:r>
            <a:r>
              <a:rPr lang="es-ES" dirty="0" err="1" smtClean="0"/>
              <a:t>multibase</a:t>
            </a:r>
            <a:r>
              <a:rPr lang="es-ES" dirty="0" smtClean="0"/>
              <a:t>: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pic>
        <p:nvPicPr>
          <p:cNvPr id="8" name="Picture 2" descr="F:\valdoviño 15-16\matemáticas\numeros-montessori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3" y="2636913"/>
            <a:ext cx="3096343" cy="2142438"/>
          </a:xfrm>
          <a:prstGeom prst="rect">
            <a:avLst/>
          </a:prstGeom>
          <a:noFill/>
        </p:spPr>
      </p:pic>
      <p:pic>
        <p:nvPicPr>
          <p:cNvPr id="9" name="Picture 2" descr="F:\valdoviño 15-16\matemáticas\numeros-montessori2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1640" y="4437112"/>
            <a:ext cx="3230048" cy="223495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4048" y="2564904"/>
            <a:ext cx="2664296" cy="262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  </a:t>
            </a:r>
            <a:r>
              <a:rPr lang="es-ES" dirty="0" err="1" smtClean="0"/>
              <a:t>Tamén</a:t>
            </a:r>
            <a:r>
              <a:rPr lang="es-ES" dirty="0" smtClean="0"/>
              <a:t> podemos </a:t>
            </a:r>
            <a:r>
              <a:rPr lang="es-ES" dirty="0" err="1" smtClean="0"/>
              <a:t>empregar</a:t>
            </a:r>
            <a:r>
              <a:rPr lang="es-ES" dirty="0" smtClean="0"/>
              <a:t> </a:t>
            </a:r>
            <a:r>
              <a:rPr lang="es-ES" dirty="0" err="1" smtClean="0"/>
              <a:t>montóns</a:t>
            </a:r>
            <a:r>
              <a:rPr lang="es-ES" dirty="0" smtClean="0"/>
              <a:t> de palillos agrupados de 10 en 10:</a:t>
            </a:r>
          </a:p>
          <a:p>
            <a:pPr>
              <a:buNone/>
            </a:pPr>
            <a:endParaRPr lang="es-ES" dirty="0" smtClean="0"/>
          </a:p>
        </p:txBody>
      </p:sp>
      <p:pic>
        <p:nvPicPr>
          <p:cNvPr id="10" name="Picture 2" descr="F:\valdoviño 15-16\matemáticas\curso matemáticas\fotos mate\palillo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95936" y="2564904"/>
            <a:ext cx="4863136" cy="374441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36912"/>
            <a:ext cx="2889374" cy="203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http://2.bp.blogspot.com/-je_fp26L5-w/T1_EXr2a6sI/AAAAAAAAAM0/DOdKNgmtMwY/s200/Numero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653136"/>
            <a:ext cx="13430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Para iniciar o </a:t>
            </a:r>
            <a:r>
              <a:rPr lang="es-ES" dirty="0" err="1" smtClean="0"/>
              <a:t>traballo</a:t>
            </a:r>
            <a:r>
              <a:rPr lang="es-ES" dirty="0" smtClean="0"/>
              <a:t> coas </a:t>
            </a:r>
            <a:r>
              <a:rPr lang="es-ES" dirty="0" err="1" smtClean="0"/>
              <a:t>operacións</a:t>
            </a:r>
            <a:r>
              <a:rPr lang="es-ES" dirty="0" smtClean="0"/>
              <a:t> de suma e resta, parécenos fundamental </a:t>
            </a:r>
            <a:r>
              <a:rPr lang="es-ES" dirty="0" err="1" smtClean="0"/>
              <a:t>traballar</a:t>
            </a:r>
            <a:r>
              <a:rPr lang="es-ES" dirty="0" smtClean="0"/>
              <a:t> coa recta numérica </a:t>
            </a:r>
            <a:r>
              <a:rPr lang="es-ES" dirty="0" err="1" smtClean="0"/>
              <a:t>na</a:t>
            </a:r>
            <a:r>
              <a:rPr lang="es-ES" dirty="0" smtClean="0"/>
              <a:t> que nos movemos para </a:t>
            </a:r>
            <a:r>
              <a:rPr lang="es-ES" dirty="0" err="1" smtClean="0"/>
              <a:t>adiante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para atrás. </a:t>
            </a:r>
          </a:p>
          <a:p>
            <a:endParaRPr lang="es-ES" dirty="0"/>
          </a:p>
        </p:txBody>
      </p:sp>
      <p:pic>
        <p:nvPicPr>
          <p:cNvPr id="5" name="Picture 2" descr="F:\NEBOA\[NTFS]\escola\valdov.13-14\fotos\clase matematicas\CIMG099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3645024"/>
            <a:ext cx="3474715" cy="2606036"/>
          </a:xfrm>
          <a:prstGeom prst="rect">
            <a:avLst/>
          </a:prstGeom>
          <a:noFill/>
        </p:spPr>
      </p:pic>
      <p:pic>
        <p:nvPicPr>
          <p:cNvPr id="6" name="Picture 2" descr="F:\valdoviño 15-16\matemáticas\curso matemáticas\fotos mate\recta numerica.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2996951"/>
            <a:ext cx="3600400" cy="2657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 manipulación </a:t>
            </a:r>
            <a:r>
              <a:rPr lang="es-ES" dirty="0" err="1" smtClean="0"/>
              <a:t>nas</a:t>
            </a:r>
            <a:r>
              <a:rPr lang="es-ES" dirty="0" smtClean="0"/>
              <a:t> </a:t>
            </a:r>
            <a:r>
              <a:rPr lang="es-ES" dirty="0" err="1" smtClean="0"/>
              <a:t>primeiras</a:t>
            </a:r>
            <a:r>
              <a:rPr lang="es-ES" dirty="0" smtClean="0"/>
              <a:t> sumas e restas </a:t>
            </a:r>
            <a:r>
              <a:rPr lang="es-ES" dirty="0" err="1" smtClean="0"/>
              <a:t>tamén</a:t>
            </a:r>
            <a:r>
              <a:rPr lang="es-ES" dirty="0" smtClean="0"/>
              <a:t> pode ser de gran </a:t>
            </a:r>
            <a:r>
              <a:rPr lang="es-ES" dirty="0" err="1" smtClean="0"/>
              <a:t>axuda</a:t>
            </a:r>
            <a:r>
              <a:rPr lang="es-ES" dirty="0" smtClean="0"/>
              <a:t>: </a:t>
            </a:r>
          </a:p>
          <a:p>
            <a:endParaRPr lang="es-ES" dirty="0"/>
          </a:p>
        </p:txBody>
      </p:sp>
      <p:pic>
        <p:nvPicPr>
          <p:cNvPr id="7" name="Picture 2" descr="F:\valdoviño 15-16\matemáticas\curso matemáticas\fotos mate\sumatró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1426512" y="2686055"/>
            <a:ext cx="3122622" cy="3456385"/>
          </a:xfrm>
          <a:prstGeom prst="rect">
            <a:avLst/>
          </a:prstGeom>
          <a:noFill/>
        </p:spPr>
      </p:pic>
      <p:pic>
        <p:nvPicPr>
          <p:cNvPr id="8" name="3 Marcador de contenido" descr="http://actividadesinfantil.com/wp-content/uploads/2013/07/caja-sumas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8064" y="2852936"/>
            <a:ext cx="33055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Calquera</a:t>
            </a:r>
            <a:r>
              <a:rPr lang="es-ES" dirty="0" smtClean="0"/>
              <a:t> </a:t>
            </a:r>
            <a:r>
              <a:rPr lang="es-ES" dirty="0" err="1" smtClean="0"/>
              <a:t>xogo</a:t>
            </a:r>
            <a:r>
              <a:rPr lang="es-ES" dirty="0" smtClean="0"/>
              <a:t> que permita practicar o cálculo mental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introdución</a:t>
            </a:r>
            <a:r>
              <a:rPr lang="es-ES" dirty="0" smtClean="0"/>
              <a:t> da suma contribuirá notablemente: </a:t>
            </a:r>
          </a:p>
          <a:p>
            <a:endParaRPr lang="es-ES" dirty="0"/>
          </a:p>
        </p:txBody>
      </p:sp>
      <p:pic>
        <p:nvPicPr>
          <p:cNvPr id="6" name="Picture 2" descr="F:\valdoviño 15-16\matemáticas\curso matemáticas\fotos mate\actividade manioulativa.sumas..tapon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3284984"/>
            <a:ext cx="2148092" cy="3218803"/>
          </a:xfrm>
          <a:prstGeom prst="rect">
            <a:avLst/>
          </a:prstGeom>
          <a:noFill/>
        </p:spPr>
      </p:pic>
      <p:pic>
        <p:nvPicPr>
          <p:cNvPr id="10" name="Picture 2" descr="F:\valdoviño 15-16\matemáticas\curso matemáticas\fotos mate\suma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35896" y="2852936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Tamén</a:t>
            </a:r>
            <a:r>
              <a:rPr lang="es-ES" dirty="0" smtClean="0"/>
              <a:t> coa resta: </a:t>
            </a:r>
          </a:p>
          <a:p>
            <a:endParaRPr lang="es-ES" dirty="0"/>
          </a:p>
        </p:txBody>
      </p:sp>
      <p:pic>
        <p:nvPicPr>
          <p:cNvPr id="9" name="Picture 2" descr="F:\valdoviño 15-16\matemáticas\curso matemáticas\fotos mate\restas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5058466" y="2510486"/>
            <a:ext cx="4607181" cy="3131841"/>
          </a:xfrm>
          <a:prstGeom prst="rect">
            <a:avLst/>
          </a:prstGeom>
          <a:noFill/>
        </p:spPr>
      </p:pic>
      <p:pic>
        <p:nvPicPr>
          <p:cNvPr id="7" name="Picture 2" descr="F:\valdoviño 15-16\matemáticas\curso matemáticas\fotos mate\actividade manipulativa.re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92896"/>
            <a:ext cx="4906015" cy="2569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EMPEZAR …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Contarvos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que o </a:t>
            </a:r>
            <a:r>
              <a:rPr lang="es-ES" dirty="0" err="1" smtClean="0"/>
              <a:t>xeito</a:t>
            </a:r>
            <a:r>
              <a:rPr lang="es-ES" dirty="0" smtClean="0"/>
              <a:t> de </a:t>
            </a:r>
            <a:r>
              <a:rPr lang="es-ES" dirty="0" err="1" smtClean="0"/>
              <a:t>traballar</a:t>
            </a:r>
            <a:r>
              <a:rPr lang="es-ES" dirty="0" smtClean="0"/>
              <a:t> que vos </a:t>
            </a:r>
            <a:r>
              <a:rPr lang="es-ES" dirty="0" err="1" smtClean="0"/>
              <a:t>traio</a:t>
            </a:r>
            <a:r>
              <a:rPr lang="es-ES" dirty="0" smtClean="0"/>
              <a:t> </a:t>
            </a:r>
            <a:r>
              <a:rPr lang="es-ES" dirty="0" err="1" smtClean="0"/>
              <a:t>hoxe</a:t>
            </a:r>
            <a:r>
              <a:rPr lang="es-ES" dirty="0" smtClean="0"/>
              <a:t> aquí está completamente influenciado por un </a:t>
            </a:r>
            <a:r>
              <a:rPr lang="es-ES" dirty="0" err="1" smtClean="0"/>
              <a:t>xeito</a:t>
            </a:r>
            <a:r>
              <a:rPr lang="es-ES" dirty="0" smtClean="0"/>
              <a:t> de </a:t>
            </a:r>
            <a:r>
              <a:rPr lang="es-ES" dirty="0" err="1" smtClean="0"/>
              <a:t>traballar</a:t>
            </a:r>
            <a:r>
              <a:rPr lang="es-ES" dirty="0" smtClean="0"/>
              <a:t> diferente, o que </a:t>
            </a:r>
            <a:r>
              <a:rPr lang="es-ES" dirty="0" err="1" smtClean="0"/>
              <a:t>coñecín</a:t>
            </a:r>
            <a:r>
              <a:rPr lang="es-ES" dirty="0" smtClean="0"/>
              <a:t> cando </a:t>
            </a:r>
            <a:r>
              <a:rPr lang="es-ES" dirty="0" err="1" smtClean="0"/>
              <a:t>cheguei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CPI de </a:t>
            </a:r>
            <a:r>
              <a:rPr lang="es-ES" dirty="0" err="1" smtClean="0"/>
              <a:t>Atios</a:t>
            </a:r>
            <a:r>
              <a:rPr lang="es-ES" dirty="0" smtClean="0"/>
              <a:t> e o que me </a:t>
            </a:r>
            <a:r>
              <a:rPr lang="es-ES" dirty="0" err="1" smtClean="0"/>
              <a:t>ensinaron</a:t>
            </a:r>
            <a:r>
              <a:rPr lang="es-ES" dirty="0" smtClean="0"/>
              <a:t> a ver os </a:t>
            </a:r>
            <a:r>
              <a:rPr lang="es-ES" dirty="0" err="1" smtClean="0"/>
              <a:t>meus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 de centro</a:t>
            </a:r>
            <a:endParaRPr lang="es-ES" dirty="0"/>
          </a:p>
        </p:txBody>
      </p:sp>
      <p:pic>
        <p:nvPicPr>
          <p:cNvPr id="7" name="Imagen 3" descr="FOTO CO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7072"/>
            <a:ext cx="326436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F:\fotos mias 14-15\IMG-20141219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316835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Tamén</a:t>
            </a:r>
            <a:r>
              <a:rPr lang="es-ES" dirty="0" smtClean="0"/>
              <a:t> coa resta: </a:t>
            </a:r>
          </a:p>
          <a:p>
            <a:endParaRPr lang="es-ES" dirty="0"/>
          </a:p>
        </p:txBody>
      </p:sp>
      <p:pic>
        <p:nvPicPr>
          <p:cNvPr id="8" name="Picture 2" descr="F:\valdoviño 15-16\matemáticas\curso matemáticas\fotos mate\resta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2348880"/>
            <a:ext cx="6480720" cy="36464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OPERACIÓNS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 representación mental da recta numérica é </a:t>
            </a:r>
            <a:r>
              <a:rPr lang="es-ES" dirty="0" err="1" smtClean="0"/>
              <a:t>unha</a:t>
            </a:r>
            <a:r>
              <a:rPr lang="es-ES" dirty="0" smtClean="0"/>
              <a:t> cuestión de orientación espacial, por </a:t>
            </a:r>
            <a:r>
              <a:rPr lang="es-ES" dirty="0" err="1" smtClean="0"/>
              <a:t>iso</a:t>
            </a:r>
            <a:r>
              <a:rPr lang="es-ES" dirty="0" smtClean="0"/>
              <a:t> podemos incluso </a:t>
            </a:r>
            <a:r>
              <a:rPr lang="es-ES" dirty="0" err="1" smtClean="0"/>
              <a:t>representala</a:t>
            </a:r>
            <a:r>
              <a:rPr lang="es-ES" dirty="0" smtClean="0"/>
              <a:t> no corredor da </a:t>
            </a:r>
            <a:r>
              <a:rPr lang="es-ES" dirty="0" err="1" smtClean="0"/>
              <a:t>escola</a:t>
            </a:r>
            <a:r>
              <a:rPr lang="es-ES" dirty="0" smtClean="0"/>
              <a:t>: </a:t>
            </a:r>
          </a:p>
          <a:p>
            <a:endParaRPr lang="es-ES" dirty="0"/>
          </a:p>
        </p:txBody>
      </p:sp>
      <p:pic>
        <p:nvPicPr>
          <p:cNvPr id="5" name="Picture 2" descr="F:\valdoviño 15-16\matemáticas\curso matemáticas\fotos mate\numeracion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3283660" y="2845132"/>
            <a:ext cx="351278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AS SERIES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 voltas coa idea da manipulación, </a:t>
            </a:r>
            <a:r>
              <a:rPr lang="es-ES" dirty="0" err="1" smtClean="0"/>
              <a:t>tamén</a:t>
            </a:r>
            <a:r>
              <a:rPr lang="es-ES" dirty="0" smtClean="0"/>
              <a:t> para </a:t>
            </a:r>
            <a:r>
              <a:rPr lang="es-ES" dirty="0" err="1" smtClean="0"/>
              <a:t>facer</a:t>
            </a:r>
            <a:r>
              <a:rPr lang="es-ES" dirty="0" smtClean="0"/>
              <a:t> series manipulamos.</a:t>
            </a:r>
          </a:p>
          <a:p>
            <a:endParaRPr lang="es-ES" dirty="0"/>
          </a:p>
        </p:txBody>
      </p:sp>
      <p:pic>
        <p:nvPicPr>
          <p:cNvPr id="6" name="Picture 3" descr="F:\valdoviño 15-16\matemáticas\curso matemáticas\fotos mate\actividade manipulativa.series cores tapons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04" y="2564904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DE PRIMARIA: A XEOMETRÍA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Aplicamos a regla de </a:t>
            </a:r>
            <a:r>
              <a:rPr lang="es-ES" dirty="0" err="1" smtClean="0"/>
              <a:t>ouro</a:t>
            </a:r>
            <a:r>
              <a:rPr lang="es-ES" dirty="0" smtClean="0"/>
              <a:t> da </a:t>
            </a:r>
            <a:r>
              <a:rPr lang="es-ES" dirty="0" err="1" smtClean="0"/>
              <a:t>xeometría</a:t>
            </a:r>
            <a:r>
              <a:rPr lang="es-ES" dirty="0" smtClean="0"/>
              <a:t>:</a:t>
            </a:r>
          </a:p>
          <a:p>
            <a:r>
              <a:rPr lang="es-ES" dirty="0" smtClean="0"/>
              <a:t>1. Partimos do </a:t>
            </a:r>
            <a:r>
              <a:rPr lang="es-ES" dirty="0" err="1" smtClean="0"/>
              <a:t>movemento</a:t>
            </a:r>
            <a:r>
              <a:rPr lang="es-ES" dirty="0" smtClean="0"/>
              <a:t>.</a:t>
            </a:r>
          </a:p>
          <a:p>
            <a:r>
              <a:rPr lang="es-ES" dirty="0" smtClean="0"/>
              <a:t>2. Expresamos verbalmente o </a:t>
            </a:r>
            <a:r>
              <a:rPr lang="es-ES" dirty="0" err="1" smtClean="0"/>
              <a:t>vivenciado</a:t>
            </a:r>
            <a:r>
              <a:rPr lang="es-ES" dirty="0" smtClean="0"/>
              <a:t>.</a:t>
            </a:r>
          </a:p>
          <a:p>
            <a:r>
              <a:rPr lang="es-ES" dirty="0" smtClean="0"/>
              <a:t>Expresamos plásticamente o realizado</a:t>
            </a:r>
            <a:endParaRPr lang="es-E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2598193"/>
            <a:ext cx="3886200" cy="255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336304"/>
          </a:xfrm>
        </p:spPr>
        <p:txBody>
          <a:bodyPr>
            <a:normAutofit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8153400" cy="2955032"/>
          </a:xfrm>
        </p:spPr>
        <p:txBody>
          <a:bodyPr/>
          <a:lstStyle/>
          <a:p>
            <a:r>
              <a:rPr lang="es-ES" dirty="0" smtClean="0"/>
              <a:t>MATERIAIS, EXERCICIOS E ACTIVIDADES 2º E.P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A NUMERACIÓN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 numeración </a:t>
            </a:r>
            <a:r>
              <a:rPr lang="es-ES" dirty="0" err="1" smtClean="0"/>
              <a:t>xa</a:t>
            </a:r>
            <a:r>
              <a:rPr lang="es-ES" dirty="0" smtClean="0"/>
              <a:t> pasa das dúas </a:t>
            </a:r>
            <a:r>
              <a:rPr lang="es-ES" dirty="0" err="1" smtClean="0"/>
              <a:t>ás</a:t>
            </a:r>
            <a:r>
              <a:rPr lang="es-ES" dirty="0" smtClean="0"/>
              <a:t> tres cifras e </a:t>
            </a:r>
            <a:r>
              <a:rPr lang="es-ES" dirty="0" err="1" smtClean="0"/>
              <a:t>nós</a:t>
            </a:r>
            <a:r>
              <a:rPr lang="es-ES" dirty="0" smtClean="0"/>
              <a:t> seguimos manipulando,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mesmos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de </a:t>
            </a:r>
            <a:r>
              <a:rPr lang="es-ES" dirty="0" err="1" smtClean="0"/>
              <a:t>primeiro</a:t>
            </a:r>
            <a:r>
              <a:rPr lang="es-ES" dirty="0" smtClean="0"/>
              <a:t> e con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novos</a:t>
            </a:r>
            <a:r>
              <a:rPr lang="es-ES" dirty="0" smtClean="0"/>
              <a:t>:</a:t>
            </a:r>
            <a:endParaRPr lang="es-ES" dirty="0"/>
          </a:p>
        </p:txBody>
      </p:sp>
      <p:pic>
        <p:nvPicPr>
          <p:cNvPr id="7" name="3 Marcador de contenido" descr="http://media-cache-ak0.pinimg.com/236x/d0/0e/80/d00e80ce78cc566ff350dbec8bd940ef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3068960"/>
            <a:ext cx="22479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valdoviño 15-16\matemáticas\curso matemáticas\fotos mate\numeracio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7584" y="4437112"/>
            <a:ext cx="3972100" cy="2234952"/>
          </a:xfrm>
          <a:prstGeom prst="rect">
            <a:avLst/>
          </a:prstGeom>
          <a:noFill/>
        </p:spPr>
      </p:pic>
      <p:pic>
        <p:nvPicPr>
          <p:cNvPr id="11" name="Picture 4" descr="F:\valdoviño 14-15\fotos\2º trimestre\20150119_13261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5058735" y="2870259"/>
            <a:ext cx="4030581" cy="356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AS OPERACIÓNS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Acordar un único método para a resta, tanto dentro do </a:t>
            </a:r>
            <a:r>
              <a:rPr lang="es-ES" dirty="0" err="1" smtClean="0"/>
              <a:t>primeiro</a:t>
            </a:r>
            <a:r>
              <a:rPr lang="es-ES" dirty="0" smtClean="0"/>
              <a:t> ciclo, como para toda a primaria e incluso coordinado coas </a:t>
            </a:r>
            <a:r>
              <a:rPr lang="es-ES" dirty="0" err="1" smtClean="0"/>
              <a:t>escolas</a:t>
            </a:r>
            <a:r>
              <a:rPr lang="es-ES" dirty="0" smtClean="0"/>
              <a:t> unitarias de </a:t>
            </a:r>
            <a:r>
              <a:rPr lang="es-ES" dirty="0" err="1" smtClean="0"/>
              <a:t>Valdoviño</a:t>
            </a:r>
            <a:r>
              <a:rPr lang="es-ES" dirty="0" smtClean="0"/>
              <a:t> </a:t>
            </a:r>
            <a:r>
              <a:rPr lang="es-ES" dirty="0" err="1" smtClean="0"/>
              <a:t>foi</a:t>
            </a:r>
            <a:r>
              <a:rPr lang="es-ES" dirty="0" smtClean="0"/>
              <a:t> un dos </a:t>
            </a:r>
            <a:r>
              <a:rPr lang="es-ES" dirty="0" err="1" smtClean="0"/>
              <a:t>acertos</a:t>
            </a:r>
            <a:r>
              <a:rPr lang="es-ES" dirty="0" smtClean="0"/>
              <a:t> do </a:t>
            </a:r>
            <a:r>
              <a:rPr lang="es-ES" dirty="0" err="1" smtClean="0"/>
              <a:t>noso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en </a:t>
            </a:r>
            <a:r>
              <a:rPr lang="es-ES" dirty="0" err="1" smtClean="0"/>
              <a:t>Atios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OPERACIÓNS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A </a:t>
            </a:r>
            <a:r>
              <a:rPr lang="es-ES" dirty="0" err="1" smtClean="0"/>
              <a:t>novedade</a:t>
            </a:r>
            <a:r>
              <a:rPr lang="es-ES" dirty="0" smtClean="0"/>
              <a:t> en segundo é a </a:t>
            </a:r>
            <a:r>
              <a:rPr lang="es-ES" dirty="0" err="1" smtClean="0"/>
              <a:t>introdución</a:t>
            </a:r>
            <a:r>
              <a:rPr lang="es-ES" dirty="0" smtClean="0"/>
              <a:t> da multiplicación, centrándonos sobre todo no concepto de repetición </a:t>
            </a:r>
            <a:r>
              <a:rPr lang="es-ES" dirty="0" err="1" smtClean="0"/>
              <a:t>máis</a:t>
            </a:r>
            <a:r>
              <a:rPr lang="es-ES" dirty="0" smtClean="0"/>
              <a:t> que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aprendizaxe</a:t>
            </a:r>
            <a:r>
              <a:rPr lang="es-ES" dirty="0" smtClean="0"/>
              <a:t> das </a:t>
            </a:r>
            <a:r>
              <a:rPr lang="es-ES" dirty="0" err="1" smtClean="0"/>
              <a:t>táboas</a:t>
            </a:r>
            <a:r>
              <a:rPr lang="es-ES" dirty="0" smtClean="0"/>
              <a:t>, buscando </a:t>
            </a:r>
            <a:r>
              <a:rPr lang="es-ES" dirty="0" err="1" smtClean="0"/>
              <a:t>exemplos</a:t>
            </a:r>
            <a:r>
              <a:rPr lang="es-ES" dirty="0" smtClean="0"/>
              <a:t> de repetición=multiplicación no entorno </a:t>
            </a:r>
            <a:r>
              <a:rPr lang="es-ES" dirty="0" err="1" smtClean="0"/>
              <a:t>cotiá</a:t>
            </a:r>
            <a:r>
              <a:rPr lang="es-ES" dirty="0" smtClean="0"/>
              <a:t>, …</a:t>
            </a:r>
            <a:endParaRPr lang="es-ES" dirty="0"/>
          </a:p>
        </p:txBody>
      </p:sp>
      <p:pic>
        <p:nvPicPr>
          <p:cNvPr id="9" name="Picture 2" descr="F:\valdoviño 14-15\fotos\2º trimestre\fotos 2º trim\20150120_1039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1628800"/>
            <a:ext cx="3312368" cy="2485424"/>
          </a:xfrm>
          <a:prstGeom prst="rect">
            <a:avLst/>
          </a:prstGeom>
          <a:noFill/>
        </p:spPr>
      </p:pic>
      <p:pic>
        <p:nvPicPr>
          <p:cNvPr id="12" name="3 Marcador de contenido" descr="https://encrypted-tbn0.gstatic.com/images?q=tbn:ANd9GcTavBNazj89vEAFJB0fU0EydV7SaZvmy3Iv12uNJ_qYwNDoU8Wc">
            <a:hlinkClick r:id="rId3"/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0032" y="4221088"/>
            <a:ext cx="33123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OPERACIÓNS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emprego</a:t>
            </a:r>
            <a:r>
              <a:rPr lang="es-ES" dirty="0" smtClean="0"/>
              <a:t> das regletas pode </a:t>
            </a:r>
            <a:r>
              <a:rPr lang="es-ES" dirty="0" err="1" smtClean="0"/>
              <a:t>axudar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introdución</a:t>
            </a:r>
            <a:r>
              <a:rPr lang="es-ES" dirty="0" smtClean="0"/>
              <a:t> de conceptos como doble, triple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metade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0" name="Picture 2" descr="F:\valdoviño 15-16\matemáticas\doble-tripl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1700808"/>
            <a:ext cx="3886200" cy="1774698"/>
          </a:xfrm>
          <a:prstGeom prst="rect">
            <a:avLst/>
          </a:prstGeom>
          <a:noFill/>
        </p:spPr>
      </p:pic>
      <p:pic>
        <p:nvPicPr>
          <p:cNvPr id="11" name="Picture 4" descr="F:\valdoviño 15-16\matemáticas\mit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3888432" cy="1586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O RELOXIO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traballo</a:t>
            </a:r>
            <a:r>
              <a:rPr lang="es-ES" dirty="0" smtClean="0"/>
              <a:t> con </a:t>
            </a:r>
            <a:r>
              <a:rPr lang="es-ES" dirty="0" err="1" smtClean="0"/>
              <a:t>reloxios</a:t>
            </a:r>
            <a:r>
              <a:rPr lang="es-ES" dirty="0" smtClean="0"/>
              <a:t> de </a:t>
            </a:r>
            <a:r>
              <a:rPr lang="es-ES" dirty="0" err="1" smtClean="0"/>
              <a:t>verdade</a:t>
            </a:r>
            <a:r>
              <a:rPr lang="es-ES" dirty="0" smtClean="0"/>
              <a:t> </a:t>
            </a:r>
            <a:r>
              <a:rPr lang="es-ES" dirty="0" err="1" smtClean="0"/>
              <a:t>onde</a:t>
            </a:r>
            <a:r>
              <a:rPr lang="es-ES" dirty="0" smtClean="0"/>
              <a:t> os alumnos </a:t>
            </a:r>
            <a:r>
              <a:rPr lang="es-ES" dirty="0" err="1" smtClean="0"/>
              <a:t>poidan</a:t>
            </a:r>
            <a:r>
              <a:rPr lang="es-ES" dirty="0" smtClean="0"/>
              <a:t> mover as </a:t>
            </a:r>
            <a:r>
              <a:rPr lang="es-ES" dirty="0" err="1" smtClean="0"/>
              <a:t>agullas</a:t>
            </a:r>
            <a:r>
              <a:rPr lang="es-ES" dirty="0" smtClean="0"/>
              <a:t> cara </a:t>
            </a:r>
            <a:r>
              <a:rPr lang="es-ES" dirty="0" err="1" smtClean="0"/>
              <a:t>adiante</a:t>
            </a:r>
            <a:r>
              <a:rPr lang="es-ES" dirty="0" smtClean="0"/>
              <a:t> a cara atrás, que </a:t>
            </a:r>
            <a:r>
              <a:rPr lang="es-ES" dirty="0" err="1" smtClean="0"/>
              <a:t>saiban</a:t>
            </a:r>
            <a:r>
              <a:rPr lang="es-ES" dirty="0" smtClean="0"/>
              <a:t> mirar a hora no </a:t>
            </a:r>
            <a:r>
              <a:rPr lang="es-ES" dirty="0" err="1" smtClean="0"/>
              <a:t>reloxio</a:t>
            </a:r>
            <a:r>
              <a:rPr lang="es-ES" dirty="0" smtClean="0"/>
              <a:t> da clase nos cambios de materia, que lean a hora nos </a:t>
            </a:r>
            <a:r>
              <a:rPr lang="es-ES" dirty="0" err="1" smtClean="0"/>
              <a:t>seus</a:t>
            </a:r>
            <a:r>
              <a:rPr lang="es-ES" dirty="0" smtClean="0"/>
              <a:t> propios </a:t>
            </a:r>
            <a:r>
              <a:rPr lang="es-ES" dirty="0" err="1" smtClean="0"/>
              <a:t>reloxios</a:t>
            </a:r>
            <a:r>
              <a:rPr lang="es-ES" dirty="0" smtClean="0"/>
              <a:t>, …. En definitiva, vivir a hora como algo </a:t>
            </a:r>
            <a:r>
              <a:rPr lang="es-ES" dirty="0" err="1" smtClean="0"/>
              <a:t>cotiá</a:t>
            </a:r>
            <a:endParaRPr lang="es-ES" dirty="0"/>
          </a:p>
        </p:txBody>
      </p:sp>
      <p:pic>
        <p:nvPicPr>
          <p:cNvPr id="8" name="Picture 2" descr="C:\Users\hp\Desktop\materiais recantos\20140408_103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808"/>
            <a:ext cx="2976331" cy="2232248"/>
          </a:xfrm>
          <a:prstGeom prst="rect">
            <a:avLst/>
          </a:prstGeom>
          <a:noFill/>
        </p:spPr>
      </p:pic>
      <p:pic>
        <p:nvPicPr>
          <p:cNvPr id="12" name="Picture 2" descr="F:\valdoviño 15-16\matemáticas\curso matemáticas\fotos mate\aprendemos-la-hor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08104" y="4149080"/>
            <a:ext cx="3016635" cy="2265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ANTES DE EMPEZAR …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Dicirvos</a:t>
            </a:r>
            <a:r>
              <a:rPr lang="es-ES" dirty="0" smtClean="0"/>
              <a:t> que entre os </a:t>
            </a:r>
            <a:r>
              <a:rPr lang="es-ES" dirty="0" err="1" smtClean="0"/>
              <a:t>moitos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que </a:t>
            </a:r>
            <a:r>
              <a:rPr lang="es-ES" dirty="0" err="1" smtClean="0"/>
              <a:t>descubrín</a:t>
            </a:r>
            <a:r>
              <a:rPr lang="es-ES" dirty="0" smtClean="0"/>
              <a:t>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meus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, Malena Martín e o </a:t>
            </a:r>
            <a:r>
              <a:rPr lang="es-ES" dirty="0" err="1" smtClean="0"/>
              <a:t>seu</a:t>
            </a:r>
            <a:r>
              <a:rPr lang="es-ES" dirty="0" smtClean="0"/>
              <a:t> blog , </a:t>
            </a:r>
            <a:r>
              <a:rPr lang="es-ES" dirty="0" err="1" smtClean="0"/>
              <a:t>foi</a:t>
            </a:r>
            <a:r>
              <a:rPr lang="es-ES" dirty="0" smtClean="0"/>
              <a:t> un dos </a:t>
            </a:r>
            <a:r>
              <a:rPr lang="es-ES" dirty="0" err="1" smtClean="0"/>
              <a:t>meus</a:t>
            </a:r>
            <a:r>
              <a:rPr lang="es-ES" dirty="0" smtClean="0"/>
              <a:t> </a:t>
            </a:r>
            <a:r>
              <a:rPr lang="es-ES" dirty="0" err="1" smtClean="0"/>
              <a:t>maiores</a:t>
            </a:r>
            <a:r>
              <a:rPr lang="es-ES" dirty="0" smtClean="0"/>
              <a:t> </a:t>
            </a:r>
            <a:r>
              <a:rPr lang="es-ES" dirty="0" err="1" smtClean="0"/>
              <a:t>hachazgos</a:t>
            </a:r>
            <a:r>
              <a:rPr lang="es-ES" dirty="0" smtClean="0"/>
              <a:t> á hora de abordar as </a:t>
            </a:r>
            <a:r>
              <a:rPr lang="es-ES" dirty="0" err="1" smtClean="0"/>
              <a:t>miñas</a:t>
            </a:r>
            <a:r>
              <a:rPr lang="es-ES" dirty="0" smtClean="0"/>
              <a:t> clases de matemáticas.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19872" y="4365104"/>
            <a:ext cx="2598539" cy="207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501008"/>
            <a:ext cx="7092280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835696" y="393305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Aharoni" pitchFamily="2" charset="-79"/>
                <a:cs typeface="Aharoni" pitchFamily="2" charset="-79"/>
              </a:rPr>
              <a:t> Malena Martín; </a:t>
            </a:r>
            <a:r>
              <a:rPr lang="es-ES" dirty="0" smtClean="0">
                <a:latin typeface="Aharoni" pitchFamily="2" charset="-79"/>
                <a:cs typeface="Aharoni" pitchFamily="2" charset="-79"/>
                <a:hlinkClick r:id="rId4"/>
              </a:rPr>
              <a:t>www.aprendiendo</a:t>
            </a:r>
            <a:r>
              <a:rPr lang="es-ES" dirty="0" smtClean="0">
                <a:latin typeface="Aharoni" pitchFamily="2" charset="-79"/>
                <a:cs typeface="Aharoni" pitchFamily="2" charset="-79"/>
              </a:rPr>
              <a:t>matemáticas.com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O RELOXIO</a:t>
            </a:r>
            <a:endParaRPr lang="es-ES" dirty="0"/>
          </a:p>
        </p:txBody>
      </p:sp>
      <p:pic>
        <p:nvPicPr>
          <p:cNvPr id="7" name="Picture 2" descr="F:\valdoviño 15-16\matemáticas\curso matemáticas\fotos mate\reloj analog. y dig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1844824"/>
            <a:ext cx="67437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AS MEDIDAS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De </a:t>
            </a:r>
            <a:r>
              <a:rPr lang="es-ES" dirty="0" err="1" smtClean="0"/>
              <a:t>novo</a:t>
            </a:r>
            <a:r>
              <a:rPr lang="es-ES" dirty="0" smtClean="0"/>
              <a:t> a manipulación </a:t>
            </a:r>
            <a:r>
              <a:rPr lang="es-ES" dirty="0" err="1" smtClean="0"/>
              <a:t>volve</a:t>
            </a:r>
            <a:r>
              <a:rPr lang="es-ES" dirty="0" smtClean="0"/>
              <a:t> a ser fundamental, </a:t>
            </a:r>
            <a:r>
              <a:rPr lang="es-ES" dirty="0" err="1" smtClean="0"/>
              <a:t>facer</a:t>
            </a:r>
            <a:r>
              <a:rPr lang="es-ES" dirty="0" smtClean="0"/>
              <a:t> </a:t>
            </a:r>
            <a:r>
              <a:rPr lang="es-ES" dirty="0" err="1" smtClean="0"/>
              <a:t>medicións</a:t>
            </a:r>
            <a:r>
              <a:rPr lang="es-ES" dirty="0" smtClean="0"/>
              <a:t> </a:t>
            </a:r>
            <a:r>
              <a:rPr lang="es-ES" dirty="0" err="1" smtClean="0"/>
              <a:t>reais</a:t>
            </a:r>
            <a:r>
              <a:rPr lang="es-ES" dirty="0" smtClean="0"/>
              <a:t> con cintas métricas, con básculas, con </a:t>
            </a:r>
            <a:r>
              <a:rPr lang="es-ES" dirty="0" err="1" smtClean="0"/>
              <a:t>xarras</a:t>
            </a:r>
            <a:r>
              <a:rPr lang="es-ES" dirty="0" smtClean="0"/>
              <a:t> milimetradas, experimentar con </a:t>
            </a:r>
            <a:r>
              <a:rPr lang="es-ES" dirty="0" err="1" smtClean="0"/>
              <a:t>obxectos</a:t>
            </a:r>
            <a:r>
              <a:rPr lang="es-ES" dirty="0" smtClean="0"/>
              <a:t> de distintas medidas, incluso </a:t>
            </a:r>
            <a:r>
              <a:rPr lang="es-ES" dirty="0" err="1" smtClean="0"/>
              <a:t>co</a:t>
            </a:r>
            <a:r>
              <a:rPr lang="es-ES" dirty="0" smtClean="0"/>
              <a:t> propio </a:t>
            </a:r>
            <a:r>
              <a:rPr lang="es-ES" dirty="0" err="1" smtClean="0"/>
              <a:t>corpo</a:t>
            </a:r>
            <a:r>
              <a:rPr lang="es-ES" dirty="0" smtClean="0"/>
              <a:t> dentro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corpo</a:t>
            </a:r>
            <a:r>
              <a:rPr lang="es-ES" dirty="0" smtClean="0"/>
              <a:t>,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aos</a:t>
            </a:r>
            <a:r>
              <a:rPr lang="es-ES" dirty="0" smtClean="0"/>
              <a:t> oficios </a:t>
            </a:r>
            <a:r>
              <a:rPr lang="es-ES" dirty="0" err="1" smtClean="0"/>
              <a:t>traballando</a:t>
            </a:r>
            <a:r>
              <a:rPr lang="es-ES" dirty="0" smtClean="0"/>
              <a:t> a profesión de </a:t>
            </a:r>
            <a:r>
              <a:rPr lang="es-ES" dirty="0" err="1" smtClean="0"/>
              <a:t>xastre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endParaRPr lang="es-ES"/>
          </a:p>
        </p:txBody>
      </p:sp>
      <p:pic>
        <p:nvPicPr>
          <p:cNvPr id="6" name="Picture 2" descr="F:\valdoviño 14-15\fotos\2º trimestre\fotos 2º trim\20150112_13305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4644008" y="1988840"/>
            <a:ext cx="4392488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AS MEDIDAS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smtClean="0"/>
              <a:t>Os </a:t>
            </a:r>
            <a:r>
              <a:rPr lang="es-ES" dirty="0" err="1" smtClean="0"/>
              <a:t>obradoiros</a:t>
            </a:r>
            <a:r>
              <a:rPr lang="es-ES" dirty="0" smtClean="0"/>
              <a:t> de </a:t>
            </a:r>
            <a:r>
              <a:rPr lang="es-ES" dirty="0" err="1" smtClean="0"/>
              <a:t>cociña</a:t>
            </a:r>
            <a:r>
              <a:rPr lang="es-ES" dirty="0" smtClean="0"/>
              <a:t> poden ser de gran </a:t>
            </a:r>
            <a:r>
              <a:rPr lang="es-ES" dirty="0" err="1" smtClean="0"/>
              <a:t>axuda</a:t>
            </a:r>
            <a:r>
              <a:rPr lang="es-ES" dirty="0" smtClean="0"/>
              <a:t>, </a:t>
            </a:r>
            <a:r>
              <a:rPr lang="es-ES" dirty="0" err="1" smtClean="0"/>
              <a:t>na</a:t>
            </a:r>
            <a:r>
              <a:rPr lang="es-ES" dirty="0" smtClean="0"/>
              <a:t> clase de segundo </a:t>
            </a:r>
            <a:r>
              <a:rPr lang="es-ES" dirty="0" err="1" smtClean="0"/>
              <a:t>facíamos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receita</a:t>
            </a:r>
            <a:r>
              <a:rPr lang="es-ES" dirty="0" smtClean="0"/>
              <a:t> cada mes o cal nos permitía </a:t>
            </a:r>
            <a:r>
              <a:rPr lang="es-ES" dirty="0" err="1" smtClean="0"/>
              <a:t>traballar</a:t>
            </a:r>
            <a:r>
              <a:rPr lang="es-ES" dirty="0" smtClean="0"/>
              <a:t> de </a:t>
            </a:r>
            <a:r>
              <a:rPr lang="es-ES" dirty="0" err="1" smtClean="0"/>
              <a:t>xeito</a:t>
            </a:r>
            <a:r>
              <a:rPr lang="es-ES" dirty="0" smtClean="0"/>
              <a:t> integrado as </a:t>
            </a:r>
            <a:r>
              <a:rPr lang="es-ES" dirty="0" err="1" smtClean="0"/>
              <a:t>linguas</a:t>
            </a:r>
            <a:r>
              <a:rPr lang="es-ES" dirty="0" smtClean="0"/>
              <a:t> (vocabulario, expresión escrita), as matemáticas (cálculo de cantidades e costes, </a:t>
            </a:r>
            <a:r>
              <a:rPr lang="es-ES" dirty="0" err="1" smtClean="0"/>
              <a:t>medicións</a:t>
            </a:r>
            <a:r>
              <a:rPr lang="es-ES" dirty="0" smtClean="0"/>
              <a:t>), a gastronomía e as </a:t>
            </a:r>
            <a:r>
              <a:rPr lang="es-ES" dirty="0" err="1" smtClean="0"/>
              <a:t>festas</a:t>
            </a:r>
            <a:r>
              <a:rPr lang="es-ES" dirty="0" smtClean="0"/>
              <a:t> populares, a nutrición, …</a:t>
            </a:r>
            <a:endParaRPr lang="es-ES" dirty="0"/>
          </a:p>
        </p:txBody>
      </p:sp>
      <p:pic>
        <p:nvPicPr>
          <p:cNvPr id="9" name="Picture 2" descr="F:\valdoviño 14-15\fotos\seleccion fotos 1º trimestre\20141014_1128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1628800"/>
            <a:ext cx="3024336" cy="2269300"/>
          </a:xfrm>
          <a:prstGeom prst="rect">
            <a:avLst/>
          </a:prstGeom>
          <a:noFill/>
        </p:spPr>
      </p:pic>
      <p:pic>
        <p:nvPicPr>
          <p:cNvPr id="10" name="Picture 2" descr="F:\valdoviño 14-15\fotos\seleccion fotos 1º trimestre\CIMG173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4005064"/>
            <a:ext cx="307092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2º DE PRIMARIA: XEOMETRÍA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Para </a:t>
            </a:r>
            <a:r>
              <a:rPr lang="es-ES" dirty="0" err="1" smtClean="0"/>
              <a:t>traballar</a:t>
            </a:r>
            <a:r>
              <a:rPr lang="es-ES" dirty="0" smtClean="0"/>
              <a:t> a </a:t>
            </a:r>
            <a:r>
              <a:rPr lang="es-ES" dirty="0" err="1" smtClean="0"/>
              <a:t>xeometría</a:t>
            </a:r>
            <a:r>
              <a:rPr lang="es-ES" dirty="0" smtClean="0"/>
              <a:t> seguimos manipulando:</a:t>
            </a:r>
          </a:p>
          <a:p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err="1" smtClean="0"/>
              <a:t>Xogos</a:t>
            </a:r>
            <a:r>
              <a:rPr lang="es-ES" dirty="0" smtClean="0"/>
              <a:t> coma o </a:t>
            </a:r>
            <a:r>
              <a:rPr lang="es-ES" dirty="0" err="1" smtClean="0"/>
              <a:t>tangram</a:t>
            </a:r>
            <a:r>
              <a:rPr lang="es-ES" dirty="0" smtClean="0"/>
              <a:t>, </a:t>
            </a:r>
            <a:r>
              <a:rPr lang="es-ES" dirty="0" err="1" smtClean="0"/>
              <a:t>ou</a:t>
            </a:r>
            <a:r>
              <a:rPr lang="es-ES" dirty="0" smtClean="0"/>
              <a:t> figuras realizadas coa técnica do </a:t>
            </a:r>
            <a:r>
              <a:rPr lang="es-ES" dirty="0" err="1" smtClean="0"/>
              <a:t>origami</a:t>
            </a:r>
            <a:r>
              <a:rPr lang="es-ES" dirty="0" smtClean="0"/>
              <a:t> </a:t>
            </a:r>
            <a:r>
              <a:rPr lang="es-ES" dirty="0" err="1" smtClean="0"/>
              <a:t>axudan</a:t>
            </a:r>
            <a:r>
              <a:rPr lang="es-ES" dirty="0" smtClean="0"/>
              <a:t> a entender conceptos como vértice, lado, …</a:t>
            </a:r>
            <a:endParaRPr lang="es-ES" dirty="0"/>
          </a:p>
        </p:txBody>
      </p:sp>
      <p:pic>
        <p:nvPicPr>
          <p:cNvPr id="11" name="Picture 2" descr="F:\valdoviño 14-15\fotos\2º trimestre\20150116_16201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3717032"/>
            <a:ext cx="3617346" cy="2714264"/>
          </a:xfrm>
          <a:prstGeom prst="rect">
            <a:avLst/>
          </a:prstGeom>
          <a:noFill/>
        </p:spPr>
      </p:pic>
      <p:pic>
        <p:nvPicPr>
          <p:cNvPr id="12" name="Picture 3" descr="IMG_88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365104"/>
            <a:ext cx="21526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336304"/>
          </a:xfrm>
        </p:spPr>
        <p:txBody>
          <a:bodyPr>
            <a:normAutofit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8153400" cy="2955032"/>
          </a:xfrm>
        </p:spPr>
        <p:txBody>
          <a:bodyPr/>
          <a:lstStyle/>
          <a:p>
            <a:r>
              <a:rPr lang="es-ES" dirty="0" smtClean="0"/>
              <a:t>MATERIAIS, EXERCICIOS E ACTIVIDADES DE 3º E.P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EDUCACIÓN PRIMARIA</a:t>
            </a:r>
            <a:endParaRPr lang="es-ES" dirty="0"/>
          </a:p>
        </p:txBody>
      </p:sp>
      <p:pic>
        <p:nvPicPr>
          <p:cNvPr id="29698" name="Picture 2" descr="F:\valdoviño 15-16\matemáticas\curso matemáticas\fotos mate\recanto mat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2781778"/>
            <a:ext cx="3886200" cy="2186619"/>
          </a:xfrm>
          <a:prstGeom prst="rect">
            <a:avLst/>
          </a:prstGeom>
          <a:noFill/>
        </p:spPr>
      </p:pic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smtClean="0"/>
              <a:t>Na </a:t>
            </a:r>
            <a:r>
              <a:rPr lang="es-ES" dirty="0" err="1" smtClean="0"/>
              <a:t>maioría</a:t>
            </a:r>
            <a:r>
              <a:rPr lang="es-ES" dirty="0" smtClean="0"/>
              <a:t> das </a:t>
            </a:r>
            <a:r>
              <a:rPr lang="es-ES" dirty="0" err="1" smtClean="0"/>
              <a:t>escolas</a:t>
            </a:r>
            <a:r>
              <a:rPr lang="es-ES" dirty="0" smtClean="0"/>
              <a:t>, </a:t>
            </a:r>
            <a:r>
              <a:rPr lang="es-ES" dirty="0" err="1" smtClean="0"/>
              <a:t>co</a:t>
            </a:r>
            <a:r>
              <a:rPr lang="es-ES" dirty="0" smtClean="0"/>
              <a:t> paso a </a:t>
            </a:r>
            <a:r>
              <a:rPr lang="es-ES" dirty="0" err="1" smtClean="0"/>
              <a:t>terceiro</a:t>
            </a:r>
            <a:r>
              <a:rPr lang="es-ES" dirty="0" smtClean="0"/>
              <a:t> se abandonan os </a:t>
            </a:r>
            <a:r>
              <a:rPr lang="es-ES" dirty="0" err="1" smtClean="0"/>
              <a:t>materiais</a:t>
            </a:r>
            <a:r>
              <a:rPr lang="es-ES" dirty="0" smtClean="0"/>
              <a:t> manipulativos; en </a:t>
            </a:r>
            <a:r>
              <a:rPr lang="es-ES" dirty="0" err="1" smtClean="0"/>
              <a:t>A</a:t>
            </a:r>
            <a:r>
              <a:rPr lang="es-ES" dirty="0" err="1" smtClean="0"/>
              <a:t>tios</a:t>
            </a:r>
            <a:r>
              <a:rPr lang="es-ES" dirty="0" smtClean="0"/>
              <a:t> estamos intentando que </a:t>
            </a:r>
            <a:r>
              <a:rPr lang="es-ES" dirty="0" err="1" smtClean="0"/>
              <a:t>iso</a:t>
            </a:r>
            <a:r>
              <a:rPr lang="es-ES" dirty="0" smtClean="0"/>
              <a:t> non suceda, e de </a:t>
            </a:r>
            <a:r>
              <a:rPr lang="es-ES" dirty="0" err="1" smtClean="0"/>
              <a:t>feito</a:t>
            </a:r>
            <a:r>
              <a:rPr lang="es-ES" dirty="0" smtClean="0"/>
              <a:t>, conservamos incluso os </a:t>
            </a:r>
            <a:r>
              <a:rPr lang="es-ES" dirty="0" err="1" smtClean="0"/>
              <a:t>recantos</a:t>
            </a:r>
            <a:r>
              <a:rPr lang="es-ES" dirty="0" smtClean="0"/>
              <a:t> de 1º e 2º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3º DE EDUCACIÓN PRIMARIA: NUMERACIÓN</a:t>
            </a:r>
            <a:endParaRPr lang="es-ES" sz="32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378224" cy="4343400"/>
          </a:xfrm>
        </p:spPr>
        <p:txBody>
          <a:bodyPr>
            <a:normAutofit/>
          </a:bodyPr>
          <a:lstStyle/>
          <a:p>
            <a:r>
              <a:rPr lang="es-ES" dirty="0" smtClean="0"/>
              <a:t>Pasamos </a:t>
            </a:r>
            <a:r>
              <a:rPr lang="es-ES" dirty="0" err="1" smtClean="0"/>
              <a:t>aos</a:t>
            </a:r>
            <a:r>
              <a:rPr lang="es-ES" dirty="0" smtClean="0"/>
              <a:t> números de </a:t>
            </a:r>
            <a:r>
              <a:rPr lang="es-ES" dirty="0" err="1" smtClean="0"/>
              <a:t>catro</a:t>
            </a:r>
            <a:r>
              <a:rPr lang="es-ES" dirty="0" smtClean="0"/>
              <a:t> e cinco cifras e seguimos </a:t>
            </a:r>
            <a:r>
              <a:rPr lang="es-ES" dirty="0" err="1" smtClean="0"/>
              <a:t>empregando</a:t>
            </a:r>
            <a:r>
              <a:rPr lang="es-ES" dirty="0" smtClean="0"/>
              <a:t> o ábaco para </a:t>
            </a:r>
            <a:r>
              <a:rPr lang="es-ES" dirty="0" err="1" smtClean="0"/>
              <a:t>traballar</a:t>
            </a:r>
            <a:r>
              <a:rPr lang="es-ES" dirty="0" smtClean="0"/>
              <a:t> as </a:t>
            </a:r>
            <a:r>
              <a:rPr lang="es-ES" dirty="0" err="1" smtClean="0"/>
              <a:t>descomposicións</a:t>
            </a:r>
            <a:r>
              <a:rPr lang="es-ES" dirty="0" smtClean="0"/>
              <a:t>. </a:t>
            </a:r>
          </a:p>
          <a:p>
            <a:r>
              <a:rPr lang="es-ES" dirty="0" smtClean="0"/>
              <a:t>No </a:t>
            </a:r>
            <a:r>
              <a:rPr lang="es-ES" dirty="0" err="1" smtClean="0"/>
              <a:t>noso</a:t>
            </a:r>
            <a:r>
              <a:rPr lang="es-ES" dirty="0" smtClean="0"/>
              <a:t> afán de dotar </a:t>
            </a:r>
            <a:r>
              <a:rPr lang="es-ES" dirty="0" err="1" smtClean="0"/>
              <a:t>ás</a:t>
            </a:r>
            <a:r>
              <a:rPr lang="es-ES" dirty="0" smtClean="0"/>
              <a:t> aulas de </a:t>
            </a:r>
            <a:r>
              <a:rPr lang="es-ES" dirty="0" err="1" smtClean="0"/>
              <a:t>materiais</a:t>
            </a:r>
            <a:r>
              <a:rPr lang="es-ES" dirty="0" smtClean="0"/>
              <a:t> manipulativos, e vistos os precios </a:t>
            </a:r>
            <a:r>
              <a:rPr lang="es-ES" dirty="0" err="1" smtClean="0"/>
              <a:t>dalgúns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, os ábacos son totalmente </a:t>
            </a:r>
            <a:r>
              <a:rPr lang="es-ES" dirty="0" err="1" smtClean="0"/>
              <a:t>caseiros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0242" name="Picture 2" descr="F:\valdoviño 15-16\matemáticas\curso matemáticas\fotos mate\abacos caix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697173" y="1783547"/>
            <a:ext cx="2824838" cy="2947392"/>
          </a:xfrm>
          <a:prstGeom prst="rect">
            <a:avLst/>
          </a:prstGeom>
          <a:noFill/>
        </p:spPr>
      </p:pic>
      <p:pic>
        <p:nvPicPr>
          <p:cNvPr id="4" name="Picture 2" descr="F:\valdoviño 15-16\matemáticas\curso matemáticas\fotos mate\++abac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6096" y="4077072"/>
            <a:ext cx="3351301" cy="2405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3º DE EDUCACIÓN PRIMARIA: NUMERACIÓN</a:t>
            </a:r>
            <a:endParaRPr lang="es-ES" sz="32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378224" cy="4343400"/>
          </a:xfrm>
        </p:spPr>
        <p:txBody>
          <a:bodyPr>
            <a:normAutofit/>
          </a:bodyPr>
          <a:lstStyle/>
          <a:p>
            <a:r>
              <a:rPr lang="es-ES" dirty="0" err="1" smtClean="0"/>
              <a:t>Tamén</a:t>
            </a:r>
            <a:r>
              <a:rPr lang="es-ES" dirty="0" smtClean="0"/>
              <a:t> seguimos </a:t>
            </a:r>
            <a:r>
              <a:rPr lang="es-ES" dirty="0" err="1" smtClean="0"/>
              <a:t>uando</a:t>
            </a:r>
            <a:r>
              <a:rPr lang="es-ES" dirty="0" smtClean="0"/>
              <a:t> as regletas e os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multibase</a:t>
            </a:r>
            <a:r>
              <a:rPr lang="es-ES" dirty="0" smtClean="0"/>
              <a:t>, dos que </a:t>
            </a:r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fixemos</a:t>
            </a:r>
            <a:r>
              <a:rPr lang="es-ES" dirty="0" smtClean="0"/>
              <a:t> a </a:t>
            </a:r>
            <a:r>
              <a:rPr lang="es-ES" dirty="0" err="1" smtClean="0"/>
              <a:t>nosa</a:t>
            </a:r>
            <a:r>
              <a:rPr lang="es-ES" dirty="0" smtClean="0"/>
              <a:t> versión </a:t>
            </a:r>
            <a:r>
              <a:rPr lang="es-ES" dirty="0" err="1" smtClean="0"/>
              <a:t>caseira</a:t>
            </a:r>
            <a:r>
              <a:rPr lang="es-ES" dirty="0" smtClean="0"/>
              <a:t>.</a:t>
            </a:r>
          </a:p>
          <a:p>
            <a:r>
              <a:rPr lang="es-ES" dirty="0" smtClean="0"/>
              <a:t>A idea é ter material manipulativo en todos os equipos </a:t>
            </a:r>
            <a:r>
              <a:rPr lang="es-ES" dirty="0" err="1" smtClean="0"/>
              <a:t>cos</a:t>
            </a:r>
            <a:r>
              <a:rPr lang="es-ES" dirty="0" smtClean="0"/>
              <a:t> que habitualmente </a:t>
            </a:r>
            <a:r>
              <a:rPr lang="es-ES" dirty="0" err="1" smtClean="0"/>
              <a:t>traballamos</a:t>
            </a:r>
            <a:r>
              <a:rPr lang="es-ES" dirty="0" smtClean="0"/>
              <a:t> (5 ábacos, 5 </a:t>
            </a:r>
            <a:r>
              <a:rPr lang="es-ES" dirty="0" err="1" smtClean="0"/>
              <a:t>xogos</a:t>
            </a:r>
            <a:r>
              <a:rPr lang="es-ES" dirty="0" smtClean="0"/>
              <a:t> de regletas, 5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multibase</a:t>
            </a:r>
            <a:r>
              <a:rPr lang="es-ES" dirty="0" smtClean="0"/>
              <a:t>).</a:t>
            </a:r>
            <a:endParaRPr lang="es-ES" dirty="0"/>
          </a:p>
        </p:txBody>
      </p:sp>
      <p:pic>
        <p:nvPicPr>
          <p:cNvPr id="7" name="Picture 2" descr="F:\valdoviño 15-16\matemáticas\curso matemáticas\fotos mate\u,d,c,um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3491880" y="1844824"/>
            <a:ext cx="3201369" cy="1801290"/>
          </a:xfrm>
          <a:prstGeom prst="rect">
            <a:avLst/>
          </a:prstGeom>
          <a:noFill/>
        </p:spPr>
      </p:pic>
      <p:pic>
        <p:nvPicPr>
          <p:cNvPr id="8" name="Picture 2" descr="F:\valdoviño 15-16\matemáticas\curso matemáticas\fotos mate\abaco y regleta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8442" y="4005064"/>
            <a:ext cx="3716145" cy="2090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3º DE EDUCACIÓN PRIMARIA: OPERACIÓNS</a:t>
            </a:r>
            <a:endParaRPr lang="es-ES" sz="32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882280" cy="4343400"/>
          </a:xfrm>
        </p:spPr>
        <p:txBody>
          <a:bodyPr/>
          <a:lstStyle/>
          <a:p>
            <a:endParaRPr lang="es-ES" dirty="0" smtClean="0"/>
          </a:p>
          <a:p>
            <a:r>
              <a:rPr lang="es-ES" dirty="0" smtClean="0"/>
              <a:t>A consolidación da multiplicación, a </a:t>
            </a:r>
            <a:r>
              <a:rPr lang="es-ES" dirty="0" err="1" smtClean="0"/>
              <a:t>prendizaxe</a:t>
            </a:r>
            <a:r>
              <a:rPr lang="es-ES" dirty="0" smtClean="0"/>
              <a:t> das </a:t>
            </a:r>
            <a:r>
              <a:rPr lang="es-ES" dirty="0" err="1" smtClean="0"/>
              <a:t>táboas</a:t>
            </a:r>
            <a:r>
              <a:rPr lang="es-ES" dirty="0" smtClean="0"/>
              <a:t> de multiplicar e a </a:t>
            </a:r>
            <a:r>
              <a:rPr lang="es-ES" dirty="0" err="1" smtClean="0"/>
              <a:t>introdución</a:t>
            </a:r>
            <a:r>
              <a:rPr lang="es-ES" dirty="0" smtClean="0"/>
              <a:t> da división por </a:t>
            </a:r>
            <a:r>
              <a:rPr lang="es-ES" dirty="0" err="1" smtClean="0"/>
              <a:t>unha</a:t>
            </a:r>
            <a:r>
              <a:rPr lang="es-ES" dirty="0" smtClean="0"/>
              <a:t> cifra ocupa </a:t>
            </a:r>
            <a:r>
              <a:rPr lang="es-ES" dirty="0" err="1" smtClean="0"/>
              <a:t>unha</a:t>
            </a:r>
            <a:r>
              <a:rPr lang="es-ES" dirty="0" smtClean="0"/>
              <a:t> boa parte do tempo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cálculo en </a:t>
            </a:r>
            <a:r>
              <a:rPr lang="es-ES" dirty="0" err="1" smtClean="0"/>
              <a:t>terceiro</a:t>
            </a:r>
            <a:r>
              <a:rPr lang="es-ES" dirty="0" smtClean="0"/>
              <a:t>. Os </a:t>
            </a:r>
            <a:r>
              <a:rPr lang="es-ES" dirty="0" err="1" smtClean="0"/>
              <a:t>materiais</a:t>
            </a:r>
            <a:r>
              <a:rPr lang="es-ES" dirty="0" smtClean="0"/>
              <a:t> manipulativos </a:t>
            </a:r>
            <a:r>
              <a:rPr lang="es-ES" dirty="0" err="1" smtClean="0"/>
              <a:t>volven</a:t>
            </a:r>
            <a:r>
              <a:rPr lang="es-ES" dirty="0" smtClean="0"/>
              <a:t> a ser aquí importantes.</a:t>
            </a:r>
            <a:endParaRPr lang="es-ES" dirty="0"/>
          </a:p>
        </p:txBody>
      </p:sp>
      <p:pic>
        <p:nvPicPr>
          <p:cNvPr id="21506" name="Picture 2" descr="F:\valdoviño 15-16\matemáticas\curso matemáticas\fotos mate\multiplicacion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1920" y="2290316"/>
            <a:ext cx="4911080" cy="2763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3º DE EDUCACIÓN PRIMARIA: OPERACIÓNS</a:t>
            </a:r>
            <a:endParaRPr lang="es-ES" sz="3200" dirty="0"/>
          </a:p>
        </p:txBody>
      </p:sp>
      <p:pic>
        <p:nvPicPr>
          <p:cNvPr id="4" name="Picture 2" descr="F:\valdoviño 15-16\matemáticas\curso matemáticas\fotos mate\bingo de las tabl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2775" y="2052267"/>
            <a:ext cx="8153400" cy="3591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ENTRANDO EN MATERIA …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234208" cy="4343400"/>
          </a:xfrm>
        </p:spPr>
        <p:txBody>
          <a:bodyPr/>
          <a:lstStyle/>
          <a:p>
            <a:r>
              <a:rPr lang="es-ES" dirty="0" smtClean="0"/>
              <a:t>Á hora de abordar o </a:t>
            </a:r>
            <a:r>
              <a:rPr lang="es-ES" dirty="0" err="1" smtClean="0"/>
              <a:t>ensino</a:t>
            </a:r>
            <a:r>
              <a:rPr lang="es-ES" dirty="0" smtClean="0"/>
              <a:t> das matemáticas nos </a:t>
            </a:r>
            <a:r>
              <a:rPr lang="es-ES" dirty="0" err="1" smtClean="0"/>
              <a:t>primeiros</a:t>
            </a:r>
            <a:r>
              <a:rPr lang="es-ES" dirty="0" smtClean="0"/>
              <a:t> cursos de primaria, </a:t>
            </a:r>
            <a:r>
              <a:rPr lang="es-ES" dirty="0" err="1" smtClean="0"/>
              <a:t>hai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serie de máximas que guían o </a:t>
            </a:r>
            <a:r>
              <a:rPr lang="es-ES" dirty="0" err="1" smtClean="0"/>
              <a:t>meu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:</a:t>
            </a:r>
          </a:p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3059832" y="1752600"/>
            <a:ext cx="5703168" cy="4419600"/>
          </a:xfrm>
        </p:spPr>
        <p:txBody>
          <a:bodyPr>
            <a:normAutofit/>
          </a:bodyPr>
          <a:lstStyle/>
          <a:p>
            <a:r>
              <a:rPr lang="es-ES" dirty="0" smtClean="0"/>
              <a:t>1. PARA MIN É FUNDAMENTAL QUE SEXA O PROPIO ALUMNO QUEN CONSTRÚA A SÚA APRENDIZAXE, E  ESO SÓ É POSIBLE A TRAVÉS DA MANIPULACIÓN E A EXPERIENCIA.</a:t>
            </a:r>
          </a:p>
        </p:txBody>
      </p:sp>
      <p:pic>
        <p:nvPicPr>
          <p:cNvPr id="11" name="Picture 2" descr="F:\valdoviño 14-15\fotos\final 1º trimestre\20140925_130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437112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3º DE EDUCACIÓN PRIMARIA: OPERACIÓNS</a:t>
            </a:r>
            <a:endParaRPr lang="es-ES" sz="32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A inclusión de actividades </a:t>
            </a:r>
            <a:r>
              <a:rPr lang="es-ES" dirty="0" err="1" smtClean="0"/>
              <a:t>dixitais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aula virtual relacionadas coa </a:t>
            </a:r>
            <a:r>
              <a:rPr lang="es-ES" dirty="0" err="1" smtClean="0"/>
              <a:t>aprendizaxe</a:t>
            </a:r>
            <a:r>
              <a:rPr lang="es-ES" dirty="0" smtClean="0"/>
              <a:t> da multiplicación e con </a:t>
            </a:r>
            <a:r>
              <a:rPr lang="es-ES" dirty="0" err="1" smtClean="0"/>
              <a:t>outros</a:t>
            </a:r>
            <a:r>
              <a:rPr lang="es-ES" dirty="0" smtClean="0"/>
              <a:t> temas de matemáticas é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ferramenta</a:t>
            </a:r>
            <a:r>
              <a:rPr lang="es-ES" dirty="0" smtClean="0"/>
              <a:t>  de gran </a:t>
            </a:r>
            <a:r>
              <a:rPr lang="es-ES" dirty="0" err="1" smtClean="0"/>
              <a:t>axuda</a:t>
            </a:r>
            <a:r>
              <a:rPr lang="es-ES" dirty="0" smtClean="0"/>
              <a:t> que </a:t>
            </a:r>
            <a:r>
              <a:rPr lang="es-ES" dirty="0" err="1" smtClean="0"/>
              <a:t>eu</a:t>
            </a:r>
            <a:r>
              <a:rPr lang="es-ES" dirty="0" smtClean="0"/>
              <a:t> como </a:t>
            </a:r>
            <a:r>
              <a:rPr lang="es-ES" dirty="0" err="1" smtClean="0"/>
              <a:t>titora</a:t>
            </a:r>
            <a:r>
              <a:rPr lang="es-ES" dirty="0" smtClean="0"/>
              <a:t> </a:t>
            </a:r>
            <a:r>
              <a:rPr lang="es-ES" dirty="0" err="1" smtClean="0"/>
              <a:t>emprego</a:t>
            </a:r>
            <a:r>
              <a:rPr lang="es-ES" dirty="0" smtClean="0"/>
              <a:t> para repasar os temas e que os alumnos </a:t>
            </a:r>
            <a:r>
              <a:rPr lang="es-ES" dirty="0" err="1" smtClean="0"/>
              <a:t>empregan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biblioteca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casa para repasar.</a:t>
            </a:r>
            <a:endParaRPr lang="es-E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62200" y="1700808"/>
            <a:ext cx="640080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PROBLEMAS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 resolución de problemas matemáticos é </a:t>
            </a:r>
            <a:r>
              <a:rPr lang="es-ES" dirty="0" err="1" smtClean="0"/>
              <a:t>quizáis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das </a:t>
            </a:r>
            <a:r>
              <a:rPr lang="es-ES" dirty="0" err="1" smtClean="0"/>
              <a:t>tarefas</a:t>
            </a:r>
            <a:r>
              <a:rPr lang="es-ES" dirty="0" smtClean="0"/>
              <a:t> que </a:t>
            </a:r>
            <a:r>
              <a:rPr lang="es-ES" dirty="0" err="1" smtClean="0"/>
              <a:t>plantexa</a:t>
            </a:r>
            <a:r>
              <a:rPr lang="es-ES" dirty="0" smtClean="0"/>
              <a:t> </a:t>
            </a:r>
            <a:r>
              <a:rPr lang="es-ES" dirty="0" err="1" smtClean="0"/>
              <a:t>máis</a:t>
            </a:r>
            <a:r>
              <a:rPr lang="es-ES" dirty="0" smtClean="0"/>
              <a:t> dificultades nos </a:t>
            </a:r>
            <a:r>
              <a:rPr lang="es-ES" dirty="0" err="1" smtClean="0"/>
              <a:t>meus</a:t>
            </a:r>
            <a:r>
              <a:rPr lang="es-ES" dirty="0" smtClean="0"/>
              <a:t> alumnos.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s-ES" dirty="0" smtClean="0"/>
              <a:t>A comprensión do texto, a localización dos datos, a identificación correcta da pregunta, … son </a:t>
            </a:r>
            <a:r>
              <a:rPr lang="es-ES" dirty="0" err="1" smtClean="0"/>
              <a:t>custións</a:t>
            </a:r>
            <a:r>
              <a:rPr lang="es-ES" dirty="0" smtClean="0"/>
              <a:t> que intentamos resolver con…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PROBLEMAS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… TEATRO</a:t>
            </a:r>
            <a:endParaRPr lang="es-ES" dirty="0"/>
          </a:p>
        </p:txBody>
      </p:sp>
      <p:pic>
        <p:nvPicPr>
          <p:cNvPr id="5" name="Picture 2" descr="F:\valdoviño 15-16\fotos\1º trimestre\20150924_1435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611560" y="2564903"/>
            <a:ext cx="3886200" cy="2546659"/>
          </a:xfrm>
          <a:prstGeom prst="rect">
            <a:avLst/>
          </a:prstGeom>
          <a:noFill/>
        </p:spPr>
      </p:pic>
      <p:pic>
        <p:nvPicPr>
          <p:cNvPr id="6" name="Picture 2" descr="F:\valdoviño 15-16\fotos\1º trimestre\20150924_1415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517739" y="2115109"/>
            <a:ext cx="4608513" cy="3923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PROBLEMAS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… E TAMÉN APRENDIZAXE COOPERATIVA</a:t>
            </a:r>
            <a:endParaRPr lang="es-ES" dirty="0"/>
          </a:p>
        </p:txBody>
      </p:sp>
      <p:pic>
        <p:nvPicPr>
          <p:cNvPr id="8" name="Picture 2" descr="F:\valdoviño 15-16\matemáticas\curso matemáticas\fotos mate\problemas cooperativo.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1700808"/>
            <a:ext cx="4139952" cy="2329396"/>
          </a:xfrm>
          <a:prstGeom prst="rect">
            <a:avLst/>
          </a:prstGeom>
          <a:noFill/>
        </p:spPr>
      </p:pic>
      <p:pic>
        <p:nvPicPr>
          <p:cNvPr id="9" name="Picture 2" descr="F:\valdoviño 15-16\matemáticas\curso matemáticas\fotos mate\problemas cooperativ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3501008"/>
            <a:ext cx="4228055" cy="2378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As grandes dificultades de </a:t>
            </a:r>
            <a:r>
              <a:rPr lang="es-ES" dirty="0" err="1" smtClean="0"/>
              <a:t>moitos</a:t>
            </a:r>
            <a:r>
              <a:rPr lang="es-ES" dirty="0" smtClean="0"/>
              <a:t> dos </a:t>
            </a:r>
            <a:r>
              <a:rPr lang="es-ES" dirty="0" err="1" smtClean="0"/>
              <a:t>nosos</a:t>
            </a:r>
            <a:r>
              <a:rPr lang="es-ES" dirty="0" smtClean="0"/>
              <a:t> alumnos coa orientación espacial, o </a:t>
            </a:r>
            <a:r>
              <a:rPr lang="es-ES" dirty="0" err="1" smtClean="0"/>
              <a:t>seu</a:t>
            </a:r>
            <a:r>
              <a:rPr lang="es-ES" dirty="0" smtClean="0"/>
              <a:t> escaso </a:t>
            </a:r>
            <a:r>
              <a:rPr lang="es-ES" dirty="0" err="1" smtClean="0"/>
              <a:t>entrenamento</a:t>
            </a:r>
            <a:r>
              <a:rPr lang="es-ES" dirty="0" smtClean="0"/>
              <a:t> coa </a:t>
            </a:r>
            <a:r>
              <a:rPr lang="es-ES" dirty="0" err="1" smtClean="0"/>
              <a:t>psicomotricidade</a:t>
            </a:r>
            <a:r>
              <a:rPr lang="es-ES" dirty="0" smtClean="0"/>
              <a:t> fina, as dificultades coa simetrías e coa </a:t>
            </a:r>
            <a:r>
              <a:rPr lang="es-ES" dirty="0" err="1" smtClean="0"/>
              <a:t>xeometría</a:t>
            </a:r>
            <a:r>
              <a:rPr lang="es-ES" dirty="0" smtClean="0"/>
              <a:t> en </a:t>
            </a:r>
            <a:r>
              <a:rPr lang="es-ES" dirty="0" err="1" smtClean="0"/>
              <a:t>xeral</a:t>
            </a:r>
            <a:r>
              <a:rPr lang="es-ES" dirty="0" smtClean="0"/>
              <a:t> nos levaron a decidir que a </a:t>
            </a:r>
            <a:r>
              <a:rPr lang="es-ES" dirty="0" err="1" smtClean="0"/>
              <a:t>xeometría</a:t>
            </a:r>
            <a:r>
              <a:rPr lang="es-ES" dirty="0" smtClean="0"/>
              <a:t> </a:t>
            </a:r>
            <a:r>
              <a:rPr lang="es-ES" dirty="0" err="1" smtClean="0"/>
              <a:t>debera</a:t>
            </a:r>
            <a:r>
              <a:rPr lang="es-ES" dirty="0" smtClean="0"/>
              <a:t> ser un </a:t>
            </a:r>
            <a:r>
              <a:rPr lang="es-ES" dirty="0" err="1" smtClean="0"/>
              <a:t>contido</a:t>
            </a:r>
            <a:r>
              <a:rPr lang="es-ES" dirty="0" smtClean="0"/>
              <a:t> a </a:t>
            </a:r>
            <a:r>
              <a:rPr lang="es-ES" dirty="0" err="1" smtClean="0"/>
              <a:t>traballar</a:t>
            </a:r>
            <a:r>
              <a:rPr lang="es-ES" dirty="0" smtClean="0"/>
              <a:t> durante todo o curso escolar.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Na aula, no </a:t>
            </a:r>
            <a:r>
              <a:rPr lang="es-ES" dirty="0" err="1" smtClean="0"/>
              <a:t>recanto</a:t>
            </a:r>
            <a:r>
              <a:rPr lang="es-ES" dirty="0" smtClean="0"/>
              <a:t> das matemáticas </a:t>
            </a:r>
            <a:r>
              <a:rPr lang="es-ES" dirty="0" err="1" smtClean="0"/>
              <a:t>temos</a:t>
            </a:r>
            <a:r>
              <a:rPr lang="es-ES" dirty="0" smtClean="0"/>
              <a:t> varios </a:t>
            </a:r>
            <a:r>
              <a:rPr lang="es-ES" dirty="0" err="1" smtClean="0"/>
              <a:t>xogos</a:t>
            </a:r>
            <a:r>
              <a:rPr lang="es-ES" dirty="0" smtClean="0"/>
              <a:t> a disposición dos alumnos para que </a:t>
            </a:r>
            <a:r>
              <a:rPr lang="es-ES" dirty="0" err="1" smtClean="0"/>
              <a:t>empreguen</a:t>
            </a:r>
            <a:r>
              <a:rPr lang="es-ES" dirty="0" smtClean="0"/>
              <a:t> cando van rematando as </a:t>
            </a:r>
            <a:r>
              <a:rPr lang="es-ES" dirty="0" err="1" smtClean="0"/>
              <a:t>tarefas</a:t>
            </a:r>
            <a:r>
              <a:rPr lang="es-ES" dirty="0" smtClean="0"/>
              <a:t> </a:t>
            </a:r>
            <a:r>
              <a:rPr lang="es-ES" dirty="0" err="1" smtClean="0"/>
              <a:t>propostas</a:t>
            </a:r>
            <a:r>
              <a:rPr lang="es-ES" dirty="0" smtClean="0"/>
              <a:t> para o día, </a:t>
            </a:r>
            <a:r>
              <a:rPr lang="es-ES" dirty="0" err="1" smtClean="0"/>
              <a:t>xogos</a:t>
            </a:r>
            <a:r>
              <a:rPr lang="es-ES" dirty="0" smtClean="0"/>
              <a:t> de tipo </a:t>
            </a:r>
            <a:r>
              <a:rPr lang="es-ES" dirty="0" err="1" smtClean="0"/>
              <a:t>Tangram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similar</a:t>
            </a:r>
            <a:endParaRPr lang="es-ES" dirty="0"/>
          </a:p>
        </p:txBody>
      </p:sp>
      <p:pic>
        <p:nvPicPr>
          <p:cNvPr id="6" name="Picture 2" descr="F:\valdoviño 15-16\matemáticas\curso matemáticas\fotos mate\20151008_0901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4845050" y="2307654"/>
            <a:ext cx="3886200" cy="3134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Xogos</a:t>
            </a:r>
            <a:r>
              <a:rPr lang="es-ES" dirty="0" smtClean="0"/>
              <a:t> e fichas para practicar as simetrías</a:t>
            </a:r>
            <a:endParaRPr lang="es-ES" dirty="0"/>
          </a:p>
        </p:txBody>
      </p:sp>
      <p:pic>
        <p:nvPicPr>
          <p:cNvPr id="8" name="Picture 2" descr="F:\valdoviño 15-16\matemáticas\curso matemáticas\fotos mate\xogo simetria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9592" y="2852936"/>
            <a:ext cx="3380184" cy="2306722"/>
          </a:xfrm>
          <a:prstGeom prst="rect">
            <a:avLst/>
          </a:prstGeom>
          <a:noFill/>
        </p:spPr>
      </p:pic>
      <p:pic>
        <p:nvPicPr>
          <p:cNvPr id="9" name="Picture 2" descr="F:\valdoviño 15-16\matemáticas\curso matemáticas\fotos mate\simetria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8024" y="1628800"/>
            <a:ext cx="3886200" cy="2186619"/>
          </a:xfrm>
          <a:prstGeom prst="rect">
            <a:avLst/>
          </a:prstGeom>
          <a:noFill/>
        </p:spPr>
      </p:pic>
      <p:pic>
        <p:nvPicPr>
          <p:cNvPr id="10" name="Picture 2" descr="F:\valdoviño 15-16\matemáticas\curso matemáticas\fotos mate\+simetria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8024" y="4149079"/>
            <a:ext cx="3888432" cy="218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pic>
        <p:nvPicPr>
          <p:cNvPr id="16386" name="Picture 2" descr="F:\valdoviño 15-16\matemáticas\curso matemáticas\fotos mate\angulos 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3717032"/>
            <a:ext cx="3886200" cy="2186619"/>
          </a:xfrm>
          <a:prstGeom prst="rect">
            <a:avLst/>
          </a:prstGeom>
          <a:noFill/>
        </p:spPr>
      </p:pic>
      <p:sp>
        <p:nvSpPr>
          <p:cNvPr id="5" name="4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1820416"/>
          </a:xfrm>
        </p:spPr>
        <p:txBody>
          <a:bodyPr>
            <a:normAutofit/>
          </a:bodyPr>
          <a:lstStyle/>
          <a:p>
            <a:r>
              <a:rPr lang="es-ES" dirty="0" smtClean="0"/>
              <a:t>Un día á semana estamos a </a:t>
            </a:r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de </a:t>
            </a:r>
            <a:r>
              <a:rPr lang="es-ES" dirty="0" err="1" smtClean="0"/>
              <a:t>xeometría</a:t>
            </a:r>
            <a:r>
              <a:rPr lang="es-ES" dirty="0" smtClean="0"/>
              <a:t>, </a:t>
            </a:r>
            <a:r>
              <a:rPr lang="es-ES" dirty="0" err="1" smtClean="0"/>
              <a:t>sempre</a:t>
            </a:r>
            <a:r>
              <a:rPr lang="es-ES" dirty="0" smtClean="0"/>
              <a:t> </a:t>
            </a:r>
            <a:r>
              <a:rPr lang="es-ES" dirty="0" err="1" smtClean="0"/>
              <a:t>adiantando</a:t>
            </a:r>
            <a:r>
              <a:rPr lang="es-ES" dirty="0" smtClean="0"/>
              <a:t> conceptos a través da manipulación; aquí estamos </a:t>
            </a:r>
            <a:r>
              <a:rPr lang="es-ES" dirty="0" err="1" smtClean="0"/>
              <a:t>traballando</a:t>
            </a:r>
            <a:r>
              <a:rPr lang="es-ES" dirty="0" smtClean="0"/>
              <a:t> os ángulos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Picture 2" descr="F:\valdoviño 15-16\matemáticas\curso matemáticas\fotos mate\angulos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 rot="5400000">
            <a:off x="4544008" y="2255681"/>
            <a:ext cx="4399384" cy="3433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9187" y="2824162"/>
            <a:ext cx="28670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xeoplano</a:t>
            </a:r>
            <a:r>
              <a:rPr lang="es-ES" dirty="0" smtClean="0"/>
              <a:t> o </a:t>
            </a:r>
            <a:r>
              <a:rPr lang="es-ES" dirty="0" err="1" smtClean="0"/>
              <a:t>empregaremos</a:t>
            </a: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os perímetros e as áreas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smtClean="0"/>
              <a:t>Este compás será o que </a:t>
            </a:r>
            <a:r>
              <a:rPr lang="es-ES" dirty="0" err="1" smtClean="0"/>
              <a:t>empreguemos</a:t>
            </a:r>
            <a:r>
              <a:rPr lang="es-ES" dirty="0" smtClean="0"/>
              <a:t> para </a:t>
            </a:r>
            <a:r>
              <a:rPr lang="es-ES" dirty="0" err="1" smtClean="0"/>
              <a:t>falar</a:t>
            </a:r>
            <a:r>
              <a:rPr lang="es-ES" dirty="0" smtClean="0"/>
              <a:t> do radio da circunferencia.</a:t>
            </a:r>
            <a:endParaRPr lang="es-E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3068960"/>
            <a:ext cx="3886200" cy="2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PRIMARIA: XEOMETRÍA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306216" cy="434340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A representación no espacio e a expresión plástica van ser bazas </a:t>
            </a:r>
            <a:r>
              <a:rPr lang="es-ES" dirty="0" err="1" smtClean="0"/>
              <a:t>fundamentais</a:t>
            </a:r>
            <a:r>
              <a:rPr lang="es-ES" dirty="0" smtClean="0"/>
              <a:t> </a:t>
            </a:r>
            <a:r>
              <a:rPr lang="es-ES" dirty="0" smtClean="0"/>
              <a:t>á hora de </a:t>
            </a:r>
            <a:r>
              <a:rPr lang="es-ES" dirty="0" err="1" smtClean="0"/>
              <a:t>traballar</a:t>
            </a:r>
            <a:r>
              <a:rPr lang="es-ES" dirty="0" smtClean="0"/>
              <a:t> a </a:t>
            </a:r>
            <a:r>
              <a:rPr lang="es-ES" dirty="0" err="1" smtClean="0"/>
              <a:t>xeometría</a:t>
            </a:r>
            <a:endParaRPr lang="es-E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75856" y="1628800"/>
            <a:ext cx="3974976" cy="253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364088" y="4005064"/>
            <a:ext cx="35909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ENTRANDO EN MATERIA …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2. NON HAI NIN LISTOS NIN TONTOS SENÓN NENOS DE DIFERENTES ENTORNOS, DISTINTOS NIVEIS MADURATIVOS, DISTINTAS CAPACIDADES, PERO TODOS EN CONTINUO PROCESO DE APRENDIZAXE</a:t>
            </a:r>
          </a:p>
        </p:txBody>
      </p:sp>
      <p:pic>
        <p:nvPicPr>
          <p:cNvPr id="33794" name="Picture 2" descr="F:\valdoviño 15-16\fotos\1º trimestre\20150924_095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77072"/>
            <a:ext cx="4035280" cy="2269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3º DE PRIMARIA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O </a:t>
            </a:r>
            <a:r>
              <a:rPr lang="es-ES" dirty="0" err="1" smtClean="0"/>
              <a:t>camiño</a:t>
            </a:r>
            <a:r>
              <a:rPr lang="es-ES" dirty="0" smtClean="0"/>
              <a:t> de </a:t>
            </a:r>
            <a:r>
              <a:rPr lang="es-ES" dirty="0" err="1" smtClean="0"/>
              <a:t>terceiro</a:t>
            </a:r>
            <a:r>
              <a:rPr lang="es-ES" dirty="0" smtClean="0"/>
              <a:t> </a:t>
            </a:r>
            <a:r>
              <a:rPr lang="es-ES" dirty="0" err="1" smtClean="0"/>
              <a:t>aínda</a:t>
            </a:r>
            <a:r>
              <a:rPr lang="es-ES" dirty="0" smtClean="0"/>
              <a:t> o estamos a </a:t>
            </a:r>
            <a:r>
              <a:rPr lang="es-ES" dirty="0" err="1" smtClean="0"/>
              <a:t>camiñar</a:t>
            </a:r>
            <a:r>
              <a:rPr lang="es-ES" dirty="0" smtClean="0"/>
              <a:t>, </a:t>
            </a:r>
            <a:r>
              <a:rPr lang="es-ES" dirty="0" err="1" smtClean="0"/>
              <a:t>xa</a:t>
            </a:r>
            <a:r>
              <a:rPr lang="es-ES" dirty="0" smtClean="0"/>
              <a:t> veremos a </a:t>
            </a:r>
            <a:r>
              <a:rPr lang="es-ES" dirty="0" err="1" smtClean="0"/>
              <a:t>onde</a:t>
            </a:r>
            <a:r>
              <a:rPr lang="es-ES" dirty="0" smtClean="0"/>
              <a:t> nos </a:t>
            </a:r>
            <a:r>
              <a:rPr lang="es-ES" dirty="0" err="1" smtClean="0"/>
              <a:t>vai</a:t>
            </a:r>
            <a:r>
              <a:rPr lang="es-ES" dirty="0" smtClean="0"/>
              <a:t> levar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336304"/>
          </a:xfrm>
        </p:spPr>
        <p:txBody>
          <a:bodyPr>
            <a:normAutofit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8153400" cy="2955032"/>
          </a:xfrm>
        </p:spPr>
        <p:txBody>
          <a:bodyPr/>
          <a:lstStyle/>
          <a:p>
            <a:r>
              <a:rPr lang="es-ES" dirty="0" smtClean="0"/>
              <a:t>TAREFAS INTEGRADAS E PROXECTOS DE 1º A 3º DE E.P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O </a:t>
            </a:r>
            <a:r>
              <a:rPr lang="es-ES" dirty="0" err="1" smtClean="0"/>
              <a:t>traballo</a:t>
            </a:r>
            <a:r>
              <a:rPr lang="es-ES" dirty="0" smtClean="0"/>
              <a:t> por </a:t>
            </a:r>
            <a:r>
              <a:rPr lang="es-ES" dirty="0" err="1" smtClean="0"/>
              <a:t>proxectos</a:t>
            </a:r>
            <a:r>
              <a:rPr lang="es-ES" dirty="0" smtClean="0"/>
              <a:t> é un elemento fundamental da </a:t>
            </a:r>
            <a:r>
              <a:rPr lang="es-ES" dirty="0" err="1" smtClean="0"/>
              <a:t>metodoloxía</a:t>
            </a:r>
            <a:r>
              <a:rPr lang="es-ES" dirty="0" smtClean="0"/>
              <a:t> de </a:t>
            </a:r>
            <a:r>
              <a:rPr lang="es-ES" dirty="0" err="1" smtClean="0"/>
              <a:t>primeiro</a:t>
            </a:r>
            <a:r>
              <a:rPr lang="es-ES" dirty="0" smtClean="0"/>
              <a:t>, segundo e </a:t>
            </a:r>
            <a:r>
              <a:rPr lang="es-ES" dirty="0" err="1" smtClean="0"/>
              <a:t>terceiro</a:t>
            </a:r>
            <a:r>
              <a:rPr lang="es-ES" dirty="0" smtClean="0"/>
              <a:t>, e </a:t>
            </a:r>
            <a:r>
              <a:rPr lang="es-ES" dirty="0" err="1" smtClean="0"/>
              <a:t>ainda</a:t>
            </a:r>
            <a:r>
              <a:rPr lang="es-ES" dirty="0" smtClean="0"/>
              <a:t> que os </a:t>
            </a:r>
            <a:r>
              <a:rPr lang="es-ES" dirty="0" err="1" smtClean="0"/>
              <a:t>proxectos</a:t>
            </a:r>
            <a:r>
              <a:rPr lang="es-ES" dirty="0" smtClean="0"/>
              <a:t> habitualmente os </a:t>
            </a:r>
            <a:r>
              <a:rPr lang="es-ES" dirty="0" err="1" smtClean="0"/>
              <a:t>empregamos</a:t>
            </a: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os </a:t>
            </a:r>
            <a:r>
              <a:rPr lang="es-ES" dirty="0" err="1" smtClean="0"/>
              <a:t>contidos</a:t>
            </a:r>
            <a:r>
              <a:rPr lang="es-ES" dirty="0" smtClean="0"/>
              <a:t> de Ciencias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Lingua</a:t>
            </a:r>
            <a:r>
              <a:rPr lang="es-ES" dirty="0" smtClean="0"/>
              <a:t> Galega, procuramos que </a:t>
            </a:r>
            <a:r>
              <a:rPr lang="es-ES" dirty="0" err="1" smtClean="0"/>
              <a:t>sexan</a:t>
            </a:r>
            <a:r>
              <a:rPr lang="es-ES" dirty="0" smtClean="0"/>
              <a:t> </a:t>
            </a:r>
            <a:r>
              <a:rPr lang="es-ES" dirty="0" err="1" smtClean="0"/>
              <a:t>proxectos</a:t>
            </a:r>
            <a:r>
              <a:rPr lang="es-ES" dirty="0" smtClean="0"/>
              <a:t> interdisciplinares </a:t>
            </a:r>
            <a:r>
              <a:rPr lang="es-ES" dirty="0" err="1" smtClean="0"/>
              <a:t>onde</a:t>
            </a:r>
            <a:r>
              <a:rPr lang="es-ES" dirty="0" smtClean="0"/>
              <a:t> as </a:t>
            </a:r>
            <a:r>
              <a:rPr lang="es-ES" dirty="0" smtClean="0"/>
              <a:t>matemáticas </a:t>
            </a:r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teñen</a:t>
            </a:r>
            <a:r>
              <a:rPr lang="es-ES" dirty="0" smtClean="0"/>
              <a:t> cabida.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pic>
        <p:nvPicPr>
          <p:cNvPr id="3074" name="Picture 2" descr="F:\valdoviño 14-15\fotos\seleccion fotos 1º trimestre\CIMG18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2771101"/>
            <a:ext cx="3886200" cy="2915997"/>
          </a:xfrm>
          <a:prstGeom prst="rect">
            <a:avLst/>
          </a:prstGeom>
          <a:noFill/>
        </p:spPr>
      </p:pic>
      <p:sp>
        <p:nvSpPr>
          <p:cNvPr id="4" name="3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956320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Nos </a:t>
            </a:r>
            <a:r>
              <a:rPr lang="es-ES" dirty="0" err="1" smtClean="0"/>
              <a:t>proxectos</a:t>
            </a:r>
            <a:r>
              <a:rPr lang="es-ES" dirty="0" smtClean="0"/>
              <a:t> de </a:t>
            </a:r>
            <a:r>
              <a:rPr lang="es-ES" dirty="0" err="1" smtClean="0"/>
              <a:t>Lingua</a:t>
            </a:r>
            <a:r>
              <a:rPr lang="es-ES" dirty="0" smtClean="0"/>
              <a:t> Galega </a:t>
            </a:r>
            <a:r>
              <a:rPr lang="es-ES" dirty="0" err="1" smtClean="0"/>
              <a:t>adicados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Samaín</a:t>
            </a:r>
            <a:r>
              <a:rPr lang="es-ES" dirty="0" smtClean="0"/>
              <a:t>, </a:t>
            </a:r>
            <a:r>
              <a:rPr lang="es-ES" dirty="0" err="1" smtClean="0"/>
              <a:t>sempre</a:t>
            </a:r>
            <a:r>
              <a:rPr lang="es-ES" dirty="0" smtClean="0"/>
              <a:t> </a:t>
            </a:r>
            <a:r>
              <a:rPr lang="es-ES" dirty="0" err="1" smtClean="0"/>
              <a:t>lle</a:t>
            </a:r>
            <a:r>
              <a:rPr lang="es-ES" dirty="0" smtClean="0"/>
              <a:t> </a:t>
            </a:r>
            <a:r>
              <a:rPr lang="es-ES" dirty="0" err="1" smtClean="0"/>
              <a:t>facemos</a:t>
            </a:r>
            <a:r>
              <a:rPr lang="es-ES" dirty="0" smtClean="0"/>
              <a:t> un sitio </a:t>
            </a:r>
            <a:r>
              <a:rPr lang="es-ES" dirty="0" err="1" smtClean="0"/>
              <a:t>ás</a:t>
            </a:r>
            <a:r>
              <a:rPr lang="es-ES" dirty="0" smtClean="0"/>
              <a:t> matemáticas.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95632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A decoración nos permite por </a:t>
            </a:r>
            <a:r>
              <a:rPr lang="es-ES" dirty="0" err="1" smtClean="0"/>
              <a:t>exemplo</a:t>
            </a:r>
            <a:r>
              <a:rPr lang="es-ES" dirty="0" smtClean="0"/>
              <a:t>, </a:t>
            </a:r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de </a:t>
            </a:r>
            <a:r>
              <a:rPr lang="es-ES" dirty="0" err="1" smtClean="0"/>
              <a:t>xeometría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7" name="Picture 2" descr="F:\fotos 15-16\95ab1abe48cb5988b89c3cc1f31d204b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60032" y="2816349"/>
            <a:ext cx="3826768" cy="2870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pic>
        <p:nvPicPr>
          <p:cNvPr id="30722" name="Picture 2" descr="F:\valdoviño 14-15\fotos\2º trimestre\20150220_1058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3573016"/>
            <a:ext cx="3399905" cy="2664296"/>
          </a:xfrm>
          <a:prstGeom prst="rect">
            <a:avLst/>
          </a:prstGeom>
          <a:noFill/>
        </p:spPr>
      </p:pic>
      <p:sp>
        <p:nvSpPr>
          <p:cNvPr id="8" name="7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1388368"/>
          </a:xfrm>
        </p:spPr>
        <p:txBody>
          <a:bodyPr>
            <a:normAutofit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antroido</a:t>
            </a:r>
            <a:r>
              <a:rPr lang="es-ES" dirty="0" smtClean="0"/>
              <a:t> é </a:t>
            </a:r>
            <a:r>
              <a:rPr lang="es-ES" dirty="0" err="1" smtClean="0"/>
              <a:t>outra</a:t>
            </a:r>
            <a:r>
              <a:rPr lang="es-ES" dirty="0" smtClean="0"/>
              <a:t> das </a:t>
            </a:r>
            <a:r>
              <a:rPr lang="es-ES" dirty="0" err="1" smtClean="0"/>
              <a:t>festas</a:t>
            </a:r>
            <a:r>
              <a:rPr lang="es-ES" dirty="0" smtClean="0"/>
              <a:t> que </a:t>
            </a:r>
            <a:r>
              <a:rPr lang="es-ES" dirty="0" err="1" smtClean="0"/>
              <a:t>aproveitamos</a:t>
            </a:r>
            <a:r>
              <a:rPr lang="es-ES" dirty="0" smtClean="0"/>
              <a:t> para </a:t>
            </a:r>
            <a:r>
              <a:rPr lang="es-ES" dirty="0" err="1" smtClean="0"/>
              <a:t>facer</a:t>
            </a:r>
            <a:r>
              <a:rPr lang="es-ES" dirty="0" smtClean="0"/>
              <a:t> </a:t>
            </a:r>
            <a:r>
              <a:rPr lang="es-ES" dirty="0" err="1" smtClean="0"/>
              <a:t>proxectos</a:t>
            </a:r>
            <a:r>
              <a:rPr lang="es-ES" dirty="0" smtClean="0"/>
              <a:t> e </a:t>
            </a:r>
            <a:r>
              <a:rPr lang="es-ES" dirty="0" err="1" smtClean="0"/>
              <a:t>incluír</a:t>
            </a:r>
            <a:r>
              <a:rPr lang="es-ES" dirty="0" smtClean="0"/>
              <a:t> o </a:t>
            </a:r>
            <a:r>
              <a:rPr lang="es-ES" dirty="0" err="1" smtClean="0"/>
              <a:t>traballo</a:t>
            </a:r>
            <a:r>
              <a:rPr lang="es-ES" dirty="0" smtClean="0"/>
              <a:t> coas matemáticas.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1388368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En 2º nos disfrazamos de </a:t>
            </a:r>
            <a:r>
              <a:rPr lang="es-ES" dirty="0" err="1" smtClean="0"/>
              <a:t>chineses</a:t>
            </a:r>
            <a:r>
              <a:rPr lang="es-ES" dirty="0" smtClean="0"/>
              <a:t>, </a:t>
            </a:r>
            <a:r>
              <a:rPr lang="es-ES" dirty="0" err="1" smtClean="0"/>
              <a:t>fixemos</a:t>
            </a:r>
            <a:r>
              <a:rPr lang="es-ES" dirty="0" smtClean="0"/>
              <a:t> un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á China e no transcurso do </a:t>
            </a:r>
            <a:r>
              <a:rPr lang="es-ES" dirty="0" err="1" smtClean="0"/>
              <a:t>proxecto</a:t>
            </a:r>
            <a:r>
              <a:rPr lang="es-ES" dirty="0" smtClean="0"/>
              <a:t> os </a:t>
            </a:r>
            <a:r>
              <a:rPr lang="es-ES" dirty="0" err="1" smtClean="0"/>
              <a:t>nenos</a:t>
            </a:r>
            <a:r>
              <a:rPr lang="es-ES" dirty="0" smtClean="0"/>
              <a:t> calcularon a </a:t>
            </a:r>
            <a:r>
              <a:rPr lang="es-ES" dirty="0" err="1" smtClean="0"/>
              <a:t>cantidade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precisa para </a:t>
            </a:r>
            <a:r>
              <a:rPr lang="es-ES" dirty="0" err="1" smtClean="0"/>
              <a:t>facer</a:t>
            </a:r>
            <a:r>
              <a:rPr lang="es-ES" dirty="0" smtClean="0"/>
              <a:t> os disfraces e calcularon o </a:t>
            </a:r>
            <a:r>
              <a:rPr lang="es-ES" dirty="0" err="1" smtClean="0"/>
              <a:t>prezo</a:t>
            </a:r>
            <a:r>
              <a:rPr lang="es-ES" dirty="0" smtClean="0"/>
              <a:t>  dos </a:t>
            </a:r>
            <a:r>
              <a:rPr lang="es-ES" dirty="0" err="1" smtClean="0"/>
              <a:t>materiais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30723" name="Picture 3" descr="F:\valdoviño 14-15\fotos\2º trimestre\20150220_105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3549685" cy="266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098304" cy="4343400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O ano pasado en todo o </a:t>
            </a:r>
            <a:r>
              <a:rPr lang="es-ES" dirty="0" err="1" smtClean="0"/>
              <a:t>colexio</a:t>
            </a:r>
            <a:r>
              <a:rPr lang="es-ES" dirty="0" smtClean="0"/>
              <a:t> </a:t>
            </a:r>
            <a:r>
              <a:rPr lang="es-ES" dirty="0" err="1" smtClean="0"/>
              <a:t>traballamos</a:t>
            </a:r>
            <a:r>
              <a:rPr lang="es-ES" dirty="0" smtClean="0"/>
              <a:t> un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medio ambiente, no transcurso do </a:t>
            </a:r>
            <a:r>
              <a:rPr lang="es-ES" dirty="0" err="1" smtClean="0"/>
              <a:t>mesmo</a:t>
            </a:r>
            <a:r>
              <a:rPr lang="es-ES" dirty="0" smtClean="0"/>
              <a:t> </a:t>
            </a:r>
            <a:r>
              <a:rPr lang="es-ES" dirty="0" err="1" smtClean="0"/>
              <a:t>levouse</a:t>
            </a:r>
            <a:r>
              <a:rPr lang="es-ES" dirty="0" smtClean="0"/>
              <a:t> a cabo un </a:t>
            </a:r>
            <a:r>
              <a:rPr lang="es-ES" dirty="0" err="1" smtClean="0"/>
              <a:t>mercadiño</a:t>
            </a:r>
            <a:r>
              <a:rPr lang="es-ES" dirty="0" smtClean="0"/>
              <a:t> solidario no que vendimos </a:t>
            </a:r>
            <a:r>
              <a:rPr lang="es-ES" dirty="0" err="1" smtClean="0"/>
              <a:t>obxectos</a:t>
            </a:r>
            <a:r>
              <a:rPr lang="es-ES" dirty="0" smtClean="0"/>
              <a:t> elaborados con </a:t>
            </a:r>
            <a:r>
              <a:rPr lang="es-ES" dirty="0" err="1" smtClean="0"/>
              <a:t>materiais</a:t>
            </a:r>
            <a:r>
              <a:rPr lang="es-ES" dirty="0" smtClean="0"/>
              <a:t> de </a:t>
            </a:r>
            <a:r>
              <a:rPr lang="es-ES" dirty="0" err="1" smtClean="0"/>
              <a:t>refugallo</a:t>
            </a:r>
            <a:r>
              <a:rPr lang="es-ES" dirty="0" smtClean="0"/>
              <a:t>. O </a:t>
            </a:r>
            <a:r>
              <a:rPr lang="es-ES" dirty="0" err="1" smtClean="0"/>
              <a:t>mercadiño</a:t>
            </a:r>
            <a:r>
              <a:rPr lang="es-ES" dirty="0" smtClean="0"/>
              <a:t> nos </a:t>
            </a:r>
            <a:r>
              <a:rPr lang="es-ES" dirty="0" err="1" smtClean="0"/>
              <a:t>permiteu</a:t>
            </a:r>
            <a:r>
              <a:rPr lang="es-ES" dirty="0" smtClean="0"/>
              <a:t> </a:t>
            </a:r>
            <a:r>
              <a:rPr lang="es-ES" dirty="0" err="1" smtClean="0"/>
              <a:t>poñer</a:t>
            </a:r>
            <a:r>
              <a:rPr lang="es-ES" dirty="0" smtClean="0"/>
              <a:t> en práctica </a:t>
            </a:r>
            <a:r>
              <a:rPr lang="es-ES" dirty="0" err="1" smtClean="0"/>
              <a:t>nocións</a:t>
            </a:r>
            <a:r>
              <a:rPr lang="es-ES" dirty="0" smtClean="0"/>
              <a:t> matemáticas: calculamos as cantidades e os costes dos </a:t>
            </a:r>
            <a:r>
              <a:rPr lang="es-ES" dirty="0" err="1" smtClean="0"/>
              <a:t>materiais</a:t>
            </a:r>
            <a:r>
              <a:rPr lang="es-ES" dirty="0" smtClean="0"/>
              <a:t> precisos para </a:t>
            </a:r>
            <a:r>
              <a:rPr lang="es-ES" dirty="0" err="1" smtClean="0"/>
              <a:t>facer</a:t>
            </a:r>
            <a:r>
              <a:rPr lang="es-ES" dirty="0" smtClean="0"/>
              <a:t> as manualidades, medimos para elaborar os </a:t>
            </a:r>
            <a:r>
              <a:rPr lang="es-ES" dirty="0" err="1" smtClean="0"/>
              <a:t>obxectos</a:t>
            </a:r>
            <a:r>
              <a:rPr lang="es-ES" dirty="0" smtClean="0"/>
              <a:t> a vender, </a:t>
            </a:r>
            <a:r>
              <a:rPr lang="es-ES" dirty="0" err="1" smtClean="0"/>
              <a:t>manexamos</a:t>
            </a:r>
            <a:r>
              <a:rPr lang="es-ES" dirty="0" smtClean="0"/>
              <a:t> os </a:t>
            </a:r>
            <a:r>
              <a:rPr lang="es-ES" dirty="0" err="1" smtClean="0"/>
              <a:t>cartos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venta dos productos, …</a:t>
            </a:r>
            <a:endParaRPr lang="es-ES" dirty="0"/>
          </a:p>
        </p:txBody>
      </p:sp>
      <p:pic>
        <p:nvPicPr>
          <p:cNvPr id="29698" name="Picture 2" descr="F:\valdoviño 14-15\fotos\3º trimestre\movil\20150520_1411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2204864"/>
            <a:ext cx="4711539" cy="353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026296" cy="4343400"/>
          </a:xfrm>
        </p:spPr>
        <p:txBody>
          <a:bodyPr/>
          <a:lstStyle/>
          <a:p>
            <a:r>
              <a:rPr lang="es-ES" dirty="0" smtClean="0"/>
              <a:t>En 2º </a:t>
            </a:r>
            <a:r>
              <a:rPr lang="es-ES" dirty="0" err="1" smtClean="0"/>
              <a:t>fixemos</a:t>
            </a:r>
            <a:r>
              <a:rPr lang="es-ES" dirty="0" smtClean="0"/>
              <a:t> un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tempo atmosférico e a </a:t>
            </a:r>
            <a:r>
              <a:rPr lang="es-ES" dirty="0" err="1" smtClean="0"/>
              <a:t>paisaxe</a:t>
            </a:r>
            <a:r>
              <a:rPr lang="es-ES" dirty="0" smtClean="0"/>
              <a:t>; a confección </a:t>
            </a:r>
            <a:r>
              <a:rPr lang="es-ES" dirty="0" err="1" smtClean="0"/>
              <a:t>dunha</a:t>
            </a:r>
            <a:r>
              <a:rPr lang="es-ES" dirty="0" smtClean="0"/>
              <a:t> estación </a:t>
            </a:r>
            <a:r>
              <a:rPr lang="es-ES" dirty="0" err="1" smtClean="0"/>
              <a:t>meteorolóxica</a:t>
            </a:r>
            <a:r>
              <a:rPr lang="es-ES" dirty="0" smtClean="0"/>
              <a:t> nos </a:t>
            </a:r>
            <a:r>
              <a:rPr lang="es-ES" dirty="0" err="1" smtClean="0"/>
              <a:t>permiteu</a:t>
            </a:r>
            <a:r>
              <a:rPr lang="es-ES" dirty="0" smtClean="0"/>
              <a:t> de </a:t>
            </a:r>
            <a:r>
              <a:rPr lang="es-ES" dirty="0" err="1" smtClean="0"/>
              <a:t>novo</a:t>
            </a:r>
            <a:r>
              <a:rPr lang="es-ES" dirty="0" smtClean="0"/>
              <a:t> </a:t>
            </a:r>
            <a:r>
              <a:rPr lang="es-ES" dirty="0" err="1" smtClean="0"/>
              <a:t>traballar</a:t>
            </a:r>
            <a:r>
              <a:rPr lang="es-ES" dirty="0" smtClean="0"/>
              <a:t> a competencia matemática. </a:t>
            </a:r>
          </a:p>
          <a:p>
            <a:endParaRPr lang="es-ES" dirty="0"/>
          </a:p>
        </p:txBody>
      </p:sp>
      <p:pic>
        <p:nvPicPr>
          <p:cNvPr id="7170" name="Picture 2" descr="F:\valdoviño 14-15\fotos\movilmaio15\20150428_1909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5865991" y="2135010"/>
            <a:ext cx="3478437" cy="2610034"/>
          </a:xfrm>
          <a:prstGeom prst="rect">
            <a:avLst/>
          </a:prstGeom>
          <a:noFill/>
        </p:spPr>
      </p:pic>
      <p:pic>
        <p:nvPicPr>
          <p:cNvPr id="5" name="Picture 2" descr="F:\fotos mias 14-15\movil\20150609_1809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3789040"/>
            <a:ext cx="3075947" cy="2306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/>
          <a:lstStyle/>
          <a:p>
            <a:r>
              <a:rPr lang="es-ES" dirty="0" smtClean="0"/>
              <a:t>A realización de maquetas sobre a </a:t>
            </a:r>
            <a:r>
              <a:rPr lang="es-ES" dirty="0" err="1" smtClean="0"/>
              <a:t>paisaxe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supuxo</a:t>
            </a:r>
            <a:r>
              <a:rPr lang="es-ES" dirty="0" smtClean="0"/>
              <a:t> </a:t>
            </a:r>
            <a:r>
              <a:rPr lang="es-ES" dirty="0" err="1" smtClean="0"/>
              <a:t>poñer</a:t>
            </a:r>
            <a:r>
              <a:rPr lang="es-ES" dirty="0" smtClean="0"/>
              <a:t> en práctica as capacidades matemáticas dos </a:t>
            </a:r>
            <a:r>
              <a:rPr lang="es-ES" dirty="0" err="1" smtClean="0"/>
              <a:t>nosos</a:t>
            </a:r>
            <a:r>
              <a:rPr lang="es-ES" dirty="0" smtClean="0"/>
              <a:t> alumnos.</a:t>
            </a:r>
            <a:endParaRPr lang="es-ES" dirty="0"/>
          </a:p>
        </p:txBody>
      </p:sp>
      <p:pic>
        <p:nvPicPr>
          <p:cNvPr id="9218" name="Picture 2" descr="F:\valdoviño 14-15\fotos\movilmaio15\20150506_1342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17561" y="1752600"/>
            <a:ext cx="5890077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666256" cy="4343400"/>
          </a:xfrm>
        </p:spPr>
        <p:txBody>
          <a:bodyPr>
            <a:normAutofit/>
          </a:bodyPr>
          <a:lstStyle/>
          <a:p>
            <a:r>
              <a:rPr lang="es-ES" dirty="0" smtClean="0"/>
              <a:t>Este ano, en </a:t>
            </a:r>
            <a:r>
              <a:rPr lang="es-ES" dirty="0" err="1" smtClean="0"/>
              <a:t>terceiro</a:t>
            </a:r>
            <a:r>
              <a:rPr lang="es-ES" dirty="0" smtClean="0"/>
              <a:t>, </a:t>
            </a:r>
            <a:r>
              <a:rPr lang="es-ES" dirty="0" err="1" smtClean="0"/>
              <a:t>imos</a:t>
            </a:r>
            <a:r>
              <a:rPr lang="es-ES" dirty="0" smtClean="0"/>
              <a:t> promover </a:t>
            </a:r>
            <a:r>
              <a:rPr lang="es-ES" dirty="0" err="1" smtClean="0"/>
              <a:t>unha</a:t>
            </a:r>
            <a:r>
              <a:rPr lang="es-ES" dirty="0" smtClean="0"/>
              <a:t> campaña de </a:t>
            </a:r>
            <a:r>
              <a:rPr lang="es-ES" dirty="0" err="1" smtClean="0"/>
              <a:t>recollida</a:t>
            </a:r>
            <a:r>
              <a:rPr lang="es-ES" dirty="0" smtClean="0"/>
              <a:t> de </a:t>
            </a:r>
            <a:r>
              <a:rPr lang="es-ES" dirty="0" err="1" smtClean="0"/>
              <a:t>tapóns</a:t>
            </a:r>
            <a:r>
              <a:rPr lang="es-ES" dirty="0" smtClean="0"/>
              <a:t> para ASPANEMI, este </a:t>
            </a:r>
            <a:r>
              <a:rPr lang="es-ES" dirty="0" err="1" smtClean="0"/>
              <a:t>produto</a:t>
            </a:r>
            <a:r>
              <a:rPr lang="es-ES" dirty="0" smtClean="0"/>
              <a:t> social relevante </a:t>
            </a:r>
            <a:r>
              <a:rPr lang="es-ES" dirty="0" err="1" smtClean="0"/>
              <a:t>vai</a:t>
            </a:r>
            <a:r>
              <a:rPr lang="es-ES" dirty="0" smtClean="0"/>
              <a:t> </a:t>
            </a:r>
            <a:r>
              <a:rPr lang="es-ES" dirty="0" err="1" smtClean="0"/>
              <a:t>incluído</a:t>
            </a:r>
            <a:r>
              <a:rPr lang="es-ES" dirty="0" smtClean="0"/>
              <a:t> dentro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mundo que nos rodea e nos </a:t>
            </a:r>
            <a:r>
              <a:rPr lang="es-ES" dirty="0" err="1" smtClean="0"/>
              <a:t>vai</a:t>
            </a:r>
            <a:r>
              <a:rPr lang="es-ES" dirty="0" smtClean="0"/>
              <a:t> permitir pesar os </a:t>
            </a:r>
            <a:r>
              <a:rPr lang="es-ES" dirty="0" err="1" smtClean="0"/>
              <a:t>tapóns</a:t>
            </a:r>
            <a:r>
              <a:rPr lang="es-ES" dirty="0" smtClean="0"/>
              <a:t> </a:t>
            </a:r>
            <a:r>
              <a:rPr lang="es-ES" dirty="0" err="1" smtClean="0"/>
              <a:t>recollidos</a:t>
            </a:r>
            <a:r>
              <a:rPr lang="es-ES" dirty="0" smtClean="0"/>
              <a:t> e elaborar </a:t>
            </a:r>
            <a:r>
              <a:rPr lang="es-ES" dirty="0" err="1" smtClean="0"/>
              <a:t>táboas</a:t>
            </a:r>
            <a:r>
              <a:rPr lang="es-ES" dirty="0" smtClean="0"/>
              <a:t> e gráficas sobre o material </a:t>
            </a:r>
            <a:r>
              <a:rPr lang="es-ES" dirty="0" err="1" smtClean="0"/>
              <a:t>recollido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2050" name="Picture 2" descr="F:\fotos 15-16\20151029_1459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91880" y="2420888"/>
            <a:ext cx="5172211" cy="2910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026296" cy="4343400"/>
          </a:xfrm>
        </p:spPr>
        <p:txBody>
          <a:bodyPr/>
          <a:lstStyle/>
          <a:p>
            <a:r>
              <a:rPr lang="es-ES" dirty="0" smtClean="0"/>
              <a:t>O ano pasado, e </a:t>
            </a:r>
            <a:r>
              <a:rPr lang="es-ES" dirty="0" err="1" smtClean="0"/>
              <a:t>tamén</a:t>
            </a:r>
            <a:r>
              <a:rPr lang="es-ES" dirty="0" smtClean="0"/>
              <a:t> este ano, con 2º, 3º e 4º estamos a participar </a:t>
            </a:r>
            <a:r>
              <a:rPr lang="es-ES" dirty="0" err="1" smtClean="0"/>
              <a:t>nun</a:t>
            </a:r>
            <a:r>
              <a:rPr lang="es-ES" dirty="0" smtClean="0"/>
              <a:t> </a:t>
            </a:r>
            <a:r>
              <a:rPr lang="es-ES" dirty="0" err="1" smtClean="0"/>
              <a:t>proxecto</a:t>
            </a:r>
            <a:r>
              <a:rPr lang="es-ES" dirty="0" smtClean="0"/>
              <a:t> que </a:t>
            </a:r>
            <a:r>
              <a:rPr lang="es-ES" dirty="0" err="1" smtClean="0"/>
              <a:t>promove</a:t>
            </a:r>
            <a:r>
              <a:rPr lang="es-ES" dirty="0" smtClean="0"/>
              <a:t> ADEGA que se chama </a:t>
            </a:r>
            <a:r>
              <a:rPr lang="es-ES" dirty="0" err="1" smtClean="0"/>
              <a:t>Proxecto</a:t>
            </a:r>
            <a:r>
              <a:rPr lang="es-ES" dirty="0" smtClean="0"/>
              <a:t> Ríos. Este </a:t>
            </a:r>
            <a:r>
              <a:rPr lang="es-ES" dirty="0" err="1" smtClean="0"/>
              <a:t>proxecto</a:t>
            </a:r>
            <a:r>
              <a:rPr lang="es-ES" dirty="0" smtClean="0"/>
              <a:t> nos está a permitir </a:t>
            </a:r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de Ciencias (</a:t>
            </a:r>
            <a:r>
              <a:rPr lang="es-ES" dirty="0" err="1" smtClean="0"/>
              <a:t>paisaxes</a:t>
            </a:r>
            <a:r>
              <a:rPr lang="es-ES" dirty="0" smtClean="0"/>
              <a:t>, ríos, flora e fauna dos ríos), …</a:t>
            </a:r>
            <a:endParaRPr lang="es-ES" dirty="0"/>
          </a:p>
        </p:txBody>
      </p:sp>
      <p:pic>
        <p:nvPicPr>
          <p:cNvPr id="11266" name="Picture 2" descr="F:\fotos mias 14-15\IMG-20150529-WA00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1700808"/>
            <a:ext cx="3243219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ENTRANDO EN MATERIA …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3. </a:t>
            </a:r>
            <a:r>
              <a:rPr lang="es-ES" sz="2400" dirty="0" smtClean="0"/>
              <a:t>AO LONGO DA ETAPA ESCOLAR O COÑECEMENTO SE ORGANIZA EN COMPARTIMENTOS OU ASIGNATURAS PERO O MUNDO REAL NON ESTÁ FRAGMENTADO DE AHÍ A IMPORTANCIA DE QUE OS NENOS DE PRIMARIA APRENDAN EN CONXUNTO, A TRAVÉS DO XOGO, DE EXPERIENCIAS, DE PROXECTOS.</a:t>
            </a:r>
          </a:p>
          <a:p>
            <a:endParaRPr lang="es-ES" sz="2400" dirty="0"/>
          </a:p>
        </p:txBody>
      </p:sp>
      <p:pic>
        <p:nvPicPr>
          <p:cNvPr id="11" name="Picture 2" descr="F:\valdoviño 14-15\fotos\CIMG1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17032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1º A 3º: PROXECTOS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1244352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/>
              <a:t>Pero </a:t>
            </a:r>
            <a:r>
              <a:rPr lang="es-ES" dirty="0" err="1" smtClean="0"/>
              <a:t>tamén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matemáticos </a:t>
            </a:r>
            <a:r>
              <a:rPr lang="es-ES" dirty="0" err="1" smtClean="0"/>
              <a:t>pois</a:t>
            </a:r>
            <a:r>
              <a:rPr lang="es-ES" dirty="0" smtClean="0"/>
              <a:t> no transcurso do </a:t>
            </a:r>
            <a:r>
              <a:rPr lang="es-ES" dirty="0" err="1" smtClean="0"/>
              <a:t>proxecto</a:t>
            </a:r>
            <a:r>
              <a:rPr lang="es-ES" dirty="0" smtClean="0"/>
              <a:t> </a:t>
            </a:r>
            <a:r>
              <a:rPr lang="es-ES" dirty="0" err="1" smtClean="0"/>
              <a:t>temos</a:t>
            </a:r>
            <a:r>
              <a:rPr lang="es-ES" dirty="0" smtClean="0"/>
              <a:t> que preparar </a:t>
            </a:r>
            <a:r>
              <a:rPr lang="es-ES" dirty="0" err="1" smtClean="0"/>
              <a:t>materiais</a:t>
            </a:r>
            <a:r>
              <a:rPr lang="es-ES" dirty="0" smtClean="0"/>
              <a:t> de medición, </a:t>
            </a:r>
            <a:r>
              <a:rPr lang="es-ES" dirty="0" err="1" smtClean="0"/>
              <a:t>facer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saída</a:t>
            </a:r>
            <a:r>
              <a:rPr lang="es-ES" dirty="0" smtClean="0"/>
              <a:t> e medir o ancho e a </a:t>
            </a:r>
            <a:r>
              <a:rPr lang="es-ES" dirty="0" err="1" smtClean="0"/>
              <a:t>profundidade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río, …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1244352"/>
          </a:xfrm>
        </p:spPr>
        <p:txBody>
          <a:bodyPr>
            <a:normAutofit/>
          </a:bodyPr>
          <a:lstStyle/>
          <a:p>
            <a:r>
              <a:rPr lang="es-ES" dirty="0" smtClean="0"/>
              <a:t>… medir a temperatura da </a:t>
            </a:r>
            <a:r>
              <a:rPr lang="es-ES" dirty="0" err="1" smtClean="0"/>
              <a:t>auga</a:t>
            </a:r>
            <a:r>
              <a:rPr lang="es-ES" dirty="0" smtClean="0"/>
              <a:t> do río, …</a:t>
            </a:r>
            <a:endParaRPr lang="es-ES" dirty="0"/>
          </a:p>
        </p:txBody>
      </p:sp>
      <p:pic>
        <p:nvPicPr>
          <p:cNvPr id="9" name="Picture 2" descr="F:\valdoviño 14-15\fotos\3º trimestre\camara - copia\CIMG24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1053929" y="3490820"/>
            <a:ext cx="3378496" cy="2535043"/>
          </a:xfrm>
          <a:prstGeom prst="rect">
            <a:avLst/>
          </a:prstGeom>
          <a:noFill/>
        </p:spPr>
      </p:pic>
      <p:pic>
        <p:nvPicPr>
          <p:cNvPr id="10" name="Picture 2" descr="F:\valdoviño 14-15\fotos\3º trimestre\camara - copia\CIMG24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8024" y="3068960"/>
            <a:ext cx="3886200" cy="3420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Non me gustaría rematar esta sesión de </a:t>
            </a:r>
            <a:r>
              <a:rPr lang="es-ES" dirty="0" err="1" smtClean="0"/>
              <a:t>hoxe</a:t>
            </a:r>
            <a:r>
              <a:rPr lang="es-ES" dirty="0" smtClean="0"/>
              <a:t> </a:t>
            </a:r>
            <a:r>
              <a:rPr lang="es-ES" dirty="0" err="1" smtClean="0"/>
              <a:t>sen</a:t>
            </a:r>
            <a:r>
              <a:rPr lang="es-ES" dirty="0" smtClean="0"/>
              <a:t> </a:t>
            </a:r>
            <a:r>
              <a:rPr lang="es-ES" dirty="0" err="1" smtClean="0"/>
              <a:t>falarvos</a:t>
            </a:r>
            <a:r>
              <a:rPr lang="es-ES" dirty="0" smtClean="0"/>
              <a:t> do importante que está </a:t>
            </a:r>
            <a:r>
              <a:rPr lang="es-ES" dirty="0" err="1" smtClean="0"/>
              <a:t>sendo</a:t>
            </a:r>
            <a:r>
              <a:rPr lang="es-ES" dirty="0" smtClean="0"/>
              <a:t> para min descubrir a </a:t>
            </a:r>
            <a:r>
              <a:rPr lang="es-ES" dirty="0" err="1" smtClean="0"/>
              <a:t>metodoloxía</a:t>
            </a:r>
            <a:r>
              <a:rPr lang="es-ES" dirty="0" smtClean="0"/>
              <a:t> da </a:t>
            </a:r>
            <a:r>
              <a:rPr lang="es-ES" dirty="0" err="1" smtClean="0"/>
              <a:t>aprendizaxe</a:t>
            </a:r>
            <a:r>
              <a:rPr lang="es-ES" dirty="0" smtClean="0"/>
              <a:t> cooperativa no </a:t>
            </a:r>
            <a:r>
              <a:rPr lang="es-ES" dirty="0" err="1" smtClean="0"/>
              <a:t>ensino</a:t>
            </a:r>
            <a:r>
              <a:rPr lang="es-ES" dirty="0" smtClean="0"/>
              <a:t> das matemáticas.</a:t>
            </a:r>
          </a:p>
          <a:p>
            <a:endParaRPr lang="es-ES" dirty="0"/>
          </a:p>
        </p:txBody>
      </p:sp>
      <p:pic>
        <p:nvPicPr>
          <p:cNvPr id="4" name="Picture 2" descr="F:\valdoviño 15-16\matemáticas\curso matemáticas\fotos mate\problemas coopera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39752" y="3501008"/>
            <a:ext cx="4228055" cy="2378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O </a:t>
            </a:r>
            <a:r>
              <a:rPr lang="es-ES" dirty="0" err="1" smtClean="0"/>
              <a:t>traballo</a:t>
            </a:r>
            <a:r>
              <a:rPr lang="es-ES" dirty="0" smtClean="0"/>
              <a:t> en equipo, que </a:t>
            </a:r>
            <a:r>
              <a:rPr lang="es-ES" dirty="0" err="1" smtClean="0"/>
              <a:t>dende</a:t>
            </a:r>
            <a:r>
              <a:rPr lang="es-ES" dirty="0" smtClean="0"/>
              <a:t> </a:t>
            </a:r>
            <a:r>
              <a:rPr lang="es-ES" dirty="0" err="1" smtClean="0"/>
              <a:t>primeiro</a:t>
            </a:r>
            <a:r>
              <a:rPr lang="es-ES" dirty="0" smtClean="0"/>
              <a:t> os alumnos que </a:t>
            </a:r>
            <a:r>
              <a:rPr lang="es-ES" dirty="0" err="1" smtClean="0"/>
              <a:t>máis</a:t>
            </a:r>
            <a:r>
              <a:rPr lang="es-ES" dirty="0" smtClean="0"/>
              <a:t> poden se </a:t>
            </a:r>
            <a:r>
              <a:rPr lang="es-ES" dirty="0" err="1" smtClean="0"/>
              <a:t>acostumen</a:t>
            </a:r>
            <a:r>
              <a:rPr lang="es-ES" dirty="0" smtClean="0"/>
              <a:t> a </a:t>
            </a:r>
            <a:r>
              <a:rPr lang="es-ES" dirty="0" err="1" smtClean="0"/>
              <a:t>axudar</a:t>
            </a:r>
            <a:r>
              <a:rPr lang="es-ES" dirty="0" smtClean="0"/>
              <a:t> </a:t>
            </a:r>
            <a:r>
              <a:rPr lang="es-ES" dirty="0" err="1" smtClean="0"/>
              <a:t>aos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 que poden menos,  e que os que poden menos se </a:t>
            </a:r>
            <a:r>
              <a:rPr lang="es-ES" dirty="0" err="1" smtClean="0"/>
              <a:t>acostumen</a:t>
            </a:r>
            <a:r>
              <a:rPr lang="es-ES" dirty="0" smtClean="0"/>
              <a:t> a aceptar a </a:t>
            </a:r>
            <a:r>
              <a:rPr lang="es-ES" dirty="0" err="1" smtClean="0"/>
              <a:t>axuda</a:t>
            </a:r>
            <a:r>
              <a:rPr lang="es-ES" dirty="0" smtClean="0"/>
              <a:t> de </a:t>
            </a:r>
            <a:r>
              <a:rPr lang="es-ES" dirty="0" err="1" smtClean="0"/>
              <a:t>outros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/>
              <a:t>A aplicación de estructuras como </a:t>
            </a:r>
            <a:r>
              <a:rPr lang="es-ES" dirty="0" err="1" smtClean="0"/>
              <a:t>lápises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centro para a resolución de </a:t>
            </a:r>
            <a:r>
              <a:rPr lang="es-ES" dirty="0" err="1" smtClean="0"/>
              <a:t>exercicios</a:t>
            </a:r>
            <a:r>
              <a:rPr lang="es-ES" dirty="0" smtClean="0"/>
              <a:t> de matemáticas, a parada de tres minutos no transcurso das </a:t>
            </a:r>
            <a:r>
              <a:rPr lang="es-ES" dirty="0" err="1" smtClean="0"/>
              <a:t>explicacións</a:t>
            </a:r>
            <a:r>
              <a:rPr lang="es-ES" dirty="0" smtClean="0"/>
              <a:t>, 1-2-4 para a resolución de problemas, a </a:t>
            </a:r>
            <a:r>
              <a:rPr lang="es-ES" dirty="0" err="1" smtClean="0"/>
              <a:t>cadea</a:t>
            </a:r>
            <a:r>
              <a:rPr lang="es-ES" dirty="0" smtClean="0"/>
              <a:t> de preguntar para repasar os temas, números </a:t>
            </a:r>
            <a:r>
              <a:rPr lang="es-ES" dirty="0" err="1" smtClean="0"/>
              <a:t>iguais</a:t>
            </a:r>
            <a:r>
              <a:rPr lang="es-ES" dirty="0" smtClean="0"/>
              <a:t> </a:t>
            </a:r>
            <a:r>
              <a:rPr lang="es-ES" dirty="0" err="1" smtClean="0"/>
              <a:t>xuntos</a:t>
            </a:r>
            <a:r>
              <a:rPr lang="es-ES" dirty="0" smtClean="0"/>
              <a:t> para </a:t>
            </a:r>
            <a:r>
              <a:rPr lang="es-ES" dirty="0" err="1" smtClean="0"/>
              <a:t>corrixir</a:t>
            </a:r>
            <a:r>
              <a:rPr lang="es-ES" dirty="0" smtClean="0"/>
              <a:t> </a:t>
            </a:r>
            <a:r>
              <a:rPr lang="es-ES" dirty="0" err="1" smtClean="0"/>
              <a:t>contas</a:t>
            </a:r>
            <a:r>
              <a:rPr lang="es-ES" dirty="0" smtClean="0"/>
              <a:t> de cálculo no encerado, un por todos para </a:t>
            </a:r>
            <a:r>
              <a:rPr lang="es-ES" dirty="0" err="1" smtClean="0"/>
              <a:t>corrixir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ficha.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336304"/>
          </a:xfrm>
        </p:spPr>
        <p:txBody>
          <a:bodyPr>
            <a:normAutofit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8153400" cy="2955032"/>
          </a:xfrm>
        </p:spPr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946176" cy="434340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Nunca </a:t>
            </a:r>
            <a:r>
              <a:rPr lang="es-ES" dirty="0" err="1" smtClean="0"/>
              <a:t>pensei</a:t>
            </a:r>
            <a:r>
              <a:rPr lang="es-ES" dirty="0" smtClean="0"/>
              <a:t> que </a:t>
            </a:r>
            <a:r>
              <a:rPr lang="es-ES" dirty="0" err="1" smtClean="0"/>
              <a:t>poidera</a:t>
            </a:r>
            <a:r>
              <a:rPr lang="es-ES" dirty="0" smtClean="0"/>
              <a:t> </a:t>
            </a:r>
            <a:r>
              <a:rPr lang="es-ES" dirty="0" err="1" smtClean="0"/>
              <a:t>atopar</a:t>
            </a:r>
            <a:r>
              <a:rPr lang="es-ES" dirty="0" smtClean="0"/>
              <a:t> relación </a:t>
            </a:r>
            <a:r>
              <a:rPr lang="es-ES" dirty="0" err="1" smtClean="0"/>
              <a:t>algunha</a:t>
            </a:r>
            <a:r>
              <a:rPr lang="es-ES" dirty="0" smtClean="0"/>
              <a:t> entre o </a:t>
            </a:r>
            <a:r>
              <a:rPr lang="es-ES" dirty="0" err="1" smtClean="0"/>
              <a:t>meu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como coordinadora da biblioteca do CPI de </a:t>
            </a:r>
            <a:r>
              <a:rPr lang="es-ES" dirty="0" err="1" smtClean="0"/>
              <a:t>Atios</a:t>
            </a:r>
            <a:r>
              <a:rPr lang="es-ES" dirty="0" smtClean="0"/>
              <a:t> e o </a:t>
            </a:r>
            <a:r>
              <a:rPr lang="es-ES" dirty="0" err="1" smtClean="0"/>
              <a:t>ensino</a:t>
            </a:r>
            <a:r>
              <a:rPr lang="es-ES" dirty="0" smtClean="0"/>
              <a:t> das matemáticas dentro da aula.</a:t>
            </a:r>
            <a:endParaRPr lang="es-ES" dirty="0"/>
          </a:p>
        </p:txBody>
      </p:sp>
      <p:pic>
        <p:nvPicPr>
          <p:cNvPr id="1026" name="Picture 2" descr="G:\valdov.13-14\biblioteca\fotos bibl\neno-viol.xº\20131125_122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16200" y="1752600"/>
            <a:ext cx="58928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Cada ano a Asesoría de Bibliotecas Escolares  nos propón un tema a </a:t>
            </a:r>
            <a:r>
              <a:rPr lang="es-ES" dirty="0" err="1" smtClean="0"/>
              <a:t>traballar</a:t>
            </a:r>
            <a:r>
              <a:rPr lang="es-ES" dirty="0" smtClean="0"/>
              <a:t> que guíe todas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algunhas</a:t>
            </a:r>
            <a:r>
              <a:rPr lang="es-ES" dirty="0" smtClean="0"/>
              <a:t> das actividades de animación á lectura que </a:t>
            </a:r>
            <a:r>
              <a:rPr lang="es-ES" dirty="0" err="1" smtClean="0"/>
              <a:t>facemos</a:t>
            </a:r>
            <a:r>
              <a:rPr lang="es-ES" dirty="0" smtClean="0"/>
              <a:t> nos centros. O ano pasado o tema </a:t>
            </a:r>
            <a:r>
              <a:rPr lang="es-ES" dirty="0" err="1" smtClean="0"/>
              <a:t>proposto</a:t>
            </a:r>
            <a:r>
              <a:rPr lang="es-ES" dirty="0" smtClean="0"/>
              <a:t> </a:t>
            </a:r>
            <a:r>
              <a:rPr lang="es-ES" dirty="0" err="1" smtClean="0"/>
              <a:t>foi</a:t>
            </a:r>
            <a:r>
              <a:rPr lang="es-ES" dirty="0" smtClean="0"/>
              <a:t> o das matemáticas.</a:t>
            </a:r>
            <a:endParaRPr lang="es-ES" dirty="0"/>
          </a:p>
        </p:txBody>
      </p:sp>
      <p:pic>
        <p:nvPicPr>
          <p:cNvPr id="6" name="Picture 2" descr="F:\valdoviño 14-15\biblioteca\memoria 14-15\fotos mate\20150604_1122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084988" y="2323724"/>
            <a:ext cx="4990247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378224" cy="4343400"/>
          </a:xfrm>
        </p:spPr>
        <p:txBody>
          <a:bodyPr>
            <a:normAutofit/>
          </a:bodyPr>
          <a:lstStyle/>
          <a:p>
            <a:r>
              <a:rPr lang="es-ES" dirty="0" smtClean="0"/>
              <a:t>Ahí </a:t>
            </a:r>
            <a:r>
              <a:rPr lang="es-ES" dirty="0" err="1" smtClean="0"/>
              <a:t>empezou</a:t>
            </a:r>
            <a:r>
              <a:rPr lang="es-ES" dirty="0" smtClean="0"/>
              <a:t> a </a:t>
            </a:r>
            <a:r>
              <a:rPr lang="es-ES" dirty="0" err="1" smtClean="0"/>
              <a:t>miña</a:t>
            </a:r>
            <a:r>
              <a:rPr lang="es-ES" dirty="0" smtClean="0"/>
              <a:t> </a:t>
            </a:r>
            <a:r>
              <a:rPr lang="es-ES" dirty="0" err="1" smtClean="0"/>
              <a:t>descuberta</a:t>
            </a:r>
            <a:r>
              <a:rPr lang="es-ES" dirty="0" smtClean="0"/>
              <a:t>, </a:t>
            </a:r>
            <a:r>
              <a:rPr lang="es-ES" dirty="0" err="1" smtClean="0"/>
              <a:t>empecei</a:t>
            </a:r>
            <a:r>
              <a:rPr lang="es-ES" dirty="0" smtClean="0"/>
              <a:t> a sondear </a:t>
            </a:r>
            <a:r>
              <a:rPr lang="es-ES" dirty="0" err="1" smtClean="0"/>
              <a:t>primeiro</a:t>
            </a:r>
            <a:r>
              <a:rPr lang="es-ES" dirty="0" smtClean="0"/>
              <a:t> nos fondos da </a:t>
            </a:r>
            <a:r>
              <a:rPr lang="es-ES" dirty="0" err="1" smtClean="0"/>
              <a:t>miña</a:t>
            </a:r>
            <a:r>
              <a:rPr lang="es-ES" dirty="0" smtClean="0"/>
              <a:t> biblioteca e </a:t>
            </a:r>
            <a:r>
              <a:rPr lang="es-ES" dirty="0" err="1" smtClean="0"/>
              <a:t>despois</a:t>
            </a:r>
            <a:r>
              <a:rPr lang="es-ES" dirty="0" smtClean="0"/>
              <a:t> a investigar con </a:t>
            </a:r>
            <a:r>
              <a:rPr lang="es-ES" dirty="0" err="1" smtClean="0"/>
              <a:t>compañeiros</a:t>
            </a:r>
            <a:r>
              <a:rPr lang="es-ES" dirty="0" smtClean="0"/>
              <a:t> </a:t>
            </a:r>
            <a:r>
              <a:rPr lang="es-ES" dirty="0" err="1" smtClean="0"/>
              <a:t>doutras</a:t>
            </a:r>
            <a:r>
              <a:rPr lang="es-ES" dirty="0" smtClean="0"/>
              <a:t> bibliotecas en posibles títulos de libros que </a:t>
            </a:r>
            <a:r>
              <a:rPr lang="es-ES" dirty="0" err="1" smtClean="0"/>
              <a:t>poideran</a:t>
            </a:r>
            <a:r>
              <a:rPr lang="es-ES" dirty="0" smtClean="0"/>
              <a:t> resultar de interese para o </a:t>
            </a:r>
            <a:r>
              <a:rPr lang="es-ES" dirty="0" err="1" smtClean="0"/>
              <a:t>meu</a:t>
            </a:r>
            <a:r>
              <a:rPr lang="es-ES" dirty="0" smtClean="0"/>
              <a:t> centro, e en particular para o </a:t>
            </a:r>
            <a:r>
              <a:rPr lang="es-ES" dirty="0" err="1" smtClean="0"/>
              <a:t>traballo</a:t>
            </a:r>
            <a:r>
              <a:rPr lang="es-ES" dirty="0" smtClean="0"/>
              <a:t> con </a:t>
            </a:r>
            <a:r>
              <a:rPr lang="es-ES" dirty="0" err="1" smtClean="0"/>
              <a:t>nenos</a:t>
            </a:r>
            <a:r>
              <a:rPr lang="es-ES" dirty="0" smtClean="0"/>
              <a:t> de 1º, 2º e 3º.</a:t>
            </a:r>
            <a:endParaRPr lang="es-ES" dirty="0"/>
          </a:p>
        </p:txBody>
      </p:sp>
      <p:pic>
        <p:nvPicPr>
          <p:cNvPr id="7" name="Picture 3" descr="F:\valdoviño 14-15\biblioteca\memoria 14-15\fotos mate\20150604_1121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411693" y="1492963"/>
            <a:ext cx="5128925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628800"/>
            <a:ext cx="2666256" cy="504056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A </a:t>
            </a:r>
            <a:r>
              <a:rPr lang="es-ES" dirty="0" err="1" smtClean="0"/>
              <a:t>miña</a:t>
            </a:r>
            <a:r>
              <a:rPr lang="es-ES" dirty="0" smtClean="0"/>
              <a:t> </a:t>
            </a:r>
            <a:r>
              <a:rPr lang="es-ES" dirty="0" err="1" smtClean="0"/>
              <a:t>primeira</a:t>
            </a:r>
            <a:r>
              <a:rPr lang="es-ES" dirty="0" smtClean="0"/>
              <a:t> sorpresa </a:t>
            </a:r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 err="1" smtClean="0"/>
              <a:t>atopar</a:t>
            </a:r>
            <a:r>
              <a:rPr lang="es-ES" dirty="0" smtClean="0"/>
              <a:t> nos </a:t>
            </a:r>
            <a:r>
              <a:rPr lang="es-ES" dirty="0" err="1" smtClean="0"/>
              <a:t>andeis</a:t>
            </a:r>
            <a:r>
              <a:rPr lang="es-ES" dirty="0" smtClean="0"/>
              <a:t> da </a:t>
            </a:r>
            <a:r>
              <a:rPr lang="es-ES" dirty="0" err="1" smtClean="0"/>
              <a:t>miña</a:t>
            </a:r>
            <a:r>
              <a:rPr lang="es-ES" dirty="0" smtClean="0"/>
              <a:t> biblioteca títulos </a:t>
            </a:r>
            <a:r>
              <a:rPr lang="es-ES" dirty="0" err="1" smtClean="0"/>
              <a:t>moi</a:t>
            </a:r>
            <a:r>
              <a:rPr lang="es-ES" dirty="0" smtClean="0"/>
              <a:t> interesantes que apenas nadie </a:t>
            </a:r>
            <a:r>
              <a:rPr lang="es-ES" dirty="0" err="1" smtClean="0"/>
              <a:t>coñecía</a:t>
            </a:r>
            <a:r>
              <a:rPr lang="es-ES" dirty="0" smtClean="0"/>
              <a:t>, </a:t>
            </a:r>
            <a:r>
              <a:rPr lang="es-ES" dirty="0" err="1" smtClean="0"/>
              <a:t>ou</a:t>
            </a:r>
            <a:r>
              <a:rPr lang="es-ES" dirty="0" smtClean="0"/>
              <a:t> se eran </a:t>
            </a:r>
            <a:r>
              <a:rPr lang="es-ES" dirty="0" err="1" smtClean="0"/>
              <a:t>coñecidos</a:t>
            </a:r>
            <a:r>
              <a:rPr lang="es-ES" dirty="0" smtClean="0"/>
              <a:t>, </a:t>
            </a:r>
            <a:r>
              <a:rPr lang="es-ES" dirty="0" err="1" smtClean="0"/>
              <a:t>dende</a:t>
            </a:r>
            <a:r>
              <a:rPr lang="es-ES" dirty="0" smtClean="0"/>
              <a:t> logo non estaban a ser </a:t>
            </a:r>
            <a:r>
              <a:rPr lang="es-ES" dirty="0" err="1" smtClean="0"/>
              <a:t>empregados</a:t>
            </a:r>
            <a:r>
              <a:rPr lang="es-ES" dirty="0" smtClean="0"/>
              <a:t> </a:t>
            </a:r>
            <a:r>
              <a:rPr lang="es-ES" dirty="0" err="1" smtClean="0"/>
              <a:t>nas</a:t>
            </a:r>
            <a:r>
              <a:rPr lang="es-ES" dirty="0" smtClean="0"/>
              <a:t> aulas.</a:t>
            </a:r>
            <a:endParaRPr lang="es-ES" dirty="0"/>
          </a:p>
        </p:txBody>
      </p:sp>
      <p:pic>
        <p:nvPicPr>
          <p:cNvPr id="7" name="Picture 3" descr="F:\valdoviño 14-15\biblioteca\memoria 14-15\fotos mate\20150604_1121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625968" y="1635231"/>
            <a:ext cx="498840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628800"/>
            <a:ext cx="2666256" cy="504056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A </a:t>
            </a:r>
            <a:r>
              <a:rPr lang="es-ES" dirty="0" err="1" smtClean="0"/>
              <a:t>miña</a:t>
            </a:r>
            <a:r>
              <a:rPr lang="es-ES" dirty="0" smtClean="0"/>
              <a:t> segunda sorpresa </a:t>
            </a:r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 err="1" smtClean="0"/>
              <a:t>coñecer</a:t>
            </a:r>
            <a:r>
              <a:rPr lang="es-ES" dirty="0" smtClean="0"/>
              <a:t> títulos de libros que podíamos </a:t>
            </a:r>
            <a:r>
              <a:rPr lang="es-ES" dirty="0" err="1" smtClean="0"/>
              <a:t>empregar</a:t>
            </a:r>
            <a:r>
              <a:rPr lang="es-ES" dirty="0" smtClean="0"/>
              <a:t> como material de lectura </a:t>
            </a:r>
            <a:r>
              <a:rPr lang="es-ES" dirty="0" err="1" smtClean="0"/>
              <a:t>nas</a:t>
            </a:r>
            <a:r>
              <a:rPr lang="es-ES" dirty="0" smtClean="0"/>
              <a:t> clases de Lengua Castellana </a:t>
            </a:r>
            <a:r>
              <a:rPr lang="es-ES" dirty="0" err="1" smtClean="0"/>
              <a:t>ou</a:t>
            </a:r>
            <a:r>
              <a:rPr lang="es-ES" dirty="0" smtClean="0"/>
              <a:t> no Plan lector.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Estes</a:t>
            </a:r>
            <a:r>
              <a:rPr lang="es-ES" dirty="0" smtClean="0"/>
              <a:t> </a:t>
            </a:r>
            <a:r>
              <a:rPr lang="es-ES" dirty="0" err="1" smtClean="0"/>
              <a:t>dous</a:t>
            </a:r>
            <a:r>
              <a:rPr lang="es-ES" dirty="0" smtClean="0"/>
              <a:t> para </a:t>
            </a:r>
            <a:r>
              <a:rPr lang="es-ES" dirty="0" err="1" smtClean="0"/>
              <a:t>nenos</a:t>
            </a:r>
            <a:r>
              <a:rPr lang="es-ES" dirty="0" smtClean="0"/>
              <a:t> 6, 7 e 8 anos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347864" y="1556790"/>
            <a:ext cx="5415136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dirty="0" err="1" smtClean="0"/>
              <a:t>Estes</a:t>
            </a:r>
            <a:r>
              <a:rPr lang="es-ES" dirty="0" smtClean="0"/>
              <a:t> para </a:t>
            </a:r>
            <a:r>
              <a:rPr lang="es-ES" dirty="0" err="1" smtClean="0"/>
              <a:t>nenos</a:t>
            </a:r>
            <a:r>
              <a:rPr lang="es-ES" dirty="0" smtClean="0"/>
              <a:t>  partir de 8 anos</a:t>
            </a:r>
            <a:endParaRPr lang="es-E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62200" y="2162175"/>
            <a:ext cx="6400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ENTRANDO EN MATERIA …</a:t>
            </a: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4682480" cy="4572000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4. </a:t>
            </a:r>
            <a:r>
              <a:rPr lang="es-ES" sz="2400" dirty="0" smtClean="0"/>
              <a:t>A APRENDIZAXE MATEMÁTICA É UN PROCESO NO CAL OS ALUMNOS DEBEN:</a:t>
            </a:r>
          </a:p>
          <a:p>
            <a:r>
              <a:rPr lang="es-ES" sz="2000" dirty="0" smtClean="0"/>
              <a:t>-Observar, manipular e experimentar no entorno </a:t>
            </a:r>
            <a:r>
              <a:rPr lang="es-ES" sz="2000" dirty="0" err="1" smtClean="0"/>
              <a:t>máis</a:t>
            </a:r>
            <a:r>
              <a:rPr lang="es-ES" sz="2000" dirty="0" smtClean="0"/>
              <a:t> próximo e con </a:t>
            </a:r>
            <a:r>
              <a:rPr lang="es-ES" sz="2000" dirty="0" err="1" smtClean="0"/>
              <a:t>materiais</a:t>
            </a:r>
            <a:r>
              <a:rPr lang="es-ES" sz="2000" dirty="0" smtClean="0"/>
              <a:t> específicos.</a:t>
            </a:r>
          </a:p>
          <a:p>
            <a:r>
              <a:rPr lang="es-ES" sz="2000" dirty="0" smtClean="0"/>
              <a:t>- </a:t>
            </a:r>
            <a:r>
              <a:rPr lang="es-ES" sz="2000" dirty="0" err="1" smtClean="0"/>
              <a:t>Imaxinar</a:t>
            </a:r>
            <a:r>
              <a:rPr lang="es-ES" sz="2000" dirty="0" smtClean="0"/>
              <a:t> mentalmente o que observa e experimenta.</a:t>
            </a:r>
          </a:p>
          <a:p>
            <a:r>
              <a:rPr lang="es-ES" sz="2000" dirty="0" smtClean="0"/>
              <a:t>- Representar gráficamente o que </a:t>
            </a:r>
            <a:r>
              <a:rPr lang="es-ES" sz="2000" dirty="0" err="1" smtClean="0"/>
              <a:t>descobre</a:t>
            </a:r>
            <a:r>
              <a:rPr lang="es-ES" sz="2000" dirty="0" smtClean="0"/>
              <a:t>.</a:t>
            </a:r>
          </a:p>
          <a:p>
            <a:r>
              <a:rPr lang="es-ES" sz="2000" dirty="0" smtClean="0"/>
              <a:t>- Verbalizar, </a:t>
            </a:r>
            <a:r>
              <a:rPr lang="es-ES" sz="2000" dirty="0" err="1" smtClean="0"/>
              <a:t>falar</a:t>
            </a:r>
            <a:r>
              <a:rPr lang="es-ES" sz="2000" dirty="0" smtClean="0"/>
              <a:t> entre eles de cómo </a:t>
            </a:r>
            <a:r>
              <a:rPr lang="es-ES" sz="2000" dirty="0" err="1" smtClean="0"/>
              <a:t>chegaron</a:t>
            </a:r>
            <a:r>
              <a:rPr lang="es-ES" sz="2000" dirty="0" smtClean="0"/>
              <a:t> a esa conclusión.</a:t>
            </a:r>
          </a:p>
          <a:p>
            <a:r>
              <a:rPr lang="es-ES" sz="2000" dirty="0" smtClean="0"/>
              <a:t>- Representar con </a:t>
            </a:r>
            <a:r>
              <a:rPr lang="es-ES" sz="2000" dirty="0" err="1" smtClean="0"/>
              <a:t>linguaxe</a:t>
            </a:r>
            <a:r>
              <a:rPr lang="es-ES" sz="2000" dirty="0" smtClean="0"/>
              <a:t> matemática os </a:t>
            </a:r>
            <a:r>
              <a:rPr lang="es-ES" sz="2000" dirty="0" err="1" smtClean="0"/>
              <a:t>seus</a:t>
            </a:r>
            <a:r>
              <a:rPr lang="es-ES" sz="2000" dirty="0" smtClean="0"/>
              <a:t> </a:t>
            </a:r>
            <a:r>
              <a:rPr lang="es-ES" sz="2000" dirty="0" err="1" smtClean="0"/>
              <a:t>descubrimentos</a:t>
            </a:r>
            <a:r>
              <a:rPr lang="es-ES" sz="2000" dirty="0" smtClean="0"/>
              <a:t>.</a:t>
            </a:r>
          </a:p>
          <a:p>
            <a:endParaRPr lang="es-ES" sz="2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4247" y="1589088"/>
            <a:ext cx="278780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2"/>
          </p:nvPr>
        </p:nvSpPr>
        <p:spPr>
          <a:xfrm>
            <a:off x="609600" y="1628800"/>
            <a:ext cx="2666256" cy="504056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A </a:t>
            </a:r>
            <a:r>
              <a:rPr lang="es-ES" dirty="0" err="1" smtClean="0"/>
              <a:t>miña</a:t>
            </a:r>
            <a:r>
              <a:rPr lang="es-ES" dirty="0" smtClean="0"/>
              <a:t> </a:t>
            </a:r>
            <a:r>
              <a:rPr lang="es-ES" dirty="0" err="1" smtClean="0"/>
              <a:t>terceira</a:t>
            </a:r>
            <a:r>
              <a:rPr lang="es-ES" dirty="0" smtClean="0"/>
              <a:t> sorpresa </a:t>
            </a:r>
            <a:r>
              <a:rPr lang="es-ES" dirty="0" err="1" smtClean="0"/>
              <a:t>foi</a:t>
            </a:r>
            <a:r>
              <a:rPr lang="es-ES" dirty="0" smtClean="0"/>
              <a:t> descubrir que había algo que se chamaba matemáticas divertidas, e que </a:t>
            </a:r>
            <a:r>
              <a:rPr lang="es-ES" dirty="0" err="1" smtClean="0"/>
              <a:t>dende</a:t>
            </a:r>
            <a:r>
              <a:rPr lang="es-ES" dirty="0" smtClean="0"/>
              <a:t> a biblioteca </a:t>
            </a:r>
            <a:r>
              <a:rPr lang="es-ES" dirty="0" err="1" smtClean="0"/>
              <a:t>pouco</a:t>
            </a:r>
            <a:r>
              <a:rPr lang="es-ES" dirty="0" smtClean="0"/>
              <a:t> a </a:t>
            </a:r>
            <a:r>
              <a:rPr lang="es-ES" dirty="0" err="1" smtClean="0"/>
              <a:t>pouco</a:t>
            </a:r>
            <a:r>
              <a:rPr lang="es-ES" dirty="0" smtClean="0"/>
              <a:t> podo ir investigando e </a:t>
            </a:r>
            <a:r>
              <a:rPr lang="es-ES" dirty="0" err="1" smtClean="0"/>
              <a:t>coñecer</a:t>
            </a:r>
            <a:r>
              <a:rPr lang="es-ES" dirty="0" smtClean="0"/>
              <a:t> </a:t>
            </a:r>
            <a:r>
              <a:rPr lang="es-ES" dirty="0" err="1" smtClean="0"/>
              <a:t>máis</a:t>
            </a:r>
            <a:r>
              <a:rPr lang="es-ES" dirty="0" smtClean="0"/>
              <a:t> sobre este tema no que non fago </a:t>
            </a:r>
            <a:r>
              <a:rPr lang="es-ES" dirty="0" err="1" smtClean="0"/>
              <a:t>máis</a:t>
            </a:r>
            <a:r>
              <a:rPr lang="es-ES" dirty="0" smtClean="0"/>
              <a:t> que empezar a dar os </a:t>
            </a:r>
            <a:r>
              <a:rPr lang="es-ES" dirty="0" err="1" smtClean="0"/>
              <a:t>meus</a:t>
            </a:r>
            <a:r>
              <a:rPr lang="es-ES" dirty="0" smtClean="0"/>
              <a:t> </a:t>
            </a:r>
            <a:r>
              <a:rPr lang="es-ES" dirty="0" err="1" smtClean="0"/>
              <a:t>primeiros</a:t>
            </a:r>
            <a:r>
              <a:rPr lang="es-ES" dirty="0" smtClean="0"/>
              <a:t> pasos.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9932" y="2168862"/>
            <a:ext cx="504055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MATEMÁTICAS E BIBLIOTECA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7956376" cy="4343400"/>
          </a:xfrm>
        </p:spPr>
        <p:txBody>
          <a:bodyPr>
            <a:normAutofit/>
          </a:bodyPr>
          <a:lstStyle/>
          <a:p>
            <a:r>
              <a:rPr lang="es-ES" dirty="0" smtClean="0"/>
              <a:t>Este ano, </a:t>
            </a:r>
            <a:r>
              <a:rPr lang="es-ES" dirty="0" err="1" smtClean="0"/>
              <a:t>nas</a:t>
            </a:r>
            <a:r>
              <a:rPr lang="es-ES" dirty="0" smtClean="0"/>
              <a:t> bibliotecas escolares </a:t>
            </a:r>
            <a:r>
              <a:rPr lang="es-ES" dirty="0" err="1" smtClean="0"/>
              <a:t>temos</a:t>
            </a:r>
            <a:r>
              <a:rPr lang="es-ES" dirty="0" smtClean="0"/>
              <a:t> un </a:t>
            </a:r>
            <a:r>
              <a:rPr lang="es-ES" dirty="0" err="1" smtClean="0"/>
              <a:t>novo</a:t>
            </a:r>
            <a:r>
              <a:rPr lang="es-ES" dirty="0" smtClean="0"/>
              <a:t> tema de </a:t>
            </a:r>
            <a:r>
              <a:rPr lang="es-ES" dirty="0" err="1" smtClean="0"/>
              <a:t>traballo</a:t>
            </a:r>
            <a:r>
              <a:rPr lang="es-ES" dirty="0" smtClean="0"/>
              <a:t>, </a:t>
            </a:r>
            <a:r>
              <a:rPr lang="es-ES" dirty="0" err="1" smtClean="0"/>
              <a:t>fíxoseme</a:t>
            </a:r>
            <a:r>
              <a:rPr lang="es-ES" dirty="0" smtClean="0"/>
              <a:t> </a:t>
            </a:r>
            <a:r>
              <a:rPr lang="es-ES" dirty="0" err="1" smtClean="0"/>
              <a:t>pouco</a:t>
            </a:r>
            <a:r>
              <a:rPr lang="es-ES" dirty="0" smtClean="0"/>
              <a:t> o tempo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ás</a:t>
            </a:r>
            <a:r>
              <a:rPr lang="es-ES" dirty="0" smtClean="0"/>
              <a:t> matemáticas, tan </a:t>
            </a:r>
            <a:r>
              <a:rPr lang="es-ES" dirty="0" err="1" smtClean="0"/>
              <a:t>pouco</a:t>
            </a:r>
            <a:r>
              <a:rPr lang="es-ES" dirty="0" smtClean="0"/>
              <a:t> que </a:t>
            </a:r>
            <a:r>
              <a:rPr lang="es-ES" dirty="0" err="1" smtClean="0"/>
              <a:t>aínda</a:t>
            </a:r>
            <a:r>
              <a:rPr lang="es-ES" dirty="0" smtClean="0"/>
              <a:t> </a:t>
            </a:r>
            <a:r>
              <a:rPr lang="es-ES" dirty="0" err="1" smtClean="0"/>
              <a:t>hoxe</a:t>
            </a:r>
            <a:r>
              <a:rPr lang="es-ES" dirty="0" smtClean="0"/>
              <a:t> sigo </a:t>
            </a:r>
            <a:r>
              <a:rPr lang="es-ES" dirty="0" err="1" smtClean="0"/>
              <a:t>lendo</a:t>
            </a:r>
            <a:r>
              <a:rPr lang="es-ES" dirty="0" smtClean="0"/>
              <a:t> </a:t>
            </a:r>
            <a:r>
              <a:rPr lang="es-ES" dirty="0" err="1" smtClean="0"/>
              <a:t>naqueles</a:t>
            </a:r>
            <a:r>
              <a:rPr lang="es-ES" dirty="0" smtClean="0"/>
              <a:t> títulos que </a:t>
            </a:r>
            <a:r>
              <a:rPr lang="es-ES" dirty="0" err="1" smtClean="0"/>
              <a:t>descubrín</a:t>
            </a:r>
            <a:r>
              <a:rPr lang="es-ES" dirty="0" smtClean="0"/>
              <a:t> o ano pasado, e sigo tirando dese fío tan longo que me está </a:t>
            </a:r>
            <a:r>
              <a:rPr lang="es-ES" dirty="0" err="1" smtClean="0"/>
              <a:t>axudando</a:t>
            </a:r>
            <a:r>
              <a:rPr lang="es-ES" dirty="0" smtClean="0"/>
              <a:t> a descubrir </a:t>
            </a:r>
            <a:r>
              <a:rPr lang="es-ES" dirty="0" err="1" smtClean="0"/>
              <a:t>novos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e novas </a:t>
            </a:r>
            <a:r>
              <a:rPr lang="es-ES" dirty="0" err="1" smtClean="0"/>
              <a:t>maneiras</a:t>
            </a:r>
            <a:r>
              <a:rPr lang="es-ES" dirty="0" smtClean="0"/>
              <a:t> de impartir as </a:t>
            </a:r>
            <a:r>
              <a:rPr lang="es-ES" dirty="0" err="1" smtClean="0"/>
              <a:t>miñas</a:t>
            </a:r>
            <a:r>
              <a:rPr lang="es-ES" dirty="0" smtClean="0"/>
              <a:t> clases de matemáticas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1066800" y="273050"/>
            <a:ext cx="7537648" cy="121173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4294967295"/>
          </p:nvPr>
        </p:nvSpPr>
        <p:spPr>
          <a:xfrm>
            <a:off x="0" y="1628775"/>
            <a:ext cx="8460432" cy="5040313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Espero que a </a:t>
            </a:r>
            <a:r>
              <a:rPr lang="es-ES" dirty="0" err="1" smtClean="0"/>
              <a:t>miña</a:t>
            </a:r>
            <a:r>
              <a:rPr lang="es-ES" dirty="0" smtClean="0"/>
              <a:t> clase de </a:t>
            </a:r>
            <a:r>
              <a:rPr lang="es-ES" dirty="0" err="1" smtClean="0"/>
              <a:t>hoxe</a:t>
            </a:r>
            <a:r>
              <a:rPr lang="es-ES" dirty="0" smtClean="0"/>
              <a:t> </a:t>
            </a:r>
            <a:r>
              <a:rPr lang="es-ES" dirty="0" err="1" smtClean="0"/>
              <a:t>sexa</a:t>
            </a:r>
            <a:r>
              <a:rPr lang="es-ES" dirty="0" smtClean="0"/>
              <a:t> para </a:t>
            </a:r>
            <a:r>
              <a:rPr lang="es-ES" dirty="0" err="1" smtClean="0"/>
              <a:t>vós</a:t>
            </a:r>
            <a:r>
              <a:rPr lang="es-ES" dirty="0" smtClean="0"/>
              <a:t> o principio dese fío do que </a:t>
            </a:r>
            <a:r>
              <a:rPr lang="es-ES" dirty="0" err="1" smtClean="0"/>
              <a:t>pouco</a:t>
            </a:r>
            <a:r>
              <a:rPr lang="es-ES" dirty="0" smtClean="0"/>
              <a:t> a </a:t>
            </a:r>
            <a:r>
              <a:rPr lang="es-ES" dirty="0" err="1" smtClean="0"/>
              <a:t>pouco</a:t>
            </a:r>
            <a:r>
              <a:rPr lang="es-ES" dirty="0" smtClean="0"/>
              <a:t> </a:t>
            </a:r>
            <a:r>
              <a:rPr lang="es-ES" dirty="0" err="1" smtClean="0"/>
              <a:t>vaides</a:t>
            </a:r>
            <a:r>
              <a:rPr lang="es-ES" dirty="0" smtClean="0"/>
              <a:t> tirando para </a:t>
            </a:r>
            <a:r>
              <a:rPr lang="es-ES" dirty="0" err="1" smtClean="0"/>
              <a:t>enriquecervos</a:t>
            </a:r>
            <a:r>
              <a:rPr lang="es-ES" dirty="0" smtClean="0"/>
              <a:t> como </a:t>
            </a:r>
            <a:r>
              <a:rPr lang="es-ES" dirty="0" err="1" smtClean="0"/>
              <a:t>profesionais</a:t>
            </a:r>
            <a:r>
              <a:rPr lang="es-ES" dirty="0" smtClean="0"/>
              <a:t> docentes.</a:t>
            </a:r>
          </a:p>
          <a:p>
            <a:r>
              <a:rPr lang="es-ES" dirty="0" smtClean="0"/>
              <a:t>Os atrancos que </a:t>
            </a:r>
            <a:r>
              <a:rPr lang="es-ES" dirty="0" err="1" smtClean="0"/>
              <a:t>ides</a:t>
            </a:r>
            <a:r>
              <a:rPr lang="es-ES" dirty="0" smtClean="0"/>
              <a:t> </a:t>
            </a:r>
            <a:r>
              <a:rPr lang="es-ES" dirty="0" err="1" smtClean="0"/>
              <a:t>atopar</a:t>
            </a:r>
            <a:r>
              <a:rPr lang="es-ES" dirty="0" smtClean="0"/>
              <a:t> no </a:t>
            </a:r>
            <a:r>
              <a:rPr lang="es-ES" dirty="0" err="1" smtClean="0"/>
              <a:t>camiño</a:t>
            </a:r>
            <a:r>
              <a:rPr lang="es-ES" dirty="0" smtClean="0"/>
              <a:t> seguramente </a:t>
            </a:r>
            <a:r>
              <a:rPr lang="es-ES" dirty="0" err="1" smtClean="0"/>
              <a:t>sexan</a:t>
            </a:r>
            <a:r>
              <a:rPr lang="es-ES" dirty="0" smtClean="0"/>
              <a:t> </a:t>
            </a:r>
            <a:r>
              <a:rPr lang="es-ES" dirty="0" err="1" smtClean="0"/>
              <a:t>moitos</a:t>
            </a:r>
            <a:r>
              <a:rPr lang="es-ES" dirty="0" smtClean="0"/>
              <a:t>:</a:t>
            </a:r>
          </a:p>
          <a:p>
            <a:r>
              <a:rPr lang="es-ES" dirty="0" smtClean="0"/>
              <a:t>-Falta de tempo para organizar as clases e elaborar </a:t>
            </a:r>
            <a:r>
              <a:rPr lang="es-ES" dirty="0" err="1" smtClean="0"/>
              <a:t>materiais</a:t>
            </a:r>
            <a:r>
              <a:rPr lang="es-ES" dirty="0" smtClean="0"/>
              <a:t>.</a:t>
            </a:r>
          </a:p>
          <a:p>
            <a:r>
              <a:rPr lang="es-ES" dirty="0" smtClean="0"/>
              <a:t>- Falta de espacio para </a:t>
            </a:r>
            <a:r>
              <a:rPr lang="es-ES" dirty="0" err="1" smtClean="0"/>
              <a:t>traballar</a:t>
            </a:r>
            <a:r>
              <a:rPr lang="es-ES" dirty="0" smtClean="0"/>
              <a:t> en equipo </a:t>
            </a:r>
            <a:r>
              <a:rPr lang="es-ES" dirty="0" err="1" smtClean="0"/>
              <a:t>nas</a:t>
            </a:r>
            <a:r>
              <a:rPr lang="es-ES" dirty="0" smtClean="0"/>
              <a:t> aulas e </a:t>
            </a:r>
            <a:r>
              <a:rPr lang="es-ES" dirty="0" err="1" smtClean="0"/>
              <a:t>deseñar</a:t>
            </a:r>
            <a:r>
              <a:rPr lang="es-ES" dirty="0" smtClean="0"/>
              <a:t> </a:t>
            </a:r>
            <a:r>
              <a:rPr lang="es-ES" dirty="0" err="1" smtClean="0"/>
              <a:t>recantos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smtClean="0"/>
              <a:t>- Falta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</a:t>
            </a:r>
            <a:r>
              <a:rPr lang="es-ES" dirty="0" err="1" smtClean="0"/>
              <a:t>nas</a:t>
            </a:r>
            <a:r>
              <a:rPr lang="es-ES" dirty="0" smtClean="0"/>
              <a:t> aulas e escasos recursos económicos para </a:t>
            </a:r>
            <a:r>
              <a:rPr lang="es-ES" dirty="0" err="1" smtClean="0"/>
              <a:t>mercalos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1752600"/>
            <a:ext cx="8172400" cy="43434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… Pero a ilusión de embarcarse en </a:t>
            </a:r>
            <a:r>
              <a:rPr lang="es-ES" sz="3200" dirty="0" err="1" smtClean="0"/>
              <a:t>novos</a:t>
            </a:r>
            <a:r>
              <a:rPr lang="es-ES" sz="3200" dirty="0" smtClean="0"/>
              <a:t> </a:t>
            </a:r>
            <a:r>
              <a:rPr lang="es-ES" sz="3200" dirty="0" err="1" smtClean="0"/>
              <a:t>proxectos</a:t>
            </a:r>
            <a:r>
              <a:rPr lang="es-ES" sz="3200" dirty="0" smtClean="0"/>
              <a:t> educativos, a  </a:t>
            </a:r>
            <a:r>
              <a:rPr lang="es-ES" sz="3200" dirty="0" err="1" smtClean="0"/>
              <a:t>mellora</a:t>
            </a:r>
            <a:r>
              <a:rPr lang="es-ES" sz="3200" dirty="0" smtClean="0"/>
              <a:t> no ambiente de </a:t>
            </a:r>
            <a:r>
              <a:rPr lang="es-ES" sz="3200" dirty="0" err="1" smtClean="0"/>
              <a:t>traballo</a:t>
            </a:r>
            <a:r>
              <a:rPr lang="es-ES" sz="3200" dirty="0" smtClean="0"/>
              <a:t> </a:t>
            </a:r>
            <a:r>
              <a:rPr lang="es-ES" sz="3200" dirty="0" err="1" smtClean="0"/>
              <a:t>na</a:t>
            </a:r>
            <a:r>
              <a:rPr lang="es-ES" sz="3200" dirty="0" smtClean="0"/>
              <a:t> aula, a </a:t>
            </a:r>
            <a:r>
              <a:rPr lang="es-ES" sz="3200" dirty="0" err="1" smtClean="0"/>
              <a:t>capacidade</a:t>
            </a:r>
            <a:r>
              <a:rPr lang="es-ES" sz="3200" dirty="0" smtClean="0"/>
              <a:t> de demostrar que se pode </a:t>
            </a:r>
            <a:r>
              <a:rPr lang="es-ES" sz="3200" dirty="0" err="1" smtClean="0"/>
              <a:t>traballar</a:t>
            </a:r>
            <a:r>
              <a:rPr lang="es-ES" sz="3200" dirty="0" smtClean="0"/>
              <a:t> </a:t>
            </a:r>
            <a:r>
              <a:rPr lang="es-ES" sz="3200" dirty="0" err="1" smtClean="0"/>
              <a:t>dun</a:t>
            </a:r>
            <a:r>
              <a:rPr lang="es-ES" sz="3200" dirty="0" smtClean="0"/>
              <a:t> </a:t>
            </a:r>
            <a:r>
              <a:rPr lang="es-ES" sz="3200" dirty="0" err="1" smtClean="0"/>
              <a:t>xeito</a:t>
            </a:r>
            <a:r>
              <a:rPr lang="es-ES" sz="3200" dirty="0" smtClean="0"/>
              <a:t> diferente pero </a:t>
            </a:r>
            <a:r>
              <a:rPr lang="es-ES" sz="3200" dirty="0" err="1" smtClean="0"/>
              <a:t>tamén</a:t>
            </a:r>
            <a:r>
              <a:rPr lang="es-ES" sz="3200" dirty="0" smtClean="0"/>
              <a:t> eficiente, … son </a:t>
            </a:r>
            <a:r>
              <a:rPr lang="es-ES" sz="3200" dirty="0" err="1" smtClean="0"/>
              <a:t>razóns</a:t>
            </a:r>
            <a:r>
              <a:rPr lang="es-ES" sz="3200" dirty="0" smtClean="0"/>
              <a:t> de </a:t>
            </a:r>
            <a:r>
              <a:rPr lang="es-ES" sz="3200" dirty="0" err="1" smtClean="0"/>
              <a:t>maís</a:t>
            </a:r>
            <a:r>
              <a:rPr lang="es-ES" sz="3200" dirty="0" smtClean="0"/>
              <a:t> para iniciar un </a:t>
            </a:r>
            <a:r>
              <a:rPr lang="es-ES" sz="3200" dirty="0" err="1" smtClean="0"/>
              <a:t>novo</a:t>
            </a:r>
            <a:r>
              <a:rPr lang="es-ES" sz="3200" dirty="0" smtClean="0"/>
              <a:t> </a:t>
            </a:r>
            <a:r>
              <a:rPr lang="es-ES" sz="3200" dirty="0" err="1" smtClean="0"/>
              <a:t>camiño</a:t>
            </a:r>
            <a:r>
              <a:rPr lang="es-ES" sz="3200" dirty="0" smtClean="0"/>
              <a:t> no </a:t>
            </a:r>
            <a:r>
              <a:rPr lang="es-ES" sz="3200" dirty="0" err="1" smtClean="0"/>
              <a:t>ensino</a:t>
            </a:r>
            <a:r>
              <a:rPr lang="es-ES" sz="3200" dirty="0" smtClean="0"/>
              <a:t> das matemáticas.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Un placer </a:t>
            </a:r>
            <a:r>
              <a:rPr lang="es-ES" dirty="0" err="1" smtClean="0"/>
              <a:t>darvos</a:t>
            </a:r>
            <a:r>
              <a:rPr lang="es-ES" dirty="0" smtClean="0"/>
              <a:t> esta clase.</a:t>
            </a:r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MOITAS GRACIAS</a:t>
            </a:r>
            <a:endParaRPr lang="es-ES" dirty="0"/>
          </a:p>
        </p:txBody>
      </p:sp>
      <p:pic>
        <p:nvPicPr>
          <p:cNvPr id="7170" name="Picture 2" descr="http://www.juguetes.es/wp-content/uploads/2011/09/lectura-matematicas-vacaciones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976" b="8976"/>
          <a:stretch>
            <a:fillRect/>
          </a:stretch>
        </p:blipFill>
        <p:spPr bwMode="auto">
          <a:xfrm>
            <a:off x="2051720" y="332656"/>
            <a:ext cx="6588224" cy="3969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2336304"/>
          </a:xfrm>
        </p:spPr>
        <p:txBody>
          <a:bodyPr>
            <a:normAutofit/>
          </a:bodyPr>
          <a:lstStyle/>
          <a:p>
            <a:r>
              <a:rPr lang="es-ES" dirty="0" smtClean="0"/>
              <a:t>UN CAMIÑO QUE HAI QUE SEGUIR NAS MATEMÁTICAS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140968"/>
            <a:ext cx="8153400" cy="2955032"/>
          </a:xfrm>
        </p:spPr>
        <p:txBody>
          <a:bodyPr/>
          <a:lstStyle/>
          <a:p>
            <a:r>
              <a:rPr lang="es-ES" dirty="0" smtClean="0"/>
              <a:t>MATERIAIS, EXERCICIOS, E ACTIVIDADES 1º E.P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Intermedi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537</TotalTime>
  <Words>2874</Words>
  <Application>Microsoft Office PowerPoint</Application>
  <PresentationFormat>Presentación en pantalla (4:3)</PresentationFormat>
  <Paragraphs>220</Paragraphs>
  <Slides>84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5" baseType="lpstr">
      <vt:lpstr>Intermedio</vt:lpstr>
      <vt:lpstr>Un camiño que hai que seguir nas matemáticas. Do exercicio á actividade e da actividade ao proxecto</vt:lpstr>
      <vt:lpstr>ANTES DE EMPEZAR… </vt:lpstr>
      <vt:lpstr>ANTES DE EMPEZAR …</vt:lpstr>
      <vt:lpstr>ANTES DE EMPEZAR …</vt:lpstr>
      <vt:lpstr>ENTRANDO EN MATERIA …</vt:lpstr>
      <vt:lpstr>ENTRANDO EN MATERIA …</vt:lpstr>
      <vt:lpstr>ENTRANDO EN MATERIA …</vt:lpstr>
      <vt:lpstr>ENTRANDO EN MATERIA …</vt:lpstr>
      <vt:lpstr>UN CAMIÑO QUE HAI QUE SEGUIR NAS MATEMÁTICAS</vt:lpstr>
      <vt:lpstr>Diapositiva 10</vt:lpstr>
      <vt:lpstr>1º DE PRIMARIA: METODOLOXÍA</vt:lpstr>
      <vt:lpstr>1º DE PRIMARIA: METODOLOXÍA</vt:lpstr>
      <vt:lpstr>1º DE PRIMARIA: METODOLOXÍA</vt:lpstr>
      <vt:lpstr>1º DE PRIMARIA: METODOLOXÍA</vt:lpstr>
      <vt:lpstr>1º  DE PRIMARIA: METODOLOXÍA</vt:lpstr>
      <vt:lpstr>1º DE PRIMARIA: METODOLOXÍA</vt:lpstr>
      <vt:lpstr>1º DE PRIMARIA: A NUMERACIÓN</vt:lpstr>
      <vt:lpstr>1º DE PRIMARIA: A NUMERACIÓN</vt:lpstr>
      <vt:lpstr>1º DE PRIMARIA: A NUMERACIÓN</vt:lpstr>
      <vt:lpstr>1º DE PRIMARIA: A NUMERACIÓN</vt:lpstr>
      <vt:lpstr>1º DE PRIMARIA: A NUMERACIÓN</vt:lpstr>
      <vt:lpstr>1º DE PRIMARIA: A NUMERACIÓN</vt:lpstr>
      <vt:lpstr>1º DE PRIMARIA: A NUMERACIÓN</vt:lpstr>
      <vt:lpstr>1º DE PRIMARIA: A NUMERACIÓN</vt:lpstr>
      <vt:lpstr>1º DE PRIMARIA: A NUMERACIÓN</vt:lpstr>
      <vt:lpstr>1º DE PRIMARIA: AS OPERACIÓNS</vt:lpstr>
      <vt:lpstr>1º DE PRIMARIA: AS OPERACIÓNS</vt:lpstr>
      <vt:lpstr>1º DE PRIMARIA: AS OPERACIÓNS</vt:lpstr>
      <vt:lpstr>1º DE PRIMARIA: AS OPERACIÓNS</vt:lpstr>
      <vt:lpstr>1º DE PRIMARIA: AS OPERACIÓNS</vt:lpstr>
      <vt:lpstr>1º DE PRIMARIA: AS OPERACIÓNS</vt:lpstr>
      <vt:lpstr>1º DE PRIMARIA: AS SERIES</vt:lpstr>
      <vt:lpstr>1º DE PRIMARIA: A XEOMETRÍA</vt:lpstr>
      <vt:lpstr>UN CAMIÑO QUE HAI QUE SEGUIR NAS MATEMÁTICAS</vt:lpstr>
      <vt:lpstr>2º DE PRIMARIA: A NUMERACIÓN</vt:lpstr>
      <vt:lpstr>2º DE PRIMARIA: AS OPERACIÓNS</vt:lpstr>
      <vt:lpstr>2º DE PRIMARIA: OPERACIÓNS</vt:lpstr>
      <vt:lpstr>2º DE PRIMARIA: OPERACIÓNS</vt:lpstr>
      <vt:lpstr>2º DE PRIMARIA: O RELOXIO</vt:lpstr>
      <vt:lpstr>2º DE PRIMARIA: O RELOXIO</vt:lpstr>
      <vt:lpstr>2º DE PRIMARIA: AS MEDIDAS</vt:lpstr>
      <vt:lpstr>2º DE PRIMARIA: AS MEDIDAS</vt:lpstr>
      <vt:lpstr>2º DE PRIMARIA: XEOMETRÍA</vt:lpstr>
      <vt:lpstr>UN CAMIÑO QUE HAI QUE SEGUIR NAS MATEMÁTICAS</vt:lpstr>
      <vt:lpstr>3º DE EDUCACIÓN PRIMARIA</vt:lpstr>
      <vt:lpstr>3º DE EDUCACIÓN PRIMARIA: NUMERACIÓN</vt:lpstr>
      <vt:lpstr>3º DE EDUCACIÓN PRIMARIA: NUMERACIÓN</vt:lpstr>
      <vt:lpstr>3º DE EDUCACIÓN PRIMARIA: OPERACIÓNS</vt:lpstr>
      <vt:lpstr>3º DE EDUCACIÓN PRIMARIA: OPERACIÓNS</vt:lpstr>
      <vt:lpstr>3º DE EDUCACIÓN PRIMARIA: OPERACIÓNS</vt:lpstr>
      <vt:lpstr>3º DE PRIMARIA: PROBLEMAS</vt:lpstr>
      <vt:lpstr>3º DE PRIMARIA: PROBLEMAS</vt:lpstr>
      <vt:lpstr>3º DE PRIMARIA: PROBLEMAS</vt:lpstr>
      <vt:lpstr>3º DE PRIMARIA: XEOMETRÍA</vt:lpstr>
      <vt:lpstr>3º DE PRIMARIA: XEOMETRÍA</vt:lpstr>
      <vt:lpstr>3º DE PRIMARIA: XEOMETRÍA</vt:lpstr>
      <vt:lpstr>3º DE PRIMARIA: XEOMETRÍA</vt:lpstr>
      <vt:lpstr>3º DE PRIMARIA: XEOMETRÍA</vt:lpstr>
      <vt:lpstr>3º DE PRIMARIA: XEOMETRÍA</vt:lpstr>
      <vt:lpstr>3º DE PRIMARIA</vt:lpstr>
      <vt:lpstr>UN CAMIÑO QUE HAI QUE SEGUIR NAS MATEMÁTICAS</vt:lpstr>
      <vt:lpstr>1º A 3º: PROXECTOS</vt:lpstr>
      <vt:lpstr>1º A 3º: PROXECTOS</vt:lpstr>
      <vt:lpstr>1º A 3º: PROXECTOS</vt:lpstr>
      <vt:lpstr>1º A 3º: PROXECTOS</vt:lpstr>
      <vt:lpstr>1º A 3º: PROXECTOS</vt:lpstr>
      <vt:lpstr>1º A 3º: PROXECTOS</vt:lpstr>
      <vt:lpstr>1º A 3º: PROXECTOS</vt:lpstr>
      <vt:lpstr>1º A 3º: PROXECTOS</vt:lpstr>
      <vt:lpstr>1º A 3º: PROXECTOS</vt:lpstr>
      <vt:lpstr>APRENDIZAXE COOPERATIVA</vt:lpstr>
      <vt:lpstr>APRENDIZAXE COOPERATIVA</vt:lpstr>
      <vt:lpstr>UN CAMIÑO QUE HAI QUE SEGUIR NAS MATEMÁTICAS</vt:lpstr>
      <vt:lpstr>MATEMÁTICAS E BIBLIOTECA</vt:lpstr>
      <vt:lpstr>MATEMÁTICAS E BIBLIOTECA</vt:lpstr>
      <vt:lpstr>MATEMÁTICAS E BIBLIOTECA</vt:lpstr>
      <vt:lpstr>MATEMÁTICAS E BIBLIOTECA</vt:lpstr>
      <vt:lpstr>MATEMÁTICAS E BIBLIOTECA</vt:lpstr>
      <vt:lpstr>Diapositiva 79</vt:lpstr>
      <vt:lpstr>MATEMÁTICAS E BIBLIOTECA</vt:lpstr>
      <vt:lpstr>MATEMÁTICAS E BIBLIOTECA</vt:lpstr>
      <vt:lpstr>UN CAMIÑO QUE HAI QUE SEGUIR NAS MATEMÁTICAS</vt:lpstr>
      <vt:lpstr>UN CAMIÑO QUE HAI QUE SEGUIR NAS MATEMÁTICAS</vt:lpstr>
      <vt:lpstr>MOITAS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57</cp:revision>
  <dcterms:created xsi:type="dcterms:W3CDTF">2015-11-03T22:36:00Z</dcterms:created>
  <dcterms:modified xsi:type="dcterms:W3CDTF">2015-11-08T18:44:09Z</dcterms:modified>
</cp:coreProperties>
</file>