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74" r:id="rId10"/>
    <p:sldId id="275" r:id="rId11"/>
    <p:sldId id="278" r:id="rId12"/>
    <p:sldId id="279" r:id="rId13"/>
    <p:sldId id="280" r:id="rId14"/>
    <p:sldId id="281" r:id="rId15"/>
    <p:sldId id="282" r:id="rId16"/>
    <p:sldId id="283" r:id="rId17"/>
    <p:sldId id="264" r:id="rId18"/>
    <p:sldId id="265" r:id="rId19"/>
    <p:sldId id="266" r:id="rId20"/>
    <p:sldId id="270" r:id="rId21"/>
    <p:sldId id="271" r:id="rId22"/>
    <p:sldId id="272" r:id="rId23"/>
    <p:sldId id="267" r:id="rId24"/>
    <p:sldId id="268" r:id="rId25"/>
    <p:sldId id="269" r:id="rId26"/>
    <p:sldId id="273" r:id="rId27"/>
    <p:sldId id="276" r:id="rId28"/>
    <p:sldId id="288" r:id="rId29"/>
    <p:sldId id="277" r:id="rId30"/>
    <p:sldId id="289" r:id="rId31"/>
    <p:sldId id="290" r:id="rId32"/>
    <p:sldId id="291" r:id="rId33"/>
    <p:sldId id="292" r:id="rId34"/>
    <p:sldId id="293" r:id="rId35"/>
    <p:sldId id="295" r:id="rId36"/>
    <p:sldId id="296" r:id="rId37"/>
    <p:sldId id="297" r:id="rId38"/>
    <p:sldId id="29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DBED569-4797-4DF1-A0F4-6AAB3CD982D8}" styleName="Estilo claro 3 - Énfasis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2" d="100"/>
          <a:sy n="152" d="100"/>
        </p:scale>
        <p:origin x="-3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17/10/15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17/10/15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17/10/15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17/10/15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Juanra/Documents/OPOSICI%C3%93NS/LEXISLACI%C3%93N/CURRICULO%20LOMCE/curriculo_primaria%20LOMCE.pdf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Juanra\Documents\LAURA\CURSOS%20IMPARTIDOS\CURSO%2014-15\MATEM&#193;TICAS%20FERROL\Documento6!OLE_LINK8" TargetMode="External"/><Relationship Id="rId4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Volumes\STORE%20N%20GO\Macintosh%20HD:Users:Juanra:Documents:OPOSICIO&#769;NS:EP:EP%202014:PROGRAMACIO&#769;N:DISTRIBUCIO&#769;N%20Y%20PONDERACIO&#769;N%20DE%20ESTA&#769;NDARES%20POR%20TRIMESTRE.docx!OLE_LINK12" TargetMode="External"/><Relationship Id="rId4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Juanra/Documents/OPOSICI%C3%93NS/EP/EP%202016!!!/COMBAS/DESCRICI%C3%93N%20COMPETENCIAS.docx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11832" y="683881"/>
            <a:ext cx="7473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 CURRÍCULO DE MATEMÁTICAS EN EDUCACIÓN PRIMARIA: EXERCICIOS, ACTIVIDADES, TAREFAS E PROXECTOS.</a:t>
            </a:r>
            <a:endParaRPr lang="es-E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39988" y="5618154"/>
            <a:ext cx="5073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CFR FERROL      2015-2016</a:t>
            </a:r>
          </a:p>
          <a:p>
            <a:pPr algn="ctr"/>
            <a:r>
              <a:rPr lang="es-E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LAURA ADELA FERNÁNDEZ BLANCO</a:t>
            </a:r>
            <a:endParaRPr lang="es-ES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162" y="2992205"/>
            <a:ext cx="3482247" cy="2611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4519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51335" y="1443841"/>
            <a:ext cx="7899272" cy="3724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/>
          </a:p>
          <a:p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es-ES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 </a:t>
            </a:r>
            <a:r>
              <a:rPr lang="es-ES" sz="20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 matemática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é a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habilidade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para desenvolver e aplicar o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razoamento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matemático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fin de resolver diversos problemas en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situacións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cotiás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Baseándose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nun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dominio do cálculo, a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énfase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sitúase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no proceso e a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actividade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aínda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que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tamén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nos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coñecementos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A competencia matemática entraña -en distintos graos- a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capacidade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a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vontade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utilizar modos matemáticos de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pensamento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pensamento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lóxico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espacial) e representación (fórmulas, modelos,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construcións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gráficos e diagramas). </a:t>
            </a:r>
          </a:p>
        </p:txBody>
      </p:sp>
      <p:sp>
        <p:nvSpPr>
          <p:cNvPr id="7" name="Recortar rectángulo de esquina sencilla 6"/>
          <p:cNvSpPr/>
          <p:nvPr/>
        </p:nvSpPr>
        <p:spPr>
          <a:xfrm>
            <a:off x="942051" y="914166"/>
            <a:ext cx="7515473" cy="781579"/>
          </a:xfrm>
          <a:prstGeom prst="snip1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 MATEMÁTICA E COMPETENCIAS BÁSICAS EN CIENCIA E TECNOLOXÍA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9790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86286" y="1305342"/>
            <a:ext cx="68176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 </a:t>
            </a:r>
            <a:r>
              <a:rPr lang="es-ES" sz="20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 en materia científica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alude á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capacidade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a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vontade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utilizar o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conxunto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dos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coñecementos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a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metodoloxía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empregados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para explicar a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natureza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fin de formular preguntas e extraer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conclusións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baseadas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en probas. Por competencia en materia de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tecnoloxía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enténdese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aplicación dos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devanditos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coñecementos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metodoloxía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en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resposta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que se percibe como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desexos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necesidades humanas. As competencias científica 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tecnolóxica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entrañan a comprensión dos cambios causados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pola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actividade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humana e a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responsabilidade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cada individuo como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cidadán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es-ES_tradnl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88919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ortar rectángulo de esquina sencilla 4"/>
          <p:cNvSpPr/>
          <p:nvPr/>
        </p:nvSpPr>
        <p:spPr>
          <a:xfrm>
            <a:off x="1025789" y="655967"/>
            <a:ext cx="6594356" cy="509422"/>
          </a:xfrm>
          <a:prstGeom prst="snip1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 DIXITAL (CD)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25789" y="751344"/>
            <a:ext cx="6594356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pPr algn="just"/>
            <a:endParaRPr lang="es-E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 </a:t>
            </a:r>
            <a:r>
              <a:rPr lang="es-ES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 </a:t>
            </a:r>
            <a:r>
              <a:rPr lang="es-ES" b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dixital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entraña o uso seguro e crítico das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tecnoloxías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da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sociedade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da información (TSI) para o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traballo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o ocio e a comunicación.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Susténtase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competencias básicas en materia de TIC: o uso de ordenadores para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obter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avaliar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almacenar, producir, presentar e intercambiar información, e comunicarse e participar en redes de colaboración a través de Internet.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área de matemáticas, contamos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cun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bloque específico de estadística,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probabilidade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e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tratamento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da información polo que esta competencia é fundamental. O uso de diferentes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ferramentas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tecnolóxicas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como por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exemplo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calculadora,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reflíctese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explícitamente en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moitos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estándares da etapa.</a:t>
            </a:r>
            <a:endParaRPr lang="es-ES_tradn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 </a:t>
            </a:r>
            <a:endParaRPr lang="es-ES_tradn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13226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ortar rectángulo de esquina sencilla 5"/>
          <p:cNvSpPr/>
          <p:nvPr/>
        </p:nvSpPr>
        <p:spPr>
          <a:xfrm>
            <a:off x="1193265" y="949058"/>
            <a:ext cx="7194477" cy="494781"/>
          </a:xfrm>
          <a:prstGeom prst="snip1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COMPETENCIAS SOCIAIS E CÍVICAS (CSC)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193265" y="1443841"/>
            <a:ext cx="719447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As 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competencias </a:t>
            </a:r>
            <a:r>
              <a:rPr lang="es-ES" sz="2000" b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sociais</a:t>
            </a:r>
            <a:r>
              <a:rPr lang="es-ES" sz="20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cívicas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inclúen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as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persoais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interpersoais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interculturais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recollen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todas as formas de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comportamento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que preparan as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persoas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para participar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dun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xeito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eficaz 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construtivo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vida social e profesional, especialmente en sociedades cada vez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máis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diversificadas, e, no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seu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caso, para resolver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conflitos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A competencia cívica prepara as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persoas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para participar plenamente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vida cívica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grazas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coñecemento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conceptos 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estruturas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sociais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políticas, 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compromiso de participación activa e democrática.</a:t>
            </a:r>
            <a:endParaRPr lang="es-ES_tradnl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51142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837379" y="1423589"/>
            <a:ext cx="7529429" cy="662946"/>
          </a:xfrm>
          <a:prstGeom prst="snip1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CONCIENCIA E EXPRESIÓNS CULTURAIS (CCEC)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86226" y="2413338"/>
            <a:ext cx="7480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 competencia en </a:t>
            </a:r>
            <a:r>
              <a:rPr lang="es-ES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conciencia e </a:t>
            </a:r>
            <a:r>
              <a:rPr lang="es-ES" b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expresións</a:t>
            </a:r>
            <a:r>
              <a:rPr lang="es-ES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b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culturais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basease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importancia da expresión creativa de ideas, experiencias e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emocións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través de distintos medios,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incluídos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música, as artes escénicas, a literatura e as artes plásticas.</a:t>
            </a:r>
            <a:endParaRPr lang="es-ES_tradn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0624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1025789" y="1032800"/>
            <a:ext cx="7033980" cy="551292"/>
          </a:xfrm>
          <a:prstGeom prst="snip1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APRENDER A APRENDER (CAA)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25789" y="1720840"/>
            <a:ext cx="70339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Aprender </a:t>
            </a:r>
            <a:r>
              <a:rPr lang="es-ES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 aprender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é organizar o proceso da propia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aprendizaxe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individualmente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en grupo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culminándoo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con éxito. Adquirir, procesar e asimilar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novos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coñecementos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capacidades. Buscar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orientacións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facer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uso delas.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Apoiarse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en experiencias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vitais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aprendizaxes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anteriores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fin de utilizar e aplicar os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novos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coñecementos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capacidades en diversos contextos. Ter motivación e confianza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propias </a:t>
            </a: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posibilidades.</a:t>
            </a:r>
            <a:r>
              <a:rPr lang="es-ES_tradn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01521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1151396" y="669924"/>
            <a:ext cx="6929308" cy="523378"/>
          </a:xfrm>
          <a:prstGeom prst="snip1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SENTIDO DA INICIATIVA E ESPÍRITU EMPRENDEDOR (CSIEE)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51396" y="1028343"/>
            <a:ext cx="69293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pPr algn="just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 </a:t>
            </a:r>
            <a:r>
              <a:rPr lang="es-ES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sentido da iniciativa e espíritu emprendedor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é a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habilidade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da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persoa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para transformar as ideas en actos. Está relacionado coa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creatividade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a innovación e a asunción de riscos, así como coa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habilidade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para planificar e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xestionar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proxectos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fin de alcanzar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obxectivos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Nesta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competencia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aplícase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todos os ámbitos da vida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sendo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capaces de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aproveitar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as oportunidades, e é o </a:t>
            </a: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punto de unión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doutras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capacidades e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coñecementos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máis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específicos que precisan as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persoas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que establecen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contribúen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unha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actividade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social </a:t>
            </a:r>
            <a:r>
              <a:rPr lang="es-E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</a:t>
            </a:r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comercial. </a:t>
            </a:r>
            <a:endParaRPr lang="es-ES_tradn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76911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39745" y="711794"/>
            <a:ext cx="7327063" cy="5232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CONTIDOS</a:t>
            </a:r>
          </a:p>
          <a:p>
            <a:pPr algn="ctr"/>
            <a:endParaRPr lang="es-ES" sz="3200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Os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contidos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defínense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no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novo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currículo, como o </a:t>
            </a:r>
            <a:r>
              <a:rPr lang="es-ES_tradnl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conxunto</a:t>
            </a:r>
            <a:r>
              <a:rPr lang="es-ES_tradnl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</a:t>
            </a:r>
            <a:r>
              <a:rPr lang="es-ES_tradnl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coñecementos</a:t>
            </a:r>
            <a:r>
              <a:rPr lang="es-ES_tradnl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habilidades, destrezas e actitudes que </a:t>
            </a:r>
            <a:r>
              <a:rPr lang="es-ES_tradnl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contribúen</a:t>
            </a:r>
            <a:r>
              <a:rPr lang="es-ES_tradnl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ao</a:t>
            </a:r>
            <a:r>
              <a:rPr lang="es-ES_tradnl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logro dos </a:t>
            </a:r>
            <a:r>
              <a:rPr lang="es-ES_tradnl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obxectivos</a:t>
            </a:r>
            <a:r>
              <a:rPr lang="es-ES_tradnl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cada </a:t>
            </a:r>
            <a:r>
              <a:rPr lang="es-ES_tradnl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ensinanza</a:t>
            </a:r>
            <a:r>
              <a:rPr lang="es-ES_tradnl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etapa educativa e á adquisición de competencias. </a:t>
            </a:r>
            <a:endParaRPr lang="es-ES_tradnl" b="1" i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 </a:t>
            </a:r>
          </a:p>
          <a:p>
            <a:pPr algn="just"/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área de matemáticas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educación primaria os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contidos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organízanse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en cinco grandes bloques para facilitar a concreción curricular: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Procesos, métodos e actitudes en matemáticas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Números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Medida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Xeometría</a:t>
            </a:r>
            <a:endParaRPr lang="es-ES_tradn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Estadística e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probabilidade</a:t>
            </a:r>
            <a:endParaRPr lang="es-ES_tradn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342900" indent="-342900">
              <a:buFont typeface="+mj-lt"/>
              <a:buAutoNum type="arabicPeriod"/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260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81614" y="753665"/>
            <a:ext cx="7229369" cy="566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CRITERIOS DE AVALIACIÓN E ESTÁNDARES DE APRENDIZAXE AVALIABLES</a:t>
            </a:r>
          </a:p>
          <a:p>
            <a:pPr algn="just"/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Os </a:t>
            </a:r>
            <a:r>
              <a:rPr lang="es-ES_tradnl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criterios de </a:t>
            </a:r>
            <a:r>
              <a:rPr lang="es-ES_tradnl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avaliación</a:t>
            </a:r>
            <a:r>
              <a:rPr lang="es-ES_tradnl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son o referente específico para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avaliar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aprendizaxe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do alumnado. Describen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aquilo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que se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quere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valorar e que o alumnado debe lograr, tanto en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coñecementos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coma en competencias, e responden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ao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que se pretende conseguir en cada disciplina</a:t>
            </a:r>
            <a:r>
              <a:rPr lang="es-ES_tradn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algn="just"/>
            <a:endParaRPr lang="es-ES_tradn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Os </a:t>
            </a:r>
            <a:r>
              <a:rPr lang="es-ES_tradnl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estándares de </a:t>
            </a:r>
            <a:r>
              <a:rPr lang="es-ES_tradnl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aprendizaxe</a:t>
            </a:r>
            <a:r>
              <a:rPr lang="es-ES_tradnl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avaliables</a:t>
            </a:r>
            <a:r>
              <a:rPr lang="es-ES_tradnl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son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especificacións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dos criterios de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avaliación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que permiten definir os resultados de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aprendizaxe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que concretan o que o alumnado debe saber, comprender e saber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facer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en cada disciplina. Deben ser observables, medibles e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avaliables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e permitir graduar o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rendemento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logro alcanzado. Deben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contribuír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facilitar o </a:t>
            </a:r>
            <a:r>
              <a:rPr lang="es-ES_tradnl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deseño</a:t>
            </a:r>
            <a:r>
              <a:rPr lang="es-ES_tradn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probas estandarizadas e comparables.</a:t>
            </a:r>
          </a:p>
          <a:p>
            <a:pPr algn="just"/>
            <a:endParaRPr lang="es-E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2798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32706" y="711794"/>
            <a:ext cx="7696905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METODOLOXÍA DIDÁCTICA</a:t>
            </a:r>
          </a:p>
          <a:p>
            <a:endParaRPr lang="es-E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sz="28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 </a:t>
            </a:r>
            <a:r>
              <a:rPr lang="es-ES" sz="2800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</a:t>
            </a:r>
            <a:r>
              <a:rPr lang="es-ES" sz="2800" b="1" i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onxunto</a:t>
            </a:r>
            <a:r>
              <a:rPr lang="es-ES" sz="28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</a:t>
            </a:r>
            <a:r>
              <a:rPr lang="es-ES" sz="2800" b="1" i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estratexias</a:t>
            </a:r>
            <a:r>
              <a:rPr lang="es-ES" sz="28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" sz="2800" b="1" i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procedementos</a:t>
            </a:r>
            <a:r>
              <a:rPr lang="es-ES" sz="28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</a:t>
            </a:r>
            <a:r>
              <a:rPr lang="es-ES" sz="2800" b="1" i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accións</a:t>
            </a:r>
            <a:r>
              <a:rPr lang="es-ES" sz="28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organizadas e planificadas polo profesorado, de </a:t>
            </a:r>
            <a:r>
              <a:rPr lang="es-ES" sz="2800" b="1" i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xeito</a:t>
            </a:r>
            <a:r>
              <a:rPr lang="es-ES" sz="28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consciente e reflexivo, coa </a:t>
            </a:r>
            <a:r>
              <a:rPr lang="es-ES" sz="2800" b="1" i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finalidade</a:t>
            </a:r>
            <a:r>
              <a:rPr lang="es-ES" sz="28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posibilitar a </a:t>
            </a:r>
            <a:r>
              <a:rPr lang="es-ES" sz="2800" b="1" i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aprendizaxe</a:t>
            </a:r>
            <a:r>
              <a:rPr lang="es-ES" sz="28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do alumnado e o logro dos </a:t>
            </a:r>
            <a:r>
              <a:rPr lang="es-ES" sz="2800" b="1" i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obxectivos</a:t>
            </a:r>
            <a:r>
              <a:rPr lang="es-ES" sz="28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suscitados</a:t>
            </a:r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es-E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6100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32767" y="781578"/>
            <a:ext cx="7089806" cy="5509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POR ONDE EMPEZAMOS???</a:t>
            </a:r>
          </a:p>
          <a:p>
            <a:pPr algn="just"/>
            <a:endParaRPr lang="es-E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1º.- COÑECEREMOS O NOVO CURRÍCULO.NIVEIS DE CONCRECIÓN CURRICULAR.</a:t>
            </a:r>
          </a:p>
          <a:p>
            <a:pPr algn="just"/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2º.-ANALIZAREMOS QUE É UNHA COMPETENCIA E OS DIFERENTES ELEMENTOS CURRICULARES.</a:t>
            </a:r>
          </a:p>
          <a:p>
            <a:pPr algn="just"/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3º.-PERFIL DE ÁREA E PERFIL DE COMPETENCIA.</a:t>
            </a:r>
          </a:p>
          <a:p>
            <a:pPr algn="just"/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4º.-TAREFA, ACTIVIDADE E EXERCICIO.</a:t>
            </a:r>
          </a:p>
          <a:p>
            <a:pPr algn="just"/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5º.-VEREMOS AS DIFERENTES RELACIÓNS CURRICULARES.</a:t>
            </a:r>
          </a:p>
          <a:p>
            <a:pPr algn="just"/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6º.-FAREMOS ALGÚN EXEMPLO DE TAREFA INTEGRADA OU UDI.</a:t>
            </a:r>
          </a:p>
          <a:p>
            <a:pPr algn="just"/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7º.-RÚBRICAS E INSTRUMENTOS DE AVALIACIÓN COMPETENCIAL.</a:t>
            </a:r>
            <a:endParaRPr lang="es-E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99899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67597" y="711794"/>
            <a:ext cx="773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" name="Recortar rectángulo de esquina diagonal 1">
            <a:hlinkClick r:id="rId2" action="ppaction://hlinkfile"/>
          </p:cNvPr>
          <p:cNvSpPr/>
          <p:nvPr/>
        </p:nvSpPr>
        <p:spPr>
          <a:xfrm>
            <a:off x="1873145" y="1312536"/>
            <a:ext cx="6045151" cy="4093693"/>
          </a:xfrm>
          <a:prstGeom prst="snip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rgbClr val="FFFF00"/>
                </a:solidFill>
              </a:rPr>
              <a:t>DECRETO 105/2014, DO 4 DE SETEMBRO, POLO QUE SE ESTABLECE O CURRÍCULO DE EDUCACIÓN PRIMARIA NA COMUNIDADE AUTÓNOMA DE GALICIA SEGUNDO A LOMCE.</a:t>
            </a:r>
            <a:endParaRPr lang="es-E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072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28095" y="725751"/>
            <a:ext cx="743871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PERFIL DE ÁREA</a:t>
            </a:r>
          </a:p>
          <a:p>
            <a:pPr algn="just"/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 </a:t>
            </a:r>
            <a:r>
              <a:rPr lang="es-ES_tradnl" sz="2000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perfil de área 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consiste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organización e ponderación de todos os estándares que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compoñen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unha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área.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Estes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estándares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terán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que ser organizados por trimestres e vinculados a un instrumento de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avaliación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Neses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estándares, no currículo,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xa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veñen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asociadas de forma indicativa as diferentes competencias coas que están relacionados, pero serán os centros e os equipos de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mestres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mestras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os que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terán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que concretar qué competencias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traballan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con cada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estandar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Deste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xeito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no momento que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lle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vinculemos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unha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nota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valoración a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dito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estándar, estaremos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contribuíndo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por un lado, á nota da área, e polo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outro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a nota da competencia. </a:t>
            </a:r>
            <a:endParaRPr lang="es-E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845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97876" y="746686"/>
            <a:ext cx="7613167" cy="603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PERFIL DE COMPETENCIA</a:t>
            </a:r>
          </a:p>
          <a:p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 perfil de competencia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conformarano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os estándares das diferentes áreas que cada equipo docente decida que contribuirán á nota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desa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Por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exemplo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para a </a:t>
            </a:r>
            <a:r>
              <a:rPr lang="es-ES_tradn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 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matemática, non so contribuirán estándares da área de matemáticas,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senón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estándares de todas as áreas que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tamén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traballen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Cada equipo docente,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súa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concreción curricular, decidirá cantos estándares conforman cada perfil de competencia e que peso ten cada un deles para a valoración final. Este </a:t>
            </a:r>
            <a:r>
              <a:rPr lang="es-ES_tradnl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exemplo</a:t>
            </a:r>
            <a:r>
              <a:rPr lang="es-ES_tradn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evidencia a interrelación que as diferentes áreas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teñen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con todas as competencias clave.</a:t>
            </a:r>
          </a:p>
          <a:p>
            <a:pPr algn="just"/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85533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4492" y="671484"/>
            <a:ext cx="74177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 COMO RELACIONAMOS, ORGANIZAMOS E LLE DAMOS SENTIDO A TODO ISTO???</a:t>
            </a:r>
          </a:p>
          <a:p>
            <a:endParaRPr lang="es-E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es-E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es-E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es-E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528216" y="1863227"/>
            <a:ext cx="5938410" cy="397767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 TRAVÉS DE TAREFAS INTEGRADAS OU </a:t>
            </a: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PROXECTOS.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Imagen 6" descr="imag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2" y="2733587"/>
            <a:ext cx="2598000" cy="2598000"/>
          </a:xfrm>
          <a:prstGeom prst="rect">
            <a:avLst/>
          </a:prstGeom>
        </p:spPr>
      </p:pic>
      <p:pic>
        <p:nvPicPr>
          <p:cNvPr id="8" name="Imagen 7" descr="IMG_21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47" y="2733587"/>
            <a:ext cx="2598000" cy="2598000"/>
          </a:xfrm>
          <a:prstGeom prst="rect">
            <a:avLst/>
          </a:prstGeom>
        </p:spPr>
      </p:pic>
      <p:pic>
        <p:nvPicPr>
          <p:cNvPr id="10" name="Marcador de contenido 3"/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-40902" r="-40902"/>
          <a:stretch/>
        </p:blipFill>
        <p:spPr>
          <a:xfrm>
            <a:off x="2208859" y="2733587"/>
            <a:ext cx="4723293" cy="25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6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09466" y="753665"/>
            <a:ext cx="755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739684" y="411724"/>
            <a:ext cx="77806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TAREFA, ACTIVIDADE, EXERCICIO….</a:t>
            </a:r>
          </a:p>
          <a:p>
            <a:endParaRPr lang="es-ES" dirty="0" smtClean="0"/>
          </a:p>
        </p:txBody>
      </p:sp>
      <p:grpSp>
        <p:nvGrpSpPr>
          <p:cNvPr id="2" name="Agrupar 1"/>
          <p:cNvGrpSpPr/>
          <p:nvPr/>
        </p:nvGrpSpPr>
        <p:grpSpPr>
          <a:xfrm>
            <a:off x="1165352" y="1367762"/>
            <a:ext cx="7201456" cy="4847884"/>
            <a:chOff x="1165352" y="1367762"/>
            <a:chExt cx="7201456" cy="4847884"/>
          </a:xfrm>
        </p:grpSpPr>
        <p:sp>
          <p:nvSpPr>
            <p:cNvPr id="6" name="CuadroTexto 5"/>
            <p:cNvSpPr txBox="1"/>
            <p:nvPr/>
          </p:nvSpPr>
          <p:spPr>
            <a:xfrm>
              <a:off x="1165352" y="1367762"/>
              <a:ext cx="7201456" cy="147732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just">
                <a:spcBef>
                  <a:spcPts val="1125"/>
                </a:spcBef>
              </a:pP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Exercicio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: acción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ou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conxunto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de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accións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orientadas á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comprobación 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do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dominio adquirido 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no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manexo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dun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determinado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coñecemento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. 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Supón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unha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conducta que produce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unha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resposta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prefixada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e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que se da repetidamente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.(RELACIÓNASE COS CONTIDOS)</a:t>
              </a:r>
              <a:endPara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endParaRP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1165352" y="3014659"/>
              <a:ext cx="7201456" cy="147732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just">
                <a:spcBef>
                  <a:spcPts val="1125"/>
                </a:spcBef>
              </a:pP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Actividade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: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Acción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ou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conxunto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de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accións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orientadas 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á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adquisición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dun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coñecemento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novo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ou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á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utilización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dalgún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coñecemento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de forma diferente.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Trátase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de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comportamentos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que producen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unha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resposta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diferenciada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dunha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gran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variedade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.</a:t>
              </a:r>
              <a:r>
                <a:rPr lang="ca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(RELACIÓNASE COS ESTÁNDARES)</a:t>
              </a:r>
              <a:endParaRPr lang="ca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1165352" y="4738318"/>
              <a:ext cx="7201456" cy="147732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just">
                <a:spcBef>
                  <a:spcPts val="1125"/>
                </a:spcBef>
              </a:pP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Tarefa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: Acción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ou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conxunto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de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accións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orientadas 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á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resolución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dunha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situación-problema, dentro </a:t>
              </a:r>
              <a:r>
                <a:rPr lang="es-ES" b="1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un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contexto definido, por medio 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da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combinación de todos 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os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saberes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dispoñibles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que permiten 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a </a:t>
              </a:r>
              <a:r>
                <a:rPr lang="es-E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elaboración </a:t>
              </a:r>
              <a:r>
                <a:rPr lang="es-ES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dun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 </a:t>
              </a:r>
              <a:r>
                <a:rPr lang="es-ES" b="1" u="sng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PRODUTO SOCIAL RELEVANTE</a:t>
              </a:r>
              <a:r>
                <a:rPr lang="es-E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cs typeface="Arial" charset="0"/>
                </a:rPr>
                <a:t>. (RELACIÓNASE COAS COMPETENCIAS)</a:t>
              </a:r>
              <a:endPara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150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02488" y="746686"/>
            <a:ext cx="7487560" cy="4924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UNHA BOA SELECCIÓN DO PRODUTO FINAL…</a:t>
            </a:r>
          </a:p>
          <a:p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É A CLAVE DO ÉXITO DA TAREFA</a:t>
            </a:r>
          </a:p>
          <a:p>
            <a:pPr marL="285750" indent="-285750" algn="just">
              <a:buFont typeface="Arial"/>
              <a:buChar char="•"/>
            </a:pPr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FAVORECE UNHA AXEITADA SELECCIÓN DOS ELEMENTOS CURRICULARES SOBRE OS QUE INCIDIR</a:t>
            </a:r>
          </a:p>
          <a:p>
            <a:pPr marL="285750" indent="-285750" algn="just">
              <a:buFont typeface="Arial"/>
              <a:buChar char="•"/>
            </a:pPr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FAVORECE A SECUENCIACIÓN DE ACTIVIDADES E EXERCICIOS </a:t>
            </a:r>
          </a:p>
          <a:p>
            <a:pPr marL="285750" indent="-285750" algn="just">
              <a:buFont typeface="Arial"/>
              <a:buChar char="•"/>
            </a:pPr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FACILITA A AVALIACIÓN E GARANTÍZANOS QUE SEXA REALMENTE “COMPETENCIAL”</a:t>
            </a:r>
            <a:endParaRPr lang="es-E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1343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ortar rectángulo de esquina sencilla 6"/>
          <p:cNvSpPr/>
          <p:nvPr/>
        </p:nvSpPr>
        <p:spPr>
          <a:xfrm>
            <a:off x="1591020" y="453595"/>
            <a:ext cx="7257280" cy="551291"/>
          </a:xfrm>
          <a:prstGeom prst="snip1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ESQUEMA TAREFA OU UDI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591020" y="1458481"/>
            <a:ext cx="72572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TAREFA: PRODUTO SOCIAL RELEVANTE 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591020" y="2142362"/>
            <a:ext cx="1953883" cy="9839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ACTIVIDADE 1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364836" y="2142362"/>
            <a:ext cx="1814320" cy="9839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ACTIVIDADE 2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999089" y="2142362"/>
            <a:ext cx="1849211" cy="9839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ACTIVIDADE 3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76761" y="2198189"/>
            <a:ext cx="1290958" cy="83042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smtClean="0">
                <a:solidFill>
                  <a:srgbClr val="0000FF"/>
                </a:solidFill>
              </a:rPr>
              <a:t>ESTÁNDARES</a:t>
            </a:r>
            <a:endParaRPr lang="es-ES" sz="1000" dirty="0">
              <a:solidFill>
                <a:srgbClr val="0000FF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76761" y="1458481"/>
            <a:ext cx="1290958" cy="418703"/>
          </a:xfrm>
          <a:prstGeom prst="ellipse">
            <a:avLst/>
          </a:prstGeom>
          <a:solidFill>
            <a:srgbClr val="FFB37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CC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15" name="Hexágono 14"/>
          <p:cNvSpPr/>
          <p:nvPr/>
        </p:nvSpPr>
        <p:spPr>
          <a:xfrm>
            <a:off x="1591020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16" name="Hexágono 15"/>
          <p:cNvSpPr/>
          <p:nvPr/>
        </p:nvSpPr>
        <p:spPr>
          <a:xfrm>
            <a:off x="3089578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17" name="Hexágono 16"/>
          <p:cNvSpPr/>
          <p:nvPr/>
        </p:nvSpPr>
        <p:spPr>
          <a:xfrm>
            <a:off x="4588136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18" name="Hexágono 17"/>
          <p:cNvSpPr/>
          <p:nvPr/>
        </p:nvSpPr>
        <p:spPr>
          <a:xfrm>
            <a:off x="6086695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19" name="Hexágono 18"/>
          <p:cNvSpPr/>
          <p:nvPr/>
        </p:nvSpPr>
        <p:spPr>
          <a:xfrm>
            <a:off x="7585254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76761" y="3642715"/>
            <a:ext cx="1290958" cy="879275"/>
          </a:xfrm>
          <a:prstGeom prst="ellipse">
            <a:avLst/>
          </a:prstGeom>
          <a:solidFill>
            <a:srgbClr val="FFB37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 smtClean="0">
                <a:solidFill>
                  <a:srgbClr val="0000FF"/>
                </a:solidFill>
              </a:rPr>
              <a:t>CONTIDOS</a:t>
            </a:r>
            <a:endParaRPr lang="es-ES" sz="900" b="1" dirty="0">
              <a:solidFill>
                <a:srgbClr val="0000FF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130461" y="5163999"/>
            <a:ext cx="737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 CADA UNHA DAS ACTIVIDADES HABERÁ QUE ASIGNARLLE OS SEUS CORRESPONDENTES EXERCICIOS…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53741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ortar rectángulo de esquina sencilla 5"/>
          <p:cNvSpPr/>
          <p:nvPr/>
        </p:nvSpPr>
        <p:spPr>
          <a:xfrm>
            <a:off x="1304915" y="544313"/>
            <a:ext cx="5931432" cy="453595"/>
          </a:xfrm>
          <a:prstGeom prst="snip1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INSTRUMENTOS DE AVALIACIÓN COMPETENCIAIS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Redondear rectángulo de esquina sencilla 6"/>
          <p:cNvSpPr/>
          <p:nvPr/>
        </p:nvSpPr>
        <p:spPr>
          <a:xfrm>
            <a:off x="1304915" y="1479416"/>
            <a:ext cx="6147754" cy="369854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r>
              <a:rPr lang="es-ES" b="1" dirty="0" smtClean="0">
                <a:solidFill>
                  <a:srgbClr val="FFFF00"/>
                </a:solidFill>
              </a:rPr>
              <a:t>TÉCNICAS DE AVALIACIÓN DE DESEMPEÑO:</a:t>
            </a:r>
          </a:p>
          <a:p>
            <a:pPr algn="ctr"/>
            <a:endParaRPr lang="es-ES" b="1" dirty="0" smtClean="0">
              <a:solidFill>
                <a:srgbClr val="FFFF0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s-ES" b="1" dirty="0" smtClean="0">
                <a:solidFill>
                  <a:srgbClr val="FFFF00"/>
                </a:solidFill>
              </a:rPr>
              <a:t>PORTAFOLIO</a:t>
            </a:r>
          </a:p>
          <a:p>
            <a:pPr marL="285750" indent="-285750" algn="just">
              <a:buFont typeface="Arial"/>
              <a:buChar char="•"/>
            </a:pPr>
            <a:r>
              <a:rPr lang="es-ES" b="1" dirty="0" smtClean="0">
                <a:solidFill>
                  <a:srgbClr val="FFFF00"/>
                </a:solidFill>
              </a:rPr>
              <a:t>SOLUCIÓN DE PROBLEMAS</a:t>
            </a:r>
          </a:p>
          <a:p>
            <a:pPr marL="285750" indent="-285750" algn="just">
              <a:buFont typeface="Arial"/>
              <a:buChar char="•"/>
            </a:pPr>
            <a:r>
              <a:rPr lang="es-ES" b="1" dirty="0" smtClean="0">
                <a:solidFill>
                  <a:srgbClr val="FFFF00"/>
                </a:solidFill>
              </a:rPr>
              <a:t>PROXECTOS</a:t>
            </a:r>
          </a:p>
          <a:p>
            <a:pPr marL="285750" indent="-285750" algn="just">
              <a:buFont typeface="Arial"/>
              <a:buChar char="•"/>
            </a:pPr>
            <a:r>
              <a:rPr lang="es-ES" b="1" dirty="0" smtClean="0">
                <a:solidFill>
                  <a:srgbClr val="FFFF00"/>
                </a:solidFill>
              </a:rPr>
              <a:t>MAPAS MENTALES</a:t>
            </a:r>
          </a:p>
          <a:p>
            <a:pPr marL="285750" indent="-285750" algn="just">
              <a:buFont typeface="Arial"/>
              <a:buChar char="•"/>
            </a:pPr>
            <a:r>
              <a:rPr lang="es-ES" b="1" dirty="0" smtClean="0">
                <a:solidFill>
                  <a:srgbClr val="FFFF00"/>
                </a:solidFill>
              </a:rPr>
              <a:t>DIARIO</a:t>
            </a:r>
          </a:p>
          <a:p>
            <a:pPr marL="285750" indent="-285750" algn="just">
              <a:buFont typeface="Arial"/>
              <a:buChar char="•"/>
            </a:pPr>
            <a:r>
              <a:rPr lang="es-ES" b="1" dirty="0" smtClean="0">
                <a:solidFill>
                  <a:srgbClr val="FFFF00"/>
                </a:solidFill>
              </a:rPr>
              <a:t>DEBATES</a:t>
            </a:r>
          </a:p>
          <a:p>
            <a:pPr marL="285750" indent="-285750" algn="just">
              <a:buFont typeface="Arial"/>
              <a:buChar char="•"/>
            </a:pPr>
            <a:r>
              <a:rPr lang="es-ES" b="1" dirty="0" smtClean="0">
                <a:solidFill>
                  <a:srgbClr val="FFFF00"/>
                </a:solidFill>
              </a:rPr>
              <a:t>ENSAIOS</a:t>
            </a:r>
          </a:p>
          <a:p>
            <a:pPr marL="285750" indent="-285750" algn="just">
              <a:buFont typeface="Arial"/>
              <a:buChar char="•"/>
            </a:pPr>
            <a:r>
              <a:rPr lang="es-ES" b="1" dirty="0" smtClean="0">
                <a:solidFill>
                  <a:srgbClr val="FFFF00"/>
                </a:solidFill>
              </a:rPr>
              <a:t>ENTREVISTA</a:t>
            </a:r>
          </a:p>
          <a:p>
            <a:pPr marL="285750" indent="-285750" algn="just">
              <a:buFont typeface="Arial"/>
              <a:buChar char="•"/>
            </a:pPr>
            <a:endParaRPr lang="es-ES" dirty="0" smtClean="0"/>
          </a:p>
          <a:p>
            <a:pPr marL="285750" indent="-285750" algn="just">
              <a:buFont typeface="Arial"/>
              <a:buChar char="•"/>
            </a:pPr>
            <a:endParaRPr lang="es-ES" dirty="0" smtClean="0"/>
          </a:p>
          <a:p>
            <a:pPr marL="285750" indent="-285750" algn="just">
              <a:buFont typeface="Arial"/>
              <a:buChar char="•"/>
            </a:pPr>
            <a:endParaRPr lang="es-ES" dirty="0" smtClean="0"/>
          </a:p>
          <a:p>
            <a:pPr marL="285750" indent="-285750" algn="just">
              <a:buFont typeface="Arial"/>
              <a:buChar char="•"/>
            </a:pPr>
            <a:endParaRPr lang="es-ES" dirty="0" smtClean="0"/>
          </a:p>
          <a:p>
            <a:pPr marL="285750" indent="-285750" algn="just">
              <a:buFont typeface="Arial"/>
              <a:buChar char="•"/>
            </a:pPr>
            <a:endParaRPr lang="es-ES" dirty="0" smtClean="0"/>
          </a:p>
          <a:p>
            <a:pPr marL="285750" indent="-285750" algn="just">
              <a:buFont typeface="Arial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4021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dondear rectángulo de esquina sencilla 4"/>
          <p:cNvSpPr/>
          <p:nvPr/>
        </p:nvSpPr>
        <p:spPr>
          <a:xfrm>
            <a:off x="1067658" y="788558"/>
            <a:ext cx="7194477" cy="5247738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800" dirty="0" smtClean="0">
                <a:solidFill>
                  <a:srgbClr val="FFFF00"/>
                </a:solidFill>
              </a:rPr>
              <a:t>ESTAS TÉCNICAS PRECISAN ESCALAS NAS QUE GRADUEMOS O NIVEL DE DESEMPEÑO DOS NOSOS ALUMNOS/AS:</a:t>
            </a:r>
          </a:p>
          <a:p>
            <a:pPr algn="just"/>
            <a:endParaRPr lang="es-ES" sz="2800" dirty="0" smtClean="0">
              <a:solidFill>
                <a:srgbClr val="FFFF0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2800" dirty="0" smtClean="0">
                <a:solidFill>
                  <a:srgbClr val="FFFF00"/>
                </a:solidFill>
              </a:rPr>
              <a:t>RÚBRICAS</a:t>
            </a:r>
          </a:p>
          <a:p>
            <a:pPr marL="285750" indent="-285750" algn="just">
              <a:buFont typeface="Arial"/>
              <a:buChar char="•"/>
            </a:pPr>
            <a:r>
              <a:rPr lang="es-ES" sz="2800" dirty="0" smtClean="0">
                <a:solidFill>
                  <a:srgbClr val="FFFF00"/>
                </a:solidFill>
              </a:rPr>
              <a:t>REXISTRO ANECDÓTICO</a:t>
            </a:r>
          </a:p>
          <a:p>
            <a:pPr marL="285750" indent="-285750" algn="just">
              <a:buFont typeface="Arial"/>
              <a:buChar char="•"/>
            </a:pPr>
            <a:r>
              <a:rPr lang="es-ES" sz="2800" dirty="0" smtClean="0">
                <a:solidFill>
                  <a:srgbClr val="FFFF00"/>
                </a:solidFill>
              </a:rPr>
              <a:t>LISTA DE COTEXO (SI/NON)</a:t>
            </a:r>
          </a:p>
          <a:p>
            <a:pPr marL="285750" indent="-285750" algn="just">
              <a:buFont typeface="Arial"/>
              <a:buChar char="•"/>
            </a:pPr>
            <a:r>
              <a:rPr lang="es-ES" sz="2800" dirty="0" smtClean="0">
                <a:solidFill>
                  <a:srgbClr val="FFFF00"/>
                </a:solidFill>
              </a:rPr>
              <a:t>ESCALAS DE ESTIMACIÓN (SEMPRE, ÁS VECES, NUNCA)</a:t>
            </a:r>
          </a:p>
          <a:p>
            <a:pPr marL="285750" indent="-285750" algn="just">
              <a:buFont typeface="Arial"/>
              <a:buChar char="•"/>
            </a:pPr>
            <a:r>
              <a:rPr lang="es-ES" sz="2800" dirty="0" smtClean="0">
                <a:solidFill>
                  <a:srgbClr val="FFFF00"/>
                </a:solidFill>
              </a:rPr>
              <a:t>…</a:t>
            </a:r>
            <a:endParaRPr lang="es-E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25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ortar rectángulo de esquina sencilla 4"/>
          <p:cNvSpPr/>
          <p:nvPr/>
        </p:nvSpPr>
        <p:spPr>
          <a:xfrm>
            <a:off x="2246966" y="788557"/>
            <a:ext cx="4326456" cy="614097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rgbClr val="FFFF00"/>
                </a:solidFill>
              </a:rPr>
              <a:t>RÚBRICAS</a:t>
            </a:r>
            <a:endParaRPr lang="es-ES" sz="2400" dirty="0">
              <a:solidFill>
                <a:srgbClr val="FFFF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53701" y="1953946"/>
            <a:ext cx="6887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Para </a:t>
            </a:r>
            <a:r>
              <a:rPr lang="es-E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chegar</a:t>
            </a:r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establecer criterios de calificación en relación coas </a:t>
            </a:r>
            <a:r>
              <a:rPr lang="es-E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aprendizaxes</a:t>
            </a:r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resulta </a:t>
            </a:r>
            <a:r>
              <a:rPr lang="es-E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aconsellable</a:t>
            </a:r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definir, </a:t>
            </a:r>
            <a:r>
              <a:rPr lang="es-E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pouco</a:t>
            </a:r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</a:t>
            </a:r>
            <a:r>
              <a:rPr lang="es-E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pouco</a:t>
            </a:r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un </a:t>
            </a:r>
            <a:r>
              <a:rPr lang="es-E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traballo</a:t>
            </a:r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pormenorizado dos </a:t>
            </a:r>
            <a:r>
              <a:rPr lang="es-E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niveis</a:t>
            </a:r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desempeño de cada un dos estándares de </a:t>
            </a:r>
            <a:r>
              <a:rPr lang="es-E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avaliación</a:t>
            </a:r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algn="just"/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As rúbricas permiten determinar á adquisición das </a:t>
            </a:r>
            <a:r>
              <a:rPr lang="es-E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aprendizaxes</a:t>
            </a:r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mediante </a:t>
            </a:r>
            <a:r>
              <a:rPr lang="es-E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niveis</a:t>
            </a:r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desempeño que </a:t>
            </a:r>
            <a:r>
              <a:rPr lang="es-E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teñan</a:t>
            </a:r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en </a:t>
            </a:r>
            <a:r>
              <a:rPr lang="es-E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conta</a:t>
            </a:r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os </a:t>
            </a:r>
            <a:r>
              <a:rPr lang="es-E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contidos</a:t>
            </a:r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os procesos e os contextos.</a:t>
            </a:r>
            <a:endParaRPr lang="es-E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0769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11832" y="320541"/>
            <a:ext cx="7320085" cy="6309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NIVEIS DE CONCRECIÓN CURRICULAR</a:t>
            </a:r>
          </a:p>
          <a:p>
            <a:pPr algn="just"/>
            <a:endParaRPr lang="es-E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s-ES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1º NIVEL:MARCO LEXISLATIVO E DESEÑO CURRICULAR</a:t>
            </a:r>
          </a:p>
          <a:p>
            <a:pPr marL="285750" indent="-285750" algn="just">
              <a:buFont typeface="Arial"/>
              <a:buChar char="•"/>
            </a:pPr>
            <a:r>
              <a:rPr lang="pt-BR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Lei </a:t>
            </a:r>
            <a:r>
              <a:rPr lang="pt-BR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Orgánica</a:t>
            </a:r>
            <a:r>
              <a:rPr lang="pt-BR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8/2013 para a </a:t>
            </a:r>
            <a:r>
              <a:rPr lang="pt-BR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Mellora</a:t>
            </a:r>
            <a:r>
              <a:rPr lang="pt-BR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da </a:t>
            </a:r>
            <a:r>
              <a:rPr lang="pt-BR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Calidade</a:t>
            </a:r>
            <a:r>
              <a:rPr lang="pt-BR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Educativa (LOMCE) 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Decreto 105/2014, do 4 de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setembro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polo que se establece o currículo de educación primaria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Comunidade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Autónoma de Galicia.</a:t>
            </a:r>
          </a:p>
          <a:p>
            <a:pPr marL="285750" indent="-285750" algn="just">
              <a:buFont typeface="Arial"/>
              <a:buChar char="•"/>
            </a:pPr>
            <a:r>
              <a:rPr lang="es-ES_tradnl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Orden EC/65/2015, de 21 de enero, por la que se describen las relaciones entre las competencias, los contenidos y los criterios de evaluación de la educación primaria, la educación secundaria obligatoria y el bachillerato . </a:t>
            </a:r>
          </a:p>
          <a:p>
            <a:pPr algn="just"/>
            <a:endParaRPr lang="es-ES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s-ES" sz="1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2º NIVEL: CURRÍCULO NO CENTRO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Concrecións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curriculares.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Perfis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área e de competencia.</a:t>
            </a:r>
          </a:p>
          <a:p>
            <a:pPr marL="285750" indent="-285750" algn="just">
              <a:buFont typeface="Arial"/>
              <a:buChar char="•"/>
            </a:pPr>
            <a:endParaRPr lang="es-ES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s-ES" sz="1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3º NIVEL: CURRÍCULO NA AULA</a:t>
            </a:r>
          </a:p>
          <a:p>
            <a:pPr marL="285750" indent="-285750" algn="just">
              <a:buFont typeface="Arial"/>
              <a:buChar char="•"/>
            </a:pPr>
            <a:r>
              <a:rPr lang="pt-BR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Actividades</a:t>
            </a:r>
            <a:r>
              <a:rPr lang="pt-BR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Integradas: </a:t>
            </a:r>
            <a:r>
              <a:rPr lang="pt-BR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exercicio</a:t>
            </a:r>
            <a:r>
              <a:rPr lang="pt-BR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pt-BR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actividades</a:t>
            </a:r>
            <a:r>
              <a:rPr lang="pt-BR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tarefas, UDI ou PROXECTOS.</a:t>
            </a:r>
          </a:p>
          <a:p>
            <a:pPr marL="285750" indent="-285750" algn="just">
              <a:buFont typeface="Arial"/>
              <a:buChar char="•"/>
            </a:pPr>
            <a:endParaRPr lang="pt-BR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pt-BR" sz="1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4º NIVEL: ADAPTACIÓNS INDIVIDUAIS PARA UN ALUMNO/A</a:t>
            </a:r>
          </a:p>
          <a:p>
            <a:pPr marL="285750" indent="-285750" algn="just">
              <a:buFont typeface="Arial"/>
              <a:buChar char="•"/>
            </a:pPr>
            <a:r>
              <a:rPr lang="pt-BR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Reforzo</a:t>
            </a:r>
            <a:r>
              <a:rPr lang="pt-BR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educativo.</a:t>
            </a:r>
          </a:p>
          <a:p>
            <a:pPr marL="285750" indent="-285750" algn="just">
              <a:buFont typeface="Arial"/>
              <a:buChar char="•"/>
            </a:pPr>
            <a:r>
              <a:rPr lang="pt-BR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Adaptación</a:t>
            </a:r>
            <a:r>
              <a:rPr lang="pt-BR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curricular (</a:t>
            </a:r>
            <a:r>
              <a:rPr lang="pt-BR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Orde</a:t>
            </a:r>
            <a:r>
              <a:rPr lang="pt-BR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do 6 de outubro de 1995 e Decreto 229/2011)</a:t>
            </a:r>
          </a:p>
          <a:p>
            <a:pPr marL="285750" indent="-285750">
              <a:buFont typeface="Arial"/>
              <a:buChar char="•"/>
            </a:pP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308679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2037621" y="586184"/>
            <a:ext cx="5310376" cy="669924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FF00"/>
                </a:solidFill>
              </a:rPr>
              <a:t>IDEAS CLAVE A TER EN CONTA…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70085" y="1772508"/>
            <a:ext cx="61756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ESTABLÉCENSE CATRO NIVEIS (O QUE SERÍA O EQUIVALENTE A UN INSUFICIENTE, A UN SUFICIENTE, A UN NOTABLE E A UN SOBRESAÍNTE).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 FUNCIÓN DO GRUPO, PODENSE ESTABLECER OUTROS DOUS NIVEIS, O -1 PARA ALUMNADO CON NEAE E O +4 PARA ALTAS CAPACIDADES.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IMPORTANTE: A RÚBRICA DEBE INCLUIR AO </a:t>
            </a:r>
            <a:r>
              <a:rPr lang="es-ES" sz="1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CONTIDO</a:t>
            </a:r>
            <a:r>
              <a:rPr lang="es-E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AO </a:t>
            </a:r>
            <a:r>
              <a:rPr lang="es-ES" sz="1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PROCEDEMENTO</a:t>
            </a:r>
            <a:r>
              <a:rPr lang="es-E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AO </a:t>
            </a:r>
            <a:r>
              <a:rPr lang="es-ES" sz="1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CONTEXTO</a:t>
            </a:r>
            <a:r>
              <a:rPr lang="es-E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TEMOS QUE ASEGURARNOS DE QUE REALMENTE ESTAMOS TRABALLANDO E AVALIANDO AS COMPETENCIAS QUE TEMOS VINCULADAS A CADA ESTANDAR.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É IMPORTANTE ASEGURARNOS DE QUE O INSTRUMENTO DE AVALIACIÓN PERMITE DIFERENCIAR E ESTABLECER CLARAMENTE UN DETERMINADO NIVEL DE DESEMPEÑO.</a:t>
            </a:r>
          </a:p>
          <a:p>
            <a:pPr marL="285750" indent="-285750" algn="just">
              <a:buFont typeface="Arial"/>
              <a:buChar char="•"/>
            </a:pPr>
            <a:r>
              <a:rPr lang="es-E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 RÚBRICA PERMÍTENOS ESTABLECER E GRADUAR O NIVEL DE APRENDIZAXE, PERO TAMÉN PODE SER UN INSTRUMENTO PROPIAMENTE DITO.</a:t>
            </a:r>
          </a:p>
          <a:p>
            <a:pPr marL="285750" indent="-285750">
              <a:buFont typeface="Arial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6483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1121150" y="1331252"/>
            <a:ext cx="6715317" cy="3581400"/>
            <a:chOff x="1121150" y="1331252"/>
            <a:chExt cx="6715317" cy="3581400"/>
          </a:xfrm>
        </p:grpSpPr>
        <p:graphicFrame>
          <p:nvGraphicFramePr>
            <p:cNvPr id="5" name="Objeto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2280042"/>
                </p:ext>
              </p:extLst>
            </p:nvPr>
          </p:nvGraphicFramePr>
          <p:xfrm>
            <a:off x="1121150" y="1331252"/>
            <a:ext cx="6715317" cy="3581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6" name="Documento" r:id="rId3" imgW="6134100" imgH="3581400" progId="Word.Document.12">
                    <p:link updateAutomatic="1"/>
                  </p:oleObj>
                </mc:Choice>
                <mc:Fallback>
                  <p:oleObj name="Documento" r:id="rId3" imgW="6134100" imgH="3581400" progId="Word.Document.12">
                    <p:link updateAutomatic="1"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121150" y="1331252"/>
                          <a:ext cx="6715317" cy="3581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" name="Conector recto 7"/>
            <p:cNvCxnSpPr/>
            <p:nvPr/>
          </p:nvCxnSpPr>
          <p:spPr>
            <a:xfrm>
              <a:off x="7836467" y="1331252"/>
              <a:ext cx="0" cy="34280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9828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1521239" y="544313"/>
            <a:ext cx="6761832" cy="537335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DESCRICIÓN DAS CATEGORÍAS DO DOMINIO COGNITIVO.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56068" y="1702724"/>
            <a:ext cx="7389866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COÑECEMENTO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-------------Evocación de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feitos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datos, principios, termos do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mesmo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xeito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que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foron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aprendidos.</a:t>
            </a:r>
          </a:p>
          <a:p>
            <a:pPr algn="just"/>
            <a:endParaRPr lang="es-ES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sz="1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COMPRENSIÓN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--------------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Establecemento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relacións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conceptos,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ordeamento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analoxías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,…</a:t>
            </a:r>
          </a:p>
          <a:p>
            <a:pPr algn="just"/>
            <a:endParaRPr lang="es-ES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sz="1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APLICACIÓN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-----------------Resolver problemas, explicar fenómenos,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xeneralización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exemplificación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algn="just"/>
            <a:endParaRPr lang="es-ES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sz="1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ANÁLISE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----------------------Identificar elementos, establecer as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súas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relacións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hipóteses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algn="just"/>
            <a:endParaRPr lang="es-ES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sz="1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SÍNTESE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----------------------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Construcións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organizar elementos,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conclusións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inferencias.</a:t>
            </a:r>
          </a:p>
          <a:p>
            <a:endParaRPr lang="es-ES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sz="1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AVALIACIÓN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-----------------Emisión de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xuízos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implicacións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posicionamento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algn="just"/>
            <a:endParaRPr lang="es-ES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sz="1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CREACIÓN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------------------Transferencia,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obter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novas ideas e </a:t>
            </a:r>
            <a:r>
              <a:rPr lang="es-E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produtos</a:t>
            </a:r>
            <a:r>
              <a:rPr lang="es-E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algn="just"/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5432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2665655" y="460573"/>
            <a:ext cx="3705401" cy="509421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rgbClr val="FFFF00"/>
                </a:solidFill>
              </a:rPr>
              <a:t>GRADUADORES</a:t>
            </a:r>
            <a:endParaRPr lang="es-ES" sz="2400" dirty="0">
              <a:solidFill>
                <a:srgbClr val="FFFF00"/>
              </a:solidFill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732655"/>
              </p:ext>
            </p:extLst>
          </p:nvPr>
        </p:nvGraphicFramePr>
        <p:xfrm>
          <a:off x="1524000" y="1397000"/>
          <a:ext cx="6096000" cy="387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AXUDA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AUTONOMÍA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EVENTUALIDADE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FRECUENCIA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SINXELEZA 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COMPLEXIDADE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FUNCIONALIDADE BÁSICA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FUNCIONALIDADE COMPLEXA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CONTEXTO FAMILIAR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CONTEXTO NOVIDOSO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RUTINA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CREATIVIDADE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AUTOMATISMO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CONCIENCIA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OBRIGACIÓN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VOLUNTARIEDADE/MOTIVACIÓN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IMPERFECIÓN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090"/>
                          </a:solidFill>
                        </a:rPr>
                        <a:t>PERFECIÓN</a:t>
                      </a:r>
                      <a:endParaRPr lang="es-E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2961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2665655" y="460573"/>
            <a:ext cx="3705401" cy="509421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rgbClr val="FFFF00"/>
                </a:solidFill>
              </a:rPr>
              <a:t>GRADUADORES</a:t>
            </a:r>
            <a:endParaRPr lang="es-ES" sz="2400" dirty="0">
              <a:solidFill>
                <a:srgbClr val="FFFF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318871" y="1207259"/>
            <a:ext cx="6322209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GRADO DE ADQUISICIÓN: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TODO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ASPECTOS PRINCIPAIS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SITUACIÓNS BÁSICAS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18871" y="2609888"/>
            <a:ext cx="632220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COMPLEXIDADE: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TAREFAS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ACTIVIDADES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EXERCICIOS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318871" y="4103285"/>
            <a:ext cx="632220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MOMENTO: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TEMPO REAL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PLANIFICACIÓN PREVIA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318871" y="5526875"/>
            <a:ext cx="632220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PÚBLICO: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PRESENCIA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AUSENCIA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13017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271780"/>
              </p:ext>
            </p:extLst>
          </p:nvPr>
        </p:nvGraphicFramePr>
        <p:xfrm>
          <a:off x="1524000" y="1397000"/>
          <a:ext cx="6096000" cy="475487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MTB 2.4.1 - </a:t>
                      </a:r>
                      <a:r>
                        <a:rPr lang="es-ES_tradnl" sz="1200" dirty="0" err="1">
                          <a:effectLst/>
                        </a:rPr>
                        <a:t>Resolve</a:t>
                      </a:r>
                      <a:r>
                        <a:rPr lang="es-ES_tradnl" sz="1200" dirty="0">
                          <a:effectLst/>
                        </a:rPr>
                        <a:t> problemas que impliquen o dominio dos </a:t>
                      </a:r>
                      <a:r>
                        <a:rPr lang="es-ES_tradnl" sz="1200" dirty="0" err="1">
                          <a:effectLst/>
                        </a:rPr>
                        <a:t>contidos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traballados</a:t>
                      </a:r>
                      <a:r>
                        <a:rPr lang="es-ES_tradnl" sz="1200" dirty="0">
                          <a:effectLst/>
                        </a:rPr>
                        <a:t>, </a:t>
                      </a:r>
                      <a:r>
                        <a:rPr lang="es-ES_tradnl" sz="1200" dirty="0" err="1">
                          <a:effectLst/>
                        </a:rPr>
                        <a:t>empregando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estratexias</a:t>
                      </a:r>
                      <a:r>
                        <a:rPr lang="es-ES_tradnl" sz="1200" dirty="0">
                          <a:effectLst/>
                        </a:rPr>
                        <a:t> heurísticas, de </a:t>
                      </a:r>
                      <a:r>
                        <a:rPr lang="es-ES_tradnl" sz="1200" dirty="0" err="1">
                          <a:effectLst/>
                        </a:rPr>
                        <a:t>razoamento</a:t>
                      </a:r>
                      <a:endParaRPr lang="es-ES_tradnl" sz="1200" dirty="0">
                        <a:solidFill>
                          <a:srgbClr val="604A7B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89535" marR="895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5 (+): Segundo o grupo </a:t>
                      </a:r>
                      <a:r>
                        <a:rPr lang="es-ES_tradnl" sz="1200" dirty="0" smtClean="0">
                          <a:effectLst/>
                        </a:rPr>
                        <a:t>clase</a:t>
                      </a:r>
                      <a:endParaRPr lang="es-ES_tradnl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4 (SOB):  </a:t>
                      </a:r>
                      <a:r>
                        <a:rPr lang="es-ES_tradnl" sz="1200" dirty="0" err="1">
                          <a:effectLst/>
                        </a:rPr>
                        <a:t>Emprega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estratexias</a:t>
                      </a:r>
                      <a:r>
                        <a:rPr lang="es-ES_tradnl" sz="1200" dirty="0">
                          <a:effectLst/>
                        </a:rPr>
                        <a:t> heurísticas e de </a:t>
                      </a:r>
                      <a:r>
                        <a:rPr lang="es-ES_tradnl" sz="1200" dirty="0" err="1">
                          <a:effectLst/>
                        </a:rPr>
                        <a:t>razoamento</a:t>
                      </a:r>
                      <a:r>
                        <a:rPr lang="es-ES_tradnl" sz="1200" dirty="0">
                          <a:effectLst/>
                        </a:rPr>
                        <a:t> que impliquen o dominio dos </a:t>
                      </a:r>
                      <a:r>
                        <a:rPr lang="es-ES_tradnl" sz="1200" dirty="0" err="1">
                          <a:effectLst/>
                        </a:rPr>
                        <a:t>contidos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traballados</a:t>
                      </a:r>
                      <a:r>
                        <a:rPr lang="es-ES_tradnl" sz="1200" dirty="0">
                          <a:effectLst/>
                        </a:rPr>
                        <a:t>, buscando fórmulas alternativas e </a:t>
                      </a:r>
                      <a:r>
                        <a:rPr lang="es-ES_tradnl" sz="1200" dirty="0" err="1">
                          <a:effectLst/>
                        </a:rPr>
                        <a:t>achegando</a:t>
                      </a:r>
                      <a:r>
                        <a:rPr lang="es-ES_tradnl" sz="1200" dirty="0">
                          <a:effectLst/>
                        </a:rPr>
                        <a:t> distintas </a:t>
                      </a:r>
                      <a:r>
                        <a:rPr lang="es-ES_tradnl" sz="1200" dirty="0" err="1">
                          <a:effectLst/>
                        </a:rPr>
                        <a:t>solucións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na</a:t>
                      </a:r>
                      <a:r>
                        <a:rPr lang="es-ES_tradnl" sz="1200" dirty="0">
                          <a:effectLst/>
                        </a:rPr>
                        <a:t> resolución de problemas con </a:t>
                      </a:r>
                      <a:r>
                        <a:rPr lang="es-ES_tradnl" sz="1200" dirty="0" err="1">
                          <a:effectLst/>
                        </a:rPr>
                        <a:t>obxectos</a:t>
                      </a:r>
                      <a:r>
                        <a:rPr lang="es-ES_tradnl" sz="1200" dirty="0">
                          <a:effectLst/>
                        </a:rPr>
                        <a:t> da vida </a:t>
                      </a:r>
                      <a:r>
                        <a:rPr lang="es-ES_tradnl" sz="1200" dirty="0" err="1" smtClean="0">
                          <a:effectLst/>
                        </a:rPr>
                        <a:t>cotiá</a:t>
                      </a:r>
                      <a:endParaRPr lang="es-ES_tradnl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3 (NOT):  </a:t>
                      </a:r>
                      <a:r>
                        <a:rPr lang="es-ES_tradnl" sz="1200" dirty="0" err="1">
                          <a:effectLst/>
                        </a:rPr>
                        <a:t>Emprega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estratexias</a:t>
                      </a:r>
                      <a:r>
                        <a:rPr lang="es-ES_tradnl" sz="1200" dirty="0">
                          <a:effectLst/>
                        </a:rPr>
                        <a:t> heurísticas e de </a:t>
                      </a:r>
                      <a:r>
                        <a:rPr lang="es-ES_tradnl" sz="1200" dirty="0" err="1">
                          <a:effectLst/>
                        </a:rPr>
                        <a:t>razoamento</a:t>
                      </a:r>
                      <a:r>
                        <a:rPr lang="es-ES_tradnl" sz="1200" dirty="0">
                          <a:effectLst/>
                        </a:rPr>
                        <a:t> que impliquen o dominio dos </a:t>
                      </a:r>
                      <a:r>
                        <a:rPr lang="es-ES_tradnl" sz="1200" dirty="0" err="1">
                          <a:effectLst/>
                        </a:rPr>
                        <a:t>contidos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traballados</a:t>
                      </a:r>
                      <a:r>
                        <a:rPr lang="es-ES_tradnl" sz="1200" dirty="0">
                          <a:effectLst/>
                        </a:rPr>
                        <a:t>, </a:t>
                      </a:r>
                      <a:r>
                        <a:rPr lang="es-ES_tradnl" sz="1200" dirty="0" err="1">
                          <a:effectLst/>
                        </a:rPr>
                        <a:t>na</a:t>
                      </a:r>
                      <a:r>
                        <a:rPr lang="es-ES_tradnl" sz="1200" dirty="0">
                          <a:effectLst/>
                        </a:rPr>
                        <a:t> resolución de problemas con </a:t>
                      </a:r>
                      <a:r>
                        <a:rPr lang="es-ES_tradnl" sz="1200" dirty="0" err="1">
                          <a:effectLst/>
                        </a:rPr>
                        <a:t>obxectos</a:t>
                      </a:r>
                      <a:r>
                        <a:rPr lang="es-ES_tradnl" sz="1200" dirty="0">
                          <a:effectLst/>
                        </a:rPr>
                        <a:t> da vida </a:t>
                      </a:r>
                      <a:r>
                        <a:rPr lang="es-ES_tradnl" sz="1200" dirty="0" err="1">
                          <a:effectLst/>
                        </a:rPr>
                        <a:t>cotiá</a:t>
                      </a:r>
                      <a:r>
                        <a:rPr lang="es-ES_tradnl" sz="1200" dirty="0" smtClean="0">
                          <a:effectLst/>
                        </a:rPr>
                        <a:t>.</a:t>
                      </a:r>
                      <a:endParaRPr lang="es-ES_tradnl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2 (SUF): </a:t>
                      </a:r>
                      <a:r>
                        <a:rPr lang="es-ES_tradnl" sz="1200" dirty="0" err="1">
                          <a:effectLst/>
                        </a:rPr>
                        <a:t>Emprega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estratexias</a:t>
                      </a:r>
                      <a:r>
                        <a:rPr lang="es-ES_tradnl" sz="1200" dirty="0">
                          <a:effectLst/>
                        </a:rPr>
                        <a:t> heurísticas e de </a:t>
                      </a:r>
                      <a:r>
                        <a:rPr lang="es-ES_tradnl" sz="1200" dirty="0" err="1">
                          <a:effectLst/>
                        </a:rPr>
                        <a:t>razoamento</a:t>
                      </a:r>
                      <a:r>
                        <a:rPr lang="es-ES_tradnl" sz="1200" dirty="0">
                          <a:effectLst/>
                        </a:rPr>
                        <a:t> con </a:t>
                      </a:r>
                      <a:r>
                        <a:rPr lang="es-ES_tradnl" sz="1200" dirty="0" err="1">
                          <a:effectLst/>
                        </a:rPr>
                        <a:t>axuda</a:t>
                      </a:r>
                      <a:r>
                        <a:rPr lang="es-ES_tradnl" sz="1200" dirty="0">
                          <a:effectLst/>
                        </a:rPr>
                        <a:t> docente que impliquen o dominio da </a:t>
                      </a:r>
                      <a:r>
                        <a:rPr lang="es-ES_tradnl" sz="1200" dirty="0" err="1">
                          <a:effectLst/>
                        </a:rPr>
                        <a:t>maioría</a:t>
                      </a:r>
                      <a:r>
                        <a:rPr lang="es-ES_tradnl" sz="1200" dirty="0">
                          <a:effectLst/>
                        </a:rPr>
                        <a:t> dos </a:t>
                      </a:r>
                      <a:r>
                        <a:rPr lang="es-ES_tradnl" sz="1200" dirty="0" err="1">
                          <a:effectLst/>
                        </a:rPr>
                        <a:t>contidos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traballados</a:t>
                      </a:r>
                      <a:r>
                        <a:rPr lang="es-ES_tradnl" sz="1200" dirty="0">
                          <a:effectLst/>
                        </a:rPr>
                        <a:t>,  </a:t>
                      </a:r>
                      <a:r>
                        <a:rPr lang="es-ES_tradnl" sz="1200" dirty="0" err="1">
                          <a:effectLst/>
                        </a:rPr>
                        <a:t>na</a:t>
                      </a:r>
                      <a:r>
                        <a:rPr lang="es-ES_tradnl" sz="1200" dirty="0">
                          <a:effectLst/>
                        </a:rPr>
                        <a:t> resolución de problemas con </a:t>
                      </a:r>
                      <a:r>
                        <a:rPr lang="es-ES_tradnl" sz="1200" dirty="0" err="1">
                          <a:effectLst/>
                        </a:rPr>
                        <a:t>obxectos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cotiás</a:t>
                      </a:r>
                      <a:r>
                        <a:rPr lang="es-ES_tradnl" sz="1200" dirty="0" smtClean="0">
                          <a:effectLst/>
                        </a:rPr>
                        <a:t>.</a:t>
                      </a:r>
                      <a:endParaRPr lang="es-ES_tradnl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1 (INS):   </a:t>
                      </a:r>
                      <a:r>
                        <a:rPr lang="es-ES_tradnl" sz="1200" dirty="0" err="1">
                          <a:effectLst/>
                        </a:rPr>
                        <a:t>Só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emprega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estratexias</a:t>
                      </a:r>
                      <a:r>
                        <a:rPr lang="es-ES_tradnl" sz="1200" dirty="0">
                          <a:effectLst/>
                        </a:rPr>
                        <a:t> heurísticas e de </a:t>
                      </a:r>
                      <a:r>
                        <a:rPr lang="es-ES_tradnl" sz="1200" dirty="0" err="1">
                          <a:effectLst/>
                        </a:rPr>
                        <a:t>razoamento</a:t>
                      </a:r>
                      <a:r>
                        <a:rPr lang="es-ES_tradnl" sz="1200" dirty="0">
                          <a:effectLst/>
                        </a:rPr>
                        <a:t> con </a:t>
                      </a:r>
                      <a:r>
                        <a:rPr lang="es-ES_tradnl" sz="1200" dirty="0" err="1">
                          <a:effectLst/>
                        </a:rPr>
                        <a:t>moita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axuda</a:t>
                      </a:r>
                      <a:r>
                        <a:rPr lang="es-ES_tradnl" sz="1200" dirty="0">
                          <a:effectLst/>
                        </a:rPr>
                        <a:t> e guía permanente do docente en problemas que impliquen o dominio de </a:t>
                      </a:r>
                      <a:r>
                        <a:rPr lang="es-ES_tradnl" sz="1200" dirty="0" err="1">
                          <a:effectLst/>
                        </a:rPr>
                        <a:t>só</a:t>
                      </a:r>
                      <a:r>
                        <a:rPr lang="es-ES_tradnl" sz="1200" dirty="0">
                          <a:effectLst/>
                        </a:rPr>
                        <a:t> os </a:t>
                      </a:r>
                      <a:r>
                        <a:rPr lang="es-ES_tradnl" sz="1200" dirty="0" err="1">
                          <a:effectLst/>
                        </a:rPr>
                        <a:t>contidos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traballados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máis</a:t>
                      </a:r>
                      <a:r>
                        <a:rPr lang="es-ES_tradnl" sz="1200" dirty="0">
                          <a:effectLst/>
                        </a:rPr>
                        <a:t> básicos e con </a:t>
                      </a:r>
                      <a:r>
                        <a:rPr lang="es-ES_tradnl" sz="1200" dirty="0" err="1">
                          <a:effectLst/>
                        </a:rPr>
                        <a:t>algúns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obxectos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cotiás</a:t>
                      </a:r>
                      <a:r>
                        <a:rPr lang="es-ES_tradnl" sz="1200" dirty="0" smtClean="0">
                          <a:effectLst/>
                        </a:rPr>
                        <a:t>.</a:t>
                      </a:r>
                      <a:r>
                        <a:rPr lang="es-ES_tradnl" sz="1200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0 (-):Segundo o grupo clase</a:t>
                      </a:r>
                      <a:endParaRPr lang="es-ES_tradnl" sz="1200" dirty="0">
                        <a:solidFill>
                          <a:srgbClr val="604A7B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89535" marR="89535" marT="0" marB="0"/>
                </a:tc>
              </a:tr>
            </a:tbl>
          </a:graphicData>
        </a:graphic>
      </p:graphicFrame>
      <p:sp>
        <p:nvSpPr>
          <p:cNvPr id="5" name="Rectángulo redondeado 4"/>
          <p:cNvSpPr/>
          <p:nvPr/>
        </p:nvSpPr>
        <p:spPr>
          <a:xfrm>
            <a:off x="1524001" y="514019"/>
            <a:ext cx="6096000" cy="4459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EXEMPLOS RÚBRICAS 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75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910594"/>
              </p:ext>
            </p:extLst>
          </p:nvPr>
        </p:nvGraphicFramePr>
        <p:xfrm>
          <a:off x="1524000" y="1397000"/>
          <a:ext cx="6096000" cy="435863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kern="1200" dirty="0" smtClean="0">
                          <a:effectLst/>
                        </a:rPr>
                        <a:t>MTB1.3.1. </a:t>
                      </a:r>
                      <a:r>
                        <a:rPr lang="es-ES_tradnl" sz="1400" kern="1200" dirty="0" err="1" smtClean="0">
                          <a:effectLst/>
                        </a:rPr>
                        <a:t>Iníciase</a:t>
                      </a:r>
                      <a:r>
                        <a:rPr lang="es-ES_tradnl" sz="1400" kern="1200" dirty="0" smtClean="0">
                          <a:effectLst/>
                        </a:rPr>
                        <a:t> </a:t>
                      </a:r>
                      <a:r>
                        <a:rPr lang="es-ES_tradnl" sz="1400" kern="1200" dirty="0" err="1" smtClean="0">
                          <a:effectLst/>
                        </a:rPr>
                        <a:t>na</a:t>
                      </a:r>
                      <a:r>
                        <a:rPr lang="es-ES_tradnl" sz="1400" kern="1200" dirty="0" smtClean="0">
                          <a:effectLst/>
                        </a:rPr>
                        <a:t> utilización de </a:t>
                      </a:r>
                      <a:r>
                        <a:rPr lang="es-ES_tradnl" sz="1400" kern="1200" dirty="0" err="1" smtClean="0">
                          <a:effectLst/>
                        </a:rPr>
                        <a:t>ferramentas</a:t>
                      </a:r>
                      <a:r>
                        <a:rPr lang="es-ES_tradnl" sz="1400" kern="1200" dirty="0" smtClean="0">
                          <a:effectLst/>
                        </a:rPr>
                        <a:t> </a:t>
                      </a:r>
                      <a:r>
                        <a:rPr lang="es-ES_tradnl" sz="1400" kern="1200" dirty="0" err="1" smtClean="0">
                          <a:effectLst/>
                        </a:rPr>
                        <a:t>tecnolóxicas</a:t>
                      </a:r>
                      <a:r>
                        <a:rPr lang="es-ES_tradnl" sz="1400" kern="1200" dirty="0" smtClean="0">
                          <a:effectLst/>
                        </a:rPr>
                        <a:t>, </a:t>
                      </a:r>
                      <a:r>
                        <a:rPr lang="es-ES_tradnl" sz="1400" kern="1200" dirty="0" err="1" smtClean="0">
                          <a:effectLst/>
                        </a:rPr>
                        <a:t>nomeadamente</a:t>
                      </a:r>
                      <a:r>
                        <a:rPr lang="es-ES_tradnl" sz="1400" kern="1200" dirty="0" smtClean="0">
                          <a:effectLst/>
                        </a:rPr>
                        <a:t> a calculadora, para a realización de cálculos numéricos, para aprender e resolver problemas. </a:t>
                      </a:r>
                    </a:p>
                    <a:p>
                      <a:pPr algn="just"/>
                      <a:endParaRPr lang="es-ES" sz="1400" dirty="0">
                        <a:solidFill>
                          <a:srgbClr val="604A7B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1400" kern="1200" dirty="0" smtClean="0">
                          <a:effectLst/>
                        </a:rPr>
                        <a:t>5 (+): Segundo o grupo clase </a:t>
                      </a:r>
                    </a:p>
                    <a:p>
                      <a:pPr algn="just"/>
                      <a:r>
                        <a:rPr lang="es-ES_tradnl" sz="1400" kern="1200" dirty="0" smtClean="0">
                          <a:effectLst/>
                        </a:rPr>
                        <a:t>4 (SOB):  </a:t>
                      </a:r>
                      <a:r>
                        <a:rPr lang="es-ES_tradnl" sz="1400" kern="1200" dirty="0" err="1" smtClean="0">
                          <a:effectLst/>
                        </a:rPr>
                        <a:t>Iníciase</a:t>
                      </a:r>
                      <a:r>
                        <a:rPr lang="es-ES_tradnl" sz="1400" kern="1200" dirty="0" smtClean="0">
                          <a:effectLst/>
                        </a:rPr>
                        <a:t> no uso da calculadora de forma autónoma, </a:t>
                      </a:r>
                      <a:r>
                        <a:rPr lang="es-ES_tradnl" sz="1400" kern="1200" dirty="0" err="1" smtClean="0">
                          <a:effectLst/>
                        </a:rPr>
                        <a:t>amosando</a:t>
                      </a:r>
                      <a:r>
                        <a:rPr lang="es-ES_tradnl" sz="1400" kern="1200" dirty="0" smtClean="0">
                          <a:effectLst/>
                        </a:rPr>
                        <a:t> dominio </a:t>
                      </a:r>
                      <a:r>
                        <a:rPr lang="es-ES_tradnl" sz="1400" kern="1200" dirty="0" err="1" smtClean="0">
                          <a:effectLst/>
                        </a:rPr>
                        <a:t>na</a:t>
                      </a:r>
                      <a:r>
                        <a:rPr lang="es-ES_tradnl" sz="1400" kern="1200" dirty="0" smtClean="0">
                          <a:effectLst/>
                        </a:rPr>
                        <a:t> </a:t>
                      </a:r>
                      <a:r>
                        <a:rPr lang="es-ES_tradnl" sz="1400" kern="1200" dirty="0" err="1" smtClean="0">
                          <a:effectLst/>
                        </a:rPr>
                        <a:t>súa</a:t>
                      </a:r>
                      <a:r>
                        <a:rPr lang="es-ES_tradnl" sz="1400" kern="1200" dirty="0" smtClean="0">
                          <a:effectLst/>
                        </a:rPr>
                        <a:t> utilización e adaptando o </a:t>
                      </a:r>
                      <a:r>
                        <a:rPr lang="es-ES_tradnl" sz="1400" kern="1200" dirty="0" err="1" smtClean="0">
                          <a:effectLst/>
                        </a:rPr>
                        <a:t>seu</a:t>
                      </a:r>
                      <a:r>
                        <a:rPr lang="es-ES_tradnl" sz="1400" kern="1200" dirty="0" smtClean="0">
                          <a:effectLst/>
                        </a:rPr>
                        <a:t> uso para resolver problemas contextualizados.</a:t>
                      </a:r>
                    </a:p>
                    <a:p>
                      <a:pPr algn="just"/>
                      <a:r>
                        <a:rPr lang="es-ES_tradnl" sz="1400" kern="1200" dirty="0" smtClean="0">
                          <a:effectLst/>
                        </a:rPr>
                        <a:t>3 (NOT): </a:t>
                      </a:r>
                      <a:r>
                        <a:rPr lang="es-ES_tradnl" sz="1400" kern="1200" dirty="0" err="1" smtClean="0">
                          <a:effectLst/>
                        </a:rPr>
                        <a:t>Iníciase</a:t>
                      </a:r>
                      <a:r>
                        <a:rPr lang="es-ES_tradnl" sz="1400" kern="1200" dirty="0" smtClean="0">
                          <a:effectLst/>
                        </a:rPr>
                        <a:t> </a:t>
                      </a:r>
                      <a:r>
                        <a:rPr lang="es-ES_tradnl" sz="1400" kern="1200" dirty="0" err="1" smtClean="0">
                          <a:effectLst/>
                        </a:rPr>
                        <a:t>na</a:t>
                      </a:r>
                      <a:r>
                        <a:rPr lang="es-ES_tradnl" sz="1400" kern="1200" dirty="0" smtClean="0">
                          <a:effectLst/>
                        </a:rPr>
                        <a:t> utilización da calculadora e </a:t>
                      </a:r>
                      <a:r>
                        <a:rPr lang="es-ES_tradnl" sz="1400" kern="1200" dirty="0" err="1" smtClean="0">
                          <a:effectLst/>
                        </a:rPr>
                        <a:t>úsaa</a:t>
                      </a:r>
                      <a:r>
                        <a:rPr lang="es-ES_tradnl" sz="1400" kern="1200" dirty="0" smtClean="0">
                          <a:effectLst/>
                        </a:rPr>
                        <a:t> para resolver problemas contextualizados de forma correcta.</a:t>
                      </a:r>
                    </a:p>
                    <a:p>
                      <a:pPr algn="just"/>
                      <a:r>
                        <a:rPr lang="es-ES_tradnl" sz="1400" kern="1200" dirty="0" smtClean="0">
                          <a:effectLst/>
                        </a:rPr>
                        <a:t>2 (SUF): </a:t>
                      </a:r>
                      <a:r>
                        <a:rPr lang="es-ES_tradnl" sz="1400" kern="1200" dirty="0" err="1" smtClean="0">
                          <a:effectLst/>
                        </a:rPr>
                        <a:t>Iníciase</a:t>
                      </a:r>
                      <a:r>
                        <a:rPr lang="es-ES_tradnl" sz="1400" kern="1200" dirty="0" smtClean="0">
                          <a:effectLst/>
                        </a:rPr>
                        <a:t> no uso da calculadora, para resolver problemas </a:t>
                      </a:r>
                      <a:r>
                        <a:rPr lang="es-ES_tradnl" sz="1400" kern="1200" dirty="0" err="1" smtClean="0">
                          <a:effectLst/>
                        </a:rPr>
                        <a:t>sinxelos</a:t>
                      </a:r>
                      <a:r>
                        <a:rPr lang="es-ES_tradnl" sz="1400" kern="1200" dirty="0" smtClean="0">
                          <a:effectLst/>
                        </a:rPr>
                        <a:t>.</a:t>
                      </a:r>
                    </a:p>
                    <a:p>
                      <a:pPr algn="just"/>
                      <a:r>
                        <a:rPr lang="es-ES_tradnl" sz="1400" kern="1200" dirty="0" smtClean="0">
                          <a:effectLst/>
                        </a:rPr>
                        <a:t>1 (INS): Precisa </a:t>
                      </a:r>
                      <a:r>
                        <a:rPr lang="es-ES_tradnl" sz="1400" kern="1200" dirty="0" err="1" smtClean="0">
                          <a:effectLst/>
                        </a:rPr>
                        <a:t>axuda</a:t>
                      </a:r>
                      <a:r>
                        <a:rPr lang="es-ES_tradnl" sz="1400" kern="1200" dirty="0" smtClean="0">
                          <a:effectLst/>
                        </a:rPr>
                        <a:t> do docente </a:t>
                      </a:r>
                      <a:r>
                        <a:rPr lang="es-ES_tradnl" sz="1400" kern="1200" dirty="0" err="1" smtClean="0">
                          <a:effectLst/>
                        </a:rPr>
                        <a:t>na</a:t>
                      </a:r>
                      <a:r>
                        <a:rPr lang="es-ES_tradnl" sz="1400" kern="1200" dirty="0" smtClean="0">
                          <a:effectLst/>
                        </a:rPr>
                        <a:t> iniciación do uso da calculadora en problemas </a:t>
                      </a:r>
                      <a:r>
                        <a:rPr lang="es-ES_tradnl" sz="1400" kern="1200" dirty="0" err="1" smtClean="0">
                          <a:effectLst/>
                        </a:rPr>
                        <a:t>moi</a:t>
                      </a:r>
                      <a:r>
                        <a:rPr lang="es-ES_tradnl" sz="1400" kern="1200" dirty="0" smtClean="0">
                          <a:effectLst/>
                        </a:rPr>
                        <a:t> </a:t>
                      </a:r>
                      <a:r>
                        <a:rPr lang="es-ES_tradnl" sz="1400" kern="1200" dirty="0" err="1" smtClean="0">
                          <a:effectLst/>
                        </a:rPr>
                        <a:t>sinxelos</a:t>
                      </a:r>
                      <a:r>
                        <a:rPr lang="es-ES_tradnl" sz="1400" kern="1200" dirty="0" smtClean="0">
                          <a:effectLst/>
                        </a:rPr>
                        <a:t>.</a:t>
                      </a:r>
                    </a:p>
                    <a:p>
                      <a:pPr algn="just"/>
                      <a:r>
                        <a:rPr lang="es-ES_tradnl" sz="1400" kern="1200" dirty="0" smtClean="0">
                          <a:effectLst/>
                        </a:rPr>
                        <a:t>0 (-): Segundo o grupo clase.</a:t>
                      </a:r>
                    </a:p>
                    <a:p>
                      <a:pPr algn="just"/>
                      <a:endParaRPr lang="es-ES" sz="1400" dirty="0">
                        <a:solidFill>
                          <a:srgbClr val="604A7B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ángulo redondeado 4"/>
          <p:cNvSpPr/>
          <p:nvPr/>
        </p:nvSpPr>
        <p:spPr>
          <a:xfrm>
            <a:off x="1524001" y="514019"/>
            <a:ext cx="6096000" cy="4459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EXEMPLOS RÚBRICAS 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72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524001" y="514019"/>
            <a:ext cx="6096000" cy="4459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PONDERACIÓN DE ESTÁNDARES </a:t>
            </a:r>
            <a:endParaRPr lang="es-ES" dirty="0">
              <a:solidFill>
                <a:srgbClr val="FFFF00"/>
              </a:solidFill>
            </a:endParaRPr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321030"/>
              </p:ext>
            </p:extLst>
          </p:nvPr>
        </p:nvGraphicFramePr>
        <p:xfrm>
          <a:off x="1642534" y="1157197"/>
          <a:ext cx="5753100" cy="511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Documento" r:id="rId3" imgW="5753100" imgH="5118100" progId="Word.Document.12">
                  <p:link updateAutomatic="1"/>
                </p:oleObj>
              </mc:Choice>
              <mc:Fallback>
                <p:oleObj name="Documento" r:id="rId3" imgW="5753100" imgH="51181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42534" y="1157197"/>
                        <a:ext cx="5753100" cy="511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6082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dondear rectángulo de esquina diagonal 3"/>
          <p:cNvSpPr/>
          <p:nvPr/>
        </p:nvSpPr>
        <p:spPr>
          <a:xfrm>
            <a:off x="1597998" y="1200281"/>
            <a:ext cx="6064016" cy="4291702"/>
          </a:xfrm>
          <a:prstGeom prst="round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 smtClean="0">
                <a:solidFill>
                  <a:srgbClr val="FFFF00"/>
                </a:solidFill>
              </a:rPr>
              <a:t>ES ISTO FOI TODO….</a:t>
            </a:r>
          </a:p>
          <a:p>
            <a:pPr algn="ctr"/>
            <a:r>
              <a:rPr lang="es-ES" sz="3600" b="1" smtClean="0">
                <a:solidFill>
                  <a:srgbClr val="FFFF00"/>
                </a:solidFill>
              </a:rPr>
              <a:t>GRAZAS!</a:t>
            </a:r>
            <a:r>
              <a:rPr lang="es-ES" sz="3600" b="1" dirty="0" smtClean="0">
                <a:solidFill>
                  <a:srgbClr val="FFFF00"/>
                </a:solidFill>
              </a:rPr>
              <a:t>!!</a:t>
            </a:r>
            <a:endParaRPr lang="es-E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8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65291" y="502443"/>
            <a:ext cx="7571299" cy="754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DECRETO 105/2014, DO 4 DE SETEMBRO, POLO QUE SE ESTABLECE O CURRÍCULO DA EDUCACIÓN PRIMARIA NA COMUNIDADE AUTÓNOMA DE GALICIA.</a:t>
            </a:r>
          </a:p>
          <a:p>
            <a:pPr algn="ctr"/>
            <a:endParaRPr lang="es-ES" sz="24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PALABRAS CLAVE QUE APARECEN NA NORMA:</a:t>
            </a:r>
          </a:p>
          <a:p>
            <a:pPr algn="ctr"/>
            <a:endParaRPr lang="es-E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Cambios </a:t>
            </a:r>
            <a:r>
              <a:rPr lang="es-E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metodolóxicos</a:t>
            </a: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Competencias Clave.</a:t>
            </a:r>
          </a:p>
          <a:p>
            <a:pPr marL="342900" indent="-342900" algn="just">
              <a:buFont typeface="Arial"/>
              <a:buChar char="•"/>
            </a:pPr>
            <a:r>
              <a:rPr lang="es-E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Novos</a:t>
            </a: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enfoques </a:t>
            </a:r>
            <a:r>
              <a:rPr lang="es-E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</a:t>
            </a: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aprendizaxe</a:t>
            </a: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</a:t>
            </a:r>
            <a:r>
              <a:rPr lang="es-E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</a:t>
            </a: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avaliación</a:t>
            </a: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Resolución de </a:t>
            </a:r>
            <a:r>
              <a:rPr lang="es-E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tarefas</a:t>
            </a: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es-E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Metodoloxías</a:t>
            </a: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innovadoras.</a:t>
            </a:r>
          </a:p>
          <a:p>
            <a:pPr marL="342900" indent="-342900" algn="just">
              <a:buFont typeface="Arial"/>
              <a:buChar char="•"/>
            </a:pP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Visión interdisciplinar.</a:t>
            </a:r>
          </a:p>
          <a:p>
            <a:pPr marL="342900" indent="-342900" algn="just">
              <a:buFont typeface="Arial"/>
              <a:buChar char="•"/>
            </a:pPr>
            <a:r>
              <a:rPr lang="es-E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Tarefas</a:t>
            </a: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integradas.</a:t>
            </a:r>
          </a:p>
          <a:p>
            <a:pPr marL="342900" indent="-342900" algn="just">
              <a:buFont typeface="Arial"/>
              <a:buChar char="•"/>
            </a:pPr>
            <a:r>
              <a:rPr lang="es-E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Niveis</a:t>
            </a: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desempeño.</a:t>
            </a:r>
          </a:p>
          <a:p>
            <a:pPr marL="342900" indent="-342900" algn="just">
              <a:buFont typeface="Arial"/>
              <a:buChar char="•"/>
            </a:pP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Rúbricas e instrumentos de </a:t>
            </a:r>
            <a:r>
              <a:rPr lang="es-E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avaliación</a:t>
            </a: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competenciais</a:t>
            </a: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es-E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…</a:t>
            </a:r>
          </a:p>
          <a:p>
            <a:pPr marL="342900" indent="-342900" algn="just">
              <a:buFont typeface="Arial"/>
              <a:buChar char="•"/>
            </a:pPr>
            <a:endParaRPr lang="es-E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342900" indent="-342900" algn="just">
              <a:buFont typeface="Arial"/>
              <a:buChar char="•"/>
            </a:pPr>
            <a:endParaRPr lang="es-E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342900" indent="-342900" algn="just">
              <a:buFont typeface="Arial"/>
              <a:buChar char="•"/>
            </a:pPr>
            <a:endParaRPr lang="es-E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342900" indent="-342900" algn="just">
              <a:buFont typeface="Arial"/>
              <a:buChar char="•"/>
            </a:pPr>
            <a:endParaRPr lang="es-E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342900" indent="-342900" algn="just">
              <a:buFont typeface="Arial"/>
              <a:buChar char="•"/>
            </a:pPr>
            <a:endParaRPr lang="es-E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93184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44357" y="676903"/>
            <a:ext cx="757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907161" y="474345"/>
            <a:ext cx="75154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_tradnl" sz="4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OBXECTIVOS</a:t>
            </a:r>
            <a:endParaRPr lang="es-ES_tradnl" sz="40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endParaRPr lang="es-ES_tradnl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_tradnl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Como 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aprobación da LOMCE e o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seu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correspondente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Decreto de currículo, desaparecen os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obxectivos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área como tal. No anterior Decreto 130/2007 do 28 de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xuño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que establecía o currículo LOE para a etapa de primaria,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establecíanse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obxectivos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etapa e para cada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unha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das áreas curriculares, </a:t>
            </a:r>
            <a:r>
              <a:rPr lang="es-ES_tradnl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incluída</a:t>
            </a:r>
            <a:r>
              <a:rPr lang="es-ES_tradnl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por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suposto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a área de matemáticas.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actualidade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_tradnl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tralo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novo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plantexamento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curricular, tan so se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manteñen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os </a:t>
            </a:r>
            <a:r>
              <a:rPr lang="es-ES_tradnl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</a:t>
            </a:r>
            <a:r>
              <a:rPr lang="es-ES_tradnl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bxectivos</a:t>
            </a:r>
            <a:r>
              <a:rPr lang="es-ES_tradnl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para toda a etapa.</a:t>
            </a:r>
          </a:p>
          <a:p>
            <a:pPr algn="just"/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 </a:t>
            </a:r>
          </a:p>
          <a:p>
            <a:pPr algn="just"/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 artigo 4.3 do Decreto 105, </a:t>
            </a:r>
            <a:r>
              <a:rPr lang="es-ES_tradnl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defínense</a:t>
            </a:r>
            <a:r>
              <a:rPr lang="es-ES_tradnl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os </a:t>
            </a:r>
            <a:r>
              <a:rPr lang="es-ES_tradnl" sz="2000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obxectivos</a:t>
            </a:r>
            <a:r>
              <a:rPr lang="es-ES_tradnl" sz="2000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como os referentes relativos </a:t>
            </a:r>
            <a:r>
              <a:rPr lang="es-ES_tradnl" sz="2000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aos</a:t>
            </a:r>
            <a:r>
              <a:rPr lang="es-ES_tradnl" sz="2000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logros que o alumnado debe alcanzar </a:t>
            </a:r>
            <a:r>
              <a:rPr lang="es-ES_tradnl" sz="2000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ao</a:t>
            </a:r>
            <a:r>
              <a:rPr lang="es-ES_tradnl" sz="2000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rematar o proceso educativo, como resultado das experiencias de </a:t>
            </a:r>
            <a:r>
              <a:rPr lang="es-ES_tradnl" sz="2000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ensino</a:t>
            </a:r>
            <a:r>
              <a:rPr lang="es-ES_tradnl" sz="2000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000" b="1" i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aprendizaxe</a:t>
            </a:r>
            <a:r>
              <a:rPr lang="es-ES_tradnl" sz="2000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intencionalmente planificadas para tal fin</a:t>
            </a:r>
            <a:r>
              <a:rPr lang="es-ES_tradnl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4494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02549" y="809492"/>
            <a:ext cx="704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COMPETENCIAS CLAVE</a:t>
            </a:r>
            <a:endParaRPr lang="es-ES" sz="40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79247" y="1443841"/>
            <a:ext cx="7613167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_tradn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_tradn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 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Preámbulo do </a:t>
            </a:r>
            <a:r>
              <a:rPr lang="es-ES_tradn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Decreto 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105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establécese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que en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liña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coa Recomendación 2006/962/EC, do parlamento e do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Consello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do 18 de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decembro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2006, sobre as competencias clave para a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aprendizaxe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permanente, no Decreto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incorpórase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clasificación e denominación das </a:t>
            </a:r>
            <a:r>
              <a:rPr lang="es-ES_tradn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definidas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pola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Unión Europea.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Considérase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que “as competencias clave son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aquelas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que todas as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persoas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precisan para a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súa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realización e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desenvolvemento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persoal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así como para a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cidadanía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activa, a inclusión </a:t>
            </a:r>
            <a:r>
              <a:rPr lang="es-ES_tradn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social 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 o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emprego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”. </a:t>
            </a:r>
            <a:endParaRPr lang="es-ES_tradnl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20489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11832" y="802513"/>
            <a:ext cx="74038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 artigo 5 do decreto de currículo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establécense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7 competencias clave, a diferencia da LOE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onde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se establecían 8 e se denominaban “básicas</a:t>
            </a:r>
            <a:r>
              <a:rPr lang="es-ES_tradn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”:</a:t>
            </a:r>
          </a:p>
          <a:p>
            <a:pPr algn="just"/>
            <a:endParaRPr lang="es-ES_tradnl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285750" lvl="0" indent="-285750" algn="just">
              <a:buFont typeface="Arial"/>
              <a:buChar char="•"/>
            </a:pP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Comunicación lingüística (CCL)</a:t>
            </a:r>
          </a:p>
          <a:p>
            <a:pPr marL="285750" lvl="0" indent="-285750" algn="just">
              <a:buFont typeface="Arial"/>
              <a:buChar char="•"/>
            </a:pP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 matemática e competencias básicas en ciencia e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tecnoloxía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(CMCT)</a:t>
            </a:r>
          </a:p>
          <a:p>
            <a:pPr marL="285750" lvl="0" indent="-285750" algn="just">
              <a:buFont typeface="Arial"/>
              <a:buChar char="•"/>
            </a:pP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dixital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(CD)</a:t>
            </a:r>
          </a:p>
          <a:p>
            <a:pPr marL="285750" lvl="0" indent="-285750" algn="just">
              <a:buFont typeface="Arial"/>
              <a:buChar char="•"/>
            </a:pP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Aprender a aprender (CAA)</a:t>
            </a:r>
          </a:p>
          <a:p>
            <a:pPr marL="285750" lvl="0" indent="-285750" algn="just">
              <a:buFont typeface="Arial"/>
              <a:buChar char="•"/>
            </a:pP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Competencias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sociais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cívicas (CSC)</a:t>
            </a:r>
          </a:p>
          <a:p>
            <a:pPr marL="285750" lvl="0" indent="-285750" algn="just">
              <a:buFont typeface="Arial"/>
              <a:buChar char="•"/>
            </a:pP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Sentido da iniciativa e espíritu emprendedor (CSIEE)</a:t>
            </a:r>
          </a:p>
          <a:p>
            <a:pPr marL="285750" lvl="0" indent="-285750" algn="just">
              <a:buFont typeface="Arial"/>
              <a:buChar char="•"/>
            </a:pP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Conciencia e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expresións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_tradnl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culturais</a:t>
            </a:r>
            <a:r>
              <a:rPr lang="es-ES_tradn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(CCEC</a:t>
            </a:r>
            <a:r>
              <a:rPr lang="es-ES_tradn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1894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1554" y="858340"/>
            <a:ext cx="7696904" cy="5570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DEFINICIÓN COMPETENCIAS</a:t>
            </a:r>
          </a:p>
          <a:p>
            <a:endParaRPr lang="es-E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AS CAPACIDADES PARA APLICAR DE FORMA INTEGRADA OS CONTIDOS PROPIOS DE CADA ENSINANZA E ETAPA EDUCATIVA, CO FIN DE LOGRAR A </a:t>
            </a:r>
            <a:r>
              <a:rPr lang="es-ES" sz="32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REALIZACIÓN AXEITADA DE ACTIVIDADES E A RESOLUCIÓN EFICAZ DE PROBLEMAS COMPLEXOS</a:t>
            </a:r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algn="just"/>
            <a:endParaRPr lang="es-E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linkClick r:id="rId2" action="ppaction://hlinkfile"/>
              </a:rPr>
              <a:t>DESCRIPCIÓN COMPETENCIAS</a:t>
            </a:r>
            <a:endParaRPr lang="es-ES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25192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02488" y="1166842"/>
            <a:ext cx="749453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COMUNICACIÓN LINGÜÍSTICA (CCL)</a:t>
            </a:r>
          </a:p>
          <a:p>
            <a:endParaRPr lang="es-E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es-E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 </a:t>
            </a:r>
            <a:r>
              <a:rPr lang="es-ES" sz="20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comunicación lingüística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(en Europa diferenciase por un lado a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lingua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materna e por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outro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segunda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lingua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 é a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habilidade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para expresar e interpretar conceptos,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pensamentos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sentimentos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feitos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opinións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forma oral e escrita (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escoitar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falar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ler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escribir), e para interactuar </a:t>
            </a:r>
            <a:r>
              <a:rPr lang="es-E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lingüísticamente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dun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xeito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axeitado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</a:t>
            </a:r>
            <a:r>
              <a:rPr lang="es-E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creativo 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 todos os posibles contextos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sociais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culturais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como a educación e a formación, a vida privada e profesional, e o ocio. Esta competencia é imprescindible para a comprensión de enunciados, interpretación de datos, selección de información e transmisión de </a:t>
            </a:r>
            <a:r>
              <a:rPr lang="es-E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coñecementos</a:t>
            </a:r>
            <a:r>
              <a: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es-ES_tradnl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Recortar rectángulo de esquina sencilla 5"/>
          <p:cNvSpPr/>
          <p:nvPr/>
        </p:nvSpPr>
        <p:spPr>
          <a:xfrm>
            <a:off x="1674757" y="1249129"/>
            <a:ext cx="5805825" cy="439638"/>
          </a:xfrm>
          <a:prstGeom prst="snip1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COMUNICACIÓN LING</a:t>
            </a:r>
            <a:r>
              <a:rPr lang="tr-T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Ü</a:t>
            </a: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ÍSTICA (CCL)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35220149"/>
      </p:ext>
    </p:extLst>
  </p:cSld>
  <p:clrMapOvr>
    <a:masterClrMapping/>
  </p:clrMapOvr>
</p:sld>
</file>

<file path=ppt/theme/theme1.xml><?xml version="1.0" encoding="utf-8"?>
<a:theme xmlns:a="http://schemas.openxmlformats.org/drawingml/2006/main" name="Instalación integrada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Instalación integrada.thmx</Template>
  <TotalTime>647</TotalTime>
  <Words>2841</Words>
  <Application>Microsoft Macintosh PowerPoint</Application>
  <PresentationFormat>Presentación en pantalla (4:3)</PresentationFormat>
  <Paragraphs>256</Paragraphs>
  <Slides>38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Vínculos</vt:lpstr>
      </vt:variant>
      <vt:variant>
        <vt:i4>2</vt:i4>
      </vt:variant>
      <vt:variant>
        <vt:lpstr>Títulos de diapositiva</vt:lpstr>
      </vt:variant>
      <vt:variant>
        <vt:i4>38</vt:i4>
      </vt:variant>
    </vt:vector>
  </HeadingPairs>
  <TitlesOfParts>
    <vt:vector size="41" baseType="lpstr">
      <vt:lpstr>Instalación integrada</vt:lpstr>
      <vt:lpstr>\\localhost\Users\Juanra\Documents\LAURA\CURSOS IMPARTIDOS\CURSO 14-15\MATEMÁTICAS FERROL\Documento6!OLE_LINK8</vt:lpstr>
      <vt:lpstr>\\localhost\Volumes\STORE N GO\Macintosh HD:Users:Juanra:Documents:OPOSICIÓNS:EP:EP 2014:PROGRAMACIÓN:DISTRIBUCIÓN Y PONDERACIÓN DE ESTÁNDARES POR TRIMESTRE.docx!OLE_LINK12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Ramón Alonso García</dc:creator>
  <cp:lastModifiedBy>Juan Ramón Alonso García</cp:lastModifiedBy>
  <cp:revision>83</cp:revision>
  <dcterms:created xsi:type="dcterms:W3CDTF">2015-02-16T06:50:14Z</dcterms:created>
  <dcterms:modified xsi:type="dcterms:W3CDTF">2015-10-17T17:10:04Z</dcterms:modified>
</cp:coreProperties>
</file>