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bin" ContentType="audio/unknown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305" r:id="rId3"/>
    <p:sldId id="259" r:id="rId4"/>
    <p:sldId id="263" r:id="rId5"/>
    <p:sldId id="302" r:id="rId6"/>
    <p:sldId id="258" r:id="rId7"/>
    <p:sldId id="261" r:id="rId8"/>
    <p:sldId id="257" r:id="rId9"/>
    <p:sldId id="297" r:id="rId10"/>
    <p:sldId id="262" r:id="rId11"/>
    <p:sldId id="265" r:id="rId12"/>
    <p:sldId id="267" r:id="rId13"/>
    <p:sldId id="275" r:id="rId14"/>
    <p:sldId id="285" r:id="rId15"/>
    <p:sldId id="271" r:id="rId16"/>
    <p:sldId id="264" r:id="rId17"/>
    <p:sldId id="269" r:id="rId18"/>
    <p:sldId id="281" r:id="rId19"/>
    <p:sldId id="272" r:id="rId20"/>
    <p:sldId id="286" r:id="rId21"/>
    <p:sldId id="287" r:id="rId22"/>
    <p:sldId id="288" r:id="rId23"/>
    <p:sldId id="284" r:id="rId24"/>
    <p:sldId id="283" r:id="rId25"/>
    <p:sldId id="273" r:id="rId26"/>
    <p:sldId id="274" r:id="rId27"/>
    <p:sldId id="292" r:id="rId28"/>
    <p:sldId id="276" r:id="rId29"/>
    <p:sldId id="277" r:id="rId30"/>
    <p:sldId id="278" r:id="rId31"/>
    <p:sldId id="295" r:id="rId32"/>
    <p:sldId id="279" r:id="rId33"/>
    <p:sldId id="289" r:id="rId34"/>
    <p:sldId id="294" r:id="rId35"/>
    <p:sldId id="308" r:id="rId36"/>
    <p:sldId id="291" r:id="rId37"/>
    <p:sldId id="299" r:id="rId38"/>
    <p:sldId id="298" r:id="rId39"/>
    <p:sldId id="306" r:id="rId40"/>
    <p:sldId id="301" r:id="rId41"/>
    <p:sldId id="303" r:id="rId4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4" autoAdjust="0"/>
    <p:restoredTop sz="94660"/>
  </p:normalViewPr>
  <p:slideViewPr>
    <p:cSldViewPr>
      <p:cViewPr varScale="1">
        <p:scale>
          <a:sx n="90" d="100"/>
          <a:sy n="90" d="100"/>
        </p:scale>
        <p:origin x="-94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B7BF1-0846-8949-B738-D5914338B0E4}" type="datetimeFigureOut">
              <a:rPr lang="es-ES" smtClean="0"/>
              <a:t>02/06/15</a:t>
            </a:fld>
            <a:endParaRPr lang="gl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78CA0-72CF-E54A-B8B4-AB388A0D0D3B}" type="slidenum">
              <a:rPr lang="gl-ES" smtClean="0"/>
              <a:t>‹Nr.›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4942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78CA0-72CF-E54A-B8B4-AB388A0D0D3B}" type="slidenum">
              <a:rPr lang="gl-ES" smtClean="0"/>
              <a:t>39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2144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5AEAD-CB22-4AEB-9DFD-787A035337C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10413-8748-40BD-B810-43510820ABD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85F4B-0BC9-4B3D-ADF5-CA2A355C011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3640-DD22-421D-90C5-EC92FDFFA61D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FE0EA-8EE4-4A1A-8B96-BBFCA9BADE5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gl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6C98D-D4CD-4695-AA5C-45847191216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gl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D22B9-5695-48EB-89AB-A509CF47FF1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gl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CD048-89C9-4053-B9AB-8A7016B172F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722F4-2E99-4CBB-8A0A-9A8331B69FA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137EF-5DC5-44F2-8782-D6C11229B7F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gl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99530-BBA6-453D-853E-F9469423F66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1C637C20-E0A2-4CE2-9BB2-AE16AB15111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0"/>
            <a:ext cx="850106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785786" y="428604"/>
            <a:ext cx="7776864" cy="2016224"/>
          </a:xfrm>
          <a:extLst/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gl-ES" sz="4000" b="1" kern="120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EXPERIENCIAS DE AC/CA EN EDUCACIÓN INFANTIL</a:t>
            </a:r>
            <a:endParaRPr lang="es-ES" sz="4000" b="1" kern="120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052" name="CuadroTexto 2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2" name="CuadroTexto 1"/>
          <p:cNvSpPr txBox="1"/>
          <p:nvPr/>
        </p:nvSpPr>
        <p:spPr>
          <a:xfrm>
            <a:off x="4463480" y="479715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/>
            <a:r>
              <a:rPr lang="gl-E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Santiago Cadarso V</a:t>
            </a:r>
            <a:r>
              <a:rPr lang="gl-E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ázquez (CPI de Atios)</a:t>
            </a:r>
          </a:p>
          <a:p>
            <a:pPr algn="dist"/>
            <a:r>
              <a:rPr lang="gl-E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Silvia Filgueira Pena (CEIP de Ponzos)</a:t>
            </a:r>
            <a:endParaRPr lang="gl-E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7" name="Marcador de contenido 6" descr="EQUIP_3ANOS.pn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rcRect l="359" r="718"/>
          <a:stretch>
            <a:fillRect/>
          </a:stretch>
        </p:blipFill>
        <p:spPr>
          <a:xfrm>
            <a:off x="1357290" y="1557338"/>
            <a:ext cx="7000924" cy="452596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2071670" y="500042"/>
            <a:ext cx="564360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1º PLAN DE EQUIPO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uadroTexto 4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10" name="Marcador de contenido 9" descr="PLAN_2CARGOS.png"/>
          <p:cNvPicPr>
            <a:picLocks noGrp="1" noChangeAspect="1"/>
          </p:cNvPicPr>
          <p:nvPr>
            <p:ph idx="1"/>
          </p:nvPr>
        </p:nvPicPr>
        <p:blipFill>
          <a:blip r:embed="rId2"/>
          <a:srcRect l="192" r="298"/>
          <a:stretch>
            <a:fillRect/>
          </a:stretch>
        </p:blipFill>
        <p:spPr>
          <a:xfrm>
            <a:off x="1143000" y="642938"/>
            <a:ext cx="7500938" cy="53467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23555" name="Imagen 7" descr="FX_3ANOS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412875"/>
            <a:ext cx="7188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Imagen 10" descr="FX_3ANOS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268413"/>
            <a:ext cx="7200900" cy="529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Imagen 9" descr="FX_3ANOS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928813"/>
            <a:ext cx="7561263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146174" y="282339"/>
            <a:ext cx="778674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ESTRUTURAS: FOLIO XIRATORIO.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14340" name="Imagen 4" descr="XEOPLANO_3ANOS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484784"/>
            <a:ext cx="6912768" cy="4880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1071538" y="496653"/>
            <a:ext cx="778674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ESTRUTURAS: FOLIO XIRATORIO.</a:t>
            </a:r>
          </a:p>
        </p:txBody>
      </p:sp>
      <p:pic>
        <p:nvPicPr>
          <p:cNvPr id="2" name="Imagen 1" descr="XEOPLANO_3AN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7488832" cy="4380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>
          <a:xfrm>
            <a:off x="6143625" y="2857500"/>
            <a:ext cx="2601913" cy="3143250"/>
          </a:xfrm>
        </p:spPr>
        <p:txBody>
          <a:bodyPr/>
          <a:lstStyle/>
          <a:p>
            <a:pPr algn="l" eaLnBrk="1" hangingPunct="1"/>
            <a:r>
              <a:rPr lang="gl-ES" sz="2400" dirty="0" smtClean="0"/>
              <a:t/>
            </a:r>
            <a:br>
              <a:rPr lang="gl-ES" sz="2400" dirty="0" smtClean="0"/>
            </a:br>
            <a:r>
              <a:rPr lang="gl-ES" sz="2400" dirty="0" smtClean="0"/>
              <a:t>Estampamos letras en base a un modelo.</a:t>
            </a:r>
            <a:br>
              <a:rPr lang="gl-ES" sz="2400" dirty="0" smtClean="0"/>
            </a:br>
            <a:r>
              <a:rPr lang="gl-ES" sz="2400" dirty="0" smtClean="0"/>
              <a:t>1.Sinala a letra.</a:t>
            </a:r>
            <a:br>
              <a:rPr lang="gl-ES" sz="2400" dirty="0" smtClean="0"/>
            </a:br>
            <a:r>
              <a:rPr lang="gl-ES" sz="2400" dirty="0" smtClean="0"/>
              <a:t>2.Indentifícaa.</a:t>
            </a:r>
            <a:br>
              <a:rPr lang="gl-ES" sz="2400" dirty="0" smtClean="0"/>
            </a:br>
            <a:r>
              <a:rPr lang="gl-ES" sz="2400" dirty="0" smtClean="0"/>
              <a:t>3.Busca o tampón.</a:t>
            </a:r>
            <a:br>
              <a:rPr lang="gl-ES" sz="2400" dirty="0" smtClean="0"/>
            </a:br>
            <a:r>
              <a:rPr lang="gl-ES" sz="2400" dirty="0" smtClean="0"/>
              <a:t>4.Estampa.</a:t>
            </a:r>
            <a:br>
              <a:rPr lang="gl-ES" sz="2400" dirty="0" smtClean="0"/>
            </a:br>
            <a:r>
              <a:rPr lang="gl-ES" sz="2400" dirty="0" smtClean="0"/>
              <a:t/>
            </a:r>
            <a:br>
              <a:rPr lang="gl-ES" sz="2400" dirty="0" smtClean="0"/>
            </a:br>
            <a:endParaRPr lang="gl-ES" sz="2400" dirty="0" smtClean="0"/>
          </a:p>
        </p:txBody>
      </p:sp>
      <p:pic>
        <p:nvPicPr>
          <p:cNvPr id="15363" name="Marcador de contenido 3" descr="20150407_0958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15" t="11528" r="1115" b="10953"/>
          <a:stretch>
            <a:fillRect/>
          </a:stretch>
        </p:blipFill>
        <p:spPr>
          <a:xfrm>
            <a:off x="1258888" y="549275"/>
            <a:ext cx="4525962" cy="5905500"/>
          </a:xfrm>
        </p:spPr>
      </p:pic>
      <p:sp>
        <p:nvSpPr>
          <p:cNvPr id="15364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6215074" y="1142984"/>
            <a:ext cx="2428892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LÁPIS AO CENTRO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 bldLvl="5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contenido 2"/>
          <p:cNvSpPr>
            <a:spLocks noGrp="1"/>
          </p:cNvSpPr>
          <p:nvPr>
            <p:ph idx="1"/>
          </p:nvPr>
        </p:nvSpPr>
        <p:spPr>
          <a:xfrm>
            <a:off x="684213" y="1484312"/>
            <a:ext cx="8002587" cy="4680991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buFontTx/>
              <a:buBlip>
                <a:blip r:embed="rId2"/>
              </a:buBlip>
            </a:pPr>
            <a:r>
              <a:rPr lang="gl-ES" dirty="0" smtClean="0"/>
              <a:t>Facer unha torre nas construccións, unha figura con pinchos orixinal ou sobre modelo.</a:t>
            </a:r>
          </a:p>
          <a:p>
            <a:pPr lvl="1" eaLnBrk="1" hangingPunct="1">
              <a:lnSpc>
                <a:spcPct val="110000"/>
              </a:lnSpc>
              <a:buFontTx/>
              <a:buBlip>
                <a:blip r:embed="rId2"/>
              </a:buBlip>
            </a:pPr>
            <a:r>
              <a:rPr lang="gl-ES" dirty="0" smtClean="0"/>
              <a:t>Completar unha serie con gomets, pezas de construccións, pinchos.</a:t>
            </a:r>
          </a:p>
          <a:p>
            <a:pPr lvl="1" eaLnBrk="1" hangingPunct="1">
              <a:lnSpc>
                <a:spcPct val="110000"/>
              </a:lnSpc>
              <a:buFontTx/>
              <a:buBlip>
                <a:blip r:embed="rId2"/>
              </a:buBlip>
            </a:pPr>
            <a:r>
              <a:rPr lang="es-ES" dirty="0" smtClean="0"/>
              <a:t>F</a:t>
            </a:r>
            <a:r>
              <a:rPr lang="gl-ES" dirty="0" smtClean="0"/>
              <a:t>acer un debuxo en folio xiratorio.</a:t>
            </a:r>
          </a:p>
          <a:p>
            <a:pPr lvl="1" eaLnBrk="1" hangingPunct="1">
              <a:lnSpc>
                <a:spcPct val="110000"/>
              </a:lnSpc>
              <a:buFontTx/>
              <a:buBlip>
                <a:blip r:embed="rId2"/>
              </a:buBlip>
            </a:pPr>
            <a:r>
              <a:rPr lang="es-ES" dirty="0" smtClean="0"/>
              <a:t>F</a:t>
            </a:r>
            <a:r>
              <a:rPr lang="gl-ES" dirty="0" smtClean="0"/>
              <a:t>acer unha descrición oral.</a:t>
            </a:r>
          </a:p>
          <a:p>
            <a:pPr lvl="1" eaLnBrk="1" hangingPunct="1">
              <a:lnSpc>
                <a:spcPct val="110000"/>
              </a:lnSpc>
              <a:buFontTx/>
              <a:buBlip>
                <a:blip r:embed="rId2"/>
              </a:buBlip>
            </a:pPr>
            <a:r>
              <a:rPr lang="gl-ES" dirty="0" smtClean="0"/>
              <a:t>Clasificar no recanto de animais entre domésticos e salvaxes ou cousas da aula que se poidan manipular.</a:t>
            </a:r>
          </a:p>
        </p:txBody>
      </p:sp>
      <p:sp>
        <p:nvSpPr>
          <p:cNvPr id="16387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2000232" y="500042"/>
            <a:ext cx="621510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Outras posibilidades: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ldLvl="3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contenido 2"/>
          <p:cNvSpPr>
            <a:spLocks noGrp="1"/>
          </p:cNvSpPr>
          <p:nvPr>
            <p:ph idx="1"/>
          </p:nvPr>
        </p:nvSpPr>
        <p:spPr>
          <a:xfrm>
            <a:off x="1042988" y="1600200"/>
            <a:ext cx="7643812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s-ES" dirty="0" smtClean="0"/>
              <a:t>C</a:t>
            </a:r>
            <a:r>
              <a:rPr lang="gl-ES" dirty="0" smtClean="0"/>
              <a:t>on que frecuencia traballamos en equipo?</a:t>
            </a:r>
          </a:p>
          <a:p>
            <a:pPr marL="0" indent="0" eaLnBrk="1" hangingPunct="1"/>
            <a:r>
              <a:rPr lang="es-ES" dirty="0" smtClean="0"/>
              <a:t>C</a:t>
            </a:r>
            <a:r>
              <a:rPr lang="gl-ES" dirty="0" smtClean="0"/>
              <a:t>os equipos base alomenos unha vez á semana</a:t>
            </a:r>
          </a:p>
          <a:p>
            <a:pPr marL="0" indent="0" eaLnBrk="1" hangingPunct="1"/>
            <a:r>
              <a:rPr lang="es-ES" dirty="0" smtClean="0"/>
              <a:t>C</a:t>
            </a:r>
            <a:r>
              <a:rPr lang="gl-ES" dirty="0" smtClean="0"/>
              <a:t>on equipos esporádicos, para facer un quebracabezas ou construción, rematar un traballo con un grupo que nos quede, momentos improvisados...</a:t>
            </a:r>
          </a:p>
        </p:txBody>
      </p:sp>
      <p:sp>
        <p:nvSpPr>
          <p:cNvPr id="17411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2000232" y="500042"/>
            <a:ext cx="321984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A </a:t>
            </a:r>
            <a:r>
              <a:rPr lang="gl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comentar…</a:t>
            </a:r>
            <a:endParaRPr lang="gl-E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 bldLvl="3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1571604" y="1071546"/>
            <a:ext cx="6707088" cy="459452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COOPERATIVO</a:t>
            </a:r>
            <a:b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5º E.I.</a:t>
            </a:r>
            <a:endParaRPr lang="gl-ES" sz="5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entrevista_P4.pn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rcRect t="6075" b="6075"/>
          <a:stretch>
            <a:fillRect/>
          </a:stretch>
        </p:blipFill>
        <p:spPr>
          <a:xfrm>
            <a:off x="1258888" y="1628775"/>
            <a:ext cx="7253287" cy="398938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59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7" name="Imagen 6" descr="Entrevista_p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844675"/>
            <a:ext cx="7739062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928794" y="500042"/>
            <a:ext cx="614366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DINÁMICA: A ENTREVISTA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Marcador de contenido 3" descr="PLAN_DE_EQUIPO_2014_P3eP4_COMIC.4.pdf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17" t="4459" r="4861" b="8709"/>
          <a:stretch/>
        </p:blipFill>
        <p:spPr>
          <a:xfrm>
            <a:off x="1547664" y="1340768"/>
            <a:ext cx="6718773" cy="4756837"/>
          </a:xfrm>
        </p:spPr>
      </p:pic>
      <p:sp>
        <p:nvSpPr>
          <p:cNvPr id="20483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2285984" y="285728"/>
            <a:ext cx="464347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PLAN DE EQUIPO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4" name="3 CuadroTexto"/>
          <p:cNvSpPr txBox="1"/>
          <p:nvPr/>
        </p:nvSpPr>
        <p:spPr>
          <a:xfrm>
            <a:off x="1714480" y="928670"/>
            <a:ext cx="6572296" cy="51717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buSzPct val="80000"/>
              <a:buFont typeface="Wingdings" charset="2"/>
              <a:buChar char="Ø"/>
              <a:defRPr/>
            </a:pPr>
            <a:r>
              <a:rPr lang="gl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Información ás familias.</a:t>
            </a:r>
          </a:p>
          <a:p>
            <a:pPr>
              <a:lnSpc>
                <a:spcPct val="150000"/>
              </a:lnSpc>
              <a:buSzPct val="80000"/>
              <a:buFont typeface="Wingdings" charset="2"/>
              <a:buChar char="Ø"/>
              <a:defRPr/>
            </a:pPr>
            <a:r>
              <a:rPr lang="gl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Plans de equipo.</a:t>
            </a:r>
          </a:p>
          <a:p>
            <a:pPr>
              <a:lnSpc>
                <a:spcPct val="150000"/>
              </a:lnSpc>
              <a:buSzPct val="80000"/>
              <a:buFont typeface="Wingdings" charset="2"/>
              <a:buChar char="Ø"/>
              <a:defRPr/>
            </a:pPr>
            <a:r>
              <a:rPr lang="gl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Cooperativo en 4º, 5º e 6º de EI.</a:t>
            </a:r>
          </a:p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  <a:defRPr/>
            </a:pPr>
            <a:r>
              <a:rPr lang="gl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 de equipo.</a:t>
            </a:r>
          </a:p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  <a:defRPr/>
            </a:pPr>
            <a:r>
              <a:rPr lang="es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gl-E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inámicas</a:t>
            </a:r>
            <a:r>
              <a:rPr lang="gl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  <a:defRPr/>
            </a:pPr>
            <a:r>
              <a:rPr lang="gl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Estruturas.</a:t>
            </a:r>
          </a:p>
          <a:p>
            <a:pPr>
              <a:lnSpc>
                <a:spcPct val="150000"/>
              </a:lnSpc>
              <a:buSzPct val="80000"/>
              <a:buFont typeface="Wingdings" charset="2"/>
              <a:buChar char="Ø"/>
              <a:defRPr/>
            </a:pPr>
            <a:r>
              <a:rPr lang="es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gl-E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antaxes</a:t>
            </a:r>
            <a:r>
              <a:rPr lang="gl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dificultades.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Marcador de contenido 3" descr="PLAN_EQ_seguim.2014_P3eP4_COMIC.pdf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5" r="-377"/>
          <a:stretch/>
        </p:blipFill>
        <p:spPr>
          <a:xfrm>
            <a:off x="1131604" y="549275"/>
            <a:ext cx="7581757" cy="5327650"/>
          </a:xfrm>
        </p:spPr>
      </p:pic>
      <p:sp>
        <p:nvSpPr>
          <p:cNvPr id="21507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22531" name="Marcador de contenido 8" descr="PLAN_AVALIA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51" r="4564"/>
          <a:stretch/>
        </p:blipFill>
        <p:spPr>
          <a:xfrm>
            <a:off x="1169326" y="692150"/>
            <a:ext cx="7594329" cy="59055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aCent_p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412875"/>
            <a:ext cx="7445375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5" name="Marcador de contenido 4" descr="DSC_2051.JPG"/>
          <p:cNvPicPr>
            <a:picLocks noGrp="1" noChangeAspect="1"/>
          </p:cNvPicPr>
          <p:nvPr>
            <p:ph idx="1"/>
          </p:nvPr>
        </p:nvPicPr>
        <p:blipFill>
          <a:blip r:embed="rId3"/>
          <a:srcRect t="13336" b="13336"/>
          <a:stretch>
            <a:fillRect/>
          </a:stretch>
        </p:blipFill>
        <p:spPr>
          <a:xfrm>
            <a:off x="1331913" y="1628775"/>
            <a:ext cx="7462837" cy="4103688"/>
          </a:xfrm>
        </p:spPr>
      </p:pic>
      <p:sp>
        <p:nvSpPr>
          <p:cNvPr id="6" name="5 CuadroTexto"/>
          <p:cNvSpPr txBox="1"/>
          <p:nvPr/>
        </p:nvSpPr>
        <p:spPr>
          <a:xfrm>
            <a:off x="1714480" y="500042"/>
            <a:ext cx="614366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Estruturas: Folio xiratorio.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 descr="INVERNO_COLOREA_LECT.IMAXES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182" b="-25182"/>
          <a:stretch>
            <a:fillRect/>
          </a:stretch>
        </p:blipFill>
        <p:spPr>
          <a:xfrm>
            <a:off x="1042988" y="1628775"/>
            <a:ext cx="3467100" cy="3884613"/>
          </a:xfrm>
        </p:spPr>
      </p:pic>
      <p:sp>
        <p:nvSpPr>
          <p:cNvPr id="12" name="Marcador de contenido 11"/>
          <p:cNvSpPr>
            <a:spLocks noGrp="1"/>
          </p:cNvSpPr>
          <p:nvPr>
            <p:ph sz="half" idx="2"/>
          </p:nvPr>
        </p:nvSpPr>
        <p:spPr>
          <a:xfrm>
            <a:off x="4572000" y="1928813"/>
            <a:ext cx="4038600" cy="3686175"/>
          </a:xfrm>
        </p:spPr>
        <p:txBody>
          <a:bodyPr/>
          <a:lstStyle/>
          <a:p>
            <a:r>
              <a:rPr lang="gl-ES" smtClean="0"/>
              <a:t>Pasos:</a:t>
            </a:r>
          </a:p>
          <a:p>
            <a:pPr>
              <a:buFontTx/>
              <a:buAutoNum type="arabicPeriod"/>
            </a:pPr>
            <a:r>
              <a:rPr lang="es-ES" smtClean="0"/>
              <a:t>D</a:t>
            </a:r>
            <a:r>
              <a:rPr lang="gl-ES" smtClean="0"/>
              <a:t>escribe o que ves</a:t>
            </a:r>
          </a:p>
          <a:p>
            <a:pPr>
              <a:buFontTx/>
              <a:buAutoNum type="arabicPeriod"/>
            </a:pPr>
            <a:r>
              <a:rPr lang="es-ES" smtClean="0"/>
              <a:t>C</a:t>
            </a:r>
            <a:r>
              <a:rPr lang="gl-ES" smtClean="0"/>
              <a:t>ompleta</a:t>
            </a:r>
          </a:p>
          <a:p>
            <a:pPr>
              <a:buFontTx/>
              <a:buAutoNum type="arabicPeriod"/>
            </a:pPr>
            <a:r>
              <a:rPr lang="gl-ES" smtClean="0"/>
              <a:t>Por que...?</a:t>
            </a:r>
          </a:p>
          <a:p>
            <a:pPr>
              <a:buFontTx/>
              <a:buAutoNum type="arabicPeriod"/>
            </a:pPr>
            <a:r>
              <a:rPr lang="es-ES" smtClean="0"/>
              <a:t>E</a:t>
            </a:r>
            <a:r>
              <a:rPr lang="gl-ES" smtClean="0"/>
              <a:t> despois, que podería acontecer?</a:t>
            </a:r>
          </a:p>
          <a:p>
            <a:pPr>
              <a:buFontTx/>
              <a:buAutoNum type="arabicPeriod"/>
            </a:pPr>
            <a:endParaRPr lang="gl-ES" smtClean="0"/>
          </a:p>
        </p:txBody>
      </p:sp>
      <p:sp>
        <p:nvSpPr>
          <p:cNvPr id="24580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1214414" y="500042"/>
            <a:ext cx="750099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Estruturas: Lectura compartida.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143108" y="500042"/>
            <a:ext cx="414340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Estruturas: 1-2-4.</a:t>
            </a:r>
          </a:p>
        </p:txBody>
      </p:sp>
      <p:pic>
        <p:nvPicPr>
          <p:cNvPr id="5" name="Marcador de contenido 4" descr="1-2-4_HUGO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16" t="11272" r="3221" b="11272"/>
          <a:stretch/>
        </p:blipFill>
        <p:spPr>
          <a:xfrm>
            <a:off x="1219620" y="1484313"/>
            <a:ext cx="7418302" cy="4521200"/>
          </a:xfrm>
        </p:spPr>
      </p:pic>
      <p:sp>
        <p:nvSpPr>
          <p:cNvPr id="25604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3" name="Imagen 2" descr="1-2-4_p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88913"/>
            <a:ext cx="5195888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1571604" y="1071546"/>
            <a:ext cx="6707088" cy="459452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COOPERATIVO</a:t>
            </a:r>
            <a:b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6º E.I.</a:t>
            </a:r>
            <a:endParaRPr lang="gl-ES" sz="5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 descr="Captura de pantalla 2015-04-13 a la(s) 16.30.00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970" r="5489" b="2783"/>
          <a:stretch/>
        </p:blipFill>
        <p:spPr>
          <a:xfrm>
            <a:off x="899592" y="1772816"/>
            <a:ext cx="4608512" cy="3805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651" name="Marcador de contenido 4"/>
          <p:cNvSpPr>
            <a:spLocks noGrp="1"/>
          </p:cNvSpPr>
          <p:nvPr>
            <p:ph sz="half" idx="2"/>
          </p:nvPr>
        </p:nvSpPr>
        <p:spPr>
          <a:xfrm>
            <a:off x="5543600" y="1556792"/>
            <a:ext cx="3420888" cy="3888432"/>
          </a:xfrm>
        </p:spPr>
        <p:txBody>
          <a:bodyPr/>
          <a:lstStyle/>
          <a:p>
            <a:pPr marL="0" indent="0">
              <a:lnSpc>
                <a:spcPct val="120000"/>
              </a:lnSpc>
              <a:buFontTx/>
              <a:buNone/>
            </a:pPr>
            <a:r>
              <a:rPr lang="gl-ES" sz="2400" dirty="0" smtClean="0"/>
              <a:t>Consignas:</a:t>
            </a:r>
          </a:p>
          <a:p>
            <a:pPr marL="0" indent="0">
              <a:lnSpc>
                <a:spcPct val="120000"/>
              </a:lnSpc>
            </a:pPr>
            <a:r>
              <a:rPr lang="gl-ES" sz="2400" dirty="0" smtClean="0"/>
              <a:t>Os nenos e nenas se pasa o fío dicindo cousas positivas tendo conta a importancia de non romper a tea. </a:t>
            </a:r>
          </a:p>
          <a:p>
            <a:pPr marL="0" indent="0">
              <a:lnSpc>
                <a:spcPct val="120000"/>
              </a:lnSpc>
            </a:pPr>
            <a:r>
              <a:rPr lang="gl-ES" sz="2400" dirty="0" smtClean="0"/>
              <a:t>Ao recollela repiten o que dixeron deles.</a:t>
            </a:r>
          </a:p>
        </p:txBody>
      </p:sp>
      <p:sp>
        <p:nvSpPr>
          <p:cNvPr id="27652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1714480" y="571480"/>
            <a:ext cx="671517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DINÁMICA: TEA DE ARAÑA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Marcador de contenido 3" descr="hipo_Baneira_P5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89" r="387"/>
          <a:stretch/>
        </p:blipFill>
        <p:spPr>
          <a:xfrm>
            <a:off x="1571673" y="1557338"/>
            <a:ext cx="6336991" cy="4525962"/>
          </a:xfrm>
        </p:spPr>
      </p:pic>
      <p:sp>
        <p:nvSpPr>
          <p:cNvPr id="28675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1928794" y="500042"/>
            <a:ext cx="614366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DINÁMICA: A TERRA AZUL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Marcador de contenido 3" descr="PLAN_P6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6" r="18"/>
          <a:stretch/>
        </p:blipFill>
        <p:spPr>
          <a:xfrm>
            <a:off x="2771800" y="548680"/>
            <a:ext cx="4248472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0723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31747" name="Marcador de contenido 5" descr="SEGUIMENTO_P6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74" r="124"/>
          <a:stretch/>
        </p:blipFill>
        <p:spPr>
          <a:xfrm>
            <a:off x="2034655" y="0"/>
            <a:ext cx="4943257" cy="674211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NUB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0"/>
            <a:ext cx="73580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x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gl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Información ás familias</a:t>
            </a:r>
          </a:p>
        </p:txBody>
      </p:sp>
      <p:sp>
        <p:nvSpPr>
          <p:cNvPr id="4100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1214438" y="1928813"/>
            <a:ext cx="7286625" cy="3994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gl-ES" sz="3200" dirty="0">
                <a:solidFill>
                  <a:schemeClr val="accent6"/>
                </a:solidFill>
              </a:rPr>
              <a:t>A fin de que as familias coñezan o que estamos facendo e saiban </a:t>
            </a:r>
            <a:r>
              <a:rPr lang="gl-ES" sz="3200" dirty="0" err="1">
                <a:solidFill>
                  <a:schemeClr val="accent6"/>
                </a:solidFill>
              </a:rPr>
              <a:t>interpretrar</a:t>
            </a:r>
            <a:r>
              <a:rPr lang="gl-ES" sz="3200" dirty="0">
                <a:solidFill>
                  <a:schemeClr val="accent6"/>
                </a:solidFill>
              </a:rPr>
              <a:t> os traballos que levan as nenas e nenos a casa, nunha reunión lles transmitimos o que significa o traballo cooperativo e explicamos as estruturas que imos traballar.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Marcador de contenido 3" descr="AVALIA_P6.png"/>
          <p:cNvPicPr>
            <a:picLocks noGrp="1" noChangeAspect="1"/>
          </p:cNvPicPr>
          <p:nvPr>
            <p:ph idx="1"/>
          </p:nvPr>
        </p:nvPicPr>
        <p:blipFill>
          <a:blip r:embed="rId2"/>
          <a:srcRect t="-6998" b="-6998"/>
          <a:stretch>
            <a:fillRect/>
          </a:stretch>
        </p:blipFill>
        <p:spPr>
          <a:xfrm>
            <a:off x="1204582" y="333375"/>
            <a:ext cx="7482217" cy="5831929"/>
          </a:xfrm>
        </p:spPr>
      </p:pic>
      <p:sp>
        <p:nvSpPr>
          <p:cNvPr id="32771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Marcador de contenido 3" descr="MapaConceptual_P5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27" t="302" r="134" b="-302"/>
          <a:stretch/>
        </p:blipFill>
        <p:spPr>
          <a:xfrm>
            <a:off x="1619672" y="1484784"/>
            <a:ext cx="6966819" cy="4684757"/>
          </a:xfrm>
        </p:spPr>
      </p:pic>
      <p:sp>
        <p:nvSpPr>
          <p:cNvPr id="29699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1714480" y="500042"/>
            <a:ext cx="614366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Estruturas: Folio xiratorio.</a:t>
            </a:r>
          </a:p>
        </p:txBody>
      </p:sp>
      <p:pic>
        <p:nvPicPr>
          <p:cNvPr id="2" name="Imagen 1" descr="mapa_conceptual_P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00" y="1484784"/>
            <a:ext cx="7246594" cy="4680520"/>
          </a:xfrm>
          <a:prstGeom prst="rect">
            <a:avLst/>
          </a:prstGeom>
        </p:spPr>
      </p:pic>
      <p:pic>
        <p:nvPicPr>
          <p:cNvPr id="3" name="Imagen 2" descr="Captura de pantalla 2015-04-13 a la(s) 16.47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7324951" cy="533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Marcador de contenido 3" descr="Xeometria_BloqueXig.png"/>
          <p:cNvPicPr>
            <a:picLocks noGrp="1" noChangeAspect="1"/>
          </p:cNvPicPr>
          <p:nvPr>
            <p:ph idx="1"/>
          </p:nvPr>
        </p:nvPicPr>
        <p:blipFill>
          <a:blip r:embed="rId2"/>
          <a:srcRect t="5316" b="5316"/>
          <a:stretch>
            <a:fillRect/>
          </a:stretch>
        </p:blipFill>
        <p:spPr>
          <a:xfrm>
            <a:off x="1116013" y="1557338"/>
            <a:ext cx="7515225" cy="4132262"/>
          </a:xfrm>
        </p:spPr>
      </p:pic>
      <p:sp>
        <p:nvSpPr>
          <p:cNvPr id="33795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33796" name="Imagen 4" descr="XEometr_bloqu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1556792"/>
            <a:ext cx="42291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714480" y="500042"/>
            <a:ext cx="614366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Estruturas: Folio xiratorio.</a:t>
            </a:r>
          </a:p>
        </p:txBody>
      </p:sp>
      <p:pic>
        <p:nvPicPr>
          <p:cNvPr id="3" name="Imagen 2" descr="Captura de pantalla 2015-04-13 a la(s) 16.57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3816424" cy="5012046"/>
          </a:xfrm>
          <a:prstGeom prst="rect">
            <a:avLst/>
          </a:prstGeom>
        </p:spPr>
      </p:pic>
      <p:pic>
        <p:nvPicPr>
          <p:cNvPr id="4" name="Imagen 3" descr="Captura de pantalla 2015-04-13 a la(s) 17.01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6486748" cy="5243643"/>
          </a:xfrm>
          <a:prstGeom prst="rect">
            <a:avLst/>
          </a:prstGeom>
        </p:spPr>
      </p:pic>
      <p:pic>
        <p:nvPicPr>
          <p:cNvPr id="5" name="Imagen 4" descr="Captura de pantalla 2015-04-13 a la(s) 16.59.5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8213"/>
          <a:stretch/>
        </p:blipFill>
        <p:spPr>
          <a:xfrm>
            <a:off x="2123728" y="1124744"/>
            <a:ext cx="4498495" cy="5311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tangram1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660" r="-81"/>
          <a:stretch/>
        </p:blipFill>
        <p:spPr>
          <a:xfrm>
            <a:off x="2074610" y="1600200"/>
            <a:ext cx="4828183" cy="4525963"/>
          </a:xfrm>
        </p:spPr>
      </p:pic>
      <p:sp>
        <p:nvSpPr>
          <p:cNvPr id="34820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5" name="Imagen 4" descr="tangram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260648"/>
            <a:ext cx="537845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627784" y="548680"/>
            <a:ext cx="372161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Estrutura 1-2-4.</a:t>
            </a:r>
            <a:endParaRPr lang="gl-E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/>
      <p:bldP spid="6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Marcador de contenido 3" descr="FX_regletasP5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81" r="-3084"/>
          <a:stretch>
            <a:fillRect/>
          </a:stretch>
        </p:blipFill>
        <p:spPr>
          <a:xfrm>
            <a:off x="2857500" y="1196975"/>
            <a:ext cx="4214813" cy="5327650"/>
          </a:xfrm>
        </p:spPr>
      </p:pic>
      <p:sp>
        <p:nvSpPr>
          <p:cNvPr id="35843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928662" y="500042"/>
            <a:ext cx="7643866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Folio xiratorio: Operacións con </a:t>
            </a:r>
            <a:r>
              <a:rPr lang="gl-E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regletas</a:t>
            </a:r>
            <a:endParaRPr lang="gl-ES" sz="3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pic>
        <p:nvPicPr>
          <p:cNvPr id="4" name="Imagen 3" descr="Captura de pantalla 2015-04-15 a la(s) 16.27.4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6"/>
          <a:stretch/>
        </p:blipFill>
        <p:spPr>
          <a:xfrm>
            <a:off x="2771800" y="1124744"/>
            <a:ext cx="4392488" cy="5407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CuadroTexto"/>
          <p:cNvSpPr txBox="1"/>
          <p:nvPr/>
        </p:nvSpPr>
        <p:spPr>
          <a:xfrm>
            <a:off x="2843808" y="260648"/>
            <a:ext cx="453650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LÁPIS AO CENTRO</a:t>
            </a:r>
          </a:p>
        </p:txBody>
      </p:sp>
    </p:spTree>
    <p:extLst>
      <p:ext uri="{BB962C8B-B14F-4D97-AF65-F5344CB8AC3E}">
        <p14:creationId xmlns:p14="http://schemas.microsoft.com/office/powerpoint/2010/main" val="308239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7" name="6 CuadroTexto"/>
          <p:cNvSpPr txBox="1"/>
          <p:nvPr/>
        </p:nvSpPr>
        <p:spPr>
          <a:xfrm>
            <a:off x="3131840" y="332656"/>
            <a:ext cx="35004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Folio xiratorio.</a:t>
            </a:r>
          </a:p>
        </p:txBody>
      </p:sp>
      <p:pic>
        <p:nvPicPr>
          <p:cNvPr id="3" name="Imagen 2" descr="IMG_884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r="2066" b="4412"/>
          <a:stretch/>
        </p:blipFill>
        <p:spPr>
          <a:xfrm>
            <a:off x="1259632" y="1268760"/>
            <a:ext cx="7193063" cy="5106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NUB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0"/>
            <a:ext cx="407593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Marcador de contenido 2"/>
          <p:cNvSpPr>
            <a:spLocks noGrp="1"/>
          </p:cNvSpPr>
          <p:nvPr>
            <p:ph idx="1"/>
          </p:nvPr>
        </p:nvSpPr>
        <p:spPr>
          <a:xfrm>
            <a:off x="1043608" y="1628800"/>
            <a:ext cx="7872413" cy="48245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Son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solidari@s</a:t>
            </a:r>
            <a:r>
              <a:rPr lang="es-ES" dirty="0" smtClean="0"/>
              <a:t>.</a:t>
            </a:r>
          </a:p>
          <a:p>
            <a:r>
              <a:rPr lang="es-ES" dirty="0" smtClean="0"/>
              <a:t>Os que </a:t>
            </a:r>
            <a:r>
              <a:rPr lang="es-ES" dirty="0" err="1" smtClean="0"/>
              <a:t>teñen</a:t>
            </a:r>
            <a:r>
              <a:rPr lang="es-ES" dirty="0" smtClean="0"/>
              <a:t> </a:t>
            </a:r>
            <a:r>
              <a:rPr lang="es-ES" dirty="0" err="1" smtClean="0"/>
              <a:t>máis</a:t>
            </a:r>
            <a:r>
              <a:rPr lang="es-ES" dirty="0" smtClean="0"/>
              <a:t> dificultades reciben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axuda</a:t>
            </a:r>
            <a:r>
              <a:rPr lang="es-ES" dirty="0" smtClean="0"/>
              <a:t>.</a:t>
            </a:r>
          </a:p>
          <a:p>
            <a:r>
              <a:rPr lang="es-ES" dirty="0" smtClean="0"/>
              <a:t>Os que precisan menos </a:t>
            </a:r>
            <a:r>
              <a:rPr lang="es-ES" dirty="0" err="1" smtClean="0"/>
              <a:t>axuda</a:t>
            </a:r>
            <a:r>
              <a:rPr lang="es-ES" dirty="0" smtClean="0"/>
              <a:t> dan un paso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esforzarse para dala.</a:t>
            </a:r>
          </a:p>
          <a:p>
            <a:r>
              <a:rPr lang="es-ES" dirty="0" smtClean="0"/>
              <a:t>Todos </a:t>
            </a:r>
            <a:r>
              <a:rPr lang="es-ES" dirty="0" err="1" smtClean="0"/>
              <a:t>teñen</a:t>
            </a:r>
            <a:r>
              <a:rPr lang="es-ES" dirty="0" smtClean="0"/>
              <a:t> algo que ofrecer </a:t>
            </a:r>
            <a:r>
              <a:rPr lang="es-ES" dirty="0" err="1" smtClean="0"/>
              <a:t>ao</a:t>
            </a:r>
            <a:r>
              <a:rPr lang="es-ES" dirty="0" smtClean="0"/>
              <a:t> equipo. </a:t>
            </a:r>
          </a:p>
          <a:p>
            <a:r>
              <a:rPr lang="es-ES" dirty="0" smtClean="0"/>
              <a:t>Todos aprenden do equipo.</a:t>
            </a:r>
          </a:p>
          <a:p>
            <a:r>
              <a:rPr lang="es-ES" dirty="0" err="1" smtClean="0"/>
              <a:t>Mellora</a:t>
            </a:r>
            <a:r>
              <a:rPr lang="es-ES" dirty="0" smtClean="0"/>
              <a:t> o </a:t>
            </a:r>
            <a:r>
              <a:rPr lang="es-ES" dirty="0" err="1" smtClean="0"/>
              <a:t>rendemento</a:t>
            </a:r>
            <a:r>
              <a:rPr lang="es-ES" dirty="0" smtClean="0"/>
              <a:t> da clase.</a:t>
            </a:r>
          </a:p>
        </p:txBody>
      </p:sp>
      <p:sp>
        <p:nvSpPr>
          <p:cNvPr id="38915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3059832" y="332656"/>
            <a:ext cx="292895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s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VANTAXES:</a:t>
            </a:r>
            <a:endParaRPr lang="gl-E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89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38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 bldLvl="3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NUB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0"/>
            <a:ext cx="73580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CuadroTexto 3"/>
          <p:cNvSpPr txBox="1">
            <a:spLocks noChangeArrowheads="1"/>
          </p:cNvSpPr>
          <p:nvPr/>
        </p:nvSpPr>
        <p:spPr bwMode="auto">
          <a:xfrm>
            <a:off x="8316913" y="6453188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2195736" y="404664"/>
            <a:ext cx="471490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Dificultades: Espazo</a:t>
            </a:r>
          </a:p>
        </p:txBody>
      </p:sp>
      <p:pic>
        <p:nvPicPr>
          <p:cNvPr id="4" name="Imagen 3" descr="Captura de pantalla 2015-04-13 a la(s) 23.56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7760691" cy="4364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́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 Imagen" descr="NUB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0"/>
            <a:ext cx="73580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gl-ES" sz="1800"/>
          </a:p>
        </p:txBody>
      </p:sp>
      <p:sp>
        <p:nvSpPr>
          <p:cNvPr id="7" name="CuadroTexto 6"/>
          <p:cNvSpPr txBox="1"/>
          <p:nvPr/>
        </p:nvSpPr>
        <p:spPr>
          <a:xfrm>
            <a:off x="1259632" y="1412776"/>
            <a:ext cx="7272808" cy="5107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gl-ES" sz="2600" dirty="0" smtClean="0"/>
              <a:t>Ao </a:t>
            </a:r>
            <a:r>
              <a:rPr lang="gl-ES" sz="2600" dirty="0"/>
              <a:t>principio </a:t>
            </a:r>
            <a:r>
              <a:rPr lang="gl-ES" sz="2600" dirty="0" smtClean="0"/>
              <a:t>teremos </a:t>
            </a:r>
            <a:r>
              <a:rPr lang="gl-ES" sz="2600" dirty="0"/>
              <a:t>a necesidade de traballar equipo por equipo, e mentres os demais que fan?</a:t>
            </a:r>
          </a:p>
          <a:p>
            <a:pPr marL="457200" indent="-457200">
              <a:lnSpc>
                <a:spcPct val="140000"/>
              </a:lnSpc>
              <a:buFont typeface="Arial"/>
              <a:buChar char="•"/>
              <a:defRPr/>
            </a:pPr>
            <a:r>
              <a:rPr lang="es-ES" sz="2600" dirty="0"/>
              <a:t>P</a:t>
            </a:r>
            <a:r>
              <a:rPr lang="gl-ES" sz="2600" dirty="0" smtClean="0"/>
              <a:t>ropor </a:t>
            </a:r>
            <a:r>
              <a:rPr lang="gl-ES" sz="2600" dirty="0"/>
              <a:t>actividades que se resolvan en pouco </a:t>
            </a:r>
            <a:r>
              <a:rPr lang="gl-ES" sz="2600" dirty="0" smtClean="0"/>
              <a:t>tempo, </a:t>
            </a:r>
            <a:r>
              <a:rPr lang="gl-ES" sz="2600" dirty="0"/>
              <a:t>que xa fixeran antes e non supoñan moita </a:t>
            </a:r>
            <a:r>
              <a:rPr lang="gl-ES" sz="2600" dirty="0" smtClean="0"/>
              <a:t>dificultade.</a:t>
            </a:r>
          </a:p>
          <a:p>
            <a:pPr marL="457200" indent="-457200">
              <a:lnSpc>
                <a:spcPct val="140000"/>
              </a:lnSpc>
              <a:buFont typeface="Arial"/>
              <a:buChar char="•"/>
              <a:defRPr/>
            </a:pPr>
            <a:r>
              <a:rPr lang="es-ES" sz="2600" dirty="0"/>
              <a:t>R</a:t>
            </a:r>
            <a:r>
              <a:rPr lang="gl-ES" sz="2600" dirty="0" smtClean="0"/>
              <a:t>etos </a:t>
            </a:r>
            <a:r>
              <a:rPr lang="gl-ES" sz="2600" dirty="0"/>
              <a:t>que proporcionen satisfacción ao poder resolvelos, </a:t>
            </a:r>
            <a:r>
              <a:rPr lang="gl-ES" sz="2600" dirty="0" smtClean="0"/>
              <a:t>fuxir </a:t>
            </a:r>
            <a:r>
              <a:rPr lang="gl-ES" sz="2600" dirty="0"/>
              <a:t>da </a:t>
            </a:r>
            <a:r>
              <a:rPr lang="gl-ES" sz="2600" dirty="0" smtClean="0"/>
              <a:t>frustración </a:t>
            </a:r>
            <a:r>
              <a:rPr lang="gl-ES" sz="2600" dirty="0"/>
              <a:t>e o aburrimento.</a:t>
            </a:r>
          </a:p>
        </p:txBody>
      </p:sp>
      <p:sp>
        <p:nvSpPr>
          <p:cNvPr id="8" name="5 CuadroTexto"/>
          <p:cNvSpPr txBox="1"/>
          <p:nvPr/>
        </p:nvSpPr>
        <p:spPr>
          <a:xfrm>
            <a:off x="2411760" y="404664"/>
            <a:ext cx="471490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Dificultades: Tempo</a:t>
            </a:r>
          </a:p>
        </p:txBody>
      </p:sp>
    </p:spTree>
    <p:extLst>
      <p:ext uri="{BB962C8B-B14F-4D97-AF65-F5344CB8AC3E}">
        <p14:creationId xmlns:p14="http://schemas.microsoft.com/office/powerpoint/2010/main" val="397252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570787" cy="1143000"/>
          </a:xfrm>
        </p:spPr>
        <p:txBody>
          <a:bodyPr/>
          <a:lstStyle/>
          <a:p>
            <a:pPr algn="l" eaLnBrk="1" hangingPunct="1"/>
            <a:r>
              <a:rPr lang="gl-ES" sz="2400" smtClean="0"/>
              <a:t>Nos primeiros traballos mandamos unha explicación da estrutura.</a:t>
            </a:r>
          </a:p>
        </p:txBody>
      </p:sp>
      <p:pic>
        <p:nvPicPr>
          <p:cNvPr id="4" name="Marcador de contenido 10" descr="IMG_0148.jp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rcRect t="13336" b="13336"/>
          <a:stretch>
            <a:fillRect/>
          </a:stretch>
        </p:blipFill>
        <p:spPr>
          <a:xfrm>
            <a:off x="971550" y="1600200"/>
            <a:ext cx="3816350" cy="2333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Marcador de contenido 11" descr="IMG_0149.jpg"/>
          <p:cNvPicPr>
            <a:picLocks noChangeAspect="1"/>
          </p:cNvPicPr>
          <p:nvPr/>
        </p:nvPicPr>
        <p:blipFill>
          <a:blip r:embed="rId3"/>
          <a:srcRect t="587" b="1271"/>
          <a:stretch>
            <a:fillRect/>
          </a:stretch>
        </p:blipFill>
        <p:spPr bwMode="auto">
          <a:xfrm>
            <a:off x="5003800" y="3929066"/>
            <a:ext cx="3889375" cy="2500330"/>
          </a:xfrm>
          <a:prstGeom prst="snip2DiagRect">
            <a:avLst>
              <a:gd name="adj1" fmla="val 1528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072063" y="2500313"/>
            <a:ext cx="3600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/>
              <a:t>SERIES EN FOLIO XIRATORIO</a:t>
            </a:r>
          </a:p>
        </p:txBody>
      </p:sp>
      <p:sp>
        <p:nvSpPr>
          <p:cNvPr id="15365" name="CuadroTexto 6"/>
          <p:cNvSpPr txBox="1">
            <a:spLocks noChangeArrowheads="1"/>
          </p:cNvSpPr>
          <p:nvPr/>
        </p:nvSpPr>
        <p:spPr bwMode="auto">
          <a:xfrm>
            <a:off x="2428875" y="5143500"/>
            <a:ext cx="231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dirty="0"/>
              <a:t>LÁPIS AO CENTRO</a:t>
            </a:r>
          </a:p>
        </p:txBody>
      </p:sp>
      <p:sp>
        <p:nvSpPr>
          <p:cNvPr id="5127" name="CuadroTexto 6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364" grpId="0"/>
      <p:bldP spid="1536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NUB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0"/>
            <a:ext cx="6408712" cy="136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1475656" y="3501008"/>
            <a:ext cx="7272808" cy="30243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gl-ES" sz="2800" b="1" dirty="0" smtClean="0"/>
          </a:p>
          <a:p>
            <a:endParaRPr lang="gl-ES" sz="2800" b="1" dirty="0" smtClean="0"/>
          </a:p>
          <a:p>
            <a:endParaRPr lang="gl-ES" sz="2800" b="1" dirty="0" smtClean="0"/>
          </a:p>
          <a:p>
            <a:endParaRPr lang="gl-ES" sz="2800" b="1" dirty="0" smtClean="0"/>
          </a:p>
          <a:p>
            <a:r>
              <a:rPr lang="gl-ES" sz="2600" b="1" dirty="0" smtClean="0"/>
              <a:t>Posibles solucións: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600" dirty="0" smtClean="0"/>
              <a:t>E</a:t>
            </a:r>
            <a:r>
              <a:rPr lang="gl-ES" sz="2600" dirty="0" smtClean="0"/>
              <a:t>ncargad@s do silencio.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600" dirty="0" smtClean="0"/>
              <a:t>D</a:t>
            </a:r>
            <a:r>
              <a:rPr lang="gl-ES" sz="2600" dirty="0" smtClean="0"/>
              <a:t>ar aos que esten libres tarefas entretidas que non requiran a nosa axuda.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600" dirty="0" smtClean="0"/>
              <a:t>B</a:t>
            </a:r>
            <a:r>
              <a:rPr lang="gl-ES" sz="2600" dirty="0" smtClean="0"/>
              <a:t>uscar momentos determinados en que non estén todos.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600" dirty="0" smtClean="0"/>
              <a:t>A</a:t>
            </a:r>
            <a:r>
              <a:rPr lang="gl-ES" sz="2600" dirty="0" smtClean="0"/>
              <a:t>umentar o nivel de tolerancia.</a:t>
            </a:r>
            <a:endParaRPr lang="gl-ES" sz="2800" dirty="0" smtClean="0"/>
          </a:p>
          <a:p>
            <a:pPr marL="800100" lvl="2"/>
            <a:endParaRPr lang="gl-ES" dirty="0" smtClean="0"/>
          </a:p>
        </p:txBody>
      </p:sp>
      <p:sp>
        <p:nvSpPr>
          <p:cNvPr id="43011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 bwMode="auto">
          <a:xfrm>
            <a:off x="1475656" y="1700808"/>
            <a:ext cx="7272808" cy="11963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/>
          <a:lstStyle/>
          <a:p>
            <a:pPr eaLnBrk="0" hangingPunct="0">
              <a:spcBef>
                <a:spcPct val="20000"/>
              </a:spcBef>
            </a:pPr>
            <a:endParaRPr lang="gl-ES" sz="2800" b="1" dirty="0"/>
          </a:p>
          <a:p>
            <a:pPr lvl="1" eaLnBrk="0" hangingPunct="0">
              <a:spcBef>
                <a:spcPct val="20000"/>
              </a:spcBef>
            </a:pPr>
            <a:endParaRPr lang="gl-ES" sz="2600" dirty="0"/>
          </a:p>
          <a:p>
            <a:pPr eaLnBrk="0" hangingPunct="0">
              <a:spcBef>
                <a:spcPct val="20000"/>
              </a:spcBef>
            </a:pPr>
            <a:r>
              <a:rPr lang="gl-ES" sz="2600" b="1" dirty="0"/>
              <a:t>Problema:</a:t>
            </a:r>
          </a:p>
          <a:p>
            <a:pPr lvl="1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gl-ES" sz="2600" dirty="0"/>
              <a:t>Na aula hai moito ruido tanto se traballamos con un equipo ou con varios á vez.</a:t>
            </a:r>
          </a:p>
          <a:p>
            <a:pPr marL="800100" lvl="2" eaLnBrk="0" hangingPunct="0">
              <a:spcBef>
                <a:spcPct val="20000"/>
              </a:spcBef>
            </a:pPr>
            <a:endParaRPr lang="gl-ES" sz="1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483768" y="404664"/>
            <a:ext cx="471490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Dificultades: </a:t>
            </a:r>
            <a:r>
              <a:rPr lang="gl-E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Ruido</a:t>
            </a:r>
            <a:endParaRPr lang="gl-E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2" name="CuadroTexto 1"/>
          <p:cNvSpPr txBox="1"/>
          <p:nvPr/>
        </p:nvSpPr>
        <p:spPr>
          <a:xfrm>
            <a:off x="1619672" y="1340768"/>
            <a:ext cx="6552728" cy="329731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</a:pPr>
            <a:r>
              <a:rPr lang="gl-E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GRAZAS</a:t>
            </a:r>
            <a:r>
              <a:rPr lang="gl-E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gl-E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 ÁNIMO!!!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7290" y="500042"/>
            <a:ext cx="7258072" cy="1143000"/>
          </a:xfrm>
          <a:extLst/>
        </p:spPr>
        <p:txBody>
          <a:bodyPr/>
          <a:lstStyle/>
          <a:p>
            <a:pPr>
              <a:defRPr/>
            </a:pPr>
            <a:r>
              <a:rPr lang="gl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Información ás familias</a:t>
            </a:r>
            <a:endParaRPr lang="gl-ES" dirty="0"/>
          </a:p>
        </p:txBody>
      </p:sp>
      <p:sp>
        <p:nvSpPr>
          <p:cNvPr id="6147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1619672" y="1844824"/>
            <a:ext cx="6786562" cy="4212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s-ES" sz="3200" dirty="0"/>
              <a:t>É</a:t>
            </a:r>
            <a:r>
              <a:rPr lang="gl-ES" sz="3200" dirty="0"/>
              <a:t> importante que os pais coñezan o que estamos facendo e incluso se familiaricen cos nomes das estruturas máis empregadas, con que existen equipos, uns cargos, e unhas normas de respecto, axuda e solidariedade.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0"/>
            <a:ext cx="6143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x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gl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PLAN DE EQUIPO</a:t>
            </a:r>
          </a:p>
        </p:txBody>
      </p:sp>
      <p:sp>
        <p:nvSpPr>
          <p:cNvPr id="7172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8" name="7 CuadroTexto"/>
          <p:cNvSpPr txBox="1"/>
          <p:nvPr/>
        </p:nvSpPr>
        <p:spPr>
          <a:xfrm>
            <a:off x="1357313" y="1852613"/>
            <a:ext cx="7286625" cy="43624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ts val="3700"/>
              </a:lnSpc>
              <a:defRPr/>
            </a:pPr>
            <a:r>
              <a:rPr lang="es-ES" sz="3200" b="1" dirty="0"/>
              <a:t>1º </a:t>
            </a:r>
            <a:r>
              <a:rPr lang="gl-ES" sz="3200" b="1" dirty="0"/>
              <a:t>ano de formación</a:t>
            </a:r>
            <a:r>
              <a:rPr lang="gl-ES" sz="3200" dirty="0"/>
              <a:t>: introducimos o Plan de Equipo completo, isto dános unha idea </a:t>
            </a:r>
            <a:r>
              <a:rPr lang="gl-ES" altLang="gl-ES" sz="3200" dirty="0"/>
              <a:t>“</a:t>
            </a:r>
            <a:r>
              <a:rPr lang="gl-ES" sz="3200" dirty="0"/>
              <a:t>real</a:t>
            </a:r>
            <a:r>
              <a:rPr lang="gl-ES" altLang="gl-ES" sz="3200" dirty="0"/>
              <a:t>”</a:t>
            </a:r>
            <a:r>
              <a:rPr lang="gl-ES" sz="3200" dirty="0"/>
              <a:t> das dificultades e logros coas que nos podemos atopar.</a:t>
            </a:r>
          </a:p>
          <a:p>
            <a:pPr>
              <a:lnSpc>
                <a:spcPts val="3700"/>
              </a:lnSpc>
              <a:defRPr/>
            </a:pPr>
            <a:endParaRPr lang="gl-ES" sz="3200" dirty="0"/>
          </a:p>
          <a:p>
            <a:pPr>
              <a:lnSpc>
                <a:spcPts val="3700"/>
              </a:lnSpc>
              <a:defRPr/>
            </a:pPr>
            <a:r>
              <a:rPr lang="gl-ES" sz="3200" b="1" dirty="0"/>
              <a:t>2º ano</a:t>
            </a:r>
            <a:r>
              <a:rPr lang="gl-ES" sz="3200" dirty="0"/>
              <a:t>: adecuamos o Plan de Equipo ao curso que temos.</a:t>
            </a:r>
            <a:br>
              <a:rPr lang="gl-ES" sz="3200" dirty="0"/>
            </a:br>
            <a:r>
              <a:rPr lang="gl-ES" sz="3200" dirty="0"/>
              <a:t>En reunión de ciclo decidimos uns mínimos para cumprir en cada nivel.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adroTexto 3"/>
          <p:cNvSpPr txBox="1">
            <a:spLocks noChangeArrowheads="1"/>
          </p:cNvSpPr>
          <p:nvPr/>
        </p:nvSpPr>
        <p:spPr bwMode="auto">
          <a:xfrm>
            <a:off x="8301038" y="6480175"/>
            <a:ext cx="827087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1428750" y="1785938"/>
            <a:ext cx="6858000" cy="43624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ts val="3700"/>
              </a:lnSpc>
              <a:defRPr/>
            </a:pPr>
            <a:r>
              <a:rPr lang="gl-ES" sz="3200" b="1" dirty="0"/>
              <a:t>3 anos: </a:t>
            </a:r>
            <a:r>
              <a:rPr lang="gl-ES" sz="3200" dirty="0"/>
              <a:t>2 cargos, obxectivos de equipo</a:t>
            </a:r>
          </a:p>
          <a:p>
            <a:pPr>
              <a:lnSpc>
                <a:spcPts val="3700"/>
              </a:lnSpc>
              <a:defRPr/>
            </a:pPr>
            <a:endParaRPr lang="gl-ES" sz="3200" dirty="0"/>
          </a:p>
          <a:p>
            <a:pPr>
              <a:lnSpc>
                <a:spcPts val="3700"/>
              </a:lnSpc>
              <a:defRPr/>
            </a:pPr>
            <a:r>
              <a:rPr lang="gl-ES" sz="3200" b="1" dirty="0"/>
              <a:t>4 anos: </a:t>
            </a:r>
            <a:r>
              <a:rPr lang="gl-ES" sz="3200" dirty="0"/>
              <a:t>4 cargos, obxectivos de equipo, e avaliación dos mesmos.</a:t>
            </a:r>
          </a:p>
          <a:p>
            <a:pPr>
              <a:lnSpc>
                <a:spcPts val="3700"/>
              </a:lnSpc>
              <a:defRPr/>
            </a:pPr>
            <a:endParaRPr lang="gl-ES" sz="3200" dirty="0"/>
          </a:p>
          <a:p>
            <a:pPr>
              <a:lnSpc>
                <a:spcPts val="3700"/>
              </a:lnSpc>
              <a:defRPr/>
            </a:pPr>
            <a:r>
              <a:rPr lang="gl-ES" sz="3200" b="1" dirty="0"/>
              <a:t>5 anos: </a:t>
            </a:r>
            <a:r>
              <a:rPr lang="gl-ES" sz="3200" dirty="0"/>
              <a:t>o anterior e introdución no terceiro trimestre aos compromisos persoais.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115616" y="620688"/>
            <a:ext cx="7786742" cy="60016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3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MÍNIMOS DO PLAN DE EQUIPO 14/15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857232"/>
            <a:ext cx="82296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s-E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COOPERATIVO EN 4º E.I.</a:t>
            </a:r>
            <a:endParaRPr lang="gl-ES" sz="4000" dirty="0" smtClean="0">
              <a:solidFill>
                <a:schemeClr val="tx1"/>
              </a:solidFill>
            </a:endParaRPr>
          </a:p>
        </p:txBody>
      </p:sp>
      <p:sp>
        <p:nvSpPr>
          <p:cNvPr id="9219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1571625" y="2782888"/>
            <a:ext cx="6715125" cy="22672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buSzPct val="80000"/>
              <a:buFont typeface="Wingdings" pitchFamily="2" charset="2"/>
              <a:buChar char="Ø"/>
              <a:defRPr/>
            </a:pPr>
            <a:r>
              <a:rPr lang="gl-ES" sz="3200" dirty="0"/>
              <a:t>Dinámicas de cohesión.</a:t>
            </a:r>
          </a:p>
          <a:p>
            <a:pPr>
              <a:lnSpc>
                <a:spcPct val="150000"/>
              </a:lnSpc>
              <a:buSzPct val="80000"/>
              <a:buFont typeface="Wingdings" pitchFamily="2" charset="2"/>
              <a:buChar char="Ø"/>
              <a:defRPr/>
            </a:pPr>
            <a:r>
              <a:rPr lang="gl-ES" sz="3200" dirty="0"/>
              <a:t>Plan de equipo.</a:t>
            </a:r>
          </a:p>
          <a:p>
            <a:pPr>
              <a:lnSpc>
                <a:spcPct val="150000"/>
              </a:lnSpc>
              <a:buSzPct val="80000"/>
              <a:buFont typeface="Wingdings" pitchFamily="2" charset="2"/>
              <a:buChar char="Ø"/>
              <a:defRPr/>
            </a:pPr>
            <a:r>
              <a:rPr lang="gl-ES" sz="3200" dirty="0"/>
              <a:t>Estruturas</a:t>
            </a:r>
            <a:r>
              <a:rPr lang="gl-ES" sz="3200" dirty="0" smtClean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s-ES" dirty="0" smtClean="0"/>
              <a:t>En </a:t>
            </a:r>
            <a:r>
              <a:rPr lang="es-ES" dirty="0" err="1" smtClean="0"/>
              <a:t>asemblea</a:t>
            </a:r>
            <a:r>
              <a:rPr lang="es-ES" dirty="0" smtClean="0"/>
              <a:t>, fala o que ten a pelota.</a:t>
            </a:r>
          </a:p>
          <a:p>
            <a:pPr marL="0" indent="0"/>
            <a:r>
              <a:rPr lang="gl-ES" dirty="0" smtClean="0"/>
              <a:t>Presentámonos.</a:t>
            </a:r>
          </a:p>
          <a:p>
            <a:pPr marL="0" indent="0"/>
            <a:r>
              <a:rPr lang="gl-ES" dirty="0" smtClean="0"/>
              <a:t>Dicimos os nomes dos compañeiros.</a:t>
            </a:r>
          </a:p>
          <a:p>
            <a:pPr marL="0" indent="0"/>
            <a:r>
              <a:rPr lang="es-ES" dirty="0" smtClean="0"/>
              <a:t>C</a:t>
            </a:r>
            <a:r>
              <a:rPr lang="gl-ES" dirty="0" smtClean="0"/>
              <a:t>alidades e gustos propios.</a:t>
            </a:r>
          </a:p>
          <a:p>
            <a:pPr marL="0" indent="0"/>
            <a:r>
              <a:rPr lang="gl-ES" dirty="0" smtClean="0"/>
              <a:t>Calidades e gustos dos compañeiros.</a:t>
            </a:r>
          </a:p>
        </p:txBody>
      </p:sp>
      <p:sp>
        <p:nvSpPr>
          <p:cNvPr id="10243" name="CuadroTexto 3"/>
          <p:cNvSpPr txBox="1">
            <a:spLocks noChangeArrowheads="1"/>
          </p:cNvSpPr>
          <p:nvPr/>
        </p:nvSpPr>
        <p:spPr bwMode="auto">
          <a:xfrm>
            <a:off x="8316913" y="6488113"/>
            <a:ext cx="8270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1500166" y="428604"/>
            <a:ext cx="678661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gl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DINÁMICAS DE COHESIÓN: A PELOTA</a:t>
            </a:r>
          </a:p>
        </p:txBody>
      </p:sp>
      <p:pic>
        <p:nvPicPr>
          <p:cNvPr id="10245" name="7 Imagen" descr="PELOT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14563"/>
            <a:ext cx="328612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3952</TotalTime>
  <Words>696</Words>
  <Application>Microsoft Macintosh PowerPoint</Application>
  <PresentationFormat>Presentación en pantalla (4:3)</PresentationFormat>
  <Paragraphs>103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Diseño predeterminado</vt:lpstr>
      <vt:lpstr>EXPERIENCIAS DE AC/CA EN EDUCACIÓN INFANTIL</vt:lpstr>
      <vt:lpstr>Presentación de PowerPoint</vt:lpstr>
      <vt:lpstr>Información ás familias</vt:lpstr>
      <vt:lpstr>Nos primeiros traballos mandamos unha explicación da estrutura.</vt:lpstr>
      <vt:lpstr>Información ás familias</vt:lpstr>
      <vt:lpstr>PLAN DE EQUIPO</vt:lpstr>
      <vt:lpstr>Presentación de PowerPoint</vt:lpstr>
      <vt:lpstr>COOPERATIVO EN 4º E.I.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Estampamos letras en base a un modelo. 1.Sinala a letra. 2.Indentifícaa. 3.Busca o tampón. 4.Estampa.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Santiago Cadarso Vázquez</cp:lastModifiedBy>
  <cp:revision>588</cp:revision>
  <dcterms:created xsi:type="dcterms:W3CDTF">2010-05-23T14:28:12Z</dcterms:created>
  <dcterms:modified xsi:type="dcterms:W3CDTF">2015-06-02T16:13:46Z</dcterms:modified>
</cp:coreProperties>
</file>