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1"/>
  </p:notes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361" r:id="rId33"/>
    <p:sldId id="292" r:id="rId34"/>
    <p:sldId id="293" r:id="rId35"/>
    <p:sldId id="294" r:id="rId36"/>
    <p:sldId id="304" r:id="rId37"/>
    <p:sldId id="305" r:id="rId38"/>
    <p:sldId id="306" r:id="rId39"/>
    <p:sldId id="308" r:id="rId40"/>
    <p:sldId id="309" r:id="rId41"/>
    <p:sldId id="311" r:id="rId42"/>
    <p:sldId id="313" r:id="rId43"/>
    <p:sldId id="314" r:id="rId44"/>
    <p:sldId id="315" r:id="rId45"/>
    <p:sldId id="317" r:id="rId46"/>
    <p:sldId id="307" r:id="rId47"/>
    <p:sldId id="316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8" r:id="rId58"/>
    <p:sldId id="329" r:id="rId59"/>
    <p:sldId id="330" r:id="rId60"/>
    <p:sldId id="331" r:id="rId61"/>
    <p:sldId id="332" r:id="rId62"/>
    <p:sldId id="333" r:id="rId63"/>
    <p:sldId id="334" r:id="rId64"/>
    <p:sldId id="335" r:id="rId65"/>
    <p:sldId id="336" r:id="rId66"/>
    <p:sldId id="351" r:id="rId67"/>
    <p:sldId id="340" r:id="rId68"/>
    <p:sldId id="367" r:id="rId69"/>
    <p:sldId id="339" r:id="rId70"/>
    <p:sldId id="341" r:id="rId71"/>
    <p:sldId id="342" r:id="rId72"/>
    <p:sldId id="343" r:id="rId73"/>
    <p:sldId id="344" r:id="rId74"/>
    <p:sldId id="345" r:id="rId75"/>
    <p:sldId id="362" r:id="rId76"/>
    <p:sldId id="364" r:id="rId77"/>
    <p:sldId id="338" r:id="rId78"/>
    <p:sldId id="350" r:id="rId79"/>
    <p:sldId id="349" r:id="rId80"/>
    <p:sldId id="352" r:id="rId81"/>
    <p:sldId id="353" r:id="rId82"/>
    <p:sldId id="354" r:id="rId83"/>
    <p:sldId id="355" r:id="rId84"/>
    <p:sldId id="356" r:id="rId85"/>
    <p:sldId id="357" r:id="rId86"/>
    <p:sldId id="365" r:id="rId87"/>
    <p:sldId id="358" r:id="rId88"/>
    <p:sldId id="360" r:id="rId89"/>
    <p:sldId id="366" r:id="rId9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57A64-62EC-4B2F-86CF-D0883FA74CFB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35D69-BBAD-451D-A562-CD3FFD3253A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6496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35D69-BBAD-451D-A562-CD3FFD3253A2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43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3F6BC6-5CBD-42B5-BE9E-06E274DDAB89}" type="datetimeFigureOut">
              <a:rPr lang="es-ES" smtClean="0"/>
              <a:pPr/>
              <a:t>08/07/2013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1EC5DD-9B61-473C-AD26-521EE65C57F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8minuteenergy-600x0-600x0.jpg"/>
          <p:cNvPicPr>
            <a:picLocks noChangeAspect="1" noChangeArrowheads="1"/>
          </p:cNvPicPr>
          <p:nvPr/>
        </p:nvPicPr>
        <p:blipFill>
          <a:blip r:embed="rId2" cstate="print"/>
          <a:srcRect l="2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229200"/>
            <a:ext cx="7772400" cy="1470025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solidFill>
                  <a:srgbClr val="FFFF00"/>
                </a:solidFill>
              </a:rPr>
              <a:t>ENERXÍA SOLAR FOTOVOLTAICA</a:t>
            </a:r>
            <a:endParaRPr lang="gl-ES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Normativa vixente:</a:t>
            </a:r>
          </a:p>
          <a:p>
            <a:pPr>
              <a:buNone/>
            </a:pPr>
            <a:endParaRPr lang="gl-ES" sz="1800" b="1" dirty="0" smtClean="0"/>
          </a:p>
          <a:p>
            <a:pPr>
              <a:buNone/>
            </a:pPr>
            <a:endParaRPr lang="gl-ES" sz="1800" b="1" dirty="0" smtClean="0"/>
          </a:p>
          <a:p>
            <a:pPr marL="0" indent="0">
              <a:buNone/>
            </a:pPr>
            <a:r>
              <a:rPr lang="gl-ES" sz="1800" b="1" dirty="0" smtClean="0"/>
              <a:t>- CTE HE 5</a:t>
            </a:r>
          </a:p>
          <a:p>
            <a:pPr marL="0" indent="0">
              <a:buNone/>
            </a:pPr>
            <a:r>
              <a:rPr lang="gl-ES" sz="1800" b="1" dirty="0" smtClean="0"/>
              <a:t>   Contribución fotovoltaica mínima de enerxía eléctrica</a:t>
            </a:r>
          </a:p>
          <a:p>
            <a:pPr marL="0" indent="0">
              <a:buNone/>
            </a:pPr>
            <a:endParaRPr lang="gl-ES" sz="1800" b="1" dirty="0" smtClean="0"/>
          </a:p>
          <a:p>
            <a:pPr marL="0" indent="0">
              <a:buNone/>
            </a:pPr>
            <a:r>
              <a:rPr lang="gl-ES" sz="1800" dirty="0" smtClean="0"/>
              <a:t>- RD 314/2006 do Ministerio de Vivenda (BOE 28/3/06)</a:t>
            </a:r>
            <a:r>
              <a:rPr lang="gl-ES" sz="2800" dirty="0" smtClean="0"/>
              <a:t>	</a:t>
            </a:r>
            <a:endParaRPr lang="gl-ES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66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Normativa vixente:</a:t>
            </a:r>
          </a:p>
          <a:p>
            <a:pPr>
              <a:buNone/>
            </a:pPr>
            <a:endParaRPr lang="gl-ES" sz="1800" dirty="0" smtClean="0"/>
          </a:p>
          <a:p>
            <a:pPr>
              <a:buNone/>
            </a:pPr>
            <a:r>
              <a:rPr lang="gl-ES" sz="1800" b="1" dirty="0" smtClean="0"/>
              <a:t>Esixencia Básica – CTE. DB-HE5</a:t>
            </a:r>
          </a:p>
          <a:p>
            <a:pPr>
              <a:buNone/>
            </a:pPr>
            <a:endParaRPr lang="gl-ES" sz="1800" dirty="0" smtClean="0"/>
          </a:p>
          <a:p>
            <a:pPr algn="just">
              <a:lnSpc>
                <a:spcPct val="120000"/>
              </a:lnSpc>
              <a:buNone/>
            </a:pPr>
            <a:r>
              <a:rPr lang="gl-ES" sz="1800" dirty="0" smtClean="0"/>
              <a:t>	Nos edificios que así se estableza no ámbito de aplicación deste Documento Básico do CTE, incorporaranse sistemas de captación e transformación de enerxía solar en enerxía eléctrica por procedementos fotovoltaicos, para uso propio ou subministro á rede. </a:t>
            </a:r>
          </a:p>
          <a:p>
            <a:pPr algn="just">
              <a:lnSpc>
                <a:spcPct val="120000"/>
              </a:lnSpc>
              <a:buNone/>
            </a:pPr>
            <a:r>
              <a:rPr lang="gl-ES" sz="1800" dirty="0" smtClean="0"/>
              <a:t>	Os valores derivados de esta esixencia básica terán a consideración de mínimos, sen prexuízo de valores más estritos que poidan ser establecidos polas administracións competentes e que contribúan á  </a:t>
            </a:r>
            <a:r>
              <a:rPr lang="es-ES" sz="1800" dirty="0" err="1" smtClean="0"/>
              <a:t>sostibilidade</a:t>
            </a:r>
            <a:r>
              <a:rPr lang="gl-ES" sz="1800" dirty="0" smtClean="0"/>
              <a:t>, atendendo as características propias da súa localización e do seu ámbito territorial.</a:t>
            </a:r>
          </a:p>
        </p:txBody>
      </p:sp>
    </p:spTree>
    <p:extLst>
      <p:ext uri="{BB962C8B-B14F-4D97-AF65-F5344CB8AC3E}">
        <p14:creationId xmlns:p14="http://schemas.microsoft.com/office/powerpoint/2010/main" val="382061610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54452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gl-ES" sz="2200" b="1" dirty="0" smtClean="0"/>
              <a:t>Normativa vixente:</a:t>
            </a:r>
          </a:p>
          <a:p>
            <a:pPr algn="just">
              <a:spcBef>
                <a:spcPts val="0"/>
              </a:spcBef>
              <a:buNone/>
            </a:pPr>
            <a:endParaRPr lang="gl-ES" sz="1700" b="1" dirty="0" smtClean="0"/>
          </a:p>
          <a:p>
            <a:pPr algn="just">
              <a:spcBef>
                <a:spcPts val="0"/>
              </a:spcBef>
            </a:pPr>
            <a:r>
              <a:rPr lang="es-ES" sz="1700" dirty="0" smtClean="0"/>
              <a:t>Real Decreto 1663/2000 de 29 de septiembre, sobre conexión de instalaciones fotovoltaicas a la red de baja tensión. (BOE 30/9/2000)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1700" dirty="0" smtClean="0"/>
          </a:p>
          <a:p>
            <a:pPr algn="just">
              <a:spcBef>
                <a:spcPts val="0"/>
              </a:spcBef>
            </a:pPr>
            <a:r>
              <a:rPr lang="es-ES" sz="1700" dirty="0" smtClean="0"/>
              <a:t>Real Decreto 436/2004 de 12 de marzo, por el que se establece la metodología para la actualización y sistematización del régimen jurídico y económico de la actividad de producción de energía eléctrica en régimen especial. (BOE 27/3/2004)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1700" dirty="0" smtClean="0"/>
          </a:p>
          <a:p>
            <a:pPr algn="just">
              <a:spcBef>
                <a:spcPts val="0"/>
              </a:spcBef>
            </a:pPr>
            <a:r>
              <a:rPr lang="es-ES" sz="1700" dirty="0" smtClean="0"/>
              <a:t>Real Decreto 1955/2000, de 1 de diciembre, por el que se regulan las actividades de transporte, distribución, comercialización, suministro y procedimientos de autorización de instalaciones de energía eléctrica. (BOE 27/12/2000)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1700" dirty="0" smtClean="0"/>
          </a:p>
          <a:p>
            <a:pPr algn="just">
              <a:spcBef>
                <a:spcPts val="0"/>
              </a:spcBef>
            </a:pPr>
            <a:r>
              <a:rPr lang="es-ES" sz="1700" dirty="0" smtClean="0"/>
              <a:t>UNE EN 61215:1997 “Módulos fotovoltaicos (FV) de silicio cristalino para aplicación terrestre. Cualificación del diseño y aprobación tipo”.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ES" sz="1700" dirty="0" smtClean="0"/>
          </a:p>
          <a:p>
            <a:pPr algn="just">
              <a:spcBef>
                <a:spcPts val="0"/>
              </a:spcBef>
            </a:pPr>
            <a:r>
              <a:rPr lang="es-ES" sz="1700" dirty="0" smtClean="0"/>
              <a:t>UNE EN 61646:1997 “Módulos fotovoltaicos (FV) de lámina delgada para aplicación terrestre. Cualificación del diseño y aprobación tipo”.	</a:t>
            </a:r>
            <a:endParaRPr lang="es-ES" sz="1700" dirty="0"/>
          </a:p>
        </p:txBody>
      </p:sp>
    </p:spTree>
    <p:extLst>
      <p:ext uri="{BB962C8B-B14F-4D97-AF65-F5344CB8AC3E}">
        <p14:creationId xmlns:p14="http://schemas.microsoft.com/office/powerpoint/2010/main" val="25738275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Normativa vixente:</a:t>
            </a:r>
          </a:p>
          <a:p>
            <a:pPr marL="0" indent="0">
              <a:buNone/>
            </a:pPr>
            <a:endParaRPr lang="gl-ES" sz="2200" b="1" dirty="0" smtClean="0"/>
          </a:p>
          <a:p>
            <a:pPr marL="514350" indent="-514350">
              <a:buFont typeface="+mj-lt"/>
              <a:buAutoNum type="arabicPeriod"/>
            </a:pPr>
            <a:r>
              <a:rPr lang="gl-ES" sz="1800" dirty="0" smtClean="0"/>
              <a:t>Ámbito de aplicación.</a:t>
            </a:r>
          </a:p>
          <a:p>
            <a:pPr marL="0" indent="0" algn="just">
              <a:buNone/>
            </a:pPr>
            <a:r>
              <a:rPr lang="gl-ES" sz="1800" dirty="0" smtClean="0"/>
              <a:t>Serán obrigatorios nos usos establecidos na táboa 1.1 do DB HE 5, cando se superen os limites exentos de aplicación.</a:t>
            </a:r>
          </a:p>
          <a:p>
            <a:pPr marL="0" indent="0">
              <a:buNone/>
            </a:pPr>
            <a:r>
              <a:rPr lang="es-ES" sz="2800" dirty="0" smtClean="0"/>
              <a:t>	</a:t>
            </a:r>
            <a:endParaRPr lang="es-E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77438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12093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Normativa vixente:</a:t>
            </a:r>
          </a:p>
          <a:p>
            <a:pPr marL="0" indent="0">
              <a:buNone/>
            </a:pPr>
            <a:endParaRPr lang="gl-ES" sz="1800" b="1" dirty="0" smtClean="0"/>
          </a:p>
          <a:p>
            <a:pPr marL="514350" indent="-514350">
              <a:buFont typeface="+mj-lt"/>
              <a:buAutoNum type="arabicPeriod"/>
            </a:pPr>
            <a:r>
              <a:rPr lang="gl-ES" sz="1800" dirty="0" smtClean="0"/>
              <a:t>Ámbito de aplicación.</a:t>
            </a:r>
          </a:p>
          <a:p>
            <a:pPr marL="514350" indent="-51435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dirty="0" smtClean="0"/>
              <a:t>A potencia eléctrica poderase diminuír xustificadamente cando:</a:t>
            </a:r>
          </a:p>
          <a:p>
            <a:pPr marL="0" indent="0">
              <a:buNone/>
            </a:pPr>
            <a:endParaRPr lang="gl-ES" sz="1000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gl-ES" sz="1800" dirty="0" smtClean="0"/>
              <a:t>se cubra a produción eléctrica estimada mediante o aproveitamento de outras fontes de enerxías renovables.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gl-ES" sz="1800" dirty="0" smtClean="0"/>
              <a:t>non conte co suficiente </a:t>
            </a:r>
            <a:r>
              <a:rPr lang="gl-ES" sz="1800" dirty="0" err="1" smtClean="0"/>
              <a:t>soleamento</a:t>
            </a:r>
            <a:r>
              <a:rPr lang="gl-ES" sz="1800" dirty="0" smtClean="0"/>
              <a:t>, e non se poidan aplicar solucións alternativas.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gl-ES" sz="1800" dirty="0" smtClean="0"/>
              <a:t>se trate de rehabilitación de edificios con limitacións non </a:t>
            </a:r>
            <a:r>
              <a:rPr lang="es-ES" sz="1800" dirty="0" smtClean="0"/>
              <a:t>subsanables.</a:t>
            </a:r>
            <a:endParaRPr lang="gl-ES" sz="1800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gl-ES" sz="1800" dirty="0" smtClean="0"/>
              <a:t>existan limitacións da normativa urbanística que imposibiliten a superficie de captación necesaria.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gl-ES" sz="1800" dirty="0" smtClean="0"/>
              <a:t>cando así o determine o órgano competente en materia de protección </a:t>
            </a:r>
            <a:r>
              <a:rPr lang="gl-ES" sz="1800" dirty="0" err="1" smtClean="0"/>
              <a:t>históricoartística</a:t>
            </a:r>
            <a:r>
              <a:rPr lang="gl-ES" sz="1800" dirty="0" smtClean="0"/>
              <a:t>.</a:t>
            </a:r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62728767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Normativa vixente:</a:t>
            </a:r>
          </a:p>
          <a:p>
            <a:pPr marL="0" indent="0" algn="just">
              <a:buNone/>
            </a:pPr>
            <a:endParaRPr lang="gl-ES" sz="1800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gl-ES" sz="1800" dirty="0" smtClean="0"/>
              <a:t>Ámbito de aplicación.</a:t>
            </a:r>
          </a:p>
          <a:p>
            <a:pPr marL="0" indent="0" algn="just">
              <a:buNone/>
            </a:pPr>
            <a:endParaRPr lang="gl-ES" sz="1800" dirty="0" smtClean="0"/>
          </a:p>
          <a:p>
            <a:pPr marL="533400" indent="0" algn="just">
              <a:buNone/>
            </a:pPr>
            <a:r>
              <a:rPr lang="gl-ES" sz="1800" dirty="0" smtClean="0"/>
              <a:t>Nos casos dos apartados segundo, terceiro e cuarto xustificarase no proxecto, a inclusión de medidas ou elementos alternativos que produzan un aforro eléctrico equivalente á produción que se obtería coa instalación solar fotovoltaica, (mediante melloras en instalacións consumidoras de enerxía eléctrica tales como iluminación, regulación de motores ou equipos mais eficientes).</a:t>
            </a:r>
            <a:endParaRPr lang="gl-ES" sz="1800" dirty="0"/>
          </a:p>
        </p:txBody>
      </p:sp>
    </p:spTree>
    <p:extLst>
      <p:ext uri="{BB962C8B-B14F-4D97-AF65-F5344CB8AC3E}">
        <p14:creationId xmlns:p14="http://schemas.microsoft.com/office/powerpoint/2010/main" val="165265346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Normativa vixente:</a:t>
            </a:r>
          </a:p>
          <a:p>
            <a:pPr marL="0" indent="0" algn="just">
              <a:buNone/>
            </a:pPr>
            <a:endParaRPr lang="gl-ES" sz="1400" b="1" dirty="0" smtClean="0"/>
          </a:p>
          <a:p>
            <a:pPr marL="514350" indent="-514350" algn="just">
              <a:spcBef>
                <a:spcPts val="0"/>
              </a:spcBef>
              <a:buFont typeface="+mj-lt"/>
              <a:buAutoNum type="arabicPeriod" startAt="2"/>
            </a:pPr>
            <a:r>
              <a:rPr lang="gl-ES" sz="1800" dirty="0" smtClean="0"/>
              <a:t>Procedemento de verificación.</a:t>
            </a:r>
          </a:p>
          <a:p>
            <a:pPr marL="0" indent="0" algn="just">
              <a:spcBef>
                <a:spcPts val="0"/>
              </a:spcBef>
              <a:buNone/>
            </a:pPr>
            <a:endParaRPr lang="gl-ES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gl-ES" sz="1800" dirty="0" smtClean="0"/>
              <a:t>	Para a súa aplicación debe de seguirse a secuencia de verificacións:</a:t>
            </a:r>
          </a:p>
          <a:p>
            <a:pPr marL="0" indent="0" algn="just">
              <a:spcBef>
                <a:spcPts val="0"/>
              </a:spcBef>
              <a:buNone/>
            </a:pPr>
            <a:endParaRPr lang="gl-ES" sz="18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gl-ES" sz="1800" dirty="0" smtClean="0"/>
              <a:t> Cálculo da potencia a instalar en función da zona climática, cumprindo o establecido no apartado 2.2 do CTE HE-5</a:t>
            </a:r>
          </a:p>
          <a:p>
            <a:pPr marL="0" indent="0" algn="just">
              <a:spcBef>
                <a:spcPts val="0"/>
              </a:spcBef>
              <a:buNone/>
            </a:pPr>
            <a:endParaRPr lang="gl-ES" sz="18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gl-ES" sz="1800" dirty="0" smtClean="0"/>
              <a:t> Comprobación das perdas debidas á orientación e inclinación das placas, e ás sombras sobre elas, observando que non superen os límites establecidos na táboa 2.2 do CTE HE-5</a:t>
            </a:r>
          </a:p>
          <a:p>
            <a:pPr marL="0" indent="0" algn="just">
              <a:spcBef>
                <a:spcPts val="0"/>
              </a:spcBef>
              <a:buNone/>
            </a:pPr>
            <a:endParaRPr lang="gl-ES" sz="18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gl-ES" sz="1800" dirty="0" smtClean="0"/>
              <a:t>Cumprimento das condicións de cálculo e </a:t>
            </a:r>
            <a:r>
              <a:rPr lang="gl-ES" sz="1800" dirty="0" err="1" smtClean="0"/>
              <a:t>dimensionado</a:t>
            </a:r>
            <a:r>
              <a:rPr lang="gl-ES" sz="1800" dirty="0" smtClean="0"/>
              <a:t> do apartado 3 do CTE HE-5</a:t>
            </a:r>
          </a:p>
          <a:p>
            <a:pPr marL="0" indent="0" algn="just">
              <a:spcBef>
                <a:spcPts val="0"/>
              </a:spcBef>
              <a:buNone/>
            </a:pPr>
            <a:endParaRPr lang="gl-ES" sz="1800" dirty="0" smtClean="0"/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gl-ES" sz="1800" dirty="0" smtClean="0"/>
              <a:t> Cumprimento das condicións de mantemento do apartado 4 do CTE HE-5</a:t>
            </a:r>
            <a:endParaRPr lang="gl-ES" sz="1800" dirty="0"/>
          </a:p>
        </p:txBody>
      </p:sp>
    </p:spTree>
    <p:extLst>
      <p:ext uri="{BB962C8B-B14F-4D97-AF65-F5344CB8AC3E}">
        <p14:creationId xmlns:p14="http://schemas.microsoft.com/office/powerpoint/2010/main" val="47861608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852" t="-1752" b="-3369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130951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2200" b="1" dirty="0" smtClean="0"/>
          </a:p>
          <a:p>
            <a:pPr marL="0" indent="0" algn="just">
              <a:buNone/>
            </a:pPr>
            <a:r>
              <a:rPr lang="gl-ES" sz="1800" b="1" dirty="0" smtClean="0"/>
              <a:t>Determinación da potencia a instalar.</a:t>
            </a:r>
          </a:p>
          <a:p>
            <a:pPr marL="355600" indent="0" algn="just">
              <a:buNone/>
            </a:pPr>
            <a:endParaRPr lang="gl-ES" sz="1800" b="1" dirty="0" smtClean="0"/>
          </a:p>
          <a:p>
            <a:pPr marL="355600" indent="0" algn="just">
              <a:buNone/>
            </a:pPr>
            <a:r>
              <a:rPr lang="gl-ES" sz="1800" dirty="0" smtClean="0"/>
              <a:t>- Para edificios executados dentro dun mesmo recinto, se todos teñen o mesmo uso, computarase como superficie a suma total de todos eles.</a:t>
            </a:r>
          </a:p>
          <a:p>
            <a:pPr marL="355600" indent="0" algn="just">
              <a:buNone/>
            </a:pPr>
            <a:endParaRPr lang="gl-ES" sz="1800" dirty="0" smtClean="0"/>
          </a:p>
          <a:p>
            <a:pPr marL="355600" indent="0" algn="just">
              <a:buNone/>
            </a:pPr>
            <a:r>
              <a:rPr lang="gl-ES" sz="1800" dirty="0" smtClean="0"/>
              <a:t>-  Para distintos usos dentro dun mesmo edificio ou recinto, debese aplicar a fórmula a cada un deles,con independencia da súa superficie, sempre que a suma total das potencias obtidas superan os 6,25 </a:t>
            </a:r>
            <a:r>
              <a:rPr lang="gl-ES" sz="1800" dirty="0" err="1" smtClean="0"/>
              <a:t>kWp</a:t>
            </a:r>
            <a:r>
              <a:rPr lang="gl-ES" sz="1800" dirty="0" smtClean="0"/>
              <a:t>.</a:t>
            </a:r>
          </a:p>
          <a:p>
            <a:pPr marL="0" indent="0">
              <a:buNone/>
            </a:pPr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184982661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2200" b="1" dirty="0" smtClean="0"/>
          </a:p>
          <a:p>
            <a:pPr marL="0" indent="0">
              <a:buNone/>
            </a:pPr>
            <a:r>
              <a:rPr lang="gl-ES" sz="1800" dirty="0" smtClean="0"/>
              <a:t>    Coeficientes A, B e C.</a:t>
            </a:r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832139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78003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SOLAR.</a:t>
            </a:r>
            <a:endParaRPr lang="es-ES" sz="2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7912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55576" y="4293096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b="1" dirty="0" smtClean="0"/>
              <a:t>De todas as radiacións solares emitidas polo sol, tan só se aproveitan nestas instalacións as denominadas </a:t>
            </a:r>
            <a:r>
              <a:rPr lang="gl-ES" b="1" u="sng" dirty="0" smtClean="0"/>
              <a:t>radiacións térmicas.</a:t>
            </a:r>
          </a:p>
          <a:p>
            <a:pPr algn="just"/>
            <a:endParaRPr lang="gl-ES" b="1" u="sng" dirty="0" smtClean="0"/>
          </a:p>
          <a:p>
            <a:pPr algn="just"/>
            <a:r>
              <a:rPr lang="gl-ES" b="1" dirty="0" smtClean="0"/>
              <a:t>Estas radiacións están compostas polas: </a:t>
            </a:r>
          </a:p>
          <a:p>
            <a:pPr algn="just"/>
            <a:r>
              <a:rPr lang="gl-ES" b="1" dirty="0" smtClean="0"/>
              <a:t>radiacións ultra violetas (UV), as radiacións visibles (VIS) e as radiacións infravermellas (IR)</a:t>
            </a:r>
            <a:endParaRPr lang="gl-ES" b="1" dirty="0"/>
          </a:p>
        </p:txBody>
      </p:sp>
    </p:spTree>
    <p:extLst>
      <p:ext uri="{BB962C8B-B14F-4D97-AF65-F5344CB8AC3E}">
        <p14:creationId xmlns:p14="http://schemas.microsoft.com/office/powerpoint/2010/main" val="89541818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035028" cy="393726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0" r="6109"/>
          <a:stretch>
            <a:fillRect/>
          </a:stretch>
        </p:blipFill>
        <p:spPr bwMode="auto">
          <a:xfrm>
            <a:off x="4499992" y="2276872"/>
            <a:ext cx="43924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21088"/>
            <a:ext cx="4416896" cy="178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844700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b="1" dirty="0" err="1" smtClean="0"/>
              <a:t>Deseño</a:t>
            </a:r>
            <a:r>
              <a:rPr lang="es-ES" sz="2200" b="1" dirty="0" smtClean="0"/>
              <a:t> e dimensionado:</a:t>
            </a:r>
            <a:endParaRPr lang="es-ES" sz="2200" b="1" dirty="0"/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395536" y="2348880"/>
            <a:ext cx="158417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Na táboa 3.2 do DB-HE5 detállanse as localidades</a:t>
            </a:r>
            <a:endParaRPr lang="gl-ES" dirty="0"/>
          </a:p>
        </p:txBody>
      </p:sp>
      <p:grpSp>
        <p:nvGrpSpPr>
          <p:cNvPr id="9" name="8 Grupo"/>
          <p:cNvGrpSpPr/>
          <p:nvPr/>
        </p:nvGrpSpPr>
        <p:grpSpPr>
          <a:xfrm>
            <a:off x="2195736" y="1916832"/>
            <a:ext cx="6587257" cy="4475381"/>
            <a:chOff x="2195736" y="2060848"/>
            <a:chExt cx="6587257" cy="447538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2060848"/>
              <a:ext cx="6587257" cy="4475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7 Rectángulo"/>
            <p:cNvSpPr/>
            <p:nvPr/>
          </p:nvSpPr>
          <p:spPr>
            <a:xfrm>
              <a:off x="6732240" y="6093296"/>
              <a:ext cx="172819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gl-ES"/>
            </a:p>
          </p:txBody>
        </p:sp>
      </p:grpSp>
    </p:spTree>
    <p:extLst>
      <p:ext uri="{BB962C8B-B14F-4D97-AF65-F5344CB8AC3E}">
        <p14:creationId xmlns:p14="http://schemas.microsoft.com/office/powerpoint/2010/main" val="8471495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2200" b="1" dirty="0" smtClean="0"/>
          </a:p>
          <a:p>
            <a:pPr marL="0" indent="0">
              <a:buNone/>
            </a:pPr>
            <a:r>
              <a:rPr lang="gl-ES" sz="1800" b="1" dirty="0" smtClean="0"/>
              <a:t>Perdas por emprazamento dos módulos.</a:t>
            </a:r>
          </a:p>
          <a:p>
            <a:pPr marL="0" indent="0">
              <a:buNone/>
            </a:pPr>
            <a:endParaRPr lang="gl-ES" sz="1800" b="1" dirty="0" smtClean="0"/>
          </a:p>
          <a:p>
            <a:pPr marL="0" indent="0">
              <a:buNone/>
            </a:pPr>
            <a:endParaRPr lang="gl-ES" sz="1800" b="1" dirty="0" smtClean="0"/>
          </a:p>
          <a:p>
            <a:pPr marL="0" indent="0">
              <a:buNone/>
            </a:pPr>
            <a:endParaRPr lang="gl-ES" sz="1800" b="1" dirty="0" smtClean="0"/>
          </a:p>
          <a:p>
            <a:pPr marL="0" indent="0">
              <a:buNone/>
            </a:pPr>
            <a:endParaRPr lang="gl-ES" sz="1800" b="1" dirty="0" smtClean="0"/>
          </a:p>
          <a:p>
            <a:pPr marL="0" indent="0">
              <a:buNone/>
            </a:pPr>
            <a:endParaRPr lang="gl-ES" sz="1800" dirty="0" smtClean="0"/>
          </a:p>
          <a:p>
            <a:pPr marL="0" indent="0" algn="just">
              <a:buNone/>
            </a:pPr>
            <a:endParaRPr lang="gl-ES" sz="1800" dirty="0" smtClean="0"/>
          </a:p>
          <a:p>
            <a:pPr marL="0" indent="0" algn="just">
              <a:buNone/>
            </a:pPr>
            <a:r>
              <a:rPr lang="gl-ES" sz="1800" dirty="0" smtClean="0"/>
              <a:t>Cando por razóns arquitectónicas excepcionais non se poida instalar toda a potencia esixida cumprindo os requisitos indicados na táboa anterior, xustificarase esta imposibilidade analizando as distintas alternativas de configuración do edificio e a situación da instalación, debéndose optar pola solución que mais se aproxime ás condicións máximas de produción</a:t>
            </a:r>
            <a:r>
              <a:rPr lang="gl-ES" sz="2000" dirty="0" smtClean="0"/>
              <a:t>.</a:t>
            </a:r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/>
          <a:stretch>
            <a:fillRect/>
          </a:stretch>
        </p:blipFill>
        <p:spPr bwMode="auto">
          <a:xfrm>
            <a:off x="323528" y="2780928"/>
            <a:ext cx="8571359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97523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1200" b="1" dirty="0" smtClean="0"/>
          </a:p>
          <a:p>
            <a:pPr marL="0" indent="0">
              <a:buNone/>
            </a:pPr>
            <a:r>
              <a:rPr lang="gl-ES" sz="1800" dirty="0" smtClean="0"/>
              <a:t>	A orientación óptima considérase, </a:t>
            </a:r>
            <a:r>
              <a:rPr lang="gl-ES" sz="1800" b="1" dirty="0" smtClean="0"/>
              <a:t>a sur</a:t>
            </a:r>
            <a:r>
              <a:rPr lang="gl-ES" sz="1800" dirty="0" smtClean="0"/>
              <a:t>, coa </a:t>
            </a:r>
            <a:r>
              <a:rPr lang="gl-ES" sz="1800" b="1" dirty="0" smtClean="0"/>
              <a:t>inclinación do lugar </a:t>
            </a:r>
            <a:r>
              <a:rPr lang="gl-ES" sz="1800" b="1" dirty="0" err="1" smtClean="0"/>
              <a:t>	menos</a:t>
            </a:r>
            <a:r>
              <a:rPr lang="gl-ES" sz="1800" b="1" dirty="0" smtClean="0"/>
              <a:t> de 10°.</a:t>
            </a:r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992888" cy="383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45665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3" cstate="print"/>
            <a:stretch>
              <a:fillRect l="-1852" t="-1752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4"/>
            <a:ext cx="6336704" cy="402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57213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10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 algn="just">
              <a:buNone/>
            </a:pPr>
            <a:r>
              <a:rPr lang="gl-ES" sz="1800" dirty="0" smtClean="0"/>
              <a:t>Procedemento:</a:t>
            </a:r>
          </a:p>
          <a:p>
            <a:pPr marL="0" indent="0" algn="just">
              <a:buNone/>
            </a:pPr>
            <a:endParaRPr lang="gl-ES" sz="1400" dirty="0" smtClean="0"/>
          </a:p>
          <a:p>
            <a:pPr marL="0" indent="0" algn="just">
              <a:buNone/>
            </a:pPr>
            <a:r>
              <a:rPr lang="gl-ES" sz="1800" dirty="0" smtClean="0"/>
              <a:t>Coñecido o acimut (α), determinamos na figura anterior os limites para a inclinación no caso de latitude(φ) 41°N. </a:t>
            </a:r>
          </a:p>
          <a:p>
            <a:pPr marL="533400" indent="0" algn="just">
              <a:buNone/>
            </a:pPr>
            <a:r>
              <a:rPr lang="gl-ES" sz="1800" dirty="0" smtClean="0"/>
              <a:t>Para o caso xeral, as perdas máximas por este concepto son do 10%, para superposición , do 20% e para integración arquitectónica son do 40%.</a:t>
            </a:r>
          </a:p>
          <a:p>
            <a:pPr marL="533400" indent="0" algn="just">
              <a:buFontTx/>
              <a:buChar char="-"/>
            </a:pPr>
            <a:endParaRPr lang="gl-ES" sz="1800" dirty="0" smtClean="0"/>
          </a:p>
          <a:p>
            <a:pPr marL="0" indent="0" algn="just">
              <a:buNone/>
            </a:pPr>
            <a:r>
              <a:rPr lang="gl-ES" sz="1800" dirty="0" smtClean="0"/>
              <a:t>Os puntos de intersección do limite de perdas coa recta de acimut proporcionan os valores de inclinación máxima e mínima.</a:t>
            </a:r>
          </a:p>
          <a:p>
            <a:pPr marL="533400" indent="0" algn="just">
              <a:buNone/>
            </a:pPr>
            <a:r>
              <a:rPr lang="gl-ES" sz="1800" dirty="0" smtClean="0"/>
              <a:t>No caso de non existires intersección entre ambas, as perdas son superiores ás permitidas, e a instalación está fóra dos limites.</a:t>
            </a:r>
          </a:p>
          <a:p>
            <a:pPr marL="533400" indent="0" algn="just">
              <a:buNone/>
            </a:pPr>
            <a:r>
              <a:rPr lang="gl-ES" sz="1800" dirty="0" smtClean="0"/>
              <a:t>Se ambas curvas se cruzan, obtéñense os valores para latitude (φ) 41°N e teñen que ser corrixidas segundo as formulas:</a:t>
            </a:r>
            <a:endParaRPr lang="gl-ES" sz="1800" b="1" dirty="0" smtClean="0"/>
          </a:p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31666492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3" cstate="print"/>
            <a:stretch>
              <a:fillRect l="-1852" t="-1752" r="-2074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330217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1800" dirty="0" smtClean="0"/>
          </a:p>
          <a:p>
            <a:pPr marL="0" indent="0">
              <a:buNone/>
            </a:pPr>
            <a:r>
              <a:rPr lang="gl-ES" sz="1800" dirty="0" smtClean="0"/>
              <a:t>Procedemento:</a:t>
            </a:r>
          </a:p>
          <a:p>
            <a:pPr marL="0" indent="0">
              <a:buNone/>
            </a:pPr>
            <a:endParaRPr lang="gl-ES" sz="1000" dirty="0" smtClean="0"/>
          </a:p>
          <a:p>
            <a:pPr marL="0" indent="0" algn="just">
              <a:buNone/>
            </a:pPr>
            <a:r>
              <a:rPr lang="gl-ES" sz="1800" dirty="0" smtClean="0"/>
              <a:t>Nos casos próximos ó límite e como instrumento de verificación, utilízase a seguinte formula:</a:t>
            </a:r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82010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7289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pPr marL="0" indent="0">
              <a:buNone/>
            </a:pPr>
            <a:endParaRPr lang="gl-ES" sz="1400" b="1" dirty="0" smtClean="0"/>
          </a:p>
          <a:p>
            <a:pPr marL="0" indent="0">
              <a:buNone/>
            </a:pPr>
            <a:r>
              <a:rPr lang="gl-ES" sz="1800" dirty="0" smtClean="0"/>
              <a:t>Perdas por sombras, carta solar:</a:t>
            </a:r>
          </a:p>
          <a:p>
            <a:pPr marL="0" indent="0">
              <a:buNone/>
            </a:pPr>
            <a:endParaRPr lang="es-ES" sz="2800" dirty="0" smtClean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b="1" dirty="0"/>
          </a:p>
          <a:p>
            <a:pPr marL="0" indent="0">
              <a:buNone/>
            </a:pPr>
            <a:endParaRPr lang="es-E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1"/>
          <a:stretch>
            <a:fillRect/>
          </a:stretch>
        </p:blipFill>
        <p:spPr bwMode="auto">
          <a:xfrm>
            <a:off x="539552" y="2564904"/>
            <a:ext cx="822791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18012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2071670" y="1428736"/>
            <a:ext cx="1428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2915816" y="5661248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/>
              <a:t>SUR</a:t>
            </a:r>
            <a:endParaRPr lang="es-ES" sz="22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56"/>
          <a:stretch>
            <a:fillRect/>
          </a:stretch>
        </p:blipFill>
        <p:spPr bwMode="auto">
          <a:xfrm>
            <a:off x="1115616" y="2852936"/>
            <a:ext cx="6184886" cy="2811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3528" y="1536700"/>
            <a:ext cx="545870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endParaRPr lang="gl-ES" b="1" dirty="0" smtClean="0"/>
          </a:p>
          <a:p>
            <a:r>
              <a:rPr lang="gl-ES" dirty="0" smtClean="0"/>
              <a:t>Perdas por sombras, carta solar: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9436493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O PANEL SOLAR</a:t>
            </a:r>
            <a:r>
              <a:rPr lang="gl-ES" sz="2200" dirty="0" smtClean="0"/>
              <a:t>.</a:t>
            </a:r>
            <a:endParaRPr lang="gl-ES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96952"/>
            <a:ext cx="2563178" cy="22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2204864"/>
            <a:ext cx="5400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b="1" dirty="0" smtClean="0"/>
              <a:t>A CONSTANTE SOLAR:</a:t>
            </a:r>
          </a:p>
          <a:p>
            <a:pPr algn="just"/>
            <a:r>
              <a:rPr lang="gl-ES" dirty="0" smtClean="0"/>
              <a:t>É a potencia recibida nun 1m</a:t>
            </a:r>
            <a:r>
              <a:rPr lang="gl-ES" baseline="30000" dirty="0" smtClean="0"/>
              <a:t>2</a:t>
            </a:r>
            <a:r>
              <a:rPr lang="gl-ES" dirty="0" smtClean="0"/>
              <a:t> colocado fóra da atmosfera terrestre e perpendicular ó sol.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err="1" smtClean="0"/>
              <a:t>Cte</a:t>
            </a:r>
            <a:r>
              <a:rPr lang="gl-ES" dirty="0" smtClean="0"/>
              <a:t> solar = 1350 w/m</a:t>
            </a:r>
            <a:r>
              <a:rPr lang="gl-ES" baseline="30000" dirty="0" smtClean="0"/>
              <a:t>2</a:t>
            </a:r>
          </a:p>
          <a:p>
            <a:pPr algn="just"/>
            <a:endParaRPr lang="gl-ES" baseline="30000" dirty="0" smtClean="0"/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EXEMPLO:</a:t>
            </a:r>
          </a:p>
          <a:p>
            <a:pPr algn="just"/>
            <a:r>
              <a:rPr lang="gl-ES" dirty="0" smtClean="0"/>
              <a:t>Se colocaramos 5 paneis de 1 m</a:t>
            </a:r>
            <a:r>
              <a:rPr lang="gl-ES" baseline="30000" dirty="0" smtClean="0"/>
              <a:t>2</a:t>
            </a:r>
            <a:r>
              <a:rPr lang="gl-ES" dirty="0" smtClean="0"/>
              <a:t> fora da atmosfera</a:t>
            </a:r>
          </a:p>
          <a:p>
            <a:pPr algn="just"/>
            <a:r>
              <a:rPr lang="gl-ES" dirty="0" smtClean="0"/>
              <a:t>Potencia= 5m</a:t>
            </a:r>
            <a:r>
              <a:rPr lang="gl-ES" baseline="30000" dirty="0" smtClean="0"/>
              <a:t>2</a:t>
            </a:r>
            <a:r>
              <a:rPr lang="gl-ES" dirty="0" smtClean="0"/>
              <a:t> x 1.350 w/m</a:t>
            </a:r>
            <a:r>
              <a:rPr lang="gl-ES" baseline="30000" dirty="0" smtClean="0"/>
              <a:t>2</a:t>
            </a:r>
            <a:r>
              <a:rPr lang="gl-ES" dirty="0" smtClean="0"/>
              <a:t> = 6.750 w</a:t>
            </a:r>
          </a:p>
          <a:p>
            <a:pPr algn="just"/>
            <a:endParaRPr lang="gl-ES" dirty="0" smtClean="0"/>
          </a:p>
          <a:p>
            <a:pPr algn="just"/>
            <a:r>
              <a:rPr lang="gl-ES" b="1" dirty="0" smtClean="0"/>
              <a:t>Pero na realidade a radiación ten perdas por atravesar a atmosfera, e os paneis tan só son capaces de aproveitar un 16-14% da enerxía recibida.</a:t>
            </a:r>
          </a:p>
          <a:p>
            <a:endParaRPr lang="es-ES" baseline="30000" dirty="0"/>
          </a:p>
        </p:txBody>
      </p:sp>
    </p:spTree>
    <p:extLst>
      <p:ext uri="{BB962C8B-B14F-4D97-AF65-F5344CB8AC3E}">
        <p14:creationId xmlns:p14="http://schemas.microsoft.com/office/powerpoint/2010/main" val="347021430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2071670" y="1428736"/>
            <a:ext cx="1428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8039806" cy="274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23528" y="1536700"/>
            <a:ext cx="545870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endParaRPr lang="gl-ES" b="1" dirty="0" smtClean="0"/>
          </a:p>
          <a:p>
            <a:r>
              <a:rPr lang="gl-ES" dirty="0" smtClean="0"/>
              <a:t>Perdas por sombras, carta solar: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25699431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sz="2800" b="1" dirty="0" smtClean="0"/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2071670" y="1428736"/>
            <a:ext cx="1428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2376874"/>
            <a:ext cx="7200800" cy="426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323528" y="1536700"/>
            <a:ext cx="545870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z="2200" b="1" dirty="0" smtClean="0"/>
              <a:t>Deseño e </a:t>
            </a:r>
            <a:r>
              <a:rPr lang="gl-ES" sz="2200" b="1" dirty="0" err="1" smtClean="0"/>
              <a:t>dimensionado</a:t>
            </a:r>
            <a:r>
              <a:rPr lang="gl-ES" sz="2200" b="1" dirty="0" smtClean="0"/>
              <a:t>:</a:t>
            </a:r>
          </a:p>
          <a:p>
            <a:endParaRPr lang="gl-ES" b="1" dirty="0" smtClean="0"/>
          </a:p>
          <a:p>
            <a:r>
              <a:rPr lang="gl-ES" dirty="0" smtClean="0"/>
              <a:t>Perdas por sombras, carta solar: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77353518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 Grupo"/>
          <p:cNvGrpSpPr/>
          <p:nvPr/>
        </p:nvGrpSpPr>
        <p:grpSpPr>
          <a:xfrm>
            <a:off x="2072290" y="2060848"/>
            <a:ext cx="7077075" cy="4200525"/>
            <a:chOff x="2241433" y="2236837"/>
            <a:chExt cx="7077075" cy="4200525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1433" y="2236837"/>
              <a:ext cx="7077075" cy="420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8 Rectángulo"/>
            <p:cNvSpPr/>
            <p:nvPr/>
          </p:nvSpPr>
          <p:spPr>
            <a:xfrm>
              <a:off x="3245029" y="5909245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gl-ES" sz="1800" dirty="0" smtClean="0"/>
          </a:p>
          <a:p>
            <a:endParaRPr lang="gl-ES" sz="1800" dirty="0" smtClean="0"/>
          </a:p>
          <a:p>
            <a:r>
              <a:rPr lang="gl-ES" sz="1800" dirty="0" smtClean="0"/>
              <a:t>P A10 = 0,75</a:t>
            </a:r>
          </a:p>
          <a:p>
            <a:r>
              <a:rPr lang="gl-ES" sz="1800" dirty="0" smtClean="0"/>
              <a:t>P B10 = 0,75</a:t>
            </a:r>
          </a:p>
          <a:p>
            <a:r>
              <a:rPr lang="gl-ES" sz="1800" dirty="0" smtClean="0"/>
              <a:t>P B12 = 0,25</a:t>
            </a:r>
          </a:p>
          <a:p>
            <a:r>
              <a:rPr lang="gl-ES" sz="1800" dirty="0" smtClean="0"/>
              <a:t>P B8 = 0,25</a:t>
            </a:r>
          </a:p>
          <a:p>
            <a:pPr marL="0" indent="0">
              <a:buNone/>
            </a:pPr>
            <a:r>
              <a:rPr lang="es-ES" sz="1800" dirty="0" smtClean="0"/>
              <a:t>                                                                                         </a:t>
            </a:r>
          </a:p>
          <a:p>
            <a:pPr marL="0" indent="0">
              <a:buNone/>
            </a:pPr>
            <a:endParaRPr lang="es-ES" sz="1800" dirty="0" smtClean="0"/>
          </a:p>
        </p:txBody>
      </p:sp>
      <p:grpSp>
        <p:nvGrpSpPr>
          <p:cNvPr id="4" name="17 Grupo"/>
          <p:cNvGrpSpPr/>
          <p:nvPr/>
        </p:nvGrpSpPr>
        <p:grpSpPr>
          <a:xfrm>
            <a:off x="2627784" y="5301208"/>
            <a:ext cx="776034" cy="576064"/>
            <a:chOff x="2627784" y="5301208"/>
            <a:chExt cx="776034" cy="576064"/>
          </a:xfrm>
        </p:grpSpPr>
        <p:sp>
          <p:nvSpPr>
            <p:cNvPr id="12" name="11 Rectángulo"/>
            <p:cNvSpPr/>
            <p:nvPr/>
          </p:nvSpPr>
          <p:spPr>
            <a:xfrm>
              <a:off x="3059832" y="5517232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3059832" y="5301208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2627784" y="5517232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3059832" y="5733256"/>
              <a:ext cx="343986" cy="1440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5136865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NORMATIVA</a:t>
            </a:r>
            <a:endParaRPr lang="es-ES" dirty="0"/>
          </a:p>
        </p:txBody>
      </p:sp>
      <p:sp>
        <p:nvSpPr>
          <p:cNvPr id="11" name="10 Marcador de contenido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blipFill rotWithShape="1">
            <a:blip r:embed="rId2" cstate="print"/>
            <a:stretch>
              <a:fillRect l="-1852" t="-3639"/>
            </a:stretch>
          </a:blipFill>
        </p:spPr>
        <p:txBody>
          <a:bodyPr/>
          <a:lstStyle/>
          <a:p>
            <a:pPr>
              <a:buNone/>
            </a:pPr>
            <a:r>
              <a:rPr lang="es-E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6994991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</a:t>
            </a:r>
            <a:endParaRPr lang="gl-E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INSTALACIÓN CONECTADA Á REDE</a:t>
            </a:r>
            <a:endParaRPr lang="gl-ES" sz="2200" b="1" dirty="0"/>
          </a:p>
        </p:txBody>
      </p:sp>
      <p:grpSp>
        <p:nvGrpSpPr>
          <p:cNvPr id="9" name="8 Grupo"/>
          <p:cNvGrpSpPr/>
          <p:nvPr/>
        </p:nvGrpSpPr>
        <p:grpSpPr>
          <a:xfrm>
            <a:off x="351160" y="2467992"/>
            <a:ext cx="8424936" cy="2952328"/>
            <a:chOff x="323528" y="2708920"/>
            <a:chExt cx="8424936" cy="295232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7" t="2291" r="3990" b="3783"/>
            <a:stretch>
              <a:fillRect/>
            </a:stretch>
          </p:blipFill>
          <p:spPr bwMode="auto">
            <a:xfrm>
              <a:off x="323528" y="2708920"/>
              <a:ext cx="8424936" cy="2952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3 CuadroTexto"/>
            <p:cNvSpPr txBox="1"/>
            <p:nvPr/>
          </p:nvSpPr>
          <p:spPr>
            <a:xfrm>
              <a:off x="899592" y="5064968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Panel solar</a:t>
              </a:r>
              <a:endParaRPr lang="es-ES" dirty="0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059832" y="342900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inversor</a:t>
              </a:r>
              <a:endParaRPr lang="es-ES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499992" y="5085184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protección</a:t>
              </a:r>
              <a:endParaRPr lang="es-ES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084168" y="3429000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medida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8453136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INSTALACIÓN ILLADA DA REDE</a:t>
            </a:r>
            <a:endParaRPr lang="gl-ES" sz="2200" b="1" dirty="0"/>
          </a:p>
        </p:txBody>
      </p:sp>
      <p:grpSp>
        <p:nvGrpSpPr>
          <p:cNvPr id="14" name="13 Grupo"/>
          <p:cNvGrpSpPr/>
          <p:nvPr/>
        </p:nvGrpSpPr>
        <p:grpSpPr>
          <a:xfrm>
            <a:off x="252388" y="2544192"/>
            <a:ext cx="8769103" cy="3240359"/>
            <a:chOff x="179512" y="2564904"/>
            <a:chExt cx="8769103" cy="324035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9" t="-76850" r="-7346" b="-46320"/>
            <a:stretch>
              <a:fillRect/>
            </a:stretch>
          </p:blipFill>
          <p:spPr bwMode="auto">
            <a:xfrm>
              <a:off x="179512" y="2564904"/>
              <a:ext cx="8640960" cy="32403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xtLst/>
          </p:spPr>
        </p:pic>
        <p:sp>
          <p:nvSpPr>
            <p:cNvPr id="10" name="9 CuadroTexto"/>
            <p:cNvSpPr txBox="1"/>
            <p:nvPr/>
          </p:nvSpPr>
          <p:spPr>
            <a:xfrm>
              <a:off x="395536" y="5064968"/>
              <a:ext cx="1872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Panel solar</a:t>
              </a:r>
              <a:endParaRPr lang="es-ES" dirty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5583260" y="3460358"/>
              <a:ext cx="10769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inversor</a:t>
              </a:r>
              <a:endParaRPr lang="es-ES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879405" y="506496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protección</a:t>
              </a:r>
              <a:endParaRPr lang="es-ES" dirty="0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411760" y="342900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cargador</a:t>
              </a:r>
              <a:endParaRPr lang="es-ES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587042" y="5121399"/>
              <a:ext cx="1561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acumulación</a:t>
              </a:r>
              <a:endParaRPr lang="es-ES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647157" y="2636912"/>
              <a:ext cx="1080120" cy="1192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gl-ES" dirty="0" smtClean="0"/>
                <a:t>Saída</a:t>
              </a:r>
            </a:p>
            <a:p>
              <a:pPr algn="ctr"/>
              <a:r>
                <a:rPr lang="gl-ES" dirty="0" smtClean="0"/>
                <a:t>MBT 12V</a:t>
              </a:r>
            </a:p>
            <a:p>
              <a:pPr algn="ctr"/>
              <a:r>
                <a:rPr lang="gl-ES" dirty="0" smtClean="0"/>
                <a:t>CC</a:t>
              </a:r>
              <a:endParaRPr lang="gl-ES" dirty="0"/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7956376" y="3861048"/>
              <a:ext cx="99223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/>
                <a:t>Saída</a:t>
              </a:r>
              <a:endParaRPr lang="es-ES" dirty="0" smtClean="0"/>
            </a:p>
            <a:p>
              <a:pPr algn="ctr"/>
              <a:r>
                <a:rPr lang="es-ES" dirty="0" err="1" smtClean="0"/>
                <a:t>BT</a:t>
              </a:r>
              <a:r>
                <a:rPr lang="es-ES" dirty="0" smtClean="0"/>
                <a:t> 230V</a:t>
              </a:r>
            </a:p>
            <a:p>
              <a:pPr algn="ctr"/>
              <a:r>
                <a:rPr lang="es-ES" dirty="0" smtClean="0"/>
                <a:t>CA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569107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 CÉLULA FOTOVOLTAICA</a:t>
            </a:r>
            <a:endParaRPr lang="gl-ES" sz="2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8"/>
          <a:stretch>
            <a:fillRect/>
          </a:stretch>
        </p:blipFill>
        <p:spPr bwMode="auto">
          <a:xfrm>
            <a:off x="4860032" y="2132856"/>
            <a:ext cx="4104456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2276872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Os paneis están formados por células fotovoltaicas, compostas de materiais semicondutores como o  silicio.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As células fotovoltaicas podemos clasificalas como:</a:t>
            </a:r>
          </a:p>
          <a:p>
            <a:pPr algn="just">
              <a:buFontTx/>
              <a:buChar char="-"/>
            </a:pPr>
            <a:r>
              <a:rPr lang="gl-ES" dirty="0" smtClean="0"/>
              <a:t> </a:t>
            </a:r>
            <a:r>
              <a:rPr lang="gl-ES" dirty="0" err="1" smtClean="0"/>
              <a:t>monocristalinas</a:t>
            </a:r>
            <a:r>
              <a:rPr lang="gl-ES" dirty="0" smtClean="0"/>
              <a:t> de alta eficiencia (rendemento </a:t>
            </a:r>
            <a:r>
              <a:rPr lang="gl-ES" dirty="0" err="1" smtClean="0"/>
              <a:t>aprox</a:t>
            </a:r>
            <a:r>
              <a:rPr lang="gl-ES" dirty="0" smtClean="0"/>
              <a:t>. 16%) </a:t>
            </a:r>
          </a:p>
          <a:p>
            <a:pPr algn="just">
              <a:buFontTx/>
              <a:buChar char="-"/>
            </a:pPr>
            <a:r>
              <a:rPr lang="gl-ES" dirty="0" smtClean="0"/>
              <a:t> ou </a:t>
            </a:r>
            <a:r>
              <a:rPr lang="gl-ES" dirty="0" err="1" smtClean="0"/>
              <a:t>policristalinas</a:t>
            </a:r>
            <a:r>
              <a:rPr lang="gl-ES" dirty="0" smtClean="0"/>
              <a:t>(</a:t>
            </a:r>
            <a:r>
              <a:rPr lang="gl-ES" dirty="0" err="1" smtClean="0"/>
              <a:t>rend</a:t>
            </a:r>
            <a:r>
              <a:rPr lang="gl-ES" dirty="0" smtClean="0"/>
              <a:t>. </a:t>
            </a:r>
            <a:r>
              <a:rPr lang="gl-ES" dirty="0" err="1" smtClean="0"/>
              <a:t>aprox</a:t>
            </a:r>
            <a:r>
              <a:rPr lang="gl-ES" dirty="0" smtClean="0"/>
              <a:t> 14%)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Cada célula xera unha corrente e tensións moi baixas.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01985041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gl-ES" sz="2200" b="1" dirty="0" smtClean="0"/>
              <a:t>O PANEL SOLAR</a:t>
            </a:r>
            <a:endParaRPr lang="gl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42195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5433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364088" y="4725144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O panel solar componse da </a:t>
            </a:r>
            <a:r>
              <a:rPr lang="gl-ES" dirty="0" err="1" smtClean="0"/>
              <a:t>agupación</a:t>
            </a:r>
            <a:r>
              <a:rPr lang="gl-ES" dirty="0" smtClean="0"/>
              <a:t> de varias células fotovoltaicas.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97974373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O PANEL SOLAR</a:t>
            </a:r>
            <a:endParaRPr lang="gl-ES" sz="22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741078"/>
              </p:ext>
            </p:extLst>
          </p:nvPr>
        </p:nvGraphicFramePr>
        <p:xfrm>
          <a:off x="4499992" y="2204864"/>
          <a:ext cx="3888432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0162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CONDICIONS ESTANDARES PARA AS MEDIDAS DAS CARACTERISTICAS DAS CELULAS FOTOVOLTAICAS</a:t>
                      </a:r>
                      <a:endParaRPr lang="gl-ES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noProof="0" dirty="0" smtClean="0"/>
                        <a:t>Irradiación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1.000 w/m</a:t>
                      </a:r>
                      <a:r>
                        <a:rPr lang="gl-ES" baseline="30000" noProof="0" smtClean="0"/>
                        <a:t>2</a:t>
                      </a:r>
                      <a:endParaRPr lang="gl-ES" baseline="30000" noProof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noProof="0" dirty="0" smtClean="0"/>
                        <a:t>Distribución espectral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AM 1,5</a:t>
                      </a:r>
                      <a:endParaRPr lang="gl-ES" noProof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noProof="0" dirty="0" smtClean="0"/>
                        <a:t>Incidencia</a:t>
                      </a:r>
                      <a:endParaRPr lang="gl-E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smtClean="0"/>
                        <a:t>Normal</a:t>
                      </a:r>
                      <a:endParaRPr lang="gl-ES" noProof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l-ES" noProof="0" smtClean="0"/>
                        <a:t>Temperatura da celula</a:t>
                      </a:r>
                      <a:endParaRPr lang="gl-E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noProof="0" dirty="0" smtClean="0"/>
                        <a:t>25°C</a:t>
                      </a:r>
                      <a:endParaRPr lang="gl-ES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11560" y="2132856"/>
            <a:ext cx="3384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As características da célula proporciónanolas o fabricante.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Os módulos deben de ser CLASE II, e terán un grado mínimo de protección IP65, segundo o RBT.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Por motivos de seguridade débense instalar os dispositivos de corte necesarios para ambos terminais do panel do xerador fotovoltaico.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403570846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sp>
        <p:nvSpPr>
          <p:cNvPr id="5" name="4 CuadroTexto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27584" y="2492896"/>
            <a:ext cx="7272808" cy="3103927"/>
          </a:xfrm>
          <a:prstGeom prst="rect">
            <a:avLst/>
          </a:prstGeom>
          <a:blipFill rotWithShape="1">
            <a:blip r:embed="rId2" cstate="print"/>
            <a:stretch>
              <a:fillRect l="-754" t="-982" b="-2161"/>
            </a:stretch>
          </a:blipFill>
        </p:spPr>
        <p:txBody>
          <a:bodyPr/>
          <a:lstStyle/>
          <a:p>
            <a:endParaRPr lang="es-E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2520987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O PANEL SOLAR.</a:t>
            </a:r>
            <a:endParaRPr lang="gl-ES" sz="2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"/>
          <a:stretch>
            <a:fillRect/>
          </a:stretch>
        </p:blipFill>
        <p:spPr bwMode="auto">
          <a:xfrm>
            <a:off x="1907704" y="2420888"/>
            <a:ext cx="5960645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627784" y="544522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b="1" dirty="0" smtClean="0"/>
              <a:t>Unha superficie perpendicular recibe mais raios de sol que unha inclinada.</a:t>
            </a:r>
            <a:endParaRPr lang="gl-ES" b="1" dirty="0"/>
          </a:p>
        </p:txBody>
      </p:sp>
    </p:spTree>
    <p:extLst>
      <p:ext uri="{BB962C8B-B14F-4D97-AF65-F5344CB8AC3E}">
        <p14:creationId xmlns:p14="http://schemas.microsoft.com/office/powerpoint/2010/main" val="294697673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4824536" cy="413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27584" y="3573016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Características técnicas dunha célula fotovoltaica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1839109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875" y="4581128"/>
            <a:ext cx="957199" cy="205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074" y="4698354"/>
            <a:ext cx="2215687" cy="208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154" y="4437111"/>
            <a:ext cx="1134980" cy="8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"/>
          <p:cNvCxnSpPr/>
          <p:nvPr/>
        </p:nvCxnSpPr>
        <p:spPr>
          <a:xfrm>
            <a:off x="4877420" y="5311464"/>
            <a:ext cx="12067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6084168" y="5311899"/>
            <a:ext cx="0" cy="56537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6084168" y="5877272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7092280" y="5311899"/>
            <a:ext cx="0" cy="565373"/>
          </a:xfrm>
          <a:prstGeom prst="straightConnector1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7452320" y="5311899"/>
            <a:ext cx="0" cy="8534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>
            <a:off x="5796136" y="6165304"/>
            <a:ext cx="165618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V="1">
            <a:off x="5796136" y="5881991"/>
            <a:ext cx="0" cy="28331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H="1">
            <a:off x="4644008" y="5881991"/>
            <a:ext cx="1152128" cy="0"/>
          </a:xfrm>
          <a:prstGeom prst="straightConnector1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99592" y="2348880"/>
            <a:ext cx="7776864" cy="2326984"/>
          </a:xfrm>
          <a:prstGeom prst="rect">
            <a:avLst/>
          </a:prstGeom>
          <a:blipFill rotWithShape="1">
            <a:blip r:embed="rId5" cstate="print"/>
            <a:stretch>
              <a:fillRect l="-784" t="-1309" b="-3141"/>
            </a:stretch>
          </a:blipFill>
        </p:spPr>
        <p:txBody>
          <a:bodyPr/>
          <a:lstStyle/>
          <a:p>
            <a:r>
              <a:rPr lang="es-ES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32609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899592" y="2132856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b="1" dirty="0" smtClean="0"/>
              <a:t>A Tensión de Circuíto Aberto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É a tensión que podemos medir cando conectamos os bornes dun panel a un voltímetro. Ó non ter ningunha carga conectada, esta tensión  representa a tensión máxima que pode dar o panel.</a:t>
            </a:r>
            <a:endParaRPr lang="gl-ES" dirty="0"/>
          </a:p>
        </p:txBody>
      </p:sp>
      <p:grpSp>
        <p:nvGrpSpPr>
          <p:cNvPr id="16" name="15 Grupo"/>
          <p:cNvGrpSpPr/>
          <p:nvPr/>
        </p:nvGrpSpPr>
        <p:grpSpPr>
          <a:xfrm>
            <a:off x="1691680" y="3645024"/>
            <a:ext cx="6003752" cy="2723431"/>
            <a:chOff x="1877875" y="4055416"/>
            <a:chExt cx="6003752" cy="2723431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875" y="4581128"/>
              <a:ext cx="957199" cy="205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074" y="4698354"/>
              <a:ext cx="2215687" cy="208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6 Conector recto"/>
            <p:cNvCxnSpPr/>
            <p:nvPr/>
          </p:nvCxnSpPr>
          <p:spPr>
            <a:xfrm>
              <a:off x="4877420" y="5311464"/>
              <a:ext cx="1206748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>
              <a:off x="6084168" y="5311899"/>
              <a:ext cx="0" cy="56537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6084168" y="5877272"/>
              <a:ext cx="100811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 flipV="1">
              <a:off x="7092280" y="5311899"/>
              <a:ext cx="0" cy="565373"/>
            </a:xfrm>
            <a:prstGeom prst="straightConnector1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7452320" y="5311899"/>
              <a:ext cx="0" cy="85340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flipH="1">
              <a:off x="5796136" y="6165304"/>
              <a:ext cx="165618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flipV="1">
              <a:off x="5796136" y="5881991"/>
              <a:ext cx="0" cy="28331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/>
            <p:nvPr/>
          </p:nvCxnSpPr>
          <p:spPr>
            <a:xfrm flipH="1">
              <a:off x="4644008" y="5881991"/>
              <a:ext cx="1152128" cy="0"/>
            </a:xfrm>
            <a:prstGeom prst="straightConnector1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752" y="4055416"/>
              <a:ext cx="1285875" cy="128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6993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899592" y="2348880"/>
                <a:ext cx="7776864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i="1" dirty="0" smtClean="0"/>
                  <a:t>Factor de eficiencia </a:t>
                </a:r>
                <a:r>
                  <a:rPr lang="es-ES" b="1" i="1" dirty="0" err="1" smtClean="0"/>
                  <a:t>na</a:t>
                </a:r>
                <a:r>
                  <a:rPr lang="es-ES" b="1" i="1" dirty="0" smtClean="0"/>
                  <a:t> </a:t>
                </a:r>
                <a:r>
                  <a:rPr lang="es-ES" b="1" i="1" dirty="0" err="1" smtClean="0"/>
                  <a:t>conversion</a:t>
                </a:r>
                <a:r>
                  <a:rPr lang="es-ES" dirty="0" smtClean="0"/>
                  <a:t>: e o </a:t>
                </a:r>
                <a:r>
                  <a:rPr lang="es-ES" dirty="0" err="1" smtClean="0"/>
                  <a:t>rendimento</a:t>
                </a:r>
                <a:r>
                  <a:rPr lang="es-ES" dirty="0" smtClean="0"/>
                  <a:t> e decir e a </a:t>
                </a:r>
                <a:r>
                  <a:rPr lang="es-ES" dirty="0" err="1" smtClean="0"/>
                  <a:t>cantidade</a:t>
                </a:r>
                <a:r>
                  <a:rPr lang="es-ES" dirty="0" smtClean="0"/>
                  <a:t> de potencia de luz solar </a:t>
                </a:r>
                <a:r>
                  <a:rPr lang="es-ES" dirty="0" err="1" smtClean="0"/>
                  <a:t>absorvida</a:t>
                </a:r>
                <a:r>
                  <a:rPr lang="es-ES" dirty="0" smtClean="0"/>
                  <a:t> convertida en </a:t>
                </a:r>
                <a:r>
                  <a:rPr lang="es-ES" dirty="0" err="1" smtClean="0"/>
                  <a:t>enerxia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electrica</a:t>
                </a:r>
                <a:r>
                  <a:rPr lang="es-ES" dirty="0" smtClean="0"/>
                  <a:t> (16%aprox).</a:t>
                </a:r>
              </a:p>
              <a:p>
                <a:endParaRPr lang="es-ES" dirty="0" smtClean="0"/>
              </a:p>
              <a:p>
                <a:r>
                  <a:rPr lang="es-ES" b="1" i="1" dirty="0" smtClean="0"/>
                  <a:t>Potencia pico: </a:t>
                </a:r>
                <a:r>
                  <a:rPr lang="es-ES" dirty="0" smtClean="0"/>
                  <a:t>é a máxima potencia </a:t>
                </a:r>
                <a:r>
                  <a:rPr lang="es-ES" dirty="0" err="1" smtClean="0"/>
                  <a:t>electrica</a:t>
                </a:r>
                <a:r>
                  <a:rPr lang="es-ES" dirty="0" smtClean="0"/>
                  <a:t> que pode suministrar </a:t>
                </a:r>
                <a:r>
                  <a:rPr lang="es-ES" dirty="0" err="1" smtClean="0"/>
                  <a:t>unha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celula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fotoelectrica</a:t>
                </a:r>
                <a:r>
                  <a:rPr lang="es-ES" dirty="0" smtClean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/>
                        </a:rPr>
                        <m:t>𝑷𝒑</m:t>
                      </m:r>
                      <m:r>
                        <a:rPr lang="es-ES" b="1" i="1" smtClean="0">
                          <a:latin typeface="Cambria Math"/>
                        </a:rPr>
                        <m:t>=</m:t>
                      </m:r>
                      <m:r>
                        <a:rPr lang="es-ES" b="1" i="1" smtClean="0">
                          <a:latin typeface="Cambria Math"/>
                        </a:rPr>
                        <m:t>𝑰𝒎𝒂𝒙</m:t>
                      </m:r>
                      <m:r>
                        <a:rPr lang="es-ES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s-ES" b="1" i="1" smtClean="0">
                          <a:latin typeface="Cambria Math"/>
                          <a:ea typeface="Cambria Math"/>
                        </a:rPr>
                        <m:t>𝑽𝒎𝒂𝒙</m:t>
                      </m:r>
                    </m:oMath>
                  </m:oMathPara>
                </a14:m>
                <a:endParaRPr lang="es-ES" b="1" i="1" dirty="0" smtClean="0"/>
              </a:p>
              <a:p>
                <a:endParaRPr lang="es-ES" b="1" i="1" dirty="0"/>
              </a:p>
              <a:p>
                <a:r>
                  <a:rPr lang="es-ES" dirty="0" smtClean="0"/>
                  <a:t>Debemos de ter </a:t>
                </a:r>
                <a:r>
                  <a:rPr lang="es-ES" dirty="0" err="1" smtClean="0"/>
                  <a:t>enconta</a:t>
                </a:r>
                <a:r>
                  <a:rPr lang="es-ES" dirty="0" smtClean="0"/>
                  <a:t> que a </a:t>
                </a:r>
                <a:r>
                  <a:rPr lang="es-ES" dirty="0" err="1" smtClean="0"/>
                  <a:t>tension</a:t>
                </a:r>
                <a:r>
                  <a:rPr lang="es-ES" dirty="0" smtClean="0"/>
                  <a:t> en </a:t>
                </a:r>
                <a:r>
                  <a:rPr lang="es-ES" dirty="0" err="1" smtClean="0"/>
                  <a:t>bornas</a:t>
                </a:r>
                <a:r>
                  <a:rPr lang="es-ES" dirty="0" smtClean="0"/>
                  <a:t> varia coa temperatura pero a </a:t>
                </a:r>
                <a:r>
                  <a:rPr lang="es-ES" dirty="0" err="1" smtClean="0"/>
                  <a:t>unha</a:t>
                </a:r>
                <a:r>
                  <a:rPr lang="es-ES" dirty="0" smtClean="0"/>
                  <a:t> determinada temperatura esta tensión e constante.</a:t>
                </a:r>
              </a:p>
              <a:p>
                <a:endParaRPr lang="es-ES" dirty="0"/>
              </a:p>
              <a:p>
                <a:r>
                  <a:rPr lang="es-ES" dirty="0" smtClean="0"/>
                  <a:t>Debemos ter en </a:t>
                </a:r>
                <a:r>
                  <a:rPr lang="es-ES" dirty="0" err="1" smtClean="0"/>
                  <a:t>conta</a:t>
                </a:r>
                <a:r>
                  <a:rPr lang="es-ES" dirty="0" smtClean="0"/>
                  <a:t> que a I suministrada </a:t>
                </a:r>
                <a:r>
                  <a:rPr lang="es-ES" dirty="0" err="1" smtClean="0"/>
                  <a:t>pola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celula</a:t>
                </a:r>
                <a:r>
                  <a:rPr lang="es-ES" dirty="0" smtClean="0"/>
                  <a:t> e proporcional a </a:t>
                </a:r>
                <a:r>
                  <a:rPr lang="es-ES" dirty="0" err="1" smtClean="0"/>
                  <a:t>intensidade</a:t>
                </a:r>
                <a:r>
                  <a:rPr lang="es-ES" dirty="0" smtClean="0"/>
                  <a:t> da </a:t>
                </a:r>
                <a:r>
                  <a:rPr lang="es-ES" dirty="0" err="1" smtClean="0"/>
                  <a:t>radiacion</a:t>
                </a:r>
                <a:r>
                  <a:rPr lang="es-ES" dirty="0" smtClean="0"/>
                  <a:t> e a superficie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348880"/>
                <a:ext cx="7776864" cy="369331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06" t="-82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88399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1259632" y="2204864"/>
            <a:ext cx="7056784" cy="3679887"/>
            <a:chOff x="1403648" y="2420887"/>
            <a:chExt cx="7056784" cy="3679887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420887"/>
              <a:ext cx="5904656" cy="367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5 Conector recto de flecha"/>
            <p:cNvCxnSpPr/>
            <p:nvPr/>
          </p:nvCxnSpPr>
          <p:spPr>
            <a:xfrm flipH="1">
              <a:off x="5220072" y="3212976"/>
              <a:ext cx="1008112" cy="1296144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6300192" y="2564904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gl-ES" dirty="0" smtClean="0"/>
                <a:t>Rendemento Óptimo</a:t>
              </a:r>
              <a:endParaRPr lang="gl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14062413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</a:t>
            </a:r>
            <a:endParaRPr lang="es-ES" sz="2200" b="1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>
            <a:fillRect/>
          </a:stretch>
        </p:blipFill>
        <p:spPr>
          <a:xfrm>
            <a:off x="539552" y="1890949"/>
            <a:ext cx="8136904" cy="441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251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CONEXIONADO</a:t>
            </a:r>
            <a:endParaRPr lang="es-ES" sz="22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543675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619672" y="541173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err="1" smtClean="0"/>
              <a:t>Conexionado</a:t>
            </a:r>
            <a:r>
              <a:rPr lang="gl-ES" dirty="0" smtClean="0"/>
              <a:t> dos módulos para configurar un sistema xerador fotovoltaico.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70961521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CONEXIONADO</a:t>
            </a:r>
            <a:endParaRPr lang="es-ES" sz="22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40" y="2204864"/>
            <a:ext cx="833869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59986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CURVA DO PANEL</a:t>
            </a:r>
            <a:endParaRPr lang="es-ES" sz="2200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7488832" cy="303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43608" y="508518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Observase que a potencia de saída diminúe ó aumentar a temperatura.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Cando se supera unha temperatura determinada, cae de golpe a tensión e con ela a Potencia de saída.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7156552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CURVA DO PANEL</a:t>
            </a:r>
            <a:endParaRPr lang="gl-ES" sz="2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763688" y="5085184"/>
            <a:ext cx="5760640" cy="112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gl-ES" dirty="0" smtClean="0"/>
              <a:t>Móstranse as curvas V/I e P/V no mesmo gráfico.</a:t>
            </a:r>
          </a:p>
          <a:p>
            <a:pPr>
              <a:lnSpc>
                <a:spcPts val="1600"/>
              </a:lnSpc>
            </a:pPr>
            <a:endParaRPr lang="gl-ES" dirty="0" smtClean="0"/>
          </a:p>
          <a:p>
            <a:pPr>
              <a:lnSpc>
                <a:spcPts val="1600"/>
              </a:lnSpc>
            </a:pPr>
            <a:r>
              <a:rPr lang="gl-ES" dirty="0" smtClean="0"/>
              <a:t>A Potencia e o area definida polo punto de traballo.</a:t>
            </a:r>
          </a:p>
          <a:p>
            <a:pPr>
              <a:lnSpc>
                <a:spcPts val="1600"/>
              </a:lnSpc>
            </a:pPr>
            <a:endParaRPr lang="gl-ES" dirty="0" smtClean="0"/>
          </a:p>
          <a:p>
            <a:pPr>
              <a:lnSpc>
                <a:spcPts val="1600"/>
              </a:lnSpc>
            </a:pPr>
            <a:r>
              <a:rPr lang="gl-ES" dirty="0" smtClean="0"/>
              <a:t>A </a:t>
            </a:r>
            <a:r>
              <a:rPr lang="gl-ES" dirty="0" err="1" smtClean="0"/>
              <a:t>Ppico</a:t>
            </a:r>
            <a:r>
              <a:rPr lang="gl-ES" dirty="0" smtClean="0"/>
              <a:t> ou </a:t>
            </a:r>
            <a:r>
              <a:rPr lang="gl-ES" dirty="0" err="1" smtClean="0"/>
              <a:t>Pmax</a:t>
            </a:r>
            <a:r>
              <a:rPr lang="gl-ES" dirty="0" smtClean="0"/>
              <a:t> ven definida pola área máxima.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60848"/>
            <a:ext cx="3312368" cy="2545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1832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2200" b="1" dirty="0" smtClean="0"/>
              <a:t>O PANEL SOLAR.</a:t>
            </a:r>
            <a:endParaRPr lang="es-ES" sz="2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11560" y="220486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 solo recibe unha radiación composta por:</a:t>
            </a:r>
          </a:p>
          <a:p>
            <a:pPr algn="just">
              <a:buFontTx/>
              <a:buChar char="-"/>
            </a:pPr>
            <a:r>
              <a:rPr lang="gl-ES" dirty="0" smtClean="0"/>
              <a:t> unha parte pola radiación directa do sol, </a:t>
            </a:r>
          </a:p>
          <a:p>
            <a:pPr algn="just">
              <a:buFontTx/>
              <a:buChar char="-"/>
            </a:pPr>
            <a:r>
              <a:rPr lang="gl-ES" dirty="0" smtClean="0"/>
              <a:t> outra parte é a radiación  difusa na atmosfera </a:t>
            </a:r>
          </a:p>
          <a:p>
            <a:pPr algn="just">
              <a:buFontTx/>
              <a:buChar char="-"/>
            </a:pPr>
            <a:r>
              <a:rPr lang="gl-ES" dirty="0" smtClean="0"/>
              <a:t> é por ultimo, a radiación reflectida pola atmosfera.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A suma destas radiacións en 1m</a:t>
            </a:r>
            <a:r>
              <a:rPr lang="gl-ES" baseline="30000" dirty="0" smtClean="0"/>
              <a:t>2</a:t>
            </a:r>
            <a:r>
              <a:rPr lang="gl-ES" dirty="0" smtClean="0"/>
              <a:t> recibe o nome de </a:t>
            </a:r>
            <a:r>
              <a:rPr lang="gl-ES" b="1" dirty="0" err="1" smtClean="0"/>
              <a:t>irradiancia</a:t>
            </a:r>
            <a:r>
              <a:rPr lang="gl-ES" b="1" dirty="0" smtClean="0"/>
              <a:t>.</a:t>
            </a:r>
            <a:endParaRPr lang="gl-ES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6079716" cy="169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11462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AS BATERÍAS</a:t>
            </a:r>
            <a:endParaRPr lang="gl-ES" sz="2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043608" y="227687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AS BATERIAS CHUMBO - ÁCIDO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As baterías chumbo - ácido adáptanse a calquera réxime de carga e o seu prezo non é moi elevado, podemos dividilas en 3 grupos:</a:t>
            </a:r>
          </a:p>
          <a:p>
            <a:pPr algn="just"/>
            <a:endParaRPr lang="gl-ES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gl-ES" dirty="0" smtClean="0"/>
              <a:t>Chumbo puro.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gl-ES" dirty="0" smtClean="0"/>
              <a:t>Chumbo antimonio.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gl-ES" dirty="0" smtClean="0"/>
              <a:t>Chumbo calcio.</a:t>
            </a:r>
          </a:p>
        </p:txBody>
      </p:sp>
    </p:spTree>
    <p:extLst>
      <p:ext uri="{BB962C8B-B14F-4D97-AF65-F5344CB8AC3E}">
        <p14:creationId xmlns:p14="http://schemas.microsoft.com/office/powerpoint/2010/main" val="413307048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AS BATERÍAS</a:t>
            </a:r>
            <a:endParaRPr lang="gl-ES" sz="22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2276872"/>
            <a:ext cx="7632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gl-ES" sz="2000" dirty="0" smtClean="0"/>
              <a:t>AS BATERIAS CHUMBO PURO:</a:t>
            </a:r>
          </a:p>
          <a:p>
            <a:endParaRPr lang="gl-ES" sz="2000" dirty="0" smtClean="0"/>
          </a:p>
          <a:p>
            <a:r>
              <a:rPr lang="gl-ES" sz="2000" b="1" dirty="0" smtClean="0">
                <a:solidFill>
                  <a:srgbClr val="00B050"/>
                </a:solidFill>
              </a:rPr>
              <a:t>VANTAXES: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Nivel de </a:t>
            </a:r>
            <a:r>
              <a:rPr lang="gl-ES" sz="2000" dirty="0" err="1" smtClean="0">
                <a:solidFill>
                  <a:srgbClr val="00B050"/>
                </a:solidFill>
              </a:rPr>
              <a:t>autodescarga</a:t>
            </a:r>
            <a:r>
              <a:rPr lang="gl-ES" sz="2000" dirty="0" smtClean="0">
                <a:solidFill>
                  <a:srgbClr val="00B050"/>
                </a:solidFill>
              </a:rPr>
              <a:t> do 1 - 3% mensual.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Vida útil moi longa, da orde de 20 anos.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A súa eficiencia de carga pode chegar  ó 98%.</a:t>
            </a:r>
          </a:p>
          <a:p>
            <a:endParaRPr lang="gl-ES" sz="2000" dirty="0" smtClean="0"/>
          </a:p>
          <a:p>
            <a:pPr marL="342900" indent="-342900"/>
            <a:r>
              <a:rPr lang="gl-ES" sz="2000" b="1" dirty="0" smtClean="0">
                <a:solidFill>
                  <a:srgbClr val="FF0000"/>
                </a:solidFill>
              </a:rPr>
              <a:t>DESVANTAXES: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FF0000"/>
                </a:solidFill>
              </a:rPr>
              <a:t>Prezo moi elevado.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FF0000"/>
                </a:solidFill>
              </a:rPr>
              <a:t>Mala adaptación os ciclos de servizo.</a:t>
            </a:r>
            <a:endParaRPr lang="gl-E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886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AS BATERÍAS</a:t>
            </a:r>
            <a:endParaRPr lang="gl-ES" sz="2200" b="1" dirty="0">
              <a:solidFill>
                <a:prstClr val="black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27584" y="2276872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gl-ES" sz="2000" dirty="0" smtClean="0"/>
              <a:t>AS BATERIAS CHUMBO-ANTIMONIO:</a:t>
            </a:r>
          </a:p>
          <a:p>
            <a:endParaRPr lang="gl-ES" sz="2000" b="1" dirty="0" smtClean="0">
              <a:solidFill>
                <a:srgbClr val="00B050"/>
              </a:solidFill>
            </a:endParaRPr>
          </a:p>
          <a:p>
            <a:r>
              <a:rPr lang="gl-ES" sz="2000" b="1" dirty="0" smtClean="0">
                <a:solidFill>
                  <a:srgbClr val="00B050"/>
                </a:solidFill>
              </a:rPr>
              <a:t>VANTAXES: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O seu prezo é dos mais competitivos.</a:t>
            </a:r>
          </a:p>
          <a:p>
            <a:endParaRPr lang="gl-ES" sz="2000" b="1" dirty="0" smtClean="0">
              <a:solidFill>
                <a:srgbClr val="FF0000"/>
              </a:solidFill>
            </a:endParaRPr>
          </a:p>
          <a:p>
            <a:r>
              <a:rPr lang="gl-ES" sz="2000" b="1" dirty="0" smtClean="0">
                <a:solidFill>
                  <a:srgbClr val="FF0000"/>
                </a:solidFill>
              </a:rPr>
              <a:t>DESVANTAXES: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FF0000"/>
                </a:solidFill>
              </a:rPr>
              <a:t>Nivel de </a:t>
            </a:r>
            <a:r>
              <a:rPr lang="gl-ES" sz="2000" dirty="0" err="1" smtClean="0">
                <a:solidFill>
                  <a:srgbClr val="FF0000"/>
                </a:solidFill>
              </a:rPr>
              <a:t>autodescarga</a:t>
            </a:r>
            <a:r>
              <a:rPr lang="gl-ES" sz="2000" dirty="0" smtClean="0">
                <a:solidFill>
                  <a:srgbClr val="FF0000"/>
                </a:solidFill>
              </a:rPr>
              <a:t> moi elevado (10-15%).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FF0000"/>
                </a:solidFill>
              </a:rPr>
              <a:t>Vida útil moi curta</a:t>
            </a:r>
            <a:endParaRPr lang="gl-E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0138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AS BATERÍAS</a:t>
            </a:r>
            <a:endParaRPr lang="gl-ES" sz="2200" b="1" dirty="0">
              <a:solidFill>
                <a:prstClr val="black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27584" y="2276872"/>
            <a:ext cx="763284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gl-ES" sz="2000" dirty="0" smtClean="0"/>
              <a:t>AS BATERIAS CHUMBO-CALCIO:</a:t>
            </a:r>
          </a:p>
          <a:p>
            <a:endParaRPr lang="gl-ES" sz="2000" b="1" dirty="0" smtClean="0">
              <a:solidFill>
                <a:srgbClr val="00B050"/>
              </a:solidFill>
            </a:endParaRPr>
          </a:p>
          <a:p>
            <a:r>
              <a:rPr lang="gl-ES" sz="2000" b="1" dirty="0" smtClean="0">
                <a:solidFill>
                  <a:srgbClr val="00B050"/>
                </a:solidFill>
              </a:rPr>
              <a:t>VANTAXES: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Nivel de </a:t>
            </a:r>
            <a:r>
              <a:rPr lang="gl-ES" sz="2000" dirty="0" err="1" smtClean="0">
                <a:solidFill>
                  <a:srgbClr val="00B050"/>
                </a:solidFill>
              </a:rPr>
              <a:t>autodescarga</a:t>
            </a:r>
            <a:r>
              <a:rPr lang="gl-ES" sz="2000" dirty="0" smtClean="0">
                <a:solidFill>
                  <a:srgbClr val="00B050"/>
                </a:solidFill>
              </a:rPr>
              <a:t> moi baixo(1% mensual)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A súa vida útil é de aproximadamente 10 anos.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gl-ES" sz="2000" dirty="0" smtClean="0">
                <a:solidFill>
                  <a:srgbClr val="00B050"/>
                </a:solidFill>
              </a:rPr>
              <a:t>Consumo de </a:t>
            </a:r>
            <a:r>
              <a:rPr lang="gl-ES" sz="2000" dirty="0" err="1" smtClean="0">
                <a:solidFill>
                  <a:srgbClr val="00B050"/>
                </a:solidFill>
              </a:rPr>
              <a:t>electrolito</a:t>
            </a:r>
            <a:r>
              <a:rPr lang="gl-ES" sz="2000" dirty="0" smtClean="0">
                <a:solidFill>
                  <a:srgbClr val="00B050"/>
                </a:solidFill>
              </a:rPr>
              <a:t> moi reducido polo que son baterías herméticas e libres de mantemento.</a:t>
            </a:r>
          </a:p>
          <a:p>
            <a:endParaRPr lang="gl-ES" sz="2000" dirty="0" smtClean="0"/>
          </a:p>
          <a:p>
            <a:endParaRPr lang="gl-ES" sz="2000" dirty="0" smtClean="0"/>
          </a:p>
          <a:p>
            <a:pPr algn="ctr"/>
            <a:r>
              <a:rPr lang="gl-ES" sz="2000" b="1" dirty="0" smtClean="0"/>
              <a:t>Son as mais apropiadas para as instalacións solares</a:t>
            </a:r>
            <a:r>
              <a:rPr lang="gl-ES" sz="2000" dirty="0" smtClean="0"/>
              <a:t>.</a:t>
            </a:r>
          </a:p>
          <a:p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32103612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AS BATERÍAS</a:t>
            </a:r>
            <a:endParaRPr lang="gl-ES" sz="2200" b="1" dirty="0">
              <a:solidFill>
                <a:prstClr val="black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206084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A PROFUNDIDADE DE DESCARGA:</a:t>
            </a:r>
          </a:p>
          <a:p>
            <a:pPr algn="just"/>
            <a:r>
              <a:rPr lang="gl-ES" dirty="0" smtClean="0"/>
              <a:t>Denominase así o valor en % que se saca do acumulador nunha descarga, por exemplo:</a:t>
            </a:r>
          </a:p>
          <a:p>
            <a:pPr algn="just"/>
            <a:r>
              <a:rPr lang="gl-ES" dirty="0" smtClean="0"/>
              <a:t>Unha batería de 200AH se lle sacamos 80AH, obtemos como resultado unha profundidade de descarga do 40% sobre do total.</a:t>
            </a:r>
          </a:p>
          <a:p>
            <a:pPr algn="just"/>
            <a:endParaRPr lang="gl-ES" dirty="0" smtClean="0"/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Este concepto danos dous grupos de baterías: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- As de </a:t>
            </a:r>
            <a:r>
              <a:rPr lang="gl-ES" b="1" dirty="0" smtClean="0"/>
              <a:t>descarga superficial </a:t>
            </a:r>
            <a:r>
              <a:rPr lang="gl-ES" dirty="0" smtClean="0"/>
              <a:t>son as que a súa descarga rutineira se atopa entre un 15% e un 10%, podendo chegar esporadicamente a un 40-50%.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- As de </a:t>
            </a:r>
            <a:r>
              <a:rPr lang="gl-ES" b="1" dirty="0" smtClean="0"/>
              <a:t>descarga profunda </a:t>
            </a:r>
            <a:r>
              <a:rPr lang="gl-ES" dirty="0" smtClean="0"/>
              <a:t>son as que a súa descarga rutineira se atopa entre un 25% e un 20%, podendo chegar esporadicamente a un 80% da súa capacidade sen sufrir danos.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944240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O REGULADOR DE CARGA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83568" y="227687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Os módulos fotovoltaicos teñen unha tensión en bornes superior á tensión utilizada nos acumuladores, por dúas causas fundamentais:</a:t>
            </a:r>
            <a:endParaRPr lang="gl-E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56992"/>
            <a:ext cx="3649520" cy="230376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427984" y="3284984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gl-ES" dirty="0" smtClean="0"/>
              <a:t>A tensión en bornes do panel debe ser mais elevada, para compensar a diminución de esta cando aumenta a temperatura.</a:t>
            </a:r>
          </a:p>
          <a:p>
            <a:pPr marL="342900" indent="-342900" algn="just">
              <a:buFont typeface="+mj-lt"/>
              <a:buAutoNum type="arabicPeriod"/>
            </a:pPr>
            <a:endParaRPr lang="gl-ES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gl-ES" dirty="0" smtClean="0"/>
              <a:t>O panel debe subministrar unha tensión sempre superior á da  batería para que a carga se realice con éxito. Unha batería de 12V, necesita unha tensión mínima de 14V.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8636727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O REGULADOR DE CARGA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83568" y="2492896"/>
            <a:ext cx="792088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 regulador controla constantemente a tensión das baterías, cando esta tensión alcanza o valor para o que a batería se considera cargada (14,1 V por exemplo), o regulador de carga interrompe o proceso de carga.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Cando o consumo fai que as baterías comecen a descargarse, e polo tanto baixa a súa tensión, o regulador de carga volve conectar o sistema de cargador e empeza o ciclo novamente.</a:t>
            </a:r>
          </a:p>
          <a:p>
            <a:pPr algn="just"/>
            <a:endParaRPr lang="gl-ES" dirty="0" smtClean="0"/>
          </a:p>
          <a:p>
            <a:pPr algn="just"/>
            <a:r>
              <a:rPr lang="gl-ES" sz="2000" b="1" dirty="0" smtClean="0"/>
              <a:t>O regulador cumpre a función de evitar a sobrecarga das baterías, limitando a tensión a uns valores adecuados.</a:t>
            </a:r>
            <a:endParaRPr lang="gl-ES" sz="2000" b="1" dirty="0"/>
          </a:p>
        </p:txBody>
      </p:sp>
    </p:spTree>
    <p:extLst>
      <p:ext uri="{BB962C8B-B14F-4D97-AF65-F5344CB8AC3E}">
        <p14:creationId xmlns:p14="http://schemas.microsoft.com/office/powerpoint/2010/main" val="139835872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O INVERSOR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47900"/>
            <a:ext cx="40576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860032" y="2247900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 Inversor ou convertedor, cumpre a función de transformar a enerxía eléctrica (corrente continua) producida polos paneis, en corrente alterna das mesmas características que a da rede 230Vac e 50Hz.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A potencia do inversor será como mínimo do 80% da potencia do xerador fotovoltaico.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5508866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COMPONENTES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O INVERSOR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43608" y="2348880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2000" dirty="0" smtClean="0"/>
              <a:t>As características básicas do inversor serán:</a:t>
            </a:r>
          </a:p>
          <a:p>
            <a:pPr algn="just"/>
            <a:endParaRPr lang="gl-ES" sz="2000" dirty="0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gl-ES" sz="2000" dirty="0" smtClean="0"/>
              <a:t>Funcionará como fonte de corrente.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gl-ES" sz="2000" dirty="0" smtClean="0"/>
              <a:t>Será </a:t>
            </a:r>
            <a:r>
              <a:rPr lang="gl-ES" sz="2000" dirty="0" err="1" smtClean="0"/>
              <a:t>autoconmutado</a:t>
            </a:r>
            <a:r>
              <a:rPr lang="gl-ES" sz="2000" dirty="0" smtClean="0"/>
              <a:t>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gl-ES" sz="2000" dirty="0" smtClean="0"/>
              <a:t>Realizará un seguimento automático do punto de máxima potencia do xerador.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gl-ES" sz="2000" dirty="0" smtClean="0"/>
              <a:t>Non funcionará en illa ou en modo illado.</a:t>
            </a:r>
            <a:endParaRPr lang="gl-ES" sz="2000" dirty="0"/>
          </a:p>
        </p:txBody>
      </p:sp>
    </p:spTree>
    <p:extLst>
      <p:ext uri="{BB962C8B-B14F-4D97-AF65-F5344CB8AC3E}">
        <p14:creationId xmlns:p14="http://schemas.microsoft.com/office/powerpoint/2010/main" val="25837206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INSTALACIÓN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2132856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b="1" u="sng" dirty="0" smtClean="0"/>
              <a:t>Exercicio:</a:t>
            </a:r>
          </a:p>
          <a:p>
            <a:pPr algn="just"/>
            <a:r>
              <a:rPr lang="gl-ES" dirty="0" smtClean="0"/>
              <a:t>Temos un pozo do que desexamos sacar 10.000 litros día de auga para regar, atopándose o auga a unha profundidade de 25 m ¿qué bomba necesitaremos?</a:t>
            </a:r>
          </a:p>
          <a:p>
            <a:endParaRPr lang="gl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gl-ES" dirty="0" smtClean="0"/>
              <a:t>1. Para seleccionar a bomba:</a:t>
            </a:r>
          </a:p>
          <a:p>
            <a:endParaRPr lang="es-E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5" t="10761" b="16599"/>
          <a:stretch>
            <a:fillRect/>
          </a:stretch>
        </p:blipFill>
        <p:spPr bwMode="auto">
          <a:xfrm>
            <a:off x="2555776" y="3573016"/>
            <a:ext cx="6192688" cy="288032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741415" y="4479434"/>
            <a:ext cx="5719017" cy="33737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360962" y="3977752"/>
            <a:ext cx="371278" cy="2386119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26"/>
          <a:stretch>
            <a:fillRect/>
          </a:stretch>
        </p:blipFill>
        <p:spPr bwMode="auto">
          <a:xfrm>
            <a:off x="899592" y="3573016"/>
            <a:ext cx="144016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11183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 ORIENTACIÓN.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33056"/>
            <a:ext cx="6120680" cy="2323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99592" y="2276872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A radiación solar captada depende do clima, do lugar, e da estación do ano, así como da orientación e da inclinación.</a:t>
            </a:r>
          </a:p>
          <a:p>
            <a:pPr algn="just"/>
            <a:endParaRPr lang="gl-ES" dirty="0" smtClean="0"/>
          </a:p>
          <a:p>
            <a:pPr algn="just"/>
            <a:r>
              <a:rPr lang="gl-ES" dirty="0" smtClean="0"/>
              <a:t>A potencia máxima é captada cando os raios do sol están perpendiculares.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5439507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4 CuadroTexto"/>
              <p:cNvSpPr txBox="1"/>
              <p:nvPr/>
            </p:nvSpPr>
            <p:spPr>
              <a:xfrm>
                <a:off x="611560" y="2348880"/>
                <a:ext cx="8208912" cy="3711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Seleccionaremos a bomba:</a:t>
                </a:r>
              </a:p>
              <a:p>
                <a:endParaRPr lang="es-ES" dirty="0" smtClean="0"/>
              </a:p>
              <a:p>
                <a:r>
                  <a:rPr lang="es-ES" dirty="0" smtClean="0"/>
                  <a:t>Q </a:t>
                </a:r>
                <a:r>
                  <a:rPr lang="es-ES" baseline="-25000" dirty="0" smtClean="0"/>
                  <a:t>Bomba</a:t>
                </a:r>
                <a:r>
                  <a:rPr lang="es-ES" dirty="0" smtClean="0"/>
                  <a:t>= </a:t>
                </a:r>
                <a:r>
                  <a:rPr lang="es-ES" dirty="0" smtClean="0"/>
                  <a:t>2.4</a:t>
                </a:r>
                <a:r>
                  <a:rPr lang="es-ES" dirty="0" smtClean="0"/>
                  <a:t>00 </a:t>
                </a:r>
                <a:r>
                  <a:rPr lang="es-ES" dirty="0" smtClean="0"/>
                  <a:t>l/h</a:t>
                </a:r>
              </a:p>
              <a:p>
                <a:r>
                  <a:rPr lang="es-ES" dirty="0" smtClean="0"/>
                  <a:t>P= </a:t>
                </a:r>
                <a:r>
                  <a:rPr lang="es-ES" dirty="0" smtClean="0"/>
                  <a:t>1cv </a:t>
                </a:r>
                <a:r>
                  <a:rPr lang="es-ES" dirty="0" smtClean="0"/>
                  <a:t>= </a:t>
                </a:r>
                <a:r>
                  <a:rPr lang="es-ES" dirty="0" smtClean="0"/>
                  <a:t>745</a:t>
                </a:r>
                <a:r>
                  <a:rPr lang="es-ES" dirty="0" smtClean="0"/>
                  <a:t>W</a:t>
                </a:r>
                <a:endParaRPr lang="es-ES" dirty="0" smtClean="0"/>
              </a:p>
              <a:p>
                <a:r>
                  <a:rPr lang="es-ES" dirty="0" smtClean="0"/>
                  <a:t>V= 230Vac</a:t>
                </a:r>
              </a:p>
              <a:p>
                <a:endParaRPr lang="es-ES" dirty="0" smtClean="0"/>
              </a:p>
              <a:p>
                <a:r>
                  <a:rPr lang="es-ES" u="sng" dirty="0" smtClean="0"/>
                  <a:t>Calcularemos las horas de funcionamiento:</a:t>
                </a:r>
              </a:p>
              <a:p>
                <a:endParaRPr lang="es-ES" u="sng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𝐻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10.000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𝑙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2.400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4,16</m:t>
                      </m:r>
                      <m:r>
                        <a:rPr lang="es-ES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s-ES" dirty="0" smtClean="0"/>
              </a:p>
              <a:p>
                <a:endParaRPr lang="es-ES" dirty="0" smtClean="0"/>
              </a:p>
              <a:p>
                <a:r>
                  <a:rPr lang="es-ES" u="sng" dirty="0" smtClean="0"/>
                  <a:t>Calcularemos el consumo diario: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𝐶𝑜𝑛𝑠𝑢𝑚𝑜</m:t>
                      </m:r>
                      <m:r>
                        <a:rPr lang="es-ES" b="0" i="1" smtClean="0">
                          <a:latin typeface="Cambria Math"/>
                        </a:rPr>
                        <m:t>=745</m:t>
                      </m:r>
                      <m:r>
                        <a:rPr lang="es-ES" b="0" i="1" smtClean="0">
                          <a:latin typeface="Cambria Math"/>
                        </a:rPr>
                        <m:t>𝑊𝑥</m:t>
                      </m:r>
                      <m:r>
                        <a:rPr lang="es-ES" b="0" i="1" smtClean="0">
                          <a:latin typeface="Cambria Math"/>
                        </a:rPr>
                        <m:t>4,16</m:t>
                      </m:r>
                      <m:r>
                        <a:rPr lang="es-ES" b="0" i="1" smtClean="0">
                          <a:latin typeface="Cambria Math"/>
                        </a:rPr>
                        <m:t>h</m:t>
                      </m:r>
                      <m:r>
                        <a:rPr lang="es-ES" b="0" i="1" smtClean="0">
                          <a:latin typeface="Cambria Math"/>
                        </a:rPr>
                        <m:t>=3.</m:t>
                      </m:r>
                      <m:r>
                        <a:rPr lang="es-ES" b="0" i="1" smtClean="0">
                          <a:latin typeface="Cambria Math"/>
                        </a:rPr>
                        <m:t>104,16 </m:t>
                      </m:r>
                      <m:r>
                        <a:rPr lang="es-ES" b="0" i="1" smtClean="0">
                          <a:latin typeface="Cambria Math"/>
                        </a:rPr>
                        <m:t>𝑊h</m:t>
                      </m:r>
                      <m:r>
                        <a:rPr lang="es-ES" b="0" i="1" smtClean="0">
                          <a:latin typeface="Cambria Math"/>
                        </a:rPr>
                        <m:t>/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348880"/>
                <a:ext cx="8208912" cy="3711914"/>
              </a:xfrm>
              <a:prstGeom prst="rect">
                <a:avLst/>
              </a:prstGeom>
              <a:blipFill rotWithShape="1">
                <a:blip r:embed="rId2"/>
                <a:stretch>
                  <a:fillRect l="-594" t="-821" b="-49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58143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213285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u="sng" dirty="0" smtClean="0"/>
              <a:t>2. Para seleccionar o inversor: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74104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971600" y="5157192"/>
                <a:ext cx="7632848" cy="911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Como o fabricante nos indica que a </a:t>
                </a:r>
                <a:r>
                  <a:rPr lang="es-ES" dirty="0" err="1" smtClean="0"/>
                  <a:t>sua</a:t>
                </a:r>
                <a:r>
                  <a:rPr lang="es-ES" dirty="0" smtClean="0"/>
                  <a:t> máxima eficiencia e do 94,5%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𝑠𝑎𝑖𝑑𝑎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𝑖𝑛𝑣𝑒𝑟𝑠𝑜𝑟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𝑒𝑛𝑡𝑟𝑎𝑑𝑎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𝑖𝑛𝑣𝑒𝑟𝑠𝑜𝑟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157192"/>
                <a:ext cx="7632848" cy="91178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39" t="-3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7 Conector recto"/>
          <p:cNvCxnSpPr/>
          <p:nvPr/>
        </p:nvCxnSpPr>
        <p:spPr>
          <a:xfrm>
            <a:off x="971600" y="4797152"/>
            <a:ext cx="741682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9084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4 CuadroTexto"/>
              <p:cNvSpPr txBox="1"/>
              <p:nvPr/>
            </p:nvSpPr>
            <p:spPr>
              <a:xfrm>
                <a:off x="611560" y="2348880"/>
                <a:ext cx="8208912" cy="3685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Seleccionaremos o inversor:</a:t>
                </a:r>
              </a:p>
              <a:p>
                <a:endParaRPr lang="es-ES" u="sng" dirty="0" smtClean="0"/>
              </a:p>
              <a:p>
                <a:r>
                  <a:rPr lang="es-ES" dirty="0"/>
                  <a:t>Como o fabricante nos indica que a </a:t>
                </a:r>
                <a:r>
                  <a:rPr lang="es-ES" dirty="0" err="1"/>
                  <a:t>sua</a:t>
                </a:r>
                <a:r>
                  <a:rPr lang="es-ES" dirty="0"/>
                  <a:t> máxima eficiencia e do 94,5</a:t>
                </a:r>
                <a:r>
                  <a:rPr lang="es-ES" dirty="0" smtClean="0"/>
                  <a:t>%</a:t>
                </a:r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η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𝑑𝑒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𝑠𝑎𝑖𝑑𝑎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𝑑𝑜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𝑖𝑛𝑣𝑒𝑟𝑠𝑜𝑟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𝑑𝑒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𝑒𝑛𝑡𝑟𝑎𝑑𝑎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𝑑𝑜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𝑖𝑛𝑣𝑒𝑟𝑠𝑜𝑟</m:t>
                          </m:r>
                        </m:den>
                      </m:f>
                    </m:oMath>
                  </m:oMathPara>
                </a14:m>
                <a:endParaRPr lang="es-ES" u="sng" dirty="0" smtClean="0"/>
              </a:p>
              <a:p>
                <a:endParaRPr lang="es-ES" u="sng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Potencia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de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entrada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do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inversor</m:t>
                      </m:r>
                      <m:r>
                        <a:rPr lang="es-ES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Potencia</m:t>
                          </m:r>
                          <m:r>
                            <a:rPr lang="es-E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de</m:t>
                          </m:r>
                          <m:r>
                            <a:rPr lang="es-E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saida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η</m:t>
                          </m:r>
                        </m:den>
                      </m:f>
                    </m:oMath>
                  </m:oMathPara>
                </a14:m>
                <a:endParaRPr lang="es-ES" b="0" dirty="0" smtClean="0"/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i="1" smtClean="0">
                          <a:latin typeface="Cambria Math"/>
                        </a:rPr>
                        <m:t>P</m:t>
                      </m:r>
                      <m:r>
                        <a:rPr lang="es-ES" b="0" i="1" smtClean="0">
                          <a:latin typeface="Cambria Math"/>
                        </a:rPr>
                        <m:t>𝑜𝑡𝑒𝑛𝑐𝑖𝑎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𝑛𝑒𝑐</m:t>
                      </m:r>
                      <m:r>
                        <a:rPr lang="es-ES" b="0" i="1" smtClean="0">
                          <a:latin typeface="Cambria Math"/>
                        </a:rPr>
                        <m:t>. </m:t>
                      </m:r>
                      <m:r>
                        <a:rPr lang="es-ES" b="0" i="1" smtClean="0">
                          <a:latin typeface="Cambria Math"/>
                        </a:rPr>
                        <m:t>𝑑𝑒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𝑒𝑛𝑡𝑟𝑎𝑑𝑎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𝑑𝑜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𝑖𝑛𝑣𝑒𝑟𝑠𝑜𝑟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3.104,16 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0,945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3.284,83</m:t>
                      </m:r>
                      <m:r>
                        <a:rPr lang="es-ES" b="0" i="1" smtClean="0">
                          <a:latin typeface="Cambria Math"/>
                        </a:rPr>
                        <m:t>𝑊h</m:t>
                      </m:r>
                      <m:r>
                        <a:rPr lang="es-ES" b="0" i="1" smtClean="0">
                          <a:latin typeface="Cambria Math"/>
                        </a:rPr>
                        <m:t>/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 smtClean="0"/>
              </a:p>
              <a:p>
                <a:endParaRPr lang="es-ES" dirty="0" smtClean="0"/>
              </a:p>
            </p:txBody>
          </p:sp>
        </mc:Choice>
        <mc:Fallback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348880"/>
                <a:ext cx="8208912" cy="3685240"/>
              </a:xfrm>
              <a:prstGeom prst="rect">
                <a:avLst/>
              </a:prstGeom>
              <a:blipFill rotWithShape="1">
                <a:blip r:embed="rId2"/>
                <a:stretch>
                  <a:fillRect l="-594" t="-82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68175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4 CuadroTexto"/>
              <p:cNvSpPr txBox="1"/>
              <p:nvPr/>
            </p:nvSpPr>
            <p:spPr>
              <a:xfrm>
                <a:off x="600100" y="2348880"/>
                <a:ext cx="8208912" cy="2557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Seleccionaremos o inversor:</a:t>
                </a:r>
              </a:p>
              <a:p>
                <a:endParaRPr lang="es-ES" u="sng" dirty="0" smtClean="0"/>
              </a:p>
              <a:p>
                <a:r>
                  <a:rPr lang="es-ES" dirty="0" smtClean="0"/>
                  <a:t>Por </a:t>
                </a:r>
                <a:r>
                  <a:rPr lang="es-ES" dirty="0" err="1" smtClean="0"/>
                  <a:t>razos</a:t>
                </a:r>
                <a:r>
                  <a:rPr lang="es-ES" dirty="0" smtClean="0"/>
                  <a:t> de </a:t>
                </a:r>
                <a:r>
                  <a:rPr lang="es-ES" dirty="0" err="1" smtClean="0"/>
                  <a:t>seguridade</a:t>
                </a:r>
                <a:r>
                  <a:rPr lang="es-ES" dirty="0" smtClean="0"/>
                  <a:t> sobredimensionamos un 10%</a:t>
                </a:r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𝐼</m:t>
                      </m:r>
                      <m:r>
                        <a:rPr lang="es-ES" b="0" i="1" baseline="-25000" smtClean="0">
                          <a:latin typeface="Cambria Math"/>
                        </a:rPr>
                        <m:t>𝐴𝐵𝑆</m:t>
                      </m:r>
                      <m:r>
                        <a:rPr lang="es-ES" b="0" i="1" baseline="-25000" smtClean="0">
                          <a:latin typeface="Cambria Math"/>
                        </a:rPr>
                        <m:t> </m:t>
                      </m:r>
                      <m:r>
                        <a:rPr lang="es-ES" b="0" i="1" baseline="-25000" smtClean="0">
                          <a:latin typeface="Cambria Math"/>
                        </a:rPr>
                        <m:t>𝐷𝐼𝐴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136,86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𝐴h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∗1,1=1</m:t>
                      </m:r>
                      <m:r>
                        <a:rPr lang="es-ES" b="0" i="1" smtClean="0">
                          <a:latin typeface="Cambria Math"/>
                        </a:rPr>
                        <m:t>50</m:t>
                      </m:r>
                      <m:r>
                        <a:rPr lang="es-ES" b="0" i="1" smtClean="0">
                          <a:latin typeface="Cambria Math"/>
                        </a:rPr>
                        <m:t>,</m:t>
                      </m:r>
                      <m:r>
                        <a:rPr lang="es-ES" b="0" i="1" smtClean="0">
                          <a:latin typeface="Cambria Math"/>
                        </a:rPr>
                        <m:t>55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𝐴h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den>
                      </m:f>
                    </m:oMath>
                  </m:oMathPara>
                </a14:m>
                <a:endParaRPr lang="es-ES" b="0" dirty="0" smtClean="0"/>
              </a:p>
              <a:p>
                <a:endParaRPr lang="es-ES" dirty="0"/>
              </a:p>
              <a:p>
                <a:endParaRPr lang="es-ES" dirty="0" smtClean="0"/>
              </a:p>
              <a:p>
                <a:endParaRPr lang="es-ES" dirty="0" smtClean="0"/>
              </a:p>
            </p:txBody>
          </p:sp>
        </mc:Choice>
        <mc:Fallback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00" y="2348880"/>
                <a:ext cx="8208912" cy="2557303"/>
              </a:xfrm>
              <a:prstGeom prst="rect">
                <a:avLst/>
              </a:prstGeom>
              <a:blipFill rotWithShape="1">
                <a:blip r:embed="rId2"/>
                <a:stretch>
                  <a:fillRect l="-594" t="-11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40826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55576" y="2132856"/>
            <a:ext cx="7907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Supoñemos a instalación en Ourense.</a:t>
            </a:r>
          </a:p>
          <a:p>
            <a:endParaRPr lang="gl-ES" dirty="0" smtClean="0"/>
          </a:p>
          <a:p>
            <a:r>
              <a:rPr lang="gl-ES" dirty="0" smtClean="0"/>
              <a:t>Supoñemos as perdas por sombras nulas.</a:t>
            </a:r>
          </a:p>
          <a:p>
            <a:endParaRPr lang="gl-ES" dirty="0" smtClean="0"/>
          </a:p>
          <a:p>
            <a:r>
              <a:rPr lang="gl-ES" b="0" dirty="0" smtClean="0"/>
              <a:t>Perdas por orientación:</a:t>
            </a:r>
            <a:endParaRPr lang="gl-ES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135007"/>
              </p:ext>
            </p:extLst>
          </p:nvPr>
        </p:nvGraphicFramePr>
        <p:xfrm>
          <a:off x="971601" y="3861048"/>
          <a:ext cx="2016224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79"/>
                <a:gridCol w="1296145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gl-ES" noProof="0" dirty="0" smtClean="0"/>
                        <a:t>PERDAS POR ORIENTACION E ELEVACION</a:t>
                      </a:r>
                      <a:endParaRPr lang="gl-ES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φ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42°N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0°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42°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2575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076056" y="58052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Perdas por orientación = 0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6525677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8833"/>
            <a:ext cx="4916218" cy="30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15982"/>
            <a:ext cx="3528392" cy="52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1656184" cy="76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11560" y="213285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O noso panel solar, de silicio </a:t>
            </a:r>
            <a:r>
              <a:rPr lang="gl-ES" dirty="0" err="1" smtClean="0"/>
              <a:t>monocristalino</a:t>
            </a:r>
            <a:r>
              <a:rPr lang="gl-ES" dirty="0" smtClean="0"/>
              <a:t>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908429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1115616" y="2831368"/>
                <a:ext cx="7560840" cy="26170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i="1" smtClean="0">
                        <a:latin typeface="Cambria Math"/>
                      </a:rPr>
                      <m:t>P</m:t>
                    </m:r>
                    <m:r>
                      <a:rPr lang="es-ES" i="1" smtClean="0">
                        <a:latin typeface="Cambria Math"/>
                      </a:rPr>
                      <m:t>𝑜𝑡𝑒𝑛𝑐𝑖𝑎</m:t>
                    </m:r>
                    <m:r>
                      <a:rPr lang="es-ES" i="1" smtClean="0">
                        <a:latin typeface="Cambria Math"/>
                      </a:rPr>
                      <m:t> </m:t>
                    </m:r>
                    <m:r>
                      <a:rPr lang="es-ES" b="0" i="1" smtClean="0">
                        <a:latin typeface="Cambria Math"/>
                      </a:rPr>
                      <m:t>𝑛𝑒𝑐𝑒𝑠𝑎𝑟𝑖𝑎</m:t>
                    </m:r>
                    <m:r>
                      <a:rPr lang="es-ES" b="0" i="1" smtClean="0">
                        <a:latin typeface="Cambria Math"/>
                      </a:rPr>
                      <m:t> </m:t>
                    </m:r>
                    <m:r>
                      <a:rPr lang="es-ES" i="1" smtClean="0">
                        <a:latin typeface="Cambria Math"/>
                      </a:rPr>
                      <m:t>𝑑𝑒</m:t>
                    </m:r>
                    <m:r>
                      <a:rPr lang="es-ES" i="1" smtClean="0">
                        <a:latin typeface="Cambria Math"/>
                      </a:rPr>
                      <m:t> </m:t>
                    </m:r>
                    <m:r>
                      <a:rPr lang="es-ES" i="1" smtClean="0">
                        <a:latin typeface="Cambria Math"/>
                      </a:rPr>
                      <m:t>𝑒𝑛𝑡𝑟𝑎𝑑𝑎</m:t>
                    </m:r>
                    <m:r>
                      <a:rPr lang="es-ES" i="1" smtClean="0">
                        <a:latin typeface="Cambria Math"/>
                      </a:rPr>
                      <m:t> </m:t>
                    </m:r>
                    <m:r>
                      <a:rPr lang="es-ES" i="1" smtClean="0">
                        <a:latin typeface="Cambria Math"/>
                      </a:rPr>
                      <m:t>𝑑𝑜</m:t>
                    </m:r>
                    <m:r>
                      <a:rPr lang="es-ES" i="1" smtClean="0">
                        <a:latin typeface="Cambria Math"/>
                      </a:rPr>
                      <m:t> </m:t>
                    </m:r>
                    <m:r>
                      <a:rPr lang="es-ES" i="1" smtClean="0">
                        <a:latin typeface="Cambria Math"/>
                      </a:rPr>
                      <m:t>𝑖𝑛𝑣𝑒𝑟𝑠𝑜𝑟</m:t>
                    </m:r>
                    <m:r>
                      <a:rPr lang="es-ES" i="1">
                        <a:latin typeface="Cambria Math"/>
                      </a:rPr>
                      <m:t>=</m:t>
                    </m:r>
                    <m:r>
                      <a:rPr lang="es-ES" i="1">
                        <a:latin typeface="Cambria Math"/>
                      </a:rPr>
                      <m:t>3.284,8</m:t>
                    </m:r>
                  </m:oMath>
                </a14:m>
                <a:r>
                  <a:rPr lang="es-ES" dirty="0" smtClean="0"/>
                  <a:t>3 Wh/</a:t>
                </a:r>
                <a:r>
                  <a:rPr lang="es-ES" dirty="0" err="1" smtClean="0"/>
                  <a:t>dia</a:t>
                </a:r>
                <a:endParaRPr lang="es-ES" dirty="0" smtClean="0"/>
              </a:p>
              <a:p>
                <a:r>
                  <a:rPr lang="es-ES" dirty="0" err="1" smtClean="0"/>
                  <a:t>H.S.P</a:t>
                </a:r>
                <a:r>
                  <a:rPr lang="es-ES" dirty="0" smtClean="0"/>
                  <a:t> </a:t>
                </a:r>
                <a:r>
                  <a:rPr lang="es-ES" dirty="0" smtClean="0"/>
                  <a:t>(mes </a:t>
                </a:r>
                <a:r>
                  <a:rPr lang="es-ES" dirty="0" err="1" smtClean="0"/>
                  <a:t>mais</a:t>
                </a:r>
                <a:r>
                  <a:rPr lang="es-ES" dirty="0" smtClean="0"/>
                  <a:t> desfavorable </a:t>
                </a:r>
                <a:r>
                  <a:rPr lang="es-ES" dirty="0" err="1" smtClean="0"/>
                  <a:t>decembro</a:t>
                </a:r>
                <a:r>
                  <a:rPr lang="es-ES" dirty="0" smtClean="0"/>
                  <a:t>)= 1,84hp</a:t>
                </a:r>
              </a:p>
              <a:p>
                <a:endParaRPr lang="es-ES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3.284,83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𝑊h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1,84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h𝑠𝑝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=1.785,23</m:t>
                      </m:r>
                      <m:r>
                        <a:rPr lang="es-ES" b="0" i="1" smtClean="0">
                          <a:latin typeface="Cambria Math"/>
                        </a:rPr>
                        <m:t>𝑊𝑝</m:t>
                      </m:r>
                      <m:r>
                        <a:rPr lang="es-ES" b="0" i="1" smtClean="0">
                          <a:latin typeface="Cambria Math"/>
                        </a:rPr>
                        <m:t>/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 smtClean="0"/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1.785,23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𝑊𝑝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240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𝑊𝑝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7,44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𝑝𝑎𝑛𝑒𝑖𝑠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𝑐𝑜𝑙𝑜𝑐𝑎𝑙𝑜𝑐𝑎𝑑𝑜𝑠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𝑒𝑛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𝑝𝑎𝑟𝑎𝑙𝑒𝑙𝑜</m:t>
                      </m:r>
                    </m:oMath>
                  </m:oMathPara>
                </a14:m>
                <a:endParaRPr lang="es-ES" dirty="0"/>
              </a:p>
              <a:p>
                <a:endParaRPr lang="es-ES" dirty="0"/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831368"/>
                <a:ext cx="7560840" cy="2617063"/>
              </a:xfrm>
              <a:prstGeom prst="rect">
                <a:avLst/>
              </a:prstGeom>
              <a:blipFill rotWithShape="1">
                <a:blip r:embed="rId2"/>
                <a:stretch>
                  <a:fillRect l="-645" t="-116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25714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CuadroTexto"/>
              <p:cNvSpPr txBox="1"/>
              <p:nvPr/>
            </p:nvSpPr>
            <p:spPr>
              <a:xfrm>
                <a:off x="899592" y="2420888"/>
                <a:ext cx="7416824" cy="3851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Capacidade das </a:t>
                </a:r>
                <a:r>
                  <a:rPr lang="es-ES" u="sng" dirty="0" err="1" smtClean="0"/>
                  <a:t>baterias</a:t>
                </a:r>
                <a:r>
                  <a:rPr lang="es-ES" u="sng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/>
                        </a:rPr>
                        <m:t>𝐼𝑛𝑒𝑐𝑒𝑠𝑖𝑡𝑎𝑠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i="1">
                          <a:latin typeface="Cambria Math"/>
                        </a:rPr>
                        <m:t>𝑔𝑒𝑛𝑒𝑟𝑎𝑟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i="1">
                          <a:latin typeface="Cambria Math"/>
                        </a:rPr>
                        <m:t>𝑎𝑙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i="1">
                          <a:latin typeface="Cambria Math"/>
                        </a:rPr>
                        <m:t>𝑑𝑖𝑎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3.284,83 </m:t>
                          </m:r>
                          <m:r>
                            <a:rPr lang="es-ES" i="1">
                              <a:latin typeface="Cambria Math"/>
                            </a:rPr>
                            <m:t>𝑊h</m:t>
                          </m:r>
                          <m:r>
                            <a:rPr lang="es-ES" i="1">
                              <a:latin typeface="Cambria Math"/>
                            </a:rPr>
                            <m:t>/</m:t>
                          </m:r>
                          <m:r>
                            <a:rPr lang="es-ES" i="1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24</m:t>
                          </m:r>
                          <m:r>
                            <a:rPr lang="es-ES" i="1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es-ES" i="1">
                          <a:latin typeface="Cambria Math"/>
                        </a:rPr>
                        <m:t>=136,86 </m:t>
                      </m:r>
                      <m:r>
                        <a:rPr lang="es-ES" i="1">
                          <a:latin typeface="Cambria Math"/>
                        </a:rPr>
                        <m:t>𝐴h</m:t>
                      </m:r>
                      <m:r>
                        <a:rPr lang="es-ES" i="1">
                          <a:latin typeface="Cambria Math"/>
                        </a:rPr>
                        <m:t>/</m:t>
                      </m:r>
                      <m:r>
                        <a:rPr lang="es-ES" i="1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/>
              </a:p>
              <a:p>
                <a:endParaRPr lang="es-ES" u="sng" dirty="0" smtClean="0"/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𝐶𝑎𝑝𝑎𝑐𝑖𝑑𝑎𝑑𝑒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𝑏𝑎𝑡𝑒𝑟𝑖𝑎𝑠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𝐶𝑜𝑛𝑠𝑢𝑚𝑜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𝑑𝑖𝑎𝑟𝑖𝑜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º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𝑎𝑢𝑡𝑜𝑛𝑜𝑚𝑖𝑎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𝑝𝑟𝑜𝑓𝑢𝑛𝑑𝑖𝑑𝑎𝑑𝑒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𝑑𝑒𝑠𝑐𝑎𝑟𝑔𝑎</m:t>
                          </m:r>
                        </m:den>
                      </m:f>
                    </m:oMath>
                  </m:oMathPara>
                </a14:m>
                <a:endParaRPr lang="es-ES" dirty="0" smtClean="0"/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/>
                        </a:rPr>
                        <m:t>𝐶𝑎𝑝𝑎𝑐𝑖𝑑𝑎𝑑𝑒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i="1">
                          <a:latin typeface="Cambria Math"/>
                        </a:rPr>
                        <m:t>𝑏𝑎𝑡𝑒𝑟𝑖𝑎𝑠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136,86</m:t>
                          </m:r>
                          <m:f>
                            <m:f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/>
                                </a:rPr>
                                <m:t>𝐴h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/>
                                </a:rPr>
                                <m:t>𝑑𝑖𝑎</m:t>
                              </m:r>
                            </m:den>
                          </m:f>
                          <m:r>
                            <a:rPr lang="es-ES" i="1">
                              <a:latin typeface="Cambria Math"/>
                            </a:rPr>
                            <m:t>𝑥</m:t>
                          </m:r>
                          <m:r>
                            <a:rPr lang="es-ES" i="1">
                              <a:latin typeface="Cambria Math"/>
                            </a:rPr>
                            <m:t> 5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𝑑𝑖𝑎𝑠</m:t>
                          </m:r>
                        </m:num>
                        <m:den>
                          <m:r>
                            <a:rPr lang="es-ES" i="1" smtClean="0">
                              <a:latin typeface="Cambria Math"/>
                            </a:rPr>
                            <m:t>5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0 %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=1.</m:t>
                      </m:r>
                      <m:r>
                        <a:rPr lang="es-ES" b="0" i="1" smtClean="0">
                          <a:latin typeface="Cambria Math"/>
                        </a:rPr>
                        <m:t>368,6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𝐴h</m:t>
                      </m:r>
                    </m:oMath>
                  </m:oMathPara>
                </a14:m>
                <a:endParaRPr lang="es-ES" b="0" dirty="0" smtClean="0"/>
              </a:p>
              <a:p>
                <a:endParaRPr lang="es-ES" dirty="0" smtClean="0"/>
              </a:p>
              <a:p>
                <a:r>
                  <a:rPr lang="es-ES" dirty="0" smtClean="0"/>
                  <a:t>O sistema de almacenamiento debe se superior a </a:t>
                </a:r>
                <a:r>
                  <a:rPr lang="es-ES" dirty="0" smtClean="0"/>
                  <a:t>1.368,6</a:t>
                </a:r>
                <a:r>
                  <a:rPr lang="es-ES" dirty="0" smtClean="0"/>
                  <a:t> </a:t>
                </a:r>
                <a:r>
                  <a:rPr lang="es-ES" dirty="0" smtClean="0"/>
                  <a:t>Ah</a:t>
                </a:r>
              </a:p>
              <a:p>
                <a:endParaRPr lang="es-ES" dirty="0"/>
              </a:p>
            </p:txBody>
          </p:sp>
        </mc:Choice>
        <mc:Fallback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420888"/>
                <a:ext cx="7416824" cy="3851375"/>
              </a:xfrm>
              <a:prstGeom prst="rect">
                <a:avLst/>
              </a:prstGeom>
              <a:blipFill rotWithShape="1">
                <a:blip r:embed="rId2"/>
                <a:stretch>
                  <a:fillRect l="-740" t="-79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84212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CuadroTexto"/>
              <p:cNvSpPr txBox="1"/>
              <p:nvPr/>
            </p:nvSpPr>
            <p:spPr>
              <a:xfrm>
                <a:off x="899592" y="2420888"/>
                <a:ext cx="7416824" cy="119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ES" dirty="0"/>
              </a:p>
              <a:p>
                <a:r>
                  <a:rPr lang="es-ES" u="sng" dirty="0" smtClean="0"/>
                  <a:t>Nº de Reguladores: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𝑁</m:t>
                      </m:r>
                      <m:r>
                        <a:rPr lang="es-ES" b="0" i="1" smtClean="0">
                          <a:latin typeface="Cambria Math"/>
                        </a:rPr>
                        <m:t>º </m:t>
                      </m:r>
                      <m:r>
                        <a:rPr lang="es-ES" b="0" i="1" smtClean="0">
                          <a:latin typeface="Cambria Math"/>
                        </a:rPr>
                        <m:t>𝑟𝑒𝑔𝑢𝑙𝑎𝑑𝑜𝑟𝑒𝑠</m:t>
                      </m:r>
                      <m:r>
                        <a:rPr lang="es-E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𝐼</m:t>
                          </m:r>
                          <m:func>
                            <m:funcPr>
                              <m:ctrlPr>
                                <a:rPr lang="es-ES" b="0" i="1" baseline="-2500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baseline="-25000" smtClean="0">
                                  <a:latin typeface="Cambria Math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es-ES" b="0" i="1" baseline="-25000" smtClean="0">
                                  <a:latin typeface="Cambria Math"/>
                                </a:rPr>
                                <m:t>𝑝𝑎𝑛𝑒𝑖𝑠</m:t>
                              </m:r>
                            </m:e>
                          </m:func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𝐼</m:t>
                          </m:r>
                          <m:func>
                            <m:funcPr>
                              <m:ctrlPr>
                                <a:rPr lang="es-ES" b="0" i="1" baseline="-2500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baseline="-25000" smtClean="0">
                                  <a:latin typeface="Cambria Math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es-ES" b="0" i="1" baseline="-25000" smtClean="0">
                                  <a:latin typeface="Cambria Math"/>
                                </a:rPr>
                                <m:t>𝑟𝑒𝑔𝑢𝑙𝑎𝑑𝑜𝑟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s-ES" i="1" baseline="-25000" dirty="0">
                  <a:latin typeface="Cambria Math"/>
                </a:endParaRPr>
              </a:p>
            </p:txBody>
          </p:sp>
        </mc:Choice>
        <mc:Fallback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420888"/>
                <a:ext cx="7416824" cy="1196674"/>
              </a:xfrm>
              <a:prstGeom prst="rect">
                <a:avLst/>
              </a:prstGeom>
              <a:blipFill rotWithShape="1">
                <a:blip r:embed="rId2"/>
                <a:stretch>
                  <a:fillRect l="-740" b="-408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746366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INSTALACIÓN ILLADA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636" y="1988840"/>
            <a:ext cx="5662644" cy="429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60549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 ORIENTACIÓN.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2099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83568" y="220486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O valor de inclinación mais adecuado, coincide co valor da latitude (se queremos utiliza-la nosa instalación durante todo o ano).</a:t>
            </a:r>
            <a:endParaRPr lang="gl-E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0"/>
          <a:stretch>
            <a:fillRect/>
          </a:stretch>
        </p:blipFill>
        <p:spPr bwMode="auto">
          <a:xfrm>
            <a:off x="1403648" y="3573016"/>
            <a:ext cx="275272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716016" y="4005064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dirty="0" smtClean="0"/>
              <a:t>Se a instalación se empregase principalmente no inverno á latitude deberánselle sumar 15°, e se a nosa preferencia fose o verán restaránselle 15°.</a:t>
            </a:r>
          </a:p>
          <a:p>
            <a:pPr algn="just"/>
            <a:endParaRPr lang="gl-ES" dirty="0" smtClean="0"/>
          </a:p>
          <a:p>
            <a:pPr algn="just"/>
            <a:r>
              <a:rPr lang="gl-ES" b="1" dirty="0" smtClean="0"/>
              <a:t>SEMPRE SE BUSCA A MAIOR PERPENDICULARIDADE  SOLAR</a:t>
            </a:r>
            <a:endParaRPr lang="gl-ES" b="1" dirty="0"/>
          </a:p>
        </p:txBody>
      </p:sp>
    </p:spTree>
    <p:extLst>
      <p:ext uri="{BB962C8B-B14F-4D97-AF65-F5344CB8AC3E}">
        <p14:creationId xmlns:p14="http://schemas.microsoft.com/office/powerpoint/2010/main" val="16252720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7006640" cy="405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40896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"/>
          <a:stretch>
            <a:fillRect/>
          </a:stretch>
        </p:blipFill>
        <p:spPr bwMode="auto">
          <a:xfrm>
            <a:off x="467544" y="2276872"/>
            <a:ext cx="835292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39552" y="5229200"/>
            <a:ext cx="820891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gl-ES" dirty="0" smtClean="0"/>
              <a:t>Máxima demanda que podería ocorrer, con todos os equipos conectados en uso ó mesmo tempo.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2526138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11560" y="213285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u="sng" dirty="0" smtClean="0"/>
              <a:t>Seleccionaremos o inversor: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74104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971600" y="5157192"/>
                <a:ext cx="7632848" cy="1172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Como o fabricante nos indica que a </a:t>
                </a:r>
                <a:r>
                  <a:rPr lang="es-ES" dirty="0" err="1" smtClean="0"/>
                  <a:t>sua</a:t>
                </a:r>
                <a:r>
                  <a:rPr lang="es-ES" dirty="0" smtClean="0"/>
                  <a:t> máxima eficiencia e do 94,5%</a:t>
                </a:r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𝑠𝑎𝑖𝑑𝑎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𝑖𝑛𝑣𝑒𝑟𝑠𝑜𝑟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𝑒𝑛𝑡𝑟𝑎𝑑𝑎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𝑖𝑛𝑣𝑒𝑟𝑠𝑜𝑟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157192"/>
                <a:ext cx="7632848" cy="117237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39" t="-260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456" y="3955802"/>
            <a:ext cx="20859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971600" y="5013176"/>
            <a:ext cx="741682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7897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611560" y="2348880"/>
                <a:ext cx="8208912" cy="4211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Seleccionaremos o inversor:</a:t>
                </a:r>
              </a:p>
              <a:p>
                <a:endParaRPr lang="es-ES" u="sng" dirty="0" smtClean="0"/>
              </a:p>
              <a:p>
                <a:r>
                  <a:rPr lang="es-ES" dirty="0"/>
                  <a:t>Como o fabricante nos indica que a </a:t>
                </a:r>
                <a:r>
                  <a:rPr lang="es-ES" dirty="0" err="1"/>
                  <a:t>sua</a:t>
                </a:r>
                <a:r>
                  <a:rPr lang="es-ES" dirty="0"/>
                  <a:t> máxima eficiencia e do 94,5</a:t>
                </a:r>
                <a:r>
                  <a:rPr lang="es-ES" dirty="0" smtClean="0"/>
                  <a:t>%</a:t>
                </a:r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η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𝑑𝑒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𝑠𝑎𝑖𝑑𝑎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𝑑𝑜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𝑖𝑛𝑣𝑒𝑟𝑠𝑜𝑟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𝑃𝑜𝑡𝑒𝑛𝑐𝑖𝑎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𝑑𝑒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𝑒𝑛𝑡𝑟𝑎𝑑𝑎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𝑑𝑜</m:t>
                          </m:r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i="1">
                              <a:latin typeface="Cambria Math"/>
                            </a:rPr>
                            <m:t>𝑖𝑛𝑣𝑒𝑟𝑠𝑜𝑟</m:t>
                          </m:r>
                        </m:den>
                      </m:f>
                    </m:oMath>
                  </m:oMathPara>
                </a14:m>
                <a:endParaRPr lang="es-ES" u="sng" dirty="0" smtClean="0"/>
              </a:p>
              <a:p>
                <a:endParaRPr lang="es-ES" u="sng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Potencia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de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entrada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do</m:t>
                      </m:r>
                      <m:r>
                        <a:rPr lang="es-E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inversor</m:t>
                      </m:r>
                      <m:r>
                        <a:rPr lang="es-ES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Potencia</m:t>
                          </m:r>
                          <m:r>
                            <a:rPr lang="es-E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de</m:t>
                          </m:r>
                          <m:r>
                            <a:rPr lang="es-E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saida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/>
                            </a:rPr>
                            <m:t>η</m:t>
                          </m:r>
                        </m:den>
                      </m:f>
                    </m:oMath>
                  </m:oMathPara>
                </a14:m>
                <a:endParaRPr lang="es-ES" b="0" dirty="0" smtClean="0"/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i="1" smtClean="0">
                          <a:latin typeface="Cambria Math"/>
                        </a:rPr>
                        <m:t>P</m:t>
                      </m:r>
                      <m:r>
                        <a:rPr lang="es-ES" b="0" i="1" smtClean="0">
                          <a:latin typeface="Cambria Math"/>
                        </a:rPr>
                        <m:t>𝑜𝑡𝑒𝑛𝑐𝑖𝑎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𝑑𝑒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𝑒𝑛𝑡𝑟𝑎𝑑𝑎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𝑑𝑜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𝑖𝑛𝑣𝑒𝑟𝑠𝑜𝑟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3.467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0,945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=3.668,78</m:t>
                      </m:r>
                      <m:r>
                        <a:rPr lang="es-ES" b="0" i="1" smtClean="0">
                          <a:latin typeface="Cambria Math"/>
                        </a:rPr>
                        <m:t>𝑊h</m:t>
                      </m:r>
                      <m:r>
                        <a:rPr lang="es-ES" b="0" i="1" smtClean="0">
                          <a:latin typeface="Cambria Math"/>
                        </a:rPr>
                        <m:t>/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 smtClean="0"/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𝐼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𝑎𝑏𝑠𝑜𝑟𝑣𝑖𝑑𝑎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3.668,78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𝑊h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24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=152,87 </m:t>
                      </m:r>
                      <m:r>
                        <a:rPr lang="es-ES" b="0" i="1" smtClean="0">
                          <a:latin typeface="Cambria Math"/>
                        </a:rPr>
                        <m:t>𝐴h</m:t>
                      </m:r>
                      <m:r>
                        <a:rPr lang="es-ES" b="0" i="1" smtClean="0">
                          <a:latin typeface="Cambria Math"/>
                        </a:rPr>
                        <m:t>/</m:t>
                      </m:r>
                      <m:r>
                        <a:rPr lang="es-ES" b="0" i="1" smtClean="0">
                          <a:latin typeface="Cambria Math"/>
                        </a:rPr>
                        <m:t>𝑑𝑖𝑎</m:t>
                      </m:r>
                    </m:oMath>
                  </m:oMathPara>
                </a14:m>
                <a:endParaRPr lang="es-ES" dirty="0" smtClean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348880"/>
                <a:ext cx="8208912" cy="421128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94" t="-72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57302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600100" y="2348880"/>
                <a:ext cx="8208912" cy="2557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Seleccionaremos o inversor:</a:t>
                </a:r>
              </a:p>
              <a:p>
                <a:endParaRPr lang="es-ES" u="sng" dirty="0" smtClean="0"/>
              </a:p>
              <a:p>
                <a:r>
                  <a:rPr lang="es-ES" dirty="0" smtClean="0"/>
                  <a:t>Por </a:t>
                </a:r>
                <a:r>
                  <a:rPr lang="es-ES" dirty="0" err="1" smtClean="0"/>
                  <a:t>razos</a:t>
                </a:r>
                <a:r>
                  <a:rPr lang="es-ES" dirty="0" smtClean="0"/>
                  <a:t> de </a:t>
                </a:r>
                <a:r>
                  <a:rPr lang="es-ES" dirty="0" err="1" smtClean="0"/>
                  <a:t>seguridade</a:t>
                </a:r>
                <a:r>
                  <a:rPr lang="es-ES" dirty="0" smtClean="0"/>
                  <a:t> sobredimensionamos un 10%</a:t>
                </a:r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𝐼</m:t>
                      </m:r>
                      <m:r>
                        <a:rPr lang="es-ES" b="0" i="1" baseline="-25000" smtClean="0">
                          <a:latin typeface="Cambria Math"/>
                        </a:rPr>
                        <m:t>𝐴𝐵𝑆</m:t>
                      </m:r>
                      <m:r>
                        <a:rPr lang="es-ES" b="0" i="1" baseline="-25000" smtClean="0">
                          <a:latin typeface="Cambria Math"/>
                        </a:rPr>
                        <m:t> </m:t>
                      </m:r>
                      <m:r>
                        <a:rPr lang="es-ES" b="0" i="1" baseline="-25000" smtClean="0">
                          <a:latin typeface="Cambria Math"/>
                        </a:rPr>
                        <m:t>𝐷𝐼𝐴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152,87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𝐴h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∗1,1=168,16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𝐴h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𝑑𝑖𝑎</m:t>
                          </m:r>
                        </m:den>
                      </m:f>
                    </m:oMath>
                  </m:oMathPara>
                </a14:m>
                <a:endParaRPr lang="es-ES" b="0" dirty="0" smtClean="0"/>
              </a:p>
              <a:p>
                <a:endParaRPr lang="es-ES" dirty="0"/>
              </a:p>
              <a:p>
                <a:endParaRPr lang="es-ES" dirty="0" smtClean="0"/>
              </a:p>
              <a:p>
                <a:endParaRPr lang="es-ES" dirty="0" smtClean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00" y="2348880"/>
                <a:ext cx="8208912" cy="255730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94" t="-11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87525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55576" y="2132856"/>
            <a:ext cx="7907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Supoñemos a instalación en Ourense.</a:t>
            </a:r>
          </a:p>
          <a:p>
            <a:endParaRPr lang="gl-ES" dirty="0" smtClean="0"/>
          </a:p>
          <a:p>
            <a:r>
              <a:rPr lang="gl-ES" dirty="0" smtClean="0"/>
              <a:t>Supoñemos as perdas por sombras nulas.</a:t>
            </a:r>
          </a:p>
          <a:p>
            <a:endParaRPr lang="gl-ES" dirty="0" smtClean="0"/>
          </a:p>
          <a:p>
            <a:r>
              <a:rPr lang="gl-ES" b="0" dirty="0" smtClean="0"/>
              <a:t>Perdas por orientación:</a:t>
            </a:r>
            <a:endParaRPr lang="gl-ES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135007"/>
              </p:ext>
            </p:extLst>
          </p:nvPr>
        </p:nvGraphicFramePr>
        <p:xfrm>
          <a:off x="971601" y="3861048"/>
          <a:ext cx="2016224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79"/>
                <a:gridCol w="1296145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gl-ES" noProof="0" dirty="0" smtClean="0"/>
                        <a:t>PERDAS POR ORIENTACION E ELEVACION</a:t>
                      </a:r>
                      <a:endParaRPr lang="gl-ES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φ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42°N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0°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42°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2575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076056" y="58052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Perdas por orientación = 0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6525677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8833"/>
            <a:ext cx="4916218" cy="30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15982"/>
            <a:ext cx="3528392" cy="52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1656184" cy="76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11560" y="213285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O noso panel solar, de silicio </a:t>
            </a:r>
            <a:r>
              <a:rPr lang="gl-ES" dirty="0" err="1" smtClean="0"/>
              <a:t>monocristalino</a:t>
            </a:r>
            <a:r>
              <a:rPr lang="gl-ES" dirty="0" smtClean="0"/>
              <a:t>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908429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00100" y="234888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Horas de Sol Pico en Ourense: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643571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7945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</a:t>
            </a:r>
            <a:r>
              <a:rPr lang="gl-ES" sz="2200" b="1" dirty="0" smtClean="0">
                <a:solidFill>
                  <a:prstClr val="black"/>
                </a:solidFill>
              </a:rPr>
              <a:t>ILLADA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3 Rectángulo"/>
              <p:cNvSpPr/>
              <p:nvPr/>
            </p:nvSpPr>
            <p:spPr>
              <a:xfrm>
                <a:off x="1115616" y="2831368"/>
                <a:ext cx="7560840" cy="2900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i="1" smtClean="0">
                          <a:latin typeface="Cambria Math"/>
                        </a:rPr>
                        <m:t>P</m:t>
                      </m:r>
                      <m:r>
                        <a:rPr lang="es-ES" i="1" smtClean="0">
                          <a:latin typeface="Cambria Math"/>
                        </a:rPr>
                        <m:t>𝑜𝑡𝑒𝑛𝑐𝑖𝑎</m:t>
                      </m:r>
                      <m:r>
                        <a:rPr lang="es-ES" i="1" smtClean="0">
                          <a:latin typeface="Cambria Math"/>
                        </a:rPr>
                        <m:t> </m:t>
                      </m:r>
                      <m:r>
                        <a:rPr lang="es-ES" i="1" smtClean="0">
                          <a:latin typeface="Cambria Math"/>
                        </a:rPr>
                        <m:t>𝑑𝑒</m:t>
                      </m:r>
                      <m:r>
                        <a:rPr lang="es-ES" i="1" smtClean="0">
                          <a:latin typeface="Cambria Math"/>
                        </a:rPr>
                        <m:t> </m:t>
                      </m:r>
                      <m:r>
                        <a:rPr lang="es-ES" i="1" smtClean="0">
                          <a:latin typeface="Cambria Math"/>
                        </a:rPr>
                        <m:t>𝑒𝑛𝑡𝑟𝑎𝑑𝑎</m:t>
                      </m:r>
                      <m:r>
                        <a:rPr lang="es-ES" i="1" smtClean="0">
                          <a:latin typeface="Cambria Math"/>
                        </a:rPr>
                        <m:t> </m:t>
                      </m:r>
                      <m:r>
                        <a:rPr lang="es-ES" i="1" smtClean="0">
                          <a:latin typeface="Cambria Math"/>
                        </a:rPr>
                        <m:t>𝑑𝑜</m:t>
                      </m:r>
                      <m:r>
                        <a:rPr lang="es-ES" i="1" smtClean="0">
                          <a:latin typeface="Cambria Math"/>
                        </a:rPr>
                        <m:t> </m:t>
                      </m:r>
                      <m:r>
                        <a:rPr lang="es-ES" i="1" smtClean="0">
                          <a:latin typeface="Cambria Math"/>
                        </a:rPr>
                        <m:t>𝑖𝑛𝑣𝑒𝑟𝑠𝑜𝑟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3.668,78</m:t>
                          </m:r>
                          <m:r>
                            <a:rPr lang="es-ES" i="1">
                              <a:latin typeface="Cambria Math"/>
                            </a:rPr>
                            <m:t>𝑊</m:t>
                          </m:r>
                          <m:r>
                            <a:rPr lang="es-ES" i="1">
                              <a:latin typeface="Cambria Math"/>
                            </a:rPr>
                            <m:t>/</m:t>
                          </m:r>
                          <m:r>
                            <a:rPr lang="es-ES" i="1">
                              <a:latin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0,945</m:t>
                          </m:r>
                        </m:den>
                      </m:f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3.882,31</m:t>
                          </m:r>
                          <m:r>
                            <a:rPr lang="es-ES" i="1">
                              <a:latin typeface="Cambria Math"/>
                            </a:rPr>
                            <m:t>𝑊h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𝑑𝑖𝑎</m:t>
                          </m:r>
                        </m:den>
                      </m:f>
                    </m:oMath>
                  </m:oMathPara>
                </a14:m>
                <a:endParaRPr lang="es-ES" dirty="0" smtClean="0"/>
              </a:p>
              <a:p>
                <a:r>
                  <a:rPr lang="es-ES" dirty="0" err="1" smtClean="0"/>
                  <a:t>H.S.P</a:t>
                </a:r>
                <a:r>
                  <a:rPr lang="es-ES" dirty="0" smtClean="0"/>
                  <a:t>(no mes </a:t>
                </a:r>
                <a:r>
                  <a:rPr lang="es-ES" dirty="0" err="1" smtClean="0"/>
                  <a:t>mais</a:t>
                </a:r>
                <a:r>
                  <a:rPr lang="es-ES" dirty="0" smtClean="0"/>
                  <a:t> desfavorable, </a:t>
                </a:r>
                <a:r>
                  <a:rPr lang="es-ES" dirty="0" err="1" smtClean="0"/>
                  <a:t>decembro</a:t>
                </a:r>
                <a:r>
                  <a:rPr lang="es-ES" dirty="0" smtClean="0"/>
                  <a:t>) </a:t>
                </a:r>
                <a:r>
                  <a:rPr lang="es-ES" dirty="0" smtClean="0"/>
                  <a:t>= 1,84hp</a:t>
                </a:r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3882,31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𝑊h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𝑑𝑖𝑎</m:t>
                          </m:r>
                        </m:num>
                        <m:den>
                          <m:r>
                            <a:rPr lang="es-ES" i="1">
                              <a:latin typeface="Cambria Math"/>
                            </a:rPr>
                            <m:t>1,84</m:t>
                          </m:r>
                          <m:r>
                            <a:rPr lang="es-ES" i="1">
                              <a:latin typeface="Cambria Math"/>
                            </a:rPr>
                            <m:t>h𝑝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=2.109,94 </m:t>
                      </m:r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𝑊𝑝</m:t>
                      </m:r>
                    </m:oMath>
                  </m:oMathPara>
                </a14:m>
                <a:endParaRPr lang="es-ES" dirty="0" smtClean="0"/>
              </a:p>
              <a:p>
                <a:endParaRPr lang="es-E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2.109,94 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𝑊𝑝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240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𝑊𝑝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</a:rPr>
                        <m:t>8,79 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𝑝𝑎𝑛𝑒𝑖𝑠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𝑐𝑜𝑙𝑜𝑐𝑎𝑙𝑜𝑐𝑎𝑑𝑜𝑠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𝑒𝑛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𝑝𝑎𝑟𝑎𝑙𝑒𝑙𝑜</m:t>
                      </m:r>
                    </m:oMath>
                  </m:oMathPara>
                </a14:m>
                <a:endParaRPr lang="es-ES" dirty="0"/>
              </a:p>
              <a:p>
                <a:endParaRPr lang="es-ES" dirty="0"/>
              </a:p>
            </p:txBody>
          </p:sp>
        </mc:Choice>
        <mc:Fallback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831368"/>
                <a:ext cx="7560840" cy="2900859"/>
              </a:xfrm>
              <a:prstGeom prst="rect">
                <a:avLst/>
              </a:prstGeom>
              <a:blipFill rotWithShape="1">
                <a:blip r:embed="rId2"/>
                <a:stretch>
                  <a:fillRect l="-6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326613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899592" y="2420888"/>
                <a:ext cx="7416824" cy="3867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u="sng" dirty="0" smtClean="0"/>
                  <a:t>Capacidade das </a:t>
                </a:r>
                <a:r>
                  <a:rPr lang="es-ES" u="sng" dirty="0" err="1" smtClean="0"/>
                  <a:t>baterias</a:t>
                </a:r>
                <a:r>
                  <a:rPr lang="es-ES" u="sng" dirty="0" smtClean="0"/>
                  <a:t>:</a:t>
                </a:r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𝐶𝑎𝑝𝑎𝑐𝑖𝑑𝑎𝑑𝑒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𝑏𝑎𝑡𝑒𝑟𝑖𝑎𝑠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𝐶𝑜𝑛𝑠𝑢𝑚𝑜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𝑑𝑖𝑎𝑟𝑖𝑜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º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𝑎𝑢𝑡𝑜𝑛𝑜𝑚𝑖𝑎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𝑝𝑟𝑜𝑓𝑢𝑛𝑑𝑖𝑑𝑎𝑑𝑒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𝑑𝑎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𝑑𝑒𝑠𝑐𝑎𝑟𝑔𝑎</m:t>
                          </m:r>
                        </m:den>
                      </m:f>
                    </m:oMath>
                  </m:oMathPara>
                </a14:m>
                <a:endParaRPr lang="es-ES" dirty="0" smtClean="0"/>
              </a:p>
              <a:p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/>
                        </a:rPr>
                        <m:t>𝐶𝑎𝑝𝑎𝑐𝑖𝑑𝑎𝑑𝑒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a:rPr lang="es-ES" i="1">
                          <a:latin typeface="Cambria Math"/>
                        </a:rPr>
                        <m:t>𝑏𝑎𝑡𝑒𝑟𝑖𝑎𝑠</m:t>
                      </m:r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168,16</m:t>
                          </m:r>
                          <m:f>
                            <m:f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/>
                                </a:rPr>
                                <m:t>𝐴h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/>
                                </a:rPr>
                                <m:t>𝑑𝑖𝑎</m:t>
                              </m:r>
                            </m:den>
                          </m:f>
                          <m:r>
                            <a:rPr lang="es-ES" i="1">
                              <a:latin typeface="Cambria Math"/>
                            </a:rPr>
                            <m:t>𝑥</m:t>
                          </m:r>
                          <m:r>
                            <a:rPr lang="es-ES" i="1">
                              <a:latin typeface="Cambria Math"/>
                            </a:rPr>
                            <m:t> 7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𝑑𝑖𝑎𝑠</m:t>
                          </m:r>
                        </m:num>
                        <m:den>
                          <m:r>
                            <a:rPr lang="es-ES" i="1" smtClean="0">
                              <a:latin typeface="Cambria Math"/>
                            </a:rPr>
                            <m:t>5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0 %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=2,354,24 </m:t>
                      </m:r>
                      <m:r>
                        <a:rPr lang="es-ES" b="0" i="1" smtClean="0">
                          <a:latin typeface="Cambria Math"/>
                        </a:rPr>
                        <m:t>𝐴h</m:t>
                      </m:r>
                    </m:oMath>
                  </m:oMathPara>
                </a14:m>
                <a:endParaRPr lang="es-ES" b="0" dirty="0" smtClean="0"/>
              </a:p>
              <a:p>
                <a:endParaRPr lang="es-ES" dirty="0" smtClean="0"/>
              </a:p>
              <a:p>
                <a:r>
                  <a:rPr lang="es-ES" dirty="0" smtClean="0"/>
                  <a:t>O sistema de almacenamiento debe se superior a 2.354,24 Ah</a:t>
                </a:r>
              </a:p>
              <a:p>
                <a:endParaRPr lang="es-ES" dirty="0"/>
              </a:p>
              <a:p>
                <a:r>
                  <a:rPr lang="es-ES" u="sng" dirty="0" smtClean="0"/>
                  <a:t>Nº de Reguladores: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𝑁</m:t>
                      </m:r>
                      <m:r>
                        <a:rPr lang="es-ES" b="0" i="1" smtClean="0">
                          <a:latin typeface="Cambria Math"/>
                        </a:rPr>
                        <m:t>º </m:t>
                      </m:r>
                      <m:r>
                        <a:rPr lang="es-ES" b="0" i="1" smtClean="0">
                          <a:latin typeface="Cambria Math"/>
                        </a:rPr>
                        <m:t>𝑟𝑒𝑔𝑢𝑙𝑎𝑑𝑜𝑟𝑒𝑠</m:t>
                      </m:r>
                      <m:r>
                        <a:rPr lang="es-E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𝐼</m:t>
                          </m:r>
                          <m:func>
                            <m:funcPr>
                              <m:ctrlPr>
                                <a:rPr lang="es-ES" b="0" i="1" baseline="-2500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baseline="-25000" smtClean="0">
                                  <a:latin typeface="Cambria Math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es-ES" b="0" i="1" baseline="-25000" smtClean="0">
                                  <a:latin typeface="Cambria Math"/>
                                </a:rPr>
                                <m:t>𝑝𝑎𝑛𝑒𝑖𝑠</m:t>
                              </m:r>
                            </m:e>
                          </m:func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𝐼</m:t>
                          </m:r>
                          <m:func>
                            <m:funcPr>
                              <m:ctrlPr>
                                <a:rPr lang="es-ES" b="0" i="1" baseline="-2500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baseline="-25000" smtClean="0">
                                  <a:latin typeface="Cambria Math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es-ES" b="0" i="1" baseline="-25000" smtClean="0">
                                  <a:latin typeface="Cambria Math"/>
                                </a:rPr>
                                <m:t>𝑟𝑒𝑔𝑢𝑙𝑎𝑑𝑜𝑟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s-ES" i="1" baseline="-250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420888"/>
                <a:ext cx="7416824" cy="386779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40" t="-787" b="-6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9572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2200" b="1" dirty="0" smtClean="0"/>
              <a:t>A ORIENTACIÓN, AS SOMBRAS</a:t>
            </a:r>
            <a:r>
              <a:rPr lang="es-ES" b="1" dirty="0" smtClean="0"/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75866"/>
            <a:ext cx="6699246" cy="226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15616" y="486916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b="1" dirty="0" smtClean="0"/>
              <a:t>Débense de evitar as sombras na medida que </a:t>
            </a:r>
          </a:p>
          <a:p>
            <a:pPr algn="ctr"/>
            <a:r>
              <a:rPr lang="gl-ES" b="1" dirty="0" smtClean="0"/>
              <a:t>nos sexa posible, sobre todo no cénit</a:t>
            </a:r>
          </a:p>
          <a:p>
            <a:pPr algn="ctr"/>
            <a:r>
              <a:rPr lang="gl-ES" b="1" dirty="0" smtClean="0"/>
              <a:t>(no mediodía)</a:t>
            </a:r>
            <a:endParaRPr lang="gl-ES" b="1" dirty="0"/>
          </a:p>
        </p:txBody>
      </p:sp>
    </p:spTree>
    <p:extLst>
      <p:ext uri="{BB962C8B-B14F-4D97-AF65-F5344CB8AC3E}">
        <p14:creationId xmlns:p14="http://schemas.microsoft.com/office/powerpoint/2010/main" val="29648901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03239"/>
            <a:ext cx="5832648" cy="47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81749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VIVENDA ILLADA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040560" cy="382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19168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EDIFICIO SEGUNDO O CTE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5112568" cy="456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3831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EDIFICIO SEGUNDO O CTE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899592" y="2420888"/>
                <a:ext cx="705678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EDIFICIO ADMINISTRATIVO</a:t>
                </a:r>
              </a:p>
              <a:p>
                <a:r>
                  <a:rPr lang="es-ES" dirty="0" smtClean="0"/>
                  <a:t>Situación Orense</a:t>
                </a:r>
              </a:p>
              <a:p>
                <a:r>
                  <a:rPr lang="es-ES" dirty="0" smtClean="0"/>
                  <a:t>6 plantas de 600m</a:t>
                </a:r>
                <a:r>
                  <a:rPr lang="es-ES" baseline="30000" dirty="0" smtClean="0"/>
                  <a:t>2</a:t>
                </a:r>
                <a:r>
                  <a:rPr lang="es-ES" dirty="0" smtClean="0"/>
                  <a:t> cada </a:t>
                </a:r>
                <a:r>
                  <a:rPr lang="es-ES" dirty="0" err="1" smtClean="0"/>
                  <a:t>unha</a:t>
                </a:r>
                <a:r>
                  <a:rPr lang="es-ES" dirty="0" smtClean="0"/>
                  <a:t>.</a:t>
                </a:r>
              </a:p>
              <a:p>
                <a:r>
                  <a:rPr lang="es-ES" dirty="0" smtClean="0"/>
                  <a:t>6.000  m</a:t>
                </a:r>
                <a:r>
                  <a:rPr lang="es-ES" baseline="30000" dirty="0" smtClean="0"/>
                  <a:t>2 </a:t>
                </a:r>
                <a:r>
                  <a:rPr lang="es-ES" dirty="0" smtClean="0"/>
                  <a:t>construidos en total, supera o umbral dos 4.000</a:t>
                </a:r>
              </a:p>
              <a:p>
                <a:endParaRPr lang="es-ES" dirty="0"/>
              </a:p>
              <a:p>
                <a:r>
                  <a:rPr lang="es-ES" dirty="0" smtClean="0"/>
                  <a:t>Potencia a Instalar: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𝑷</m:t>
                      </m:r>
                      <m:r>
                        <a:rPr lang="es-ES" b="1" i="1" baseline="-25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𝒑𝒊𝒄𝒐</m:t>
                      </m:r>
                      <m:r>
                        <a:rPr lang="es-ES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s-ES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𝑪𝒙</m:t>
                      </m:r>
                      <m:d>
                        <m:dPr>
                          <m:ctrlPr>
                            <a:rPr lang="es-E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𝑨𝒙𝑺</m:t>
                          </m:r>
                          <m:r>
                            <a:rPr lang="es-E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a:rPr lang="es-E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420888"/>
                <a:ext cx="7056784" cy="203132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78" t="-1502" b="-240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863442"/>
              </p:ext>
            </p:extLst>
          </p:nvPr>
        </p:nvGraphicFramePr>
        <p:xfrm>
          <a:off x="1043608" y="4869160"/>
          <a:ext cx="504056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864096"/>
                <a:gridCol w="792088"/>
                <a:gridCol w="1008112"/>
                <a:gridCol w="12961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 en m</a:t>
                      </a:r>
                      <a:r>
                        <a:rPr lang="es-ES" baseline="30000" dirty="0" smtClean="0"/>
                        <a:t>2</a:t>
                      </a:r>
                      <a:endParaRPr lang="es-ES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 en </a:t>
                      </a:r>
                      <a:r>
                        <a:rPr lang="es-ES" dirty="0" err="1" smtClean="0"/>
                        <a:t>kWp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0,001223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1,36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1,1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6.000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9,57</a:t>
                      </a:r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516216" y="53012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&gt;6,25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700710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7FD13B"/>
              </a:buClr>
            </a:pPr>
            <a:r>
              <a:rPr lang="gl-ES" sz="2200" b="1" dirty="0" smtClean="0">
                <a:solidFill>
                  <a:prstClr val="black"/>
                </a:solidFill>
              </a:rPr>
              <a:t>EDIFICIO SEGUNDO O CTE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570439"/>
              </p:ext>
            </p:extLst>
          </p:nvPr>
        </p:nvGraphicFramePr>
        <p:xfrm>
          <a:off x="4860032" y="2276872"/>
          <a:ext cx="36004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936104"/>
                <a:gridCol w="864096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Perdas por sombras</a:t>
                      </a:r>
                      <a:endParaRPr lang="gl-ES" sz="14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porción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factor de enchido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factor de perda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perda</a:t>
                      </a:r>
                      <a:endParaRPr lang="gl-ES" sz="1400" noProof="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A6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0,25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1,79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0,45</a:t>
                      </a:r>
                      <a:endParaRPr lang="gl-ES" sz="1400" noProof="0"/>
                    </a:p>
                  </a:txBody>
                  <a:tcPr anchor="ctr"/>
                </a:tc>
              </a:tr>
              <a:tr h="13715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B1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0,25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2,12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0,53</a:t>
                      </a:r>
                      <a:endParaRPr lang="gl-ES" sz="1400" noProof="0"/>
                    </a:p>
                  </a:txBody>
                  <a:tcPr anchor="ctr"/>
                </a:tc>
              </a:tr>
              <a:tr h="120382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B2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0,75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2,12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1,59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B4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0,75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1,89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1,42</a:t>
                      </a:r>
                      <a:endParaRPr lang="gl-ES" sz="1400" noProof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C2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0,50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2,33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1,17</a:t>
                      </a:r>
                      <a:endParaRPr lang="gl-ES" sz="1400" noProof="0"/>
                    </a:p>
                  </a:txBody>
                  <a:tcPr anchor="ctr"/>
                </a:tc>
              </a:tr>
              <a:tr h="142086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C4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0,50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2,01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1,01</a:t>
                      </a:r>
                      <a:endParaRPr lang="gl-ES" sz="1400" noProof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246205"/>
              </p:ext>
            </p:extLst>
          </p:nvPr>
        </p:nvGraphicFramePr>
        <p:xfrm>
          <a:off x="6660232" y="5140424"/>
          <a:ext cx="18002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37"/>
                <a:gridCol w="866763"/>
              </a:tblGrid>
              <a:tr h="150986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SUMA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6,16%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352696"/>
              </p:ext>
            </p:extLst>
          </p:nvPr>
        </p:nvGraphicFramePr>
        <p:xfrm>
          <a:off x="683568" y="2276872"/>
          <a:ext cx="3744416" cy="2664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070"/>
                <a:gridCol w="1239651"/>
                <a:gridCol w="1084695"/>
              </a:tblGrid>
              <a:tr h="416475">
                <a:tc gridSpan="3"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Perdas orientación e elevación</a:t>
                      </a:r>
                      <a:endParaRPr lang="gl-ES" sz="14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16475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latitude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φ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43</a:t>
                      </a:r>
                      <a:endParaRPr lang="gl-ES" sz="1400" noProof="0"/>
                    </a:p>
                  </a:txBody>
                  <a:tcPr anchor="ctr"/>
                </a:tc>
              </a:tr>
              <a:tr h="416475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orientación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α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0</a:t>
                      </a:r>
                      <a:endParaRPr lang="gl-ES" sz="1400" noProof="0"/>
                    </a:p>
                  </a:txBody>
                  <a:tcPr anchor="ctr"/>
                </a:tc>
              </a:tr>
              <a:tr h="416475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elevación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β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31</a:t>
                      </a:r>
                      <a:endParaRPr lang="gl-ES" sz="1400" noProof="0"/>
                    </a:p>
                  </a:txBody>
                  <a:tcPr anchor="ctr"/>
                </a:tc>
              </a:tr>
              <a:tr h="581923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por orientación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5,00 %</a:t>
                      </a:r>
                      <a:endParaRPr lang="gl-ES" sz="1400" noProof="0"/>
                    </a:p>
                  </a:txBody>
                  <a:tcPr anchor="ctr"/>
                </a:tc>
              </a:tr>
              <a:tr h="416475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por sombras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6,16 %</a:t>
                      </a:r>
                      <a:endParaRPr lang="gl-ES" sz="1400" noProof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49280"/>
            <a:ext cx="4912507" cy="31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78158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EDIFICIO SEGUNDO O CTE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828288"/>
              </p:ext>
            </p:extLst>
          </p:nvPr>
        </p:nvGraphicFramePr>
        <p:xfrm>
          <a:off x="755576" y="2132856"/>
          <a:ext cx="3528393" cy="2160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992"/>
                <a:gridCol w="860584"/>
                <a:gridCol w="1204817"/>
              </a:tblGrid>
              <a:tr h="378989">
                <a:tc gridSpan="3"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perdas máximas</a:t>
                      </a:r>
                      <a:endParaRPr lang="gl-ES" sz="14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8989">
                <a:tc>
                  <a:txBody>
                    <a:bodyPr/>
                    <a:lstStyle/>
                    <a:p>
                      <a:pPr algn="ctr"/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%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caso</a:t>
                      </a:r>
                      <a:r>
                        <a:rPr lang="gl-ES" sz="1400" baseline="0" noProof="0" smtClean="0"/>
                        <a:t> xeral</a:t>
                      </a:r>
                      <a:endParaRPr lang="gl-ES" sz="1400" noProof="0"/>
                    </a:p>
                  </a:txBody>
                  <a:tcPr anchor="ctr"/>
                </a:tc>
              </a:tr>
              <a:tr h="378989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orientación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5,00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&lt;10%</a:t>
                      </a:r>
                      <a:endParaRPr lang="gl-ES" sz="1400" noProof="0" dirty="0"/>
                    </a:p>
                  </a:txBody>
                  <a:tcPr anchor="ctr"/>
                </a:tc>
              </a:tr>
              <a:tr h="378989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sombras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6,16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&lt;10%</a:t>
                      </a:r>
                      <a:endParaRPr lang="gl-ES" sz="1400" noProof="0"/>
                    </a:p>
                  </a:txBody>
                  <a:tcPr anchor="ctr"/>
                </a:tc>
              </a:tr>
              <a:tr h="644282"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total perdas</a:t>
                      </a:r>
                      <a:endParaRPr lang="gl-ES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smtClean="0"/>
                        <a:t>11,16</a:t>
                      </a:r>
                      <a:endParaRPr lang="gl-ES" sz="14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400" noProof="0" dirty="0" smtClean="0"/>
                        <a:t>&lt;15%</a:t>
                      </a:r>
                      <a:endParaRPr lang="gl-ES" sz="1400" noProof="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725144"/>
            <a:ext cx="8715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59058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gl-ES" sz="2200" b="1" dirty="0" smtClean="0"/>
              <a:t>EDIFICIO SEGUNDO O CTE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98833"/>
            <a:ext cx="4916218" cy="30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15982"/>
            <a:ext cx="3528392" cy="52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1656184" cy="76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11560" y="213285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O noso panel solar, de silicio </a:t>
            </a:r>
            <a:r>
              <a:rPr lang="gl-ES" dirty="0" err="1" smtClean="0"/>
              <a:t>monocristalino</a:t>
            </a:r>
            <a:r>
              <a:rPr lang="gl-ES" dirty="0" smtClean="0"/>
              <a:t>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4908429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gl-ES" sz="2200" b="1" dirty="0" smtClean="0"/>
              <a:t>EDIFICIO SEGUNDO O CTE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510567"/>
              </p:ext>
            </p:extLst>
          </p:nvPr>
        </p:nvGraphicFramePr>
        <p:xfrm>
          <a:off x="1651315" y="2348880"/>
          <a:ext cx="5472608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5716"/>
                <a:gridCol w="2026892"/>
              </a:tblGrid>
              <a:tr h="468052">
                <a:tc gridSpan="2">
                  <a:txBody>
                    <a:bodyPr/>
                    <a:lstStyle/>
                    <a:p>
                      <a:pPr algn="ctr"/>
                      <a:r>
                        <a:rPr lang="gl-ES" sz="1800" noProof="0" dirty="0" smtClean="0"/>
                        <a:t>resumo</a:t>
                      </a:r>
                      <a:endParaRPr lang="gl-ES" sz="18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l"/>
                      <a:r>
                        <a:rPr lang="gl-ES" sz="1800" noProof="0" dirty="0" smtClean="0"/>
                        <a:t>potencia teórica</a:t>
                      </a:r>
                      <a:endParaRPr lang="gl-ES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800" noProof="0" smtClean="0"/>
                        <a:t>9,57 kWp</a:t>
                      </a:r>
                      <a:endParaRPr lang="gl-ES" sz="1800" noProof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algn="l"/>
                      <a:r>
                        <a:rPr lang="gl-ES" sz="1800" noProof="0" dirty="0" smtClean="0"/>
                        <a:t>perdas emprazamento</a:t>
                      </a:r>
                      <a:endParaRPr lang="gl-ES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800" noProof="0" smtClean="0"/>
                        <a:t>11,16 %</a:t>
                      </a:r>
                      <a:endParaRPr lang="gl-ES" sz="1800" noProof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algn="l"/>
                      <a:r>
                        <a:rPr lang="gl-ES" sz="1800" noProof="0" dirty="0" smtClean="0"/>
                        <a:t>potencia necesaria</a:t>
                      </a:r>
                      <a:endParaRPr lang="gl-ES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gl-ES" sz="1800" noProof="0" dirty="0" smtClean="0"/>
                        <a:t>10,77 </a:t>
                      </a:r>
                      <a:r>
                        <a:rPr lang="gl-ES" sz="1800" noProof="0" dirty="0" err="1" smtClean="0"/>
                        <a:t>kWp</a:t>
                      </a:r>
                      <a:endParaRPr lang="gl-ES" sz="1800" noProof="0" dirty="0"/>
                    </a:p>
                  </a:txBody>
                  <a:tcPr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2267744" y="4738588"/>
                <a:ext cx="4239750" cy="664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𝑁</m:t>
                      </m:r>
                      <m:r>
                        <a:rPr lang="es-ES" b="0" i="1" smtClean="0">
                          <a:latin typeface="Cambria Math"/>
                        </a:rPr>
                        <m:t>º </m:t>
                      </m:r>
                      <m:r>
                        <a:rPr lang="es-ES" b="0" i="1" smtClean="0">
                          <a:latin typeface="Cambria Math"/>
                        </a:rPr>
                        <m:t>𝑝𝑎𝑛𝑒𝑖𝑠</m:t>
                      </m:r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10,77 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𝑘𝑊𝑝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0,24 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𝑘𝑊𝑝</m:t>
                          </m:r>
                        </m:den>
                      </m:f>
                      <m:r>
                        <a:rPr lang="es-ES" b="0" i="1" smtClean="0">
                          <a:latin typeface="Cambria Math"/>
                        </a:rPr>
                        <m:t>=44,88 </m:t>
                      </m:r>
                      <m:r>
                        <a:rPr lang="es-ES" b="0" i="1" smtClean="0">
                          <a:latin typeface="Cambria Math"/>
                        </a:rPr>
                        <m:t>𝑝𝑎𝑛𝑒𝑖𝑠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738588"/>
                <a:ext cx="4239750" cy="66492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195215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 INSTALACIÓN - APLICACIÓNS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gl-ES" sz="2200" b="1" dirty="0" smtClean="0"/>
              <a:t>EDIFICIO SEGUNDO O CTE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128792" cy="467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2250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85151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17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gl-E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MOITAS GRAZAS POLA VOSA ATENCIÓN </a:t>
            </a:r>
          </a:p>
        </p:txBody>
      </p:sp>
    </p:spTree>
    <p:extLst>
      <p:ext uri="{BB962C8B-B14F-4D97-AF65-F5344CB8AC3E}">
        <p14:creationId xmlns:p14="http://schemas.microsoft.com/office/powerpoint/2010/main" val="91909444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CONCEPTOS BÁSICOS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gl-ES" sz="2200" b="1" dirty="0" smtClean="0"/>
              <a:t>A ORIENTACIÓN, AS SOMBRAS.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23528" y="2564904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dirty="0" smtClean="0"/>
              <a:t>O sombreado parcial</a:t>
            </a:r>
          </a:p>
          <a:p>
            <a:r>
              <a:rPr lang="gl-ES" dirty="0" smtClean="0"/>
              <a:t>e </a:t>
            </a:r>
          </a:p>
          <a:p>
            <a:r>
              <a:rPr lang="gl-ES" dirty="0" smtClean="0"/>
              <a:t>a acumulación de lixo</a:t>
            </a:r>
          </a:p>
          <a:p>
            <a:endParaRPr lang="gl-ES" dirty="0" smtClean="0"/>
          </a:p>
          <a:p>
            <a:r>
              <a:rPr lang="gl-ES" dirty="0" smtClean="0"/>
              <a:t>son os factores que mais diminúen o rendemento dos captadores.</a:t>
            </a:r>
            <a:endParaRPr lang="gl-E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5529572" cy="1660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6544077" cy="22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2915816" y="3861048"/>
            <a:ext cx="5760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41123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blipFill rotWithShape="1">
          <a:blip xmlns:r="http://schemas.openxmlformats.org/officeDocument/2006/relationships" r:embed="rId3" cstate="print"/>
          <a:stretch>
            <a:fillRect l="-784" t="-1309" b="-3141"/>
          </a:stretch>
        </a:blipFill>
      </a:spPr>
      <a:bodyPr/>
      <a:lstStyle>
        <a:defPPr>
          <a:defRPr>
            <a:noFill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2691</TotalTime>
  <Words>3303</Words>
  <Application>Microsoft Office PowerPoint</Application>
  <PresentationFormat>Presentación en pantalla (4:3)</PresentationFormat>
  <Paragraphs>663</Paragraphs>
  <Slides>89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89</vt:i4>
      </vt:variant>
    </vt:vector>
  </HeadingPairs>
  <TitlesOfParts>
    <vt:vector size="90" baseType="lpstr">
      <vt:lpstr>Civil</vt:lpstr>
      <vt:lpstr>ENERXÍA SOLAR FOTOVOLTAICA</vt:lpstr>
      <vt:lpstr>CONCEPTOS BÁSICOS</vt:lpstr>
      <vt:lpstr>CONCEPTOS BÁSICOS</vt:lpstr>
      <vt:lpstr>CONCEPTOS BÁSICOS</vt:lpstr>
      <vt:lpstr>CONCEPTOS BÁSICOS</vt:lpstr>
      <vt:lpstr>CONCEPTOS BÁSICOS</vt:lpstr>
      <vt:lpstr>CONCEPTOS BÁSICOS</vt:lpstr>
      <vt:lpstr>CONCEPTOS BÁSICOS</vt:lpstr>
      <vt:lpstr>CONCEPTOS BÁSICOS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NORMATIVA</vt:lpstr>
      <vt:lpstr>A INSTALACIÓN</vt:lpstr>
      <vt:lpstr>A INSTALACIÓN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COMPONENTES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A INSTALACIÓN - APLICACIÓNS</vt:lpstr>
      <vt:lpstr>FIN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ENERXÍA SOLAR TÉRMICA</dc:title>
  <dc:creator>MANUEL</dc:creator>
  <cp:lastModifiedBy>mam</cp:lastModifiedBy>
  <cp:revision>220</cp:revision>
  <dcterms:created xsi:type="dcterms:W3CDTF">2013-06-23T16:12:20Z</dcterms:created>
  <dcterms:modified xsi:type="dcterms:W3CDTF">2013-07-08T18:49:12Z</dcterms:modified>
</cp:coreProperties>
</file>