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05" r:id="rId11"/>
    <p:sldId id="265" r:id="rId12"/>
    <p:sldId id="309" r:id="rId13"/>
    <p:sldId id="310" r:id="rId14"/>
    <p:sldId id="311" r:id="rId15"/>
    <p:sldId id="312" r:id="rId16"/>
    <p:sldId id="306" r:id="rId17"/>
    <p:sldId id="307" r:id="rId18"/>
    <p:sldId id="266" r:id="rId19"/>
    <p:sldId id="267" r:id="rId20"/>
    <p:sldId id="268" r:id="rId21"/>
    <p:sldId id="269" r:id="rId22"/>
    <p:sldId id="270" r:id="rId23"/>
    <p:sldId id="272" r:id="rId24"/>
    <p:sldId id="271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313" r:id="rId38"/>
    <p:sldId id="314" r:id="rId39"/>
    <p:sldId id="315" r:id="rId40"/>
    <p:sldId id="316" r:id="rId41"/>
    <p:sldId id="317" r:id="rId42"/>
    <p:sldId id="285" r:id="rId43"/>
    <p:sldId id="286" r:id="rId44"/>
    <p:sldId id="287" r:id="rId45"/>
    <p:sldId id="288" r:id="rId46"/>
    <p:sldId id="308" r:id="rId47"/>
    <p:sldId id="331" r:id="rId48"/>
    <p:sldId id="332" r:id="rId49"/>
    <p:sldId id="289" r:id="rId50"/>
    <p:sldId id="290" r:id="rId51"/>
    <p:sldId id="291" r:id="rId52"/>
    <p:sldId id="292" r:id="rId53"/>
    <p:sldId id="293" r:id="rId54"/>
    <p:sldId id="294" r:id="rId55"/>
    <p:sldId id="295" r:id="rId56"/>
    <p:sldId id="296" r:id="rId57"/>
    <p:sldId id="297" r:id="rId58"/>
    <p:sldId id="298" r:id="rId59"/>
    <p:sldId id="299" r:id="rId60"/>
    <p:sldId id="300" r:id="rId61"/>
    <p:sldId id="301" r:id="rId62"/>
    <p:sldId id="318" r:id="rId63"/>
    <p:sldId id="320" r:id="rId64"/>
    <p:sldId id="321" r:id="rId65"/>
    <p:sldId id="322" r:id="rId66"/>
    <p:sldId id="324" r:id="rId67"/>
    <p:sldId id="326" r:id="rId68"/>
    <p:sldId id="323" r:id="rId69"/>
    <p:sldId id="327" r:id="rId70"/>
    <p:sldId id="328" r:id="rId71"/>
    <p:sldId id="329" r:id="rId72"/>
    <p:sldId id="330" r:id="rId73"/>
    <p:sldId id="302" r:id="rId74"/>
    <p:sldId id="303" r:id="rId75"/>
    <p:sldId id="304" r:id="rId7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m\Desktop\CURSO%20FP\SOLAR%20TERMICA\MEJOR%20QUE%20CENSOLA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25" b="1" i="0" u="dbl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s-ES" u="none" dirty="0"/>
              <a:t>NECESIDADES </a:t>
            </a:r>
            <a:r>
              <a:rPr lang="es-ES" u="none" dirty="0" smtClean="0"/>
              <a:t>E AFORROS</a:t>
            </a:r>
            <a:endParaRPr lang="es-ES" u="none" dirty="0"/>
          </a:p>
        </c:rich>
      </c:tx>
      <c:layout>
        <c:manualLayout>
          <c:xMode val="edge"/>
          <c:yMode val="edge"/>
          <c:x val="0.338579372857363"/>
          <c:y val="2.8260869565217398E-2"/>
        </c:manualLayout>
      </c:layout>
      <c:overlay val="0"/>
      <c:spPr>
        <a:noFill/>
        <a:ln w="25400">
          <a:noFill/>
        </a:ln>
      </c:spPr>
    </c:title>
    <c:autoTitleDeleted val="0"/>
    <c:view3D>
      <c:rotX val="0"/>
      <c:hPercent val="100"/>
      <c:rotY val="0"/>
      <c:depthPercent val="150"/>
      <c:rAngAx val="0"/>
      <c:perspective val="80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sideWall>
    <c:backWall>
      <c:thickness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586567007788766"/>
          <c:y val="9.5652275446114418E-2"/>
          <c:w val="0.88841325835632701"/>
          <c:h val="0.74565296540948289"/>
        </c:manualLayout>
      </c:layout>
      <c:bar3DChart>
        <c:barDir val="col"/>
        <c:grouping val="standard"/>
        <c:varyColors val="0"/>
        <c:ser>
          <c:idx val="1"/>
          <c:order val="0"/>
          <c:tx>
            <c:v>AHORROS</c:v>
          </c:tx>
          <c:spPr>
            <a:solidFill>
              <a:srgbClr val="CC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ACS!$B$78:$M$78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Dic.</c:v>
                </c:pt>
              </c:strCache>
            </c:strRef>
          </c:cat>
          <c:val>
            <c:numRef>
              <c:f>ACS!$B$81:$M$81</c:f>
              <c:numCache>
                <c:formatCode>#,##0</c:formatCode>
                <c:ptCount val="12"/>
                <c:pt idx="0">
                  <c:v>314.22369250004294</c:v>
                </c:pt>
                <c:pt idx="1">
                  <c:v>417.24682664462426</c:v>
                </c:pt>
                <c:pt idx="2">
                  <c:v>503.33656945389333</c:v>
                </c:pt>
                <c:pt idx="3">
                  <c:v>591.93307950129599</c:v>
                </c:pt>
                <c:pt idx="4">
                  <c:v>498.03010345366215</c:v>
                </c:pt>
                <c:pt idx="5">
                  <c:v>604.91686801310891</c:v>
                </c:pt>
                <c:pt idx="6">
                  <c:v>637.50293261079389</c:v>
                </c:pt>
                <c:pt idx="7">
                  <c:v>645.43094681003458</c:v>
                </c:pt>
                <c:pt idx="8">
                  <c:v>538.46224540484218</c:v>
                </c:pt>
                <c:pt idx="9">
                  <c:v>461.23079891651849</c:v>
                </c:pt>
                <c:pt idx="10">
                  <c:v>406.83678641042565</c:v>
                </c:pt>
                <c:pt idx="11">
                  <c:v>307.44367407194056</c:v>
                </c:pt>
              </c:numCache>
            </c:numRef>
          </c:val>
        </c:ser>
        <c:ser>
          <c:idx val="0"/>
          <c:order val="1"/>
          <c:tx>
            <c:v>NECESIDADES</c:v>
          </c:tx>
          <c:spPr>
            <a:gradFill rotWithShape="0">
              <a:gsLst>
                <a:gs pos="0">
                  <a:srgbClr val="FF8080"/>
                </a:gs>
                <a:gs pos="100000">
                  <a:srgbClr val="1F0F0F">
                    <a:gamma/>
                    <a:shade val="49412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ACS!$B$78:$M$78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Dic.</c:v>
                </c:pt>
              </c:strCache>
            </c:strRef>
          </c:cat>
          <c:val>
            <c:numRef>
              <c:f>ACS!$B$79:$M$79</c:f>
              <c:numCache>
                <c:formatCode>#,##0</c:formatCode>
                <c:ptCount val="12"/>
                <c:pt idx="0">
                  <c:v>1670.9</c:v>
                </c:pt>
                <c:pt idx="1">
                  <c:v>1457.4560000000001</c:v>
                </c:pt>
                <c:pt idx="2">
                  <c:v>1556.3239999999998</c:v>
                </c:pt>
                <c:pt idx="3">
                  <c:v>1450.6799999999998</c:v>
                </c:pt>
                <c:pt idx="4">
                  <c:v>1441.748</c:v>
                </c:pt>
                <c:pt idx="5">
                  <c:v>1339.8000000000002</c:v>
                </c:pt>
                <c:pt idx="6">
                  <c:v>1327.1719999999998</c:v>
                </c:pt>
                <c:pt idx="7">
                  <c:v>1384.46</c:v>
                </c:pt>
                <c:pt idx="8">
                  <c:v>1395.24</c:v>
                </c:pt>
                <c:pt idx="9">
                  <c:v>1499.0360000000001</c:v>
                </c:pt>
                <c:pt idx="10">
                  <c:v>1506.12</c:v>
                </c:pt>
                <c:pt idx="11">
                  <c:v>1613.6119999999999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9075968"/>
        <c:axId val="47159488"/>
        <c:axId val="46816384"/>
      </c:bar3DChart>
      <c:catAx>
        <c:axId val="109075968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"/>
                  <a:t>MESES</a:t>
                </a:r>
              </a:p>
            </c:rich>
          </c:tx>
          <c:layout>
            <c:manualLayout>
              <c:xMode val="edge"/>
              <c:yMode val="edge"/>
              <c:x val="0.51216094443086158"/>
              <c:y val="0.891305293929702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47159488"/>
        <c:crosses val="autoZero"/>
        <c:auto val="0"/>
        <c:lblAlgn val="ctr"/>
        <c:lblOffset val="100"/>
        <c:tickLblSkip val="1"/>
        <c:tickMarkSkip val="1"/>
        <c:noMultiLvlLbl val="1"/>
      </c:catAx>
      <c:valAx>
        <c:axId val="4715948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S"/>
                  <a:t>KCAL x 1000</a:t>
                </a:r>
              </a:p>
            </c:rich>
          </c:tx>
          <c:layout>
            <c:manualLayout>
              <c:xMode val="edge"/>
              <c:yMode val="edge"/>
              <c:x val="3.5765429080367436E-2"/>
              <c:y val="0.37173952502921731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109075968"/>
        <c:crosses val="autoZero"/>
        <c:crossBetween val="between"/>
      </c:valAx>
      <c:serAx>
        <c:axId val="46816384"/>
        <c:scaling>
          <c:orientation val="minMax"/>
        </c:scaling>
        <c:delete val="1"/>
        <c:axPos val="b"/>
        <c:majorTickMark val="out"/>
        <c:minorTickMark val="none"/>
        <c:tickLblPos val="none"/>
        <c:crossAx val="47159488"/>
        <c:crosses val="autoZero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590849079668893"/>
          <c:y val="0.94565317770590351"/>
          <c:w val="0.38197478257832435"/>
          <c:h val="4.7826137723057209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21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57A64-62EC-4B2F-86CF-D0883FA74CFB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5D69-BBAD-451D-A562-CD3FFD3253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6496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9881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3F6BC6-5CBD-42B5-BE9E-06E274DDAB89}" type="datetimeFigureOut">
              <a:rPr lang="es-ES" smtClean="0"/>
              <a:pPr/>
              <a:t>10/07/2013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termicaisra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>
            <a:noAutofit/>
          </a:bodyPr>
          <a:lstStyle/>
          <a:p>
            <a:r>
              <a:rPr lang="es-ES" sz="6000" b="1" smtClean="0">
                <a:solidFill>
                  <a:srgbClr val="FFFF00"/>
                </a:solidFill>
              </a:rPr>
              <a:t>ENERXÍA SOLAR TÉRMICA</a:t>
            </a:r>
            <a:endParaRPr lang="es-ES" sz="60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COLECTOR SOLAR POR TERMOSIFÓN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2102353"/>
            <a:ext cx="8532440" cy="420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95536" y="148478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COMPARACIÓN DOS SISTEMAS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134900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18520" cy="758952"/>
          </a:xfrm>
        </p:spPr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VASO DE EXPANSIÓN 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15 Marcador de contenido" descr="1391948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52327" y="2026513"/>
            <a:ext cx="3186117" cy="3058671"/>
          </a:xfrm>
        </p:spPr>
      </p:pic>
      <p:sp>
        <p:nvSpPr>
          <p:cNvPr id="18" name="17 CuadroTexto"/>
          <p:cNvSpPr txBox="1"/>
          <p:nvPr/>
        </p:nvSpPr>
        <p:spPr>
          <a:xfrm>
            <a:off x="4357686" y="2492896"/>
            <a:ext cx="43187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gl-ES" sz="2400" dirty="0" smtClean="0"/>
              <a:t>É o encargado de absorber as dilatacións do fluído portador.</a:t>
            </a:r>
          </a:p>
          <a:p>
            <a:pPr algn="just">
              <a:buFont typeface="Arial" pitchFamily="34" charset="0"/>
              <a:buChar char="•"/>
            </a:pPr>
            <a:endParaRPr lang="gl-ES" sz="2400" dirty="0" smtClean="0"/>
          </a:p>
          <a:p>
            <a:pPr algn="just">
              <a:buFont typeface="Arial" pitchFamily="34" charset="0"/>
              <a:buChar char="•"/>
            </a:pPr>
            <a:r>
              <a:rPr lang="gl-ES" sz="2400" dirty="0" smtClean="0"/>
              <a:t>É o compoñente fundamental para garantir a vida da instalación.</a:t>
            </a:r>
            <a:endParaRPr lang="gl-ES" sz="2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18520" cy="758952"/>
          </a:xfrm>
        </p:spPr>
        <p:txBody>
          <a:bodyPr>
            <a:normAutofit/>
          </a:bodyPr>
          <a:lstStyle/>
          <a:p>
            <a:pPr algn="l"/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SISTEMAS DE CIRCULACIÓN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357686" y="1714488"/>
            <a:ext cx="43187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2000" dirty="0" err="1" smtClean="0"/>
              <a:t>Termosifon</a:t>
            </a:r>
            <a:endParaRPr lang="gl-ES" sz="2000" dirty="0" smtClean="0"/>
          </a:p>
          <a:p>
            <a:pPr algn="just"/>
            <a:endParaRPr lang="gl-ES" sz="2000" dirty="0" smtClean="0"/>
          </a:p>
          <a:p>
            <a:pPr algn="just">
              <a:buFont typeface="Arial" pitchFamily="34" charset="0"/>
              <a:buChar char="•"/>
            </a:pPr>
            <a:r>
              <a:rPr lang="gl-ES" sz="2000" dirty="0" smtClean="0"/>
              <a:t>Aproveita a circulación natural da auga quente que tende a ascender, xa que o aumentar a </a:t>
            </a:r>
            <a:r>
              <a:rPr lang="gl-ES" sz="2000" dirty="0" err="1" smtClean="0"/>
              <a:t>sua</a:t>
            </a:r>
            <a:r>
              <a:rPr lang="gl-ES" sz="2000" dirty="0" smtClean="0"/>
              <a:t> </a:t>
            </a:r>
            <a:r>
              <a:rPr lang="gl-ES" sz="2000" dirty="0" err="1" smtClean="0"/>
              <a:t>temperatua</a:t>
            </a:r>
            <a:r>
              <a:rPr lang="gl-ES" sz="2000" dirty="0" smtClean="0"/>
              <a:t> </a:t>
            </a:r>
            <a:r>
              <a:rPr lang="gl-ES" sz="2000" dirty="0" err="1" smtClean="0"/>
              <a:t>diminue</a:t>
            </a:r>
            <a:r>
              <a:rPr lang="gl-ES" sz="2000" dirty="0" smtClean="0"/>
              <a:t> a </a:t>
            </a:r>
            <a:r>
              <a:rPr lang="gl-ES" sz="2000" dirty="0" err="1" smtClean="0"/>
              <a:t>sua</a:t>
            </a:r>
            <a:r>
              <a:rPr lang="gl-ES" sz="2000" dirty="0" smtClean="0"/>
              <a:t> densidade.</a:t>
            </a:r>
            <a:endParaRPr lang="gl-ES" sz="2000" dirty="0"/>
          </a:p>
        </p:txBody>
      </p:sp>
      <p:pic>
        <p:nvPicPr>
          <p:cNvPr id="2050" name="Picture 2" descr="C:\Users\MANUEL\Desktop\CURSO FP\SOLAR TERMICA\112_200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861048"/>
            <a:ext cx="1857388" cy="2451752"/>
          </a:xfrm>
          <a:prstGeom prst="rect">
            <a:avLst/>
          </a:prstGeom>
          <a:noFill/>
        </p:spPr>
      </p:pic>
      <p:sp>
        <p:nvSpPr>
          <p:cNvPr id="20" name="19 CuadroTexto"/>
          <p:cNvSpPr txBox="1"/>
          <p:nvPr/>
        </p:nvSpPr>
        <p:spPr>
          <a:xfrm>
            <a:off x="4429124" y="4500570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2000" dirty="0" smtClean="0"/>
              <a:t>Bomba </a:t>
            </a:r>
            <a:r>
              <a:rPr lang="gl-ES" sz="2000" dirty="0" err="1" smtClean="0"/>
              <a:t>circuladora</a:t>
            </a:r>
            <a:endParaRPr lang="gl-ES" sz="2000" dirty="0" smtClean="0"/>
          </a:p>
          <a:p>
            <a:pPr algn="just"/>
            <a:endParaRPr lang="gl-ES" sz="2000" dirty="0" smtClean="0"/>
          </a:p>
          <a:p>
            <a:pPr algn="just">
              <a:buFont typeface="Arial" pitchFamily="34" charset="0"/>
              <a:buChar char="•"/>
            </a:pPr>
            <a:r>
              <a:rPr lang="gl-ES" sz="2000" dirty="0" smtClean="0"/>
              <a:t>É o encargado de mover o fluído portador no circuíto.</a:t>
            </a: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3159754" cy="2016224"/>
          </a:xfrm>
        </p:spPr>
      </p:pic>
    </p:spTree>
    <p:extLst>
      <p:ext uri="{BB962C8B-B14F-4D97-AF65-F5344CB8AC3E}">
        <p14:creationId xmlns:p14="http://schemas.microsoft.com/office/powerpoint/2010/main" val="308596046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18520" cy="758952"/>
          </a:xfrm>
        </p:spPr>
        <p:txBody>
          <a:bodyPr>
            <a:normAutofit/>
          </a:bodyPr>
          <a:lstStyle/>
          <a:p>
            <a:pPr algn="l"/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SISTEMAS DE CIRCULACIÓN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39552" y="1412776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2000" dirty="0" smtClean="0"/>
              <a:t>Termosifón</a:t>
            </a:r>
          </a:p>
          <a:p>
            <a:pPr algn="just"/>
            <a:endParaRPr lang="gl-ES" sz="2000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00B050"/>
                </a:solidFill>
              </a:rPr>
              <a:t>Non precisa de enerxía eléctrica para o seu funcionamento.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00B050"/>
                </a:solidFill>
              </a:rPr>
              <a:t>O salto térmico e maior, mais eficiente.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00B050"/>
                </a:solidFill>
              </a:rPr>
              <a:t>Instalación sinxela e  de menor custo</a:t>
            </a:r>
          </a:p>
          <a:p>
            <a:pPr algn="just"/>
            <a:endParaRPr lang="gl-ES" sz="2000" dirty="0" smtClean="0">
              <a:solidFill>
                <a:srgbClr val="00B05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FF0000"/>
                </a:solidFill>
              </a:rPr>
              <a:t>Non se pode limitar a temperatura máxima da auga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FF0000"/>
                </a:solidFill>
              </a:rPr>
              <a:t>Caudal circulante e moi pequeno</a:t>
            </a:r>
            <a:endParaRPr lang="gl-ES" sz="2000" dirty="0">
              <a:solidFill>
                <a:srgbClr val="FF0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39552" y="4005064"/>
            <a:ext cx="80324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2000" dirty="0" smtClean="0"/>
              <a:t>Bomba </a:t>
            </a:r>
            <a:r>
              <a:rPr lang="gl-ES" sz="2000" dirty="0" err="1" smtClean="0"/>
              <a:t>circuladora</a:t>
            </a:r>
            <a:endParaRPr lang="gl-ES" sz="2000" dirty="0" smtClean="0"/>
          </a:p>
          <a:p>
            <a:pPr algn="just"/>
            <a:endParaRPr lang="gl-ES" sz="2000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00B050"/>
                </a:solidFill>
              </a:rPr>
              <a:t>O fluído captador non entra en contacto coa auga de consumo, risco mínimo de contaminación e corrosión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00B050"/>
                </a:solidFill>
              </a:rPr>
              <a:t>Pódense utilizar anticonxelantes</a:t>
            </a:r>
          </a:p>
          <a:p>
            <a:pPr algn="just"/>
            <a:endParaRPr lang="gl-ES" sz="2000" dirty="0" smtClean="0">
              <a:solidFill>
                <a:srgbClr val="00B050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>
                <a:solidFill>
                  <a:srgbClr val="FF0000"/>
                </a:solidFill>
              </a:rPr>
              <a:t>Necesitan enerxía eléctrica son mais complexos e de maior custo.</a:t>
            </a:r>
          </a:p>
        </p:txBody>
      </p:sp>
    </p:spTree>
    <p:extLst>
      <p:ext uri="{BB962C8B-B14F-4D97-AF65-F5344CB8AC3E}">
        <p14:creationId xmlns:p14="http://schemas.microsoft.com/office/powerpoint/2010/main" val="385445770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18520" cy="758952"/>
          </a:xfrm>
        </p:spPr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INTERCAMBIADOR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39552" y="1412776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2000" dirty="0" err="1" smtClean="0"/>
              <a:t>Intercambiador</a:t>
            </a:r>
            <a:r>
              <a:rPr lang="gl-ES" sz="2000" dirty="0" smtClean="0"/>
              <a:t> de serpentín</a:t>
            </a:r>
          </a:p>
          <a:p>
            <a:pPr algn="just"/>
            <a:endParaRPr lang="gl-ES" sz="20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/>
              <a:t>Incorporado o acumulador hasta os 1.500l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/>
              <a:t>Baixa superficie de intercambio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err="1" smtClean="0"/>
              <a:t>Rendimento</a:t>
            </a:r>
            <a:r>
              <a:rPr lang="gl-ES" sz="2000" dirty="0" smtClean="0"/>
              <a:t> do </a:t>
            </a:r>
            <a:r>
              <a:rPr lang="gl-ES" sz="2000" dirty="0" err="1" smtClean="0"/>
              <a:t>intercambiador</a:t>
            </a:r>
            <a:r>
              <a:rPr lang="gl-ES" sz="2000" dirty="0" smtClean="0"/>
              <a:t> e superior o de </a:t>
            </a:r>
            <a:r>
              <a:rPr lang="gl-ES" sz="2000" dirty="0" err="1" smtClean="0"/>
              <a:t>doble</a:t>
            </a:r>
            <a:r>
              <a:rPr lang="gl-ES" sz="2000" dirty="0" smtClean="0"/>
              <a:t> parede pero inferior o de placas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/>
              <a:t>Acumulador cunha boa relación calidade </a:t>
            </a:r>
            <a:r>
              <a:rPr lang="gl-ES" sz="2000" dirty="0" err="1" smtClean="0"/>
              <a:t>precio</a:t>
            </a:r>
            <a:endParaRPr lang="gl-ES" sz="2000" dirty="0" smtClean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365" y="3630050"/>
            <a:ext cx="2679270" cy="267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3624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18520" cy="758952"/>
          </a:xfrm>
        </p:spPr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INTERCAMBIADOR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39552" y="1412776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2000" dirty="0" err="1" smtClean="0"/>
              <a:t>Intercambiador</a:t>
            </a:r>
            <a:r>
              <a:rPr lang="gl-ES" sz="2000" dirty="0" smtClean="0"/>
              <a:t> de serpentín</a:t>
            </a:r>
          </a:p>
          <a:p>
            <a:pPr algn="just"/>
            <a:endParaRPr lang="gl-ES" sz="20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/>
              <a:t>Instálanse independentemente e externamente os depósitos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/>
              <a:t>Son dous circuítos independentes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/>
              <a:t>Pódense desmontar e limpar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smtClean="0"/>
              <a:t>Permiten </a:t>
            </a:r>
            <a:r>
              <a:rPr lang="gl-ES" sz="2000" dirty="0" err="1" smtClean="0"/>
              <a:t>ampliacios</a:t>
            </a:r>
            <a:r>
              <a:rPr lang="gl-ES" sz="2000" dirty="0" smtClean="0"/>
              <a:t> de potencia aumentando as placas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gl-ES" sz="2000" dirty="0" err="1" smtClean="0"/>
              <a:t>Bon</a:t>
            </a:r>
            <a:r>
              <a:rPr lang="gl-ES" sz="2000" dirty="0" smtClean="0"/>
              <a:t> rendemento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659545"/>
            <a:ext cx="4081017" cy="2703674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38883"/>
            <a:ext cx="288032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634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18520" cy="758952"/>
          </a:xfrm>
        </p:spPr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ACUMULACIÓN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66" y="1556792"/>
            <a:ext cx="2247449" cy="4220819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419872" y="1556792"/>
            <a:ext cx="54726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ACEIRO</a:t>
            </a:r>
            <a:endParaRPr lang="es-ES" dirty="0" smtClean="0"/>
          </a:p>
          <a:p>
            <a:endParaRPr lang="es-E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>
                <a:solidFill>
                  <a:srgbClr val="00B050"/>
                </a:solidFill>
              </a:rPr>
              <a:t>O </a:t>
            </a:r>
            <a:r>
              <a:rPr lang="es-ES" dirty="0" err="1" smtClean="0">
                <a:solidFill>
                  <a:srgbClr val="00B050"/>
                </a:solidFill>
              </a:rPr>
              <a:t>seu</a:t>
            </a:r>
            <a:r>
              <a:rPr lang="es-ES" dirty="0" smtClean="0">
                <a:solidFill>
                  <a:srgbClr val="00B050"/>
                </a:solidFill>
              </a:rPr>
              <a:t> precio e </a:t>
            </a:r>
            <a:r>
              <a:rPr lang="es-ES" dirty="0" err="1" smtClean="0">
                <a:solidFill>
                  <a:srgbClr val="00B050"/>
                </a:solidFill>
              </a:rPr>
              <a:t>mais</a:t>
            </a:r>
            <a:r>
              <a:rPr lang="es-ES" dirty="0" smtClean="0">
                <a:solidFill>
                  <a:srgbClr val="00B050"/>
                </a:solidFill>
              </a:rPr>
              <a:t> asequible.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</a:rPr>
              <a:t>A temperatura de </a:t>
            </a:r>
            <a:r>
              <a:rPr lang="es-ES" dirty="0" err="1" smtClean="0">
                <a:solidFill>
                  <a:srgbClr val="FF0000"/>
                </a:solidFill>
              </a:rPr>
              <a:t>almacenamento</a:t>
            </a:r>
            <a:r>
              <a:rPr lang="es-ES" dirty="0" smtClean="0">
                <a:solidFill>
                  <a:srgbClr val="FF0000"/>
                </a:solidFill>
              </a:rPr>
              <a:t> non pode parar dos 65°C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>
                <a:solidFill>
                  <a:srgbClr val="FF0000"/>
                </a:solidFill>
              </a:rPr>
              <a:t>Necesitan protección interior contra da </a:t>
            </a:r>
            <a:r>
              <a:rPr lang="es-ES" dirty="0" smtClean="0">
                <a:solidFill>
                  <a:srgbClr val="FF0000"/>
                </a:solidFill>
              </a:rPr>
              <a:t>corrosión  </a:t>
            </a:r>
            <a:r>
              <a:rPr lang="es-ES" dirty="0" err="1">
                <a:solidFill>
                  <a:srgbClr val="FF0000"/>
                </a:solidFill>
              </a:rPr>
              <a:t>ou</a:t>
            </a:r>
            <a:r>
              <a:rPr lang="es-ES" dirty="0">
                <a:solidFill>
                  <a:srgbClr val="FF0000"/>
                </a:solidFill>
              </a:rPr>
              <a:t> ben mediante un epoxi </a:t>
            </a:r>
            <a:r>
              <a:rPr lang="es-ES" dirty="0" err="1">
                <a:solidFill>
                  <a:srgbClr val="FF0000"/>
                </a:solidFill>
              </a:rPr>
              <a:t>ou</a:t>
            </a:r>
            <a:r>
              <a:rPr lang="es-ES" dirty="0">
                <a:solidFill>
                  <a:srgbClr val="FF0000"/>
                </a:solidFill>
              </a:rPr>
              <a:t> ben mediante un galvanizado </a:t>
            </a:r>
            <a:r>
              <a:rPr lang="es-ES" dirty="0" err="1">
                <a:solidFill>
                  <a:srgbClr val="FF0000"/>
                </a:solidFill>
              </a:rPr>
              <a:t>quente</a:t>
            </a:r>
            <a:r>
              <a:rPr lang="es-ES" dirty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endParaRPr lang="es-ES" dirty="0"/>
          </a:p>
          <a:p>
            <a:r>
              <a:rPr lang="es-ES" dirty="0" err="1" smtClean="0"/>
              <a:t>ACEIRO</a:t>
            </a:r>
            <a:r>
              <a:rPr lang="es-ES" dirty="0" smtClean="0"/>
              <a:t> INOXIDABLE</a:t>
            </a:r>
          </a:p>
          <a:p>
            <a:endParaRPr lang="es-E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ES" dirty="0">
                <a:solidFill>
                  <a:srgbClr val="00B050"/>
                </a:solidFill>
              </a:rPr>
              <a:t>E </a:t>
            </a:r>
            <a:r>
              <a:rPr lang="es-ES" dirty="0" err="1">
                <a:solidFill>
                  <a:srgbClr val="00B050"/>
                </a:solidFill>
              </a:rPr>
              <a:t>mellor</a:t>
            </a:r>
            <a:r>
              <a:rPr lang="es-ES" dirty="0">
                <a:solidFill>
                  <a:srgbClr val="00B050"/>
                </a:solidFill>
              </a:rPr>
              <a:t> material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>
                <a:solidFill>
                  <a:srgbClr val="00B050"/>
                </a:solidFill>
              </a:rPr>
              <a:t>Soporta elevadas temperaturas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>
                <a:solidFill>
                  <a:srgbClr val="00B050"/>
                </a:solidFill>
              </a:rPr>
              <a:t>Non presenta problemas de corrosión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>
                <a:solidFill>
                  <a:srgbClr val="FF0000"/>
                </a:solidFill>
              </a:rPr>
              <a:t>Precio </a:t>
            </a:r>
            <a:r>
              <a:rPr lang="es-ES" dirty="0" smtClean="0">
                <a:solidFill>
                  <a:srgbClr val="FF0000"/>
                </a:solidFill>
              </a:rPr>
              <a:t>é </a:t>
            </a:r>
            <a:r>
              <a:rPr lang="es-ES" dirty="0">
                <a:solidFill>
                  <a:srgbClr val="FF0000"/>
                </a:solidFill>
              </a:rPr>
              <a:t>elevado</a:t>
            </a:r>
          </a:p>
        </p:txBody>
      </p:sp>
    </p:spTree>
    <p:extLst>
      <p:ext uri="{BB962C8B-B14F-4D97-AF65-F5344CB8AC3E}">
        <p14:creationId xmlns:p14="http://schemas.microsoft.com/office/powerpoint/2010/main" val="90150865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18520" cy="758952"/>
          </a:xfrm>
        </p:spPr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ACUMULACIÓN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3528" y="148478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Os </a:t>
            </a:r>
            <a:r>
              <a:rPr lang="es-ES" dirty="0" err="1" smtClean="0"/>
              <a:t>depositos</a:t>
            </a:r>
            <a:r>
              <a:rPr lang="es-ES" dirty="0" smtClean="0"/>
              <a:t> deben de ser de configuración vertical para favorecer a estratificación.</a:t>
            </a:r>
          </a:p>
          <a:p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33624"/>
            <a:ext cx="4784826" cy="347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868144" y="3523655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A </a:t>
            </a:r>
            <a:r>
              <a:rPr lang="es-ES" sz="1400" dirty="0" err="1" smtClean="0"/>
              <a:t>AUGA</a:t>
            </a:r>
            <a:r>
              <a:rPr lang="es-ES" sz="1400" dirty="0" smtClean="0"/>
              <a:t> </a:t>
            </a:r>
            <a:r>
              <a:rPr lang="es-ES" sz="1400" dirty="0" err="1" smtClean="0"/>
              <a:t>DISMINUE</a:t>
            </a:r>
            <a:r>
              <a:rPr lang="es-ES" sz="1400" dirty="0" smtClean="0"/>
              <a:t> A </a:t>
            </a:r>
            <a:r>
              <a:rPr lang="es-ES" sz="1400" dirty="0" err="1" smtClean="0"/>
              <a:t>SUA</a:t>
            </a:r>
            <a:r>
              <a:rPr lang="es-ES" sz="1400" dirty="0" smtClean="0"/>
              <a:t> </a:t>
            </a:r>
            <a:r>
              <a:rPr lang="es-ES" sz="1400" dirty="0" err="1" smtClean="0"/>
              <a:t>DENSIDADE</a:t>
            </a:r>
            <a:r>
              <a:rPr lang="es-ES" sz="1400" dirty="0" smtClean="0"/>
              <a:t> O </a:t>
            </a:r>
            <a:r>
              <a:rPr lang="es-ES" sz="1600" dirty="0" smtClean="0"/>
              <a:t>AUMENTAR</a:t>
            </a:r>
            <a:r>
              <a:rPr lang="es-ES" sz="1400" dirty="0" smtClean="0"/>
              <a:t> A TEMPERATUR</a:t>
            </a:r>
            <a:r>
              <a:rPr lang="es-ES" sz="14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693162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896544"/>
          </a:xfrm>
        </p:spPr>
        <p:txBody>
          <a:bodyPr>
            <a:noAutofit/>
          </a:bodyPr>
          <a:lstStyle/>
          <a:p>
            <a:pPr algn="just"/>
            <a:r>
              <a:rPr lang="es-ES" sz="1600" b="1" dirty="0" smtClean="0"/>
              <a:t>Normativa de la Unión Europea</a:t>
            </a:r>
          </a:p>
          <a:p>
            <a:pPr algn="just">
              <a:lnSpc>
                <a:spcPts val="1600"/>
              </a:lnSpc>
              <a:buNone/>
            </a:pPr>
            <a:endParaRPr lang="es-ES" sz="1400" b="1" dirty="0" smtClean="0"/>
          </a:p>
          <a:p>
            <a:pPr algn="just">
              <a:lnSpc>
                <a:spcPts val="1600"/>
              </a:lnSpc>
              <a:buNone/>
            </a:pP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	DIRECTIVA 2002/91/CE DEL PARLAMENTO EUROPEO Y DEL CONSEJO, de 16 de diciembre de 2002, relativa a la eficiencia energética de los edificios.</a:t>
            </a:r>
          </a:p>
          <a:p>
            <a:pPr algn="just"/>
            <a:endParaRPr lang="es-ES" sz="1400" b="1" dirty="0" smtClean="0"/>
          </a:p>
          <a:p>
            <a:pPr algn="just"/>
            <a:r>
              <a:rPr lang="es-ES" sz="1600" b="1" dirty="0" smtClean="0"/>
              <a:t>Normativa Estatal</a:t>
            </a:r>
          </a:p>
          <a:p>
            <a:pPr algn="just">
              <a:lnSpc>
                <a:spcPts val="1400"/>
              </a:lnSpc>
              <a:buNone/>
            </a:pP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REAL DECRETO 1027/2007, de 20 de julio, por el que se aprueba el Reglamento de Instalaciones Térmicas en los Edificios.</a:t>
            </a:r>
          </a:p>
          <a:p>
            <a:pPr algn="just">
              <a:lnSpc>
                <a:spcPts val="1400"/>
              </a:lnSpc>
              <a:buNone/>
            </a:pP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Real Decreto 1751/1998, de 31 de julio, por el que se aprueba el RITE y sus </a:t>
            </a:r>
            <a:r>
              <a:rPr lang="es-ES" sz="1400" b="1" dirty="0" err="1" smtClean="0">
                <a:solidFill>
                  <a:schemeClr val="bg2">
                    <a:lumMod val="50000"/>
                  </a:schemeClr>
                </a:solidFill>
              </a:rPr>
              <a:t>ITEs</a:t>
            </a: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 y se crea la Comisión Asesora para las Instalaciones Térmicas de los Edificios (Derogado).</a:t>
            </a:r>
            <a:b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Real Decreto 1218/2002, de 22 de noviembre, por el que se modifica el RD 1751/1998, de 31 de julio, por el que se aprobó el RITE (Derogado).</a:t>
            </a:r>
          </a:p>
          <a:p>
            <a:pPr algn="just">
              <a:lnSpc>
                <a:spcPts val="1400"/>
              </a:lnSpc>
              <a:buNone/>
            </a:pP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REAL DECRETO 865/2003, de 4 de julio, por el que se establecen los criterios higiénico-sanitarios para la prevención y control de la </a:t>
            </a:r>
            <a:r>
              <a:rPr lang="es-ES" sz="1400" b="1" dirty="0" err="1" smtClean="0">
                <a:solidFill>
                  <a:schemeClr val="bg2">
                    <a:lumMod val="50000"/>
                  </a:schemeClr>
                </a:solidFill>
              </a:rPr>
              <a:t>legionelosis</a:t>
            </a: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algn="just">
              <a:lnSpc>
                <a:spcPts val="1400"/>
              </a:lnSpc>
              <a:buNone/>
            </a:pP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Documento Básico HE: Ahorro de energía.</a:t>
            </a:r>
          </a:p>
          <a:p>
            <a:pPr algn="just">
              <a:lnSpc>
                <a:spcPts val="1400"/>
              </a:lnSpc>
              <a:buNone/>
            </a:pP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S" sz="1400" b="1" dirty="0" smtClean="0">
                <a:solidFill>
                  <a:schemeClr val="bg2">
                    <a:lumMod val="50000"/>
                  </a:schemeClr>
                </a:solidFill>
              </a:rPr>
              <a:t>REAL DECRETO 47/2007, de 19 de enero, por el que se aprueba el Procedimiento básico para la certificación de eficiencia energética de edificios de nueva construcción.</a:t>
            </a:r>
          </a:p>
          <a:p>
            <a:pPr algn="just"/>
            <a:endParaRPr lang="gl-ES" sz="1500" b="1" dirty="0" smtClean="0"/>
          </a:p>
          <a:p>
            <a:pPr algn="just">
              <a:lnSpc>
                <a:spcPts val="1400"/>
              </a:lnSpc>
              <a:spcBef>
                <a:spcPts val="0"/>
              </a:spcBef>
              <a:buNone/>
            </a:pPr>
            <a:endParaRPr lang="gl-ES" sz="15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</a:t>
            </a:r>
            <a:endParaRPr lang="gl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b="1" dirty="0" err="1" smtClean="0"/>
              <a:t>Predimensionado</a:t>
            </a:r>
            <a:r>
              <a:rPr lang="gl-ES" b="1" dirty="0" smtClean="0"/>
              <a:t>:</a:t>
            </a:r>
          </a:p>
          <a:p>
            <a:pPr algn="just">
              <a:buNone/>
            </a:pPr>
            <a:endParaRPr lang="gl-ES" b="1" dirty="0" smtClean="0"/>
          </a:p>
          <a:p>
            <a:pPr algn="just">
              <a:buNone/>
            </a:pPr>
            <a:r>
              <a:rPr lang="gl-ES" sz="2800" dirty="0" smtClean="0"/>
              <a:t>	- Datos de Partida.</a:t>
            </a:r>
          </a:p>
          <a:p>
            <a:pPr algn="just">
              <a:buNone/>
            </a:pPr>
            <a:r>
              <a:rPr lang="gl-ES" sz="2800" dirty="0" smtClean="0"/>
              <a:t>	- Esquema de Principio da Instalación.</a:t>
            </a:r>
          </a:p>
          <a:p>
            <a:pPr algn="just">
              <a:buNone/>
            </a:pPr>
            <a:r>
              <a:rPr lang="gl-ES" sz="2800" dirty="0" smtClean="0"/>
              <a:t>	- Cálculo da carga de consumo.</a:t>
            </a:r>
          </a:p>
          <a:p>
            <a:pPr algn="just">
              <a:buNone/>
            </a:pPr>
            <a:r>
              <a:rPr lang="gl-ES" sz="2800" dirty="0" smtClean="0"/>
              <a:t>	- Cálculo da enerxía dispoñible.</a:t>
            </a:r>
          </a:p>
          <a:p>
            <a:pPr algn="just">
              <a:buNone/>
            </a:pPr>
            <a:r>
              <a:rPr lang="gl-ES" sz="2800" dirty="0" smtClean="0"/>
              <a:t>	- Determinación da superficie de captadores e do   </a:t>
            </a:r>
          </a:p>
          <a:p>
            <a:pPr algn="just">
              <a:buNone/>
            </a:pPr>
            <a:r>
              <a:rPr lang="gl-ES" sz="2800" dirty="0" smtClean="0"/>
              <a:t>	   volume de acumulación.</a:t>
            </a:r>
            <a:endParaRPr lang="gl-ES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2368544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gl-ES" sz="4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OS</a:t>
            </a:r>
            <a:r>
              <a:rPr lang="es-ES" sz="4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COMPOÑENTES:</a:t>
            </a:r>
            <a:br>
              <a:rPr lang="es-ES" sz="4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s-ES" sz="4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OS PANEIS</a:t>
            </a:r>
            <a:endParaRPr lang="es-ES" sz="4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</a:t>
            </a:r>
            <a:endParaRPr lang="gl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gl-ES" sz="3900" b="1" dirty="0" err="1" smtClean="0"/>
              <a:t>Dimensionado</a:t>
            </a:r>
            <a:r>
              <a:rPr lang="gl-ES" sz="3900" b="1" dirty="0" smtClean="0"/>
              <a:t>:</a:t>
            </a:r>
          </a:p>
          <a:p>
            <a:pPr algn="just">
              <a:buNone/>
            </a:pPr>
            <a:endParaRPr lang="gl-ES" b="1" dirty="0" smtClean="0"/>
          </a:p>
          <a:p>
            <a:pPr algn="just">
              <a:buNone/>
            </a:pPr>
            <a:r>
              <a:rPr lang="gl-ES" dirty="0" smtClean="0"/>
              <a:t>	- Selección da configuración básica.</a:t>
            </a:r>
          </a:p>
          <a:p>
            <a:pPr algn="just">
              <a:buNone/>
            </a:pPr>
            <a:r>
              <a:rPr lang="gl-ES" dirty="0" smtClean="0"/>
              <a:t>	- Selección do fluído portador.</a:t>
            </a:r>
          </a:p>
          <a:p>
            <a:pPr algn="just">
              <a:buNone/>
            </a:pPr>
            <a:r>
              <a:rPr lang="gl-ES" dirty="0" smtClean="0"/>
              <a:t>	- Deseño do sistema de captación.</a:t>
            </a:r>
          </a:p>
          <a:p>
            <a:pPr algn="just">
              <a:buNone/>
            </a:pPr>
            <a:r>
              <a:rPr lang="gl-ES" dirty="0" smtClean="0"/>
              <a:t>	- Deseño do sistema de acumulación.</a:t>
            </a:r>
          </a:p>
          <a:p>
            <a:pPr algn="just">
              <a:buNone/>
            </a:pPr>
            <a:r>
              <a:rPr lang="gl-ES" dirty="0" smtClean="0"/>
              <a:t>	- </a:t>
            </a:r>
            <a:r>
              <a:rPr lang="gl-ES" dirty="0" err="1" smtClean="0"/>
              <a:t>Dimensionado</a:t>
            </a:r>
            <a:r>
              <a:rPr lang="gl-ES" dirty="0" smtClean="0"/>
              <a:t> do sistema de intercambio.</a:t>
            </a:r>
          </a:p>
          <a:p>
            <a:pPr algn="just">
              <a:buNone/>
            </a:pPr>
            <a:r>
              <a:rPr lang="gl-ES" dirty="0" smtClean="0"/>
              <a:t>	- Deseño do circuíto hidráulico.</a:t>
            </a:r>
          </a:p>
          <a:p>
            <a:pPr algn="just">
              <a:buNone/>
            </a:pPr>
            <a:r>
              <a:rPr lang="gl-ES" dirty="0" smtClean="0"/>
              <a:t>	- Deseño do sistema de enerxía auxiliar.</a:t>
            </a:r>
          </a:p>
          <a:p>
            <a:pPr algn="just">
              <a:buNone/>
            </a:pPr>
            <a:r>
              <a:rPr lang="gl-ES" dirty="0" smtClean="0"/>
              <a:t>	- Deseño do sistema eléctrico e de control.</a:t>
            </a:r>
          </a:p>
          <a:p>
            <a:pPr algn="just">
              <a:buNone/>
            </a:pPr>
            <a:r>
              <a:rPr lang="gl-ES" dirty="0" smtClean="0"/>
              <a:t>	- Características técnicas dos compoñentes.</a:t>
            </a:r>
          </a:p>
          <a:p>
            <a:pPr algn="just">
              <a:buNone/>
            </a:pPr>
            <a:r>
              <a:rPr lang="gl-ES" dirty="0" smtClean="0"/>
              <a:t>	- Materiais e proteccións.</a:t>
            </a:r>
          </a:p>
          <a:p>
            <a:pPr algn="just">
              <a:buNone/>
            </a:pPr>
            <a:r>
              <a:rPr lang="gl-ES" dirty="0" smtClean="0"/>
              <a:t>	- Deseño da estrutura soporte.</a:t>
            </a:r>
          </a:p>
          <a:p>
            <a:pPr algn="just">
              <a:buNone/>
            </a:pPr>
            <a:r>
              <a:rPr lang="gl-ES" dirty="0" smtClean="0"/>
              <a:t>	- Recepción e probas funcionais da instalación.</a:t>
            </a:r>
          </a:p>
          <a:p>
            <a:pPr algn="just">
              <a:buNone/>
            </a:pPr>
            <a:r>
              <a:rPr lang="gl-ES" dirty="0" smtClean="0"/>
              <a:t>	- Mantemento das instalacións.</a:t>
            </a:r>
            <a:endParaRPr lang="gl-ES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gl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55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gl-ES" sz="4000" b="1" dirty="0" smtClean="0"/>
              <a:t>Datos de partida.</a:t>
            </a:r>
          </a:p>
          <a:p>
            <a:pPr marL="0" indent="0" algn="just">
              <a:buNone/>
            </a:pPr>
            <a:endParaRPr lang="gl-ES" b="1" dirty="0" smtClean="0"/>
          </a:p>
          <a:p>
            <a:pPr algn="just"/>
            <a:r>
              <a:rPr lang="gl-ES" sz="3300" dirty="0" smtClean="0"/>
              <a:t>Bloque de 20 vivendas. (10 vivendas de 3 dormitorios e 10 vivendas 4 de </a:t>
            </a:r>
            <a:r>
              <a:rPr lang="gl-ES" sz="3300" dirty="0" err="1" smtClean="0"/>
              <a:t>				dormitorios</a:t>
            </a:r>
            <a:r>
              <a:rPr lang="gl-ES" sz="3300" dirty="0" smtClean="0"/>
              <a:t>).</a:t>
            </a:r>
          </a:p>
          <a:p>
            <a:pPr algn="just"/>
            <a:r>
              <a:rPr lang="gl-ES" sz="3300" dirty="0" smtClean="0"/>
              <a:t>Tipo de combustible sistema auxiliar: gas</a:t>
            </a:r>
          </a:p>
          <a:p>
            <a:pPr algn="just"/>
            <a:r>
              <a:rPr lang="gl-ES" sz="3300" dirty="0" smtClean="0"/>
              <a:t>Temperatura de aporte AQS: 45ºC</a:t>
            </a:r>
          </a:p>
          <a:p>
            <a:pPr algn="just"/>
            <a:r>
              <a:rPr lang="gl-ES" sz="3300" dirty="0" smtClean="0"/>
              <a:t>Situación: Pontevedra </a:t>
            </a:r>
          </a:p>
          <a:p>
            <a:pPr algn="just"/>
            <a:r>
              <a:rPr lang="gl-ES" sz="3300" dirty="0" smtClean="0"/>
              <a:t>Latitude: 42ºN</a:t>
            </a:r>
          </a:p>
          <a:p>
            <a:pPr algn="just"/>
            <a:r>
              <a:rPr lang="gl-ES" sz="3300" dirty="0" smtClean="0"/>
              <a:t>Temperatura AFS segundo o mes:</a:t>
            </a:r>
          </a:p>
          <a:p>
            <a:pPr marL="0" indent="0" algn="just">
              <a:buNone/>
            </a:pPr>
            <a:r>
              <a:rPr lang="gl-ES" sz="2800" dirty="0" smtClean="0"/>
              <a:t>		</a:t>
            </a:r>
            <a:r>
              <a:rPr lang="gl-ES" sz="2000" dirty="0" smtClean="0"/>
              <a:t>(UNE 94002:2005, Táboa 3   ou compañía subministradora)</a:t>
            </a:r>
          </a:p>
          <a:p>
            <a:pPr lvl="2" algn="just"/>
            <a:r>
              <a:rPr lang="gl-ES" dirty="0" smtClean="0"/>
              <a:t>Xaneiro:10</a:t>
            </a:r>
          </a:p>
          <a:p>
            <a:pPr lvl="2" algn="just"/>
            <a:r>
              <a:rPr lang="gl-ES" dirty="0" smtClean="0"/>
              <a:t>Febreiro:11</a:t>
            </a:r>
          </a:p>
          <a:p>
            <a:pPr lvl="2" algn="just"/>
            <a:r>
              <a:rPr lang="gl-ES" dirty="0" smtClean="0"/>
              <a:t>Marzo:11</a:t>
            </a:r>
          </a:p>
          <a:p>
            <a:pPr lvl="2" algn="just"/>
            <a:r>
              <a:rPr lang="gl-ES" dirty="0" smtClean="0"/>
              <a:t>Abril:13</a:t>
            </a:r>
          </a:p>
          <a:p>
            <a:pPr lvl="2" algn="just"/>
            <a:r>
              <a:rPr lang="gl-ES" dirty="0" smtClean="0"/>
              <a:t>Maio:14</a:t>
            </a:r>
          </a:p>
          <a:p>
            <a:pPr lvl="2" algn="just"/>
            <a:r>
              <a:rPr lang="gl-ES" dirty="0" smtClean="0"/>
              <a:t>Xuño16</a:t>
            </a:r>
          </a:p>
          <a:p>
            <a:pPr lvl="2" algn="just"/>
            <a:r>
              <a:rPr lang="gl-ES" dirty="0" smtClean="0"/>
              <a:t>Xulio:17</a:t>
            </a:r>
          </a:p>
          <a:p>
            <a:pPr lvl="2" algn="just"/>
            <a:r>
              <a:rPr lang="gl-ES" dirty="0" smtClean="0"/>
              <a:t>Agosto:17</a:t>
            </a:r>
          </a:p>
          <a:p>
            <a:pPr lvl="2" algn="just"/>
            <a:r>
              <a:rPr lang="gl-ES" dirty="0" smtClean="0"/>
              <a:t>Setembro:16</a:t>
            </a:r>
          </a:p>
          <a:p>
            <a:pPr lvl="2" algn="just"/>
            <a:r>
              <a:rPr lang="gl-ES" dirty="0" smtClean="0"/>
              <a:t>Outubro:14</a:t>
            </a:r>
          </a:p>
          <a:p>
            <a:pPr lvl="2" algn="just"/>
            <a:r>
              <a:rPr lang="gl-ES" dirty="0" smtClean="0"/>
              <a:t>Novembro:12</a:t>
            </a:r>
          </a:p>
          <a:p>
            <a:pPr lvl="2" algn="just"/>
            <a:r>
              <a:rPr lang="gl-ES" dirty="0" smtClean="0"/>
              <a:t>Decembro:10</a:t>
            </a:r>
            <a:endParaRPr lang="gl-E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1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10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10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10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1000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1000"/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8" dur="1000"/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1000"/>
                                        <p:tgtEl>
                                          <p:spTgt spid="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gl-ES" sz="2200" b="1" dirty="0" smtClean="0"/>
              <a:t>Calculo demanda AQS.</a:t>
            </a:r>
          </a:p>
          <a:p>
            <a:pPr marL="514350" indent="-514350">
              <a:buFont typeface="+mj-lt"/>
              <a:buAutoNum type="arabicPeriod" startAt="2"/>
            </a:pPr>
            <a:endParaRPr lang="gl-ES" sz="2000" b="1" dirty="0" smtClean="0"/>
          </a:p>
          <a:p>
            <a:r>
              <a:rPr lang="gl-ES" sz="1800" dirty="0" smtClean="0"/>
              <a:t>Demanda de referencia a 60° </a:t>
            </a:r>
          </a:p>
          <a:p>
            <a:pPr marL="0" indent="0">
              <a:buNone/>
            </a:pPr>
            <a:r>
              <a:rPr lang="gl-ES" sz="1800" dirty="0" smtClean="0"/>
              <a:t>	(Táboa 3.1 - DB HE4) </a:t>
            </a:r>
          </a:p>
          <a:p>
            <a:endParaRPr lang="gl-ES" sz="2400" dirty="0" smtClean="0"/>
          </a:p>
          <a:p>
            <a:endParaRPr lang="gl-ES" sz="2400" dirty="0" smtClean="0"/>
          </a:p>
          <a:p>
            <a:r>
              <a:rPr lang="gl-ES" sz="1800" dirty="0" smtClean="0"/>
              <a:t>VIVENDA MULTIFAMILIAR:</a:t>
            </a:r>
          </a:p>
          <a:p>
            <a:pPr marL="0" indent="0">
              <a:buNone/>
            </a:pPr>
            <a:r>
              <a:rPr lang="gl-ES" sz="1800" dirty="0" smtClean="0"/>
              <a:t>	22 litros/dia  persoa (60°)</a:t>
            </a:r>
            <a:endParaRPr lang="gl-ES" sz="1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377203"/>
              </p:ext>
            </p:extLst>
          </p:nvPr>
        </p:nvGraphicFramePr>
        <p:xfrm>
          <a:off x="5220072" y="548680"/>
          <a:ext cx="3672408" cy="615801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232248"/>
                <a:gridCol w="1440160"/>
              </a:tblGrid>
              <a:tr h="459743">
                <a:tc>
                  <a:txBody>
                    <a:bodyPr/>
                    <a:lstStyle/>
                    <a:p>
                      <a:r>
                        <a:rPr lang="gl-ES" sz="1200" b="1" i="0" u="none" strike="noStrike" kern="1200" baseline="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Criterio de demanda</a:t>
                      </a:r>
                      <a:endParaRPr lang="gl-E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b="1" i="0" u="none" strike="noStrike" kern="1200" baseline="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Litros AQS/día a 60º C</a:t>
                      </a:r>
                      <a:endParaRPr lang="gl-ES" sz="1200" noProof="0" dirty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dirty="0" smtClean="0"/>
                        <a:t>Vivendas </a:t>
                      </a:r>
                      <a:r>
                        <a:rPr lang="gl-ES" sz="1200" noProof="0" dirty="0" err="1" smtClean="0"/>
                        <a:t>unifamiliares</a:t>
                      </a:r>
                      <a:endParaRPr lang="gl-E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30 por persoa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b="1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Vivendas  </a:t>
                      </a:r>
                      <a:r>
                        <a:rPr lang="gl-ES" sz="1200" b="1" i="0" u="none" strike="noStrike" kern="1200" baseline="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multifamiliares</a:t>
                      </a:r>
                      <a:endParaRPr lang="gl-ES" sz="1200" b="1" i="0" u="none" strike="noStrike" kern="1200" baseline="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b="1" noProof="0" dirty="0" smtClean="0"/>
                        <a:t>22 por persoa</a:t>
                      </a:r>
                      <a:endParaRPr lang="gl-ES" sz="1200" b="1" noProof="0" dirty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Hospitais e clinicas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55 por cama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Hoteis ****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70 por cama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Hoteis</a:t>
                      </a:r>
                      <a:r>
                        <a:rPr lang="gl-ES" sz="1200" baseline="0" noProof="0" smtClean="0"/>
                        <a:t> ***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55 por cama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dirty="0" smtClean="0"/>
                        <a:t>Hotel/Hostal</a:t>
                      </a:r>
                      <a:endParaRPr lang="gl-E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40 por cama</a:t>
                      </a:r>
                      <a:endParaRPr lang="gl-ES" sz="1200" noProof="0"/>
                    </a:p>
                  </a:txBody>
                  <a:tcPr anchor="ctr"/>
                </a:tc>
              </a:tr>
              <a:tr h="459743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Caming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dirty="0" smtClean="0"/>
                        <a:t>40 por emprazamento</a:t>
                      </a:r>
                      <a:endParaRPr lang="gl-ES" sz="1200" noProof="0" dirty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Hostal/Pensión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dirty="0" smtClean="0"/>
                        <a:t>35 por cama</a:t>
                      </a:r>
                      <a:endParaRPr lang="gl-ES" sz="1200" noProof="0" dirty="0"/>
                    </a:p>
                  </a:txBody>
                  <a:tcPr anchor="ctr"/>
                </a:tc>
              </a:tr>
              <a:tr h="459743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Residencia(ancians, estudantes…)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55 por cama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Vestiarios/Duchas colectivas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15 por servicio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Escolas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3 por alumno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Cuarteis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20 por persoa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Fabricas e talleres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15 por persoa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Administrativos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3 por persoa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Ximnasios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l-ES" sz="1200" noProof="0" smtClean="0"/>
                        <a:t>20 a 25 por usuario</a:t>
                      </a:r>
                    </a:p>
                  </a:txBody>
                  <a:tcPr anchor="ctr"/>
                </a:tc>
              </a:tr>
              <a:tr h="459743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Lavanderias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3 a 5 por kilo de roupa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Restaurantes</a:t>
                      </a:r>
                      <a:endParaRPr lang="gl-ES" sz="12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smtClean="0"/>
                        <a:t>5 a 10 por comida</a:t>
                      </a:r>
                      <a:endParaRPr lang="gl-ES" sz="1200" noProof="0"/>
                    </a:p>
                  </a:txBody>
                  <a:tcPr anchor="ctr"/>
                </a:tc>
              </a:tr>
              <a:tr h="275846">
                <a:tc>
                  <a:txBody>
                    <a:bodyPr/>
                    <a:lstStyle/>
                    <a:p>
                      <a:r>
                        <a:rPr lang="gl-ES" sz="1200" noProof="0" dirty="0" err="1" smtClean="0"/>
                        <a:t>Cafeteria</a:t>
                      </a:r>
                      <a:endParaRPr lang="gl-ES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gl-ES" sz="1200" noProof="0" dirty="0" smtClean="0"/>
                        <a:t>1 por almorzo</a:t>
                      </a:r>
                      <a:endParaRPr lang="gl-ES" sz="1200" noProof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40732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ES" sz="2200" b="1" dirty="0" smtClean="0"/>
              <a:t>Calculo demanda AQS.</a:t>
            </a:r>
          </a:p>
          <a:p>
            <a:pPr marL="514350" indent="-514350">
              <a:buNone/>
            </a:pPr>
            <a:endParaRPr lang="gl-ES" sz="1800" b="1" dirty="0" smtClean="0"/>
          </a:p>
          <a:p>
            <a:r>
              <a:rPr lang="gl-ES" sz="1800" dirty="0" smtClean="0"/>
              <a:t>Demanda de referencia a 60°.</a:t>
            </a:r>
          </a:p>
          <a:p>
            <a:pPr marL="0" indent="0">
              <a:buNone/>
            </a:pPr>
            <a:r>
              <a:rPr lang="gl-ES" sz="1800" dirty="0" smtClean="0"/>
              <a:t>	</a:t>
            </a:r>
            <a:r>
              <a:rPr lang="gl-ES" sz="1800" dirty="0" err="1" smtClean="0"/>
              <a:t>n°</a:t>
            </a:r>
            <a:r>
              <a:rPr lang="gl-ES" sz="1800" dirty="0" smtClean="0"/>
              <a:t> persoas = 70</a:t>
            </a:r>
          </a:p>
          <a:p>
            <a:pPr marL="0" indent="0">
              <a:buNone/>
            </a:pPr>
            <a:endParaRPr lang="gl-ES" sz="1800" dirty="0" smtClean="0"/>
          </a:p>
          <a:p>
            <a:pPr marL="0" indent="0">
              <a:buNone/>
            </a:pPr>
            <a:r>
              <a:rPr lang="gl-ES" sz="1800" dirty="0" smtClean="0"/>
              <a:t>	22litros/dia persoa x 70 persoas  = Di(60°) =1540 litros/dia</a:t>
            </a:r>
          </a:p>
          <a:p>
            <a:pPr marL="0" indent="0">
              <a:buNone/>
            </a:pPr>
            <a:r>
              <a:rPr lang="gl-ES" sz="1800" dirty="0" smtClean="0"/>
              <a:t>	Este valor e constante durante todos os días do ano.</a:t>
            </a:r>
          </a:p>
          <a:p>
            <a:pPr marL="514350" indent="-514350">
              <a:buNone/>
            </a:pPr>
            <a:endParaRPr lang="gl-ES" sz="1800" b="1" dirty="0" smtClean="0"/>
          </a:p>
          <a:p>
            <a:r>
              <a:rPr lang="gl-ES" sz="1800" dirty="0" smtClean="0"/>
              <a:t>Demanda anual de AQS:</a:t>
            </a:r>
          </a:p>
          <a:p>
            <a:pPr marL="0" indent="0">
              <a:buNone/>
            </a:pPr>
            <a:endParaRPr lang="gl-ES" sz="1800" dirty="0" smtClean="0"/>
          </a:p>
          <a:p>
            <a:pPr marL="0" indent="0">
              <a:buNone/>
            </a:pPr>
            <a:r>
              <a:rPr lang="gl-ES" sz="1800" dirty="0" smtClean="0"/>
              <a:t>	D(60°C) = 1540l/d x365 días            </a:t>
            </a:r>
            <a:r>
              <a:rPr lang="gl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D(60°) = 562.100 litros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4355976" y="4941168"/>
            <a:ext cx="360040" cy="241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46374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gl-ES" sz="2200" b="1" dirty="0" smtClean="0"/>
              <a:t>Calculo demanda AQS.</a:t>
            </a:r>
          </a:p>
          <a:p>
            <a:pPr marL="514350" indent="-514350">
              <a:buFont typeface="+mj-lt"/>
              <a:buAutoNum type="arabicPeriod" startAt="2"/>
            </a:pPr>
            <a:endParaRPr lang="gl-ES" sz="1800" b="1" dirty="0" smtClean="0"/>
          </a:p>
          <a:p>
            <a:r>
              <a:rPr lang="gl-ES" sz="1800" dirty="0" smtClean="0"/>
              <a:t>Numero de unidades de consumo.</a:t>
            </a:r>
          </a:p>
          <a:p>
            <a:endParaRPr lang="gl-ES" sz="1800" dirty="0" smtClean="0"/>
          </a:p>
          <a:p>
            <a:pPr marL="0" indent="0">
              <a:buNone/>
            </a:pPr>
            <a:r>
              <a:rPr lang="gl-ES" sz="1800" dirty="0" smtClean="0"/>
              <a:t>     No noso caso - persoas:</a:t>
            </a:r>
          </a:p>
          <a:p>
            <a:pPr marL="0" indent="0">
              <a:buNone/>
            </a:pPr>
            <a:r>
              <a:rPr lang="gl-ES" sz="1800" dirty="0" smtClean="0"/>
              <a:t>	N° de dormitorios: 10 x 3 +10 x 4 = 70 dormitorios.</a:t>
            </a:r>
          </a:p>
          <a:p>
            <a:pPr marL="0" indent="0">
              <a:buNone/>
            </a:pPr>
            <a:r>
              <a:rPr lang="gl-ES" sz="1800" dirty="0" smtClean="0"/>
              <a:t>	Simultaneidade segundo a táboa do apartado 3.1.1.4 (só vivendas)</a:t>
            </a:r>
          </a:p>
          <a:p>
            <a:pPr marL="0" indent="0">
              <a:buNone/>
            </a:pPr>
            <a:r>
              <a:rPr lang="gl-ES" sz="1800" dirty="0" smtClean="0"/>
              <a:t>	Mais de 7 dormitorios           </a:t>
            </a:r>
            <a:r>
              <a:rPr lang="gl-ES" sz="1800" dirty="0" err="1" smtClean="0"/>
              <a:t>n°</a:t>
            </a:r>
            <a:r>
              <a:rPr lang="gl-ES" sz="1800" dirty="0" smtClean="0"/>
              <a:t> persoas = </a:t>
            </a:r>
            <a:r>
              <a:rPr lang="gl-ES" sz="1800" dirty="0" err="1" smtClean="0"/>
              <a:t>n°</a:t>
            </a:r>
            <a:r>
              <a:rPr lang="gl-ES" sz="1800" dirty="0" smtClean="0"/>
              <a:t> dormitorios = 70</a:t>
            </a:r>
          </a:p>
          <a:p>
            <a:pPr marL="0" indent="0">
              <a:buNone/>
            </a:pPr>
            <a:endParaRPr lang="es-ES" sz="2400" dirty="0" smtClean="0"/>
          </a:p>
        </p:txBody>
      </p:sp>
      <p:sp>
        <p:nvSpPr>
          <p:cNvPr id="3" name="2 Flecha derecha"/>
          <p:cNvSpPr/>
          <p:nvPr/>
        </p:nvSpPr>
        <p:spPr>
          <a:xfrm>
            <a:off x="3635896" y="400506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433936"/>
              </p:ext>
            </p:extLst>
          </p:nvPr>
        </p:nvGraphicFramePr>
        <p:xfrm>
          <a:off x="1331640" y="4653136"/>
          <a:ext cx="609599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576064"/>
                <a:gridCol w="288032"/>
                <a:gridCol w="216024"/>
                <a:gridCol w="288032"/>
                <a:gridCol w="216024"/>
                <a:gridCol w="288032"/>
                <a:gridCol w="288032"/>
                <a:gridCol w="1847525"/>
              </a:tblGrid>
              <a:tr h="370840"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N° de dormitorios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1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2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3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4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5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6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7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Mais de 7</a:t>
                      </a:r>
                      <a:endParaRPr lang="gl-ES" sz="1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Número de persoas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1.5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3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4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6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7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8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smtClean="0"/>
                        <a:t>9</a:t>
                      </a:r>
                      <a:endParaRPr lang="gl-ES" sz="1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l-ES" sz="1800" noProof="0" dirty="0" err="1" smtClean="0"/>
                        <a:t>n°</a:t>
                      </a:r>
                      <a:r>
                        <a:rPr lang="gl-ES" sz="1800" noProof="0" dirty="0" smtClean="0"/>
                        <a:t> dormitorios</a:t>
                      </a:r>
                      <a:endParaRPr lang="gl-ES" sz="18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950493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333" t="-2830"/>
            </a:stretch>
          </a:blipFill>
        </p:spPr>
        <p:txBody>
          <a:bodyPr/>
          <a:lstStyle/>
          <a:p>
            <a:pPr>
              <a:buNone/>
            </a:pPr>
            <a:endParaRPr lang="es-ES" dirty="0">
              <a:noFill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341857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593" t="-1752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4355976" y="2348880"/>
            <a:ext cx="360040" cy="241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707791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gl-ES" sz="2200" b="1" dirty="0" smtClean="0"/>
              <a:t>Calculo demanda AQS.</a:t>
            </a:r>
          </a:p>
          <a:p>
            <a:r>
              <a:rPr lang="gl-ES" sz="1800" dirty="0" smtClean="0"/>
              <a:t>Demanda a </a:t>
            </a:r>
          </a:p>
          <a:p>
            <a:pPr>
              <a:buNone/>
            </a:pPr>
            <a:r>
              <a:rPr lang="gl-ES" sz="1800" dirty="0" smtClean="0"/>
              <a:t>temperatura </a:t>
            </a:r>
          </a:p>
          <a:p>
            <a:pPr marL="0" indent="0">
              <a:buNone/>
            </a:pPr>
            <a:r>
              <a:rPr lang="gl-ES" sz="1800" dirty="0" smtClean="0"/>
              <a:t>elixida de </a:t>
            </a:r>
          </a:p>
          <a:p>
            <a:pPr marL="0" indent="0">
              <a:buNone/>
            </a:pPr>
            <a:r>
              <a:rPr lang="gl-ES" sz="1800" dirty="0" smtClean="0"/>
              <a:t>aporte de </a:t>
            </a:r>
          </a:p>
          <a:p>
            <a:pPr marL="0" indent="0">
              <a:buNone/>
            </a:pPr>
            <a:r>
              <a:rPr lang="gl-ES" sz="1800" dirty="0" smtClean="0"/>
              <a:t>solar 45°</a:t>
            </a:r>
          </a:p>
          <a:p>
            <a:pPr marL="0" indent="0">
              <a:buNone/>
            </a:pPr>
            <a:endParaRPr lang="es-ES" sz="2400" dirty="0" smtClean="0"/>
          </a:p>
          <a:p>
            <a:pPr marL="0" indent="0">
              <a:buNone/>
            </a:pPr>
            <a:r>
              <a:rPr lang="pt-BR" sz="2400" dirty="0" smtClean="0"/>
              <a:t>   </a:t>
            </a:r>
            <a:endParaRPr lang="es-ES" sz="20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503685"/>
              </p:ext>
            </p:extLst>
          </p:nvPr>
        </p:nvGraphicFramePr>
        <p:xfrm>
          <a:off x="2627784" y="1988840"/>
          <a:ext cx="628836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800"/>
                <a:gridCol w="784200"/>
                <a:gridCol w="1016000"/>
                <a:gridCol w="1016000"/>
                <a:gridCol w="1016000"/>
                <a:gridCol w="1208360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MES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Dem</a:t>
                      </a:r>
                      <a:r>
                        <a:rPr lang="es-ES" sz="1400" dirty="0" smtClean="0"/>
                        <a:t>. diaria (l/d)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Persoas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Dem</a:t>
                      </a:r>
                      <a:r>
                        <a:rPr lang="es-ES" sz="1400" dirty="0" smtClean="0"/>
                        <a:t>.</a:t>
                      </a:r>
                    </a:p>
                    <a:p>
                      <a:pPr algn="ctr"/>
                      <a:r>
                        <a:rPr lang="es-ES" sz="1400" dirty="0" smtClean="0"/>
                        <a:t>mensual</a:t>
                      </a:r>
                    </a:p>
                    <a:p>
                      <a:pPr algn="ctr"/>
                      <a:r>
                        <a:rPr lang="es-ES" sz="1400" dirty="0" smtClean="0"/>
                        <a:t>Di(l/d)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n°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dias</a:t>
                      </a:r>
                      <a:r>
                        <a:rPr lang="es-ES" sz="1400" baseline="0" dirty="0" smtClean="0"/>
                        <a:t> mes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Total litros</a:t>
                      </a:r>
                      <a:endParaRPr lang="es-ES" sz="1400" dirty="0"/>
                    </a:p>
                  </a:txBody>
                  <a:tcPr anchor="ctr"/>
                </a:tc>
              </a:tr>
              <a:tr h="132576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Xaneiro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31,43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2200,10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68203,10</a:t>
                      </a:r>
                      <a:endParaRPr lang="es-ES" sz="1400" dirty="0"/>
                    </a:p>
                  </a:txBody>
                  <a:tcPr anchor="ctr"/>
                </a:tc>
              </a:tr>
              <a:tr h="12452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Febreiro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31,70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2219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28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62132</a:t>
                      </a:r>
                      <a:endParaRPr lang="es-E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smtClean="0"/>
                        <a:t>Marzo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31,70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2219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68789</a:t>
                      </a:r>
                      <a:endParaRPr lang="es-E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smtClean="0"/>
                        <a:t>Abril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32,31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2261,70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67851</a:t>
                      </a:r>
                      <a:endParaRPr lang="es-E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Maio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32,65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2285,5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70850,50</a:t>
                      </a:r>
                      <a:endParaRPr lang="es-E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Xunio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33,38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2363,2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70896</a:t>
                      </a:r>
                      <a:endParaRPr lang="es-ES" sz="1400" dirty="0"/>
                    </a:p>
                  </a:txBody>
                  <a:tcPr anchor="ctr"/>
                </a:tc>
              </a:tr>
              <a:tr h="142528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Xulio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33,76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2363,20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73259,20</a:t>
                      </a:r>
                      <a:endParaRPr lang="es-ES" sz="1400" dirty="0"/>
                    </a:p>
                  </a:txBody>
                  <a:tcPr anchor="ctr"/>
                </a:tc>
              </a:tr>
              <a:tr h="131728">
                <a:tc>
                  <a:txBody>
                    <a:bodyPr/>
                    <a:lstStyle/>
                    <a:p>
                      <a:pPr algn="l"/>
                      <a:r>
                        <a:rPr lang="es-ES" sz="1400" dirty="0" smtClean="0"/>
                        <a:t>Agosto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33,79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2365,30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73324,30</a:t>
                      </a:r>
                      <a:endParaRPr lang="es-ES" sz="1400" dirty="0"/>
                    </a:p>
                  </a:txBody>
                  <a:tcPr anchor="ctr"/>
                </a:tc>
              </a:tr>
              <a:tr h="120928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Septembro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33,38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2336,6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70098</a:t>
                      </a:r>
                      <a:endParaRPr lang="es-E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Outubro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32,65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2285,50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70850,50</a:t>
                      </a:r>
                      <a:endParaRPr lang="es-E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Novembro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32,00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2240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67200</a:t>
                      </a:r>
                      <a:endParaRPr lang="es-E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s-ES" sz="1400" dirty="0" err="1" smtClean="0"/>
                        <a:t>Decembro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31,43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70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2200,1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31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68203,10</a:t>
                      </a:r>
                      <a:endParaRPr lang="es-ES" sz="1400" dirty="0"/>
                    </a:p>
                  </a:txBody>
                  <a:tcPr anchor="ctr"/>
                </a:tc>
              </a:tr>
              <a:tr h="123904">
                <a:tc>
                  <a:txBody>
                    <a:bodyPr/>
                    <a:lstStyle/>
                    <a:p>
                      <a:pPr algn="l"/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DT</a:t>
                      </a:r>
                      <a:endParaRPr lang="es-E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831656,70</a:t>
                      </a:r>
                      <a:endParaRPr lang="es-E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205349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481" t="-2291"/>
            </a:stretch>
          </a:blipFill>
        </p:spPr>
        <p:txBody>
          <a:bodyPr/>
          <a:lstStyle/>
          <a:p>
            <a:pPr>
              <a:buNone/>
            </a:pPr>
            <a:endParaRPr lang="es-E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95021884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gl-ES" sz="2200" b="1" dirty="0" smtClean="0"/>
              <a:t>Contribución solar mínima.</a:t>
            </a:r>
          </a:p>
          <a:p>
            <a:pPr marL="0" indent="0">
              <a:buNone/>
            </a:pPr>
            <a:endParaRPr lang="gl-ES" sz="1800" dirty="0" smtClean="0"/>
          </a:p>
          <a:p>
            <a:pPr marL="0" indent="0">
              <a:buNone/>
            </a:pPr>
            <a:r>
              <a:rPr lang="gl-ES" sz="1800" u="sng" dirty="0" smtClean="0"/>
              <a:t>- Datos necesarios:</a:t>
            </a:r>
          </a:p>
          <a:p>
            <a:pPr marL="0" indent="0">
              <a:buNone/>
            </a:pPr>
            <a:endParaRPr lang="gl-ES" sz="1800" dirty="0" smtClean="0"/>
          </a:p>
          <a:p>
            <a:r>
              <a:rPr lang="gl-ES" sz="1800" dirty="0" smtClean="0"/>
              <a:t>Demanda AQS = 	2278,51 litros/dia</a:t>
            </a:r>
          </a:p>
          <a:p>
            <a:r>
              <a:rPr lang="gl-ES" sz="1800" dirty="0" smtClean="0"/>
              <a:t>Localidade: </a:t>
            </a:r>
            <a:r>
              <a:rPr lang="gl-ES" sz="1800" dirty="0" err="1" smtClean="0"/>
              <a:t>		Pontevedra</a:t>
            </a:r>
            <a:r>
              <a:rPr lang="gl-ES" sz="1800" dirty="0" smtClean="0"/>
              <a:t>.</a:t>
            </a:r>
          </a:p>
          <a:p>
            <a:r>
              <a:rPr lang="gl-ES" sz="1800" dirty="0" smtClean="0"/>
              <a:t>Zona climática: 	ZONA I</a:t>
            </a:r>
          </a:p>
          <a:p>
            <a:pPr marL="0" indent="0">
              <a:buNone/>
            </a:pPr>
            <a:r>
              <a:rPr lang="gl-ES" sz="1400" dirty="0" smtClean="0"/>
              <a:t>     (segundo </a:t>
            </a:r>
            <a:r>
              <a:rPr lang="gl-ES" sz="1400" dirty="0" err="1" smtClean="0"/>
              <a:t>Fig</a:t>
            </a:r>
            <a:r>
              <a:rPr lang="gl-ES" sz="1400" dirty="0" smtClean="0"/>
              <a:t>. 3.1. ou táboa 3.3. )</a:t>
            </a:r>
          </a:p>
          <a:p>
            <a:r>
              <a:rPr lang="gl-ES" sz="1800" dirty="0" smtClean="0"/>
              <a:t>Enerxía Auxiliar:</a:t>
            </a:r>
            <a:r>
              <a:rPr lang="gl-ES" sz="1800" dirty="0" err="1" smtClean="0"/>
              <a:t>	Gas</a:t>
            </a:r>
            <a:r>
              <a:rPr lang="gl-ES" sz="1800" dirty="0" smtClean="0"/>
              <a:t> natural(tabal 2.1.)</a:t>
            </a:r>
          </a:p>
          <a:p>
            <a:endParaRPr lang="es-E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63330815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COLECTOR SOLAR PLANO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3 Marcador de contenido" descr="Panel plan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7848871" cy="4867039"/>
          </a:xfrm>
        </p:spPr>
      </p:pic>
      <p:sp>
        <p:nvSpPr>
          <p:cNvPr id="6" name="5 CuadroTexto"/>
          <p:cNvSpPr txBox="1"/>
          <p:nvPr/>
        </p:nvSpPr>
        <p:spPr>
          <a:xfrm>
            <a:off x="755576" y="1700808"/>
            <a:ext cx="142876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Conexión con abrazadeira</a:t>
            </a:r>
            <a:endParaRPr lang="gl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2123728" y="1700808"/>
            <a:ext cx="1428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Marco de aluminio</a:t>
            </a:r>
            <a:endParaRPr lang="gl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3857620" y="1500174"/>
            <a:ext cx="178595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Cristal transparente de baixa reflexión</a:t>
            </a:r>
            <a:endParaRPr lang="gl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43636" y="2071678"/>
            <a:ext cx="228601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Serpentín de tubaria de cobre para transferencia da calor</a:t>
            </a:r>
            <a:endParaRPr lang="gl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357290" y="4429132"/>
            <a:ext cx="1428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Corpo  de aluminio</a:t>
            </a:r>
            <a:endParaRPr lang="gl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071802" y="5072074"/>
            <a:ext cx="142876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Selo para conexión o baleiro</a:t>
            </a:r>
            <a:endParaRPr lang="gl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572000" y="5500702"/>
            <a:ext cx="22860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Sistema de entrada da tubaria de cobre</a:t>
            </a:r>
            <a:endParaRPr lang="gl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732240" y="4797152"/>
            <a:ext cx="1428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Lamias absorbentes</a:t>
            </a:r>
            <a:endParaRPr lang="gl-E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4251052" cy="414805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ES" sz="2200" b="1" dirty="0" smtClean="0"/>
              <a:t>Contribución solar mínima.</a:t>
            </a:r>
          </a:p>
          <a:p>
            <a:endParaRPr lang="es-ES" sz="1400" dirty="0" smtClean="0"/>
          </a:p>
          <a:p>
            <a:endParaRPr lang="es-ES" sz="1400" dirty="0"/>
          </a:p>
          <a:p>
            <a:endParaRPr lang="es-ES" sz="1400" dirty="0" smtClean="0"/>
          </a:p>
          <a:p>
            <a:endParaRPr lang="es-ES" sz="1400" dirty="0"/>
          </a:p>
          <a:p>
            <a:endParaRPr lang="es-ES" sz="1400" dirty="0" smtClean="0"/>
          </a:p>
          <a:p>
            <a:endParaRPr lang="es-ES" sz="1400" dirty="0"/>
          </a:p>
          <a:p>
            <a:endParaRPr lang="es-ES" sz="1400" dirty="0" smtClean="0"/>
          </a:p>
          <a:p>
            <a:endParaRPr lang="es-ES" sz="1400" dirty="0"/>
          </a:p>
          <a:p>
            <a:endParaRPr lang="es-ES" sz="1400" dirty="0" smtClean="0"/>
          </a:p>
          <a:p>
            <a:pPr>
              <a:buNone/>
            </a:pPr>
            <a:endParaRPr lang="es-ES" sz="1400" dirty="0"/>
          </a:p>
          <a:p>
            <a:endParaRPr lang="es-ES" sz="1400" dirty="0" smtClean="0"/>
          </a:p>
          <a:p>
            <a:endParaRPr lang="es-ES" sz="1400" dirty="0"/>
          </a:p>
          <a:p>
            <a:pPr marL="0" indent="0">
              <a:buNone/>
            </a:pPr>
            <a:endParaRPr lang="es-ES" sz="1400" dirty="0" smtClean="0"/>
          </a:p>
          <a:p>
            <a:pPr marL="0" indent="0">
              <a:buNone/>
            </a:pPr>
            <a:endParaRPr lang="es-ES" sz="1400" dirty="0"/>
          </a:p>
          <a:p>
            <a:pPr marL="0" indent="0">
              <a:buNone/>
            </a:pPr>
            <a:endParaRPr lang="es-ES" sz="1400" dirty="0" smtClean="0"/>
          </a:p>
          <a:p>
            <a:pPr marL="0" indent="0">
              <a:buNone/>
            </a:pPr>
            <a:r>
              <a:rPr lang="es-ES" sz="1800" dirty="0"/>
              <a:t> </a:t>
            </a:r>
            <a:r>
              <a:rPr lang="es-ES" sz="1800" dirty="0" smtClean="0"/>
              <a:t> </a:t>
            </a:r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                          </a:t>
            </a:r>
            <a:r>
              <a:rPr lang="es-ES" sz="1800" dirty="0" err="1" smtClean="0"/>
              <a:t>Fig</a:t>
            </a:r>
            <a:r>
              <a:rPr lang="es-ES" sz="1800" dirty="0" smtClean="0"/>
              <a:t> 3.1 DB HE 04</a:t>
            </a:r>
          </a:p>
        </p:txBody>
      </p:sp>
    </p:spTree>
    <p:extLst>
      <p:ext uri="{BB962C8B-B14F-4D97-AF65-F5344CB8AC3E}">
        <p14:creationId xmlns:p14="http://schemas.microsoft.com/office/powerpoint/2010/main" val="311082293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ES" sz="2200" b="1" dirty="0" smtClean="0"/>
              <a:t>Contribución solar mínima.</a:t>
            </a:r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848677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182539" y="3789040"/>
            <a:ext cx="7128792" cy="216024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5593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ES" sz="2200" b="1" dirty="0" smtClean="0"/>
              <a:t>Contribución solar mínima.</a:t>
            </a:r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2405063"/>
            <a:ext cx="87249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34" y="4869160"/>
            <a:ext cx="86010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56896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ES" sz="2200" b="1" dirty="0" smtClean="0"/>
              <a:t>Contribución solar mínima.</a:t>
            </a:r>
          </a:p>
          <a:p>
            <a:pPr marL="0" indent="0">
              <a:buNone/>
            </a:pPr>
            <a:endParaRPr lang="gl-ES" sz="1800" dirty="0" smtClean="0"/>
          </a:p>
          <a:p>
            <a:pPr marL="0" indent="0">
              <a:buNone/>
            </a:pPr>
            <a:r>
              <a:rPr lang="gl-ES" sz="1800" u="sng" dirty="0" smtClean="0"/>
              <a:t>- Datos necesarios:</a:t>
            </a:r>
          </a:p>
          <a:p>
            <a:pPr marL="0" indent="0">
              <a:buNone/>
            </a:pPr>
            <a:endParaRPr lang="gl-ES" sz="1800" dirty="0" smtClean="0"/>
          </a:p>
          <a:p>
            <a:r>
              <a:rPr lang="gl-ES" sz="1800" dirty="0" smtClean="0"/>
              <a:t>Demanda AQS = 	2278,51 litros/dia</a:t>
            </a:r>
          </a:p>
          <a:p>
            <a:r>
              <a:rPr lang="gl-ES" sz="1800" dirty="0" smtClean="0"/>
              <a:t>Localidade: </a:t>
            </a:r>
            <a:r>
              <a:rPr lang="gl-ES" sz="1800" dirty="0" err="1" smtClean="0"/>
              <a:t>		Pontevedra</a:t>
            </a:r>
            <a:r>
              <a:rPr lang="gl-ES" sz="1800" dirty="0" smtClean="0"/>
              <a:t>.</a:t>
            </a:r>
          </a:p>
          <a:p>
            <a:r>
              <a:rPr lang="gl-ES" sz="1800" dirty="0" smtClean="0"/>
              <a:t>Zona climática: 	ZONA I</a:t>
            </a:r>
          </a:p>
          <a:p>
            <a:pPr marL="0" indent="0">
              <a:buNone/>
            </a:pPr>
            <a:r>
              <a:rPr lang="gl-ES" sz="1400" dirty="0" smtClean="0"/>
              <a:t>     (segundo </a:t>
            </a:r>
            <a:r>
              <a:rPr lang="gl-ES" sz="1400" dirty="0" err="1" smtClean="0"/>
              <a:t>Fig</a:t>
            </a:r>
            <a:r>
              <a:rPr lang="gl-ES" sz="1400" dirty="0" smtClean="0"/>
              <a:t>. 3.1. ou táboa 3.3. )</a:t>
            </a:r>
          </a:p>
          <a:p>
            <a:r>
              <a:rPr lang="gl-ES" sz="1800" dirty="0" smtClean="0"/>
              <a:t>Enerxía Auxiliar:</a:t>
            </a:r>
            <a:r>
              <a:rPr lang="gl-ES" sz="1800" dirty="0" err="1" smtClean="0"/>
              <a:t>	Gas</a:t>
            </a:r>
            <a:r>
              <a:rPr lang="gl-ES" sz="1800" dirty="0" smtClean="0"/>
              <a:t> natural(tabal 2.1.)</a:t>
            </a:r>
          </a:p>
          <a:p>
            <a:pPr>
              <a:buNone/>
            </a:pPr>
            <a:endParaRPr lang="es-E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s-ES" sz="1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CONTRIBUCIÓN SOLAR MINIMA </a:t>
            </a:r>
            <a:r>
              <a:rPr lang="es-E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30%</a:t>
            </a:r>
          </a:p>
          <a:p>
            <a:pPr marL="0" indent="0">
              <a:buNone/>
            </a:pPr>
            <a:endParaRPr lang="es-ES" sz="2800" dirty="0" smtClean="0"/>
          </a:p>
        </p:txBody>
      </p:sp>
    </p:spTree>
    <p:extLst>
      <p:ext uri="{BB962C8B-B14F-4D97-AF65-F5344CB8AC3E}">
        <p14:creationId xmlns:p14="http://schemas.microsoft.com/office/powerpoint/2010/main" val="251401079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481" t="-1348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732949"/>
              </p:ext>
            </p:extLst>
          </p:nvPr>
        </p:nvGraphicFramePr>
        <p:xfrm>
          <a:off x="4427984" y="3356992"/>
          <a:ext cx="446437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776"/>
                <a:gridCol w="984813"/>
                <a:gridCol w="1378738"/>
                <a:gridCol w="919051"/>
              </a:tblGrid>
              <a:tr h="144016">
                <a:tc gridSpan="4">
                  <a:txBody>
                    <a:bodyPr/>
                    <a:lstStyle/>
                    <a:p>
                      <a:pPr algn="ctr"/>
                      <a:r>
                        <a:rPr lang="gl-ES" noProof="0" dirty="0" smtClean="0"/>
                        <a:t>TEMPERATURA AFS SEGÚN</a:t>
                      </a:r>
                      <a:r>
                        <a:rPr lang="gl-ES" baseline="0" noProof="0" dirty="0" smtClean="0"/>
                        <a:t> MES(UNE 94002)</a:t>
                      </a:r>
                      <a:endParaRPr lang="gl-ES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138296">
                <a:tc>
                  <a:txBody>
                    <a:bodyPr/>
                    <a:lstStyle/>
                    <a:p>
                      <a:r>
                        <a:rPr lang="gl-ES" noProof="0" smtClean="0"/>
                        <a:t>Xaneiro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dirty="0" smtClean="0"/>
                        <a:t>10</a:t>
                      </a:r>
                      <a:endParaRPr lang="gl-E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noProof="0" smtClean="0"/>
                        <a:t>Xulio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17</a:t>
                      </a:r>
                      <a:endParaRPr lang="gl-ES" noProof="0"/>
                    </a:p>
                  </a:txBody>
                  <a:tcPr anchor="ctr"/>
                </a:tc>
              </a:tr>
              <a:tr h="132576">
                <a:tc>
                  <a:txBody>
                    <a:bodyPr/>
                    <a:lstStyle/>
                    <a:p>
                      <a:r>
                        <a:rPr lang="gl-ES" noProof="0" smtClean="0"/>
                        <a:t>Febreiro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dirty="0" smtClean="0"/>
                        <a:t>11</a:t>
                      </a:r>
                      <a:endParaRPr lang="gl-E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noProof="0" smtClean="0"/>
                        <a:t>Agosto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dirty="0" smtClean="0"/>
                        <a:t>17</a:t>
                      </a:r>
                      <a:endParaRPr lang="gl-ES" noProof="0" dirty="0"/>
                    </a:p>
                  </a:txBody>
                  <a:tcPr anchor="ctr"/>
                </a:tc>
              </a:tr>
              <a:tr h="126856">
                <a:tc>
                  <a:txBody>
                    <a:bodyPr/>
                    <a:lstStyle/>
                    <a:p>
                      <a:r>
                        <a:rPr lang="gl-ES" noProof="0" smtClean="0"/>
                        <a:t>Marzo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11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noProof="0" dirty="0" smtClean="0"/>
                        <a:t>Setembro</a:t>
                      </a:r>
                      <a:endParaRPr lang="gl-E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16</a:t>
                      </a:r>
                      <a:endParaRPr lang="gl-ES" noProof="0"/>
                    </a:p>
                  </a:txBody>
                  <a:tcPr anchor="ctr"/>
                </a:tc>
              </a:tr>
              <a:tr h="121136">
                <a:tc>
                  <a:txBody>
                    <a:bodyPr/>
                    <a:lstStyle/>
                    <a:p>
                      <a:r>
                        <a:rPr lang="gl-ES" noProof="0" smtClean="0"/>
                        <a:t>Abril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13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noProof="0" smtClean="0"/>
                        <a:t>Outubro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14</a:t>
                      </a:r>
                      <a:endParaRPr lang="gl-ES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gl-ES" noProof="0" smtClean="0"/>
                        <a:t>Maio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14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noProof="0" smtClean="0"/>
                        <a:t>Novembro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12</a:t>
                      </a:r>
                      <a:endParaRPr lang="gl-ES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gl-ES" noProof="0" smtClean="0"/>
                        <a:t>Xunio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16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gl-ES" noProof="0" smtClean="0"/>
                        <a:t>Decembro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dirty="0" smtClean="0"/>
                        <a:t>10</a:t>
                      </a:r>
                      <a:endParaRPr lang="gl-ES" noProof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42897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440911"/>
              </p:ext>
            </p:extLst>
          </p:nvPr>
        </p:nvGraphicFramePr>
        <p:xfrm>
          <a:off x="4499992" y="1556792"/>
          <a:ext cx="4464496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  <a:gridCol w="1185882"/>
                <a:gridCol w="1046366"/>
              </a:tblGrid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MES0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Dem. (l)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 anchor="ctr">
                    <a:blipFill rotWithShape="1">
                      <a:blip r:embed="rId2"/>
                      <a:stretch>
                        <a:fillRect l="-188060" t="-833" r="-88557" b="-55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Enerxía</a:t>
                      </a:r>
                    </a:p>
                    <a:p>
                      <a:pPr algn="ctr"/>
                      <a:r>
                        <a:rPr lang="gl-ES" sz="1400" noProof="0" smtClean="0"/>
                        <a:t>kWh</a:t>
                      </a:r>
                      <a:endParaRPr lang="gl-ES" sz="1400" noProof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Xaneiro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68203,10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35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2775,71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Febreiro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62132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34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2456,38</a:t>
                      </a:r>
                      <a:endParaRPr lang="gl-E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Marzo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68789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34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2719,57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Abril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67851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32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2524,69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Maio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70850,50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31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2553,91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Xunio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70896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29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2390,68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Xulio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73259,20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28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2385,18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Agosto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73324,30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28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2387,30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dirty="0" smtClean="0"/>
                        <a:t>Setembro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70098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29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2363,77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Outubro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70850,50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31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2553,91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Novembro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67200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33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2578,60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Decembro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68203,10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35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2775,71</a:t>
                      </a:r>
                      <a:endParaRPr lang="gl-ES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dirty="0" smtClean="0"/>
                        <a:t>Total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gl-ES" sz="14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831656,70 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gl-ES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30465,42</a:t>
                      </a:r>
                      <a:endParaRPr lang="gl-E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179512" y="1988840"/>
                <a:ext cx="4464496" cy="2492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 startAt="4"/>
                </a:pPr>
                <a:r>
                  <a:rPr lang="es-ES" sz="2000" dirty="0" smtClean="0"/>
                  <a:t>Demanda </a:t>
                </a:r>
                <a:r>
                  <a:rPr lang="es-ES" sz="2000" dirty="0" err="1" smtClean="0"/>
                  <a:t>enerxia</a:t>
                </a:r>
                <a:r>
                  <a:rPr lang="es-ES" sz="2000" dirty="0" smtClean="0"/>
                  <a:t> </a:t>
                </a:r>
                <a:r>
                  <a:rPr lang="es-ES" sz="2000" dirty="0" err="1" smtClean="0"/>
                  <a:t>termica</a:t>
                </a:r>
                <a:r>
                  <a:rPr lang="es-ES" sz="2000" dirty="0" smtClean="0"/>
                  <a:t>:</a:t>
                </a:r>
              </a:p>
              <a:p>
                <a:endParaRPr lang="es-ES" dirty="0" smtClean="0"/>
              </a:p>
              <a:p>
                <a:r>
                  <a:rPr lang="es-ES" dirty="0" smtClean="0"/>
                  <a:t>D </a:t>
                </a:r>
                <a:r>
                  <a:rPr lang="es-ES" dirty="0" err="1" smtClean="0"/>
                  <a:t>xaneiro</a:t>
                </a:r>
                <a:r>
                  <a:rPr lang="es-ES" dirty="0" smtClean="0"/>
                  <a:t>=6.8203,10kg x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/>
                          </a:rPr>
                          <m:t>𝑘𝑐𝑎𝑙</m:t>
                        </m:r>
                      </m:num>
                      <m:den>
                        <m:r>
                          <a:rPr lang="es-ES" b="0" i="1" smtClean="0">
                            <a:latin typeface="Cambria Math"/>
                          </a:rPr>
                          <m:t>𝑘𝑔</m:t>
                        </m:r>
                        <m:r>
                          <a:rPr lang="es-ES" b="0" i="1" smtClean="0">
                            <a:latin typeface="Cambria Math"/>
                          </a:rPr>
                          <m:t> °</m:t>
                        </m:r>
                        <m:r>
                          <a:rPr lang="es-ES" b="0" i="1" smtClean="0">
                            <a:latin typeface="Cambria Math"/>
                          </a:rPr>
                          <m:t>𝐶</m:t>
                        </m:r>
                        <m:r>
                          <a:rPr lang="es-ES" b="0" i="1" smtClean="0">
                            <a:latin typeface="Cambria Math"/>
                          </a:rPr>
                          <m:t> </m:t>
                        </m:r>
                      </m:den>
                    </m:f>
                    <m:r>
                      <a:rPr lang="es-E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s-ES" dirty="0" smtClean="0"/>
                  <a:t>x35°C</a:t>
                </a:r>
              </a:p>
              <a:p>
                <a:endParaRPr lang="es-ES" dirty="0"/>
              </a:p>
              <a:p>
                <a:r>
                  <a:rPr lang="es-ES" dirty="0" smtClean="0"/>
                  <a:t>D </a:t>
                </a:r>
                <a:r>
                  <a:rPr lang="es-ES" dirty="0" err="1" smtClean="0"/>
                  <a:t>xaneiro</a:t>
                </a:r>
                <a:r>
                  <a:rPr lang="es-ES" dirty="0" smtClean="0"/>
                  <a:t>=2,387.108,50 kcal</a:t>
                </a:r>
              </a:p>
              <a:p>
                <a:endParaRPr lang="es-ES" dirty="0"/>
              </a:p>
              <a:p>
                <a:r>
                  <a:rPr lang="es-ES" dirty="0" smtClean="0"/>
                  <a:t>D </a:t>
                </a:r>
                <a:r>
                  <a:rPr lang="es-ES" dirty="0" err="1" smtClean="0"/>
                  <a:t>xaneiro</a:t>
                </a:r>
                <a:r>
                  <a:rPr lang="es-ES" dirty="0" smtClean="0"/>
                  <a:t>=2775,71 </a:t>
                </a:r>
                <a:r>
                  <a:rPr lang="es-ES" dirty="0" err="1" smtClean="0"/>
                  <a:t>kWh</a:t>
                </a:r>
                <a:endParaRPr lang="es-ES" dirty="0"/>
              </a:p>
              <a:p>
                <a:pPr marL="342900" indent="-342900">
                  <a:buFont typeface="+mj-lt"/>
                  <a:buAutoNum type="arabicPeriod" startAt="4"/>
                </a:pPr>
                <a:endParaRPr lang="es-ES" dirty="0"/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988840"/>
                <a:ext cx="4464496" cy="2492670"/>
              </a:xfrm>
              <a:prstGeom prst="rect">
                <a:avLst/>
              </a:prstGeom>
              <a:blipFill rotWithShape="1">
                <a:blip r:embed="rId3"/>
                <a:stretch>
                  <a:fillRect l="-1228" t="-14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963296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481" t="-1348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070162"/>
              </p:ext>
            </p:extLst>
          </p:nvPr>
        </p:nvGraphicFramePr>
        <p:xfrm>
          <a:off x="4795707" y="1632168"/>
          <a:ext cx="2800629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648501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MES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Radiacion</a:t>
                      </a:r>
                      <a:r>
                        <a:rPr lang="gl-ES" sz="1400" baseline="0" noProof="0" smtClean="0"/>
                        <a:t> kWh/m2/dia</a:t>
                      </a:r>
                    </a:p>
                    <a:p>
                      <a:pPr algn="ctr"/>
                      <a:r>
                        <a:rPr lang="gl-ES" sz="1400" baseline="0" noProof="0" smtClean="0"/>
                        <a:t>Pontevedra</a:t>
                      </a:r>
                      <a:endParaRPr lang="gl-ES" sz="1400" noProof="0"/>
                    </a:p>
                  </a:txBody>
                  <a:tcPr anchor="ctr"/>
                </a:tc>
              </a:tr>
              <a:tr h="132576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Xaneiro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1,5</a:t>
                      </a:r>
                      <a:endParaRPr lang="gl-ES" sz="1400" noProof="0"/>
                    </a:p>
                  </a:txBody>
                  <a:tcPr anchor="ctr"/>
                </a:tc>
              </a:tr>
              <a:tr h="12452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Febreiro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2,3</a:t>
                      </a:r>
                      <a:endParaRPr lang="gl-ES" sz="1400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Marzo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3,6</a:t>
                      </a:r>
                      <a:endParaRPr lang="gl-ES" sz="1400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Abril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4,4</a:t>
                      </a:r>
                      <a:endParaRPr lang="gl-ES" sz="1400" noProof="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dirty="0" smtClean="0"/>
                        <a:t>Maio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4,9</a:t>
                      </a:r>
                      <a:endParaRPr lang="gl-ES" sz="1400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Xunio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5,7</a:t>
                      </a:r>
                      <a:endParaRPr lang="gl-ES" sz="1400" noProof="0"/>
                    </a:p>
                  </a:txBody>
                  <a:tcPr anchor="ctr"/>
                </a:tc>
              </a:tr>
              <a:tr h="142528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Xulio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6,1</a:t>
                      </a:r>
                    </a:p>
                  </a:txBody>
                  <a:tcPr anchor="ctr"/>
                </a:tc>
              </a:tr>
              <a:tr h="131728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dirty="0" smtClean="0"/>
                        <a:t>Agosto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5,2</a:t>
                      </a:r>
                      <a:endParaRPr lang="gl-ES" sz="1400" noProof="0"/>
                    </a:p>
                  </a:txBody>
                  <a:tcPr anchor="ctr"/>
                </a:tc>
              </a:tr>
              <a:tr h="120928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dirty="0" smtClean="0"/>
                        <a:t>Setembro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4,2</a:t>
                      </a:r>
                      <a:endParaRPr lang="gl-ES" sz="1400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Outubro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3,1</a:t>
                      </a:r>
                      <a:endParaRPr lang="gl-ES" sz="1400" noProof="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Novembro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1,9</a:t>
                      </a:r>
                      <a:endParaRPr lang="gl-ES" sz="1400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gl-ES" sz="1400" noProof="0" smtClean="0"/>
                        <a:t>Decembro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1,5</a:t>
                      </a:r>
                      <a:endParaRPr lang="gl-ES" sz="1400" noProof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57057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484784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Metodo</a:t>
            </a:r>
            <a:r>
              <a:rPr lang="es-ES" dirty="0" smtClean="0"/>
              <a:t> F-CHART</a:t>
            </a:r>
          </a:p>
          <a:p>
            <a:endParaRPr lang="es-ES" dirty="0"/>
          </a:p>
          <a:p>
            <a:r>
              <a:rPr lang="es-ES" dirty="0" smtClean="0"/>
              <a:t>O Panel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335113"/>
            <a:ext cx="782955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595363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484784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Metodo</a:t>
            </a:r>
            <a:r>
              <a:rPr lang="es-ES" dirty="0" smtClean="0"/>
              <a:t> F-CHART</a:t>
            </a:r>
          </a:p>
          <a:p>
            <a:endParaRPr lang="es-ES" dirty="0"/>
          </a:p>
          <a:p>
            <a:r>
              <a:rPr lang="es-ES" dirty="0" smtClean="0"/>
              <a:t>O </a:t>
            </a:r>
            <a:r>
              <a:rPr lang="es-ES" dirty="0" err="1" smtClean="0"/>
              <a:t>metodo</a:t>
            </a:r>
            <a:r>
              <a:rPr lang="es-ES" dirty="0" smtClean="0"/>
              <a:t> f-chart </a:t>
            </a:r>
            <a:r>
              <a:rPr lang="es-ES" dirty="0" err="1" smtClean="0"/>
              <a:t>emprega</a:t>
            </a:r>
            <a:r>
              <a:rPr lang="es-ES" dirty="0" smtClean="0"/>
              <a:t> </a:t>
            </a:r>
            <a:r>
              <a:rPr lang="es-ES" dirty="0" err="1" smtClean="0"/>
              <a:t>dous</a:t>
            </a:r>
            <a:r>
              <a:rPr lang="es-ES" dirty="0" smtClean="0"/>
              <a:t> </a:t>
            </a:r>
            <a:r>
              <a:rPr lang="es-ES" dirty="0" err="1" smtClean="0"/>
              <a:t>parametros</a:t>
            </a:r>
            <a:r>
              <a:rPr lang="es-ES" dirty="0" smtClean="0"/>
              <a:t> </a:t>
            </a:r>
            <a:r>
              <a:rPr lang="es-ES" dirty="0" err="1" smtClean="0"/>
              <a:t>adimensionais</a:t>
            </a:r>
            <a:r>
              <a:rPr lang="es-ES" dirty="0"/>
              <a:t> </a:t>
            </a:r>
            <a:r>
              <a:rPr lang="es-ES" dirty="0" smtClean="0"/>
              <a:t>D1 e D2 que </a:t>
            </a:r>
            <a:r>
              <a:rPr lang="es-ES" dirty="0" err="1" smtClean="0"/>
              <a:t>permitiran</a:t>
            </a:r>
            <a:r>
              <a:rPr lang="es-ES" dirty="0" smtClean="0"/>
              <a:t> determinar a fracción solar mediante a expresión: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3" y="3083771"/>
            <a:ext cx="8749605" cy="236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68730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628800"/>
            <a:ext cx="7992889" cy="461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81882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VANTAXES</a:t>
            </a:r>
            <a:endParaRPr lang="gl-ES" b="1" dirty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1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s-ES" sz="2400" dirty="0" smtClean="0">
              <a:solidFill>
                <a:srgbClr val="00B050"/>
              </a:solidFill>
            </a:endParaRPr>
          </a:p>
          <a:p>
            <a:pPr algn="just"/>
            <a:r>
              <a:rPr lang="gl-ES" sz="2400" b="1" dirty="0" smtClean="0">
                <a:solidFill>
                  <a:schemeClr val="accent1">
                    <a:lumMod val="75000"/>
                  </a:schemeClr>
                </a:solidFill>
              </a:rPr>
              <a:t>Son mais económicos.</a:t>
            </a:r>
          </a:p>
          <a:p>
            <a:pPr algn="just"/>
            <a:r>
              <a:rPr lang="gl-ES" sz="2400" b="1" dirty="0" smtClean="0">
                <a:solidFill>
                  <a:schemeClr val="accent1">
                    <a:lumMod val="75000"/>
                  </a:schemeClr>
                </a:solidFill>
              </a:rPr>
              <a:t>Están construídos dentro dunha sólida estrutura de metal illada e protexida por un cristal.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484784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Metodo</a:t>
            </a:r>
            <a:r>
              <a:rPr lang="es-ES" dirty="0" smtClean="0"/>
              <a:t> F-CHART</a:t>
            </a:r>
          </a:p>
          <a:p>
            <a:endParaRPr lang="es-ES" dirty="0"/>
          </a:p>
          <a:p>
            <a:r>
              <a:rPr lang="es-ES" dirty="0" err="1" smtClean="0"/>
              <a:t>Unha</a:t>
            </a:r>
            <a:r>
              <a:rPr lang="es-ES" dirty="0" smtClean="0"/>
              <a:t> vez determinada a </a:t>
            </a:r>
            <a:r>
              <a:rPr lang="es-ES" dirty="0" err="1" smtClean="0"/>
              <a:t>fraccion</a:t>
            </a:r>
            <a:r>
              <a:rPr lang="es-ES" dirty="0" smtClean="0"/>
              <a:t> solar mínima, a </a:t>
            </a:r>
            <a:r>
              <a:rPr lang="es-ES" dirty="0" err="1" smtClean="0"/>
              <a:t>enerxia</a:t>
            </a:r>
            <a:r>
              <a:rPr lang="es-ES" dirty="0" smtClean="0"/>
              <a:t> solar </a:t>
            </a:r>
            <a:r>
              <a:rPr lang="es-ES" dirty="0" err="1" smtClean="0"/>
              <a:t>util</a:t>
            </a:r>
            <a:r>
              <a:rPr lang="es-ES" dirty="0" smtClean="0"/>
              <a:t> será: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905" y="2697485"/>
            <a:ext cx="4549351" cy="587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51520" y="3801814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EU </a:t>
            </a:r>
            <a:r>
              <a:rPr lang="es-ES" dirty="0" err="1" smtClean="0"/>
              <a:t>solar,mes</a:t>
            </a:r>
            <a:r>
              <a:rPr lang="es-ES" dirty="0" smtClean="0"/>
              <a:t>: </a:t>
            </a:r>
            <a:r>
              <a:rPr lang="es-ES" dirty="0" err="1" smtClean="0"/>
              <a:t>Enerxia</a:t>
            </a:r>
            <a:r>
              <a:rPr lang="es-ES" dirty="0" smtClean="0"/>
              <a:t> </a:t>
            </a:r>
            <a:r>
              <a:rPr lang="es-ES" dirty="0" err="1" smtClean="0"/>
              <a:t>util</a:t>
            </a:r>
            <a:r>
              <a:rPr lang="es-ES" dirty="0" smtClean="0"/>
              <a:t> mes</a:t>
            </a:r>
          </a:p>
          <a:p>
            <a:endParaRPr lang="es-ES" dirty="0"/>
          </a:p>
          <a:p>
            <a:r>
              <a:rPr lang="es-ES" dirty="0" err="1" smtClean="0"/>
              <a:t>DEmes</a:t>
            </a:r>
            <a:r>
              <a:rPr lang="es-ES" dirty="0" smtClean="0"/>
              <a:t>: Demanda </a:t>
            </a:r>
            <a:r>
              <a:rPr lang="es-ES" dirty="0" err="1" smtClean="0"/>
              <a:t>enerxetica</a:t>
            </a:r>
            <a:r>
              <a:rPr lang="es-ES" dirty="0" smtClean="0"/>
              <a:t> mes</a:t>
            </a:r>
          </a:p>
        </p:txBody>
      </p:sp>
    </p:spTree>
    <p:extLst>
      <p:ext uri="{BB962C8B-B14F-4D97-AF65-F5344CB8AC3E}">
        <p14:creationId xmlns:p14="http://schemas.microsoft.com/office/powerpoint/2010/main" val="215418784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484784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Metodo</a:t>
            </a:r>
            <a:r>
              <a:rPr lang="es-ES" dirty="0" smtClean="0"/>
              <a:t> F-CHART</a:t>
            </a:r>
          </a:p>
          <a:p>
            <a:endParaRPr lang="es-ES" dirty="0"/>
          </a:p>
          <a:p>
            <a:r>
              <a:rPr lang="es-ES" dirty="0" err="1" smtClean="0"/>
              <a:t>Rendimento</a:t>
            </a:r>
            <a:r>
              <a:rPr lang="es-ES" dirty="0" smtClean="0"/>
              <a:t> da instalación: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3801814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EU </a:t>
            </a:r>
            <a:r>
              <a:rPr lang="es-ES" dirty="0" err="1" smtClean="0"/>
              <a:t>solar,mes</a:t>
            </a:r>
            <a:r>
              <a:rPr lang="es-ES" dirty="0" smtClean="0"/>
              <a:t>: </a:t>
            </a:r>
            <a:r>
              <a:rPr lang="es-ES" dirty="0" err="1" smtClean="0"/>
              <a:t>Enerxia</a:t>
            </a:r>
            <a:r>
              <a:rPr lang="es-ES" dirty="0" smtClean="0"/>
              <a:t> </a:t>
            </a:r>
            <a:r>
              <a:rPr lang="es-ES" dirty="0" err="1" smtClean="0"/>
              <a:t>util</a:t>
            </a:r>
            <a:r>
              <a:rPr lang="es-ES" dirty="0" smtClean="0"/>
              <a:t> mes</a:t>
            </a:r>
          </a:p>
          <a:p>
            <a:endParaRPr lang="es-ES" dirty="0"/>
          </a:p>
          <a:p>
            <a:r>
              <a:rPr lang="es-ES" dirty="0" smtClean="0"/>
              <a:t>Sc: Superficie captadores.</a:t>
            </a:r>
          </a:p>
          <a:p>
            <a:endParaRPr lang="es-ES" dirty="0"/>
          </a:p>
          <a:p>
            <a:r>
              <a:rPr lang="es-ES" dirty="0" smtClean="0"/>
              <a:t>EI: </a:t>
            </a:r>
            <a:r>
              <a:rPr lang="es-ES" dirty="0" err="1" smtClean="0"/>
              <a:t>Enerxia</a:t>
            </a:r>
            <a:r>
              <a:rPr lang="es-ES" dirty="0" smtClean="0"/>
              <a:t> incidente.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66" y="2492896"/>
            <a:ext cx="7364450" cy="1153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5546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55679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Enerxia</a:t>
            </a:r>
            <a:r>
              <a:rPr lang="es-ES" dirty="0" smtClean="0"/>
              <a:t> solar aportada.</a:t>
            </a: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711576"/>
              </p:ext>
            </p:extLst>
          </p:nvPr>
        </p:nvGraphicFramePr>
        <p:xfrm>
          <a:off x="539550" y="1926120"/>
          <a:ext cx="8064896" cy="43832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2129"/>
                <a:gridCol w="525001"/>
                <a:gridCol w="513830"/>
                <a:gridCol w="480319"/>
                <a:gridCol w="491490"/>
                <a:gridCol w="480319"/>
                <a:gridCol w="480319"/>
                <a:gridCol w="569681"/>
                <a:gridCol w="480319"/>
                <a:gridCol w="480319"/>
                <a:gridCol w="480319"/>
                <a:gridCol w="480319"/>
                <a:gridCol w="480319"/>
                <a:gridCol w="670213"/>
              </a:tblGrid>
              <a:tr h="27694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s-ES" sz="1300" u="sng" strike="noStrike">
                          <a:effectLst/>
                        </a:rPr>
                        <a:t>CÁLCULO ENERGÉTICO</a:t>
                      </a:r>
                      <a:endParaRPr lang="es-ES" sz="13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ES" sz="9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241693">
                <a:tc>
                  <a:txBody>
                    <a:bodyPr/>
                    <a:lstStyle/>
                    <a:p>
                      <a:pPr algn="l" fontAlgn="ctr"/>
                      <a:endParaRPr lang="es-ES" sz="12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11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Meses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Enero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Febrero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Marzo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Abril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Mayo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Junio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Julio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Agosto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Sept.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Oct.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Nov.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Dic.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Anual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Consumo de agua [m</a:t>
                      </a:r>
                      <a:r>
                        <a:rPr lang="es-ES" sz="800" u="none" strike="noStrike" baseline="30000">
                          <a:effectLst/>
                        </a:rPr>
                        <a:t>3</a:t>
                      </a:r>
                      <a:r>
                        <a:rPr lang="es-ES" sz="800" u="none" strike="noStrike">
                          <a:effectLst/>
                        </a:rPr>
                        <a:t>]: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47,7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43,1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47,7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46,2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47,7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46,2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47,7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47,7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46,2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47,7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46,2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47,7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562,1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Incremento T</a:t>
                      </a:r>
                      <a:r>
                        <a:rPr lang="es-ES" sz="800" u="none" strike="noStrike" baseline="30000">
                          <a:effectLst/>
                        </a:rPr>
                        <a:t>a</a:t>
                      </a:r>
                      <a:r>
                        <a:rPr lang="es-ES" sz="800" u="none" strike="noStrike">
                          <a:effectLst/>
                        </a:rPr>
                        <a:t>. [ºC]: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35,0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33,8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32,6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31,4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30,2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29,0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27,8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29,0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30,2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31,4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32,6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33,8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Ener. Nec. [Kcal·1000]: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1.671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1.457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1.556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1.451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1.442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1.340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1.327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1.384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1.395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1.499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1.506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1.614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17.643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r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27694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ES" sz="1300" u="sng" strike="noStrike">
                          <a:effectLst/>
                        </a:rPr>
                        <a:t>DATOS DE SALIDA</a:t>
                      </a:r>
                      <a:endParaRPr lang="es-ES" sz="1300" b="1" i="0" u="sng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Número de colectores:   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800" u="none" strike="noStrike">
                          <a:effectLst/>
                        </a:rPr>
                        <a:t>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Área colectores [m</a:t>
                      </a:r>
                      <a:r>
                        <a:rPr lang="es-ES" sz="800" u="none" strike="noStrike" baseline="30000">
                          <a:effectLst/>
                        </a:rPr>
                        <a:t>2</a:t>
                      </a:r>
                      <a:r>
                        <a:rPr lang="es-ES" sz="800" u="none" strike="noStrike">
                          <a:effectLst/>
                        </a:rPr>
                        <a:t>]: 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800" u="none" strike="noStrike">
                          <a:effectLst/>
                        </a:rPr>
                        <a:t>15,00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Azimut [º]:   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800" u="none" strike="noStrike">
                          <a:effectLst/>
                        </a:rPr>
                        <a:t>0,00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Pérdidas por orientación:   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800" u="none" strike="noStrike">
                          <a:effectLst/>
                        </a:rPr>
                        <a:t>0,7%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Inclinación [º]:   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800" u="none" strike="noStrike">
                          <a:effectLst/>
                        </a:rPr>
                        <a:t>25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Volumen de acumulación [l]: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800" u="none" strike="noStrike">
                          <a:effectLst/>
                        </a:rPr>
                        <a:t>2.500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Meses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Enero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Febrero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Marzo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Abril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Mayo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Junio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Julio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Agosto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Sept.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Oct.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Nov.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Dic.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Anual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Ener. Nec. [Kcal·1000]: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1.671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1.457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1.556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1.451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1.442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1.340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1.327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1.384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1.395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1.499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1.506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1.614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17.643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Ahorro A=0 [Kcal·1000]: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522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721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928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1.135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1.026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1.214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1.249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1.233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1.001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858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670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496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11.053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Ahorro Real [Kcal·1000]: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518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716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922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1.127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1.020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1.206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1.241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1.225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995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852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665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492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10.981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Ahorro A=0 [%]: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31,2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49,5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59,6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78,2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71,2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90,6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94,1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89,0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71,8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57,2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44,5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30,7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62,6</a:t>
                      </a:r>
                      <a:endParaRPr lang="es-ES" sz="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88823">
                <a:tc>
                  <a:txBody>
                    <a:bodyPr/>
                    <a:lstStyle/>
                    <a:p>
                      <a:pPr algn="l" fontAlgn="ctr"/>
                      <a:r>
                        <a:rPr lang="es-ES" sz="800" u="none" strike="noStrike">
                          <a:effectLst/>
                        </a:rPr>
                        <a:t>Ahorro Real [%]: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31,0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49,1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59,3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77,7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70,7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90,0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93,5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88,5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71,3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56,9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44,2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>
                          <a:effectLst/>
                        </a:rPr>
                        <a:t>30,5</a:t>
                      </a:r>
                      <a:endParaRPr lang="es-ES" sz="8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u="none" strike="noStrike" dirty="0">
                          <a:effectLst/>
                        </a:rPr>
                        <a:t>62,2</a:t>
                      </a:r>
                      <a:endParaRPr lang="es-ES" sz="8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73042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481" t="-1348"/>
            </a:stretch>
          </a:blipFill>
        </p:spPr>
        <p:txBody>
          <a:bodyPr/>
          <a:lstStyle/>
          <a:p>
            <a:pPr>
              <a:buNone/>
            </a:pPr>
            <a:endParaRPr lang="es-E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55383149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481" t="-1348"/>
            </a:stretch>
          </a:blipFill>
        </p:spPr>
        <p:txBody>
          <a:bodyPr/>
          <a:lstStyle/>
          <a:p>
            <a:pPr>
              <a:buNone/>
            </a:pPr>
            <a:endParaRPr lang="es-E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27561714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333" t="-2156" b="-2426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19563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1700808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Reglamento de Instalaciones Térmicas </a:t>
            </a:r>
            <a:r>
              <a:rPr lang="es-ES" b="1" dirty="0" smtClean="0"/>
              <a:t>dos </a:t>
            </a:r>
            <a:r>
              <a:rPr lang="es-ES" b="1" dirty="0"/>
              <a:t>Edificios</a:t>
            </a:r>
          </a:p>
          <a:p>
            <a:r>
              <a:rPr lang="es-ES" b="1" dirty="0"/>
              <a:t>(</a:t>
            </a:r>
            <a:r>
              <a:rPr lang="es-ES" b="1" dirty="0" err="1"/>
              <a:t>RITE</a:t>
            </a:r>
            <a:r>
              <a:rPr lang="es-ES" b="1" dirty="0"/>
              <a:t>) </a:t>
            </a:r>
            <a:r>
              <a:rPr lang="es-ES" b="1" dirty="0" smtClean="0"/>
              <a:t>no </a:t>
            </a:r>
            <a:r>
              <a:rPr lang="es-ES" b="1" dirty="0" err="1" smtClean="0"/>
              <a:t>seu</a:t>
            </a:r>
            <a:r>
              <a:rPr lang="es-ES" b="1" dirty="0" smtClean="0"/>
              <a:t> </a:t>
            </a:r>
            <a:r>
              <a:rPr lang="es-ES" b="1" dirty="0"/>
              <a:t>apartado </a:t>
            </a:r>
            <a:r>
              <a:rPr lang="es-ES" b="1" dirty="0" err="1"/>
              <a:t>ITE</a:t>
            </a:r>
            <a:r>
              <a:rPr lang="es-ES" b="1" dirty="0"/>
              <a:t> 10.1.3.2</a:t>
            </a:r>
            <a:r>
              <a:rPr lang="es-ES" b="1" dirty="0" smtClean="0"/>
              <a:t>.</a:t>
            </a:r>
          </a:p>
          <a:p>
            <a:endParaRPr lang="es-ES" b="1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251520" y="2471985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“El </a:t>
            </a:r>
            <a:r>
              <a:rPr lang="es-ES" dirty="0"/>
              <a:t>área total de los colectores tendrá un valor tal que se cumpla la condición:</a:t>
            </a:r>
          </a:p>
          <a:p>
            <a:pPr algn="ctr"/>
            <a:r>
              <a:rPr lang="es-ES" dirty="0"/>
              <a:t>1,25 </a:t>
            </a:r>
            <a:r>
              <a:rPr lang="es-ES" dirty="0" smtClean="0"/>
              <a:t>&lt; </a:t>
            </a:r>
            <a:r>
              <a:rPr lang="es-ES" dirty="0"/>
              <a:t>100 A/M </a:t>
            </a:r>
            <a:r>
              <a:rPr lang="es-ES" dirty="0" smtClean="0"/>
              <a:t>&lt; </a:t>
            </a:r>
            <a:r>
              <a:rPr lang="es-ES" dirty="0"/>
              <a:t>2</a:t>
            </a:r>
          </a:p>
          <a:p>
            <a:r>
              <a:rPr lang="es-ES" dirty="0"/>
              <a:t>siendo:</a:t>
            </a:r>
          </a:p>
          <a:p>
            <a:r>
              <a:rPr lang="es-ES" dirty="0"/>
              <a:t>A la suma de las áreas de los colectores, expresada en m2</a:t>
            </a:r>
          </a:p>
          <a:p>
            <a:r>
              <a:rPr lang="es-ES" dirty="0"/>
              <a:t>M el consumo medio diario de los meses de verano, expresado en L/d</a:t>
            </a:r>
          </a:p>
          <a:p>
            <a:r>
              <a:rPr lang="es-ES" dirty="0"/>
              <a:t>V el volumen del depósito acumulador, expresado en L</a:t>
            </a:r>
          </a:p>
          <a:p>
            <a:r>
              <a:rPr lang="es-ES" dirty="0"/>
              <a:t>En las instalaciones cuyo consumo sea constante a lo largo del año, el volumen del depósito de </a:t>
            </a:r>
            <a:r>
              <a:rPr lang="es-ES" dirty="0" smtClean="0"/>
              <a:t>acumulación </a:t>
            </a:r>
            <a:r>
              <a:rPr lang="es-ES" dirty="0"/>
              <a:t>cumplirá la condición</a:t>
            </a:r>
            <a:r>
              <a:rPr lang="es-ES" dirty="0" smtClean="0"/>
              <a:t>:</a:t>
            </a:r>
          </a:p>
          <a:p>
            <a:pPr algn="ctr"/>
            <a:r>
              <a:rPr lang="es-ES" dirty="0" smtClean="0"/>
              <a:t>0,8 </a:t>
            </a:r>
            <a:r>
              <a:rPr lang="es-ES" dirty="0"/>
              <a:t>· M &lt;</a:t>
            </a:r>
            <a:r>
              <a:rPr lang="es-ES" dirty="0" smtClean="0"/>
              <a:t> </a:t>
            </a:r>
            <a:r>
              <a:rPr lang="es-ES" dirty="0"/>
              <a:t>V </a:t>
            </a:r>
            <a:r>
              <a:rPr lang="es-ES" dirty="0" smtClean="0"/>
              <a:t>&lt; M</a:t>
            </a:r>
            <a:endParaRPr lang="es-ES" dirty="0"/>
          </a:p>
          <a:p>
            <a:r>
              <a:rPr lang="es-ES" dirty="0"/>
              <a:t>Cuando se instale menos superficie de colectores que la resultante del cálculo, deben justificarse en </a:t>
            </a:r>
            <a:r>
              <a:rPr lang="es-ES" dirty="0" smtClean="0"/>
              <a:t>la memoria </a:t>
            </a:r>
            <a:r>
              <a:rPr lang="es-ES" dirty="0"/>
              <a:t>del proyecto las razones de esta decisión y el volumen del depósito acumulador por cada metro </a:t>
            </a:r>
            <a:r>
              <a:rPr lang="es-ES" dirty="0" smtClean="0"/>
              <a:t>cuadrado </a:t>
            </a:r>
            <a:r>
              <a:rPr lang="es-ES" dirty="0"/>
              <a:t>de área instalada debe ser igual o menor que 80 litros</a:t>
            </a:r>
            <a:r>
              <a:rPr lang="es-ES" dirty="0" smtClean="0"/>
              <a:t>.”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01392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170080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Reglamento de Instalaciones Térmicas </a:t>
            </a:r>
            <a:r>
              <a:rPr lang="es-ES" b="1" dirty="0" smtClean="0"/>
              <a:t>dos </a:t>
            </a:r>
            <a:r>
              <a:rPr lang="es-ES" b="1" dirty="0"/>
              <a:t>Edificios</a:t>
            </a:r>
          </a:p>
          <a:p>
            <a:r>
              <a:rPr lang="es-ES" b="1" dirty="0"/>
              <a:t>(</a:t>
            </a:r>
            <a:r>
              <a:rPr lang="es-ES" b="1" dirty="0" err="1"/>
              <a:t>RITE</a:t>
            </a:r>
            <a:r>
              <a:rPr lang="es-ES" b="1" dirty="0"/>
              <a:t>) </a:t>
            </a:r>
            <a:r>
              <a:rPr lang="es-ES" b="1" dirty="0" smtClean="0"/>
              <a:t>no </a:t>
            </a:r>
            <a:r>
              <a:rPr lang="es-ES" b="1" dirty="0" err="1" smtClean="0"/>
              <a:t>seu</a:t>
            </a:r>
            <a:r>
              <a:rPr lang="es-ES" b="1" dirty="0" smtClean="0"/>
              <a:t> </a:t>
            </a:r>
            <a:r>
              <a:rPr lang="es-ES" b="1" dirty="0"/>
              <a:t>apartado </a:t>
            </a:r>
            <a:r>
              <a:rPr lang="es-ES" b="1" dirty="0" err="1"/>
              <a:t>ITE</a:t>
            </a:r>
            <a:r>
              <a:rPr lang="es-ES" b="1" dirty="0"/>
              <a:t> 10.1.3.2</a:t>
            </a:r>
            <a:r>
              <a:rPr lang="es-ES" b="1" dirty="0" smtClean="0"/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51520" y="234888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El volumen de acumulación podrá fraccionarse en dos o más depósitos, que se conectarán, </a:t>
            </a:r>
            <a:r>
              <a:rPr lang="es-ES" dirty="0" smtClean="0"/>
              <a:t>preferentemente</a:t>
            </a:r>
            <a:r>
              <a:rPr lang="es-ES" dirty="0"/>
              <a:t>, en serie. </a:t>
            </a:r>
            <a:endParaRPr lang="es-E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En </a:t>
            </a:r>
            <a:r>
              <a:rPr lang="es-ES" dirty="0"/>
              <a:t>el caso de que se conecten en paralelo, debe hacerse por el sistema de retorno </a:t>
            </a:r>
            <a:r>
              <a:rPr lang="es-ES" dirty="0" smtClean="0"/>
              <a:t>invertido para </a:t>
            </a:r>
            <a:r>
              <a:rPr lang="es-ES" dirty="0"/>
              <a:t>equilibrar la pérdida de carga en las conexiones.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924" y="3527344"/>
            <a:ext cx="3455268" cy="285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391668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141277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R.D. 865/2003  sobre prevención y control de la </a:t>
            </a:r>
            <a:r>
              <a:rPr lang="es-ES" b="1" dirty="0" err="1" smtClean="0"/>
              <a:t>legionelosis</a:t>
            </a:r>
            <a:endParaRPr lang="es-ES" b="1" dirty="0"/>
          </a:p>
        </p:txBody>
      </p:sp>
      <p:sp>
        <p:nvSpPr>
          <p:cNvPr id="3" name="2 Rectángulo"/>
          <p:cNvSpPr/>
          <p:nvPr/>
        </p:nvSpPr>
        <p:spPr>
          <a:xfrm>
            <a:off x="251520" y="1700808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Temperatura de acumulación.</a:t>
            </a:r>
          </a:p>
          <a:p>
            <a:pPr marL="285750" indent="-285750">
              <a:buFont typeface="Arial" pitchFamily="34" charset="0"/>
              <a:buChar char="•"/>
            </a:pPr>
            <a:endParaRPr lang="es-ES" dirty="0"/>
          </a:p>
          <a:p>
            <a:r>
              <a:rPr lang="es-ES" dirty="0" err="1" smtClean="0"/>
              <a:t>Consideranse</a:t>
            </a:r>
            <a:r>
              <a:rPr lang="es-ES" dirty="0" smtClean="0"/>
              <a:t> </a:t>
            </a:r>
            <a:r>
              <a:rPr lang="es-ES" dirty="0" err="1" smtClean="0"/>
              <a:t>instalacions</a:t>
            </a:r>
            <a:r>
              <a:rPr lang="es-ES" dirty="0" smtClean="0"/>
              <a:t> de alto risco, sistemas de </a:t>
            </a:r>
            <a:r>
              <a:rPr lang="es-ES" dirty="0" err="1" smtClean="0"/>
              <a:t>AQS</a:t>
            </a:r>
            <a:r>
              <a:rPr lang="es-ES" dirty="0" smtClean="0"/>
              <a:t> con acumulador e sistema de retorno.</a:t>
            </a:r>
          </a:p>
          <a:p>
            <a:endParaRPr lang="es-ES" dirty="0"/>
          </a:p>
          <a:p>
            <a:r>
              <a:rPr lang="es-ES" dirty="0" smtClean="0"/>
              <a:t>ARTICULO7</a:t>
            </a:r>
          </a:p>
          <a:p>
            <a:endParaRPr lang="es-ES" dirty="0" smtClean="0"/>
          </a:p>
          <a:p>
            <a:r>
              <a:rPr lang="es-ES" dirty="0" smtClean="0"/>
              <a:t>“Mantener la temperatura del agua, en el circuito de agua caliente por encima de 50ºC en el punto mas alejado del circuito o en la tubería de retorno al acumulador. </a:t>
            </a:r>
          </a:p>
          <a:p>
            <a:endParaRPr lang="es-ES" dirty="0"/>
          </a:p>
          <a:p>
            <a:r>
              <a:rPr lang="es-ES" dirty="0" smtClean="0"/>
              <a:t>La instalación permitirá que el agua alcance una temperatura de 70ºC. </a:t>
            </a:r>
          </a:p>
          <a:p>
            <a:endParaRPr lang="es-ES" dirty="0" smtClean="0"/>
          </a:p>
          <a:p>
            <a:r>
              <a:rPr lang="es-ES" dirty="0" smtClean="0"/>
              <a:t>Cuando se utilice un sistema de aprovechamiento térmico en el que se disponga de un acumulador conteniendo agua que va a ser consumida y en el que no se asegure de forma continua una temperatura próxima a 60ºC, se garantizará posteriormente, que se alcance una temperatura de 60ºC en otro acumulador final antes de la distribución hacia consumo”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938768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481" t="-2291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5727414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DESVANTAXES</a:t>
            </a:r>
            <a:endParaRPr lang="gl-ES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1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Son mais proclives a presentar condensacións, especialmente cando se deteriora a xunta entre o cristal e a caixa.</a:t>
            </a:r>
          </a:p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Deben de ser elevados ó tellado como unha soa unidade.</a:t>
            </a:r>
          </a:p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En caso de rotura, o colector debe de ser </a:t>
            </a:r>
            <a:r>
              <a:rPr lang="gl-ES" sz="2400" dirty="0" err="1" smtClean="0">
                <a:solidFill>
                  <a:srgbClr val="FF0000"/>
                </a:solidFill>
              </a:rPr>
              <a:t>reemprazado</a:t>
            </a:r>
            <a:r>
              <a:rPr lang="gl-ES" sz="2400" dirty="0" smtClean="0">
                <a:solidFill>
                  <a:srgbClr val="FF0000"/>
                </a:solidFill>
              </a:rPr>
              <a:t> por completo.</a:t>
            </a:r>
          </a:p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A inclinación do sol afecta negativamente o rendemento.</a:t>
            </a:r>
          </a:p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Polo seu deseño plano acumulan mais neve, po e sucidade </a:t>
            </a:r>
          </a:p>
          <a:p>
            <a:pPr algn="just">
              <a:buNone/>
            </a:pPr>
            <a:r>
              <a:rPr lang="gl-ES" sz="2400" dirty="0" smtClean="0">
                <a:solidFill>
                  <a:srgbClr val="FF0000"/>
                </a:solidFill>
              </a:rPr>
              <a:t>		= mais custe en mantemento maior reforzo estrutural.</a:t>
            </a:r>
          </a:p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Debido as perdidas por convección e condución estes paneis non alcanzan altas temperaturas non sendo recomendables para o seu uso en calefacción.</a:t>
            </a:r>
            <a:endParaRPr lang="gl-E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481" t="-2291" b="-135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9820214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gl-ES" sz="2200" b="1" dirty="0" smtClean="0"/>
              <a:t>Cálculo das perdidas por orientación.</a:t>
            </a:r>
          </a:p>
          <a:p>
            <a:pPr marL="0" indent="0">
              <a:buNone/>
            </a:pPr>
            <a:endParaRPr lang="gl-ES" sz="1800" dirty="0" smtClean="0"/>
          </a:p>
          <a:p>
            <a:endParaRPr lang="gl-ES" sz="1800" dirty="0" smtClean="0"/>
          </a:p>
          <a:p>
            <a:endParaRPr lang="gl-ES" sz="1800" dirty="0" smtClean="0"/>
          </a:p>
          <a:p>
            <a:endParaRPr lang="gl-ES" sz="1800" dirty="0" smtClean="0"/>
          </a:p>
          <a:p>
            <a:endParaRPr lang="gl-ES" sz="1800" dirty="0" smtClean="0"/>
          </a:p>
          <a:p>
            <a:endParaRPr lang="gl-ES" sz="1800" dirty="0" smtClean="0"/>
          </a:p>
          <a:p>
            <a:endParaRPr lang="gl-ES" sz="1800" dirty="0" smtClean="0"/>
          </a:p>
          <a:p>
            <a:r>
              <a:rPr lang="gl-ES" sz="1800" dirty="0" smtClean="0"/>
              <a:t>Código Técnico das Edificacións - DB HE 4</a:t>
            </a:r>
            <a:endParaRPr lang="gl-E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701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24618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 startAt="8"/>
            </a:pPr>
            <a:r>
              <a:rPr lang="gl-ES" sz="2400" b="1" dirty="0" smtClean="0"/>
              <a:t>Cálculo das perdidas por orientación.</a:t>
            </a:r>
          </a:p>
          <a:p>
            <a:pPr marL="0" indent="0" algn="just">
              <a:buNone/>
            </a:pPr>
            <a:endParaRPr lang="gl-ES" sz="1900" dirty="0" smtClean="0"/>
          </a:p>
          <a:p>
            <a:pPr algn="just"/>
            <a:r>
              <a:rPr lang="gl-ES" sz="1900" dirty="0" smtClean="0"/>
              <a:t>O obxectivo é determinar os limites da orientación e inclinación dos módulos de acordo coas perdidas máximas permisibles.</a:t>
            </a:r>
          </a:p>
          <a:p>
            <a:pPr algn="just"/>
            <a:endParaRPr lang="gl-ES" sz="1900" dirty="0" smtClean="0"/>
          </a:p>
          <a:p>
            <a:pPr marL="0" indent="0" algn="just">
              <a:buNone/>
            </a:pPr>
            <a:r>
              <a:rPr lang="gl-ES" sz="1900" dirty="0" smtClean="0"/>
              <a:t>	Calcúlanse en función:</a:t>
            </a:r>
          </a:p>
          <a:p>
            <a:pPr marL="0" indent="0" algn="just">
              <a:buNone/>
            </a:pPr>
            <a:r>
              <a:rPr lang="gl-ES" sz="1900" dirty="0" smtClean="0"/>
              <a:t>      Inclinación                                                            Acimut</a:t>
            </a:r>
          </a:p>
          <a:p>
            <a:pPr marL="0" indent="0" algn="just">
              <a:buNone/>
            </a:pPr>
            <a:endParaRPr lang="gl-ES" sz="1900" dirty="0" smtClean="0"/>
          </a:p>
          <a:p>
            <a:pPr marL="0" indent="0" algn="just">
              <a:buNone/>
            </a:pPr>
            <a:endParaRPr lang="gl-ES" sz="1900" dirty="0" smtClean="0"/>
          </a:p>
          <a:p>
            <a:pPr marL="0" indent="0" algn="just">
              <a:buNone/>
            </a:pPr>
            <a:endParaRPr lang="gl-ES" sz="1900" dirty="0" smtClean="0"/>
          </a:p>
          <a:p>
            <a:pPr marL="0" indent="0" algn="just">
              <a:buNone/>
            </a:pPr>
            <a:endParaRPr lang="gl-ES" sz="1900" dirty="0" smtClean="0"/>
          </a:p>
          <a:p>
            <a:pPr marL="0" indent="0" algn="just">
              <a:buNone/>
            </a:pPr>
            <a:r>
              <a:rPr lang="gl-ES" sz="1900" dirty="0" smtClean="0"/>
              <a:t>Orientación óptima: </a:t>
            </a:r>
            <a:r>
              <a:rPr lang="gl-ES" sz="1900" dirty="0" err="1" smtClean="0"/>
              <a:t>	</a:t>
            </a:r>
            <a:r>
              <a:rPr lang="gl-ES" sz="1900" b="1" dirty="0" err="1" smtClean="0"/>
              <a:t>sur</a:t>
            </a:r>
            <a:endParaRPr lang="gl-ES" sz="1900" b="1" dirty="0" smtClean="0"/>
          </a:p>
          <a:p>
            <a:pPr marL="0" indent="0" algn="just">
              <a:buNone/>
            </a:pPr>
            <a:r>
              <a:rPr lang="gl-ES" sz="1900" dirty="0" smtClean="0"/>
              <a:t>Inclinación óptima: </a:t>
            </a:r>
            <a:r>
              <a:rPr lang="gl-ES" sz="1900" dirty="0" err="1" smtClean="0"/>
              <a:t>	</a:t>
            </a:r>
            <a:r>
              <a:rPr lang="gl-ES" sz="1900" b="1" dirty="0" err="1" smtClean="0"/>
              <a:t>demanda</a:t>
            </a:r>
            <a:r>
              <a:rPr lang="gl-ES" sz="1900" b="1" dirty="0" smtClean="0"/>
              <a:t> constante anual, a latitude xeográfica</a:t>
            </a:r>
          </a:p>
          <a:p>
            <a:pPr marL="0" indent="0" algn="just">
              <a:buNone/>
            </a:pPr>
            <a:r>
              <a:rPr lang="gl-ES" sz="1900" b="1" dirty="0" smtClean="0"/>
              <a:t>			demanda preferente en inverno, +10°</a:t>
            </a:r>
          </a:p>
          <a:p>
            <a:pPr marL="0" indent="0" algn="just">
              <a:buNone/>
            </a:pPr>
            <a:r>
              <a:rPr lang="gl-ES" sz="1900" b="1" dirty="0" smtClean="0"/>
              <a:t>                                   	demanda preferente no verán, -10°</a:t>
            </a:r>
          </a:p>
          <a:p>
            <a:pPr marL="0" indent="0" algn="just">
              <a:buNone/>
            </a:pPr>
            <a:r>
              <a:rPr lang="gl-ES" sz="1900" b="1" dirty="0"/>
              <a:t> </a:t>
            </a:r>
            <a:r>
              <a:rPr lang="gl-ES" sz="1900" b="1" dirty="0" smtClean="0"/>
              <a:t>                                               RITE </a:t>
            </a:r>
            <a:r>
              <a:rPr lang="gl-ES" sz="1900" b="1" dirty="0" err="1" smtClean="0"/>
              <a:t>ITE</a:t>
            </a:r>
            <a:r>
              <a:rPr lang="gl-ES" sz="1900" b="1" dirty="0" smtClean="0"/>
              <a:t> 10.1.2</a:t>
            </a:r>
          </a:p>
          <a:p>
            <a:pPr marL="0" indent="0" algn="just">
              <a:buNone/>
            </a:pPr>
            <a:endParaRPr lang="gl-ES" sz="1900" b="1" dirty="0" smtClean="0"/>
          </a:p>
          <a:p>
            <a:pPr marL="0" indent="0" algn="just">
              <a:buNone/>
            </a:pPr>
            <a:endParaRPr lang="gl-ES" sz="1900" b="1" dirty="0" smtClean="0"/>
          </a:p>
          <a:p>
            <a:pPr marL="0" indent="0">
              <a:buNone/>
            </a:pPr>
            <a:endParaRPr lang="es-ES" sz="1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000" y="3600053"/>
            <a:ext cx="2657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/>
          <a:stretch>
            <a:fillRect/>
          </a:stretch>
        </p:blipFill>
        <p:spPr bwMode="auto">
          <a:xfrm>
            <a:off x="6084168" y="3140968"/>
            <a:ext cx="2232248" cy="162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1364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s-ES" sz="2200" b="1" dirty="0" smtClean="0"/>
              <a:t>Cálculo das perdidas por orientación.</a:t>
            </a:r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endParaRPr lang="es-ES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59055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572000" y="5085184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Entre cada un dos solsticios de verán e inverno hai 23°27´ positivos ou negativos respectivamente, respecto ós </a:t>
            </a:r>
            <a:r>
              <a:rPr lang="gl-ES" dirty="0" err="1" smtClean="0"/>
              <a:t>equinocios</a:t>
            </a:r>
            <a:r>
              <a:rPr lang="gl-ES" dirty="0" smtClean="0"/>
              <a:t> de primavera e outono.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74845234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gl-ES" sz="2200" b="1" dirty="0" smtClean="0"/>
              <a:t>Cálculo das perdidas de radiación por sombras.</a:t>
            </a:r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988840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275759" y="2109906"/>
            <a:ext cx="28966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Sobre a carta solar perfilase o obstáculo, e con </a:t>
            </a:r>
            <a:r>
              <a:rPr lang="gl-ES" dirty="0" err="1" smtClean="0"/>
              <a:t>él</a:t>
            </a:r>
            <a:r>
              <a:rPr lang="gl-ES" dirty="0" smtClean="0"/>
              <a:t> obtéñense as porcións afectadas pola sombra.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58790554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s-ES" sz="2200" b="1" dirty="0" smtClean="0"/>
              <a:t>Cálculo das perdidas de radiación por sombras.</a:t>
            </a:r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552" y="2395537"/>
            <a:ext cx="36576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Flecha derecha"/>
          <p:cNvSpPr/>
          <p:nvPr/>
        </p:nvSpPr>
        <p:spPr>
          <a:xfrm rot="5400000">
            <a:off x="3461016" y="475600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3563888" y="5445224"/>
            <a:ext cx="1161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</a:t>
            </a:r>
            <a:endParaRPr lang="es-E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228184" y="389240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EDIFICACIÓN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837278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gl-ES" sz="2200" b="1" dirty="0" smtClean="0"/>
              <a:t>Cálculo das perdidas de radiación por sombras.</a:t>
            </a:r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3203848" y="5301208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</a:t>
            </a:r>
            <a:endParaRPr lang="es-E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50"/>
          <a:stretch>
            <a:fillRect/>
          </a:stretch>
        </p:blipFill>
        <p:spPr bwMode="auto">
          <a:xfrm>
            <a:off x="1403648" y="2276872"/>
            <a:ext cx="6184886" cy="2955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6228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gl-ES" sz="2200" b="1" dirty="0" smtClean="0"/>
              <a:t>Cálculo das perdidas de radiación por sombras.</a:t>
            </a:r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0182"/>
            <a:ext cx="8039806" cy="274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33068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s-ES" sz="2200" b="1" dirty="0" smtClean="0"/>
              <a:t>Cálculo das perdidas de radiación por sombras.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73430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46828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2072290" y="2060848"/>
            <a:ext cx="7077075" cy="4200525"/>
            <a:chOff x="2241433" y="2236837"/>
            <a:chExt cx="7077075" cy="4200525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1433" y="2236837"/>
              <a:ext cx="7077075" cy="420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8 Rectángulo"/>
            <p:cNvSpPr/>
            <p:nvPr/>
          </p:nvSpPr>
          <p:spPr>
            <a:xfrm>
              <a:off x="3245029" y="5909245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gl-ES" sz="2200" b="1" dirty="0" smtClean="0"/>
              <a:t>Cálculo das perdidas de radiación por sombras.</a:t>
            </a:r>
          </a:p>
          <a:p>
            <a:pPr marL="0" indent="0">
              <a:buNone/>
            </a:pPr>
            <a:endParaRPr lang="gl-ES" sz="1800" dirty="0" smtClean="0"/>
          </a:p>
          <a:p>
            <a:r>
              <a:rPr lang="gl-ES" sz="1800" dirty="0" smtClean="0"/>
              <a:t>P A10 = 0,75</a:t>
            </a:r>
          </a:p>
          <a:p>
            <a:r>
              <a:rPr lang="gl-ES" sz="1800" dirty="0" smtClean="0"/>
              <a:t>P B10 = 0,75</a:t>
            </a:r>
          </a:p>
          <a:p>
            <a:r>
              <a:rPr lang="gl-ES" sz="1800" dirty="0" smtClean="0"/>
              <a:t>P B12 = 0,25</a:t>
            </a:r>
          </a:p>
          <a:p>
            <a:r>
              <a:rPr lang="gl-ES" sz="1800" dirty="0" smtClean="0"/>
              <a:t>P B8 = 0,25</a:t>
            </a:r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grpSp>
        <p:nvGrpSpPr>
          <p:cNvPr id="18" name="17 Grupo"/>
          <p:cNvGrpSpPr/>
          <p:nvPr/>
        </p:nvGrpSpPr>
        <p:grpSpPr>
          <a:xfrm>
            <a:off x="2627784" y="5301208"/>
            <a:ext cx="776034" cy="576064"/>
            <a:chOff x="2627784" y="5301208"/>
            <a:chExt cx="776034" cy="576064"/>
          </a:xfrm>
        </p:grpSpPr>
        <p:sp>
          <p:nvSpPr>
            <p:cNvPr id="12" name="11 Rectángulo"/>
            <p:cNvSpPr/>
            <p:nvPr/>
          </p:nvSpPr>
          <p:spPr>
            <a:xfrm>
              <a:off x="3059832" y="5517232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3059832" y="5301208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2627784" y="5517232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3059832" y="5733256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5136865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56784" cy="758952"/>
          </a:xfrm>
        </p:spPr>
        <p:txBody>
          <a:bodyPr>
            <a:normAutofit fontScale="90000"/>
          </a:bodyPr>
          <a:lstStyle/>
          <a:p>
            <a:pPr algn="l"/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COLECTOR SOLAR POR TUBOS DE VALEIRO</a:t>
            </a:r>
            <a:endParaRPr lang="gl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15 Marcador de contenido" descr="TUBOS DE VACIO (2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5" y="2714620"/>
            <a:ext cx="3484779" cy="2143139"/>
          </a:xfrm>
        </p:spPr>
      </p:pic>
      <p:pic>
        <p:nvPicPr>
          <p:cNvPr id="18" name="17 Marcador de contenido" descr="tubosvaciodomodos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5213" b="1971"/>
          <a:stretch>
            <a:fillRect/>
          </a:stretch>
        </p:blipFill>
        <p:spPr>
          <a:xfrm>
            <a:off x="3929058" y="1556792"/>
            <a:ext cx="4548196" cy="4824536"/>
          </a:xfrm>
        </p:spPr>
      </p:pic>
      <p:sp>
        <p:nvSpPr>
          <p:cNvPr id="20" name="19 Elipse"/>
          <p:cNvSpPr/>
          <p:nvPr/>
        </p:nvSpPr>
        <p:spPr>
          <a:xfrm>
            <a:off x="1357290" y="2214554"/>
            <a:ext cx="1000132" cy="9144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2" name="21 Conector recto de flecha"/>
          <p:cNvCxnSpPr>
            <a:stCxn id="20" idx="6"/>
          </p:cNvCxnSpPr>
          <p:nvPr/>
        </p:nvCxnSpPr>
        <p:spPr>
          <a:xfrm>
            <a:off x="2357422" y="2671754"/>
            <a:ext cx="1643074" cy="5429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963" t="-2426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74" y="5134967"/>
            <a:ext cx="701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9070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0"/>
            </a:pPr>
            <a:r>
              <a:rPr lang="gl-ES" sz="2200" b="1" dirty="0" smtClean="0"/>
              <a:t>Balance enerxético anual.</a:t>
            </a:r>
          </a:p>
          <a:p>
            <a:pPr marL="0" indent="0">
              <a:buNone/>
            </a:pPr>
            <a:endParaRPr lang="gl-ES" sz="2800" b="1" dirty="0" smtClean="0"/>
          </a:p>
          <a:p>
            <a:pPr marL="0" indent="0">
              <a:buNone/>
            </a:pPr>
            <a:r>
              <a:rPr lang="gl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graphicFrame>
        <p:nvGraphicFramePr>
          <p:cNvPr id="6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5558958"/>
              </p:ext>
            </p:extLst>
          </p:nvPr>
        </p:nvGraphicFramePr>
        <p:xfrm>
          <a:off x="1187624" y="2204864"/>
          <a:ext cx="6657975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7297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1412776"/>
            <a:ext cx="864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/>
              <a:t>AQUS</a:t>
            </a:r>
            <a:r>
              <a:rPr lang="gl-ES" b="1" dirty="0"/>
              <a:t> MEDIANTE SISTEMAS SOLARES ACTIVOS</a:t>
            </a:r>
            <a:r>
              <a:rPr lang="gl-ES" b="1" dirty="0" smtClean="0"/>
              <a:t>.</a:t>
            </a:r>
          </a:p>
          <a:p>
            <a:endParaRPr lang="gl-ES" b="1" dirty="0"/>
          </a:p>
          <a:p>
            <a:r>
              <a:rPr lang="gl-ES" dirty="0" smtClean="0"/>
              <a:t>Esta instrución afecta a técnica de produción de </a:t>
            </a:r>
            <a:r>
              <a:rPr lang="gl-ES" dirty="0" err="1" smtClean="0"/>
              <a:t>AQS</a:t>
            </a:r>
            <a:r>
              <a:rPr lang="gl-ES" dirty="0" smtClean="0"/>
              <a:t> mediante colectores solares planos  de baixa temperatura.</a:t>
            </a:r>
          </a:p>
          <a:p>
            <a:endParaRPr lang="gl-ES" dirty="0" smtClean="0"/>
          </a:p>
          <a:p>
            <a:r>
              <a:rPr lang="es-ES" dirty="0" smtClean="0"/>
              <a:t>“La </a:t>
            </a:r>
            <a:r>
              <a:rPr lang="es-ES" dirty="0"/>
              <a:t>instalación estará constituida por un conjunto de colectores que capten la radiación solar que </a:t>
            </a:r>
            <a:r>
              <a:rPr lang="es-ES" dirty="0" smtClean="0"/>
              <a:t>incida sobre </a:t>
            </a:r>
            <a:r>
              <a:rPr lang="es-ES" dirty="0"/>
              <a:t>su superficie y la transformen en energía térmica, elevando la temperatura del fluido que circule por </a:t>
            </a:r>
            <a:r>
              <a:rPr lang="es-ES" dirty="0" smtClean="0"/>
              <a:t>su interior</a:t>
            </a:r>
            <a:r>
              <a:rPr lang="es-ES" dirty="0"/>
              <a:t>. La energía captada será transferida a continuación a un depósito acumulador de agua caliente. Des -</a:t>
            </a:r>
          </a:p>
          <a:p>
            <a:r>
              <a:rPr lang="es-ES" dirty="0" err="1"/>
              <a:t>pués</a:t>
            </a:r>
            <a:r>
              <a:rPr lang="es-ES" dirty="0"/>
              <a:t> de éste se instalará en serie un equipo convencional de apoyo o auxiliar, cuya potencia térmica debe </a:t>
            </a:r>
            <a:r>
              <a:rPr lang="es-ES" dirty="0" smtClean="0"/>
              <a:t>ser suficiente </a:t>
            </a:r>
            <a:r>
              <a:rPr lang="es-ES" dirty="0"/>
              <a:t>para que pueda proporcionar la energía necesaria para la producción total de agua caliente</a:t>
            </a:r>
            <a:r>
              <a:rPr lang="es-ES" dirty="0" smtClean="0"/>
              <a:t>.”</a:t>
            </a:r>
            <a:endParaRPr lang="gl-ES" dirty="0"/>
          </a:p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80602658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</a:t>
            </a:r>
            <a:r>
              <a:rPr lang="es-ES" dirty="0"/>
              <a:t>10.1.3.1 Disposición de los colectores</a:t>
            </a:r>
          </a:p>
          <a:p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Los </a:t>
            </a:r>
            <a:r>
              <a:rPr lang="es-ES" dirty="0"/>
              <a:t>colectores se dispondrán en filas que deben tener el mismo número de elementos. Las filas </a:t>
            </a:r>
            <a:r>
              <a:rPr lang="es-ES" dirty="0" smtClean="0"/>
              <a:t>deben ser </a:t>
            </a:r>
            <a:r>
              <a:rPr lang="es-ES" dirty="0"/>
              <a:t>paralelas y estar bien alineadas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Dentro de cada fila los colectores se conectarán en paralelo; solamente pueden disponerse en serie </a:t>
            </a:r>
            <a:r>
              <a:rPr lang="es-ES" dirty="0" smtClean="0"/>
              <a:t>cuando la </a:t>
            </a:r>
            <a:r>
              <a:rPr lang="es-ES" dirty="0"/>
              <a:t>temperatura de utilización del agua caliente sea mayor que 50 °C</a:t>
            </a:r>
            <a:r>
              <a:rPr lang="es-E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s-E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/>
              <a:t>Las filas se conectarán entre sí </a:t>
            </a:r>
            <a:r>
              <a:rPr lang="es-ES" dirty="0" smtClean="0"/>
              <a:t>también en </a:t>
            </a:r>
            <a:r>
              <a:rPr lang="es-ES" dirty="0"/>
              <a:t>paralelo. Solamente pueden disponerse en serie cuando los colectores dentro de las filas se hayan </a:t>
            </a:r>
            <a:r>
              <a:rPr lang="es-ES" dirty="0" smtClean="0"/>
              <a:t>conecta</a:t>
            </a:r>
            <a:r>
              <a:rPr lang="es-ES" dirty="0"/>
              <a:t>do en paralelo y se requiera una temperatura de utilización del agua mayor que 50 °C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869702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1375023"/>
            <a:ext cx="8640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</a:t>
            </a:r>
            <a:r>
              <a:rPr lang="es-ES" dirty="0"/>
              <a:t>10.1.3.1 Disposición de los colectores</a:t>
            </a:r>
          </a:p>
          <a:p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No </a:t>
            </a:r>
            <a:r>
              <a:rPr lang="es-ES" dirty="0"/>
              <a:t>deben conectarse en serie más de tres colectores ni más de tres filas de colectores conectados </a:t>
            </a:r>
            <a:r>
              <a:rPr lang="es-ES" dirty="0" smtClean="0"/>
              <a:t>en paralelo</a:t>
            </a:r>
            <a:r>
              <a:rPr lang="es-ES" dirty="0"/>
              <a:t>.</a:t>
            </a:r>
          </a:p>
          <a:p>
            <a:endParaRPr lang="es-E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La </a:t>
            </a:r>
            <a:r>
              <a:rPr lang="es-ES" dirty="0"/>
              <a:t>conexión entre colectores y entre filas se realizará de manera que el circuito resulte equilibrado </a:t>
            </a:r>
            <a:r>
              <a:rPr lang="es-ES" dirty="0" smtClean="0"/>
              <a:t>hidráulicamente (retorno </a:t>
            </a:r>
            <a:r>
              <a:rPr lang="es-ES" dirty="0"/>
              <a:t>invertido); de lo contrario, se instalarán válvulas de equilibrado</a:t>
            </a:r>
            <a:r>
              <a:rPr lang="es-E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01899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856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</a:t>
            </a:r>
            <a:r>
              <a:rPr lang="es-ES" dirty="0"/>
              <a:t>10.1.3.1 Disposición de los colectores</a:t>
            </a:r>
          </a:p>
          <a:p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Los </a:t>
            </a:r>
            <a:r>
              <a:rPr lang="es-ES" dirty="0"/>
              <a:t>colectores que dispongan de cuatro manguitos de conexión se conectarán directamente entre sí. </a:t>
            </a:r>
            <a:r>
              <a:rPr lang="es-ES" dirty="0" smtClean="0"/>
              <a:t>La entrada </a:t>
            </a:r>
            <a:r>
              <a:rPr lang="es-ES" dirty="0"/>
              <a:t>del fluido </a:t>
            </a:r>
            <a:r>
              <a:rPr lang="es-ES" dirty="0" err="1"/>
              <a:t>caloportador</a:t>
            </a:r>
            <a:r>
              <a:rPr lang="es-ES" dirty="0"/>
              <a:t> se efectuará por el extremo inferior del primer colector de la fila y la salida </a:t>
            </a:r>
            <a:r>
              <a:rPr lang="es-ES" dirty="0" smtClean="0"/>
              <a:t>por el </a:t>
            </a:r>
            <a:r>
              <a:rPr lang="es-ES" dirty="0"/>
              <a:t>extremo superior del último. Los colectores que dispongan de dos manguitos de conexión </a:t>
            </a:r>
            <a:r>
              <a:rPr lang="es-ES" dirty="0" smtClean="0"/>
              <a:t>diagonalmente opuestos</a:t>
            </a:r>
            <a:r>
              <a:rPr lang="es-ES" dirty="0"/>
              <a:t>, se conectarán a dos tuberías exteriores a los colectores, una inferior y otra superior. La entrada </a:t>
            </a:r>
            <a:r>
              <a:rPr lang="es-ES" dirty="0" smtClean="0"/>
              <a:t>tendrá una </a:t>
            </a:r>
            <a:r>
              <a:rPr lang="es-ES" dirty="0"/>
              <a:t>pendiente ascendente en el sentido del avance del fluido del 1%.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402464615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</a:t>
            </a:r>
            <a:r>
              <a:rPr lang="es-ES" dirty="0"/>
              <a:t>10.1.3.1 Disposición de los </a:t>
            </a:r>
            <a:r>
              <a:rPr lang="es-ES" dirty="0" smtClean="0"/>
              <a:t>colectores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3491880" y="580526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Tª</a:t>
            </a:r>
            <a:r>
              <a:rPr lang="es-ES" dirty="0" smtClean="0"/>
              <a:t> </a:t>
            </a:r>
            <a:r>
              <a:rPr lang="es-ES" dirty="0" err="1" smtClean="0"/>
              <a:t>utilizacón</a:t>
            </a:r>
            <a:r>
              <a:rPr lang="es-ES" dirty="0" smtClean="0"/>
              <a:t>&lt;50°</a:t>
            </a:r>
            <a:endParaRPr lang="es-E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15" y="2575352"/>
            <a:ext cx="7587977" cy="320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86021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</a:t>
            </a:r>
            <a:r>
              <a:rPr lang="es-ES" dirty="0"/>
              <a:t>10.1.3.1 Disposición de los </a:t>
            </a:r>
            <a:r>
              <a:rPr lang="es-ES" dirty="0" smtClean="0"/>
              <a:t>colectores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3491880" y="580526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Tª</a:t>
            </a:r>
            <a:r>
              <a:rPr lang="es-ES" dirty="0" smtClean="0"/>
              <a:t> </a:t>
            </a:r>
            <a:r>
              <a:rPr lang="es-ES" dirty="0" err="1" smtClean="0"/>
              <a:t>utilizacón</a:t>
            </a:r>
            <a:r>
              <a:rPr lang="es-ES" dirty="0"/>
              <a:t>&gt;</a:t>
            </a:r>
            <a:r>
              <a:rPr lang="es-ES" dirty="0" smtClean="0"/>
              <a:t>50°</a:t>
            </a:r>
            <a:endParaRPr lang="es-E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2603718"/>
            <a:ext cx="4067944" cy="298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90918"/>
            <a:ext cx="4608512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83124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</a:t>
            </a:r>
            <a:r>
              <a:rPr lang="es-ES" dirty="0"/>
              <a:t>10.1.3.1 Disposición de los colectores</a:t>
            </a:r>
          </a:p>
          <a:p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Los </a:t>
            </a:r>
            <a:r>
              <a:rPr lang="es-ES" dirty="0"/>
              <a:t>colectores que dispongan de dos manguitos de conexión </a:t>
            </a:r>
            <a:r>
              <a:rPr lang="es-ES" dirty="0" smtClean="0"/>
              <a:t>diagonalmente opuestos</a:t>
            </a:r>
            <a:r>
              <a:rPr lang="es-ES" dirty="0"/>
              <a:t>, se conectarán a dos tuberías exteriores a los colectores, una inferior y otra superior. La entrada </a:t>
            </a:r>
            <a:r>
              <a:rPr lang="es-ES" dirty="0" smtClean="0"/>
              <a:t>tendrá una </a:t>
            </a:r>
            <a:r>
              <a:rPr lang="es-ES" dirty="0"/>
              <a:t>pendiente ascendente en el sentido del avance del fluido del 1%.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4843808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</a:t>
            </a:r>
            <a:r>
              <a:rPr lang="es-ES" dirty="0"/>
              <a:t>10.1.3.1 </a:t>
            </a:r>
            <a:r>
              <a:rPr lang="es-ES" dirty="0" smtClean="0"/>
              <a:t>Caudal  Bomba</a:t>
            </a:r>
          </a:p>
          <a:p>
            <a:endParaRPr lang="es-E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El caudal del fluido portador se determinará en función de la superficie total de colectores instalados. </a:t>
            </a:r>
            <a:r>
              <a:rPr lang="es-ES" dirty="0" smtClean="0"/>
              <a:t>Su valor </a:t>
            </a:r>
            <a:r>
              <a:rPr lang="es-ES" dirty="0"/>
              <a:t>estará comprendido entre 1,2 l/s y 1,6 l/s por cada 100 m2 de área de colectores. En las instalaciones </a:t>
            </a:r>
            <a:r>
              <a:rPr lang="es-ES" dirty="0" smtClean="0"/>
              <a:t>en las </a:t>
            </a:r>
            <a:r>
              <a:rPr lang="es-ES" dirty="0"/>
              <a:t>que los colectores estén conectadas en serie, el caudal de la instalación se obtendrá aplicando el </a:t>
            </a:r>
            <a:r>
              <a:rPr lang="es-ES" dirty="0" smtClean="0"/>
              <a:t>criterio anterior </a:t>
            </a:r>
            <a:r>
              <a:rPr lang="es-ES" dirty="0"/>
              <a:t>y dividiendo el resultado por el número de colectores conectados en serie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937915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VANTAXES</a:t>
            </a:r>
            <a:endParaRPr lang="es-ES" b="1" dirty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1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endParaRPr lang="gl-E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gl-ES" sz="2400" dirty="0" smtClean="0">
                <a:solidFill>
                  <a:schemeClr val="accent1">
                    <a:lumMod val="75000"/>
                  </a:schemeClr>
                </a:solidFill>
              </a:rPr>
              <a:t>O baleiro protexe ó colector da corrosión e non presenta condensacións.</a:t>
            </a:r>
          </a:p>
          <a:p>
            <a:pPr algn="just"/>
            <a:r>
              <a:rPr lang="gl-ES" sz="2400" dirty="0" smtClean="0">
                <a:solidFill>
                  <a:schemeClr val="accent1">
                    <a:lumMod val="75000"/>
                  </a:schemeClr>
                </a:solidFill>
              </a:rPr>
              <a:t>O baleiro elimina as perdidas por condución y convección, illa do medio ambiente sen que o frío nin o vento afecten apenas ó seu rendemento.</a:t>
            </a:r>
          </a:p>
          <a:p>
            <a:pPr algn="just"/>
            <a:r>
              <a:rPr lang="gl-ES" sz="2400" dirty="0" smtClean="0">
                <a:solidFill>
                  <a:schemeClr val="accent1">
                    <a:lumMod val="75000"/>
                  </a:schemeClr>
                </a:solidFill>
              </a:rPr>
              <a:t>Polo seu lixeiro peso e pola súa configuración modular, son mais sinxelos de instalar nas cubertas e teñen mellor integración </a:t>
            </a:r>
            <a:r>
              <a:rPr lang="gl-ES" sz="2400" dirty="0" err="1" smtClean="0">
                <a:solidFill>
                  <a:schemeClr val="accent1">
                    <a:lumMod val="75000"/>
                  </a:schemeClr>
                </a:solidFill>
              </a:rPr>
              <a:t>arquitectonica</a:t>
            </a:r>
            <a:r>
              <a:rPr lang="gl-ES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gl-ES" sz="2400" dirty="0" smtClean="0">
                <a:solidFill>
                  <a:schemeClr val="accent1">
                    <a:lumMod val="75000"/>
                  </a:schemeClr>
                </a:solidFill>
              </a:rPr>
              <a:t>Pola súa forma circular os raios de sol son atrapados mais eficazmente no amencer e na tardiña.</a:t>
            </a:r>
          </a:p>
          <a:p>
            <a:pPr algn="just"/>
            <a:r>
              <a:rPr lang="gl-ES" sz="2400" dirty="0" smtClean="0">
                <a:solidFill>
                  <a:schemeClr val="accent1">
                    <a:lumMod val="75000"/>
                  </a:schemeClr>
                </a:solidFill>
              </a:rPr>
              <a:t>Debido a súa forma redonda e que hai ocos entre os tubos, son mais resistentes ó vento e á acumulación de neve.</a:t>
            </a:r>
          </a:p>
          <a:p>
            <a:pPr algn="just"/>
            <a:r>
              <a:rPr lang="gl-ES" sz="2400" dirty="0" smtClean="0">
                <a:solidFill>
                  <a:schemeClr val="accent1">
                    <a:lumMod val="75000"/>
                  </a:schemeClr>
                </a:solidFill>
              </a:rPr>
              <a:t>O teren perdidas mínimas por radiación e convección alcanzan altas temperaturas, polo que son aptos para o seu uso en calefacción.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5" grpId="1" uiExpand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10.1.4 Fluido portador</a:t>
            </a:r>
          </a:p>
          <a:p>
            <a:endParaRPr lang="es-ES" dirty="0" smtClean="0"/>
          </a:p>
          <a:p>
            <a:r>
              <a:rPr lang="es-ES" dirty="0"/>
              <a:t>Para los circuitos cerrados el fluido portador se seleccionará de acuerdo con las especificaciones </a:t>
            </a:r>
            <a:r>
              <a:rPr lang="es-ES" dirty="0" smtClean="0"/>
              <a:t>del fabricante </a:t>
            </a:r>
            <a:r>
              <a:rPr lang="es-ES" dirty="0"/>
              <a:t>de los colectores. Pueden utilizarse como fluidos en el circuito primario agua o agua con </a:t>
            </a:r>
            <a:r>
              <a:rPr lang="es-ES" dirty="0" smtClean="0"/>
              <a:t>aditivos, según </a:t>
            </a:r>
            <a:r>
              <a:rPr lang="es-ES" dirty="0"/>
              <a:t>las características climatológicas del lugar de instalación y de la calidad del agua empleada. En caso </a:t>
            </a:r>
            <a:r>
              <a:rPr lang="es-ES" dirty="0" smtClean="0"/>
              <a:t>de utilización </a:t>
            </a:r>
            <a:r>
              <a:rPr lang="es-ES" dirty="0"/>
              <a:t>de otros fluidos térmicos se incluirán en la memoria su composición y su </a:t>
            </a:r>
            <a:r>
              <a:rPr lang="es-ES" dirty="0" smtClean="0"/>
              <a:t>calor específico</a:t>
            </a:r>
            <a:r>
              <a:rPr lang="es-ES" dirty="0"/>
              <a:t>.</a:t>
            </a:r>
          </a:p>
          <a:p>
            <a:r>
              <a:rPr lang="es-ES" dirty="0"/>
              <a:t>En las zonas en las que no exista riesgo de helada puede utilizarse agua sola o desmineralizada </a:t>
            </a:r>
            <a:r>
              <a:rPr lang="es-ES" dirty="0" smtClean="0"/>
              <a:t>con aditivos </a:t>
            </a:r>
            <a:r>
              <a:rPr lang="es-ES" dirty="0"/>
              <a:t>estabilizantes y anticorrosivos. El pH estará comprendido entre 5 y 12. En las zonas con riesgo </a:t>
            </a:r>
            <a:r>
              <a:rPr lang="es-ES" dirty="0" smtClean="0"/>
              <a:t>de heladas </a:t>
            </a:r>
            <a:r>
              <a:rPr lang="es-ES" dirty="0"/>
              <a:t>se utilizará agua desmineralizada con anticongelantes e inhibidores de la corrosión no tóxicos.</a:t>
            </a:r>
          </a:p>
        </p:txBody>
      </p:sp>
    </p:spTree>
    <p:extLst>
      <p:ext uri="{BB962C8B-B14F-4D97-AF65-F5344CB8AC3E}">
        <p14:creationId xmlns:p14="http://schemas.microsoft.com/office/powerpoint/2010/main" val="21351467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10.1.4 Fluido portador</a:t>
            </a:r>
          </a:p>
          <a:p>
            <a:endParaRPr lang="es-ES" dirty="0" smtClean="0"/>
          </a:p>
          <a:p>
            <a:r>
              <a:rPr lang="es-ES" dirty="0"/>
              <a:t>Para los circuitos cerrados el fluido portador se seleccionará de acuerdo con las especificaciones </a:t>
            </a:r>
            <a:r>
              <a:rPr lang="es-ES" dirty="0" smtClean="0"/>
              <a:t>del fabricante </a:t>
            </a:r>
            <a:r>
              <a:rPr lang="es-ES" dirty="0"/>
              <a:t>de los colectores. Pueden utilizarse como fluidos en el circuito primario agua o agua con </a:t>
            </a:r>
            <a:r>
              <a:rPr lang="es-ES" dirty="0" smtClean="0"/>
              <a:t>aditivos, según </a:t>
            </a:r>
            <a:r>
              <a:rPr lang="es-ES" dirty="0"/>
              <a:t>las características climatológicas del lugar de instalación y de la calidad del agua empleada. En caso </a:t>
            </a:r>
            <a:r>
              <a:rPr lang="es-ES" dirty="0" smtClean="0"/>
              <a:t>de utilización </a:t>
            </a:r>
            <a:r>
              <a:rPr lang="es-ES" dirty="0"/>
              <a:t>de otros fluidos térmicos se incluirán en la memoria su composición y su </a:t>
            </a:r>
            <a:r>
              <a:rPr lang="es-ES" dirty="0" smtClean="0"/>
              <a:t>calor específico</a:t>
            </a:r>
            <a:r>
              <a:rPr lang="es-ES" dirty="0"/>
              <a:t>.</a:t>
            </a:r>
          </a:p>
          <a:p>
            <a:r>
              <a:rPr lang="es-ES" dirty="0"/>
              <a:t>En las zonas en las que no exista riesgo de helada puede utilizarse agua sola o desmineralizada </a:t>
            </a:r>
            <a:r>
              <a:rPr lang="es-ES" dirty="0" smtClean="0"/>
              <a:t>con aditivos </a:t>
            </a:r>
            <a:r>
              <a:rPr lang="es-ES" dirty="0"/>
              <a:t>estabilizantes y anticorrosivos. El pH estará comprendido entre 5 y 12. En las zonas con riesgo </a:t>
            </a:r>
            <a:r>
              <a:rPr lang="es-ES" dirty="0" smtClean="0"/>
              <a:t>de heladas </a:t>
            </a:r>
            <a:r>
              <a:rPr lang="es-ES" dirty="0"/>
              <a:t>se utilizará agua desmineralizada con anticongelantes e inhibidores de la corrosión no tóxicos.</a:t>
            </a:r>
          </a:p>
        </p:txBody>
      </p:sp>
    </p:spTree>
    <p:extLst>
      <p:ext uri="{BB962C8B-B14F-4D97-AF65-F5344CB8AC3E}">
        <p14:creationId xmlns:p14="http://schemas.microsoft.com/office/powerpoint/2010/main" val="113711611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1375023"/>
            <a:ext cx="87849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gl-ES" b="1" dirty="0" err="1"/>
              <a:t>ITE</a:t>
            </a:r>
            <a:r>
              <a:rPr lang="gl-ES" b="1" dirty="0"/>
              <a:t> 10.1 </a:t>
            </a:r>
            <a:r>
              <a:rPr lang="gl-ES" b="1" dirty="0" err="1"/>
              <a:t>PRODUCCION</a:t>
            </a:r>
            <a:r>
              <a:rPr lang="gl-ES" b="1" dirty="0"/>
              <a:t> DE </a:t>
            </a:r>
            <a:r>
              <a:rPr lang="gl-ES" b="1" dirty="0" err="1" smtClean="0"/>
              <a:t>AQS</a:t>
            </a:r>
            <a:r>
              <a:rPr lang="gl-ES" b="1" dirty="0" smtClean="0"/>
              <a:t> </a:t>
            </a:r>
            <a:r>
              <a:rPr lang="gl-ES" b="1" dirty="0"/>
              <a:t>MEDIANTE SISTEMAS SOLARES ACTIVOS</a:t>
            </a:r>
            <a:r>
              <a:rPr lang="gl-ES" b="1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ITE</a:t>
            </a:r>
            <a:r>
              <a:rPr lang="es-ES" dirty="0" smtClean="0"/>
              <a:t> 10.1.4 Sistema de control</a:t>
            </a:r>
          </a:p>
          <a:p>
            <a:endParaRPr lang="es-ES" dirty="0" smtClean="0"/>
          </a:p>
          <a:p>
            <a:r>
              <a:rPr lang="es-ES" dirty="0"/>
              <a:t>El control de funcionamiento normal de las bombas será siempre de tipo diferencial y debe actuar </a:t>
            </a:r>
            <a:r>
              <a:rPr lang="es-ES" dirty="0" smtClean="0"/>
              <a:t>en función </a:t>
            </a:r>
            <a:r>
              <a:rPr lang="es-ES" dirty="0"/>
              <a:t>de la diferencia entre la temperatura del fluido portador en la salida de la batería de colectores y la </a:t>
            </a:r>
            <a:r>
              <a:rPr lang="es-ES" dirty="0" smtClean="0"/>
              <a:t>del depósito </a:t>
            </a:r>
            <a:r>
              <a:rPr lang="es-ES" dirty="0"/>
              <a:t>de acumulación.</a:t>
            </a:r>
          </a:p>
          <a:p>
            <a:r>
              <a:rPr lang="es-ES" dirty="0"/>
              <a:t>El sistema de control actuará y estará ajustado de manera que las bombas no estén en marcha </a:t>
            </a:r>
            <a:r>
              <a:rPr lang="es-ES" dirty="0" smtClean="0"/>
              <a:t>cuando la </a:t>
            </a:r>
            <a:r>
              <a:rPr lang="es-ES" dirty="0"/>
              <a:t>diferencia de temperaturas sea menor que 2 °C y no estén paradas cuando la diferencia sea mayor que </a:t>
            </a:r>
            <a:r>
              <a:rPr lang="es-ES" dirty="0" smtClean="0"/>
              <a:t>7°C</a:t>
            </a:r>
            <a:r>
              <a:rPr lang="es-ES" dirty="0"/>
              <a:t>. La diferencia de temperaturas entre los puntos de arranque y de parada del termostato diferencial no </a:t>
            </a:r>
            <a:r>
              <a:rPr lang="es-ES" dirty="0" smtClean="0"/>
              <a:t>será menor </a:t>
            </a:r>
            <a:r>
              <a:rPr lang="es-ES" dirty="0"/>
              <a:t>que 2 °C.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175906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11"/>
            </a:pPr>
            <a:r>
              <a:rPr lang="gl-ES" sz="2200" b="1" dirty="0" smtClean="0"/>
              <a:t>Esquemas tipo.</a:t>
            </a:r>
          </a:p>
          <a:p>
            <a:pPr marL="0" indent="0">
              <a:buNone/>
            </a:pPr>
            <a:endParaRPr lang="gl-ES" sz="2800" b="1" dirty="0" smtClean="0"/>
          </a:p>
          <a:p>
            <a:pPr marL="0" indent="0">
              <a:buNone/>
            </a:pPr>
            <a:r>
              <a:rPr lang="gl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68225"/>
            <a:ext cx="6912768" cy="410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22584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DESEÑO - EXEMPLO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11"/>
            </a:pPr>
            <a:r>
              <a:rPr lang="gl-ES" sz="2200" b="1" dirty="0" smtClean="0"/>
              <a:t>Esquemas tipo.</a:t>
            </a:r>
          </a:p>
          <a:p>
            <a:pPr marL="0" indent="0">
              <a:buNone/>
            </a:pPr>
            <a:endParaRPr lang="gl-ES" sz="2800" b="1" dirty="0" smtClean="0"/>
          </a:p>
          <a:p>
            <a:pPr marL="0" indent="0">
              <a:buNone/>
            </a:pPr>
            <a:r>
              <a:rPr lang="gl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71296"/>
            <a:ext cx="5832648" cy="437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91842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FIN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85151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617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gl-E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MOITAS GRAZAS POLA VOSA ATENCIÓN </a:t>
            </a:r>
          </a:p>
        </p:txBody>
      </p:sp>
    </p:spTree>
    <p:extLst>
      <p:ext uri="{BB962C8B-B14F-4D97-AF65-F5344CB8AC3E}">
        <p14:creationId xmlns:p14="http://schemas.microsoft.com/office/powerpoint/2010/main" val="308478315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DESVANTAXES</a:t>
            </a:r>
            <a:endParaRPr lang="es-ES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1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s-ES" sz="2400" dirty="0" smtClean="0">
              <a:solidFill>
                <a:srgbClr val="FF0000"/>
              </a:solidFill>
            </a:endParaRPr>
          </a:p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Mais custosos economicamente.</a:t>
            </a:r>
          </a:p>
          <a:p>
            <a:pPr algn="just"/>
            <a:r>
              <a:rPr lang="gl-ES" sz="2400" dirty="0" smtClean="0">
                <a:solidFill>
                  <a:srgbClr val="FF0000"/>
                </a:solidFill>
              </a:rPr>
              <a:t>Son mais fráxiles mecanicamente, sobre todo no momento da montaxe.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COLECTOR SOLAR POR TERMOSIFÓN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5" name="14 Marcador de contenido" descr="termosifon v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681660"/>
            <a:ext cx="4038600" cy="4061417"/>
          </a:xfrm>
        </p:spPr>
      </p:pic>
      <p:pic>
        <p:nvPicPr>
          <p:cNvPr id="4" name="3 Marcador de contenido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4176464" cy="4176464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2207</TotalTime>
  <Words>3046</Words>
  <Application>Microsoft Office PowerPoint</Application>
  <PresentationFormat>Presentación en pantalla (4:3)</PresentationFormat>
  <Paragraphs>875</Paragraphs>
  <Slides>75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75</vt:i4>
      </vt:variant>
    </vt:vector>
  </HeadingPairs>
  <TitlesOfParts>
    <vt:vector size="76" baseType="lpstr">
      <vt:lpstr>Civil</vt:lpstr>
      <vt:lpstr>ENERXÍA SOLAR TÉRMICA</vt:lpstr>
      <vt:lpstr>OS COMPOÑENTES: OS PANEIS</vt:lpstr>
      <vt:lpstr>COLECTOR SOLAR PLANO</vt:lpstr>
      <vt:lpstr>VANTAXES</vt:lpstr>
      <vt:lpstr>DESVANTAXES</vt:lpstr>
      <vt:lpstr>COLECTOR SOLAR POR TUBOS DE VALEIRO</vt:lpstr>
      <vt:lpstr>VANTAXES</vt:lpstr>
      <vt:lpstr>DESVANTAXES</vt:lpstr>
      <vt:lpstr>COLECTOR SOLAR POR TERMOSIFÓN</vt:lpstr>
      <vt:lpstr>COLECTOR SOLAR POR TERMOSIFÓN</vt:lpstr>
      <vt:lpstr>VASO DE EXPANSIÓN </vt:lpstr>
      <vt:lpstr>SISTEMAS DE CIRCULACIÓN</vt:lpstr>
      <vt:lpstr>SISTEMAS DE CIRCULACIÓN</vt:lpstr>
      <vt:lpstr>INTERCAMBIADOR</vt:lpstr>
      <vt:lpstr>INTERCAMBIADOR</vt:lpstr>
      <vt:lpstr>ACUMULACIÓN</vt:lpstr>
      <vt:lpstr>ACUMULACIÓN</vt:lpstr>
      <vt:lpstr>NORMATIVA</vt:lpstr>
      <vt:lpstr>DESEÑO</vt:lpstr>
      <vt:lpstr>DESEÑO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DESEÑO - EXEMPLO</vt:lpstr>
      <vt:lpstr>FIN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ENERXÍA SOLAR TÉRMICA</dc:title>
  <dc:creator>MANUEL</dc:creator>
  <cp:lastModifiedBy>mam</cp:lastModifiedBy>
  <cp:revision>159</cp:revision>
  <dcterms:created xsi:type="dcterms:W3CDTF">2013-06-23T16:12:20Z</dcterms:created>
  <dcterms:modified xsi:type="dcterms:W3CDTF">2013-07-10T06:38:43Z</dcterms:modified>
</cp:coreProperties>
</file>