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9"/>
  </p:notesMasterIdLst>
  <p:sldIdLst>
    <p:sldId id="256" r:id="rId2"/>
    <p:sldId id="257" r:id="rId3"/>
    <p:sldId id="258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44" r:id="rId24"/>
    <p:sldId id="348" r:id="rId25"/>
    <p:sldId id="349" r:id="rId26"/>
    <p:sldId id="350" r:id="rId27"/>
    <p:sldId id="323" r:id="rId28"/>
    <p:sldId id="322" r:id="rId29"/>
    <p:sldId id="351" r:id="rId30"/>
    <p:sldId id="324" r:id="rId31"/>
    <p:sldId id="325" r:id="rId32"/>
    <p:sldId id="352" r:id="rId33"/>
    <p:sldId id="353" r:id="rId34"/>
    <p:sldId id="326" r:id="rId35"/>
    <p:sldId id="327" r:id="rId36"/>
    <p:sldId id="321" r:id="rId37"/>
    <p:sldId id="328" r:id="rId38"/>
    <p:sldId id="346" r:id="rId39"/>
    <p:sldId id="347" r:id="rId40"/>
    <p:sldId id="331" r:id="rId41"/>
    <p:sldId id="345" r:id="rId42"/>
    <p:sldId id="354" r:id="rId43"/>
    <p:sldId id="333" r:id="rId44"/>
    <p:sldId id="334" r:id="rId45"/>
    <p:sldId id="336" r:id="rId46"/>
    <p:sldId id="335" r:id="rId47"/>
    <p:sldId id="337" r:id="rId48"/>
    <p:sldId id="338" r:id="rId49"/>
    <p:sldId id="356" r:id="rId50"/>
    <p:sldId id="355" r:id="rId51"/>
    <p:sldId id="329" r:id="rId52"/>
    <p:sldId id="330" r:id="rId53"/>
    <p:sldId id="332" r:id="rId54"/>
    <p:sldId id="340" r:id="rId55"/>
    <p:sldId id="341" r:id="rId56"/>
    <p:sldId id="342" r:id="rId57"/>
    <p:sldId id="343" r:id="rId5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>
        <p:scale>
          <a:sx n="75" d="100"/>
          <a:sy n="75" d="100"/>
        </p:scale>
        <p:origin x="-123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09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57A64-62EC-4B2F-86CF-D0883FA74CFB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35D69-BBAD-451D-A562-CD3FFD3253A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6496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Marcador de contenido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s-E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Marcador de contenido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contenido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3" name="22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Marcador de contenido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E3F6BC6-5CBD-42B5-BE9E-06E274DDAB89}" type="datetimeFigureOut">
              <a:rPr lang="es-ES" smtClean="0"/>
              <a:pPr/>
              <a:t>10/07/2013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s-E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1EC5DD-9B61-473C-AD26-521EE65C57F4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/>
          <a:stretch>
            <a:fillRect/>
          </a:stretch>
        </p:blipFill>
        <p:spPr bwMode="auto">
          <a:xfrm>
            <a:off x="0" y="0"/>
            <a:ext cx="919059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470025"/>
          </a:xfrm>
        </p:spPr>
        <p:txBody>
          <a:bodyPr>
            <a:noAutofit/>
          </a:bodyPr>
          <a:lstStyle/>
          <a:p>
            <a:r>
              <a:rPr lang="es-ES" sz="6000" b="1" dirty="0" smtClean="0">
                <a:solidFill>
                  <a:srgbClr val="FFFF00"/>
                </a:solidFill>
              </a:rPr>
              <a:t>ENERXÍA XEOTERMICA</a:t>
            </a:r>
            <a:endParaRPr lang="es-ES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Variacións do COP / Temperatura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20888"/>
            <a:ext cx="84963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64984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5364088" y="1412776"/>
            <a:ext cx="3600400" cy="26161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b="1" dirty="0" smtClean="0"/>
              <a:t>DISPOÑIBILIDADE</a:t>
            </a:r>
          </a:p>
          <a:p>
            <a:pPr algn="just"/>
            <a:endParaRPr lang="gl-ES" sz="1000" dirty="0" smtClean="0"/>
          </a:p>
          <a:p>
            <a:pPr algn="just"/>
            <a:r>
              <a:rPr lang="gl-ES" b="1" dirty="0" smtClean="0">
                <a:solidFill>
                  <a:srgbClr val="00B050"/>
                </a:solidFill>
              </a:rPr>
              <a:t>Dispoñibilidade en case todas as partes.</a:t>
            </a:r>
          </a:p>
          <a:p>
            <a:pPr algn="just"/>
            <a:endParaRPr lang="gl-ES" sz="1000" b="1" dirty="0" smtClean="0"/>
          </a:p>
          <a:p>
            <a:pPr algn="just"/>
            <a:r>
              <a:rPr lang="gl-ES" b="1" dirty="0" smtClean="0">
                <a:solidFill>
                  <a:srgbClr val="FF0000"/>
                </a:solidFill>
              </a:rPr>
              <a:t>Baixa eficiencia debido a alta variación de temperatura, e o baixo calor especifico e capacidade de transporte de calor.</a:t>
            </a:r>
          </a:p>
        </p:txBody>
      </p:sp>
      <p:grpSp>
        <p:nvGrpSpPr>
          <p:cNvPr id="11" name="10 Grupo"/>
          <p:cNvGrpSpPr/>
          <p:nvPr/>
        </p:nvGrpSpPr>
        <p:grpSpPr>
          <a:xfrm>
            <a:off x="179512" y="1340768"/>
            <a:ext cx="5184576" cy="5328592"/>
            <a:chOff x="308223" y="1340768"/>
            <a:chExt cx="4695825" cy="4953000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223" y="1340768"/>
              <a:ext cx="4695825" cy="49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5 CuadroTexto"/>
            <p:cNvSpPr txBox="1"/>
            <p:nvPr/>
          </p:nvSpPr>
          <p:spPr>
            <a:xfrm>
              <a:off x="1259632" y="1958423"/>
              <a:ext cx="567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gl-ES" sz="1400" b="1" dirty="0" smtClean="0"/>
                <a:t>aire</a:t>
              </a: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1128192" y="4293096"/>
              <a:ext cx="7795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gl-ES" sz="1400" b="1" dirty="0" smtClean="0"/>
                <a:t>terra</a:t>
              </a: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1128192" y="5805264"/>
              <a:ext cx="707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gl-ES" sz="1400" b="1" dirty="0" smtClean="0"/>
                <a:t>auga</a:t>
              </a:r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3275856" y="1628800"/>
              <a:ext cx="16561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gl-ES" sz="1400" b="1" dirty="0" smtClean="0"/>
                <a:t>dispoñibilidade</a:t>
              </a: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3347864" y="5805263"/>
              <a:ext cx="14401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gl-ES" sz="1400" b="1" dirty="0" smtClean="0"/>
                <a:t>eficiencia</a:t>
              </a:r>
            </a:p>
          </p:txBody>
        </p:sp>
      </p:grpSp>
      <p:sp>
        <p:nvSpPr>
          <p:cNvPr id="14" name="13 CuadroTexto"/>
          <p:cNvSpPr txBox="1"/>
          <p:nvPr/>
        </p:nvSpPr>
        <p:spPr>
          <a:xfrm>
            <a:off x="5364088" y="4365104"/>
            <a:ext cx="3600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gl-ES" b="1" dirty="0" smtClean="0"/>
              <a:t>EFICIENCIA</a:t>
            </a:r>
          </a:p>
          <a:p>
            <a:pPr algn="just"/>
            <a:endParaRPr lang="gl-ES" sz="1000" dirty="0" smtClean="0"/>
          </a:p>
          <a:p>
            <a:pPr algn="just"/>
            <a:r>
              <a:rPr lang="gl-ES" b="1" dirty="0" smtClean="0">
                <a:solidFill>
                  <a:srgbClr val="FF0000"/>
                </a:solidFill>
              </a:rPr>
              <a:t>Maior inversión.</a:t>
            </a:r>
          </a:p>
          <a:p>
            <a:pPr algn="just"/>
            <a:endParaRPr lang="gl-ES" sz="1000" b="1" dirty="0" smtClean="0"/>
          </a:p>
          <a:p>
            <a:pPr algn="just"/>
            <a:r>
              <a:rPr lang="gl-ES" b="1" dirty="0" smtClean="0">
                <a:solidFill>
                  <a:srgbClr val="00B050"/>
                </a:solidFill>
              </a:rPr>
              <a:t>Alta eficiencia  debido a case constante temperatura e a maior capacidade de calor especifico portador de calor.</a:t>
            </a:r>
          </a:p>
        </p:txBody>
      </p:sp>
    </p:spTree>
    <p:extLst>
      <p:ext uri="{BB962C8B-B14F-4D97-AF65-F5344CB8AC3E}">
        <p14:creationId xmlns:p14="http://schemas.microsoft.com/office/powerpoint/2010/main" val="90986682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37548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sz="2200" b="1" dirty="0" smtClean="0"/>
              <a:t>Selección da bomba de calor</a:t>
            </a:r>
          </a:p>
          <a:p>
            <a:pPr algn="just"/>
            <a:endParaRPr lang="gl-ES" dirty="0" smtClean="0"/>
          </a:p>
          <a:p>
            <a:pPr algn="just"/>
            <a:endParaRPr lang="gl-ES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gl-ES" dirty="0" smtClean="0"/>
              <a:t>A maior problemática das bombas de calor por aire é a súa selección, si a unidade está correctamente seleccionada o seu traballo pode ser totalmente efectivo entre -10°C e +45°C.</a:t>
            </a:r>
          </a:p>
          <a:p>
            <a:pPr algn="just"/>
            <a:endParaRPr lang="gl-ES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gl-ES" dirty="0" smtClean="0"/>
              <a:t>Sempre que se seleccione unha bomba de calor debe de terse en conta a temperatura de proxecto, e seleccionar a mesma baseándose en dita temperatura.</a:t>
            </a:r>
          </a:p>
          <a:p>
            <a:pPr algn="just"/>
            <a:endParaRPr lang="gl-ES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gl-ES" dirty="0" smtClean="0"/>
              <a:t>Basicamente é preferible NON seleccionar a bomba de calor para a carga máxima e obter esa enerxía que nos falta dunha fonte de apoio.</a:t>
            </a:r>
          </a:p>
        </p:txBody>
      </p:sp>
    </p:spTree>
    <p:extLst>
      <p:ext uri="{BB962C8B-B14F-4D97-AF65-F5344CB8AC3E}">
        <p14:creationId xmlns:p14="http://schemas.microsoft.com/office/powerpoint/2010/main" val="327526528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272808" cy="468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59056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XEOTERMIA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484784"/>
            <a:ext cx="79208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Xeotermia de alta temperatura  ≥ 150°C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299206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4716016" y="1916832"/>
            <a:ext cx="2880320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1400" dirty="0" smtClean="0"/>
              <a:t>1-Sondeo de inxección.</a:t>
            </a:r>
          </a:p>
          <a:p>
            <a:r>
              <a:rPr lang="gl-ES" sz="1400" dirty="0" smtClean="0"/>
              <a:t>2-Reservorio rochoso fracturado</a:t>
            </a:r>
          </a:p>
          <a:p>
            <a:r>
              <a:rPr lang="gl-ES" sz="1400" dirty="0" smtClean="0"/>
              <a:t>3-Sondeo de produción</a:t>
            </a:r>
          </a:p>
          <a:p>
            <a:r>
              <a:rPr lang="gl-ES" sz="1400" dirty="0" smtClean="0"/>
              <a:t>4-Sondeo de observación</a:t>
            </a:r>
          </a:p>
          <a:p>
            <a:r>
              <a:rPr lang="gl-ES" sz="1400" dirty="0" smtClean="0"/>
              <a:t>5-Bomba de circulación</a:t>
            </a:r>
          </a:p>
          <a:p>
            <a:r>
              <a:rPr lang="gl-ES" sz="1400" dirty="0" smtClean="0"/>
              <a:t>6-Intercambiador de calor.</a:t>
            </a:r>
          </a:p>
          <a:p>
            <a:r>
              <a:rPr lang="gl-ES" sz="1400" dirty="0" smtClean="0"/>
              <a:t>7-Central eléctrica,</a:t>
            </a:r>
          </a:p>
          <a:p>
            <a:r>
              <a:rPr lang="gl-ES" sz="1400" dirty="0" smtClean="0"/>
              <a:t>8-Rede de calefacción a distancia.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834" y="3789040"/>
            <a:ext cx="363855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4355976" y="5858108"/>
            <a:ext cx="432048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1400" dirty="0" smtClean="0"/>
              <a:t>A primeira aplicación para xerar electricidade </a:t>
            </a:r>
            <a:r>
              <a:rPr lang="gl-ES" sz="1400" dirty="0" err="1" smtClean="0"/>
              <a:t>Larderello</a:t>
            </a:r>
            <a:r>
              <a:rPr lang="gl-ES" sz="1400" dirty="0" smtClean="0"/>
              <a:t> Italia 1904.</a:t>
            </a:r>
          </a:p>
        </p:txBody>
      </p:sp>
    </p:spTree>
    <p:extLst>
      <p:ext uri="{BB962C8B-B14F-4D97-AF65-F5344CB8AC3E}">
        <p14:creationId xmlns:p14="http://schemas.microsoft.com/office/powerpoint/2010/main" val="104860240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XEOTERMIA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484784"/>
            <a:ext cx="79208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Xeotermia de alta temperatura  ≥ 150°C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52" y="1988840"/>
            <a:ext cx="7645964" cy="432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39758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79512" y="1556792"/>
            <a:ext cx="87849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l-ES" sz="2200" b="1" dirty="0" smtClean="0"/>
              <a:t>Aplicacións a baixa e moi baixa temperatura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32856"/>
            <a:ext cx="6192688" cy="392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502515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412777"/>
            <a:ext cx="792088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Sistemas Xeotérmicos.</a:t>
            </a:r>
          </a:p>
          <a:p>
            <a:endParaRPr lang="gl-ES" dirty="0" smtClean="0"/>
          </a:p>
          <a:p>
            <a:r>
              <a:rPr lang="gl-ES" dirty="0" smtClean="0"/>
              <a:t>Sistemas baseados en </a:t>
            </a:r>
            <a:r>
              <a:rPr lang="gl-ES" u="sng" dirty="0" smtClean="0"/>
              <a:t>REFRIXERANTE</a:t>
            </a:r>
            <a:r>
              <a:rPr lang="gl-ES" dirty="0" smtClean="0"/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713422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971600" y="5085184"/>
            <a:ext cx="3231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b="1" dirty="0" smtClean="0">
                <a:solidFill>
                  <a:srgbClr val="00B050"/>
                </a:solidFill>
              </a:rPr>
              <a:t>Ausencia de ruídos.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AQS.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Sen maquina o exterior.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4788024" y="4797152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b="1" dirty="0" smtClean="0">
                <a:solidFill>
                  <a:srgbClr val="FF0000"/>
                </a:solidFill>
              </a:rPr>
              <a:t>Instalación complexa.</a:t>
            </a:r>
          </a:p>
          <a:p>
            <a:r>
              <a:rPr lang="gl-ES" b="1" dirty="0" smtClean="0">
                <a:solidFill>
                  <a:srgbClr val="FF0000"/>
                </a:solidFill>
              </a:rPr>
              <a:t>Rendemento moi condicionado.</a:t>
            </a:r>
          </a:p>
          <a:p>
            <a:r>
              <a:rPr lang="gl-ES" b="1" dirty="0" smtClean="0">
                <a:solidFill>
                  <a:srgbClr val="FF0000"/>
                </a:solidFill>
              </a:rPr>
              <a:t>Alto volume de refrixerante.</a:t>
            </a:r>
          </a:p>
          <a:p>
            <a:r>
              <a:rPr lang="gl-ES" b="1" dirty="0" smtClean="0">
                <a:solidFill>
                  <a:srgbClr val="FF0000"/>
                </a:solidFill>
              </a:rPr>
              <a:t>Alto risco de avarías.</a:t>
            </a:r>
          </a:p>
          <a:p>
            <a:r>
              <a:rPr lang="gl-ES" b="1" dirty="0" smtClean="0">
                <a:solidFill>
                  <a:srgbClr val="FF0000"/>
                </a:solidFill>
              </a:rPr>
              <a:t>Imposible determinar o seu COP.</a:t>
            </a:r>
          </a:p>
        </p:txBody>
      </p:sp>
    </p:spTree>
    <p:extLst>
      <p:ext uri="{BB962C8B-B14F-4D97-AF65-F5344CB8AC3E}">
        <p14:creationId xmlns:p14="http://schemas.microsoft.com/office/powerpoint/2010/main" val="42861647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788024" y="2651428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b="1" dirty="0" smtClean="0">
                <a:solidFill>
                  <a:srgbClr val="00B050"/>
                </a:solidFill>
              </a:rPr>
              <a:t>Fácil instalación e rápida.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Instalación económica.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Moi alto rendemento(COP).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Ausencia de ruídos.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AQS.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Sen maquina exterior.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4788024" y="4725144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gl-ES" b="1" dirty="0" smtClean="0">
                <a:solidFill>
                  <a:srgbClr val="FF0000"/>
                </a:solidFill>
              </a:rPr>
              <a:t>Alto risco de sucidade e incrustacións.</a:t>
            </a:r>
          </a:p>
          <a:p>
            <a:pPr algn="just"/>
            <a:r>
              <a:rPr lang="gl-ES" b="1" dirty="0" smtClean="0">
                <a:solidFill>
                  <a:srgbClr val="FF0000"/>
                </a:solidFill>
              </a:rPr>
              <a:t>Risco de esgotamento do acuífero.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70" y="2636912"/>
            <a:ext cx="4137470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611560" y="1412777"/>
            <a:ext cx="792088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Sistemas Xeotérmicos.</a:t>
            </a:r>
          </a:p>
          <a:p>
            <a:endParaRPr lang="gl-ES" dirty="0" smtClean="0"/>
          </a:p>
          <a:p>
            <a:r>
              <a:rPr lang="gl-ES" dirty="0" smtClean="0"/>
              <a:t>Sistemas baseados en </a:t>
            </a:r>
            <a:r>
              <a:rPr lang="gl-ES" u="sng" dirty="0" smtClean="0"/>
              <a:t>AUGA</a:t>
            </a:r>
            <a:r>
              <a:rPr lang="gl-E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301990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860032" y="2651428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b="1" dirty="0" smtClean="0">
                <a:solidFill>
                  <a:srgbClr val="00B050"/>
                </a:solidFill>
              </a:rPr>
              <a:t>Rendementos moi estables.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Alto rendemento (COP).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Ausencia de ruídos.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AQS.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Sen maquina exterior.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4860032" y="450912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b="1" dirty="0" smtClean="0">
                <a:solidFill>
                  <a:srgbClr val="FF0000"/>
                </a:solidFill>
              </a:rPr>
              <a:t>Instalación custosa.</a:t>
            </a:r>
          </a:p>
          <a:p>
            <a:r>
              <a:rPr lang="gl-ES" b="1" dirty="0" smtClean="0">
                <a:solidFill>
                  <a:srgbClr val="FF0000"/>
                </a:solidFill>
              </a:rPr>
              <a:t>Instalación complexa.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45" y="2564904"/>
            <a:ext cx="4288259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611560" y="1412777"/>
            <a:ext cx="792088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Sistemas Xeotérmicos.</a:t>
            </a:r>
          </a:p>
          <a:p>
            <a:endParaRPr lang="gl-ES" dirty="0" smtClean="0"/>
          </a:p>
          <a:p>
            <a:r>
              <a:rPr lang="gl-ES" dirty="0" smtClean="0"/>
              <a:t>Sistemas baseados en </a:t>
            </a:r>
            <a:r>
              <a:rPr lang="gl-ES" u="sng" dirty="0" smtClean="0"/>
              <a:t>TERRA</a:t>
            </a:r>
            <a:r>
              <a:rPr lang="gl-E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58590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2368544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s-ES" sz="44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¿QUE É A XEOTERMIA?</a:t>
            </a:r>
            <a:br>
              <a:rPr lang="es-ES" sz="44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es-ES" sz="44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79512" y="1484785"/>
            <a:ext cx="89644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Principio de funcionamento da bomba de calor xeotérmica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598" y="2204864"/>
            <a:ext cx="1238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598" y="4293096"/>
            <a:ext cx="1238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CuadroTexto"/>
          <p:cNvSpPr txBox="1"/>
          <p:nvPr/>
        </p:nvSpPr>
        <p:spPr>
          <a:xfrm>
            <a:off x="3563888" y="2420888"/>
            <a:ext cx="5112568" cy="31393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dirty="0" smtClean="0"/>
              <a:t>A bomba de calor xeotérmica absorbe a calor do terreo en período de calefacción, para cedelo na instalación interior e en período de refrixeración cede calor extraído da instalación interior ó terreo.</a:t>
            </a:r>
          </a:p>
          <a:p>
            <a:pPr algn="just"/>
            <a:endParaRPr lang="gl-ES" dirty="0" smtClean="0"/>
          </a:p>
          <a:p>
            <a:pPr algn="just"/>
            <a:endParaRPr lang="gl-ES" dirty="0" smtClean="0"/>
          </a:p>
          <a:p>
            <a:pPr algn="just"/>
            <a:endParaRPr lang="gl-ES" dirty="0"/>
          </a:p>
          <a:p>
            <a:pPr algn="just"/>
            <a:r>
              <a:rPr lang="gl-ES" dirty="0" smtClean="0"/>
              <a:t>Os sistemas xeotérmicos reversibles melloran a recuperación do terreo ó quentalo no verán e </a:t>
            </a:r>
            <a:r>
              <a:rPr lang="gl-ES" dirty="0" err="1" smtClean="0"/>
              <a:t>enfrialo</a:t>
            </a:r>
            <a:r>
              <a:rPr lang="gl-ES" dirty="0" smtClean="0"/>
              <a:t> durante o inverno.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605830" y="3001268"/>
            <a:ext cx="13597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dirty="0" smtClean="0"/>
              <a:t>INVERNO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611560" y="5075892"/>
            <a:ext cx="13597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dirty="0" smtClean="0"/>
              <a:t>VERÁN</a:t>
            </a:r>
          </a:p>
        </p:txBody>
      </p:sp>
    </p:spTree>
    <p:extLst>
      <p:ext uri="{BB962C8B-B14F-4D97-AF65-F5344CB8AC3E}">
        <p14:creationId xmlns:p14="http://schemas.microsoft.com/office/powerpoint/2010/main" val="144226928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gl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556793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vertical.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3779912" y="2060848"/>
            <a:ext cx="5112568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gl-ES" dirty="0" smtClean="0"/>
              <a:t>Menor requirimento de superficie exterior.</a:t>
            </a:r>
          </a:p>
          <a:p>
            <a:endParaRPr lang="gl-ES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gl-ES" dirty="0" smtClean="0"/>
              <a:t>Perforación entre 100 e 200 mm diámetro e 50-150 </a:t>
            </a:r>
            <a:r>
              <a:rPr lang="gl-ES" dirty="0" err="1" smtClean="0"/>
              <a:t>mts</a:t>
            </a:r>
            <a:r>
              <a:rPr lang="gl-ES" dirty="0" smtClean="0"/>
              <a:t> profundidade.</a:t>
            </a:r>
          </a:p>
          <a:p>
            <a:endParaRPr lang="gl-ES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gl-ES" dirty="0" smtClean="0"/>
              <a:t>Sondas de 2 ou 4 tubos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9201"/>
            <a:ext cx="3310468" cy="4340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33056"/>
            <a:ext cx="203835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9374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539552" y="1619869"/>
            <a:ext cx="33926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b="1" dirty="0" smtClean="0"/>
              <a:t>Captación vertical, sondas.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14105"/>
            <a:ext cx="1379984" cy="418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845" y="2060848"/>
            <a:ext cx="1650319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154" y="2060848"/>
            <a:ext cx="4870326" cy="1824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9 CuadroTexto"/>
          <p:cNvSpPr txBox="1"/>
          <p:nvPr/>
        </p:nvSpPr>
        <p:spPr>
          <a:xfrm>
            <a:off x="4355976" y="1628800"/>
            <a:ext cx="44644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b="1" dirty="0" smtClean="0"/>
              <a:t>Captación vertical, colectores.</a:t>
            </a: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46497"/>
            <a:ext cx="2880320" cy="225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963655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79512" y="1619869"/>
            <a:ext cx="8784976" cy="31393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b="1" dirty="0" smtClean="0"/>
              <a:t>Captación vertical, sondas.</a:t>
            </a:r>
          </a:p>
          <a:p>
            <a:endParaRPr lang="gl-ES" b="1" dirty="0" smtClean="0"/>
          </a:p>
          <a:p>
            <a:r>
              <a:rPr lang="gl-ES" dirty="0" smtClean="0"/>
              <a:t>Debese ter en conta a profundidade a que podemos perfora-lo terreo, a </a:t>
            </a:r>
            <a:r>
              <a:rPr lang="gl-ES" dirty="0" err="1" smtClean="0"/>
              <a:t>lonxitute</a:t>
            </a:r>
            <a:r>
              <a:rPr lang="gl-ES" dirty="0" smtClean="0"/>
              <a:t> total de </a:t>
            </a:r>
            <a:r>
              <a:rPr lang="gl-ES" dirty="0" err="1" smtClean="0"/>
              <a:t>intercambiador</a:t>
            </a:r>
            <a:r>
              <a:rPr lang="gl-ES" dirty="0" smtClean="0"/>
              <a:t> divídese nun numero equivalente de pozos.</a:t>
            </a:r>
          </a:p>
          <a:p>
            <a:endParaRPr lang="gl-ES" dirty="0"/>
          </a:p>
          <a:p>
            <a:r>
              <a:rPr lang="gl-ES" dirty="0" smtClean="0"/>
              <a:t>Distancia entre perforacións, a norma VDI 4604 recomenda un mínimo de 6 metros para evitar as interferencias térmicas entre as perforacións, distancia que debera de aumentar cando a condutividade térmica do terreo sexa elevada.</a:t>
            </a:r>
          </a:p>
          <a:p>
            <a:endParaRPr lang="gl-ES" dirty="0"/>
          </a:p>
          <a:p>
            <a:r>
              <a:rPr lang="gl-ES" dirty="0" smtClean="0"/>
              <a:t>No mellor dos casos o mais </a:t>
            </a:r>
            <a:r>
              <a:rPr lang="gl-ES" dirty="0" err="1" smtClean="0"/>
              <a:t>regomendable</a:t>
            </a:r>
            <a:r>
              <a:rPr lang="gl-ES" dirty="0" smtClean="0"/>
              <a:t> e facer un estudio do terreo por unha empresa especializada.</a:t>
            </a:r>
          </a:p>
        </p:txBody>
      </p:sp>
    </p:spTree>
    <p:extLst>
      <p:ext uri="{BB962C8B-B14F-4D97-AF65-F5344CB8AC3E}">
        <p14:creationId xmlns:p14="http://schemas.microsoft.com/office/powerpoint/2010/main" val="279613589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79512" y="1619869"/>
            <a:ext cx="878497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b="1" dirty="0" smtClean="0"/>
              <a:t>Captación vertical, sondas.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2420888"/>
            <a:ext cx="856297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62620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79512" y="1619869"/>
            <a:ext cx="878497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b="1" dirty="0" smtClean="0"/>
              <a:t>Captación vertical, sondas.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99" y="2454970"/>
            <a:ext cx="8508483" cy="335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628261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79512" y="1619869"/>
            <a:ext cx="8712968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vertical, sondas.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251520" y="2134017"/>
            <a:ext cx="864096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dirty="0" smtClean="0"/>
              <a:t>Fluxo do liquido</a:t>
            </a:r>
            <a:r>
              <a:rPr lang="gl-ES" sz="2200" b="1" dirty="0" smtClean="0"/>
              <a:t>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570" y="2028403"/>
            <a:ext cx="485775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2489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539552" y="1619869"/>
            <a:ext cx="8208912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vertical, tipos de sondaxe, </a:t>
            </a:r>
            <a:r>
              <a:rPr lang="gl-ES" sz="2200" b="1" dirty="0" err="1" smtClean="0"/>
              <a:t>rotopercusión</a:t>
            </a:r>
            <a:r>
              <a:rPr lang="gl-ES" sz="2200" b="1" dirty="0" smtClean="0"/>
              <a:t>.</a:t>
            </a:r>
          </a:p>
        </p:txBody>
      </p:sp>
      <p:grpSp>
        <p:nvGrpSpPr>
          <p:cNvPr id="11" name="10 Grupo"/>
          <p:cNvGrpSpPr/>
          <p:nvPr/>
        </p:nvGrpSpPr>
        <p:grpSpPr>
          <a:xfrm>
            <a:off x="323528" y="2104768"/>
            <a:ext cx="4392488" cy="4204552"/>
            <a:chOff x="323528" y="2104768"/>
            <a:chExt cx="3960440" cy="3795982"/>
          </a:xfrm>
        </p:grpSpPr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2104768"/>
              <a:ext cx="2440601" cy="3795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5 CuadroTexto"/>
            <p:cNvSpPr txBox="1"/>
            <p:nvPr/>
          </p:nvSpPr>
          <p:spPr>
            <a:xfrm>
              <a:off x="323528" y="2474312"/>
              <a:ext cx="8640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400" dirty="0" smtClean="0"/>
                <a:t>Cabeza de rotación</a:t>
              </a: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3131840" y="2617167"/>
              <a:ext cx="1152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400" dirty="0" smtClean="0"/>
                <a:t>Compresor</a:t>
              </a: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2195736" y="405790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400" dirty="0" smtClean="0"/>
                <a:t>Espazo anular</a:t>
              </a: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2339752" y="4922004"/>
              <a:ext cx="11521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400" dirty="0" smtClean="0"/>
                <a:t>Martelo </a:t>
              </a:r>
              <a:r>
                <a:rPr lang="gl-ES" sz="1400" dirty="0" err="1" smtClean="0"/>
                <a:t>neumático</a:t>
              </a:r>
              <a:endParaRPr lang="gl-ES" sz="1400" dirty="0" smtClean="0"/>
            </a:p>
          </p:txBody>
        </p:sp>
      </p:grpSp>
      <p:sp>
        <p:nvSpPr>
          <p:cNvPr id="10" name="9 CuadroTexto"/>
          <p:cNvSpPr txBox="1"/>
          <p:nvPr/>
        </p:nvSpPr>
        <p:spPr>
          <a:xfrm>
            <a:off x="5004048" y="2564905"/>
            <a:ext cx="3960440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b="1" dirty="0" smtClean="0">
                <a:solidFill>
                  <a:srgbClr val="00B050"/>
                </a:solidFill>
              </a:rPr>
              <a:t>+Económico.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+Alto rendemento.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+Limpeza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+Mobilización rápida de equipo</a:t>
            </a:r>
          </a:p>
          <a:p>
            <a:r>
              <a:rPr lang="gl-ES" b="1" dirty="0" smtClean="0">
                <a:solidFill>
                  <a:srgbClr val="00B050"/>
                </a:solidFill>
              </a:rPr>
              <a:t>+Non necesita obra de infraestrutura.</a:t>
            </a:r>
          </a:p>
          <a:p>
            <a:endParaRPr lang="gl-ES" b="1" dirty="0"/>
          </a:p>
          <a:p>
            <a:r>
              <a:rPr lang="gl-ES" b="1" dirty="0" smtClean="0">
                <a:solidFill>
                  <a:srgbClr val="FF0000"/>
                </a:solidFill>
              </a:rPr>
              <a:t>-Non e apto para formacións inestables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229200"/>
            <a:ext cx="367188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01411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23528" y="1619869"/>
            <a:ext cx="8568952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vertical, tipos de sondaxe, a circulación directa.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5796136" y="2204864"/>
            <a:ext cx="3168352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b="1" dirty="0" smtClean="0">
                <a:solidFill>
                  <a:srgbClr val="00B050"/>
                </a:solidFill>
              </a:rPr>
              <a:t>+Apto para perforacións non consolidadas.</a:t>
            </a:r>
          </a:p>
          <a:p>
            <a:endParaRPr lang="gl-ES" b="1" dirty="0"/>
          </a:p>
          <a:p>
            <a:r>
              <a:rPr lang="gl-ES" b="1" dirty="0" smtClean="0">
                <a:solidFill>
                  <a:srgbClr val="FF0000"/>
                </a:solidFill>
              </a:rPr>
              <a:t>-Alto custo.</a:t>
            </a:r>
          </a:p>
          <a:p>
            <a:r>
              <a:rPr lang="gl-ES" b="1" dirty="0" smtClean="0">
                <a:solidFill>
                  <a:srgbClr val="FF0000"/>
                </a:solidFill>
              </a:rPr>
              <a:t>-Baixo rendemento</a:t>
            </a:r>
          </a:p>
          <a:p>
            <a:r>
              <a:rPr lang="gl-ES" b="1" dirty="0" smtClean="0">
                <a:solidFill>
                  <a:srgbClr val="FF0000"/>
                </a:solidFill>
              </a:rPr>
              <a:t>-Maior superficie de traballo</a:t>
            </a:r>
          </a:p>
          <a:p>
            <a:r>
              <a:rPr lang="gl-ES" b="1" dirty="0" smtClean="0">
                <a:solidFill>
                  <a:srgbClr val="FF0000"/>
                </a:solidFill>
              </a:rPr>
              <a:t>-Sucidade</a:t>
            </a:r>
          </a:p>
          <a:p>
            <a:r>
              <a:rPr lang="gl-ES" b="1" dirty="0" smtClean="0">
                <a:solidFill>
                  <a:srgbClr val="FF0000"/>
                </a:solidFill>
              </a:rPr>
              <a:t>-Xestión dos residuos.</a:t>
            </a:r>
          </a:p>
        </p:txBody>
      </p:sp>
      <p:grpSp>
        <p:nvGrpSpPr>
          <p:cNvPr id="14" name="13 Grupo"/>
          <p:cNvGrpSpPr/>
          <p:nvPr/>
        </p:nvGrpSpPr>
        <p:grpSpPr>
          <a:xfrm>
            <a:off x="367284" y="2311677"/>
            <a:ext cx="3202317" cy="3277563"/>
            <a:chOff x="367284" y="2311677"/>
            <a:chExt cx="3202317" cy="3277563"/>
          </a:xfrm>
        </p:grpSpPr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284" y="2311677"/>
              <a:ext cx="3202317" cy="3185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5 CuadroTexto"/>
            <p:cNvSpPr txBox="1"/>
            <p:nvPr/>
          </p:nvSpPr>
          <p:spPr>
            <a:xfrm>
              <a:off x="467544" y="2546320"/>
              <a:ext cx="8640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400" dirty="0" smtClean="0"/>
                <a:t>Cabeza de rotación</a:t>
              </a: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2339752" y="2833772"/>
              <a:ext cx="11521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400" dirty="0" err="1" smtClean="0"/>
                <a:t>Valsa</a:t>
              </a:r>
              <a:r>
                <a:rPr lang="gl-ES" sz="1400" dirty="0" smtClean="0"/>
                <a:t> de lodos</a:t>
              </a: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1979712" y="441794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400" dirty="0" smtClean="0"/>
                <a:t>Espazo anular</a:t>
              </a: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1907704" y="5066020"/>
              <a:ext cx="11521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400" dirty="0" err="1" smtClean="0"/>
                <a:t>Tricono</a:t>
              </a:r>
              <a:r>
                <a:rPr lang="gl-ES" sz="1400" dirty="0" smtClean="0"/>
                <a:t> de perforación.</a:t>
              </a:r>
            </a:p>
          </p:txBody>
        </p:sp>
        <p:sp>
          <p:nvSpPr>
            <p:cNvPr id="15" name="14 CuadroTexto"/>
            <p:cNvSpPr txBox="1"/>
            <p:nvPr/>
          </p:nvSpPr>
          <p:spPr>
            <a:xfrm>
              <a:off x="395536" y="4705980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400" dirty="0" smtClean="0"/>
                <a:t>Varela</a:t>
              </a:r>
            </a:p>
          </p:txBody>
        </p:sp>
      </p:grpSp>
      <p:grpSp>
        <p:nvGrpSpPr>
          <p:cNvPr id="16" name="15 Grupo"/>
          <p:cNvGrpSpPr/>
          <p:nvPr/>
        </p:nvGrpSpPr>
        <p:grpSpPr>
          <a:xfrm>
            <a:off x="3779912" y="2204864"/>
            <a:ext cx="1872208" cy="4176532"/>
            <a:chOff x="3491880" y="2204796"/>
            <a:chExt cx="1872208" cy="4176532"/>
          </a:xfrm>
        </p:grpSpPr>
        <p:pic>
          <p:nvPicPr>
            <p:cNvPr id="2048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914"/>
            <a:stretch>
              <a:fillRect/>
            </a:stretch>
          </p:blipFill>
          <p:spPr bwMode="auto">
            <a:xfrm>
              <a:off x="3491880" y="4077071"/>
              <a:ext cx="1872208" cy="23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7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1880" y="2204796"/>
              <a:ext cx="1761926" cy="1889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0531016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539552" y="1619869"/>
            <a:ext cx="33926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b="1" dirty="0" smtClean="0"/>
              <a:t>Captación vertical, sondas.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0" y="2002882"/>
            <a:ext cx="8689057" cy="4162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931472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¿QUE É A XEOTERMIA?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755576" y="5445224"/>
            <a:ext cx="806489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dirty="0" smtClean="0"/>
              <a:t>É o aproveitamento da </a:t>
            </a:r>
            <a:r>
              <a:rPr lang="gl-ES" b="1" dirty="0" smtClean="0"/>
              <a:t>calor </a:t>
            </a:r>
            <a:r>
              <a:rPr lang="gl-ES" dirty="0" smtClean="0"/>
              <a:t>“xeotérmica” das capas superficiais do planeta (da codia terrestre).</a:t>
            </a:r>
          </a:p>
          <a:p>
            <a:r>
              <a:rPr lang="gl-ES" dirty="0" smtClean="0"/>
              <a:t>O calor provén do centro do planeta(4.200°C </a:t>
            </a:r>
            <a:r>
              <a:rPr lang="gl-ES" dirty="0" err="1" smtClean="0"/>
              <a:t>aprox</a:t>
            </a:r>
            <a:r>
              <a:rPr lang="gl-ES" dirty="0" smtClean="0"/>
              <a:t>.) e do sol.</a:t>
            </a:r>
            <a:endParaRPr lang="gl-ES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70778"/>
            <a:ext cx="4911691" cy="3830429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4942506" cy="333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horizontal.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5580112" y="2276872"/>
            <a:ext cx="31683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gl-ES" dirty="0" smtClean="0"/>
              <a:t>Maior requirimento de superficie exterior.</a:t>
            </a:r>
          </a:p>
          <a:p>
            <a:pPr algn="just"/>
            <a:endParaRPr lang="gl-ES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gl-ES" dirty="0" smtClean="0"/>
              <a:t>O intercambio de calor depende da composición do chan, sendo maior canto maior é o grado de humidade.</a:t>
            </a:r>
          </a:p>
          <a:p>
            <a:pPr algn="just"/>
            <a:endParaRPr lang="gl-ES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gl-ES" dirty="0" smtClean="0"/>
              <a:t>Profundidade para a súa colocación entre 1,2 a 1,5 m.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gl-ES" dirty="0" smtClean="0"/>
              <a:t>Dentro destas hai un tipo chamado </a:t>
            </a:r>
            <a:r>
              <a:rPr lang="gl-ES" dirty="0" err="1" smtClean="0"/>
              <a:t>Slinky</a:t>
            </a:r>
            <a:endParaRPr lang="gl-ES" dirty="0" smtClean="0"/>
          </a:p>
        </p:txBody>
      </p:sp>
    </p:spTree>
    <p:extLst>
      <p:ext uri="{BB962C8B-B14F-4D97-AF65-F5344CB8AC3E}">
        <p14:creationId xmlns:p14="http://schemas.microsoft.com/office/powerpoint/2010/main" val="75509350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251520" y="1484784"/>
            <a:ext cx="8640960" cy="984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horizontal, sondas</a:t>
            </a:r>
            <a:r>
              <a:rPr lang="gl-ES" sz="2200" b="1" dirty="0" smtClean="0"/>
              <a:t>.</a:t>
            </a:r>
          </a:p>
          <a:p>
            <a:r>
              <a:rPr lang="gl-ES" dirty="0" err="1" smtClean="0"/>
              <a:t>Rechease</a:t>
            </a:r>
            <a:r>
              <a:rPr lang="gl-ES" dirty="0" smtClean="0"/>
              <a:t> con area fina para favorecer a condución do calor e o resto con material da extracción</a:t>
            </a:r>
            <a:endParaRPr lang="gl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18370"/>
            <a:ext cx="34575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722" y="2571328"/>
            <a:ext cx="40957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56871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484784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horizontal, sondas</a:t>
            </a:r>
            <a:r>
              <a:rPr lang="gl-ES" sz="2200" b="1" dirty="0" smtClean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61778"/>
            <a:ext cx="3781425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048" y="2518370"/>
            <a:ext cx="396240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907675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484784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horizontal, sondas</a:t>
            </a:r>
            <a:r>
              <a:rPr lang="gl-ES" sz="2200" b="1" dirty="0" smtClean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20888"/>
            <a:ext cx="510540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379797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por pilotes enerxéticos.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55548"/>
            <a:ext cx="6264696" cy="420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6516216" y="3915633"/>
            <a:ext cx="2304256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1400" dirty="0" smtClean="0"/>
              <a:t>1-Pilotes </a:t>
            </a:r>
            <a:r>
              <a:rPr lang="gl-ES" sz="1400" dirty="0" err="1" smtClean="0"/>
              <a:t>intercambiadores</a:t>
            </a:r>
            <a:endParaRPr lang="gl-ES" sz="1400" dirty="0" smtClean="0"/>
          </a:p>
          <a:p>
            <a:r>
              <a:rPr lang="gl-ES" sz="1400" dirty="0" smtClean="0"/>
              <a:t>2-Conexions Horizontais</a:t>
            </a:r>
          </a:p>
          <a:p>
            <a:r>
              <a:rPr lang="gl-ES" sz="1400" dirty="0" smtClean="0"/>
              <a:t>3-Colector</a:t>
            </a:r>
          </a:p>
          <a:p>
            <a:r>
              <a:rPr lang="gl-ES" sz="1400" dirty="0" smtClean="0"/>
              <a:t>4-Conducto principal</a:t>
            </a:r>
          </a:p>
          <a:p>
            <a:r>
              <a:rPr lang="gl-ES" sz="1400" dirty="0" smtClean="0"/>
              <a:t>5-Bomba de calor</a:t>
            </a:r>
          </a:p>
        </p:txBody>
      </p:sp>
    </p:spTree>
    <p:extLst>
      <p:ext uri="{BB962C8B-B14F-4D97-AF65-F5344CB8AC3E}">
        <p14:creationId xmlns:p14="http://schemas.microsoft.com/office/powerpoint/2010/main" val="212923707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por pilotes enerxéticos.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344317" cy="417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055" y="2209501"/>
            <a:ext cx="4032448" cy="3379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720538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TIPOS DE CAPTACIÓNS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92888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Captación vertical, </a:t>
            </a:r>
            <a:r>
              <a:rPr lang="gl-ES" sz="2200" b="1" dirty="0" err="1" smtClean="0"/>
              <a:t>durabilidade</a:t>
            </a:r>
            <a:r>
              <a:rPr lang="gl-ES" sz="2200" b="1" dirty="0" smtClean="0"/>
              <a:t> dos materiais.</a:t>
            </a: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752232"/>
              </p:ext>
            </p:extLst>
          </p:nvPr>
        </p:nvGraphicFramePr>
        <p:xfrm>
          <a:off x="1763688" y="2276872"/>
          <a:ext cx="5544616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2016224"/>
                <a:gridCol w="792088"/>
                <a:gridCol w="1944216"/>
              </a:tblGrid>
              <a:tr h="144016">
                <a:tc gridSpan="4">
                  <a:txBody>
                    <a:bodyPr/>
                    <a:lstStyle/>
                    <a:p>
                      <a:pPr algn="ctr"/>
                      <a:r>
                        <a:rPr lang="gl-ES" noProof="0" dirty="0" smtClean="0"/>
                        <a:t>DURABILIDADE</a:t>
                      </a:r>
                      <a:endParaRPr lang="gl-ES" noProof="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138296">
                <a:tc gridSpan="2">
                  <a:txBody>
                    <a:bodyPr/>
                    <a:lstStyle/>
                    <a:p>
                      <a:pPr algn="ctr"/>
                      <a:r>
                        <a:rPr lang="gl-ES" noProof="0" smtClean="0"/>
                        <a:t>PE-Xa</a:t>
                      </a:r>
                      <a:endParaRPr lang="gl-ES" noProof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gl-ES" noProof="0" smtClean="0"/>
                        <a:t>PE 100</a:t>
                      </a:r>
                      <a:endParaRPr lang="gl-ES" noProof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132576">
                <a:tc>
                  <a:txBody>
                    <a:bodyPr/>
                    <a:lstStyle/>
                    <a:p>
                      <a:pPr algn="ctr"/>
                      <a:r>
                        <a:rPr lang="gl-ES" noProof="0" smtClean="0"/>
                        <a:t>20°C</a:t>
                      </a:r>
                      <a:endParaRPr lang="gl-ES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gl-ES" noProof="0" smtClean="0"/>
                        <a:t>100 anos/15 bar</a:t>
                      </a:r>
                      <a:endParaRPr lang="gl-ES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gl-ES" noProof="0" smtClean="0"/>
                        <a:t>20°C</a:t>
                      </a:r>
                      <a:endParaRPr lang="gl-ES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gl-ES" noProof="0" smtClean="0"/>
                        <a:t>100 anos/15,7bar</a:t>
                      </a:r>
                      <a:endParaRPr lang="gl-ES" noProof="0"/>
                    </a:p>
                  </a:txBody>
                  <a:tcPr/>
                </a:tc>
              </a:tr>
              <a:tr h="1268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30°C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gl-ES" noProof="0" dirty="0" smtClean="0"/>
                        <a:t>100 anos/13,3 bar</a:t>
                      </a:r>
                      <a:endParaRPr lang="gl-E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30°C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gl-ES" noProof="0" smtClean="0"/>
                        <a:t>50 anos/13,5bar</a:t>
                      </a:r>
                      <a:endParaRPr lang="gl-ES" noProof="0"/>
                    </a:p>
                  </a:txBody>
                  <a:tcPr/>
                </a:tc>
              </a:tr>
              <a:tr h="1211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40°C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gl-ES" noProof="0" smtClean="0"/>
                        <a:t>100 anos/11,8 bar</a:t>
                      </a:r>
                      <a:endParaRPr lang="gl-ES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40°C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gl-ES" noProof="0" smtClean="0"/>
                        <a:t>50 anos/11,6bar</a:t>
                      </a:r>
                      <a:endParaRPr lang="gl-ES" noProof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50°C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gl-ES" noProof="0" smtClean="0"/>
                        <a:t>100 anos/10,5 bar</a:t>
                      </a:r>
                      <a:endParaRPr lang="gl-ES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50°C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gl-ES" noProof="0" smtClean="0"/>
                        <a:t>15 anos/10,4bar</a:t>
                      </a:r>
                      <a:endParaRPr lang="gl-ES" noProof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60°C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gl-ES" noProof="0" dirty="0" smtClean="0"/>
                        <a:t>50anos/9,5bar</a:t>
                      </a:r>
                      <a:endParaRPr lang="gl-E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60°C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gl-ES" noProof="0" smtClean="0"/>
                        <a:t>5 anos/7,7bar</a:t>
                      </a:r>
                      <a:endParaRPr lang="gl-ES" noProof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70°C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gl-ES" noProof="0" smtClean="0"/>
                        <a:t>50anos/8,5bar</a:t>
                      </a:r>
                      <a:endParaRPr lang="gl-ES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70°C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gl-ES" noProof="0" smtClean="0"/>
                        <a:t>2 anos/6,2bar</a:t>
                      </a:r>
                      <a:endParaRPr lang="gl-ES" noProof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80°C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gl-ES" noProof="0" smtClean="0"/>
                        <a:t>25anos/7,6bar</a:t>
                      </a:r>
                      <a:endParaRPr lang="gl-ES" noProof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80°C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gl-ES" noProof="0" smtClean="0"/>
                        <a:t>-</a:t>
                      </a:r>
                      <a:endParaRPr lang="gl-ES" noProof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90°C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gl-ES" noProof="0" dirty="0" smtClean="0"/>
                        <a:t>15anos/6,9bar</a:t>
                      </a:r>
                      <a:endParaRPr lang="gl-E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noProof="0" smtClean="0"/>
                        <a:t>90°C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gl-ES" noProof="0" dirty="0" smtClean="0"/>
                        <a:t>-</a:t>
                      </a:r>
                      <a:endParaRPr lang="gl-ES" noProof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93502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12 CuadroTexto"/>
              <p:cNvSpPr txBox="1"/>
              <p:nvPr/>
            </p:nvSpPr>
            <p:spPr>
              <a:xfrm>
                <a:off x="611560" y="1619869"/>
                <a:ext cx="7920880" cy="364080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gl-ES" sz="2200" b="1" dirty="0" smtClean="0"/>
                  <a:t>Calculo do </a:t>
                </a:r>
                <a:r>
                  <a:rPr lang="gl-ES" sz="2200" b="1" dirty="0" err="1" smtClean="0"/>
                  <a:t>intercambiador</a:t>
                </a:r>
                <a:r>
                  <a:rPr lang="gl-ES" sz="2200" b="1" dirty="0" smtClean="0"/>
                  <a:t> enterrado:</a:t>
                </a:r>
              </a:p>
              <a:p>
                <a:endParaRPr lang="gl-ES" sz="2200" b="1" dirty="0"/>
              </a:p>
              <a:p>
                <a:r>
                  <a:rPr lang="gl-ES" sz="2200" dirty="0" smtClean="0"/>
                  <a:t>Norma </a:t>
                </a:r>
                <a:r>
                  <a:rPr lang="gl-ES" sz="2200" dirty="0" err="1" smtClean="0"/>
                  <a:t>alemana</a:t>
                </a:r>
                <a:r>
                  <a:rPr lang="gl-ES" sz="2200" dirty="0" smtClean="0"/>
                  <a:t> VDI 4640</a:t>
                </a:r>
              </a:p>
              <a:p>
                <a:endParaRPr lang="gl-ES" sz="2200" dirty="0"/>
              </a:p>
              <a:p>
                <a:r>
                  <a:rPr lang="gl-ES" sz="2200" dirty="0" smtClean="0"/>
                  <a:t>Ten en conta 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s-ES" sz="2200" b="0" i="0" smtClean="0">
                        <a:latin typeface="Cambria Math"/>
                      </a:rPr>
                      <m:t>COP</m:t>
                    </m:r>
                    <m:r>
                      <m:rPr>
                        <m:sty m:val="p"/>
                      </m:rPr>
                      <a:rPr lang="es-ES" sz="2200" b="0" i="0" baseline="-25000" smtClean="0">
                        <a:latin typeface="Cambria Math"/>
                      </a:rPr>
                      <m:t>calefacci</m:t>
                    </m:r>
                    <m:r>
                      <a:rPr lang="es-ES" sz="2200" b="0" i="0" baseline="-25000" smtClean="0">
                        <a:latin typeface="Cambria Math"/>
                      </a:rPr>
                      <m:t>ó</m:t>
                    </m:r>
                    <m:r>
                      <m:rPr>
                        <m:sty m:val="p"/>
                      </m:rPr>
                      <a:rPr lang="es-ES" sz="2200" b="0" i="0" baseline="-25000" smtClean="0">
                        <a:latin typeface="Cambria Math"/>
                      </a:rPr>
                      <m:t>n</m:t>
                    </m:r>
                    <m:r>
                      <a:rPr lang="es-ES" sz="2200" b="0" i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gl-ES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s-ES" sz="2200" b="0" i="1" smtClean="0">
                            <a:latin typeface="Cambria Math"/>
                          </a:rPr>
                          <m:t>𝑄</m:t>
                        </m:r>
                        <m:r>
                          <a:rPr lang="es-ES" sz="2200" b="0" i="1" smtClean="0">
                            <a:latin typeface="Cambria Math"/>
                          </a:rPr>
                          <m:t> </m:t>
                        </m:r>
                        <m:r>
                          <a:rPr lang="es-ES" sz="2200" b="0" i="1" smtClean="0">
                            <a:latin typeface="Cambria Math"/>
                          </a:rPr>
                          <m:t>𝑐𝑎𝑙𝑒𝑓𝑎𝑐𝑖</m:t>
                        </m:r>
                        <m:r>
                          <a:rPr lang="es-ES" sz="2200" b="0" i="1" smtClean="0">
                            <a:latin typeface="Cambria Math"/>
                          </a:rPr>
                          <m:t>ó</m:t>
                        </m:r>
                        <m:r>
                          <a:rPr lang="es-ES" sz="2200" b="0" i="1" smtClean="0">
                            <a:latin typeface="Cambria Math"/>
                          </a:rPr>
                          <m:t>𝑛</m:t>
                        </m:r>
                      </m:num>
                      <m:den>
                        <m:r>
                          <a:rPr lang="es-ES" sz="2200" b="0" i="1" smtClean="0">
                            <a:latin typeface="Cambria Math"/>
                          </a:rPr>
                          <m:t>𝑊</m:t>
                        </m:r>
                        <m:r>
                          <a:rPr lang="es-ES" sz="2200" b="0" i="1" smtClean="0">
                            <a:latin typeface="Cambria Math"/>
                          </a:rPr>
                          <m:t> </m:t>
                        </m:r>
                        <m:r>
                          <a:rPr lang="es-ES" sz="2200" b="0" i="1" smtClean="0">
                            <a:latin typeface="Cambria Math"/>
                          </a:rPr>
                          <m:t>𝑐𝑎𝑙𝑒𝑓𝑎𝑐𝑐𝑖</m:t>
                        </m:r>
                        <m:r>
                          <a:rPr lang="es-ES" sz="2200" b="0" i="1" smtClean="0">
                            <a:latin typeface="Cambria Math"/>
                          </a:rPr>
                          <m:t>ó</m:t>
                        </m:r>
                        <m:r>
                          <a:rPr lang="es-ES" sz="2200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endParaRPr lang="gl-ES" sz="2200" dirty="0" smtClean="0"/>
              </a:p>
              <a:p>
                <a:endParaRPr lang="gl-ES" sz="2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200" b="0" i="1" smtClean="0">
                          <a:latin typeface="Cambria Math"/>
                        </a:rPr>
                        <m:t>𝑄𝑎𝑏𝑠𝑜𝑟𝑣𝑖𝑑𝑜</m:t>
                      </m:r>
                      <m:r>
                        <a:rPr lang="es-E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s-E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s-ES" sz="2200" b="0" i="1" smtClean="0">
                              <a:latin typeface="Cambria Math"/>
                            </a:rPr>
                            <m:t>𝑄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𝑐𝑎𝑙𝑒𝑓𝑎𝑐𝑐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ó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𝑛𝑥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𝐶𝑂𝑃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−1)</m:t>
                          </m:r>
                        </m:num>
                        <m:den>
                          <m:r>
                            <a:rPr lang="es-ES" sz="2200" b="0" i="1" smtClean="0">
                              <a:latin typeface="Cambria Math"/>
                            </a:rPr>
                            <m:t>𝐶𝑂𝑃</m:t>
                          </m:r>
                        </m:den>
                      </m:f>
                    </m:oMath>
                  </m:oMathPara>
                </a14:m>
                <a:endParaRPr lang="gl-ES" sz="2200" dirty="0" smtClean="0"/>
              </a:p>
              <a:p>
                <a:endParaRPr lang="gl-ES" sz="2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200" b="0" i="1" smtClean="0">
                          <a:latin typeface="Cambria Math"/>
                        </a:rPr>
                        <m:t>𝑄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𝑎𝑏𝑠𝑜𝑟𝑣𝑖𝑑𝑜</m:t>
                      </m:r>
                      <m:r>
                        <a:rPr lang="es-ES" sz="2200" b="0" i="1" smtClean="0">
                          <a:latin typeface="Cambria Math"/>
                        </a:rPr>
                        <m:t>=</m:t>
                      </m:r>
                      <m:r>
                        <a:rPr lang="es-ES" sz="2200" b="0" i="1" smtClean="0">
                          <a:latin typeface="Cambria Math"/>
                        </a:rPr>
                        <m:t>𝑄</m:t>
                      </m:r>
                      <m:r>
                        <a:rPr lang="es-ES" sz="2200" b="0" i="1" smtClean="0">
                          <a:latin typeface="Cambria Math"/>
                        </a:rPr>
                        <m:t> 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𝑐𝑎𝑙𝑒𝑓𝑎𝑐𝑐𝑖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ó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𝑛</m:t>
                      </m:r>
                      <m:r>
                        <a:rPr lang="es-ES" sz="2200" b="0" i="1" smtClean="0">
                          <a:latin typeface="Cambria Math"/>
                        </a:rPr>
                        <m:t>−</m:t>
                      </m:r>
                      <m:r>
                        <a:rPr lang="es-ES" sz="2200" b="0" i="1" smtClean="0">
                          <a:latin typeface="Cambria Math"/>
                        </a:rPr>
                        <m:t>𝑊</m:t>
                      </m:r>
                      <m:r>
                        <a:rPr lang="es-ES" sz="2200" b="0" i="1" smtClean="0">
                          <a:latin typeface="Cambria Math"/>
                        </a:rPr>
                        <m:t> 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𝑐𝑎𝑙𝑒𝑓𝑎𝑐𝑐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í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𝑜𝑛</m:t>
                      </m:r>
                    </m:oMath>
                  </m:oMathPara>
                </a14:m>
                <a:endParaRPr lang="gl-ES" sz="2200" baseline="-25000" dirty="0" smtClean="0"/>
              </a:p>
            </p:txBody>
          </p:sp>
        </mc:Choice>
        <mc:Fallback xmlns="">
          <p:sp>
            <p:nvSpPr>
              <p:cNvPr id="13" name="12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619869"/>
                <a:ext cx="7920880" cy="3640805"/>
              </a:xfrm>
              <a:prstGeom prst="rect">
                <a:avLst/>
              </a:prstGeom>
              <a:blipFill rotWithShape="1">
                <a:blip r:embed="rId2"/>
                <a:stretch>
                  <a:fillRect l="-923" t="-1005" b="-117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133339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12 CuadroTexto"/>
              <p:cNvSpPr txBox="1"/>
              <p:nvPr/>
            </p:nvSpPr>
            <p:spPr>
              <a:xfrm>
                <a:off x="611560" y="1619869"/>
                <a:ext cx="7920880" cy="364080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gl-ES" sz="2200" b="1" dirty="0" smtClean="0"/>
                  <a:t>Calculo do </a:t>
                </a:r>
                <a:r>
                  <a:rPr lang="gl-ES" sz="2200" b="1" dirty="0" err="1" smtClean="0"/>
                  <a:t>intercambiador</a:t>
                </a:r>
                <a:r>
                  <a:rPr lang="gl-ES" sz="2200" b="1" dirty="0" smtClean="0"/>
                  <a:t> enterrado:</a:t>
                </a:r>
              </a:p>
              <a:p>
                <a:endParaRPr lang="gl-ES" sz="2200" b="1" dirty="0"/>
              </a:p>
              <a:p>
                <a:r>
                  <a:rPr lang="gl-ES" sz="2200" dirty="0" smtClean="0"/>
                  <a:t>Norma </a:t>
                </a:r>
                <a:r>
                  <a:rPr lang="gl-ES" sz="2200" dirty="0" err="1" smtClean="0"/>
                  <a:t>alemana</a:t>
                </a:r>
                <a:r>
                  <a:rPr lang="gl-ES" sz="2200" dirty="0" smtClean="0"/>
                  <a:t> VDI 4640</a:t>
                </a:r>
              </a:p>
              <a:p>
                <a:endParaRPr lang="gl-ES" sz="2200" dirty="0"/>
              </a:p>
              <a:p>
                <a:r>
                  <a:rPr lang="gl-ES" sz="2200" dirty="0" smtClean="0"/>
                  <a:t>Ten en conta 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s-ES" sz="2200" b="0" i="0" smtClean="0">
                        <a:latin typeface="Cambria Math"/>
                      </a:rPr>
                      <m:t>COP</m:t>
                    </m:r>
                    <m:r>
                      <m:rPr>
                        <m:sty m:val="p"/>
                      </m:rPr>
                      <a:rPr lang="es-ES" sz="2200" b="0" i="0" baseline="-25000" smtClean="0">
                        <a:latin typeface="Cambria Math"/>
                      </a:rPr>
                      <m:t>calefacci</m:t>
                    </m:r>
                    <m:r>
                      <a:rPr lang="es-ES" sz="2200" b="0" i="0" baseline="-25000" smtClean="0">
                        <a:latin typeface="Cambria Math"/>
                      </a:rPr>
                      <m:t>ó</m:t>
                    </m:r>
                    <m:r>
                      <m:rPr>
                        <m:sty m:val="p"/>
                      </m:rPr>
                      <a:rPr lang="es-ES" sz="2200" b="0" i="0" baseline="-25000" smtClean="0">
                        <a:latin typeface="Cambria Math"/>
                      </a:rPr>
                      <m:t>n</m:t>
                    </m:r>
                    <m:r>
                      <a:rPr lang="es-ES" sz="2200" b="0" i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gl-ES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s-ES" sz="2200" b="0" i="1" smtClean="0">
                            <a:latin typeface="Cambria Math"/>
                          </a:rPr>
                          <m:t>𝑄</m:t>
                        </m:r>
                        <m:r>
                          <a:rPr lang="es-ES" sz="2200" b="0" i="1" smtClean="0">
                            <a:latin typeface="Cambria Math"/>
                          </a:rPr>
                          <m:t> </m:t>
                        </m:r>
                        <m:r>
                          <a:rPr lang="es-ES" sz="2200" b="0" i="1" baseline="-25000" smtClean="0">
                            <a:latin typeface="Cambria Math"/>
                          </a:rPr>
                          <m:t>𝑐𝑎𝑙𝑒𝑓𝑎𝑐𝑖</m:t>
                        </m:r>
                        <m:r>
                          <a:rPr lang="es-ES" sz="2200" b="0" i="1" baseline="-25000" smtClean="0">
                            <a:latin typeface="Cambria Math"/>
                          </a:rPr>
                          <m:t>ó</m:t>
                        </m:r>
                        <m:r>
                          <a:rPr lang="es-ES" sz="2200" b="0" i="1" baseline="-25000" smtClean="0">
                            <a:latin typeface="Cambria Math"/>
                          </a:rPr>
                          <m:t>𝑛</m:t>
                        </m:r>
                      </m:num>
                      <m:den>
                        <m:r>
                          <a:rPr lang="es-ES" sz="2200" b="0" i="1" smtClean="0">
                            <a:latin typeface="Cambria Math"/>
                          </a:rPr>
                          <m:t>𝑊</m:t>
                        </m:r>
                        <m:r>
                          <a:rPr lang="es-ES" sz="2200" b="0" i="1" smtClean="0">
                            <a:latin typeface="Cambria Math"/>
                          </a:rPr>
                          <m:t> </m:t>
                        </m:r>
                        <m:r>
                          <a:rPr lang="es-ES" sz="2200" b="0" i="1" baseline="-25000" smtClean="0">
                            <a:latin typeface="Cambria Math"/>
                          </a:rPr>
                          <m:t>𝑐𝑎𝑙𝑒𝑓𝑎𝑐𝑐𝑖</m:t>
                        </m:r>
                        <m:r>
                          <a:rPr lang="es-ES" sz="2200" b="0" i="1" baseline="-25000" smtClean="0">
                            <a:latin typeface="Cambria Math"/>
                          </a:rPr>
                          <m:t>ó</m:t>
                        </m:r>
                        <m:r>
                          <a:rPr lang="es-ES" sz="2200" b="0" i="1" baseline="-25000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endParaRPr lang="gl-ES" sz="2200" dirty="0" smtClean="0"/>
              </a:p>
              <a:p>
                <a:endParaRPr lang="gl-ES" sz="2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200" b="0" i="1" smtClean="0">
                          <a:latin typeface="Cambria Math"/>
                        </a:rPr>
                        <m:t>𝑄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𝑖𝑛𝑥𝑒𝑐𝑡𝑎𝑑𝑜</m:t>
                      </m:r>
                      <m:r>
                        <a:rPr lang="es-E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s-E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s-ES" sz="2200" b="0" i="1" smtClean="0">
                              <a:latin typeface="Cambria Math"/>
                            </a:rPr>
                            <m:t>𝑄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s-ES" sz="2200" b="0" i="1" baseline="-25000" smtClean="0">
                              <a:latin typeface="Cambria Math"/>
                            </a:rPr>
                            <m:t>𝑟𝑒𝑓𝑟𝑖𝑥𝑒𝑟𝑎𝑐𝑖</m:t>
                          </m:r>
                          <m:r>
                            <a:rPr lang="es-ES" sz="2200" b="0" i="1" baseline="-25000" smtClean="0">
                              <a:latin typeface="Cambria Math"/>
                            </a:rPr>
                            <m:t>ó</m:t>
                          </m:r>
                          <m:r>
                            <a:rPr lang="es-ES" sz="2200" b="0" i="1" baseline="-25000" smtClean="0">
                              <a:latin typeface="Cambria Math"/>
                            </a:rPr>
                            <m:t>𝑛</m:t>
                          </m:r>
                          <m:r>
                            <a:rPr lang="es-ES" sz="2200" b="0" i="1" baseline="-25000" smtClean="0">
                              <a:latin typeface="Cambria Math"/>
                            </a:rPr>
                            <m:t> 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 (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𝐶𝑂𝑃</m:t>
                          </m:r>
                          <m:r>
                            <a:rPr lang="es-ES" sz="2200" b="0" i="1" smtClean="0">
                              <a:latin typeface="Cambria Math"/>
                            </a:rPr>
                            <m:t>+1)</m:t>
                          </m:r>
                        </m:num>
                        <m:den>
                          <m:r>
                            <a:rPr lang="es-ES" sz="2200" b="0" i="1" smtClean="0">
                              <a:latin typeface="Cambria Math"/>
                            </a:rPr>
                            <m:t>𝐶𝑂𝑃</m:t>
                          </m:r>
                        </m:den>
                      </m:f>
                    </m:oMath>
                  </m:oMathPara>
                </a14:m>
                <a:endParaRPr lang="gl-ES" sz="2200" dirty="0" smtClean="0"/>
              </a:p>
              <a:p>
                <a:endParaRPr lang="gl-ES" sz="2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200" b="0" i="1" smtClean="0">
                          <a:latin typeface="Cambria Math"/>
                        </a:rPr>
                        <m:t>𝑄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𝑎𝑏𝑠𝑜𝑟𝑣𝑖𝑑𝑜</m:t>
                      </m:r>
                      <m:r>
                        <a:rPr lang="es-ES" sz="2200" b="0" i="1" smtClean="0">
                          <a:latin typeface="Cambria Math"/>
                        </a:rPr>
                        <m:t>=</m:t>
                      </m:r>
                      <m:r>
                        <a:rPr lang="es-ES" sz="2200" b="0" i="1" smtClean="0">
                          <a:latin typeface="Cambria Math"/>
                        </a:rPr>
                        <m:t>𝑄</m:t>
                      </m:r>
                      <m:r>
                        <a:rPr lang="es-ES" sz="2200" b="0" i="1" smtClean="0">
                          <a:latin typeface="Cambria Math"/>
                        </a:rPr>
                        <m:t> 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𝑟𝑒𝑓𝑟𝑖𝑥𝑒𝑟𝑎𝑐𝑖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ó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𝑛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+</m:t>
                      </m:r>
                      <m:r>
                        <a:rPr lang="es-ES" sz="2200" b="0" i="1" smtClean="0">
                          <a:latin typeface="Cambria Math"/>
                        </a:rPr>
                        <m:t>𝑊</m:t>
                      </m:r>
                      <m:r>
                        <a:rPr lang="es-ES" sz="2200" b="0" i="1" smtClean="0">
                          <a:latin typeface="Cambria Math"/>
                        </a:rPr>
                        <m:t> 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𝑐𝑎𝑙𝑒𝑓𝑎𝑐𝑐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í</m:t>
                      </m:r>
                      <m:r>
                        <a:rPr lang="es-ES" sz="2200" b="0" i="1" baseline="-25000" smtClean="0">
                          <a:latin typeface="Cambria Math"/>
                        </a:rPr>
                        <m:t>𝑜𝑛</m:t>
                      </m:r>
                    </m:oMath>
                  </m:oMathPara>
                </a14:m>
                <a:endParaRPr lang="gl-ES" sz="2200" baseline="-25000" dirty="0" smtClean="0"/>
              </a:p>
            </p:txBody>
          </p:sp>
        </mc:Choice>
        <mc:Fallback xmlns="">
          <p:sp>
            <p:nvSpPr>
              <p:cNvPr id="13" name="12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619869"/>
                <a:ext cx="7920880" cy="3640805"/>
              </a:xfrm>
              <a:prstGeom prst="rect">
                <a:avLst/>
              </a:prstGeom>
              <a:blipFill rotWithShape="1">
                <a:blip r:embed="rId2"/>
                <a:stretch>
                  <a:fillRect l="-923" t="-1005" b="-50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206855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Calculo do </a:t>
            </a:r>
            <a:r>
              <a:rPr lang="gl-ES" sz="2200" b="1" dirty="0" err="1" smtClean="0"/>
              <a:t>fluido</a:t>
            </a:r>
            <a:r>
              <a:rPr lang="gl-ES" sz="2200" b="1" dirty="0" smtClean="0"/>
              <a:t> circulante:</a:t>
            </a:r>
          </a:p>
          <a:p>
            <a:endParaRPr lang="gl-ES" sz="2200" b="1" dirty="0"/>
          </a:p>
          <a:p>
            <a:r>
              <a:rPr lang="es-ES" sz="2000" dirty="0" smtClean="0"/>
              <a:t>1 </a:t>
            </a:r>
            <a:r>
              <a:rPr lang="es-ES" sz="2000" dirty="0"/>
              <a:t>Características de transferencia de calor (</a:t>
            </a:r>
            <a:r>
              <a:rPr lang="es-ES" sz="2000" dirty="0" err="1" smtClean="0"/>
              <a:t>conductividade</a:t>
            </a:r>
            <a:r>
              <a:rPr lang="es-ES" sz="2000" dirty="0" smtClean="0"/>
              <a:t> </a:t>
            </a:r>
            <a:r>
              <a:rPr lang="es-ES" sz="2000" dirty="0"/>
              <a:t>térmica y viscosidad</a:t>
            </a:r>
            <a:r>
              <a:rPr lang="es-ES" sz="2000" dirty="0" smtClean="0"/>
              <a:t>)</a:t>
            </a:r>
          </a:p>
          <a:p>
            <a:endParaRPr lang="es-ES" sz="2000" dirty="0"/>
          </a:p>
          <a:p>
            <a:r>
              <a:rPr lang="es-ES" sz="2000" dirty="0"/>
              <a:t>2 Punto de </a:t>
            </a:r>
            <a:r>
              <a:rPr lang="es-ES" sz="2000" dirty="0" err="1" smtClean="0"/>
              <a:t>conxelación</a:t>
            </a:r>
            <a:endParaRPr lang="es-ES" sz="2000" dirty="0" smtClean="0"/>
          </a:p>
          <a:p>
            <a:endParaRPr lang="es-ES" sz="2000" dirty="0"/>
          </a:p>
          <a:p>
            <a:r>
              <a:rPr lang="es-ES" sz="2000" dirty="0"/>
              <a:t>3 </a:t>
            </a:r>
            <a:r>
              <a:rPr lang="es-ES" sz="2000" dirty="0" err="1" smtClean="0"/>
              <a:t>Requerimentos</a:t>
            </a:r>
            <a:r>
              <a:rPr lang="es-ES" sz="2000" dirty="0" smtClean="0"/>
              <a:t> </a:t>
            </a:r>
            <a:r>
              <a:rPr lang="es-ES" sz="2000" dirty="0"/>
              <a:t>de presión </a:t>
            </a:r>
            <a:r>
              <a:rPr lang="es-ES" sz="2000" dirty="0" smtClean="0"/>
              <a:t>e </a:t>
            </a:r>
            <a:r>
              <a:rPr lang="es-ES" sz="2000" dirty="0"/>
              <a:t>caídas de presión por </a:t>
            </a:r>
            <a:r>
              <a:rPr lang="es-ES" sz="2000" dirty="0" smtClean="0"/>
              <a:t>rozamiento</a:t>
            </a:r>
          </a:p>
          <a:p>
            <a:endParaRPr lang="es-ES" sz="2000" dirty="0"/>
          </a:p>
          <a:p>
            <a:r>
              <a:rPr lang="es-ES" sz="2000" dirty="0"/>
              <a:t>5 </a:t>
            </a:r>
            <a:r>
              <a:rPr lang="es-ES" sz="2000" dirty="0" err="1"/>
              <a:t>Corrosividad</a:t>
            </a:r>
            <a:r>
              <a:rPr lang="es-ES" sz="2000" dirty="0"/>
              <a:t>, toxicidad e </a:t>
            </a:r>
            <a:r>
              <a:rPr lang="es-ES" sz="2000" dirty="0" smtClean="0"/>
              <a:t>inflamabilidad</a:t>
            </a:r>
          </a:p>
          <a:p>
            <a:endParaRPr lang="es-ES" sz="2000" dirty="0"/>
          </a:p>
          <a:p>
            <a:r>
              <a:rPr lang="es-ES" sz="2000" dirty="0"/>
              <a:t>6 Coste</a:t>
            </a:r>
            <a:endParaRPr lang="gl-ES" sz="2000" baseline="-25000" dirty="0" smtClean="0"/>
          </a:p>
        </p:txBody>
      </p:sp>
    </p:spTree>
    <p:extLst>
      <p:ext uri="{BB962C8B-B14F-4D97-AF65-F5344CB8AC3E}">
        <p14:creationId xmlns:p14="http://schemas.microsoft.com/office/powerpoint/2010/main" val="264839878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5008"/>
            <a:ext cx="4286250" cy="4171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¿QUE É A XEOTERMIA?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899592" y="5589240"/>
            <a:ext cx="354814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gl-ES" dirty="0" smtClean="0"/>
              <a:t>Variación da temperatura do terreo ó longo do ano.</a:t>
            </a:r>
            <a:endParaRPr lang="gl-E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504" y="1333468"/>
            <a:ext cx="2592288" cy="467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33350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Características dos fluídos mais comúns.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31" y="2492896"/>
            <a:ext cx="8470341" cy="232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35269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Elección das tubarias.</a:t>
            </a:r>
          </a:p>
          <a:p>
            <a:pPr algn="just"/>
            <a:endParaRPr lang="gl-ES" dirty="0"/>
          </a:p>
          <a:p>
            <a:pPr algn="just"/>
            <a:r>
              <a:rPr lang="gl-ES" dirty="0" smtClean="0"/>
              <a:t>Os materiais mais utilizados son o polietileno (PE) e o </a:t>
            </a:r>
            <a:r>
              <a:rPr lang="gl-ES" dirty="0" err="1" smtClean="0"/>
              <a:t>polibutileno</a:t>
            </a:r>
            <a:r>
              <a:rPr lang="gl-ES" dirty="0" smtClean="0"/>
              <a:t>(PB), pola súa resistencia á vez que flexibilidade, ademais de que se poden facer </a:t>
            </a:r>
            <a:r>
              <a:rPr lang="gl-ES" dirty="0" err="1" smtClean="0"/>
              <a:t>termosoldaduras</a:t>
            </a:r>
            <a:r>
              <a:rPr lang="gl-ES" dirty="0" smtClean="0"/>
              <a:t> de gran resistencia mecánica.</a:t>
            </a:r>
          </a:p>
          <a:p>
            <a:pPr algn="just"/>
            <a:endParaRPr lang="gl-ES" dirty="0" smtClean="0"/>
          </a:p>
          <a:p>
            <a:pPr algn="just"/>
            <a:endParaRPr lang="gl-ES" dirty="0"/>
          </a:p>
          <a:p>
            <a:pPr algn="just"/>
            <a:r>
              <a:rPr lang="gl-ES" b="1" dirty="0" smtClean="0"/>
              <a:t>O diámetro das tubarias.</a:t>
            </a:r>
          </a:p>
          <a:p>
            <a:pPr algn="just"/>
            <a:endParaRPr lang="gl-ES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gl-ES" dirty="0" smtClean="0"/>
              <a:t>Debe de ser o suficientemente grande para producir unha perda de carga mínima e así demandar menos bombeo.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gl-ES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gl-ES" dirty="0" smtClean="0"/>
              <a:t>Debe de ser o suficientemente pequeno para asegurar altas velocidades e así garantir turbulencia do fluído dentro da tubaria, de maneira que se favoreza o intercambio.</a:t>
            </a:r>
          </a:p>
        </p:txBody>
      </p:sp>
    </p:spTree>
    <p:extLst>
      <p:ext uri="{BB962C8B-B14F-4D97-AF65-F5344CB8AC3E}">
        <p14:creationId xmlns:p14="http://schemas.microsoft.com/office/powerpoint/2010/main" val="23528676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251520" y="1340768"/>
            <a:ext cx="864096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Elección das tubarias.</a:t>
            </a:r>
          </a:p>
          <a:p>
            <a:pPr algn="just"/>
            <a:endParaRPr lang="gl-ES" dirty="0"/>
          </a:p>
          <a:p>
            <a:pPr algn="just"/>
            <a:r>
              <a:rPr lang="gl-ES" b="1" dirty="0" smtClean="0"/>
              <a:t>O </a:t>
            </a:r>
            <a:r>
              <a:rPr lang="gl-ES" b="1" dirty="0" smtClean="0"/>
              <a:t>diámetro das tubarias.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gl-ES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gl-ES" dirty="0" smtClean="0"/>
              <a:t>Debe de ser o suficientemente pequeno para asegurar altas velocidades e así garantir turbulencia do fluído dentro da tubaria, de maneira que se favoreza o intercambio</a:t>
            </a:r>
            <a:r>
              <a:rPr lang="gl-ES" dirty="0" smtClean="0"/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gl-ES" dirty="0" smtClean="0"/>
              <a:t>A condición que favorece a turbulencia é o numero de </a:t>
            </a:r>
            <a:r>
              <a:rPr lang="gl-ES" dirty="0" err="1" smtClean="0"/>
              <a:t>Reynolds</a:t>
            </a:r>
            <a:r>
              <a:rPr lang="gl-ES" dirty="0" smtClean="0"/>
              <a:t>, que determina si o réxime e turbulento ou </a:t>
            </a:r>
            <a:r>
              <a:rPr lang="gl-ES" dirty="0" err="1" smtClean="0"/>
              <a:t>lamiar</a:t>
            </a:r>
            <a:r>
              <a:rPr lang="gl-ES" dirty="0" smtClean="0"/>
              <a:t>: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38548"/>
            <a:ext cx="2448272" cy="746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403920" y="5014917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gl-ES" dirty="0" smtClean="0"/>
              <a:t>Q caudal m</a:t>
            </a:r>
            <a:r>
              <a:rPr lang="gl-ES" baseline="30000" dirty="0" smtClean="0"/>
              <a:t>3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gl-ES" dirty="0" smtClean="0"/>
              <a:t>D diámetro m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l-GR" dirty="0" smtClean="0"/>
              <a:t>υ</a:t>
            </a:r>
            <a:r>
              <a:rPr lang="es-ES" dirty="0" smtClean="0"/>
              <a:t> viscosidad cinemática</a:t>
            </a:r>
            <a:endParaRPr lang="gl-ES" dirty="0" smtClean="0"/>
          </a:p>
        </p:txBody>
      </p:sp>
    </p:spTree>
    <p:extLst>
      <p:ext uri="{BB962C8B-B14F-4D97-AF65-F5344CB8AC3E}">
        <p14:creationId xmlns:p14="http://schemas.microsoft.com/office/powerpoint/2010/main" val="90003118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Temperatura Máxima e Mínima do terreo.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40"/>
            <a:ext cx="5525756" cy="2051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691680" y="4221088"/>
            <a:ext cx="6264696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dirty="0" smtClean="0"/>
              <a:t>T</a:t>
            </a:r>
            <a:r>
              <a:rPr lang="gl-ES" baseline="-25000" dirty="0" smtClean="0"/>
              <a:t>L</a:t>
            </a:r>
            <a:r>
              <a:rPr lang="gl-ES" dirty="0" smtClean="0"/>
              <a:t>: Temperatura mínima</a:t>
            </a:r>
          </a:p>
          <a:p>
            <a:r>
              <a:rPr lang="gl-ES" dirty="0" smtClean="0"/>
              <a:t>T</a:t>
            </a:r>
            <a:r>
              <a:rPr lang="gl-ES" baseline="-25000" dirty="0"/>
              <a:t>H</a:t>
            </a:r>
            <a:r>
              <a:rPr lang="gl-ES" dirty="0" smtClean="0"/>
              <a:t>: Temperatura máxima</a:t>
            </a:r>
          </a:p>
          <a:p>
            <a:r>
              <a:rPr lang="gl-ES" dirty="0" err="1" smtClean="0"/>
              <a:t>X</a:t>
            </a:r>
            <a:r>
              <a:rPr lang="gl-ES" baseline="-25000" dirty="0" err="1"/>
              <a:t>S</a:t>
            </a:r>
            <a:r>
              <a:rPr lang="gl-ES" dirty="0" smtClean="0"/>
              <a:t>: Profundidade</a:t>
            </a:r>
          </a:p>
          <a:p>
            <a:r>
              <a:rPr lang="gl-ES" dirty="0" smtClean="0"/>
              <a:t>T</a:t>
            </a:r>
            <a:r>
              <a:rPr lang="gl-ES" baseline="-25000" dirty="0"/>
              <a:t>m</a:t>
            </a:r>
            <a:r>
              <a:rPr lang="gl-ES" dirty="0" smtClean="0"/>
              <a:t>: Temperatura media da terra, pódese asumir como a temperatura seca media anual do lugar.</a:t>
            </a:r>
          </a:p>
          <a:p>
            <a:r>
              <a:rPr lang="gl-ES" dirty="0" smtClean="0"/>
              <a:t>A</a:t>
            </a:r>
            <a:r>
              <a:rPr lang="gl-ES" baseline="-25000" dirty="0"/>
              <a:t>S</a:t>
            </a:r>
            <a:r>
              <a:rPr lang="gl-ES" dirty="0" smtClean="0"/>
              <a:t>: Amplitude anual da temperatura media diaria</a:t>
            </a:r>
          </a:p>
          <a:p>
            <a:r>
              <a:rPr lang="el-GR" dirty="0"/>
              <a:t>α</a:t>
            </a:r>
            <a:r>
              <a:rPr lang="gl-ES" dirty="0" smtClean="0"/>
              <a:t>: </a:t>
            </a:r>
            <a:r>
              <a:rPr lang="gl-ES" dirty="0" err="1" smtClean="0"/>
              <a:t>Difusividade</a:t>
            </a:r>
            <a:r>
              <a:rPr lang="gl-ES" dirty="0" smtClean="0"/>
              <a:t> térmica do chan</a:t>
            </a:r>
          </a:p>
        </p:txBody>
      </p:sp>
    </p:spTree>
    <p:extLst>
      <p:ext uri="{BB962C8B-B14F-4D97-AF65-F5344CB8AC3E}">
        <p14:creationId xmlns:p14="http://schemas.microsoft.com/office/powerpoint/2010/main" val="252534215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Temperatura Máxima e Mínima do terreo.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67544" y="2060848"/>
            <a:ext cx="82089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dirty="0" smtClean="0"/>
              <a:t>Por exemplo, para o cálculo dun </a:t>
            </a:r>
            <a:r>
              <a:rPr lang="gl-ES" dirty="0" err="1" smtClean="0"/>
              <a:t>intercambiador</a:t>
            </a:r>
            <a:r>
              <a:rPr lang="gl-ES" dirty="0" smtClean="0"/>
              <a:t> horizontal en Valencia a unha profundidade de 1,5 m.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4"/>
          <a:stretch>
            <a:fillRect/>
          </a:stretch>
        </p:blipFill>
        <p:spPr bwMode="auto">
          <a:xfrm>
            <a:off x="251520" y="3284984"/>
            <a:ext cx="4973482" cy="210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5652120" y="2780928"/>
            <a:ext cx="3168352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dirty="0" smtClean="0"/>
              <a:t>Onde :</a:t>
            </a:r>
          </a:p>
          <a:p>
            <a:pPr algn="just"/>
            <a:endParaRPr lang="gl-ES" dirty="0" smtClean="0"/>
          </a:p>
          <a:p>
            <a:pPr algn="just"/>
            <a:r>
              <a:rPr lang="gl-ES" dirty="0" smtClean="0"/>
              <a:t>T</a:t>
            </a:r>
            <a:r>
              <a:rPr lang="gl-ES" baseline="-25000" dirty="0" smtClean="0"/>
              <a:t>m</a:t>
            </a:r>
            <a:r>
              <a:rPr lang="gl-ES" dirty="0" smtClean="0"/>
              <a:t>: e a temperatura media anual (datos INM)</a:t>
            </a:r>
          </a:p>
          <a:p>
            <a:pPr algn="just"/>
            <a:r>
              <a:rPr lang="gl-ES" dirty="0" smtClean="0"/>
              <a:t>A</a:t>
            </a:r>
            <a:r>
              <a:rPr lang="gl-ES" baseline="-25000" dirty="0"/>
              <a:t>S</a:t>
            </a:r>
            <a:r>
              <a:rPr lang="gl-ES" dirty="0" smtClean="0"/>
              <a:t>: e o valor medio entre a máxima temperatura no mes de agosto 29,1° e a mínima do mes de xaneiro 7° obtendo</a:t>
            </a:r>
          </a:p>
          <a:p>
            <a:pPr algn="just"/>
            <a:r>
              <a:rPr lang="gl-ES" dirty="0" smtClean="0"/>
              <a:t>A</a:t>
            </a:r>
            <a:r>
              <a:rPr lang="gl-ES" baseline="-25000" dirty="0" smtClean="0"/>
              <a:t>s </a:t>
            </a:r>
            <a:r>
              <a:rPr lang="gl-ES" dirty="0" smtClean="0"/>
              <a:t>= (29,1-7)/2=11,05°C</a:t>
            </a:r>
          </a:p>
          <a:p>
            <a:pPr algn="just"/>
            <a:r>
              <a:rPr lang="el-GR" dirty="0" smtClean="0"/>
              <a:t>α</a:t>
            </a:r>
            <a:r>
              <a:rPr lang="gl-ES" dirty="0" smtClean="0"/>
              <a:t> = 0,0025cm</a:t>
            </a:r>
            <a:r>
              <a:rPr lang="gl-ES" baseline="30000" dirty="0" smtClean="0"/>
              <a:t>2</a:t>
            </a:r>
            <a:r>
              <a:rPr lang="gl-ES" dirty="0" smtClean="0"/>
              <a:t>/s chan </a:t>
            </a:r>
            <a:r>
              <a:rPr lang="gl-ES" dirty="0" err="1" smtClean="0"/>
              <a:t>arcilloso</a:t>
            </a:r>
            <a:endParaRPr lang="gl-ES" dirty="0" smtClean="0"/>
          </a:p>
        </p:txBody>
      </p:sp>
    </p:spTree>
    <p:extLst>
      <p:ext uri="{BB962C8B-B14F-4D97-AF65-F5344CB8AC3E}">
        <p14:creationId xmlns:p14="http://schemas.microsoft.com/office/powerpoint/2010/main" val="261890954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Temperatura Máxima e Mínima de entrada do fluído na bomba.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683568" y="2780929"/>
            <a:ext cx="7992888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dirty="0" smtClean="0"/>
              <a:t>Dous conceptos clave:</a:t>
            </a:r>
          </a:p>
          <a:p>
            <a:pPr algn="just"/>
            <a:endParaRPr lang="gl-ES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gl-ES" dirty="0" smtClean="0"/>
              <a:t>Canto mais baixa sexa a temperatura no inverno e mais alta no verán, meirande será o diferencial de temperatura co chan e menor terá que ser o </a:t>
            </a:r>
            <a:r>
              <a:rPr lang="gl-ES" dirty="0" err="1" smtClean="0"/>
              <a:t>intercambiador</a:t>
            </a:r>
            <a:r>
              <a:rPr lang="gl-ES" dirty="0" smtClean="0"/>
              <a:t> enterrado para un mesmo intercambio, polo que a inversión será menor.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gl-ES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gl-ES" dirty="0" smtClean="0"/>
              <a:t>Canto mais alta sexa a temperatura no inverno e mais baixa no verán, maior será o COP do sistema polo que o aforro enerxético será maior.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gl-ES" dirty="0"/>
          </a:p>
          <a:p>
            <a:pPr algn="just"/>
            <a:r>
              <a:rPr lang="gl-ES" dirty="0" smtClean="0"/>
              <a:t>Con estas premisas e as curvas de temperatura na bomba fixaremos:</a:t>
            </a:r>
          </a:p>
          <a:p>
            <a:pPr algn="just"/>
            <a:r>
              <a:rPr lang="gl-ES" dirty="0" smtClean="0"/>
              <a:t> as </a:t>
            </a:r>
            <a:r>
              <a:rPr lang="gl-ES" dirty="0" err="1" smtClean="0"/>
              <a:t>T</a:t>
            </a:r>
            <a:r>
              <a:rPr lang="gl-ES" baseline="-25000" dirty="0" err="1" smtClean="0"/>
              <a:t>max</a:t>
            </a:r>
            <a:r>
              <a:rPr lang="gl-ES" dirty="0" smtClean="0"/>
              <a:t> </a:t>
            </a:r>
            <a:r>
              <a:rPr lang="gl-ES" dirty="0" smtClean="0"/>
              <a:t>e T </a:t>
            </a:r>
            <a:r>
              <a:rPr lang="gl-ES" baseline="-25000" dirty="0" smtClean="0"/>
              <a:t>min</a:t>
            </a:r>
            <a:r>
              <a:rPr lang="gl-E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380224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Temperatura Máxima e Mínima de entrada do fluído na bomba.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899592" y="2420888"/>
            <a:ext cx="7776864" cy="37877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endParaRPr lang="gl-ES" dirty="0" smtClean="0"/>
          </a:p>
          <a:p>
            <a:pPr>
              <a:lnSpc>
                <a:spcPts val="1600"/>
              </a:lnSpc>
            </a:pPr>
            <a:r>
              <a:rPr lang="gl-ES" dirty="0" smtClean="0"/>
              <a:t>Por exemplo:</a:t>
            </a:r>
          </a:p>
          <a:p>
            <a:pPr>
              <a:lnSpc>
                <a:spcPts val="1600"/>
              </a:lnSpc>
            </a:pPr>
            <a:endParaRPr lang="gl-ES" dirty="0" smtClean="0"/>
          </a:p>
          <a:p>
            <a:pPr>
              <a:lnSpc>
                <a:spcPts val="1600"/>
              </a:lnSpc>
            </a:pPr>
            <a:r>
              <a:rPr lang="gl-ES" dirty="0" smtClean="0"/>
              <a:t>Cunha bomba</a:t>
            </a:r>
          </a:p>
          <a:p>
            <a:pPr>
              <a:lnSpc>
                <a:spcPts val="1600"/>
              </a:lnSpc>
            </a:pPr>
            <a:endParaRPr lang="gl-ES" dirty="0" smtClean="0"/>
          </a:p>
          <a:p>
            <a:pPr>
              <a:lnSpc>
                <a:spcPts val="1600"/>
              </a:lnSpc>
            </a:pPr>
            <a:r>
              <a:rPr lang="gl-ES" dirty="0" smtClean="0"/>
              <a:t>	</a:t>
            </a:r>
            <a:r>
              <a:rPr lang="gl-ES" dirty="0" err="1" smtClean="0"/>
              <a:t>Pot</a:t>
            </a:r>
            <a:r>
              <a:rPr lang="gl-ES" dirty="0" smtClean="0"/>
              <a:t> bomba calefacción(</a:t>
            </a:r>
            <a:r>
              <a:rPr lang="gl-ES" dirty="0" err="1"/>
              <a:t>P</a:t>
            </a:r>
            <a:r>
              <a:rPr lang="gl-ES" dirty="0" err="1" smtClean="0"/>
              <a:t>c</a:t>
            </a:r>
            <a:r>
              <a:rPr lang="gl-ES" dirty="0" smtClean="0"/>
              <a:t>) 21,8 kW</a:t>
            </a:r>
          </a:p>
          <a:p>
            <a:pPr>
              <a:lnSpc>
                <a:spcPts val="1600"/>
              </a:lnSpc>
            </a:pPr>
            <a:endParaRPr lang="gl-ES" dirty="0" smtClean="0"/>
          </a:p>
          <a:p>
            <a:pPr>
              <a:lnSpc>
                <a:spcPts val="1600"/>
              </a:lnSpc>
            </a:pPr>
            <a:r>
              <a:rPr lang="gl-ES" dirty="0" err="1" smtClean="0"/>
              <a:t>	Pot</a:t>
            </a:r>
            <a:r>
              <a:rPr lang="gl-ES" dirty="0" smtClean="0"/>
              <a:t> consumida en </a:t>
            </a:r>
            <a:r>
              <a:rPr lang="gl-ES" dirty="0" smtClean="0"/>
              <a:t>calefacción </a:t>
            </a:r>
            <a:r>
              <a:rPr lang="gl-ES" dirty="0" smtClean="0"/>
              <a:t>(Pa) 4,29 kW</a:t>
            </a:r>
          </a:p>
          <a:p>
            <a:pPr>
              <a:lnSpc>
                <a:spcPts val="1600"/>
              </a:lnSpc>
            </a:pPr>
            <a:endParaRPr lang="gl-ES" dirty="0" smtClean="0"/>
          </a:p>
          <a:p>
            <a:pPr>
              <a:lnSpc>
                <a:spcPts val="1600"/>
              </a:lnSpc>
            </a:pPr>
            <a:r>
              <a:rPr lang="gl-ES" dirty="0" err="1" smtClean="0"/>
              <a:t>	Pot</a:t>
            </a:r>
            <a:r>
              <a:rPr lang="gl-ES" dirty="0" smtClean="0"/>
              <a:t> bomba </a:t>
            </a:r>
            <a:r>
              <a:rPr lang="gl-ES" dirty="0" smtClean="0"/>
              <a:t>refrixeración </a:t>
            </a:r>
            <a:r>
              <a:rPr lang="gl-ES" dirty="0" smtClean="0"/>
              <a:t>(</a:t>
            </a:r>
            <a:r>
              <a:rPr lang="gl-ES" dirty="0" err="1" smtClean="0"/>
              <a:t>Pf</a:t>
            </a:r>
            <a:r>
              <a:rPr lang="gl-ES" dirty="0" smtClean="0"/>
              <a:t>) 17,8 kW</a:t>
            </a:r>
          </a:p>
          <a:p>
            <a:pPr>
              <a:lnSpc>
                <a:spcPts val="1600"/>
              </a:lnSpc>
            </a:pPr>
            <a:endParaRPr lang="gl-ES" dirty="0" smtClean="0"/>
          </a:p>
          <a:p>
            <a:pPr>
              <a:lnSpc>
                <a:spcPts val="1600"/>
              </a:lnSpc>
            </a:pPr>
            <a:r>
              <a:rPr lang="gl-ES" dirty="0" err="1" smtClean="0"/>
              <a:t>	Pot</a:t>
            </a:r>
            <a:r>
              <a:rPr lang="gl-ES" dirty="0" smtClean="0"/>
              <a:t> consumida en </a:t>
            </a:r>
            <a:r>
              <a:rPr lang="gl-ES" dirty="0" err="1" smtClean="0"/>
              <a:t>refrixeracion</a:t>
            </a:r>
            <a:r>
              <a:rPr lang="gl-ES" dirty="0" smtClean="0"/>
              <a:t> </a:t>
            </a:r>
            <a:r>
              <a:rPr lang="gl-ES" dirty="0" smtClean="0"/>
              <a:t>(Pa) 4,27 kW</a:t>
            </a:r>
          </a:p>
          <a:p>
            <a:pPr>
              <a:lnSpc>
                <a:spcPts val="1600"/>
              </a:lnSpc>
            </a:pPr>
            <a:endParaRPr lang="gl-ES" dirty="0" smtClean="0"/>
          </a:p>
          <a:p>
            <a:pPr>
              <a:lnSpc>
                <a:spcPts val="1600"/>
              </a:lnSpc>
            </a:pPr>
            <a:r>
              <a:rPr lang="gl-ES" dirty="0" smtClean="0"/>
              <a:t>	Caudal 3.300 l/h</a:t>
            </a:r>
          </a:p>
          <a:p>
            <a:pPr>
              <a:lnSpc>
                <a:spcPts val="1600"/>
              </a:lnSpc>
            </a:pPr>
            <a:endParaRPr lang="gl-ES" dirty="0" smtClean="0"/>
          </a:p>
          <a:p>
            <a:pPr>
              <a:lnSpc>
                <a:spcPts val="1600"/>
              </a:lnSpc>
            </a:pPr>
            <a:r>
              <a:rPr lang="gl-ES" dirty="0" err="1" smtClean="0"/>
              <a:t>	Rango</a:t>
            </a:r>
            <a:r>
              <a:rPr lang="gl-ES" dirty="0" smtClean="0"/>
              <a:t> </a:t>
            </a:r>
            <a:r>
              <a:rPr lang="gl-ES" dirty="0" smtClean="0"/>
              <a:t>T </a:t>
            </a:r>
            <a:r>
              <a:rPr lang="gl-ES" baseline="-25000" dirty="0" smtClean="0"/>
              <a:t>entrada</a:t>
            </a:r>
            <a:r>
              <a:rPr lang="gl-ES" dirty="0" smtClean="0"/>
              <a:t> C </a:t>
            </a:r>
            <a:r>
              <a:rPr lang="gl-ES" dirty="0" smtClean="0"/>
              <a:t>[9-12]°C</a:t>
            </a:r>
          </a:p>
          <a:p>
            <a:pPr>
              <a:lnSpc>
                <a:spcPts val="1600"/>
              </a:lnSpc>
            </a:pPr>
            <a:endParaRPr lang="gl-ES" dirty="0" smtClean="0"/>
          </a:p>
          <a:p>
            <a:pPr>
              <a:lnSpc>
                <a:spcPts val="1600"/>
              </a:lnSpc>
            </a:pPr>
            <a:r>
              <a:rPr lang="gl-ES" dirty="0" err="1" smtClean="0"/>
              <a:t>	Rango</a:t>
            </a:r>
            <a:r>
              <a:rPr lang="gl-ES" dirty="0" smtClean="0"/>
              <a:t> </a:t>
            </a:r>
            <a:r>
              <a:rPr lang="gl-ES" dirty="0" smtClean="0"/>
              <a:t>T </a:t>
            </a:r>
            <a:r>
              <a:rPr lang="gl-ES" baseline="-25000" dirty="0" smtClean="0"/>
              <a:t>entrada</a:t>
            </a:r>
            <a:r>
              <a:rPr lang="gl-ES" dirty="0" smtClean="0"/>
              <a:t> F </a:t>
            </a:r>
            <a:r>
              <a:rPr lang="gl-ES" dirty="0" smtClean="0"/>
              <a:t>[30-35]°C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55628010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Temperatura Máxima e Mínima de entrada do fluído na bomba.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755576" y="2564904"/>
            <a:ext cx="74168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dirty="0" smtClean="0"/>
              <a:t>As temperaturas de saída da auga nos módulos de frío e calor pódense determinar pola expresión:</a:t>
            </a:r>
          </a:p>
        </p:txBody>
      </p:sp>
      <p:grpSp>
        <p:nvGrpSpPr>
          <p:cNvPr id="14" name="13 Grupo"/>
          <p:cNvGrpSpPr/>
          <p:nvPr/>
        </p:nvGrpSpPr>
        <p:grpSpPr>
          <a:xfrm>
            <a:off x="971600" y="3140968"/>
            <a:ext cx="7016824" cy="971550"/>
            <a:chOff x="971600" y="3212976"/>
            <a:chExt cx="7016824" cy="971550"/>
          </a:xfrm>
        </p:grpSpPr>
        <p:pic>
          <p:nvPicPr>
            <p:cNvPr id="3174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3212976"/>
              <a:ext cx="3038475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4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3284984"/>
              <a:ext cx="3200400" cy="866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6 CuadroTexto"/>
          <p:cNvSpPr txBox="1"/>
          <p:nvPr/>
        </p:nvSpPr>
        <p:spPr>
          <a:xfrm>
            <a:off x="611560" y="4149080"/>
            <a:ext cx="82089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dirty="0" smtClean="0"/>
              <a:t>É dicir:</a:t>
            </a:r>
          </a:p>
        </p:txBody>
      </p:sp>
      <p:grpSp>
        <p:nvGrpSpPr>
          <p:cNvPr id="15" name="14 Grupo"/>
          <p:cNvGrpSpPr/>
          <p:nvPr/>
        </p:nvGrpSpPr>
        <p:grpSpPr>
          <a:xfrm>
            <a:off x="611560" y="4437112"/>
            <a:ext cx="7832923" cy="828675"/>
            <a:chOff x="611560" y="4581128"/>
            <a:chExt cx="7832923" cy="828675"/>
          </a:xfrm>
        </p:grpSpPr>
        <p:pic>
          <p:nvPicPr>
            <p:cNvPr id="31748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4581128"/>
              <a:ext cx="3762375" cy="77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49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4581128"/>
              <a:ext cx="3800475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9 CuadroTexto"/>
          <p:cNvSpPr txBox="1"/>
          <p:nvPr/>
        </p:nvSpPr>
        <p:spPr>
          <a:xfrm>
            <a:off x="611560" y="5394702"/>
            <a:ext cx="82089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dirty="0" smtClean="0"/>
              <a:t>Logo as temperaturas máximas de e mínimas de entrada son::</a:t>
            </a: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924128"/>
            <a:ext cx="260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877272"/>
            <a:ext cx="25717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16 Conector recto"/>
          <p:cNvCxnSpPr/>
          <p:nvPr/>
        </p:nvCxnSpPr>
        <p:spPr>
          <a:xfrm>
            <a:off x="611560" y="4077072"/>
            <a:ext cx="784887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>
            <a:off x="611560" y="5373216"/>
            <a:ext cx="784887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46654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Resistencia térmica das tubarias do </a:t>
            </a:r>
            <a:r>
              <a:rPr lang="gl-ES" sz="2200" b="1" dirty="0" err="1" smtClean="0"/>
              <a:t>intercambiador</a:t>
            </a:r>
            <a:r>
              <a:rPr lang="gl-ES" sz="2200" b="1" dirty="0" smtClean="0"/>
              <a:t> 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971600" y="3420289"/>
            <a:ext cx="7704856" cy="209288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1600" dirty="0" smtClean="0"/>
              <a:t>D</a:t>
            </a:r>
            <a:r>
              <a:rPr lang="gl-ES" sz="1600" baseline="-25000" dirty="0" smtClean="0"/>
              <a:t>0</a:t>
            </a:r>
            <a:r>
              <a:rPr lang="gl-ES" sz="1600" dirty="0" smtClean="0"/>
              <a:t>: Diámetro exterior do tubo en metros</a:t>
            </a:r>
          </a:p>
          <a:p>
            <a:r>
              <a:rPr lang="gl-ES" sz="1600" dirty="0" smtClean="0"/>
              <a:t>D</a:t>
            </a:r>
            <a:r>
              <a:rPr lang="gl-ES" sz="1600" baseline="-25000" dirty="0"/>
              <a:t>I</a:t>
            </a:r>
            <a:r>
              <a:rPr lang="gl-ES" sz="1600" dirty="0" smtClean="0"/>
              <a:t>: Diámetro interior do tubo en metros</a:t>
            </a:r>
          </a:p>
          <a:p>
            <a:r>
              <a:rPr lang="gl-ES" sz="1600" dirty="0" err="1" smtClean="0"/>
              <a:t>Kp</a:t>
            </a:r>
            <a:r>
              <a:rPr lang="gl-ES" sz="1600" dirty="0" smtClean="0"/>
              <a:t>: </a:t>
            </a:r>
            <a:r>
              <a:rPr lang="gl-ES" sz="1600" dirty="0" err="1" smtClean="0"/>
              <a:t>Conductividade</a:t>
            </a:r>
            <a:r>
              <a:rPr lang="gl-ES" sz="1600" dirty="0" smtClean="0"/>
              <a:t> térmica do materia que forma o tubo en W/m k</a:t>
            </a:r>
          </a:p>
          <a:p>
            <a:endParaRPr lang="gl-ES" sz="1600" dirty="0"/>
          </a:p>
          <a:p>
            <a:endParaRPr lang="gl-ES" sz="1600" dirty="0" smtClean="0"/>
          </a:p>
          <a:p>
            <a:r>
              <a:rPr lang="gl-ES" b="1" dirty="0"/>
              <a:t>Resistencia do terreo:</a:t>
            </a:r>
          </a:p>
          <a:p>
            <a:endParaRPr lang="gl-ES" sz="1600" dirty="0"/>
          </a:p>
          <a:p>
            <a:r>
              <a:rPr lang="gl-ES" sz="1600" dirty="0" smtClean="0"/>
              <a:t>A resistencia do terreo é a inversa da condutividade térmica do terreo.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638" y="2206377"/>
            <a:ext cx="199072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239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Resistencia térmica das tubarias do </a:t>
            </a:r>
            <a:r>
              <a:rPr lang="gl-ES" sz="2200" b="1" dirty="0" err="1" smtClean="0"/>
              <a:t>intercambiador</a:t>
            </a:r>
            <a:r>
              <a:rPr lang="gl-ES" sz="2200" b="1" dirty="0" smtClean="0"/>
              <a:t> 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50756"/>
            <a:ext cx="8712968" cy="419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74361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¿QUE É A XEOTERMIA?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556793"/>
            <a:ext cx="792088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dirty="0" smtClean="0"/>
              <a:t>Clasificación da terra en función da temperatura.</a:t>
            </a:r>
          </a:p>
          <a:p>
            <a:r>
              <a:rPr lang="gl-ES" dirty="0" smtClean="0"/>
              <a:t>E.G. Alta temperatura 	&lt;150°C</a:t>
            </a:r>
          </a:p>
          <a:p>
            <a:r>
              <a:rPr lang="gl-ES" dirty="0" smtClean="0"/>
              <a:t>E.G. Media temperatura  	150°C ≤ T ≤ 90°C</a:t>
            </a:r>
          </a:p>
          <a:p>
            <a:r>
              <a:rPr lang="gl-ES" dirty="0" smtClean="0"/>
              <a:t>E.G. Baixa temperatura  	 90°C ≤  T ≤ 25°C</a:t>
            </a:r>
            <a:endParaRPr lang="gl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43700"/>
            <a:ext cx="5544616" cy="3589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60439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Resistencia térmica das tubarias do </a:t>
            </a:r>
            <a:r>
              <a:rPr lang="gl-ES" sz="2200" b="1" dirty="0" err="1" smtClean="0"/>
              <a:t>intercambiador</a:t>
            </a:r>
            <a:r>
              <a:rPr lang="gl-ES" sz="2200" b="1" dirty="0" smtClean="0"/>
              <a:t> 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971600" y="3420289"/>
            <a:ext cx="7704856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b="1" dirty="0" smtClean="0"/>
              <a:t>Resistencia </a:t>
            </a:r>
            <a:r>
              <a:rPr lang="gl-ES" b="1" dirty="0"/>
              <a:t>do terreo:</a:t>
            </a:r>
          </a:p>
          <a:p>
            <a:endParaRPr lang="gl-ES" sz="1600" dirty="0"/>
          </a:p>
          <a:p>
            <a:r>
              <a:rPr lang="gl-ES" sz="1600" dirty="0" smtClean="0"/>
              <a:t>A resistencia do terreo é a inversa da condutividade térmica do terreo.</a:t>
            </a:r>
          </a:p>
        </p:txBody>
      </p:sp>
    </p:spTree>
    <p:extLst>
      <p:ext uri="{BB962C8B-B14F-4D97-AF65-F5344CB8AC3E}">
        <p14:creationId xmlns:p14="http://schemas.microsoft.com/office/powerpoint/2010/main" val="78076500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gl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38268"/>
            <a:ext cx="7344816" cy="478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53873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7428303" cy="462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18696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Cálculo da lonxitude do </a:t>
            </a:r>
            <a:r>
              <a:rPr lang="gl-ES" sz="2200" b="1" dirty="0" err="1" smtClean="0"/>
              <a:t>intercambiador</a:t>
            </a:r>
            <a:r>
              <a:rPr lang="gl-ES" sz="2200" b="1" dirty="0" smtClean="0"/>
              <a:t> enterrado.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60848"/>
            <a:ext cx="5324822" cy="1031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9" y="3284984"/>
            <a:ext cx="5520084" cy="103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1115616" y="4365104"/>
            <a:ext cx="7569224" cy="184665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1600" dirty="0"/>
              <a:t>T</a:t>
            </a:r>
            <a:r>
              <a:rPr lang="gl-ES" sz="1600" baseline="-25000" dirty="0"/>
              <a:t>L</a:t>
            </a:r>
            <a:r>
              <a:rPr lang="gl-ES" sz="1600" dirty="0"/>
              <a:t>: Temperatura </a:t>
            </a:r>
            <a:r>
              <a:rPr lang="gl-ES" sz="1600" dirty="0" smtClean="0"/>
              <a:t>mínima do terreo</a:t>
            </a:r>
            <a:endParaRPr lang="gl-ES" sz="1600" dirty="0"/>
          </a:p>
          <a:p>
            <a:r>
              <a:rPr lang="gl-ES" sz="1600" dirty="0"/>
              <a:t>T</a:t>
            </a:r>
            <a:r>
              <a:rPr lang="gl-ES" sz="1600" baseline="-25000" dirty="0"/>
              <a:t>H</a:t>
            </a:r>
            <a:r>
              <a:rPr lang="gl-ES" sz="1600" dirty="0"/>
              <a:t>: Temperatura </a:t>
            </a:r>
            <a:r>
              <a:rPr lang="gl-ES" sz="1600" dirty="0" smtClean="0"/>
              <a:t>máxima do terreo</a:t>
            </a:r>
          </a:p>
          <a:p>
            <a:r>
              <a:rPr lang="gl-ES" sz="1600" dirty="0" err="1" smtClean="0"/>
              <a:t>T</a:t>
            </a:r>
            <a:r>
              <a:rPr lang="gl-ES" sz="1600" baseline="-25000" dirty="0" err="1" smtClean="0"/>
              <a:t>MIN</a:t>
            </a:r>
            <a:r>
              <a:rPr lang="gl-ES" sz="1600" dirty="0" smtClean="0"/>
              <a:t>: </a:t>
            </a:r>
            <a:r>
              <a:rPr lang="gl-ES" sz="1600" dirty="0"/>
              <a:t>Temperatura </a:t>
            </a:r>
            <a:r>
              <a:rPr lang="gl-ES" sz="1600" dirty="0" smtClean="0"/>
              <a:t>mínima entrada do fluído na bomba</a:t>
            </a:r>
            <a:endParaRPr lang="gl-ES" sz="1600" dirty="0"/>
          </a:p>
          <a:p>
            <a:r>
              <a:rPr lang="gl-ES" sz="1600" dirty="0" err="1" smtClean="0"/>
              <a:t>T</a:t>
            </a:r>
            <a:r>
              <a:rPr lang="gl-ES" sz="1600" baseline="-25000" dirty="0" err="1" smtClean="0"/>
              <a:t>MAX</a:t>
            </a:r>
            <a:r>
              <a:rPr lang="gl-ES" sz="1600" dirty="0" smtClean="0"/>
              <a:t>: </a:t>
            </a:r>
            <a:r>
              <a:rPr lang="gl-ES" sz="1600" dirty="0"/>
              <a:t>Temperatura </a:t>
            </a:r>
            <a:r>
              <a:rPr lang="gl-ES" sz="1600" dirty="0" smtClean="0"/>
              <a:t>máxima entrada do fluído na bomba</a:t>
            </a:r>
          </a:p>
          <a:p>
            <a:r>
              <a:rPr lang="gl-ES" sz="1600" dirty="0" err="1" smtClean="0"/>
              <a:t>Rs</a:t>
            </a:r>
            <a:r>
              <a:rPr lang="gl-ES" sz="1600" dirty="0" smtClean="0"/>
              <a:t>: Resistencia térmica do terreo</a:t>
            </a:r>
          </a:p>
          <a:p>
            <a:r>
              <a:rPr lang="gl-ES" sz="1600" dirty="0" err="1" smtClean="0"/>
              <a:t>Rp</a:t>
            </a:r>
            <a:r>
              <a:rPr lang="gl-ES" sz="1600" dirty="0" smtClean="0"/>
              <a:t>: Resistencia térmica das tubarias</a:t>
            </a:r>
          </a:p>
          <a:p>
            <a:r>
              <a:rPr lang="gl-ES" sz="1600" dirty="0" smtClean="0"/>
              <a:t>F: Factor de utilización</a:t>
            </a:r>
            <a:endParaRPr lang="gl-ES" sz="1600" dirty="0"/>
          </a:p>
        </p:txBody>
      </p:sp>
    </p:spTree>
    <p:extLst>
      <p:ext uri="{BB962C8B-B14F-4D97-AF65-F5344CB8AC3E}">
        <p14:creationId xmlns:p14="http://schemas.microsoft.com/office/powerpoint/2010/main" val="104594037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95536" y="1619869"/>
            <a:ext cx="8424936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Esquema básico dunha bomba de calor terra - auga.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6372200" y="2362608"/>
            <a:ext cx="2376264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dirty="0" smtClean="0"/>
              <a:t>1-Chave enchido e baleirado</a:t>
            </a:r>
          </a:p>
          <a:p>
            <a:pPr algn="just"/>
            <a:endParaRPr lang="gl-ES" dirty="0" smtClean="0"/>
          </a:p>
          <a:p>
            <a:pPr algn="just"/>
            <a:r>
              <a:rPr lang="gl-ES" dirty="0" smtClean="0"/>
              <a:t>2-Deposito de compensación para solución salina</a:t>
            </a:r>
          </a:p>
          <a:p>
            <a:pPr algn="just"/>
            <a:endParaRPr lang="gl-ES" dirty="0" smtClean="0"/>
          </a:p>
          <a:p>
            <a:pPr algn="just"/>
            <a:r>
              <a:rPr lang="gl-ES" dirty="0" smtClean="0"/>
              <a:t>3-Valvula seguridade</a:t>
            </a:r>
          </a:p>
          <a:p>
            <a:pPr algn="just"/>
            <a:endParaRPr lang="gl-ES" dirty="0" smtClean="0"/>
          </a:p>
          <a:p>
            <a:pPr algn="just"/>
            <a:r>
              <a:rPr lang="gl-ES" dirty="0" smtClean="0"/>
              <a:t>4-Deposito mesturador e colector</a:t>
            </a:r>
          </a:p>
          <a:p>
            <a:pPr algn="just"/>
            <a:endParaRPr lang="gl-ES" dirty="0" smtClean="0"/>
          </a:p>
          <a:p>
            <a:pPr algn="just"/>
            <a:r>
              <a:rPr lang="gl-ES" dirty="0" smtClean="0"/>
              <a:t>5-Filtro</a:t>
            </a:r>
            <a:endParaRPr lang="gl-E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8"/>
          <a:stretch>
            <a:fillRect/>
          </a:stretch>
        </p:blipFill>
        <p:spPr bwMode="auto">
          <a:xfrm>
            <a:off x="467544" y="2348880"/>
            <a:ext cx="5545807" cy="3904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32804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gl-ES" sz="2200" b="1" dirty="0" smtClean="0"/>
              <a:t>Esquema dunha bomba para calefacción.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68" y="1989200"/>
            <a:ext cx="7650856" cy="460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52822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251520" y="1619869"/>
            <a:ext cx="864096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sz="2200" b="1" dirty="0" smtClean="0"/>
              <a:t>Esquema dunha bomba para calefacción con deposito intermedio.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8880"/>
            <a:ext cx="7272809" cy="428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71613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DESEÑO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251520" y="1619869"/>
            <a:ext cx="864096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sz="2200" b="1" dirty="0" smtClean="0"/>
              <a:t>Esquema dunha bomba para calefacción con deposito intermedio e deposito AQS.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2348880"/>
            <a:ext cx="6854263" cy="4300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70420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¿QUE É A XEOTERMIA?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8"/>
            <a:ext cx="7920880" cy="43088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sz="2200" b="1" dirty="0" smtClean="0"/>
              <a:t>A XEOTERMIA COMO ENERXÍA RENOVABLE</a:t>
            </a:r>
          </a:p>
          <a:p>
            <a:pPr algn="just"/>
            <a:endParaRPr lang="gl-ES" dirty="0"/>
          </a:p>
          <a:p>
            <a:pPr algn="just"/>
            <a:r>
              <a:rPr lang="gl-ES" b="1" dirty="0" smtClean="0"/>
              <a:t>30.6.2007 C 146/11 Diario Oficial da Unión Europea</a:t>
            </a:r>
          </a:p>
          <a:p>
            <a:pPr algn="just"/>
            <a:endParaRPr lang="gl-ES" b="1" dirty="0" smtClean="0"/>
          </a:p>
          <a:p>
            <a:pPr algn="just"/>
            <a:r>
              <a:rPr lang="gl-ES" dirty="0" smtClean="0"/>
              <a:t>Aprobado no 68 Pleno celebrado os días 13 e 14 de febreiro de 2007 (sesión del 13 de febreiro)</a:t>
            </a:r>
          </a:p>
          <a:p>
            <a:pPr algn="just"/>
            <a:endParaRPr lang="gl-ES" dirty="0" smtClean="0"/>
          </a:p>
          <a:p>
            <a:pPr algn="just"/>
            <a:endParaRPr lang="gl-ES" dirty="0" smtClean="0"/>
          </a:p>
          <a:p>
            <a:pPr algn="just"/>
            <a:r>
              <a:rPr lang="gl-ES" dirty="0" smtClean="0"/>
              <a:t>Ditame do Comité das Rexións  « Política da vivenda e política rexional »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“… </a:t>
            </a:r>
            <a:r>
              <a:rPr lang="es-ES" dirty="0"/>
              <a:t>a la hora de crear infraestructuras de vivienda, los planificadores </a:t>
            </a:r>
            <a:r>
              <a:rPr lang="es-ES" dirty="0" smtClean="0"/>
              <a:t>deben considerar </a:t>
            </a:r>
            <a:r>
              <a:rPr lang="es-ES" dirty="0"/>
              <a:t>desde un principio opciones sostenibles desde el punto de </a:t>
            </a:r>
            <a:r>
              <a:rPr lang="es-ES" dirty="0" smtClean="0"/>
              <a:t>vista medioambiental</a:t>
            </a:r>
            <a:r>
              <a:rPr lang="es-ES" dirty="0"/>
              <a:t>. </a:t>
            </a:r>
            <a:r>
              <a:rPr lang="es-ES" u="sng" dirty="0"/>
              <a:t>Por ejemplo, la instalación de sistemas de </a:t>
            </a:r>
            <a:r>
              <a:rPr lang="es-ES" u="sng" dirty="0" smtClean="0"/>
              <a:t>calefacción geotérmica </a:t>
            </a:r>
            <a:r>
              <a:rPr lang="es-ES" u="sng" dirty="0"/>
              <a:t>para el agua no sólo resulta eficiente desde el punto de </a:t>
            </a:r>
            <a:r>
              <a:rPr lang="es-ES" u="sng" dirty="0" smtClean="0"/>
              <a:t>vista energético</a:t>
            </a:r>
            <a:r>
              <a:rPr lang="es-ES" u="sng" dirty="0"/>
              <a:t>, sino que reducirá los costes de la calefacción </a:t>
            </a:r>
            <a:r>
              <a:rPr lang="es-ES" u="sng" dirty="0" smtClean="0"/>
              <a:t>…</a:t>
            </a:r>
            <a:r>
              <a:rPr lang="es-ES" dirty="0" smtClean="0"/>
              <a:t>”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303605648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1560" y="1619869"/>
            <a:ext cx="7920880" cy="29238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gl-ES" sz="2200" b="1" dirty="0" smtClean="0"/>
              <a:t>¿Que é unha bomba de calor?</a:t>
            </a:r>
          </a:p>
          <a:p>
            <a:pPr algn="just"/>
            <a:endParaRPr lang="gl-ES" dirty="0"/>
          </a:p>
          <a:p>
            <a:pPr algn="just"/>
            <a:r>
              <a:rPr lang="gl-ES" dirty="0" smtClean="0"/>
              <a:t>Unha BOMBA DE CALOR é un aparello que permite transferir calor de un foco frío a un foco quente. Para lograr esta acción é necesario aportar traballo, dado que o calor diríxese de maneira espontánea dun foco quente a outro frío, e non ó revés, ata que se igualan as temperaturas.</a:t>
            </a:r>
          </a:p>
          <a:p>
            <a:pPr algn="just"/>
            <a:endParaRPr lang="gl-ES" dirty="0"/>
          </a:p>
          <a:p>
            <a:pPr algn="just"/>
            <a:r>
              <a:rPr lang="gl-ES" dirty="0" smtClean="0"/>
              <a:t>Para o funcionamento das bombas de calor utilízanse diversos fenómenos físicos, sendo o mais común a compresión dun gas e o cambio de estado entre as súas fases (gas e liquido).</a:t>
            </a:r>
          </a:p>
        </p:txBody>
      </p:sp>
      <p:grpSp>
        <p:nvGrpSpPr>
          <p:cNvPr id="10" name="9 Grupo"/>
          <p:cNvGrpSpPr/>
          <p:nvPr/>
        </p:nvGrpSpPr>
        <p:grpSpPr>
          <a:xfrm>
            <a:off x="2771800" y="4653136"/>
            <a:ext cx="3790170" cy="1683113"/>
            <a:chOff x="2798054" y="4482191"/>
            <a:chExt cx="3790170" cy="16831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161"/>
            <a:stretch>
              <a:fillRect/>
            </a:stretch>
          </p:blipFill>
          <p:spPr bwMode="auto">
            <a:xfrm>
              <a:off x="2798054" y="4497946"/>
              <a:ext cx="3790170" cy="1667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5 CuadroTexto"/>
            <p:cNvSpPr txBox="1"/>
            <p:nvPr/>
          </p:nvSpPr>
          <p:spPr>
            <a:xfrm>
              <a:off x="2824314" y="4498453"/>
              <a:ext cx="100811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100" dirty="0" smtClean="0"/>
                <a:t>FOCO FRÍO</a:t>
              </a: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5269204" y="4482191"/>
              <a:ext cx="131902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100" dirty="0" smtClean="0"/>
                <a:t>FOCO QUENTE</a:t>
              </a: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4189083" y="5036915"/>
              <a:ext cx="100811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100" dirty="0" smtClean="0"/>
                <a:t>CALOR</a:t>
              </a: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4045066" y="5436360"/>
              <a:ext cx="1224137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gl-ES" sz="1100" dirty="0" smtClean="0"/>
                <a:t>BOMBA DE CALOR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584556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8165850" cy="4124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0683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BOMBA DE CALOR </a:t>
            </a:r>
            <a:r>
              <a:rPr lang="es-ES" b="1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XEOTÉRMICA</a:t>
            </a:r>
            <a:endParaRPr lang="es-E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12 CuadroTexto"/>
              <p:cNvSpPr txBox="1"/>
              <p:nvPr/>
            </p:nvSpPr>
            <p:spPr>
              <a:xfrm>
                <a:off x="611560" y="1619869"/>
                <a:ext cx="7920880" cy="283430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gl-ES" dirty="0" smtClean="0"/>
                  <a:t>Dedinición do </a:t>
                </a:r>
                <a:r>
                  <a:rPr lang="gl-ES" dirty="0" err="1" smtClean="0"/>
                  <a:t>COP</a:t>
                </a:r>
                <a:r>
                  <a:rPr lang="gl-ES" dirty="0" smtClean="0"/>
                  <a:t>(Coeficiente </a:t>
                </a:r>
                <a:r>
                  <a:rPr lang="gl-ES" dirty="0"/>
                  <a:t>O</a:t>
                </a:r>
                <a:r>
                  <a:rPr lang="gl-ES" dirty="0" smtClean="0"/>
                  <a:t>f </a:t>
                </a:r>
                <a:r>
                  <a:rPr lang="gl-ES" dirty="0" err="1" smtClean="0"/>
                  <a:t>Performance</a:t>
                </a:r>
                <a:r>
                  <a:rPr lang="gl-ES" dirty="0" smtClean="0"/>
                  <a:t>)</a:t>
                </a:r>
              </a:p>
              <a:p>
                <a:endParaRPr lang="gl-ES" dirty="0" smtClean="0"/>
              </a:p>
              <a:p>
                <a:r>
                  <a:rPr lang="gl-ES" dirty="0" smtClean="0"/>
                  <a:t>O </a:t>
                </a:r>
                <a:r>
                  <a:rPr lang="gl-ES" dirty="0" err="1" smtClean="0"/>
                  <a:t>COP</a:t>
                </a:r>
                <a:r>
                  <a:rPr lang="gl-ES" dirty="0" smtClean="0"/>
                  <a:t> e unha relación entre a produción de calor e o consumo de enerxía.</a:t>
                </a:r>
              </a:p>
              <a:p>
                <a:endParaRPr lang="gl-E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/>
                        </a:rPr>
                        <m:t>𝐶𝑂𝑃</m:t>
                      </m:r>
                      <m:r>
                        <a:rPr lang="es-E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s-E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s-ES" b="0" i="1" smtClean="0">
                              <a:latin typeface="Cambria Math"/>
                            </a:rPr>
                            <m:t>𝐶𝑎𝑙𝑜𝑟</m:t>
                          </m:r>
                        </m:num>
                        <m:den>
                          <m:r>
                            <a:rPr lang="es-ES" b="0" i="1" smtClean="0">
                              <a:latin typeface="Cambria Math"/>
                            </a:rPr>
                            <m:t>𝑇𝑟𝑎𝑏𝑎𝑙𝑙𝑜</m:t>
                          </m:r>
                          <m:r>
                            <a:rPr lang="es-ES" b="0" i="1" smtClean="0">
                              <a:latin typeface="Cambria Math"/>
                            </a:rPr>
                            <m:t> </m:t>
                          </m:r>
                          <m:r>
                            <a:rPr lang="es-ES" b="0" i="1" smtClean="0">
                              <a:latin typeface="Cambria Math"/>
                            </a:rPr>
                            <m:t>𝑑𝑒𝑛𝑑𝑒</m:t>
                          </m:r>
                          <m:r>
                            <a:rPr lang="es-ES" b="0" i="1" smtClean="0">
                              <a:latin typeface="Cambria Math"/>
                            </a:rPr>
                            <m:t> </m:t>
                          </m:r>
                          <m:r>
                            <a:rPr lang="es-ES" b="0" i="1" smtClean="0">
                              <a:latin typeface="Cambria Math"/>
                            </a:rPr>
                            <m:t>𝑜</m:t>
                          </m:r>
                          <m:r>
                            <a:rPr lang="es-ES" b="0" i="1" smtClean="0">
                              <a:latin typeface="Cambria Math"/>
                            </a:rPr>
                            <m:t> </m:t>
                          </m:r>
                          <m:r>
                            <a:rPr lang="es-ES" b="0" i="1" smtClean="0">
                              <a:latin typeface="Cambria Math"/>
                            </a:rPr>
                            <m:t>𝑒𝑥𝑡𝑒𝑟𝑖𝑜𝑟</m:t>
                          </m:r>
                        </m:den>
                      </m:f>
                    </m:oMath>
                  </m:oMathPara>
                </a14:m>
                <a:endParaRPr lang="es-ES" b="0" dirty="0" smtClean="0"/>
              </a:p>
              <a:p>
                <a:endParaRPr lang="gl-ES" dirty="0" smtClean="0"/>
              </a:p>
              <a:p>
                <a:r>
                  <a:rPr lang="gl-ES" dirty="0" smtClean="0"/>
                  <a:t>Por Exemplo unha bomba COP4</a:t>
                </a:r>
              </a:p>
              <a:p>
                <a:endParaRPr lang="gl-ES" dirty="0" smtClean="0"/>
              </a:p>
              <a:p>
                <a:r>
                  <a:rPr lang="gl-ES" dirty="0" smtClean="0"/>
                  <a:t>Por cada kW de electricidade consumido entrega 4kW de calor a instalación</a:t>
                </a:r>
              </a:p>
            </p:txBody>
          </p:sp>
        </mc:Choice>
        <mc:Fallback xmlns="">
          <p:sp>
            <p:nvSpPr>
              <p:cNvPr id="13" name="12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619869"/>
                <a:ext cx="7920880" cy="2834302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15" t="-1075" b="-258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998664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2660</TotalTime>
  <Words>2049</Words>
  <Application>Microsoft Office PowerPoint</Application>
  <PresentationFormat>Presentación en pantalla (4:3)</PresentationFormat>
  <Paragraphs>398</Paragraphs>
  <Slides>57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57</vt:i4>
      </vt:variant>
    </vt:vector>
  </HeadingPairs>
  <TitlesOfParts>
    <vt:vector size="58" baseType="lpstr">
      <vt:lpstr>Civil</vt:lpstr>
      <vt:lpstr>ENERXÍA XEOTERMICA</vt:lpstr>
      <vt:lpstr>¿QUE É A XEOTERMIA? </vt:lpstr>
      <vt:lpstr>¿QUE É A XEOTERMIA?</vt:lpstr>
      <vt:lpstr>¿QUE É A XEOTERMIA?</vt:lpstr>
      <vt:lpstr>¿QUE É A XEOTERMIA?</vt:lpstr>
      <vt:lpstr>¿QUE É A XEOTERMIA?</vt:lpstr>
      <vt:lpstr>A BOMBA DE CALOR XEOTÉRMICA</vt:lpstr>
      <vt:lpstr>A BOMBA DE CALOR XEOTÉRMICA</vt:lpstr>
      <vt:lpstr>A BOMBA DE CALOR XEOTÉRMICA</vt:lpstr>
      <vt:lpstr>A BOMBA DE CALOR XEOTÉRMICA</vt:lpstr>
      <vt:lpstr>A BOMBA DE CALOR XEOTÉRMICA</vt:lpstr>
      <vt:lpstr>A BOMBA DE CALOR XEOTÉRMICA</vt:lpstr>
      <vt:lpstr>A BOMBA DE CALOR XEOTÉRMICA</vt:lpstr>
      <vt:lpstr>TIPOS DE XEOTERMIA</vt:lpstr>
      <vt:lpstr>TIPOS DE XEOTERMIA</vt:lpstr>
      <vt:lpstr>A BOMBA DE CALOR XEOTÉRMICA</vt:lpstr>
      <vt:lpstr>A BOMBA DE CALOR XEOTÉRMICA</vt:lpstr>
      <vt:lpstr>A BOMBA DE CALOR XEOTÉRMICA</vt:lpstr>
      <vt:lpstr>A BOMBA DE CALOR XEOTÉRMICA</vt:lpstr>
      <vt:lpstr>A BOMBA DE CALOR XEOTÉRMICA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TIPOS DE CAPTACIÓNS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  <vt:lpstr>DESEÑO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ENERXÍA SOLAR TÉRMICA</dc:title>
  <dc:creator>MANUEL</dc:creator>
  <cp:lastModifiedBy>mam</cp:lastModifiedBy>
  <cp:revision>200</cp:revision>
  <dcterms:created xsi:type="dcterms:W3CDTF">2013-06-23T16:12:20Z</dcterms:created>
  <dcterms:modified xsi:type="dcterms:W3CDTF">2013-07-10T16:08:42Z</dcterms:modified>
</cp:coreProperties>
</file>