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3" r:id="rId25"/>
    <p:sldId id="322" r:id="rId26"/>
    <p:sldId id="324" r:id="rId27"/>
    <p:sldId id="325" r:id="rId28"/>
    <p:sldId id="326" r:id="rId29"/>
    <p:sldId id="327" r:id="rId30"/>
    <p:sldId id="329" r:id="rId31"/>
    <p:sldId id="330" r:id="rId32"/>
    <p:sldId id="331" r:id="rId33"/>
    <p:sldId id="328" r:id="rId34"/>
    <p:sldId id="333" r:id="rId35"/>
    <p:sldId id="334" r:id="rId36"/>
    <p:sldId id="336" r:id="rId37"/>
    <p:sldId id="335" r:id="rId38"/>
    <p:sldId id="337" r:id="rId39"/>
    <p:sldId id="338" r:id="rId40"/>
    <p:sldId id="332" r:id="rId41"/>
    <p:sldId id="340" r:id="rId42"/>
    <p:sldId id="341" r:id="rId43"/>
    <p:sldId id="342" r:id="rId44"/>
    <p:sldId id="343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5" d="100"/>
          <a:sy n="75" d="100"/>
        </p:scale>
        <p:origin x="-105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57A64-62EC-4B2F-86CF-D0883FA74CFB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5D69-BBAD-451D-A562-CD3FFD3253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6649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1"/>
          <a:stretch>
            <a:fillRect/>
          </a:stretch>
        </p:blipFill>
        <p:spPr bwMode="auto">
          <a:xfrm>
            <a:off x="0" y="0"/>
            <a:ext cx="91905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Autofit/>
          </a:bodyPr>
          <a:lstStyle/>
          <a:p>
            <a:r>
              <a:rPr lang="es-ES" sz="6000" b="1" dirty="0" smtClean="0">
                <a:solidFill>
                  <a:srgbClr val="FFFF00"/>
                </a:solidFill>
              </a:rPr>
              <a:t>ENERXÍA </a:t>
            </a:r>
            <a:r>
              <a:rPr lang="es-ES" sz="6000" b="1" dirty="0" smtClean="0">
                <a:solidFill>
                  <a:srgbClr val="FFFF00"/>
                </a:solidFill>
              </a:rPr>
              <a:t>XEOTERMICA</a:t>
            </a:r>
            <a:endParaRPr lang="es-ES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BOMBA DE CALOR </a:t>
            </a:r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XEOTÉRMICA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9"/>
            <a:ext cx="79208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Variacións </a:t>
            </a:r>
            <a:r>
              <a:rPr lang="gl-ES" sz="2200" b="1" dirty="0" smtClean="0"/>
              <a:t>do COP </a:t>
            </a:r>
            <a:r>
              <a:rPr lang="gl-ES" sz="2200" b="1" dirty="0" smtClean="0"/>
              <a:t>/ Temperatura</a:t>
            </a:r>
            <a:endParaRPr lang="gl-ES" sz="22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888"/>
            <a:ext cx="8496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464984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BOMBA DE CALOR </a:t>
            </a: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XEOTÉRMICA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64088" y="1412776"/>
            <a:ext cx="3600400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gl-ES" b="1" dirty="0" smtClean="0"/>
              <a:t>DISPOÑIBILIDADE</a:t>
            </a:r>
          </a:p>
          <a:p>
            <a:pPr algn="just"/>
            <a:endParaRPr lang="gl-ES" sz="1000" dirty="0" smtClean="0"/>
          </a:p>
          <a:p>
            <a:pPr algn="just"/>
            <a:r>
              <a:rPr lang="gl-ES" b="1" dirty="0" smtClean="0">
                <a:solidFill>
                  <a:srgbClr val="00B050"/>
                </a:solidFill>
              </a:rPr>
              <a:t>Dispoñibilidade en case todas as partes.</a:t>
            </a:r>
          </a:p>
          <a:p>
            <a:pPr algn="just"/>
            <a:endParaRPr lang="gl-ES" sz="1000" b="1" dirty="0" smtClean="0"/>
          </a:p>
          <a:p>
            <a:pPr algn="just"/>
            <a:r>
              <a:rPr lang="gl-ES" b="1" dirty="0" smtClean="0">
                <a:solidFill>
                  <a:srgbClr val="FF0000"/>
                </a:solidFill>
              </a:rPr>
              <a:t>Baixa eficiencia debido a alta variación de </a:t>
            </a:r>
            <a:r>
              <a:rPr lang="gl-ES" b="1" dirty="0" smtClean="0">
                <a:solidFill>
                  <a:srgbClr val="FF0000"/>
                </a:solidFill>
              </a:rPr>
              <a:t>temperatura, </a:t>
            </a:r>
            <a:r>
              <a:rPr lang="gl-ES" b="1" dirty="0" smtClean="0">
                <a:solidFill>
                  <a:srgbClr val="FF0000"/>
                </a:solidFill>
              </a:rPr>
              <a:t>e </a:t>
            </a:r>
            <a:r>
              <a:rPr lang="gl-ES" b="1" dirty="0" smtClean="0">
                <a:solidFill>
                  <a:srgbClr val="FF0000"/>
                </a:solidFill>
              </a:rPr>
              <a:t>o </a:t>
            </a:r>
            <a:r>
              <a:rPr lang="gl-ES" b="1" dirty="0" smtClean="0">
                <a:solidFill>
                  <a:srgbClr val="FF0000"/>
                </a:solidFill>
              </a:rPr>
              <a:t>baixo calor especifico e capacidade de transporte de calor.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179512" y="1340768"/>
            <a:ext cx="5184576" cy="5328592"/>
            <a:chOff x="308223" y="1340768"/>
            <a:chExt cx="4695825" cy="49530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23" y="1340768"/>
              <a:ext cx="4695825" cy="495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1259632" y="1958423"/>
              <a:ext cx="567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gl-ES" sz="1400" b="1" dirty="0" smtClean="0"/>
                <a:t>aire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128192" y="4293096"/>
              <a:ext cx="779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gl-ES" sz="1400" b="1" dirty="0" smtClean="0"/>
                <a:t>terra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128192" y="5805264"/>
              <a:ext cx="707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gl-ES" sz="1400" b="1" dirty="0" smtClean="0"/>
                <a:t>auga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3275856" y="1628800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gl-ES" sz="1400" b="1" dirty="0" smtClean="0"/>
                <a:t>dispoñibilidade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347864" y="5805263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gl-ES" sz="1400" b="1" dirty="0" smtClean="0"/>
                <a:t>eficiencia</a:t>
              </a: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5364088" y="4365104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b="1" dirty="0" smtClean="0"/>
              <a:t>EFICIENCIA</a:t>
            </a:r>
          </a:p>
          <a:p>
            <a:pPr algn="just"/>
            <a:endParaRPr lang="gl-ES" sz="1000" dirty="0" smtClean="0"/>
          </a:p>
          <a:p>
            <a:pPr algn="just"/>
            <a:r>
              <a:rPr lang="gl-ES" b="1" dirty="0" smtClean="0">
                <a:solidFill>
                  <a:srgbClr val="FF0000"/>
                </a:solidFill>
              </a:rPr>
              <a:t>Maior inversión.</a:t>
            </a:r>
          </a:p>
          <a:p>
            <a:pPr algn="just"/>
            <a:endParaRPr lang="gl-ES" sz="1000" b="1" dirty="0" smtClean="0"/>
          </a:p>
          <a:p>
            <a:pPr algn="just"/>
            <a:r>
              <a:rPr lang="gl-ES" b="1" dirty="0" smtClean="0">
                <a:solidFill>
                  <a:srgbClr val="00B050"/>
                </a:solidFill>
              </a:rPr>
              <a:t>Alta eficiencia  debido a </a:t>
            </a:r>
            <a:r>
              <a:rPr lang="gl-ES" b="1" dirty="0" smtClean="0">
                <a:solidFill>
                  <a:srgbClr val="00B050"/>
                </a:solidFill>
              </a:rPr>
              <a:t>case </a:t>
            </a:r>
            <a:r>
              <a:rPr lang="gl-ES" b="1" dirty="0" smtClean="0">
                <a:solidFill>
                  <a:srgbClr val="00B050"/>
                </a:solidFill>
              </a:rPr>
              <a:t>constante temperatura e a maior capacidade de calor especifico portador de calor.</a:t>
            </a:r>
          </a:p>
        </p:txBody>
      </p:sp>
    </p:spTree>
    <p:extLst>
      <p:ext uri="{BB962C8B-B14F-4D97-AF65-F5344CB8AC3E}">
        <p14:creationId xmlns:p14="http://schemas.microsoft.com/office/powerpoint/2010/main" xmlns="" val="90986682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BOMBA DE CALOR </a:t>
            </a: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XEOTÉRMICA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9"/>
            <a:ext cx="7920880" cy="375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gl-ES" sz="2200" b="1" dirty="0" smtClean="0"/>
              <a:t>Selección da bomba de calor</a:t>
            </a:r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gl-ES" dirty="0" smtClean="0"/>
              <a:t>A maior problemática das bombas de calor por aire é a súa selección, si a unidade está correctamente seleccionada o seu traballo pode ser totalmente efectivo entre -10°C e +45°C.</a:t>
            </a:r>
          </a:p>
          <a:p>
            <a:pPr algn="just"/>
            <a:endParaRPr lang="gl-ES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gl-ES" dirty="0" smtClean="0"/>
              <a:t>Sempre que se seleccione unha bomba de calor debe de terse en conta a temperatura de proxecto, e seleccionar a mesma baseándose en dita temperatura.</a:t>
            </a:r>
          </a:p>
          <a:p>
            <a:pPr algn="just"/>
            <a:endParaRPr lang="gl-ES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gl-ES" dirty="0" smtClean="0"/>
              <a:t>Basicamente é preferible NON seleccionar a bomba de calor para a carga máxima e obter esa enerxía que nos falta dunha fonte de apoio.</a:t>
            </a:r>
            <a:endParaRPr lang="gl-ES" dirty="0" smtClean="0"/>
          </a:p>
        </p:txBody>
      </p:sp>
    </p:spTree>
    <p:extLst>
      <p:ext uri="{BB962C8B-B14F-4D97-AF65-F5344CB8AC3E}">
        <p14:creationId xmlns:p14="http://schemas.microsoft.com/office/powerpoint/2010/main" xmlns="" val="32752652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BOMBA DE CALOR </a:t>
            </a: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XEOTÉRMICA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272808" cy="468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15905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TIPOS DE </a:t>
            </a: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XEOTERMIA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484784"/>
            <a:ext cx="7920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Xeotermia de alta temperatura  ≥ 150°C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99206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716016" y="1916832"/>
            <a:ext cx="288032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1400" dirty="0" smtClean="0"/>
              <a:t>1-Sondeo de inxección.</a:t>
            </a:r>
          </a:p>
          <a:p>
            <a:r>
              <a:rPr lang="gl-ES" sz="1400" dirty="0" smtClean="0"/>
              <a:t>2-Reservorio rochoso fracturado</a:t>
            </a:r>
          </a:p>
          <a:p>
            <a:r>
              <a:rPr lang="gl-ES" sz="1400" dirty="0" smtClean="0"/>
              <a:t>3-Sondeo de produción</a:t>
            </a:r>
          </a:p>
          <a:p>
            <a:r>
              <a:rPr lang="gl-ES" sz="1400" dirty="0" smtClean="0"/>
              <a:t>4-Sondeo de observación</a:t>
            </a:r>
          </a:p>
          <a:p>
            <a:r>
              <a:rPr lang="gl-ES" sz="1400" dirty="0" smtClean="0"/>
              <a:t>5-Bomba de circulación</a:t>
            </a:r>
          </a:p>
          <a:p>
            <a:r>
              <a:rPr lang="gl-ES" sz="1400" dirty="0" smtClean="0"/>
              <a:t>6-Intercambiador de calor.</a:t>
            </a:r>
          </a:p>
          <a:p>
            <a:r>
              <a:rPr lang="gl-ES" sz="1400" dirty="0" smtClean="0"/>
              <a:t>7-Central eléctrica,</a:t>
            </a:r>
          </a:p>
          <a:p>
            <a:r>
              <a:rPr lang="gl-ES" sz="1400" dirty="0" smtClean="0"/>
              <a:t>8-Rede de calefacción a distancia.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834" y="3789040"/>
            <a:ext cx="36385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355976" y="5858108"/>
            <a:ext cx="43204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1400" dirty="0" smtClean="0"/>
              <a:t>A primeira aplicación para xerar electricidade </a:t>
            </a:r>
            <a:r>
              <a:rPr lang="gl-ES" sz="1400" dirty="0" err="1" smtClean="0"/>
              <a:t>Larderello</a:t>
            </a:r>
            <a:r>
              <a:rPr lang="gl-ES" sz="1400" dirty="0" smtClean="0"/>
              <a:t> Italia 1904.</a:t>
            </a:r>
          </a:p>
        </p:txBody>
      </p:sp>
    </p:spTree>
    <p:extLst>
      <p:ext uri="{BB962C8B-B14F-4D97-AF65-F5344CB8AC3E}">
        <p14:creationId xmlns:p14="http://schemas.microsoft.com/office/powerpoint/2010/main" xmlns="" val="10486024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TIPOS DE </a:t>
            </a: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XEOTERMIA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484784"/>
            <a:ext cx="7920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Xeotermia de alta temperatura  ≥ 150°C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452" y="1988840"/>
            <a:ext cx="7645964" cy="43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13975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BOMBA DE CALOR </a:t>
            </a: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XEOTÉRMICA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556792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2200" b="1" dirty="0" smtClean="0"/>
              <a:t>Aplicacións a baixa e moi baixa </a:t>
            </a:r>
            <a:r>
              <a:rPr lang="gl-ES" sz="2200" b="1" dirty="0" smtClean="0"/>
              <a:t>temperatura</a:t>
            </a:r>
            <a:endParaRPr lang="gl-ES" sz="2200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192688" cy="3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502515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BOMBA DE CALOR </a:t>
            </a: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XEOTÉRMICA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412777"/>
            <a:ext cx="79208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Sistemas Xeotérmicos.</a:t>
            </a:r>
          </a:p>
          <a:p>
            <a:endParaRPr lang="gl-ES" dirty="0" smtClean="0"/>
          </a:p>
          <a:p>
            <a:r>
              <a:rPr lang="gl-ES" dirty="0" smtClean="0"/>
              <a:t>Sistemas baseados en </a:t>
            </a:r>
            <a:r>
              <a:rPr lang="gl-ES" u="sng" dirty="0" smtClean="0"/>
              <a:t>REFRIXERANTE</a:t>
            </a:r>
            <a:r>
              <a:rPr lang="gl-ES" dirty="0" smtClean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71342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971600" y="5085184"/>
            <a:ext cx="3231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>
                <a:solidFill>
                  <a:srgbClr val="00B050"/>
                </a:solidFill>
              </a:rPr>
              <a:t>Ausencia de </a:t>
            </a:r>
            <a:r>
              <a:rPr lang="gl-ES" b="1" dirty="0" smtClean="0">
                <a:solidFill>
                  <a:srgbClr val="00B050"/>
                </a:solidFill>
              </a:rPr>
              <a:t>ruídos.</a:t>
            </a:r>
            <a:endParaRPr lang="gl-ES" b="1" dirty="0" smtClean="0">
              <a:solidFill>
                <a:srgbClr val="00B050"/>
              </a:solidFill>
            </a:endParaRPr>
          </a:p>
          <a:p>
            <a:r>
              <a:rPr lang="gl-ES" b="1" dirty="0" smtClean="0">
                <a:solidFill>
                  <a:srgbClr val="00B050"/>
                </a:solidFill>
              </a:rPr>
              <a:t>AQS.</a:t>
            </a:r>
            <a:endParaRPr lang="gl-ES" b="1" dirty="0" smtClean="0">
              <a:solidFill>
                <a:srgbClr val="00B050"/>
              </a:solidFill>
            </a:endParaRPr>
          </a:p>
          <a:p>
            <a:r>
              <a:rPr lang="gl-ES" b="1" dirty="0" smtClean="0">
                <a:solidFill>
                  <a:srgbClr val="00B050"/>
                </a:solidFill>
              </a:rPr>
              <a:t>Sen maquina o </a:t>
            </a:r>
            <a:r>
              <a:rPr lang="gl-ES" b="1" dirty="0" smtClean="0">
                <a:solidFill>
                  <a:srgbClr val="00B050"/>
                </a:solidFill>
              </a:rPr>
              <a:t>exterior.</a:t>
            </a:r>
            <a:endParaRPr lang="gl-ES" b="1" dirty="0" smtClean="0">
              <a:solidFill>
                <a:srgbClr val="00B05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88024" y="4797152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>
                <a:solidFill>
                  <a:srgbClr val="FF0000"/>
                </a:solidFill>
              </a:rPr>
              <a:t>Instalación complexa.</a:t>
            </a:r>
          </a:p>
          <a:p>
            <a:r>
              <a:rPr lang="gl-ES" b="1" dirty="0" smtClean="0">
                <a:solidFill>
                  <a:srgbClr val="FF0000"/>
                </a:solidFill>
              </a:rPr>
              <a:t>Rendemento moi condicionado.</a:t>
            </a:r>
          </a:p>
          <a:p>
            <a:r>
              <a:rPr lang="gl-ES" b="1" dirty="0" smtClean="0">
                <a:solidFill>
                  <a:srgbClr val="FF0000"/>
                </a:solidFill>
              </a:rPr>
              <a:t>Alto volume de refrixerante.</a:t>
            </a:r>
          </a:p>
          <a:p>
            <a:r>
              <a:rPr lang="gl-ES" b="1" dirty="0" smtClean="0">
                <a:solidFill>
                  <a:srgbClr val="FF0000"/>
                </a:solidFill>
              </a:rPr>
              <a:t>Alto risco de avarías.</a:t>
            </a:r>
          </a:p>
          <a:p>
            <a:r>
              <a:rPr lang="gl-ES" b="1" dirty="0" smtClean="0">
                <a:solidFill>
                  <a:srgbClr val="FF0000"/>
                </a:solidFill>
              </a:rPr>
              <a:t>Imposible determinar o seu </a:t>
            </a:r>
            <a:r>
              <a:rPr lang="gl-ES" b="1" dirty="0" smtClean="0">
                <a:solidFill>
                  <a:srgbClr val="FF0000"/>
                </a:solidFill>
              </a:rPr>
              <a:t>COP.</a:t>
            </a:r>
            <a:endParaRPr lang="gl-E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164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BOMBA DE CALOR </a:t>
            </a: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XEOTÉRMICA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88024" y="2651428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>
                <a:solidFill>
                  <a:srgbClr val="00B050"/>
                </a:solidFill>
              </a:rPr>
              <a:t>Fácil instalación e rápida.</a:t>
            </a:r>
          </a:p>
          <a:p>
            <a:r>
              <a:rPr lang="gl-ES" b="1" dirty="0" smtClean="0">
                <a:solidFill>
                  <a:srgbClr val="00B050"/>
                </a:solidFill>
              </a:rPr>
              <a:t>Instalación económica.</a:t>
            </a:r>
          </a:p>
          <a:p>
            <a:r>
              <a:rPr lang="gl-ES" b="1" dirty="0" smtClean="0">
                <a:solidFill>
                  <a:srgbClr val="00B050"/>
                </a:solidFill>
              </a:rPr>
              <a:t>Moi alto rendemento(COP).</a:t>
            </a:r>
          </a:p>
          <a:p>
            <a:r>
              <a:rPr lang="gl-ES" b="1" dirty="0" smtClean="0">
                <a:solidFill>
                  <a:srgbClr val="00B050"/>
                </a:solidFill>
              </a:rPr>
              <a:t>Ausencia de ruídos.</a:t>
            </a:r>
          </a:p>
          <a:p>
            <a:r>
              <a:rPr lang="gl-ES" b="1" dirty="0" smtClean="0">
                <a:solidFill>
                  <a:srgbClr val="00B050"/>
                </a:solidFill>
              </a:rPr>
              <a:t>AQS.</a:t>
            </a:r>
          </a:p>
          <a:p>
            <a:r>
              <a:rPr lang="gl-ES" b="1" dirty="0" smtClean="0">
                <a:solidFill>
                  <a:srgbClr val="00B050"/>
                </a:solidFill>
              </a:rPr>
              <a:t>Sen maquina exterior.</a:t>
            </a:r>
            <a:endParaRPr lang="gl-ES" b="1" dirty="0" smtClean="0">
              <a:solidFill>
                <a:srgbClr val="00B05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88024" y="472514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b="1" dirty="0" smtClean="0">
                <a:solidFill>
                  <a:srgbClr val="FF0000"/>
                </a:solidFill>
              </a:rPr>
              <a:t>Alto risco de sucidade e </a:t>
            </a:r>
            <a:r>
              <a:rPr lang="gl-ES" b="1" dirty="0" smtClean="0">
                <a:solidFill>
                  <a:srgbClr val="FF0000"/>
                </a:solidFill>
              </a:rPr>
              <a:t>incrustacións.</a:t>
            </a:r>
            <a:endParaRPr lang="gl-ES" b="1" dirty="0" smtClean="0">
              <a:solidFill>
                <a:srgbClr val="FF0000"/>
              </a:solidFill>
            </a:endParaRPr>
          </a:p>
          <a:p>
            <a:pPr algn="just"/>
            <a:r>
              <a:rPr lang="gl-ES" b="1" dirty="0" smtClean="0">
                <a:solidFill>
                  <a:srgbClr val="FF0000"/>
                </a:solidFill>
              </a:rPr>
              <a:t>Risco de </a:t>
            </a:r>
            <a:r>
              <a:rPr lang="gl-ES" b="1" dirty="0" smtClean="0">
                <a:solidFill>
                  <a:srgbClr val="FF0000"/>
                </a:solidFill>
              </a:rPr>
              <a:t>esgotamento </a:t>
            </a:r>
            <a:r>
              <a:rPr lang="gl-ES" b="1" dirty="0" smtClean="0">
                <a:solidFill>
                  <a:srgbClr val="FF0000"/>
                </a:solidFill>
              </a:rPr>
              <a:t>do </a:t>
            </a:r>
            <a:r>
              <a:rPr lang="gl-ES" b="1" dirty="0" smtClean="0">
                <a:solidFill>
                  <a:srgbClr val="FF0000"/>
                </a:solidFill>
              </a:rPr>
              <a:t>acuífero.</a:t>
            </a:r>
            <a:endParaRPr lang="gl-ES" b="1" dirty="0" smtClean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70" y="2636912"/>
            <a:ext cx="413747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11560" y="1412777"/>
            <a:ext cx="79208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Sistemas Xeotérmicos.</a:t>
            </a:r>
          </a:p>
          <a:p>
            <a:endParaRPr lang="gl-ES" dirty="0" smtClean="0"/>
          </a:p>
          <a:p>
            <a:r>
              <a:rPr lang="gl-ES" dirty="0" smtClean="0"/>
              <a:t>Sistemas baseados en </a:t>
            </a:r>
            <a:r>
              <a:rPr lang="gl-ES" u="sng" dirty="0" smtClean="0"/>
              <a:t>AUGA</a:t>
            </a:r>
            <a:r>
              <a:rPr lang="gl-ES" dirty="0" smtClean="0"/>
              <a:t>.</a:t>
            </a:r>
            <a:endParaRPr lang="gl-ES" dirty="0" smtClean="0"/>
          </a:p>
        </p:txBody>
      </p:sp>
    </p:spTree>
    <p:extLst>
      <p:ext uri="{BB962C8B-B14F-4D97-AF65-F5344CB8AC3E}">
        <p14:creationId xmlns:p14="http://schemas.microsoft.com/office/powerpoint/2010/main" xmlns="" val="12730199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BOMBA DE CALOR </a:t>
            </a: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XEOTÉRMICA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860032" y="2651428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>
                <a:solidFill>
                  <a:srgbClr val="00B050"/>
                </a:solidFill>
              </a:rPr>
              <a:t>Rendementos </a:t>
            </a:r>
            <a:r>
              <a:rPr lang="gl-ES" b="1" dirty="0" smtClean="0">
                <a:solidFill>
                  <a:srgbClr val="00B050"/>
                </a:solidFill>
              </a:rPr>
              <a:t>moi estables.</a:t>
            </a:r>
          </a:p>
          <a:p>
            <a:r>
              <a:rPr lang="gl-ES" b="1" dirty="0" smtClean="0">
                <a:solidFill>
                  <a:srgbClr val="00B050"/>
                </a:solidFill>
              </a:rPr>
              <a:t>Alto </a:t>
            </a:r>
            <a:r>
              <a:rPr lang="gl-ES" b="1" dirty="0" smtClean="0">
                <a:solidFill>
                  <a:srgbClr val="00B050"/>
                </a:solidFill>
              </a:rPr>
              <a:t>rendemento (</a:t>
            </a:r>
            <a:r>
              <a:rPr lang="gl-ES" b="1" dirty="0" smtClean="0">
                <a:solidFill>
                  <a:srgbClr val="00B050"/>
                </a:solidFill>
              </a:rPr>
              <a:t>COP</a:t>
            </a:r>
            <a:r>
              <a:rPr lang="gl-ES" b="1" dirty="0" smtClean="0">
                <a:solidFill>
                  <a:srgbClr val="00B050"/>
                </a:solidFill>
              </a:rPr>
              <a:t>).</a:t>
            </a:r>
            <a:endParaRPr lang="gl-ES" b="1" dirty="0" smtClean="0">
              <a:solidFill>
                <a:srgbClr val="00B050"/>
              </a:solidFill>
            </a:endParaRPr>
          </a:p>
          <a:p>
            <a:r>
              <a:rPr lang="gl-ES" b="1" dirty="0" smtClean="0">
                <a:solidFill>
                  <a:srgbClr val="00B050"/>
                </a:solidFill>
              </a:rPr>
              <a:t>Ausencia de </a:t>
            </a:r>
            <a:r>
              <a:rPr lang="gl-ES" b="1" dirty="0" smtClean="0">
                <a:solidFill>
                  <a:srgbClr val="00B050"/>
                </a:solidFill>
              </a:rPr>
              <a:t>ruídos.</a:t>
            </a:r>
            <a:endParaRPr lang="gl-ES" b="1" dirty="0" smtClean="0">
              <a:solidFill>
                <a:srgbClr val="00B050"/>
              </a:solidFill>
            </a:endParaRPr>
          </a:p>
          <a:p>
            <a:r>
              <a:rPr lang="gl-ES" b="1" dirty="0" smtClean="0">
                <a:solidFill>
                  <a:srgbClr val="00B050"/>
                </a:solidFill>
              </a:rPr>
              <a:t>AQS.</a:t>
            </a:r>
            <a:endParaRPr lang="gl-ES" b="1" dirty="0" smtClean="0">
              <a:solidFill>
                <a:srgbClr val="00B050"/>
              </a:solidFill>
            </a:endParaRPr>
          </a:p>
          <a:p>
            <a:r>
              <a:rPr lang="gl-ES" b="1" dirty="0" smtClean="0">
                <a:solidFill>
                  <a:srgbClr val="00B050"/>
                </a:solidFill>
              </a:rPr>
              <a:t>Sen maquina </a:t>
            </a:r>
            <a:r>
              <a:rPr lang="gl-ES" b="1" dirty="0" smtClean="0">
                <a:solidFill>
                  <a:srgbClr val="00B050"/>
                </a:solidFill>
              </a:rPr>
              <a:t>exterior.</a:t>
            </a:r>
            <a:endParaRPr lang="gl-ES" b="1" dirty="0" smtClean="0">
              <a:solidFill>
                <a:srgbClr val="00B05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60032" y="450912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>
                <a:solidFill>
                  <a:srgbClr val="FF0000"/>
                </a:solidFill>
              </a:rPr>
              <a:t>Instalación custosa.</a:t>
            </a:r>
            <a:endParaRPr lang="gl-ES" b="1" dirty="0" smtClean="0">
              <a:solidFill>
                <a:srgbClr val="FF0000"/>
              </a:solidFill>
            </a:endParaRPr>
          </a:p>
          <a:p>
            <a:r>
              <a:rPr lang="gl-ES" b="1" dirty="0" smtClean="0">
                <a:solidFill>
                  <a:srgbClr val="FF0000"/>
                </a:solidFill>
              </a:rPr>
              <a:t>Instalación </a:t>
            </a:r>
            <a:r>
              <a:rPr lang="gl-ES" b="1" dirty="0" smtClean="0">
                <a:solidFill>
                  <a:srgbClr val="FF0000"/>
                </a:solidFill>
              </a:rPr>
              <a:t>complexa.</a:t>
            </a:r>
            <a:endParaRPr lang="gl-ES" b="1" dirty="0" smtClean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845" y="2564904"/>
            <a:ext cx="428825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11560" y="1412777"/>
            <a:ext cx="79208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Sistemas Xeotérmicos.</a:t>
            </a:r>
          </a:p>
          <a:p>
            <a:endParaRPr lang="gl-ES" dirty="0" smtClean="0"/>
          </a:p>
          <a:p>
            <a:r>
              <a:rPr lang="gl-ES" dirty="0" smtClean="0"/>
              <a:t>Sistemas baseados en </a:t>
            </a:r>
            <a:r>
              <a:rPr lang="gl-ES" u="sng" dirty="0" smtClean="0"/>
              <a:t>TERRA</a:t>
            </a:r>
            <a:r>
              <a:rPr lang="gl-ES" dirty="0" smtClean="0"/>
              <a:t>.</a:t>
            </a:r>
            <a:endParaRPr lang="gl-ES" dirty="0" smtClean="0"/>
          </a:p>
        </p:txBody>
      </p:sp>
    </p:spTree>
    <p:extLst>
      <p:ext uri="{BB962C8B-B14F-4D97-AF65-F5344CB8AC3E}">
        <p14:creationId xmlns:p14="http://schemas.microsoft.com/office/powerpoint/2010/main" xmlns="" val="188358590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236854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¿QUE </a:t>
            </a:r>
            <a:r>
              <a:rPr lang="es-E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É A </a:t>
            </a:r>
            <a:r>
              <a:rPr lang="es-E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XEOTERMIA?</a:t>
            </a:r>
            <a:r>
              <a:rPr lang="es-E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E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s-ES" sz="4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BOMBA DE CALOR </a:t>
            </a: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XEOTÉRMICA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484785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Principio de funcionamento da bomba de calor </a:t>
            </a:r>
            <a:r>
              <a:rPr lang="gl-ES" sz="2200" b="1" dirty="0" smtClean="0"/>
              <a:t>xeotérmica</a:t>
            </a:r>
            <a:endParaRPr lang="gl-ES" sz="22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5598" y="2204864"/>
            <a:ext cx="1238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5598" y="4293096"/>
            <a:ext cx="1238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563888" y="2420888"/>
            <a:ext cx="5112568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gl-ES" dirty="0" smtClean="0"/>
              <a:t>A bomba de calor xeotérmica absorbe a calor do terreo en período de </a:t>
            </a:r>
            <a:r>
              <a:rPr lang="gl-ES" dirty="0" smtClean="0"/>
              <a:t>calefacción, </a:t>
            </a:r>
            <a:r>
              <a:rPr lang="gl-ES" dirty="0" smtClean="0"/>
              <a:t>para cedelo na instalación interior e en período de refrixeración cede calor extraído da instalación interior </a:t>
            </a:r>
            <a:r>
              <a:rPr lang="gl-ES" dirty="0" smtClean="0"/>
              <a:t>ó</a:t>
            </a:r>
            <a:r>
              <a:rPr lang="gl-ES" dirty="0" smtClean="0"/>
              <a:t> terreo.</a:t>
            </a:r>
            <a:endParaRPr lang="gl-ES" dirty="0" smtClean="0"/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algn="just"/>
            <a:endParaRPr lang="gl-ES" dirty="0"/>
          </a:p>
          <a:p>
            <a:pPr algn="just"/>
            <a:r>
              <a:rPr lang="gl-ES" dirty="0" smtClean="0"/>
              <a:t>Os sistemas xeotérmicos reversibles melloran a recuperación do terreo </a:t>
            </a:r>
            <a:r>
              <a:rPr lang="gl-ES" dirty="0" smtClean="0"/>
              <a:t>ó </a:t>
            </a:r>
            <a:r>
              <a:rPr lang="gl-ES" dirty="0" smtClean="0"/>
              <a:t>quentalo no verán e </a:t>
            </a:r>
            <a:r>
              <a:rPr lang="gl-ES" dirty="0" err="1" smtClean="0"/>
              <a:t>enfrialo</a:t>
            </a:r>
            <a:r>
              <a:rPr lang="gl-ES" dirty="0" smtClean="0"/>
              <a:t> </a:t>
            </a:r>
            <a:r>
              <a:rPr lang="gl-ES" dirty="0" smtClean="0"/>
              <a:t>durante o inverno.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05830" y="3001268"/>
            <a:ext cx="13597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dirty="0" smtClean="0"/>
              <a:t>INVERNO</a:t>
            </a:r>
            <a:endParaRPr lang="gl-ES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611560" y="5075892"/>
            <a:ext cx="13597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dirty="0" smtClean="0"/>
              <a:t>VERÁN</a:t>
            </a:r>
            <a:endParaRPr lang="gl-ES" dirty="0" smtClean="0"/>
          </a:p>
        </p:txBody>
      </p:sp>
    </p:spTree>
    <p:extLst>
      <p:ext uri="{BB962C8B-B14F-4D97-AF65-F5344CB8AC3E}">
        <p14:creationId xmlns:p14="http://schemas.microsoft.com/office/powerpoint/2010/main" xmlns="" val="14422692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TIPOS DE CAPTACIÓNS</a:t>
            </a:r>
            <a:endParaRPr lang="gl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556793"/>
            <a:ext cx="79208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Captación </a:t>
            </a:r>
            <a:r>
              <a:rPr lang="gl-ES" sz="2200" b="1" dirty="0" smtClean="0"/>
              <a:t>vertical.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779912" y="2060848"/>
            <a:ext cx="511256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gl-ES" dirty="0" smtClean="0"/>
              <a:t>Menor </a:t>
            </a:r>
            <a:r>
              <a:rPr lang="gl-ES" dirty="0" smtClean="0"/>
              <a:t>requirimento </a:t>
            </a:r>
            <a:r>
              <a:rPr lang="gl-ES" dirty="0" smtClean="0"/>
              <a:t>de superficie exterior.</a:t>
            </a:r>
          </a:p>
          <a:p>
            <a:endParaRPr lang="gl-E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gl-ES" dirty="0" smtClean="0"/>
              <a:t>Perforación entre 100 e 200 mm </a:t>
            </a:r>
            <a:r>
              <a:rPr lang="gl-ES" dirty="0" smtClean="0"/>
              <a:t>diámetro </a:t>
            </a:r>
            <a:r>
              <a:rPr lang="gl-ES" dirty="0" smtClean="0"/>
              <a:t>e 50-150 </a:t>
            </a:r>
            <a:r>
              <a:rPr lang="gl-ES" dirty="0" err="1" smtClean="0"/>
              <a:t>mts</a:t>
            </a:r>
            <a:r>
              <a:rPr lang="gl-ES" dirty="0" smtClean="0"/>
              <a:t> profundidade.</a:t>
            </a:r>
          </a:p>
          <a:p>
            <a:endParaRPr lang="gl-E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gl-ES" dirty="0" smtClean="0"/>
              <a:t>Sondas de 2 ou 4 tubos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9201"/>
            <a:ext cx="3310468" cy="43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20383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5937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TIPOS DE CAPTACIÓNS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619869"/>
            <a:ext cx="33926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b="1" dirty="0" smtClean="0"/>
              <a:t>Captación </a:t>
            </a:r>
            <a:r>
              <a:rPr lang="gl-ES" b="1" dirty="0" smtClean="0"/>
              <a:t>vertical, sondas.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4105"/>
            <a:ext cx="1379984" cy="418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845" y="2060848"/>
            <a:ext cx="165031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2154" y="2060848"/>
            <a:ext cx="4870326" cy="182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355976" y="1628800"/>
            <a:ext cx="44644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b="1" dirty="0" smtClean="0"/>
              <a:t>Captación </a:t>
            </a:r>
            <a:r>
              <a:rPr lang="gl-ES" b="1" dirty="0" smtClean="0"/>
              <a:t>vertical, colectores.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46497"/>
            <a:ext cx="2880320" cy="225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963655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TIPOS DE CAPTACIÓNS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9"/>
            <a:ext cx="799288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Captación vertical, </a:t>
            </a:r>
            <a:r>
              <a:rPr lang="gl-ES" sz="2200" b="1" dirty="0" err="1" smtClean="0"/>
              <a:t>durabilidade</a:t>
            </a:r>
            <a:r>
              <a:rPr lang="gl-ES" sz="2200" b="1" dirty="0" smtClean="0"/>
              <a:t> dos materiais.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8752232"/>
              </p:ext>
            </p:extLst>
          </p:nvPr>
        </p:nvGraphicFramePr>
        <p:xfrm>
          <a:off x="1763688" y="2276872"/>
          <a:ext cx="554461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016224"/>
                <a:gridCol w="792088"/>
                <a:gridCol w="1944216"/>
              </a:tblGrid>
              <a:tr h="144016">
                <a:tc gridSpan="4">
                  <a:txBody>
                    <a:bodyPr/>
                    <a:lstStyle/>
                    <a:p>
                      <a:pPr algn="ctr"/>
                      <a:r>
                        <a:rPr lang="gl-ES" noProof="0" dirty="0" smtClean="0"/>
                        <a:t>DURABILIDADE</a:t>
                      </a:r>
                      <a:endParaRPr lang="gl-ES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38296">
                <a:tc gridSpan="2">
                  <a:txBody>
                    <a:bodyPr/>
                    <a:lstStyle/>
                    <a:p>
                      <a:pPr algn="ctr"/>
                      <a:r>
                        <a:rPr lang="gl-ES" noProof="0" smtClean="0"/>
                        <a:t>PE-Xa</a:t>
                      </a:r>
                      <a:endParaRPr lang="gl-ES" noProof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gl-ES" noProof="0" smtClean="0"/>
                        <a:t>PE 100</a:t>
                      </a:r>
                      <a:endParaRPr lang="gl-ES" noProof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32576">
                <a:tc>
                  <a:txBody>
                    <a:bodyPr/>
                    <a:lstStyle/>
                    <a:p>
                      <a:pPr algn="ctr"/>
                      <a:r>
                        <a:rPr lang="gl-ES" noProof="0" smtClean="0"/>
                        <a:t>20°C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noProof="0" smtClean="0"/>
                        <a:t>100 anos/15 bar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noProof="0" smtClean="0"/>
                        <a:t>20°C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smtClean="0"/>
                        <a:t>100 anos/15,7bar</a:t>
                      </a:r>
                      <a:endParaRPr lang="gl-ES" noProof="0"/>
                    </a:p>
                  </a:txBody>
                  <a:tcPr/>
                </a:tc>
              </a:tr>
              <a:tr h="126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noProof="0" smtClean="0"/>
                        <a:t>30°C</a:t>
                      </a:r>
                      <a:endParaRPr lang="gl-ES" noProof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noProof="0" dirty="0" smtClean="0"/>
                        <a:t>100 anos/13,3 bar</a:t>
                      </a:r>
                      <a:endParaRPr lang="gl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noProof="0" smtClean="0"/>
                        <a:t>30°C</a:t>
                      </a:r>
                      <a:endParaRPr lang="gl-ES" noProof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smtClean="0"/>
                        <a:t>50 anos/13,5bar</a:t>
                      </a:r>
                      <a:endParaRPr lang="gl-ES" noProof="0"/>
                    </a:p>
                  </a:txBody>
                  <a:tcPr/>
                </a:tc>
              </a:tr>
              <a:tr h="121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noProof="0" smtClean="0"/>
                        <a:t>40°C</a:t>
                      </a:r>
                      <a:endParaRPr lang="gl-ES" noProof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noProof="0" smtClean="0"/>
                        <a:t>100 anos/11,8 bar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noProof="0" smtClean="0"/>
                        <a:t>40°C</a:t>
                      </a:r>
                      <a:endParaRPr lang="gl-ES" noProof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smtClean="0"/>
                        <a:t>50 anos/11,6bar</a:t>
                      </a:r>
                      <a:endParaRPr lang="gl-ES" noProof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noProof="0" smtClean="0"/>
                        <a:t>50°C</a:t>
                      </a:r>
                      <a:endParaRPr lang="gl-ES" noProof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noProof="0" smtClean="0"/>
                        <a:t>100 anos/10,5 bar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noProof="0" smtClean="0"/>
                        <a:t>50°C</a:t>
                      </a:r>
                      <a:endParaRPr lang="gl-ES" noProof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smtClean="0"/>
                        <a:t>15 anos/10,4bar</a:t>
                      </a:r>
                      <a:endParaRPr lang="gl-ES" noProof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noProof="0" smtClean="0"/>
                        <a:t>60°C</a:t>
                      </a:r>
                      <a:endParaRPr lang="gl-ES" noProof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noProof="0" smtClean="0"/>
                        <a:t>50anos/9,5bar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noProof="0" smtClean="0"/>
                        <a:t>60°C</a:t>
                      </a:r>
                      <a:endParaRPr lang="gl-ES" noProof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smtClean="0"/>
                        <a:t>5 anos/7,7bar</a:t>
                      </a:r>
                      <a:endParaRPr lang="gl-ES" noProof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noProof="0" smtClean="0"/>
                        <a:t>70°C</a:t>
                      </a:r>
                      <a:endParaRPr lang="gl-ES" noProof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noProof="0" smtClean="0"/>
                        <a:t>50anos/8,5bar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noProof="0" smtClean="0"/>
                        <a:t>70°C</a:t>
                      </a:r>
                      <a:endParaRPr lang="gl-ES" noProof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smtClean="0"/>
                        <a:t>2 anos/6,2bar</a:t>
                      </a:r>
                      <a:endParaRPr lang="gl-ES" noProof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noProof="0" smtClean="0"/>
                        <a:t>80°C</a:t>
                      </a:r>
                      <a:endParaRPr lang="gl-ES" noProof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noProof="0" smtClean="0"/>
                        <a:t>25anos/7,6bar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noProof="0" smtClean="0"/>
                        <a:t>80°C</a:t>
                      </a:r>
                      <a:endParaRPr lang="gl-ES" noProof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noProof="0" smtClean="0"/>
                        <a:t>-</a:t>
                      </a:r>
                      <a:endParaRPr lang="gl-ES" noProof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noProof="0" smtClean="0"/>
                        <a:t>90°C</a:t>
                      </a:r>
                      <a:endParaRPr lang="gl-ES" noProof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noProof="0" smtClean="0"/>
                        <a:t>15anos/6,9bar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noProof="0" smtClean="0"/>
                        <a:t>90°C</a:t>
                      </a:r>
                      <a:endParaRPr lang="gl-ES" noProof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noProof="0" dirty="0" smtClean="0"/>
                        <a:t>-</a:t>
                      </a:r>
                      <a:endParaRPr lang="gl-ES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993502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TIPOS DE CAPTACIÓNS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619869"/>
            <a:ext cx="82089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Captación vertical, tipos de sondaxe, </a:t>
            </a:r>
            <a:r>
              <a:rPr lang="gl-ES" sz="2200" b="1" dirty="0" err="1" smtClean="0"/>
              <a:t>rotopercusión</a:t>
            </a:r>
            <a:r>
              <a:rPr lang="gl-ES" sz="2200" b="1" dirty="0" smtClean="0"/>
              <a:t>.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323528" y="2104768"/>
            <a:ext cx="4392488" cy="4204552"/>
            <a:chOff x="323528" y="2104768"/>
            <a:chExt cx="3960440" cy="3795982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104768"/>
              <a:ext cx="2440601" cy="3795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323528" y="2474312"/>
              <a:ext cx="8640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1400" dirty="0" smtClean="0"/>
                <a:t>Cabeza de rotación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131840" y="2617167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1400" dirty="0" smtClean="0"/>
                <a:t>Compresor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2195736" y="4057908"/>
              <a:ext cx="864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1400" dirty="0" smtClean="0"/>
                <a:t>Espazo anular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2339752" y="492200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1400" dirty="0" smtClean="0"/>
                <a:t>Martelo </a:t>
              </a:r>
              <a:r>
                <a:rPr lang="gl-ES" sz="1400" dirty="0" err="1" smtClean="0"/>
                <a:t>neumático</a:t>
              </a:r>
              <a:endParaRPr lang="gl-ES" sz="1400" dirty="0" smtClean="0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5004048" y="2564905"/>
            <a:ext cx="396044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b="1" dirty="0" smtClean="0">
                <a:solidFill>
                  <a:srgbClr val="00B050"/>
                </a:solidFill>
              </a:rPr>
              <a:t>+Económico.</a:t>
            </a:r>
          </a:p>
          <a:p>
            <a:r>
              <a:rPr lang="gl-ES" b="1" dirty="0" smtClean="0">
                <a:solidFill>
                  <a:srgbClr val="00B050"/>
                </a:solidFill>
              </a:rPr>
              <a:t>+Alto rendemento.</a:t>
            </a:r>
          </a:p>
          <a:p>
            <a:r>
              <a:rPr lang="gl-ES" b="1" dirty="0" smtClean="0">
                <a:solidFill>
                  <a:srgbClr val="00B050"/>
                </a:solidFill>
              </a:rPr>
              <a:t>+Limpeza</a:t>
            </a:r>
          </a:p>
          <a:p>
            <a:r>
              <a:rPr lang="gl-ES" b="1" dirty="0" smtClean="0">
                <a:solidFill>
                  <a:srgbClr val="00B050"/>
                </a:solidFill>
              </a:rPr>
              <a:t>+Mobilización rápida de equipo</a:t>
            </a:r>
          </a:p>
          <a:p>
            <a:r>
              <a:rPr lang="gl-ES" b="1" dirty="0" smtClean="0">
                <a:solidFill>
                  <a:srgbClr val="00B050"/>
                </a:solidFill>
              </a:rPr>
              <a:t>+Non necesita obra de infraestrutura.</a:t>
            </a:r>
          </a:p>
          <a:p>
            <a:endParaRPr lang="gl-ES" b="1" dirty="0"/>
          </a:p>
          <a:p>
            <a:r>
              <a:rPr lang="gl-ES" b="1" dirty="0" smtClean="0">
                <a:solidFill>
                  <a:srgbClr val="FF0000"/>
                </a:solidFill>
              </a:rPr>
              <a:t>-Non e apto para formacións inestables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29200"/>
            <a:ext cx="367188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701411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TIPOS DE CAPTACIÓNS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3528" y="1619869"/>
            <a:ext cx="856895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Captación vertical, tipos de sondaxe, a circulación directa.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796136" y="2204864"/>
            <a:ext cx="3168352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b="1" dirty="0" smtClean="0">
                <a:solidFill>
                  <a:srgbClr val="00B050"/>
                </a:solidFill>
              </a:rPr>
              <a:t>+Apto para perforacións non consolidadas.</a:t>
            </a:r>
          </a:p>
          <a:p>
            <a:endParaRPr lang="gl-ES" b="1" dirty="0"/>
          </a:p>
          <a:p>
            <a:r>
              <a:rPr lang="gl-ES" b="1" dirty="0" smtClean="0">
                <a:solidFill>
                  <a:srgbClr val="FF0000"/>
                </a:solidFill>
              </a:rPr>
              <a:t>-Alto custo.</a:t>
            </a:r>
          </a:p>
          <a:p>
            <a:r>
              <a:rPr lang="gl-ES" b="1" dirty="0" smtClean="0">
                <a:solidFill>
                  <a:srgbClr val="FF0000"/>
                </a:solidFill>
              </a:rPr>
              <a:t>-Baixo rendemento</a:t>
            </a:r>
          </a:p>
          <a:p>
            <a:r>
              <a:rPr lang="gl-ES" b="1" dirty="0" smtClean="0">
                <a:solidFill>
                  <a:srgbClr val="FF0000"/>
                </a:solidFill>
              </a:rPr>
              <a:t>-Maior superficie de traballo</a:t>
            </a:r>
          </a:p>
          <a:p>
            <a:r>
              <a:rPr lang="gl-ES" b="1" dirty="0" smtClean="0">
                <a:solidFill>
                  <a:srgbClr val="FF0000"/>
                </a:solidFill>
              </a:rPr>
              <a:t>-Sucidade</a:t>
            </a:r>
            <a:endParaRPr lang="gl-ES" b="1" dirty="0" smtClean="0">
              <a:solidFill>
                <a:srgbClr val="FF0000"/>
              </a:solidFill>
            </a:endParaRPr>
          </a:p>
          <a:p>
            <a:r>
              <a:rPr lang="gl-ES" b="1" dirty="0" smtClean="0">
                <a:solidFill>
                  <a:srgbClr val="FF0000"/>
                </a:solidFill>
              </a:rPr>
              <a:t>-Xestión </a:t>
            </a:r>
            <a:r>
              <a:rPr lang="gl-ES" b="1" dirty="0" smtClean="0">
                <a:solidFill>
                  <a:srgbClr val="FF0000"/>
                </a:solidFill>
              </a:rPr>
              <a:t>dos residuos.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367284" y="2311677"/>
            <a:ext cx="3202317" cy="3277563"/>
            <a:chOff x="367284" y="2311677"/>
            <a:chExt cx="3202317" cy="3277563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84" y="2311677"/>
              <a:ext cx="3202317" cy="318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467544" y="2546320"/>
              <a:ext cx="8640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1400" dirty="0" smtClean="0"/>
                <a:t>Cabeza de rotación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339752" y="2833772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1400" dirty="0" err="1" smtClean="0"/>
                <a:t>Valsa</a:t>
              </a:r>
              <a:r>
                <a:rPr lang="gl-ES" sz="1400" dirty="0" smtClean="0"/>
                <a:t> de lodos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979712" y="4417948"/>
              <a:ext cx="864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1400" dirty="0" smtClean="0"/>
                <a:t>Espazo anular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907704" y="506602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1400" dirty="0" err="1" smtClean="0"/>
                <a:t>Tricono</a:t>
              </a:r>
              <a:r>
                <a:rPr lang="gl-ES" sz="1400" dirty="0" smtClean="0"/>
                <a:t> de perforación.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395536" y="4705980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1400" dirty="0" smtClean="0"/>
                <a:t>Varela</a:t>
              </a: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3779912" y="2204864"/>
            <a:ext cx="1872208" cy="4176532"/>
            <a:chOff x="3491880" y="2204796"/>
            <a:chExt cx="1872208" cy="4176532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14"/>
            <a:stretch>
              <a:fillRect/>
            </a:stretch>
          </p:blipFill>
          <p:spPr bwMode="auto">
            <a:xfrm>
              <a:off x="3491880" y="4077071"/>
              <a:ext cx="1872208" cy="23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204796"/>
              <a:ext cx="1761926" cy="188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0531016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942506" cy="333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TIPOS DE CAPTACIÓNS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9"/>
            <a:ext cx="79208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Captación </a:t>
            </a:r>
            <a:r>
              <a:rPr lang="gl-ES" sz="2200" b="1" dirty="0" smtClean="0"/>
              <a:t>horizontal.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580112" y="2276872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gl-ES" dirty="0" smtClean="0"/>
              <a:t>Maior </a:t>
            </a:r>
            <a:r>
              <a:rPr lang="gl-ES" dirty="0" smtClean="0"/>
              <a:t>requirimento </a:t>
            </a:r>
            <a:r>
              <a:rPr lang="gl-ES" dirty="0" smtClean="0"/>
              <a:t>de superficie exterior.</a:t>
            </a:r>
          </a:p>
          <a:p>
            <a:pPr algn="just"/>
            <a:endParaRPr lang="gl-ES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gl-ES" dirty="0" smtClean="0"/>
              <a:t>O intercambio de calor depende da </a:t>
            </a:r>
            <a:r>
              <a:rPr lang="gl-ES" dirty="0" smtClean="0"/>
              <a:t>composición </a:t>
            </a:r>
            <a:r>
              <a:rPr lang="gl-ES" dirty="0" smtClean="0"/>
              <a:t>do </a:t>
            </a:r>
            <a:r>
              <a:rPr lang="gl-ES" dirty="0" smtClean="0"/>
              <a:t>chan, </a:t>
            </a:r>
            <a:r>
              <a:rPr lang="gl-ES" dirty="0" smtClean="0"/>
              <a:t>sendo maior </a:t>
            </a:r>
            <a:r>
              <a:rPr lang="gl-ES" dirty="0" smtClean="0"/>
              <a:t>canto maior é o </a:t>
            </a:r>
            <a:r>
              <a:rPr lang="gl-ES" dirty="0" smtClean="0"/>
              <a:t>grado de humidade.</a:t>
            </a:r>
          </a:p>
          <a:p>
            <a:pPr algn="just"/>
            <a:endParaRPr lang="gl-ES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gl-ES" dirty="0" smtClean="0"/>
              <a:t>Profundidade </a:t>
            </a:r>
            <a:r>
              <a:rPr lang="gl-ES" dirty="0" smtClean="0"/>
              <a:t>para a súa colocación entre </a:t>
            </a:r>
            <a:r>
              <a:rPr lang="gl-ES" dirty="0" smtClean="0"/>
              <a:t>1,2 a 1,5 </a:t>
            </a:r>
            <a:r>
              <a:rPr lang="gl-ES" dirty="0" smtClean="0"/>
              <a:t>m.</a:t>
            </a:r>
            <a:endParaRPr lang="gl-ES" dirty="0" smtClean="0"/>
          </a:p>
        </p:txBody>
      </p:sp>
    </p:spTree>
    <p:extLst>
      <p:ext uri="{BB962C8B-B14F-4D97-AF65-F5344CB8AC3E}">
        <p14:creationId xmlns:p14="http://schemas.microsoft.com/office/powerpoint/2010/main" xmlns="" val="7550935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TIPOS DE CAPTACIÓNS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9"/>
            <a:ext cx="79208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Captación </a:t>
            </a:r>
            <a:r>
              <a:rPr lang="gl-ES" sz="2200" b="1" dirty="0" smtClean="0"/>
              <a:t>horizontal, sondas.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821" y="2123424"/>
            <a:ext cx="1354832" cy="194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60848"/>
            <a:ext cx="1580381" cy="199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3821" y="2127225"/>
            <a:ext cx="1728192" cy="199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8033" y="4300418"/>
            <a:ext cx="2638324" cy="19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220" y="4287019"/>
            <a:ext cx="1877425" cy="198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73" y="4325818"/>
            <a:ext cx="2059585" cy="194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556871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TIPOS DE CAPTACIÓNS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9"/>
            <a:ext cx="79208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Captación por pilotes enerxéticos.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5548"/>
            <a:ext cx="6264696" cy="420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516216" y="3915633"/>
            <a:ext cx="230425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1400" dirty="0" smtClean="0"/>
              <a:t>1-Pilotes </a:t>
            </a:r>
            <a:r>
              <a:rPr lang="gl-ES" sz="1400" dirty="0" err="1" smtClean="0"/>
              <a:t>intercambiadores</a:t>
            </a:r>
            <a:endParaRPr lang="gl-ES" sz="1400" dirty="0" smtClean="0"/>
          </a:p>
          <a:p>
            <a:r>
              <a:rPr lang="gl-ES" sz="1400" dirty="0" smtClean="0"/>
              <a:t>2-Conexions Horizontais</a:t>
            </a:r>
          </a:p>
          <a:p>
            <a:r>
              <a:rPr lang="gl-ES" sz="1400" dirty="0" smtClean="0"/>
              <a:t>3-Colector</a:t>
            </a:r>
          </a:p>
          <a:p>
            <a:r>
              <a:rPr lang="gl-ES" sz="1400" dirty="0" smtClean="0"/>
              <a:t>4-Conducto principal</a:t>
            </a:r>
          </a:p>
          <a:p>
            <a:r>
              <a:rPr lang="gl-ES" sz="1400" dirty="0" smtClean="0"/>
              <a:t>5-Bomba de calor</a:t>
            </a:r>
          </a:p>
        </p:txBody>
      </p:sp>
    </p:spTree>
    <p:extLst>
      <p:ext uri="{BB962C8B-B14F-4D97-AF65-F5344CB8AC3E}">
        <p14:creationId xmlns:p14="http://schemas.microsoft.com/office/powerpoint/2010/main" xmlns="" val="212923707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TIPOS DE CAPTACIÓNS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9"/>
            <a:ext cx="79208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Captación por pilotes enerxéticos.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344317" cy="417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7055" y="2209501"/>
            <a:ext cx="4032448" cy="33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72053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¿QUE É A </a:t>
            </a:r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XEOTERMIA</a:t>
            </a:r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55576" y="5445224"/>
            <a:ext cx="80648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dirty="0" smtClean="0"/>
              <a:t>É</a:t>
            </a:r>
            <a:r>
              <a:rPr lang="gl-ES" dirty="0" smtClean="0"/>
              <a:t> </a:t>
            </a:r>
            <a:r>
              <a:rPr lang="gl-ES" dirty="0" smtClean="0"/>
              <a:t>o aproveitamento da </a:t>
            </a:r>
            <a:r>
              <a:rPr lang="gl-ES" b="1" dirty="0" smtClean="0"/>
              <a:t>calor </a:t>
            </a:r>
            <a:r>
              <a:rPr lang="gl-ES" dirty="0" smtClean="0"/>
              <a:t>“xeotérmica” </a:t>
            </a:r>
            <a:r>
              <a:rPr lang="gl-ES" dirty="0" smtClean="0"/>
              <a:t>das </a:t>
            </a:r>
            <a:r>
              <a:rPr lang="gl-ES" dirty="0" smtClean="0"/>
              <a:t>capas superficiais </a:t>
            </a:r>
            <a:r>
              <a:rPr lang="gl-ES" dirty="0" smtClean="0"/>
              <a:t>do </a:t>
            </a:r>
            <a:r>
              <a:rPr lang="gl-ES" dirty="0" smtClean="0"/>
              <a:t>planeta (da codia terrestre).</a:t>
            </a:r>
            <a:endParaRPr lang="gl-ES" dirty="0" smtClean="0"/>
          </a:p>
          <a:p>
            <a:r>
              <a:rPr lang="gl-ES" dirty="0" smtClean="0"/>
              <a:t>O calor </a:t>
            </a:r>
            <a:r>
              <a:rPr lang="gl-ES" dirty="0" smtClean="0"/>
              <a:t>provén </a:t>
            </a:r>
            <a:r>
              <a:rPr lang="gl-ES" dirty="0" smtClean="0"/>
              <a:t>do centro do planeta(4.200°C </a:t>
            </a:r>
            <a:r>
              <a:rPr lang="gl-ES" dirty="0" err="1" smtClean="0"/>
              <a:t>aprox</a:t>
            </a:r>
            <a:r>
              <a:rPr lang="gl-ES" dirty="0" smtClean="0"/>
              <a:t>.) </a:t>
            </a:r>
            <a:r>
              <a:rPr lang="gl-ES" dirty="0" smtClean="0"/>
              <a:t>e do </a:t>
            </a:r>
            <a:r>
              <a:rPr lang="gl-ES" dirty="0" smtClean="0"/>
              <a:t>sol.</a:t>
            </a:r>
            <a:endParaRPr lang="gl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470778"/>
            <a:ext cx="4911691" cy="383042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</a:t>
            </a:r>
            <a:endParaRPr lang="gl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38268"/>
            <a:ext cx="7344816" cy="47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15387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28303" cy="462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01869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9"/>
            <a:ext cx="79208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Características dos fluídos mais comúns.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131" y="2492896"/>
            <a:ext cx="8470341" cy="232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93526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9"/>
            <a:ext cx="7920880" cy="43088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Elección das tubarias.</a:t>
            </a:r>
          </a:p>
          <a:p>
            <a:pPr algn="just"/>
            <a:endParaRPr lang="gl-ES" dirty="0"/>
          </a:p>
          <a:p>
            <a:pPr algn="just"/>
            <a:r>
              <a:rPr lang="gl-ES" dirty="0" smtClean="0"/>
              <a:t>Os materiais mais utilizados son o polietileno (PE) e o </a:t>
            </a:r>
            <a:r>
              <a:rPr lang="gl-ES" dirty="0" err="1" smtClean="0"/>
              <a:t>polibutileno</a:t>
            </a:r>
            <a:r>
              <a:rPr lang="gl-ES" dirty="0" smtClean="0"/>
              <a:t>(PB</a:t>
            </a:r>
            <a:r>
              <a:rPr lang="gl-ES" dirty="0" smtClean="0"/>
              <a:t>), </a:t>
            </a:r>
            <a:r>
              <a:rPr lang="gl-ES" dirty="0" smtClean="0"/>
              <a:t>pola súa resistencia </a:t>
            </a:r>
            <a:r>
              <a:rPr lang="gl-ES" dirty="0" smtClean="0"/>
              <a:t>á</a:t>
            </a:r>
            <a:r>
              <a:rPr lang="gl-ES" dirty="0" smtClean="0"/>
              <a:t> </a:t>
            </a:r>
            <a:r>
              <a:rPr lang="gl-ES" dirty="0" smtClean="0"/>
              <a:t>vez que </a:t>
            </a:r>
            <a:r>
              <a:rPr lang="gl-ES" dirty="0" smtClean="0"/>
              <a:t>flexibilidade, </a:t>
            </a:r>
            <a:r>
              <a:rPr lang="gl-ES" dirty="0" smtClean="0"/>
              <a:t>ademais de que se poden facer </a:t>
            </a:r>
            <a:r>
              <a:rPr lang="gl-ES" dirty="0" err="1" smtClean="0"/>
              <a:t>termosoldaduras</a:t>
            </a:r>
            <a:r>
              <a:rPr lang="gl-ES" dirty="0" smtClean="0"/>
              <a:t> de gran resistencia mecánica.</a:t>
            </a:r>
          </a:p>
          <a:p>
            <a:pPr algn="just"/>
            <a:endParaRPr lang="gl-ES" dirty="0" smtClean="0"/>
          </a:p>
          <a:p>
            <a:pPr algn="just"/>
            <a:endParaRPr lang="gl-ES" dirty="0"/>
          </a:p>
          <a:p>
            <a:pPr algn="just"/>
            <a:r>
              <a:rPr lang="gl-ES" b="1" dirty="0" smtClean="0"/>
              <a:t>O diámetro das </a:t>
            </a:r>
            <a:r>
              <a:rPr lang="gl-ES" b="1" dirty="0" smtClean="0"/>
              <a:t>tubarias.</a:t>
            </a:r>
            <a:endParaRPr lang="gl-ES" b="1" dirty="0" smtClean="0"/>
          </a:p>
          <a:p>
            <a:pPr algn="just"/>
            <a:endParaRPr lang="gl-E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gl-ES" dirty="0" smtClean="0"/>
              <a:t>Debe de ser o suficientemente grande para producir unha </a:t>
            </a:r>
            <a:r>
              <a:rPr lang="gl-ES" dirty="0" smtClean="0"/>
              <a:t>perda </a:t>
            </a:r>
            <a:r>
              <a:rPr lang="gl-ES" dirty="0" smtClean="0"/>
              <a:t>de carga mínima e así demandar menos </a:t>
            </a:r>
            <a:r>
              <a:rPr lang="gl-ES" dirty="0" smtClean="0"/>
              <a:t>bombeo.</a:t>
            </a:r>
            <a:endParaRPr lang="gl-E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gl-E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gl-ES" dirty="0" smtClean="0"/>
              <a:t>Debe de ser o suficientemente pequeno para asegurar altas velocidades e así </a:t>
            </a:r>
            <a:r>
              <a:rPr lang="gl-ES" dirty="0" smtClean="0"/>
              <a:t>garantir </a:t>
            </a:r>
            <a:r>
              <a:rPr lang="gl-ES" dirty="0" smtClean="0"/>
              <a:t>turbulencia do fluído dentro da tubaria, de maneira que se favoreza o </a:t>
            </a:r>
            <a:r>
              <a:rPr lang="gl-ES" dirty="0" smtClean="0"/>
              <a:t>intercambio.</a:t>
            </a:r>
            <a:endParaRPr lang="gl-ES" dirty="0" smtClean="0"/>
          </a:p>
        </p:txBody>
      </p:sp>
    </p:spTree>
    <p:extLst>
      <p:ext uri="{BB962C8B-B14F-4D97-AF65-F5344CB8AC3E}">
        <p14:creationId xmlns:p14="http://schemas.microsoft.com/office/powerpoint/2010/main" xmlns="" val="41013333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9"/>
            <a:ext cx="79208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Temperatura </a:t>
            </a:r>
            <a:r>
              <a:rPr lang="gl-ES" sz="2200" b="1" dirty="0" smtClean="0"/>
              <a:t>Máxima </a:t>
            </a:r>
            <a:r>
              <a:rPr lang="gl-ES" sz="2200" b="1" dirty="0" smtClean="0"/>
              <a:t>e </a:t>
            </a:r>
            <a:r>
              <a:rPr lang="gl-ES" sz="2200" b="1" dirty="0" smtClean="0"/>
              <a:t>Mínima </a:t>
            </a:r>
            <a:r>
              <a:rPr lang="gl-ES" sz="2200" b="1" dirty="0" smtClean="0"/>
              <a:t>do terreo.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525756" cy="205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691680" y="4221088"/>
            <a:ext cx="6264696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dirty="0" smtClean="0"/>
              <a:t>T</a:t>
            </a:r>
            <a:r>
              <a:rPr lang="gl-ES" baseline="-25000" dirty="0" smtClean="0"/>
              <a:t>L</a:t>
            </a:r>
            <a:r>
              <a:rPr lang="gl-ES" dirty="0" smtClean="0"/>
              <a:t>: Temperatura mínima</a:t>
            </a:r>
          </a:p>
          <a:p>
            <a:r>
              <a:rPr lang="gl-ES" dirty="0" smtClean="0"/>
              <a:t>T</a:t>
            </a:r>
            <a:r>
              <a:rPr lang="gl-ES" baseline="-25000" dirty="0"/>
              <a:t>H</a:t>
            </a:r>
            <a:r>
              <a:rPr lang="gl-ES" dirty="0" smtClean="0"/>
              <a:t>: Temperatura máxima</a:t>
            </a:r>
          </a:p>
          <a:p>
            <a:r>
              <a:rPr lang="gl-ES" dirty="0" err="1" smtClean="0"/>
              <a:t>X</a:t>
            </a:r>
            <a:r>
              <a:rPr lang="gl-ES" baseline="-25000" dirty="0" err="1"/>
              <a:t>S</a:t>
            </a:r>
            <a:r>
              <a:rPr lang="gl-ES" dirty="0" smtClean="0"/>
              <a:t>: Profundidade</a:t>
            </a:r>
          </a:p>
          <a:p>
            <a:r>
              <a:rPr lang="gl-ES" dirty="0" smtClean="0"/>
              <a:t>T</a:t>
            </a:r>
            <a:r>
              <a:rPr lang="gl-ES" baseline="-25000" dirty="0"/>
              <a:t>m</a:t>
            </a:r>
            <a:r>
              <a:rPr lang="gl-ES" dirty="0" smtClean="0"/>
              <a:t>: Temperatura media da terra, </a:t>
            </a:r>
            <a:r>
              <a:rPr lang="gl-ES" dirty="0" smtClean="0"/>
              <a:t>pódese </a:t>
            </a:r>
            <a:r>
              <a:rPr lang="gl-ES" dirty="0" smtClean="0"/>
              <a:t>asumir como a temperatura seca media anual do lugar.</a:t>
            </a:r>
          </a:p>
          <a:p>
            <a:r>
              <a:rPr lang="gl-ES" dirty="0" smtClean="0"/>
              <a:t>A</a:t>
            </a:r>
            <a:r>
              <a:rPr lang="gl-ES" baseline="-25000" dirty="0"/>
              <a:t>S</a:t>
            </a:r>
            <a:r>
              <a:rPr lang="gl-ES" dirty="0" smtClean="0"/>
              <a:t>: Amplitude anual da temperatura media diaria</a:t>
            </a:r>
          </a:p>
          <a:p>
            <a:r>
              <a:rPr lang="el-GR" dirty="0"/>
              <a:t>α</a:t>
            </a:r>
            <a:r>
              <a:rPr lang="gl-ES" dirty="0" smtClean="0"/>
              <a:t>: </a:t>
            </a:r>
            <a:r>
              <a:rPr lang="gl-ES" dirty="0" err="1" smtClean="0"/>
              <a:t>Difusividade</a:t>
            </a:r>
            <a:r>
              <a:rPr lang="gl-ES" dirty="0" smtClean="0"/>
              <a:t> </a:t>
            </a:r>
            <a:r>
              <a:rPr lang="gl-ES" dirty="0" smtClean="0"/>
              <a:t>térmica </a:t>
            </a:r>
            <a:r>
              <a:rPr lang="gl-ES" dirty="0" smtClean="0"/>
              <a:t>do chan</a:t>
            </a:r>
          </a:p>
        </p:txBody>
      </p:sp>
    </p:spTree>
    <p:extLst>
      <p:ext uri="{BB962C8B-B14F-4D97-AF65-F5344CB8AC3E}">
        <p14:creationId xmlns:p14="http://schemas.microsoft.com/office/powerpoint/2010/main" xmlns="" val="252534215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9"/>
            <a:ext cx="79208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Temperatura </a:t>
            </a:r>
            <a:r>
              <a:rPr lang="gl-ES" sz="2200" b="1" dirty="0" smtClean="0"/>
              <a:t>Máxima </a:t>
            </a:r>
            <a:r>
              <a:rPr lang="gl-ES" sz="2200" b="1" dirty="0" smtClean="0"/>
              <a:t>e </a:t>
            </a:r>
            <a:r>
              <a:rPr lang="gl-ES" sz="2200" b="1" dirty="0" smtClean="0"/>
              <a:t>Mínima </a:t>
            </a:r>
            <a:r>
              <a:rPr lang="gl-ES" sz="2200" b="1" dirty="0" smtClean="0"/>
              <a:t>do terreo.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2060848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dirty="0" smtClean="0"/>
              <a:t>Por </a:t>
            </a:r>
            <a:r>
              <a:rPr lang="gl-ES" dirty="0" smtClean="0"/>
              <a:t>exemplo, </a:t>
            </a:r>
            <a:r>
              <a:rPr lang="gl-ES" dirty="0" smtClean="0"/>
              <a:t>para o </a:t>
            </a:r>
            <a:r>
              <a:rPr lang="gl-ES" dirty="0" smtClean="0"/>
              <a:t>cálculo </a:t>
            </a:r>
            <a:r>
              <a:rPr lang="gl-ES" dirty="0" smtClean="0"/>
              <a:t>dun </a:t>
            </a:r>
            <a:r>
              <a:rPr lang="gl-ES" dirty="0" err="1" smtClean="0"/>
              <a:t>intercambiador</a:t>
            </a:r>
            <a:r>
              <a:rPr lang="gl-ES" dirty="0" smtClean="0"/>
              <a:t> horizontal en Valencia a unha profundidade de 1,5 m.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4"/>
          <a:stretch>
            <a:fillRect/>
          </a:stretch>
        </p:blipFill>
        <p:spPr bwMode="auto">
          <a:xfrm>
            <a:off x="251520" y="3284984"/>
            <a:ext cx="4973482" cy="210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652120" y="2780928"/>
            <a:ext cx="3168352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gl-ES" dirty="0" smtClean="0"/>
              <a:t>O</a:t>
            </a:r>
            <a:r>
              <a:rPr lang="gl-ES" dirty="0" smtClean="0"/>
              <a:t>nde </a:t>
            </a:r>
            <a:r>
              <a:rPr lang="gl-ES" dirty="0" smtClean="0"/>
              <a:t>: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T</a:t>
            </a:r>
            <a:r>
              <a:rPr lang="gl-ES" baseline="-25000" dirty="0" smtClean="0"/>
              <a:t>m</a:t>
            </a:r>
            <a:r>
              <a:rPr lang="gl-ES" dirty="0" smtClean="0"/>
              <a:t>: e a temperatura media </a:t>
            </a:r>
            <a:r>
              <a:rPr lang="gl-ES" dirty="0" smtClean="0"/>
              <a:t>anual (</a:t>
            </a:r>
            <a:r>
              <a:rPr lang="gl-ES" dirty="0" smtClean="0"/>
              <a:t>datos INM)</a:t>
            </a:r>
          </a:p>
          <a:p>
            <a:pPr algn="just"/>
            <a:r>
              <a:rPr lang="gl-ES" dirty="0" smtClean="0"/>
              <a:t>A</a:t>
            </a:r>
            <a:r>
              <a:rPr lang="gl-ES" baseline="-25000" dirty="0"/>
              <a:t>S</a:t>
            </a:r>
            <a:r>
              <a:rPr lang="gl-ES" dirty="0" smtClean="0"/>
              <a:t>: e o valor medio entre a máxima temperatura no mes de agosto 29,1° e a mínima do mes de xaneiro 7° obtendo</a:t>
            </a:r>
          </a:p>
          <a:p>
            <a:pPr algn="just"/>
            <a:r>
              <a:rPr lang="gl-ES" dirty="0" smtClean="0"/>
              <a:t>A</a:t>
            </a:r>
            <a:r>
              <a:rPr lang="gl-ES" baseline="-25000" dirty="0" smtClean="0"/>
              <a:t>s </a:t>
            </a:r>
            <a:r>
              <a:rPr lang="gl-ES" dirty="0" smtClean="0"/>
              <a:t>= </a:t>
            </a:r>
            <a:r>
              <a:rPr lang="gl-ES" dirty="0" smtClean="0"/>
              <a:t>(29,1-7)/2=11,05°C</a:t>
            </a:r>
          </a:p>
          <a:p>
            <a:pPr algn="just"/>
            <a:r>
              <a:rPr lang="el-GR" dirty="0" smtClean="0"/>
              <a:t>α</a:t>
            </a:r>
            <a:r>
              <a:rPr lang="gl-ES" dirty="0" smtClean="0"/>
              <a:t> </a:t>
            </a:r>
            <a:r>
              <a:rPr lang="gl-ES" dirty="0" smtClean="0"/>
              <a:t>= 0,0025cm</a:t>
            </a:r>
            <a:r>
              <a:rPr lang="gl-ES" baseline="30000" dirty="0" smtClean="0"/>
              <a:t>2</a:t>
            </a:r>
            <a:r>
              <a:rPr lang="gl-ES" dirty="0" smtClean="0"/>
              <a:t>/s </a:t>
            </a:r>
            <a:r>
              <a:rPr lang="gl-ES" dirty="0" smtClean="0"/>
              <a:t>chan </a:t>
            </a:r>
            <a:r>
              <a:rPr lang="gl-ES" dirty="0" err="1" smtClean="0"/>
              <a:t>arcilloso</a:t>
            </a:r>
            <a:endParaRPr lang="gl-ES" dirty="0" smtClean="0"/>
          </a:p>
        </p:txBody>
      </p:sp>
    </p:spTree>
    <p:extLst>
      <p:ext uri="{BB962C8B-B14F-4D97-AF65-F5344CB8AC3E}">
        <p14:creationId xmlns:p14="http://schemas.microsoft.com/office/powerpoint/2010/main" xmlns="" val="261890954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9"/>
            <a:ext cx="792088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Temperatura </a:t>
            </a:r>
            <a:r>
              <a:rPr lang="gl-ES" sz="2200" b="1" dirty="0" smtClean="0"/>
              <a:t>Máxima </a:t>
            </a:r>
            <a:r>
              <a:rPr lang="gl-ES" sz="2200" b="1" dirty="0" smtClean="0"/>
              <a:t>e </a:t>
            </a:r>
            <a:r>
              <a:rPr lang="gl-ES" sz="2200" b="1" dirty="0" smtClean="0"/>
              <a:t>Mínima </a:t>
            </a:r>
            <a:r>
              <a:rPr lang="gl-ES" sz="2200" b="1" dirty="0" smtClean="0"/>
              <a:t>de entrada do </a:t>
            </a:r>
            <a:r>
              <a:rPr lang="gl-ES" sz="2200" b="1" dirty="0" smtClean="0"/>
              <a:t>fluído </a:t>
            </a:r>
            <a:r>
              <a:rPr lang="gl-ES" sz="2200" b="1" dirty="0" smtClean="0"/>
              <a:t>na bomba.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83568" y="2780929"/>
            <a:ext cx="7992888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gl-ES" dirty="0" smtClean="0"/>
              <a:t>Dous conceptos clave:</a:t>
            </a:r>
          </a:p>
          <a:p>
            <a:pPr algn="just"/>
            <a:endParaRPr lang="gl-ES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gl-ES" dirty="0" smtClean="0"/>
              <a:t>Canto mais baixa </a:t>
            </a:r>
            <a:r>
              <a:rPr lang="gl-ES" dirty="0" smtClean="0"/>
              <a:t>sexa </a:t>
            </a:r>
            <a:r>
              <a:rPr lang="gl-ES" dirty="0" smtClean="0"/>
              <a:t>a temperatura no inverno e mais alta no </a:t>
            </a:r>
            <a:r>
              <a:rPr lang="gl-ES" dirty="0" smtClean="0"/>
              <a:t>verán, </a:t>
            </a:r>
            <a:r>
              <a:rPr lang="gl-ES" dirty="0" smtClean="0"/>
              <a:t>meirande será o diferencial de temperatura co chan e menor </a:t>
            </a:r>
            <a:r>
              <a:rPr lang="gl-ES" dirty="0" smtClean="0"/>
              <a:t>terá </a:t>
            </a:r>
            <a:r>
              <a:rPr lang="gl-ES" dirty="0" smtClean="0"/>
              <a:t>que ser o </a:t>
            </a:r>
            <a:r>
              <a:rPr lang="gl-ES" dirty="0" err="1" smtClean="0"/>
              <a:t>intercambiador</a:t>
            </a:r>
            <a:r>
              <a:rPr lang="gl-ES" dirty="0" smtClean="0"/>
              <a:t> enterrado para un mesmo intercambio, polo que a inversión será </a:t>
            </a:r>
            <a:r>
              <a:rPr lang="gl-ES" dirty="0" smtClean="0"/>
              <a:t>menor.</a:t>
            </a:r>
            <a:endParaRPr lang="gl-ES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gl-ES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gl-ES" dirty="0" smtClean="0"/>
              <a:t>Canto mais alta sexa a temperatura no inverno e mais baixa no </a:t>
            </a:r>
            <a:r>
              <a:rPr lang="gl-ES" dirty="0" smtClean="0"/>
              <a:t>verán, </a:t>
            </a:r>
            <a:r>
              <a:rPr lang="gl-ES" dirty="0" smtClean="0"/>
              <a:t>maior será o COP do sistema polo que o aforro enerxético será maior.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gl-ES" dirty="0"/>
          </a:p>
          <a:p>
            <a:pPr algn="just"/>
            <a:r>
              <a:rPr lang="gl-ES" dirty="0" smtClean="0"/>
              <a:t>Con estas premisas e as curvas de temperatura na bomba </a:t>
            </a:r>
            <a:r>
              <a:rPr lang="gl-ES" dirty="0" smtClean="0"/>
              <a:t>fixaremos:</a:t>
            </a:r>
          </a:p>
          <a:p>
            <a:pPr algn="just"/>
            <a:r>
              <a:rPr lang="gl-ES" dirty="0" smtClean="0"/>
              <a:t> </a:t>
            </a:r>
            <a:r>
              <a:rPr lang="gl-ES" dirty="0" smtClean="0"/>
              <a:t>as T </a:t>
            </a:r>
            <a:r>
              <a:rPr lang="gl-ES" baseline="-25000" dirty="0" err="1"/>
              <a:t>max</a:t>
            </a:r>
            <a:r>
              <a:rPr lang="gl-ES" dirty="0" smtClean="0"/>
              <a:t> e T </a:t>
            </a:r>
            <a:r>
              <a:rPr lang="gl-ES" baseline="-25000" dirty="0" smtClean="0"/>
              <a:t>min</a:t>
            </a:r>
            <a:r>
              <a:rPr lang="gl-E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0380224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9"/>
            <a:ext cx="792088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Temperatura </a:t>
            </a:r>
            <a:r>
              <a:rPr lang="gl-ES" sz="2200" b="1" dirty="0" smtClean="0"/>
              <a:t>Máxima </a:t>
            </a:r>
            <a:r>
              <a:rPr lang="gl-ES" sz="2200" b="1" dirty="0" smtClean="0"/>
              <a:t>e </a:t>
            </a:r>
            <a:r>
              <a:rPr lang="gl-ES" sz="2200" b="1" dirty="0" smtClean="0"/>
              <a:t>Mínima </a:t>
            </a:r>
            <a:r>
              <a:rPr lang="gl-ES" sz="2200" b="1" dirty="0" smtClean="0"/>
              <a:t>de entrada do </a:t>
            </a:r>
            <a:r>
              <a:rPr lang="gl-ES" sz="2200" b="1" dirty="0" smtClean="0"/>
              <a:t>fluído </a:t>
            </a:r>
            <a:r>
              <a:rPr lang="gl-ES" sz="2200" b="1" dirty="0" smtClean="0"/>
              <a:t>na bomba.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99592" y="2420888"/>
            <a:ext cx="7776864" cy="3787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endParaRPr lang="gl-ES" dirty="0" smtClean="0"/>
          </a:p>
          <a:p>
            <a:pPr>
              <a:lnSpc>
                <a:spcPts val="1600"/>
              </a:lnSpc>
            </a:pPr>
            <a:r>
              <a:rPr lang="gl-ES" dirty="0" smtClean="0"/>
              <a:t>Por </a:t>
            </a:r>
            <a:r>
              <a:rPr lang="gl-ES" dirty="0" smtClean="0"/>
              <a:t>exemplo</a:t>
            </a:r>
            <a:r>
              <a:rPr lang="gl-ES" dirty="0" smtClean="0"/>
              <a:t>:</a:t>
            </a:r>
          </a:p>
          <a:p>
            <a:pPr>
              <a:lnSpc>
                <a:spcPts val="1600"/>
              </a:lnSpc>
            </a:pPr>
            <a:endParaRPr lang="gl-ES" dirty="0" smtClean="0"/>
          </a:p>
          <a:p>
            <a:pPr>
              <a:lnSpc>
                <a:spcPts val="1600"/>
              </a:lnSpc>
            </a:pPr>
            <a:r>
              <a:rPr lang="gl-ES" dirty="0" smtClean="0"/>
              <a:t>Cunha bomba</a:t>
            </a:r>
          </a:p>
          <a:p>
            <a:pPr>
              <a:lnSpc>
                <a:spcPts val="1600"/>
              </a:lnSpc>
            </a:pPr>
            <a:endParaRPr lang="gl-ES" dirty="0" smtClean="0"/>
          </a:p>
          <a:p>
            <a:pPr>
              <a:lnSpc>
                <a:spcPts val="1600"/>
              </a:lnSpc>
            </a:pPr>
            <a:r>
              <a:rPr lang="gl-ES" dirty="0" smtClean="0"/>
              <a:t>	</a:t>
            </a:r>
            <a:r>
              <a:rPr lang="gl-ES" dirty="0" err="1" smtClean="0"/>
              <a:t>Pot</a:t>
            </a:r>
            <a:r>
              <a:rPr lang="gl-ES" dirty="0" smtClean="0"/>
              <a:t> </a:t>
            </a:r>
            <a:r>
              <a:rPr lang="gl-ES" dirty="0" smtClean="0"/>
              <a:t>bomba calefacción(</a:t>
            </a:r>
            <a:r>
              <a:rPr lang="gl-ES" dirty="0" err="1"/>
              <a:t>P</a:t>
            </a:r>
            <a:r>
              <a:rPr lang="gl-ES" dirty="0" err="1" smtClean="0"/>
              <a:t>c</a:t>
            </a:r>
            <a:r>
              <a:rPr lang="gl-ES" dirty="0" smtClean="0"/>
              <a:t>) 21,8 kW</a:t>
            </a:r>
          </a:p>
          <a:p>
            <a:pPr>
              <a:lnSpc>
                <a:spcPts val="1600"/>
              </a:lnSpc>
            </a:pPr>
            <a:endParaRPr lang="gl-ES" dirty="0" smtClean="0"/>
          </a:p>
          <a:p>
            <a:pPr>
              <a:lnSpc>
                <a:spcPts val="1600"/>
              </a:lnSpc>
            </a:pPr>
            <a:r>
              <a:rPr lang="gl-ES" dirty="0" smtClean="0"/>
              <a:t>	</a:t>
            </a:r>
            <a:r>
              <a:rPr lang="gl-ES" dirty="0" err="1" smtClean="0"/>
              <a:t>Pot</a:t>
            </a:r>
            <a:r>
              <a:rPr lang="gl-ES" dirty="0" smtClean="0"/>
              <a:t> </a:t>
            </a:r>
            <a:r>
              <a:rPr lang="gl-ES" dirty="0" smtClean="0"/>
              <a:t>consumida en </a:t>
            </a:r>
            <a:r>
              <a:rPr lang="gl-ES" dirty="0" err="1" smtClean="0"/>
              <a:t>calefaccion</a:t>
            </a:r>
            <a:r>
              <a:rPr lang="gl-ES" dirty="0" smtClean="0"/>
              <a:t> (Pa) 4,29 kW</a:t>
            </a:r>
          </a:p>
          <a:p>
            <a:pPr>
              <a:lnSpc>
                <a:spcPts val="1600"/>
              </a:lnSpc>
            </a:pPr>
            <a:endParaRPr lang="gl-ES" dirty="0" smtClean="0"/>
          </a:p>
          <a:p>
            <a:pPr>
              <a:lnSpc>
                <a:spcPts val="1600"/>
              </a:lnSpc>
            </a:pPr>
            <a:r>
              <a:rPr lang="gl-ES" dirty="0" smtClean="0"/>
              <a:t>	</a:t>
            </a:r>
            <a:r>
              <a:rPr lang="gl-ES" dirty="0" err="1" smtClean="0"/>
              <a:t>Pot</a:t>
            </a:r>
            <a:r>
              <a:rPr lang="gl-ES" dirty="0" smtClean="0"/>
              <a:t> </a:t>
            </a:r>
            <a:r>
              <a:rPr lang="gl-ES" dirty="0" smtClean="0"/>
              <a:t>bomba </a:t>
            </a:r>
            <a:r>
              <a:rPr lang="gl-ES" dirty="0" err="1" smtClean="0"/>
              <a:t>refrigeración</a:t>
            </a:r>
            <a:r>
              <a:rPr lang="gl-ES" dirty="0" smtClean="0"/>
              <a:t> (</a:t>
            </a:r>
            <a:r>
              <a:rPr lang="gl-ES" dirty="0" err="1" smtClean="0"/>
              <a:t>Pf</a:t>
            </a:r>
            <a:r>
              <a:rPr lang="gl-ES" dirty="0" smtClean="0"/>
              <a:t>) 17,8 kW</a:t>
            </a:r>
          </a:p>
          <a:p>
            <a:pPr>
              <a:lnSpc>
                <a:spcPts val="1600"/>
              </a:lnSpc>
            </a:pPr>
            <a:endParaRPr lang="gl-ES" dirty="0" smtClean="0"/>
          </a:p>
          <a:p>
            <a:pPr>
              <a:lnSpc>
                <a:spcPts val="1600"/>
              </a:lnSpc>
            </a:pPr>
            <a:r>
              <a:rPr lang="gl-ES" dirty="0" smtClean="0"/>
              <a:t>	</a:t>
            </a:r>
            <a:r>
              <a:rPr lang="gl-ES" dirty="0" err="1" smtClean="0"/>
              <a:t>Pot</a:t>
            </a:r>
            <a:r>
              <a:rPr lang="gl-ES" dirty="0" smtClean="0"/>
              <a:t> </a:t>
            </a:r>
            <a:r>
              <a:rPr lang="gl-ES" dirty="0" smtClean="0"/>
              <a:t>consumida en </a:t>
            </a:r>
            <a:r>
              <a:rPr lang="gl-ES" dirty="0" err="1" smtClean="0"/>
              <a:t>refrigeracion</a:t>
            </a:r>
            <a:r>
              <a:rPr lang="gl-ES" dirty="0" smtClean="0"/>
              <a:t> (Pa) 4,27 kW</a:t>
            </a:r>
          </a:p>
          <a:p>
            <a:pPr>
              <a:lnSpc>
                <a:spcPts val="1600"/>
              </a:lnSpc>
            </a:pPr>
            <a:endParaRPr lang="gl-ES" dirty="0" smtClean="0"/>
          </a:p>
          <a:p>
            <a:pPr>
              <a:lnSpc>
                <a:spcPts val="1600"/>
              </a:lnSpc>
            </a:pPr>
            <a:r>
              <a:rPr lang="gl-ES" dirty="0" smtClean="0"/>
              <a:t>	Caudal </a:t>
            </a:r>
            <a:r>
              <a:rPr lang="gl-ES" dirty="0" smtClean="0"/>
              <a:t>3.300 l/h</a:t>
            </a:r>
          </a:p>
          <a:p>
            <a:pPr>
              <a:lnSpc>
                <a:spcPts val="1600"/>
              </a:lnSpc>
            </a:pPr>
            <a:endParaRPr lang="gl-ES" dirty="0" smtClean="0"/>
          </a:p>
          <a:p>
            <a:pPr>
              <a:lnSpc>
                <a:spcPts val="1600"/>
              </a:lnSpc>
            </a:pPr>
            <a:r>
              <a:rPr lang="gl-ES" dirty="0" smtClean="0"/>
              <a:t>	Rango </a:t>
            </a:r>
            <a:r>
              <a:rPr lang="gl-ES" dirty="0" err="1" smtClean="0"/>
              <a:t>TentradaC</a:t>
            </a:r>
            <a:r>
              <a:rPr lang="gl-ES" dirty="0" smtClean="0"/>
              <a:t> [9-12]°C</a:t>
            </a:r>
          </a:p>
          <a:p>
            <a:pPr>
              <a:lnSpc>
                <a:spcPts val="1600"/>
              </a:lnSpc>
            </a:pPr>
            <a:endParaRPr lang="gl-ES" dirty="0" smtClean="0"/>
          </a:p>
          <a:p>
            <a:pPr>
              <a:lnSpc>
                <a:spcPts val="1600"/>
              </a:lnSpc>
            </a:pPr>
            <a:r>
              <a:rPr lang="gl-ES" dirty="0" smtClean="0"/>
              <a:t>	Rango </a:t>
            </a:r>
            <a:r>
              <a:rPr lang="gl-ES" dirty="0" err="1" smtClean="0"/>
              <a:t>TentradaF</a:t>
            </a:r>
            <a:r>
              <a:rPr lang="gl-ES" dirty="0" smtClean="0"/>
              <a:t> [30-35]°C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xmlns="" val="5562801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9"/>
            <a:ext cx="792088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Temperatura </a:t>
            </a:r>
            <a:r>
              <a:rPr lang="gl-ES" sz="2200" b="1" dirty="0" smtClean="0"/>
              <a:t>Máxima </a:t>
            </a:r>
            <a:r>
              <a:rPr lang="gl-ES" sz="2200" b="1" dirty="0" smtClean="0"/>
              <a:t>e </a:t>
            </a:r>
            <a:r>
              <a:rPr lang="gl-ES" sz="2200" b="1" dirty="0" smtClean="0"/>
              <a:t>Mínima </a:t>
            </a:r>
            <a:r>
              <a:rPr lang="gl-ES" sz="2200" b="1" dirty="0" smtClean="0"/>
              <a:t>de entrada do </a:t>
            </a:r>
            <a:r>
              <a:rPr lang="gl-ES" sz="2200" b="1" dirty="0" smtClean="0"/>
              <a:t>fluído </a:t>
            </a:r>
            <a:r>
              <a:rPr lang="gl-ES" sz="2200" b="1" dirty="0" smtClean="0"/>
              <a:t>na bomba.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55576" y="2564904"/>
            <a:ext cx="74168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gl-ES" dirty="0" smtClean="0"/>
              <a:t>As temperaturas de saída da auga nos módulos de frío e calor pódense determinar pola expresión: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971600" y="3140968"/>
            <a:ext cx="7016824" cy="971550"/>
            <a:chOff x="971600" y="3212976"/>
            <a:chExt cx="7016824" cy="971550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212976"/>
              <a:ext cx="3038475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284984"/>
              <a:ext cx="3200400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6 CuadroTexto"/>
          <p:cNvSpPr txBox="1"/>
          <p:nvPr/>
        </p:nvSpPr>
        <p:spPr>
          <a:xfrm>
            <a:off x="611560" y="4149080"/>
            <a:ext cx="8208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dirty="0" smtClean="0"/>
              <a:t>É </a:t>
            </a:r>
            <a:r>
              <a:rPr lang="gl-ES" dirty="0" smtClean="0"/>
              <a:t>dicir: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611560" y="4437112"/>
            <a:ext cx="7832923" cy="828675"/>
            <a:chOff x="611560" y="4581128"/>
            <a:chExt cx="7832923" cy="828675"/>
          </a:xfrm>
        </p:grpSpPr>
        <p:pic>
          <p:nvPicPr>
            <p:cNvPr id="3174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81128"/>
              <a:ext cx="376237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581128"/>
              <a:ext cx="380047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9 CuadroTexto"/>
          <p:cNvSpPr txBox="1"/>
          <p:nvPr/>
        </p:nvSpPr>
        <p:spPr>
          <a:xfrm>
            <a:off x="611560" y="5394702"/>
            <a:ext cx="8208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dirty="0" smtClean="0"/>
              <a:t>Logo as temperaturas máximas de e </a:t>
            </a:r>
            <a:r>
              <a:rPr lang="gl-ES" dirty="0" smtClean="0"/>
              <a:t>mínimas </a:t>
            </a:r>
            <a:r>
              <a:rPr lang="gl-ES" dirty="0" smtClean="0"/>
              <a:t>de entrada son::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924128"/>
            <a:ext cx="2600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877272"/>
            <a:ext cx="2571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"/>
          <p:cNvCxnSpPr/>
          <p:nvPr/>
        </p:nvCxnSpPr>
        <p:spPr>
          <a:xfrm>
            <a:off x="611560" y="4077072"/>
            <a:ext cx="784887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611560" y="5373216"/>
            <a:ext cx="784887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246654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9"/>
            <a:ext cx="79208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Resistencia térmica das tubarias do </a:t>
            </a:r>
            <a:r>
              <a:rPr lang="gl-ES" sz="2200" b="1" dirty="0" err="1" smtClean="0"/>
              <a:t>intercambiador</a:t>
            </a:r>
            <a:r>
              <a:rPr lang="gl-ES" sz="2200" b="1" dirty="0" smtClean="0"/>
              <a:t> 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71600" y="3420289"/>
            <a:ext cx="7704856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1600" dirty="0" smtClean="0"/>
              <a:t>D</a:t>
            </a:r>
            <a:r>
              <a:rPr lang="gl-ES" sz="1600" baseline="-25000" dirty="0" smtClean="0"/>
              <a:t>0</a:t>
            </a:r>
            <a:r>
              <a:rPr lang="gl-ES" sz="1600" dirty="0" smtClean="0"/>
              <a:t>: Diámetro exterior do tubo en metros</a:t>
            </a:r>
          </a:p>
          <a:p>
            <a:r>
              <a:rPr lang="gl-ES" sz="1600" dirty="0" smtClean="0"/>
              <a:t>D</a:t>
            </a:r>
            <a:r>
              <a:rPr lang="gl-ES" sz="1600" baseline="-25000" dirty="0"/>
              <a:t>I</a:t>
            </a:r>
            <a:r>
              <a:rPr lang="gl-ES" sz="1600" dirty="0" smtClean="0"/>
              <a:t>: Diámetro interior do tubo en metros</a:t>
            </a:r>
          </a:p>
          <a:p>
            <a:r>
              <a:rPr lang="gl-ES" sz="1600" dirty="0" err="1" smtClean="0"/>
              <a:t>Kp</a:t>
            </a:r>
            <a:r>
              <a:rPr lang="gl-ES" sz="1600" dirty="0" smtClean="0"/>
              <a:t>: </a:t>
            </a:r>
            <a:r>
              <a:rPr lang="gl-ES" sz="1600" dirty="0" err="1" smtClean="0"/>
              <a:t>Conductividade</a:t>
            </a:r>
            <a:r>
              <a:rPr lang="gl-ES" sz="1600" dirty="0" smtClean="0"/>
              <a:t> </a:t>
            </a:r>
            <a:r>
              <a:rPr lang="gl-ES" sz="1600" dirty="0" smtClean="0"/>
              <a:t>térmica do materia que forma o tubo en W/m k</a:t>
            </a:r>
          </a:p>
          <a:p>
            <a:endParaRPr lang="gl-ES" sz="1600" dirty="0"/>
          </a:p>
          <a:p>
            <a:endParaRPr lang="gl-ES" sz="1600" dirty="0" smtClean="0"/>
          </a:p>
          <a:p>
            <a:r>
              <a:rPr lang="gl-ES" b="1" dirty="0"/>
              <a:t>Resistencia do terreo:</a:t>
            </a:r>
          </a:p>
          <a:p>
            <a:endParaRPr lang="gl-ES" sz="1600" dirty="0"/>
          </a:p>
          <a:p>
            <a:r>
              <a:rPr lang="gl-ES" sz="1600" dirty="0" smtClean="0"/>
              <a:t>A resistencia do terreo </a:t>
            </a:r>
            <a:r>
              <a:rPr lang="gl-ES" sz="1600" dirty="0" smtClean="0"/>
              <a:t>é </a:t>
            </a:r>
            <a:r>
              <a:rPr lang="gl-ES" sz="1600" dirty="0" smtClean="0"/>
              <a:t>a </a:t>
            </a:r>
            <a:r>
              <a:rPr lang="gl-ES" sz="1600" dirty="0" smtClean="0"/>
              <a:t>inversa da condutividade térmica do terreo.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638" y="2206377"/>
            <a:ext cx="19907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1239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5008"/>
            <a:ext cx="4286250" cy="417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¿QUE É A </a:t>
            </a:r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XEOTERMIA</a:t>
            </a:r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99592" y="5589240"/>
            <a:ext cx="35481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gl-ES" dirty="0" smtClean="0"/>
              <a:t>Variación </a:t>
            </a:r>
            <a:r>
              <a:rPr lang="gl-ES" dirty="0" smtClean="0"/>
              <a:t>da temperatura do terreo </a:t>
            </a:r>
            <a:r>
              <a:rPr lang="gl-ES" dirty="0" smtClean="0"/>
              <a:t>ó longo </a:t>
            </a:r>
            <a:r>
              <a:rPr lang="gl-ES" dirty="0" smtClean="0"/>
              <a:t>do ano.</a:t>
            </a:r>
            <a:endParaRPr lang="gl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8504" y="1333468"/>
            <a:ext cx="2592288" cy="467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233350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9"/>
            <a:ext cx="79208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Cálculo </a:t>
            </a:r>
            <a:r>
              <a:rPr lang="gl-ES" sz="2200" b="1" dirty="0" smtClean="0"/>
              <a:t>da lonxitude do </a:t>
            </a:r>
            <a:r>
              <a:rPr lang="gl-ES" sz="2200" b="1" dirty="0" err="1" smtClean="0"/>
              <a:t>intercambiador</a:t>
            </a:r>
            <a:r>
              <a:rPr lang="gl-ES" sz="2200" b="1" dirty="0" smtClean="0"/>
              <a:t> enterrado.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324822" cy="103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89" y="3284984"/>
            <a:ext cx="5520084" cy="103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115616" y="4365104"/>
            <a:ext cx="7569224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1600" dirty="0"/>
              <a:t>T</a:t>
            </a:r>
            <a:r>
              <a:rPr lang="gl-ES" sz="1600" baseline="-25000" dirty="0"/>
              <a:t>L</a:t>
            </a:r>
            <a:r>
              <a:rPr lang="gl-ES" sz="1600" dirty="0"/>
              <a:t>: Temperatura </a:t>
            </a:r>
            <a:r>
              <a:rPr lang="gl-ES" sz="1600" dirty="0" smtClean="0"/>
              <a:t>mínima do terreo</a:t>
            </a:r>
            <a:endParaRPr lang="gl-ES" sz="1600" dirty="0"/>
          </a:p>
          <a:p>
            <a:r>
              <a:rPr lang="gl-ES" sz="1600" dirty="0"/>
              <a:t>T</a:t>
            </a:r>
            <a:r>
              <a:rPr lang="gl-ES" sz="1600" baseline="-25000" dirty="0"/>
              <a:t>H</a:t>
            </a:r>
            <a:r>
              <a:rPr lang="gl-ES" sz="1600" dirty="0"/>
              <a:t>: Temperatura </a:t>
            </a:r>
            <a:r>
              <a:rPr lang="gl-ES" sz="1600" dirty="0" smtClean="0"/>
              <a:t>máxima do terreo</a:t>
            </a:r>
          </a:p>
          <a:p>
            <a:r>
              <a:rPr lang="gl-ES" sz="1600" dirty="0" err="1" smtClean="0"/>
              <a:t>T</a:t>
            </a:r>
            <a:r>
              <a:rPr lang="gl-ES" sz="1600" baseline="-25000" dirty="0" err="1" smtClean="0"/>
              <a:t>MIN</a:t>
            </a:r>
            <a:r>
              <a:rPr lang="gl-ES" sz="1600" dirty="0" smtClean="0"/>
              <a:t>: </a:t>
            </a:r>
            <a:r>
              <a:rPr lang="gl-ES" sz="1600" dirty="0"/>
              <a:t>Temperatura </a:t>
            </a:r>
            <a:r>
              <a:rPr lang="gl-ES" sz="1600" dirty="0" smtClean="0"/>
              <a:t>mínima entrada do fluído na bomba</a:t>
            </a:r>
            <a:endParaRPr lang="gl-ES" sz="1600" dirty="0"/>
          </a:p>
          <a:p>
            <a:r>
              <a:rPr lang="gl-ES" sz="1600" dirty="0" err="1" smtClean="0"/>
              <a:t>T</a:t>
            </a:r>
            <a:r>
              <a:rPr lang="gl-ES" sz="1600" baseline="-25000" dirty="0" err="1" smtClean="0"/>
              <a:t>MAX</a:t>
            </a:r>
            <a:r>
              <a:rPr lang="gl-ES" sz="1600" dirty="0" smtClean="0"/>
              <a:t>: </a:t>
            </a:r>
            <a:r>
              <a:rPr lang="gl-ES" sz="1600" dirty="0"/>
              <a:t>Temperatura </a:t>
            </a:r>
            <a:r>
              <a:rPr lang="gl-ES" sz="1600" dirty="0" smtClean="0"/>
              <a:t>máxima entrada do fluído na bomba</a:t>
            </a:r>
          </a:p>
          <a:p>
            <a:r>
              <a:rPr lang="gl-ES" sz="1600" dirty="0" err="1" smtClean="0"/>
              <a:t>Rs</a:t>
            </a:r>
            <a:r>
              <a:rPr lang="gl-ES" sz="1600" dirty="0" smtClean="0"/>
              <a:t>: Resistencia térmica do terreo</a:t>
            </a:r>
          </a:p>
          <a:p>
            <a:r>
              <a:rPr lang="gl-ES" sz="1600" dirty="0" err="1" smtClean="0"/>
              <a:t>Rp</a:t>
            </a:r>
            <a:r>
              <a:rPr lang="gl-ES" sz="1600" dirty="0" smtClean="0"/>
              <a:t>: Resistencia térmica das tubarias</a:t>
            </a:r>
          </a:p>
          <a:p>
            <a:r>
              <a:rPr lang="gl-ES" sz="1600" dirty="0" smtClean="0"/>
              <a:t>F: Factor de utilización</a:t>
            </a:r>
            <a:endParaRPr lang="gl-ES" sz="1600" dirty="0"/>
          </a:p>
        </p:txBody>
      </p:sp>
    </p:spTree>
    <p:extLst>
      <p:ext uri="{BB962C8B-B14F-4D97-AF65-F5344CB8AC3E}">
        <p14:creationId xmlns:p14="http://schemas.microsoft.com/office/powerpoint/2010/main" xmlns="" val="104594037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95536" y="1619869"/>
            <a:ext cx="842493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E</a:t>
            </a:r>
            <a:r>
              <a:rPr lang="gl-ES" sz="2200" b="1" dirty="0" smtClean="0"/>
              <a:t>squema básico dunha bomba de calor terra - auga.</a:t>
            </a:r>
            <a:endParaRPr lang="gl-ES" sz="2200" b="1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6372200" y="2362608"/>
            <a:ext cx="2376264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gl-ES" dirty="0" smtClean="0"/>
              <a:t>1-Chave enchido e </a:t>
            </a:r>
            <a:r>
              <a:rPr lang="gl-ES" dirty="0" smtClean="0"/>
              <a:t>baleirado</a:t>
            </a:r>
            <a:endParaRPr lang="gl-ES" dirty="0" smtClean="0"/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2-Deposito de compensación para </a:t>
            </a:r>
            <a:r>
              <a:rPr lang="gl-ES" dirty="0" smtClean="0"/>
              <a:t>solución </a:t>
            </a:r>
            <a:r>
              <a:rPr lang="gl-ES" dirty="0" smtClean="0"/>
              <a:t>salina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3-Valvula seguridade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4-Deposito mesturador e </a:t>
            </a:r>
            <a:r>
              <a:rPr lang="gl-ES" dirty="0" smtClean="0"/>
              <a:t>colector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5-Filtro</a:t>
            </a:r>
            <a:endParaRPr lang="gl-E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8"/>
          <a:stretch>
            <a:fillRect/>
          </a:stretch>
        </p:blipFill>
        <p:spPr bwMode="auto">
          <a:xfrm>
            <a:off x="467544" y="2348880"/>
            <a:ext cx="5545807" cy="39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432804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9"/>
            <a:ext cx="79208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sz="2200" b="1" dirty="0" smtClean="0"/>
              <a:t>Esquema dunha bomba para calefacción.</a:t>
            </a:r>
            <a:endParaRPr lang="gl-ES" sz="2200" b="1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68" y="1989200"/>
            <a:ext cx="7650856" cy="460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52822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1520" y="1619869"/>
            <a:ext cx="864096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gl-ES" sz="2200" b="1" dirty="0" smtClean="0"/>
              <a:t>E</a:t>
            </a:r>
            <a:r>
              <a:rPr lang="gl-ES" sz="2200" b="1" dirty="0" smtClean="0"/>
              <a:t>squema dunha bomba para calefacción con deposito intermedio.</a:t>
            </a:r>
            <a:endParaRPr lang="gl-ES" sz="2200" b="1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7272809" cy="428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07161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1520" y="1619869"/>
            <a:ext cx="864096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gl-ES" sz="2200" b="1" dirty="0" smtClean="0"/>
              <a:t>E</a:t>
            </a:r>
            <a:r>
              <a:rPr lang="gl-ES" sz="2200" b="1" dirty="0" smtClean="0"/>
              <a:t>squema dunha bomba para calefacción con deposito intermedio e deposito AQS.</a:t>
            </a:r>
            <a:endParaRPr lang="gl-ES" sz="2200" b="1" dirty="0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348880"/>
            <a:ext cx="6854263" cy="430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67042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¿QUE É A XEOTERMIA?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556793"/>
            <a:ext cx="79208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dirty="0" smtClean="0"/>
              <a:t>Clasificación da terra en función da temperatura.</a:t>
            </a:r>
          </a:p>
          <a:p>
            <a:r>
              <a:rPr lang="gl-ES" dirty="0" smtClean="0"/>
              <a:t>E.G. Alta temperatura </a:t>
            </a:r>
            <a:r>
              <a:rPr lang="gl-ES" dirty="0" smtClean="0"/>
              <a:t>	&lt;</a:t>
            </a:r>
            <a:r>
              <a:rPr lang="gl-ES" dirty="0" smtClean="0"/>
              <a:t>150°C</a:t>
            </a:r>
          </a:p>
          <a:p>
            <a:r>
              <a:rPr lang="gl-ES" dirty="0" smtClean="0"/>
              <a:t>E.G. Media temperatura  </a:t>
            </a:r>
            <a:r>
              <a:rPr lang="gl-ES" dirty="0" smtClean="0"/>
              <a:t>	150°C </a:t>
            </a:r>
            <a:r>
              <a:rPr lang="gl-ES" dirty="0" smtClean="0"/>
              <a:t>≤ T ≤ 90°C</a:t>
            </a:r>
          </a:p>
          <a:p>
            <a:r>
              <a:rPr lang="gl-ES" dirty="0" smtClean="0"/>
              <a:t>E.G. </a:t>
            </a:r>
            <a:r>
              <a:rPr lang="gl-ES" dirty="0" smtClean="0"/>
              <a:t>Baixa </a:t>
            </a:r>
            <a:r>
              <a:rPr lang="gl-ES" dirty="0" smtClean="0"/>
              <a:t>temperatura  </a:t>
            </a:r>
            <a:r>
              <a:rPr lang="gl-ES" dirty="0" smtClean="0"/>
              <a:t>	 90°C </a:t>
            </a:r>
            <a:r>
              <a:rPr lang="gl-ES" dirty="0" smtClean="0"/>
              <a:t>≤  T ≤ 25°C</a:t>
            </a:r>
            <a:endParaRPr lang="gl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43700"/>
            <a:ext cx="5544616" cy="358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06043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¿QUE É A XEOTERMIA?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8"/>
            <a:ext cx="7920880" cy="43088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gl-ES" sz="2200" b="1" dirty="0" smtClean="0"/>
              <a:t>A XEOTERMIA COMO </a:t>
            </a:r>
            <a:r>
              <a:rPr lang="gl-ES" sz="2200" b="1" dirty="0" smtClean="0"/>
              <a:t>ENERXÍA </a:t>
            </a:r>
            <a:r>
              <a:rPr lang="gl-ES" sz="2200" b="1" dirty="0" smtClean="0"/>
              <a:t>RENOVABLE</a:t>
            </a:r>
          </a:p>
          <a:p>
            <a:pPr algn="just"/>
            <a:endParaRPr lang="gl-ES" dirty="0"/>
          </a:p>
          <a:p>
            <a:pPr algn="just"/>
            <a:r>
              <a:rPr lang="gl-ES" b="1" dirty="0" smtClean="0"/>
              <a:t>30.6.2007 C 146/11 Diario Oficial da Unión Europea</a:t>
            </a:r>
          </a:p>
          <a:p>
            <a:pPr algn="just"/>
            <a:endParaRPr lang="gl-ES" b="1" dirty="0" smtClean="0"/>
          </a:p>
          <a:p>
            <a:pPr algn="just"/>
            <a:r>
              <a:rPr lang="gl-ES" dirty="0" smtClean="0"/>
              <a:t>Aprobado no 68 Pleno celebrado os días 13 e 14 de febreiro de 2007 (sesión del 13 de febreiro)</a:t>
            </a:r>
          </a:p>
          <a:p>
            <a:pPr algn="just"/>
            <a:endParaRPr lang="gl-ES" dirty="0" smtClean="0"/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Ditame do Comité das Rexións  « Política da vivenda e política rexional »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“… </a:t>
            </a:r>
            <a:r>
              <a:rPr lang="es-ES" dirty="0"/>
              <a:t>a la hora de crear infraestructuras de vivienda, los planificadores </a:t>
            </a:r>
            <a:r>
              <a:rPr lang="es-ES" dirty="0" smtClean="0"/>
              <a:t>deben considerar </a:t>
            </a:r>
            <a:r>
              <a:rPr lang="es-ES" dirty="0"/>
              <a:t>desde un principio opciones sostenibles desde el punto de </a:t>
            </a:r>
            <a:r>
              <a:rPr lang="es-ES" dirty="0" smtClean="0"/>
              <a:t>vista medioambiental</a:t>
            </a:r>
            <a:r>
              <a:rPr lang="es-ES" dirty="0"/>
              <a:t>. </a:t>
            </a:r>
            <a:r>
              <a:rPr lang="es-ES" u="sng" dirty="0"/>
              <a:t>Por ejemplo, la instalación de sistemas de </a:t>
            </a:r>
            <a:r>
              <a:rPr lang="es-ES" u="sng" dirty="0" smtClean="0"/>
              <a:t>calefacción geotérmica </a:t>
            </a:r>
            <a:r>
              <a:rPr lang="es-ES" u="sng" dirty="0"/>
              <a:t>para el agua no sólo resulta eficiente desde el punto de </a:t>
            </a:r>
            <a:r>
              <a:rPr lang="es-ES" u="sng" dirty="0" smtClean="0"/>
              <a:t>vista energético</a:t>
            </a:r>
            <a:r>
              <a:rPr lang="es-ES" u="sng" dirty="0"/>
              <a:t>, sino que reducirá los costes de la calefacción </a:t>
            </a:r>
            <a:r>
              <a:rPr lang="es-ES" u="sng" dirty="0" smtClean="0"/>
              <a:t>…</a:t>
            </a:r>
            <a:r>
              <a:rPr lang="es-ES" dirty="0" smtClean="0"/>
              <a:t>”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xmlns="" val="303605648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BOMBA DE CALOR </a:t>
            </a:r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XEOTÉRMICA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1560" y="1619869"/>
            <a:ext cx="7920880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gl-ES" sz="2200" b="1" dirty="0" smtClean="0"/>
              <a:t>¿Que é unha bomba de calor?</a:t>
            </a:r>
          </a:p>
          <a:p>
            <a:pPr algn="just"/>
            <a:endParaRPr lang="gl-ES" dirty="0"/>
          </a:p>
          <a:p>
            <a:pPr algn="just"/>
            <a:r>
              <a:rPr lang="gl-ES" dirty="0" smtClean="0"/>
              <a:t>Unha BOMBA DE CALOR </a:t>
            </a:r>
            <a:r>
              <a:rPr lang="gl-ES" dirty="0" smtClean="0"/>
              <a:t>é </a:t>
            </a:r>
            <a:r>
              <a:rPr lang="gl-ES" dirty="0" smtClean="0"/>
              <a:t>un aparello que permite transferir calor de un foco frío a un foco quente. Para lograr esta acción </a:t>
            </a:r>
            <a:r>
              <a:rPr lang="gl-ES" dirty="0" smtClean="0"/>
              <a:t>é </a:t>
            </a:r>
            <a:r>
              <a:rPr lang="gl-ES" dirty="0" smtClean="0"/>
              <a:t>necesario aportar </a:t>
            </a:r>
            <a:r>
              <a:rPr lang="gl-ES" dirty="0" smtClean="0"/>
              <a:t>traballo, </a:t>
            </a:r>
            <a:r>
              <a:rPr lang="gl-ES" dirty="0" smtClean="0"/>
              <a:t>dado que o calor diríxese de maneira </a:t>
            </a:r>
            <a:r>
              <a:rPr lang="gl-ES" dirty="0" smtClean="0"/>
              <a:t>espontánea </a:t>
            </a:r>
            <a:r>
              <a:rPr lang="gl-ES" dirty="0" smtClean="0"/>
              <a:t>dun foco quente a outro frío, e non </a:t>
            </a:r>
            <a:r>
              <a:rPr lang="gl-ES" dirty="0" smtClean="0"/>
              <a:t>ó </a:t>
            </a:r>
            <a:r>
              <a:rPr lang="gl-ES" dirty="0" smtClean="0"/>
              <a:t>revés, ata que se igualan as temperaturas.</a:t>
            </a:r>
          </a:p>
          <a:p>
            <a:pPr algn="just"/>
            <a:endParaRPr lang="gl-ES" dirty="0"/>
          </a:p>
          <a:p>
            <a:pPr algn="just"/>
            <a:r>
              <a:rPr lang="gl-ES" dirty="0" smtClean="0"/>
              <a:t>Para o funcionamento das bombas de calor utilízanse diversos fenómenos físicos, sendo o mais común a compresión dun gas e o cambio de estado entre as súas fases </a:t>
            </a:r>
            <a:r>
              <a:rPr lang="gl-ES" dirty="0" smtClean="0"/>
              <a:t>(gas </a:t>
            </a:r>
            <a:r>
              <a:rPr lang="gl-ES" dirty="0" smtClean="0"/>
              <a:t>e </a:t>
            </a:r>
            <a:r>
              <a:rPr lang="gl-ES" dirty="0" smtClean="0"/>
              <a:t>liquido).</a:t>
            </a:r>
            <a:endParaRPr lang="gl-ES" dirty="0" smtClean="0"/>
          </a:p>
        </p:txBody>
      </p:sp>
      <p:grpSp>
        <p:nvGrpSpPr>
          <p:cNvPr id="10" name="9 Grupo"/>
          <p:cNvGrpSpPr/>
          <p:nvPr/>
        </p:nvGrpSpPr>
        <p:grpSpPr>
          <a:xfrm>
            <a:off x="2771800" y="4653136"/>
            <a:ext cx="3790170" cy="1683113"/>
            <a:chOff x="2798054" y="4482191"/>
            <a:chExt cx="3790170" cy="168311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1161"/>
            <a:stretch>
              <a:fillRect/>
            </a:stretch>
          </p:blipFill>
          <p:spPr bwMode="auto">
            <a:xfrm>
              <a:off x="2798054" y="4497946"/>
              <a:ext cx="3790170" cy="166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2824314" y="4498453"/>
              <a:ext cx="100811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1100" dirty="0" smtClean="0"/>
                <a:t>FOCO FRÍO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269204" y="4482191"/>
              <a:ext cx="131902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1100" dirty="0" smtClean="0"/>
                <a:t>FOCO QUENTE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189083" y="5036915"/>
              <a:ext cx="100811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1100" dirty="0" smtClean="0"/>
                <a:t>CALOR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045066" y="5436360"/>
              <a:ext cx="122413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gl-ES" sz="1100" dirty="0" smtClean="0"/>
                <a:t>BOMBA DE CALOR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358455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BOMBA DE CALOR XEOTÉRMICA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165850" cy="412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90683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BOMBA DE CALOR </a:t>
            </a:r>
            <a:r>
              <a:rPr lang="es-E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XEOTÉRMICA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12 CuadroTexto"/>
              <p:cNvSpPr txBox="1"/>
              <p:nvPr/>
            </p:nvSpPr>
            <p:spPr>
              <a:xfrm>
                <a:off x="611560" y="1619869"/>
                <a:ext cx="7920880" cy="28343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gl-ES" dirty="0" smtClean="0"/>
                  <a:t>Dedinición do </a:t>
                </a:r>
                <a:r>
                  <a:rPr lang="gl-ES" dirty="0" err="1" smtClean="0"/>
                  <a:t>COP</a:t>
                </a:r>
                <a:r>
                  <a:rPr lang="gl-ES" dirty="0" smtClean="0"/>
                  <a:t>(Coeficiente </a:t>
                </a:r>
                <a:r>
                  <a:rPr lang="gl-ES" dirty="0"/>
                  <a:t>O</a:t>
                </a:r>
                <a:r>
                  <a:rPr lang="gl-ES" dirty="0" smtClean="0"/>
                  <a:t>f </a:t>
                </a:r>
                <a:r>
                  <a:rPr lang="gl-ES" dirty="0" err="1" smtClean="0"/>
                  <a:t>Performance</a:t>
                </a:r>
                <a:r>
                  <a:rPr lang="gl-ES" dirty="0" smtClean="0"/>
                  <a:t>)</a:t>
                </a:r>
              </a:p>
              <a:p>
                <a:endParaRPr lang="gl-ES" dirty="0" smtClean="0"/>
              </a:p>
              <a:p>
                <a:r>
                  <a:rPr lang="gl-ES" dirty="0" smtClean="0"/>
                  <a:t>O </a:t>
                </a:r>
                <a:r>
                  <a:rPr lang="gl-ES" dirty="0" err="1" smtClean="0"/>
                  <a:t>COP</a:t>
                </a:r>
                <a:r>
                  <a:rPr lang="gl-ES" dirty="0" smtClean="0"/>
                  <a:t> e unha relación entre a produción de calor e o consumo de enerxía.</a:t>
                </a:r>
              </a:p>
              <a:p>
                <a:endParaRPr lang="gl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𝐶𝑂𝑃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𝐶𝑎𝑙𝑜𝑟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𝑇𝑟𝑎𝑏𝑎𝑙𝑙𝑜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𝑑𝑒𝑛𝑑𝑒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𝑜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𝑒𝑥𝑡𝑒𝑟𝑖𝑜𝑟</m:t>
                          </m:r>
                        </m:den>
                      </m:f>
                    </m:oMath>
                  </m:oMathPara>
                </a14:m>
                <a:endParaRPr lang="es-ES" b="0" dirty="0" smtClean="0"/>
              </a:p>
              <a:p>
                <a:endParaRPr lang="gl-ES" dirty="0" smtClean="0"/>
              </a:p>
              <a:p>
                <a:r>
                  <a:rPr lang="gl-ES" dirty="0" smtClean="0"/>
                  <a:t>Por Exemplo unha bomba COP4</a:t>
                </a:r>
              </a:p>
              <a:p>
                <a:endParaRPr lang="gl-ES" dirty="0" smtClean="0"/>
              </a:p>
              <a:p>
                <a:r>
                  <a:rPr lang="gl-ES" dirty="0" smtClean="0"/>
                  <a:t>Por cada kW de electricidade consumido entrega 4kW de calor a instalación</a:t>
                </a:r>
              </a:p>
            </p:txBody>
          </p:sp>
        </mc:Choice>
        <mc:Fallback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19869"/>
                <a:ext cx="7920880" cy="283430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615" t="-1075" b="-258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2998664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2453</TotalTime>
  <Words>1594</Words>
  <Application>Microsoft Office PowerPoint</Application>
  <PresentationFormat>Presentación en pantalla (4:3)</PresentationFormat>
  <Paragraphs>318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Civil</vt:lpstr>
      <vt:lpstr>ENERXÍA XEOTERMICA</vt:lpstr>
      <vt:lpstr>¿QUE É A XEOTERMIA? </vt:lpstr>
      <vt:lpstr>¿QUE É A XEOTERMIA?</vt:lpstr>
      <vt:lpstr>¿QUE É A XEOTERMIA?</vt:lpstr>
      <vt:lpstr>¿QUE É A XEOTERMIA?</vt:lpstr>
      <vt:lpstr>¿QUE É A XEOTERMIA?</vt:lpstr>
      <vt:lpstr>A BOMBA DE CALOR XEOTÉRMICA</vt:lpstr>
      <vt:lpstr>A BOMBA DE CALOR XEOTÉRMICA</vt:lpstr>
      <vt:lpstr>A BOMBA DE CALOR XEOTÉRMICA</vt:lpstr>
      <vt:lpstr>A BOMBA DE CALOR XEOTÉRMICA</vt:lpstr>
      <vt:lpstr>A BOMBA DE CALOR XEOTÉRMICA</vt:lpstr>
      <vt:lpstr>A BOMBA DE CALOR XEOTÉRMICA</vt:lpstr>
      <vt:lpstr>A BOMBA DE CALOR XEOTÉRMICA</vt:lpstr>
      <vt:lpstr>TIPOS DE XEOTERMIA</vt:lpstr>
      <vt:lpstr>TIPOS DE XEOTERMIA</vt:lpstr>
      <vt:lpstr>A BOMBA DE CALOR XEOTÉRMICA</vt:lpstr>
      <vt:lpstr>A BOMBA DE CALOR XEOTÉRMICA</vt:lpstr>
      <vt:lpstr>A BOMBA DE CALOR XEOTÉRMICA</vt:lpstr>
      <vt:lpstr>A BOMBA DE CALOR XEOTÉRMICA</vt:lpstr>
      <vt:lpstr>A BOMBA DE CALOR XEOTÉRMICA</vt:lpstr>
      <vt:lpstr>TIPOS DE CAPTACIÓNS</vt:lpstr>
      <vt:lpstr>TIPOS DE CAPTACIÓNS</vt:lpstr>
      <vt:lpstr>TIPOS DE CAPTACIÓNS</vt:lpstr>
      <vt:lpstr>TIPOS DE CAPTACIÓNS</vt:lpstr>
      <vt:lpstr>TIPOS DE CAPTACIÓNS</vt:lpstr>
      <vt:lpstr>TIPOS DE CAPTACIÓNS</vt:lpstr>
      <vt:lpstr>TIPOS DE CAPTACIÓNS</vt:lpstr>
      <vt:lpstr>TIPOS DE CAPTACIÓNS</vt:lpstr>
      <vt:lpstr>TIPOS DE CAPTACIÓNS</vt:lpstr>
      <vt:lpstr>DESEÑO</vt:lpstr>
      <vt:lpstr>DESEÑO</vt:lpstr>
      <vt:lpstr>DESEÑO</vt:lpstr>
      <vt:lpstr>DESEÑO</vt:lpstr>
      <vt:lpstr>DESEÑO</vt:lpstr>
      <vt:lpstr>DESEÑO</vt:lpstr>
      <vt:lpstr>DESEÑO</vt:lpstr>
      <vt:lpstr>DESEÑO</vt:lpstr>
      <vt:lpstr>DESEÑO</vt:lpstr>
      <vt:lpstr>DESEÑO</vt:lpstr>
      <vt:lpstr>DESEÑO</vt:lpstr>
      <vt:lpstr>DESEÑO</vt:lpstr>
      <vt:lpstr>DESEÑO</vt:lpstr>
      <vt:lpstr>DESEÑO</vt:lpstr>
      <vt:lpstr>DESEÑO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ENERXÍA SOLAR TÉRMICA</dc:title>
  <dc:creator>MANUEL</dc:creator>
  <cp:lastModifiedBy>ELDA</cp:lastModifiedBy>
  <cp:revision>184</cp:revision>
  <dcterms:created xsi:type="dcterms:W3CDTF">2013-06-23T16:12:20Z</dcterms:created>
  <dcterms:modified xsi:type="dcterms:W3CDTF">2013-07-07T18:14:44Z</dcterms:modified>
</cp:coreProperties>
</file>