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m\Desktop\CURSO%20FP\SOLAR%20TERMICA\MEJOR%20QUE%20CENSOLA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5" b="1" i="0" u="dbl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u="none" dirty="0"/>
              <a:t>NECESIDADES </a:t>
            </a:r>
            <a:r>
              <a:rPr lang="es-ES" u="none" dirty="0" smtClean="0"/>
              <a:t>E AFORROS</a:t>
            </a:r>
            <a:endParaRPr lang="es-ES" u="none" dirty="0"/>
          </a:p>
        </c:rich>
      </c:tx>
      <c:layout>
        <c:manualLayout>
          <c:xMode val="edge"/>
          <c:yMode val="edge"/>
          <c:x val="0.338579372857363"/>
          <c:y val="2.8260869565217398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hPercent val="100"/>
      <c:rotY val="0"/>
      <c:depthPercent val="150"/>
      <c:rAngAx val="0"/>
      <c:perspective val="8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86567007788766"/>
          <c:y val="9.5652275446114418E-2"/>
          <c:w val="0.88841325835632701"/>
          <c:h val="0.74565296540948289"/>
        </c:manualLayout>
      </c:layout>
      <c:bar3DChart>
        <c:barDir val="col"/>
        <c:grouping val="standard"/>
        <c:varyColors val="0"/>
        <c:ser>
          <c:idx val="1"/>
          <c:order val="0"/>
          <c:tx>
            <c:v>AHORROS</c:v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ACS!$B$78:$M$78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ACS!$B$81:$M$81</c:f>
              <c:numCache>
                <c:formatCode>#,##0</c:formatCode>
                <c:ptCount val="12"/>
                <c:pt idx="0">
                  <c:v>314.22369250004294</c:v>
                </c:pt>
                <c:pt idx="1">
                  <c:v>417.24682664462426</c:v>
                </c:pt>
                <c:pt idx="2">
                  <c:v>503.33656945389333</c:v>
                </c:pt>
                <c:pt idx="3">
                  <c:v>591.93307950129599</c:v>
                </c:pt>
                <c:pt idx="4">
                  <c:v>498.03010345366215</c:v>
                </c:pt>
                <c:pt idx="5">
                  <c:v>604.91686801310891</c:v>
                </c:pt>
                <c:pt idx="6">
                  <c:v>637.50293261079389</c:v>
                </c:pt>
                <c:pt idx="7">
                  <c:v>645.43094681003458</c:v>
                </c:pt>
                <c:pt idx="8">
                  <c:v>538.46224540484218</c:v>
                </c:pt>
                <c:pt idx="9">
                  <c:v>461.23079891651849</c:v>
                </c:pt>
                <c:pt idx="10">
                  <c:v>406.83678641042565</c:v>
                </c:pt>
                <c:pt idx="11">
                  <c:v>307.44367407194056</c:v>
                </c:pt>
              </c:numCache>
            </c:numRef>
          </c:val>
        </c:ser>
        <c:ser>
          <c:idx val="0"/>
          <c:order val="1"/>
          <c:tx>
            <c:v>NECESIDADES</c:v>
          </c:tx>
          <c:spPr>
            <a:gradFill rotWithShape="0">
              <a:gsLst>
                <a:gs pos="0">
                  <a:srgbClr val="FF8080"/>
                </a:gs>
                <a:gs pos="100000">
                  <a:srgbClr val="1F0F0F">
                    <a:gamma/>
                    <a:shade val="4941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ACS!$B$78:$M$78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ACS!$B$79:$M$79</c:f>
              <c:numCache>
                <c:formatCode>#,##0</c:formatCode>
                <c:ptCount val="12"/>
                <c:pt idx="0">
                  <c:v>1670.9</c:v>
                </c:pt>
                <c:pt idx="1">
                  <c:v>1457.4560000000001</c:v>
                </c:pt>
                <c:pt idx="2">
                  <c:v>1556.3239999999998</c:v>
                </c:pt>
                <c:pt idx="3">
                  <c:v>1450.6799999999998</c:v>
                </c:pt>
                <c:pt idx="4">
                  <c:v>1441.748</c:v>
                </c:pt>
                <c:pt idx="5">
                  <c:v>1339.8000000000002</c:v>
                </c:pt>
                <c:pt idx="6">
                  <c:v>1327.1719999999998</c:v>
                </c:pt>
                <c:pt idx="7">
                  <c:v>1384.46</c:v>
                </c:pt>
                <c:pt idx="8">
                  <c:v>1395.24</c:v>
                </c:pt>
                <c:pt idx="9">
                  <c:v>1499.0360000000001</c:v>
                </c:pt>
                <c:pt idx="10">
                  <c:v>1506.12</c:v>
                </c:pt>
                <c:pt idx="11">
                  <c:v>1613.6119999999999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743936"/>
        <c:axId val="73709760"/>
        <c:axId val="199008896"/>
      </c:bar3DChart>
      <c:catAx>
        <c:axId val="2007439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MESES</a:t>
                </a:r>
              </a:p>
            </c:rich>
          </c:tx>
          <c:layout>
            <c:manualLayout>
              <c:xMode val="edge"/>
              <c:yMode val="edge"/>
              <c:x val="0.51216094443086158"/>
              <c:y val="0.89130529392970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73709760"/>
        <c:crosses val="autoZero"/>
        <c:auto val="0"/>
        <c:lblAlgn val="ctr"/>
        <c:lblOffset val="100"/>
        <c:tickLblSkip val="1"/>
        <c:tickMarkSkip val="1"/>
        <c:noMultiLvlLbl val="1"/>
      </c:catAx>
      <c:valAx>
        <c:axId val="737097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KCAL x 1000</a:t>
                </a:r>
              </a:p>
            </c:rich>
          </c:tx>
          <c:layout>
            <c:manualLayout>
              <c:xMode val="edge"/>
              <c:yMode val="edge"/>
              <c:x val="3.5765429080367436E-2"/>
              <c:y val="0.3717395250292173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00743936"/>
        <c:crosses val="autoZero"/>
        <c:crossBetween val="between"/>
      </c:valAx>
      <c:serAx>
        <c:axId val="199008896"/>
        <c:scaling>
          <c:orientation val="minMax"/>
        </c:scaling>
        <c:delete val="1"/>
        <c:axPos val="b"/>
        <c:majorTickMark val="out"/>
        <c:minorTickMark val="none"/>
        <c:tickLblPos val="none"/>
        <c:crossAx val="7370976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90849079668893"/>
          <c:y val="0.94565317770590351"/>
          <c:w val="0.38197478257832435"/>
          <c:h val="4.782613772305720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57A64-62EC-4B2F-86CF-D0883FA74CFB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5D69-BBAD-451D-A562-CD3FFD3253A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49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35D69-BBAD-451D-A562-CD3FFD3253A2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35D69-BBAD-451D-A562-CD3FFD3253A2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3F6BC6-5CBD-42B5-BE9E-06E274DDAB89}" type="datetimeFigureOut">
              <a:rPr lang="es-ES" smtClean="0"/>
              <a:pPr/>
              <a:t>07/07/2013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1EC5DD-9B61-473C-AD26-521EE65C57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ermicaisr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es-ES" sz="6000" b="1" smtClean="0">
                <a:solidFill>
                  <a:srgbClr val="FFFF00"/>
                </a:solidFill>
              </a:rPr>
              <a:t>ENERXÍA SOLAR TÉRMICA</a:t>
            </a:r>
            <a:endParaRPr lang="es-ES" sz="6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1852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VASO DE EXPANSIÓN E BOMBA CIRCULADORA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15 Marcador de contenido" descr="1391948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2286016" cy="2194575"/>
          </a:xfrm>
        </p:spPr>
      </p:pic>
      <p:sp>
        <p:nvSpPr>
          <p:cNvPr id="18" name="17 CuadroTexto"/>
          <p:cNvSpPr txBox="1"/>
          <p:nvPr/>
        </p:nvSpPr>
        <p:spPr>
          <a:xfrm>
            <a:off x="4357686" y="1714488"/>
            <a:ext cx="4318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gl-ES" sz="2400" dirty="0" smtClean="0"/>
              <a:t>É o encargado de absorber as dilatacións do fluído portador.</a:t>
            </a:r>
          </a:p>
          <a:p>
            <a:pPr algn="just">
              <a:buFont typeface="Arial" pitchFamily="34" charset="0"/>
              <a:buChar char="•"/>
            </a:pPr>
            <a:endParaRPr lang="gl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gl-ES" sz="2400" dirty="0" smtClean="0"/>
              <a:t>É o compoñente fundamental para garantir a vida da instalación.</a:t>
            </a:r>
            <a:endParaRPr lang="gl-ES" sz="2400" dirty="0"/>
          </a:p>
        </p:txBody>
      </p:sp>
      <p:pic>
        <p:nvPicPr>
          <p:cNvPr id="2050" name="Picture 2" descr="C:\Users\MANUEL\Desktop\CURSO FP\SOLAR TERMICA\112_2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1857388" cy="2451752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4429124" y="450057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gl-ES" sz="2400" dirty="0" smtClean="0"/>
              <a:t>É o encargado de mover o fluído portador no circuíto.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NORMATIVA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896544"/>
          </a:xfrm>
        </p:spPr>
        <p:txBody>
          <a:bodyPr>
            <a:noAutofit/>
          </a:bodyPr>
          <a:lstStyle/>
          <a:p>
            <a:pPr algn="just"/>
            <a:r>
              <a:rPr lang="es-ES" sz="1600" b="1" dirty="0" smtClean="0"/>
              <a:t>Normativa de la Unión Europea</a:t>
            </a:r>
          </a:p>
          <a:p>
            <a:pPr algn="just">
              <a:lnSpc>
                <a:spcPts val="1600"/>
              </a:lnSpc>
              <a:buNone/>
            </a:pPr>
            <a:endParaRPr lang="es-ES" sz="1400" b="1" dirty="0" smtClean="0"/>
          </a:p>
          <a:p>
            <a:pPr algn="just">
              <a:lnSpc>
                <a:spcPts val="1600"/>
              </a:lnSpc>
              <a:buNone/>
            </a:pP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	DIRECTIVA 2002/91/CE DEL PARLAMENTO EUROPEO Y DEL CONSEJO, de 16 de diciembre de 2002, relativa a la eficiencia energética de los edificios.</a:t>
            </a:r>
          </a:p>
          <a:p>
            <a:pPr algn="just"/>
            <a:endParaRPr lang="es-ES" sz="1400" b="1" dirty="0" smtClean="0"/>
          </a:p>
          <a:p>
            <a:pPr algn="just"/>
            <a:r>
              <a:rPr lang="es-ES" sz="1600" b="1" dirty="0" smtClean="0"/>
              <a:t>Normativa Estatal</a:t>
            </a:r>
          </a:p>
          <a:p>
            <a:pPr algn="just">
              <a:lnSpc>
                <a:spcPts val="1400"/>
              </a:lnSpc>
              <a:buNone/>
            </a:pP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REAL DECRETO 1027/2007, de 20 de julio, por el que se aprueba el Reglamento de Instalaciones Térmicas en los Edificios.</a:t>
            </a:r>
          </a:p>
          <a:p>
            <a:pPr algn="just">
              <a:lnSpc>
                <a:spcPts val="1400"/>
              </a:lnSpc>
              <a:buNone/>
            </a:pP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Real Decreto 1751/1998, de 31 de julio, por el que se aprueba el RITE y sus </a:t>
            </a:r>
            <a:r>
              <a:rPr lang="es-ES" sz="1400" b="1" dirty="0" err="1" smtClean="0">
                <a:solidFill>
                  <a:schemeClr val="bg2">
                    <a:lumMod val="50000"/>
                  </a:schemeClr>
                </a:solidFill>
              </a:rPr>
              <a:t>ITEs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 y se crea la Comisión Asesora para las Instalaciones Térmicas de los Edificios (Derogado).</a:t>
            </a:r>
            <a:b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Real Decreto 1218/2002, de 22 de noviembre, por el que se modifica el RD 1751/1998, de 31 de julio, por el que se aprobó el RITE (Derogado).</a:t>
            </a:r>
          </a:p>
          <a:p>
            <a:pPr algn="just">
              <a:lnSpc>
                <a:spcPts val="1400"/>
              </a:lnSpc>
              <a:buNone/>
            </a:pP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REAL DECRETO 865/2003, de 4 de julio, por el que se establecen los criterios higiénico-sanitarios para la prevención y control de la </a:t>
            </a:r>
            <a:r>
              <a:rPr lang="es-ES" sz="1400" b="1" dirty="0" err="1" smtClean="0">
                <a:solidFill>
                  <a:schemeClr val="bg2">
                    <a:lumMod val="50000"/>
                  </a:schemeClr>
                </a:solidFill>
              </a:rPr>
              <a:t>legionelosis</a:t>
            </a: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ts val="1400"/>
              </a:lnSpc>
              <a:buNone/>
            </a:pP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Documento Básico HE: Ahorro de energía.</a:t>
            </a:r>
          </a:p>
          <a:p>
            <a:pPr algn="just">
              <a:lnSpc>
                <a:spcPts val="1400"/>
              </a:lnSpc>
              <a:buNone/>
            </a:pP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sz="1400" b="1" dirty="0" smtClean="0">
                <a:solidFill>
                  <a:schemeClr val="bg2">
                    <a:lumMod val="50000"/>
                  </a:schemeClr>
                </a:solidFill>
              </a:rPr>
              <a:t>REAL DECRETO 47/2007, de 19 de enero, por el que se aprueba el Procedimiento básico para la certificación de eficiencia energética de edificios de nueva construcción.</a:t>
            </a:r>
          </a:p>
          <a:p>
            <a:pPr algn="just"/>
            <a:endParaRPr lang="gl-ES" sz="1500" b="1" dirty="0" smtClean="0"/>
          </a:p>
          <a:p>
            <a:pPr algn="just">
              <a:lnSpc>
                <a:spcPts val="1400"/>
              </a:lnSpc>
              <a:spcBef>
                <a:spcPts val="0"/>
              </a:spcBef>
              <a:buNone/>
            </a:pPr>
            <a:endParaRPr lang="gl-ES" sz="15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gl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gl-ES" b="1" dirty="0" err="1" smtClean="0"/>
              <a:t>Predimensionado</a:t>
            </a:r>
            <a:r>
              <a:rPr lang="gl-ES" b="1" dirty="0" smtClean="0"/>
              <a:t>:</a:t>
            </a:r>
          </a:p>
          <a:p>
            <a:pPr algn="just">
              <a:buNone/>
            </a:pPr>
            <a:endParaRPr lang="gl-ES" b="1" dirty="0" smtClean="0"/>
          </a:p>
          <a:p>
            <a:pPr algn="just">
              <a:buNone/>
            </a:pPr>
            <a:r>
              <a:rPr lang="gl-ES" sz="2800" dirty="0" smtClean="0"/>
              <a:t>	- Datos de Partida.</a:t>
            </a:r>
          </a:p>
          <a:p>
            <a:pPr algn="just">
              <a:buNone/>
            </a:pPr>
            <a:r>
              <a:rPr lang="gl-ES" sz="2800" dirty="0" smtClean="0"/>
              <a:t>	- Esquema de Principio da Instalación.</a:t>
            </a:r>
          </a:p>
          <a:p>
            <a:pPr algn="just">
              <a:buNone/>
            </a:pPr>
            <a:r>
              <a:rPr lang="gl-ES" sz="2800" dirty="0" smtClean="0"/>
              <a:t>	- Cálculo da carga de consumo.</a:t>
            </a:r>
          </a:p>
          <a:p>
            <a:pPr algn="just">
              <a:buNone/>
            </a:pPr>
            <a:r>
              <a:rPr lang="gl-ES" sz="2800" dirty="0" smtClean="0"/>
              <a:t>	- Cálculo da enerxía dispoñible.</a:t>
            </a:r>
          </a:p>
          <a:p>
            <a:pPr algn="just">
              <a:buNone/>
            </a:pPr>
            <a:r>
              <a:rPr lang="gl-ES" sz="2800" dirty="0" smtClean="0"/>
              <a:t>	- Determinación da superficie de captadores e do   </a:t>
            </a:r>
          </a:p>
          <a:p>
            <a:pPr algn="just">
              <a:buNone/>
            </a:pPr>
            <a:r>
              <a:rPr lang="gl-ES" sz="2800" dirty="0" smtClean="0"/>
              <a:t>	   volume de acumulación.</a:t>
            </a:r>
            <a:endParaRPr lang="gl-ES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</a:t>
            </a:r>
            <a:endParaRPr lang="gl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gl-ES" sz="3900" b="1" dirty="0" err="1" smtClean="0"/>
              <a:t>Dimensionado</a:t>
            </a:r>
            <a:r>
              <a:rPr lang="gl-ES" sz="3900" b="1" dirty="0" smtClean="0"/>
              <a:t>:</a:t>
            </a:r>
          </a:p>
          <a:p>
            <a:pPr algn="just">
              <a:buNone/>
            </a:pPr>
            <a:endParaRPr lang="gl-ES" b="1" dirty="0" smtClean="0"/>
          </a:p>
          <a:p>
            <a:pPr algn="just">
              <a:buNone/>
            </a:pPr>
            <a:r>
              <a:rPr lang="gl-ES" dirty="0" smtClean="0"/>
              <a:t>	- Selección da configuración básica.</a:t>
            </a:r>
          </a:p>
          <a:p>
            <a:pPr algn="just">
              <a:buNone/>
            </a:pPr>
            <a:r>
              <a:rPr lang="gl-ES" dirty="0" smtClean="0"/>
              <a:t>	- Selección do fluído portador.</a:t>
            </a:r>
          </a:p>
          <a:p>
            <a:pPr algn="just">
              <a:buNone/>
            </a:pPr>
            <a:r>
              <a:rPr lang="gl-ES" dirty="0" smtClean="0"/>
              <a:t>	- Deseño do sistema de captación.</a:t>
            </a:r>
          </a:p>
          <a:p>
            <a:pPr algn="just">
              <a:buNone/>
            </a:pPr>
            <a:r>
              <a:rPr lang="gl-ES" dirty="0" smtClean="0"/>
              <a:t>	- Deseño do sistema de acumulación.</a:t>
            </a:r>
          </a:p>
          <a:p>
            <a:pPr algn="just">
              <a:buNone/>
            </a:pPr>
            <a:r>
              <a:rPr lang="gl-ES" dirty="0" smtClean="0"/>
              <a:t>	- </a:t>
            </a:r>
            <a:r>
              <a:rPr lang="gl-ES" dirty="0" err="1" smtClean="0"/>
              <a:t>Dimensionado</a:t>
            </a:r>
            <a:r>
              <a:rPr lang="gl-ES" dirty="0" smtClean="0"/>
              <a:t> do sistema de intercambio.</a:t>
            </a:r>
          </a:p>
          <a:p>
            <a:pPr algn="just">
              <a:buNone/>
            </a:pPr>
            <a:r>
              <a:rPr lang="gl-ES" dirty="0" smtClean="0"/>
              <a:t>	- Deseño do circuíto hidráulico.</a:t>
            </a:r>
          </a:p>
          <a:p>
            <a:pPr algn="just">
              <a:buNone/>
            </a:pPr>
            <a:r>
              <a:rPr lang="gl-ES" dirty="0" smtClean="0"/>
              <a:t>	- Deseño do sistema de enerxía auxiliar.</a:t>
            </a:r>
          </a:p>
          <a:p>
            <a:pPr algn="just">
              <a:buNone/>
            </a:pPr>
            <a:r>
              <a:rPr lang="gl-ES" dirty="0" smtClean="0"/>
              <a:t>	- Deseño do sistema eléctrico e de control.</a:t>
            </a:r>
          </a:p>
          <a:p>
            <a:pPr algn="just">
              <a:buNone/>
            </a:pPr>
            <a:r>
              <a:rPr lang="gl-ES" dirty="0" smtClean="0"/>
              <a:t>	- Características técnicas dos compoñentes.</a:t>
            </a:r>
          </a:p>
          <a:p>
            <a:pPr algn="just">
              <a:buNone/>
            </a:pPr>
            <a:r>
              <a:rPr lang="gl-ES" dirty="0" smtClean="0"/>
              <a:t>	- Materiais e proteccións.</a:t>
            </a:r>
          </a:p>
          <a:p>
            <a:pPr algn="just">
              <a:buNone/>
            </a:pPr>
            <a:r>
              <a:rPr lang="gl-ES" dirty="0" smtClean="0"/>
              <a:t>	- Deseño da estrutura soporte.</a:t>
            </a:r>
          </a:p>
          <a:p>
            <a:pPr algn="just">
              <a:buNone/>
            </a:pPr>
            <a:r>
              <a:rPr lang="gl-ES" dirty="0" smtClean="0"/>
              <a:t>	- Recepción e probas funcionais da instalación.</a:t>
            </a:r>
          </a:p>
          <a:p>
            <a:pPr algn="just">
              <a:buNone/>
            </a:pPr>
            <a:r>
              <a:rPr lang="gl-ES" dirty="0" smtClean="0"/>
              <a:t>	- Mantemento das instalacións.</a:t>
            </a:r>
            <a:endParaRPr lang="gl-ES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gl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gl-ES" sz="4000" b="1" dirty="0" smtClean="0"/>
              <a:t>Datos de partida.</a:t>
            </a:r>
          </a:p>
          <a:p>
            <a:pPr marL="0" indent="0" algn="just">
              <a:buNone/>
            </a:pPr>
            <a:endParaRPr lang="gl-ES" b="1" dirty="0" smtClean="0"/>
          </a:p>
          <a:p>
            <a:pPr algn="just"/>
            <a:r>
              <a:rPr lang="gl-ES" sz="3300" dirty="0" smtClean="0"/>
              <a:t>Bloque de 20 vivendas. (10 vivendas de 3 dormitorios e 10 vivendas 4 de </a:t>
            </a:r>
            <a:r>
              <a:rPr lang="gl-ES" sz="3300" dirty="0" err="1" smtClean="0"/>
              <a:t>				dormitorios</a:t>
            </a:r>
            <a:r>
              <a:rPr lang="gl-ES" sz="3300" dirty="0" smtClean="0"/>
              <a:t>).</a:t>
            </a:r>
          </a:p>
          <a:p>
            <a:pPr algn="just"/>
            <a:r>
              <a:rPr lang="gl-ES" sz="3300" dirty="0" smtClean="0"/>
              <a:t>Tipo de combustible sistema auxiliar: gas</a:t>
            </a:r>
          </a:p>
          <a:p>
            <a:pPr algn="just"/>
            <a:r>
              <a:rPr lang="gl-ES" sz="3300" dirty="0" smtClean="0"/>
              <a:t>Temperatura de aporte AQS: 45ºC</a:t>
            </a:r>
          </a:p>
          <a:p>
            <a:pPr algn="just"/>
            <a:r>
              <a:rPr lang="gl-ES" sz="3300" dirty="0" smtClean="0"/>
              <a:t>Situación: Pontevedra </a:t>
            </a:r>
          </a:p>
          <a:p>
            <a:pPr algn="just"/>
            <a:r>
              <a:rPr lang="gl-ES" sz="3300" dirty="0" smtClean="0"/>
              <a:t>Latitude: 42ºN</a:t>
            </a:r>
          </a:p>
          <a:p>
            <a:pPr algn="just"/>
            <a:r>
              <a:rPr lang="gl-ES" sz="3300" dirty="0" smtClean="0"/>
              <a:t>Temperatura AFS segundo o mes:</a:t>
            </a:r>
          </a:p>
          <a:p>
            <a:pPr marL="0" indent="0" algn="just">
              <a:buNone/>
            </a:pPr>
            <a:r>
              <a:rPr lang="gl-ES" sz="2800" dirty="0" smtClean="0"/>
              <a:t>		</a:t>
            </a:r>
            <a:r>
              <a:rPr lang="gl-ES" sz="2000" dirty="0" smtClean="0"/>
              <a:t>(UNE 94002:2005, Táboa 3   ou compañía subministradora)</a:t>
            </a:r>
          </a:p>
          <a:p>
            <a:pPr lvl="2" algn="just"/>
            <a:r>
              <a:rPr lang="gl-ES" dirty="0" smtClean="0"/>
              <a:t>Xaneiro:10</a:t>
            </a:r>
          </a:p>
          <a:p>
            <a:pPr lvl="2" algn="just"/>
            <a:r>
              <a:rPr lang="gl-ES" dirty="0" smtClean="0"/>
              <a:t>Febreiro:11</a:t>
            </a:r>
          </a:p>
          <a:p>
            <a:pPr lvl="2" algn="just"/>
            <a:r>
              <a:rPr lang="gl-ES" dirty="0" smtClean="0"/>
              <a:t>Marzo:11</a:t>
            </a:r>
          </a:p>
          <a:p>
            <a:pPr lvl="2" algn="just"/>
            <a:r>
              <a:rPr lang="gl-ES" dirty="0" smtClean="0"/>
              <a:t>Abril:13</a:t>
            </a:r>
          </a:p>
          <a:p>
            <a:pPr lvl="2" algn="just"/>
            <a:r>
              <a:rPr lang="gl-ES" dirty="0" smtClean="0"/>
              <a:t>Maio:14</a:t>
            </a:r>
          </a:p>
          <a:p>
            <a:pPr lvl="2" algn="just"/>
            <a:r>
              <a:rPr lang="gl-ES" dirty="0" smtClean="0"/>
              <a:t>Xuño16</a:t>
            </a:r>
          </a:p>
          <a:p>
            <a:pPr lvl="2" algn="just"/>
            <a:r>
              <a:rPr lang="gl-ES" dirty="0" smtClean="0"/>
              <a:t>Xulio:17</a:t>
            </a:r>
          </a:p>
          <a:p>
            <a:pPr lvl="2" algn="just"/>
            <a:r>
              <a:rPr lang="gl-ES" dirty="0" smtClean="0"/>
              <a:t>Agosto:17</a:t>
            </a:r>
          </a:p>
          <a:p>
            <a:pPr lvl="2" algn="just"/>
            <a:r>
              <a:rPr lang="gl-ES" dirty="0" smtClean="0"/>
              <a:t>Setembro:16</a:t>
            </a:r>
          </a:p>
          <a:p>
            <a:pPr lvl="2" algn="just"/>
            <a:r>
              <a:rPr lang="gl-ES" dirty="0" smtClean="0"/>
              <a:t>Outubro:14</a:t>
            </a:r>
          </a:p>
          <a:p>
            <a:pPr lvl="2" algn="just"/>
            <a:r>
              <a:rPr lang="gl-ES" dirty="0" smtClean="0"/>
              <a:t>Novembro:12</a:t>
            </a:r>
          </a:p>
          <a:p>
            <a:pPr lvl="2" algn="just"/>
            <a:r>
              <a:rPr lang="gl-ES" dirty="0" smtClean="0"/>
              <a:t>Decembro:10</a:t>
            </a:r>
            <a:endParaRPr lang="gl-E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gl-ES" sz="2200" b="1" dirty="0" smtClean="0"/>
              <a:t>Calculo demanda AQS.</a:t>
            </a:r>
          </a:p>
          <a:p>
            <a:pPr marL="514350" indent="-514350">
              <a:buFont typeface="+mj-lt"/>
              <a:buAutoNum type="arabicPeriod" startAt="2"/>
            </a:pPr>
            <a:endParaRPr lang="gl-ES" sz="2000" b="1" dirty="0" smtClean="0"/>
          </a:p>
          <a:p>
            <a:r>
              <a:rPr lang="gl-ES" sz="1800" dirty="0" smtClean="0"/>
              <a:t>Demanda de referencia a 60° </a:t>
            </a:r>
          </a:p>
          <a:p>
            <a:pPr marL="0" indent="0">
              <a:buNone/>
            </a:pPr>
            <a:r>
              <a:rPr lang="gl-ES" sz="1800" dirty="0" smtClean="0"/>
              <a:t>	(Táboa 3.1 - DB HE4) </a:t>
            </a:r>
          </a:p>
          <a:p>
            <a:endParaRPr lang="gl-ES" sz="2400" dirty="0" smtClean="0"/>
          </a:p>
          <a:p>
            <a:endParaRPr lang="gl-ES" sz="2400" dirty="0" smtClean="0"/>
          </a:p>
          <a:p>
            <a:r>
              <a:rPr lang="gl-ES" sz="1800" dirty="0" smtClean="0"/>
              <a:t>VIVENDA MULTIFAMILIAR:</a:t>
            </a:r>
          </a:p>
          <a:p>
            <a:pPr marL="0" indent="0">
              <a:buNone/>
            </a:pPr>
            <a:r>
              <a:rPr lang="gl-ES" sz="1800" dirty="0" smtClean="0"/>
              <a:t>	22 litros/dia  persoa (60°)</a:t>
            </a:r>
            <a:endParaRPr lang="gl-ES" sz="1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87343"/>
              </p:ext>
            </p:extLst>
          </p:nvPr>
        </p:nvGraphicFramePr>
        <p:xfrm>
          <a:off x="5220072" y="548680"/>
          <a:ext cx="3672408" cy="61580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32248"/>
                <a:gridCol w="1440160"/>
              </a:tblGrid>
              <a:tr h="459743">
                <a:tc>
                  <a:txBody>
                    <a:bodyPr/>
                    <a:lstStyle/>
                    <a:p>
                      <a:r>
                        <a:rPr lang="gl-ES" sz="12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Criterio de demanda</a:t>
                      </a:r>
                      <a:endParaRPr lang="gl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b="1" i="0" u="none" strike="noStrike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Litros AQS/día a 60º C</a:t>
                      </a:r>
                      <a:endParaRPr lang="gl-ES" sz="1200" noProof="0" dirty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dirty="0" smtClean="0"/>
                        <a:t>Vivendas </a:t>
                      </a:r>
                      <a:r>
                        <a:rPr lang="gl-ES" sz="1200" noProof="0" dirty="0" err="1" smtClean="0"/>
                        <a:t>unifamiliares</a:t>
                      </a:r>
                      <a:endParaRPr lang="gl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30 por persoa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Vivendas  </a:t>
                      </a:r>
                      <a:r>
                        <a:rPr lang="gl-ES" sz="1200" b="1" i="0" u="none" strike="noStrike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multifamiliares</a:t>
                      </a:r>
                      <a:endParaRPr lang="gl-ES" sz="1200" b="1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b="1" noProof="0" dirty="0" smtClean="0"/>
                        <a:t>22 por persoa</a:t>
                      </a:r>
                      <a:endParaRPr lang="gl-ES" sz="1200" b="1" noProof="0" dirty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Hospitais e clinicas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55 por cama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Hoteis ****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70 por cama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Hoteis</a:t>
                      </a:r>
                      <a:r>
                        <a:rPr lang="gl-ES" sz="1200" baseline="0" noProof="0" smtClean="0"/>
                        <a:t> ***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55 por cama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dirty="0" smtClean="0"/>
                        <a:t>Hotel/Hostal</a:t>
                      </a:r>
                      <a:endParaRPr lang="gl-ES" sz="12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40 por cama</a:t>
                      </a:r>
                      <a:endParaRPr lang="gl-ES" sz="1200" noProof="0"/>
                    </a:p>
                  </a:txBody>
                  <a:tcPr anchor="ctr"/>
                </a:tc>
              </a:tr>
              <a:tr h="459743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Caming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dirty="0" smtClean="0"/>
                        <a:t>40 por emprazamento</a:t>
                      </a:r>
                      <a:endParaRPr lang="gl-ES" sz="1200" noProof="0" dirty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Hostal/Pensión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dirty="0" smtClean="0"/>
                        <a:t>35 por cama</a:t>
                      </a:r>
                      <a:endParaRPr lang="gl-ES" sz="1200" noProof="0" dirty="0"/>
                    </a:p>
                  </a:txBody>
                  <a:tcPr anchor="ctr"/>
                </a:tc>
              </a:tr>
              <a:tr h="459743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Residencia(ancians, estudantes…)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55 por cama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Vestiarios/Duchas colectivas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15 por servicio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Escolas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3 por alumno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Cuarteis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20 por persoa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Fabricas e talleres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15 por persoa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Administrativos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3 por persoa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Ximnasios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1200" noProof="0" smtClean="0"/>
                        <a:t>20 a 25 por usuario</a:t>
                      </a:r>
                    </a:p>
                  </a:txBody>
                  <a:tcPr anchor="ctr"/>
                </a:tc>
              </a:tr>
              <a:tr h="459743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Lavanderias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3 a 5 por kilo de roupa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Restaurantes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5 a 10 por comida</a:t>
                      </a:r>
                      <a:endParaRPr lang="gl-ES" sz="1200" noProof="0"/>
                    </a:p>
                  </a:txBody>
                  <a:tcPr anchor="ctr"/>
                </a:tc>
              </a:tr>
              <a:tr h="275846">
                <a:tc>
                  <a:txBody>
                    <a:bodyPr/>
                    <a:lstStyle/>
                    <a:p>
                      <a:r>
                        <a:rPr lang="gl-ES" sz="1200" noProof="0" smtClean="0"/>
                        <a:t>Cafeterisa</a:t>
                      </a:r>
                      <a:endParaRPr lang="gl-ES" sz="12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gl-ES" sz="1200" noProof="0" dirty="0" smtClean="0"/>
                        <a:t>1 por almorzo</a:t>
                      </a:r>
                      <a:endParaRPr lang="gl-ES" sz="12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073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200" b="1" dirty="0" smtClean="0"/>
              <a:t>Calculo demanda AQS.</a:t>
            </a:r>
          </a:p>
          <a:p>
            <a:pPr marL="514350" indent="-514350">
              <a:buNone/>
            </a:pPr>
            <a:endParaRPr lang="gl-ES" sz="1800" b="1" dirty="0" smtClean="0"/>
          </a:p>
          <a:p>
            <a:r>
              <a:rPr lang="gl-ES" sz="1800" dirty="0" smtClean="0"/>
              <a:t>Demanda de referencia a 60°.</a:t>
            </a:r>
          </a:p>
          <a:p>
            <a:pPr marL="0" indent="0">
              <a:buNone/>
            </a:pPr>
            <a:r>
              <a:rPr lang="gl-ES" sz="1800" dirty="0" smtClean="0"/>
              <a:t>	</a:t>
            </a:r>
            <a:r>
              <a:rPr lang="gl-ES" sz="1800" dirty="0" err="1" smtClean="0"/>
              <a:t>n°</a:t>
            </a:r>
            <a:r>
              <a:rPr lang="gl-ES" sz="1800" dirty="0" smtClean="0"/>
              <a:t> persoas = 70</a:t>
            </a:r>
          </a:p>
          <a:p>
            <a:pPr marL="0" indent="0">
              <a:buNone/>
            </a:pPr>
            <a:endParaRPr lang="gl-ES" sz="1800" dirty="0" smtClean="0"/>
          </a:p>
          <a:p>
            <a:pPr marL="0" indent="0">
              <a:buNone/>
            </a:pPr>
            <a:r>
              <a:rPr lang="gl-ES" sz="1800" dirty="0" smtClean="0"/>
              <a:t>	22litros/dia persoa x 70 persoas  = Di(60°) =1540 litros/dia</a:t>
            </a:r>
          </a:p>
          <a:p>
            <a:pPr marL="0" indent="0">
              <a:buNone/>
            </a:pPr>
            <a:r>
              <a:rPr lang="gl-ES" sz="1800" dirty="0" smtClean="0"/>
              <a:t>	Este valor e constante durante todos os días do ano.</a:t>
            </a:r>
          </a:p>
          <a:p>
            <a:pPr marL="514350" indent="-514350">
              <a:buNone/>
            </a:pPr>
            <a:endParaRPr lang="gl-ES" sz="1800" b="1" dirty="0" smtClean="0"/>
          </a:p>
          <a:p>
            <a:r>
              <a:rPr lang="gl-ES" sz="1800" dirty="0" smtClean="0"/>
              <a:t>Demanda anual de AQS:</a:t>
            </a:r>
          </a:p>
          <a:p>
            <a:pPr marL="0" indent="0">
              <a:buNone/>
            </a:pPr>
            <a:endParaRPr lang="gl-ES" sz="1800" dirty="0" smtClean="0"/>
          </a:p>
          <a:p>
            <a:pPr marL="0" indent="0">
              <a:buNone/>
            </a:pPr>
            <a:r>
              <a:rPr lang="gl-ES" sz="1800" dirty="0" smtClean="0"/>
              <a:t>	D(60°C) = 1540l/d x365 días            </a:t>
            </a:r>
            <a:r>
              <a:rPr lang="gl-E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D(60°) = 562.100 litros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4355976" y="4941168"/>
            <a:ext cx="360040" cy="24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4637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gl-ES" sz="2200" b="1" dirty="0" smtClean="0"/>
              <a:t>Calculo demanda AQS.</a:t>
            </a:r>
          </a:p>
          <a:p>
            <a:pPr marL="514350" indent="-514350">
              <a:buFont typeface="+mj-lt"/>
              <a:buAutoNum type="arabicPeriod" startAt="2"/>
            </a:pPr>
            <a:endParaRPr lang="gl-ES" sz="1800" b="1" dirty="0" smtClean="0"/>
          </a:p>
          <a:p>
            <a:r>
              <a:rPr lang="gl-ES" sz="1800" dirty="0" smtClean="0"/>
              <a:t>Numero de unidades de consumo.</a:t>
            </a:r>
          </a:p>
          <a:p>
            <a:endParaRPr lang="gl-ES" sz="1800" dirty="0" smtClean="0"/>
          </a:p>
          <a:p>
            <a:pPr marL="0" indent="0">
              <a:buNone/>
            </a:pPr>
            <a:r>
              <a:rPr lang="gl-ES" sz="1800" dirty="0" smtClean="0"/>
              <a:t>     No noso caso - persoas:</a:t>
            </a:r>
          </a:p>
          <a:p>
            <a:pPr marL="0" indent="0">
              <a:buNone/>
            </a:pPr>
            <a:r>
              <a:rPr lang="gl-ES" sz="1800" dirty="0" smtClean="0"/>
              <a:t>	N° de dormitorios: 10 x 3 +10 x 4 = 70 dormitorios.</a:t>
            </a:r>
          </a:p>
          <a:p>
            <a:pPr marL="0" indent="0">
              <a:buNone/>
            </a:pPr>
            <a:r>
              <a:rPr lang="gl-ES" sz="1800" dirty="0" smtClean="0"/>
              <a:t>	Simultaneidade segundo a táboa do apartado 3.1.1.4 (só vivendas)</a:t>
            </a:r>
          </a:p>
          <a:p>
            <a:pPr marL="0" indent="0">
              <a:buNone/>
            </a:pPr>
            <a:r>
              <a:rPr lang="gl-ES" sz="1800" dirty="0" smtClean="0"/>
              <a:t>	Mais de 7 dormitorios           </a:t>
            </a:r>
            <a:r>
              <a:rPr lang="gl-ES" sz="1800" dirty="0" err="1" smtClean="0"/>
              <a:t>n°</a:t>
            </a:r>
            <a:r>
              <a:rPr lang="gl-ES" sz="1800" dirty="0" smtClean="0"/>
              <a:t> persoas = </a:t>
            </a:r>
            <a:r>
              <a:rPr lang="gl-ES" sz="1800" dirty="0" err="1" smtClean="0"/>
              <a:t>n°</a:t>
            </a:r>
            <a:r>
              <a:rPr lang="gl-ES" sz="1800" dirty="0" smtClean="0"/>
              <a:t> dormitorios = 70</a:t>
            </a:r>
          </a:p>
          <a:p>
            <a:pPr marL="0" indent="0">
              <a:buNone/>
            </a:pPr>
            <a:endParaRPr lang="es-ES" sz="2400" dirty="0" smtClean="0"/>
          </a:p>
        </p:txBody>
      </p:sp>
      <p:sp>
        <p:nvSpPr>
          <p:cNvPr id="3" name="2 Flecha derecha"/>
          <p:cNvSpPr/>
          <p:nvPr/>
        </p:nvSpPr>
        <p:spPr>
          <a:xfrm>
            <a:off x="3635896" y="400506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33936"/>
              </p:ext>
            </p:extLst>
          </p:nvPr>
        </p:nvGraphicFramePr>
        <p:xfrm>
          <a:off x="1331640" y="4653136"/>
          <a:ext cx="609599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76064"/>
                <a:gridCol w="288032"/>
                <a:gridCol w="216024"/>
                <a:gridCol w="288032"/>
                <a:gridCol w="216024"/>
                <a:gridCol w="288032"/>
                <a:gridCol w="288032"/>
                <a:gridCol w="1847525"/>
              </a:tblGrid>
              <a:tr h="370840"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N° de dormitorios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1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2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3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4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5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6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7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Mais de 7</a:t>
                      </a:r>
                      <a:endParaRPr lang="gl-ES" sz="18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Número de persoas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1.5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3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4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6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7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8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smtClean="0"/>
                        <a:t>9</a:t>
                      </a:r>
                      <a:endParaRPr lang="gl-E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sz="1800" noProof="0" dirty="0" err="1" smtClean="0"/>
                        <a:t>n°</a:t>
                      </a:r>
                      <a:r>
                        <a:rPr lang="gl-ES" sz="1800" noProof="0" dirty="0" smtClean="0"/>
                        <a:t> dormitorios</a:t>
                      </a:r>
                      <a:endParaRPr lang="gl-ES" sz="18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5049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333" t="-2830"/>
            </a:stretch>
          </a:blipFill>
        </p:spPr>
        <p:txBody>
          <a:bodyPr/>
          <a:lstStyle/>
          <a:p>
            <a:pPr>
              <a:buNone/>
            </a:pPr>
            <a:endParaRPr lang="es-ES" dirty="0">
              <a:noFill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34185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593" t="-1752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4355976" y="2348880"/>
            <a:ext cx="360040" cy="24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0779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236854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gl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</a:t>
            </a:r>
            <a: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COMPOÑENTES:</a:t>
            </a:r>
            <a:b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 PANEIS</a:t>
            </a:r>
            <a:endParaRPr lang="es-E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gl-ES" sz="2200" b="1" dirty="0" smtClean="0"/>
              <a:t>Calculo demanda AQS.</a:t>
            </a:r>
          </a:p>
          <a:p>
            <a:r>
              <a:rPr lang="gl-ES" sz="1800" dirty="0" smtClean="0"/>
              <a:t>Demanda a </a:t>
            </a:r>
          </a:p>
          <a:p>
            <a:pPr>
              <a:buNone/>
            </a:pPr>
            <a:r>
              <a:rPr lang="gl-ES" sz="1800" dirty="0" smtClean="0"/>
              <a:t>temperatura </a:t>
            </a:r>
          </a:p>
          <a:p>
            <a:pPr marL="0" indent="0">
              <a:buNone/>
            </a:pPr>
            <a:r>
              <a:rPr lang="gl-ES" sz="1800" dirty="0" smtClean="0"/>
              <a:t>elixida de </a:t>
            </a:r>
          </a:p>
          <a:p>
            <a:pPr marL="0" indent="0">
              <a:buNone/>
            </a:pPr>
            <a:r>
              <a:rPr lang="gl-ES" sz="1800" dirty="0" smtClean="0"/>
              <a:t>aporte de </a:t>
            </a:r>
          </a:p>
          <a:p>
            <a:pPr marL="0" indent="0">
              <a:buNone/>
            </a:pPr>
            <a:r>
              <a:rPr lang="gl-ES" sz="1800" dirty="0" smtClean="0"/>
              <a:t>solar 45°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pt-BR" sz="2400" dirty="0" smtClean="0"/>
              <a:t>   </a:t>
            </a:r>
            <a:endParaRPr lang="es-ES" sz="2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03685"/>
              </p:ext>
            </p:extLst>
          </p:nvPr>
        </p:nvGraphicFramePr>
        <p:xfrm>
          <a:off x="2627784" y="1988840"/>
          <a:ext cx="628836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  <a:gridCol w="784200"/>
                <a:gridCol w="1016000"/>
                <a:gridCol w="1016000"/>
                <a:gridCol w="1016000"/>
                <a:gridCol w="1208360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MES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Dem</a:t>
                      </a:r>
                      <a:r>
                        <a:rPr lang="es-ES" sz="1400" dirty="0" smtClean="0"/>
                        <a:t>. diaria (l/d)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Persoas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Dem</a:t>
                      </a:r>
                      <a:r>
                        <a:rPr lang="es-ES" sz="1400" dirty="0" smtClean="0"/>
                        <a:t>.</a:t>
                      </a:r>
                    </a:p>
                    <a:p>
                      <a:pPr algn="ctr"/>
                      <a:r>
                        <a:rPr lang="es-ES" sz="1400" dirty="0" smtClean="0"/>
                        <a:t>mensual</a:t>
                      </a:r>
                    </a:p>
                    <a:p>
                      <a:pPr algn="ctr"/>
                      <a:r>
                        <a:rPr lang="es-ES" sz="1400" dirty="0" smtClean="0"/>
                        <a:t>Di(l/d)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n°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baseline="0" dirty="0" err="1" smtClean="0"/>
                        <a:t>dias</a:t>
                      </a:r>
                      <a:r>
                        <a:rPr lang="es-ES" sz="1400" baseline="0" dirty="0" smtClean="0"/>
                        <a:t> mes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Total litros</a:t>
                      </a:r>
                      <a:endParaRPr lang="es-ES" sz="1400" dirty="0"/>
                    </a:p>
                  </a:txBody>
                  <a:tcPr anchor="ctr"/>
                </a:tc>
              </a:tr>
              <a:tr h="132576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Xaneiro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31,43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2200,10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68203,10</a:t>
                      </a:r>
                      <a:endParaRPr lang="es-ES" sz="1400" dirty="0"/>
                    </a:p>
                  </a:txBody>
                  <a:tcPr anchor="ctr"/>
                </a:tc>
              </a:tr>
              <a:tr h="12452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Febreiro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31,70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2219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28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62132</a:t>
                      </a:r>
                      <a:endParaRPr lang="es-E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Marzo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31,70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2219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68789</a:t>
                      </a:r>
                      <a:endParaRPr lang="es-E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32,31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2261,70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67851</a:t>
                      </a:r>
                      <a:endParaRPr lang="es-E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Maio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32,65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2285,5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70850,50</a:t>
                      </a:r>
                      <a:endParaRPr lang="es-E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Xunio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33,38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2363,2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70896</a:t>
                      </a:r>
                      <a:endParaRPr lang="es-ES" sz="1400" dirty="0"/>
                    </a:p>
                  </a:txBody>
                  <a:tcPr anchor="ctr"/>
                </a:tc>
              </a:tr>
              <a:tr h="142528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Xulio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33,76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2363,20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73259,20</a:t>
                      </a:r>
                      <a:endParaRPr lang="es-ES" sz="1400" dirty="0"/>
                    </a:p>
                  </a:txBody>
                  <a:tcPr anchor="ctr"/>
                </a:tc>
              </a:tr>
              <a:tr h="131728">
                <a:tc>
                  <a:txBody>
                    <a:bodyPr/>
                    <a:lstStyle/>
                    <a:p>
                      <a:pPr algn="l"/>
                      <a:r>
                        <a:rPr lang="es-ES" sz="1400" dirty="0" smtClean="0"/>
                        <a:t>Agosto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33,79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2365,30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73324,30</a:t>
                      </a:r>
                      <a:endParaRPr lang="es-ES" sz="1400" dirty="0"/>
                    </a:p>
                  </a:txBody>
                  <a:tcPr anchor="ctr"/>
                </a:tc>
              </a:tr>
              <a:tr h="120928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Septembro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33,38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2336,6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70098</a:t>
                      </a:r>
                      <a:endParaRPr lang="es-E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Outubro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32,65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2285,50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70850,50</a:t>
                      </a:r>
                      <a:endParaRPr lang="es-E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Novembro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32,00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2240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67200</a:t>
                      </a:r>
                      <a:endParaRPr lang="es-E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dirty="0" err="1" smtClean="0"/>
                        <a:t>Decembro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31,43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70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2200,1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31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68203,10</a:t>
                      </a:r>
                      <a:endParaRPr lang="es-ES" sz="1400" dirty="0"/>
                    </a:p>
                  </a:txBody>
                  <a:tcPr anchor="ctr"/>
                </a:tc>
              </a:tr>
              <a:tr h="123904">
                <a:tc>
                  <a:txBody>
                    <a:bodyPr/>
                    <a:lstStyle/>
                    <a:p>
                      <a:pPr algn="l"/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/>
                        <a:t>DT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831656,70</a:t>
                      </a:r>
                      <a:endParaRPr lang="es-E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0534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2291"/>
            </a:stretch>
          </a:blipFill>
        </p:spPr>
        <p:txBody>
          <a:bodyPr/>
          <a:lstStyle/>
          <a:p>
            <a:pPr>
              <a:buNone/>
            </a:pPr>
            <a:endParaRPr lang="es-E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502188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gl-ES" sz="2200" b="1" dirty="0" smtClean="0"/>
              <a:t>Contribución solar mínima.</a:t>
            </a:r>
          </a:p>
          <a:p>
            <a:pPr marL="0" indent="0">
              <a:buNone/>
            </a:pPr>
            <a:endParaRPr lang="gl-ES" sz="1800" dirty="0" smtClean="0"/>
          </a:p>
          <a:p>
            <a:pPr marL="0" indent="0">
              <a:buNone/>
            </a:pPr>
            <a:r>
              <a:rPr lang="gl-ES" sz="1800" u="sng" dirty="0" smtClean="0"/>
              <a:t>- Datos necesarios:</a:t>
            </a:r>
          </a:p>
          <a:p>
            <a:pPr marL="0" indent="0">
              <a:buNone/>
            </a:pPr>
            <a:endParaRPr lang="gl-ES" sz="1800" dirty="0" smtClean="0"/>
          </a:p>
          <a:p>
            <a:r>
              <a:rPr lang="gl-ES" sz="1800" dirty="0" smtClean="0"/>
              <a:t>Demanda AQS = 	2278,51 litros/dia</a:t>
            </a:r>
          </a:p>
          <a:p>
            <a:r>
              <a:rPr lang="gl-ES" sz="1800" dirty="0" smtClean="0"/>
              <a:t>Localidade: </a:t>
            </a:r>
            <a:r>
              <a:rPr lang="gl-ES" sz="1800" dirty="0" err="1" smtClean="0"/>
              <a:t>		Pontevedra</a:t>
            </a:r>
            <a:r>
              <a:rPr lang="gl-ES" sz="1800" dirty="0" smtClean="0"/>
              <a:t>.</a:t>
            </a:r>
          </a:p>
          <a:p>
            <a:r>
              <a:rPr lang="gl-ES" sz="1800" dirty="0" smtClean="0"/>
              <a:t>Zona climática: 	ZONA I</a:t>
            </a:r>
          </a:p>
          <a:p>
            <a:pPr marL="0" indent="0">
              <a:buNone/>
            </a:pPr>
            <a:r>
              <a:rPr lang="gl-ES" sz="1400" dirty="0" smtClean="0"/>
              <a:t>     (segundo </a:t>
            </a:r>
            <a:r>
              <a:rPr lang="gl-ES" sz="1400" dirty="0" err="1" smtClean="0"/>
              <a:t>Fig</a:t>
            </a:r>
            <a:r>
              <a:rPr lang="gl-ES" sz="1400" dirty="0" smtClean="0"/>
              <a:t>. 3.1. ou táboa 3.3. )</a:t>
            </a:r>
          </a:p>
          <a:p>
            <a:r>
              <a:rPr lang="gl-ES" sz="1800" dirty="0" smtClean="0"/>
              <a:t>Enerxía Auxiliar:</a:t>
            </a:r>
            <a:r>
              <a:rPr lang="gl-ES" sz="1800" dirty="0" err="1" smtClean="0"/>
              <a:t>	Gas</a:t>
            </a:r>
            <a:r>
              <a:rPr lang="gl-ES" sz="1800" dirty="0" smtClean="0"/>
              <a:t> natural(tabal 2.1.)</a:t>
            </a:r>
          </a:p>
          <a:p>
            <a:endParaRPr lang="es-E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333081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251052" cy="41480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200" b="1" dirty="0" smtClean="0"/>
              <a:t>Contribución solar mínima.</a:t>
            </a:r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endParaRPr lang="es-ES" sz="1400" dirty="0" smtClean="0"/>
          </a:p>
          <a:p>
            <a:pPr>
              <a:buNone/>
            </a:pPr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</a:t>
            </a:r>
          </a:p>
          <a:p>
            <a:pPr marL="0" indent="0">
              <a:buNone/>
            </a:pPr>
            <a:r>
              <a:rPr lang="es-ES" sz="1800" dirty="0" smtClean="0"/>
              <a:t>                                                                                                                   </a:t>
            </a:r>
            <a:r>
              <a:rPr lang="es-ES" sz="1800" dirty="0" err="1" smtClean="0"/>
              <a:t>Fig</a:t>
            </a:r>
            <a:r>
              <a:rPr lang="es-ES" sz="1800" dirty="0" smtClean="0"/>
              <a:t> 3.1 DB HE 04</a:t>
            </a:r>
          </a:p>
        </p:txBody>
      </p:sp>
    </p:spTree>
    <p:extLst>
      <p:ext uri="{BB962C8B-B14F-4D97-AF65-F5344CB8AC3E}">
        <p14:creationId xmlns:p14="http://schemas.microsoft.com/office/powerpoint/2010/main" val="31108229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200" b="1" dirty="0" smtClean="0"/>
              <a:t>Contribución solar mínima.</a:t>
            </a:r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867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2539" y="3789040"/>
            <a:ext cx="7128792" cy="21602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5593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200" b="1" dirty="0" smtClean="0"/>
              <a:t>Contribución solar mínima.</a:t>
            </a:r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05063"/>
            <a:ext cx="8724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4" y="4869160"/>
            <a:ext cx="86010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689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2200" b="1" dirty="0" smtClean="0"/>
              <a:t>Contribución solar mínima.</a:t>
            </a:r>
          </a:p>
          <a:p>
            <a:pPr marL="0" indent="0">
              <a:buNone/>
            </a:pPr>
            <a:endParaRPr lang="gl-ES" sz="1800" dirty="0" smtClean="0"/>
          </a:p>
          <a:p>
            <a:pPr marL="0" indent="0">
              <a:buNone/>
            </a:pPr>
            <a:r>
              <a:rPr lang="gl-ES" sz="1800" u="sng" dirty="0" smtClean="0"/>
              <a:t>- Datos necesarios:</a:t>
            </a:r>
          </a:p>
          <a:p>
            <a:pPr marL="0" indent="0">
              <a:buNone/>
            </a:pPr>
            <a:endParaRPr lang="gl-ES" sz="1800" dirty="0" smtClean="0"/>
          </a:p>
          <a:p>
            <a:r>
              <a:rPr lang="gl-ES" sz="1800" dirty="0" smtClean="0"/>
              <a:t>Demanda AQS = 	2278,51 litros/dia</a:t>
            </a:r>
          </a:p>
          <a:p>
            <a:r>
              <a:rPr lang="gl-ES" sz="1800" dirty="0" smtClean="0"/>
              <a:t>Localidade: </a:t>
            </a:r>
            <a:r>
              <a:rPr lang="gl-ES" sz="1800" dirty="0" err="1" smtClean="0"/>
              <a:t>		Pontevedra</a:t>
            </a:r>
            <a:r>
              <a:rPr lang="gl-ES" sz="1800" dirty="0" smtClean="0"/>
              <a:t>.</a:t>
            </a:r>
          </a:p>
          <a:p>
            <a:r>
              <a:rPr lang="gl-ES" sz="1800" dirty="0" smtClean="0"/>
              <a:t>Zona climática: 	ZONA I</a:t>
            </a:r>
          </a:p>
          <a:p>
            <a:pPr marL="0" indent="0">
              <a:buNone/>
            </a:pPr>
            <a:r>
              <a:rPr lang="gl-ES" sz="1400" dirty="0" smtClean="0"/>
              <a:t>     (segundo </a:t>
            </a:r>
            <a:r>
              <a:rPr lang="gl-ES" sz="1400" dirty="0" err="1" smtClean="0"/>
              <a:t>Fig</a:t>
            </a:r>
            <a:r>
              <a:rPr lang="gl-ES" sz="1400" dirty="0" smtClean="0"/>
              <a:t>. 3.1. ou táboa 3.3. )</a:t>
            </a:r>
          </a:p>
          <a:p>
            <a:r>
              <a:rPr lang="gl-ES" sz="1800" dirty="0" smtClean="0"/>
              <a:t>Enerxía Auxiliar:</a:t>
            </a:r>
            <a:r>
              <a:rPr lang="gl-ES" sz="1800" dirty="0" err="1" smtClean="0"/>
              <a:t>	Gas</a:t>
            </a:r>
            <a:r>
              <a:rPr lang="gl-ES" sz="1800" dirty="0" smtClean="0"/>
              <a:t> natural(tabal 2.1.)</a:t>
            </a:r>
          </a:p>
          <a:p>
            <a:pPr>
              <a:buNone/>
            </a:pPr>
            <a:endPara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s-ES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CONTRIBUCIÓN SOLAR MINIMA </a:t>
            </a:r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</a:p>
          <a:p>
            <a:pPr marL="0" indent="0">
              <a:buNone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5140107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1348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50272"/>
              </p:ext>
            </p:extLst>
          </p:nvPr>
        </p:nvGraphicFramePr>
        <p:xfrm>
          <a:off x="4427984" y="3789040"/>
          <a:ext cx="446437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776"/>
                <a:gridCol w="984813"/>
                <a:gridCol w="1378738"/>
                <a:gridCol w="919051"/>
              </a:tblGrid>
              <a:tr h="144016">
                <a:tc gridSpan="4">
                  <a:txBody>
                    <a:bodyPr/>
                    <a:lstStyle/>
                    <a:p>
                      <a:pPr algn="ctr"/>
                      <a:r>
                        <a:rPr lang="gl-ES" noProof="0" dirty="0" smtClean="0"/>
                        <a:t>TEMPERATURA AFS SEGÚN</a:t>
                      </a:r>
                      <a:r>
                        <a:rPr lang="gl-ES" baseline="0" noProof="0" dirty="0" smtClean="0"/>
                        <a:t> MES(UNE 94002)</a:t>
                      </a:r>
                      <a:endParaRPr lang="gl-ES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r>
                        <a:rPr lang="gl-ES" noProof="0" smtClean="0"/>
                        <a:t>Xaneiro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10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Xulio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17</a:t>
                      </a:r>
                      <a:endParaRPr lang="gl-ES" noProof="0"/>
                    </a:p>
                  </a:txBody>
                  <a:tcPr anchor="ctr"/>
                </a:tc>
              </a:tr>
              <a:tr h="132576">
                <a:tc>
                  <a:txBody>
                    <a:bodyPr/>
                    <a:lstStyle/>
                    <a:p>
                      <a:r>
                        <a:rPr lang="gl-ES" noProof="0" smtClean="0"/>
                        <a:t>Febreiro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11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Agosto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dirty="0" smtClean="0"/>
                        <a:t>17</a:t>
                      </a:r>
                      <a:endParaRPr lang="gl-ES" noProof="0" dirty="0"/>
                    </a:p>
                  </a:txBody>
                  <a:tcPr anchor="ctr"/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gl-ES" noProof="0" smtClean="0"/>
                        <a:t>Marzo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11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dirty="0" smtClean="0"/>
                        <a:t>Setembro</a:t>
                      </a:r>
                      <a:endParaRPr lang="gl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16</a:t>
                      </a:r>
                      <a:endParaRPr lang="gl-ES" noProof="0"/>
                    </a:p>
                  </a:txBody>
                  <a:tcPr anchor="ctr"/>
                </a:tc>
              </a:tr>
              <a:tr h="121136">
                <a:tc>
                  <a:txBody>
                    <a:bodyPr/>
                    <a:lstStyle/>
                    <a:p>
                      <a:r>
                        <a:rPr lang="gl-ES" noProof="0" smtClean="0"/>
                        <a:t>Abril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13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Outubro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14</a:t>
                      </a:r>
                      <a:endParaRPr lang="gl-ES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gl-ES" noProof="0" smtClean="0"/>
                        <a:t>Maio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14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Novembro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12</a:t>
                      </a:r>
                      <a:endParaRPr lang="gl-ES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gl-ES" noProof="0" smtClean="0"/>
                        <a:t>Xunio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smtClean="0"/>
                        <a:t>16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gl-ES" noProof="0" smtClean="0"/>
                        <a:t>Decembro</a:t>
                      </a:r>
                      <a:endParaRPr lang="gl-ES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noProof="0" dirty="0" smtClean="0"/>
                        <a:t>10</a:t>
                      </a:r>
                      <a:endParaRPr lang="gl-ES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289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90219"/>
              </p:ext>
            </p:extLst>
          </p:nvPr>
        </p:nvGraphicFramePr>
        <p:xfrm>
          <a:off x="4499992" y="1988840"/>
          <a:ext cx="446449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  <a:gridCol w="1185882"/>
                <a:gridCol w="1046366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dirty="0" smtClean="0"/>
                        <a:t>MES</a:t>
                      </a:r>
                      <a:endParaRPr lang="gl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Dem. (l)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gl-ES" noProof="0"/>
                    </a:p>
                  </a:txBody>
                  <a:tcPr anchor="ctr">
                    <a:blipFill rotWithShape="1">
                      <a:blip r:embed="rId2"/>
                      <a:stretch>
                        <a:fillRect l="-188060" t="-833" r="-88557" b="-55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Enerxía</a:t>
                      </a:r>
                    </a:p>
                    <a:p>
                      <a:pPr algn="ctr"/>
                      <a:r>
                        <a:rPr lang="gl-ES" sz="1400" noProof="0" smtClean="0"/>
                        <a:t>kWh</a:t>
                      </a:r>
                      <a:endParaRPr lang="gl-ES" sz="1400" noProof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Xaneiro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68203,10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35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2775,71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Febreiro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62132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34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2456,38</a:t>
                      </a:r>
                      <a:endParaRPr lang="gl-E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Marzo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68789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34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2719,57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67851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32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2524,69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Maio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70850,50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31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2553,91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Xunio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dirty="0" smtClean="0"/>
                        <a:t>70896</a:t>
                      </a:r>
                      <a:endParaRPr lang="gl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29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2390,68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Xulio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73259,20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28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2385,18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Agosto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73324,30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28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2387,30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dirty="0" smtClean="0"/>
                        <a:t>Setembro</a:t>
                      </a:r>
                      <a:endParaRPr lang="gl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70098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29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2363,77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Outubro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70850,50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31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2553,91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Novembro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67200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33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2578,60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Decembro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68203,10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35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2775,71</a:t>
                      </a:r>
                      <a:endParaRPr lang="gl-E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dirty="0" smtClean="0"/>
                        <a:t>Total</a:t>
                      </a:r>
                      <a:endParaRPr lang="gl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gl-ES" sz="14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831656,70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gl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gl-E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30465,42</a:t>
                      </a:r>
                      <a:endParaRPr lang="gl-E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 cstate="print"/>
            <a:stretch>
              <a:fillRect l="-1481" t="-1348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996329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1348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02894"/>
              </p:ext>
            </p:extLst>
          </p:nvPr>
        </p:nvGraphicFramePr>
        <p:xfrm>
          <a:off x="3203848" y="2132856"/>
          <a:ext cx="280062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648501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dirty="0" smtClean="0"/>
                        <a:t>MES</a:t>
                      </a:r>
                      <a:endParaRPr lang="gl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Radiacion</a:t>
                      </a:r>
                      <a:r>
                        <a:rPr lang="gl-ES" sz="1400" baseline="0" noProof="0" smtClean="0"/>
                        <a:t> kWh/m2/dia</a:t>
                      </a:r>
                    </a:p>
                    <a:p>
                      <a:pPr algn="ctr"/>
                      <a:r>
                        <a:rPr lang="gl-ES" sz="1400" baseline="0" noProof="0" smtClean="0"/>
                        <a:t>Pontevedra</a:t>
                      </a:r>
                      <a:endParaRPr lang="gl-ES" sz="1400" noProof="0"/>
                    </a:p>
                  </a:txBody>
                  <a:tcPr anchor="ctr"/>
                </a:tc>
              </a:tr>
              <a:tr h="132576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Xaneiro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1,5</a:t>
                      </a:r>
                      <a:endParaRPr lang="gl-ES" sz="1400" noProof="0"/>
                    </a:p>
                  </a:txBody>
                  <a:tcPr anchor="ctr"/>
                </a:tc>
              </a:tr>
              <a:tr h="12452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Febreiro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2,3</a:t>
                      </a:r>
                      <a:endParaRPr lang="gl-ES" sz="1400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Marzo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3,6</a:t>
                      </a:r>
                      <a:endParaRPr lang="gl-ES" sz="1400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4,4</a:t>
                      </a:r>
                      <a:endParaRPr lang="gl-ES" sz="1400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Maio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4,9</a:t>
                      </a:r>
                      <a:endParaRPr lang="gl-ES" sz="1400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Xunio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5,7</a:t>
                      </a:r>
                      <a:endParaRPr lang="gl-ES" sz="1400" noProof="0"/>
                    </a:p>
                  </a:txBody>
                  <a:tcPr anchor="ctr"/>
                </a:tc>
              </a:tr>
              <a:tr h="142528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Xulio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6,1</a:t>
                      </a:r>
                    </a:p>
                  </a:txBody>
                  <a:tcPr anchor="ctr"/>
                </a:tc>
              </a:tr>
              <a:tr h="131728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dirty="0" smtClean="0"/>
                        <a:t>Agosto</a:t>
                      </a:r>
                      <a:endParaRPr lang="gl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5,2</a:t>
                      </a:r>
                      <a:endParaRPr lang="gl-ES" sz="1400" noProof="0"/>
                    </a:p>
                  </a:txBody>
                  <a:tcPr anchor="ctr"/>
                </a:tc>
              </a:tr>
              <a:tr h="120928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dirty="0" smtClean="0"/>
                        <a:t>Setembro</a:t>
                      </a:r>
                      <a:endParaRPr lang="gl-E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4,2</a:t>
                      </a:r>
                      <a:endParaRPr lang="gl-ES" sz="1400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Outubro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dirty="0" smtClean="0"/>
                        <a:t>3,1</a:t>
                      </a:r>
                      <a:endParaRPr lang="gl-ES" sz="1400" noProof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Novembro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smtClean="0"/>
                        <a:t>1,9</a:t>
                      </a:r>
                      <a:endParaRPr lang="gl-ES" sz="1400" noProof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gl-ES" sz="1400" noProof="0" smtClean="0"/>
                        <a:t>Decembro</a:t>
                      </a:r>
                      <a:endParaRPr lang="gl-E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noProof="0" dirty="0" smtClean="0"/>
                        <a:t>1,5</a:t>
                      </a:r>
                      <a:endParaRPr lang="gl-ES" sz="14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5705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COLECTOR SOLAR PLANO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3 Marcador de contenido" descr="Panel plan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848871" cy="4867039"/>
          </a:xfrm>
        </p:spPr>
      </p:pic>
      <p:sp>
        <p:nvSpPr>
          <p:cNvPr id="6" name="5 CuadroTexto"/>
          <p:cNvSpPr txBox="1"/>
          <p:nvPr/>
        </p:nvSpPr>
        <p:spPr>
          <a:xfrm>
            <a:off x="755576" y="1700808"/>
            <a:ext cx="14287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Conexión con abrazadeira</a:t>
            </a:r>
            <a:endParaRPr lang="gl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3728" y="1700808"/>
            <a:ext cx="1428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Marco de aluminio</a:t>
            </a:r>
            <a:endParaRPr lang="gl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7620" y="1500174"/>
            <a:ext cx="17859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Cristal transparente de baixa reflexión</a:t>
            </a:r>
            <a:endParaRPr lang="gl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43636" y="2071678"/>
            <a:ext cx="22860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Serpentín de tubaria de cobre para transferencia da calor</a:t>
            </a:r>
            <a:endParaRPr lang="gl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357290" y="4429132"/>
            <a:ext cx="1428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Corpo  de aluminio</a:t>
            </a:r>
            <a:endParaRPr lang="gl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71802" y="5072074"/>
            <a:ext cx="14287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Selo para conexión o baleiro</a:t>
            </a:r>
            <a:endParaRPr lang="gl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572000" y="5500702"/>
            <a:ext cx="22860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Sistema de entrada da tubaria de cobre</a:t>
            </a:r>
            <a:endParaRPr lang="gl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32240" y="4797152"/>
            <a:ext cx="1428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l-ES" dirty="0" smtClean="0"/>
              <a:t>Lamias absorbentes</a:t>
            </a:r>
            <a:endParaRPr lang="gl-E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1348"/>
            </a:stretch>
          </a:blipFill>
        </p:spPr>
        <p:txBody>
          <a:bodyPr/>
          <a:lstStyle/>
          <a:p>
            <a:pPr>
              <a:buNone/>
            </a:pPr>
            <a:endParaRPr lang="es-ES" dirty="0">
              <a:noFill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34869"/>
              </p:ext>
            </p:extLst>
          </p:nvPr>
        </p:nvGraphicFramePr>
        <p:xfrm>
          <a:off x="323531" y="2060848"/>
          <a:ext cx="8496941" cy="454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931"/>
                <a:gridCol w="552106"/>
                <a:gridCol w="548189"/>
                <a:gridCol w="505118"/>
                <a:gridCol w="516865"/>
                <a:gridCol w="505118"/>
                <a:gridCol w="505118"/>
                <a:gridCol w="599091"/>
                <a:gridCol w="505118"/>
                <a:gridCol w="505118"/>
                <a:gridCol w="505118"/>
                <a:gridCol w="505118"/>
                <a:gridCol w="505118"/>
                <a:gridCol w="704815"/>
              </a:tblGrid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8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573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gl-ES" sz="1000" b="1" u="sng" strike="noStrike" noProof="0" smtClean="0">
                          <a:effectLst/>
                        </a:rPr>
                        <a:t>CÁLCULO ENERXÉTICO</a:t>
                      </a:r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588"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sng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Meses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Enero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Febrero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Marzo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Abril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Mayo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Junio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Julio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Agosto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Sept.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Oct.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Nov.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Dic.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Anual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Consumo de agua [m</a:t>
                      </a:r>
                      <a:r>
                        <a:rPr lang="gl-ES" sz="1000" b="1" u="none" strike="noStrike" baseline="30000" noProof="0" smtClean="0">
                          <a:effectLst/>
                        </a:rPr>
                        <a:t>3</a:t>
                      </a:r>
                      <a:r>
                        <a:rPr lang="gl-ES" sz="1000" b="1" u="none" strike="noStrike" noProof="0" smtClean="0">
                          <a:effectLst/>
                        </a:rPr>
                        <a:t>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47,7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43,1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47,7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46,2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47,7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46,2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47,7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47,7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46,2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47,7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46,2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47,7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562,1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Incremento T</a:t>
                      </a:r>
                      <a:r>
                        <a:rPr lang="gl-ES" sz="1000" b="1" u="none" strike="noStrike" baseline="30000" noProof="0" smtClean="0">
                          <a:effectLst/>
                        </a:rPr>
                        <a:t>a</a:t>
                      </a:r>
                      <a:r>
                        <a:rPr lang="gl-ES" sz="1000" b="1" u="none" strike="noStrike" noProof="0" smtClean="0">
                          <a:effectLst/>
                        </a:rPr>
                        <a:t>. [ºC]: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35,0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33,8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32,6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31,4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30,2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29,0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27,8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29,0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30,2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31,4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32,6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33,8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Ener. Nec. [Kcal·1000]: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1.671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1.457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1.556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1.451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1.442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1.340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1.327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1.384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1.395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1.499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1.506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1.614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17.643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573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gl-ES" sz="1000" b="1" u="sng" strike="noStrike" noProof="0" dirty="0" smtClean="0">
                          <a:effectLst/>
                        </a:rPr>
                        <a:t>DATOS DE SALIDA</a:t>
                      </a:r>
                      <a:endParaRPr lang="gl-ES" sz="1000" b="1" i="0" u="sng" strike="noStrike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Número de colectores:   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gl-ES" sz="1000" b="1" u="none" strike="noStrike" noProof="0" smtClean="0">
                          <a:effectLst/>
                        </a:rPr>
                        <a:t>3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Área colectores [m</a:t>
                      </a:r>
                      <a:r>
                        <a:rPr lang="gl-ES" sz="1000" b="1" u="none" strike="noStrike" baseline="30000" noProof="0" smtClean="0">
                          <a:effectLst/>
                        </a:rPr>
                        <a:t>2</a:t>
                      </a:r>
                      <a:r>
                        <a:rPr lang="gl-ES" sz="1000" b="1" u="none" strike="noStrike" noProof="0" smtClean="0">
                          <a:effectLst/>
                        </a:rPr>
                        <a:t>]: 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gl-ES" sz="1000" b="1" u="none" strike="noStrike" noProof="0" smtClean="0">
                          <a:effectLst/>
                        </a:rPr>
                        <a:t>7,50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Azimut [º]:   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gl-ES" sz="1000" b="1" u="none" strike="noStrike" noProof="0" smtClean="0">
                          <a:effectLst/>
                        </a:rPr>
                        <a:t>0,00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Pérdidas por orientación:   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gl-ES" sz="1000" b="1" u="none" strike="noStrike" noProof="0" smtClean="0">
                          <a:effectLst/>
                        </a:rPr>
                        <a:t>0%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Inclinación [º]:   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gl-ES" sz="1000" b="1" u="none" strike="noStrike" noProof="0" smtClean="0">
                          <a:effectLst/>
                        </a:rPr>
                        <a:t>25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Volumen de acumulación [l]: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gl-ES" sz="1000" b="1" u="none" strike="noStrike" noProof="0" smtClean="0">
                          <a:effectLst/>
                        </a:rPr>
                        <a:t>1.540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Meses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Enero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Febrero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Marzo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Abril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Mayo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Junio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Julio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Agosto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dirty="0" err="1" smtClean="0">
                          <a:effectLst/>
                        </a:rPr>
                        <a:t>Sept</a:t>
                      </a:r>
                      <a:r>
                        <a:rPr lang="gl-ES" sz="1000" b="1" u="none" strike="noStrike" noProof="0" dirty="0" smtClean="0">
                          <a:effectLst/>
                        </a:rPr>
                        <a:t>.</a:t>
                      </a:r>
                      <a:endParaRPr lang="gl-ES" sz="1000" b="1" i="0" u="none" strike="noStrike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Oct.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Nov.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Dic.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Anual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Ener. Nec. [Kcal·1000]: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1.671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1.457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1.556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1.451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1.442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1.340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1.327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1.384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1.395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1.499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1.506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1.614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17.643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Ahorro A=0 [Kcal·1000]: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281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399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524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666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595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738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769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744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579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482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369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268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6.414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Ahorro Real [Kcal·1000]: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281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399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524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666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595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738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769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744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579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482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369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268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6.414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Ahorro A=0 [%]: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16,8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27,4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33,7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45,9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41,2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55,1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57,9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53,7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41,5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32,2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24,5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16,6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36,4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5460">
                <a:tc>
                  <a:txBody>
                    <a:bodyPr/>
                    <a:lstStyle/>
                    <a:p>
                      <a:pPr algn="l" fontAlgn="ctr"/>
                      <a:r>
                        <a:rPr lang="gl-ES" sz="1000" b="1" u="none" strike="noStrike" noProof="0" smtClean="0">
                          <a:effectLst/>
                        </a:rPr>
                        <a:t>Ahorro Real [%]: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16,8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27,4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33,7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45,9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41,2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55,1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57,9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53,7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41,5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32,2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24,5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smtClean="0">
                          <a:effectLst/>
                        </a:rPr>
                        <a:t>16,6</a:t>
                      </a:r>
                      <a:endParaRPr lang="gl-ES" sz="1000" b="1" i="0" u="none" strike="noStrike" noProof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gl-ES" sz="1000" b="1" u="none" strike="noStrike" noProof="0" dirty="0" smtClean="0">
                          <a:effectLst/>
                        </a:rPr>
                        <a:t>36,4</a:t>
                      </a:r>
                      <a:endParaRPr lang="gl-ES" sz="1000" b="1" i="0" u="none" strike="noStrike" noProof="0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304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1348"/>
            </a:stretch>
          </a:blipFill>
        </p:spPr>
        <p:txBody>
          <a:bodyPr/>
          <a:lstStyle/>
          <a:p>
            <a:pPr>
              <a:buNone/>
            </a:pPr>
            <a:endParaRPr lang="es-E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53831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1348"/>
            </a:stretch>
          </a:blipFill>
        </p:spPr>
        <p:txBody>
          <a:bodyPr/>
          <a:lstStyle/>
          <a:p>
            <a:pPr>
              <a:buNone/>
            </a:pPr>
            <a:endParaRPr lang="es-E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756171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333" t="-2156" b="-2426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19563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2291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72741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1481" t="-2291" b="-135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82021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gl-ES" sz="2200" b="1" dirty="0" smtClean="0"/>
              <a:t>Cálculo das perdidas por orientación.</a:t>
            </a:r>
          </a:p>
          <a:p>
            <a:pPr marL="0" indent="0">
              <a:buNone/>
            </a:pPr>
            <a:endParaRPr lang="gl-ES" sz="1800" dirty="0" smtClean="0"/>
          </a:p>
          <a:p>
            <a:endParaRPr lang="gl-ES" sz="1800" dirty="0" smtClean="0"/>
          </a:p>
          <a:p>
            <a:endParaRPr lang="gl-ES" sz="1800" dirty="0" smtClean="0"/>
          </a:p>
          <a:p>
            <a:endParaRPr lang="gl-ES" sz="1800" dirty="0" smtClean="0"/>
          </a:p>
          <a:p>
            <a:endParaRPr lang="gl-ES" sz="1800" dirty="0" smtClean="0"/>
          </a:p>
          <a:p>
            <a:endParaRPr lang="gl-ES" sz="1800" dirty="0" smtClean="0"/>
          </a:p>
          <a:p>
            <a:endParaRPr lang="gl-ES" sz="1800" dirty="0" smtClean="0"/>
          </a:p>
          <a:p>
            <a:r>
              <a:rPr lang="gl-ES" sz="1800" dirty="0" smtClean="0"/>
              <a:t>Código Técnico das Edificacións - DB HE 4</a:t>
            </a:r>
            <a:endParaRPr lang="gl-E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019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461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 startAt="8"/>
            </a:pPr>
            <a:r>
              <a:rPr lang="gl-ES" sz="2400" b="1" dirty="0" smtClean="0"/>
              <a:t>Cálculo das perdidas por orientación.</a:t>
            </a:r>
          </a:p>
          <a:p>
            <a:pPr marL="0" indent="0" algn="just">
              <a:buNone/>
            </a:pPr>
            <a:endParaRPr lang="gl-ES" sz="1900" dirty="0" smtClean="0"/>
          </a:p>
          <a:p>
            <a:pPr algn="just"/>
            <a:r>
              <a:rPr lang="gl-ES" sz="1900" dirty="0" smtClean="0"/>
              <a:t>O obxectivo é determinar os limites da orientación e inclinación dos módulos de acordo coas perdidas máximas permisibles.</a:t>
            </a:r>
          </a:p>
          <a:p>
            <a:pPr algn="just"/>
            <a:endParaRPr lang="gl-ES" sz="1900" dirty="0" smtClean="0"/>
          </a:p>
          <a:p>
            <a:pPr marL="0" indent="0" algn="just">
              <a:buNone/>
            </a:pPr>
            <a:r>
              <a:rPr lang="gl-ES" sz="1900" dirty="0" smtClean="0"/>
              <a:t>	Calcúlanse en función:</a:t>
            </a:r>
          </a:p>
          <a:p>
            <a:pPr marL="0" indent="0" algn="just">
              <a:buNone/>
            </a:pPr>
            <a:r>
              <a:rPr lang="gl-ES" sz="1900" dirty="0" smtClean="0"/>
              <a:t>      Inclinación                                                            Acimut</a:t>
            </a:r>
          </a:p>
          <a:p>
            <a:pPr marL="0" indent="0" algn="just">
              <a:buNone/>
            </a:pPr>
            <a:endParaRPr lang="gl-ES" sz="1900" dirty="0" smtClean="0"/>
          </a:p>
          <a:p>
            <a:pPr marL="0" indent="0" algn="just">
              <a:buNone/>
            </a:pPr>
            <a:endParaRPr lang="gl-ES" sz="1900" dirty="0" smtClean="0"/>
          </a:p>
          <a:p>
            <a:pPr marL="0" indent="0" algn="just">
              <a:buNone/>
            </a:pPr>
            <a:endParaRPr lang="gl-ES" sz="1900" dirty="0" smtClean="0"/>
          </a:p>
          <a:p>
            <a:pPr marL="0" indent="0" algn="just">
              <a:buNone/>
            </a:pPr>
            <a:endParaRPr lang="gl-ES" sz="1900" dirty="0" smtClean="0"/>
          </a:p>
          <a:p>
            <a:pPr marL="0" indent="0" algn="just">
              <a:buNone/>
            </a:pPr>
            <a:r>
              <a:rPr lang="gl-ES" sz="1900" dirty="0" smtClean="0"/>
              <a:t>Orientación óptima: </a:t>
            </a:r>
            <a:r>
              <a:rPr lang="gl-ES" sz="1900" dirty="0" err="1" smtClean="0"/>
              <a:t>	</a:t>
            </a:r>
            <a:r>
              <a:rPr lang="gl-ES" sz="1900" b="1" dirty="0" err="1" smtClean="0"/>
              <a:t>sur</a:t>
            </a:r>
            <a:endParaRPr lang="gl-ES" sz="1900" b="1" dirty="0" smtClean="0"/>
          </a:p>
          <a:p>
            <a:pPr marL="0" indent="0" algn="just">
              <a:buNone/>
            </a:pPr>
            <a:r>
              <a:rPr lang="gl-ES" sz="1900" dirty="0" smtClean="0"/>
              <a:t>Inclinación óptima: </a:t>
            </a:r>
            <a:r>
              <a:rPr lang="gl-ES" sz="1900" dirty="0" err="1" smtClean="0"/>
              <a:t>	</a:t>
            </a:r>
            <a:r>
              <a:rPr lang="gl-ES" sz="1900" b="1" dirty="0" err="1" smtClean="0"/>
              <a:t>demanda</a:t>
            </a:r>
            <a:r>
              <a:rPr lang="gl-ES" sz="1900" b="1" dirty="0" smtClean="0"/>
              <a:t> constante anual, a latitude xeográfica</a:t>
            </a:r>
          </a:p>
          <a:p>
            <a:pPr marL="0" indent="0" algn="just">
              <a:buNone/>
            </a:pPr>
            <a:r>
              <a:rPr lang="gl-ES" sz="1900" b="1" dirty="0" smtClean="0"/>
              <a:t>			demanda preferente en inverno, +10°</a:t>
            </a:r>
          </a:p>
          <a:p>
            <a:pPr marL="0" indent="0" algn="just">
              <a:buNone/>
            </a:pPr>
            <a:r>
              <a:rPr lang="gl-ES" sz="1900" b="1" dirty="0" smtClean="0"/>
              <a:t>                                   	demanda preferente no verán, -10°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00" y="3720059"/>
            <a:ext cx="2657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>
            <a:fillRect/>
          </a:stretch>
        </p:blipFill>
        <p:spPr bwMode="auto">
          <a:xfrm>
            <a:off x="6084168" y="3398959"/>
            <a:ext cx="2232248" cy="16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364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s-ES" sz="2200" b="1" dirty="0" smtClean="0"/>
              <a:t>Cálculo das perdidas por orientación.</a:t>
            </a:r>
          </a:p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5905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72000" y="50851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Entre cada un dos solsticios de verán e inverno hai 23°27´ positivos ou negativos respectivamente, respecto ós </a:t>
            </a:r>
            <a:r>
              <a:rPr lang="gl-ES" dirty="0" err="1" smtClean="0"/>
              <a:t>equinocios</a:t>
            </a:r>
            <a:r>
              <a:rPr lang="gl-ES" dirty="0" smtClean="0"/>
              <a:t> de primavera e outono.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7484523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gl-ES" sz="2200" b="1" dirty="0" smtClean="0"/>
              <a:t>Cálculo das perdidas de radiación por sombras.</a:t>
            </a:r>
          </a:p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r>
              <a:rPr lang="es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88840"/>
            <a:ext cx="4392488" cy="468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75759" y="2109906"/>
            <a:ext cx="2896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Sobre a carta solar perfilase o obstáculo, e con </a:t>
            </a:r>
            <a:r>
              <a:rPr lang="gl-ES" dirty="0" err="1" smtClean="0"/>
              <a:t>él</a:t>
            </a:r>
            <a:r>
              <a:rPr lang="gl-ES" dirty="0" smtClean="0"/>
              <a:t> obtéñense as porcións afectadas pola sombra.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5879055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VANTAXES</a:t>
            </a:r>
            <a:endParaRPr lang="gl-ES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2400" dirty="0" smtClean="0">
              <a:solidFill>
                <a:srgbClr val="00B050"/>
              </a:solidFill>
            </a:endParaRPr>
          </a:p>
          <a:p>
            <a:pPr algn="just"/>
            <a:r>
              <a:rPr lang="gl-ES" sz="2400" b="1" dirty="0" smtClean="0">
                <a:solidFill>
                  <a:schemeClr val="accent1">
                    <a:lumMod val="75000"/>
                  </a:schemeClr>
                </a:solidFill>
              </a:rPr>
              <a:t>Son mais económicos.</a:t>
            </a:r>
          </a:p>
          <a:p>
            <a:pPr algn="just"/>
            <a:r>
              <a:rPr lang="gl-ES" sz="2400" b="1" dirty="0" smtClean="0">
                <a:solidFill>
                  <a:schemeClr val="accent1">
                    <a:lumMod val="75000"/>
                  </a:schemeClr>
                </a:solidFill>
              </a:rPr>
              <a:t>Están construídos dentro dunha sólida estrutura de metal illada e protexida por un cristal.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s-ES" sz="2200" b="1" dirty="0" smtClean="0"/>
              <a:t>Cálculo das perdidas de radiación por sombras.</a:t>
            </a:r>
          </a:p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r>
              <a:rPr lang="es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2395537"/>
            <a:ext cx="3657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5400000">
            <a:off x="3461016" y="4756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563888" y="5445224"/>
            <a:ext cx="116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28184" y="389240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EDIFICACIÓN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83727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gl-ES" sz="2200" b="1" dirty="0" smtClean="0"/>
              <a:t>Cálculo das perdidas de radiación por sombras.</a:t>
            </a:r>
          </a:p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r>
              <a:rPr lang="es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203848" y="5301208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0"/>
          <a:stretch>
            <a:fillRect/>
          </a:stretch>
        </p:blipFill>
        <p:spPr bwMode="auto">
          <a:xfrm>
            <a:off x="1403648" y="2276872"/>
            <a:ext cx="6184886" cy="295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228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gl-ES" sz="2200" b="1" dirty="0" smtClean="0"/>
              <a:t>Cálculo das perdidas de radiación por sombras.</a:t>
            </a:r>
          </a:p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r>
              <a:rPr lang="es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0182"/>
            <a:ext cx="8039806" cy="274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306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s-ES" sz="2200" b="1" dirty="0" smtClean="0"/>
              <a:t>Cálculo das perdidas de radiación por sombras.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7343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682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072290" y="2060848"/>
            <a:ext cx="7077075" cy="4200525"/>
            <a:chOff x="2241433" y="2236837"/>
            <a:chExt cx="7077075" cy="420052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433" y="2236837"/>
              <a:ext cx="7077075" cy="420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3245029" y="5909245"/>
              <a:ext cx="343986" cy="1440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gl-ES" sz="2200" b="1" dirty="0" smtClean="0"/>
              <a:t>Cálculo das perdidas de radiación por sombras.</a:t>
            </a:r>
          </a:p>
          <a:p>
            <a:pPr marL="0" indent="0">
              <a:buNone/>
            </a:pPr>
            <a:endParaRPr lang="gl-ES" sz="1800" dirty="0" smtClean="0"/>
          </a:p>
          <a:p>
            <a:r>
              <a:rPr lang="gl-ES" sz="1800" dirty="0" smtClean="0"/>
              <a:t>P A10 = 0,75</a:t>
            </a:r>
          </a:p>
          <a:p>
            <a:r>
              <a:rPr lang="gl-ES" sz="1800" dirty="0" smtClean="0"/>
              <a:t>P B10 = 0,75</a:t>
            </a:r>
          </a:p>
          <a:p>
            <a:r>
              <a:rPr lang="gl-ES" sz="1800" dirty="0" smtClean="0"/>
              <a:t>P B12 = 0,25</a:t>
            </a:r>
          </a:p>
          <a:p>
            <a:r>
              <a:rPr lang="gl-ES" sz="1800" dirty="0" smtClean="0"/>
              <a:t>P B8 = 0,25</a:t>
            </a:r>
          </a:p>
          <a:p>
            <a:pPr marL="0" indent="0">
              <a:buNone/>
            </a:pPr>
            <a:r>
              <a:rPr lang="es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grpSp>
        <p:nvGrpSpPr>
          <p:cNvPr id="18" name="17 Grupo"/>
          <p:cNvGrpSpPr/>
          <p:nvPr/>
        </p:nvGrpSpPr>
        <p:grpSpPr>
          <a:xfrm>
            <a:off x="2627784" y="5301208"/>
            <a:ext cx="776034" cy="576064"/>
            <a:chOff x="2627784" y="5301208"/>
            <a:chExt cx="776034" cy="576064"/>
          </a:xfrm>
        </p:grpSpPr>
        <p:sp>
          <p:nvSpPr>
            <p:cNvPr id="12" name="11 Rectángulo"/>
            <p:cNvSpPr/>
            <p:nvPr/>
          </p:nvSpPr>
          <p:spPr>
            <a:xfrm>
              <a:off x="3059832" y="5517232"/>
              <a:ext cx="343986" cy="1440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3059832" y="5301208"/>
              <a:ext cx="343986" cy="1440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627784" y="5517232"/>
              <a:ext cx="343986" cy="1440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3059832" y="5733256"/>
              <a:ext cx="343986" cy="1440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136865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2" cstate="print"/>
            <a:stretch>
              <a:fillRect l="-963" t="-2426"/>
            </a:stretch>
          </a:blipFill>
        </p:spPr>
        <p:txBody>
          <a:bodyPr/>
          <a:lstStyle/>
          <a:p>
            <a:pPr>
              <a:buNone/>
            </a:pPr>
            <a:r>
              <a:rPr lang="es-ES" dirty="0">
                <a:noFill/>
              </a:rPr>
              <a:t> 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4" y="5134967"/>
            <a:ext cx="7019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07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gl-ES" sz="2200" b="1" dirty="0" smtClean="0"/>
              <a:t>Balance enerxético anual.</a:t>
            </a:r>
          </a:p>
          <a:p>
            <a:pPr marL="0" indent="0">
              <a:buNone/>
            </a:pPr>
            <a:endParaRPr lang="gl-ES" sz="2800" b="1" dirty="0" smtClean="0"/>
          </a:p>
          <a:p>
            <a:pPr marL="0" indent="0">
              <a:buNone/>
            </a:pPr>
            <a:r>
              <a:rPr lang="gl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558958"/>
              </p:ext>
            </p:extLst>
          </p:nvPr>
        </p:nvGraphicFramePr>
        <p:xfrm>
          <a:off x="1187624" y="2204864"/>
          <a:ext cx="665797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297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gl-ES" sz="2200" b="1" dirty="0" smtClean="0"/>
              <a:t>Esquemas tipo.</a:t>
            </a:r>
          </a:p>
          <a:p>
            <a:pPr marL="0" indent="0">
              <a:buNone/>
            </a:pPr>
            <a:endParaRPr lang="gl-ES" sz="2800" b="1" dirty="0" smtClean="0"/>
          </a:p>
          <a:p>
            <a:pPr marL="0" indent="0">
              <a:buNone/>
            </a:pPr>
            <a:r>
              <a:rPr lang="gl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68225"/>
            <a:ext cx="6912768" cy="41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2258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DESEÑO - EXEMPLO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gl-ES" sz="2200" b="1" dirty="0" smtClean="0"/>
              <a:t>Esquemas tipo.</a:t>
            </a:r>
          </a:p>
          <a:p>
            <a:pPr marL="0" indent="0">
              <a:buNone/>
            </a:pPr>
            <a:endParaRPr lang="gl-ES" sz="2800" b="1" dirty="0" smtClean="0"/>
          </a:p>
          <a:p>
            <a:pPr marL="0" indent="0">
              <a:buNone/>
            </a:pPr>
            <a:r>
              <a:rPr lang="gl-ES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s-E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71296"/>
            <a:ext cx="5832648" cy="43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184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5151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61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gl-E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MOITAS GRAZAS POLA VOSA ATENCIÓN </a:t>
            </a:r>
            <a:endParaRPr lang="gl-ES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7831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DESVANTAXES</a:t>
            </a:r>
            <a:endParaRPr lang="gl-E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Son mais proclives a presentar condensacións, especialmente cando se deteriora a xunta entre o cristal e a caixa.</a:t>
            </a:r>
          </a:p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Deben de ser elevados ó tellado como unha soa unidade.</a:t>
            </a:r>
          </a:p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En caso de rotura, o colector debe de ser </a:t>
            </a:r>
            <a:r>
              <a:rPr lang="gl-ES" sz="2400" dirty="0" err="1" smtClean="0">
                <a:solidFill>
                  <a:srgbClr val="FF0000"/>
                </a:solidFill>
              </a:rPr>
              <a:t>reemprazado</a:t>
            </a:r>
            <a:r>
              <a:rPr lang="gl-ES" sz="2400" dirty="0" smtClean="0">
                <a:solidFill>
                  <a:srgbClr val="FF0000"/>
                </a:solidFill>
              </a:rPr>
              <a:t> por completo.</a:t>
            </a:r>
          </a:p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A inclinación do sol afecta negativamente o rendemento.</a:t>
            </a:r>
          </a:p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Polo seu deseño plano acumulan mais neve, po e sucidade </a:t>
            </a:r>
          </a:p>
          <a:p>
            <a:pPr algn="just">
              <a:buNone/>
            </a:pPr>
            <a:r>
              <a:rPr lang="gl-ES" sz="2400" dirty="0" smtClean="0">
                <a:solidFill>
                  <a:srgbClr val="FF0000"/>
                </a:solidFill>
              </a:rPr>
              <a:t>		= mais custe en mantemento maior reforzo estrutural.</a:t>
            </a:r>
          </a:p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Debido as perdidas por convección e condución estes paneis non alcanzan altas temperaturas non sendo recomendables para o seu uso en calefacción.</a:t>
            </a:r>
            <a:endParaRPr lang="gl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758952"/>
          </a:xfrm>
        </p:spPr>
        <p:txBody>
          <a:bodyPr>
            <a:normAutofit fontScale="90000"/>
          </a:bodyPr>
          <a:lstStyle/>
          <a:p>
            <a:pPr algn="l"/>
            <a:r>
              <a:rPr lang="gl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COLECTOR SOLAR POR TUBOS DE VALEIRO</a:t>
            </a:r>
            <a:endParaRPr lang="gl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15 Marcador de contenido" descr="TUBOS DE VACIO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2714620"/>
            <a:ext cx="3484779" cy="2143139"/>
          </a:xfrm>
        </p:spPr>
      </p:pic>
      <p:pic>
        <p:nvPicPr>
          <p:cNvPr id="18" name="17 Marcador de contenido" descr="tubosvaciodomodos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5213" b="1971"/>
          <a:stretch>
            <a:fillRect/>
          </a:stretch>
        </p:blipFill>
        <p:spPr>
          <a:xfrm>
            <a:off x="3929058" y="1556792"/>
            <a:ext cx="4548196" cy="4824536"/>
          </a:xfrm>
        </p:spPr>
      </p:pic>
      <p:sp>
        <p:nvSpPr>
          <p:cNvPr id="20" name="19 Elipse"/>
          <p:cNvSpPr/>
          <p:nvPr/>
        </p:nvSpPr>
        <p:spPr>
          <a:xfrm>
            <a:off x="1357290" y="2214554"/>
            <a:ext cx="1000132" cy="914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 de flecha"/>
          <p:cNvCxnSpPr>
            <a:stCxn id="20" idx="6"/>
          </p:cNvCxnSpPr>
          <p:nvPr/>
        </p:nvCxnSpPr>
        <p:spPr>
          <a:xfrm>
            <a:off x="2357422" y="2671754"/>
            <a:ext cx="1643074" cy="5429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VANTAXES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gl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gl-ES" sz="2400" dirty="0" smtClean="0">
                <a:solidFill>
                  <a:schemeClr val="accent1">
                    <a:lumMod val="75000"/>
                  </a:schemeClr>
                </a:solidFill>
              </a:rPr>
              <a:t>O baleiro protexe ó colector da corrosión e non presenta condensacións.</a:t>
            </a:r>
          </a:p>
          <a:p>
            <a:pPr algn="just"/>
            <a:r>
              <a:rPr lang="gl-ES" sz="2400" dirty="0" smtClean="0">
                <a:solidFill>
                  <a:schemeClr val="accent1">
                    <a:lumMod val="75000"/>
                  </a:schemeClr>
                </a:solidFill>
              </a:rPr>
              <a:t>O baleiro elimina as perdidas por condución y convección, illa do medio ambiente sen que o frío nin o vento afecten apenas ó seu rendemento.</a:t>
            </a:r>
          </a:p>
          <a:p>
            <a:pPr algn="just"/>
            <a:r>
              <a:rPr lang="gl-ES" sz="2400" dirty="0" smtClean="0">
                <a:solidFill>
                  <a:schemeClr val="accent1">
                    <a:lumMod val="75000"/>
                  </a:schemeClr>
                </a:solidFill>
              </a:rPr>
              <a:t>Polo seu lixeiro peso e pola súa configuración modular, son mais sinxelos de instalar nas cubertas.</a:t>
            </a:r>
          </a:p>
          <a:p>
            <a:pPr algn="just"/>
            <a:r>
              <a:rPr lang="gl-ES" sz="2400" dirty="0" smtClean="0">
                <a:solidFill>
                  <a:schemeClr val="accent1">
                    <a:lumMod val="75000"/>
                  </a:schemeClr>
                </a:solidFill>
              </a:rPr>
              <a:t>Pola súa forma circular os raios de sol son atrapados mais eficazmente no amencer e na tardiña.</a:t>
            </a:r>
          </a:p>
          <a:p>
            <a:pPr algn="just"/>
            <a:r>
              <a:rPr lang="gl-ES" sz="2400" dirty="0" smtClean="0">
                <a:solidFill>
                  <a:schemeClr val="accent1">
                    <a:lumMod val="75000"/>
                  </a:schemeClr>
                </a:solidFill>
              </a:rPr>
              <a:t>Debido a súa forma redonda e que hai ocos entre os tubos, son mais resistentes ó vento e á acumulación de neve.</a:t>
            </a:r>
          </a:p>
          <a:p>
            <a:pPr algn="just"/>
            <a:r>
              <a:rPr lang="gl-ES" sz="2400" dirty="0" smtClean="0">
                <a:solidFill>
                  <a:schemeClr val="accent1">
                    <a:lumMod val="75000"/>
                  </a:schemeClr>
                </a:solidFill>
              </a:rPr>
              <a:t>O teren perdidas mínimas por radiación e convección alcanzan altas temperaturas, polo que son aptos para o seu uso en calefacción.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5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DESVANTAXES</a:t>
            </a:r>
            <a:endParaRPr lang="es-E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es-ES" sz="2400" dirty="0" smtClean="0">
              <a:solidFill>
                <a:srgbClr val="FF0000"/>
              </a:solidFill>
            </a:endParaRPr>
          </a:p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Mais custosos economicamente.</a:t>
            </a:r>
          </a:p>
          <a:p>
            <a:pPr algn="just"/>
            <a:r>
              <a:rPr lang="gl-ES" sz="2400" dirty="0" smtClean="0">
                <a:solidFill>
                  <a:srgbClr val="FF0000"/>
                </a:solidFill>
              </a:rPr>
              <a:t>Son mais fráxiles mecanicamente, sobre todo no momento da montaxe.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COLECTOR SOLAR POR TERMOSIFÓN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7" name="16 Marcador de contenido" descr="Panel termosif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15" name="14 Marcador de contenido" descr="termosifon v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81660"/>
            <a:ext cx="4038600" cy="4061417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1807</TotalTime>
  <Words>1297</Words>
  <Application>Microsoft Office PowerPoint</Application>
  <PresentationFormat>Presentación en pantalla (4:3)</PresentationFormat>
  <Paragraphs>681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Civil</vt:lpstr>
      <vt:lpstr>ENERXÍA SOLAR TÉRMICA</vt:lpstr>
      <vt:lpstr>OS COMPOÑENTES: OS PANEIS</vt:lpstr>
      <vt:lpstr>COLECTOR SOLAR PLANO</vt:lpstr>
      <vt:lpstr>VANTAXES</vt:lpstr>
      <vt:lpstr>DESVANTAXES</vt:lpstr>
      <vt:lpstr>COLECTOR SOLAR POR TUBOS DE VALEIRO</vt:lpstr>
      <vt:lpstr>VANTAXES</vt:lpstr>
      <vt:lpstr>DESVANTAXES</vt:lpstr>
      <vt:lpstr>COLECTOR SOLAR POR TERMOSIFÓN</vt:lpstr>
      <vt:lpstr>VASO DE EXPANSIÓN E BOMBA CIRCULADORA</vt:lpstr>
      <vt:lpstr>NORMATIVA</vt:lpstr>
      <vt:lpstr>DESEÑO</vt:lpstr>
      <vt:lpstr>DESEÑO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DESEÑO - EXEMPLO</vt:lpstr>
      <vt:lpstr>FIN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ENERXÍA SOLAR TÉRMICA</dc:title>
  <dc:creator>MANUEL</dc:creator>
  <cp:lastModifiedBy>mam</cp:lastModifiedBy>
  <cp:revision>125</cp:revision>
  <dcterms:created xsi:type="dcterms:W3CDTF">2013-06-23T16:12:20Z</dcterms:created>
  <dcterms:modified xsi:type="dcterms:W3CDTF">2013-07-07T16:58:49Z</dcterms:modified>
</cp:coreProperties>
</file>