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4" name="Shape 10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0" name="Shape 19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Print and laminate to leave on tables to use within lesson.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406400" indent="-355600" algn="ctr">
              <a:buClrTx/>
              <a:buSzTx/>
              <a:buFontTx/>
              <a:buNone/>
              <a:defRPr sz="2400"/>
            </a:lvl1pPr>
            <a:lvl2pPr marL="406400" indent="127000" algn="ctr">
              <a:buClrTx/>
              <a:buSzTx/>
              <a:buFontTx/>
              <a:buNone/>
              <a:defRPr sz="2400"/>
            </a:lvl2pPr>
            <a:lvl3pPr marL="406400" indent="609600" algn="ctr">
              <a:buClrTx/>
              <a:buSzTx/>
              <a:buFontTx/>
              <a:buNone/>
              <a:defRPr sz="2400"/>
            </a:lvl3pPr>
            <a:lvl4pPr marL="406400" indent="1079500" algn="ctr">
              <a:buClrTx/>
              <a:buSzTx/>
              <a:buFontTx/>
              <a:buNone/>
              <a:defRPr sz="2400"/>
            </a:lvl4pPr>
            <a:lvl5pPr marL="406400" indent="1536700" algn="ctr">
              <a:buClrTx/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o del título"/>
          <p:cNvSpPr txBox="1">
            <a:spLocks noGrp="1"/>
          </p:cNvSpPr>
          <p:nvPr>
            <p:ph type="title"/>
          </p:nvPr>
        </p:nvSpPr>
        <p:spPr>
          <a:xfrm rot="5400000">
            <a:off x="7133431" y="1956593"/>
            <a:ext cx="5811839" cy="2628901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96" name="Nivel de texto 1…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7"/>
            <a:ext cx="5811838" cy="7734301"/>
          </a:xfrm>
          <a:prstGeom prst="rect">
            <a:avLst/>
          </a:prstGeom>
        </p:spPr>
        <p:txBody>
          <a:bodyPr/>
          <a:lstStyle>
            <a:lvl1pPr indent="-342900"/>
            <a:lvl2pPr marL="971550" indent="-400050"/>
            <a:lvl3pPr marL="1508760" indent="-480060"/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228600" indent="4572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228600" indent="9144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228600" indent="1371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228600" indent="18288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indent="-342900"/>
            <a:lvl2pPr marL="971550" indent="-400050"/>
            <a:lvl3pPr marL="1508760" indent="-480060"/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Google Shape;36;p25"/>
          <p:cNvSpPr txBox="1">
            <a:spLocks noGrp="1"/>
          </p:cNvSpPr>
          <p:nvPr>
            <p:ph type="body" sz="half" idx="2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indent="-342900"/>
            <a:endParaRPr/>
          </a:p>
        </p:txBody>
      </p:sp>
      <p:sp>
        <p:nvSpPr>
          <p:cNvPr id="3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228600" indent="0">
              <a:buClrTx/>
              <a:buSzTx/>
              <a:buFontTx/>
              <a:buNone/>
              <a:defRPr sz="2400" b="1"/>
            </a:lvl1pPr>
            <a:lvl2pPr marL="228600" indent="457200">
              <a:buClrTx/>
              <a:buSzTx/>
              <a:buFontTx/>
              <a:buNone/>
              <a:defRPr sz="2400" b="1"/>
            </a:lvl2pPr>
            <a:lvl3pPr marL="228600" indent="914400">
              <a:buClrTx/>
              <a:buSzTx/>
              <a:buFontTx/>
              <a:buNone/>
              <a:defRPr sz="2400" b="1"/>
            </a:lvl3pPr>
            <a:lvl4pPr marL="228600" indent="1371600">
              <a:buClrTx/>
              <a:buSzTx/>
              <a:buFontTx/>
              <a:buNone/>
              <a:defRPr sz="2400" b="1"/>
            </a:lvl4pPr>
            <a:lvl5pPr marL="228600" indent="1828800">
              <a:buClrTx/>
              <a:buSzTx/>
              <a:buFontTx/>
              <a:buNone/>
              <a:defRPr sz="24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Google Shape;43;p26"/>
          <p:cNvSpPr txBox="1">
            <a:spLocks noGrp="1"/>
          </p:cNvSpPr>
          <p:nvPr>
            <p:ph type="body" sz="half" idx="21"/>
          </p:nvPr>
        </p:nvSpPr>
        <p:spPr>
          <a:xfrm>
            <a:off x="839787" y="2505075"/>
            <a:ext cx="5157788" cy="3684588"/>
          </a:xfrm>
          <a:prstGeom prst="rect">
            <a:avLst/>
          </a:prstGeom>
        </p:spPr>
        <p:txBody>
          <a:bodyPr/>
          <a:lstStyle/>
          <a:p>
            <a:pPr indent="-342900"/>
            <a:endParaRPr/>
          </a:p>
        </p:txBody>
      </p:sp>
      <p:sp>
        <p:nvSpPr>
          <p:cNvPr id="42" name="Google Shape;44;p26"/>
          <p:cNvSpPr txBox="1">
            <a:spLocks noGrp="1"/>
          </p:cNvSpPr>
          <p:nvPr>
            <p:ph type="body" sz="quarter" idx="22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228600" indent="0">
              <a:buClrTx/>
              <a:buSzTx/>
              <a:buFontTx/>
              <a:buNone/>
              <a:defRPr sz="2400" b="1"/>
            </a:pPr>
            <a:endParaRPr/>
          </a:p>
        </p:txBody>
      </p:sp>
      <p:sp>
        <p:nvSpPr>
          <p:cNvPr id="43" name="Google Shape;45;p26"/>
          <p:cNvSpPr txBox="1">
            <a:spLocks noGrp="1"/>
          </p:cNvSpPr>
          <p:nvPr>
            <p:ph type="body" sz="half" idx="23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indent="-342900"/>
            <a:endParaRPr/>
          </a:p>
        </p:txBody>
      </p:sp>
      <p:sp>
        <p:nvSpPr>
          <p:cNvPr id="4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67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 indent="-431800">
              <a:buSzPts val="3200"/>
              <a:defRPr sz="3200"/>
            </a:lvl1pPr>
            <a:lvl2pPr marL="972457" indent="-464457">
              <a:buSzPts val="3200"/>
              <a:defRPr sz="3200"/>
            </a:lvl2pPr>
            <a:lvl3pPr marL="1498600" indent="-508000">
              <a:buSzPts val="3200"/>
              <a:defRPr sz="3200"/>
            </a:lvl3pPr>
            <a:lvl4pPr marL="2042160" indent="-568960">
              <a:buSzPts val="3200"/>
              <a:defRPr sz="3200"/>
            </a:lvl4pPr>
            <a:lvl5pPr marL="2499360" indent="-568960">
              <a:buSzPts val="3200"/>
              <a:defRPr sz="3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Google Shape;61;p29"/>
          <p:cNvSpPr txBox="1"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228600" indent="0"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6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77" name="Google Shape;67;p30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228600" indent="0">
              <a:buClrTx/>
              <a:buSzTx/>
              <a:buFontTx/>
              <a:buNone/>
              <a:defRPr sz="1600"/>
            </a:lvl1pPr>
            <a:lvl2pPr marL="228600" indent="457200">
              <a:buClrTx/>
              <a:buSzTx/>
              <a:buFontTx/>
              <a:buNone/>
              <a:defRPr sz="1600"/>
            </a:lvl2pPr>
            <a:lvl3pPr marL="228600" indent="914400">
              <a:buClrTx/>
              <a:buSzTx/>
              <a:buFontTx/>
              <a:buNone/>
              <a:defRPr sz="1600"/>
            </a:lvl3pPr>
            <a:lvl4pPr marL="228600" indent="1371600">
              <a:buClrTx/>
              <a:buSzTx/>
              <a:buFontTx/>
              <a:buNone/>
              <a:defRPr sz="1600"/>
            </a:lvl4pPr>
            <a:lvl5pPr marL="228600" indent="1828800">
              <a:buClrTx/>
              <a:buSzTx/>
              <a:buFontTx/>
              <a:buNone/>
              <a:defRPr sz="16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87" name="Nivel de texto 1…"/>
          <p:cNvSpPr txBox="1">
            <a:spLocks noGrp="1"/>
          </p:cNvSpPr>
          <p:nvPr>
            <p:ph type="body" idx="1"/>
          </p:nvPr>
        </p:nvSpPr>
        <p:spPr>
          <a:xfrm rot="5400000">
            <a:off x="3920330" y="-1256506"/>
            <a:ext cx="4351339" cy="10515601"/>
          </a:xfrm>
          <a:prstGeom prst="rect">
            <a:avLst/>
          </a:prstGeom>
        </p:spPr>
        <p:txBody>
          <a:bodyPr/>
          <a:lstStyle>
            <a:lvl1pPr indent="-342900"/>
            <a:lvl2pPr marL="971550" indent="-400050"/>
            <a:lvl3pPr marL="1508760" indent="-480060"/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216" y="6414780"/>
            <a:ext cx="258585" cy="248265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7900" marR="0" indent="-4445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13839" marR="0" indent="-4978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4;p2"/>
          <p:cNvSpPr txBox="1"/>
          <p:nvPr/>
        </p:nvSpPr>
        <p:spPr>
          <a:xfrm>
            <a:off x="4175556" y="2918915"/>
            <a:ext cx="3840888" cy="444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Plantillas de evocación</a:t>
            </a:r>
          </a:p>
        </p:txBody>
      </p:sp>
      <p:sp>
        <p:nvSpPr>
          <p:cNvPr id="107" name="Google Shape;111;p3"/>
          <p:cNvSpPr txBox="1"/>
          <p:nvPr/>
        </p:nvSpPr>
        <p:spPr>
          <a:xfrm>
            <a:off x="326339" y="3707783"/>
            <a:ext cx="11539322" cy="883266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Elaboradas por </a:t>
            </a:r>
            <a:r>
              <a:rPr>
                <a:solidFill>
                  <a:srgbClr val="000000"/>
                </a:solidFill>
              </a:rPr>
              <a:t>Jade Pearce </a:t>
            </a:r>
            <a:r>
              <a:t>j.pearce@walton.staffs.sch.uk </a:t>
            </a:r>
            <a:r>
              <a:rPr>
                <a:solidFill>
                  <a:srgbClr val="000000"/>
                </a:solidFill>
              </a:rPr>
              <a:t>Twitter: @PearceMrs </a:t>
            </a:r>
          </a:p>
          <a:p>
            <a:pPr algn="ctr">
              <a:defRPr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>
                <a:solidFill>
                  <a:srgbClr val="000000"/>
                </a:solidFill>
              </a:rPr>
              <a:t>Traducidas al castellano por @profesmadeinuk</a:t>
            </a:r>
            <a:endParaRPr sz="1200">
              <a:solidFill>
                <a:srgbClr val="000000"/>
              </a:solidFill>
            </a:endParaRPr>
          </a:p>
        </p:txBody>
      </p:sp>
      <p:pic>
        <p:nvPicPr>
          <p:cNvPr id="10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2" y="6166314"/>
            <a:ext cx="1474487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84;p10"/>
          <p:cNvSpPr txBox="1"/>
          <p:nvPr/>
        </p:nvSpPr>
        <p:spPr>
          <a:xfrm>
            <a:off x="214332" y="101531"/>
            <a:ext cx="2271057" cy="876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Cuadrícula de evocación</a:t>
            </a:r>
          </a:p>
        </p:txBody>
      </p:sp>
      <p:graphicFrame>
        <p:nvGraphicFramePr>
          <p:cNvPr id="162" name="Google Shape;185;p10"/>
          <p:cNvGraphicFramePr/>
          <p:nvPr/>
        </p:nvGraphicFramePr>
        <p:xfrm>
          <a:off x="2796208" y="363142"/>
          <a:ext cx="9038002" cy="479320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25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9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9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983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 i="1">
                          <a:sym typeface="Arial"/>
                        </a:rPr>
                        <a:t>(Escribe preguntas en cada recuadro en función de la leyenda de abajo)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83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381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83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83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3" name="Google Shape;186;p10"/>
          <p:cNvGraphicFramePr/>
          <p:nvPr/>
        </p:nvGraphicFramePr>
        <p:xfrm>
          <a:off x="561382" y="5820914"/>
          <a:ext cx="11069201" cy="374226"/>
        </p:xfrm>
        <a:graphic>
          <a:graphicData uri="http://schemas.openxmlformats.org/drawingml/2006/table">
            <a:tbl>
              <a:tblPr bandRow="1">
                <a:tableStyleId>{4C3C2611-4C71-4FC5-86AE-919BDF0F9419}</a:tableStyleId>
              </a:tblPr>
              <a:tblGrid>
                <a:gridCol w="276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7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22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 b="1">
                          <a:sym typeface="Arial"/>
                        </a:rPr>
                        <a:t>1 punto  - Última clase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 b="1">
                          <a:sym typeface="Arial"/>
                        </a:rPr>
                        <a:t>2 puntos - Semana pasada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 b="1">
                          <a:sym typeface="Arial"/>
                        </a:rPr>
                        <a:t>3 Poipuntosnts – hace dos semanas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 b="1">
                          <a:sym typeface="Arial"/>
                        </a:rPr>
                        <a:t>4 puntos – El curso pasado 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38100">
                      <a:solidFill>
                        <a:srgbClr val="FFFFFF"/>
                      </a:solidFill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4" name="Google Shape;325;p19"/>
          <p:cNvSpPr txBox="1"/>
          <p:nvPr/>
        </p:nvSpPr>
        <p:spPr>
          <a:xfrm>
            <a:off x="330099" y="1006902"/>
            <a:ext cx="2039030" cy="24031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Responde todas las preguntas que puedas. Consigues más puntos por aquellas que tienen que ver con lo que aprendimos hace más tiempo.</a:t>
            </a:r>
          </a:p>
        </p:txBody>
      </p:sp>
      <p:pic>
        <p:nvPicPr>
          <p:cNvPr id="165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043" y="5225327"/>
            <a:ext cx="1474487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203;p12"/>
          <p:cNvSpPr txBox="1"/>
          <p:nvPr/>
        </p:nvSpPr>
        <p:spPr>
          <a:xfrm>
            <a:off x="3913496" y="114311"/>
            <a:ext cx="4755288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El mantel de la evocación</a:t>
            </a:r>
          </a:p>
        </p:txBody>
      </p:sp>
      <p:sp>
        <p:nvSpPr>
          <p:cNvPr id="168" name="Google Shape;204;p12"/>
          <p:cNvSpPr txBox="1"/>
          <p:nvPr/>
        </p:nvSpPr>
        <p:spPr>
          <a:xfrm>
            <a:off x="2098526" y="706169"/>
            <a:ext cx="8087711" cy="67034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2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Idea a trabajar: </a:t>
            </a:r>
            <a:r>
              <a:rPr i="1"/>
              <a:t>(escribe aquí la idea)</a:t>
            </a:r>
          </a:p>
          <a:p>
            <a:pPr algn="ctr">
              <a:defRPr sz="2000" b="1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Discute esta idea con tu pareja utilizando las preguntas  </a:t>
            </a:r>
          </a:p>
        </p:txBody>
      </p:sp>
      <p:sp>
        <p:nvSpPr>
          <p:cNvPr id="169" name="Google Shape;205;p12"/>
          <p:cNvSpPr/>
          <p:nvPr/>
        </p:nvSpPr>
        <p:spPr>
          <a:xfrm>
            <a:off x="702364" y="1736034"/>
            <a:ext cx="10880037" cy="4744279"/>
          </a:xfrm>
          <a:prstGeom prst="rect">
            <a:avLst/>
          </a:prstGeom>
          <a:solidFill>
            <a:srgbClr val="FFFFFF"/>
          </a:solidFill>
          <a:ln w="28575">
            <a:solidFill>
              <a:srgbClr val="31538F"/>
            </a:solidFill>
            <a:miter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172" name="Google Shape;206;p12"/>
          <p:cNvGrpSpPr/>
          <p:nvPr/>
        </p:nvGrpSpPr>
        <p:grpSpPr>
          <a:xfrm>
            <a:off x="1164790" y="2171375"/>
            <a:ext cx="2969888" cy="1399210"/>
            <a:chOff x="0" y="0"/>
            <a:chExt cx="2969887" cy="1399208"/>
          </a:xfrm>
        </p:grpSpPr>
        <p:sp>
          <p:nvSpPr>
            <p:cNvPr id="170" name="Bocadillo redondo"/>
            <p:cNvSpPr/>
            <p:nvPr/>
          </p:nvSpPr>
          <p:spPr>
            <a:xfrm>
              <a:off x="0" y="0"/>
              <a:ext cx="2969888" cy="1399209"/>
            </a:xfrm>
            <a:prstGeom prst="wedgeEllipseCallout">
              <a:avLst>
                <a:gd name="adj1" fmla="val -58333"/>
                <a:gd name="adj2" fmla="val -60626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71" name="¿Qué palabras clave aprendiste o usaste la última clase?"/>
            <p:cNvSpPr txBox="1"/>
            <p:nvPr/>
          </p:nvSpPr>
          <p:spPr>
            <a:xfrm>
              <a:off x="487005" y="240980"/>
              <a:ext cx="1995878" cy="917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¿Qué palabras clave aprendiste o usaste la última clase?</a:t>
              </a:r>
            </a:p>
          </p:txBody>
        </p:sp>
      </p:grpSp>
      <p:grpSp>
        <p:nvGrpSpPr>
          <p:cNvPr id="175" name="Google Shape;207;p12"/>
          <p:cNvGrpSpPr/>
          <p:nvPr/>
        </p:nvGrpSpPr>
        <p:grpSpPr>
          <a:xfrm>
            <a:off x="1164790" y="3723861"/>
            <a:ext cx="2969888" cy="2026821"/>
            <a:chOff x="0" y="0"/>
            <a:chExt cx="2969887" cy="2026820"/>
          </a:xfrm>
        </p:grpSpPr>
        <p:sp>
          <p:nvSpPr>
            <p:cNvPr id="173" name="Bocadillo redondo"/>
            <p:cNvSpPr/>
            <p:nvPr/>
          </p:nvSpPr>
          <p:spPr>
            <a:xfrm>
              <a:off x="0" y="0"/>
              <a:ext cx="2969888" cy="2026821"/>
            </a:xfrm>
            <a:prstGeom prst="wedgeEllipseCallout">
              <a:avLst>
                <a:gd name="adj1" fmla="val -60564"/>
                <a:gd name="adj2" fmla="val 84283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74" name="Pregunta a tu pareja tres cosas de la última clase de la que no te acuerdes bien."/>
            <p:cNvSpPr txBox="1"/>
            <p:nvPr/>
          </p:nvSpPr>
          <p:spPr>
            <a:xfrm>
              <a:off x="487005" y="262686"/>
              <a:ext cx="1995878" cy="15014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Pregunta a tu pareja tres cosas de la última clase de la que no te acuerdes bien.</a:t>
              </a:r>
            </a:p>
          </p:txBody>
        </p:sp>
      </p:grpSp>
      <p:grpSp>
        <p:nvGrpSpPr>
          <p:cNvPr id="178" name="Google Shape;208;p12"/>
          <p:cNvGrpSpPr/>
          <p:nvPr/>
        </p:nvGrpSpPr>
        <p:grpSpPr>
          <a:xfrm>
            <a:off x="4611056" y="2468216"/>
            <a:ext cx="2969889" cy="1399210"/>
            <a:chOff x="0" y="0"/>
            <a:chExt cx="2969887" cy="1399208"/>
          </a:xfrm>
        </p:grpSpPr>
        <p:sp>
          <p:nvSpPr>
            <p:cNvPr id="176" name="Bocadillo redondo"/>
            <p:cNvSpPr/>
            <p:nvPr/>
          </p:nvSpPr>
          <p:spPr>
            <a:xfrm>
              <a:off x="0" y="0"/>
              <a:ext cx="2969888" cy="1399209"/>
            </a:xfrm>
            <a:prstGeom prst="wedgeEllipseCallout">
              <a:avLst>
                <a:gd name="adj1" fmla="val -2556"/>
                <a:gd name="adj2" fmla="val -95669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77" name="Indica tres ideas clave de la última clase"/>
            <p:cNvSpPr txBox="1"/>
            <p:nvPr/>
          </p:nvSpPr>
          <p:spPr>
            <a:xfrm>
              <a:off x="487005" y="240980"/>
              <a:ext cx="1995878" cy="9172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Indica tres ideas clave de la última clase</a:t>
              </a:r>
            </a:p>
          </p:txBody>
        </p:sp>
      </p:grpSp>
      <p:grpSp>
        <p:nvGrpSpPr>
          <p:cNvPr id="181" name="Google Shape;209;p12"/>
          <p:cNvGrpSpPr/>
          <p:nvPr/>
        </p:nvGrpSpPr>
        <p:grpSpPr>
          <a:xfrm>
            <a:off x="8241451" y="4379975"/>
            <a:ext cx="3250263" cy="1643193"/>
            <a:chOff x="0" y="0"/>
            <a:chExt cx="3250261" cy="1643192"/>
          </a:xfrm>
        </p:grpSpPr>
        <p:sp>
          <p:nvSpPr>
            <p:cNvPr id="179" name="Bocadillo redondo"/>
            <p:cNvSpPr/>
            <p:nvPr/>
          </p:nvSpPr>
          <p:spPr>
            <a:xfrm>
              <a:off x="0" y="55945"/>
              <a:ext cx="3250262" cy="1531303"/>
            </a:xfrm>
            <a:prstGeom prst="wedgeEllipseCallout">
              <a:avLst>
                <a:gd name="adj1" fmla="val 45636"/>
                <a:gd name="adj2" fmla="val 77654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80" name="Discute con tu pareja lo que aprendiste en esta clase hace una semana"/>
            <p:cNvSpPr txBox="1"/>
            <p:nvPr/>
          </p:nvSpPr>
          <p:spPr>
            <a:xfrm>
              <a:off x="532980" y="0"/>
              <a:ext cx="2184301" cy="16431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no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Discute con tu pareja lo que aprendiste en esta clase hace una semana</a:t>
              </a:r>
            </a:p>
          </p:txBody>
        </p:sp>
      </p:grpSp>
      <p:grpSp>
        <p:nvGrpSpPr>
          <p:cNvPr id="184" name="Google Shape;210;p12"/>
          <p:cNvGrpSpPr/>
          <p:nvPr/>
        </p:nvGrpSpPr>
        <p:grpSpPr>
          <a:xfrm>
            <a:off x="8043368" y="2396570"/>
            <a:ext cx="2969889" cy="1399210"/>
            <a:chOff x="0" y="0"/>
            <a:chExt cx="2969887" cy="1399208"/>
          </a:xfrm>
        </p:grpSpPr>
        <p:sp>
          <p:nvSpPr>
            <p:cNvPr id="182" name="Bocadillo redondo"/>
            <p:cNvSpPr/>
            <p:nvPr/>
          </p:nvSpPr>
          <p:spPr>
            <a:xfrm>
              <a:off x="0" y="0"/>
              <a:ext cx="2969888" cy="1399209"/>
            </a:xfrm>
            <a:prstGeom prst="wedgeEllipseCallout">
              <a:avLst>
                <a:gd name="adj1" fmla="val 63485"/>
                <a:gd name="adj2" fmla="val -83356"/>
              </a:avLst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83" name="Explica con tus propias palabras una idea de la semana pasada"/>
            <p:cNvSpPr txBox="1"/>
            <p:nvPr/>
          </p:nvSpPr>
          <p:spPr>
            <a:xfrm>
              <a:off x="487005" y="94930"/>
              <a:ext cx="1995878" cy="120934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Explica con tus propias palabras una idea de la semana pasada</a:t>
              </a:r>
            </a:p>
          </p:txBody>
        </p:sp>
      </p:grpSp>
      <p:grpSp>
        <p:nvGrpSpPr>
          <p:cNvPr id="187" name="Google Shape;211;p12"/>
          <p:cNvGrpSpPr/>
          <p:nvPr/>
        </p:nvGrpSpPr>
        <p:grpSpPr>
          <a:xfrm>
            <a:off x="4837041" y="5327374"/>
            <a:ext cx="2451655" cy="914519"/>
            <a:chOff x="0" y="0"/>
            <a:chExt cx="2451653" cy="914518"/>
          </a:xfrm>
        </p:grpSpPr>
        <p:sp>
          <p:nvSpPr>
            <p:cNvPr id="185" name="Figura"/>
            <p:cNvSpPr/>
            <p:nvPr/>
          </p:nvSpPr>
          <p:spPr>
            <a:xfrm>
              <a:off x="0" y="0"/>
              <a:ext cx="2451654" cy="9145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14470"/>
                  </a:lnTo>
                  <a:lnTo>
                    <a:pt x="9000" y="14470"/>
                  </a:lnTo>
                  <a:lnTo>
                    <a:pt x="6534" y="21600"/>
                  </a:lnTo>
                  <a:lnTo>
                    <a:pt x="3600" y="14470"/>
                  </a:lnTo>
                  <a:lnTo>
                    <a:pt x="0" y="14470"/>
                  </a:lnTo>
                  <a:lnTo>
                    <a:pt x="0" y="8441"/>
                  </a:lnTo>
                  <a:close/>
                </a:path>
              </a:pathLst>
            </a:cu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/>
              <a:endParaRPr/>
            </a:p>
          </p:txBody>
        </p:sp>
        <p:sp>
          <p:nvSpPr>
            <p:cNvPr id="186" name="No notes allowed!"/>
            <p:cNvSpPr txBox="1"/>
            <p:nvPr/>
          </p:nvSpPr>
          <p:spPr>
            <a:xfrm>
              <a:off x="52074" y="139800"/>
              <a:ext cx="2347505" cy="3330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18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No notes allowed!</a:t>
              </a:r>
            </a:p>
          </p:txBody>
        </p:sp>
      </p:grpSp>
      <p:pic>
        <p:nvPicPr>
          <p:cNvPr id="18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7184" y="629258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245;p15"/>
          <p:cNvSpPr txBox="1"/>
          <p:nvPr/>
        </p:nvSpPr>
        <p:spPr>
          <a:xfrm>
            <a:off x="214333" y="101531"/>
            <a:ext cx="2643594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Bingo de clase</a:t>
            </a:r>
          </a:p>
        </p:txBody>
      </p:sp>
      <p:sp>
        <p:nvSpPr>
          <p:cNvPr id="193" name="Google Shape;246;p15"/>
          <p:cNvSpPr txBox="1"/>
          <p:nvPr/>
        </p:nvSpPr>
        <p:spPr>
          <a:xfrm>
            <a:off x="3207025" y="101531"/>
            <a:ext cx="8666924" cy="9426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Levántate y pregunta a tus compañeros de clase una de estas preguntas. Sólo puedes preguntar una pregunta a cada compañero. Escribe su respuesta Cuando hayas escrito todas las respuestas puedes gritar…¡BINGO!</a:t>
            </a:r>
          </a:p>
        </p:txBody>
      </p:sp>
      <p:graphicFrame>
        <p:nvGraphicFramePr>
          <p:cNvPr id="194" name="Google Shape;247;p15"/>
          <p:cNvGraphicFramePr/>
          <p:nvPr/>
        </p:nvGraphicFramePr>
        <p:xfrm>
          <a:off x="1067536" y="1276256"/>
          <a:ext cx="6472951" cy="111255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323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Q: </a:t>
                      </a:r>
                      <a:r>
                        <a:rPr i="1"/>
                        <a:t>(Put questions here) </a:t>
                      </a:r>
                    </a:p>
                    <a:p>
                      <a:pPr algn="l">
                        <a:defRPr sz="1800" i="1">
                          <a:sym typeface="Arial"/>
                        </a:defRPr>
                      </a:pPr>
                      <a:endParaRPr i="1"/>
                    </a:p>
                    <a:p>
                      <a:pPr algn="l">
                        <a:defRPr sz="1800" i="1">
                          <a:sym typeface="Arial"/>
                        </a:defRPr>
                      </a:pPr>
                      <a:endParaRPr i="1"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 i="1"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A: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Name: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Q: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A: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Name: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Q: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A: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Name: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Q: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A: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Name: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Q: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A: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Name: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Q: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A:</a:t>
                      </a:r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r>
                        <a:t>Name: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95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252;p16"/>
          <p:cNvSpPr txBox="1"/>
          <p:nvPr/>
        </p:nvSpPr>
        <p:spPr>
          <a:xfrm>
            <a:off x="4527358" y="115386"/>
            <a:ext cx="2669721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Haz una lista</a:t>
            </a:r>
          </a:p>
        </p:txBody>
      </p:sp>
      <p:sp>
        <p:nvSpPr>
          <p:cNvPr id="198" name="Google Shape;253;p16"/>
          <p:cNvSpPr txBox="1"/>
          <p:nvPr/>
        </p:nvSpPr>
        <p:spPr>
          <a:xfrm>
            <a:off x="1802397" y="1238836"/>
            <a:ext cx="8666924" cy="3584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Haz una lista de las ideas clave relacionadas con cada titular</a:t>
            </a:r>
          </a:p>
        </p:txBody>
      </p:sp>
      <p:graphicFrame>
        <p:nvGraphicFramePr>
          <p:cNvPr id="199" name="Google Shape;254;p16"/>
          <p:cNvGraphicFramePr/>
          <p:nvPr/>
        </p:nvGraphicFramePr>
        <p:xfrm>
          <a:off x="1269358" y="1995054"/>
          <a:ext cx="9733001" cy="36734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433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3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3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476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i="1">
                          <a:sym typeface="Arial"/>
                        </a:rPr>
                        <a:t>(Escribe una idea aquí) 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706"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0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64;p17"/>
          <p:cNvSpPr txBox="1"/>
          <p:nvPr/>
        </p:nvSpPr>
        <p:spPr>
          <a:xfrm>
            <a:off x="214331" y="101531"/>
            <a:ext cx="2662086" cy="876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Reloj de evocación</a:t>
            </a:r>
          </a:p>
        </p:txBody>
      </p:sp>
      <p:grpSp>
        <p:nvGrpSpPr>
          <p:cNvPr id="205" name="Google Shape;265;p17"/>
          <p:cNvGrpSpPr/>
          <p:nvPr/>
        </p:nvGrpSpPr>
        <p:grpSpPr>
          <a:xfrm>
            <a:off x="5267738" y="2991678"/>
            <a:ext cx="1656523" cy="1461053"/>
            <a:chOff x="0" y="0"/>
            <a:chExt cx="1656521" cy="1461052"/>
          </a:xfrm>
        </p:grpSpPr>
        <p:sp>
          <p:nvSpPr>
            <p:cNvPr id="203" name="Óvalo"/>
            <p:cNvSpPr/>
            <p:nvPr/>
          </p:nvSpPr>
          <p:spPr>
            <a:xfrm>
              <a:off x="0" y="-1"/>
              <a:ext cx="1656522" cy="1461054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rgbClr val="31538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i="1"/>
              </a:pPr>
              <a:endParaRPr/>
            </a:p>
          </p:txBody>
        </p:sp>
        <p:sp>
          <p:nvSpPr>
            <p:cNvPr id="204" name="(Escribe la idea aquí)"/>
            <p:cNvSpPr txBox="1"/>
            <p:nvPr/>
          </p:nvSpPr>
          <p:spPr>
            <a:xfrm>
              <a:off x="294666" y="417952"/>
              <a:ext cx="1067189" cy="6251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699" tIns="45699" rIns="45699" bIns="45699" numCol="1" anchor="ctr">
              <a:spAutoFit/>
            </a:bodyPr>
            <a:lstStyle>
              <a:lvl1pPr algn="ctr">
                <a:defRPr sz="1800" i="1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r>
                <a:t>(Escribe la idea aquí)</a:t>
              </a:r>
            </a:p>
          </p:txBody>
        </p:sp>
      </p:grpSp>
      <p:sp>
        <p:nvSpPr>
          <p:cNvPr id="206" name="Google Shape;266;p17"/>
          <p:cNvSpPr/>
          <p:nvPr/>
        </p:nvSpPr>
        <p:spPr>
          <a:xfrm flipV="1">
            <a:off x="6097269" y="750837"/>
            <a:ext cx="1" cy="1935827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7" name="Google Shape;267;p17"/>
          <p:cNvSpPr txBox="1"/>
          <p:nvPr/>
        </p:nvSpPr>
        <p:spPr>
          <a:xfrm>
            <a:off x="5932373" y="2675751"/>
            <a:ext cx="327255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12</a:t>
            </a:r>
          </a:p>
        </p:txBody>
      </p:sp>
      <p:sp>
        <p:nvSpPr>
          <p:cNvPr id="208" name="Google Shape;268;p17"/>
          <p:cNvSpPr txBox="1"/>
          <p:nvPr/>
        </p:nvSpPr>
        <p:spPr>
          <a:xfrm>
            <a:off x="6421992" y="2767254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</a:t>
            </a:r>
          </a:p>
        </p:txBody>
      </p:sp>
      <p:sp>
        <p:nvSpPr>
          <p:cNvPr id="209" name="Google Shape;269;p17"/>
          <p:cNvSpPr txBox="1"/>
          <p:nvPr/>
        </p:nvSpPr>
        <p:spPr>
          <a:xfrm>
            <a:off x="7000002" y="3537537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3</a:t>
            </a:r>
          </a:p>
        </p:txBody>
      </p:sp>
      <p:sp>
        <p:nvSpPr>
          <p:cNvPr id="210" name="Google Shape;270;p17"/>
          <p:cNvSpPr txBox="1"/>
          <p:nvPr/>
        </p:nvSpPr>
        <p:spPr>
          <a:xfrm>
            <a:off x="6849159" y="3095245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2</a:t>
            </a:r>
          </a:p>
        </p:txBody>
      </p:sp>
      <p:sp>
        <p:nvSpPr>
          <p:cNvPr id="211" name="Google Shape;271;p17"/>
          <p:cNvSpPr txBox="1"/>
          <p:nvPr/>
        </p:nvSpPr>
        <p:spPr>
          <a:xfrm>
            <a:off x="6826365" y="4083398"/>
            <a:ext cx="210237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4</a:t>
            </a:r>
          </a:p>
        </p:txBody>
      </p:sp>
      <p:sp>
        <p:nvSpPr>
          <p:cNvPr id="212" name="Google Shape;272;p17"/>
          <p:cNvSpPr txBox="1"/>
          <p:nvPr/>
        </p:nvSpPr>
        <p:spPr>
          <a:xfrm>
            <a:off x="5990881" y="4492487"/>
            <a:ext cx="210238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6</a:t>
            </a:r>
          </a:p>
        </p:txBody>
      </p:sp>
      <p:sp>
        <p:nvSpPr>
          <p:cNvPr id="213" name="Google Shape;273;p17"/>
          <p:cNvSpPr txBox="1"/>
          <p:nvPr/>
        </p:nvSpPr>
        <p:spPr>
          <a:xfrm>
            <a:off x="6445978" y="4384845"/>
            <a:ext cx="210237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5</a:t>
            </a:r>
          </a:p>
        </p:txBody>
      </p:sp>
      <p:sp>
        <p:nvSpPr>
          <p:cNvPr id="214" name="Google Shape;274;p17"/>
          <p:cNvSpPr txBox="1"/>
          <p:nvPr/>
        </p:nvSpPr>
        <p:spPr>
          <a:xfrm>
            <a:off x="5536200" y="4451503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7</a:t>
            </a:r>
          </a:p>
        </p:txBody>
      </p:sp>
      <p:sp>
        <p:nvSpPr>
          <p:cNvPr id="215" name="Google Shape;275;p17"/>
          <p:cNvSpPr txBox="1"/>
          <p:nvPr/>
        </p:nvSpPr>
        <p:spPr>
          <a:xfrm>
            <a:off x="5093304" y="4082172"/>
            <a:ext cx="210237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8</a:t>
            </a:r>
          </a:p>
        </p:txBody>
      </p:sp>
      <p:sp>
        <p:nvSpPr>
          <p:cNvPr id="216" name="Google Shape;276;p17"/>
          <p:cNvSpPr txBox="1"/>
          <p:nvPr/>
        </p:nvSpPr>
        <p:spPr>
          <a:xfrm>
            <a:off x="4934054" y="3537537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9</a:t>
            </a:r>
          </a:p>
        </p:txBody>
      </p:sp>
      <p:sp>
        <p:nvSpPr>
          <p:cNvPr id="217" name="Google Shape;277;p17"/>
          <p:cNvSpPr txBox="1"/>
          <p:nvPr/>
        </p:nvSpPr>
        <p:spPr>
          <a:xfrm>
            <a:off x="5074096" y="3055995"/>
            <a:ext cx="327255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10</a:t>
            </a:r>
          </a:p>
        </p:txBody>
      </p:sp>
      <p:sp>
        <p:nvSpPr>
          <p:cNvPr id="218" name="Google Shape;278;p17"/>
          <p:cNvSpPr txBox="1"/>
          <p:nvPr/>
        </p:nvSpPr>
        <p:spPr>
          <a:xfrm>
            <a:off x="5505355" y="2686662"/>
            <a:ext cx="327255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11</a:t>
            </a:r>
          </a:p>
        </p:txBody>
      </p:sp>
      <p:sp>
        <p:nvSpPr>
          <p:cNvPr id="219" name="Google Shape;279;p17"/>
          <p:cNvSpPr/>
          <p:nvPr/>
        </p:nvSpPr>
        <p:spPr>
          <a:xfrm flipV="1">
            <a:off x="6533736" y="750837"/>
            <a:ext cx="1457326" cy="2109583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0" name="Google Shape;280;p17"/>
          <p:cNvSpPr/>
          <p:nvPr/>
        </p:nvSpPr>
        <p:spPr>
          <a:xfrm flipV="1">
            <a:off x="7049741" y="697585"/>
            <a:ext cx="5022989" cy="2530544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1" name="Google Shape;281;p17"/>
          <p:cNvSpPr/>
          <p:nvPr/>
        </p:nvSpPr>
        <p:spPr>
          <a:xfrm flipV="1">
            <a:off x="7226758" y="3722203"/>
            <a:ext cx="4845972" cy="3466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2" name="Google Shape;282;p17"/>
          <p:cNvSpPr/>
          <p:nvPr/>
        </p:nvSpPr>
        <p:spPr>
          <a:xfrm>
            <a:off x="7025192" y="4262805"/>
            <a:ext cx="5166809" cy="2595195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3" name="Google Shape;283;p17"/>
          <p:cNvSpPr/>
          <p:nvPr/>
        </p:nvSpPr>
        <p:spPr>
          <a:xfrm>
            <a:off x="6619361" y="4704777"/>
            <a:ext cx="1233607" cy="2153224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4" name="Google Shape;284;p17"/>
          <p:cNvSpPr/>
          <p:nvPr/>
        </p:nvSpPr>
        <p:spPr>
          <a:xfrm flipV="1">
            <a:off x="6097269" y="4861819"/>
            <a:ext cx="1" cy="1935826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5" name="Google Shape;285;p17"/>
          <p:cNvSpPr/>
          <p:nvPr/>
        </p:nvSpPr>
        <p:spPr>
          <a:xfrm flipH="1">
            <a:off x="3869635" y="4779853"/>
            <a:ext cx="1677399" cy="2078148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6" name="Google Shape;286;p17"/>
          <p:cNvSpPr/>
          <p:nvPr/>
        </p:nvSpPr>
        <p:spPr>
          <a:xfrm flipH="1">
            <a:off x="-1" y="4298311"/>
            <a:ext cx="5092686" cy="2499333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7" name="Google Shape;287;p17"/>
          <p:cNvSpPr/>
          <p:nvPr/>
        </p:nvSpPr>
        <p:spPr>
          <a:xfrm flipV="1">
            <a:off x="-45171" y="3714424"/>
            <a:ext cx="4845973" cy="3466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8" name="Google Shape;288;p17"/>
          <p:cNvSpPr/>
          <p:nvPr/>
        </p:nvSpPr>
        <p:spPr>
          <a:xfrm>
            <a:off x="70" y="653161"/>
            <a:ext cx="5028302" cy="258750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9" name="Google Shape;289;p17"/>
          <p:cNvSpPr/>
          <p:nvPr/>
        </p:nvSpPr>
        <p:spPr>
          <a:xfrm flipH="1" flipV="1">
            <a:off x="2782957" y="60356"/>
            <a:ext cx="2764077" cy="270690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0" name="Google Shape;290;p17"/>
          <p:cNvSpPr txBox="1"/>
          <p:nvPr/>
        </p:nvSpPr>
        <p:spPr>
          <a:xfrm>
            <a:off x="3131493" y="104505"/>
            <a:ext cx="8666924" cy="3584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En cinco minutos tienes que escribir 12 ideas relacionadas con la idea central</a:t>
            </a:r>
          </a:p>
        </p:txBody>
      </p:sp>
      <p:pic>
        <p:nvPicPr>
          <p:cNvPr id="231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324;p19"/>
          <p:cNvSpPr txBox="1"/>
          <p:nvPr/>
        </p:nvSpPr>
        <p:spPr>
          <a:xfrm>
            <a:off x="214332" y="101532"/>
            <a:ext cx="3150144" cy="1308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Cuadrícula de pensamiento y relación</a:t>
            </a:r>
          </a:p>
        </p:txBody>
      </p:sp>
      <p:sp>
        <p:nvSpPr>
          <p:cNvPr id="234" name="Google Shape;325;p19"/>
          <p:cNvSpPr txBox="1"/>
          <p:nvPr/>
        </p:nvSpPr>
        <p:spPr>
          <a:xfrm>
            <a:off x="3710608" y="104505"/>
            <a:ext cx="8087808" cy="6505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Lanza los dados dos veces para obtener las coordenadas. Subraya las dos palabras en el mismo color y anota en tu cuaderno cómo se relacionan las dos ideas.</a:t>
            </a:r>
          </a:p>
        </p:txBody>
      </p:sp>
      <p:graphicFrame>
        <p:nvGraphicFramePr>
          <p:cNvPr id="235" name="Google Shape;326;p19"/>
          <p:cNvGraphicFramePr/>
          <p:nvPr/>
        </p:nvGraphicFramePr>
        <p:xfrm>
          <a:off x="1789403" y="1553556"/>
          <a:ext cx="9103952" cy="499095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51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91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600" b="1" i="1">
                          <a:sym typeface="Arial"/>
                        </a:rPr>
                        <a:t>(Escribe una palabra para asociar en cada cuadro)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5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5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1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45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1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6" name="Google Shape;327;p19"/>
          <p:cNvSpPr txBox="1"/>
          <p:nvPr/>
        </p:nvSpPr>
        <p:spPr>
          <a:xfrm>
            <a:off x="1506939" y="1503514"/>
            <a:ext cx="210237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</a:t>
            </a:r>
          </a:p>
        </p:txBody>
      </p:sp>
      <p:sp>
        <p:nvSpPr>
          <p:cNvPr id="237" name="Google Shape;328;p19"/>
          <p:cNvSpPr txBox="1"/>
          <p:nvPr/>
        </p:nvSpPr>
        <p:spPr>
          <a:xfrm>
            <a:off x="1533443" y="2322004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2</a:t>
            </a:r>
          </a:p>
        </p:txBody>
      </p:sp>
      <p:sp>
        <p:nvSpPr>
          <p:cNvPr id="238" name="Google Shape;329;p19"/>
          <p:cNvSpPr txBox="1"/>
          <p:nvPr/>
        </p:nvSpPr>
        <p:spPr>
          <a:xfrm>
            <a:off x="1533443" y="3151660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3</a:t>
            </a:r>
          </a:p>
        </p:txBody>
      </p:sp>
      <p:sp>
        <p:nvSpPr>
          <p:cNvPr id="239" name="Google Shape;330;p19"/>
          <p:cNvSpPr txBox="1"/>
          <p:nvPr/>
        </p:nvSpPr>
        <p:spPr>
          <a:xfrm>
            <a:off x="1533443" y="4146144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4</a:t>
            </a:r>
          </a:p>
        </p:txBody>
      </p:sp>
      <p:sp>
        <p:nvSpPr>
          <p:cNvPr id="240" name="Google Shape;331;p19"/>
          <p:cNvSpPr txBox="1"/>
          <p:nvPr/>
        </p:nvSpPr>
        <p:spPr>
          <a:xfrm>
            <a:off x="1533443" y="4975800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5</a:t>
            </a:r>
          </a:p>
        </p:txBody>
      </p:sp>
      <p:sp>
        <p:nvSpPr>
          <p:cNvPr id="241" name="Google Shape;332;p19"/>
          <p:cNvSpPr txBox="1"/>
          <p:nvPr/>
        </p:nvSpPr>
        <p:spPr>
          <a:xfrm>
            <a:off x="1533443" y="5805456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6</a:t>
            </a:r>
          </a:p>
        </p:txBody>
      </p:sp>
      <p:sp>
        <p:nvSpPr>
          <p:cNvPr id="242" name="Google Shape;333;p19"/>
          <p:cNvSpPr txBox="1"/>
          <p:nvPr/>
        </p:nvSpPr>
        <p:spPr>
          <a:xfrm>
            <a:off x="1959467" y="1184224"/>
            <a:ext cx="210237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1</a:t>
            </a:r>
          </a:p>
        </p:txBody>
      </p:sp>
      <p:sp>
        <p:nvSpPr>
          <p:cNvPr id="243" name="Google Shape;334;p19"/>
          <p:cNvSpPr txBox="1"/>
          <p:nvPr/>
        </p:nvSpPr>
        <p:spPr>
          <a:xfrm>
            <a:off x="3428143" y="1167505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2</a:t>
            </a:r>
          </a:p>
        </p:txBody>
      </p:sp>
      <p:sp>
        <p:nvSpPr>
          <p:cNvPr id="244" name="Google Shape;335;p19"/>
          <p:cNvSpPr txBox="1"/>
          <p:nvPr/>
        </p:nvSpPr>
        <p:spPr>
          <a:xfrm>
            <a:off x="4848481" y="1167505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3</a:t>
            </a:r>
          </a:p>
        </p:txBody>
      </p:sp>
      <p:sp>
        <p:nvSpPr>
          <p:cNvPr id="245" name="Google Shape;336;p19"/>
          <p:cNvSpPr txBox="1"/>
          <p:nvPr/>
        </p:nvSpPr>
        <p:spPr>
          <a:xfrm>
            <a:off x="6387070" y="1191972"/>
            <a:ext cx="210237" cy="3330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4</a:t>
            </a:r>
          </a:p>
        </p:txBody>
      </p:sp>
      <p:sp>
        <p:nvSpPr>
          <p:cNvPr id="246" name="Google Shape;337;p19"/>
          <p:cNvSpPr txBox="1"/>
          <p:nvPr/>
        </p:nvSpPr>
        <p:spPr>
          <a:xfrm>
            <a:off x="7975878" y="1167505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5</a:t>
            </a:r>
          </a:p>
        </p:txBody>
      </p:sp>
      <p:sp>
        <p:nvSpPr>
          <p:cNvPr id="247" name="Google Shape;338;p19"/>
          <p:cNvSpPr txBox="1"/>
          <p:nvPr/>
        </p:nvSpPr>
        <p:spPr>
          <a:xfrm>
            <a:off x="9364564" y="1167505"/>
            <a:ext cx="210237" cy="3330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6</a:t>
            </a:r>
          </a:p>
        </p:txBody>
      </p:sp>
      <p:pic>
        <p:nvPicPr>
          <p:cNvPr id="24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324;p19"/>
          <p:cNvSpPr txBox="1"/>
          <p:nvPr/>
        </p:nvSpPr>
        <p:spPr>
          <a:xfrm>
            <a:off x="214332" y="101531"/>
            <a:ext cx="3150144" cy="876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Hoja de “sabelotodo”</a:t>
            </a:r>
          </a:p>
        </p:txBody>
      </p:sp>
      <p:sp>
        <p:nvSpPr>
          <p:cNvPr id="251" name="TextBox 3"/>
          <p:cNvSpPr txBox="1"/>
          <p:nvPr/>
        </p:nvSpPr>
        <p:spPr>
          <a:xfrm>
            <a:off x="4142509" y="1108361"/>
            <a:ext cx="3061855" cy="214302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(Escribe una idea aquí) </a:t>
            </a:r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</p:txBody>
      </p:sp>
      <p:sp>
        <p:nvSpPr>
          <p:cNvPr id="252" name="TextBox 4"/>
          <p:cNvSpPr txBox="1"/>
          <p:nvPr/>
        </p:nvSpPr>
        <p:spPr>
          <a:xfrm>
            <a:off x="554182" y="1108362"/>
            <a:ext cx="3061855" cy="214302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(Escribe una idea aquí) </a:t>
            </a:r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</p:txBody>
      </p:sp>
      <p:sp>
        <p:nvSpPr>
          <p:cNvPr id="253" name="TextBox 5"/>
          <p:cNvSpPr txBox="1"/>
          <p:nvPr/>
        </p:nvSpPr>
        <p:spPr>
          <a:xfrm>
            <a:off x="7523018" y="1108361"/>
            <a:ext cx="3061855" cy="214302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(Escribe una idea aquí) </a:t>
            </a:r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</p:txBody>
      </p:sp>
      <p:sp>
        <p:nvSpPr>
          <p:cNvPr id="254" name="TextBox 6"/>
          <p:cNvSpPr txBox="1"/>
          <p:nvPr/>
        </p:nvSpPr>
        <p:spPr>
          <a:xfrm>
            <a:off x="554182" y="3865417"/>
            <a:ext cx="3061855" cy="2143024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(Escribe una idea aquí) </a:t>
            </a:r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</p:txBody>
      </p:sp>
      <p:sp>
        <p:nvSpPr>
          <p:cNvPr id="255" name="TextBox 7"/>
          <p:cNvSpPr txBox="1"/>
          <p:nvPr/>
        </p:nvSpPr>
        <p:spPr>
          <a:xfrm>
            <a:off x="4211782" y="3819955"/>
            <a:ext cx="3061855" cy="214302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(Escribe una idea aquí) </a:t>
            </a:r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</p:txBody>
      </p:sp>
      <p:sp>
        <p:nvSpPr>
          <p:cNvPr id="256" name="TextBox 8"/>
          <p:cNvSpPr txBox="1"/>
          <p:nvPr/>
        </p:nvSpPr>
        <p:spPr>
          <a:xfrm>
            <a:off x="7578435" y="3819954"/>
            <a:ext cx="3061855" cy="2143025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i="1"/>
            </a:pPr>
            <a:r>
              <a:t>(Escribe una idea aquí) </a:t>
            </a:r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  <a:p>
            <a:pPr>
              <a:defRPr i="1"/>
            </a:pPr>
            <a:endParaRPr/>
          </a:p>
        </p:txBody>
      </p:sp>
      <p:sp>
        <p:nvSpPr>
          <p:cNvPr id="257" name="Google Shape;325;p19"/>
          <p:cNvSpPr txBox="1"/>
          <p:nvPr/>
        </p:nvSpPr>
        <p:spPr>
          <a:xfrm>
            <a:off x="3710608" y="104505"/>
            <a:ext cx="8087808" cy="3584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lo máximo que puedas de cada idea</a:t>
            </a:r>
          </a:p>
        </p:txBody>
      </p:sp>
      <p:pic>
        <p:nvPicPr>
          <p:cNvPr id="25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324;p19"/>
          <p:cNvSpPr txBox="1"/>
          <p:nvPr/>
        </p:nvSpPr>
        <p:spPr>
          <a:xfrm>
            <a:off x="4606224" y="144350"/>
            <a:ext cx="3150144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5 al día</a:t>
            </a:r>
          </a:p>
        </p:txBody>
      </p:sp>
      <p:graphicFrame>
        <p:nvGraphicFramePr>
          <p:cNvPr id="261" name="Table 2"/>
          <p:cNvGraphicFramePr/>
          <p:nvPr/>
        </p:nvGraphicFramePr>
        <p:xfrm>
          <a:off x="1990436" y="1481665"/>
          <a:ext cx="8128001" cy="222504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Pregunta / Actividad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Respuesta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600">
                          <a:sym typeface="Arial"/>
                        </a:defRPr>
                      </a:pPr>
                      <a:r>
                        <a:t>Aquí se pueden incluir imágenes, actividades, incluso eventos para ordenar cronológicamente.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r>
                        <a:t> 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62" name="Google Shape;325;p19"/>
          <p:cNvSpPr txBox="1"/>
          <p:nvPr/>
        </p:nvSpPr>
        <p:spPr>
          <a:xfrm>
            <a:off x="2030628" y="868543"/>
            <a:ext cx="8087809" cy="35844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Contesta estas cinco actividades con el mayor detalle que puedas</a:t>
            </a:r>
          </a:p>
        </p:txBody>
      </p:sp>
      <p:pic>
        <p:nvPicPr>
          <p:cNvPr id="263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324;p19"/>
          <p:cNvSpPr txBox="1"/>
          <p:nvPr/>
        </p:nvSpPr>
        <p:spPr>
          <a:xfrm>
            <a:off x="4855605" y="92744"/>
            <a:ext cx="3150144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Choca los cinco</a:t>
            </a:r>
          </a:p>
        </p:txBody>
      </p:sp>
      <p:graphicFrame>
        <p:nvGraphicFramePr>
          <p:cNvPr id="266" name="Google Shape;326;p19"/>
          <p:cNvGraphicFramePr/>
          <p:nvPr/>
        </p:nvGraphicFramePr>
        <p:xfrm>
          <a:off x="1373767" y="1553557"/>
          <a:ext cx="9103951" cy="499095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517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7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9150">
                <a:tc>
                  <a:txBody>
                    <a:bodyPr/>
                    <a:lstStyle/>
                    <a:p>
                      <a:pPr algn="l">
                        <a:defRPr sz="1600" b="1" i="1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1">
                          <a:sym typeface="Arial"/>
                        </a:rPr>
                        <a:t>1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1">
                          <a:sym typeface="Arial"/>
                        </a:rPr>
                        <a:t>2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1">
                          <a:sym typeface="Arial"/>
                        </a:rPr>
                        <a:t>3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1">
                          <a:sym typeface="Arial"/>
                        </a:rPr>
                        <a:t>4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1">
                          <a:sym typeface="Arial"/>
                        </a:rPr>
                        <a:t>5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450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sym typeface="Arial"/>
                        </a:rPr>
                        <a:t>Escribe la pregunta/idea aquí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5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1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45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1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67" name="Google Shape;325;p19"/>
          <p:cNvSpPr txBox="1"/>
          <p:nvPr/>
        </p:nvSpPr>
        <p:spPr>
          <a:xfrm>
            <a:off x="1646279" y="1018906"/>
            <a:ext cx="8087809" cy="35844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cinco respuestas para cada pregunta</a:t>
            </a:r>
          </a:p>
        </p:txBody>
      </p:sp>
      <p:pic>
        <p:nvPicPr>
          <p:cNvPr id="26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324;p19"/>
          <p:cNvSpPr txBox="1"/>
          <p:nvPr/>
        </p:nvSpPr>
        <p:spPr>
          <a:xfrm>
            <a:off x="4661642" y="138211"/>
            <a:ext cx="3150144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4 en raya</a:t>
            </a:r>
          </a:p>
        </p:txBody>
      </p:sp>
      <p:sp>
        <p:nvSpPr>
          <p:cNvPr id="271" name="Google Shape;325;p19"/>
          <p:cNvSpPr txBox="1"/>
          <p:nvPr/>
        </p:nvSpPr>
        <p:spPr>
          <a:xfrm>
            <a:off x="1962401" y="977069"/>
            <a:ext cx="8087809" cy="35844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Tienes 4 minutos para escribir todo lo que sepas de estas cuatro cosas</a:t>
            </a:r>
          </a:p>
        </p:txBody>
      </p:sp>
      <p:sp>
        <p:nvSpPr>
          <p:cNvPr id="272" name="Straight Connector 4"/>
          <p:cNvSpPr/>
          <p:nvPr/>
        </p:nvSpPr>
        <p:spPr>
          <a:xfrm>
            <a:off x="5472545" y="1540832"/>
            <a:ext cx="55419" cy="4721424"/>
          </a:xfrm>
          <a:prstGeom prst="line">
            <a:avLst/>
          </a:prstGeom>
          <a:ln w="762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3" name="Straight Connector 6"/>
          <p:cNvSpPr/>
          <p:nvPr/>
        </p:nvSpPr>
        <p:spPr>
          <a:xfrm>
            <a:off x="1149926" y="3950034"/>
            <a:ext cx="9185566" cy="1"/>
          </a:xfrm>
          <a:prstGeom prst="line">
            <a:avLst/>
          </a:prstGeom>
          <a:ln w="762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4" name="TextBox 7"/>
          <p:cNvSpPr txBox="1"/>
          <p:nvPr/>
        </p:nvSpPr>
        <p:spPr>
          <a:xfrm>
            <a:off x="2019992" y="1637813"/>
            <a:ext cx="2693324" cy="2888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i="1"/>
            </a:lvl1pPr>
          </a:lstStyle>
          <a:p>
            <a:r>
              <a:t>Escribe una idea aquí</a:t>
            </a:r>
          </a:p>
        </p:txBody>
      </p:sp>
      <p:sp>
        <p:nvSpPr>
          <p:cNvPr id="275" name="TextBox 8"/>
          <p:cNvSpPr txBox="1"/>
          <p:nvPr/>
        </p:nvSpPr>
        <p:spPr>
          <a:xfrm>
            <a:off x="7000702" y="1637813"/>
            <a:ext cx="2693324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i="1"/>
            </a:lvl1pPr>
          </a:lstStyle>
          <a:p>
            <a:r>
              <a:t>Escribe una idea aquí</a:t>
            </a:r>
          </a:p>
        </p:txBody>
      </p:sp>
      <p:sp>
        <p:nvSpPr>
          <p:cNvPr id="276" name="TextBox 9"/>
          <p:cNvSpPr txBox="1"/>
          <p:nvPr/>
        </p:nvSpPr>
        <p:spPr>
          <a:xfrm>
            <a:off x="2063539" y="4200902"/>
            <a:ext cx="2693324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i="1"/>
            </a:lvl1pPr>
          </a:lstStyle>
          <a:p>
            <a:r>
              <a:t>Escribe una idea aquí</a:t>
            </a:r>
          </a:p>
        </p:txBody>
      </p:sp>
      <p:sp>
        <p:nvSpPr>
          <p:cNvPr id="277" name="TextBox 10"/>
          <p:cNvSpPr txBox="1"/>
          <p:nvPr/>
        </p:nvSpPr>
        <p:spPr>
          <a:xfrm>
            <a:off x="7153101" y="4103921"/>
            <a:ext cx="2693324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i="1"/>
            </a:lvl1pPr>
          </a:lstStyle>
          <a:p>
            <a:r>
              <a:t>Escribe una idea aquí</a:t>
            </a:r>
          </a:p>
        </p:txBody>
      </p:sp>
      <p:pic>
        <p:nvPicPr>
          <p:cNvPr id="27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04;p2"/>
          <p:cNvSpPr txBox="1"/>
          <p:nvPr/>
        </p:nvSpPr>
        <p:spPr>
          <a:xfrm>
            <a:off x="4162879" y="309349"/>
            <a:ext cx="3840888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“Ticket de evocación”</a:t>
            </a:r>
          </a:p>
        </p:txBody>
      </p:sp>
      <p:graphicFrame>
        <p:nvGraphicFramePr>
          <p:cNvPr id="111" name="Table 2"/>
          <p:cNvGraphicFramePr/>
          <p:nvPr/>
        </p:nvGraphicFramePr>
        <p:xfrm>
          <a:off x="742394" y="1883448"/>
          <a:ext cx="10681856" cy="148336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780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0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0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0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03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3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sym typeface="Arial"/>
                        </a:rPr>
                        <a:t>Hoy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sym typeface="Arial"/>
                        </a:rPr>
                        <a:t>Ayer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sym typeface="Arial"/>
                        </a:rPr>
                        <a:t>Semana pasada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sym typeface="Arial"/>
                        </a:rPr>
                        <a:t>Trimestre pasado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sym typeface="Arial"/>
                        </a:rPr>
                        <a:t>El curso pasado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r>
                        <a:t>Idea 1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r>
                        <a:t>Idea 2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r>
                        <a:t>Idea 3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r>
                        <a:t>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2" name="Google Shape;111;p3"/>
          <p:cNvSpPr txBox="1"/>
          <p:nvPr/>
        </p:nvSpPr>
        <p:spPr>
          <a:xfrm>
            <a:off x="389441" y="957918"/>
            <a:ext cx="11539323" cy="36554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tres cosas que hayas aprendido hoy, ayer, la semana pasada, el trimestre pasado y el curso pasado.</a:t>
            </a:r>
          </a:p>
        </p:txBody>
      </p:sp>
      <p:pic>
        <p:nvPicPr>
          <p:cNvPr id="113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324;p19"/>
          <p:cNvSpPr txBox="1"/>
          <p:nvPr/>
        </p:nvSpPr>
        <p:spPr>
          <a:xfrm>
            <a:off x="214332" y="101531"/>
            <a:ext cx="3150144" cy="876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Pirámide de evocación</a:t>
            </a:r>
          </a:p>
        </p:txBody>
      </p:sp>
      <p:sp>
        <p:nvSpPr>
          <p:cNvPr id="281" name="Rounded Rectangle 2"/>
          <p:cNvSpPr/>
          <p:nvPr/>
        </p:nvSpPr>
        <p:spPr>
          <a:xfrm>
            <a:off x="5666509" y="374073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2" name="Rounded Rectangle 3"/>
          <p:cNvSpPr/>
          <p:nvPr/>
        </p:nvSpPr>
        <p:spPr>
          <a:xfrm>
            <a:off x="4828309" y="1524000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3" name="Rounded Rectangle 4"/>
          <p:cNvSpPr/>
          <p:nvPr/>
        </p:nvSpPr>
        <p:spPr>
          <a:xfrm>
            <a:off x="6788726" y="1524000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4" name="Rounded Rectangle 5"/>
          <p:cNvSpPr/>
          <p:nvPr/>
        </p:nvSpPr>
        <p:spPr>
          <a:xfrm>
            <a:off x="3865417" y="2770908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5" name="Rounded Rectangle 6"/>
          <p:cNvSpPr/>
          <p:nvPr/>
        </p:nvSpPr>
        <p:spPr>
          <a:xfrm>
            <a:off x="5666509" y="2770907"/>
            <a:ext cx="1676401" cy="103909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6" name="Rounded Rectangle 7"/>
          <p:cNvSpPr/>
          <p:nvPr/>
        </p:nvSpPr>
        <p:spPr>
          <a:xfrm>
            <a:off x="7536873" y="2770907"/>
            <a:ext cx="1676401" cy="103909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7" name="Rounded Rectangle 8"/>
          <p:cNvSpPr/>
          <p:nvPr/>
        </p:nvSpPr>
        <p:spPr>
          <a:xfrm>
            <a:off x="3027217" y="4017817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8" name="Rounded Rectangle 9"/>
          <p:cNvSpPr/>
          <p:nvPr/>
        </p:nvSpPr>
        <p:spPr>
          <a:xfrm>
            <a:off x="4828309" y="4017815"/>
            <a:ext cx="1676401" cy="103909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89" name="Rounded Rectangle 10"/>
          <p:cNvSpPr/>
          <p:nvPr/>
        </p:nvSpPr>
        <p:spPr>
          <a:xfrm>
            <a:off x="6698673" y="4038596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0" name="Rounded Rectangle 11"/>
          <p:cNvSpPr/>
          <p:nvPr/>
        </p:nvSpPr>
        <p:spPr>
          <a:xfrm>
            <a:off x="8569036" y="4035135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1" name="Rounded Rectangle 12"/>
          <p:cNvSpPr/>
          <p:nvPr/>
        </p:nvSpPr>
        <p:spPr>
          <a:xfrm>
            <a:off x="2286000" y="5264727"/>
            <a:ext cx="1676400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2" name="Rounded Rectangle 13"/>
          <p:cNvSpPr/>
          <p:nvPr/>
        </p:nvSpPr>
        <p:spPr>
          <a:xfrm>
            <a:off x="4156362" y="5292431"/>
            <a:ext cx="1676401" cy="103909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3" name="Rounded Rectangle 14"/>
          <p:cNvSpPr/>
          <p:nvPr/>
        </p:nvSpPr>
        <p:spPr>
          <a:xfrm>
            <a:off x="5950527" y="5306286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4" name="Rounded Rectangle 15"/>
          <p:cNvSpPr/>
          <p:nvPr/>
        </p:nvSpPr>
        <p:spPr>
          <a:xfrm>
            <a:off x="7800109" y="5264727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5" name="Rounded Rectangle 16"/>
          <p:cNvSpPr/>
          <p:nvPr/>
        </p:nvSpPr>
        <p:spPr>
          <a:xfrm>
            <a:off x="9649693" y="5292430"/>
            <a:ext cx="1676401" cy="10390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96" name="Google Shape;325;p19"/>
          <p:cNvSpPr txBox="1"/>
          <p:nvPr/>
        </p:nvSpPr>
        <p:spPr>
          <a:xfrm>
            <a:off x="8160326" y="104505"/>
            <a:ext cx="3638089" cy="6505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una respuesta por cada cuadro.</a:t>
            </a:r>
          </a:p>
        </p:txBody>
      </p:sp>
      <p:sp>
        <p:nvSpPr>
          <p:cNvPr id="297" name="TextBox 18"/>
          <p:cNvSpPr txBox="1"/>
          <p:nvPr/>
        </p:nvSpPr>
        <p:spPr>
          <a:xfrm>
            <a:off x="516775" y="1025235"/>
            <a:ext cx="2679470" cy="2320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Clr>
                <a:srgbClr val="000000"/>
              </a:buClr>
              <a:buSzPct val="100000"/>
              <a:buAutoNum type="arabicPeriod"/>
            </a:pPr>
            <a:r>
              <a:t>Escribe aquí una pregunta con una respuesta</a:t>
            </a:r>
          </a:p>
          <a:p>
            <a:pPr marL="342900" indent="-342900">
              <a:buClr>
                <a:srgbClr val="000000"/>
              </a:buClr>
              <a:buSzPct val="100000"/>
              <a:buAutoNum type="arabicPeriod"/>
            </a:pPr>
            <a:r>
              <a:t>Escribe aquí una pregunta con dos respuestas </a:t>
            </a:r>
          </a:p>
          <a:p>
            <a:pPr marL="342900" indent="-342900">
              <a:buClr>
                <a:srgbClr val="000000"/>
              </a:buClr>
              <a:buSzPct val="100000"/>
              <a:buAutoNum type="arabicPeriod"/>
            </a:pPr>
            <a:r>
              <a:t>Escribe aquí una pregunta con tres respuestas</a:t>
            </a:r>
          </a:p>
          <a:p>
            <a:pPr marL="342900" indent="-342900">
              <a:buClr>
                <a:srgbClr val="000000"/>
              </a:buClr>
              <a:buSzPct val="100000"/>
              <a:buAutoNum type="arabicPeriod"/>
            </a:pPr>
            <a:r>
              <a:t>Escribe aquí una pregunta con cuatro respuestas</a:t>
            </a:r>
          </a:p>
          <a:p>
            <a:pPr marL="342900" indent="-342900">
              <a:buClr>
                <a:srgbClr val="000000"/>
              </a:buClr>
              <a:buSzPct val="100000"/>
              <a:buAutoNum type="arabicPeriod"/>
            </a:pPr>
            <a:r>
              <a:t>Escribe aquí cinco preguntas con cinco respuestas</a:t>
            </a:r>
          </a:p>
        </p:txBody>
      </p:sp>
      <p:sp>
        <p:nvSpPr>
          <p:cNvPr id="298" name="1"/>
          <p:cNvSpPr txBox="1"/>
          <p:nvPr/>
        </p:nvSpPr>
        <p:spPr>
          <a:xfrm>
            <a:off x="4568754" y="749206"/>
            <a:ext cx="323098" cy="535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1</a:t>
            </a:r>
          </a:p>
        </p:txBody>
      </p:sp>
      <p:sp>
        <p:nvSpPr>
          <p:cNvPr id="299" name="2"/>
          <p:cNvSpPr txBox="1"/>
          <p:nvPr/>
        </p:nvSpPr>
        <p:spPr>
          <a:xfrm>
            <a:off x="4022318" y="1775665"/>
            <a:ext cx="323098" cy="53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2</a:t>
            </a:r>
          </a:p>
        </p:txBody>
      </p:sp>
      <p:sp>
        <p:nvSpPr>
          <p:cNvPr id="300" name="3"/>
          <p:cNvSpPr txBox="1"/>
          <p:nvPr/>
        </p:nvSpPr>
        <p:spPr>
          <a:xfrm>
            <a:off x="3068283" y="3022574"/>
            <a:ext cx="323098" cy="53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3</a:t>
            </a:r>
          </a:p>
        </p:txBody>
      </p:sp>
      <p:sp>
        <p:nvSpPr>
          <p:cNvPr id="301" name="4"/>
          <p:cNvSpPr txBox="1"/>
          <p:nvPr/>
        </p:nvSpPr>
        <p:spPr>
          <a:xfrm>
            <a:off x="2142308" y="4269483"/>
            <a:ext cx="323098" cy="53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4</a:t>
            </a:r>
          </a:p>
        </p:txBody>
      </p:sp>
      <p:sp>
        <p:nvSpPr>
          <p:cNvPr id="302" name="5"/>
          <p:cNvSpPr txBox="1"/>
          <p:nvPr/>
        </p:nvSpPr>
        <p:spPr>
          <a:xfrm>
            <a:off x="1468872" y="5516392"/>
            <a:ext cx="323098" cy="53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5</a:t>
            </a:r>
          </a:p>
        </p:txBody>
      </p:sp>
      <p:pic>
        <p:nvPicPr>
          <p:cNvPr id="303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24;p19"/>
          <p:cNvSpPr txBox="1"/>
          <p:nvPr/>
        </p:nvSpPr>
        <p:spPr>
          <a:xfrm>
            <a:off x="4412260" y="170803"/>
            <a:ext cx="4371703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Porque, pero, así que…</a:t>
            </a:r>
          </a:p>
        </p:txBody>
      </p:sp>
      <p:sp>
        <p:nvSpPr>
          <p:cNvPr id="306" name="Google Shape;325;p19"/>
          <p:cNvSpPr txBox="1"/>
          <p:nvPr/>
        </p:nvSpPr>
        <p:spPr>
          <a:xfrm>
            <a:off x="498763" y="1129741"/>
            <a:ext cx="11097492" cy="9426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Completa las frases de abajo</a:t>
            </a:r>
          </a:p>
          <a:p>
            <a: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Para la frase “porque…” explica las causas, para la frase “pero…” indica una razón contraria, para “así que…” explica las consecuencias.</a:t>
            </a:r>
          </a:p>
        </p:txBody>
      </p:sp>
      <p:sp>
        <p:nvSpPr>
          <p:cNvPr id="307" name="TextBox 3"/>
          <p:cNvSpPr txBox="1"/>
          <p:nvPr/>
        </p:nvSpPr>
        <p:spPr>
          <a:xfrm>
            <a:off x="637309" y="2632363"/>
            <a:ext cx="10958946" cy="152927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457200" indent="-457200">
              <a:buClr>
                <a:srgbClr val="000000"/>
              </a:buClr>
              <a:buSzPct val="100000"/>
              <a:buAutoNum type="arabicPeriod"/>
              <a:defRPr sz="2400" b="1" i="1"/>
            </a:pPr>
            <a:r>
              <a:t>(Frase inicial)…porque…</a:t>
            </a:r>
          </a:p>
          <a:p>
            <a:pPr marL="457200" indent="-457200">
              <a:buClr>
                <a:srgbClr val="000000"/>
              </a:buClr>
              <a:buSzPct val="100000"/>
              <a:buAutoNum type="arabicPeriod"/>
              <a:defRPr sz="2400" b="1" i="1"/>
            </a:pPr>
            <a:r>
              <a:t>(Frase inicial igual a 1)…pero…</a:t>
            </a:r>
          </a:p>
          <a:p>
            <a:pPr marL="457200" indent="-457200">
              <a:buClr>
                <a:srgbClr val="000000"/>
              </a:buClr>
              <a:buSzPct val="100000"/>
              <a:buAutoNum type="arabicPeriod"/>
              <a:defRPr sz="2400" b="1"/>
            </a:pPr>
            <a:r>
              <a:t>(</a:t>
            </a:r>
            <a:r>
              <a:rPr i="1"/>
              <a:t>Frase inicial igual a 1</a:t>
            </a:r>
            <a:r>
              <a:t>)…así que…</a:t>
            </a:r>
          </a:p>
        </p:txBody>
      </p:sp>
      <p:pic>
        <p:nvPicPr>
          <p:cNvPr id="30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24;p19"/>
          <p:cNvSpPr txBox="1"/>
          <p:nvPr/>
        </p:nvSpPr>
        <p:spPr>
          <a:xfrm>
            <a:off x="5132696" y="309349"/>
            <a:ext cx="3150143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Fragmentos</a:t>
            </a:r>
          </a:p>
        </p:txBody>
      </p:sp>
      <p:graphicFrame>
        <p:nvGraphicFramePr>
          <p:cNvPr id="311" name="Table 2"/>
          <p:cNvGraphicFramePr/>
          <p:nvPr/>
        </p:nvGraphicFramePr>
        <p:xfrm>
          <a:off x="2156691" y="1814176"/>
          <a:ext cx="8128001" cy="185420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Fragment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Paragraph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 b="1" i="1">
                          <a:sym typeface="Arial"/>
                        </a:defRPr>
                      </a:pPr>
                      <a:r>
                        <a:t>(Escribe fragmentos o pequeñas frases aquí)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2" name="Google Shape;325;p19"/>
          <p:cNvSpPr txBox="1"/>
          <p:nvPr/>
        </p:nvSpPr>
        <p:spPr>
          <a:xfrm>
            <a:off x="498763" y="1129741"/>
            <a:ext cx="11097492" cy="3584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Usa los fragmentos para escribir un párrafo. Los fragmentos pueden usarse al principio, en medio o al final del párrafo.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24;p19"/>
          <p:cNvSpPr txBox="1"/>
          <p:nvPr/>
        </p:nvSpPr>
        <p:spPr>
          <a:xfrm>
            <a:off x="4495527" y="267786"/>
            <a:ext cx="3150144" cy="444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TEST Semáforo  </a:t>
            </a:r>
          </a:p>
        </p:txBody>
      </p:sp>
      <p:graphicFrame>
        <p:nvGraphicFramePr>
          <p:cNvPr id="315" name="Table 2"/>
          <p:cNvGraphicFramePr/>
          <p:nvPr/>
        </p:nvGraphicFramePr>
        <p:xfrm>
          <a:off x="1399307" y="1301556"/>
          <a:ext cx="9342585" cy="370840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35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5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5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5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Question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Your answer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Semáforo - ¿Cómo de seguro estás de tu respuesta? Rojo=Nada Amarillo=Poco Verde=Mucho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Respuesta correcta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i="1">
                          <a:sym typeface="Arial"/>
                        </a:rPr>
                        <a:t>(Escribe una pregunta aquí)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316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24;p19"/>
          <p:cNvSpPr txBox="1"/>
          <p:nvPr/>
        </p:nvSpPr>
        <p:spPr>
          <a:xfrm>
            <a:off x="5008005" y="281640"/>
            <a:ext cx="3150144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Mind Map   </a:t>
            </a:r>
          </a:p>
        </p:txBody>
      </p:sp>
      <p:sp>
        <p:nvSpPr>
          <p:cNvPr id="319" name="Rounded Rectangle 2"/>
          <p:cNvSpPr/>
          <p:nvPr/>
        </p:nvSpPr>
        <p:spPr>
          <a:xfrm>
            <a:off x="4599709" y="2798617"/>
            <a:ext cx="2313710" cy="10252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20" name="TextBox 3"/>
          <p:cNvSpPr txBox="1"/>
          <p:nvPr/>
        </p:nvSpPr>
        <p:spPr>
          <a:xfrm>
            <a:off x="4797829" y="2881745"/>
            <a:ext cx="2145109" cy="792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 i="1"/>
            </a:pPr>
            <a:r>
              <a:t>(Inserta la idea principal </a:t>
            </a:r>
            <a:r>
              <a:rPr sz="1400"/>
              <a:t>)</a:t>
            </a:r>
          </a:p>
        </p:txBody>
      </p:sp>
      <p:sp>
        <p:nvSpPr>
          <p:cNvPr id="321" name="Straight Connector 5"/>
          <p:cNvSpPr/>
          <p:nvPr/>
        </p:nvSpPr>
        <p:spPr>
          <a:xfrm flipV="1">
            <a:off x="5763490" y="1454727"/>
            <a:ext cx="581892" cy="134389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2" name="Straight Connector 7"/>
          <p:cNvSpPr/>
          <p:nvPr/>
        </p:nvSpPr>
        <p:spPr>
          <a:xfrm flipH="1" flipV="1">
            <a:off x="3255818" y="1717963"/>
            <a:ext cx="1706463" cy="1080655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3" name="Straight Connector 9"/>
          <p:cNvSpPr/>
          <p:nvPr/>
        </p:nvSpPr>
        <p:spPr>
          <a:xfrm flipH="1" flipV="1">
            <a:off x="2036617" y="3311235"/>
            <a:ext cx="2563092" cy="221675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4" name="Straight Connector 11"/>
          <p:cNvSpPr/>
          <p:nvPr/>
        </p:nvSpPr>
        <p:spPr>
          <a:xfrm flipH="1">
            <a:off x="5555673" y="3823854"/>
            <a:ext cx="6928" cy="886968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5" name="Straight Connector 13"/>
          <p:cNvSpPr/>
          <p:nvPr/>
        </p:nvSpPr>
        <p:spPr>
          <a:xfrm flipV="1">
            <a:off x="6913418" y="2881745"/>
            <a:ext cx="2549238" cy="18011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6" name="Rounded Rectangle 14"/>
          <p:cNvSpPr/>
          <p:nvPr/>
        </p:nvSpPr>
        <p:spPr>
          <a:xfrm>
            <a:off x="6345382" y="1171337"/>
            <a:ext cx="1634837" cy="7141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27" name="TextBox 15"/>
          <p:cNvSpPr txBox="1"/>
          <p:nvPr/>
        </p:nvSpPr>
        <p:spPr>
          <a:xfrm>
            <a:off x="6488084" y="1236936"/>
            <a:ext cx="1349433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i="1"/>
            </a:lvl1pPr>
          </a:lstStyle>
          <a:p>
            <a:r>
              <a:t>(Inserta la idea secundaria)</a:t>
            </a:r>
          </a:p>
        </p:txBody>
      </p:sp>
      <p:sp>
        <p:nvSpPr>
          <p:cNvPr id="328" name="Rounded Rectangle 16"/>
          <p:cNvSpPr/>
          <p:nvPr/>
        </p:nvSpPr>
        <p:spPr>
          <a:xfrm>
            <a:off x="9462654" y="2347716"/>
            <a:ext cx="1634838" cy="7141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29" name="Rounded Rectangle 17"/>
          <p:cNvSpPr/>
          <p:nvPr/>
        </p:nvSpPr>
        <p:spPr>
          <a:xfrm>
            <a:off x="4738254" y="4710822"/>
            <a:ext cx="1634837" cy="7141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30" name="Straight Connector 19"/>
          <p:cNvSpPr/>
          <p:nvPr/>
        </p:nvSpPr>
        <p:spPr>
          <a:xfrm>
            <a:off x="6774872" y="3823855"/>
            <a:ext cx="2272146" cy="775855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1" name="Rounded Rectangle 21"/>
          <p:cNvSpPr/>
          <p:nvPr/>
        </p:nvSpPr>
        <p:spPr>
          <a:xfrm>
            <a:off x="9047018" y="4211782"/>
            <a:ext cx="1634837" cy="7141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32" name="Rounded Rectangle 22"/>
          <p:cNvSpPr/>
          <p:nvPr/>
        </p:nvSpPr>
        <p:spPr>
          <a:xfrm>
            <a:off x="2403762" y="1003826"/>
            <a:ext cx="1634838" cy="7141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33" name="Rounded Rectangle 23"/>
          <p:cNvSpPr/>
          <p:nvPr/>
        </p:nvSpPr>
        <p:spPr>
          <a:xfrm>
            <a:off x="401781" y="2998603"/>
            <a:ext cx="1634838" cy="71413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34" name="Google Shape;325;p19"/>
          <p:cNvSpPr txBox="1"/>
          <p:nvPr/>
        </p:nvSpPr>
        <p:spPr>
          <a:xfrm>
            <a:off x="8160325" y="104505"/>
            <a:ext cx="3879274" cy="6505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Escribo todo lo que puedas para completar el mind map</a:t>
            </a:r>
          </a:p>
        </p:txBody>
      </p:sp>
      <p:pic>
        <p:nvPicPr>
          <p:cNvPr id="335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24;p19"/>
          <p:cNvSpPr txBox="1"/>
          <p:nvPr/>
        </p:nvSpPr>
        <p:spPr>
          <a:xfrm>
            <a:off x="4229798" y="281640"/>
            <a:ext cx="3928352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Pros y contras</a:t>
            </a:r>
          </a:p>
        </p:txBody>
      </p:sp>
      <p:pic>
        <p:nvPicPr>
          <p:cNvPr id="33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91" y="1831907"/>
            <a:ext cx="9148568" cy="4873692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Google Shape;325;p19"/>
          <p:cNvSpPr txBox="1"/>
          <p:nvPr/>
        </p:nvSpPr>
        <p:spPr>
          <a:xfrm>
            <a:off x="7980216" y="281640"/>
            <a:ext cx="3879274" cy="9426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argumentos a favor en la mano izquierda y en contra en la mano derecha</a:t>
            </a:r>
          </a:p>
        </p:txBody>
      </p:sp>
      <p:sp>
        <p:nvSpPr>
          <p:cNvPr id="340" name="Google Shape;325;p19"/>
          <p:cNvSpPr txBox="1"/>
          <p:nvPr/>
        </p:nvSpPr>
        <p:spPr>
          <a:xfrm>
            <a:off x="858981" y="1370415"/>
            <a:ext cx="11097492" cy="3584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1800" i="1">
                <a:latin typeface="Calibri"/>
                <a:ea typeface="Calibri"/>
                <a:cs typeface="Calibri"/>
                <a:sym typeface="Calibri"/>
              </a:defRPr>
            </a:pPr>
            <a:r>
              <a:t>(Escribe una pregunta sobre la que argumentar a favor y en contra</a:t>
            </a:r>
            <a:r>
              <a:rPr i="0"/>
              <a:t>)</a:t>
            </a:r>
          </a:p>
        </p:txBody>
      </p:sp>
      <p:pic>
        <p:nvPicPr>
          <p:cNvPr id="341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24;p19"/>
          <p:cNvSpPr txBox="1"/>
          <p:nvPr/>
        </p:nvSpPr>
        <p:spPr>
          <a:xfrm>
            <a:off x="4229798" y="281640"/>
            <a:ext cx="3928352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Planificación de un texto</a:t>
            </a:r>
          </a:p>
        </p:txBody>
      </p:sp>
      <p:sp>
        <p:nvSpPr>
          <p:cNvPr id="344" name="Google Shape;325;p19"/>
          <p:cNvSpPr txBox="1"/>
          <p:nvPr/>
        </p:nvSpPr>
        <p:spPr>
          <a:xfrm>
            <a:off x="803565" y="1043641"/>
            <a:ext cx="10557162" cy="65054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Para cada uno de las ideas principales del texto, incluye las ideas secundarias que trabajar (aspectos) y los aspectos importantes a cuidar.</a:t>
            </a:r>
          </a:p>
        </p:txBody>
      </p:sp>
      <p:graphicFrame>
        <p:nvGraphicFramePr>
          <p:cNvPr id="345" name="Table 3"/>
          <p:cNvGraphicFramePr/>
          <p:nvPr/>
        </p:nvGraphicFramePr>
        <p:xfrm>
          <a:off x="803565" y="1834738"/>
          <a:ext cx="10557162" cy="185420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27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8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Ideas 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Aspectos o palabras clave a incluir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 i="1">
                          <a:sym typeface="Arial"/>
                        </a:defRPr>
                      </a:pPr>
                      <a:r>
                        <a:t>(Escribe cada idea aquí) 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46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24;p19"/>
          <p:cNvSpPr txBox="1"/>
          <p:nvPr/>
        </p:nvSpPr>
        <p:spPr>
          <a:xfrm>
            <a:off x="4229798" y="281640"/>
            <a:ext cx="3928352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Mejora la respuesta</a:t>
            </a:r>
          </a:p>
        </p:txBody>
      </p:sp>
      <p:sp>
        <p:nvSpPr>
          <p:cNvPr id="349" name="Google Shape;325;p19"/>
          <p:cNvSpPr txBox="1"/>
          <p:nvPr/>
        </p:nvSpPr>
        <p:spPr>
          <a:xfrm>
            <a:off x="803565" y="1043641"/>
            <a:ext cx="10557162" cy="358448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Mejora cada una de las respuestas escribiéndola mejor en la columna de la derecha</a:t>
            </a:r>
          </a:p>
        </p:txBody>
      </p:sp>
      <p:graphicFrame>
        <p:nvGraphicFramePr>
          <p:cNvPr id="350" name="Table 3"/>
          <p:cNvGraphicFramePr/>
          <p:nvPr/>
        </p:nvGraphicFramePr>
        <p:xfrm>
          <a:off x="803565" y="1834738"/>
          <a:ext cx="10557162" cy="185420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27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8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Respuesta inicial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b="1">
                          <a:sym typeface="Arial"/>
                        </a:rPr>
                        <a:t>Respuesta mejorada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 i="1">
                          <a:sym typeface="Arial"/>
                        </a:defRPr>
                      </a:pPr>
                      <a:r>
                        <a:t>(Escribe aquí las respuestas que mejorar) </a:t>
                      </a:r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51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0;p3"/>
          <p:cNvSpPr txBox="1"/>
          <p:nvPr/>
        </p:nvSpPr>
        <p:spPr>
          <a:xfrm>
            <a:off x="4315102" y="266568"/>
            <a:ext cx="3774418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“Arregla los errores”</a:t>
            </a:r>
          </a:p>
        </p:txBody>
      </p:sp>
      <p:sp>
        <p:nvSpPr>
          <p:cNvPr id="116" name="Google Shape;111;p3"/>
          <p:cNvSpPr txBox="1"/>
          <p:nvPr/>
        </p:nvSpPr>
        <p:spPr>
          <a:xfrm>
            <a:off x="323556" y="895539"/>
            <a:ext cx="11387758" cy="365542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Corrige las frases de la cuadrícula para que sean correctas</a:t>
            </a:r>
          </a:p>
        </p:txBody>
      </p:sp>
      <p:graphicFrame>
        <p:nvGraphicFramePr>
          <p:cNvPr id="117" name="Google Shape;113;p3"/>
          <p:cNvGraphicFramePr/>
          <p:nvPr/>
        </p:nvGraphicFramePr>
        <p:xfrm>
          <a:off x="1357746" y="1955445"/>
          <a:ext cx="9434946" cy="420700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935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77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197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i="1">
                          <a:sym typeface="Arial"/>
                        </a:rPr>
                        <a:t>(Escribe un error frecuente en cada recuadro) 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1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FFFFFF"/>
                          </a:solidFill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3650">
                <a:tc>
                  <a:txBody>
                    <a:bodyPr/>
                    <a:lstStyle/>
                    <a:p>
                      <a:pPr algn="ctr">
                        <a:defRPr sz="1800" b="1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1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3650">
                <a:tc>
                  <a:txBody>
                    <a:bodyPr/>
                    <a:lstStyle/>
                    <a:p>
                      <a:pPr algn="ctr">
                        <a:defRPr sz="1800" b="1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b="1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790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8;p5"/>
          <p:cNvSpPr txBox="1"/>
          <p:nvPr/>
        </p:nvSpPr>
        <p:spPr>
          <a:xfrm>
            <a:off x="4142221" y="190782"/>
            <a:ext cx="4626483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Evocación con “Dual coding”</a:t>
            </a:r>
          </a:p>
        </p:txBody>
      </p:sp>
      <p:pic>
        <p:nvPicPr>
          <p:cNvPr id="121" name="Google Shape;129;p5" descr="Google Shape;129;p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651" y="2468130"/>
            <a:ext cx="1188204" cy="1188204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22" name="Google Shape;130;p5"/>
          <p:cNvGraphicFramePr/>
          <p:nvPr/>
        </p:nvGraphicFramePr>
        <p:xfrm>
          <a:off x="302917" y="1801091"/>
          <a:ext cx="11533352" cy="439189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830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7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6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2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6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362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8742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ym typeface="Arial"/>
                        </a:rPr>
                        <a:t>Imagen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i="1">
                          <a:sym typeface="Arial"/>
                        </a:rPr>
                        <a:t>(Coloca las imágenes aquí)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446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ym typeface="Arial"/>
                        </a:rPr>
                        <a:t>¿Qué representa esta imagen?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171450" indent="-57150"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marL="171450" indent="-57150"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marL="171450" indent="-57150"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marL="171450" indent="-57150" algn="ctr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marL="171450" indent="-57150"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3" name="Google Shape;132;p5"/>
          <p:cNvSpPr txBox="1"/>
          <p:nvPr/>
        </p:nvSpPr>
        <p:spPr>
          <a:xfrm>
            <a:off x="275883" y="839315"/>
            <a:ext cx="11587458" cy="41783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Utiliza las imágenes para ayudarte a evocar los puntos principales</a:t>
            </a:r>
          </a:p>
        </p:txBody>
      </p:sp>
      <p:pic>
        <p:nvPicPr>
          <p:cNvPr id="124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53;p7"/>
          <p:cNvSpPr txBox="1"/>
          <p:nvPr/>
        </p:nvSpPr>
        <p:spPr>
          <a:xfrm>
            <a:off x="4841750" y="137679"/>
            <a:ext cx="4589035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Evocación de palabras clave</a:t>
            </a:r>
          </a:p>
        </p:txBody>
      </p:sp>
      <p:sp>
        <p:nvSpPr>
          <p:cNvPr id="127" name="Google Shape;154;p7"/>
          <p:cNvSpPr txBox="1"/>
          <p:nvPr/>
        </p:nvSpPr>
        <p:spPr>
          <a:xfrm>
            <a:off x="8192312" y="3179952"/>
            <a:ext cx="3458407" cy="11385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400" b="1">
                <a:latin typeface="Calibri"/>
                <a:ea typeface="Calibri"/>
                <a:cs typeface="Calibri"/>
                <a:sym typeface="Calibri"/>
              </a:defRPr>
            </a:pPr>
            <a:r>
              <a:t>Reto:</a:t>
            </a:r>
          </a:p>
          <a:p>
            <a:pPr algn="ctr"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Escribe una frase con cada palabra clave</a:t>
            </a:r>
          </a:p>
        </p:txBody>
      </p:sp>
      <p:sp>
        <p:nvSpPr>
          <p:cNvPr id="128" name="Google Shape;155;p7"/>
          <p:cNvSpPr txBox="1"/>
          <p:nvPr/>
        </p:nvSpPr>
        <p:spPr>
          <a:xfrm>
            <a:off x="601832" y="1014593"/>
            <a:ext cx="10876951" cy="365542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definiciones para las palabras clave que has aprendido</a:t>
            </a:r>
          </a:p>
        </p:txBody>
      </p:sp>
      <p:graphicFrame>
        <p:nvGraphicFramePr>
          <p:cNvPr id="129" name="Google Shape;156;p7"/>
          <p:cNvGraphicFramePr/>
          <p:nvPr/>
        </p:nvGraphicFramePr>
        <p:xfrm>
          <a:off x="601832" y="1705625"/>
          <a:ext cx="7091751" cy="4651876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956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5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22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Palabra clave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Definición 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17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Arial"/>
                        </a:rPr>
                        <a:t>(Escribe aquí cada palabra clave)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30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925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0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0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0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0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050"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30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89;p1"/>
          <p:cNvSpPr/>
          <p:nvPr/>
        </p:nvSpPr>
        <p:spPr>
          <a:xfrm>
            <a:off x="223671" y="1258395"/>
            <a:ext cx="6836972" cy="5315135"/>
          </a:xfrm>
          <a:prstGeom prst="rect">
            <a:avLst/>
          </a:prstGeom>
          <a:solidFill>
            <a:srgbClr val="FFFFFF"/>
          </a:solidFill>
          <a:ln w="12700">
            <a:solidFill>
              <a:srgbClr val="31538F"/>
            </a:solidFill>
            <a:miter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33" name="Google Shape;95;p1"/>
          <p:cNvSpPr txBox="1"/>
          <p:nvPr/>
        </p:nvSpPr>
        <p:spPr>
          <a:xfrm>
            <a:off x="223671" y="1258394"/>
            <a:ext cx="6836972" cy="78613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24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Escribe todo lo que puedas recordar sobre… (escribe el tema aquí)</a:t>
            </a:r>
          </a:p>
        </p:txBody>
      </p:sp>
      <p:sp>
        <p:nvSpPr>
          <p:cNvPr id="134" name="Google Shape;96;p1"/>
          <p:cNvSpPr txBox="1"/>
          <p:nvPr/>
        </p:nvSpPr>
        <p:spPr>
          <a:xfrm>
            <a:off x="7555742" y="1272351"/>
            <a:ext cx="4059059" cy="1522731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2400" b="1">
                <a:latin typeface="Calibri"/>
                <a:ea typeface="Calibri"/>
                <a:cs typeface="Calibri"/>
                <a:sym typeface="Calibri"/>
              </a:defRPr>
            </a:pPr>
            <a:r>
              <a:t>Pista 1</a:t>
            </a:r>
          </a:p>
          <a:p>
            <a:pPr algn="ctr">
              <a:defRPr sz="2400" b="1" i="1">
                <a:latin typeface="Calibri"/>
                <a:ea typeface="Calibri"/>
                <a:cs typeface="Calibri"/>
                <a:sym typeface="Calibri"/>
              </a:defRPr>
            </a:pPr>
            <a:r>
              <a:t>(Escribe algo que quieras que recuerden especialmente</a:t>
            </a:r>
            <a:r>
              <a:rPr i="0"/>
              <a:t>) </a:t>
            </a:r>
          </a:p>
        </p:txBody>
      </p:sp>
      <p:sp>
        <p:nvSpPr>
          <p:cNvPr id="135" name="Google Shape;97;p1"/>
          <p:cNvSpPr txBox="1"/>
          <p:nvPr/>
        </p:nvSpPr>
        <p:spPr>
          <a:xfrm>
            <a:off x="7507195" y="2946487"/>
            <a:ext cx="4107606" cy="152273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2400" b="1">
                <a:latin typeface="Calibri"/>
                <a:ea typeface="Calibri"/>
                <a:cs typeface="Calibri"/>
                <a:sym typeface="Calibri"/>
              </a:defRPr>
            </a:pPr>
            <a:r>
              <a:t>Pista 2 </a:t>
            </a:r>
          </a:p>
          <a:p>
            <a:pPr algn="ctr">
              <a:defRPr sz="2400" b="1" i="1">
                <a:latin typeface="Calibri"/>
                <a:ea typeface="Calibri"/>
                <a:cs typeface="Calibri"/>
                <a:sym typeface="Calibri"/>
              </a:defRPr>
            </a:pPr>
            <a:r>
              <a:t>(Escribe algo que quieras que recuerden especialmente) </a:t>
            </a:r>
          </a:p>
        </p:txBody>
      </p:sp>
      <p:sp>
        <p:nvSpPr>
          <p:cNvPr id="136" name="Google Shape;98;p1"/>
          <p:cNvSpPr txBox="1"/>
          <p:nvPr/>
        </p:nvSpPr>
        <p:spPr>
          <a:xfrm>
            <a:off x="7507193" y="4929642"/>
            <a:ext cx="4107606" cy="1522730"/>
          </a:xfrm>
          <a:prstGeom prst="rect">
            <a:avLst/>
          </a:prstGeom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sz="2400" b="1">
                <a:latin typeface="Calibri"/>
                <a:ea typeface="Calibri"/>
                <a:cs typeface="Calibri"/>
                <a:sym typeface="Calibri"/>
              </a:defRPr>
            </a:pPr>
            <a:r>
              <a:t>Pista 3</a:t>
            </a:r>
          </a:p>
          <a:p>
            <a:pPr algn="ctr">
              <a:defRPr sz="2400" b="1" i="1">
                <a:latin typeface="Calibri"/>
                <a:ea typeface="Calibri"/>
                <a:cs typeface="Calibri"/>
                <a:sym typeface="Calibri"/>
              </a:defRPr>
            </a:pPr>
            <a:r>
              <a:t>(Escribe algo que quieras que recuerden especialmente) </a:t>
            </a:r>
          </a:p>
        </p:txBody>
      </p:sp>
      <p:sp>
        <p:nvSpPr>
          <p:cNvPr id="137" name="Google Shape;99;p1"/>
          <p:cNvSpPr txBox="1"/>
          <p:nvPr/>
        </p:nvSpPr>
        <p:spPr>
          <a:xfrm>
            <a:off x="5156667" y="175368"/>
            <a:ext cx="1858251" cy="876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“Vaciado cerebral”</a:t>
            </a:r>
          </a:p>
        </p:txBody>
      </p:sp>
      <p:pic>
        <p:nvPicPr>
          <p:cNvPr id="138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04;p2"/>
          <p:cNvSpPr txBox="1"/>
          <p:nvPr/>
        </p:nvSpPr>
        <p:spPr>
          <a:xfrm>
            <a:off x="214332" y="101531"/>
            <a:ext cx="3297492" cy="8765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Cuadrícula de evocación</a:t>
            </a:r>
          </a:p>
        </p:txBody>
      </p:sp>
      <p:graphicFrame>
        <p:nvGraphicFramePr>
          <p:cNvPr id="141" name="Google Shape;105;p2"/>
          <p:cNvGraphicFramePr/>
          <p:nvPr/>
        </p:nvGraphicFramePr>
        <p:xfrm>
          <a:off x="627095" y="1118548"/>
          <a:ext cx="10802906" cy="503287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3638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8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6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2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Nivel básico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Nivel intermedio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Nivel avanzado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211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Arial"/>
                        </a:rPr>
                        <a:t>(Escribe preguntas o tareas) 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Arial"/>
                        </a:rPr>
                        <a:t>(Escribe preguntas o tareas) 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Arial"/>
                        </a:rPr>
                        <a:t>(Aquí van tareas complejas como comparaciones o argumentaciones)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2115"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2115"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2" name="Google Shape;325;p19"/>
          <p:cNvSpPr txBox="1"/>
          <p:nvPr/>
        </p:nvSpPr>
        <p:spPr>
          <a:xfrm>
            <a:off x="3710608" y="104505"/>
            <a:ext cx="8087808" cy="6505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Responde todas las preguntas que puedas de la tabla de abajo. Intenta las preguntas más difíciles si puedes.</a:t>
            </a:r>
          </a:p>
        </p:txBody>
      </p:sp>
      <p:pic>
        <p:nvPicPr>
          <p:cNvPr id="143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61;p8"/>
          <p:cNvSpPr txBox="1"/>
          <p:nvPr/>
        </p:nvSpPr>
        <p:spPr>
          <a:xfrm>
            <a:off x="4578515" y="129240"/>
            <a:ext cx="3646177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Policías y ladrones</a:t>
            </a:r>
          </a:p>
        </p:txBody>
      </p:sp>
      <p:graphicFrame>
        <p:nvGraphicFramePr>
          <p:cNvPr id="146" name="Google Shape;162;p8"/>
          <p:cNvGraphicFramePr/>
          <p:nvPr/>
        </p:nvGraphicFramePr>
        <p:xfrm>
          <a:off x="1833217" y="1156988"/>
          <a:ext cx="8742001" cy="3280451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437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5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Policías: Escribe todo lo que sabes de… (escribe el tema)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ym typeface="Arial"/>
                        </a:rPr>
                        <a:t>Ladrones: Escribe lo que has “robado” a tus compañeros.</a:t>
                      </a:r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1900"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>
                          <a:sym typeface="Arial"/>
                        </a:defRPr>
                      </a:pPr>
                      <a:endParaRPr/>
                    </a:p>
                  </a:txBody>
                  <a:tcPr marL="45725" marR="45725" marT="45725" marB="45725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47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69;p9"/>
          <p:cNvSpPr txBox="1"/>
          <p:nvPr/>
        </p:nvSpPr>
        <p:spPr>
          <a:xfrm>
            <a:off x="4632828" y="72704"/>
            <a:ext cx="4197836" cy="444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Relevos de evocación</a:t>
            </a:r>
          </a:p>
        </p:txBody>
      </p:sp>
      <p:sp>
        <p:nvSpPr>
          <p:cNvPr id="150" name="Google Shape;171;p9"/>
          <p:cNvSpPr txBox="1"/>
          <p:nvPr/>
        </p:nvSpPr>
        <p:spPr>
          <a:xfrm>
            <a:off x="442483" y="2239616"/>
            <a:ext cx="3645813" cy="188954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2 minutos: Lo que sabes</a:t>
            </a:r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1" name="Google Shape;172;p9"/>
          <p:cNvSpPr txBox="1"/>
          <p:nvPr/>
        </p:nvSpPr>
        <p:spPr>
          <a:xfrm>
            <a:off x="4457894" y="2239616"/>
            <a:ext cx="3645813" cy="158474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2 minutos: Lo que sabe tu pareja</a:t>
            </a:r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2" name="Google Shape;173;p9"/>
          <p:cNvSpPr txBox="1"/>
          <p:nvPr/>
        </p:nvSpPr>
        <p:spPr>
          <a:xfrm>
            <a:off x="442483" y="4622739"/>
            <a:ext cx="3645813" cy="1889542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2 minutos:  Lo que sabe otr@ compañero</a:t>
            </a:r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3" name="Google Shape;174;p9"/>
          <p:cNvSpPr txBox="1"/>
          <p:nvPr/>
        </p:nvSpPr>
        <p:spPr>
          <a:xfrm>
            <a:off x="4457894" y="4622739"/>
            <a:ext cx="3645813" cy="1889542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r>
              <a:t>2 minutos: Lo que sabe otr@ compañer@</a:t>
            </a:r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>
              <a:defRPr sz="2000" b="1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4" name="Google Shape;175;p9"/>
          <p:cNvSpPr/>
          <p:nvPr/>
        </p:nvSpPr>
        <p:spPr>
          <a:xfrm>
            <a:off x="3935536" y="3429000"/>
            <a:ext cx="628017" cy="3611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12700">
            <a:solidFill>
              <a:srgbClr val="31538F"/>
            </a:solidFill>
            <a:miter/>
          </a:ln>
        </p:spPr>
        <p:txBody>
          <a:bodyPr lIns="45719" rIns="45719" anchor="ctr"/>
          <a:lstStyle/>
          <a:p>
            <a:pPr algn="ctr">
              <a:defRPr sz="180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5" name="Google Shape;176;p9"/>
          <p:cNvSpPr/>
          <p:nvPr/>
        </p:nvSpPr>
        <p:spPr>
          <a:xfrm rot="5400000">
            <a:off x="7609137" y="4220112"/>
            <a:ext cx="628017" cy="36112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12700">
            <a:solidFill>
              <a:srgbClr val="31538F"/>
            </a:solidFill>
            <a:miter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6" name="Google Shape;177;p9"/>
          <p:cNvSpPr/>
          <p:nvPr/>
        </p:nvSpPr>
        <p:spPr>
          <a:xfrm rot="10800000">
            <a:off x="3959087" y="6081366"/>
            <a:ext cx="628017" cy="36112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12700">
            <a:solidFill>
              <a:srgbClr val="31538F"/>
            </a:solidFill>
            <a:miter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7" name="Google Shape;178;p9"/>
          <p:cNvSpPr txBox="1"/>
          <p:nvPr/>
        </p:nvSpPr>
        <p:spPr>
          <a:xfrm>
            <a:off x="205688" y="676090"/>
            <a:ext cx="8087712" cy="65054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 algn="ct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Trabaja como un equipo para recordar lo máximo que puedas. ¡Recuerda que las ideas no se pueden repetir!</a:t>
            </a:r>
          </a:p>
        </p:txBody>
      </p:sp>
      <p:sp>
        <p:nvSpPr>
          <p:cNvPr id="158" name="Google Shape;179;p9"/>
          <p:cNvSpPr txBox="1"/>
          <p:nvPr/>
        </p:nvSpPr>
        <p:spPr>
          <a:xfrm>
            <a:off x="2741396" y="1795486"/>
            <a:ext cx="2693800" cy="340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000" b="1" i="1" u="sng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(Escribe el tema aquí)</a:t>
            </a:r>
          </a:p>
        </p:txBody>
      </p:sp>
      <p:pic>
        <p:nvPicPr>
          <p:cNvPr id="159" name="Reconocimiento-no-comercial-sin-obra-derivada.png" descr="Reconocimiento-no-comercial-sin-obra-derivad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13" y="6166313"/>
            <a:ext cx="1474486" cy="5266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1151</Words>
  <Application>Microsoft Office PowerPoint</Application>
  <PresentationFormat>Panorámica</PresentationFormat>
  <Paragraphs>298</Paragraphs>
  <Slides>27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Morales</dc:creator>
  <cp:lastModifiedBy>Mariana Morales</cp:lastModifiedBy>
  <cp:revision>1</cp:revision>
  <dcterms:modified xsi:type="dcterms:W3CDTF">2023-04-14T07:49:29Z</dcterms:modified>
</cp:coreProperties>
</file>