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9144000" cy="5143500" type="screen16x9"/>
  <p:notesSz cx="6858000" cy="9144000"/>
  <p:embeddedFontLst>
    <p:embeddedFont>
      <p:font typeface="Amatic SC" panose="020B0604020202020204" charset="-79"/>
      <p:regular r:id="rId72"/>
      <p:bold r:id="rId73"/>
    </p:embeddedFont>
    <p:embeddedFont>
      <p:font typeface="Comfortaa" panose="020B0604020202020204" charset="0"/>
      <p:regular r:id="rId74"/>
      <p:bold r:id="rId75"/>
    </p:embeddedFont>
    <p:embeddedFont>
      <p:font typeface="Oswald" panose="020B0604020202020204" charset="0"/>
      <p:regular r:id="rId76"/>
      <p:bold r:id="rId77"/>
    </p:embeddedFont>
    <p:embeddedFont>
      <p:font typeface="Source Code Pro" panose="020B0509030403020204" pitchFamily="49" charset="0"/>
      <p:regular r:id="rId78"/>
      <p:bold r:id="rId79"/>
      <p:italic r:id="rId80"/>
      <p:boldItalic r:id="rId8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964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bfc50f0b71857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bfc50f0b71857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a1031c8767d983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a1031c8767d983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a1031c8767d983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a1031c8767d983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a1031c8767d983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a1031c8767d983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b1bf3d4e0c85ff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b1bf3d4e0c85ff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b1bf3d4e0c85ff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b1bf3d4e0c85ff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a1031c8767d983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a1031c8767d983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a1031c8767d983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a1031c8767d983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a1031c8767d983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a1031c8767d983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350d5c5eb1910b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350d5c5eb1910b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ba7449f43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2ba7449f43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350d5c5eb1910b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350d5c5eb1910b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2ba7449f43_3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2ba7449f43_3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2ba7449f43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2ba7449f43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2ba7449f43_3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2ba7449f43_3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2ba7449f43_3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2ba7449f43_3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2ba7449f43_3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2ba7449f43_3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a1031c8767d983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a1031c8767d983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ba7449f43_3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ba7449f43_3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2ba7449f43_3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2ba7449f43_3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2ba7449f43_3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2ba7449f43_3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9f8d511aa3f7a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9f8d511aa3f7a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2ba7449f43_3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2ba7449f43_3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2ba7449f43_3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2ba7449f43_3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2ba7449f43_3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2ba7449f43_3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2ba7449f43_3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2ba7449f43_3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2ba7449f43_3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2ba7449f43_3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2ba7449f43_3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2ba7449f43_3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2ba7449f43_3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2ba7449f43_3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2ba7449f43_3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2ba7449f43_3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2ba7449f43_3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2ba7449f43_3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2ba7449f43_3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2ba7449f43_3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0b6597372d3b25a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0b6597372d3b25a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2ba7449f43_3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2ba7449f43_3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2ba7449f43_3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2ba7449f43_3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2ba7449f43_3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2ba7449f43_3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2ba7449f43_3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2ba7449f43_3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2ba7449f43_3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2ba7449f43_3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2ba7449f43_3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2ba7449f43_3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2ba7449f43_3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2ba7449f43_3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2ba7449f43_3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2ba7449f43_3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2ba7449f43_3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2ba7449f43_3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2ba7449f43_3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12ba7449f43_3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b6597372d3b25a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0b6597372d3b25a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2ba7449f43_3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2ba7449f43_3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2ba7449f43_3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2ba7449f43_3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2ba7449f43_3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2ba7449f43_3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2ba7449f43_3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2ba7449f43_3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2ba7449f43_3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2ba7449f43_3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2ba7449f43_3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2ba7449f43_3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2ba7449f43_3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2ba7449f43_3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2ba7449f43_3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12ba7449f43_3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2ba7449f43_3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2ba7449f43_3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2ba7449f43_3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2ba7449f43_3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9f8d511aa3f7a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b9f8d511aa3f7a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2ba7449f43_3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12ba7449f43_3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2ba7449f43_3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2ba7449f43_3_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2ba7449f43_3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2ba7449f43_3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2ba7449f43_3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12ba7449f43_3_5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2ba7449f43_3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2ba7449f43_3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2ba7449f43_3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12ba7449f43_3_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12ba7449f43_3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12ba7449f43_3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2ba7449f43_3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12ba7449f43_3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12ba7449f43_3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12ba7449f43_3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2ba7449f43_3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12ba7449f43_3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7f645c41fd601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7f645c41fd601e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350d5c5eb1910b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350d5c5eb1910b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b9f8d511aa3f7a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b9f8d511aa3f7a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7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5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/>
        </p:nvSpPr>
        <p:spPr>
          <a:xfrm>
            <a:off x="4117375" y="0"/>
            <a:ext cx="5026500" cy="5143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3">
            <a:alphaModFix/>
          </a:blip>
          <a:srcRect b="9755"/>
          <a:stretch/>
        </p:blipFill>
        <p:spPr>
          <a:xfrm>
            <a:off x="4497150" y="0"/>
            <a:ext cx="3766347" cy="482715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/>
        </p:nvSpPr>
        <p:spPr>
          <a:xfrm>
            <a:off x="1684267" y="4108515"/>
            <a:ext cx="4579200" cy="881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LIDIA RODRÍGUEZ RUIZ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latin typeface="Comfortaa"/>
                <a:ea typeface="Comfortaa"/>
                <a:cs typeface="Comfortaa"/>
                <a:sym typeface="Comfortaa"/>
              </a:rPr>
              <a:t>lidiarodriguezruiz@edu.xunta.gal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latin typeface="Comfortaa"/>
                <a:ea typeface="Comfortaa"/>
                <a:cs typeface="Comfortaa"/>
                <a:sym typeface="Comfortaa"/>
              </a:rPr>
              <a:t>@felicesyvalientes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-7200" y="923525"/>
            <a:ext cx="4883700" cy="1973700"/>
          </a:xfrm>
          <a:prstGeom prst="rect">
            <a:avLst/>
          </a:prstGeom>
          <a:solidFill>
            <a:srgbClr val="B7B7B7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FFFFFF"/>
                </a:solidFill>
                <a:highlight>
                  <a:srgbClr val="B7B7B7"/>
                </a:highlight>
                <a:latin typeface="Amatic SC"/>
                <a:ea typeface="Amatic SC"/>
                <a:cs typeface="Amatic SC"/>
                <a:sym typeface="Amatic SC"/>
              </a:rPr>
              <a:t>MATEMÁTICAS </a:t>
            </a:r>
            <a:endParaRPr sz="5000">
              <a:solidFill>
                <a:srgbClr val="FFFFFF"/>
              </a:solidFill>
              <a:highlight>
                <a:srgbClr val="B7B7B7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FFFFFF"/>
                </a:solidFill>
                <a:highlight>
                  <a:srgbClr val="B7B7B7"/>
                </a:highlight>
                <a:latin typeface="Amatic SC"/>
                <a:ea typeface="Amatic SC"/>
                <a:cs typeface="Amatic SC"/>
                <a:sym typeface="Amatic SC"/>
              </a:rPr>
              <a:t>MANIPULATIVAS</a:t>
            </a:r>
            <a:endParaRPr sz="5000">
              <a:solidFill>
                <a:srgbClr val="FFFFFF"/>
              </a:solidFill>
              <a:highlight>
                <a:srgbClr val="B7B7B7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4294967295"/>
          </p:nvPr>
        </p:nvSpPr>
        <p:spPr>
          <a:xfrm>
            <a:off x="0" y="3020475"/>
            <a:ext cx="4883700" cy="532200"/>
          </a:xfrm>
          <a:prstGeom prst="rect">
            <a:avLst/>
          </a:prstGeom>
          <a:solidFill>
            <a:srgbClr val="C9DAF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 D U C A C I Ó N   I N F A N T I L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 idx="4294967295"/>
          </p:nvPr>
        </p:nvSpPr>
        <p:spPr>
          <a:xfrm>
            <a:off x="311700" y="121875"/>
            <a:ext cx="8520600" cy="694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matic SC"/>
                <a:ea typeface="Amatic SC"/>
                <a:cs typeface="Amatic SC"/>
                <a:sym typeface="Amatic SC"/>
              </a:rPr>
              <a:t>Currículo das áreas. 2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8" name="Google Shape;128;p22"/>
          <p:cNvSpPr txBox="1"/>
          <p:nvPr/>
        </p:nvSpPr>
        <p:spPr>
          <a:xfrm>
            <a:off x="0" y="1283007"/>
            <a:ext cx="9144000" cy="4638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Crecemento en armonía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9" name="Google Shape;129;p22"/>
          <p:cNvSpPr txBox="1"/>
          <p:nvPr/>
        </p:nvSpPr>
        <p:spPr>
          <a:xfrm>
            <a:off x="71100" y="1835800"/>
            <a:ext cx="8991000" cy="2955300"/>
          </a:xfrm>
          <a:prstGeom prst="rect">
            <a:avLst/>
          </a:prstGeom>
          <a:noFill/>
          <a:ln w="952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Bloque 3. Hábitos de vida saudable para o autocoidado e o coidado da contorna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Criterios de avaliación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• CA3.1. Manexar diferentes obxectos, útiles e ferramentas en situacións de xogo e na realización de tarefas cotiás, mostrando un control progresivo e de coordinación de movementos de carácter fino.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• CA3.5. Respectar a secuencia temporal asociada aos acontecementos e actividades cotiás, adaptándose ás rutinas establecidas para o grupo e desenvolvendo comportamentos respectuosos cara ás demais persoas.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 idx="4294967295"/>
          </p:nvPr>
        </p:nvSpPr>
        <p:spPr>
          <a:xfrm>
            <a:off x="311700" y="121875"/>
            <a:ext cx="8520600" cy="694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matic SC"/>
                <a:ea typeface="Amatic SC"/>
                <a:cs typeface="Amatic SC"/>
                <a:sym typeface="Amatic SC"/>
              </a:rPr>
              <a:t>Currículo das áreas. 3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5" name="Google Shape;135;p23"/>
          <p:cNvSpPr txBox="1"/>
          <p:nvPr/>
        </p:nvSpPr>
        <p:spPr>
          <a:xfrm>
            <a:off x="-8" y="1148910"/>
            <a:ext cx="9144000" cy="4638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Descubrimento e Exploración da Contorna.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36" name="Google Shape;136;p23"/>
          <p:cNvSpPr txBox="1"/>
          <p:nvPr/>
        </p:nvSpPr>
        <p:spPr>
          <a:xfrm>
            <a:off x="240609" y="2108664"/>
            <a:ext cx="8662800" cy="2185800"/>
          </a:xfrm>
          <a:prstGeom prst="rect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OBXECTIVO DE ÁREA.</a:t>
            </a:r>
            <a:endParaRPr sz="16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OBX1. Identificar as características de materiais, obxectos e coleccións e establecer relacións entre eles, mediante a exploración, a manipulación sensorial, o manexo de ferramentas sinxelas e o desenvolvendo das destrezas lóxico-matemáticas para descubrir e crear unha idea cada vez máis complexa do mundo.</a:t>
            </a:r>
            <a:endParaRPr sz="16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>
            <a:spLocks noGrp="1"/>
          </p:cNvSpPr>
          <p:nvPr>
            <p:ph type="title" idx="4294967295"/>
          </p:nvPr>
        </p:nvSpPr>
        <p:spPr>
          <a:xfrm>
            <a:off x="311700" y="121875"/>
            <a:ext cx="8520600" cy="694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matic SC"/>
                <a:ea typeface="Amatic SC"/>
                <a:cs typeface="Amatic SC"/>
                <a:sym typeface="Amatic SC"/>
              </a:rPr>
              <a:t>Currículo das áreas. 3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2" name="Google Shape;142;p24"/>
          <p:cNvSpPr txBox="1"/>
          <p:nvPr/>
        </p:nvSpPr>
        <p:spPr>
          <a:xfrm>
            <a:off x="240607" y="938463"/>
            <a:ext cx="8662800" cy="3936600"/>
          </a:xfrm>
          <a:prstGeom prst="rect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ALUMNADO</a:t>
            </a:r>
            <a:endParaRPr sz="16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Nesta etapa, a curiosidade das nenas e dos nenos por descubrir o mundo que os rodea fai da exploración a través da </a:t>
            </a:r>
            <a:r>
              <a:rPr lang="es" sz="1600">
                <a:solidFill>
                  <a:schemeClr val="dk2"/>
                </a:solidFill>
                <a:highlight>
                  <a:srgbClr val="C9DAF8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manipulación sensorial</a:t>
            </a: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o instrumento perfecto para identificar as características dos materiais e obxectos da súa contorna máis próxima e para establecer relacións entre eles. A finalidade deste xogo exploratorio en idades moi temperás é gozar das sensacións físicas que produce. Con todo, a medida que a nena ou o neno se desenvolve, a demanda exploratoria amplíase e ao propósito de obter pracer por sentir e tocar engádese progresivamente o </a:t>
            </a:r>
            <a:r>
              <a:rPr lang="es" sz="1600">
                <a:solidFill>
                  <a:schemeClr val="dk2"/>
                </a:solidFill>
                <a:highlight>
                  <a:srgbClr val="C9DAF8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interese por indagar sobre as diferentes características dos obxectos</a:t>
            </a: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. Ao movemento amplo e global súmase a capacidade para exercer accións máis específicas e minuciosas sobre eles. Todo iso proporciónalles cada vez máis información sobre as súas calidades.</a:t>
            </a:r>
            <a:endParaRPr sz="16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>
            <a:spLocks noGrp="1"/>
          </p:cNvSpPr>
          <p:nvPr>
            <p:ph type="title" idx="4294967295"/>
          </p:nvPr>
        </p:nvSpPr>
        <p:spPr>
          <a:xfrm>
            <a:off x="311700" y="121875"/>
            <a:ext cx="8520600" cy="694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matic SC"/>
                <a:ea typeface="Amatic SC"/>
                <a:cs typeface="Amatic SC"/>
                <a:sym typeface="Amatic SC"/>
              </a:rPr>
              <a:t>Currículo das áreas. 3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8" name="Google Shape;148;p25"/>
          <p:cNvSpPr txBox="1"/>
          <p:nvPr/>
        </p:nvSpPr>
        <p:spPr>
          <a:xfrm>
            <a:off x="240607" y="1053310"/>
            <a:ext cx="8662800" cy="3686400"/>
          </a:xfrm>
          <a:prstGeom prst="rect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 PERSOA ADULTA</a:t>
            </a:r>
            <a:endParaRPr sz="16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Debe propoñer </a:t>
            </a:r>
            <a:r>
              <a:rPr lang="es" sz="1600">
                <a:solidFill>
                  <a:schemeClr val="dk2"/>
                </a:solidFill>
                <a:highlight>
                  <a:srgbClr val="C9DAF8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retos</a:t>
            </a: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que hai que resolver, </a:t>
            </a:r>
            <a:r>
              <a:rPr lang="es" sz="1600">
                <a:solidFill>
                  <a:schemeClr val="dk2"/>
                </a:solidFill>
                <a:highlight>
                  <a:srgbClr val="C9DAF8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contextualizados en situacións de aprendizaxe e experiencias significativas</a:t>
            </a: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, elixindo o material e o tipo de actividade que responda á intencionalidade que se pretenda conseguir e tendo en conta que debe </a:t>
            </a:r>
            <a:r>
              <a:rPr lang="es" sz="1600">
                <a:solidFill>
                  <a:schemeClr val="dk2"/>
                </a:solidFill>
                <a:highlight>
                  <a:srgbClr val="C9DAF8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partir dos intereses</a:t>
            </a: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e as inquietudes individuais e grupais, e que a interacción cos demais debe xogar un papel de primeira orde. Así, as nenas e os nenos continúan </a:t>
            </a:r>
            <a:r>
              <a:rPr lang="es" sz="1600">
                <a:solidFill>
                  <a:schemeClr val="dk2"/>
                </a:solidFill>
                <a:highlight>
                  <a:srgbClr val="C9DAF8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establecendo relacións</a:t>
            </a: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entre as súas aprendizaxes, o cal lles permitirá </a:t>
            </a:r>
            <a:r>
              <a:rPr lang="es" sz="1600">
                <a:solidFill>
                  <a:schemeClr val="dk2"/>
                </a:solidFill>
                <a:highlight>
                  <a:srgbClr val="C9DAF8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desenvolver progresivamente as súas habilidades lóxicas e matemáticas</a:t>
            </a: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de medida, relación, clasificación, ordenación e cuantificación; primeiro, ligadas aos seus intereses particulares e, progresivamente, formando parte de situacións de aprendizaxe que atenden tamén aos intereses grupais e colectivos.</a:t>
            </a:r>
            <a:endParaRPr sz="16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>
            <a:spLocks noGrp="1"/>
          </p:cNvSpPr>
          <p:nvPr>
            <p:ph type="title" idx="4294967295"/>
          </p:nvPr>
        </p:nvSpPr>
        <p:spPr>
          <a:xfrm>
            <a:off x="311700" y="121875"/>
            <a:ext cx="8520600" cy="694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matic SC"/>
                <a:ea typeface="Amatic SC"/>
                <a:cs typeface="Amatic SC"/>
                <a:sym typeface="Amatic SC"/>
              </a:rPr>
              <a:t>Currículo das áreas. 3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54" name="Google Shape;154;p26"/>
          <p:cNvSpPr txBox="1"/>
          <p:nvPr/>
        </p:nvSpPr>
        <p:spPr>
          <a:xfrm>
            <a:off x="240632" y="2065056"/>
            <a:ext cx="8662800" cy="1935600"/>
          </a:xfrm>
          <a:prstGeom prst="rect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OBXECTIVO DE ÁREA </a:t>
            </a:r>
            <a:endParaRPr sz="16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OBX2. Desenvolver, de maneira progresiva, os procedementos do </a:t>
            </a:r>
            <a:r>
              <a:rPr lang="es" sz="1600">
                <a:solidFill>
                  <a:schemeClr val="dk2"/>
                </a:solidFill>
                <a:highlight>
                  <a:srgbClr val="C9DAF8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método científico</a:t>
            </a: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e as destrezas do </a:t>
            </a:r>
            <a:r>
              <a:rPr lang="es" sz="1600">
                <a:solidFill>
                  <a:schemeClr val="dk2"/>
                </a:solidFill>
                <a:highlight>
                  <a:srgbClr val="C9DAF8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pensamento computacional</a:t>
            </a: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, a través de procesos de observación e manipulación de obxectos, para iniciarse na interpretación da contorna e responder de forma creativa ás situacións e aos retos que se presenten.</a:t>
            </a:r>
            <a:endParaRPr sz="16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5" name="Google Shape;155;p26"/>
          <p:cNvSpPr txBox="1"/>
          <p:nvPr/>
        </p:nvSpPr>
        <p:spPr>
          <a:xfrm>
            <a:off x="0" y="984843"/>
            <a:ext cx="9144000" cy="4689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Descubrimento e Exploración da Contorna.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/>
          <p:nvPr/>
        </p:nvSpPr>
        <p:spPr>
          <a:xfrm>
            <a:off x="240607" y="932994"/>
            <a:ext cx="8662800" cy="3879000"/>
          </a:xfrm>
          <a:prstGeom prst="rect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Sentar as bases do pensamento científico, da iniciativa investigadora e da curiosidade polo coñecemento é inherente ao desenvolvemento da etapa de educación infantil. 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Ao longo desta etapa, o alumnado deberá </a:t>
            </a:r>
            <a:r>
              <a:rPr lang="es" sz="1500">
                <a:solidFill>
                  <a:schemeClr val="dk2"/>
                </a:solidFill>
                <a:highlight>
                  <a:srgbClr val="C9DAF8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atopar solucións ou alternativas orixinais e creativas a diferentes cuestións, retos ou situacións e farao mediante a aplicación de procesos inicialmente sensoriais e manipulativos</a:t>
            </a: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que progresivamente gañarán en complexidade e requirirán maior capacidade de abstracción. 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Estes procesos son propios tanto das destrezas de </a:t>
            </a:r>
            <a:r>
              <a:rPr lang="es" sz="1500" b="1" u="sng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pensamento computacional</a:t>
            </a: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s" sz="1500" b="1" u="sng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 de deseño</a:t>
            </a: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como do </a:t>
            </a:r>
            <a:r>
              <a:rPr lang="es" sz="1500" b="1" u="sng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método científico</a:t>
            </a: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e aplicaranse descompoñendo unha tarefa noutras máis simples, formulando e comprobando hipóteses, explorando e investigando, relacionando coñecementos e identificando patróns xa coñecidos, expondo algoritmos, ideas ou solucións orixinais e entendendo o erro como parte natural do proceso, coma fonte de información que nos axuda a depurar as accións que se levan a cabo para lograr o resultado desexado.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61" name="Google Shape;161;p27"/>
          <p:cNvSpPr txBox="1">
            <a:spLocks noGrp="1"/>
          </p:cNvSpPr>
          <p:nvPr>
            <p:ph type="title" idx="4294967295"/>
          </p:nvPr>
        </p:nvSpPr>
        <p:spPr>
          <a:xfrm>
            <a:off x="311700" y="121875"/>
            <a:ext cx="8520600" cy="694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matic SC"/>
                <a:ea typeface="Amatic SC"/>
                <a:cs typeface="Amatic SC"/>
                <a:sym typeface="Amatic SC"/>
              </a:rPr>
              <a:t>Currículo das áreas. 3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>
            <a:spLocks noGrp="1"/>
          </p:cNvSpPr>
          <p:nvPr>
            <p:ph type="title" idx="4294967295"/>
          </p:nvPr>
        </p:nvSpPr>
        <p:spPr>
          <a:xfrm>
            <a:off x="311700" y="121875"/>
            <a:ext cx="8520600" cy="694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matic SC"/>
                <a:ea typeface="Amatic SC"/>
                <a:cs typeface="Amatic SC"/>
                <a:sym typeface="Amatic SC"/>
              </a:rPr>
              <a:t>Currículo das áreas. 3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67" name="Google Shape;167;p28"/>
          <p:cNvSpPr txBox="1"/>
          <p:nvPr/>
        </p:nvSpPr>
        <p:spPr>
          <a:xfrm>
            <a:off x="0" y="984843"/>
            <a:ext cx="9144000" cy="4638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Descubrimento e Exploración da Contorna.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68" name="Google Shape;168;p28"/>
          <p:cNvSpPr txBox="1"/>
          <p:nvPr/>
        </p:nvSpPr>
        <p:spPr>
          <a:xfrm>
            <a:off x="240600" y="1616824"/>
            <a:ext cx="8662800" cy="3417000"/>
          </a:xfrm>
          <a:prstGeom prst="rect">
            <a:avLst/>
          </a:prstGeom>
          <a:noFill/>
          <a:ln w="952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Bloque 1. Diálogo corporal coa contorna. Exploración creativa de obxectos, materiais e espazos. Criterios de avaliación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OBX1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• CA1.1. Establecer distintas relacións entre os obxectos a partir das súas calidades ou atributos mostrando curiosidade e interese.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• CA1.2. Empregar os cuantificadores básicos máis significativos no contexto do xogo e na interacción coas demais persoas.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• CA1.3. Identificar e asociar as cantidades cos seus números e grafías nas actividades cotiás empregando o cálculo como fonte de información.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• CA1.4. Recoñecer na súa contorna cotiá elementos xeométricos básicos.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240603" y="1621936"/>
            <a:ext cx="8662800" cy="3186300"/>
          </a:xfrm>
          <a:prstGeom prst="rect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• CA1.5. Situarse adecuadamente nos espazos habituais, tanto en repouso coma en movemento, aplicando os seus coñecementos sobre as nocións espaciais básicas e xogando co propio corpo e con obxectos.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• CA1.6. Describir e representar graficamente a súa situación con relación aos obxectos e ás demais persoas usando vocabulario topolóxico básico.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• CA1.7. Identificar as situacións cotiás en que é preciso medir e cuantificar utilizando o corpo ou outros materiais e ferramentas para efectuar as medidas.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• CA1.8. Recoñecer e utilizar as nocións temporais básicas ordenando temporalmente feitos referidos á súa propia vida e accións cotiás.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4" name="Google Shape;174;p29"/>
          <p:cNvSpPr txBox="1"/>
          <p:nvPr/>
        </p:nvSpPr>
        <p:spPr>
          <a:xfrm>
            <a:off x="0" y="984843"/>
            <a:ext cx="9144000" cy="4689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Descubrimento e Exploración da Contorna.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5" name="Google Shape;175;p29"/>
          <p:cNvSpPr txBox="1">
            <a:spLocks noGrp="1"/>
          </p:cNvSpPr>
          <p:nvPr>
            <p:ph type="title" idx="4294967295"/>
          </p:nvPr>
        </p:nvSpPr>
        <p:spPr>
          <a:xfrm>
            <a:off x="311700" y="121875"/>
            <a:ext cx="8520600" cy="694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matic SC"/>
                <a:ea typeface="Amatic SC"/>
                <a:cs typeface="Amatic SC"/>
                <a:sym typeface="Amatic SC"/>
              </a:rPr>
              <a:t>Currículo das áreas. 3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/>
          <p:nvPr/>
        </p:nvSpPr>
        <p:spPr>
          <a:xfrm>
            <a:off x="169500" y="1621927"/>
            <a:ext cx="8662800" cy="2532000"/>
          </a:xfrm>
          <a:prstGeom prst="rect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Bloque 2. Experimentación na contorna. Curiosidade, pensamento científico e creatividade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OBX1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• CA2.1. Identificar as situacións cotiás en que é preciso medir e cuantificar utilizando o corpo ou outros materiais e ferramentas para efectuar as medidas.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1" name="Google Shape;181;p30"/>
          <p:cNvSpPr txBox="1"/>
          <p:nvPr/>
        </p:nvSpPr>
        <p:spPr>
          <a:xfrm>
            <a:off x="0" y="984843"/>
            <a:ext cx="9144000" cy="4689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Descubrimento e Exploración da Contorna.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 idx="4294967295"/>
          </p:nvPr>
        </p:nvSpPr>
        <p:spPr>
          <a:xfrm>
            <a:off x="311700" y="121875"/>
            <a:ext cx="8520600" cy="694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matic SC"/>
                <a:ea typeface="Amatic SC"/>
                <a:cs typeface="Amatic SC"/>
                <a:sym typeface="Amatic SC"/>
              </a:rPr>
              <a:t>Currículo das áreas. 3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/>
          <p:nvPr/>
        </p:nvSpPr>
        <p:spPr>
          <a:xfrm>
            <a:off x="240600" y="1698649"/>
            <a:ext cx="8662800" cy="2724300"/>
          </a:xfrm>
          <a:prstGeom prst="rect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OBX2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• CA2.2. Xestionar situacións, dificultades, retos ou problemas planificando secuencias de actividades, mostrando interese e iniciativa e colaborando cos seus iguais.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• CA2.3. Aplicar estratexias para canalizar a frustración ante as dificultades ou os problemas.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• CA2.4. Expor hipóteses sobre o comportamento de certos elementos ou materiais verificándoos a través da manipulación e da actuación sobre eles.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8" name="Google Shape;188;p31"/>
          <p:cNvSpPr txBox="1"/>
          <p:nvPr/>
        </p:nvSpPr>
        <p:spPr>
          <a:xfrm>
            <a:off x="0" y="984843"/>
            <a:ext cx="9144000" cy="4689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Descubrimento e Exploración da Contorna.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9" name="Google Shape;189;p31"/>
          <p:cNvSpPr txBox="1">
            <a:spLocks noGrp="1"/>
          </p:cNvSpPr>
          <p:nvPr>
            <p:ph type="title" idx="4294967295"/>
          </p:nvPr>
        </p:nvSpPr>
        <p:spPr>
          <a:xfrm>
            <a:off x="311700" y="121875"/>
            <a:ext cx="8520600" cy="694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matic SC"/>
                <a:ea typeface="Amatic SC"/>
                <a:cs typeface="Amatic SC"/>
                <a:sym typeface="Amatic SC"/>
              </a:rPr>
              <a:t>Currículo das áreas. 3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311700" y="121875"/>
            <a:ext cx="8520600" cy="694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matic SC"/>
                <a:ea typeface="Amatic SC"/>
                <a:cs typeface="Amatic SC"/>
                <a:sym typeface="Amatic SC"/>
              </a:rPr>
              <a:t>PRESENTACIÓN 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258450" y="1006275"/>
            <a:ext cx="8627100" cy="38676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1"/>
          </p:nvPr>
        </p:nvSpPr>
        <p:spPr>
          <a:xfrm>
            <a:off x="973675" y="1274550"/>
            <a:ext cx="7328100" cy="31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A miña formación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AL, grupos de traballo, seminarios, formacións...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Comfortaa"/>
              <a:buChar char="-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Curso 2024/25. Titora de 4º E. I.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QUE INTERESA SABER?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Comfortaa"/>
              <a:buChar char="-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Formación en matemáticas. ABN, OAOA, etc.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-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Posta en práctica.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/>
          <p:nvPr/>
        </p:nvSpPr>
        <p:spPr>
          <a:xfrm>
            <a:off x="240607" y="1545511"/>
            <a:ext cx="8662800" cy="3417000"/>
          </a:xfrm>
          <a:prstGeom prst="rect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• CA2.5. Utilizar diferentes estratexias para a toma de decisións con progresiva autonomía afrontando o proceso de creación de solucións orixinais en resposta aos retos que se lle presenten.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• CA2.6. Programar secuencias de accións ou instrucións para a resolución de tarefas analóxicas e dixitais que favorezan o desenvolvemento de habilidades básicas de pensamento computacional.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• CA2.7. Participar en proxectos empregando dinámicas e estruturas cooperativas, compartindo e valorando opinións propias e alleas e expresando conclusións persoais a partir delas.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• CA2.8. Iniciarse en actividades relacionadas coa metodoloxía STEAM como modelo de aprendizaxe activo.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5" name="Google Shape;195;p32"/>
          <p:cNvSpPr txBox="1"/>
          <p:nvPr/>
        </p:nvSpPr>
        <p:spPr>
          <a:xfrm>
            <a:off x="76565" y="908279"/>
            <a:ext cx="9144000" cy="4638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Descubrimento e Exploración da Contorna.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6" name="Google Shape;196;p32"/>
          <p:cNvSpPr txBox="1">
            <a:spLocks noGrp="1"/>
          </p:cNvSpPr>
          <p:nvPr>
            <p:ph type="title" idx="4294967295"/>
          </p:nvPr>
        </p:nvSpPr>
        <p:spPr>
          <a:xfrm>
            <a:off x="311700" y="121875"/>
            <a:ext cx="8520600" cy="694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matic SC"/>
                <a:ea typeface="Amatic SC"/>
                <a:cs typeface="Amatic SC"/>
                <a:sym typeface="Amatic SC"/>
              </a:rPr>
              <a:t>Currículo das áreas. 3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E9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>
            <a:spLocks noGrp="1"/>
          </p:cNvSpPr>
          <p:nvPr>
            <p:ph type="subTitle" idx="1"/>
          </p:nvPr>
        </p:nvSpPr>
        <p:spPr>
          <a:xfrm>
            <a:off x="279775" y="3155375"/>
            <a:ext cx="4045200" cy="1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ALGORITMO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ABERTO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BASEADO 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NÚMEROS</a:t>
            </a:r>
            <a:endParaRPr/>
          </a:p>
        </p:txBody>
      </p:sp>
      <p:sp>
        <p:nvSpPr>
          <p:cNvPr id="202" name="Google Shape;202;p33"/>
          <p:cNvSpPr/>
          <p:nvPr/>
        </p:nvSpPr>
        <p:spPr>
          <a:xfrm>
            <a:off x="1410925" y="1936825"/>
            <a:ext cx="1782900" cy="984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8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s" sz="1600"/>
              <a:t>BASÉASE EN NÚMEROS COMPLETOS, NON EN CIFRAS.</a:t>
            </a:r>
            <a:endParaRPr sz="1600"/>
          </a:p>
        </p:txBody>
      </p:sp>
      <p:sp>
        <p:nvSpPr>
          <p:cNvPr id="204" name="Google Shape;204;p33"/>
          <p:cNvSpPr txBox="1">
            <a:spLocks noGrp="1"/>
          </p:cNvSpPr>
          <p:nvPr>
            <p:ph type="title"/>
          </p:nvPr>
        </p:nvSpPr>
        <p:spPr>
          <a:xfrm>
            <a:off x="279775" y="1040275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 B N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E9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4"/>
          <p:cNvSpPr txBox="1">
            <a:spLocks noGrp="1"/>
          </p:cNvSpPr>
          <p:nvPr>
            <p:ph type="subTitle" idx="1"/>
          </p:nvPr>
        </p:nvSpPr>
        <p:spPr>
          <a:xfrm>
            <a:off x="279775" y="3155375"/>
            <a:ext cx="4045200" cy="1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ALGORITMO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ABERTO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BASEADO 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NÚMEROS</a:t>
            </a:r>
            <a:endParaRPr/>
          </a:p>
        </p:txBody>
      </p:sp>
      <p:sp>
        <p:nvSpPr>
          <p:cNvPr id="210" name="Google Shape;210;p34"/>
          <p:cNvSpPr/>
          <p:nvPr/>
        </p:nvSpPr>
        <p:spPr>
          <a:xfrm>
            <a:off x="1410925" y="1936825"/>
            <a:ext cx="1782900" cy="984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16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s" sz="1600"/>
              <a:t>BASÉASE EN NÚMEROS COMPLETOS, NON EN CIFRAS.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s" sz="1600"/>
              <a:t>FAI NECESARIO O COÑECEMENTO PROFUNDO DO SISTEMA DE NUMERACIÓN.</a:t>
            </a:r>
            <a:endParaRPr sz="1600"/>
          </a:p>
        </p:txBody>
      </p:sp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279775" y="1040275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 B N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E9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"/>
          <p:cNvSpPr txBox="1">
            <a:spLocks noGrp="1"/>
          </p:cNvSpPr>
          <p:nvPr>
            <p:ph type="subTitle" idx="1"/>
          </p:nvPr>
        </p:nvSpPr>
        <p:spPr>
          <a:xfrm>
            <a:off x="279775" y="3155375"/>
            <a:ext cx="4045200" cy="1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ALGORITMO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ABERTO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BASEADO 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NÚMEROS</a:t>
            </a:r>
            <a:endParaRPr/>
          </a:p>
        </p:txBody>
      </p:sp>
      <p:sp>
        <p:nvSpPr>
          <p:cNvPr id="218" name="Google Shape;218;p35"/>
          <p:cNvSpPr/>
          <p:nvPr/>
        </p:nvSpPr>
        <p:spPr>
          <a:xfrm>
            <a:off x="1410925" y="1936825"/>
            <a:ext cx="1782900" cy="984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21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s" sz="1600"/>
              <a:t>BASÉASE EN NÚMEROS COMPLETOS, NON EN CIFRAS.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s" sz="1600"/>
              <a:t>FAI NECESARIO O COÑECEMENTO PROFUNDO DO SISTEMA DE NUMERACIÓN.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s" sz="1600"/>
              <a:t>ABORDA O SISTEMA DE NUMERACIÓN E SECUENCIACIÓN DOS PROBLEMAS.</a:t>
            </a:r>
            <a:endParaRPr sz="1600"/>
          </a:p>
        </p:txBody>
      </p:sp>
      <p:sp>
        <p:nvSpPr>
          <p:cNvPr id="220" name="Google Shape;220;p35"/>
          <p:cNvSpPr txBox="1">
            <a:spLocks noGrp="1"/>
          </p:cNvSpPr>
          <p:nvPr>
            <p:ph type="title"/>
          </p:nvPr>
        </p:nvSpPr>
        <p:spPr>
          <a:xfrm>
            <a:off x="279775" y="1040275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 B N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E9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 txBox="1">
            <a:spLocks noGrp="1"/>
          </p:cNvSpPr>
          <p:nvPr>
            <p:ph type="subTitle" idx="1"/>
          </p:nvPr>
        </p:nvSpPr>
        <p:spPr>
          <a:xfrm>
            <a:off x="279775" y="3155375"/>
            <a:ext cx="4045200" cy="1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ALGORITMO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ABERTO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BASEADO 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NÚMEROS</a:t>
            </a:r>
            <a:endParaRPr/>
          </a:p>
        </p:txBody>
      </p:sp>
      <p:sp>
        <p:nvSpPr>
          <p:cNvPr id="226" name="Google Shape;226;p36"/>
          <p:cNvSpPr/>
          <p:nvPr/>
        </p:nvSpPr>
        <p:spPr>
          <a:xfrm>
            <a:off x="1410925" y="1936825"/>
            <a:ext cx="1782900" cy="984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25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s" sz="1600"/>
              <a:t>BASÉASE EN NÚMEROS COMPLETOS, NON EN CIFRAS.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s" sz="1600"/>
              <a:t>FAI NECESARIO O COÑECEMENTO PROFUNDO DO SISTEMA DE NUMERACIÓN.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s" sz="1600"/>
              <a:t>ABORDA O SISTEMA DE NUMERACIÓN E SECUENCIACIÓN DOS PROBLEMAS.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s" sz="1600"/>
              <a:t>É TRANSPARENTE.</a:t>
            </a:r>
            <a:endParaRPr sz="1600"/>
          </a:p>
        </p:txBody>
      </p:sp>
      <p:sp>
        <p:nvSpPr>
          <p:cNvPr id="228" name="Google Shape;228;p36"/>
          <p:cNvSpPr txBox="1">
            <a:spLocks noGrp="1"/>
          </p:cNvSpPr>
          <p:nvPr>
            <p:ph type="title"/>
          </p:nvPr>
        </p:nvSpPr>
        <p:spPr>
          <a:xfrm>
            <a:off x="279775" y="1040275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 B N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E9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7"/>
          <p:cNvSpPr txBox="1">
            <a:spLocks noGrp="1"/>
          </p:cNvSpPr>
          <p:nvPr>
            <p:ph type="subTitle" idx="1"/>
          </p:nvPr>
        </p:nvSpPr>
        <p:spPr>
          <a:xfrm>
            <a:off x="279775" y="3155375"/>
            <a:ext cx="4045200" cy="1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ALGORITMO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ABERTO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BASEADO 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NÚMEROS</a:t>
            </a:r>
            <a:endParaRPr/>
          </a:p>
        </p:txBody>
      </p:sp>
      <p:sp>
        <p:nvSpPr>
          <p:cNvPr id="234" name="Google Shape;234;p37"/>
          <p:cNvSpPr/>
          <p:nvPr/>
        </p:nvSpPr>
        <p:spPr>
          <a:xfrm>
            <a:off x="1410925" y="1936825"/>
            <a:ext cx="1782900" cy="984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50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s" sz="1600"/>
              <a:t>BASÉASE EN NÚMEROS COMPLETOS, NON EN CIFRAS.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s" sz="1600"/>
              <a:t>FAI NECESARIO O COÑECEMENTO PROFUNDO DO SISTEMA DE NUMERACIÓN.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s" sz="1600"/>
              <a:t>ABORDA O SISTEMA DE NUMERACIÓN E SECUENCIACIÓN DOS PROBLEMAS.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s" sz="1600"/>
              <a:t>É TRANSPARENTE.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s" sz="1600"/>
              <a:t>O USO DE REFERENTES QUE POSEE O ALUMNADO CONECTA AS APRENDIZAXES COA VIDA REAL.</a:t>
            </a:r>
            <a:endParaRPr sz="1600"/>
          </a:p>
        </p:txBody>
      </p:sp>
      <p:sp>
        <p:nvSpPr>
          <p:cNvPr id="236" name="Google Shape;236;p37"/>
          <p:cNvSpPr txBox="1">
            <a:spLocks noGrp="1"/>
          </p:cNvSpPr>
          <p:nvPr>
            <p:ph type="title"/>
          </p:nvPr>
        </p:nvSpPr>
        <p:spPr>
          <a:xfrm>
            <a:off x="279775" y="1040275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 B N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7500"/>
            <a:ext cx="8876748" cy="497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9"/>
          <p:cNvSpPr txBox="1">
            <a:spLocks noGrp="1"/>
          </p:cNvSpPr>
          <p:nvPr>
            <p:ph type="title"/>
          </p:nvPr>
        </p:nvSpPr>
        <p:spPr>
          <a:xfrm>
            <a:off x="1143000" y="266250"/>
            <a:ext cx="6743400" cy="6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u="sng"/>
              <a:t>NIVEIS DA CADEA NUMÉRICA. Fuson y Hall</a:t>
            </a:r>
            <a:endParaRPr sz="2400" u="sng"/>
          </a:p>
        </p:txBody>
      </p:sp>
      <p:grpSp>
        <p:nvGrpSpPr>
          <p:cNvPr id="247" name="Google Shape;247;p39"/>
          <p:cNvGrpSpPr/>
          <p:nvPr/>
        </p:nvGrpSpPr>
        <p:grpSpPr>
          <a:xfrm>
            <a:off x="141800" y="914400"/>
            <a:ext cx="8835650" cy="3829125"/>
            <a:chOff x="141800" y="914400"/>
            <a:chExt cx="8835650" cy="3829125"/>
          </a:xfrm>
        </p:grpSpPr>
        <p:sp>
          <p:nvSpPr>
            <p:cNvPr id="248" name="Google Shape;248;p39"/>
            <p:cNvSpPr/>
            <p:nvPr/>
          </p:nvSpPr>
          <p:spPr>
            <a:xfrm>
              <a:off x="152400" y="914400"/>
              <a:ext cx="1569600" cy="666900"/>
            </a:xfrm>
            <a:prstGeom prst="rect">
              <a:avLst/>
            </a:prstGeom>
            <a:solidFill>
              <a:srgbClr val="D9D2E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9"/>
            <p:cNvSpPr/>
            <p:nvPr/>
          </p:nvSpPr>
          <p:spPr>
            <a:xfrm>
              <a:off x="1953142" y="914400"/>
              <a:ext cx="1569600" cy="666900"/>
            </a:xfrm>
            <a:prstGeom prst="rect">
              <a:avLst/>
            </a:prstGeom>
            <a:solidFill>
              <a:srgbClr val="D9D2E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9"/>
            <p:cNvSpPr/>
            <p:nvPr/>
          </p:nvSpPr>
          <p:spPr>
            <a:xfrm>
              <a:off x="3753885" y="914400"/>
              <a:ext cx="1569600" cy="666900"/>
            </a:xfrm>
            <a:prstGeom prst="rect">
              <a:avLst/>
            </a:prstGeom>
            <a:solidFill>
              <a:srgbClr val="D9D2E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9"/>
            <p:cNvSpPr/>
            <p:nvPr/>
          </p:nvSpPr>
          <p:spPr>
            <a:xfrm>
              <a:off x="5554627" y="914400"/>
              <a:ext cx="1569600" cy="666900"/>
            </a:xfrm>
            <a:prstGeom prst="rect">
              <a:avLst/>
            </a:prstGeom>
            <a:solidFill>
              <a:srgbClr val="D9D2E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9"/>
            <p:cNvSpPr/>
            <p:nvPr/>
          </p:nvSpPr>
          <p:spPr>
            <a:xfrm>
              <a:off x="7355370" y="914400"/>
              <a:ext cx="1569600" cy="666900"/>
            </a:xfrm>
            <a:prstGeom prst="rect">
              <a:avLst/>
            </a:prstGeom>
            <a:solidFill>
              <a:srgbClr val="D9D2E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9"/>
            <p:cNvSpPr/>
            <p:nvPr/>
          </p:nvSpPr>
          <p:spPr>
            <a:xfrm>
              <a:off x="171425" y="1724025"/>
              <a:ext cx="1550700" cy="3019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9"/>
            <p:cNvSpPr/>
            <p:nvPr/>
          </p:nvSpPr>
          <p:spPr>
            <a:xfrm>
              <a:off x="1922150" y="1724025"/>
              <a:ext cx="1550700" cy="3019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9"/>
            <p:cNvSpPr/>
            <p:nvPr/>
          </p:nvSpPr>
          <p:spPr>
            <a:xfrm>
              <a:off x="3768125" y="1724025"/>
              <a:ext cx="1550700" cy="3019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9"/>
            <p:cNvSpPr/>
            <p:nvPr/>
          </p:nvSpPr>
          <p:spPr>
            <a:xfrm>
              <a:off x="5564075" y="1724025"/>
              <a:ext cx="1550700" cy="3019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9"/>
            <p:cNvSpPr/>
            <p:nvPr/>
          </p:nvSpPr>
          <p:spPr>
            <a:xfrm>
              <a:off x="7364825" y="1724025"/>
              <a:ext cx="1550700" cy="3019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9"/>
            <p:cNvSpPr txBox="1"/>
            <p:nvPr/>
          </p:nvSpPr>
          <p:spPr>
            <a:xfrm>
              <a:off x="141800" y="943200"/>
              <a:ext cx="1457400" cy="60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NIVEL CORDA</a:t>
              </a:r>
              <a:endParaRPr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59" name="Google Shape;259;p39"/>
            <p:cNvSpPr txBox="1"/>
            <p:nvPr/>
          </p:nvSpPr>
          <p:spPr>
            <a:xfrm>
              <a:off x="2054825" y="943200"/>
              <a:ext cx="1366200" cy="60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N. CADEA IRROMPIBLE</a:t>
              </a:r>
              <a:endParaRPr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60" name="Google Shape;260;p39"/>
            <p:cNvSpPr txBox="1"/>
            <p:nvPr/>
          </p:nvSpPr>
          <p:spPr>
            <a:xfrm>
              <a:off x="3840125" y="943200"/>
              <a:ext cx="1295400" cy="60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N. CADEA ROMPIBLE</a:t>
              </a:r>
              <a:endParaRPr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61" name="Google Shape;261;p39"/>
            <p:cNvSpPr txBox="1"/>
            <p:nvPr/>
          </p:nvSpPr>
          <p:spPr>
            <a:xfrm>
              <a:off x="5624825" y="943200"/>
              <a:ext cx="1429200" cy="60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N. CADEA NUMERABLE</a:t>
              </a:r>
              <a:endParaRPr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62" name="Google Shape;262;p39"/>
            <p:cNvSpPr txBox="1"/>
            <p:nvPr/>
          </p:nvSpPr>
          <p:spPr>
            <a:xfrm>
              <a:off x="7253650" y="943200"/>
              <a:ext cx="1723800" cy="60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N. CADEA BIDIRECCIONAL</a:t>
              </a:r>
              <a:endParaRPr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63" name="Google Shape;263;p39"/>
            <p:cNvSpPr txBox="1"/>
            <p:nvPr/>
          </p:nvSpPr>
          <p:spPr>
            <a:xfrm>
              <a:off x="247650" y="1943100"/>
              <a:ext cx="1362000" cy="254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Comfortaa"/>
                  <a:ea typeface="Comfortaa"/>
                  <a:cs typeface="Comfortaa"/>
                  <a:sym typeface="Comfortaa"/>
                </a:rPr>
                <a:t>Recitan trozos da secuencia numérica empezando polo 1. Non comprenden a acción de contar.</a:t>
              </a:r>
              <a:endParaRPr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64" name="Google Shape;264;p39"/>
            <p:cNvSpPr txBox="1"/>
            <p:nvPr/>
          </p:nvSpPr>
          <p:spPr>
            <a:xfrm>
              <a:off x="2007875" y="1943100"/>
              <a:ext cx="1362000" cy="254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Comfortaa"/>
                  <a:ea typeface="Comfortaa"/>
                  <a:cs typeface="Comfortaa"/>
                  <a:sym typeface="Comfortaa"/>
                </a:rPr>
                <a:t>Os números están perfilados. Non poden romper a cadea e sempre teñen que comezar polo 1.</a:t>
              </a:r>
              <a:endParaRPr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65" name="Google Shape;265;p39"/>
            <p:cNvSpPr txBox="1"/>
            <p:nvPr/>
          </p:nvSpPr>
          <p:spPr>
            <a:xfrm>
              <a:off x="3843575" y="1943100"/>
              <a:ext cx="1429200" cy="254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Comfortaa"/>
                  <a:ea typeface="Comfortaa"/>
                  <a:cs typeface="Comfortaa"/>
                  <a:sym typeface="Comfortaa"/>
                </a:rPr>
                <a:t>Son capaces de contar desde calquera número que se lle indique.</a:t>
              </a:r>
              <a:endParaRPr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66" name="Google Shape;266;p39"/>
            <p:cNvSpPr txBox="1"/>
            <p:nvPr/>
          </p:nvSpPr>
          <p:spPr>
            <a:xfrm>
              <a:off x="5632625" y="1943100"/>
              <a:ext cx="1457400" cy="241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Comfortaa"/>
                  <a:ea typeface="Comfortaa"/>
                  <a:cs typeface="Comfortaa"/>
                  <a:sym typeface="Comfortaa"/>
                </a:rPr>
                <a:t>Poden contar desde calquera número un número determinado e deterse no que corresponde.</a:t>
              </a:r>
              <a:endParaRPr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67" name="Google Shape;267;p39"/>
            <p:cNvSpPr txBox="1"/>
            <p:nvPr/>
          </p:nvSpPr>
          <p:spPr>
            <a:xfrm>
              <a:off x="7406075" y="1943025"/>
              <a:ext cx="1505700" cy="241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Comfortaa"/>
                  <a:ea typeface="Comfortaa"/>
                  <a:cs typeface="Comfortaa"/>
                  <a:sym typeface="Comfortaa"/>
                </a:rPr>
                <a:t>Supón todas as destrezas anteriores aplicadas cara arriba e cara abaixo aumentando a velocidade.</a:t>
              </a:r>
              <a:endParaRPr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2" name="Google Shape;272;p40"/>
          <p:cNvCxnSpPr/>
          <p:nvPr/>
        </p:nvCxnSpPr>
        <p:spPr>
          <a:xfrm flipH="1">
            <a:off x="2952675" y="819150"/>
            <a:ext cx="390600" cy="46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" name="Google Shape;273;p40"/>
          <p:cNvCxnSpPr/>
          <p:nvPr/>
        </p:nvCxnSpPr>
        <p:spPr>
          <a:xfrm rot="10800000">
            <a:off x="5303696" y="819139"/>
            <a:ext cx="482400" cy="63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40"/>
          <p:cNvSpPr/>
          <p:nvPr/>
        </p:nvSpPr>
        <p:spPr>
          <a:xfrm>
            <a:off x="2257622" y="477875"/>
            <a:ext cx="4410000" cy="4383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0"/>
          <p:cNvSpPr/>
          <p:nvPr/>
        </p:nvSpPr>
        <p:spPr>
          <a:xfrm>
            <a:off x="4572000" y="1304925"/>
            <a:ext cx="3048000" cy="14001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40"/>
          <p:cNvSpPr/>
          <p:nvPr/>
        </p:nvSpPr>
        <p:spPr>
          <a:xfrm>
            <a:off x="923925" y="1304925"/>
            <a:ext cx="3048000" cy="14001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0"/>
          <p:cNvSpPr txBox="1">
            <a:spLocks noGrp="1"/>
          </p:cNvSpPr>
          <p:nvPr>
            <p:ph type="title"/>
          </p:nvPr>
        </p:nvSpPr>
        <p:spPr>
          <a:xfrm>
            <a:off x="2028779" y="499475"/>
            <a:ext cx="4495800" cy="3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NUMEROSIDADE  E CARDINALIDADE</a:t>
            </a:r>
            <a:endParaRPr sz="2400"/>
          </a:p>
        </p:txBody>
      </p:sp>
      <p:sp>
        <p:nvSpPr>
          <p:cNvPr id="278" name="Google Shape;278;p40"/>
          <p:cNvSpPr txBox="1"/>
          <p:nvPr/>
        </p:nvSpPr>
        <p:spPr>
          <a:xfrm>
            <a:off x="1064625" y="1372450"/>
            <a:ext cx="2693700" cy="11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NUMEROSIDADE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É a acción de contar, valorar o que ocupa unha colección.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9" name="Google Shape;279;p40"/>
          <p:cNvSpPr txBox="1"/>
          <p:nvPr/>
        </p:nvSpPr>
        <p:spPr>
          <a:xfrm>
            <a:off x="4630425" y="1372450"/>
            <a:ext cx="28734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CARDINALIDADE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Ao rematar de contar  establecer o número exacto (o cardinal).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80" name="Google Shape;28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1491" y="2857425"/>
            <a:ext cx="2165434" cy="213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0"/>
          <p:cNvPicPr preferRelativeResize="0"/>
          <p:nvPr/>
        </p:nvPicPr>
        <p:blipFill rotWithShape="1">
          <a:blip r:embed="rId4">
            <a:alphaModFix/>
          </a:blip>
          <a:srcRect t="16043" r="4287"/>
          <a:stretch/>
        </p:blipFill>
        <p:spPr>
          <a:xfrm>
            <a:off x="5210155" y="2781225"/>
            <a:ext cx="1954744" cy="2286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E9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1"/>
          <p:cNvSpPr/>
          <p:nvPr/>
        </p:nvSpPr>
        <p:spPr>
          <a:xfrm>
            <a:off x="123675" y="1888700"/>
            <a:ext cx="2133600" cy="20478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1"/>
          <p:cNvSpPr/>
          <p:nvPr/>
        </p:nvSpPr>
        <p:spPr>
          <a:xfrm>
            <a:off x="7010250" y="1888700"/>
            <a:ext cx="2133600" cy="20478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1"/>
          <p:cNvSpPr/>
          <p:nvPr/>
        </p:nvSpPr>
        <p:spPr>
          <a:xfrm>
            <a:off x="2214450" y="356925"/>
            <a:ext cx="4581600" cy="6858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1"/>
          <p:cNvSpPr txBox="1">
            <a:spLocks noGrp="1"/>
          </p:cNvSpPr>
          <p:nvPr>
            <p:ph type="title"/>
          </p:nvPr>
        </p:nvSpPr>
        <p:spPr>
          <a:xfrm>
            <a:off x="3271725" y="383325"/>
            <a:ext cx="2562300" cy="6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CUANTIFICADORES</a:t>
            </a:r>
            <a:endParaRPr sz="2400"/>
          </a:p>
        </p:txBody>
      </p:sp>
      <p:sp>
        <p:nvSpPr>
          <p:cNvPr id="290" name="Google Shape;290;p41"/>
          <p:cNvSpPr txBox="1"/>
          <p:nvPr/>
        </p:nvSpPr>
        <p:spPr>
          <a:xfrm>
            <a:off x="902375" y="1212875"/>
            <a:ext cx="7087800" cy="399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CUANTIFICADORES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son a primeira forma de reflexar a numerosidade.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1"/>
          <p:cNvSpPr txBox="1"/>
          <p:nvPr/>
        </p:nvSpPr>
        <p:spPr>
          <a:xfrm>
            <a:off x="361800" y="2169800"/>
            <a:ext cx="2457600" cy="15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Comfortaa"/>
                <a:ea typeface="Comfortaa"/>
                <a:cs typeface="Comfortaa"/>
                <a:sym typeface="Comfortaa"/>
              </a:rPr>
              <a:t>MOITOS</a:t>
            </a:r>
            <a:endParaRPr sz="12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Comfortaa"/>
                <a:ea typeface="Comfortaa"/>
                <a:cs typeface="Comfortaa"/>
                <a:sym typeface="Comfortaa"/>
              </a:rPr>
              <a:t>POUCOS</a:t>
            </a:r>
            <a:endParaRPr sz="12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Comfortaa"/>
                <a:ea typeface="Comfortaa"/>
                <a:cs typeface="Comfortaa"/>
                <a:sym typeface="Comfortaa"/>
              </a:rPr>
              <a:t>ALGÚNS, ALGUNHAS</a:t>
            </a:r>
            <a:endParaRPr sz="12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Comfortaa"/>
                <a:ea typeface="Comfortaa"/>
                <a:cs typeface="Comfortaa"/>
                <a:sym typeface="Comfortaa"/>
              </a:rPr>
              <a:t>TODOS</a:t>
            </a:r>
            <a:endParaRPr sz="12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Comfortaa"/>
                <a:ea typeface="Comfortaa"/>
                <a:cs typeface="Comfortaa"/>
                <a:sym typeface="Comfortaa"/>
              </a:rPr>
              <a:t>NINGÚN, NINGUNHAS</a:t>
            </a:r>
            <a:endParaRPr sz="12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Comfortaa"/>
                <a:ea typeface="Comfortaa"/>
                <a:cs typeface="Comfortaa"/>
                <a:sym typeface="Comfortaa"/>
              </a:rPr>
              <a:t>NADA </a:t>
            </a:r>
            <a:endParaRPr sz="12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Comfortaa"/>
                <a:ea typeface="Comfortaa"/>
                <a:cs typeface="Comfortaa"/>
                <a:sym typeface="Comfortaa"/>
              </a:rPr>
              <a:t>CERO</a:t>
            </a:r>
            <a:endParaRPr sz="12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2" name="Google Shape;292;p41"/>
          <p:cNvSpPr txBox="1"/>
          <p:nvPr/>
        </p:nvSpPr>
        <p:spPr>
          <a:xfrm>
            <a:off x="7257900" y="2297525"/>
            <a:ext cx="1886100" cy="14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Comfortaa"/>
                <a:ea typeface="Comfortaa"/>
                <a:cs typeface="Comfortaa"/>
                <a:sym typeface="Comfortaa"/>
              </a:rPr>
              <a:t>PON UN MÁIS</a:t>
            </a:r>
            <a:endParaRPr sz="12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Comfortaa"/>
                <a:ea typeface="Comfortaa"/>
                <a:cs typeface="Comfortaa"/>
                <a:sym typeface="Comfortaa"/>
              </a:rPr>
              <a:t>QUITA- PON UN</a:t>
            </a:r>
            <a:endParaRPr sz="12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Comfortaa"/>
                <a:ea typeface="Comfortaa"/>
                <a:cs typeface="Comfortaa"/>
                <a:sym typeface="Comfortaa"/>
              </a:rPr>
              <a:t>IGUAL CA MIN</a:t>
            </a:r>
            <a:endParaRPr sz="12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Comfortaa"/>
                <a:ea typeface="Comfortaa"/>
                <a:cs typeface="Comfortaa"/>
                <a:sym typeface="Comfortaa"/>
              </a:rPr>
              <a:t>MÁIS CA MIN</a:t>
            </a:r>
            <a:endParaRPr sz="12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Comfortaa"/>
                <a:ea typeface="Comfortaa"/>
                <a:cs typeface="Comfortaa"/>
                <a:sym typeface="Comfortaa"/>
              </a:rPr>
              <a:t>MENOS CA MIN</a:t>
            </a:r>
            <a:endParaRPr sz="12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Comfortaa"/>
                <a:ea typeface="Comfortaa"/>
                <a:cs typeface="Comfortaa"/>
                <a:sym typeface="Comfortaa"/>
              </a:rPr>
              <a:t>TODOS IGUAIS</a:t>
            </a:r>
            <a:endParaRPr sz="12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93" name="Google Shape;29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6078" y="1693450"/>
            <a:ext cx="1886099" cy="251479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1"/>
          <p:cNvSpPr txBox="1"/>
          <p:nvPr/>
        </p:nvSpPr>
        <p:spPr>
          <a:xfrm>
            <a:off x="3027100" y="4467875"/>
            <a:ext cx="3129600" cy="54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latin typeface="Amatic SC"/>
                <a:ea typeface="Amatic SC"/>
                <a:cs typeface="Amatic SC"/>
                <a:sym typeface="Amatic SC"/>
              </a:rPr>
              <a:t>v o c a b u l a r i o</a:t>
            </a:r>
            <a:endParaRPr sz="2400" b="1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/>
        </p:nvSpPr>
        <p:spPr>
          <a:xfrm>
            <a:off x="240600" y="1156317"/>
            <a:ext cx="8662800" cy="102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DECRETO 150/2022, de 8 de septiembre, polo que se establece a ordenación e o currículo da E.Infantil na Comunidade Autónoma de Galicia. 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9" name="Google Shape;79;p15"/>
          <p:cNvSpPr txBox="1">
            <a:spLocks noGrp="1"/>
          </p:cNvSpPr>
          <p:nvPr>
            <p:ph type="title" idx="4294967295"/>
          </p:nvPr>
        </p:nvSpPr>
        <p:spPr>
          <a:xfrm>
            <a:off x="311700" y="121875"/>
            <a:ext cx="8520600" cy="694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matic SC"/>
                <a:ea typeface="Amatic SC"/>
                <a:cs typeface="Amatic SC"/>
                <a:sym typeface="Amatic SC"/>
              </a:rPr>
              <a:t>Currículo 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191400" y="2338495"/>
            <a:ext cx="8761200" cy="2137500"/>
          </a:xfrm>
          <a:prstGeom prst="rect">
            <a:avLst/>
          </a:prstGeom>
          <a:noFill/>
          <a:ln w="952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u="sng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CURRÍCULO DESTA ETAPA O CONFORMAN:</a:t>
            </a:r>
            <a:endParaRPr sz="1800" b="1" u="sng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-"/>
            </a:pPr>
            <a:r>
              <a:rPr lang="e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Obxectivos da etapa. 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-"/>
            </a:pPr>
            <a:r>
              <a:rPr lang="e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Competencias clave. 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-"/>
            </a:pPr>
            <a:r>
              <a:rPr lang="e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Obxectivos de área. 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-"/>
            </a:pPr>
            <a:r>
              <a:rPr lang="e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Criterios de avaliación / contidos.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-"/>
            </a:pPr>
            <a:r>
              <a:rPr lang="e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Orientacións pedagóxicas. 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2"/>
          <p:cNvSpPr txBox="1">
            <a:spLocks noGrp="1"/>
          </p:cNvSpPr>
          <p:nvPr>
            <p:ph type="title"/>
          </p:nvPr>
        </p:nvSpPr>
        <p:spPr>
          <a:xfrm>
            <a:off x="1002150" y="248575"/>
            <a:ext cx="7358400" cy="804600"/>
          </a:xfrm>
          <a:prstGeom prst="rect">
            <a:avLst/>
          </a:prstGeom>
          <a:solidFill>
            <a:srgbClr val="B7B7B7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APRENDIZAXE DOS PRIMEIROS NÚMEROS</a:t>
            </a:r>
            <a:endParaRPr sz="3000"/>
          </a:p>
        </p:txBody>
      </p:sp>
      <p:sp>
        <p:nvSpPr>
          <p:cNvPr id="300" name="Google Shape;300;p42"/>
          <p:cNvSpPr txBox="1"/>
          <p:nvPr/>
        </p:nvSpPr>
        <p:spPr>
          <a:xfrm>
            <a:off x="0" y="1267625"/>
            <a:ext cx="9144000" cy="6387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REFERENTES FÍSICOS </a:t>
            </a:r>
            <a:r>
              <a:rPr lang="es" b="1" u="sng">
                <a:latin typeface="Comfortaa"/>
                <a:ea typeface="Comfortaa"/>
                <a:cs typeface="Comfortaa"/>
                <a:sym typeface="Comfortaa"/>
              </a:rPr>
              <a:t>CON</a:t>
            </a: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 E </a:t>
            </a:r>
            <a:r>
              <a:rPr lang="es" b="1" u="sng">
                <a:latin typeface="Comfortaa"/>
                <a:ea typeface="Comfortaa"/>
                <a:cs typeface="Comfortaa"/>
                <a:sym typeface="Comfortaa"/>
              </a:rPr>
              <a:t>SEN</a:t>
            </a: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 SIGNIFICADO: 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Establece conxunto equivalente entre o referente con significado e sen significado.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1" name="Google Shape;301;p42"/>
          <p:cNvSpPr txBox="1"/>
          <p:nvPr/>
        </p:nvSpPr>
        <p:spPr>
          <a:xfrm>
            <a:off x="0" y="4309700"/>
            <a:ext cx="9144000" cy="638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ESTA FASE SUPÉRASE: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CANDO PODES CONSTRUIR  O CONXUNTO SEN NECESIDADE DO REFERENTE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2" name="Google Shape;302;p42"/>
          <p:cNvSpPr txBox="1"/>
          <p:nvPr/>
        </p:nvSpPr>
        <p:spPr>
          <a:xfrm>
            <a:off x="464600" y="1932975"/>
            <a:ext cx="74835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.</a:t>
            </a:r>
            <a:endParaRPr/>
          </a:p>
        </p:txBody>
      </p:sp>
      <p:sp>
        <p:nvSpPr>
          <p:cNvPr id="303" name="Google Shape;303;p42"/>
          <p:cNvSpPr txBox="1"/>
          <p:nvPr/>
        </p:nvSpPr>
        <p:spPr>
          <a:xfrm>
            <a:off x="1578125" y="2149513"/>
            <a:ext cx="2628600" cy="1917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latin typeface="Oswald"/>
                <a:ea typeface="Oswald"/>
                <a:cs typeface="Oswald"/>
                <a:sym typeface="Oswald"/>
              </a:rPr>
              <a:t>CON SIGNIFICADO:</a:t>
            </a:r>
            <a:endParaRPr sz="1800" b="1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Oswald"/>
                <a:ea typeface="Oswald"/>
                <a:cs typeface="Oswald"/>
                <a:sym typeface="Oswald"/>
              </a:rPr>
              <a:t>Dame tantas como ollos tes, tantas coma mesas hai na clase...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04" name="Google Shape;304;p42"/>
          <p:cNvSpPr txBox="1"/>
          <p:nvPr/>
        </p:nvSpPr>
        <p:spPr>
          <a:xfrm>
            <a:off x="4813700" y="2149513"/>
            <a:ext cx="2628600" cy="1917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latin typeface="Oswald"/>
                <a:ea typeface="Oswald"/>
                <a:cs typeface="Oswald"/>
                <a:sym typeface="Oswald"/>
              </a:rPr>
              <a:t>SEN SIGNIFICADO:</a:t>
            </a:r>
            <a:endParaRPr sz="1800" b="1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Oswald"/>
                <a:ea typeface="Oswald"/>
                <a:cs typeface="Oswald"/>
                <a:sym typeface="Oswald"/>
              </a:rPr>
              <a:t>Dame tantas como o que te saia no dado ou na tarxeta...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3"/>
          <p:cNvSpPr txBox="1">
            <a:spLocks noGrp="1"/>
          </p:cNvSpPr>
          <p:nvPr>
            <p:ph type="title"/>
          </p:nvPr>
        </p:nvSpPr>
        <p:spPr>
          <a:xfrm>
            <a:off x="733100" y="248575"/>
            <a:ext cx="7358400" cy="804600"/>
          </a:xfrm>
          <a:prstGeom prst="rect">
            <a:avLst/>
          </a:prstGeom>
          <a:solidFill>
            <a:srgbClr val="B7B7B7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APRENDIZAXE DOS PRIMEIROS NÚMEROS</a:t>
            </a:r>
            <a:endParaRPr sz="3000"/>
          </a:p>
        </p:txBody>
      </p:sp>
      <p:sp>
        <p:nvSpPr>
          <p:cNvPr id="310" name="Google Shape;310;p43"/>
          <p:cNvSpPr txBox="1"/>
          <p:nvPr/>
        </p:nvSpPr>
        <p:spPr>
          <a:xfrm>
            <a:off x="25" y="1267625"/>
            <a:ext cx="9144000" cy="450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CONXUNTOS EQUIVALENTES:  Conxuntos co mesmo número de elementos.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1" name="Google Shape;311;p43"/>
          <p:cNvSpPr txBox="1"/>
          <p:nvPr/>
        </p:nvSpPr>
        <p:spPr>
          <a:xfrm>
            <a:off x="1842504" y="1856413"/>
            <a:ext cx="4997400" cy="6387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Proporcionarlles un conxunto e material separado.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Con este material, formar un conxunto equivalente.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12" name="Google Shape;31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6749" y="2571750"/>
            <a:ext cx="2466475" cy="246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3"/>
          <p:cNvPicPr preferRelativeResize="0"/>
          <p:nvPr/>
        </p:nvPicPr>
        <p:blipFill rotWithShape="1">
          <a:blip r:embed="rId4">
            <a:alphaModFix/>
          </a:blip>
          <a:srcRect b="32876"/>
          <a:stretch/>
        </p:blipFill>
        <p:spPr>
          <a:xfrm>
            <a:off x="4199375" y="2571750"/>
            <a:ext cx="2937600" cy="246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4"/>
          <p:cNvSpPr txBox="1">
            <a:spLocks noGrp="1"/>
          </p:cNvSpPr>
          <p:nvPr>
            <p:ph type="title"/>
          </p:nvPr>
        </p:nvSpPr>
        <p:spPr>
          <a:xfrm>
            <a:off x="1002150" y="248575"/>
            <a:ext cx="7358400" cy="804600"/>
          </a:xfrm>
          <a:prstGeom prst="rect">
            <a:avLst/>
          </a:prstGeom>
          <a:solidFill>
            <a:srgbClr val="B7B7B7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APRENDIZAXE DOS PRIMEIROS NÚMEROS</a:t>
            </a:r>
            <a:endParaRPr sz="3000"/>
          </a:p>
        </p:txBody>
      </p:sp>
      <p:sp>
        <p:nvSpPr>
          <p:cNvPr id="319" name="Google Shape;319;p44"/>
          <p:cNvSpPr txBox="1"/>
          <p:nvPr/>
        </p:nvSpPr>
        <p:spPr>
          <a:xfrm>
            <a:off x="0" y="1267625"/>
            <a:ext cx="9144000" cy="441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CONXUNTOS EQUIVALENTES:  Conxuntos co mesmo número de elementos.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0" name="Google Shape;320;p44"/>
          <p:cNvSpPr txBox="1"/>
          <p:nvPr/>
        </p:nvSpPr>
        <p:spPr>
          <a:xfrm>
            <a:off x="1913600" y="1932975"/>
            <a:ext cx="4997400" cy="6387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Coller, ao azar, un puñado de obxectos.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Agora ten que obter outra vez os mesmos.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21" name="Google Shape;32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3600" y="2696326"/>
            <a:ext cx="1767415" cy="2356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575" y="2696313"/>
            <a:ext cx="1767422" cy="2356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5"/>
          <p:cNvSpPr txBox="1">
            <a:spLocks noGrp="1"/>
          </p:cNvSpPr>
          <p:nvPr>
            <p:ph type="title"/>
          </p:nvPr>
        </p:nvSpPr>
        <p:spPr>
          <a:xfrm>
            <a:off x="886350" y="455775"/>
            <a:ext cx="7371300" cy="872700"/>
          </a:xfrm>
          <a:prstGeom prst="rect">
            <a:avLst/>
          </a:prstGeom>
          <a:solidFill>
            <a:srgbClr val="D0E0E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666666"/>
                </a:solidFill>
              </a:rPr>
              <a:t>CONTEO</a:t>
            </a:r>
            <a:endParaRPr sz="3000">
              <a:solidFill>
                <a:srgbClr val="666666"/>
              </a:solidFill>
            </a:endParaRPr>
          </a:p>
        </p:txBody>
      </p:sp>
      <p:sp>
        <p:nvSpPr>
          <p:cNvPr id="328" name="Google Shape;328;p45"/>
          <p:cNvSpPr/>
          <p:nvPr/>
        </p:nvSpPr>
        <p:spPr>
          <a:xfrm>
            <a:off x="225" y="1547925"/>
            <a:ext cx="9144000" cy="33273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5"/>
          <p:cNvSpPr txBox="1"/>
          <p:nvPr/>
        </p:nvSpPr>
        <p:spPr>
          <a:xfrm>
            <a:off x="438775" y="1669800"/>
            <a:ext cx="8056500" cy="3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Correspondencia uno a uno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adxudicar un número (cardinal) a cada un dos elementos. Implica:  Dominio da cadea numérica e unha clara percepción dos obxectos que xa se contaron.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6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6"/>
          <p:cNvSpPr txBox="1">
            <a:spLocks noGrp="1"/>
          </p:cNvSpPr>
          <p:nvPr>
            <p:ph type="title"/>
          </p:nvPr>
        </p:nvSpPr>
        <p:spPr>
          <a:xfrm>
            <a:off x="886350" y="455775"/>
            <a:ext cx="7371300" cy="872700"/>
          </a:xfrm>
          <a:prstGeom prst="rect">
            <a:avLst/>
          </a:prstGeom>
          <a:solidFill>
            <a:srgbClr val="D0E0E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666666"/>
                </a:solidFill>
              </a:rPr>
              <a:t>CONTEO</a:t>
            </a:r>
            <a:endParaRPr sz="3000">
              <a:solidFill>
                <a:srgbClr val="666666"/>
              </a:solidFill>
            </a:endParaRPr>
          </a:p>
        </p:txBody>
      </p:sp>
      <p:sp>
        <p:nvSpPr>
          <p:cNvPr id="336" name="Google Shape;336;p46"/>
          <p:cNvSpPr/>
          <p:nvPr/>
        </p:nvSpPr>
        <p:spPr>
          <a:xfrm>
            <a:off x="225" y="1547925"/>
            <a:ext cx="9144000" cy="33273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6"/>
          <p:cNvSpPr txBox="1"/>
          <p:nvPr/>
        </p:nvSpPr>
        <p:spPr>
          <a:xfrm>
            <a:off x="438775" y="1669800"/>
            <a:ext cx="8056500" cy="3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Correspondencia uno a uno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adxudicar un número a cada un dos elementos. Implica:  Dominio da cadea numérica e unha clara percepción dos obxectos que xa se contaron.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Principio da orde estable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o primeiro elemento é “un”, o segundo “dous”...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7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47"/>
          <p:cNvSpPr txBox="1">
            <a:spLocks noGrp="1"/>
          </p:cNvSpPr>
          <p:nvPr>
            <p:ph type="title"/>
          </p:nvPr>
        </p:nvSpPr>
        <p:spPr>
          <a:xfrm>
            <a:off x="886350" y="455775"/>
            <a:ext cx="7371300" cy="872700"/>
          </a:xfrm>
          <a:prstGeom prst="rect">
            <a:avLst/>
          </a:prstGeom>
          <a:solidFill>
            <a:srgbClr val="D0E0E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666666"/>
                </a:solidFill>
              </a:rPr>
              <a:t>CONTEO</a:t>
            </a:r>
            <a:endParaRPr sz="3000">
              <a:solidFill>
                <a:srgbClr val="666666"/>
              </a:solidFill>
            </a:endParaRPr>
          </a:p>
        </p:txBody>
      </p:sp>
      <p:sp>
        <p:nvSpPr>
          <p:cNvPr id="344" name="Google Shape;344;p47"/>
          <p:cNvSpPr/>
          <p:nvPr/>
        </p:nvSpPr>
        <p:spPr>
          <a:xfrm>
            <a:off x="225" y="1547925"/>
            <a:ext cx="9144000" cy="33273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47"/>
          <p:cNvSpPr txBox="1"/>
          <p:nvPr/>
        </p:nvSpPr>
        <p:spPr>
          <a:xfrm>
            <a:off x="438775" y="1669800"/>
            <a:ext cx="8056500" cy="3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Correspondencia uno a uno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adxudicar un número a cada un dos elementos. Implica:  Dominio da cadea numérica e unha clara percepción dos obxectos que xa se contaron.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Principio da orde estable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o primeiro elemento é “un”, o segundo “dous”...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Principio de cardinalidade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o último elemento contado é o que establece o número total do conxunto, o seu cardinal.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8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48"/>
          <p:cNvSpPr txBox="1">
            <a:spLocks noGrp="1"/>
          </p:cNvSpPr>
          <p:nvPr>
            <p:ph type="title"/>
          </p:nvPr>
        </p:nvSpPr>
        <p:spPr>
          <a:xfrm>
            <a:off x="886350" y="455775"/>
            <a:ext cx="7371300" cy="872700"/>
          </a:xfrm>
          <a:prstGeom prst="rect">
            <a:avLst/>
          </a:prstGeom>
          <a:solidFill>
            <a:srgbClr val="D0E0E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666666"/>
                </a:solidFill>
              </a:rPr>
              <a:t>CONTEO</a:t>
            </a:r>
            <a:endParaRPr sz="3000">
              <a:solidFill>
                <a:srgbClr val="666666"/>
              </a:solidFill>
            </a:endParaRPr>
          </a:p>
        </p:txBody>
      </p:sp>
      <p:sp>
        <p:nvSpPr>
          <p:cNvPr id="352" name="Google Shape;352;p48"/>
          <p:cNvSpPr/>
          <p:nvPr/>
        </p:nvSpPr>
        <p:spPr>
          <a:xfrm>
            <a:off x="225" y="1547925"/>
            <a:ext cx="9144000" cy="33273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48"/>
          <p:cNvSpPr txBox="1"/>
          <p:nvPr/>
        </p:nvSpPr>
        <p:spPr>
          <a:xfrm>
            <a:off x="438775" y="1669800"/>
            <a:ext cx="8056500" cy="3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Correspondencia uno a uno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adxudicar un número a cada un dos elementos. Implica:  Dominio da cadea numérica e unha clara percepción dos obxectos que xa se contaron.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Principio da orde estable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o primeiro elemento é “un”, o segundo “dous”...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Principio de cardinalidade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o último elemento contado é o que establece o número total do conxunto, o seu cardinal.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Principio de abstracción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O número de elementos dun conxunto é independente da natureza dos mesmos.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9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9"/>
          <p:cNvSpPr txBox="1">
            <a:spLocks noGrp="1"/>
          </p:cNvSpPr>
          <p:nvPr>
            <p:ph type="title"/>
          </p:nvPr>
        </p:nvSpPr>
        <p:spPr>
          <a:xfrm>
            <a:off x="886350" y="455775"/>
            <a:ext cx="7371300" cy="872700"/>
          </a:xfrm>
          <a:prstGeom prst="rect">
            <a:avLst/>
          </a:prstGeom>
          <a:solidFill>
            <a:srgbClr val="D0E0E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666666"/>
                </a:solidFill>
              </a:rPr>
              <a:t>CONTEO</a:t>
            </a:r>
            <a:endParaRPr sz="3000">
              <a:solidFill>
                <a:srgbClr val="666666"/>
              </a:solidFill>
            </a:endParaRPr>
          </a:p>
        </p:txBody>
      </p:sp>
      <p:sp>
        <p:nvSpPr>
          <p:cNvPr id="360" name="Google Shape;360;p49"/>
          <p:cNvSpPr/>
          <p:nvPr/>
        </p:nvSpPr>
        <p:spPr>
          <a:xfrm>
            <a:off x="225" y="1547925"/>
            <a:ext cx="9144000" cy="33273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49"/>
          <p:cNvSpPr txBox="1"/>
          <p:nvPr/>
        </p:nvSpPr>
        <p:spPr>
          <a:xfrm>
            <a:off x="438775" y="1669800"/>
            <a:ext cx="8056500" cy="3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Correspondencia uno a uno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adxudicar un número a cada un dos elementos. Implica:  Dominio da cadea numérica e unha clara percepción dos obxectos que xa se contaron.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Principio da orde estable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o primeiro elemento é “un”, o segundo “dous”...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Principio de cardinalidade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o último elemento contado é o que establece o número total do conxunto, o seu cardinal.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Principio de abstracción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O número de elementos dun conxunto é independente da natureza dos mesmos.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Irrelevancia na orde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É irrelevante a orden na que fagamos o conteo dos elementos dun conxunto. Da igual por onde se comece ou remate de contar.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0"/>
          <p:cNvSpPr/>
          <p:nvPr/>
        </p:nvSpPr>
        <p:spPr>
          <a:xfrm>
            <a:off x="645975" y="1645425"/>
            <a:ext cx="7895400" cy="283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0"/>
          <p:cNvSpPr txBox="1">
            <a:spLocks noGrp="1"/>
          </p:cNvSpPr>
          <p:nvPr>
            <p:ph type="title"/>
          </p:nvPr>
        </p:nvSpPr>
        <p:spPr>
          <a:xfrm>
            <a:off x="624325" y="541075"/>
            <a:ext cx="7895400" cy="714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CCCCCC"/>
                </a:solidFill>
              </a:rPr>
              <a:t>DISPOSICIÓN DOS OBXECTOS PARA O CONTEO</a:t>
            </a:r>
            <a:endParaRPr sz="3000">
              <a:solidFill>
                <a:srgbClr val="CCCCCC"/>
              </a:solidFill>
            </a:endParaRPr>
          </a:p>
        </p:txBody>
      </p:sp>
      <p:sp>
        <p:nvSpPr>
          <p:cNvPr id="368" name="Google Shape;368;p50"/>
          <p:cNvSpPr txBox="1"/>
          <p:nvPr/>
        </p:nvSpPr>
        <p:spPr>
          <a:xfrm>
            <a:off x="792250" y="1803875"/>
            <a:ext cx="7812900" cy="26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1ª FASE LINEAL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os obxectos están perfectamente alineados de forma que se ve cal é o principio e o final.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1"/>
          <p:cNvSpPr/>
          <p:nvPr/>
        </p:nvSpPr>
        <p:spPr>
          <a:xfrm>
            <a:off x="645975" y="1645425"/>
            <a:ext cx="7895400" cy="283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1"/>
          <p:cNvSpPr txBox="1">
            <a:spLocks noGrp="1"/>
          </p:cNvSpPr>
          <p:nvPr>
            <p:ph type="title"/>
          </p:nvPr>
        </p:nvSpPr>
        <p:spPr>
          <a:xfrm>
            <a:off x="624325" y="541075"/>
            <a:ext cx="7895400" cy="714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CCCCCC"/>
                </a:solidFill>
              </a:rPr>
              <a:t>DISPOSICIÓN DOS OBXECTOS PARA O CONTEO</a:t>
            </a:r>
            <a:endParaRPr sz="3000">
              <a:solidFill>
                <a:srgbClr val="CCCCCC"/>
              </a:solidFill>
            </a:endParaRPr>
          </a:p>
        </p:txBody>
      </p:sp>
      <p:sp>
        <p:nvSpPr>
          <p:cNvPr id="375" name="Google Shape;375;p51"/>
          <p:cNvSpPr txBox="1"/>
          <p:nvPr/>
        </p:nvSpPr>
        <p:spPr>
          <a:xfrm>
            <a:off x="792250" y="1803875"/>
            <a:ext cx="7812900" cy="26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1ª FASE LINEAL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os obxectos están perfectamente alineados de forma que se ve cal é o principio e o final.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2ª FASE CIRCULAR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a dificultade está en determinar o punto de inicio e o do final. Teñen que establecelo e recordalo.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 idx="4294967295"/>
          </p:nvPr>
        </p:nvSpPr>
        <p:spPr>
          <a:xfrm>
            <a:off x="311700" y="121875"/>
            <a:ext cx="8520600" cy="694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matic SC"/>
                <a:ea typeface="Amatic SC"/>
                <a:cs typeface="Amatic SC"/>
                <a:sym typeface="Amatic SC"/>
              </a:rPr>
              <a:t>Currículo. Obxectivos de etapa 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402150" y="1503000"/>
            <a:ext cx="8339700" cy="2137500"/>
          </a:xfrm>
          <a:prstGeom prst="rect">
            <a:avLst/>
          </a:prstGeom>
          <a:noFill/>
          <a:ln w="952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Artículo 7. OBXECTIVOS DA ETAPA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 educación infantil contribuirá a desenvolver nas nenas e nenos as capacidades que lles permitan: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g) Iniciarse nas habilidades lóxico-matemáticas, na lectura e na escritura, e no movemento, o xesto e o ritmo. 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2"/>
          <p:cNvSpPr/>
          <p:nvPr/>
        </p:nvSpPr>
        <p:spPr>
          <a:xfrm>
            <a:off x="645975" y="1645425"/>
            <a:ext cx="7895400" cy="283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2"/>
          <p:cNvSpPr txBox="1">
            <a:spLocks noGrp="1"/>
          </p:cNvSpPr>
          <p:nvPr>
            <p:ph type="title"/>
          </p:nvPr>
        </p:nvSpPr>
        <p:spPr>
          <a:xfrm>
            <a:off x="624325" y="541075"/>
            <a:ext cx="7895400" cy="714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CCCCCC"/>
                </a:solidFill>
              </a:rPr>
              <a:t>DISPOSICIÓN DOS OBXECTOS PARA O CONTEO</a:t>
            </a:r>
            <a:endParaRPr sz="3000">
              <a:solidFill>
                <a:srgbClr val="CCCCCC"/>
              </a:solidFill>
            </a:endParaRPr>
          </a:p>
        </p:txBody>
      </p:sp>
      <p:sp>
        <p:nvSpPr>
          <p:cNvPr id="382" name="Google Shape;382;p52"/>
          <p:cNvSpPr txBox="1"/>
          <p:nvPr/>
        </p:nvSpPr>
        <p:spPr>
          <a:xfrm>
            <a:off x="792250" y="1803875"/>
            <a:ext cx="7812900" cy="26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1ª FASE LINEAL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os obxectos están perfectamente alineados de forma que se ve cal é o principio e o final.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2ª FASE CIRCULAR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a dificultade está en determinar o punto de inicio e o do final. Teñen que establecelo e recordalo.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3ª FASE DÚAS ALINEACIÓNS CRUZADAS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a dificultade no conteo está no obxecto de intersección.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3"/>
          <p:cNvSpPr/>
          <p:nvPr/>
        </p:nvSpPr>
        <p:spPr>
          <a:xfrm>
            <a:off x="645975" y="1645425"/>
            <a:ext cx="7895400" cy="283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3"/>
          <p:cNvSpPr txBox="1">
            <a:spLocks noGrp="1"/>
          </p:cNvSpPr>
          <p:nvPr>
            <p:ph type="title"/>
          </p:nvPr>
        </p:nvSpPr>
        <p:spPr>
          <a:xfrm>
            <a:off x="624325" y="541075"/>
            <a:ext cx="7895400" cy="714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CCCCCC"/>
                </a:solidFill>
              </a:rPr>
              <a:t>DISPOSICIÓN DOS OBXECTOS PARA O CONTEO</a:t>
            </a:r>
            <a:endParaRPr sz="3000">
              <a:solidFill>
                <a:srgbClr val="CCCCCC"/>
              </a:solidFill>
            </a:endParaRPr>
          </a:p>
        </p:txBody>
      </p:sp>
      <p:sp>
        <p:nvSpPr>
          <p:cNvPr id="389" name="Google Shape;389;p53"/>
          <p:cNvSpPr txBox="1"/>
          <p:nvPr/>
        </p:nvSpPr>
        <p:spPr>
          <a:xfrm>
            <a:off x="792250" y="1803875"/>
            <a:ext cx="7812900" cy="26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1ª FASE LINEAL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os obxectos están perfectamente alineados de forma que se ve cal é o principio e o final.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2ª FASE CIRCULAR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a dificultade está en determinar o punto de inicio e o do final. Teñen que establecelo e recordalo.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3ª FASE DÚAS ALINEACIÓNS CRUZADAS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a dificultade no conteo está no obxecto de intersección.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4ª FASE SEN ORDE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ao non haber orde traballan na búsqueda de estratexias: dividir en grupos (tocando e sen tocar, con obxectos manipulables e con obxectos representados)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4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7784700" cy="637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Recta numérica</a:t>
            </a:r>
            <a:endParaRPr sz="3000"/>
          </a:p>
        </p:txBody>
      </p:sp>
      <p:pic>
        <p:nvPicPr>
          <p:cNvPr id="395" name="Google Shape;395;p54"/>
          <p:cNvPicPr preferRelativeResize="0"/>
          <p:nvPr/>
        </p:nvPicPr>
        <p:blipFill rotWithShape="1">
          <a:blip r:embed="rId3">
            <a:alphaModFix/>
          </a:blip>
          <a:srcRect t="8832" b="23172"/>
          <a:stretch/>
        </p:blipFill>
        <p:spPr>
          <a:xfrm>
            <a:off x="885830" y="1600074"/>
            <a:ext cx="3069776" cy="278284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4"/>
          <p:cNvSpPr txBox="1"/>
          <p:nvPr/>
        </p:nvSpPr>
        <p:spPr>
          <a:xfrm>
            <a:off x="3955600" y="2177525"/>
            <a:ext cx="5188500" cy="1435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PROBA DE NIVEL: Tirada de dados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REXISTRO PERIÓDICO 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(quincenal, mensual, trimestral…)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5"/>
          <p:cNvSpPr txBox="1">
            <a:spLocks noGrp="1"/>
          </p:cNvSpPr>
          <p:nvPr>
            <p:ph type="title" idx="4294967295"/>
          </p:nvPr>
        </p:nvSpPr>
        <p:spPr>
          <a:xfrm>
            <a:off x="490250" y="528900"/>
            <a:ext cx="7784700" cy="637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FFFFFF"/>
                </a:solidFill>
              </a:rPr>
              <a:t>Recta numérica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402" name="Google Shape;402;p55"/>
          <p:cNvPicPr preferRelativeResize="0"/>
          <p:nvPr/>
        </p:nvPicPr>
        <p:blipFill rotWithShape="1">
          <a:blip r:embed="rId3">
            <a:alphaModFix/>
          </a:blip>
          <a:srcRect b="38860"/>
          <a:stretch/>
        </p:blipFill>
        <p:spPr>
          <a:xfrm>
            <a:off x="249619" y="1351989"/>
            <a:ext cx="3527617" cy="2875552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5"/>
          <p:cNvSpPr txBox="1"/>
          <p:nvPr/>
        </p:nvSpPr>
        <p:spPr>
          <a:xfrm>
            <a:off x="0" y="4412825"/>
            <a:ext cx="6201600" cy="396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Diferentes materiais para compoñer a recta e moverse sobre ela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04" name="Google Shape;404;p55"/>
          <p:cNvPicPr preferRelativeResize="0"/>
          <p:nvPr/>
        </p:nvPicPr>
        <p:blipFill rotWithShape="1">
          <a:blip r:embed="rId4">
            <a:alphaModFix/>
          </a:blip>
          <a:srcRect b="40912"/>
          <a:stretch/>
        </p:blipFill>
        <p:spPr>
          <a:xfrm>
            <a:off x="6311800" y="1245949"/>
            <a:ext cx="2239401" cy="1668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5"/>
          <p:cNvPicPr preferRelativeResize="0"/>
          <p:nvPr/>
        </p:nvPicPr>
        <p:blipFill rotWithShape="1">
          <a:blip r:embed="rId5">
            <a:alphaModFix/>
          </a:blip>
          <a:srcRect t="9722"/>
          <a:stretch/>
        </p:blipFill>
        <p:spPr>
          <a:xfrm>
            <a:off x="3924800" y="2209425"/>
            <a:ext cx="2239424" cy="2018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56"/>
          <p:cNvPicPr preferRelativeResize="0"/>
          <p:nvPr/>
        </p:nvPicPr>
        <p:blipFill rotWithShape="1">
          <a:blip r:embed="rId3">
            <a:alphaModFix/>
          </a:blip>
          <a:srcRect t="12969" b="12319"/>
          <a:stretch/>
        </p:blipFill>
        <p:spPr>
          <a:xfrm>
            <a:off x="1075400" y="1908650"/>
            <a:ext cx="2624348" cy="2614127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6"/>
          <p:cNvSpPr txBox="1">
            <a:spLocks noGrp="1"/>
          </p:cNvSpPr>
          <p:nvPr>
            <p:ph type="title" idx="4294967295"/>
          </p:nvPr>
        </p:nvSpPr>
        <p:spPr>
          <a:xfrm>
            <a:off x="490250" y="528900"/>
            <a:ext cx="7784700" cy="637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FFFFFF"/>
                </a:solidFill>
              </a:rPr>
              <a:t>Recta numérica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412" name="Google Shape;412;p56"/>
          <p:cNvPicPr preferRelativeResize="0"/>
          <p:nvPr/>
        </p:nvPicPr>
        <p:blipFill rotWithShape="1">
          <a:blip r:embed="rId4">
            <a:alphaModFix/>
          </a:blip>
          <a:srcRect l="8817" b="20051"/>
          <a:stretch/>
        </p:blipFill>
        <p:spPr>
          <a:xfrm>
            <a:off x="5037175" y="1454725"/>
            <a:ext cx="2624401" cy="306805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6"/>
          <p:cNvSpPr txBox="1"/>
          <p:nvPr/>
        </p:nvSpPr>
        <p:spPr>
          <a:xfrm>
            <a:off x="1075364" y="4626684"/>
            <a:ext cx="2624400" cy="396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Beebot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14" name="Google Shape;414;p56"/>
          <p:cNvSpPr txBox="1"/>
          <p:nvPr/>
        </p:nvSpPr>
        <p:spPr>
          <a:xfrm>
            <a:off x="5037164" y="4626684"/>
            <a:ext cx="2624400" cy="396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Xogos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7"/>
          <p:cNvSpPr txBox="1"/>
          <p:nvPr/>
        </p:nvSpPr>
        <p:spPr>
          <a:xfrm>
            <a:off x="3782017" y="1474725"/>
            <a:ext cx="5219700" cy="3342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ACTIVIDADES CA ALFOMBRA DA RECTA NUMÉRICA: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Colócate no X e avanza tres, a onde chegas?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Si estás no X e queres chegar ao Y, que fas?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Conta e retroconta.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Sinala o anterior e o posterior.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Situarse nun número X e desde ese ata o final.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Cada un é un número e téñense que colocar por intervalos (do X ao Y).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…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20" name="Google Shape;420;p57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7784700" cy="637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Recta numérica</a:t>
            </a:r>
            <a:endParaRPr sz="3000"/>
          </a:p>
        </p:txBody>
      </p:sp>
      <p:pic>
        <p:nvPicPr>
          <p:cNvPr id="421" name="Google Shape;42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679" y="1474719"/>
            <a:ext cx="3342574" cy="334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8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7784700" cy="6378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Tabla do 100</a:t>
            </a:r>
            <a:endParaRPr sz="3000"/>
          </a:p>
        </p:txBody>
      </p:sp>
      <p:sp>
        <p:nvSpPr>
          <p:cNvPr id="427" name="Google Shape;427;p58"/>
          <p:cNvSpPr txBox="1"/>
          <p:nvPr/>
        </p:nvSpPr>
        <p:spPr>
          <a:xfrm>
            <a:off x="706275" y="1299628"/>
            <a:ext cx="7503600" cy="1564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ESTRATEXIAS DE RECOÑECEMENTO E BÚSQUEDA DE NÚMEROS:</a:t>
            </a:r>
            <a:endParaRPr sz="1600" b="1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B4A7D6"/>
                </a:solidFill>
                <a:latin typeface="Comfortaa"/>
                <a:ea typeface="Comfortaa"/>
                <a:cs typeface="Comfortaa"/>
                <a:sym typeface="Comfortaa"/>
              </a:rPr>
              <a:t>FAMILIAS</a:t>
            </a:r>
            <a:endParaRPr sz="1800" b="1">
              <a:solidFill>
                <a:srgbClr val="B4A7D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B4A7D6"/>
                </a:solidFill>
                <a:latin typeface="Comfortaa"/>
                <a:ea typeface="Comfortaa"/>
                <a:cs typeface="Comfortaa"/>
                <a:sym typeface="Comfortaa"/>
              </a:rPr>
              <a:t>e</a:t>
            </a:r>
            <a:endParaRPr sz="1800" b="1">
              <a:solidFill>
                <a:srgbClr val="B4A7D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B4A7D6"/>
                </a:solidFill>
                <a:latin typeface="Comfortaa"/>
                <a:ea typeface="Comfortaa"/>
                <a:cs typeface="Comfortaa"/>
                <a:sym typeface="Comfortaa"/>
              </a:rPr>
              <a:t>AMIGOS</a:t>
            </a:r>
            <a:endParaRPr sz="1800" b="1">
              <a:solidFill>
                <a:srgbClr val="B4A7D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28" name="Google Shape;428;p58"/>
          <p:cNvSpPr txBox="1"/>
          <p:nvPr/>
        </p:nvSpPr>
        <p:spPr>
          <a:xfrm>
            <a:off x="695750" y="2997350"/>
            <a:ext cx="7503600" cy="1755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latin typeface="Comfortaa"/>
                <a:ea typeface="Comfortaa"/>
                <a:cs typeface="Comfortaa"/>
                <a:sym typeface="Comfortaa"/>
              </a:rPr>
              <a:t>ONDE O INTRODUCIMOS?</a:t>
            </a:r>
            <a:endParaRPr sz="18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NA RUTINA DIARIA RELACIONADA CO CALENDARIO.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BÚSQUEDA NO CUADRANTE DOS AMIGOS DO DÍA.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APRENDEMOS DÚAS NOVAS “CANCIÓNS”.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9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7693200" cy="5487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Tabla do 100</a:t>
            </a:r>
            <a:endParaRPr sz="3000"/>
          </a:p>
        </p:txBody>
      </p:sp>
      <p:sp>
        <p:nvSpPr>
          <p:cNvPr id="434" name="Google Shape;434;p59"/>
          <p:cNvSpPr txBox="1"/>
          <p:nvPr/>
        </p:nvSpPr>
        <p:spPr>
          <a:xfrm>
            <a:off x="247000" y="1303500"/>
            <a:ext cx="3104100" cy="3159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Comfortaa"/>
                <a:ea typeface="Comfortaa"/>
                <a:cs typeface="Comfortaa"/>
                <a:sym typeface="Comfortaa"/>
              </a:rPr>
              <a:t>ESTRATEXIAS:</a:t>
            </a: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-"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ASCENDENTE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-"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DESCENDENTE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-"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AMIGOS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-"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FAMILIAS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-"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VECIÑOS (+1 -1 +10 -10)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-"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QUE PASA CANDO ACABA A FILA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35" name="Google Shape;43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5550" y="1293668"/>
            <a:ext cx="2616599" cy="3073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6600" y="1293676"/>
            <a:ext cx="2305188" cy="3073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/>
          <p:nvPr/>
        </p:nvSpPr>
        <p:spPr>
          <a:xfrm>
            <a:off x="6736100" y="4462500"/>
            <a:ext cx="2045700" cy="548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AMIGOS DO DIA QUE É HOXE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8" name="Google Shape;438;p59"/>
          <p:cNvSpPr txBox="1"/>
          <p:nvPr/>
        </p:nvSpPr>
        <p:spPr>
          <a:xfrm>
            <a:off x="3685790" y="4462500"/>
            <a:ext cx="2616600" cy="548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DESCOMPOÑENDO FAMILIAS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0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7757400" cy="728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Tabla do 100</a:t>
            </a:r>
            <a:endParaRPr sz="3000"/>
          </a:p>
        </p:txBody>
      </p:sp>
      <p:pic>
        <p:nvPicPr>
          <p:cNvPr id="444" name="Google Shape;444;p60"/>
          <p:cNvPicPr preferRelativeResize="0"/>
          <p:nvPr/>
        </p:nvPicPr>
        <p:blipFill rotWithShape="1">
          <a:blip r:embed="rId3">
            <a:alphaModFix/>
          </a:blip>
          <a:srcRect t="23518"/>
          <a:stretch/>
        </p:blipFill>
        <p:spPr>
          <a:xfrm>
            <a:off x="189450" y="1870373"/>
            <a:ext cx="2207225" cy="2250804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0"/>
          <p:cNvSpPr txBox="1"/>
          <p:nvPr/>
        </p:nvSpPr>
        <p:spPr>
          <a:xfrm>
            <a:off x="189445" y="4347825"/>
            <a:ext cx="4254600" cy="377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CRUCIGRAMA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6" name="Google Shape;446;p60"/>
          <p:cNvSpPr txBox="1"/>
          <p:nvPr/>
        </p:nvSpPr>
        <p:spPr>
          <a:xfrm>
            <a:off x="4894675" y="4347825"/>
            <a:ext cx="4090800" cy="377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CASITAS DAS FAMILIAS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47" name="Google Shape;447;p60"/>
          <p:cNvPicPr preferRelativeResize="0"/>
          <p:nvPr/>
        </p:nvPicPr>
        <p:blipFill rotWithShape="1">
          <a:blip r:embed="rId4">
            <a:alphaModFix/>
          </a:blip>
          <a:srcRect l="16805" t="20621" r="8634" b="24506"/>
          <a:stretch/>
        </p:blipFill>
        <p:spPr>
          <a:xfrm>
            <a:off x="4894675" y="1507675"/>
            <a:ext cx="1978176" cy="258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7011129" y="1486226"/>
            <a:ext cx="1974275" cy="263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49084" y="1409400"/>
            <a:ext cx="2089516" cy="2786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1"/>
          <p:cNvSpPr txBox="1"/>
          <p:nvPr/>
        </p:nvSpPr>
        <p:spPr>
          <a:xfrm>
            <a:off x="762000" y="488150"/>
            <a:ext cx="7370100" cy="7143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SUBITIZACIÓN</a:t>
            </a:r>
            <a:endParaRPr sz="3000"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55" name="Google Shape;455;p61"/>
          <p:cNvSpPr txBox="1"/>
          <p:nvPr/>
        </p:nvSpPr>
        <p:spPr>
          <a:xfrm>
            <a:off x="123000" y="1404799"/>
            <a:ext cx="8898000" cy="3512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u="sng">
                <a:latin typeface="Comfortaa"/>
                <a:ea typeface="Comfortaa"/>
                <a:cs typeface="Comfortaa"/>
                <a:sym typeface="Comfortaa"/>
              </a:rPr>
              <a:t>DEFINICIÓN</a:t>
            </a: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: DESTREZA QUE PERMITE RECOÑECER DUNHA OLLADA O CARDINAL DUN CONXUNTO. É O PASO PREVIO PARA ALCANZAR UNHA BOA ESTIMACIÓN.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-"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NON DEBE TER DEMASIADOS ELEMENTOS.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-"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SEN NECESIDADE DE CONTAR OS SEUS ELEMENTOS.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-"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COMÉZASE A TRABALLAR A PARTIR DO NÚMERO 4.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-"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PRIMEIRO PRESÉNTANSE AS CONFIGURACIÓN FIXAS E DESPOIS AS DIFUSAS.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 idx="4294967295"/>
          </p:nvPr>
        </p:nvSpPr>
        <p:spPr>
          <a:xfrm>
            <a:off x="311700" y="121875"/>
            <a:ext cx="8520600" cy="694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matic SC"/>
                <a:ea typeface="Amatic SC"/>
                <a:cs typeface="Amatic SC"/>
                <a:sym typeface="Amatic SC"/>
              </a:rPr>
              <a:t>Currículo.  Competencias clave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240632" y="2065056"/>
            <a:ext cx="86628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240625" y="1454806"/>
            <a:ext cx="8662800" cy="2782200"/>
          </a:xfrm>
          <a:prstGeom prst="rect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DEFINICIÓN COMPETENCIAS CLAVE</a:t>
            </a:r>
            <a:endParaRPr sz="17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Source Code Pro"/>
              <a:buChar char="-"/>
            </a:pPr>
            <a:r>
              <a:rPr lang="es" sz="17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Desempeños imprescindibles para que o alumnado poida progresar con garantías de éxito no seu itinerario formativo e afrontar os principais retos e desafíos globais e locais. </a:t>
            </a:r>
            <a:endParaRPr sz="17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Source Code Pro"/>
              <a:buChar char="-"/>
            </a:pPr>
            <a:r>
              <a:rPr lang="es" sz="17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Esos desempeños evidéncianse nas capacidades para aplicar de forma integrada os contidos de cada ensinanza e etapa educativa, co fin de lograr a realización idónea de actividades e a resolución eficaz de problemas complexos. </a:t>
            </a:r>
            <a:endParaRPr sz="17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2"/>
          <p:cNvSpPr txBox="1"/>
          <p:nvPr/>
        </p:nvSpPr>
        <p:spPr>
          <a:xfrm>
            <a:off x="751062" y="302207"/>
            <a:ext cx="7370100" cy="7143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SUBITIZACIÓN</a:t>
            </a:r>
            <a:endParaRPr sz="3000"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61" name="Google Shape;461;p62"/>
          <p:cNvPicPr preferRelativeResize="0"/>
          <p:nvPr/>
        </p:nvPicPr>
        <p:blipFill rotWithShape="1">
          <a:blip r:embed="rId3">
            <a:alphaModFix/>
          </a:blip>
          <a:srcRect t="10531" b="14139"/>
          <a:stretch/>
        </p:blipFill>
        <p:spPr>
          <a:xfrm>
            <a:off x="518556" y="1118175"/>
            <a:ext cx="2288479" cy="172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8033" y="1122339"/>
            <a:ext cx="2514479" cy="335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839263" y="2568362"/>
            <a:ext cx="1648050" cy="2287475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62"/>
          <p:cNvSpPr txBox="1"/>
          <p:nvPr/>
        </p:nvSpPr>
        <p:spPr>
          <a:xfrm>
            <a:off x="0" y="4580775"/>
            <a:ext cx="9144000" cy="408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DEMOSTRACIÓN CON MATERIAL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65" name="Google Shape;465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5288" y="1122313"/>
            <a:ext cx="2514479" cy="3352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3"/>
          <p:cNvSpPr txBox="1"/>
          <p:nvPr/>
        </p:nvSpPr>
        <p:spPr>
          <a:xfrm>
            <a:off x="762000" y="488150"/>
            <a:ext cx="7370100" cy="7143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ESTIMACIÓN</a:t>
            </a:r>
            <a:endParaRPr sz="3000"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71" name="Google Shape;471;p63"/>
          <p:cNvSpPr txBox="1"/>
          <p:nvPr/>
        </p:nvSpPr>
        <p:spPr>
          <a:xfrm>
            <a:off x="224225" y="1512025"/>
            <a:ext cx="8619000" cy="2849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latin typeface="Comfortaa"/>
                <a:ea typeface="Comfortaa"/>
                <a:cs typeface="Comfortaa"/>
                <a:sym typeface="Comfortaa"/>
              </a:rPr>
              <a:t>BUSCAMOS CHEGAR MENTALMENTE A UNHA CANTIDADE FINAL SEN NECESIDADE DE CONTALA OU FACER OPERACIÓNS.</a:t>
            </a:r>
            <a:endParaRPr sz="21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latin typeface="Comfortaa"/>
                <a:ea typeface="Comfortaa"/>
                <a:cs typeface="Comfortaa"/>
                <a:sym typeface="Comfortaa"/>
              </a:rPr>
              <a:t>Conséguese fomentar a destreza mental, evitar respostas absurdas, entrenar o cálculo mental.</a:t>
            </a:r>
            <a:endParaRPr sz="21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4"/>
          <p:cNvSpPr txBox="1"/>
          <p:nvPr/>
        </p:nvSpPr>
        <p:spPr>
          <a:xfrm>
            <a:off x="772938" y="320250"/>
            <a:ext cx="7370100" cy="7143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ESTIMACIÓN</a:t>
            </a:r>
            <a:endParaRPr sz="3000"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77" name="Google Shape;47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6250" y="1458975"/>
            <a:ext cx="3698997" cy="277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2411" y="1202443"/>
            <a:ext cx="2401124" cy="320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583" y="1202450"/>
            <a:ext cx="2401101" cy="3201468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64"/>
          <p:cNvSpPr txBox="1"/>
          <p:nvPr/>
        </p:nvSpPr>
        <p:spPr>
          <a:xfrm>
            <a:off x="0" y="4642950"/>
            <a:ext cx="9144000" cy="3963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EN GRAN GRUPO: proposta para os máis pequenos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5"/>
          <p:cNvSpPr txBox="1"/>
          <p:nvPr/>
        </p:nvSpPr>
        <p:spPr>
          <a:xfrm>
            <a:off x="1141575" y="461750"/>
            <a:ext cx="7003500" cy="67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latin typeface="Oswald"/>
                <a:ea typeface="Oswald"/>
                <a:cs typeface="Oswald"/>
                <a:sym typeface="Oswald"/>
              </a:rPr>
              <a:t>DECENA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86" name="Google Shape;486;p65"/>
          <p:cNvSpPr txBox="1"/>
          <p:nvPr/>
        </p:nvSpPr>
        <p:spPr>
          <a:xfrm>
            <a:off x="809325" y="1493319"/>
            <a:ext cx="7668000" cy="291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Comfortaa"/>
                <a:ea typeface="Comfortaa"/>
                <a:cs typeface="Comfortaa"/>
                <a:sym typeface="Comfortaa"/>
              </a:rPr>
              <a:t>COMÉZASE A TRABALLAR CANDO O ALUMNADO É CAPAZ DE CONTAR ATA 10.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-"/>
            </a:pPr>
            <a:r>
              <a:rPr lang="es" sz="1800">
                <a:latin typeface="Comfortaa"/>
                <a:ea typeface="Comfortaa"/>
                <a:cs typeface="Comfortaa"/>
                <a:sym typeface="Comfortaa"/>
              </a:rPr>
              <a:t>AS PRIMEIRAS ACTIVIDADES VAN ENCAMIÑADAS AO CONTEO E A AGRUPACIÓN.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-"/>
            </a:pPr>
            <a:r>
              <a:rPr lang="es" sz="1800">
                <a:latin typeface="Comfortaa"/>
                <a:ea typeface="Comfortaa"/>
                <a:cs typeface="Comfortaa"/>
                <a:sym typeface="Comfortaa"/>
              </a:rPr>
              <a:t>SEMPRE COA RECTA NUMÉRICA PARA O ALUMNADO QUE A PRECISE.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6"/>
          <p:cNvSpPr txBox="1"/>
          <p:nvPr/>
        </p:nvSpPr>
        <p:spPr>
          <a:xfrm>
            <a:off x="1141575" y="461750"/>
            <a:ext cx="7003500" cy="67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latin typeface="Oswald"/>
                <a:ea typeface="Oswald"/>
                <a:cs typeface="Oswald"/>
                <a:sym typeface="Oswald"/>
              </a:rPr>
              <a:t>DECENA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92" name="Google Shape;492;p66"/>
          <p:cNvPicPr preferRelativeResize="0"/>
          <p:nvPr/>
        </p:nvPicPr>
        <p:blipFill rotWithShape="1">
          <a:blip r:embed="rId3">
            <a:alphaModFix/>
          </a:blip>
          <a:srcRect t="22192" b="23864"/>
          <a:stretch/>
        </p:blipFill>
        <p:spPr>
          <a:xfrm>
            <a:off x="1141575" y="1316900"/>
            <a:ext cx="2891751" cy="2774527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66"/>
          <p:cNvSpPr txBox="1"/>
          <p:nvPr/>
        </p:nvSpPr>
        <p:spPr>
          <a:xfrm>
            <a:off x="1111600" y="4192091"/>
            <a:ext cx="2951700" cy="67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COLECCIÓN DE DECENAS: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da casa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94" name="Google Shape;49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0600" y="1250125"/>
            <a:ext cx="2772864" cy="3697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67"/>
          <p:cNvSpPr txBox="1">
            <a:spLocks noGrp="1"/>
          </p:cNvSpPr>
          <p:nvPr>
            <p:ph type="title"/>
          </p:nvPr>
        </p:nvSpPr>
        <p:spPr>
          <a:xfrm>
            <a:off x="521100" y="412000"/>
            <a:ext cx="8101800" cy="873900"/>
          </a:xfrm>
          <a:prstGeom prst="rect">
            <a:avLst/>
          </a:prstGeom>
          <a:solidFill>
            <a:srgbClr val="D0E0E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666666"/>
                </a:solidFill>
              </a:rPr>
              <a:t>COMPLEMENTARIOS DO 10/100/1000...</a:t>
            </a:r>
            <a:endParaRPr sz="3600">
              <a:solidFill>
                <a:srgbClr val="666666"/>
              </a:solidFill>
            </a:endParaRPr>
          </a:p>
        </p:txBody>
      </p:sp>
      <p:sp>
        <p:nvSpPr>
          <p:cNvPr id="500" name="Google Shape;500;p67"/>
          <p:cNvSpPr txBox="1"/>
          <p:nvPr/>
        </p:nvSpPr>
        <p:spPr>
          <a:xfrm>
            <a:off x="26100" y="1479000"/>
            <a:ext cx="9144000" cy="423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INTERIORIZAR OS “AMIGOS DO 1O”  PARA CÁLCULO EN BASE 1O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1" name="Google Shape;501;p67"/>
          <p:cNvSpPr txBox="1"/>
          <p:nvPr/>
        </p:nvSpPr>
        <p:spPr>
          <a:xfrm>
            <a:off x="6976525" y="2264900"/>
            <a:ext cx="2010300" cy="192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XOGOS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Parellas de complemetarios.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Eliminatorio ou colaborativo con cronómetro.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02" name="Google Shape;50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645" y="2095700"/>
            <a:ext cx="2202084" cy="293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1687" y="2095700"/>
            <a:ext cx="2393878" cy="293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8"/>
          <p:cNvSpPr txBox="1">
            <a:spLocks noGrp="1"/>
          </p:cNvSpPr>
          <p:nvPr>
            <p:ph type="title"/>
          </p:nvPr>
        </p:nvSpPr>
        <p:spPr>
          <a:xfrm>
            <a:off x="521100" y="412000"/>
            <a:ext cx="8101800" cy="873900"/>
          </a:xfrm>
          <a:prstGeom prst="rect">
            <a:avLst/>
          </a:prstGeom>
          <a:solidFill>
            <a:srgbClr val="D0E0E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666666"/>
                </a:solidFill>
              </a:rPr>
              <a:t>COMPLEMENTARIOS DO 10/100/1000...</a:t>
            </a:r>
            <a:endParaRPr sz="3600">
              <a:solidFill>
                <a:srgbClr val="666666"/>
              </a:solidFill>
            </a:endParaRPr>
          </a:p>
        </p:txBody>
      </p:sp>
      <p:pic>
        <p:nvPicPr>
          <p:cNvPr id="509" name="Google Shape;50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925" y="1438300"/>
            <a:ext cx="2664598" cy="355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9698" y="1438300"/>
            <a:ext cx="2664598" cy="355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9420" y="1438300"/>
            <a:ext cx="2664598" cy="3552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9"/>
          <p:cNvSpPr txBox="1">
            <a:spLocks noGrp="1"/>
          </p:cNvSpPr>
          <p:nvPr>
            <p:ph type="title"/>
          </p:nvPr>
        </p:nvSpPr>
        <p:spPr>
          <a:xfrm>
            <a:off x="521100" y="412000"/>
            <a:ext cx="8101800" cy="873900"/>
          </a:xfrm>
          <a:prstGeom prst="rect">
            <a:avLst/>
          </a:prstGeom>
          <a:solidFill>
            <a:srgbClr val="D0E0E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666666"/>
                </a:solidFill>
              </a:rPr>
              <a:t>COMPLEMENTARIOS DO 10/100/1000...</a:t>
            </a:r>
            <a:endParaRPr sz="3600">
              <a:solidFill>
                <a:srgbClr val="666666"/>
              </a:solidFill>
            </a:endParaRPr>
          </a:p>
        </p:txBody>
      </p:sp>
      <p:pic>
        <p:nvPicPr>
          <p:cNvPr id="517" name="Google Shape;51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5110" y="1438300"/>
            <a:ext cx="2664598" cy="355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7820" y="1438300"/>
            <a:ext cx="2664598" cy="3552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0"/>
          <p:cNvSpPr txBox="1">
            <a:spLocks noGrp="1"/>
          </p:cNvSpPr>
          <p:nvPr>
            <p:ph type="title"/>
          </p:nvPr>
        </p:nvSpPr>
        <p:spPr>
          <a:xfrm>
            <a:off x="521100" y="412000"/>
            <a:ext cx="8101800" cy="873900"/>
          </a:xfrm>
          <a:prstGeom prst="rect">
            <a:avLst/>
          </a:prstGeom>
          <a:solidFill>
            <a:srgbClr val="D0E0E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666666"/>
                </a:solidFill>
              </a:rPr>
              <a:t>COMPLEMENTARIOS DO 10/100/1000...</a:t>
            </a:r>
            <a:endParaRPr sz="3600">
              <a:solidFill>
                <a:srgbClr val="666666"/>
              </a:solidFill>
            </a:endParaRPr>
          </a:p>
        </p:txBody>
      </p:sp>
      <p:pic>
        <p:nvPicPr>
          <p:cNvPr id="524" name="Google Shape;52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050" y="1438300"/>
            <a:ext cx="4737066" cy="355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1"/>
          <p:cNvSpPr txBox="1"/>
          <p:nvPr/>
        </p:nvSpPr>
        <p:spPr>
          <a:xfrm>
            <a:off x="467600" y="423750"/>
            <a:ext cx="8168100" cy="71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latin typeface="Oswald"/>
                <a:ea typeface="Oswald"/>
                <a:cs typeface="Oswald"/>
                <a:sym typeface="Oswald"/>
              </a:rPr>
              <a:t>DESCOMPOSICIÓN NUMÉRICA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30" name="Google Shape;53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286" y="1462233"/>
            <a:ext cx="1918014" cy="3244918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71"/>
          <p:cNvSpPr txBox="1"/>
          <p:nvPr/>
        </p:nvSpPr>
        <p:spPr>
          <a:xfrm>
            <a:off x="6336375" y="1372450"/>
            <a:ext cx="2629500" cy="3463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PRIMEIRO RETO: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Atar os grupos de 10 en 10.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SEGUINTE RETO: 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Ter bastantes para poder compoñer e descompoñer os números que queremos.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32" name="Google Shape;532;p71"/>
          <p:cNvPicPr preferRelativeResize="0"/>
          <p:nvPr/>
        </p:nvPicPr>
        <p:blipFill rotWithShape="1">
          <a:blip r:embed="rId4">
            <a:alphaModFix/>
          </a:blip>
          <a:srcRect l="19608" r="9191"/>
          <a:stretch/>
        </p:blipFill>
        <p:spPr>
          <a:xfrm>
            <a:off x="4353850" y="1462233"/>
            <a:ext cx="1821847" cy="3244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/>
        </p:nvSpPr>
        <p:spPr>
          <a:xfrm>
            <a:off x="240604" y="1920658"/>
            <a:ext cx="8662800" cy="2724300"/>
          </a:xfrm>
          <a:prstGeom prst="rect">
            <a:avLst/>
          </a:prstGeom>
          <a:noFill/>
          <a:ln w="952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highlight>
                  <a:srgbClr val="C9DAF8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Iniciarse nas destrezas lóxico-matemáticas</a:t>
            </a: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e dar os primeros pasos cara o pensamento científico </a:t>
            </a:r>
            <a:r>
              <a:rPr lang="es" sz="1500">
                <a:solidFill>
                  <a:schemeClr val="dk2"/>
                </a:solidFill>
                <a:highlight>
                  <a:srgbClr val="C9DAF8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a través do xogo, da manipulación</a:t>
            </a: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e da realización de experimentos sinxelos. 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 proceso ensinanza/aprendizaxe dase nun </a:t>
            </a:r>
            <a:r>
              <a:rPr lang="es" sz="1500">
                <a:solidFill>
                  <a:schemeClr val="dk2"/>
                </a:solidFill>
                <a:highlight>
                  <a:srgbClr val="C9DAF8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contexto suxestivo e divertido</a:t>
            </a: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no   que se estimula, dende un enfoque coeducativo, a curiosidade das nenas e nenos por entender o que configura a súa realidade, sobre todo o que está ao alcance da súa percepción e experiencia, </a:t>
            </a:r>
            <a:r>
              <a:rPr lang="es" sz="1500">
                <a:solidFill>
                  <a:schemeClr val="dk2"/>
                </a:solidFill>
                <a:highlight>
                  <a:srgbClr val="C9DAF8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respectando os seus ritmos de aprendizaxe.</a:t>
            </a: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 idx="4294967295"/>
          </p:nvPr>
        </p:nvSpPr>
        <p:spPr>
          <a:xfrm>
            <a:off x="311700" y="121875"/>
            <a:ext cx="8520600" cy="694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matic SC"/>
                <a:ea typeface="Amatic SC"/>
                <a:cs typeface="Amatic SC"/>
                <a:sym typeface="Amatic SC"/>
              </a:rPr>
              <a:t>Currículo.  Competencias clave.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0" y="1272072"/>
            <a:ext cx="9144000" cy="4347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u="sng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Competencia matemática e competencia en ciencia, tecnoloxía e inxeniería (STEM)</a:t>
            </a:r>
            <a:endParaRPr sz="1600" u="sng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2"/>
          <p:cNvSpPr txBox="1"/>
          <p:nvPr/>
        </p:nvSpPr>
        <p:spPr>
          <a:xfrm>
            <a:off x="467600" y="423750"/>
            <a:ext cx="8168100" cy="71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latin typeface="Oswald"/>
                <a:ea typeface="Oswald"/>
                <a:cs typeface="Oswald"/>
                <a:sym typeface="Oswald"/>
              </a:rPr>
              <a:t>DESCOMPOSICIÓN NUMÉRICA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38" name="Google Shape;538;p72"/>
          <p:cNvPicPr preferRelativeResize="0"/>
          <p:nvPr/>
        </p:nvPicPr>
        <p:blipFill rotWithShape="1">
          <a:blip r:embed="rId3">
            <a:alphaModFix/>
          </a:blip>
          <a:srcRect t="19183" b="23139"/>
          <a:stretch/>
        </p:blipFill>
        <p:spPr>
          <a:xfrm>
            <a:off x="185450" y="1813050"/>
            <a:ext cx="1693899" cy="17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1451" y="1467476"/>
            <a:ext cx="2285751" cy="3047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1292" y="1292250"/>
            <a:ext cx="2610307" cy="195773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72"/>
          <p:cNvSpPr txBox="1"/>
          <p:nvPr/>
        </p:nvSpPr>
        <p:spPr>
          <a:xfrm>
            <a:off x="185450" y="3924975"/>
            <a:ext cx="3561900" cy="590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TODO SOBRE O NÚMERO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42" name="Google Shape;542;p72"/>
          <p:cNvSpPr txBox="1"/>
          <p:nvPr/>
        </p:nvSpPr>
        <p:spPr>
          <a:xfrm>
            <a:off x="6381275" y="3550775"/>
            <a:ext cx="2610300" cy="1373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NA RUTINA DE ENTRADA.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UN ESCRIBE A SÚA PROPOSTA E OUTR@ COMPROBA.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43" name="Google Shape;543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3450" y="1292250"/>
            <a:ext cx="1693901" cy="225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73"/>
          <p:cNvSpPr txBox="1"/>
          <p:nvPr/>
        </p:nvSpPr>
        <p:spPr>
          <a:xfrm>
            <a:off x="467600" y="423750"/>
            <a:ext cx="8168100" cy="71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latin typeface="Oswald"/>
                <a:ea typeface="Oswald"/>
                <a:cs typeface="Oswald"/>
                <a:sym typeface="Oswald"/>
              </a:rPr>
              <a:t>DESCOMPOSICIÓN NUMÉRICA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49" name="Google Shape;549;p73"/>
          <p:cNvPicPr preferRelativeResize="0"/>
          <p:nvPr/>
        </p:nvPicPr>
        <p:blipFill rotWithShape="1">
          <a:blip r:embed="rId3">
            <a:alphaModFix/>
          </a:blip>
          <a:srcRect l="28104"/>
          <a:stretch/>
        </p:blipFill>
        <p:spPr>
          <a:xfrm>
            <a:off x="1596925" y="1263025"/>
            <a:ext cx="3545751" cy="369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73"/>
          <p:cNvPicPr preferRelativeResize="0"/>
          <p:nvPr/>
        </p:nvPicPr>
        <p:blipFill rotWithShape="1">
          <a:blip r:embed="rId4">
            <a:alphaModFix/>
          </a:blip>
          <a:srcRect l="8223"/>
          <a:stretch/>
        </p:blipFill>
        <p:spPr>
          <a:xfrm>
            <a:off x="5508800" y="1263025"/>
            <a:ext cx="2545926" cy="369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601" y="1245700"/>
            <a:ext cx="3032499" cy="3598599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74"/>
          <p:cNvSpPr txBox="1"/>
          <p:nvPr/>
        </p:nvSpPr>
        <p:spPr>
          <a:xfrm>
            <a:off x="467600" y="423750"/>
            <a:ext cx="8168100" cy="71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latin typeface="Oswald"/>
                <a:ea typeface="Oswald"/>
                <a:cs typeface="Oswald"/>
                <a:sym typeface="Oswald"/>
              </a:rPr>
              <a:t>DESCOMPOSICIÓN NUMÉRICA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7" name="Google Shape;557;p74"/>
          <p:cNvSpPr txBox="1"/>
          <p:nvPr/>
        </p:nvSpPr>
        <p:spPr>
          <a:xfrm>
            <a:off x="3612587" y="1660200"/>
            <a:ext cx="5096100" cy="276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COLLER UN NÚMERO. 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MONTAR O NÚMERO CON PALITOS. 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COLOCAR O NÚMERO NA RECTA NUMÉRICA ESTIMANDO CAL SERÁ O SEU LUGAR. 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OTRA ALTERNATIVA: darlle os paiños e que busque o número. 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5"/>
          <p:cNvSpPr txBox="1"/>
          <p:nvPr/>
        </p:nvSpPr>
        <p:spPr>
          <a:xfrm>
            <a:off x="467600" y="423750"/>
            <a:ext cx="8168100" cy="71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latin typeface="Oswald"/>
                <a:ea typeface="Oswald"/>
                <a:cs typeface="Oswald"/>
                <a:sym typeface="Oswald"/>
              </a:rPr>
              <a:t>DESCOMPOSICIÓN NUMÉRICA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63" name="Google Shape;563;p75"/>
          <p:cNvPicPr preferRelativeResize="0"/>
          <p:nvPr/>
        </p:nvPicPr>
        <p:blipFill rotWithShape="1">
          <a:blip r:embed="rId3">
            <a:alphaModFix/>
          </a:blip>
          <a:srcRect l="4907" r="20163"/>
          <a:stretch/>
        </p:blipFill>
        <p:spPr>
          <a:xfrm>
            <a:off x="3434650" y="1318625"/>
            <a:ext cx="2309426" cy="3079274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75"/>
          <p:cNvSpPr txBox="1"/>
          <p:nvPr/>
        </p:nvSpPr>
        <p:spPr>
          <a:xfrm>
            <a:off x="6195600" y="3907750"/>
            <a:ext cx="2774100" cy="9144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PROPOSTA GRUPAL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PROPOSTA INDIVIDUAL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5" name="Google Shape;565;p75"/>
          <p:cNvSpPr txBox="1"/>
          <p:nvPr/>
        </p:nvSpPr>
        <p:spPr>
          <a:xfrm>
            <a:off x="6312475" y="1505050"/>
            <a:ext cx="2094600" cy="336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Comfortaa"/>
                <a:ea typeface="Comfortaa"/>
                <a:cs typeface="Comfortaa"/>
                <a:sym typeface="Comfortaa"/>
              </a:rPr>
              <a:t>O NÚMERO SECRETO</a:t>
            </a:r>
            <a:endParaRPr sz="12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6" name="Google Shape;566;p75"/>
          <p:cNvSpPr txBox="1"/>
          <p:nvPr/>
        </p:nvSpPr>
        <p:spPr>
          <a:xfrm>
            <a:off x="3756350" y="4486150"/>
            <a:ext cx="1590600" cy="336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CONTRASINAL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67" name="Google Shape;567;p75"/>
          <p:cNvPicPr preferRelativeResize="0"/>
          <p:nvPr/>
        </p:nvPicPr>
        <p:blipFill rotWithShape="1">
          <a:blip r:embed="rId4">
            <a:alphaModFix/>
          </a:blip>
          <a:srcRect l="1343" t="23233" r="1333" b="4502"/>
          <a:stretch/>
        </p:blipFill>
        <p:spPr>
          <a:xfrm>
            <a:off x="249575" y="1691475"/>
            <a:ext cx="2733552" cy="270643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75"/>
          <p:cNvSpPr txBox="1"/>
          <p:nvPr/>
        </p:nvSpPr>
        <p:spPr>
          <a:xfrm>
            <a:off x="902725" y="4486150"/>
            <a:ext cx="1590600" cy="336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OS SOLES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6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7718700" cy="779400"/>
          </a:xfrm>
          <a:prstGeom prst="rect">
            <a:avLst/>
          </a:prstGeom>
          <a:solidFill>
            <a:srgbClr val="C9DAF8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000000"/>
                </a:solidFill>
              </a:rPr>
              <a:t>RELACIÓN, ORDENACIÓN E COMPARACIÓN</a:t>
            </a:r>
            <a:endParaRPr sz="3000"/>
          </a:p>
        </p:txBody>
      </p:sp>
      <p:sp>
        <p:nvSpPr>
          <p:cNvPr id="574" name="Google Shape;574;p76"/>
          <p:cNvSpPr txBox="1"/>
          <p:nvPr/>
        </p:nvSpPr>
        <p:spPr>
          <a:xfrm>
            <a:off x="551550" y="1629000"/>
            <a:ext cx="7683300" cy="295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latin typeface="Comfortaa"/>
                <a:ea typeface="Comfortaa"/>
                <a:cs typeface="Comfortaa"/>
                <a:sym typeface="Comfortaa"/>
              </a:rPr>
              <a:t>REPARTO REGULAR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Segue un patrón fixo.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Hai o mesmo número de elementos.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Obxectivo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descubrir estrutura dos números e os patróns.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CON UN NÚMERO FIXO DE RECIPIENTES:  Variar o número de obxectos a repartir, mantendo fixos os envases que o reciben.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PATRONES A DESCUBRIR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Doble/ Mitad e concepto de PAR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77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7718700" cy="779400"/>
          </a:xfrm>
          <a:prstGeom prst="rect">
            <a:avLst/>
          </a:prstGeom>
          <a:solidFill>
            <a:srgbClr val="C9DAF8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000000"/>
                </a:solidFill>
              </a:rPr>
              <a:t>RELACIÓN, ORDENACIÓN E COMPARACIÓN</a:t>
            </a:r>
            <a:endParaRPr sz="3000"/>
          </a:p>
        </p:txBody>
      </p:sp>
      <p:sp>
        <p:nvSpPr>
          <p:cNvPr id="580" name="Google Shape;580;p77"/>
          <p:cNvSpPr txBox="1"/>
          <p:nvPr/>
        </p:nvSpPr>
        <p:spPr>
          <a:xfrm>
            <a:off x="551550" y="1629000"/>
            <a:ext cx="7683300" cy="28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latin typeface="Comfortaa"/>
                <a:ea typeface="Comfortaa"/>
                <a:cs typeface="Comfortaa"/>
                <a:sym typeface="Comfortaa"/>
              </a:rPr>
              <a:t>REPARTO IRREGULAR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Non segue un patrón fixo.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Os elementos se distribúen de forma irregular.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Reparto como quero os elementos (Ex. 3/2  2/3)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PATRÓN A DESCUBRIR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: Concepto de IMPAR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DE REPARTIR FALAMOS CANDO DESCOMPOÑEMOS NÚMEROS.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78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7718700" cy="779400"/>
          </a:xfrm>
          <a:prstGeom prst="rect">
            <a:avLst/>
          </a:prstGeom>
          <a:solidFill>
            <a:srgbClr val="C9DAF8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000000"/>
                </a:solidFill>
              </a:rPr>
              <a:t>RELACIÓN, ORDENACIÓN E COMPARACIÓN</a:t>
            </a:r>
            <a:endParaRPr sz="3000"/>
          </a:p>
        </p:txBody>
      </p:sp>
      <p:sp>
        <p:nvSpPr>
          <p:cNvPr id="586" name="Google Shape;586;p78"/>
          <p:cNvSpPr txBox="1"/>
          <p:nvPr/>
        </p:nvSpPr>
        <p:spPr>
          <a:xfrm>
            <a:off x="551550" y="1629000"/>
            <a:ext cx="7683300" cy="28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latin typeface="Comfortaa"/>
                <a:ea typeface="Comfortaa"/>
                <a:cs typeface="Comfortaa"/>
                <a:sym typeface="Comfortaa"/>
              </a:rPr>
              <a:t>COMPARACIÓN:</a:t>
            </a:r>
            <a:endParaRPr sz="24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latin typeface="Comfortaa"/>
                <a:ea typeface="Comfortaa"/>
                <a:cs typeface="Comfortaa"/>
                <a:sym typeface="Comfortaa"/>
              </a:rPr>
              <a:t>PREGUNTAS RESPECTO A DIFERENTES CONXUNTOS OU COLECCIÓNS</a:t>
            </a:r>
            <a:endParaRPr sz="18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s" sz="1600" b="1">
                <a:latin typeface="Comfortaa"/>
                <a:ea typeface="Comfortaa"/>
                <a:cs typeface="Comfortaa"/>
                <a:sym typeface="Comfortaa"/>
              </a:rPr>
              <a:t>Que colección é máis grande/pequena?</a:t>
            </a:r>
            <a:endParaRPr sz="1600"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s" sz="1600" b="1">
                <a:latin typeface="Comfortaa"/>
                <a:ea typeface="Comfortaa"/>
                <a:cs typeface="Comfortaa"/>
                <a:sym typeface="Comfortaa"/>
              </a:rPr>
              <a:t>Cantos elementos de diferencia hai?</a:t>
            </a:r>
            <a:endParaRPr sz="1600"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s" sz="1600" b="1">
                <a:latin typeface="Comfortaa"/>
                <a:ea typeface="Comfortaa"/>
                <a:cs typeface="Comfortaa"/>
                <a:sym typeface="Comfortaa"/>
              </a:rPr>
              <a:t>Canto hai se xuntamos as dúas coleccións?</a:t>
            </a:r>
            <a:endParaRPr sz="1600"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E9"/>
        </a:solidFill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9"/>
          <p:cNvSpPr txBox="1">
            <a:spLocks noGrp="1"/>
          </p:cNvSpPr>
          <p:nvPr>
            <p:ph type="title"/>
          </p:nvPr>
        </p:nvSpPr>
        <p:spPr>
          <a:xfrm>
            <a:off x="426125" y="541725"/>
            <a:ext cx="8026800" cy="817800"/>
          </a:xfrm>
          <a:prstGeom prst="rect">
            <a:avLst/>
          </a:prstGeom>
          <a:solidFill>
            <a:srgbClr val="999999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ADICIÓN ou SUMA</a:t>
            </a:r>
            <a:endParaRPr sz="3600"/>
          </a:p>
        </p:txBody>
      </p:sp>
      <p:sp>
        <p:nvSpPr>
          <p:cNvPr id="592" name="Google Shape;592;p79"/>
          <p:cNvSpPr txBox="1"/>
          <p:nvPr/>
        </p:nvSpPr>
        <p:spPr>
          <a:xfrm>
            <a:off x="782425" y="1552025"/>
            <a:ext cx="7388100" cy="342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Comfortaa"/>
                <a:ea typeface="Comfortaa"/>
                <a:cs typeface="Comfortaa"/>
                <a:sym typeface="Comfortaa"/>
              </a:rPr>
              <a:t>PROCESOS MENTALES 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1. Contar todo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(N. CADEA IRROMPIBLE paso por todos os elementos)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2. Contar a partir de un sumando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(N. CADEA ROMPIBLE)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3. Contar a partir del sumando mayor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(Estratexia de economía de tempo)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4. Recuperar hechos básicos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(Ter cálculos memorizados economiza) Tablas de sumar.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5. Utilizar estrategias de abreviación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E9"/>
        </a:solidFill>
        <a:effectLst/>
      </p:bgPr>
    </p:bg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80"/>
          <p:cNvSpPr txBox="1">
            <a:spLocks noGrp="1"/>
          </p:cNvSpPr>
          <p:nvPr>
            <p:ph type="title"/>
          </p:nvPr>
        </p:nvSpPr>
        <p:spPr>
          <a:xfrm>
            <a:off x="426125" y="541725"/>
            <a:ext cx="8026800" cy="817800"/>
          </a:xfrm>
          <a:prstGeom prst="rect">
            <a:avLst/>
          </a:prstGeom>
          <a:solidFill>
            <a:srgbClr val="999999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SUSTRACIÓN ou RESTA</a:t>
            </a:r>
            <a:endParaRPr sz="3600"/>
          </a:p>
        </p:txBody>
      </p:sp>
      <p:sp>
        <p:nvSpPr>
          <p:cNvPr id="598" name="Google Shape;598;p80"/>
          <p:cNvSpPr txBox="1"/>
          <p:nvPr/>
        </p:nvSpPr>
        <p:spPr>
          <a:xfrm>
            <a:off x="782425" y="1552025"/>
            <a:ext cx="7388100" cy="342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ESTRATEXIAS</a:t>
            </a:r>
            <a:endParaRPr sz="1800" b="1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Comfortaa"/>
                <a:ea typeface="Comfortaa"/>
                <a:cs typeface="Comfortaa"/>
                <a:sym typeface="Comfortaa"/>
              </a:rPr>
              <a:t>1. CON RECONTO DE MATERIAL</a:t>
            </a:r>
            <a:endParaRPr sz="16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	Con manipulación directa e reconto dos totáis, . dende nivéis de cadea irrompible.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Ex. Xogos na ASEMBLEA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Comfortaa"/>
                <a:ea typeface="Comfortaa"/>
                <a:cs typeface="Comfortaa"/>
                <a:sym typeface="Comfortaa"/>
              </a:rPr>
              <a:t> 2. SEN MANIPULACIÓN DIRECTA </a:t>
            </a:r>
            <a:endParaRPr sz="16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	Movéndose de maneira descendente polo cuadrante do 100 ou na recta numérica  (mentalmente ou con apoio visual dependendo do nivel da cadea que se atope).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Ex. CONTRASINAL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81"/>
          <p:cNvSpPr txBox="1">
            <a:spLocks noGrp="1"/>
          </p:cNvSpPr>
          <p:nvPr>
            <p:ph type="title"/>
          </p:nvPr>
        </p:nvSpPr>
        <p:spPr>
          <a:xfrm>
            <a:off x="1373550" y="949800"/>
            <a:ext cx="6239400" cy="2411100"/>
          </a:xfrm>
          <a:prstGeom prst="rect">
            <a:avLst/>
          </a:prstGeom>
          <a:solidFill>
            <a:srgbClr val="B6D7A8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999999"/>
                </a:solidFill>
              </a:rPr>
              <a:t>grazas pola atención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604" name="Google Shape;604;p81"/>
          <p:cNvSpPr/>
          <p:nvPr/>
        </p:nvSpPr>
        <p:spPr>
          <a:xfrm>
            <a:off x="1610175" y="3617125"/>
            <a:ext cx="5643600" cy="1295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L I D I A   R O D R Í G U E Z   R U I Z</a:t>
            </a:r>
            <a:endParaRPr sz="24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@felicesyvalientes</a:t>
            </a:r>
            <a:endParaRPr sz="17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lidiarodriguezruiz@edu.xunta.gal</a:t>
            </a:r>
            <a:endParaRPr sz="17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 idx="4294967295"/>
          </p:nvPr>
        </p:nvSpPr>
        <p:spPr>
          <a:xfrm>
            <a:off x="311700" y="121875"/>
            <a:ext cx="8520600" cy="694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matic SC"/>
                <a:ea typeface="Amatic SC"/>
                <a:cs typeface="Amatic SC"/>
                <a:sym typeface="Amatic SC"/>
              </a:rPr>
              <a:t>Currículo.  Competencias clave.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311700" y="2031668"/>
            <a:ext cx="8520600" cy="1935600"/>
          </a:xfrm>
          <a:prstGeom prst="rect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 esta finalidade, invítase a </a:t>
            </a:r>
            <a:r>
              <a:rPr lang="es" sz="1600">
                <a:solidFill>
                  <a:schemeClr val="dk2"/>
                </a:solidFill>
                <a:highlight>
                  <a:srgbClr val="C9DAF8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observar, clasificar, cuantificar, construir, facerse preguntas,</a:t>
            </a: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probar e comprobar, para entender e explicar algúns fenómenos da contorna natural próxima e iniciarse no aprecio polo medio ambiente e na adquisición de hábitos saudables. </a:t>
            </a:r>
            <a:endParaRPr sz="16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Para o desenvolvemento desta competencia clave, se lle presta unha especial atención á </a:t>
            </a:r>
            <a:r>
              <a:rPr lang="es" sz="1600">
                <a:solidFill>
                  <a:schemeClr val="dk2"/>
                </a:solidFill>
                <a:highlight>
                  <a:srgbClr val="C9DAF8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iniciación temprana en </a:t>
            </a:r>
            <a:r>
              <a:rPr lang="es" sz="1600" b="1">
                <a:solidFill>
                  <a:schemeClr val="dk2"/>
                </a:solidFill>
                <a:highlight>
                  <a:srgbClr val="C9DAF8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habilidades numéricas básicas</a:t>
            </a:r>
            <a:r>
              <a:rPr lang="es" sz="1600">
                <a:solidFill>
                  <a:schemeClr val="dk2"/>
                </a:solidFill>
                <a:highlight>
                  <a:srgbClr val="C9DAF8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, á manipulación de obxectos</a:t>
            </a: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e á comprobación de fenómenos</a:t>
            </a: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0" y="1272072"/>
            <a:ext cx="9144000" cy="4347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u="sng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Competencia matemática y competencia en ciencia, tecnología e ingeniería (STEM)</a:t>
            </a:r>
            <a:endParaRPr sz="1600" u="sng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 idx="4294967295"/>
          </p:nvPr>
        </p:nvSpPr>
        <p:spPr>
          <a:xfrm>
            <a:off x="311700" y="121875"/>
            <a:ext cx="8520600" cy="694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matic SC"/>
                <a:ea typeface="Amatic SC"/>
                <a:cs typeface="Amatic SC"/>
                <a:sym typeface="Amatic SC"/>
              </a:rPr>
              <a:t>Currículo das áreas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0" y="1496300"/>
            <a:ext cx="9144000" cy="4638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AutoNum type="arabicPeriod"/>
            </a:pPr>
            <a:r>
              <a:rPr lang="e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Comunicación e Representación da Realidade.  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0" y="2337307"/>
            <a:ext cx="9144000" cy="4638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2. Crecemento en armonía.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5" name="Google Shape;115;p20"/>
          <p:cNvSpPr txBox="1"/>
          <p:nvPr/>
        </p:nvSpPr>
        <p:spPr>
          <a:xfrm>
            <a:off x="0" y="3178293"/>
            <a:ext cx="9144000" cy="4638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3. Descubrimento e Exploración da Contorna.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 idx="4294967295"/>
          </p:nvPr>
        </p:nvSpPr>
        <p:spPr>
          <a:xfrm>
            <a:off x="311700" y="121875"/>
            <a:ext cx="8520600" cy="694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matic SC"/>
                <a:ea typeface="Amatic SC"/>
                <a:cs typeface="Amatic SC"/>
                <a:sym typeface="Amatic SC"/>
              </a:rPr>
              <a:t>Currículo das áreas. 1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1" name="Google Shape;121;p21"/>
          <p:cNvSpPr txBox="1"/>
          <p:nvPr/>
        </p:nvSpPr>
        <p:spPr>
          <a:xfrm>
            <a:off x="0" y="1496300"/>
            <a:ext cx="9144000" cy="4638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Comunicación e Representación da Realidade.  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240607" y="2571740"/>
            <a:ext cx="8662800" cy="1569900"/>
          </a:xfrm>
          <a:prstGeom prst="rect">
            <a:avLst/>
          </a:prstGeom>
          <a:noFill/>
          <a:ln w="952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Bloque 1. Intención e interacción comunicativa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Criterios de avaliación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• CA1.1. Participar de maneira activa e axustada, espontánea e respectuosa coas diferenzas individuais en situacións comunicativas de diverso tipo.</a:t>
            </a: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3520</Words>
  <Application>Microsoft Office PowerPoint</Application>
  <PresentationFormat>Presentación en pantalla (16:9)</PresentationFormat>
  <Paragraphs>461</Paragraphs>
  <Slides>69</Slides>
  <Notes>69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69</vt:i4>
      </vt:variant>
    </vt:vector>
  </HeadingPairs>
  <TitlesOfParts>
    <vt:vector size="75" baseType="lpstr">
      <vt:lpstr>Arial</vt:lpstr>
      <vt:lpstr>Oswald</vt:lpstr>
      <vt:lpstr>Amatic SC</vt:lpstr>
      <vt:lpstr>Comfortaa</vt:lpstr>
      <vt:lpstr>Source Code Pro</vt:lpstr>
      <vt:lpstr>Modern Writer</vt:lpstr>
      <vt:lpstr>MATEMÁTICAS  MANIPULATIVAS</vt:lpstr>
      <vt:lpstr>PRESENTACIÓN </vt:lpstr>
      <vt:lpstr>Currículo </vt:lpstr>
      <vt:lpstr>Currículo. Obxectivos de etapa </vt:lpstr>
      <vt:lpstr>Currículo.  Competencias clave</vt:lpstr>
      <vt:lpstr>Currículo.  Competencias clave.</vt:lpstr>
      <vt:lpstr>Currículo.  Competencias clave.</vt:lpstr>
      <vt:lpstr>Currículo das áreas</vt:lpstr>
      <vt:lpstr>Currículo das áreas. 1</vt:lpstr>
      <vt:lpstr>Currículo das áreas. 2</vt:lpstr>
      <vt:lpstr>Currículo das áreas. 3</vt:lpstr>
      <vt:lpstr>Currículo das áreas. 3</vt:lpstr>
      <vt:lpstr>Currículo das áreas. 3</vt:lpstr>
      <vt:lpstr>Currículo das áreas. 3</vt:lpstr>
      <vt:lpstr>Currículo das áreas. 3</vt:lpstr>
      <vt:lpstr>Currículo das áreas. 3</vt:lpstr>
      <vt:lpstr>Currículo das áreas. 3</vt:lpstr>
      <vt:lpstr>Currículo das áreas. 3</vt:lpstr>
      <vt:lpstr>Currículo das áreas. 3</vt:lpstr>
      <vt:lpstr>Currículo das áreas. 3</vt:lpstr>
      <vt:lpstr>A B N </vt:lpstr>
      <vt:lpstr>A B N </vt:lpstr>
      <vt:lpstr>A B N </vt:lpstr>
      <vt:lpstr>A B N </vt:lpstr>
      <vt:lpstr>A B N </vt:lpstr>
      <vt:lpstr>Presentación de PowerPoint</vt:lpstr>
      <vt:lpstr>NIVEIS DA CADEA NUMÉRICA. Fuson y Hall</vt:lpstr>
      <vt:lpstr>NUMEROSIDADE  E CARDINALIDADE</vt:lpstr>
      <vt:lpstr>CUANTIFICADORES</vt:lpstr>
      <vt:lpstr>APRENDIZAXE DOS PRIMEIROS NÚMEROS</vt:lpstr>
      <vt:lpstr>APRENDIZAXE DOS PRIMEIROS NÚMEROS</vt:lpstr>
      <vt:lpstr>APRENDIZAXE DOS PRIMEIROS NÚMEROS</vt:lpstr>
      <vt:lpstr>CONTEO</vt:lpstr>
      <vt:lpstr>Presentación de PowerPoint</vt:lpstr>
      <vt:lpstr>Presentación de PowerPoint</vt:lpstr>
      <vt:lpstr>Presentación de PowerPoint</vt:lpstr>
      <vt:lpstr>Presentación de PowerPoint</vt:lpstr>
      <vt:lpstr>DISPOSICIÓN DOS OBXECTOS PARA O CONTEO</vt:lpstr>
      <vt:lpstr>DISPOSICIÓN DOS OBXECTOS PARA O CONTEO</vt:lpstr>
      <vt:lpstr>DISPOSICIÓN DOS OBXECTOS PARA O CONTEO</vt:lpstr>
      <vt:lpstr>DISPOSICIÓN DOS OBXECTOS PARA O CONTEO</vt:lpstr>
      <vt:lpstr>Recta numérica</vt:lpstr>
      <vt:lpstr>Recta numérica</vt:lpstr>
      <vt:lpstr>Recta numérica</vt:lpstr>
      <vt:lpstr>Recta numérica</vt:lpstr>
      <vt:lpstr>Tabla do 100</vt:lpstr>
      <vt:lpstr>Tabla do 100</vt:lpstr>
      <vt:lpstr>Tabla do 100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COMPLEMENTARIOS DO 10/100/1000...</vt:lpstr>
      <vt:lpstr>COMPLEMENTARIOS DO 10/100/1000...</vt:lpstr>
      <vt:lpstr>COMPLEMENTARIOS DO 10/100/1000...</vt:lpstr>
      <vt:lpstr>COMPLEMENTARIOS DO 10/100/1000...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RELACIÓN, ORDENACIÓN E COMPARACIÓN</vt:lpstr>
      <vt:lpstr>RELACIÓN, ORDENACIÓN E COMPARACIÓN</vt:lpstr>
      <vt:lpstr>RELACIÓN, ORDENACIÓN E COMPARACIÓN</vt:lpstr>
      <vt:lpstr>ADICIÓN ou SUMA</vt:lpstr>
      <vt:lpstr>SUSTRACIÓN ou RESTA</vt:lpstr>
      <vt:lpstr>grazas pola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MATEMÁTICAS  MANIPULATIVAS</dc:title>
  <dc:creator>Usuario</dc:creator>
  <cp:lastModifiedBy>Usuario</cp:lastModifiedBy>
  <cp:revision>1</cp:revision>
  <dcterms:modified xsi:type="dcterms:W3CDTF">2025-02-24T17:08:16Z</dcterms:modified>
</cp:coreProperties>
</file>