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3"/>
  </p:notesMasterIdLst>
  <p:sldIdLst>
    <p:sldId id="256" r:id="rId2"/>
    <p:sldId id="287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7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48BED5-760B-4F32-BFE8-6F82B0208C34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63D641-B0FD-41B9-AF46-8C511B3BAE59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Presentación</a:t>
            </a:r>
            <a:r>
              <a:rPr dirty="0"/>
              <a:t> </a:t>
            </a:r>
            <a:r>
              <a:rPr lang="es-ES" dirty="0" smtClean="0"/>
              <a:t>curso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Presentación y encuadre. Explica que la sesión está pensada para docentes que quizá parten de cero o tienen una experiencia limitada.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Presenta los resultados esperados. Insiste en que el objetivo no es memorizar siglas, sino saber tomar decisiones.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Pide respuestas rápidas. No corrijas ni desarrolles todavía; recoge 4–5 ejemplos y di que volveréis sobre ellos.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Subraya que Erasmus+ es una herramienta de mejora. La movilidad es una actividad dentro de un proyecto, no el proyecto en sí.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Contrasta deliberadamente el ejemplo malo y el bueno. Pregunta: ¿qué diferencia hay? Lleva al grupo hacia la idea de necesidad institucional.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Presenta las acciones principales de Educación Escolar vigentes en 2026. Aclara que las siglas cambian según el tipo de proyecto y que siempre se debe consultar la convocatoria.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Explica que la movilidad puede ser de alumnado y personal, y que las actividades deben tener objetivos de aprendizaje y preparación.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Explica la diferencia entre acreditación y proyecto puntual. La acreditación permite una estrategia plurianual; KA121 desarrolla proyectos de movilidad de organizaciones acreditadas.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Presenta KA122 como una vía acotada para empezar. Evita prometer que sea 'fácil': es más limitado, pero sigue requiriendo calidad y coherencia.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Explica que KA2 es cooperación: no se trata simplemente de visitar socios, sino de trabajar conjuntamente en objetivos y resultados.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Haz que el grupo decida mentalmente en qué columna pondría sus ideas.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Lee la lista y pide que cada docente marque mentalmente una prioridad de su centro.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Presenta el caso ficticio. Es importante aclarar que no es un centro real.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Demuestra la transformación de una frase general en objetivo medible. Explica que los indicadores no tienen que ser complicados.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Utiliza esta diapositiva como modelo mental durante toda la sesión.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Da 4 minutos. Pide que la frase sea concreta y que no incluyan todavía viajes o países.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Da 7 minutos. Circula por la sala y ayuda a concretar objetivos y resultados.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Pon un ejemplo de cómo la misma necesidad puede dar lugar a una movilidad o a una asociación.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Explica ESEP y eTwinning como espacios de conexión. La prioridad es encontrar complementariedad, no acumular países.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Advierte que un buen socio es el que responde, cumple y aporta experiencia o capacidad concreta.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Explica que el evaluador debe poder seguir una línea lógica. Si hay actividades atractivas pero no justificadas, pierden valor.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Presenta los errores con un tono cercano. Pregunta cuál han visto o sufrido en algún proyecto.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Insiste en la transferencia: una buena movilidad genera aprendizaje para otras personas del centro.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Habla de equidad sin convertirlo en una clase teórica. Pregunta qué barreras encuentran en su contexto.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Explica que la estructura interna es una condición de sostenibilidad. La persona coordinadora necesita apoyo real.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El plan 30/60/90 convierte la motivación de hoy en acciones concretas.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Pregunta cuál de los seis pasos podrían hacer realmente mañana.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Indica que la información operativa y los plazos deben verificarse en la documentación oficial vigente.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Pide que escriban una frase. Después recoge 2–3 y señala qué acción Erasmus podría encajar, sin desarrollar un proyecto completo.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Cierre motivador. Deja 5–10 minutos para preguntas y conversación.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 redondeado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Rectángulo redondeado"/>
          <p:cNvSpPr/>
          <p:nvPr/>
        </p:nvSpPr>
        <p:spPr>
          <a:xfrm>
            <a:off x="558129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Título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0" name="19 Subtítulo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Rectángulo redondeado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 redondeado"/>
          <p:cNvSpPr/>
          <p:nvPr/>
        </p:nvSpPr>
        <p:spPr>
          <a:xfrm>
            <a:off x="558129" y="434163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 redondeado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dondear rectángulo de esquina sencilla"/>
          <p:cNvSpPr/>
          <p:nvPr/>
        </p:nvSpPr>
        <p:spPr>
          <a:xfrm>
            <a:off x="8534401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533405"/>
            <a:ext cx="2641600" cy="5257799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711200" y="533403"/>
            <a:ext cx="79248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 redondeado"/>
          <p:cNvSpPr/>
          <p:nvPr/>
        </p:nvSpPr>
        <p:spPr>
          <a:xfrm>
            <a:off x="558129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12 Marcador de título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2"/>
          </p:nvPr>
        </p:nvSpPr>
        <p:spPr>
          <a:xfrm>
            <a:off x="5035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8083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1131104" y="61118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26" name="Picture 2" descr="C:\Users\ines\Desktop\178949770679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31400" y="264400"/>
            <a:ext cx="6329200" cy="632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603698" y="492442"/>
            <a:ext cx="6984604" cy="98488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rPr lang="es-ES" dirty="0" smtClean="0"/>
              <a:t>Diseño de Proyectos Erasmus+ </a:t>
            </a:r>
          </a:p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rPr lang="es-ES" dirty="0" smtClean="0"/>
              <a:t>en Educación </a:t>
            </a:r>
            <a:r>
              <a:rPr lang="es-ES" dirty="0" smtClean="0"/>
              <a:t>E</a:t>
            </a:r>
            <a:r>
              <a:rPr lang="es-ES" dirty="0" smtClean="0"/>
              <a:t>scolar KA120 y KA122 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99471" y="2430304"/>
            <a:ext cx="7230794" cy="14465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rPr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</a:t>
            </a:r>
            <a:r>
              <a:rPr lang="es-E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 una idea en el instituto a un proyecto europeo</a:t>
            </a:r>
            <a:endParaRPr lang="es-ES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Box 2"/>
          <p:cNvSpPr txBox="1"/>
          <p:nvPr/>
        </p:nvSpPr>
        <p:spPr>
          <a:xfrm>
            <a:off x="3462908" y="5201009"/>
            <a:ext cx="5266185" cy="98488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rPr lang="es-ES" dirty="0" smtClean="0"/>
              <a:t>Inés Piñeiro Iglesias</a:t>
            </a:r>
          </a:p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rPr lang="es-ES" dirty="0" smtClean="0"/>
              <a:t>CFR Ferrol, Septiembre 2026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2" y="502923"/>
            <a:ext cx="1980029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rPr dirty="0" err="1"/>
              <a:t>Objetivos</a:t>
            </a:r>
            <a:r>
              <a:rPr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1"/>
            <a:ext cx="10515600" cy="2323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Entender</a:t>
            </a:r>
            <a:r>
              <a:rPr dirty="0"/>
              <a:t> </a:t>
            </a:r>
            <a:r>
              <a:rPr dirty="0" err="1"/>
              <a:t>las</a:t>
            </a:r>
            <a:r>
              <a:rPr dirty="0"/>
              <a:t> </a:t>
            </a:r>
            <a:r>
              <a:rPr dirty="0" err="1"/>
              <a:t>principales</a:t>
            </a:r>
            <a:r>
              <a:rPr dirty="0"/>
              <a:t> </a:t>
            </a:r>
            <a:r>
              <a:rPr dirty="0" err="1"/>
              <a:t>oportunidades</a:t>
            </a:r>
            <a:r>
              <a:rPr dirty="0"/>
              <a:t> Erasmus+ </a:t>
            </a:r>
            <a:r>
              <a:rPr dirty="0" err="1"/>
              <a:t>para</a:t>
            </a:r>
            <a:r>
              <a:rPr dirty="0"/>
              <a:t> </a:t>
            </a:r>
            <a:r>
              <a:rPr dirty="0" err="1"/>
              <a:t>Educación</a:t>
            </a:r>
            <a:r>
              <a:rPr dirty="0"/>
              <a:t> </a:t>
            </a:r>
            <a:r>
              <a:rPr dirty="0" err="1"/>
              <a:t>Escolar</a:t>
            </a:r>
            <a:endParaRPr dirty="0"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Distinguir</a:t>
            </a:r>
            <a:r>
              <a:rPr dirty="0"/>
              <a:t> </a:t>
            </a:r>
            <a:r>
              <a:rPr dirty="0" err="1"/>
              <a:t>movilidad</a:t>
            </a:r>
            <a:r>
              <a:rPr dirty="0"/>
              <a:t>, </a:t>
            </a:r>
            <a:r>
              <a:rPr dirty="0" err="1"/>
              <a:t>acreditación</a:t>
            </a:r>
            <a:r>
              <a:rPr dirty="0"/>
              <a:t> y </a:t>
            </a:r>
            <a:r>
              <a:rPr dirty="0" err="1"/>
              <a:t>asociaciones</a:t>
            </a:r>
            <a:endParaRPr dirty="0"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Aprender</a:t>
            </a:r>
            <a:r>
              <a:rPr dirty="0"/>
              <a:t> a </a:t>
            </a:r>
            <a:r>
              <a:rPr dirty="0" err="1"/>
              <a:t>convertir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necesidad</a:t>
            </a:r>
            <a:r>
              <a:rPr dirty="0"/>
              <a:t> del </a:t>
            </a:r>
            <a:r>
              <a:rPr dirty="0" err="1"/>
              <a:t>centro</a:t>
            </a:r>
            <a:r>
              <a:rPr dirty="0"/>
              <a:t> en un </a:t>
            </a:r>
            <a:r>
              <a:rPr dirty="0" err="1"/>
              <a:t>proyecto</a:t>
            </a:r>
            <a:endParaRPr dirty="0"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rPr dirty="0"/>
              <a:t>• Saber </a:t>
            </a:r>
            <a:r>
              <a:rPr dirty="0" err="1"/>
              <a:t>cómo</a:t>
            </a:r>
            <a:r>
              <a:rPr dirty="0"/>
              <a:t> </a:t>
            </a:r>
            <a:r>
              <a:rPr dirty="0" err="1"/>
              <a:t>encontrar</a:t>
            </a:r>
            <a:r>
              <a:rPr dirty="0"/>
              <a:t> </a:t>
            </a:r>
            <a:r>
              <a:rPr dirty="0" err="1"/>
              <a:t>socios</a:t>
            </a:r>
            <a:r>
              <a:rPr dirty="0"/>
              <a:t> y </a:t>
            </a:r>
            <a:r>
              <a:rPr dirty="0" err="1"/>
              <a:t>organizar</a:t>
            </a:r>
            <a:r>
              <a:rPr dirty="0"/>
              <a:t> el </a:t>
            </a:r>
            <a:r>
              <a:rPr dirty="0" err="1"/>
              <a:t>trabajo</a:t>
            </a:r>
            <a:endParaRPr dirty="0"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Salir</a:t>
            </a:r>
            <a:r>
              <a:rPr dirty="0"/>
              <a:t> con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primera</a:t>
            </a:r>
            <a:r>
              <a:rPr dirty="0"/>
              <a:t> idea y un plan de </a:t>
            </a:r>
            <a:r>
              <a:rPr dirty="0" err="1"/>
              <a:t>acción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3"/>
            <a:ext cx="7786106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t>Para empezar: ¿qué nos gustaría cambiar?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041532"/>
            <a:ext cx="105156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rPr lang="es-E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ptos"/>
              </a:rPr>
              <a:t>“Si pudiéramos traer una mejora de otro centro europeo a nuestro instituto, ¿cuál sería?”</a:t>
            </a:r>
          </a:p>
        </p:txBody>
      </p:sp>
      <p:sp>
        <p:nvSpPr>
          <p:cNvPr id="6" name="TextBox 3"/>
          <p:cNvSpPr txBox="1"/>
          <p:nvPr/>
        </p:nvSpPr>
        <p:spPr>
          <a:xfrm>
            <a:off x="3847514" y="3165190"/>
            <a:ext cx="3875649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rPr lang="es-ES" b="1" dirty="0" smtClean="0"/>
              <a:t>Pistas</a:t>
            </a:r>
            <a:r>
              <a:rPr lang="es-ES" dirty="0" smtClean="0"/>
              <a:t>:</a:t>
            </a:r>
          </a:p>
          <a:p>
            <a:pPr>
              <a:spcAft>
                <a:spcPts val="12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rPr dirty="0" smtClean="0"/>
              <a:t> </a:t>
            </a:r>
            <a:r>
              <a:rPr dirty="0" err="1"/>
              <a:t>metodología</a:t>
            </a:r>
            <a:r>
              <a:rPr dirty="0"/>
              <a:t> </a:t>
            </a:r>
            <a:endParaRPr lang="es-ES" dirty="0" smtClean="0"/>
          </a:p>
          <a:p>
            <a:pPr>
              <a:spcAft>
                <a:spcPts val="12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rPr dirty="0" err="1" smtClean="0"/>
              <a:t>inclusión</a:t>
            </a:r>
            <a:r>
              <a:rPr dirty="0" smtClean="0"/>
              <a:t> </a:t>
            </a:r>
            <a:endParaRPr lang="es-ES" dirty="0" smtClean="0"/>
          </a:p>
          <a:p>
            <a:pPr>
              <a:spcAft>
                <a:spcPts val="12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rPr dirty="0" err="1" smtClean="0"/>
              <a:t>idiomas</a:t>
            </a:r>
            <a:r>
              <a:rPr dirty="0" smtClean="0"/>
              <a:t> </a:t>
            </a:r>
            <a:endParaRPr lang="es-ES" dirty="0" smtClean="0"/>
          </a:p>
          <a:p>
            <a:pPr>
              <a:spcAft>
                <a:spcPts val="12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rPr lang="es-ES" dirty="0" smtClean="0"/>
              <a:t>D</a:t>
            </a:r>
            <a:r>
              <a:rPr dirty="0" err="1" smtClean="0"/>
              <a:t>igital</a:t>
            </a:r>
            <a:endParaRPr lang="es-ES" dirty="0" smtClean="0"/>
          </a:p>
          <a:p>
            <a:pPr>
              <a:spcAft>
                <a:spcPts val="12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rPr lang="es-ES" dirty="0" smtClean="0"/>
              <a:t>S</a:t>
            </a:r>
            <a:r>
              <a:rPr dirty="0" err="1" smtClean="0"/>
              <a:t>ostenibilidad</a:t>
            </a:r>
            <a:endParaRPr lang="es-ES" dirty="0" smtClean="0"/>
          </a:p>
          <a:p>
            <a:pPr>
              <a:spcAft>
                <a:spcPts val="12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rPr lang="es-ES" dirty="0" smtClean="0"/>
              <a:t>B</a:t>
            </a:r>
            <a:r>
              <a:rPr dirty="0" err="1" smtClean="0"/>
              <a:t>ienestar</a:t>
            </a:r>
            <a:endParaRPr lang="es-ES" dirty="0" smtClean="0"/>
          </a:p>
          <a:p>
            <a:pPr>
              <a:spcAft>
                <a:spcPts val="12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rPr lang="es-ES" dirty="0" smtClean="0"/>
              <a:t>P</a:t>
            </a:r>
            <a:r>
              <a:rPr dirty="0" err="1" smtClean="0"/>
              <a:t>articipación</a:t>
            </a:r>
            <a:endParaRPr lang="es-ES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3"/>
            <a:ext cx="4985660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t>Erasmus+ no es solo viajar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15600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Un proyecto Erasmus+ puede servir para: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aprender de otros centros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formar al profesorado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probar nuevas metodologías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mejorar la inclusión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internacionalizar el centro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dar oportunidades al alumnado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crear productos y resultados compartidos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2" y="502923"/>
            <a:ext cx="6361037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t>El punto de partida: una necesidad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1" y="1140008"/>
            <a:ext cx="349582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rPr dirty="0" smtClean="0"/>
              <a:t> </a:t>
            </a:r>
            <a:r>
              <a:rPr dirty="0"/>
              <a:t>“</a:t>
            </a:r>
            <a:r>
              <a:rPr dirty="0" err="1"/>
              <a:t>Queremos</a:t>
            </a:r>
            <a:r>
              <a:rPr dirty="0"/>
              <a:t> </a:t>
            </a:r>
            <a:r>
              <a:rPr dirty="0" err="1"/>
              <a:t>ir</a:t>
            </a:r>
            <a:r>
              <a:rPr dirty="0"/>
              <a:t> a </a:t>
            </a:r>
            <a:r>
              <a:rPr dirty="0" err="1"/>
              <a:t>Finlandia</a:t>
            </a:r>
            <a:r>
              <a:rPr dirty="0" smtClean="0"/>
              <a:t>.”</a:t>
            </a:r>
            <a:endParaRPr dirty="0"/>
          </a:p>
        </p:txBody>
      </p:sp>
      <p:sp>
        <p:nvSpPr>
          <p:cNvPr id="5" name="TextBox 3"/>
          <p:cNvSpPr txBox="1"/>
          <p:nvPr/>
        </p:nvSpPr>
        <p:spPr>
          <a:xfrm>
            <a:off x="1043352" y="1674592"/>
            <a:ext cx="53152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rPr sz="2800" dirty="0" smtClean="0">
                <a:solidFill>
                  <a:srgbClr val="FF0000"/>
                </a:solidFill>
              </a:rPr>
              <a:t>MAL</a:t>
            </a:r>
            <a:endParaRPr sz="2800" dirty="0">
              <a:solidFill>
                <a:srgbClr val="FF0000"/>
              </a:solidFill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1127760" y="4120711"/>
            <a:ext cx="1051560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rPr dirty="0" smtClean="0"/>
              <a:t>La </a:t>
            </a:r>
            <a:r>
              <a:rPr dirty="0" err="1"/>
              <a:t>pregunta</a:t>
            </a:r>
            <a:r>
              <a:rPr dirty="0"/>
              <a:t> </a:t>
            </a:r>
            <a:r>
              <a:rPr dirty="0" err="1"/>
              <a:t>es</a:t>
            </a:r>
            <a:r>
              <a:rPr dirty="0"/>
              <a:t>: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rPr dirty="0"/>
              <a:t>¿</a:t>
            </a:r>
            <a:r>
              <a:rPr dirty="0" err="1"/>
              <a:t>Qué</a:t>
            </a:r>
            <a:r>
              <a:rPr dirty="0"/>
              <a:t> </a:t>
            </a:r>
            <a:r>
              <a:rPr dirty="0" err="1"/>
              <a:t>necesidad</a:t>
            </a:r>
            <a:r>
              <a:rPr dirty="0"/>
              <a:t> de </a:t>
            </a:r>
            <a:r>
              <a:rPr dirty="0" err="1"/>
              <a:t>nuestro</a:t>
            </a:r>
            <a:r>
              <a:rPr dirty="0"/>
              <a:t> </a:t>
            </a:r>
            <a:r>
              <a:rPr dirty="0" err="1"/>
              <a:t>centro</a:t>
            </a:r>
            <a:r>
              <a:rPr dirty="0"/>
              <a:t> </a:t>
            </a:r>
            <a:r>
              <a:rPr dirty="0" err="1"/>
              <a:t>queremos</a:t>
            </a:r>
            <a:r>
              <a:rPr dirty="0"/>
              <a:t> </a:t>
            </a:r>
            <a:r>
              <a:rPr dirty="0" err="1"/>
              <a:t>abordar</a:t>
            </a:r>
            <a:r>
              <a:rPr dirty="0"/>
              <a:t>?</a:t>
            </a:r>
          </a:p>
        </p:txBody>
      </p:sp>
      <p:sp>
        <p:nvSpPr>
          <p:cNvPr id="7" name="TextBox 3"/>
          <p:cNvSpPr txBox="1"/>
          <p:nvPr/>
        </p:nvSpPr>
        <p:spPr>
          <a:xfrm>
            <a:off x="1195752" y="2291236"/>
            <a:ext cx="105156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rPr b="1" dirty="0" smtClean="0"/>
              <a:t>MEJOR</a:t>
            </a:r>
            <a:r>
              <a:rPr b="1" dirty="0"/>
              <a:t>: </a:t>
            </a:r>
            <a:endParaRPr lang="es-ES" b="1" dirty="0" smtClean="0"/>
          </a:p>
          <a:p>
            <a:pPr>
              <a:spcAft>
                <a:spcPts val="12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rPr dirty="0" smtClean="0"/>
              <a:t>“</a:t>
            </a:r>
            <a:r>
              <a:rPr dirty="0" err="1"/>
              <a:t>Necesitamos</a:t>
            </a:r>
            <a:r>
              <a:rPr dirty="0"/>
              <a:t> </a:t>
            </a:r>
            <a:r>
              <a:rPr dirty="0" err="1"/>
              <a:t>mejorar</a:t>
            </a:r>
            <a:r>
              <a:rPr dirty="0"/>
              <a:t> la </a:t>
            </a:r>
            <a:r>
              <a:rPr dirty="0" err="1"/>
              <a:t>evaluación</a:t>
            </a:r>
            <a:r>
              <a:rPr dirty="0"/>
              <a:t> </a:t>
            </a:r>
            <a:r>
              <a:rPr dirty="0" err="1"/>
              <a:t>competencial</a:t>
            </a:r>
            <a:r>
              <a:rPr dirty="0"/>
              <a:t> y </a:t>
            </a:r>
            <a:r>
              <a:rPr dirty="0" err="1"/>
              <a:t>queremos</a:t>
            </a:r>
            <a:r>
              <a:rPr dirty="0"/>
              <a:t> </a:t>
            </a:r>
            <a:r>
              <a:rPr dirty="0" err="1"/>
              <a:t>aprender</a:t>
            </a:r>
            <a:r>
              <a:rPr dirty="0"/>
              <a:t> </a:t>
            </a:r>
            <a:r>
              <a:rPr dirty="0" err="1"/>
              <a:t>cómo</a:t>
            </a:r>
            <a:r>
              <a:rPr dirty="0"/>
              <a:t> </a:t>
            </a:r>
            <a:r>
              <a:rPr dirty="0" err="1"/>
              <a:t>otros</a:t>
            </a:r>
            <a:r>
              <a:rPr dirty="0"/>
              <a:t> </a:t>
            </a:r>
            <a:r>
              <a:rPr dirty="0" err="1"/>
              <a:t>centros</a:t>
            </a:r>
            <a:r>
              <a:rPr dirty="0"/>
              <a:t> la </a:t>
            </a:r>
            <a:r>
              <a:rPr dirty="0" err="1"/>
              <a:t>integran</a:t>
            </a:r>
            <a:r>
              <a:rPr dirty="0"/>
              <a:t> en el aula</a:t>
            </a:r>
            <a:r>
              <a:rPr dirty="0" smtClean="0"/>
              <a:t>.”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3"/>
            <a:ext cx="5804794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t>Las grandes puertas de entrada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199263"/>
            <a:ext cx="10515600" cy="5186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rPr dirty="0"/>
              <a:t>KA1 · </a:t>
            </a:r>
            <a:r>
              <a:rPr dirty="0" err="1"/>
              <a:t>Movilidad</a:t>
            </a:r>
            <a:r>
              <a:rPr dirty="0"/>
              <a:t> </a:t>
            </a:r>
            <a:r>
              <a:rPr dirty="0" err="1"/>
              <a:t>para</a:t>
            </a:r>
            <a:r>
              <a:rPr dirty="0"/>
              <a:t> el </a:t>
            </a:r>
            <a:r>
              <a:rPr dirty="0" err="1"/>
              <a:t>aprendizaje</a:t>
            </a:r>
            <a:endParaRPr dirty="0"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rPr dirty="0"/>
              <a:t>→ </a:t>
            </a:r>
            <a:r>
              <a:rPr dirty="0" err="1"/>
              <a:t>alumnado</a:t>
            </a:r>
            <a:r>
              <a:rPr dirty="0"/>
              <a:t> y personal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 dirty="0"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rPr dirty="0"/>
              <a:t>KA120 · </a:t>
            </a:r>
            <a:r>
              <a:rPr dirty="0" err="1"/>
              <a:t>Acreditación</a:t>
            </a:r>
            <a:r>
              <a:rPr dirty="0"/>
              <a:t> Erasmus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rPr dirty="0"/>
              <a:t>→ </a:t>
            </a:r>
            <a:r>
              <a:rPr dirty="0" err="1"/>
              <a:t>estrategia</a:t>
            </a:r>
            <a:r>
              <a:rPr dirty="0"/>
              <a:t> de </a:t>
            </a:r>
            <a:r>
              <a:rPr dirty="0" err="1"/>
              <a:t>internacionalización</a:t>
            </a:r>
            <a:r>
              <a:rPr dirty="0"/>
              <a:t> a largo </a:t>
            </a:r>
            <a:r>
              <a:rPr dirty="0" err="1"/>
              <a:t>plazo</a:t>
            </a:r>
            <a:endParaRPr dirty="0"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 dirty="0"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rPr dirty="0"/>
              <a:t>KA122 · </a:t>
            </a:r>
            <a:r>
              <a:rPr dirty="0" err="1"/>
              <a:t>Proyecto</a:t>
            </a:r>
            <a:r>
              <a:rPr dirty="0"/>
              <a:t> de </a:t>
            </a:r>
            <a:r>
              <a:rPr dirty="0" err="1"/>
              <a:t>movilidad</a:t>
            </a:r>
            <a:r>
              <a:rPr dirty="0"/>
              <a:t> de </a:t>
            </a:r>
            <a:r>
              <a:rPr dirty="0" err="1"/>
              <a:t>corta</a:t>
            </a:r>
            <a:r>
              <a:rPr dirty="0"/>
              <a:t> </a:t>
            </a:r>
            <a:r>
              <a:rPr dirty="0" err="1"/>
              <a:t>duración</a:t>
            </a:r>
            <a:endParaRPr dirty="0"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rPr dirty="0"/>
              <a:t>→ </a:t>
            </a:r>
            <a:r>
              <a:rPr dirty="0" err="1"/>
              <a:t>buena</a:t>
            </a:r>
            <a:r>
              <a:rPr dirty="0"/>
              <a:t> </a:t>
            </a:r>
            <a:r>
              <a:rPr dirty="0" err="1"/>
              <a:t>puerta</a:t>
            </a:r>
            <a:r>
              <a:rPr dirty="0"/>
              <a:t> de </a:t>
            </a:r>
            <a:r>
              <a:rPr dirty="0" err="1"/>
              <a:t>entrada</a:t>
            </a:r>
            <a:r>
              <a:rPr dirty="0"/>
              <a:t> </a:t>
            </a:r>
            <a:r>
              <a:rPr dirty="0" err="1"/>
              <a:t>para</a:t>
            </a:r>
            <a:r>
              <a:rPr dirty="0"/>
              <a:t> </a:t>
            </a:r>
            <a:r>
              <a:rPr dirty="0" err="1"/>
              <a:t>centros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empiezan</a:t>
            </a:r>
            <a:endParaRPr dirty="0"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 dirty="0"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rPr dirty="0"/>
              <a:t>KA2 · </a:t>
            </a:r>
            <a:r>
              <a:rPr dirty="0" err="1"/>
              <a:t>Asociaciones</a:t>
            </a:r>
            <a:r>
              <a:rPr dirty="0"/>
              <a:t> </a:t>
            </a:r>
            <a:r>
              <a:rPr dirty="0" err="1"/>
              <a:t>para</a:t>
            </a:r>
            <a:r>
              <a:rPr dirty="0"/>
              <a:t> la </a:t>
            </a:r>
            <a:r>
              <a:rPr dirty="0" err="1"/>
              <a:t>cooperación</a:t>
            </a:r>
            <a:endParaRPr dirty="0"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rPr dirty="0"/>
              <a:t>→ </a:t>
            </a:r>
            <a:r>
              <a:rPr dirty="0" err="1"/>
              <a:t>trabajar</a:t>
            </a:r>
            <a:r>
              <a:rPr dirty="0"/>
              <a:t> </a:t>
            </a:r>
            <a:r>
              <a:rPr dirty="0" err="1"/>
              <a:t>conjuntamente</a:t>
            </a:r>
            <a:r>
              <a:rPr dirty="0"/>
              <a:t> con </a:t>
            </a:r>
            <a:r>
              <a:rPr dirty="0" err="1"/>
              <a:t>organizaciones</a:t>
            </a:r>
            <a:r>
              <a:rPr dirty="0"/>
              <a:t> </a:t>
            </a:r>
            <a:r>
              <a:rPr dirty="0" err="1"/>
              <a:t>europeas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2" y="502923"/>
            <a:ext cx="2890535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t>KA1: movilidad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128923"/>
            <a:ext cx="10515600" cy="5186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rPr b="1" dirty="0"/>
              <a:t>Para personal: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cursos</a:t>
            </a:r>
            <a:r>
              <a:rPr dirty="0"/>
              <a:t> y </a:t>
            </a:r>
            <a:r>
              <a:rPr dirty="0" err="1"/>
              <a:t>formación</a:t>
            </a:r>
            <a:endParaRPr dirty="0"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rPr dirty="0"/>
              <a:t>• job shadowing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docencia</a:t>
            </a:r>
            <a:r>
              <a:rPr dirty="0"/>
              <a:t>/</a:t>
            </a:r>
            <a:r>
              <a:rPr dirty="0" err="1"/>
              <a:t>formación</a:t>
            </a:r>
            <a:r>
              <a:rPr dirty="0"/>
              <a:t> en </a:t>
            </a:r>
            <a:r>
              <a:rPr dirty="0" err="1"/>
              <a:t>otro</a:t>
            </a:r>
            <a:r>
              <a:rPr dirty="0"/>
              <a:t> </a:t>
            </a:r>
            <a:r>
              <a:rPr dirty="0" err="1"/>
              <a:t>país</a:t>
            </a:r>
            <a:endParaRPr dirty="0"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 dirty="0"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rPr b="1" dirty="0"/>
              <a:t>Para </a:t>
            </a:r>
            <a:r>
              <a:rPr b="1" dirty="0" err="1"/>
              <a:t>alumnado</a:t>
            </a:r>
            <a:r>
              <a:rPr b="1" dirty="0"/>
              <a:t>: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movilidad</a:t>
            </a:r>
            <a:r>
              <a:rPr dirty="0"/>
              <a:t> individual o </a:t>
            </a:r>
            <a:r>
              <a:rPr dirty="0" err="1"/>
              <a:t>grupal</a:t>
            </a:r>
            <a:endParaRPr dirty="0"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actividades</a:t>
            </a:r>
            <a:r>
              <a:rPr dirty="0"/>
              <a:t> </a:t>
            </a:r>
            <a:r>
              <a:rPr dirty="0" err="1"/>
              <a:t>educativas</a:t>
            </a:r>
            <a:r>
              <a:rPr dirty="0"/>
              <a:t> en </a:t>
            </a:r>
            <a:r>
              <a:rPr dirty="0" err="1"/>
              <a:t>otro</a:t>
            </a:r>
            <a:r>
              <a:rPr dirty="0"/>
              <a:t> </a:t>
            </a:r>
            <a:r>
              <a:rPr dirty="0" err="1"/>
              <a:t>país</a:t>
            </a:r>
            <a:endParaRPr dirty="0"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movilidades</a:t>
            </a:r>
            <a:r>
              <a:rPr dirty="0"/>
              <a:t> de </a:t>
            </a:r>
            <a:r>
              <a:rPr dirty="0" err="1"/>
              <a:t>distinta</a:t>
            </a:r>
            <a:r>
              <a:rPr dirty="0"/>
              <a:t> </a:t>
            </a:r>
            <a:r>
              <a:rPr dirty="0" err="1"/>
              <a:t>duración</a:t>
            </a:r>
            <a:r>
              <a:rPr dirty="0"/>
              <a:t> </a:t>
            </a:r>
            <a:r>
              <a:rPr dirty="0" err="1"/>
              <a:t>según</a:t>
            </a:r>
            <a:r>
              <a:rPr dirty="0"/>
              <a:t> la </a:t>
            </a:r>
            <a:r>
              <a:rPr dirty="0" err="1"/>
              <a:t>acción</a:t>
            </a:r>
            <a:endParaRPr dirty="0"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 dirty="0"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rPr dirty="0"/>
              <a:t>La </a:t>
            </a:r>
            <a:r>
              <a:rPr dirty="0" err="1"/>
              <a:t>movilidad</a:t>
            </a:r>
            <a:r>
              <a:rPr dirty="0"/>
              <a:t> </a:t>
            </a:r>
            <a:r>
              <a:rPr dirty="0" err="1"/>
              <a:t>debe</a:t>
            </a:r>
            <a:r>
              <a:rPr dirty="0"/>
              <a:t> </a:t>
            </a:r>
            <a:r>
              <a:rPr dirty="0" err="1"/>
              <a:t>estar</a:t>
            </a:r>
            <a:r>
              <a:rPr dirty="0"/>
              <a:t> </a:t>
            </a:r>
            <a:r>
              <a:rPr dirty="0" err="1"/>
              <a:t>conectada</a:t>
            </a:r>
            <a:r>
              <a:rPr dirty="0"/>
              <a:t> con </a:t>
            </a:r>
            <a:r>
              <a:rPr dirty="0" err="1"/>
              <a:t>objetivos</a:t>
            </a:r>
            <a:r>
              <a:rPr dirty="0"/>
              <a:t> de </a:t>
            </a:r>
            <a:r>
              <a:rPr dirty="0" err="1"/>
              <a:t>aprendizaje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2" y="502923"/>
            <a:ext cx="7383753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t>KA120 + KA121: construir una estrategia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156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Acreditación = no pedir un proyecto aislado, sino definir una estrategia Erasmus del centro.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t>Después, los proyectos acreditados de movilidad (KA121) permiten desarrollar progresivamente esa estrategia.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Preguntas clave: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¿Dónde queremos estar en 3–5 años?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¿Qué necesidades son prioritarias?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¿Cómo llegará Erasmus a más alumnado y profesorado?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2" y="502923"/>
            <a:ext cx="7603363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t>KA122: empezar con un proyecto acotado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15600" cy="398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t>Puede ser una opción especialmente interesante para un centro que quiere probar Erasmus+ sin construir todavía una estrategia de acreditación.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Pensar en pequeño: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pocos objetivos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actividades realistas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participantes bien seleccionados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resultados concretos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evaluación desde el inicio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3"/>
            <a:ext cx="5702202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t>KA2: aprender haciendo juntos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2"/>
            <a:ext cx="10515600" cy="2077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KA210 · Asociaciones a pequeña escala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KA220 · Asociaciones de cooperación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t>Aquí el foco está en la cooperación entre organizaciones europeas: desarrollar, probar y compartir prácticas, materiales, metodologías o soluciones.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3"/>
            <a:ext cx="4998484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t>¿Movilidad o cooperación?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15600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MOVILIDAD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“Queremos aprender algo fuera y traerlo al centro.”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COOPERACIÓN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“Queremos desarrollar algo con otros centros/organizaciones europeas.”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Pueden complementarse, pero no son lo mismo.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3"/>
            <a:ext cx="6734536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t>Ejemplos que encajan en Secundaria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15600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Inclusión y respuesta a la diversidad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Competencia digital y pensamiento crítico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Bienestar y convivencia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Sostenibilidad y cambio climático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STEAM y aprendizaje basado en proyectos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Competencia lingüística e intercultural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Evaluación competencial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Participación democrática y ciudadanía europea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2" y="502923"/>
            <a:ext cx="6903493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t>Caso práctico: IES Monte do Atlántico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15600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Situación ficticia: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Centro de Secundaria de Galicia · 500 alumnos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Problemas detectados: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metodologías activas desiguales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baja participación de parte del alumnado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necesidad de reforzar el inglés funcional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profesorado interesado, pero poca experiencia Erasmus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263643"/>
            <a:ext cx="224612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E7882"/>
                </a:solidFill>
                <a:latin typeface="Aptos"/>
              </a:defRPr>
            </a:pPr>
            <a:r>
              <a:t>Caso para trabajar durante la sesión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3"/>
            <a:ext cx="4934364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t>De la necesidad al objetivo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156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NECESIDAD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“Queremos aumentar la participación del alumnado.”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OBJETIVO</a:t>
            </a:r>
          </a:p>
          <a:p>
            <a:pPr>
              <a:spcAft>
                <a:spcPts val="12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t>“Mejorar las estrategias de participación activa mediante metodologías cooperativas y aprendizaje basado en proyectos.”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INDICADOR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“Al menos X equipos docentes aplicarán y evaluarán una nueva estrategia durante el curso.”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2" y="502923"/>
            <a:ext cx="5556329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t>La lógica de un buen proyecto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1"/>
            <a:ext cx="105156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NECESIDAD → OBJETIVOS → ACTIVIDADES → RESULTADOS → IMPACTO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Si una pieza no encaja, el proyecto pierde fuerza.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Pregunta de control: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“¿Por qué esta actividad es necesaria para conseguir este objetivo?”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2" y="502923"/>
            <a:ext cx="6462025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t>Actividad: el problema en una frase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15600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En parejas, completad: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t>“En nuestro centro necesitamos mejorar ______ porque ______. Esto afecta especialmente a ______.”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Tiempo: 4 minutos.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Después, elegid una idea para compartir.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2" y="626364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E7882"/>
                </a:solidFill>
                <a:latin typeface="Aptos"/>
              </a:defRPr>
            </a:pPr>
            <a:r>
              <a:t>Taller · 4 min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3"/>
            <a:ext cx="8073044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t>Actividad: convertir el problema en proyecto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15600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Ahora añadid: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OBJETIVO: ¿qué queremos cambiar?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ACTIVIDAD: ¿qué vamos a hacer?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SOCIO: ¿quién podría ayudarnos?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RESULTADO: ¿qué quedará cuando termine?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IMPACTO: ¿qué cambiará en el centro?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2" y="6263643"/>
            <a:ext cx="93166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E7882"/>
                </a:solidFill>
                <a:latin typeface="Aptos"/>
              </a:defRPr>
            </a:pPr>
            <a:r>
              <a:t>Taller · 7 min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2" y="502923"/>
            <a:ext cx="3385863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t>Ejemplo completo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1"/>
            <a:ext cx="10515600" cy="5186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Necesidad → evaluación competencial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Objetivo → mejorar instrumentos y prácticas de evaluación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Actividad → job shadowing + formación + experimentación en aula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Socios → 2–3 centros con experiencia relevante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Resultado → banco de instrumentos + experiencias piloto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Impacto → mayor coherencia en la evaluación del centro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3"/>
            <a:ext cx="4793300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t>¿Cómo encontrar socios?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15600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ESEP / European School Education Platform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búsqueda de centros y organizaciones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eTwinning y redes europeas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contactos de proyectos previos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seminarios y TCA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redes profesionales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No buscar “un país”; buscar un socio que aporte valor al objetivo.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3"/>
            <a:ext cx="4956806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t>Cómo elegir un buen socio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15600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Preguntas antes de decir que sí: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¿Tiene experiencia relevante?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¿Qué puede aportar?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¿Quién será responsable?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¿Tiene capacidad de comunicación y seguimiento?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¿Comparte nuestros objetivos?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¿Cómo trabajaremos entre encuentros?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2" y="502923"/>
            <a:ext cx="7701147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t>La solicitud: contar una historia coherente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156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La evaluación debe encontrar fácilmente: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1. necesidad real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2. objetivos concretos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3. actividades adecuadas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4. participantes y preparación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5. calidad y seguridad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6. evaluación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7. difusión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8. impacto y sostenibilidad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3"/>
            <a:ext cx="3490058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t>Errores frecuentes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15600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❌ Empezar por el destino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❌ Objetivos demasiado generales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❌ Muchas actividades sin conexión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❌ Socios elegidos por amistad o urgencia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❌ “Difusión” reducida a una foto en redes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❌ No pensar en quién continúa el trabajo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❌ Concentrar todo en una sola persona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3"/>
            <a:ext cx="5820824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t>El proyecto no termina al volver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3"/>
            <a:ext cx="10515600" cy="5186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ANTES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Selección · preparación · objetivos de aprendizaje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DURANTE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Seguimiento · evidencias · reflexión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DESPUÉS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Transferencia · aplicación · difusión · evaluación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La pregunta importante: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“¿Qué hará el centro con lo aprendido?”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2" y="502923"/>
            <a:ext cx="8569975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t>Inclusión: que Erasmus llegue a más alumnado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15600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Preguntarnos: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¿Quién participa normalmente?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¿Quién queda fuera?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¿Qué barreras existen?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¿Qué apoyos podemos planificar?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t>La internacionalización puede ser una herramienta para reducir desigualdades, no para aumentarlas.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2" y="502923"/>
            <a:ext cx="12639999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t>Organización interna: Erasmus no puede ser “la persona de Erasmus”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15600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Necesitamos: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liderazgo del equipo directivo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equipo Erasmus con responsabilidades claras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coordinación con departamentos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criterios de selección transparentes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calendario compartido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documentación y evidencias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transferencia al claustro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2" y="502923"/>
            <a:ext cx="3775393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t>Plan 30 / 60 / 90 días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15600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PRÓXIMOS 30 DÍAS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Diagnóstico + equipo + 2–3 necesidades prioritarias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60 DÍAS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Objetivos + posibles socios + elección de acción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90 DÍAS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Borrador de proyecto + calendario + responsabilidades + revisión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3"/>
            <a:ext cx="4626588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t>¿Qué haríamos mañana?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3"/>
            <a:ext cx="105156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1. Reunir a 3–5 personas interesadas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2. Revisar el Plan de Centro y detectar necesidades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3. Elegir UNA prioridad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4. Buscar 3 posibles socios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5. Leer la convocatoria/guía correspondiente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6. Crear un primer esquema de objetivos y actividades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2" y="502923"/>
            <a:ext cx="3469219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t>Recursos oficiales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15600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Erasmus+ Programme Guide 2026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SEPIE – Educación Escolar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European School Education Platform (ESEP)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eTwinning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• Actividades de Formación y Cooperación (TCA)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Usar siempre la documentación de la convocatoria vigente antes de preparar una solicitud.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3"/>
            <a:ext cx="3841116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t>Cierre: una pregunta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156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“¿Qué necesidad de vuestro centro podría convertirse en vuestro primer proyecto Erasmus+?”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Escribidla en una frase.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Después: compartimos 2–3 ideas.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" y="0"/>
            <a:ext cx="12191695" cy="164592"/>
          </a:xfrm>
          <a:prstGeom prst="rect">
            <a:avLst/>
          </a:prstGeom>
          <a:solidFill>
            <a:srgbClr val="206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3"/>
            <a:ext cx="1547218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D41"/>
                </a:solidFill>
                <a:latin typeface="Aptos"/>
              </a:defRPr>
            </a:pPr>
            <a:r>
              <a:t>Gracias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15600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t>Erasmus+ funciona mejor cuando deja de ser un viaje y se convierte en una estrategia de mejora del centro.</a:t>
            </a:r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endParaRPr/>
          </a:p>
          <a:p>
            <a:pPr>
              <a:spcAft>
                <a:spcPts val="1200"/>
              </a:spcAft>
              <a:defRPr sz="2100">
                <a:solidFill>
                  <a:srgbClr val="2D3741"/>
                </a:solidFill>
                <a:latin typeface="Aptos"/>
              </a:defRPr>
            </a:pPr>
            <a:r>
              <a:t>Preguntas · ideas · próximos pasos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671</TotalTime>
  <Words>1946</Words>
  <Application>Microsoft Office PowerPoint</Application>
  <PresentationFormat>Personalizado</PresentationFormat>
  <Paragraphs>286</Paragraphs>
  <Slides>31</Slides>
  <Notes>31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Aspecto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ines</dc:creator>
  <dc:description>generated using python-pptx</dc:description>
  <cp:lastModifiedBy>ines</cp:lastModifiedBy>
  <cp:revision>9</cp:revision>
  <dcterms:created xsi:type="dcterms:W3CDTF">2013-01-27T09:14:16Z</dcterms:created>
  <dcterms:modified xsi:type="dcterms:W3CDTF">2026-09-16T05:34:50Z</dcterms:modified>
</cp:coreProperties>
</file>