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EB Garamond" panose="020B0604020202020204" charset="0"/>
      <p:regular r:id="rId11"/>
      <p:bold r:id="rId12"/>
      <p:italic r:id="rId13"/>
      <p:boldItalic r:id="rId14"/>
    </p:embeddedFont>
    <p:embeddedFont>
      <p:font typeface="Questrial" panose="020B0604020202020204" charset="0"/>
      <p:regular r:id="rId15"/>
    </p:embeddedFont>
    <p:embeddedFont>
      <p:font typeface="The Girl Next Door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6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ceb10a7e6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28ceb10a7e6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241693ace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9241693ace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5841620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95841620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58416200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958416200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iguelquiroga.es/guiones-y-tutoriales/creacin-de-hologramas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miguelquiroga.es/laboratorio/laboratorio/detector-de-conductividad" TargetMode="External"/><Relationship Id="rId12" Type="http://schemas.openxmlformats.org/officeDocument/2006/relationships/hyperlink" Target="https://miguelquiroga.es/laboratorio/no-ondas-con-un-airzook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miguelquiroga.es/laboratorio/envasar-al-vaco" TargetMode="External"/><Relationship Id="rId11" Type="http://schemas.openxmlformats.org/officeDocument/2006/relationships/hyperlink" Target="https://miguelquiroga.es/laboratorio/hemisferios-de-magdeburgo" TargetMode="External"/><Relationship Id="rId5" Type="http://schemas.openxmlformats.org/officeDocument/2006/relationships/hyperlink" Target="https://miguelquiroga.es/laboratorio/medio-de-cultivo-slido-casero" TargetMode="External"/><Relationship Id="rId10" Type="http://schemas.openxmlformats.org/officeDocument/2006/relationships/hyperlink" Target="https://miguelquiroga.es/laboratorio/copa-del-avaro" TargetMode="External"/><Relationship Id="rId4" Type="http://schemas.openxmlformats.org/officeDocument/2006/relationships/hyperlink" Target="https://miguelquiroga.es/laboratorio/extraccin-de-adn-de-una-fresa" TargetMode="External"/><Relationship Id="rId9" Type="http://schemas.openxmlformats.org/officeDocument/2006/relationships/hyperlink" Target="https://miguelquiroga.es/laboratorio/construccin-de-un-lud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revistas.uca.es/index.php/eure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4"/>
          <p:cNvGrpSpPr/>
          <p:nvPr/>
        </p:nvGrpSpPr>
        <p:grpSpPr>
          <a:xfrm rot="-5400000">
            <a:off x="2502098" y="-1498402"/>
            <a:ext cx="4104584" cy="8150520"/>
            <a:chOff x="0" y="-28575"/>
            <a:chExt cx="2335607" cy="4637844"/>
          </a:xfrm>
        </p:grpSpPr>
        <p:sp>
          <p:nvSpPr>
            <p:cNvPr id="59" name="Google Shape;59;p14"/>
            <p:cNvSpPr/>
            <p:nvPr/>
          </p:nvSpPr>
          <p:spPr>
            <a:xfrm>
              <a:off x="0" y="0"/>
              <a:ext cx="2335607" cy="4609269"/>
            </a:xfrm>
            <a:custGeom>
              <a:avLst/>
              <a:gdLst/>
              <a:ahLst/>
              <a:cxnLst/>
              <a:rect l="l" t="t" r="r" b="b"/>
              <a:pathLst>
                <a:path w="2335607" h="4609269" extrusionOk="0">
                  <a:moveTo>
                    <a:pt x="0" y="0"/>
                  </a:moveTo>
                  <a:lnTo>
                    <a:pt x="2335607" y="0"/>
                  </a:lnTo>
                  <a:lnTo>
                    <a:pt x="2335607" y="4609269"/>
                  </a:lnTo>
                  <a:lnTo>
                    <a:pt x="0" y="4609269"/>
                  </a:lnTo>
                  <a:close/>
                </a:path>
              </a:pathLst>
            </a:custGeom>
            <a:solidFill>
              <a:srgbClr val="FFFFFF">
                <a:alpha val="87450"/>
              </a:srgbClr>
            </a:solidFill>
            <a:ln>
              <a:noFill/>
            </a:ln>
          </p:spPr>
        </p:sp>
        <p:sp>
          <p:nvSpPr>
            <p:cNvPr id="60" name="Google Shape;60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450" tIns="24450" rIns="24450" bIns="24450" anchor="ctr" anchorCtr="0">
              <a:noAutofit/>
            </a:bodyPr>
            <a:lstStyle/>
            <a:p>
              <a:pPr marL="0" marR="0" lvl="0" indent="0" algn="ctr" rtl="0">
                <a:lnSpc>
                  <a:spcPct val="13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14"/>
          <p:cNvSpPr txBox="1"/>
          <p:nvPr/>
        </p:nvSpPr>
        <p:spPr>
          <a:xfrm>
            <a:off x="536900" y="524550"/>
            <a:ext cx="8092800" cy="2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Proxectos de investigación científica: principios metodolóxicos e técnicas experimentais</a:t>
            </a:r>
            <a:endParaRPr sz="100"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561206" y="3683002"/>
            <a:ext cx="41907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0" u="none" strike="noStrike" cap="none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-Miguel Quiroga-</a:t>
            </a:r>
            <a:endParaRPr sz="2400" i="0" u="none" strike="noStrike" cap="none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www.miguelquiroga.es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79125" y="3278900"/>
            <a:ext cx="39342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200" i="0" u="none" strike="noStrike" cap="none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Contenidos</a:t>
            </a:r>
            <a:br>
              <a:rPr lang="es" sz="6200" i="0" u="none" strike="noStrike" cap="none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r>
              <a:rPr lang="es" sz="6200" i="0" u="none" strike="noStrike" cap="none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SESI</a:t>
            </a:r>
            <a:r>
              <a:rPr lang="es" sz="62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ÓN 3</a:t>
            </a:r>
            <a:endParaRPr sz="100"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711400" y="127275"/>
            <a:ext cx="3432600" cy="3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Proyecto conjunto: Egg dropp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Presión osmótica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DNA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5"/>
              </a:rPr>
              <a:t>Placas de petri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6"/>
              </a:rPr>
              <a:t>Vacío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7"/>
              </a:rPr>
              <a:t>Conductividad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8"/>
              </a:rPr>
              <a:t>Hologramas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9"/>
              </a:rPr>
              <a:t>Ludión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10"/>
              </a:rPr>
              <a:t>Copa del avaro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11"/>
              </a:rPr>
              <a:t>Hemisferios de magdeburgo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23D"/>
              </a:buClr>
              <a:buSzPts val="1600"/>
              <a:buFont typeface="EB Garamond"/>
              <a:buChar char="●"/>
            </a:pPr>
            <a:r>
              <a:rPr lang="es" sz="1600">
                <a:solidFill>
                  <a:srgbClr val="22423D"/>
                </a:solidFill>
                <a:latin typeface="EB Garamond"/>
                <a:ea typeface="EB Garamond"/>
                <a:cs typeface="EB Garamond"/>
                <a:sym typeface="EB Garamond"/>
              </a:rPr>
              <a:t>Efecto magnus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12"/>
              </a:rPr>
              <a:t> </a:t>
            </a:r>
            <a:endParaRPr sz="16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423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566700" y="1472700"/>
            <a:ext cx="8010600" cy="21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5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Proxecto </a:t>
            </a:r>
            <a:br>
              <a:rPr lang="es" sz="85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</a:br>
            <a:r>
              <a:rPr lang="es" sz="8500">
                <a:solidFill>
                  <a:srgbClr val="22423D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Egg dropp</a:t>
            </a:r>
            <a:endParaRPr sz="700"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273600" y="431650"/>
            <a:ext cx="859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dk1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Fuentes de recursos</a:t>
            </a:r>
            <a:endParaRPr sz="6000">
              <a:solidFill>
                <a:schemeClr val="dk1"/>
              </a:solidFill>
              <a:latin typeface="The Girl Next Door"/>
              <a:ea typeface="The Girl Next Door"/>
              <a:cs typeface="The Girl Next Door"/>
              <a:sym typeface="The Girl Next Door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2626200" y="2202300"/>
            <a:ext cx="389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Revista eureka</a:t>
            </a:r>
            <a:endParaRPr sz="2400">
              <a:solidFill>
                <a:srgbClr val="22423D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Presentación en pantalla (16:9)</PresentationFormat>
  <Paragraphs>21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EB Garamond</vt:lpstr>
      <vt:lpstr>The Girl Next Door</vt:lpstr>
      <vt:lpstr>Calibri</vt:lpstr>
      <vt:lpstr>Arial</vt:lpstr>
      <vt:lpstr>Questrial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modified xsi:type="dcterms:W3CDTF">2023-12-29T10:03:19Z</dcterms:modified>
</cp:coreProperties>
</file>