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256" r:id="rId2"/>
    <p:sldId id="284" r:id="rId3"/>
    <p:sldId id="285"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6"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2" roundtripDataSignature="AMtx7mgzcYAoHXI+AQvV44vZ0xFhff6Ik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555"/>
  </p:normalViewPr>
  <p:slideViewPr>
    <p:cSldViewPr snapToGrid="0" snapToObjects="1">
      <p:cViewPr varScale="1">
        <p:scale>
          <a:sx n="89" d="100"/>
          <a:sy n="89" d="100"/>
        </p:scale>
        <p:origin x="896"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0" name="Google Shape;20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1" name="Google Shape;27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7" name="Google Shape;27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3" name="Google Shape;28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0" name="Google Shape;29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7" name="Google Shape;29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5" name="Google Shape;30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1" name="Google Shape;31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2" name="Google Shape;32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2" name="Google Shape;33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0" name="Google Shape;34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9390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7" name="Google Shape;34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4" name="Google Shape;35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4" name="Google Shape;37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1" name="Google Shape;39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7c17c3765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7" name="Google Shape;397;g7c17c3765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7c17c37655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4" name="Google Shape;404;g7c17c37655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2" name="Google Shape;41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8" name="Google Shape;41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8" name="Google Shape;41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46843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5164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6" name="Google Shape;23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2" name="Google Shape;2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9" name="Google Shape;24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 name="Google Shape;25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3" name="Google Shape;26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2"/>
        <p:cNvGrpSpPr/>
        <p:nvPr/>
      </p:nvGrpSpPr>
      <p:grpSpPr>
        <a:xfrm>
          <a:off x="0" y="0"/>
          <a:ext cx="0" cy="0"/>
          <a:chOff x="0" y="0"/>
          <a:chExt cx="0" cy="0"/>
        </a:xfrm>
      </p:grpSpPr>
      <p:pic>
        <p:nvPicPr>
          <p:cNvPr id="13" name="Google Shape;13;p27" descr="HD-ShadowLong.png"/>
          <p:cNvPicPr preferRelativeResize="0"/>
          <p:nvPr/>
        </p:nvPicPr>
        <p:blipFill rotWithShape="1">
          <a:blip r:embed="rId2">
            <a:alphaModFix/>
          </a:blip>
          <a:srcRect/>
          <a:stretch/>
        </p:blipFill>
        <p:spPr>
          <a:xfrm>
            <a:off x="1" y="4242851"/>
            <a:ext cx="8968084" cy="275942"/>
          </a:xfrm>
          <a:prstGeom prst="rect">
            <a:avLst/>
          </a:prstGeom>
          <a:noFill/>
          <a:ln>
            <a:noFill/>
          </a:ln>
        </p:spPr>
      </p:pic>
      <p:pic>
        <p:nvPicPr>
          <p:cNvPr id="14" name="Google Shape;14;p27" descr="HD-ShadowShort.png"/>
          <p:cNvPicPr preferRelativeResize="0"/>
          <p:nvPr/>
        </p:nvPicPr>
        <p:blipFill rotWithShape="1">
          <a:blip r:embed="rId3">
            <a:alphaModFix/>
          </a:blip>
          <a:srcRect/>
          <a:stretch/>
        </p:blipFill>
        <p:spPr>
          <a:xfrm>
            <a:off x="9111716" y="4243845"/>
            <a:ext cx="3077108" cy="276940"/>
          </a:xfrm>
          <a:prstGeom prst="rect">
            <a:avLst/>
          </a:prstGeom>
          <a:noFill/>
          <a:ln>
            <a:noFill/>
          </a:ln>
        </p:spPr>
      </p:pic>
      <p:sp>
        <p:nvSpPr>
          <p:cNvPr id="15" name="Google Shape;15;p27"/>
          <p:cNvSpPr/>
          <p:nvPr/>
        </p:nvSpPr>
        <p:spPr>
          <a:xfrm>
            <a:off x="0" y="2590078"/>
            <a:ext cx="8968085" cy="1660332"/>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7"/>
          <p:cNvSpPr/>
          <p:nvPr/>
        </p:nvSpPr>
        <p:spPr>
          <a:xfrm>
            <a:off x="9111715" y="2590078"/>
            <a:ext cx="3077109" cy="1660332"/>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7"/>
          <p:cNvSpPr txBox="1">
            <a:spLocks noGrp="1"/>
          </p:cNvSpPr>
          <p:nvPr>
            <p:ph type="ctrTitle"/>
          </p:nvPr>
        </p:nvSpPr>
        <p:spPr>
          <a:xfrm>
            <a:off x="680322" y="2733709"/>
            <a:ext cx="8144134" cy="1373070"/>
          </a:xfrm>
          <a:prstGeom prst="rect">
            <a:avLst/>
          </a:prstGeom>
          <a:noFill/>
          <a:ln>
            <a:noFill/>
          </a:ln>
        </p:spPr>
        <p:txBody>
          <a:bodyPr spcFirstLastPara="1" wrap="square" lIns="91425" tIns="45700" rIns="91425" bIns="45700" anchor="b" anchorCtr="0">
            <a:noAutofit/>
          </a:bodyPr>
          <a:lstStyle>
            <a:lvl1pPr lvl="0" algn="r">
              <a:lnSpc>
                <a:spcPct val="90000"/>
              </a:lnSpc>
              <a:spcBef>
                <a:spcPts val="0"/>
              </a:spcBef>
              <a:spcAft>
                <a:spcPts val="0"/>
              </a:spcAft>
              <a:buClr>
                <a:schemeClr val="lt1"/>
              </a:buClr>
              <a:buSzPts val="5400"/>
              <a:buFont typeface="Trebuchet MS"/>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680322" y="4394039"/>
            <a:ext cx="8144134" cy="1117687"/>
          </a:xfrm>
          <a:prstGeom prst="rect">
            <a:avLst/>
          </a:prstGeom>
          <a:noFill/>
          <a:ln>
            <a:noFill/>
          </a:ln>
        </p:spPr>
        <p:txBody>
          <a:bodyPr spcFirstLastPara="1" wrap="square" lIns="91425" tIns="45700" rIns="91425" bIns="45700" anchor="t" anchorCtr="0">
            <a:normAutofit/>
          </a:bodyPr>
          <a:lstStyle>
            <a:lvl1pPr lvl="0" algn="r">
              <a:lnSpc>
                <a:spcPct val="90000"/>
              </a:lnSpc>
              <a:spcBef>
                <a:spcPts val="1000"/>
              </a:spcBef>
              <a:spcAft>
                <a:spcPts val="0"/>
              </a:spcAft>
              <a:buClr>
                <a:schemeClr val="lt1"/>
              </a:buClr>
              <a:buSzPts val="2000"/>
              <a:buNone/>
              <a:defRPr sz="20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9" name="Google Shape;19;p27"/>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7"/>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7"/>
          <p:cNvSpPr txBox="1">
            <a:spLocks noGrp="1"/>
          </p:cNvSpPr>
          <p:nvPr>
            <p:ph type="sldNum" idx="12"/>
          </p:nvPr>
        </p:nvSpPr>
        <p:spPr>
          <a:xfrm>
            <a:off x="9255346" y="2750337"/>
            <a:ext cx="1171888" cy="1356442"/>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1pPr>
            <a:lvl2pPr marL="0" marR="0" lvl="1"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panorámica con descripción">
  <p:cSld name="Imagen panorámica con descripción">
    <p:spTree>
      <p:nvGrpSpPr>
        <p:cNvPr id="1" name="Shape 103"/>
        <p:cNvGrpSpPr/>
        <p:nvPr/>
      </p:nvGrpSpPr>
      <p:grpSpPr>
        <a:xfrm>
          <a:off x="0" y="0"/>
          <a:ext cx="0" cy="0"/>
          <a:chOff x="0" y="0"/>
          <a:chExt cx="0" cy="0"/>
        </a:xfrm>
      </p:grpSpPr>
      <p:pic>
        <p:nvPicPr>
          <p:cNvPr id="104" name="Google Shape;104;p36" descr="HD-ShadowLong.png"/>
          <p:cNvPicPr preferRelativeResize="0"/>
          <p:nvPr/>
        </p:nvPicPr>
        <p:blipFill rotWithShape="1">
          <a:blip r:embed="rId2">
            <a:alphaModFix/>
          </a:blip>
          <a:srcRect/>
          <a:stretch/>
        </p:blipFill>
        <p:spPr>
          <a:xfrm>
            <a:off x="1" y="5928628"/>
            <a:ext cx="10437812" cy="321164"/>
          </a:xfrm>
          <a:prstGeom prst="rect">
            <a:avLst/>
          </a:prstGeom>
          <a:noFill/>
          <a:ln>
            <a:noFill/>
          </a:ln>
        </p:spPr>
      </p:pic>
      <p:pic>
        <p:nvPicPr>
          <p:cNvPr id="105" name="Google Shape;105;p36" descr="HD-ShadowShort.png"/>
          <p:cNvPicPr preferRelativeResize="0"/>
          <p:nvPr/>
        </p:nvPicPr>
        <p:blipFill rotWithShape="1">
          <a:blip r:embed="rId3">
            <a:alphaModFix/>
          </a:blip>
          <a:srcRect/>
          <a:stretch/>
        </p:blipFill>
        <p:spPr>
          <a:xfrm>
            <a:off x="10585826" y="5929622"/>
            <a:ext cx="1602997" cy="144270"/>
          </a:xfrm>
          <a:prstGeom prst="rect">
            <a:avLst/>
          </a:prstGeom>
          <a:noFill/>
          <a:ln>
            <a:noFill/>
          </a:ln>
        </p:spPr>
      </p:pic>
      <p:sp>
        <p:nvSpPr>
          <p:cNvPr id="106" name="Google Shape;106;p36"/>
          <p:cNvSpPr/>
          <p:nvPr/>
        </p:nvSpPr>
        <p:spPr>
          <a:xfrm>
            <a:off x="0" y="4567988"/>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36"/>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36"/>
          <p:cNvSpPr txBox="1">
            <a:spLocks noGrp="1"/>
          </p:cNvSpPr>
          <p:nvPr>
            <p:ph type="title"/>
          </p:nvPr>
        </p:nvSpPr>
        <p:spPr>
          <a:xfrm>
            <a:off x="680322" y="4711616"/>
            <a:ext cx="9613859" cy="45305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400"/>
              <a:buFont typeface="Trebuchet M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36"/>
          <p:cNvSpPr>
            <a:spLocks noGrp="1"/>
          </p:cNvSpPr>
          <p:nvPr>
            <p:ph type="pic" idx="2"/>
          </p:nvPr>
        </p:nvSpPr>
        <p:spPr>
          <a:xfrm>
            <a:off x="680322" y="609597"/>
            <a:ext cx="9613859" cy="3589575"/>
          </a:xfrm>
          <a:prstGeom prst="rect">
            <a:avLst/>
          </a:prstGeom>
          <a:noFill/>
          <a:ln>
            <a:noFill/>
          </a:ln>
          <a:effectLst>
            <a:outerShdw blurRad="76200" dist="63500" dir="5040000" algn="tl" rotWithShape="0">
              <a:srgbClr val="000000">
                <a:alpha val="40392"/>
              </a:srgbClr>
            </a:outerShdw>
          </a:effectLst>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Trebuchet MS"/>
                <a:ea typeface="Trebuchet MS"/>
                <a:cs typeface="Trebuchet MS"/>
                <a:sym typeface="Trebuchet MS"/>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Trebuchet MS"/>
                <a:ea typeface="Trebuchet MS"/>
                <a:cs typeface="Trebuchet MS"/>
                <a:sym typeface="Trebuchet MS"/>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Trebuchet MS"/>
                <a:ea typeface="Trebuchet MS"/>
                <a:cs typeface="Trebuchet MS"/>
                <a:sym typeface="Trebuchet MS"/>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9pPr>
          </a:lstStyle>
          <a:p>
            <a:endParaRPr/>
          </a:p>
        </p:txBody>
      </p:sp>
      <p:sp>
        <p:nvSpPr>
          <p:cNvPr id="110" name="Google Shape;110;p36"/>
          <p:cNvSpPr txBox="1">
            <a:spLocks noGrp="1"/>
          </p:cNvSpPr>
          <p:nvPr>
            <p:ph type="body" idx="1"/>
          </p:nvPr>
        </p:nvSpPr>
        <p:spPr>
          <a:xfrm>
            <a:off x="680319" y="5169583"/>
            <a:ext cx="9613862" cy="6229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11" name="Google Shape;111;p36"/>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36"/>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6"/>
          <p:cNvSpPr txBox="1">
            <a:spLocks noGrp="1"/>
          </p:cNvSpPr>
          <p:nvPr>
            <p:ph type="sldNum" idx="12"/>
          </p:nvPr>
        </p:nvSpPr>
        <p:spPr>
          <a:xfrm>
            <a:off x="10729455" y="4711309"/>
            <a:ext cx="1154151" cy="1090789"/>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1pPr>
            <a:lvl2pPr marL="0" marR="0" lvl="1"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descripción">
  <p:cSld name="Título y descripción">
    <p:spTree>
      <p:nvGrpSpPr>
        <p:cNvPr id="1" name="Shape 114"/>
        <p:cNvGrpSpPr/>
        <p:nvPr/>
      </p:nvGrpSpPr>
      <p:grpSpPr>
        <a:xfrm>
          <a:off x="0" y="0"/>
          <a:ext cx="0" cy="0"/>
          <a:chOff x="0" y="0"/>
          <a:chExt cx="0" cy="0"/>
        </a:xfrm>
      </p:grpSpPr>
      <p:pic>
        <p:nvPicPr>
          <p:cNvPr id="115" name="Google Shape;115;p37" descr="HD-ShadowLong.png"/>
          <p:cNvPicPr preferRelativeResize="0"/>
          <p:nvPr/>
        </p:nvPicPr>
        <p:blipFill rotWithShape="1">
          <a:blip r:embed="rId2">
            <a:alphaModFix/>
          </a:blip>
          <a:srcRect/>
          <a:stretch/>
        </p:blipFill>
        <p:spPr>
          <a:xfrm>
            <a:off x="1" y="5928628"/>
            <a:ext cx="10437812" cy="321164"/>
          </a:xfrm>
          <a:prstGeom prst="rect">
            <a:avLst/>
          </a:prstGeom>
          <a:noFill/>
          <a:ln>
            <a:noFill/>
          </a:ln>
        </p:spPr>
      </p:pic>
      <p:pic>
        <p:nvPicPr>
          <p:cNvPr id="116" name="Google Shape;116;p37" descr="HD-ShadowShort.png"/>
          <p:cNvPicPr preferRelativeResize="0"/>
          <p:nvPr/>
        </p:nvPicPr>
        <p:blipFill rotWithShape="1">
          <a:blip r:embed="rId3">
            <a:alphaModFix/>
          </a:blip>
          <a:srcRect/>
          <a:stretch/>
        </p:blipFill>
        <p:spPr>
          <a:xfrm>
            <a:off x="10585826" y="5929622"/>
            <a:ext cx="1602997" cy="144270"/>
          </a:xfrm>
          <a:prstGeom prst="rect">
            <a:avLst/>
          </a:prstGeom>
          <a:noFill/>
          <a:ln>
            <a:noFill/>
          </a:ln>
        </p:spPr>
      </p:pic>
      <p:sp>
        <p:nvSpPr>
          <p:cNvPr id="117" name="Google Shape;117;p37"/>
          <p:cNvSpPr/>
          <p:nvPr/>
        </p:nvSpPr>
        <p:spPr>
          <a:xfrm>
            <a:off x="0" y="4567988"/>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37"/>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37"/>
          <p:cNvSpPr txBox="1">
            <a:spLocks noGrp="1"/>
          </p:cNvSpPr>
          <p:nvPr>
            <p:ph type="title"/>
          </p:nvPr>
        </p:nvSpPr>
        <p:spPr>
          <a:xfrm>
            <a:off x="680322" y="609597"/>
            <a:ext cx="9613858" cy="35927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37"/>
          <p:cNvSpPr txBox="1">
            <a:spLocks noGrp="1"/>
          </p:cNvSpPr>
          <p:nvPr>
            <p:ph type="body" idx="1"/>
          </p:nvPr>
        </p:nvSpPr>
        <p:spPr>
          <a:xfrm>
            <a:off x="680322" y="4711615"/>
            <a:ext cx="9613859" cy="1090789"/>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21" name="Google Shape;121;p37"/>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7"/>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37"/>
          <p:cNvSpPr txBox="1">
            <a:spLocks noGrp="1"/>
          </p:cNvSpPr>
          <p:nvPr>
            <p:ph type="sldNum" idx="12"/>
          </p:nvPr>
        </p:nvSpPr>
        <p:spPr>
          <a:xfrm>
            <a:off x="10729455" y="4711615"/>
            <a:ext cx="1154151" cy="1090789"/>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1pPr>
            <a:lvl2pPr marL="0" marR="0" lvl="1"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ita con descripción">
  <p:cSld name="Cita con descripción">
    <p:spTree>
      <p:nvGrpSpPr>
        <p:cNvPr id="1" name="Shape 124"/>
        <p:cNvGrpSpPr/>
        <p:nvPr/>
      </p:nvGrpSpPr>
      <p:grpSpPr>
        <a:xfrm>
          <a:off x="0" y="0"/>
          <a:ext cx="0" cy="0"/>
          <a:chOff x="0" y="0"/>
          <a:chExt cx="0" cy="0"/>
        </a:xfrm>
      </p:grpSpPr>
      <p:pic>
        <p:nvPicPr>
          <p:cNvPr id="125" name="Google Shape;125;p38" descr="HD-ShadowLong.png"/>
          <p:cNvPicPr preferRelativeResize="0"/>
          <p:nvPr/>
        </p:nvPicPr>
        <p:blipFill rotWithShape="1">
          <a:blip r:embed="rId2">
            <a:alphaModFix/>
          </a:blip>
          <a:srcRect/>
          <a:stretch/>
        </p:blipFill>
        <p:spPr>
          <a:xfrm>
            <a:off x="1" y="5928628"/>
            <a:ext cx="10437812" cy="321164"/>
          </a:xfrm>
          <a:prstGeom prst="rect">
            <a:avLst/>
          </a:prstGeom>
          <a:noFill/>
          <a:ln>
            <a:noFill/>
          </a:ln>
        </p:spPr>
      </p:pic>
      <p:pic>
        <p:nvPicPr>
          <p:cNvPr id="126" name="Google Shape;126;p38" descr="HD-ShadowShort.png"/>
          <p:cNvPicPr preferRelativeResize="0"/>
          <p:nvPr/>
        </p:nvPicPr>
        <p:blipFill rotWithShape="1">
          <a:blip r:embed="rId3">
            <a:alphaModFix/>
          </a:blip>
          <a:srcRect/>
          <a:stretch/>
        </p:blipFill>
        <p:spPr>
          <a:xfrm>
            <a:off x="10585826" y="5929622"/>
            <a:ext cx="1602997" cy="144270"/>
          </a:xfrm>
          <a:prstGeom prst="rect">
            <a:avLst/>
          </a:prstGeom>
          <a:noFill/>
          <a:ln>
            <a:noFill/>
          </a:ln>
        </p:spPr>
      </p:pic>
      <p:sp>
        <p:nvSpPr>
          <p:cNvPr id="127" name="Google Shape;127;p38"/>
          <p:cNvSpPr/>
          <p:nvPr/>
        </p:nvSpPr>
        <p:spPr>
          <a:xfrm>
            <a:off x="0" y="4567988"/>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38"/>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38"/>
          <p:cNvSpPr txBox="1">
            <a:spLocks noGrp="1"/>
          </p:cNvSpPr>
          <p:nvPr>
            <p:ph type="title"/>
          </p:nvPr>
        </p:nvSpPr>
        <p:spPr>
          <a:xfrm>
            <a:off x="1127856" y="609598"/>
            <a:ext cx="8718877" cy="303606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8"/>
          <p:cNvSpPr txBox="1">
            <a:spLocks noGrp="1"/>
          </p:cNvSpPr>
          <p:nvPr>
            <p:ph type="body" idx="1"/>
          </p:nvPr>
        </p:nvSpPr>
        <p:spPr>
          <a:xfrm>
            <a:off x="1402288" y="3653379"/>
            <a:ext cx="8156579" cy="54896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31" name="Google Shape;131;p38"/>
          <p:cNvSpPr txBox="1">
            <a:spLocks noGrp="1"/>
          </p:cNvSpPr>
          <p:nvPr>
            <p:ph type="body" idx="2"/>
          </p:nvPr>
        </p:nvSpPr>
        <p:spPr>
          <a:xfrm>
            <a:off x="680322" y="4711615"/>
            <a:ext cx="9613859" cy="1090789"/>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32" name="Google Shape;132;p38"/>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38"/>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38"/>
          <p:cNvSpPr txBox="1">
            <a:spLocks noGrp="1"/>
          </p:cNvSpPr>
          <p:nvPr>
            <p:ph type="sldNum" idx="12"/>
          </p:nvPr>
        </p:nvSpPr>
        <p:spPr>
          <a:xfrm>
            <a:off x="10729455" y="4709925"/>
            <a:ext cx="1154151" cy="1090789"/>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1pPr>
            <a:lvl2pPr marL="0" marR="0" lvl="1"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
        <p:nvSpPr>
          <p:cNvPr id="135" name="Google Shape;135;p38"/>
          <p:cNvSpPr txBox="1"/>
          <p:nvPr/>
        </p:nvSpPr>
        <p:spPr>
          <a:xfrm>
            <a:off x="583572" y="74811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7200"/>
              <a:buFont typeface="Trebuchet MS"/>
              <a:buNone/>
            </a:pPr>
            <a:r>
              <a:rPr lang="es-ES" sz="7200" b="0" i="0" u="none" strike="noStrike" cap="none">
                <a:solidFill>
                  <a:schemeClr val="lt1"/>
                </a:solidFill>
                <a:latin typeface="Trebuchet MS"/>
                <a:ea typeface="Trebuchet MS"/>
                <a:cs typeface="Trebuchet MS"/>
                <a:sym typeface="Trebuchet MS"/>
              </a:rPr>
              <a:t>“</a:t>
            </a:r>
            <a:endParaRPr sz="1400" b="0" i="0" u="none" strike="noStrike" cap="none">
              <a:solidFill>
                <a:srgbClr val="000000"/>
              </a:solidFill>
              <a:latin typeface="Arial"/>
              <a:ea typeface="Arial"/>
              <a:cs typeface="Arial"/>
              <a:sym typeface="Arial"/>
            </a:endParaRPr>
          </a:p>
        </p:txBody>
      </p:sp>
      <p:sp>
        <p:nvSpPr>
          <p:cNvPr id="136" name="Google Shape;136;p38"/>
          <p:cNvSpPr txBox="1"/>
          <p:nvPr/>
        </p:nvSpPr>
        <p:spPr>
          <a:xfrm>
            <a:off x="9662809" y="3033524"/>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7200"/>
              <a:buFont typeface="Trebuchet MS"/>
              <a:buNone/>
            </a:pPr>
            <a:r>
              <a:rPr lang="es-ES" sz="7200" b="0" i="0" u="none" strike="noStrike" cap="none">
                <a:solidFill>
                  <a:schemeClr val="lt1"/>
                </a:solidFill>
                <a:latin typeface="Trebuchet MS"/>
                <a:ea typeface="Trebuchet MS"/>
                <a:cs typeface="Trebuchet MS"/>
                <a:sym typeface="Trebuchet MS"/>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rjeta de nombre">
  <p:cSld name="Tarjeta de nombre">
    <p:spTree>
      <p:nvGrpSpPr>
        <p:cNvPr id="1" name="Shape 137"/>
        <p:cNvGrpSpPr/>
        <p:nvPr/>
      </p:nvGrpSpPr>
      <p:grpSpPr>
        <a:xfrm>
          <a:off x="0" y="0"/>
          <a:ext cx="0" cy="0"/>
          <a:chOff x="0" y="0"/>
          <a:chExt cx="0" cy="0"/>
        </a:xfrm>
      </p:grpSpPr>
      <p:pic>
        <p:nvPicPr>
          <p:cNvPr id="138" name="Google Shape;138;p39" descr="HD-ShadowLong.png"/>
          <p:cNvPicPr preferRelativeResize="0"/>
          <p:nvPr/>
        </p:nvPicPr>
        <p:blipFill rotWithShape="1">
          <a:blip r:embed="rId2">
            <a:alphaModFix/>
          </a:blip>
          <a:srcRect/>
          <a:stretch/>
        </p:blipFill>
        <p:spPr>
          <a:xfrm>
            <a:off x="1" y="5928628"/>
            <a:ext cx="10437812" cy="321164"/>
          </a:xfrm>
          <a:prstGeom prst="rect">
            <a:avLst/>
          </a:prstGeom>
          <a:noFill/>
          <a:ln>
            <a:noFill/>
          </a:ln>
        </p:spPr>
      </p:pic>
      <p:pic>
        <p:nvPicPr>
          <p:cNvPr id="139" name="Google Shape;139;p39" descr="HD-ShadowShort.png"/>
          <p:cNvPicPr preferRelativeResize="0"/>
          <p:nvPr/>
        </p:nvPicPr>
        <p:blipFill rotWithShape="1">
          <a:blip r:embed="rId3">
            <a:alphaModFix/>
          </a:blip>
          <a:srcRect/>
          <a:stretch/>
        </p:blipFill>
        <p:spPr>
          <a:xfrm>
            <a:off x="10585826" y="5929622"/>
            <a:ext cx="1602997" cy="144270"/>
          </a:xfrm>
          <a:prstGeom prst="rect">
            <a:avLst/>
          </a:prstGeom>
          <a:noFill/>
          <a:ln>
            <a:noFill/>
          </a:ln>
        </p:spPr>
      </p:pic>
      <p:sp>
        <p:nvSpPr>
          <p:cNvPr id="140" name="Google Shape;140;p39"/>
          <p:cNvSpPr/>
          <p:nvPr/>
        </p:nvSpPr>
        <p:spPr>
          <a:xfrm>
            <a:off x="0" y="4567988"/>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39"/>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39"/>
          <p:cNvSpPr txBox="1">
            <a:spLocks noGrp="1"/>
          </p:cNvSpPr>
          <p:nvPr>
            <p:ph type="title"/>
          </p:nvPr>
        </p:nvSpPr>
        <p:spPr>
          <a:xfrm>
            <a:off x="680319" y="4711615"/>
            <a:ext cx="9613862" cy="5885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39"/>
          <p:cNvSpPr txBox="1">
            <a:spLocks noGrp="1"/>
          </p:cNvSpPr>
          <p:nvPr>
            <p:ph type="body" idx="1"/>
          </p:nvPr>
        </p:nvSpPr>
        <p:spPr>
          <a:xfrm>
            <a:off x="680320" y="5300149"/>
            <a:ext cx="9613862" cy="50225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44" name="Google Shape;144;p39"/>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39"/>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39"/>
          <p:cNvSpPr txBox="1">
            <a:spLocks noGrp="1"/>
          </p:cNvSpPr>
          <p:nvPr>
            <p:ph type="sldNum" idx="12"/>
          </p:nvPr>
        </p:nvSpPr>
        <p:spPr>
          <a:xfrm>
            <a:off x="10729455" y="4709925"/>
            <a:ext cx="1154151" cy="1090789"/>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1pPr>
            <a:lvl2pPr marL="0" marR="0" lvl="1"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lumna 3">
  <p:cSld name="Columna 3">
    <p:spTree>
      <p:nvGrpSpPr>
        <p:cNvPr id="1" name="Shape 147"/>
        <p:cNvGrpSpPr/>
        <p:nvPr/>
      </p:nvGrpSpPr>
      <p:grpSpPr>
        <a:xfrm>
          <a:off x="0" y="0"/>
          <a:ext cx="0" cy="0"/>
          <a:chOff x="0" y="0"/>
          <a:chExt cx="0" cy="0"/>
        </a:xfrm>
      </p:grpSpPr>
      <p:pic>
        <p:nvPicPr>
          <p:cNvPr id="148" name="Google Shape;148;p40"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149" name="Google Shape;149;p40"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150" name="Google Shape;150;p40"/>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40"/>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40"/>
          <p:cNvSpPr txBox="1">
            <a:spLocks noGrp="1"/>
          </p:cNvSpPr>
          <p:nvPr>
            <p:ph type="title"/>
          </p:nvPr>
        </p:nvSpPr>
        <p:spPr>
          <a:xfrm>
            <a:off x="669222" y="753228"/>
            <a:ext cx="9624960" cy="10809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40"/>
          <p:cNvSpPr txBox="1">
            <a:spLocks noGrp="1"/>
          </p:cNvSpPr>
          <p:nvPr>
            <p:ph type="body" idx="1"/>
          </p:nvPr>
        </p:nvSpPr>
        <p:spPr>
          <a:xfrm>
            <a:off x="660946" y="2336873"/>
            <a:ext cx="3070034"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54" name="Google Shape;154;p40"/>
          <p:cNvSpPr txBox="1">
            <a:spLocks noGrp="1"/>
          </p:cNvSpPr>
          <p:nvPr>
            <p:ph type="body" idx="2"/>
          </p:nvPr>
        </p:nvSpPr>
        <p:spPr>
          <a:xfrm>
            <a:off x="680322" y="3022673"/>
            <a:ext cx="3049702" cy="29135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55" name="Google Shape;155;p40"/>
          <p:cNvSpPr txBox="1">
            <a:spLocks noGrp="1"/>
          </p:cNvSpPr>
          <p:nvPr>
            <p:ph type="body" idx="3"/>
          </p:nvPr>
        </p:nvSpPr>
        <p:spPr>
          <a:xfrm>
            <a:off x="3956025" y="2336873"/>
            <a:ext cx="306324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56" name="Google Shape;156;p40"/>
          <p:cNvSpPr txBox="1">
            <a:spLocks noGrp="1"/>
          </p:cNvSpPr>
          <p:nvPr>
            <p:ph type="body" idx="4"/>
          </p:nvPr>
        </p:nvSpPr>
        <p:spPr>
          <a:xfrm>
            <a:off x="3945470" y="3022673"/>
            <a:ext cx="3063240" cy="29135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57" name="Google Shape;157;p40"/>
          <p:cNvSpPr txBox="1">
            <a:spLocks noGrp="1"/>
          </p:cNvSpPr>
          <p:nvPr>
            <p:ph type="body" idx="5"/>
          </p:nvPr>
        </p:nvSpPr>
        <p:spPr>
          <a:xfrm>
            <a:off x="7224156" y="2336873"/>
            <a:ext cx="3070025"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58" name="Google Shape;158;p40"/>
          <p:cNvSpPr txBox="1">
            <a:spLocks noGrp="1"/>
          </p:cNvSpPr>
          <p:nvPr>
            <p:ph type="body" idx="6"/>
          </p:nvPr>
        </p:nvSpPr>
        <p:spPr>
          <a:xfrm>
            <a:off x="7224156" y="3022673"/>
            <a:ext cx="3070025" cy="29135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59" name="Google Shape;159;p40"/>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40"/>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40"/>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1pPr>
            <a:lvl2pPr marL="0" marR="0" lvl="1"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lumna de imagen 3">
  <p:cSld name="Columna de imagen 3">
    <p:spTree>
      <p:nvGrpSpPr>
        <p:cNvPr id="1" name="Shape 162"/>
        <p:cNvGrpSpPr/>
        <p:nvPr/>
      </p:nvGrpSpPr>
      <p:grpSpPr>
        <a:xfrm>
          <a:off x="0" y="0"/>
          <a:ext cx="0" cy="0"/>
          <a:chOff x="0" y="0"/>
          <a:chExt cx="0" cy="0"/>
        </a:xfrm>
      </p:grpSpPr>
      <p:pic>
        <p:nvPicPr>
          <p:cNvPr id="163" name="Google Shape;163;p41"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164" name="Google Shape;164;p41"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165" name="Google Shape;165;p41"/>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41"/>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41"/>
          <p:cNvSpPr txBox="1">
            <a:spLocks noGrp="1"/>
          </p:cNvSpPr>
          <p:nvPr>
            <p:ph type="title"/>
          </p:nvPr>
        </p:nvSpPr>
        <p:spPr>
          <a:xfrm>
            <a:off x="680322" y="753228"/>
            <a:ext cx="9613860" cy="10809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41"/>
          <p:cNvSpPr txBox="1">
            <a:spLocks noGrp="1"/>
          </p:cNvSpPr>
          <p:nvPr>
            <p:ph type="body" idx="1"/>
          </p:nvPr>
        </p:nvSpPr>
        <p:spPr>
          <a:xfrm>
            <a:off x="680318" y="4297503"/>
            <a:ext cx="3049705"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69" name="Google Shape;169;p41"/>
          <p:cNvSpPr>
            <a:spLocks noGrp="1"/>
          </p:cNvSpPr>
          <p:nvPr>
            <p:ph type="pic" idx="2"/>
          </p:nvPr>
        </p:nvSpPr>
        <p:spPr>
          <a:xfrm>
            <a:off x="680318" y="2336873"/>
            <a:ext cx="3049705" cy="1524000"/>
          </a:xfrm>
          <a:prstGeom prst="roundRect">
            <a:avLst>
              <a:gd name="adj" fmla="val 0"/>
            </a:avLst>
          </a:prstGeom>
          <a:noFill/>
          <a:ln>
            <a:noFill/>
          </a:ln>
          <a:effectLst>
            <a:outerShdw blurRad="50800" dist="50800" dir="5400000" algn="tl" rotWithShape="0">
              <a:srgbClr val="000000">
                <a:alpha val="42352"/>
              </a:srgbClr>
            </a:outerShdw>
          </a:effectLst>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9pPr>
          </a:lstStyle>
          <a:p>
            <a:endParaRPr/>
          </a:p>
        </p:txBody>
      </p:sp>
      <p:sp>
        <p:nvSpPr>
          <p:cNvPr id="170" name="Google Shape;170;p41"/>
          <p:cNvSpPr txBox="1">
            <a:spLocks noGrp="1"/>
          </p:cNvSpPr>
          <p:nvPr>
            <p:ph type="body" idx="3"/>
          </p:nvPr>
        </p:nvSpPr>
        <p:spPr>
          <a:xfrm>
            <a:off x="680318" y="4873765"/>
            <a:ext cx="3049705" cy="10624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71" name="Google Shape;171;p41"/>
          <p:cNvSpPr txBox="1">
            <a:spLocks noGrp="1"/>
          </p:cNvSpPr>
          <p:nvPr>
            <p:ph type="body" idx="4"/>
          </p:nvPr>
        </p:nvSpPr>
        <p:spPr>
          <a:xfrm>
            <a:off x="3945471" y="4297503"/>
            <a:ext cx="306324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72" name="Google Shape;172;p41"/>
          <p:cNvSpPr>
            <a:spLocks noGrp="1"/>
          </p:cNvSpPr>
          <p:nvPr>
            <p:ph type="pic" idx="5"/>
          </p:nvPr>
        </p:nvSpPr>
        <p:spPr>
          <a:xfrm>
            <a:off x="3945470" y="2336873"/>
            <a:ext cx="3063240" cy="1524000"/>
          </a:xfrm>
          <a:prstGeom prst="roundRect">
            <a:avLst>
              <a:gd name="adj" fmla="val 0"/>
            </a:avLst>
          </a:prstGeom>
          <a:noFill/>
          <a:ln>
            <a:noFill/>
          </a:ln>
          <a:effectLst>
            <a:outerShdw blurRad="50800" dist="50800" dir="5400000" algn="tl" rotWithShape="0">
              <a:srgbClr val="000000">
                <a:alpha val="42352"/>
              </a:srgbClr>
            </a:outerShdw>
          </a:effectLst>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9pPr>
          </a:lstStyle>
          <a:p>
            <a:endParaRPr/>
          </a:p>
        </p:txBody>
      </p:sp>
      <p:sp>
        <p:nvSpPr>
          <p:cNvPr id="173" name="Google Shape;173;p41"/>
          <p:cNvSpPr txBox="1">
            <a:spLocks noGrp="1"/>
          </p:cNvSpPr>
          <p:nvPr>
            <p:ph type="body" idx="6"/>
          </p:nvPr>
        </p:nvSpPr>
        <p:spPr>
          <a:xfrm>
            <a:off x="3944117" y="4873764"/>
            <a:ext cx="3067297" cy="10624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74" name="Google Shape;174;p41"/>
          <p:cNvSpPr txBox="1">
            <a:spLocks noGrp="1"/>
          </p:cNvSpPr>
          <p:nvPr>
            <p:ph type="body" idx="7"/>
          </p:nvPr>
        </p:nvSpPr>
        <p:spPr>
          <a:xfrm>
            <a:off x="7230678" y="4297503"/>
            <a:ext cx="3063505"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75" name="Google Shape;175;p41"/>
          <p:cNvSpPr>
            <a:spLocks noGrp="1"/>
          </p:cNvSpPr>
          <p:nvPr>
            <p:ph type="pic" idx="8"/>
          </p:nvPr>
        </p:nvSpPr>
        <p:spPr>
          <a:xfrm>
            <a:off x="7230677" y="2336873"/>
            <a:ext cx="3063505" cy="1524000"/>
          </a:xfrm>
          <a:prstGeom prst="roundRect">
            <a:avLst>
              <a:gd name="adj" fmla="val 0"/>
            </a:avLst>
          </a:prstGeom>
          <a:noFill/>
          <a:ln>
            <a:noFill/>
          </a:ln>
          <a:effectLst>
            <a:outerShdw blurRad="50800" dist="50800" dir="5400000" algn="tl" rotWithShape="0">
              <a:srgbClr val="000000">
                <a:alpha val="42352"/>
              </a:srgbClr>
            </a:outerShdw>
          </a:effectLst>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9pPr>
          </a:lstStyle>
          <a:p>
            <a:endParaRPr/>
          </a:p>
        </p:txBody>
      </p:sp>
      <p:sp>
        <p:nvSpPr>
          <p:cNvPr id="176" name="Google Shape;176;p41"/>
          <p:cNvSpPr txBox="1">
            <a:spLocks noGrp="1"/>
          </p:cNvSpPr>
          <p:nvPr>
            <p:ph type="body" idx="9"/>
          </p:nvPr>
        </p:nvSpPr>
        <p:spPr>
          <a:xfrm>
            <a:off x="7230553" y="4873762"/>
            <a:ext cx="3067563" cy="10624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77" name="Google Shape;177;p41"/>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41"/>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41"/>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1pPr>
            <a:lvl2pPr marL="0" marR="0" lvl="1"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80"/>
        <p:cNvGrpSpPr/>
        <p:nvPr/>
      </p:nvGrpSpPr>
      <p:grpSpPr>
        <a:xfrm>
          <a:off x="0" y="0"/>
          <a:ext cx="0" cy="0"/>
          <a:chOff x="0" y="0"/>
          <a:chExt cx="0" cy="0"/>
        </a:xfrm>
      </p:grpSpPr>
      <p:pic>
        <p:nvPicPr>
          <p:cNvPr id="181" name="Google Shape;181;p42"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182" name="Google Shape;182;p42"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183" name="Google Shape;183;p42"/>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42"/>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42"/>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42"/>
          <p:cNvSpPr txBox="1">
            <a:spLocks noGrp="1"/>
          </p:cNvSpPr>
          <p:nvPr>
            <p:ph type="body" idx="1"/>
          </p:nvPr>
        </p:nvSpPr>
        <p:spPr>
          <a:xfrm rot="5400000">
            <a:off x="3687593" y="-670399"/>
            <a:ext cx="3599316" cy="961386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87" name="Google Shape;187;p42"/>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42"/>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42"/>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1pPr>
            <a:lvl2pPr marL="0" marR="0" lvl="1"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90"/>
        <p:cNvGrpSpPr/>
        <p:nvPr/>
      </p:nvGrpSpPr>
      <p:grpSpPr>
        <a:xfrm>
          <a:off x="0" y="0"/>
          <a:ext cx="0" cy="0"/>
          <a:chOff x="0" y="0"/>
          <a:chExt cx="0" cy="0"/>
        </a:xfrm>
      </p:grpSpPr>
      <p:sp>
        <p:nvSpPr>
          <p:cNvPr id="191" name="Google Shape;191;p43"/>
          <p:cNvSpPr/>
          <p:nvPr/>
        </p:nvSpPr>
        <p:spPr>
          <a:xfrm rot="5400000">
            <a:off x="8116207" y="1869395"/>
            <a:ext cx="5106988" cy="1368198"/>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43"/>
          <p:cNvSpPr/>
          <p:nvPr/>
        </p:nvSpPr>
        <p:spPr>
          <a:xfrm rot="5400000">
            <a:off x="9868202" y="5372403"/>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43"/>
          <p:cNvSpPr txBox="1">
            <a:spLocks noGrp="1"/>
          </p:cNvSpPr>
          <p:nvPr>
            <p:ph type="title"/>
          </p:nvPr>
        </p:nvSpPr>
        <p:spPr>
          <a:xfrm rot="5400000">
            <a:off x="8489252" y="2249576"/>
            <a:ext cx="4353760" cy="10738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43"/>
          <p:cNvSpPr txBox="1">
            <a:spLocks noGrp="1"/>
          </p:cNvSpPr>
          <p:nvPr>
            <p:ph type="body" idx="1"/>
          </p:nvPr>
        </p:nvSpPr>
        <p:spPr>
          <a:xfrm rot="5400000">
            <a:off x="2452029" y="-1162110"/>
            <a:ext cx="5326589" cy="88700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95" name="Google Shape;195;p43"/>
          <p:cNvSpPr txBox="1">
            <a:spLocks noGrp="1"/>
          </p:cNvSpPr>
          <p:nvPr>
            <p:ph type="dt" idx="10"/>
          </p:nvPr>
        </p:nvSpPr>
        <p:spPr>
          <a:xfrm>
            <a:off x="6807126" y="5936187"/>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43"/>
          <p:cNvSpPr txBox="1">
            <a:spLocks noGrp="1"/>
          </p:cNvSpPr>
          <p:nvPr>
            <p:ph type="ftr" idx="11"/>
          </p:nvPr>
        </p:nvSpPr>
        <p:spPr>
          <a:xfrm>
            <a:off x="680321" y="5936188"/>
            <a:ext cx="612680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43"/>
          <p:cNvSpPr txBox="1">
            <a:spLocks noGrp="1"/>
          </p:cNvSpPr>
          <p:nvPr>
            <p:ph type="sldNum" idx="12"/>
          </p:nvPr>
        </p:nvSpPr>
        <p:spPr>
          <a:xfrm>
            <a:off x="10097550" y="5398633"/>
            <a:ext cx="1154151" cy="1090789"/>
          </a:xfrm>
          <a:prstGeom prst="rect">
            <a:avLst/>
          </a:prstGeom>
          <a:noFill/>
          <a:ln>
            <a:noFill/>
          </a:ln>
        </p:spPr>
        <p:txBody>
          <a:bodyPr spcFirstLastPara="1" wrap="square" lIns="91425" tIns="45700" rIns="91425" bIns="45700" anchor="t" anchorCtr="0">
            <a:noAutofit/>
          </a:bodyPr>
          <a:lstStyle>
            <a:lvl1pPr marL="0" marR="0" lvl="0" indent="0" algn="ctr">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1pPr>
            <a:lvl2pPr marL="0" marR="0" lvl="1" indent="0" algn="ctr">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ctr">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ctr">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ctr">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ctr">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ctr">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ctr">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ctr">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2"/>
        <p:cNvGrpSpPr/>
        <p:nvPr/>
      </p:nvGrpSpPr>
      <p:grpSpPr>
        <a:xfrm>
          <a:off x="0" y="0"/>
          <a:ext cx="0" cy="0"/>
          <a:chOff x="0" y="0"/>
          <a:chExt cx="0" cy="0"/>
        </a:xfrm>
      </p:grpSpPr>
      <p:pic>
        <p:nvPicPr>
          <p:cNvPr id="23" name="Google Shape;23;p28"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24" name="Google Shape;24;p28"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25" name="Google Shape;25;p28"/>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28"/>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8"/>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8"/>
          <p:cNvSpPr txBox="1">
            <a:spLocks noGrp="1"/>
          </p:cNvSpPr>
          <p:nvPr>
            <p:ph type="body" idx="1"/>
          </p:nvPr>
        </p:nvSpPr>
        <p:spPr>
          <a:xfrm>
            <a:off x="680321" y="2336873"/>
            <a:ext cx="9613861" cy="35993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9" name="Google Shape;29;p28"/>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8"/>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8"/>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1pPr>
            <a:lvl2pPr marL="0" marR="0" lvl="1"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2"/>
        <p:cNvGrpSpPr/>
        <p:nvPr/>
      </p:nvGrpSpPr>
      <p:grpSpPr>
        <a:xfrm>
          <a:off x="0" y="0"/>
          <a:ext cx="0" cy="0"/>
          <a:chOff x="0" y="0"/>
          <a:chExt cx="0" cy="0"/>
        </a:xfrm>
      </p:grpSpPr>
      <p:pic>
        <p:nvPicPr>
          <p:cNvPr id="33" name="Google Shape;33;p29" descr="HD-ShadowLong.png"/>
          <p:cNvPicPr preferRelativeResize="0"/>
          <p:nvPr/>
        </p:nvPicPr>
        <p:blipFill rotWithShape="1">
          <a:blip r:embed="rId2">
            <a:alphaModFix/>
          </a:blip>
          <a:srcRect/>
          <a:stretch/>
        </p:blipFill>
        <p:spPr>
          <a:xfrm>
            <a:off x="-1" y="4086907"/>
            <a:ext cx="10437812" cy="321164"/>
          </a:xfrm>
          <a:prstGeom prst="rect">
            <a:avLst/>
          </a:prstGeom>
          <a:noFill/>
          <a:ln>
            <a:noFill/>
          </a:ln>
        </p:spPr>
      </p:pic>
      <p:pic>
        <p:nvPicPr>
          <p:cNvPr id="34" name="Google Shape;34;p29" descr="HD-ShadowShort.png"/>
          <p:cNvPicPr preferRelativeResize="0"/>
          <p:nvPr/>
        </p:nvPicPr>
        <p:blipFill rotWithShape="1">
          <a:blip r:embed="rId3">
            <a:alphaModFix/>
          </a:blip>
          <a:srcRect/>
          <a:stretch/>
        </p:blipFill>
        <p:spPr>
          <a:xfrm>
            <a:off x="10585824" y="4087901"/>
            <a:ext cx="1602997" cy="144270"/>
          </a:xfrm>
          <a:prstGeom prst="rect">
            <a:avLst/>
          </a:prstGeom>
          <a:noFill/>
          <a:ln>
            <a:noFill/>
          </a:ln>
        </p:spPr>
      </p:pic>
      <p:sp>
        <p:nvSpPr>
          <p:cNvPr id="35" name="Google Shape;35;p29"/>
          <p:cNvSpPr/>
          <p:nvPr/>
        </p:nvSpPr>
        <p:spPr>
          <a:xfrm>
            <a:off x="-2" y="2726267"/>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9"/>
          <p:cNvSpPr/>
          <p:nvPr/>
        </p:nvSpPr>
        <p:spPr>
          <a:xfrm>
            <a:off x="10585825" y="2726267"/>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9"/>
          <p:cNvSpPr txBox="1">
            <a:spLocks noGrp="1"/>
          </p:cNvSpPr>
          <p:nvPr>
            <p:ph type="title"/>
          </p:nvPr>
        </p:nvSpPr>
        <p:spPr>
          <a:xfrm>
            <a:off x="680322" y="2869895"/>
            <a:ext cx="9613860" cy="109078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9"/>
          <p:cNvSpPr txBox="1">
            <a:spLocks noGrp="1"/>
          </p:cNvSpPr>
          <p:nvPr>
            <p:ph type="body" idx="1"/>
          </p:nvPr>
        </p:nvSpPr>
        <p:spPr>
          <a:xfrm>
            <a:off x="680322" y="4232171"/>
            <a:ext cx="9613860" cy="1704017"/>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2000"/>
              <a:buNone/>
              <a:defRPr sz="20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39" name="Google Shape;39;p29"/>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9"/>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9"/>
          <p:cNvSpPr txBox="1">
            <a:spLocks noGrp="1"/>
          </p:cNvSpPr>
          <p:nvPr>
            <p:ph type="sldNum" idx="12"/>
          </p:nvPr>
        </p:nvSpPr>
        <p:spPr>
          <a:xfrm>
            <a:off x="10729455" y="2869895"/>
            <a:ext cx="1154151" cy="1090789"/>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1pPr>
            <a:lvl2pPr marL="0" marR="0" lvl="1"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42"/>
        <p:cNvGrpSpPr/>
        <p:nvPr/>
      </p:nvGrpSpPr>
      <p:grpSpPr>
        <a:xfrm>
          <a:off x="0" y="0"/>
          <a:ext cx="0" cy="0"/>
          <a:chOff x="0" y="0"/>
          <a:chExt cx="0" cy="0"/>
        </a:xfrm>
      </p:grpSpPr>
      <p:pic>
        <p:nvPicPr>
          <p:cNvPr id="43" name="Google Shape;43;p30"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44" name="Google Shape;44;p30"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45" name="Google Shape;45;p30"/>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30"/>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30"/>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0"/>
          <p:cNvSpPr txBox="1">
            <a:spLocks noGrp="1"/>
          </p:cNvSpPr>
          <p:nvPr>
            <p:ph type="body" idx="1"/>
          </p:nvPr>
        </p:nvSpPr>
        <p:spPr>
          <a:xfrm>
            <a:off x="680320" y="2336873"/>
            <a:ext cx="4698358" cy="35993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9" name="Google Shape;49;p30"/>
          <p:cNvSpPr txBox="1">
            <a:spLocks noGrp="1"/>
          </p:cNvSpPr>
          <p:nvPr>
            <p:ph type="body" idx="2"/>
          </p:nvPr>
        </p:nvSpPr>
        <p:spPr>
          <a:xfrm>
            <a:off x="5594123" y="2336873"/>
            <a:ext cx="4700058" cy="35993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0" name="Google Shape;50;p30"/>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0"/>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0"/>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1pPr>
            <a:lvl2pPr marL="0" marR="0" lvl="1"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3"/>
        <p:cNvGrpSpPr/>
        <p:nvPr/>
      </p:nvGrpSpPr>
      <p:grpSpPr>
        <a:xfrm>
          <a:off x="0" y="0"/>
          <a:ext cx="0" cy="0"/>
          <a:chOff x="0" y="0"/>
          <a:chExt cx="0" cy="0"/>
        </a:xfrm>
      </p:grpSpPr>
      <p:pic>
        <p:nvPicPr>
          <p:cNvPr id="54" name="Google Shape;54;p31"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55" name="Google Shape;55;p31"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56" name="Google Shape;56;p31"/>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31"/>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31"/>
          <p:cNvSpPr txBox="1">
            <a:spLocks noGrp="1"/>
          </p:cNvSpPr>
          <p:nvPr>
            <p:ph type="title"/>
          </p:nvPr>
        </p:nvSpPr>
        <p:spPr>
          <a:xfrm>
            <a:off x="680319" y="753229"/>
            <a:ext cx="9613863" cy="108093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1"/>
          <p:cNvSpPr txBox="1">
            <a:spLocks noGrp="1"/>
          </p:cNvSpPr>
          <p:nvPr>
            <p:ph type="body" idx="1"/>
          </p:nvPr>
        </p:nvSpPr>
        <p:spPr>
          <a:xfrm>
            <a:off x="906350" y="2336873"/>
            <a:ext cx="4472327" cy="69313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60" name="Google Shape;60;p31"/>
          <p:cNvSpPr txBox="1">
            <a:spLocks noGrp="1"/>
          </p:cNvSpPr>
          <p:nvPr>
            <p:ph type="body" idx="2"/>
          </p:nvPr>
        </p:nvSpPr>
        <p:spPr>
          <a:xfrm>
            <a:off x="680322" y="3030008"/>
            <a:ext cx="4698355" cy="29061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1" name="Google Shape;61;p31"/>
          <p:cNvSpPr txBox="1">
            <a:spLocks noGrp="1"/>
          </p:cNvSpPr>
          <p:nvPr>
            <p:ph type="body" idx="3"/>
          </p:nvPr>
        </p:nvSpPr>
        <p:spPr>
          <a:xfrm>
            <a:off x="5820154" y="2336873"/>
            <a:ext cx="4474028" cy="692076"/>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62" name="Google Shape;62;p31"/>
          <p:cNvSpPr txBox="1">
            <a:spLocks noGrp="1"/>
          </p:cNvSpPr>
          <p:nvPr>
            <p:ph type="body" idx="4"/>
          </p:nvPr>
        </p:nvSpPr>
        <p:spPr>
          <a:xfrm>
            <a:off x="5594123" y="3030008"/>
            <a:ext cx="4700059" cy="29061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3" name="Google Shape;63;p31"/>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1"/>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1"/>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1pPr>
            <a:lvl2pPr marL="0" marR="0" lvl="1"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66"/>
        <p:cNvGrpSpPr/>
        <p:nvPr/>
      </p:nvGrpSpPr>
      <p:grpSpPr>
        <a:xfrm>
          <a:off x="0" y="0"/>
          <a:ext cx="0" cy="0"/>
          <a:chOff x="0" y="0"/>
          <a:chExt cx="0" cy="0"/>
        </a:xfrm>
      </p:grpSpPr>
      <p:pic>
        <p:nvPicPr>
          <p:cNvPr id="67" name="Google Shape;67;p32"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68" name="Google Shape;68;p32"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69" name="Google Shape;69;p32"/>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32"/>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32"/>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2"/>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2"/>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2"/>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1pPr>
            <a:lvl2pPr marL="0" marR="0" lvl="1"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75"/>
        <p:cNvGrpSpPr/>
        <p:nvPr/>
      </p:nvGrpSpPr>
      <p:grpSpPr>
        <a:xfrm>
          <a:off x="0" y="0"/>
          <a:ext cx="0" cy="0"/>
          <a:chOff x="0" y="0"/>
          <a:chExt cx="0" cy="0"/>
        </a:xfrm>
      </p:grpSpPr>
      <p:pic>
        <p:nvPicPr>
          <p:cNvPr id="76" name="Google Shape;76;p33" descr="HD-ShadowShort.png"/>
          <p:cNvPicPr preferRelativeResize="0"/>
          <p:nvPr/>
        </p:nvPicPr>
        <p:blipFill rotWithShape="1">
          <a:blip r:embed="rId2">
            <a:alphaModFix/>
          </a:blip>
          <a:srcRect/>
          <a:stretch/>
        </p:blipFill>
        <p:spPr>
          <a:xfrm>
            <a:off x="10585826" y="1971234"/>
            <a:ext cx="1602997" cy="144270"/>
          </a:xfrm>
          <a:prstGeom prst="rect">
            <a:avLst/>
          </a:prstGeom>
          <a:noFill/>
          <a:ln>
            <a:noFill/>
          </a:ln>
        </p:spPr>
      </p:pic>
      <p:sp>
        <p:nvSpPr>
          <p:cNvPr id="77" name="Google Shape;77;p33"/>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33"/>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3"/>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3"/>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1pPr>
            <a:lvl2pPr marL="0" marR="0" lvl="1"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81"/>
        <p:cNvGrpSpPr/>
        <p:nvPr/>
      </p:nvGrpSpPr>
      <p:grpSpPr>
        <a:xfrm>
          <a:off x="0" y="0"/>
          <a:ext cx="0" cy="0"/>
          <a:chOff x="0" y="0"/>
          <a:chExt cx="0" cy="0"/>
        </a:xfrm>
      </p:grpSpPr>
      <p:pic>
        <p:nvPicPr>
          <p:cNvPr id="82" name="Google Shape;82;p34"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83" name="Google Shape;83;p34"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84" name="Google Shape;84;p34"/>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34"/>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34"/>
          <p:cNvSpPr txBox="1">
            <a:spLocks noGrp="1"/>
          </p:cNvSpPr>
          <p:nvPr>
            <p:ph type="title"/>
          </p:nvPr>
        </p:nvSpPr>
        <p:spPr>
          <a:xfrm>
            <a:off x="680321" y="753227"/>
            <a:ext cx="9613859" cy="10809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4"/>
          <p:cNvSpPr txBox="1">
            <a:spLocks noGrp="1"/>
          </p:cNvSpPr>
          <p:nvPr>
            <p:ph type="body" idx="1"/>
          </p:nvPr>
        </p:nvSpPr>
        <p:spPr>
          <a:xfrm>
            <a:off x="4685846" y="2336873"/>
            <a:ext cx="5608336" cy="35993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8" name="Google Shape;88;p34"/>
          <p:cNvSpPr txBox="1">
            <a:spLocks noGrp="1"/>
          </p:cNvSpPr>
          <p:nvPr>
            <p:ph type="body" idx="2"/>
          </p:nvPr>
        </p:nvSpPr>
        <p:spPr>
          <a:xfrm>
            <a:off x="680322" y="2336872"/>
            <a:ext cx="3790078" cy="359931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89" name="Google Shape;89;p34"/>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4"/>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4"/>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1pPr>
            <a:lvl2pPr marL="0" marR="0" lvl="1"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92"/>
        <p:cNvGrpSpPr/>
        <p:nvPr/>
      </p:nvGrpSpPr>
      <p:grpSpPr>
        <a:xfrm>
          <a:off x="0" y="0"/>
          <a:ext cx="0" cy="0"/>
          <a:chOff x="0" y="0"/>
          <a:chExt cx="0" cy="0"/>
        </a:xfrm>
      </p:grpSpPr>
      <p:pic>
        <p:nvPicPr>
          <p:cNvPr id="93" name="Google Shape;93;p35"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94" name="Google Shape;94;p35"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95" name="Google Shape;95;p35"/>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35"/>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35"/>
          <p:cNvSpPr txBox="1">
            <a:spLocks noGrp="1"/>
          </p:cNvSpPr>
          <p:nvPr>
            <p:ph type="title"/>
          </p:nvPr>
        </p:nvSpPr>
        <p:spPr>
          <a:xfrm>
            <a:off x="680323" y="753228"/>
            <a:ext cx="9613857" cy="10809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5"/>
          <p:cNvSpPr>
            <a:spLocks noGrp="1"/>
          </p:cNvSpPr>
          <p:nvPr>
            <p:ph type="pic" idx="2"/>
          </p:nvPr>
        </p:nvSpPr>
        <p:spPr>
          <a:xfrm>
            <a:off x="4868333" y="2336874"/>
            <a:ext cx="5425849" cy="3599312"/>
          </a:xfrm>
          <a:prstGeom prst="rect">
            <a:avLst/>
          </a:prstGeom>
          <a:noFill/>
          <a:ln>
            <a:noFill/>
          </a:ln>
          <a:effectLst>
            <a:outerShdw blurRad="76200" dist="63500" dir="5040000" algn="tl" rotWithShape="0">
              <a:srgbClr val="000000">
                <a:alpha val="40392"/>
              </a:srgbClr>
            </a:outerShdw>
          </a:effectLst>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Trebuchet MS"/>
                <a:ea typeface="Trebuchet MS"/>
                <a:cs typeface="Trebuchet MS"/>
                <a:sym typeface="Trebuchet MS"/>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Trebuchet MS"/>
                <a:ea typeface="Trebuchet MS"/>
                <a:cs typeface="Trebuchet MS"/>
                <a:sym typeface="Trebuchet MS"/>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Trebuchet MS"/>
                <a:ea typeface="Trebuchet MS"/>
                <a:cs typeface="Trebuchet MS"/>
                <a:sym typeface="Trebuchet MS"/>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9pPr>
          </a:lstStyle>
          <a:p>
            <a:endParaRPr/>
          </a:p>
        </p:txBody>
      </p:sp>
      <p:sp>
        <p:nvSpPr>
          <p:cNvPr id="99" name="Google Shape;99;p35"/>
          <p:cNvSpPr txBox="1">
            <a:spLocks noGrp="1"/>
          </p:cNvSpPr>
          <p:nvPr>
            <p:ph type="body" idx="1"/>
          </p:nvPr>
        </p:nvSpPr>
        <p:spPr>
          <a:xfrm>
            <a:off x="680323" y="2336873"/>
            <a:ext cx="3876256" cy="3599315"/>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00" name="Google Shape;100;p35"/>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5"/>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5"/>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1pPr>
            <a:lvl2pPr marL="0" marR="0" lvl="1"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78121"/>
            </a:gs>
            <a:gs pos="95000">
              <a:schemeClr val="accent1">
                <a:lumMod val="60000"/>
                <a:lumOff val="40000"/>
              </a:schemeClr>
            </a:gs>
            <a:gs pos="100000">
              <a:schemeClr val="accent2">
                <a:lumMod val="40000"/>
                <a:lumOff val="60000"/>
              </a:schemeClr>
            </a:gs>
          </a:gsLst>
          <a:lin ang="2520000" scaled="0"/>
          <a:tileRect/>
        </a:gradFill>
        <a:effectLst/>
      </p:bgPr>
    </p:bg>
    <p:spTree>
      <p:nvGrpSpPr>
        <p:cNvPr id="1" name="Shape 5"/>
        <p:cNvGrpSpPr/>
        <p:nvPr/>
      </p:nvGrpSpPr>
      <p:grpSpPr>
        <a:xfrm>
          <a:off x="0" y="0"/>
          <a:ext cx="0" cy="0"/>
          <a:chOff x="0" y="0"/>
          <a:chExt cx="0" cy="0"/>
        </a:xfrm>
      </p:grpSpPr>
      <p:pic>
        <p:nvPicPr>
          <p:cNvPr id="6" name="Google Shape;6;p26" descr="hashOverlay-FullResolve.png"/>
          <p:cNvPicPr preferRelativeResize="0"/>
          <p:nvPr/>
        </p:nvPicPr>
        <p:blipFill rotWithShape="1">
          <a:blip r:embed="rId19">
            <a:alphaModFix amt="10000"/>
          </a:blip>
          <a:srcRect/>
          <a:stretch/>
        </p:blipFill>
        <p:spPr>
          <a:xfrm>
            <a:off x="0" y="0"/>
            <a:ext cx="12192000" cy="6858000"/>
          </a:xfrm>
          <a:prstGeom prst="rect">
            <a:avLst/>
          </a:prstGeom>
          <a:noFill/>
          <a:ln>
            <a:noFill/>
          </a:ln>
        </p:spPr>
      </p:pic>
      <p:sp>
        <p:nvSpPr>
          <p:cNvPr id="7" name="Google Shape;7;p26"/>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600"/>
              <a:buFont typeface="Trebuchet MS"/>
              <a:buNone/>
              <a:defRPr sz="3600" b="0" i="0" u="none" strike="noStrike" cap="none">
                <a:solidFill>
                  <a:schemeClr val="l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26"/>
          <p:cNvSpPr txBox="1">
            <a:spLocks noGrp="1"/>
          </p:cNvSpPr>
          <p:nvPr>
            <p:ph type="body" idx="1"/>
          </p:nvPr>
        </p:nvSpPr>
        <p:spPr>
          <a:xfrm>
            <a:off x="680321" y="2336873"/>
            <a:ext cx="9613861" cy="3599316"/>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lt1"/>
              </a:buClr>
              <a:buSzPts val="2400"/>
              <a:buFont typeface="Arial"/>
              <a:buChar char="•"/>
              <a:defRPr sz="2400" b="0" i="0" u="none" strike="noStrike" cap="none">
                <a:solidFill>
                  <a:schemeClr val="lt1"/>
                </a:solidFill>
                <a:latin typeface="Trebuchet MS"/>
                <a:ea typeface="Trebuchet MS"/>
                <a:cs typeface="Trebuchet MS"/>
                <a:sym typeface="Trebuchet MS"/>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Trebuchet MS"/>
                <a:ea typeface="Trebuchet MS"/>
                <a:cs typeface="Trebuchet MS"/>
                <a:sym typeface="Trebuchet MS"/>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Trebuchet MS"/>
                <a:ea typeface="Trebuchet MS"/>
                <a:cs typeface="Trebuchet MS"/>
                <a:sym typeface="Trebuchet MS"/>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6pPr>
            <a:lvl7pPr marL="3200400" marR="0" lvl="6"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7pPr>
            <a:lvl8pPr marL="3657600" marR="0" lvl="7"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8pPr>
            <a:lvl9pPr marL="4114800" marR="0" lvl="8"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9pPr>
          </a:lstStyle>
          <a:p>
            <a:endParaRPr/>
          </a:p>
        </p:txBody>
      </p:sp>
      <p:sp>
        <p:nvSpPr>
          <p:cNvPr id="9" name="Google Shape;9;p26"/>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10" name="Google Shape;10;p26"/>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11" name="Google Shape;11;p26"/>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vc.cervantes.es/ensenanza/biblioteca_ele/asele/pdf/23/23_0080.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coe.int/lang-refugee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yruiz4@xtec.ca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mailto:eoidmanu@gmai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
          <p:cNvSpPr txBox="1">
            <a:spLocks noGrp="1"/>
          </p:cNvSpPr>
          <p:nvPr>
            <p:ph type="ctrTitle"/>
          </p:nvPr>
        </p:nvSpPr>
        <p:spPr>
          <a:xfrm>
            <a:off x="680322" y="2733709"/>
            <a:ext cx="8144134" cy="1373070"/>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chemeClr val="lt1"/>
              </a:buClr>
              <a:buSzPts val="5400"/>
              <a:buFont typeface="Trebuchet MS"/>
              <a:buNone/>
            </a:pPr>
            <a:r>
              <a:rPr lang="es-ES"/>
              <a:t>EL COMPONENTE SOCIO-CULTURAL DE LA MEDIACIÓN LINGÜÍSTICA</a:t>
            </a:r>
            <a:endParaRPr/>
          </a:p>
        </p:txBody>
      </p:sp>
      <p:sp>
        <p:nvSpPr>
          <p:cNvPr id="203" name="Google Shape;203;p1"/>
          <p:cNvSpPr txBox="1">
            <a:spLocks noGrp="1"/>
          </p:cNvSpPr>
          <p:nvPr>
            <p:ph type="subTitle" idx="1"/>
          </p:nvPr>
        </p:nvSpPr>
        <p:spPr>
          <a:xfrm>
            <a:off x="680322" y="4394039"/>
            <a:ext cx="8144134" cy="1117687"/>
          </a:xfrm>
          <a:prstGeom prst="rect">
            <a:avLst/>
          </a:prstGeom>
          <a:noFill/>
          <a:ln>
            <a:noFill/>
          </a:ln>
        </p:spPr>
        <p:txBody>
          <a:bodyPr spcFirstLastPara="1" wrap="square" lIns="91425" tIns="45700" rIns="91425" bIns="45700" anchor="t" anchorCtr="0">
            <a:normAutofit/>
          </a:bodyPr>
          <a:lstStyle/>
          <a:p>
            <a:pPr marL="0" lvl="0" indent="0" algn="r" rtl="0">
              <a:lnSpc>
                <a:spcPct val="80000"/>
              </a:lnSpc>
              <a:spcBef>
                <a:spcPts val="0"/>
              </a:spcBef>
              <a:spcAft>
                <a:spcPts val="0"/>
              </a:spcAft>
              <a:buClr>
                <a:schemeClr val="lt1"/>
              </a:buClr>
              <a:buSzPts val="2000"/>
              <a:buNone/>
            </a:pPr>
            <a:r>
              <a:rPr lang="es-ES"/>
              <a:t>Ferrol, 25 de enero de 2020</a:t>
            </a:r>
            <a:endParaRPr/>
          </a:p>
          <a:p>
            <a:pPr marL="0" lvl="0" indent="0" algn="r" rtl="0">
              <a:lnSpc>
                <a:spcPct val="80000"/>
              </a:lnSpc>
              <a:spcBef>
                <a:spcPts val="1000"/>
              </a:spcBef>
              <a:spcAft>
                <a:spcPts val="0"/>
              </a:spcAft>
              <a:buClr>
                <a:schemeClr val="lt1"/>
              </a:buClr>
              <a:buSzPts val="2000"/>
              <a:buNone/>
            </a:pPr>
            <a:r>
              <a:rPr lang="es-ES"/>
              <a:t>Manuel González (EOI Albacete)</a:t>
            </a:r>
            <a:endParaRPr/>
          </a:p>
          <a:p>
            <a:pPr marL="0" lvl="0" indent="0" algn="r" rtl="0">
              <a:lnSpc>
                <a:spcPct val="80000"/>
              </a:lnSpc>
              <a:spcBef>
                <a:spcPts val="1000"/>
              </a:spcBef>
              <a:spcAft>
                <a:spcPts val="0"/>
              </a:spcAft>
              <a:buClr>
                <a:schemeClr val="lt1"/>
              </a:buClr>
              <a:buSzPts val="2000"/>
              <a:buNone/>
            </a:pPr>
            <a:r>
              <a:rPr lang="es-ES"/>
              <a:t>Yolanda Ruiz (EOI Sabadell)</a:t>
            </a:r>
            <a:endParaRPr/>
          </a:p>
        </p:txBody>
      </p:sp>
      <p:pic>
        <p:nvPicPr>
          <p:cNvPr id="3" name="Imagen 2" descr="Imagen que contiene dibujo&#10;&#10;Descripción generada automáticamente">
            <a:extLst>
              <a:ext uri="{FF2B5EF4-FFF2-40B4-BE49-F238E27FC236}">
                <a16:creationId xmlns:a16="http://schemas.microsoft.com/office/drawing/2014/main" id="{8BD64926-BA89-1347-929A-036828CD3BD2}"/>
              </a:ext>
            </a:extLst>
          </p:cNvPr>
          <p:cNvPicPr>
            <a:picLocks noChangeAspect="1"/>
          </p:cNvPicPr>
          <p:nvPr/>
        </p:nvPicPr>
        <p:blipFill>
          <a:blip r:embed="rId3"/>
          <a:stretch>
            <a:fillRect/>
          </a:stretch>
        </p:blipFill>
        <p:spPr>
          <a:xfrm>
            <a:off x="8824456" y="4334827"/>
            <a:ext cx="3238500" cy="23537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0"/>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s-ES"/>
              <a:t>EL MALENTENDIDO CULTURAL</a:t>
            </a:r>
            <a:endParaRPr/>
          </a:p>
        </p:txBody>
      </p:sp>
      <p:sp>
        <p:nvSpPr>
          <p:cNvPr id="274" name="Google Shape;274;p10"/>
          <p:cNvSpPr txBox="1">
            <a:spLocks noGrp="1"/>
          </p:cNvSpPr>
          <p:nvPr>
            <p:ph type="body" idx="1"/>
          </p:nvPr>
        </p:nvSpPr>
        <p:spPr>
          <a:xfrm>
            <a:off x="680321" y="2336873"/>
            <a:ext cx="9613861" cy="359931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Char char="•"/>
            </a:pPr>
            <a:r>
              <a:rPr lang="es-ES"/>
              <a:t>Según recoge Teresa Alonso (2006) el malentendido cultural consiste en “sacar un mensaje de contexto e interpretarlo según los propios criterios culturales y llegar a conclusiones erróneas y, a menudo, negativas” (Wessling, 1999) </a:t>
            </a:r>
            <a:endParaRPr/>
          </a:p>
          <a:p>
            <a:pPr marL="228600" lvl="0" indent="-228600" algn="l" rtl="0">
              <a:lnSpc>
                <a:spcPct val="90000"/>
              </a:lnSpc>
              <a:spcBef>
                <a:spcPts val="1000"/>
              </a:spcBef>
              <a:spcAft>
                <a:spcPts val="0"/>
              </a:spcAft>
              <a:buClr>
                <a:schemeClr val="lt1"/>
              </a:buClr>
              <a:buSzPts val="2400"/>
              <a:buChar char="•"/>
            </a:pPr>
            <a:r>
              <a:rPr lang="es-ES"/>
              <a:t>Los malentendidos culturales pueden ocasionar más problemas que los gramaticales al ser más difíciles de comprender. Un fallo gramatical se debe al conocimiento de la lengua, mientras que un malentendido cultural se suele atribuir a la personalidad del hablante</a:t>
            </a:r>
            <a:endParaRPr/>
          </a:p>
          <a:p>
            <a:pPr marL="228600" lvl="0" indent="-76200" algn="l" rtl="0">
              <a:lnSpc>
                <a:spcPct val="90000"/>
              </a:lnSpc>
              <a:spcBef>
                <a:spcPts val="1000"/>
              </a:spcBef>
              <a:spcAft>
                <a:spcPts val="0"/>
              </a:spcAft>
              <a:buClr>
                <a:schemeClr val="lt1"/>
              </a:buClr>
              <a:buSzPts val="24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1"/>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s-ES"/>
              <a:t>EL MALENTENDIDO CULTURAL</a:t>
            </a:r>
            <a:endParaRPr/>
          </a:p>
        </p:txBody>
      </p:sp>
      <p:sp>
        <p:nvSpPr>
          <p:cNvPr id="280" name="Google Shape;280;p11"/>
          <p:cNvSpPr txBox="1">
            <a:spLocks noGrp="1"/>
          </p:cNvSpPr>
          <p:nvPr>
            <p:ph type="body" idx="1"/>
          </p:nvPr>
        </p:nvSpPr>
        <p:spPr>
          <a:xfrm>
            <a:off x="680321" y="2336873"/>
            <a:ext cx="9613861" cy="3599316"/>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chemeClr val="lt1"/>
              </a:buClr>
              <a:buSzPts val="2400"/>
              <a:buChar char="•"/>
            </a:pPr>
            <a:r>
              <a:rPr lang="es-ES" dirty="0"/>
              <a:t>Afirma Teresa Alonso (en Oliveras, 2000), mientras nadie parece cuestionarse la importancia que se le da a la enseñanza de una estructura sintáctica, los errores pragmáticos, discursivos y culturales suelen pasar desapercibidos, a pesar del enorme impacto que pueden tener en un encuentro intercultural</a:t>
            </a:r>
            <a:endParaRPr dirty="0"/>
          </a:p>
          <a:p>
            <a:pPr marL="228600" lvl="0" indent="-228600" algn="l" rtl="0">
              <a:lnSpc>
                <a:spcPct val="80000"/>
              </a:lnSpc>
              <a:spcBef>
                <a:spcPts val="1000"/>
              </a:spcBef>
              <a:spcAft>
                <a:spcPts val="0"/>
              </a:spcAft>
              <a:buClr>
                <a:schemeClr val="lt1"/>
              </a:buClr>
              <a:buSzPts val="2400"/>
              <a:buChar char="•"/>
            </a:pPr>
            <a:r>
              <a:rPr lang="es-ES" dirty="0"/>
              <a:t>Durante nuestra labor docente hemos constatado que a menudo, en las situaciones de malentendido cultural, los problemas se deben a la dificultad del alumno para comprender situaciones diferentes y que frecuentemente el origen de esta incomprensión radica en la falta de contacto con ese tipo de situaciones o en la ignorancia incluso de su existencia</a:t>
            </a:r>
            <a:endParaRPr dirty="0"/>
          </a:p>
          <a:p>
            <a:pPr marL="0" lvl="0" indent="0" algn="l" rtl="0">
              <a:lnSpc>
                <a:spcPct val="80000"/>
              </a:lnSpc>
              <a:spcBef>
                <a:spcPts val="1000"/>
              </a:spcBef>
              <a:spcAft>
                <a:spcPts val="0"/>
              </a:spcAft>
              <a:buClr>
                <a:schemeClr val="lt1"/>
              </a:buClr>
              <a:buSzPts val="2400"/>
              <a:buNone/>
            </a:pPr>
            <a:endParaRPr dirty="0"/>
          </a:p>
          <a:p>
            <a:pPr marL="228600" lvl="0" indent="-76200" algn="l" rtl="0">
              <a:lnSpc>
                <a:spcPct val="80000"/>
              </a:lnSpc>
              <a:spcBef>
                <a:spcPts val="1000"/>
              </a:spcBef>
              <a:spcAft>
                <a:spcPts val="0"/>
              </a:spcAft>
              <a:buClr>
                <a:schemeClr val="lt1"/>
              </a:buClr>
              <a:buSzPts val="240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2"/>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s-ES"/>
              <a:t>EL PAPEL DEL PROFESOR-MEDIADOR</a:t>
            </a:r>
            <a:endParaRPr/>
          </a:p>
        </p:txBody>
      </p:sp>
      <p:pic>
        <p:nvPicPr>
          <p:cNvPr id="286" name="Google Shape;286;p12" descr="Un grupo de personas sentadas&#10;&#10;Descripción generada automáticamente"/>
          <p:cNvPicPr preferRelativeResize="0">
            <a:picLocks noGrp="1"/>
          </p:cNvPicPr>
          <p:nvPr>
            <p:ph type="body" idx="1"/>
          </p:nvPr>
        </p:nvPicPr>
        <p:blipFill rotWithShape="1">
          <a:blip r:embed="rId3">
            <a:alphaModFix/>
          </a:blip>
          <a:srcRect/>
          <a:stretch/>
        </p:blipFill>
        <p:spPr>
          <a:xfrm>
            <a:off x="5180753" y="2505909"/>
            <a:ext cx="5758180" cy="3598863"/>
          </a:xfrm>
          <a:prstGeom prst="rect">
            <a:avLst/>
          </a:prstGeom>
          <a:noFill/>
          <a:ln>
            <a:noFill/>
          </a:ln>
          <a:effectLst>
            <a:outerShdw blurRad="76200" dist="63500" dir="5040000" algn="tl" rotWithShape="0">
              <a:srgbClr val="000000">
                <a:alpha val="40392"/>
              </a:srgbClr>
            </a:outerShdw>
          </a:effectLst>
        </p:spPr>
      </p:pic>
      <p:sp>
        <p:nvSpPr>
          <p:cNvPr id="287" name="Google Shape;287;p12"/>
          <p:cNvSpPr txBox="1"/>
          <p:nvPr/>
        </p:nvSpPr>
        <p:spPr>
          <a:xfrm>
            <a:off x="993317" y="3135194"/>
            <a:ext cx="4187436"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s-ES" sz="2800" b="0" i="0" u="none" strike="noStrike" cap="none">
                <a:solidFill>
                  <a:schemeClr val="lt1"/>
                </a:solidFill>
                <a:latin typeface="Trebuchet MS"/>
                <a:ea typeface="Trebuchet MS"/>
                <a:cs typeface="Trebuchet MS"/>
                <a:sym typeface="Trebuchet MS"/>
              </a:rPr>
              <a:t>¿Qué actividades de mediación podemos plantear en clase?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3"/>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s-ES"/>
              <a:t>LÉXICO </a:t>
            </a:r>
            <a:endParaRPr/>
          </a:p>
        </p:txBody>
      </p:sp>
      <p:sp>
        <p:nvSpPr>
          <p:cNvPr id="293" name="Google Shape;293;p13"/>
          <p:cNvSpPr txBox="1">
            <a:spLocks noGrp="1"/>
          </p:cNvSpPr>
          <p:nvPr>
            <p:ph type="body" idx="1"/>
          </p:nvPr>
        </p:nvSpPr>
        <p:spPr>
          <a:xfrm>
            <a:off x="680321" y="2336873"/>
            <a:ext cx="9613861" cy="359931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Char char="•"/>
            </a:pPr>
            <a:r>
              <a:rPr lang="es-ES"/>
              <a:t>Hay palabras que esconden significados específicos condicionados por la cultura</a:t>
            </a:r>
            <a:endParaRPr/>
          </a:p>
          <a:p>
            <a:pPr marL="228600" lvl="0" indent="-76200" algn="l" rtl="0">
              <a:lnSpc>
                <a:spcPct val="90000"/>
              </a:lnSpc>
              <a:spcBef>
                <a:spcPts val="1000"/>
              </a:spcBef>
              <a:spcAft>
                <a:spcPts val="0"/>
              </a:spcAft>
              <a:buClr>
                <a:schemeClr val="lt1"/>
              </a:buClr>
              <a:buSzPts val="2400"/>
              <a:buNone/>
            </a:pPr>
            <a:endParaRPr/>
          </a:p>
          <a:p>
            <a:pPr marL="228600" lvl="0" indent="-228600" algn="l" rtl="0">
              <a:lnSpc>
                <a:spcPct val="90000"/>
              </a:lnSpc>
              <a:spcBef>
                <a:spcPts val="1000"/>
              </a:spcBef>
              <a:spcAft>
                <a:spcPts val="0"/>
              </a:spcAft>
              <a:buClr>
                <a:schemeClr val="lt1"/>
              </a:buClr>
              <a:buSzPts val="2400"/>
              <a:buChar char="•"/>
            </a:pPr>
            <a:r>
              <a:rPr lang="es-ES"/>
              <a:t>SOBREMESA</a:t>
            </a:r>
            <a:endParaRPr/>
          </a:p>
          <a:p>
            <a:pPr marL="228600" lvl="0" indent="-228600" algn="l" rtl="0">
              <a:lnSpc>
                <a:spcPct val="90000"/>
              </a:lnSpc>
              <a:spcBef>
                <a:spcPts val="1000"/>
              </a:spcBef>
              <a:spcAft>
                <a:spcPts val="0"/>
              </a:spcAft>
              <a:buClr>
                <a:schemeClr val="lt1"/>
              </a:buClr>
              <a:buSzPts val="2400"/>
              <a:buChar char="•"/>
            </a:pPr>
            <a:r>
              <a:rPr lang="es-ES"/>
              <a:t>MESA CAMILLA</a:t>
            </a:r>
            <a:endParaRPr/>
          </a:p>
          <a:p>
            <a:pPr marL="228600" lvl="0" indent="-228600" algn="l" rtl="0">
              <a:lnSpc>
                <a:spcPct val="90000"/>
              </a:lnSpc>
              <a:spcBef>
                <a:spcPts val="1000"/>
              </a:spcBef>
              <a:spcAft>
                <a:spcPts val="0"/>
              </a:spcAft>
              <a:buClr>
                <a:schemeClr val="lt1"/>
              </a:buClr>
              <a:buSzPts val="2400"/>
              <a:buChar char="•"/>
            </a:pPr>
            <a:r>
              <a:rPr lang="es-ES"/>
              <a:t>CRISANTEMO</a:t>
            </a:r>
            <a:endParaRPr/>
          </a:p>
          <a:p>
            <a:pPr marL="228600" lvl="0" indent="-228600" algn="l" rtl="0">
              <a:lnSpc>
                <a:spcPct val="90000"/>
              </a:lnSpc>
              <a:spcBef>
                <a:spcPts val="1000"/>
              </a:spcBef>
              <a:spcAft>
                <a:spcPts val="0"/>
              </a:spcAft>
              <a:buClr>
                <a:schemeClr val="lt1"/>
              </a:buClr>
              <a:buSzPts val="2400"/>
              <a:buChar char="•"/>
            </a:pPr>
            <a:r>
              <a:rPr lang="es-ES"/>
              <a:t>LÉXICO RELATIVO A LOS COLORES</a:t>
            </a:r>
            <a:endParaRPr/>
          </a:p>
          <a:p>
            <a:pPr marL="0" lvl="0" indent="0" algn="l" rtl="0">
              <a:lnSpc>
                <a:spcPct val="90000"/>
              </a:lnSpc>
              <a:spcBef>
                <a:spcPts val="1000"/>
              </a:spcBef>
              <a:spcAft>
                <a:spcPts val="0"/>
              </a:spcAft>
              <a:buClr>
                <a:schemeClr val="lt1"/>
              </a:buClr>
              <a:buSzPts val="2400"/>
              <a:buNone/>
            </a:pPr>
            <a:endParaRPr/>
          </a:p>
          <a:p>
            <a:pPr marL="228600" lvl="0" indent="-76200" algn="l" rtl="0">
              <a:lnSpc>
                <a:spcPct val="90000"/>
              </a:lnSpc>
              <a:spcBef>
                <a:spcPts val="1000"/>
              </a:spcBef>
              <a:spcAft>
                <a:spcPts val="0"/>
              </a:spcAft>
              <a:buClr>
                <a:schemeClr val="lt1"/>
              </a:buClr>
              <a:buSzPts val="2400"/>
              <a:buNone/>
            </a:pPr>
            <a:endParaRPr/>
          </a:p>
        </p:txBody>
      </p:sp>
      <p:pic>
        <p:nvPicPr>
          <p:cNvPr id="294" name="Google Shape;294;p13" descr="Imagen que contiene persona, tabla, grupo, interior&#10;&#10;Descripción generada automáticamente"/>
          <p:cNvPicPr preferRelativeResize="0"/>
          <p:nvPr/>
        </p:nvPicPr>
        <p:blipFill rotWithShape="1">
          <a:blip r:embed="rId3">
            <a:alphaModFix/>
          </a:blip>
          <a:srcRect/>
          <a:stretch/>
        </p:blipFill>
        <p:spPr>
          <a:xfrm>
            <a:off x="6264323" y="2930666"/>
            <a:ext cx="5052565" cy="337175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4"/>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s-ES"/>
              <a:t>LÉXICO </a:t>
            </a:r>
            <a:endParaRPr/>
          </a:p>
        </p:txBody>
      </p:sp>
      <p:sp>
        <p:nvSpPr>
          <p:cNvPr id="300" name="Google Shape;300;p14"/>
          <p:cNvSpPr txBox="1">
            <a:spLocks noGrp="1"/>
          </p:cNvSpPr>
          <p:nvPr>
            <p:ph type="body" idx="1"/>
          </p:nvPr>
        </p:nvSpPr>
        <p:spPr>
          <a:xfrm>
            <a:off x="680321" y="2336873"/>
            <a:ext cx="9613861" cy="359931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endParaRPr/>
          </a:p>
          <a:p>
            <a:pPr marL="0" lvl="0" indent="0" algn="l" rtl="0">
              <a:lnSpc>
                <a:spcPct val="90000"/>
              </a:lnSpc>
              <a:spcBef>
                <a:spcPts val="1000"/>
              </a:spcBef>
              <a:spcAft>
                <a:spcPts val="0"/>
              </a:spcAft>
              <a:buClr>
                <a:schemeClr val="lt1"/>
              </a:buClr>
              <a:buSzPts val="2400"/>
              <a:buNone/>
            </a:pPr>
            <a:endParaRPr/>
          </a:p>
          <a:p>
            <a:pPr marL="0" lvl="0" indent="0" algn="l" rtl="0">
              <a:lnSpc>
                <a:spcPct val="90000"/>
              </a:lnSpc>
              <a:spcBef>
                <a:spcPts val="1000"/>
              </a:spcBef>
              <a:spcAft>
                <a:spcPts val="0"/>
              </a:spcAft>
              <a:buClr>
                <a:schemeClr val="lt1"/>
              </a:buClr>
              <a:buSzPts val="2400"/>
              <a:buNone/>
            </a:pPr>
            <a:endParaRPr/>
          </a:p>
          <a:p>
            <a:pPr marL="228600" lvl="0" indent="-266700" algn="l" rtl="0">
              <a:lnSpc>
                <a:spcPct val="90000"/>
              </a:lnSpc>
              <a:spcBef>
                <a:spcPts val="1000"/>
              </a:spcBef>
              <a:spcAft>
                <a:spcPts val="0"/>
              </a:spcAft>
              <a:buClr>
                <a:schemeClr val="lt1"/>
              </a:buClr>
              <a:buSzPts val="3000"/>
              <a:buChar char="•"/>
            </a:pPr>
            <a:r>
              <a:rPr lang="es-ES" sz="3000"/>
              <a:t>APERITIVO</a:t>
            </a:r>
            <a:endParaRPr sz="3000"/>
          </a:p>
          <a:p>
            <a:pPr marL="228600" lvl="0" indent="-76200" algn="l" rtl="0">
              <a:lnSpc>
                <a:spcPct val="90000"/>
              </a:lnSpc>
              <a:spcBef>
                <a:spcPts val="1000"/>
              </a:spcBef>
              <a:spcAft>
                <a:spcPts val="0"/>
              </a:spcAft>
              <a:buClr>
                <a:schemeClr val="lt1"/>
              </a:buClr>
              <a:buSzPts val="2400"/>
              <a:buNone/>
            </a:pPr>
            <a:endParaRPr/>
          </a:p>
        </p:txBody>
      </p:sp>
      <p:pic>
        <p:nvPicPr>
          <p:cNvPr id="301" name="Google Shape;301;p14" descr="Imagen que contiene comida, persona, tabla, interior&#10;&#10;Descripción generada automáticamente"/>
          <p:cNvPicPr preferRelativeResize="0"/>
          <p:nvPr/>
        </p:nvPicPr>
        <p:blipFill rotWithShape="1">
          <a:blip r:embed="rId3">
            <a:alphaModFix/>
          </a:blip>
          <a:srcRect/>
          <a:stretch/>
        </p:blipFill>
        <p:spPr>
          <a:xfrm>
            <a:off x="3130585" y="3099352"/>
            <a:ext cx="4007225" cy="3005419"/>
          </a:xfrm>
          <a:prstGeom prst="rect">
            <a:avLst/>
          </a:prstGeom>
          <a:noFill/>
          <a:ln>
            <a:noFill/>
          </a:ln>
        </p:spPr>
      </p:pic>
      <p:pic>
        <p:nvPicPr>
          <p:cNvPr id="302" name="Google Shape;302;p14" descr="Imagen que contiene persona, tabla, mujer, vino&#10;&#10;Descripción generada automáticamente"/>
          <p:cNvPicPr preferRelativeResize="0"/>
          <p:nvPr/>
        </p:nvPicPr>
        <p:blipFill rotWithShape="1">
          <a:blip r:embed="rId4">
            <a:alphaModFix/>
          </a:blip>
          <a:srcRect/>
          <a:stretch/>
        </p:blipFill>
        <p:spPr>
          <a:xfrm>
            <a:off x="7504453" y="3099352"/>
            <a:ext cx="4007226" cy="300541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5"/>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s-ES"/>
              <a:t>LÉXICO </a:t>
            </a:r>
            <a:endParaRPr/>
          </a:p>
        </p:txBody>
      </p:sp>
      <p:pic>
        <p:nvPicPr>
          <p:cNvPr id="308" name="Google Shape;308;p15"/>
          <p:cNvPicPr preferRelativeResize="0"/>
          <p:nvPr/>
        </p:nvPicPr>
        <p:blipFill rotWithShape="1">
          <a:blip r:embed="rId3">
            <a:alphaModFix/>
          </a:blip>
          <a:srcRect/>
          <a:stretch/>
        </p:blipFill>
        <p:spPr>
          <a:xfrm>
            <a:off x="3455075" y="2019950"/>
            <a:ext cx="6839100" cy="47148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6"/>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s-ES"/>
              <a:t>LÉXICO </a:t>
            </a:r>
            <a:endParaRPr/>
          </a:p>
        </p:txBody>
      </p:sp>
      <p:sp>
        <p:nvSpPr>
          <p:cNvPr id="314" name="Google Shape;314;p16"/>
          <p:cNvSpPr txBox="1">
            <a:spLocks noGrp="1"/>
          </p:cNvSpPr>
          <p:nvPr>
            <p:ph type="body" idx="1"/>
          </p:nvPr>
        </p:nvSpPr>
        <p:spPr>
          <a:xfrm>
            <a:off x="680321" y="2336873"/>
            <a:ext cx="9613861" cy="359931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Char char="•"/>
            </a:pPr>
            <a:r>
              <a:rPr lang="es-ES"/>
              <a:t>JUEGOS DE PALABRAS (I)</a:t>
            </a:r>
            <a:endParaRPr/>
          </a:p>
          <a:p>
            <a:pPr marL="228600" lvl="0" indent="-76200" algn="l" rtl="0">
              <a:lnSpc>
                <a:spcPct val="90000"/>
              </a:lnSpc>
              <a:spcBef>
                <a:spcPts val="1000"/>
              </a:spcBef>
              <a:spcAft>
                <a:spcPts val="0"/>
              </a:spcAft>
              <a:buClr>
                <a:schemeClr val="lt1"/>
              </a:buClr>
              <a:buSzPts val="2400"/>
              <a:buNone/>
            </a:pPr>
            <a:endParaRPr/>
          </a:p>
        </p:txBody>
      </p:sp>
      <p:sp>
        <p:nvSpPr>
          <p:cNvPr id="315" name="Google Shape;315;p16"/>
          <p:cNvSpPr txBox="1"/>
          <p:nvPr/>
        </p:nvSpPr>
        <p:spPr>
          <a:xfrm>
            <a:off x="2456597" y="1255594"/>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pic>
        <p:nvPicPr>
          <p:cNvPr id="316" name="Google Shape;316;p16"/>
          <p:cNvPicPr preferRelativeResize="0"/>
          <p:nvPr/>
        </p:nvPicPr>
        <p:blipFill rotWithShape="1">
          <a:blip r:embed="rId3">
            <a:alphaModFix/>
          </a:blip>
          <a:srcRect/>
          <a:stretch/>
        </p:blipFill>
        <p:spPr>
          <a:xfrm>
            <a:off x="1142728" y="2772580"/>
            <a:ext cx="2997200" cy="3987800"/>
          </a:xfrm>
          <a:prstGeom prst="rect">
            <a:avLst/>
          </a:prstGeom>
          <a:noFill/>
          <a:ln>
            <a:noFill/>
          </a:ln>
        </p:spPr>
      </p:pic>
      <p:pic>
        <p:nvPicPr>
          <p:cNvPr id="317" name="Google Shape;317;p16"/>
          <p:cNvPicPr preferRelativeResize="0"/>
          <p:nvPr/>
        </p:nvPicPr>
        <p:blipFill rotWithShape="1">
          <a:blip r:embed="rId4">
            <a:alphaModFix/>
          </a:blip>
          <a:srcRect/>
          <a:stretch/>
        </p:blipFill>
        <p:spPr>
          <a:xfrm>
            <a:off x="4527146" y="2155752"/>
            <a:ext cx="3599284" cy="4604628"/>
          </a:xfrm>
          <a:prstGeom prst="rect">
            <a:avLst/>
          </a:prstGeom>
          <a:noFill/>
          <a:ln>
            <a:noFill/>
          </a:ln>
        </p:spPr>
      </p:pic>
      <p:pic>
        <p:nvPicPr>
          <p:cNvPr id="318" name="Google Shape;318;p16"/>
          <p:cNvPicPr preferRelativeResize="0"/>
          <p:nvPr/>
        </p:nvPicPr>
        <p:blipFill rotWithShape="1">
          <a:blip r:embed="rId5">
            <a:alphaModFix/>
          </a:blip>
          <a:srcRect/>
          <a:stretch/>
        </p:blipFill>
        <p:spPr>
          <a:xfrm>
            <a:off x="8416359" y="2155752"/>
            <a:ext cx="3446578" cy="4604628"/>
          </a:xfrm>
          <a:prstGeom prst="rect">
            <a:avLst/>
          </a:prstGeom>
          <a:noFill/>
          <a:ln>
            <a:noFill/>
          </a:ln>
        </p:spPr>
      </p:pic>
      <p:sp>
        <p:nvSpPr>
          <p:cNvPr id="319" name="Google Shape;319;p16"/>
          <p:cNvSpPr/>
          <p:nvPr/>
        </p:nvSpPr>
        <p:spPr>
          <a:xfrm>
            <a:off x="5969202" y="3244334"/>
            <a:ext cx="2535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000000"/>
                </a:solidFill>
                <a:latin typeface="Trebuchet MS"/>
                <a:ea typeface="Trebuchet MS"/>
                <a:cs typeface="Trebuchet MS"/>
                <a:sym typeface="Trebuchet MS"/>
              </a:rPr>
              <a:t> </a:t>
            </a:r>
            <a:endParaRPr sz="18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7"/>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s-ES"/>
              <a:t>LÉXICO </a:t>
            </a:r>
            <a:endParaRPr/>
          </a:p>
        </p:txBody>
      </p:sp>
      <p:sp>
        <p:nvSpPr>
          <p:cNvPr id="325" name="Google Shape;325;p17"/>
          <p:cNvSpPr txBox="1">
            <a:spLocks noGrp="1"/>
          </p:cNvSpPr>
          <p:nvPr>
            <p:ph type="body" idx="1"/>
          </p:nvPr>
        </p:nvSpPr>
        <p:spPr>
          <a:xfrm>
            <a:off x="680321" y="2336873"/>
            <a:ext cx="9613861" cy="359931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Char char="•"/>
            </a:pPr>
            <a:r>
              <a:rPr lang="es-ES"/>
              <a:t>JUEGOS DE PALABRAS (II)</a:t>
            </a:r>
            <a:endParaRPr/>
          </a:p>
          <a:p>
            <a:pPr marL="228600" lvl="0" indent="-76200" algn="l" rtl="0">
              <a:lnSpc>
                <a:spcPct val="90000"/>
              </a:lnSpc>
              <a:spcBef>
                <a:spcPts val="1000"/>
              </a:spcBef>
              <a:spcAft>
                <a:spcPts val="0"/>
              </a:spcAft>
              <a:buClr>
                <a:schemeClr val="lt1"/>
              </a:buClr>
              <a:buSzPts val="2400"/>
              <a:buNone/>
            </a:pPr>
            <a:endParaRPr/>
          </a:p>
        </p:txBody>
      </p:sp>
      <p:sp>
        <p:nvSpPr>
          <p:cNvPr id="326" name="Google Shape;326;p17"/>
          <p:cNvSpPr txBox="1"/>
          <p:nvPr/>
        </p:nvSpPr>
        <p:spPr>
          <a:xfrm>
            <a:off x="2456597" y="1255594"/>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327" name="Google Shape;327;p17"/>
          <p:cNvSpPr/>
          <p:nvPr/>
        </p:nvSpPr>
        <p:spPr>
          <a:xfrm>
            <a:off x="5969202" y="3244334"/>
            <a:ext cx="2535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000000"/>
                </a:solidFill>
                <a:latin typeface="Trebuchet MS"/>
                <a:ea typeface="Trebuchet MS"/>
                <a:cs typeface="Trebuchet MS"/>
                <a:sym typeface="Trebuchet MS"/>
              </a:rPr>
              <a:t> </a:t>
            </a:r>
            <a:endParaRPr sz="1800" b="0" i="0" u="none" strike="noStrike" cap="none">
              <a:solidFill>
                <a:schemeClr val="lt1"/>
              </a:solidFill>
              <a:latin typeface="Trebuchet MS"/>
              <a:ea typeface="Trebuchet MS"/>
              <a:cs typeface="Trebuchet MS"/>
              <a:sym typeface="Trebuchet MS"/>
            </a:endParaRPr>
          </a:p>
        </p:txBody>
      </p:sp>
      <p:pic>
        <p:nvPicPr>
          <p:cNvPr id="328" name="Google Shape;328;p17"/>
          <p:cNvPicPr preferRelativeResize="0"/>
          <p:nvPr/>
        </p:nvPicPr>
        <p:blipFill rotWithShape="1">
          <a:blip r:embed="rId3">
            <a:alphaModFix/>
          </a:blip>
          <a:srcRect/>
          <a:stretch/>
        </p:blipFill>
        <p:spPr>
          <a:xfrm>
            <a:off x="441006" y="3244334"/>
            <a:ext cx="4864667" cy="2736375"/>
          </a:xfrm>
          <a:prstGeom prst="rect">
            <a:avLst/>
          </a:prstGeom>
          <a:noFill/>
          <a:ln>
            <a:noFill/>
          </a:ln>
        </p:spPr>
      </p:pic>
      <p:pic>
        <p:nvPicPr>
          <p:cNvPr id="329" name="Google Shape;329;p17"/>
          <p:cNvPicPr preferRelativeResize="0"/>
          <p:nvPr/>
        </p:nvPicPr>
        <p:blipFill rotWithShape="1">
          <a:blip r:embed="rId4">
            <a:alphaModFix/>
          </a:blip>
          <a:srcRect/>
          <a:stretch/>
        </p:blipFill>
        <p:spPr>
          <a:xfrm>
            <a:off x="5557401" y="2452293"/>
            <a:ext cx="6193593" cy="348389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18"/>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s-ES"/>
              <a:t>ACTOS DE HABLA</a:t>
            </a:r>
            <a:endParaRPr/>
          </a:p>
        </p:txBody>
      </p:sp>
      <p:sp>
        <p:nvSpPr>
          <p:cNvPr id="335" name="Google Shape;335;p18"/>
          <p:cNvSpPr txBox="1">
            <a:spLocks noGrp="1"/>
          </p:cNvSpPr>
          <p:nvPr>
            <p:ph type="body" idx="1"/>
          </p:nvPr>
        </p:nvSpPr>
        <p:spPr>
          <a:xfrm>
            <a:off x="680321" y="2336873"/>
            <a:ext cx="9613861" cy="359931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Char char="•"/>
            </a:pPr>
            <a:r>
              <a:rPr lang="es-ES"/>
              <a:t>Tienen que ver con la intención expresada al hablar</a:t>
            </a:r>
            <a:endParaRPr/>
          </a:p>
          <a:p>
            <a:pPr marL="228600" lvl="0" indent="-76200" algn="l" rtl="0">
              <a:lnSpc>
                <a:spcPct val="90000"/>
              </a:lnSpc>
              <a:spcBef>
                <a:spcPts val="1000"/>
              </a:spcBef>
              <a:spcAft>
                <a:spcPts val="0"/>
              </a:spcAft>
              <a:buClr>
                <a:schemeClr val="lt1"/>
              </a:buClr>
              <a:buSzPts val="2400"/>
              <a:buNone/>
            </a:pPr>
            <a:endParaRPr/>
          </a:p>
        </p:txBody>
      </p:sp>
      <p:pic>
        <p:nvPicPr>
          <p:cNvPr id="336" name="Google Shape;336;p18" descr="Imagen que contiene taza, tabla, persona, bebida&#10;&#10;Descripción generada automáticamente"/>
          <p:cNvPicPr preferRelativeResize="0"/>
          <p:nvPr/>
        </p:nvPicPr>
        <p:blipFill rotWithShape="1">
          <a:blip r:embed="rId3">
            <a:alphaModFix/>
          </a:blip>
          <a:srcRect/>
          <a:stretch/>
        </p:blipFill>
        <p:spPr>
          <a:xfrm>
            <a:off x="805345" y="3218469"/>
            <a:ext cx="5586468" cy="3128422"/>
          </a:xfrm>
          <a:prstGeom prst="rect">
            <a:avLst/>
          </a:prstGeom>
          <a:noFill/>
          <a:ln>
            <a:noFill/>
          </a:ln>
        </p:spPr>
      </p:pic>
      <p:pic>
        <p:nvPicPr>
          <p:cNvPr id="337" name="Google Shape;337;p18" descr="Imagen que contiene persona, interior, parado, mujer&#10;&#10;Descripción generada automáticamente"/>
          <p:cNvPicPr preferRelativeResize="0"/>
          <p:nvPr/>
        </p:nvPicPr>
        <p:blipFill rotWithShape="1">
          <a:blip r:embed="rId4">
            <a:alphaModFix/>
          </a:blip>
          <a:srcRect/>
          <a:stretch/>
        </p:blipFill>
        <p:spPr>
          <a:xfrm>
            <a:off x="6576245" y="2854417"/>
            <a:ext cx="4935434" cy="34924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9"/>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s-ES"/>
              <a:t>OTROS CAUSANTES DE MALENTENDIDOS</a:t>
            </a:r>
            <a:endParaRPr/>
          </a:p>
        </p:txBody>
      </p:sp>
      <p:sp>
        <p:nvSpPr>
          <p:cNvPr id="343" name="Google Shape;343;p19"/>
          <p:cNvSpPr txBox="1">
            <a:spLocks noGrp="1"/>
          </p:cNvSpPr>
          <p:nvPr>
            <p:ph type="body" idx="1"/>
          </p:nvPr>
        </p:nvSpPr>
        <p:spPr>
          <a:xfrm>
            <a:off x="871390" y="3055593"/>
            <a:ext cx="9613861" cy="359931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800"/>
              <a:buChar char="•"/>
            </a:pPr>
            <a:r>
              <a:rPr lang="es-ES" sz="2800"/>
              <a:t>Los temas</a:t>
            </a:r>
            <a:endParaRPr/>
          </a:p>
          <a:p>
            <a:pPr marL="228600" lvl="0" indent="-228600" algn="l" rtl="0">
              <a:lnSpc>
                <a:spcPct val="90000"/>
              </a:lnSpc>
              <a:spcBef>
                <a:spcPts val="1000"/>
              </a:spcBef>
              <a:spcAft>
                <a:spcPts val="0"/>
              </a:spcAft>
              <a:buClr>
                <a:schemeClr val="lt1"/>
              </a:buClr>
              <a:buSzPts val="2800"/>
              <a:buChar char="•"/>
            </a:pPr>
            <a:r>
              <a:rPr lang="es-ES" sz="2800"/>
              <a:t>El registro</a:t>
            </a:r>
            <a:endParaRPr/>
          </a:p>
          <a:p>
            <a:pPr marL="228600" lvl="0" indent="-228600" algn="l" rtl="0">
              <a:lnSpc>
                <a:spcPct val="90000"/>
              </a:lnSpc>
              <a:spcBef>
                <a:spcPts val="1000"/>
              </a:spcBef>
              <a:spcAft>
                <a:spcPts val="0"/>
              </a:spcAft>
              <a:buClr>
                <a:schemeClr val="lt1"/>
              </a:buClr>
              <a:buSzPts val="2800"/>
              <a:buChar char="•"/>
            </a:pPr>
            <a:r>
              <a:rPr lang="es-ES" sz="2800"/>
              <a:t>La comunicación no verbal</a:t>
            </a:r>
            <a:endParaRPr/>
          </a:p>
          <a:p>
            <a:pPr marL="228600" lvl="0" indent="-76200" algn="l" rtl="0">
              <a:lnSpc>
                <a:spcPct val="90000"/>
              </a:lnSpc>
              <a:spcBef>
                <a:spcPts val="1000"/>
              </a:spcBef>
              <a:spcAft>
                <a:spcPts val="0"/>
              </a:spcAft>
              <a:buClr>
                <a:schemeClr val="lt1"/>
              </a:buClr>
              <a:buSzPts val="2400"/>
              <a:buNone/>
            </a:pPr>
            <a:endParaRPr/>
          </a:p>
        </p:txBody>
      </p:sp>
      <p:pic>
        <p:nvPicPr>
          <p:cNvPr id="344" name="Google Shape;344;p19" descr="Mujer sonriendo con la mano en la cara&#10;&#10;Descripción generada automáticamente"/>
          <p:cNvPicPr preferRelativeResize="0"/>
          <p:nvPr/>
        </p:nvPicPr>
        <p:blipFill rotWithShape="1">
          <a:blip r:embed="rId3">
            <a:alphaModFix/>
          </a:blip>
          <a:srcRect/>
          <a:stretch/>
        </p:blipFill>
        <p:spPr>
          <a:xfrm>
            <a:off x="6096000" y="2530028"/>
            <a:ext cx="5663748" cy="372064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3"/>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p>
            <a:pPr lvl="0">
              <a:buSzPts val="3600"/>
            </a:pPr>
            <a:r>
              <a:rPr lang="es-ES" dirty="0"/>
              <a:t>LA MEDIACIÓN EN EL COMPANION VOLUME</a:t>
            </a:r>
            <a:endParaRPr dirty="0"/>
          </a:p>
        </p:txBody>
      </p:sp>
      <p:sp>
        <p:nvSpPr>
          <p:cNvPr id="239" name="Google Shape;239;p23"/>
          <p:cNvSpPr txBox="1">
            <a:spLocks noGrp="1"/>
          </p:cNvSpPr>
          <p:nvPr>
            <p:ph type="body" idx="1"/>
          </p:nvPr>
        </p:nvSpPr>
        <p:spPr>
          <a:xfrm>
            <a:off x="680321" y="2488595"/>
            <a:ext cx="6397811" cy="3767899"/>
          </a:xfrm>
          <a:prstGeom prst="rect">
            <a:avLst/>
          </a:prstGeom>
          <a:noFill/>
          <a:ln>
            <a:noFill/>
          </a:ln>
        </p:spPr>
        <p:txBody>
          <a:bodyPr spcFirstLastPara="1" wrap="square" lIns="91425" tIns="45700" rIns="91425" bIns="45700" anchor="t" anchorCtr="0">
            <a:noAutofit/>
          </a:bodyPr>
          <a:lstStyle/>
          <a:p>
            <a:pPr marL="228600" lvl="0" indent="-228600">
              <a:spcBef>
                <a:spcPts val="0"/>
              </a:spcBef>
              <a:buSzPts val="2590"/>
            </a:pPr>
            <a:r>
              <a:rPr lang="es-ES" dirty="0"/>
              <a:t>En la mediación, los usuarios actúan como agentes sociales para crear puentes y ayudar a construir o transmitir significados</a:t>
            </a:r>
          </a:p>
          <a:p>
            <a:pPr marL="228600" lvl="0" indent="-228600">
              <a:buSzPts val="2590"/>
            </a:pPr>
            <a:r>
              <a:rPr lang="es-ES" dirty="0"/>
              <a:t>La mediación también se refiere a un proceso social y cultural en el que se crean unas condiciones para la comunicación, que ayudará a atenuar las tensiones y situaciones delicadas que puedan surgir</a:t>
            </a:r>
          </a:p>
          <a:p>
            <a:pPr marL="228600" lvl="0" indent="-228600" algn="l" rtl="0">
              <a:lnSpc>
                <a:spcPct val="90000"/>
              </a:lnSpc>
              <a:spcBef>
                <a:spcPts val="0"/>
              </a:spcBef>
              <a:spcAft>
                <a:spcPts val="0"/>
              </a:spcAft>
              <a:buClr>
                <a:schemeClr val="lt1"/>
              </a:buClr>
              <a:buSzPts val="2400"/>
              <a:buChar char="•"/>
            </a:pPr>
            <a:endParaRPr dirty="0"/>
          </a:p>
        </p:txBody>
      </p:sp>
      <p:pic>
        <p:nvPicPr>
          <p:cNvPr id="4" name="Google Shape;212;p20" descr="Imagen que contiene cama, grande, verde, barco&#10;&#10;Descripción generada automáticamente">
            <a:extLst>
              <a:ext uri="{FF2B5EF4-FFF2-40B4-BE49-F238E27FC236}">
                <a16:creationId xmlns:a16="http://schemas.microsoft.com/office/drawing/2014/main" id="{895655BA-1F26-F546-A1DA-225A81326690}"/>
              </a:ext>
            </a:extLst>
          </p:cNvPr>
          <p:cNvPicPr preferRelativeResize="0"/>
          <p:nvPr/>
        </p:nvPicPr>
        <p:blipFill rotWithShape="1">
          <a:blip r:embed="rId3">
            <a:alphaModFix/>
          </a:blip>
          <a:srcRect l="9095" r="2041" b="1"/>
          <a:stretch/>
        </p:blipFill>
        <p:spPr>
          <a:xfrm>
            <a:off x="7776041" y="2379250"/>
            <a:ext cx="4142038" cy="3641693"/>
          </a:xfrm>
          <a:prstGeom prst="rect">
            <a:avLst/>
          </a:prstGeom>
          <a:noFill/>
          <a:ln>
            <a:noFill/>
          </a:ln>
        </p:spPr>
      </p:pic>
    </p:spTree>
    <p:extLst>
      <p:ext uri="{BB962C8B-B14F-4D97-AF65-F5344CB8AC3E}">
        <p14:creationId xmlns:p14="http://schemas.microsoft.com/office/powerpoint/2010/main" val="2991703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0"/>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s-ES"/>
              <a:t>LA DIMENSIÓN AFECTIVA</a:t>
            </a:r>
            <a:endParaRPr/>
          </a:p>
        </p:txBody>
      </p:sp>
      <p:sp>
        <p:nvSpPr>
          <p:cNvPr id="350" name="Google Shape;350;p20"/>
          <p:cNvSpPr txBox="1">
            <a:spLocks noGrp="1"/>
          </p:cNvSpPr>
          <p:nvPr>
            <p:ph type="body" idx="1"/>
          </p:nvPr>
        </p:nvSpPr>
        <p:spPr>
          <a:xfrm>
            <a:off x="433850" y="4110775"/>
            <a:ext cx="11480100" cy="2799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Char char="•"/>
            </a:pPr>
            <a:r>
              <a:rPr lang="es-ES"/>
              <a:t>Según Jane Arnold (2000), el hecho de salir de uno mismo para llegar a otros puede ayudar a desarrollar la empatía (nuestra cultura no es la única ni seguramente la mejor)</a:t>
            </a:r>
            <a:endParaRPr/>
          </a:p>
          <a:p>
            <a:pPr marL="228600" lvl="0" indent="-228600" algn="l" rtl="0">
              <a:lnSpc>
                <a:spcPct val="90000"/>
              </a:lnSpc>
              <a:spcBef>
                <a:spcPts val="1000"/>
              </a:spcBef>
              <a:spcAft>
                <a:spcPts val="0"/>
              </a:spcAft>
              <a:buClr>
                <a:schemeClr val="lt1"/>
              </a:buClr>
              <a:buSzPts val="2400"/>
              <a:buChar char="•"/>
            </a:pPr>
            <a:r>
              <a:rPr lang="es-ES"/>
              <a:t>Generalmente los alumnos que consiguen éxito en aprender un idioma lo hacen a través de un proceso de aculturación (conjunto de fenómenos que resultan del contacto entre grupos de culturas diferentes y los cambios que surgen en los patrones culturales originales de uno o de ambos grupos)</a:t>
            </a:r>
            <a:endParaRPr/>
          </a:p>
          <a:p>
            <a:pPr marL="0" lvl="0" indent="0" algn="l" rtl="0">
              <a:lnSpc>
                <a:spcPct val="90000"/>
              </a:lnSpc>
              <a:spcBef>
                <a:spcPts val="1000"/>
              </a:spcBef>
              <a:spcAft>
                <a:spcPts val="0"/>
              </a:spcAft>
              <a:buClr>
                <a:schemeClr val="lt1"/>
              </a:buClr>
              <a:buSzPts val="2800"/>
              <a:buNone/>
            </a:pPr>
            <a:endParaRPr sz="2800"/>
          </a:p>
          <a:p>
            <a:pPr marL="228600" lvl="0" indent="-76200" algn="l" rtl="0">
              <a:lnSpc>
                <a:spcPct val="90000"/>
              </a:lnSpc>
              <a:spcBef>
                <a:spcPts val="1000"/>
              </a:spcBef>
              <a:spcAft>
                <a:spcPts val="0"/>
              </a:spcAft>
              <a:buClr>
                <a:schemeClr val="lt1"/>
              </a:buClr>
              <a:buSzPts val="2400"/>
              <a:buNone/>
            </a:pPr>
            <a:endParaRPr/>
          </a:p>
        </p:txBody>
      </p:sp>
      <p:pic>
        <p:nvPicPr>
          <p:cNvPr id="351" name="Google Shape;351;p20"/>
          <p:cNvPicPr preferRelativeResize="0"/>
          <p:nvPr/>
        </p:nvPicPr>
        <p:blipFill>
          <a:blip r:embed="rId3">
            <a:alphaModFix/>
          </a:blip>
          <a:stretch>
            <a:fillRect/>
          </a:stretch>
        </p:blipFill>
        <p:spPr>
          <a:xfrm>
            <a:off x="3561125" y="2049326"/>
            <a:ext cx="4341478" cy="19090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1"/>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s-ES"/>
              <a:t>LAS DIMENSIONES DE LA MEDIACIÓN LINGÜÍSTICA -ACTUALIDAD</a:t>
            </a:r>
            <a:endParaRPr/>
          </a:p>
        </p:txBody>
      </p:sp>
      <p:sp>
        <p:nvSpPr>
          <p:cNvPr id="357" name="Google Shape;357;p21"/>
          <p:cNvSpPr txBox="1"/>
          <p:nvPr/>
        </p:nvSpPr>
        <p:spPr>
          <a:xfrm>
            <a:off x="4125036" y="3400988"/>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359" name="Google Shape;359;p21"/>
          <p:cNvSpPr>
            <a:spLocks noGrp="1"/>
          </p:cNvSpPr>
          <p:nvPr>
            <p:ph type="body" idx="1"/>
          </p:nvPr>
        </p:nvSpPr>
        <p:spPr>
          <a:xfrm>
            <a:off x="1108691" y="2297112"/>
            <a:ext cx="3686100" cy="3563400"/>
          </a:xfrm>
          <a:prstGeom prst="ellipse">
            <a:avLst/>
          </a:prstGeom>
          <a:solidFill>
            <a:schemeClr val="accent1"/>
          </a:solidFill>
          <a:ln w="12700" cap="flat" cmpd="sng">
            <a:solidFill>
              <a:srgbClr val="AF6C0F"/>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70000"/>
              </a:lnSpc>
              <a:spcBef>
                <a:spcPts val="0"/>
              </a:spcBef>
              <a:spcAft>
                <a:spcPts val="0"/>
              </a:spcAft>
              <a:buClr>
                <a:schemeClr val="lt1"/>
              </a:buClr>
              <a:buSzPts val="1540"/>
              <a:buNone/>
            </a:pPr>
            <a:r>
              <a:rPr lang="es-ES" sz="1540" dirty="0">
                <a:solidFill>
                  <a:schemeClr val="lt1"/>
                </a:solidFill>
                <a:latin typeface="Trebuchet MS"/>
                <a:ea typeface="Trebuchet MS"/>
                <a:cs typeface="Trebuchet MS"/>
                <a:sym typeface="Trebuchet MS"/>
              </a:rPr>
              <a:t>  </a:t>
            </a:r>
            <a:endParaRPr dirty="0"/>
          </a:p>
          <a:p>
            <a:pPr marL="0" lvl="0" indent="0" algn="ctr" rtl="0">
              <a:lnSpc>
                <a:spcPct val="70000"/>
              </a:lnSpc>
              <a:spcBef>
                <a:spcPts val="1000"/>
              </a:spcBef>
              <a:spcAft>
                <a:spcPts val="0"/>
              </a:spcAft>
              <a:buClr>
                <a:schemeClr val="lt1"/>
              </a:buClr>
              <a:buSzPts val="1760"/>
              <a:buNone/>
            </a:pPr>
            <a:endParaRPr sz="1760" dirty="0"/>
          </a:p>
          <a:p>
            <a:pPr marL="0" lvl="0" indent="0" algn="ctr" rtl="0">
              <a:lnSpc>
                <a:spcPct val="70000"/>
              </a:lnSpc>
              <a:spcBef>
                <a:spcPts val="1000"/>
              </a:spcBef>
              <a:spcAft>
                <a:spcPts val="0"/>
              </a:spcAft>
              <a:buClr>
                <a:schemeClr val="lt1"/>
              </a:buClr>
              <a:buSzPts val="1760"/>
              <a:buNone/>
            </a:pPr>
            <a:r>
              <a:rPr lang="es-ES" sz="1760" dirty="0">
                <a:solidFill>
                  <a:schemeClr val="lt1"/>
                </a:solidFill>
                <a:latin typeface="Trebuchet MS"/>
                <a:ea typeface="Trebuchet MS"/>
                <a:cs typeface="Trebuchet MS"/>
                <a:sym typeface="Trebuchet MS"/>
              </a:rPr>
              <a:t>Diferencias          culturales + lingüísticas</a:t>
            </a:r>
            <a:endParaRPr dirty="0"/>
          </a:p>
          <a:p>
            <a:pPr marL="0" lvl="0" indent="0" algn="ctr" rtl="0">
              <a:lnSpc>
                <a:spcPct val="70000"/>
              </a:lnSpc>
              <a:spcBef>
                <a:spcPts val="1000"/>
              </a:spcBef>
              <a:spcAft>
                <a:spcPts val="0"/>
              </a:spcAft>
              <a:buClr>
                <a:schemeClr val="lt1"/>
              </a:buClr>
              <a:buSzPts val="1760"/>
              <a:buNone/>
            </a:pPr>
            <a:endParaRPr sz="1760" dirty="0"/>
          </a:p>
          <a:p>
            <a:pPr marL="0" lvl="0" indent="0" algn="ctr" rtl="0">
              <a:lnSpc>
                <a:spcPct val="70000"/>
              </a:lnSpc>
              <a:spcBef>
                <a:spcPts val="1000"/>
              </a:spcBef>
              <a:spcAft>
                <a:spcPts val="0"/>
              </a:spcAft>
              <a:buClr>
                <a:schemeClr val="lt1"/>
              </a:buClr>
              <a:buSzPts val="1760"/>
              <a:buNone/>
            </a:pPr>
            <a:r>
              <a:rPr lang="es-ES" sz="1760" dirty="0">
                <a:solidFill>
                  <a:schemeClr val="lt1"/>
                </a:solidFill>
                <a:latin typeface="Trebuchet MS"/>
                <a:ea typeface="Trebuchet MS"/>
                <a:cs typeface="Trebuchet MS"/>
                <a:sym typeface="Trebuchet MS"/>
              </a:rPr>
              <a:t>  </a:t>
            </a:r>
            <a:endParaRPr dirty="0"/>
          </a:p>
          <a:p>
            <a:pPr marL="0" lvl="0" indent="0" algn="ctr" rtl="0">
              <a:lnSpc>
                <a:spcPct val="70000"/>
              </a:lnSpc>
              <a:spcBef>
                <a:spcPts val="1000"/>
              </a:spcBef>
              <a:spcAft>
                <a:spcPts val="0"/>
              </a:spcAft>
              <a:buClr>
                <a:schemeClr val="lt1"/>
              </a:buClr>
              <a:buSzPts val="1760"/>
              <a:buNone/>
            </a:pPr>
            <a:r>
              <a:rPr lang="es-ES" sz="1760" dirty="0">
                <a:solidFill>
                  <a:schemeClr val="lt1"/>
                </a:solidFill>
                <a:latin typeface="Trebuchet MS"/>
                <a:ea typeface="Trebuchet MS"/>
                <a:cs typeface="Trebuchet MS"/>
                <a:sym typeface="Trebuchet MS"/>
              </a:rPr>
              <a:t>Necesidades     lingüísticas (</a:t>
            </a:r>
            <a:r>
              <a:rPr lang="es-ES" sz="1760" dirty="0" err="1">
                <a:solidFill>
                  <a:schemeClr val="lt1"/>
                </a:solidFill>
                <a:latin typeface="Trebuchet MS"/>
                <a:ea typeface="Trebuchet MS"/>
                <a:cs typeface="Trebuchet MS"/>
                <a:sym typeface="Trebuchet MS"/>
              </a:rPr>
              <a:t>coe</a:t>
            </a:r>
            <a:r>
              <a:rPr lang="es-ES" sz="1760" dirty="0">
                <a:solidFill>
                  <a:schemeClr val="lt1"/>
                </a:solidFill>
                <a:latin typeface="Trebuchet MS"/>
                <a:ea typeface="Trebuchet MS"/>
                <a:cs typeface="Trebuchet MS"/>
                <a:sym typeface="Trebuchet MS"/>
              </a:rPr>
              <a:t> </a:t>
            </a:r>
            <a:r>
              <a:rPr lang="es-ES" sz="1760" dirty="0" err="1">
                <a:solidFill>
                  <a:schemeClr val="lt1"/>
                </a:solidFill>
                <a:latin typeface="Trebuchet MS"/>
                <a:ea typeface="Trebuchet MS"/>
                <a:cs typeface="Trebuchet MS"/>
                <a:sym typeface="Trebuchet MS"/>
              </a:rPr>
              <a:t>toolkit</a:t>
            </a:r>
            <a:r>
              <a:rPr lang="es-ES" sz="1760" dirty="0">
                <a:solidFill>
                  <a:schemeClr val="lt1"/>
                </a:solidFill>
                <a:latin typeface="Trebuchet MS"/>
                <a:ea typeface="Trebuchet MS"/>
                <a:cs typeface="Trebuchet MS"/>
                <a:sym typeface="Trebuchet MS"/>
              </a:rPr>
              <a:t>)</a:t>
            </a:r>
            <a:endParaRPr dirty="0"/>
          </a:p>
        </p:txBody>
      </p:sp>
      <p:sp>
        <p:nvSpPr>
          <p:cNvPr id="358" name="Google Shape;358;p21"/>
          <p:cNvSpPr txBox="1"/>
          <p:nvPr/>
        </p:nvSpPr>
        <p:spPr>
          <a:xfrm>
            <a:off x="5967484" y="3554104"/>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360" name="Google Shape;360;p21"/>
          <p:cNvSpPr/>
          <p:nvPr/>
        </p:nvSpPr>
        <p:spPr>
          <a:xfrm rot="5400000">
            <a:off x="2609420" y="4096926"/>
            <a:ext cx="584700" cy="465600"/>
          </a:xfrm>
          <a:prstGeom prst="rightArrow">
            <a:avLst>
              <a:gd name="adj1" fmla="val 50000"/>
              <a:gd name="adj2" fmla="val 50000"/>
            </a:avLst>
          </a:prstGeom>
          <a:solidFill>
            <a:srgbClr val="FF0000"/>
          </a:solidFill>
          <a:ln w="127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C00000"/>
              </a:solidFill>
              <a:latin typeface="Trebuchet MS"/>
              <a:ea typeface="Trebuchet MS"/>
              <a:cs typeface="Trebuchet MS"/>
              <a:sym typeface="Trebuchet MS"/>
            </a:endParaRPr>
          </a:p>
        </p:txBody>
      </p:sp>
      <p:sp>
        <p:nvSpPr>
          <p:cNvPr id="361" name="Google Shape;361;p21"/>
          <p:cNvSpPr txBox="1"/>
          <p:nvPr/>
        </p:nvSpPr>
        <p:spPr>
          <a:xfrm>
            <a:off x="1878970" y="2662534"/>
            <a:ext cx="2159400" cy="58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s-ES" sz="3200" b="0" i="0" u="none" strike="noStrike" cap="none">
                <a:solidFill>
                  <a:srgbClr val="C00000"/>
                </a:solidFill>
                <a:latin typeface="Trebuchet MS"/>
                <a:ea typeface="Trebuchet MS"/>
                <a:cs typeface="Trebuchet MS"/>
                <a:sym typeface="Trebuchet MS"/>
              </a:rPr>
              <a:t>REALIDAD</a:t>
            </a:r>
            <a:endParaRPr sz="1400" b="0" i="0" u="none" strike="noStrike" cap="none">
              <a:solidFill>
                <a:srgbClr val="000000"/>
              </a:solidFill>
              <a:latin typeface="Arial"/>
              <a:ea typeface="Arial"/>
              <a:cs typeface="Arial"/>
              <a:sym typeface="Arial"/>
            </a:endParaRPr>
          </a:p>
        </p:txBody>
      </p:sp>
      <p:sp>
        <p:nvSpPr>
          <p:cNvPr id="362" name="Google Shape;362;p21"/>
          <p:cNvSpPr/>
          <p:nvPr/>
        </p:nvSpPr>
        <p:spPr>
          <a:xfrm>
            <a:off x="5803286" y="2751386"/>
            <a:ext cx="1179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S" sz="2000" b="0" i="0" u="none" strike="noStrike" cap="none">
                <a:solidFill>
                  <a:srgbClr val="C00000"/>
                </a:solidFill>
                <a:latin typeface="Trebuchet MS"/>
                <a:ea typeface="Trebuchet MS"/>
                <a:cs typeface="Trebuchet MS"/>
                <a:sym typeface="Trebuchet MS"/>
              </a:rPr>
              <a:t>CLASE</a:t>
            </a:r>
            <a:endParaRPr sz="1400" b="0" i="0" u="none" strike="noStrike" cap="none">
              <a:solidFill>
                <a:srgbClr val="000000"/>
              </a:solidFill>
              <a:latin typeface="Arial"/>
              <a:ea typeface="Arial"/>
              <a:cs typeface="Arial"/>
              <a:sym typeface="Arial"/>
            </a:endParaRPr>
          </a:p>
        </p:txBody>
      </p:sp>
      <p:sp>
        <p:nvSpPr>
          <p:cNvPr id="363" name="Google Shape;363;p21"/>
          <p:cNvSpPr/>
          <p:nvPr/>
        </p:nvSpPr>
        <p:spPr>
          <a:xfrm>
            <a:off x="8997130" y="2725915"/>
            <a:ext cx="1061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S" sz="2000" b="0" i="0" u="none" strike="noStrike" cap="none">
                <a:solidFill>
                  <a:srgbClr val="C00000"/>
                </a:solidFill>
                <a:latin typeface="Trebuchet MS"/>
                <a:ea typeface="Trebuchet MS"/>
                <a:cs typeface="Trebuchet MS"/>
                <a:sym typeface="Trebuchet MS"/>
              </a:rPr>
              <a:t>TESTS</a:t>
            </a:r>
            <a:endParaRPr sz="1400" b="0" i="0" u="none" strike="noStrike" cap="none">
              <a:solidFill>
                <a:srgbClr val="000000"/>
              </a:solidFill>
              <a:latin typeface="Arial"/>
              <a:ea typeface="Arial"/>
              <a:cs typeface="Arial"/>
              <a:sym typeface="Arial"/>
            </a:endParaRPr>
          </a:p>
        </p:txBody>
      </p:sp>
      <p:sp>
        <p:nvSpPr>
          <p:cNvPr id="364" name="Google Shape;364;p21"/>
          <p:cNvSpPr/>
          <p:nvPr/>
        </p:nvSpPr>
        <p:spPr>
          <a:xfrm>
            <a:off x="7733464" y="2391144"/>
            <a:ext cx="3534900" cy="3482700"/>
          </a:xfrm>
          <a:prstGeom prst="ellipse">
            <a:avLst/>
          </a:prstGeom>
          <a:solidFill>
            <a:schemeClr val="accent1"/>
          </a:solidFill>
          <a:ln w="12700" cap="flat" cmpd="sng">
            <a:solidFill>
              <a:srgbClr val="AF6C0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dirty="0">
              <a:solidFill>
                <a:schemeClr val="lt1"/>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2800"/>
              <a:buFont typeface="Arial"/>
              <a:buNone/>
            </a:pPr>
            <a:r>
              <a:rPr lang="es-ES" sz="3200" b="0" i="0" u="none" strike="noStrike" cap="none" dirty="0">
                <a:solidFill>
                  <a:schemeClr val="lt1"/>
                </a:solidFill>
                <a:latin typeface="Trebuchet MS"/>
                <a:ea typeface="Trebuchet MS"/>
                <a:cs typeface="Trebuchet MS"/>
                <a:sym typeface="Trebuchet MS"/>
              </a:rPr>
              <a:t>Lengua</a:t>
            </a:r>
            <a:endParaRPr lang="es-ES" sz="3200" dirty="0">
              <a:solidFill>
                <a:srgbClr val="C00000"/>
              </a:solidFill>
              <a:latin typeface="Trebuchet MS"/>
              <a:ea typeface="Trebuchet MS"/>
              <a:cs typeface="Trebuchet MS"/>
              <a:sym typeface="Trebuchet MS"/>
            </a:endParaRPr>
          </a:p>
          <a:p>
            <a:pPr algn="ctr">
              <a:buSzPts val="1800"/>
            </a:pPr>
            <a:endParaRPr lang="es-ES" sz="3200" dirty="0">
              <a:solidFill>
                <a:srgbClr val="C00000"/>
              </a:solidFill>
              <a:latin typeface="Trebuchet MS"/>
              <a:ea typeface="Trebuchet MS"/>
              <a:cs typeface="Trebuchet MS"/>
              <a:sym typeface="Trebuchet MS"/>
            </a:endParaRPr>
          </a:p>
          <a:p>
            <a:pPr algn="ctr">
              <a:buSzPts val="1800"/>
            </a:pPr>
            <a:endParaRPr lang="es-ES" sz="3200" dirty="0">
              <a:solidFill>
                <a:srgbClr val="C00000"/>
              </a:solidFill>
              <a:latin typeface="Trebuchet MS"/>
              <a:ea typeface="Trebuchet MS"/>
              <a:cs typeface="Trebuchet MS"/>
              <a:sym typeface="Trebuchet MS"/>
            </a:endParaRPr>
          </a:p>
          <a:p>
            <a:pPr algn="ctr">
              <a:buSzPts val="1800"/>
            </a:pPr>
            <a:r>
              <a:rPr lang="es-ES" sz="3200" dirty="0">
                <a:solidFill>
                  <a:srgbClr val="C00000"/>
                </a:solidFill>
                <a:latin typeface="Trebuchet MS"/>
                <a:ea typeface="Trebuchet MS"/>
                <a:cs typeface="Trebuchet MS"/>
                <a:sym typeface="Trebuchet MS"/>
              </a:rPr>
              <a:t>¿INCLUSIÓN?</a:t>
            </a:r>
            <a:endParaRPr lang="es-ES" sz="3200" dirty="0">
              <a:solidFill>
                <a:srgbClr val="C00000"/>
              </a:solidFil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365" name="Google Shape;365;p21"/>
          <p:cNvSpPr/>
          <p:nvPr/>
        </p:nvSpPr>
        <p:spPr>
          <a:xfrm>
            <a:off x="4307118" y="2377757"/>
            <a:ext cx="3732000" cy="3563400"/>
          </a:xfrm>
          <a:prstGeom prst="ellipse">
            <a:avLst/>
          </a:prstGeom>
          <a:solidFill>
            <a:schemeClr val="accent1"/>
          </a:solidFill>
          <a:ln w="12700" cap="flat" cmpd="sng">
            <a:solidFill>
              <a:srgbClr val="AF6C0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s-ES" sz="3200" b="0" i="0" u="none" strike="noStrike" cap="none" dirty="0">
                <a:solidFill>
                  <a:schemeClr val="lt1"/>
                </a:solidFill>
                <a:latin typeface="Trebuchet MS"/>
                <a:ea typeface="Trebuchet MS"/>
                <a:cs typeface="Trebuchet MS"/>
                <a:sym typeface="Trebuchet MS"/>
              </a:rPr>
              <a:t>Lengua       (+ Cultura)</a:t>
            </a:r>
            <a:endParaRPr sz="1400" b="0" i="0" u="none" strike="noStrike" cap="none" dirty="0">
              <a:solidFill>
                <a:srgbClr val="000000"/>
              </a:solidFill>
              <a:latin typeface="Arial"/>
              <a:ea typeface="Arial"/>
              <a:cs typeface="Arial"/>
              <a:sym typeface="Arial"/>
            </a:endParaRPr>
          </a:p>
        </p:txBody>
      </p:sp>
      <p:sp>
        <p:nvSpPr>
          <p:cNvPr id="366" name="Google Shape;366;p21"/>
          <p:cNvSpPr txBox="1"/>
          <p:nvPr/>
        </p:nvSpPr>
        <p:spPr>
          <a:xfrm>
            <a:off x="5510275" y="2699646"/>
            <a:ext cx="1651500" cy="58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s-ES" sz="3200" b="0" i="0" u="none" strike="noStrike" cap="none">
                <a:solidFill>
                  <a:srgbClr val="C00000"/>
                </a:solidFill>
                <a:latin typeface="Trebuchet MS"/>
                <a:ea typeface="Trebuchet MS"/>
                <a:cs typeface="Trebuchet MS"/>
                <a:sym typeface="Trebuchet MS"/>
              </a:rPr>
              <a:t>CLASE</a:t>
            </a:r>
            <a:endParaRPr sz="1400" b="0" i="0" u="none" strike="noStrike" cap="none">
              <a:solidFill>
                <a:srgbClr val="000000"/>
              </a:solidFill>
              <a:latin typeface="Arial"/>
              <a:ea typeface="Arial"/>
              <a:cs typeface="Arial"/>
              <a:sym typeface="Arial"/>
            </a:endParaRPr>
          </a:p>
        </p:txBody>
      </p:sp>
      <p:sp>
        <p:nvSpPr>
          <p:cNvPr id="367" name="Google Shape;367;p21"/>
          <p:cNvSpPr txBox="1"/>
          <p:nvPr/>
        </p:nvSpPr>
        <p:spPr>
          <a:xfrm>
            <a:off x="8811689" y="2707029"/>
            <a:ext cx="1710900" cy="58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s-ES" sz="3200" b="0" i="0" u="none" strike="noStrike" cap="none">
                <a:solidFill>
                  <a:srgbClr val="C00000"/>
                </a:solidFill>
                <a:latin typeface="Trebuchet MS"/>
                <a:ea typeface="Trebuchet MS"/>
                <a:cs typeface="Trebuchet MS"/>
                <a:sym typeface="Trebuchet MS"/>
              </a:rPr>
              <a:t>TESTS</a:t>
            </a:r>
            <a:endParaRPr sz="1400" b="0" i="0" u="none" strike="noStrike" cap="none">
              <a:solidFill>
                <a:srgbClr val="000000"/>
              </a:solidFill>
              <a:latin typeface="Arial"/>
              <a:ea typeface="Arial"/>
              <a:cs typeface="Arial"/>
              <a:sym typeface="Arial"/>
            </a:endParaRPr>
          </a:p>
        </p:txBody>
      </p:sp>
      <p:sp>
        <p:nvSpPr>
          <p:cNvPr id="368" name="Google Shape;368;p21"/>
          <p:cNvSpPr/>
          <p:nvPr/>
        </p:nvSpPr>
        <p:spPr>
          <a:xfrm>
            <a:off x="5148618" y="4040062"/>
            <a:ext cx="54600" cy="45600"/>
          </a:xfrm>
          <a:prstGeom prst="plus">
            <a:avLst>
              <a:gd name="adj" fmla="val 25000"/>
            </a:avLst>
          </a:prstGeom>
          <a:solidFill>
            <a:schemeClr val="accent1"/>
          </a:solidFill>
          <a:ln w="12700" cap="flat" cmpd="sng">
            <a:solidFill>
              <a:srgbClr val="AF6C0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369" name="Google Shape;369;p21"/>
          <p:cNvSpPr/>
          <p:nvPr/>
        </p:nvSpPr>
        <p:spPr>
          <a:xfrm rot="5400000">
            <a:off x="9274480" y="3989463"/>
            <a:ext cx="497100" cy="465600"/>
          </a:xfrm>
          <a:prstGeom prst="rightArrow">
            <a:avLst>
              <a:gd name="adj1" fmla="val 50000"/>
              <a:gd name="adj2" fmla="val 50000"/>
            </a:avLst>
          </a:prstGeom>
          <a:solidFill>
            <a:srgbClr val="FF0000"/>
          </a:solidFill>
          <a:ln w="127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C00000"/>
              </a:solidFill>
              <a:latin typeface="Trebuchet MS"/>
              <a:ea typeface="Trebuchet MS"/>
              <a:cs typeface="Trebuchet MS"/>
              <a:sym typeface="Trebuchet MS"/>
            </a:endParaRPr>
          </a:p>
        </p:txBody>
      </p:sp>
      <p:sp>
        <p:nvSpPr>
          <p:cNvPr id="370" name="Google Shape;370;p21"/>
          <p:cNvSpPr txBox="1"/>
          <p:nvPr/>
        </p:nvSpPr>
        <p:spPr>
          <a:xfrm>
            <a:off x="1971531" y="5951927"/>
            <a:ext cx="2159400" cy="58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s-ES" sz="3200" b="0" i="0" u="none" strike="noStrike" cap="none" dirty="0">
                <a:solidFill>
                  <a:srgbClr val="C00000"/>
                </a:solidFill>
                <a:latin typeface="Trebuchet MS"/>
                <a:ea typeface="Trebuchet MS"/>
                <a:cs typeface="Trebuchet MS"/>
                <a:sym typeface="Trebuchet MS"/>
              </a:rPr>
              <a:t>INCLUSIÓN</a:t>
            </a:r>
            <a:endParaRPr sz="1400" b="0" i="0" u="none" strike="noStrike" cap="none" dirty="0">
              <a:solidFill>
                <a:srgbClr val="C00000"/>
              </a:solidFill>
              <a:sym typeface="Arial"/>
            </a:endParaRPr>
          </a:p>
        </p:txBody>
      </p:sp>
      <p:sp>
        <p:nvSpPr>
          <p:cNvPr id="371" name="Google Shape;371;p21"/>
          <p:cNvSpPr/>
          <p:nvPr/>
        </p:nvSpPr>
        <p:spPr>
          <a:xfrm rot="5400000">
            <a:off x="2675336" y="5344032"/>
            <a:ext cx="497100" cy="465600"/>
          </a:xfrm>
          <a:prstGeom prst="rightArrow">
            <a:avLst>
              <a:gd name="adj1" fmla="val 50000"/>
              <a:gd name="adj2" fmla="val 50000"/>
            </a:avLst>
          </a:prstGeom>
          <a:solidFill>
            <a:srgbClr val="FF0000"/>
          </a:solidFill>
          <a:ln w="127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C00000"/>
              </a:solidFill>
              <a:latin typeface="Trebuchet MS"/>
              <a:ea typeface="Trebuchet MS"/>
              <a:cs typeface="Trebuchet MS"/>
              <a:sym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2"/>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s-ES"/>
              <a:t>LAS DIMENSIONES DE LA MEDIACIÓN LINGÜÍSTICA - PROPUESTA</a:t>
            </a:r>
            <a:endParaRPr/>
          </a:p>
        </p:txBody>
      </p:sp>
      <p:sp>
        <p:nvSpPr>
          <p:cNvPr id="377" name="Google Shape;377;p22"/>
          <p:cNvSpPr txBox="1"/>
          <p:nvPr/>
        </p:nvSpPr>
        <p:spPr>
          <a:xfrm>
            <a:off x="4201236" y="3553388"/>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378" name="Google Shape;378;p22"/>
          <p:cNvSpPr txBox="1"/>
          <p:nvPr/>
        </p:nvSpPr>
        <p:spPr>
          <a:xfrm>
            <a:off x="6043684" y="3706504"/>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379" name="Google Shape;379;p22"/>
          <p:cNvSpPr>
            <a:spLocks noGrp="1"/>
          </p:cNvSpPr>
          <p:nvPr>
            <p:ph type="body" idx="1"/>
          </p:nvPr>
        </p:nvSpPr>
        <p:spPr>
          <a:xfrm>
            <a:off x="1184891" y="2449512"/>
            <a:ext cx="3686100" cy="3563400"/>
          </a:xfrm>
          <a:prstGeom prst="ellipse">
            <a:avLst/>
          </a:prstGeom>
          <a:solidFill>
            <a:schemeClr val="accent1"/>
          </a:solidFill>
          <a:ln w="12700" cap="flat" cmpd="sng">
            <a:solidFill>
              <a:srgbClr val="AF6C0F"/>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70000"/>
              </a:lnSpc>
              <a:spcBef>
                <a:spcPts val="0"/>
              </a:spcBef>
              <a:spcAft>
                <a:spcPts val="0"/>
              </a:spcAft>
              <a:buClr>
                <a:schemeClr val="lt1"/>
              </a:buClr>
              <a:buSzPts val="2590"/>
              <a:buNone/>
            </a:pPr>
            <a:endParaRPr sz="2590"/>
          </a:p>
          <a:p>
            <a:pPr marL="0" lvl="0" indent="0" algn="ctr" rtl="0">
              <a:lnSpc>
                <a:spcPct val="70000"/>
              </a:lnSpc>
              <a:spcBef>
                <a:spcPts val="1000"/>
              </a:spcBef>
              <a:spcAft>
                <a:spcPts val="0"/>
              </a:spcAft>
              <a:buClr>
                <a:schemeClr val="lt1"/>
              </a:buClr>
              <a:buSzPts val="2590"/>
              <a:buNone/>
            </a:pPr>
            <a:endParaRPr sz="2590"/>
          </a:p>
          <a:p>
            <a:pPr marL="0" lvl="0" indent="0" algn="ctr" rtl="0">
              <a:lnSpc>
                <a:spcPct val="70000"/>
              </a:lnSpc>
              <a:spcBef>
                <a:spcPts val="1000"/>
              </a:spcBef>
              <a:spcAft>
                <a:spcPts val="0"/>
              </a:spcAft>
              <a:buClr>
                <a:schemeClr val="lt1"/>
              </a:buClr>
              <a:buSzPts val="2590"/>
              <a:buNone/>
            </a:pPr>
            <a:endParaRPr sz="2590"/>
          </a:p>
          <a:p>
            <a:pPr marL="0" lvl="0" indent="0" algn="ctr" rtl="0">
              <a:lnSpc>
                <a:spcPct val="70000"/>
              </a:lnSpc>
              <a:spcBef>
                <a:spcPts val="1000"/>
              </a:spcBef>
              <a:spcAft>
                <a:spcPts val="0"/>
              </a:spcAft>
              <a:buClr>
                <a:schemeClr val="lt1"/>
              </a:buClr>
              <a:buSzPts val="2590"/>
              <a:buNone/>
            </a:pPr>
            <a:r>
              <a:rPr lang="es-ES" sz="2590">
                <a:solidFill>
                  <a:schemeClr val="lt1"/>
                </a:solidFill>
                <a:latin typeface="Trebuchet MS"/>
                <a:ea typeface="Trebuchet MS"/>
                <a:cs typeface="Trebuchet MS"/>
                <a:sym typeface="Trebuchet MS"/>
              </a:rPr>
              <a:t>Lengua </a:t>
            </a:r>
            <a:endParaRPr/>
          </a:p>
          <a:p>
            <a:pPr marL="0" lvl="0" indent="0" algn="ctr" rtl="0">
              <a:lnSpc>
                <a:spcPct val="70000"/>
              </a:lnSpc>
              <a:spcBef>
                <a:spcPts val="1000"/>
              </a:spcBef>
              <a:spcAft>
                <a:spcPts val="0"/>
              </a:spcAft>
              <a:buClr>
                <a:schemeClr val="lt1"/>
              </a:buClr>
              <a:buSzPts val="2590"/>
              <a:buNone/>
            </a:pPr>
            <a:endParaRPr sz="2590"/>
          </a:p>
          <a:p>
            <a:pPr marL="0" lvl="0" indent="0" algn="ctr" rtl="0">
              <a:lnSpc>
                <a:spcPct val="70000"/>
              </a:lnSpc>
              <a:spcBef>
                <a:spcPts val="1000"/>
              </a:spcBef>
              <a:spcAft>
                <a:spcPts val="0"/>
              </a:spcAft>
              <a:buClr>
                <a:schemeClr val="lt1"/>
              </a:buClr>
              <a:buSzPts val="2590"/>
              <a:buNone/>
            </a:pPr>
            <a:r>
              <a:rPr lang="es-ES" sz="2590">
                <a:solidFill>
                  <a:schemeClr val="lt1"/>
                </a:solidFill>
                <a:latin typeface="Trebuchet MS"/>
                <a:ea typeface="Trebuchet MS"/>
                <a:cs typeface="Trebuchet MS"/>
                <a:sym typeface="Trebuchet MS"/>
              </a:rPr>
              <a:t>Cultura</a:t>
            </a:r>
            <a:endParaRPr/>
          </a:p>
          <a:p>
            <a:pPr marL="0" lvl="0" indent="0" algn="ctr" rtl="0">
              <a:lnSpc>
                <a:spcPct val="70000"/>
              </a:lnSpc>
              <a:spcBef>
                <a:spcPts val="1000"/>
              </a:spcBef>
              <a:spcAft>
                <a:spcPts val="0"/>
              </a:spcAft>
              <a:buClr>
                <a:schemeClr val="lt1"/>
              </a:buClr>
              <a:buSzPts val="2590"/>
              <a:buNone/>
            </a:pPr>
            <a:endParaRPr sz="2590"/>
          </a:p>
        </p:txBody>
      </p:sp>
      <p:sp>
        <p:nvSpPr>
          <p:cNvPr id="380" name="Google Shape;380;p22"/>
          <p:cNvSpPr/>
          <p:nvPr/>
        </p:nvSpPr>
        <p:spPr>
          <a:xfrm>
            <a:off x="5879486" y="2903786"/>
            <a:ext cx="1179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S" sz="2000" b="0" i="0" u="none" strike="noStrike" cap="none">
                <a:solidFill>
                  <a:srgbClr val="C00000"/>
                </a:solidFill>
                <a:latin typeface="Trebuchet MS"/>
                <a:ea typeface="Trebuchet MS"/>
                <a:cs typeface="Trebuchet MS"/>
                <a:sym typeface="Trebuchet MS"/>
              </a:rPr>
              <a:t>CLASE</a:t>
            </a:r>
            <a:endParaRPr sz="1400" b="0" i="0" u="none" strike="noStrike" cap="none">
              <a:solidFill>
                <a:srgbClr val="000000"/>
              </a:solidFill>
              <a:latin typeface="Arial"/>
              <a:ea typeface="Arial"/>
              <a:cs typeface="Arial"/>
              <a:sym typeface="Arial"/>
            </a:endParaRPr>
          </a:p>
        </p:txBody>
      </p:sp>
      <p:sp>
        <p:nvSpPr>
          <p:cNvPr id="381" name="Google Shape;381;p22"/>
          <p:cNvSpPr/>
          <p:nvPr/>
        </p:nvSpPr>
        <p:spPr>
          <a:xfrm>
            <a:off x="9073330" y="2878315"/>
            <a:ext cx="1061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S" sz="2000" b="0" i="0" u="none" strike="noStrike" cap="none">
                <a:solidFill>
                  <a:srgbClr val="C00000"/>
                </a:solidFill>
                <a:latin typeface="Trebuchet MS"/>
                <a:ea typeface="Trebuchet MS"/>
                <a:cs typeface="Trebuchet MS"/>
                <a:sym typeface="Trebuchet MS"/>
              </a:rPr>
              <a:t>TESTS</a:t>
            </a:r>
            <a:endParaRPr sz="1400" b="0" i="0" u="none" strike="noStrike" cap="none">
              <a:solidFill>
                <a:srgbClr val="000000"/>
              </a:solidFill>
              <a:latin typeface="Arial"/>
              <a:ea typeface="Arial"/>
              <a:cs typeface="Arial"/>
              <a:sym typeface="Arial"/>
            </a:endParaRPr>
          </a:p>
        </p:txBody>
      </p:sp>
      <p:sp>
        <p:nvSpPr>
          <p:cNvPr id="382" name="Google Shape;382;p22"/>
          <p:cNvSpPr/>
          <p:nvPr/>
        </p:nvSpPr>
        <p:spPr>
          <a:xfrm>
            <a:off x="7636878" y="2489834"/>
            <a:ext cx="3534900" cy="3482700"/>
          </a:xfrm>
          <a:prstGeom prst="ellipse">
            <a:avLst/>
          </a:prstGeom>
          <a:solidFill>
            <a:schemeClr val="accent1"/>
          </a:solidFill>
          <a:ln w="12700" cap="flat" cmpd="sng">
            <a:solidFill>
              <a:srgbClr val="AF6C0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s-ES" sz="2600" b="0" i="0" u="none" strike="noStrike" cap="none">
                <a:solidFill>
                  <a:schemeClr val="lt1"/>
                </a:solidFill>
                <a:latin typeface="Trebuchet MS"/>
                <a:ea typeface="Trebuchet MS"/>
                <a:cs typeface="Trebuchet MS"/>
                <a:sym typeface="Trebuchet MS"/>
              </a:rPr>
              <a:t>Aprendizaje consolidado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chemeClr val="lt1"/>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chemeClr val="lt1"/>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383" name="Google Shape;383;p22"/>
          <p:cNvSpPr/>
          <p:nvPr/>
        </p:nvSpPr>
        <p:spPr>
          <a:xfrm>
            <a:off x="4383318" y="2475565"/>
            <a:ext cx="3732000" cy="3563400"/>
          </a:xfrm>
          <a:prstGeom prst="ellipse">
            <a:avLst/>
          </a:prstGeom>
          <a:solidFill>
            <a:schemeClr val="accent1"/>
          </a:solidFill>
          <a:ln w="12700" cap="flat" cmpd="sng">
            <a:solidFill>
              <a:srgbClr val="AF6C0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s-ES" sz="2400" b="0" i="0" u="none" strike="noStrike" cap="none">
                <a:solidFill>
                  <a:schemeClr val="lt1"/>
                </a:solidFill>
                <a:latin typeface="Trebuchet MS"/>
                <a:ea typeface="Trebuchet MS"/>
                <a:cs typeface="Trebuchet MS"/>
                <a:sym typeface="Trebuchet MS"/>
              </a:rPr>
              <a:t>Apoyo emocional / disminución de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s-ES" sz="2400" b="0" i="0" u="none" strike="noStrike" cap="none">
                <a:solidFill>
                  <a:schemeClr val="lt1"/>
                </a:solidFill>
                <a:latin typeface="Trebuchet MS"/>
                <a:ea typeface="Trebuchet MS"/>
                <a:cs typeface="Trebuchet MS"/>
                <a:sym typeface="Trebuchet MS"/>
              </a:rPr>
              <a:t>la ansiedad / motivación intrínseca (Arnold, 2000)</a:t>
            </a:r>
            <a:endParaRPr sz="1400" b="0" i="0" u="none" strike="noStrike" cap="none">
              <a:solidFill>
                <a:srgbClr val="000000"/>
              </a:solidFill>
              <a:latin typeface="Arial"/>
              <a:ea typeface="Arial"/>
              <a:cs typeface="Arial"/>
              <a:sym typeface="Arial"/>
            </a:endParaRPr>
          </a:p>
        </p:txBody>
      </p:sp>
      <p:sp>
        <p:nvSpPr>
          <p:cNvPr id="384" name="Google Shape;384;p22"/>
          <p:cNvSpPr txBox="1"/>
          <p:nvPr/>
        </p:nvSpPr>
        <p:spPr>
          <a:xfrm>
            <a:off x="2291618" y="2784589"/>
            <a:ext cx="17379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s-ES" sz="3200" b="0" i="0" u="none" strike="noStrike" cap="none">
                <a:solidFill>
                  <a:srgbClr val="C00000"/>
                </a:solidFill>
                <a:latin typeface="Trebuchet MS"/>
                <a:ea typeface="Trebuchet MS"/>
                <a:cs typeface="Trebuchet MS"/>
                <a:sym typeface="Trebuchet MS"/>
              </a:rPr>
              <a:t>CLASE / TESTS</a:t>
            </a:r>
            <a:endParaRPr sz="1400" b="0" i="0" u="none" strike="noStrike" cap="none">
              <a:solidFill>
                <a:srgbClr val="000000"/>
              </a:solidFill>
              <a:latin typeface="Arial"/>
              <a:ea typeface="Arial"/>
              <a:cs typeface="Arial"/>
              <a:sym typeface="Arial"/>
            </a:endParaRPr>
          </a:p>
        </p:txBody>
      </p:sp>
      <p:sp>
        <p:nvSpPr>
          <p:cNvPr id="385" name="Google Shape;385;p22"/>
          <p:cNvSpPr/>
          <p:nvPr/>
        </p:nvSpPr>
        <p:spPr>
          <a:xfrm>
            <a:off x="5224818" y="4192462"/>
            <a:ext cx="54600" cy="45600"/>
          </a:xfrm>
          <a:prstGeom prst="plus">
            <a:avLst>
              <a:gd name="adj" fmla="val 25000"/>
            </a:avLst>
          </a:prstGeom>
          <a:solidFill>
            <a:schemeClr val="accent1"/>
          </a:solidFill>
          <a:ln w="12700" cap="flat" cmpd="sng">
            <a:solidFill>
              <a:srgbClr val="AF6C0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386" name="Google Shape;386;p22"/>
          <p:cNvSpPr/>
          <p:nvPr/>
        </p:nvSpPr>
        <p:spPr>
          <a:xfrm>
            <a:off x="2856537" y="4399151"/>
            <a:ext cx="339600" cy="369300"/>
          </a:xfrm>
          <a:prstGeom prst="plus">
            <a:avLst>
              <a:gd name="adj" fmla="val 25000"/>
            </a:avLst>
          </a:prstGeom>
          <a:solidFill>
            <a:srgbClr val="FF0000"/>
          </a:solidFill>
          <a:ln w="12700" cap="flat" cmpd="sng">
            <a:solidFill>
              <a:srgbClr val="AF6C0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387" name="Google Shape;387;p22"/>
          <p:cNvSpPr/>
          <p:nvPr/>
        </p:nvSpPr>
        <p:spPr>
          <a:xfrm rot="5400000">
            <a:off x="9103187" y="4349505"/>
            <a:ext cx="507900" cy="465600"/>
          </a:xfrm>
          <a:prstGeom prst="rightArrow">
            <a:avLst>
              <a:gd name="adj1" fmla="val 50000"/>
              <a:gd name="adj2" fmla="val 50000"/>
            </a:avLst>
          </a:prstGeom>
          <a:solidFill>
            <a:srgbClr val="FF0000"/>
          </a:solidFill>
          <a:ln w="127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C00000"/>
              </a:solidFill>
              <a:latin typeface="Trebuchet MS"/>
              <a:ea typeface="Trebuchet MS"/>
              <a:cs typeface="Trebuchet MS"/>
              <a:sym typeface="Trebuchet MS"/>
            </a:endParaRPr>
          </a:p>
        </p:txBody>
      </p:sp>
      <p:sp>
        <p:nvSpPr>
          <p:cNvPr id="388" name="Google Shape;388;p22"/>
          <p:cNvSpPr txBox="1"/>
          <p:nvPr/>
        </p:nvSpPr>
        <p:spPr>
          <a:xfrm>
            <a:off x="8408800" y="4993617"/>
            <a:ext cx="2159400" cy="58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s-ES" sz="3200" b="0" i="0" u="none" strike="noStrike" cap="none" dirty="0">
                <a:solidFill>
                  <a:srgbClr val="C00000"/>
                </a:solidFill>
                <a:latin typeface="Trebuchet MS"/>
                <a:ea typeface="Trebuchet MS"/>
                <a:cs typeface="Trebuchet MS"/>
                <a:sym typeface="Trebuchet MS"/>
              </a:rPr>
              <a:t>INCLUSIÓN</a:t>
            </a:r>
            <a:endParaRPr sz="1400" b="0" i="0" u="none" strike="noStrike" cap="none" dirty="0">
              <a:solidFill>
                <a:srgbClr val="C00000"/>
              </a:solidFil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3"/>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s-ES"/>
              <a:t>DEFINICIÓN DE “INCLUSIÓN”</a:t>
            </a:r>
            <a:endParaRPr/>
          </a:p>
        </p:txBody>
      </p:sp>
      <p:sp>
        <p:nvSpPr>
          <p:cNvPr id="394" name="Google Shape;394;p23"/>
          <p:cNvSpPr txBox="1">
            <a:spLocks noGrp="1"/>
          </p:cNvSpPr>
          <p:nvPr>
            <p:ph type="body" idx="1"/>
          </p:nvPr>
        </p:nvSpPr>
        <p:spPr>
          <a:xfrm>
            <a:off x="680326" y="2623475"/>
            <a:ext cx="10683000" cy="36003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800"/>
              <a:buChar char="•"/>
            </a:pPr>
            <a:r>
              <a:rPr lang="es-ES" sz="2800"/>
              <a:t>La inclusión se puede definir como “principio en virtud del cual la sociedad promueve valores orientados al bien común y a la cohesión social, permitiendo que todas las personas tengan las oportunidades y recursos necesarios para participar plenamente en la vida política, económica, social, educativa y cultural, y para disfrutar de unas condiciones de vida en igualdad con los demás” (RAE)</a:t>
            </a:r>
            <a:endParaRPr/>
          </a:p>
          <a:p>
            <a:pPr marL="228600" lvl="0" indent="-50800" algn="l" rtl="0">
              <a:lnSpc>
                <a:spcPct val="90000"/>
              </a:lnSpc>
              <a:spcBef>
                <a:spcPts val="1000"/>
              </a:spcBef>
              <a:spcAft>
                <a:spcPts val="0"/>
              </a:spcAft>
              <a:buClr>
                <a:schemeClr val="lt1"/>
              </a:buClr>
              <a:buSzPts val="2800"/>
              <a:buNone/>
            </a:pPr>
            <a:endParaRPr sz="2800"/>
          </a:p>
          <a:p>
            <a:pPr marL="228600" lvl="0" indent="-76200" algn="l" rtl="0">
              <a:lnSpc>
                <a:spcPct val="90000"/>
              </a:lnSpc>
              <a:spcBef>
                <a:spcPts val="1000"/>
              </a:spcBef>
              <a:spcAft>
                <a:spcPts val="0"/>
              </a:spcAft>
              <a:buClr>
                <a:schemeClr val="lt1"/>
              </a:buClr>
              <a:buSzPts val="24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7c17c37655_0_0"/>
          <p:cNvSpPr txBox="1">
            <a:spLocks noGrp="1"/>
          </p:cNvSpPr>
          <p:nvPr>
            <p:ph type="title"/>
          </p:nvPr>
        </p:nvSpPr>
        <p:spPr>
          <a:xfrm>
            <a:off x="680321" y="753228"/>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rebuchet MS"/>
              <a:buNone/>
            </a:pPr>
            <a:r>
              <a:rPr lang="es-ES"/>
              <a:t>LÉXICO </a:t>
            </a:r>
            <a:endParaRPr/>
          </a:p>
        </p:txBody>
      </p:sp>
      <p:pic>
        <p:nvPicPr>
          <p:cNvPr id="400" name="Google Shape;400;g7c17c37655_0_0"/>
          <p:cNvPicPr preferRelativeResize="0"/>
          <p:nvPr/>
        </p:nvPicPr>
        <p:blipFill rotWithShape="1">
          <a:blip r:embed="rId3">
            <a:alphaModFix/>
          </a:blip>
          <a:srcRect/>
          <a:stretch/>
        </p:blipFill>
        <p:spPr>
          <a:xfrm>
            <a:off x="450525" y="2286875"/>
            <a:ext cx="5105954" cy="4272302"/>
          </a:xfrm>
          <a:prstGeom prst="rect">
            <a:avLst/>
          </a:prstGeom>
          <a:noFill/>
          <a:ln>
            <a:noFill/>
          </a:ln>
        </p:spPr>
      </p:pic>
      <p:pic>
        <p:nvPicPr>
          <p:cNvPr id="401" name="Google Shape;401;g7c17c37655_0_0"/>
          <p:cNvPicPr preferRelativeResize="0"/>
          <p:nvPr/>
        </p:nvPicPr>
        <p:blipFill rotWithShape="1">
          <a:blip r:embed="rId4">
            <a:alphaModFix/>
          </a:blip>
          <a:srcRect/>
          <a:stretch/>
        </p:blipFill>
        <p:spPr>
          <a:xfrm>
            <a:off x="6172359" y="2286875"/>
            <a:ext cx="5007340" cy="427229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7c17c37655_0_9"/>
          <p:cNvSpPr txBox="1">
            <a:spLocks noGrp="1"/>
          </p:cNvSpPr>
          <p:nvPr>
            <p:ph type="title"/>
          </p:nvPr>
        </p:nvSpPr>
        <p:spPr>
          <a:xfrm>
            <a:off x="680321" y="753228"/>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rebuchet MS"/>
              <a:buNone/>
            </a:pPr>
            <a:r>
              <a:rPr lang="es-ES"/>
              <a:t>LÉXICO </a:t>
            </a:r>
            <a:endParaRPr/>
          </a:p>
        </p:txBody>
      </p:sp>
      <p:sp>
        <p:nvSpPr>
          <p:cNvPr id="407" name="Google Shape;407;g7c17c37655_0_9"/>
          <p:cNvSpPr txBox="1">
            <a:spLocks noGrp="1"/>
          </p:cNvSpPr>
          <p:nvPr>
            <p:ph type="body" idx="1"/>
          </p:nvPr>
        </p:nvSpPr>
        <p:spPr>
          <a:xfrm>
            <a:off x="434660" y="3429000"/>
            <a:ext cx="9613800" cy="3599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400"/>
              <a:buNone/>
            </a:pPr>
            <a:endParaRPr/>
          </a:p>
          <a:p>
            <a:pPr marL="228600" lvl="0" indent="-228600" algn="l" rtl="0">
              <a:lnSpc>
                <a:spcPct val="90000"/>
              </a:lnSpc>
              <a:spcBef>
                <a:spcPts val="1000"/>
              </a:spcBef>
              <a:spcAft>
                <a:spcPts val="0"/>
              </a:spcAft>
              <a:buClr>
                <a:schemeClr val="lt1"/>
              </a:buClr>
              <a:buSzPts val="2800"/>
              <a:buChar char="•"/>
            </a:pPr>
            <a:r>
              <a:rPr lang="es-ES" sz="2800"/>
              <a:t>COTTAGE</a:t>
            </a:r>
            <a:endParaRPr/>
          </a:p>
          <a:p>
            <a:pPr marL="228600" lvl="0" indent="-228600" algn="l" rtl="0">
              <a:lnSpc>
                <a:spcPct val="90000"/>
              </a:lnSpc>
              <a:spcBef>
                <a:spcPts val="1000"/>
              </a:spcBef>
              <a:spcAft>
                <a:spcPts val="0"/>
              </a:spcAft>
              <a:buClr>
                <a:schemeClr val="lt1"/>
              </a:buClr>
              <a:buSzPts val="2800"/>
              <a:buChar char="•"/>
            </a:pPr>
            <a:r>
              <a:rPr lang="es-ES" sz="2800"/>
              <a:t>TIPPING</a:t>
            </a:r>
            <a:endParaRPr/>
          </a:p>
          <a:p>
            <a:pPr marL="228600" lvl="0" indent="-76200" algn="l" rtl="0">
              <a:lnSpc>
                <a:spcPct val="90000"/>
              </a:lnSpc>
              <a:spcBef>
                <a:spcPts val="1000"/>
              </a:spcBef>
              <a:spcAft>
                <a:spcPts val="0"/>
              </a:spcAft>
              <a:buClr>
                <a:schemeClr val="lt1"/>
              </a:buClr>
              <a:buSzPts val="2400"/>
              <a:buNone/>
            </a:pPr>
            <a:endParaRPr/>
          </a:p>
          <a:p>
            <a:pPr marL="228600" lvl="0" indent="-76200" algn="l" rtl="0">
              <a:lnSpc>
                <a:spcPct val="90000"/>
              </a:lnSpc>
              <a:spcBef>
                <a:spcPts val="1000"/>
              </a:spcBef>
              <a:spcAft>
                <a:spcPts val="0"/>
              </a:spcAft>
              <a:buClr>
                <a:schemeClr val="lt1"/>
              </a:buClr>
              <a:buSzPts val="2400"/>
              <a:buNone/>
            </a:pPr>
            <a:endParaRPr/>
          </a:p>
        </p:txBody>
      </p:sp>
      <p:pic>
        <p:nvPicPr>
          <p:cNvPr id="408" name="Google Shape;408;g7c17c37655_0_9" descr="Imagen que contiene alimentos, café, cuchillo, tabla&#10;&#10;Descripción generada automáticamente"/>
          <p:cNvPicPr preferRelativeResize="0"/>
          <p:nvPr/>
        </p:nvPicPr>
        <p:blipFill rotWithShape="1">
          <a:blip r:embed="rId3">
            <a:alphaModFix/>
          </a:blip>
          <a:srcRect/>
          <a:stretch/>
        </p:blipFill>
        <p:spPr>
          <a:xfrm>
            <a:off x="7235551" y="3044741"/>
            <a:ext cx="4008865" cy="2667717"/>
          </a:xfrm>
          <a:prstGeom prst="rect">
            <a:avLst/>
          </a:prstGeom>
          <a:noFill/>
          <a:ln>
            <a:noFill/>
          </a:ln>
        </p:spPr>
      </p:pic>
      <p:pic>
        <p:nvPicPr>
          <p:cNvPr id="409" name="Google Shape;409;g7c17c37655_0_9" descr="Casa en medio de la calle&#10;&#10;Descripción generada automáticamente"/>
          <p:cNvPicPr preferRelativeResize="0"/>
          <p:nvPr/>
        </p:nvPicPr>
        <p:blipFill rotWithShape="1">
          <a:blip r:embed="rId4">
            <a:alphaModFix/>
          </a:blip>
          <a:srcRect/>
          <a:stretch/>
        </p:blipFill>
        <p:spPr>
          <a:xfrm>
            <a:off x="2655264" y="3036976"/>
            <a:ext cx="4008866" cy="267548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24"/>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s-ES"/>
              <a:t>REFERENCIAS</a:t>
            </a:r>
            <a:endParaRPr/>
          </a:p>
        </p:txBody>
      </p:sp>
      <p:sp>
        <p:nvSpPr>
          <p:cNvPr id="415" name="Google Shape;415;p24"/>
          <p:cNvSpPr txBox="1">
            <a:spLocks noGrp="1"/>
          </p:cNvSpPr>
          <p:nvPr>
            <p:ph type="body" idx="1"/>
          </p:nvPr>
        </p:nvSpPr>
        <p:spPr>
          <a:xfrm>
            <a:off x="871401" y="2210925"/>
            <a:ext cx="10959000" cy="4396800"/>
          </a:xfrm>
          <a:prstGeom prst="rect">
            <a:avLst/>
          </a:prstGeom>
          <a:noFill/>
          <a:ln>
            <a:noFill/>
          </a:ln>
        </p:spPr>
        <p:txBody>
          <a:bodyPr spcFirstLastPara="1" wrap="square" lIns="91425" tIns="45700" rIns="91425" bIns="45700" anchor="t" anchorCtr="0">
            <a:normAutofit/>
          </a:bodyPr>
          <a:lstStyle/>
          <a:p>
            <a:pPr marL="228600" lvl="0" indent="-228600" algn="l" rtl="0">
              <a:lnSpc>
                <a:spcPct val="70000"/>
              </a:lnSpc>
              <a:spcBef>
                <a:spcPts val="0"/>
              </a:spcBef>
              <a:spcAft>
                <a:spcPts val="0"/>
              </a:spcAft>
              <a:buClr>
                <a:schemeClr val="lt1"/>
              </a:buClr>
              <a:buSzPts val="2200"/>
              <a:buChar char="•"/>
            </a:pPr>
            <a:r>
              <a:rPr lang="es-ES" sz="2200"/>
              <a:t>Abdallah-Pretceille, Martine (1999). </a:t>
            </a:r>
            <a:r>
              <a:rPr lang="es-ES" sz="2200" i="1"/>
              <a:t>L’éducation interculturelle</a:t>
            </a:r>
            <a:r>
              <a:rPr lang="es-ES" sz="2200"/>
              <a:t>, PUF (col. Que sais-je?)</a:t>
            </a:r>
            <a:endParaRPr sz="2200"/>
          </a:p>
          <a:p>
            <a:pPr marL="228600" lvl="0" indent="-228600" algn="l" rtl="0">
              <a:lnSpc>
                <a:spcPct val="70000"/>
              </a:lnSpc>
              <a:spcBef>
                <a:spcPts val="1000"/>
              </a:spcBef>
              <a:spcAft>
                <a:spcPts val="0"/>
              </a:spcAft>
              <a:buClr>
                <a:schemeClr val="lt1"/>
              </a:buClr>
              <a:buSzPts val="2200"/>
              <a:buChar char="•"/>
            </a:pPr>
            <a:r>
              <a:rPr lang="es-ES" sz="2200"/>
              <a:t>Alonso Cortés, Teresa (2006),“El desarrollo de la competencia intercultural a través de los malentendidos culturales: una aplicación didáctica”. Máster en enseñanza del español como lengua extranjera. Instituto Cervantes UIPM</a:t>
            </a:r>
            <a:endParaRPr sz="2200"/>
          </a:p>
          <a:p>
            <a:pPr marL="228600" lvl="0" indent="-228600" algn="l" rtl="0">
              <a:lnSpc>
                <a:spcPct val="70000"/>
              </a:lnSpc>
              <a:spcBef>
                <a:spcPts val="1000"/>
              </a:spcBef>
              <a:spcAft>
                <a:spcPts val="0"/>
              </a:spcAft>
              <a:buClr>
                <a:schemeClr val="lt1"/>
              </a:buClr>
              <a:buSzPts val="2200"/>
              <a:buChar char="•"/>
            </a:pPr>
            <a:r>
              <a:rPr lang="es-ES" sz="2200"/>
              <a:t>Arnold, J. &amp; Brown,H. Douglas (2000), </a:t>
            </a:r>
            <a:r>
              <a:rPr lang="es-ES" sz="2200" i="1"/>
              <a:t>La Dimensión Afectiva en el Aprendizaje de idiomas</a:t>
            </a:r>
            <a:r>
              <a:rPr lang="es-ES" sz="2200"/>
              <a:t>, Cambridge</a:t>
            </a:r>
            <a:endParaRPr sz="2200"/>
          </a:p>
          <a:p>
            <a:pPr marL="228600" lvl="0" indent="-228600" algn="l" rtl="0">
              <a:lnSpc>
                <a:spcPct val="70000"/>
              </a:lnSpc>
              <a:spcBef>
                <a:spcPts val="1000"/>
              </a:spcBef>
              <a:spcAft>
                <a:spcPts val="0"/>
              </a:spcAft>
              <a:buClr>
                <a:schemeClr val="lt1"/>
              </a:buClr>
              <a:buSzPts val="2200"/>
              <a:buChar char="•"/>
            </a:pPr>
            <a:r>
              <a:rPr lang="es-ES" sz="2200" i="1"/>
              <a:t>CEFR Companion Volume / Volume complémentaire </a:t>
            </a:r>
            <a:r>
              <a:rPr lang="es-ES" sz="2200"/>
              <a:t>(2018)</a:t>
            </a:r>
            <a:endParaRPr sz="2200"/>
          </a:p>
          <a:p>
            <a:pPr marL="228600" lvl="0" indent="-228600" algn="l" rtl="0">
              <a:lnSpc>
                <a:spcPct val="70000"/>
              </a:lnSpc>
              <a:spcBef>
                <a:spcPts val="1000"/>
              </a:spcBef>
              <a:spcAft>
                <a:spcPts val="0"/>
              </a:spcAft>
              <a:buClr>
                <a:schemeClr val="lt1"/>
              </a:buClr>
              <a:buSzPts val="2200"/>
              <a:buChar char="•"/>
            </a:pPr>
            <a:r>
              <a:rPr lang="es-ES" sz="2200"/>
              <a:t>Frances Sanders, Ella ((2019), </a:t>
            </a:r>
            <a:r>
              <a:rPr lang="es-ES" sz="2200" i="1"/>
              <a:t>Lost in Translation</a:t>
            </a:r>
            <a:r>
              <a:rPr lang="es-ES" sz="2200"/>
              <a:t>, Libros del zorro rojo</a:t>
            </a:r>
            <a:endParaRPr sz="2200"/>
          </a:p>
          <a:p>
            <a:pPr marL="228600" lvl="0" indent="-228600" algn="l" rtl="0">
              <a:lnSpc>
                <a:spcPct val="70000"/>
              </a:lnSpc>
              <a:spcBef>
                <a:spcPts val="1000"/>
              </a:spcBef>
              <a:spcAft>
                <a:spcPts val="0"/>
              </a:spcAft>
              <a:buClr>
                <a:schemeClr val="lt1"/>
              </a:buClr>
              <a:buSzPts val="2200"/>
              <a:buChar char="•"/>
            </a:pPr>
            <a:r>
              <a:rPr lang="es-ES" sz="2200"/>
              <a:t>Machetti, Sabrina &amp; Siebetcheu, Raymond (2017), </a:t>
            </a:r>
            <a:r>
              <a:rPr lang="es-ES" sz="2200" i="1"/>
              <a:t>Che cos’è la Mediazione Linguistico-Culturale</a:t>
            </a:r>
            <a:r>
              <a:rPr lang="es-ES" sz="2200"/>
              <a:t>, Il Mulino</a:t>
            </a:r>
            <a:endParaRPr sz="2200"/>
          </a:p>
          <a:p>
            <a:pPr marL="228600" lvl="0" indent="-228600" algn="l" rtl="0">
              <a:lnSpc>
                <a:spcPct val="70000"/>
              </a:lnSpc>
              <a:spcBef>
                <a:spcPts val="1000"/>
              </a:spcBef>
              <a:spcAft>
                <a:spcPts val="0"/>
              </a:spcAft>
              <a:buClr>
                <a:schemeClr val="lt1"/>
              </a:buClr>
              <a:buSzPts val="2200"/>
              <a:buChar char="•"/>
            </a:pPr>
            <a:r>
              <a:rPr lang="es-ES" sz="2200"/>
              <a:t>OLIVERAS, À. (2000), </a:t>
            </a:r>
            <a:r>
              <a:rPr lang="es-ES" sz="2200" i="1"/>
              <a:t>Hacia la competencia intercultural en el aprendizaje de una lengua</a:t>
            </a:r>
            <a:r>
              <a:rPr lang="es-ES" sz="2200"/>
              <a:t> </a:t>
            </a:r>
            <a:r>
              <a:rPr lang="es-ES" sz="2200" i="1"/>
              <a:t>extranjera. Estudio del choque cultural y los malentendidos. </a:t>
            </a:r>
            <a:r>
              <a:rPr lang="es-ES" sz="2200"/>
              <a:t>Madrid, Edinumen</a:t>
            </a:r>
            <a:endParaRPr sz="2200"/>
          </a:p>
          <a:p>
            <a:pPr marL="228600" lvl="0" indent="-99060" algn="l" rtl="0">
              <a:lnSpc>
                <a:spcPct val="70000"/>
              </a:lnSpc>
              <a:spcBef>
                <a:spcPts val="1000"/>
              </a:spcBef>
              <a:spcAft>
                <a:spcPts val="0"/>
              </a:spcAft>
              <a:buClr>
                <a:schemeClr val="lt1"/>
              </a:buClr>
              <a:buSzPts val="2040"/>
              <a:buNone/>
            </a:pPr>
            <a:endParaRPr sz="2040"/>
          </a:p>
          <a:p>
            <a:pPr marL="0" lvl="0" indent="0" algn="l" rtl="0">
              <a:lnSpc>
                <a:spcPct val="70000"/>
              </a:lnSpc>
              <a:spcBef>
                <a:spcPts val="1000"/>
              </a:spcBef>
              <a:spcAft>
                <a:spcPts val="0"/>
              </a:spcAft>
              <a:buClr>
                <a:schemeClr val="lt1"/>
              </a:buClr>
              <a:buSzPts val="2040"/>
              <a:buNone/>
            </a:pPr>
            <a:endParaRPr sz="2040"/>
          </a:p>
          <a:p>
            <a:pPr marL="228600" lvl="0" indent="-77470" algn="l" rtl="0">
              <a:lnSpc>
                <a:spcPct val="70000"/>
              </a:lnSpc>
              <a:spcBef>
                <a:spcPts val="1000"/>
              </a:spcBef>
              <a:spcAft>
                <a:spcPts val="0"/>
              </a:spcAft>
              <a:buClr>
                <a:schemeClr val="lt1"/>
              </a:buClr>
              <a:buSzPts val="2380"/>
              <a:buNone/>
            </a:pPr>
            <a:endParaRPr sz="2380"/>
          </a:p>
          <a:p>
            <a:pPr marL="228600" lvl="0" indent="-99060" algn="l" rtl="0">
              <a:lnSpc>
                <a:spcPct val="70000"/>
              </a:lnSpc>
              <a:spcBef>
                <a:spcPts val="1000"/>
              </a:spcBef>
              <a:spcAft>
                <a:spcPts val="0"/>
              </a:spcAft>
              <a:buClr>
                <a:schemeClr val="lt1"/>
              </a:buClr>
              <a:buSzPts val="2040"/>
              <a:buNone/>
            </a:pPr>
            <a:endParaRPr sz="204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25"/>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s-ES"/>
              <a:t>REFERENCIAS</a:t>
            </a:r>
            <a:endParaRPr/>
          </a:p>
        </p:txBody>
      </p:sp>
      <p:sp>
        <p:nvSpPr>
          <p:cNvPr id="421" name="Google Shape;421;p25"/>
          <p:cNvSpPr txBox="1">
            <a:spLocks noGrp="1"/>
          </p:cNvSpPr>
          <p:nvPr>
            <p:ph type="body" idx="1"/>
          </p:nvPr>
        </p:nvSpPr>
        <p:spPr>
          <a:xfrm>
            <a:off x="871390" y="2210937"/>
            <a:ext cx="9613861" cy="4443972"/>
          </a:xfrm>
          <a:prstGeom prst="rect">
            <a:avLst/>
          </a:prstGeom>
          <a:noFill/>
          <a:ln>
            <a:noFill/>
          </a:ln>
        </p:spPr>
        <p:txBody>
          <a:bodyPr spcFirstLastPara="1" wrap="square" lIns="91425" tIns="45700" rIns="91425" bIns="45700" anchor="t" anchorCtr="0">
            <a:normAutofit/>
          </a:bodyPr>
          <a:lstStyle/>
          <a:p>
            <a:pPr marL="228600" lvl="0" indent="-203200" algn="l" rtl="0">
              <a:lnSpc>
                <a:spcPct val="90000"/>
              </a:lnSpc>
              <a:spcBef>
                <a:spcPts val="0"/>
              </a:spcBef>
              <a:spcAft>
                <a:spcPts val="0"/>
              </a:spcAft>
              <a:buClr>
                <a:schemeClr val="lt1"/>
              </a:buClr>
              <a:buSzPts val="2000"/>
              <a:buChar char="•"/>
            </a:pPr>
            <a:r>
              <a:rPr lang="es-ES" sz="2000" dirty="0"/>
              <a:t>Sánchez Castro, Marta (2002), “La mediación en clase de ELE: una actividad potenciadora de la competencia plurilingüe e intercultural”: </a:t>
            </a:r>
            <a:r>
              <a:rPr lang="es-ES" sz="1800" u="sng" dirty="0">
                <a:solidFill>
                  <a:srgbClr val="C00000"/>
                </a:solidFill>
                <a:hlinkClick r:id="rId3">
                  <a:extLst>
                    <a:ext uri="{A12FA001-AC4F-418D-AE19-62706E023703}">
                      <ahyp:hlinkClr xmlns:ahyp="http://schemas.microsoft.com/office/drawing/2018/hyperlinkcolor" val="tx"/>
                    </a:ext>
                  </a:extLst>
                </a:hlinkClick>
              </a:rPr>
              <a:t>https://cvc.cervantes.es/ensenanza/biblioteca_ele/asele/pdf/23/23_0080.pdf</a:t>
            </a:r>
            <a:endParaRPr sz="2000" dirty="0">
              <a:solidFill>
                <a:srgbClr val="C00000"/>
              </a:solidFill>
            </a:endParaRPr>
          </a:p>
          <a:p>
            <a:pPr marL="228600" lvl="0" indent="0" algn="l" rtl="0">
              <a:lnSpc>
                <a:spcPct val="90000"/>
              </a:lnSpc>
              <a:spcBef>
                <a:spcPts val="0"/>
              </a:spcBef>
              <a:spcAft>
                <a:spcPts val="0"/>
              </a:spcAft>
              <a:buSzPts val="1800"/>
              <a:buNone/>
            </a:pPr>
            <a:endParaRPr sz="2000" dirty="0"/>
          </a:p>
          <a:p>
            <a:pPr marL="228600" lvl="0" indent="-203200" algn="l" rtl="0">
              <a:lnSpc>
                <a:spcPct val="90000"/>
              </a:lnSpc>
              <a:spcBef>
                <a:spcPts val="0"/>
              </a:spcBef>
              <a:spcAft>
                <a:spcPts val="0"/>
              </a:spcAft>
              <a:buClr>
                <a:schemeClr val="lt1"/>
              </a:buClr>
              <a:buSzPts val="2000"/>
              <a:buChar char="•"/>
            </a:pPr>
            <a:r>
              <a:rPr lang="es-ES" sz="2000" dirty="0" err="1"/>
              <a:t>Science</a:t>
            </a:r>
            <a:r>
              <a:rPr lang="es-ES" sz="2000" dirty="0"/>
              <a:t>,”</a:t>
            </a:r>
            <a:r>
              <a:rPr lang="es-ES" sz="2000" dirty="0" err="1"/>
              <a:t>Emotion</a:t>
            </a:r>
            <a:r>
              <a:rPr lang="es-ES" sz="2000" dirty="0"/>
              <a:t> </a:t>
            </a:r>
            <a:r>
              <a:rPr lang="es-ES" sz="2000" dirty="0" err="1"/>
              <a:t>semantics</a:t>
            </a:r>
            <a:r>
              <a:rPr lang="es-ES" sz="2000" dirty="0"/>
              <a:t> show </a:t>
            </a:r>
            <a:r>
              <a:rPr lang="es-ES" sz="2000" dirty="0" err="1"/>
              <a:t>both</a:t>
            </a:r>
            <a:r>
              <a:rPr lang="es-ES" sz="2000" dirty="0"/>
              <a:t> cultural </a:t>
            </a:r>
            <a:r>
              <a:rPr lang="es-ES" sz="2000" dirty="0" err="1"/>
              <a:t>variation</a:t>
            </a:r>
            <a:r>
              <a:rPr lang="es-ES" sz="2000" dirty="0"/>
              <a:t> and universal </a:t>
            </a:r>
            <a:r>
              <a:rPr lang="es-ES" sz="2000" dirty="0" err="1"/>
              <a:t>structure</a:t>
            </a:r>
            <a:r>
              <a:rPr lang="es-ES" sz="2000" dirty="0"/>
              <a:t>” (2019)</a:t>
            </a:r>
            <a:endParaRPr sz="2000" dirty="0"/>
          </a:p>
          <a:p>
            <a:pPr marL="228600" lvl="0" indent="-203200" algn="l" rtl="0">
              <a:lnSpc>
                <a:spcPct val="90000"/>
              </a:lnSpc>
              <a:spcBef>
                <a:spcPts val="1000"/>
              </a:spcBef>
              <a:spcAft>
                <a:spcPts val="0"/>
              </a:spcAft>
              <a:buClr>
                <a:schemeClr val="lt1"/>
              </a:buClr>
              <a:buSzPts val="2000"/>
              <a:buChar char="•"/>
            </a:pPr>
            <a:r>
              <a:rPr lang="es-ES" sz="2000" dirty="0"/>
              <a:t>WESSLING, G. (1999), “Didáctica intercultural en la enseñanza de idiomas: algunos ejemplos para el aula” en L. MIQUEL y N. SANS (</a:t>
            </a:r>
            <a:r>
              <a:rPr lang="es-ES" sz="2000" dirty="0" err="1"/>
              <a:t>eds</a:t>
            </a:r>
            <a:r>
              <a:rPr lang="es-ES" sz="2000" dirty="0"/>
              <a:t>) (1999), </a:t>
            </a:r>
            <a:r>
              <a:rPr lang="es-ES" sz="2000" i="1" dirty="0"/>
              <a:t>Didáctica del español como lengua extranjera IV. </a:t>
            </a:r>
            <a:r>
              <a:rPr lang="es-ES" sz="2000" dirty="0"/>
              <a:t>Cuadernos Tiempo Libre. Madrid, Colección </a:t>
            </a:r>
            <a:r>
              <a:rPr lang="es-ES" sz="2000" dirty="0" err="1"/>
              <a:t>Expolingua</a:t>
            </a:r>
            <a:r>
              <a:rPr lang="es-ES" sz="2000" dirty="0"/>
              <a:t>: 267-281</a:t>
            </a:r>
            <a:endParaRPr sz="2000" dirty="0"/>
          </a:p>
          <a:p>
            <a:pPr marL="228600" lvl="0" indent="-203200" algn="l" rtl="0">
              <a:lnSpc>
                <a:spcPct val="90000"/>
              </a:lnSpc>
              <a:spcBef>
                <a:spcPts val="1000"/>
              </a:spcBef>
              <a:spcAft>
                <a:spcPts val="0"/>
              </a:spcAft>
              <a:buClr>
                <a:schemeClr val="lt1"/>
              </a:buClr>
              <a:buSzPts val="2000"/>
              <a:buChar char="•"/>
            </a:pPr>
            <a:r>
              <a:rPr lang="es-ES" sz="2000" u="sng" dirty="0">
                <a:solidFill>
                  <a:srgbClr val="C00000"/>
                </a:solidFill>
                <a:hlinkClick r:id="rId4">
                  <a:extLst>
                    <a:ext uri="{A12FA001-AC4F-418D-AE19-62706E023703}">
                      <ahyp:hlinkClr xmlns:ahyp="http://schemas.microsoft.com/office/drawing/2018/hyperlinkcolor" val="tx"/>
                    </a:ext>
                  </a:extLst>
                </a:hlinkClick>
              </a:rPr>
              <a:t>www.coe.int/lang-refugees</a:t>
            </a:r>
            <a:endParaRPr sz="2000" dirty="0">
              <a:solidFill>
                <a:srgbClr val="C00000"/>
              </a:solidFill>
            </a:endParaRPr>
          </a:p>
          <a:p>
            <a:pPr marL="228600" lvl="0" indent="-203200" algn="l" rtl="0">
              <a:lnSpc>
                <a:spcPct val="90000"/>
              </a:lnSpc>
              <a:spcBef>
                <a:spcPts val="1000"/>
              </a:spcBef>
              <a:spcAft>
                <a:spcPts val="0"/>
              </a:spcAft>
              <a:buClr>
                <a:schemeClr val="lt1"/>
              </a:buClr>
              <a:buSzPts val="2000"/>
              <a:buChar char="•"/>
            </a:pPr>
            <a:r>
              <a:rPr lang="es-ES" sz="2000" dirty="0"/>
              <a:t>VVAA (2012). </a:t>
            </a:r>
            <a:r>
              <a:rPr lang="es-ES" sz="2000" i="1" dirty="0" err="1"/>
              <a:t>L’interculturel</a:t>
            </a:r>
            <a:r>
              <a:rPr lang="es-ES" sz="2000" i="1" dirty="0"/>
              <a:t> en </a:t>
            </a:r>
            <a:r>
              <a:rPr lang="es-ES" sz="2000" i="1" dirty="0" err="1"/>
              <a:t>classe</a:t>
            </a:r>
            <a:r>
              <a:rPr lang="es-ES" sz="2000" dirty="0"/>
              <a:t>, PUG (col. Les </a:t>
            </a:r>
            <a:r>
              <a:rPr lang="es-ES" sz="2000" dirty="0" err="1"/>
              <a:t>outils</a:t>
            </a:r>
            <a:r>
              <a:rPr lang="es-ES" sz="2000" dirty="0"/>
              <a:t> </a:t>
            </a:r>
            <a:r>
              <a:rPr lang="es-ES" sz="2000" dirty="0" err="1"/>
              <a:t>malins</a:t>
            </a:r>
            <a:r>
              <a:rPr lang="es-ES" sz="2000" dirty="0"/>
              <a:t> du FLE)</a:t>
            </a:r>
            <a:endParaRPr sz="2000" dirty="0"/>
          </a:p>
          <a:p>
            <a:pPr marL="228600" lvl="0" indent="-76200" algn="l" rtl="0">
              <a:lnSpc>
                <a:spcPct val="90000"/>
              </a:lnSpc>
              <a:spcBef>
                <a:spcPts val="1000"/>
              </a:spcBef>
              <a:spcAft>
                <a:spcPts val="0"/>
              </a:spcAft>
              <a:buClr>
                <a:schemeClr val="lt1"/>
              </a:buClr>
              <a:buSzPts val="2400"/>
              <a:buNone/>
            </a:pPr>
            <a:endParaRPr dirty="0"/>
          </a:p>
          <a:p>
            <a:pPr marL="228600" lvl="0" indent="-76200" algn="l" rtl="0">
              <a:lnSpc>
                <a:spcPct val="90000"/>
              </a:lnSpc>
              <a:spcBef>
                <a:spcPts val="1000"/>
              </a:spcBef>
              <a:spcAft>
                <a:spcPts val="0"/>
              </a:spcAft>
              <a:buClr>
                <a:schemeClr val="lt1"/>
              </a:buClr>
              <a:buSzPts val="2400"/>
              <a:buNone/>
            </a:pPr>
            <a:endParaRPr dirty="0"/>
          </a:p>
          <a:p>
            <a:pPr marL="228600" lvl="0" indent="-76200" algn="l" rtl="0">
              <a:lnSpc>
                <a:spcPct val="90000"/>
              </a:lnSpc>
              <a:spcBef>
                <a:spcPts val="1000"/>
              </a:spcBef>
              <a:spcAft>
                <a:spcPts val="0"/>
              </a:spcAft>
              <a:buClr>
                <a:schemeClr val="lt1"/>
              </a:buClr>
              <a:buSzPts val="2400"/>
              <a:buNone/>
            </a:pPr>
            <a:endParaRPr dirty="0"/>
          </a:p>
          <a:p>
            <a:pPr marL="0" lvl="0" indent="0" algn="l" rtl="0">
              <a:lnSpc>
                <a:spcPct val="90000"/>
              </a:lnSpc>
              <a:spcBef>
                <a:spcPts val="1000"/>
              </a:spcBef>
              <a:spcAft>
                <a:spcPts val="0"/>
              </a:spcAft>
              <a:buClr>
                <a:schemeClr val="lt1"/>
              </a:buClr>
              <a:buSzPts val="2400"/>
              <a:buNone/>
            </a:pPr>
            <a:endParaRPr dirty="0"/>
          </a:p>
          <a:p>
            <a:pPr marL="228600" lvl="0" indent="-50800" algn="l" rtl="0">
              <a:lnSpc>
                <a:spcPct val="90000"/>
              </a:lnSpc>
              <a:spcBef>
                <a:spcPts val="1000"/>
              </a:spcBef>
              <a:spcAft>
                <a:spcPts val="0"/>
              </a:spcAft>
              <a:buClr>
                <a:schemeClr val="lt1"/>
              </a:buClr>
              <a:buSzPts val="2800"/>
              <a:buNone/>
            </a:pPr>
            <a:endParaRPr sz="2800" dirty="0"/>
          </a:p>
          <a:p>
            <a:pPr marL="228600" lvl="0" indent="-76200" algn="l" rtl="0">
              <a:lnSpc>
                <a:spcPct val="90000"/>
              </a:lnSpc>
              <a:spcBef>
                <a:spcPts val="1000"/>
              </a:spcBef>
              <a:spcAft>
                <a:spcPts val="0"/>
              </a:spcAft>
              <a:buClr>
                <a:schemeClr val="lt1"/>
              </a:buClr>
              <a:buSzPts val="2400"/>
              <a:buNone/>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25"/>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s-ES" dirty="0"/>
              <a:t>CONTACTO</a:t>
            </a:r>
            <a:endParaRPr dirty="0"/>
          </a:p>
        </p:txBody>
      </p:sp>
      <p:sp>
        <p:nvSpPr>
          <p:cNvPr id="421" name="Google Shape;421;p25"/>
          <p:cNvSpPr txBox="1">
            <a:spLocks noGrp="1"/>
          </p:cNvSpPr>
          <p:nvPr>
            <p:ph type="body" idx="1"/>
          </p:nvPr>
        </p:nvSpPr>
        <p:spPr>
          <a:xfrm>
            <a:off x="871390" y="2210937"/>
            <a:ext cx="9613861" cy="4443972"/>
          </a:xfrm>
          <a:prstGeom prst="rect">
            <a:avLst/>
          </a:prstGeom>
          <a:noFill/>
          <a:ln>
            <a:noFill/>
          </a:ln>
        </p:spPr>
        <p:txBody>
          <a:bodyPr spcFirstLastPara="1" wrap="square" lIns="91425" tIns="45700" rIns="91425" bIns="45700" anchor="t" anchorCtr="0">
            <a:normAutofit/>
          </a:bodyPr>
          <a:lstStyle/>
          <a:p>
            <a:pPr marL="228600" lvl="0" indent="-203200">
              <a:spcBef>
                <a:spcPts val="0"/>
              </a:spcBef>
              <a:buSzPts val="2000"/>
            </a:pPr>
            <a:endParaRPr lang="es-ES" sz="2600" dirty="0"/>
          </a:p>
          <a:p>
            <a:pPr marL="228600" lvl="0" indent="-203200">
              <a:spcBef>
                <a:spcPts val="0"/>
              </a:spcBef>
              <a:buSzPts val="2000"/>
            </a:pPr>
            <a:endParaRPr lang="es-ES" sz="2600" dirty="0"/>
          </a:p>
          <a:p>
            <a:pPr marL="228600" lvl="0" indent="-203200">
              <a:spcBef>
                <a:spcPts val="0"/>
              </a:spcBef>
              <a:buSzPts val="2000"/>
            </a:pPr>
            <a:r>
              <a:rPr lang="es-ES" sz="2600" dirty="0"/>
              <a:t>YOLANDA RUIZ (EOI SABADELL): </a:t>
            </a:r>
            <a:r>
              <a:rPr lang="es-ES" sz="2600" dirty="0">
                <a:solidFill>
                  <a:srgbClr val="FF0000"/>
                </a:solidFill>
                <a:hlinkClick r:id="rId3">
                  <a:extLst>
                    <a:ext uri="{A12FA001-AC4F-418D-AE19-62706E023703}">
                      <ahyp:hlinkClr xmlns:ahyp="http://schemas.microsoft.com/office/drawing/2018/hyperlinkcolor" val="tx"/>
                    </a:ext>
                  </a:extLst>
                </a:hlinkClick>
              </a:rPr>
              <a:t>yruiz4@xtec.cat</a:t>
            </a:r>
            <a:endParaRPr lang="es-ES" sz="2600" dirty="0">
              <a:solidFill>
                <a:srgbClr val="FF0000"/>
              </a:solidFill>
            </a:endParaRPr>
          </a:p>
          <a:p>
            <a:pPr marL="228600" lvl="0" indent="-203200" algn="l" rtl="0">
              <a:lnSpc>
                <a:spcPct val="90000"/>
              </a:lnSpc>
              <a:spcBef>
                <a:spcPts val="0"/>
              </a:spcBef>
              <a:spcAft>
                <a:spcPts val="0"/>
              </a:spcAft>
              <a:buClr>
                <a:schemeClr val="lt1"/>
              </a:buClr>
              <a:buSzPts val="2000"/>
              <a:buChar char="•"/>
            </a:pPr>
            <a:endParaRPr lang="es-ES" sz="2600" dirty="0"/>
          </a:p>
          <a:p>
            <a:pPr marL="228600" lvl="0" indent="-203200" algn="l" rtl="0">
              <a:lnSpc>
                <a:spcPct val="90000"/>
              </a:lnSpc>
              <a:spcBef>
                <a:spcPts val="0"/>
              </a:spcBef>
              <a:spcAft>
                <a:spcPts val="0"/>
              </a:spcAft>
              <a:buClr>
                <a:schemeClr val="lt1"/>
              </a:buClr>
              <a:buSzPts val="2000"/>
              <a:buChar char="•"/>
            </a:pPr>
            <a:endParaRPr lang="es-ES" sz="2600" dirty="0"/>
          </a:p>
          <a:p>
            <a:pPr marL="228600" lvl="0" indent="-203200" algn="l" rtl="0">
              <a:lnSpc>
                <a:spcPct val="90000"/>
              </a:lnSpc>
              <a:spcBef>
                <a:spcPts val="0"/>
              </a:spcBef>
              <a:spcAft>
                <a:spcPts val="0"/>
              </a:spcAft>
              <a:buClr>
                <a:schemeClr val="lt1"/>
              </a:buClr>
              <a:buSzPts val="2000"/>
              <a:buChar char="•"/>
            </a:pPr>
            <a:r>
              <a:rPr lang="es-ES" sz="2600" dirty="0"/>
              <a:t>MANUEL GONZÁLEZ (EOI </a:t>
            </a:r>
            <a:r>
              <a:rPr lang="es-ES" sz="2600"/>
              <a:t>ALBACETE): </a:t>
            </a:r>
            <a:r>
              <a:rPr lang="es-ES" sz="2600" dirty="0">
                <a:solidFill>
                  <a:srgbClr val="FF0000"/>
                </a:solidFill>
                <a:hlinkClick r:id="rId4">
                  <a:extLst>
                    <a:ext uri="{A12FA001-AC4F-418D-AE19-62706E023703}">
                      <ahyp:hlinkClr xmlns:ahyp="http://schemas.microsoft.com/office/drawing/2018/hyperlinkcolor" val="tx"/>
                    </a:ext>
                  </a:extLst>
                </a:hlinkClick>
              </a:rPr>
              <a:t>eoidmanu@gmail.com</a:t>
            </a:r>
            <a:endParaRPr lang="es-ES" sz="2600" dirty="0">
              <a:solidFill>
                <a:srgbClr val="FF0000"/>
              </a:solidFill>
            </a:endParaRPr>
          </a:p>
          <a:p>
            <a:pPr marL="228600" lvl="0" indent="-203200" algn="l" rtl="0">
              <a:lnSpc>
                <a:spcPct val="90000"/>
              </a:lnSpc>
              <a:spcBef>
                <a:spcPts val="0"/>
              </a:spcBef>
              <a:spcAft>
                <a:spcPts val="0"/>
              </a:spcAft>
              <a:buClr>
                <a:schemeClr val="lt1"/>
              </a:buClr>
              <a:buSzPts val="2000"/>
              <a:buChar char="•"/>
            </a:pPr>
            <a:endParaRPr lang="es-ES" sz="2000" dirty="0"/>
          </a:p>
          <a:p>
            <a:pPr marL="228600" lvl="0" indent="-203200" algn="l" rtl="0">
              <a:lnSpc>
                <a:spcPct val="90000"/>
              </a:lnSpc>
              <a:spcBef>
                <a:spcPts val="0"/>
              </a:spcBef>
              <a:spcAft>
                <a:spcPts val="0"/>
              </a:spcAft>
              <a:buClr>
                <a:schemeClr val="lt1"/>
              </a:buClr>
              <a:buSzPts val="2000"/>
              <a:buChar char="•"/>
            </a:pPr>
            <a:endParaRPr lang="es-ES" sz="2000" dirty="0"/>
          </a:p>
          <a:p>
            <a:pPr marL="25400" lvl="0" indent="0" algn="l" rtl="0">
              <a:lnSpc>
                <a:spcPct val="90000"/>
              </a:lnSpc>
              <a:spcBef>
                <a:spcPts val="0"/>
              </a:spcBef>
              <a:spcAft>
                <a:spcPts val="0"/>
              </a:spcAft>
              <a:buClr>
                <a:schemeClr val="lt1"/>
              </a:buClr>
              <a:buSzPts val="2000"/>
              <a:buNone/>
            </a:pPr>
            <a:endParaRPr lang="es-ES" sz="2000" dirty="0"/>
          </a:p>
          <a:p>
            <a:pPr marL="25400" lvl="0" indent="0" algn="l" rtl="0">
              <a:lnSpc>
                <a:spcPct val="90000"/>
              </a:lnSpc>
              <a:spcBef>
                <a:spcPts val="0"/>
              </a:spcBef>
              <a:spcAft>
                <a:spcPts val="0"/>
              </a:spcAft>
              <a:buClr>
                <a:schemeClr val="lt1"/>
              </a:buClr>
              <a:buSzPts val="2000"/>
              <a:buNone/>
            </a:pPr>
            <a:endParaRPr lang="es-ES" sz="2000" dirty="0"/>
          </a:p>
          <a:p>
            <a:pPr marL="25400" lvl="0" indent="0" algn="ctr" rtl="0">
              <a:lnSpc>
                <a:spcPct val="90000"/>
              </a:lnSpc>
              <a:spcBef>
                <a:spcPts val="0"/>
              </a:spcBef>
              <a:spcAft>
                <a:spcPts val="0"/>
              </a:spcAft>
              <a:buClr>
                <a:schemeClr val="lt1"/>
              </a:buClr>
              <a:buSzPts val="2000"/>
              <a:buNone/>
            </a:pPr>
            <a:r>
              <a:rPr lang="es-ES" sz="4400" dirty="0">
                <a:solidFill>
                  <a:srgbClr val="FF0000"/>
                </a:solidFill>
              </a:rPr>
              <a:t>¡MOITAS GRAZAS!</a:t>
            </a:r>
            <a:endParaRPr sz="4400" dirty="0">
              <a:solidFill>
                <a:srgbClr val="FF0000"/>
              </a:solidFill>
            </a:endParaRPr>
          </a:p>
          <a:p>
            <a:pPr marL="228600" lvl="0" indent="-76200" algn="l" rtl="0">
              <a:lnSpc>
                <a:spcPct val="90000"/>
              </a:lnSpc>
              <a:spcBef>
                <a:spcPts val="1000"/>
              </a:spcBef>
              <a:spcAft>
                <a:spcPts val="0"/>
              </a:spcAft>
              <a:buClr>
                <a:schemeClr val="lt1"/>
              </a:buClr>
              <a:buSzPts val="2400"/>
              <a:buNone/>
            </a:pPr>
            <a:endParaRPr dirty="0"/>
          </a:p>
          <a:p>
            <a:pPr marL="228600" lvl="0" indent="-76200" algn="l" rtl="0">
              <a:lnSpc>
                <a:spcPct val="90000"/>
              </a:lnSpc>
              <a:spcBef>
                <a:spcPts val="1000"/>
              </a:spcBef>
              <a:spcAft>
                <a:spcPts val="0"/>
              </a:spcAft>
              <a:buClr>
                <a:schemeClr val="lt1"/>
              </a:buClr>
              <a:buSzPts val="2400"/>
              <a:buNone/>
            </a:pPr>
            <a:endParaRPr dirty="0"/>
          </a:p>
          <a:p>
            <a:pPr marL="228600" lvl="0" indent="-76200" algn="l" rtl="0">
              <a:lnSpc>
                <a:spcPct val="90000"/>
              </a:lnSpc>
              <a:spcBef>
                <a:spcPts val="1000"/>
              </a:spcBef>
              <a:spcAft>
                <a:spcPts val="0"/>
              </a:spcAft>
              <a:buClr>
                <a:schemeClr val="lt1"/>
              </a:buClr>
              <a:buSzPts val="2400"/>
              <a:buNone/>
            </a:pPr>
            <a:endParaRPr dirty="0"/>
          </a:p>
          <a:p>
            <a:pPr marL="0" lvl="0" indent="0" algn="l" rtl="0">
              <a:lnSpc>
                <a:spcPct val="90000"/>
              </a:lnSpc>
              <a:spcBef>
                <a:spcPts val="1000"/>
              </a:spcBef>
              <a:spcAft>
                <a:spcPts val="0"/>
              </a:spcAft>
              <a:buClr>
                <a:schemeClr val="lt1"/>
              </a:buClr>
              <a:buSzPts val="2400"/>
              <a:buNone/>
            </a:pPr>
            <a:endParaRPr dirty="0"/>
          </a:p>
          <a:p>
            <a:pPr marL="228600" lvl="0" indent="-50800" algn="l" rtl="0">
              <a:lnSpc>
                <a:spcPct val="90000"/>
              </a:lnSpc>
              <a:spcBef>
                <a:spcPts val="1000"/>
              </a:spcBef>
              <a:spcAft>
                <a:spcPts val="0"/>
              </a:spcAft>
              <a:buClr>
                <a:schemeClr val="lt1"/>
              </a:buClr>
              <a:buSzPts val="2800"/>
              <a:buNone/>
            </a:pPr>
            <a:endParaRPr sz="2800" dirty="0"/>
          </a:p>
          <a:p>
            <a:pPr marL="228600" lvl="0" indent="-76200" algn="l" rtl="0">
              <a:lnSpc>
                <a:spcPct val="90000"/>
              </a:lnSpc>
              <a:spcBef>
                <a:spcPts val="1000"/>
              </a:spcBef>
              <a:spcAft>
                <a:spcPts val="0"/>
              </a:spcAft>
              <a:buClr>
                <a:schemeClr val="lt1"/>
              </a:buClr>
              <a:buSzPts val="2400"/>
              <a:buNone/>
            </a:pPr>
            <a:endParaRPr dirty="0"/>
          </a:p>
        </p:txBody>
      </p:sp>
      <p:pic>
        <p:nvPicPr>
          <p:cNvPr id="3" name="Imagen 2" descr="Imagen que contiene dibujo&#10;&#10;Descripción generada automáticamente">
            <a:extLst>
              <a:ext uri="{FF2B5EF4-FFF2-40B4-BE49-F238E27FC236}">
                <a16:creationId xmlns:a16="http://schemas.microsoft.com/office/drawing/2014/main" id="{6DAE7AED-D8DB-1E43-8463-A5A53F5522E8}"/>
              </a:ext>
            </a:extLst>
          </p:cNvPr>
          <p:cNvPicPr>
            <a:picLocks noChangeAspect="1"/>
          </p:cNvPicPr>
          <p:nvPr/>
        </p:nvPicPr>
        <p:blipFill>
          <a:blip r:embed="rId5"/>
          <a:stretch>
            <a:fillRect/>
          </a:stretch>
        </p:blipFill>
        <p:spPr>
          <a:xfrm>
            <a:off x="8948726" y="4587875"/>
            <a:ext cx="2690911" cy="1955800"/>
          </a:xfrm>
          <a:prstGeom prst="rect">
            <a:avLst/>
          </a:prstGeom>
        </p:spPr>
      </p:pic>
    </p:spTree>
    <p:extLst>
      <p:ext uri="{BB962C8B-B14F-4D97-AF65-F5344CB8AC3E}">
        <p14:creationId xmlns:p14="http://schemas.microsoft.com/office/powerpoint/2010/main" val="525243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2"/>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p>
            <a:pPr lvl="0">
              <a:buSzPts val="3600"/>
            </a:pPr>
            <a:r>
              <a:rPr lang="es-ES" dirty="0"/>
              <a:t>LA MEDIACIÓN COMUNICATIVA</a:t>
            </a:r>
            <a:endParaRPr dirty="0"/>
          </a:p>
        </p:txBody>
      </p:sp>
      <p:sp>
        <p:nvSpPr>
          <p:cNvPr id="233" name="Google Shape;233;p22"/>
          <p:cNvSpPr txBox="1">
            <a:spLocks noGrp="1"/>
          </p:cNvSpPr>
          <p:nvPr>
            <p:ph type="body" idx="1"/>
          </p:nvPr>
        </p:nvSpPr>
        <p:spPr>
          <a:xfrm>
            <a:off x="680321" y="2336873"/>
            <a:ext cx="6516346" cy="4333158"/>
          </a:xfrm>
          <a:prstGeom prst="rect">
            <a:avLst/>
          </a:prstGeom>
          <a:noFill/>
          <a:ln>
            <a:noFill/>
          </a:ln>
        </p:spPr>
        <p:txBody>
          <a:bodyPr spcFirstLastPara="1" wrap="square" lIns="91425" tIns="45700" rIns="91425" bIns="45700" anchor="t" anchorCtr="0">
            <a:noAutofit/>
          </a:bodyPr>
          <a:lstStyle/>
          <a:p>
            <a:pPr marL="228600" lvl="0" indent="-228600">
              <a:spcBef>
                <a:spcPts val="0"/>
              </a:spcBef>
              <a:buSzPts val="2400"/>
            </a:pPr>
            <a:r>
              <a:rPr lang="es-ES" dirty="0"/>
              <a:t>Dentro de la </a:t>
            </a:r>
            <a:r>
              <a:rPr lang="es-ES" u="sng" dirty="0"/>
              <a:t>mediación comunicativa</a:t>
            </a:r>
            <a:r>
              <a:rPr lang="es-ES" dirty="0"/>
              <a:t>, el Marco señala en primer lugar el importante papel de la mediación para “ayudar a crear un espacio pluricultural” con el fin de fomentar el entendimiento entre interlocutores de diferentes culturas</a:t>
            </a:r>
          </a:p>
          <a:p>
            <a:pPr marL="228600" lvl="0" indent="-228600">
              <a:buSzPts val="2400"/>
            </a:pPr>
            <a:r>
              <a:rPr lang="es-ES" dirty="0"/>
              <a:t>El usuario estaría centrado en crear un espacio neutral en el que los interlocutores con diferentes visiones culturales puedan comunicar eficientemente</a:t>
            </a:r>
          </a:p>
          <a:p>
            <a:pPr marL="228600" lvl="0" indent="-76200" algn="l" rtl="0">
              <a:lnSpc>
                <a:spcPct val="90000"/>
              </a:lnSpc>
              <a:spcBef>
                <a:spcPts val="1000"/>
              </a:spcBef>
              <a:spcAft>
                <a:spcPts val="0"/>
              </a:spcAft>
              <a:buClr>
                <a:schemeClr val="lt1"/>
              </a:buClr>
              <a:buSzPts val="2400"/>
              <a:buNone/>
            </a:pPr>
            <a:endParaRPr dirty="0"/>
          </a:p>
        </p:txBody>
      </p:sp>
      <p:pic>
        <p:nvPicPr>
          <p:cNvPr id="4" name="Google Shape;224;p21" descr="Imagen que contiene competencia de atletismo&#10;&#10;Descripción generada automáticamente">
            <a:extLst>
              <a:ext uri="{FF2B5EF4-FFF2-40B4-BE49-F238E27FC236}">
                <a16:creationId xmlns:a16="http://schemas.microsoft.com/office/drawing/2014/main" id="{5C2F2358-769C-A04A-9A49-C25B342E6950}"/>
              </a:ext>
            </a:extLst>
          </p:cNvPr>
          <p:cNvPicPr preferRelativeResize="0"/>
          <p:nvPr/>
        </p:nvPicPr>
        <p:blipFill rotWithShape="1">
          <a:blip r:embed="rId3">
            <a:alphaModFix/>
          </a:blip>
          <a:srcRect l="3078" r="37829" b="2"/>
          <a:stretch/>
        </p:blipFill>
        <p:spPr>
          <a:xfrm>
            <a:off x="7612490" y="2072631"/>
            <a:ext cx="4085455" cy="4597400"/>
          </a:xfrm>
          <a:prstGeom prst="rect">
            <a:avLst/>
          </a:prstGeom>
          <a:noFill/>
          <a:ln>
            <a:noFill/>
          </a:ln>
        </p:spPr>
      </p:pic>
    </p:spTree>
    <p:extLst>
      <p:ext uri="{BB962C8B-B14F-4D97-AF65-F5344CB8AC3E}">
        <p14:creationId xmlns:p14="http://schemas.microsoft.com/office/powerpoint/2010/main" val="2952632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s-ES"/>
              <a:t>CONSTRUIR UN ESPACIO COMÚN</a:t>
            </a:r>
            <a:endParaRPr/>
          </a:p>
        </p:txBody>
      </p:sp>
      <p:sp>
        <p:nvSpPr>
          <p:cNvPr id="233" name="Google Shape;233;p4"/>
          <p:cNvSpPr txBox="1">
            <a:spLocks noGrp="1"/>
          </p:cNvSpPr>
          <p:nvPr>
            <p:ph type="body" idx="1"/>
          </p:nvPr>
        </p:nvSpPr>
        <p:spPr>
          <a:xfrm>
            <a:off x="680321" y="2336873"/>
            <a:ext cx="9613861" cy="359931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Char char="•"/>
            </a:pPr>
            <a:r>
              <a:rPr lang="es-ES" dirty="0"/>
              <a:t>El mediador debe ser consciente de estas </a:t>
            </a:r>
            <a:r>
              <a:rPr lang="es-ES" u="sng" dirty="0"/>
              <a:t>diferencias culturales</a:t>
            </a:r>
            <a:r>
              <a:rPr lang="es-ES" dirty="0"/>
              <a:t>. Según el </a:t>
            </a:r>
            <a:r>
              <a:rPr lang="es-ES" dirty="0" err="1"/>
              <a:t>Companion</a:t>
            </a:r>
            <a:r>
              <a:rPr lang="es-ES" dirty="0"/>
              <a:t> </a:t>
            </a:r>
            <a:r>
              <a:rPr lang="es-ES" dirty="0" err="1"/>
              <a:t>Volume</a:t>
            </a:r>
            <a:r>
              <a:rPr lang="es-ES" dirty="0"/>
              <a:t>, para conseguir esto debería:</a:t>
            </a:r>
            <a:endParaRPr dirty="0"/>
          </a:p>
          <a:p>
            <a:pPr marL="228600" lvl="0" indent="-76200" algn="l" rtl="0">
              <a:lnSpc>
                <a:spcPct val="90000"/>
              </a:lnSpc>
              <a:spcBef>
                <a:spcPts val="1000"/>
              </a:spcBef>
              <a:spcAft>
                <a:spcPts val="0"/>
              </a:spcAft>
              <a:buClr>
                <a:schemeClr val="lt1"/>
              </a:buClr>
              <a:buSzPts val="2400"/>
              <a:buNone/>
            </a:pPr>
            <a:endParaRPr dirty="0"/>
          </a:p>
          <a:p>
            <a:pPr marL="457200" lvl="0" indent="-457200" algn="l" rtl="0">
              <a:lnSpc>
                <a:spcPct val="90000"/>
              </a:lnSpc>
              <a:spcBef>
                <a:spcPts val="1000"/>
              </a:spcBef>
              <a:spcAft>
                <a:spcPts val="0"/>
              </a:spcAft>
              <a:buClr>
                <a:schemeClr val="lt1"/>
              </a:buClr>
              <a:buSzPts val="2400"/>
              <a:buFont typeface="Trebuchet MS"/>
              <a:buAutoNum type="arabicPeriod"/>
            </a:pPr>
            <a:r>
              <a:rPr lang="es-ES" dirty="0"/>
              <a:t>Plantear preguntas y mostrar interés por las normas culturales y perspectivas diversas entre hablantes</a:t>
            </a:r>
            <a:endParaRPr dirty="0"/>
          </a:p>
          <a:p>
            <a:pPr marL="457200" lvl="0" indent="-457200" algn="l" rtl="0">
              <a:lnSpc>
                <a:spcPct val="90000"/>
              </a:lnSpc>
              <a:spcBef>
                <a:spcPts val="1000"/>
              </a:spcBef>
              <a:spcAft>
                <a:spcPts val="0"/>
              </a:spcAft>
              <a:buClr>
                <a:schemeClr val="lt1"/>
              </a:buClr>
              <a:buSzPts val="2400"/>
              <a:buFont typeface="Trebuchet MS"/>
              <a:buAutoNum type="arabicPeriod"/>
            </a:pPr>
            <a:r>
              <a:rPr lang="es-ES" dirty="0"/>
              <a:t>Demostrar sensibilidad sobre otras normas lingüísticas y sociolingüísticas</a:t>
            </a:r>
            <a:endParaRPr dirty="0"/>
          </a:p>
          <a:p>
            <a:pPr marL="457200" lvl="0" indent="-457200" algn="l" rtl="0">
              <a:lnSpc>
                <a:spcPct val="90000"/>
              </a:lnSpc>
              <a:spcBef>
                <a:spcPts val="1000"/>
              </a:spcBef>
              <a:spcAft>
                <a:spcPts val="0"/>
              </a:spcAft>
              <a:buClr>
                <a:schemeClr val="lt1"/>
              </a:buClr>
              <a:buSzPts val="2400"/>
              <a:buFont typeface="Trebuchet MS"/>
              <a:buAutoNum type="arabicPeriod"/>
            </a:pPr>
            <a:r>
              <a:rPr lang="es-ES" dirty="0"/>
              <a:t>Ser capaz de anticipar, tratar o limar posibles malentendidos que pudieran surgir entre los hablantes</a:t>
            </a:r>
            <a:endParaRPr dirty="0"/>
          </a:p>
          <a:p>
            <a:pPr marL="228600" lvl="0" indent="-76200" algn="l" rtl="0">
              <a:lnSpc>
                <a:spcPct val="90000"/>
              </a:lnSpc>
              <a:spcBef>
                <a:spcPts val="1000"/>
              </a:spcBef>
              <a:spcAft>
                <a:spcPts val="0"/>
              </a:spcAft>
              <a:buClr>
                <a:schemeClr val="lt1"/>
              </a:buClr>
              <a:buSzPts val="240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5"/>
          <p:cNvSpPr txBox="1">
            <a:spLocks noGrp="1"/>
          </p:cNvSpPr>
          <p:nvPr>
            <p:ph type="title"/>
          </p:nvPr>
        </p:nvSpPr>
        <p:spPr>
          <a:xfrm>
            <a:off x="680320" y="1371793"/>
            <a:ext cx="9613861" cy="108093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ts val="3240"/>
              <a:buFont typeface="Trebuchet MS"/>
              <a:buNone/>
            </a:pPr>
            <a:r>
              <a:rPr lang="es-ES" sz="3240" i="1"/>
              <a:t>DIFERENTES DEFINICIONES DE CULTURA</a:t>
            </a:r>
            <a:br>
              <a:rPr lang="es-ES" sz="3240"/>
            </a:br>
            <a:br>
              <a:rPr lang="es-ES" sz="3240"/>
            </a:br>
            <a:br>
              <a:rPr lang="es-ES" sz="3240"/>
            </a:br>
            <a:endParaRPr sz="3240"/>
          </a:p>
        </p:txBody>
      </p:sp>
      <p:sp>
        <p:nvSpPr>
          <p:cNvPr id="239" name="Google Shape;239;p5"/>
          <p:cNvSpPr txBox="1">
            <a:spLocks noGrp="1"/>
          </p:cNvSpPr>
          <p:nvPr>
            <p:ph type="body" idx="1"/>
          </p:nvPr>
        </p:nvSpPr>
        <p:spPr>
          <a:xfrm>
            <a:off x="680325" y="2452725"/>
            <a:ext cx="11016600" cy="3975300"/>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chemeClr val="lt1"/>
              </a:buClr>
              <a:buSzPts val="2400"/>
              <a:buChar char="•"/>
            </a:pPr>
            <a:r>
              <a:rPr lang="es-ES"/>
              <a:t>Proviene del latín “cultura”(trabajo de la tierra y de los campos)</a:t>
            </a:r>
            <a:endParaRPr/>
          </a:p>
          <a:p>
            <a:pPr marL="228600" lvl="0" indent="-228600" algn="l" rtl="0">
              <a:lnSpc>
                <a:spcPct val="80000"/>
              </a:lnSpc>
              <a:spcBef>
                <a:spcPts val="1000"/>
              </a:spcBef>
              <a:spcAft>
                <a:spcPts val="0"/>
              </a:spcAft>
              <a:buClr>
                <a:schemeClr val="lt1"/>
              </a:buClr>
              <a:buSzPts val="2400"/>
              <a:buChar char="•"/>
            </a:pPr>
            <a:r>
              <a:rPr lang="es-ES"/>
              <a:t>Cicerón, en sentido figurado, la utilizaba para definir metafóricamente la cultura del alma (formación del espíritu mediante la enseñanza)</a:t>
            </a:r>
            <a:endParaRPr/>
          </a:p>
          <a:p>
            <a:pPr marL="228600" lvl="0" indent="-228600" algn="l" rtl="0">
              <a:lnSpc>
                <a:spcPct val="80000"/>
              </a:lnSpc>
              <a:spcBef>
                <a:spcPts val="1000"/>
              </a:spcBef>
              <a:spcAft>
                <a:spcPts val="0"/>
              </a:spcAft>
              <a:buClr>
                <a:schemeClr val="lt1"/>
              </a:buClr>
              <a:buSzPts val="2400"/>
              <a:buChar char="•"/>
            </a:pPr>
            <a:r>
              <a:rPr lang="es-ES"/>
              <a:t>La especialista francesa Martine Abdallah-Pretceille establece un paralelismo entre lengua y cultura como lugar de puesta en escena de sí mismo y del otro (Abdallah-Pretceille, 1999, p. 17)</a:t>
            </a:r>
            <a:endParaRPr/>
          </a:p>
          <a:p>
            <a:pPr marL="228600" lvl="0" indent="-228600" algn="l" rtl="0">
              <a:lnSpc>
                <a:spcPct val="80000"/>
              </a:lnSpc>
              <a:spcBef>
                <a:spcPts val="1000"/>
              </a:spcBef>
              <a:spcAft>
                <a:spcPts val="0"/>
              </a:spcAft>
              <a:buClr>
                <a:schemeClr val="lt1"/>
              </a:buClr>
              <a:buSzPts val="2400"/>
              <a:buChar char="•"/>
            </a:pPr>
            <a:r>
              <a:rPr lang="es-ES"/>
              <a:t>En ciencias sociales, la cultura se representa mediante la analogía del iceberg de Gary R. Weaver (1986)</a:t>
            </a:r>
            <a:endParaRPr/>
          </a:p>
          <a:p>
            <a:pPr marL="228600" lvl="0" indent="-228600" algn="l" rtl="0">
              <a:lnSpc>
                <a:spcPct val="80000"/>
              </a:lnSpc>
              <a:spcBef>
                <a:spcPts val="1000"/>
              </a:spcBef>
              <a:spcAft>
                <a:spcPts val="0"/>
              </a:spcAft>
              <a:buClr>
                <a:schemeClr val="lt1"/>
              </a:buClr>
              <a:buSzPts val="2400"/>
              <a:buChar char="•"/>
            </a:pPr>
            <a:r>
              <a:rPr lang="es-ES"/>
              <a:t>En didáctica, el francés R. Galisson distingue entre cultura cultivada (literatura, geografía, historia) y cultura compartida (saberes y prácticas transmitidos y compartidos por un grupo social con una lengua en común)</a:t>
            </a:r>
            <a:endParaRPr/>
          </a:p>
          <a:p>
            <a:pPr marL="228600" lvl="0" indent="-76200" algn="l" rtl="0">
              <a:lnSpc>
                <a:spcPct val="80000"/>
              </a:lnSpc>
              <a:spcBef>
                <a:spcPts val="1000"/>
              </a:spcBef>
              <a:spcAft>
                <a:spcPts val="0"/>
              </a:spcAft>
              <a:buClr>
                <a:schemeClr val="lt1"/>
              </a:buClr>
              <a:buSzPts val="24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6"/>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s-ES" i="1"/>
              <a:t>COMPETENCES FOR DEMOCRATIC CULTURE</a:t>
            </a:r>
            <a:endParaRPr/>
          </a:p>
        </p:txBody>
      </p:sp>
      <p:sp>
        <p:nvSpPr>
          <p:cNvPr id="245" name="Google Shape;245;p6"/>
          <p:cNvSpPr txBox="1">
            <a:spLocks noGrp="1"/>
          </p:cNvSpPr>
          <p:nvPr>
            <p:ph type="body" idx="1"/>
          </p:nvPr>
        </p:nvSpPr>
        <p:spPr>
          <a:xfrm>
            <a:off x="4572000" y="2336875"/>
            <a:ext cx="7308600" cy="4170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Char char="•"/>
            </a:pPr>
            <a:r>
              <a:rPr lang="es-ES"/>
              <a:t>En el documento “Competences for democratic culture: living together as equals in culturally diverse democratic societies”, el Consejo de Europa quiere equipar a los educadores del continente con unas herramientas que ayuden a los ciudadanos de procedencias diversas a vivir juntos y respetarse. Se propone un modelo en el que se enumeran los valores, actitudes, destrezas, conocimientos y </a:t>
            </a:r>
            <a:r>
              <a:rPr lang="es-ES" i="1"/>
              <a:t>critical understanding </a:t>
            </a:r>
            <a:r>
              <a:rPr lang="es-ES"/>
              <a:t>que ayudan a los individuos a participar activamente en una cultura democrática</a:t>
            </a:r>
            <a:endParaRPr/>
          </a:p>
        </p:txBody>
      </p:sp>
      <p:pic>
        <p:nvPicPr>
          <p:cNvPr id="246" name="Google Shape;246;p6"/>
          <p:cNvPicPr preferRelativeResize="0"/>
          <p:nvPr/>
        </p:nvPicPr>
        <p:blipFill rotWithShape="1">
          <a:blip r:embed="rId3">
            <a:alphaModFix/>
          </a:blip>
          <a:srcRect/>
          <a:stretch/>
        </p:blipFill>
        <p:spPr>
          <a:xfrm>
            <a:off x="304800" y="2769899"/>
            <a:ext cx="4267200" cy="2646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7"/>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s-ES" i="1"/>
              <a:t>EL LÉXICO, SEGÚN LA CULTURA</a:t>
            </a:r>
            <a:endParaRPr/>
          </a:p>
        </p:txBody>
      </p:sp>
      <p:sp>
        <p:nvSpPr>
          <p:cNvPr id="252" name="Google Shape;252;p7"/>
          <p:cNvSpPr txBox="1">
            <a:spLocks noGrp="1"/>
          </p:cNvSpPr>
          <p:nvPr>
            <p:ph type="body" idx="1"/>
          </p:nvPr>
        </p:nvSpPr>
        <p:spPr>
          <a:xfrm>
            <a:off x="439965" y="2421540"/>
            <a:ext cx="6561300" cy="3636600"/>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lt1"/>
              </a:buClr>
              <a:buSzPts val="2400"/>
              <a:buChar char="•"/>
            </a:pPr>
            <a:r>
              <a:rPr lang="es-ES" dirty="0"/>
              <a:t>Un estudio de la revista </a:t>
            </a:r>
            <a:r>
              <a:rPr lang="es-ES" dirty="0" err="1"/>
              <a:t>Science</a:t>
            </a:r>
            <a:r>
              <a:rPr lang="es-ES" dirty="0"/>
              <a:t> sobre palabras que expresan emociones en miles de idiomas muestra que no todos los humanos entienden lo mismo cuando se les habla de amor, vergüenza o pena (</a:t>
            </a:r>
            <a:r>
              <a:rPr lang="es-ES" dirty="0" err="1"/>
              <a:t>Science</a:t>
            </a:r>
            <a:r>
              <a:rPr lang="es-ES" dirty="0"/>
              <a:t>, 2019)</a:t>
            </a:r>
            <a:endParaRPr dirty="0"/>
          </a:p>
          <a:p>
            <a:pPr marL="228600" lvl="0" indent="-228600" algn="l" rtl="0">
              <a:lnSpc>
                <a:spcPct val="90000"/>
              </a:lnSpc>
              <a:spcBef>
                <a:spcPts val="1000"/>
              </a:spcBef>
              <a:spcAft>
                <a:spcPts val="0"/>
              </a:spcAft>
              <a:buClr>
                <a:schemeClr val="lt1"/>
              </a:buClr>
              <a:buSzPts val="2400"/>
              <a:buChar char="•"/>
            </a:pPr>
            <a:r>
              <a:rPr lang="es-ES" dirty="0"/>
              <a:t>Por ejemplo, en varias lenguas </a:t>
            </a:r>
            <a:r>
              <a:rPr lang="es-ES" dirty="0" err="1"/>
              <a:t>austronesias</a:t>
            </a:r>
            <a:r>
              <a:rPr lang="es-ES" dirty="0"/>
              <a:t>, habladas en la mayor parte de Oceanía, la palabra </a:t>
            </a:r>
            <a:r>
              <a:rPr lang="es-ES" b="1" dirty="0"/>
              <a:t>SORPRESA</a:t>
            </a:r>
            <a:r>
              <a:rPr lang="es-ES" dirty="0"/>
              <a:t> está muy relacionada con la de miedo. Mientras, en los idiomas de la familia </a:t>
            </a:r>
            <a:r>
              <a:rPr lang="es-ES" dirty="0" err="1"/>
              <a:t>tai-kadai</a:t>
            </a:r>
            <a:r>
              <a:rPr lang="es-ES" dirty="0"/>
              <a:t>, propios del sudeste asiático, tiene más que ver con esperanza</a:t>
            </a:r>
            <a:endParaRPr dirty="0"/>
          </a:p>
        </p:txBody>
      </p:sp>
      <p:pic>
        <p:nvPicPr>
          <p:cNvPr id="253" name="Google Shape;253;p7"/>
          <p:cNvPicPr preferRelativeResize="0"/>
          <p:nvPr/>
        </p:nvPicPr>
        <p:blipFill>
          <a:blip r:embed="rId3">
            <a:alphaModFix/>
          </a:blip>
          <a:stretch>
            <a:fillRect/>
          </a:stretch>
        </p:blipFill>
        <p:spPr>
          <a:xfrm>
            <a:off x="7106459" y="2565441"/>
            <a:ext cx="4645576" cy="310324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8"/>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s-ES"/>
              <a:t>TENEMOS UNA OPORTUNIDAD</a:t>
            </a:r>
            <a:endParaRPr/>
          </a:p>
        </p:txBody>
      </p:sp>
      <p:sp>
        <p:nvSpPr>
          <p:cNvPr id="259" name="Google Shape;259;p8"/>
          <p:cNvSpPr txBox="1">
            <a:spLocks noGrp="1"/>
          </p:cNvSpPr>
          <p:nvPr>
            <p:ph type="body" idx="1"/>
          </p:nvPr>
        </p:nvSpPr>
        <p:spPr>
          <a:xfrm>
            <a:off x="3777672" y="2336873"/>
            <a:ext cx="7923261" cy="359931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Char char="•"/>
            </a:pPr>
            <a:r>
              <a:rPr lang="es-ES"/>
              <a:t>El lenguaje no es el único motivo por la que los hablantes pueden no llegar a entenderse. Incluso si dominas otro idioma, la falta de familiaridad con ciertos temas o referencias puede impedir la comunicación</a:t>
            </a:r>
            <a:endParaRPr/>
          </a:p>
          <a:p>
            <a:pPr marL="228600" lvl="0" indent="-228600" algn="l" rtl="0">
              <a:lnSpc>
                <a:spcPct val="90000"/>
              </a:lnSpc>
              <a:spcBef>
                <a:spcPts val="1000"/>
              </a:spcBef>
              <a:spcAft>
                <a:spcPts val="0"/>
              </a:spcAft>
              <a:buClr>
                <a:schemeClr val="lt1"/>
              </a:buClr>
              <a:buSzPts val="2400"/>
              <a:buChar char="•"/>
            </a:pPr>
            <a:r>
              <a:rPr lang="es-ES"/>
              <a:t>Los elementos socio-culturales en la clase de idiomas no son totalmente nuevos pero ahora se nos presenta una oportunidad para que los profesores de idiomas le demos la relevancia que se merece</a:t>
            </a:r>
            <a:endParaRPr/>
          </a:p>
          <a:p>
            <a:pPr marL="228600" lvl="0" indent="-76200" algn="l" rtl="0">
              <a:lnSpc>
                <a:spcPct val="90000"/>
              </a:lnSpc>
              <a:spcBef>
                <a:spcPts val="1000"/>
              </a:spcBef>
              <a:spcAft>
                <a:spcPts val="0"/>
              </a:spcAft>
              <a:buClr>
                <a:schemeClr val="lt1"/>
              </a:buClr>
              <a:buSzPts val="2400"/>
              <a:buNone/>
            </a:pPr>
            <a:endParaRPr/>
          </a:p>
        </p:txBody>
      </p:sp>
      <p:pic>
        <p:nvPicPr>
          <p:cNvPr id="260" name="Google Shape;260;p8" descr="Imagen que contiene sostener, tabla, computadora&#10;&#10;Descripción generada automáticamente"/>
          <p:cNvPicPr preferRelativeResize="0"/>
          <p:nvPr/>
        </p:nvPicPr>
        <p:blipFill rotWithShape="1">
          <a:blip r:embed="rId3">
            <a:alphaModFix/>
          </a:blip>
          <a:srcRect l="13974" r="29903"/>
          <a:stretch/>
        </p:blipFill>
        <p:spPr>
          <a:xfrm>
            <a:off x="680321" y="2294539"/>
            <a:ext cx="2692908" cy="3598789"/>
          </a:xfrm>
          <a:prstGeom prst="rect">
            <a:avLst/>
          </a:prstGeom>
          <a:noFill/>
          <a:ln>
            <a:noFill/>
          </a:ln>
          <a:effectLst>
            <a:outerShdw blurRad="76200" dist="63500" dir="5040000" algn="tl" rotWithShape="0">
              <a:srgbClr val="000000">
                <a:alpha val="40392"/>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9"/>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s-ES"/>
              <a:t>BARRERAS</a:t>
            </a:r>
            <a:endParaRPr/>
          </a:p>
        </p:txBody>
      </p:sp>
      <p:sp>
        <p:nvSpPr>
          <p:cNvPr id="266" name="Google Shape;266;p9"/>
          <p:cNvSpPr txBox="1">
            <a:spLocks noGrp="1"/>
          </p:cNvSpPr>
          <p:nvPr>
            <p:ph type="body" idx="1"/>
          </p:nvPr>
        </p:nvSpPr>
        <p:spPr>
          <a:xfrm>
            <a:off x="680321" y="2336873"/>
            <a:ext cx="9613861" cy="359931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Char char="•"/>
            </a:pPr>
            <a:r>
              <a:rPr lang="es-ES"/>
              <a:t>Las barreras socio-culturales son tan importantes como las lingüísticas</a:t>
            </a:r>
            <a:endParaRPr/>
          </a:p>
          <a:p>
            <a:pPr marL="228600" lvl="0" indent="-76200" algn="l" rtl="0">
              <a:lnSpc>
                <a:spcPct val="90000"/>
              </a:lnSpc>
              <a:spcBef>
                <a:spcPts val="1000"/>
              </a:spcBef>
              <a:spcAft>
                <a:spcPts val="0"/>
              </a:spcAft>
              <a:buClr>
                <a:schemeClr val="lt1"/>
              </a:buClr>
              <a:buSzPts val="2400"/>
              <a:buNone/>
            </a:pPr>
            <a:endParaRPr/>
          </a:p>
        </p:txBody>
      </p:sp>
      <p:pic>
        <p:nvPicPr>
          <p:cNvPr id="267" name="Google Shape;267;p9"/>
          <p:cNvPicPr preferRelativeResize="0"/>
          <p:nvPr/>
        </p:nvPicPr>
        <p:blipFill rotWithShape="1">
          <a:blip r:embed="rId3">
            <a:alphaModFix/>
          </a:blip>
          <a:srcRect/>
          <a:stretch/>
        </p:blipFill>
        <p:spPr>
          <a:xfrm>
            <a:off x="974488" y="3697501"/>
            <a:ext cx="5221596" cy="2301828"/>
          </a:xfrm>
          <a:prstGeom prst="rect">
            <a:avLst/>
          </a:prstGeom>
          <a:noFill/>
          <a:ln>
            <a:noFill/>
          </a:ln>
        </p:spPr>
      </p:pic>
      <p:pic>
        <p:nvPicPr>
          <p:cNvPr id="268" name="Google Shape;268;p9" descr="Imagen que contiene rompecabezas, dibujo&#10;&#10;Descripción generada automáticamente"/>
          <p:cNvPicPr preferRelativeResize="0"/>
          <p:nvPr/>
        </p:nvPicPr>
        <p:blipFill rotWithShape="1">
          <a:blip r:embed="rId4">
            <a:alphaModFix/>
          </a:blip>
          <a:srcRect/>
          <a:stretch/>
        </p:blipFill>
        <p:spPr>
          <a:xfrm>
            <a:off x="7514735" y="2875153"/>
            <a:ext cx="3499008" cy="3693397"/>
          </a:xfrm>
          <a:prstGeom prst="rect">
            <a:avLst/>
          </a:prstGeom>
          <a:noFill/>
          <a:ln>
            <a:noFill/>
          </a:ln>
        </p:spPr>
      </p:pic>
    </p:spTree>
  </p:cSld>
  <p:clrMapOvr>
    <a:masterClrMapping/>
  </p:clrMapOvr>
</p:sld>
</file>

<file path=ppt/theme/theme1.xml><?xml version="1.0" encoding="utf-8"?>
<a:theme xmlns:a="http://schemas.openxmlformats.org/drawingml/2006/main" name="Berlín">
  <a:themeElements>
    <a:clrScheme name="Berlin">
      <a:dk1>
        <a:srgbClr val="000000"/>
      </a:dk1>
      <a:lt1>
        <a:srgbClr val="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1429</Words>
  <Application>Microsoft Macintosh PowerPoint</Application>
  <PresentationFormat>Panorámica</PresentationFormat>
  <Paragraphs>146</Paragraphs>
  <Slides>28</Slides>
  <Notes>28</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28</vt:i4>
      </vt:variant>
    </vt:vector>
  </HeadingPairs>
  <TitlesOfParts>
    <vt:vector size="31" baseType="lpstr">
      <vt:lpstr>Arial</vt:lpstr>
      <vt:lpstr>Trebuchet MS</vt:lpstr>
      <vt:lpstr>Berlín</vt:lpstr>
      <vt:lpstr>EL COMPONENTE SOCIO-CULTURAL DE LA MEDIACIÓN LINGÜÍSTICA</vt:lpstr>
      <vt:lpstr>LA MEDIACIÓN EN EL COMPANION VOLUME</vt:lpstr>
      <vt:lpstr>LA MEDIACIÓN COMUNICATIVA</vt:lpstr>
      <vt:lpstr>CONSTRUIR UN ESPACIO COMÚN</vt:lpstr>
      <vt:lpstr>DIFERENTES DEFINICIONES DE CULTURA   </vt:lpstr>
      <vt:lpstr>COMPETENCES FOR DEMOCRATIC CULTURE</vt:lpstr>
      <vt:lpstr>EL LÉXICO, SEGÚN LA CULTURA</vt:lpstr>
      <vt:lpstr>TENEMOS UNA OPORTUNIDAD</vt:lpstr>
      <vt:lpstr>BARRERAS</vt:lpstr>
      <vt:lpstr>EL MALENTENDIDO CULTURAL</vt:lpstr>
      <vt:lpstr>EL MALENTENDIDO CULTURAL</vt:lpstr>
      <vt:lpstr>EL PAPEL DEL PROFESOR-MEDIADOR</vt:lpstr>
      <vt:lpstr>LÉXICO </vt:lpstr>
      <vt:lpstr>LÉXICO </vt:lpstr>
      <vt:lpstr>LÉXICO </vt:lpstr>
      <vt:lpstr>LÉXICO </vt:lpstr>
      <vt:lpstr>LÉXICO </vt:lpstr>
      <vt:lpstr>ACTOS DE HABLA</vt:lpstr>
      <vt:lpstr>OTROS CAUSANTES DE MALENTENDIDOS</vt:lpstr>
      <vt:lpstr>LA DIMENSIÓN AFECTIVA</vt:lpstr>
      <vt:lpstr>LAS DIMENSIONES DE LA MEDIACIÓN LINGÜÍSTICA -ACTUALIDAD</vt:lpstr>
      <vt:lpstr>LAS DIMENSIONES DE LA MEDIACIÓN LINGÜÍSTICA - PROPUESTA</vt:lpstr>
      <vt:lpstr>DEFINICIÓN DE “INCLUSIÓN”</vt:lpstr>
      <vt:lpstr>LÉXICO </vt:lpstr>
      <vt:lpstr>LÉXICO </vt:lpstr>
      <vt:lpstr>REFERENCIAS</vt:lpstr>
      <vt:lpstr>REFERENCIAS</vt:lpstr>
      <vt:lpstr>CONTACTO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COMPONENTE SOCIO-CULTURAL DE LA MEDIACIÓN LINGÜÍSTICA</dc:title>
  <dc:creator>eoidmanu@gmail.com</dc:creator>
  <cp:lastModifiedBy>Manuel González López</cp:lastModifiedBy>
  <cp:revision>16</cp:revision>
  <dcterms:created xsi:type="dcterms:W3CDTF">2019-12-20T17:32:46Z</dcterms:created>
  <dcterms:modified xsi:type="dcterms:W3CDTF">2020-01-19T10:36:01Z</dcterms:modified>
</cp:coreProperties>
</file>