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5" r:id="rId2"/>
    <p:sldId id="287" r:id="rId3"/>
    <p:sldId id="289" r:id="rId4"/>
    <p:sldId id="292" r:id="rId5"/>
    <p:sldId id="286" r:id="rId6"/>
    <p:sldId id="305" r:id="rId7"/>
    <p:sldId id="306" r:id="rId8"/>
    <p:sldId id="299" r:id="rId9"/>
    <p:sldId id="298" r:id="rId10"/>
    <p:sldId id="303" r:id="rId11"/>
    <p:sldId id="301" r:id="rId12"/>
    <p:sldId id="310" r:id="rId13"/>
    <p:sldId id="309" r:id="rId14"/>
    <p:sldId id="314" r:id="rId15"/>
    <p:sldId id="312" r:id="rId16"/>
    <p:sldId id="316" r:id="rId17"/>
    <p:sldId id="315" r:id="rId18"/>
    <p:sldId id="317" r:id="rId19"/>
    <p:sldId id="319" r:id="rId20"/>
    <p:sldId id="321" r:id="rId21"/>
    <p:sldId id="330" r:id="rId22"/>
    <p:sldId id="326" r:id="rId23"/>
    <p:sldId id="331" r:id="rId24"/>
    <p:sldId id="329" r:id="rId25"/>
    <p:sldId id="333" r:id="rId26"/>
    <p:sldId id="332" r:id="rId27"/>
    <p:sldId id="336" r:id="rId28"/>
    <p:sldId id="337" r:id="rId29"/>
    <p:sldId id="34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 varScale="1">
        <p:scale>
          <a:sx n="45" d="100"/>
          <a:sy n="45" d="100"/>
        </p:scale>
        <p:origin x="84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A9A9F-1BA2-40E6-882E-48ED3A31D2A9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65235-A52F-44C4-80C6-FD3120E90D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31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A14A9-7DB2-4AAF-80F6-F8F3E8A27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A3F9CF-B3DF-4732-A5F7-F4138EFBB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8D25F-C3E2-4ACE-8C59-D450B0950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609F-5874-49DB-A276-2FC51ED9F535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BA369-9942-4570-8200-41B2E8060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BE203-5DC0-4562-8039-7B7EF908C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1E28-131B-46C2-AFEC-8FFDAE2CA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30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B18D-62C1-4D21-9BAE-F845543A9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3F70B0-A6D7-4458-906E-1127FBAEE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80756-5198-4F3E-9D1D-E72E6FDC9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609F-5874-49DB-A276-2FC51ED9F535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0F432-41C2-41AF-8FAF-211CB2D7E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7D373-04D8-4020-8812-E678C9301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1E28-131B-46C2-AFEC-8FFDAE2CA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898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5B23D2-2EA1-4E84-B397-73B9FA0D13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8D4677-E31A-4E4A-A0B1-8CF9F4B4C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5EE30-C222-40C3-ADFF-683C4B659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609F-5874-49DB-A276-2FC51ED9F535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9AB5-8948-4EE4-ACFE-36599D3B0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4F4E1-EE15-4F44-9CBA-084C8116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1E28-131B-46C2-AFEC-8FFDAE2CA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54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30785-2747-4614-BC95-11264D906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5E7D3-2161-450E-BED2-28F30DAB5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75663-E65D-44AB-898F-190260742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609F-5874-49DB-A276-2FC51ED9F535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57160-D08C-40B6-8015-70D7B2CE0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482BD-A1F8-4595-8C41-AF09C2E33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1E28-131B-46C2-AFEC-8FFDAE2CA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66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B4611-8547-42AB-9B94-FBC83BC50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C9C81-570A-408F-94A9-67AEF6A7D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F83D5-1801-4BA7-BF36-0E8268EAF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609F-5874-49DB-A276-2FC51ED9F535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A1F4F-31CA-4756-9808-EF2820102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331C2-DD71-44E2-AEBB-6986F7C85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1E28-131B-46C2-AFEC-8FFDAE2CA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55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A0678-E51A-4275-A190-B5F1CCBEB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5909E-42E9-46EC-84B1-F6D138C11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06898-FF64-4DE6-9323-C0B9F1690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C1A68-2C92-4E8B-9092-7C2FBD3F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609F-5874-49DB-A276-2FC51ED9F535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00A9F-2022-4C33-9C42-1604E0FE2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CA8CC-44BA-4B5D-B2D4-02A66541A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1E28-131B-46C2-AFEC-8FFDAE2CA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53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80D8C-D20F-4440-95F9-1EC40911E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6D3C4-0ADC-459A-8E32-06BCDA44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AD6127-5F0B-4C6D-9556-061989F9A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97298C-F7DE-4F9D-945D-7CFBAECFB1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5EDB12-F69B-4B42-9A91-7CA7FEDE11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075834-5030-4CC9-88C7-7075F7EF0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609F-5874-49DB-A276-2FC51ED9F535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3125D2-1CA9-4928-9D32-CD1F67F4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BDDFD4-7110-47ED-81D9-87767ED20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1E28-131B-46C2-AFEC-8FFDAE2CA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11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8860A-41F7-4168-9963-FEC04D964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B2167-8F6E-43D9-B589-3102A75FB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609F-5874-49DB-A276-2FC51ED9F535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73EFC-11D5-4397-AA14-B8752D766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CBF743-F742-463F-AA33-C31A0952B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1E28-131B-46C2-AFEC-8FFDAE2CA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60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77C199-E889-43E5-88E5-694CF3811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609F-5874-49DB-A276-2FC51ED9F535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035B24-FDF8-4472-B375-90A42B406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CB3A6-05FB-4835-9A37-A3D9F32AB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1E28-131B-46C2-AFEC-8FFDAE2CA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01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68F1E-1ECB-44A3-BEB2-79DC90C32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6A0E5-4863-428E-B6C3-89FC2CFE4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87FF6F-3285-4528-8D29-DC0599860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E2DFA2-B1F9-401B-9708-04C95217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609F-5874-49DB-A276-2FC51ED9F535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9B57E4-9254-4C32-9C64-06AA75E13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B1EDC-20EA-46B5-BEE5-63E79A50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1E28-131B-46C2-AFEC-8FFDAE2CA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00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A97A3-B9E7-4767-890F-2EB66CA58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12A38-C2F1-401A-A780-6DB261F84A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A11AE-FF66-423E-BD5F-1DA68715B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4FB34E-3FCB-4BC1-B9DB-2030EB5F0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609F-5874-49DB-A276-2FC51ED9F535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B4E64-0653-45C5-848D-3E578EF23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24681E-A8C8-4A43-8C7C-A951D9AB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1E28-131B-46C2-AFEC-8FFDAE2CA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77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1CEBDB-26E7-4480-BB3A-8A73BA662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B21EE-AAA9-4818-980C-1191740B1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93A-BA7C-49CE-AF50-E5AAD464C2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9F-5874-49DB-A276-2FC51ED9F535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F1CD8-4F6D-4B67-AD7F-25BA4D12CC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8168E-87B6-4C77-853B-B1574C881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11E28-131B-46C2-AFEC-8FFDAE2CA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80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2.JPG"/><Relationship Id="rId7" Type="http://schemas.openxmlformats.org/officeDocument/2006/relationships/image" Target="../media/image4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jp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JPG"/><Relationship Id="rId7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420239EF-27C1-441F-AD17-F165B8C8C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60" y="6077592"/>
            <a:ext cx="1373808" cy="594601"/>
          </a:xfrm>
          <a:prstGeom prst="rect">
            <a:avLst/>
          </a:prstGeom>
        </p:spPr>
      </p:pic>
      <p:pic>
        <p:nvPicPr>
          <p:cNvPr id="7" name="Picture 6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FE205068-0DF0-466A-ADD9-743017D20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647" y="5922894"/>
            <a:ext cx="845209" cy="7492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4F9B17-D58E-4A8B-9DEE-1968798316E1}"/>
              </a:ext>
            </a:extLst>
          </p:cNvPr>
          <p:cNvSpPr txBox="1"/>
          <p:nvPr/>
        </p:nvSpPr>
        <p:spPr>
          <a:xfrm>
            <a:off x="2789009" y="1699431"/>
            <a:ext cx="661398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haroni" panose="02010803020104030203" pitchFamily="2" charset="-79"/>
                <a:cs typeface="Aharoni" panose="02010803020104030203" pitchFamily="2" charset="-79"/>
              </a:rPr>
              <a:t>Let’s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think about creating the right environment for learning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focus on making our classroom learner centred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talk about creating a fully communicative classroom </a:t>
            </a:r>
          </a:p>
        </p:txBody>
      </p:sp>
      <p:pic>
        <p:nvPicPr>
          <p:cNvPr id="9" name="Picture 4" descr="Webquest Creator 2">
            <a:extLst>
              <a:ext uri="{FF2B5EF4-FFF2-40B4-BE49-F238E27FC236}">
                <a16:creationId xmlns:a16="http://schemas.microsoft.com/office/drawing/2014/main" id="{C087213C-5A43-4C55-AA2E-7782E3BDD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963" y="3764108"/>
            <a:ext cx="2849893" cy="17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ntercambio de ideas ilustración del vector. Ilustración de sonrisa -  24116688">
            <a:extLst>
              <a:ext uri="{FF2B5EF4-FFF2-40B4-BE49-F238E27FC236}">
                <a16:creationId xmlns:a16="http://schemas.microsoft.com/office/drawing/2014/main" id="{54DFD6BD-9181-4B96-8988-2363CE9C1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" t="3801" r="6950" b="2487"/>
          <a:stretch/>
        </p:blipFill>
        <p:spPr bwMode="auto">
          <a:xfrm>
            <a:off x="623048" y="816567"/>
            <a:ext cx="1868361" cy="23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5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420239EF-27C1-441F-AD17-F165B8C8C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60" y="6077592"/>
            <a:ext cx="1373808" cy="594601"/>
          </a:xfrm>
          <a:prstGeom prst="rect">
            <a:avLst/>
          </a:prstGeom>
        </p:spPr>
      </p:pic>
      <p:pic>
        <p:nvPicPr>
          <p:cNvPr id="7" name="Picture 6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FE205068-0DF0-466A-ADD9-743017D20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647" y="5922894"/>
            <a:ext cx="845209" cy="749299"/>
          </a:xfrm>
          <a:prstGeom prst="rect">
            <a:avLst/>
          </a:prstGeom>
        </p:spPr>
      </p:pic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B89192BD-149F-4C2C-BCAD-09170169342C}"/>
              </a:ext>
            </a:extLst>
          </p:cNvPr>
          <p:cNvSpPr/>
          <p:nvPr/>
        </p:nvSpPr>
        <p:spPr>
          <a:xfrm>
            <a:off x="356153" y="423656"/>
            <a:ext cx="5170004" cy="737152"/>
          </a:xfrm>
          <a:prstGeom prst="bevel">
            <a:avLst/>
          </a:prstGeom>
          <a:solidFill>
            <a:srgbClr val="FF66CC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about stories in class? </a:t>
            </a:r>
          </a:p>
        </p:txBody>
      </p:sp>
      <p:pic>
        <p:nvPicPr>
          <p:cNvPr id="8" name="Picture 4" descr="Curious Bear Question Mark Animals Cute Cartoon Gradient Smooth Shaded  Thought Bubble Balloon Thinking Drawing Illustration Retro Doodle Freehand  Free Hand Drawn Quirky Art Artwork Funny Character Stock Illustrations – 2  Curious">
            <a:extLst>
              <a:ext uri="{FF2B5EF4-FFF2-40B4-BE49-F238E27FC236}">
                <a16:creationId xmlns:a16="http://schemas.microsoft.com/office/drawing/2014/main" id="{9357CA3F-9E4A-415C-AE57-2D8661F8B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2" r="18309"/>
          <a:stretch/>
        </p:blipFill>
        <p:spPr bwMode="auto">
          <a:xfrm>
            <a:off x="6096000" y="163789"/>
            <a:ext cx="925927" cy="149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595CE6C5-FFD3-4464-812A-1B5F66DE589F}"/>
              </a:ext>
            </a:extLst>
          </p:cNvPr>
          <p:cNvSpPr/>
          <p:nvPr/>
        </p:nvSpPr>
        <p:spPr>
          <a:xfrm>
            <a:off x="702365" y="1968846"/>
            <a:ext cx="1908313" cy="1089991"/>
          </a:xfrm>
          <a:prstGeom prst="cloud">
            <a:avLst/>
          </a:prstGeom>
          <a:solidFill>
            <a:srgbClr val="00FF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do we do?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F29E1DEC-F5C2-4351-9CB8-34068CE7F111}"/>
              </a:ext>
            </a:extLst>
          </p:cNvPr>
          <p:cNvSpPr/>
          <p:nvPr/>
        </p:nvSpPr>
        <p:spPr>
          <a:xfrm>
            <a:off x="4691269" y="1890540"/>
            <a:ext cx="2173357" cy="1205947"/>
          </a:xfrm>
          <a:prstGeom prst="cloud">
            <a:avLst/>
          </a:prstGeom>
          <a:solidFill>
            <a:srgbClr val="00FF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Why do we do it?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5C5E23B2-00A3-4ED3-B772-155B78BEE002}"/>
              </a:ext>
            </a:extLst>
          </p:cNvPr>
          <p:cNvSpPr/>
          <p:nvPr/>
        </p:nvSpPr>
        <p:spPr>
          <a:xfrm>
            <a:off x="8633789" y="1762539"/>
            <a:ext cx="2398645" cy="1391927"/>
          </a:xfrm>
          <a:prstGeom prst="cloud">
            <a:avLst/>
          </a:prstGeom>
          <a:solidFill>
            <a:srgbClr val="00FF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Can we link it to speaking?</a:t>
            </a: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7A90E362-983D-4E39-9549-8546F406AC82}"/>
              </a:ext>
            </a:extLst>
          </p:cNvPr>
          <p:cNvSpPr/>
          <p:nvPr/>
        </p:nvSpPr>
        <p:spPr>
          <a:xfrm>
            <a:off x="983973" y="3336235"/>
            <a:ext cx="1626705" cy="1633330"/>
          </a:xfrm>
          <a:prstGeom prst="frame">
            <a:avLst/>
          </a:prstGeom>
          <a:solidFill>
            <a:srgbClr val="FFCC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Stories from the book? </a:t>
            </a: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DDE44F4E-B243-409A-9767-2EF808E4E3E8}"/>
              </a:ext>
            </a:extLst>
          </p:cNvPr>
          <p:cNvSpPr/>
          <p:nvPr/>
        </p:nvSpPr>
        <p:spPr>
          <a:xfrm>
            <a:off x="4346716" y="3255064"/>
            <a:ext cx="3193774" cy="2282687"/>
          </a:xfrm>
          <a:prstGeom prst="frame">
            <a:avLst/>
          </a:prstGeom>
          <a:solidFill>
            <a:srgbClr val="FFCC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It’s in the book…</a:t>
            </a:r>
          </a:p>
          <a:p>
            <a:pPr algn="ctr"/>
            <a:endParaRPr lang="en-GB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Literacy / noticing / listening &amp; reading practice / imaginative development </a:t>
            </a: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CFC3E0F0-8802-4EFD-A9FF-AA0B5695BEB9}"/>
              </a:ext>
            </a:extLst>
          </p:cNvPr>
          <p:cNvSpPr/>
          <p:nvPr/>
        </p:nvSpPr>
        <p:spPr>
          <a:xfrm>
            <a:off x="8945216" y="3413644"/>
            <a:ext cx="1974574" cy="982764"/>
          </a:xfrm>
          <a:prstGeom prst="frame">
            <a:avLst/>
          </a:prstGeom>
          <a:solidFill>
            <a:srgbClr val="FFCC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Yes – definitely!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5BE80B-AFBE-4236-A91F-D8E8D6775726}"/>
              </a:ext>
            </a:extLst>
          </p:cNvPr>
          <p:cNvSpPr/>
          <p:nvPr/>
        </p:nvSpPr>
        <p:spPr>
          <a:xfrm rot="20340112">
            <a:off x="7941282" y="4839386"/>
            <a:ext cx="2411894" cy="982764"/>
          </a:xfrm>
          <a:prstGeom prst="ellipse">
            <a:avLst/>
          </a:prstGeom>
          <a:solidFill>
            <a:srgbClr val="FF66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Let’s look at how…</a:t>
            </a:r>
          </a:p>
        </p:txBody>
      </p:sp>
      <p:pic>
        <p:nvPicPr>
          <p:cNvPr id="16" name="Picture 2" descr="Read to a Dog! | Manchester District Library">
            <a:extLst>
              <a:ext uri="{FF2B5EF4-FFF2-40B4-BE49-F238E27FC236}">
                <a16:creationId xmlns:a16="http://schemas.microsoft.com/office/drawing/2014/main" id="{F3B9752C-4A63-4FBB-8916-94F87F6D7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97" y="5277990"/>
            <a:ext cx="3526302" cy="139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7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420239EF-27C1-441F-AD17-F165B8C8C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60" y="6077592"/>
            <a:ext cx="1373808" cy="594601"/>
          </a:xfrm>
          <a:prstGeom prst="rect">
            <a:avLst/>
          </a:prstGeom>
        </p:spPr>
      </p:pic>
      <p:pic>
        <p:nvPicPr>
          <p:cNvPr id="7" name="Picture 6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FE205068-0DF0-466A-ADD9-743017D20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647" y="5922894"/>
            <a:ext cx="845209" cy="749299"/>
          </a:xfrm>
          <a:prstGeom prst="rect">
            <a:avLst/>
          </a:prstGeom>
        </p:spPr>
      </p:pic>
      <p:pic>
        <p:nvPicPr>
          <p:cNvPr id="6" name="Picture 5" descr="Image result for stories clipart">
            <a:extLst>
              <a:ext uri="{FF2B5EF4-FFF2-40B4-BE49-F238E27FC236}">
                <a16:creationId xmlns:a16="http://schemas.microsoft.com/office/drawing/2014/main" id="{203C21C1-3320-439C-89E9-4869B3C01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365" y="250227"/>
            <a:ext cx="2371491" cy="169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stories clipart">
            <a:extLst>
              <a:ext uri="{FF2B5EF4-FFF2-40B4-BE49-F238E27FC236}">
                <a16:creationId xmlns:a16="http://schemas.microsoft.com/office/drawing/2014/main" id="{871ABC3E-26E1-42D5-9A16-85AA45452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2931">
            <a:off x="237321" y="370173"/>
            <a:ext cx="2117054" cy="159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66F328-D64D-4E0B-9485-1E2AEAAE16F2}"/>
              </a:ext>
            </a:extLst>
          </p:cNvPr>
          <p:cNvSpPr/>
          <p:nvPr/>
        </p:nvSpPr>
        <p:spPr>
          <a:xfrm>
            <a:off x="5138922" y="228041"/>
            <a:ext cx="2157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Stories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A8AD25-8213-4C1B-A3E4-3D2FCA73D1E9}"/>
              </a:ext>
            </a:extLst>
          </p:cNvPr>
          <p:cNvSpPr txBox="1"/>
          <p:nvPr/>
        </p:nvSpPr>
        <p:spPr>
          <a:xfrm>
            <a:off x="2800433" y="1572202"/>
            <a:ext cx="72712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Stages =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Key vocabulary – single words / characters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Read together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Model target structure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Practice target structure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Work on target structure &amp; notice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Apply it </a:t>
            </a:r>
          </a:p>
        </p:txBody>
      </p:sp>
      <p:pic>
        <p:nvPicPr>
          <p:cNvPr id="11" name="Picture 2" descr="1000+ Free Book Clipart Images You Can Download Right Now">
            <a:extLst>
              <a:ext uri="{FF2B5EF4-FFF2-40B4-BE49-F238E27FC236}">
                <a16:creationId xmlns:a16="http://schemas.microsoft.com/office/drawing/2014/main" id="{0AEDDB81-7FD1-439E-A12B-13004D6F9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10" y="4411371"/>
            <a:ext cx="2158387" cy="215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28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420239EF-27C1-441F-AD17-F165B8C8C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60" y="6077592"/>
            <a:ext cx="1373808" cy="594601"/>
          </a:xfrm>
          <a:prstGeom prst="rect">
            <a:avLst/>
          </a:prstGeom>
        </p:spPr>
      </p:pic>
      <p:pic>
        <p:nvPicPr>
          <p:cNvPr id="7" name="Picture 6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FE205068-0DF0-466A-ADD9-743017D20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647" y="5922894"/>
            <a:ext cx="845209" cy="74929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F023848-6AEA-4A2B-A5A7-1B91B0F7E5C8}"/>
              </a:ext>
            </a:extLst>
          </p:cNvPr>
          <p:cNvSpPr/>
          <p:nvPr/>
        </p:nvSpPr>
        <p:spPr>
          <a:xfrm>
            <a:off x="1537252" y="720586"/>
            <a:ext cx="3048000" cy="1278836"/>
          </a:xfrm>
          <a:prstGeom prst="ellipse">
            <a:avLst/>
          </a:prstGeom>
          <a:solidFill>
            <a:srgbClr val="FF9999"/>
          </a:solidFill>
          <a:ln w="5715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flower / stem / petals / leaf / roots </a:t>
            </a: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64BC282E-E8D5-4096-BB36-232351768500}"/>
              </a:ext>
            </a:extLst>
          </p:cNvPr>
          <p:cNvSpPr/>
          <p:nvPr/>
        </p:nvSpPr>
        <p:spPr>
          <a:xfrm>
            <a:off x="3773589" y="463826"/>
            <a:ext cx="3048000" cy="513520"/>
          </a:xfrm>
          <a:prstGeom prst="flowChartTerminator">
            <a:avLst/>
          </a:prstGeom>
          <a:solidFill>
            <a:srgbClr val="66FFFF"/>
          </a:solidFill>
          <a:ln w="3810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parts of a plant </a:t>
            </a:r>
          </a:p>
        </p:txBody>
      </p:sp>
      <p:pic>
        <p:nvPicPr>
          <p:cNvPr id="8" name="Picture 2" descr="Flower Clipart With Stem Png Free Stock Stem Clipart - Flowers With Stems Clip  Art, Transparent Png - kindpng">
            <a:extLst>
              <a:ext uri="{FF2B5EF4-FFF2-40B4-BE49-F238E27FC236}">
                <a16:creationId xmlns:a16="http://schemas.microsoft.com/office/drawing/2014/main" id="{B780C84C-9A97-4D1B-AF6D-EC75E8313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7" r="11984"/>
          <a:stretch/>
        </p:blipFill>
        <p:spPr bwMode="auto">
          <a:xfrm flipH="1">
            <a:off x="10201964" y="3686590"/>
            <a:ext cx="1235909" cy="22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ransparent Easter Flower Clipart, HD Png Download , Transparent Png Image  - PNGitem">
            <a:extLst>
              <a:ext uri="{FF2B5EF4-FFF2-40B4-BE49-F238E27FC236}">
                <a16:creationId xmlns:a16="http://schemas.microsoft.com/office/drawing/2014/main" id="{FC73930E-E3AC-4654-9D03-AC2471888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4"/>
          <a:stretch/>
        </p:blipFill>
        <p:spPr bwMode="auto">
          <a:xfrm>
            <a:off x="347837" y="281608"/>
            <a:ext cx="1003591" cy="171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DAD7933D-C1A2-4497-8E43-B9985B9CDB56}"/>
              </a:ext>
            </a:extLst>
          </p:cNvPr>
          <p:cNvSpPr/>
          <p:nvPr/>
        </p:nvSpPr>
        <p:spPr>
          <a:xfrm rot="20864529">
            <a:off x="332340" y="2312751"/>
            <a:ext cx="2896581" cy="1156511"/>
          </a:xfrm>
          <a:prstGeom prst="cloud">
            <a:avLst/>
          </a:prstGeom>
          <a:solidFill>
            <a:srgbClr val="FF33CC"/>
          </a:solidFill>
          <a:ln w="5715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next?</a:t>
            </a:r>
          </a:p>
        </p:txBody>
      </p:sp>
      <p:pic>
        <p:nvPicPr>
          <p:cNvPr id="3074" name="Picture 2" descr="Bee Spelling Bumble Clipart Free Images At Vector Clip - Cartoon  Transparent Background Bee, HD Png Download - kindpng">
            <a:extLst>
              <a:ext uri="{FF2B5EF4-FFF2-40B4-BE49-F238E27FC236}">
                <a16:creationId xmlns:a16="http://schemas.microsoft.com/office/drawing/2014/main" id="{C396D80F-BBA7-46EF-8FB4-130A784E1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9" t="4220" r="11497" b="20895"/>
          <a:stretch/>
        </p:blipFill>
        <p:spPr bwMode="auto">
          <a:xfrm>
            <a:off x="10032811" y="104784"/>
            <a:ext cx="2021672" cy="174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76060F-E9BA-4070-996C-226AEB3770F6}"/>
              </a:ext>
            </a:extLst>
          </p:cNvPr>
          <p:cNvSpPr/>
          <p:nvPr/>
        </p:nvSpPr>
        <p:spPr>
          <a:xfrm>
            <a:off x="485334" y="2052804"/>
            <a:ext cx="3264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33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 song….?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33CC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C243C0-C1AF-4CC0-92E3-0B551FE64F89}"/>
              </a:ext>
            </a:extLst>
          </p:cNvPr>
          <p:cNvSpPr txBox="1"/>
          <p:nvPr/>
        </p:nvSpPr>
        <p:spPr>
          <a:xfrm>
            <a:off x="3888601" y="2154120"/>
            <a:ext cx="574343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haroni" panose="02010803020104030203" pitchFamily="2" charset="-79"/>
                <a:cs typeface="Aharoni" panose="02010803020104030203" pitchFamily="2" charset="-79"/>
              </a:rPr>
              <a:t>Flower, flower – how do you grow? </a:t>
            </a:r>
          </a:p>
          <a:p>
            <a:r>
              <a:rPr lang="en-GB" sz="2000" dirty="0">
                <a:latin typeface="Aharoni" panose="02010803020104030203" pitchFamily="2" charset="-79"/>
                <a:cs typeface="Aharoni" panose="02010803020104030203" pitchFamily="2" charset="-79"/>
              </a:rPr>
              <a:t>Fly on over &amp; I’ll give you a show. </a:t>
            </a:r>
          </a:p>
          <a:p>
            <a:r>
              <a:rPr lang="en-GB" sz="2000" dirty="0">
                <a:latin typeface="Aharoni" panose="02010803020104030203" pitchFamily="2" charset="-79"/>
                <a:cs typeface="Aharoni" panose="02010803020104030203" pitchFamily="2" charset="-79"/>
              </a:rPr>
              <a:t>Flower, flower – what do I do now? </a:t>
            </a:r>
          </a:p>
          <a:p>
            <a:r>
              <a:rPr lang="en-GB" sz="2000" dirty="0">
                <a:latin typeface="Aharoni" panose="02010803020104030203" pitchFamily="2" charset="-79"/>
                <a:cs typeface="Aharoni" panose="02010803020104030203" pitchFamily="2" charset="-79"/>
              </a:rPr>
              <a:t>Climb over my petals – slow &amp; take bow</a:t>
            </a:r>
          </a:p>
          <a:p>
            <a:r>
              <a:rPr lang="en-GB" sz="2000" dirty="0">
                <a:latin typeface="Aharoni" panose="02010803020104030203" pitchFamily="2" charset="-79"/>
                <a:cs typeface="Aharoni" panose="02010803020104030203" pitchFamily="2" charset="-79"/>
              </a:rPr>
              <a:t>Flower, flower – what do I do now? </a:t>
            </a:r>
          </a:p>
          <a:p>
            <a:r>
              <a:rPr lang="en-GB" sz="2000" dirty="0">
                <a:latin typeface="Aharoni" panose="02010803020104030203" pitchFamily="2" charset="-79"/>
                <a:cs typeface="Aharoni" panose="02010803020104030203" pitchFamily="2" charset="-79"/>
              </a:rPr>
              <a:t>Walk down my stem – slow &amp; take a bow.</a:t>
            </a:r>
          </a:p>
          <a:p>
            <a:r>
              <a:rPr lang="en-GB" sz="2000" dirty="0">
                <a:latin typeface="Aharoni" panose="02010803020104030203" pitchFamily="2" charset="-79"/>
                <a:cs typeface="Aharoni" panose="02010803020104030203" pitchFamily="2" charset="-79"/>
              </a:rPr>
              <a:t>Flower, flower – what do I do now? </a:t>
            </a:r>
          </a:p>
          <a:p>
            <a:r>
              <a:rPr lang="en-GB" sz="2000" dirty="0">
                <a:latin typeface="Aharoni" panose="02010803020104030203" pitchFamily="2" charset="-79"/>
                <a:cs typeface="Aharoni" panose="02010803020104030203" pitchFamily="2" charset="-79"/>
              </a:rPr>
              <a:t>Walk past my leaf – slow &amp; take a bow. </a:t>
            </a:r>
          </a:p>
          <a:p>
            <a:r>
              <a:rPr lang="en-GB" sz="2000" dirty="0">
                <a:latin typeface="Aharoni" panose="02010803020104030203" pitchFamily="2" charset="-79"/>
                <a:cs typeface="Aharoni" panose="02010803020104030203" pitchFamily="2" charset="-79"/>
              </a:rPr>
              <a:t>Flower, flower – are you like a tree? </a:t>
            </a:r>
          </a:p>
          <a:p>
            <a:r>
              <a:rPr lang="en-GB" sz="2000" dirty="0">
                <a:latin typeface="Aharoni" panose="02010803020104030203" pitchFamily="2" charset="-79"/>
                <a:cs typeface="Aharoni" panose="02010803020104030203" pitchFamily="2" charset="-79"/>
              </a:rPr>
              <a:t>Stick your head underground – what can you see? </a:t>
            </a:r>
          </a:p>
          <a:p>
            <a:r>
              <a:rPr lang="en-GB" sz="2000" dirty="0">
                <a:latin typeface="Aharoni" panose="02010803020104030203" pitchFamily="2" charset="-79"/>
                <a:cs typeface="Aharoni" panose="02010803020104030203" pitchFamily="2" charset="-79"/>
              </a:rPr>
              <a:t>Flower, flower – I can see your roots </a:t>
            </a:r>
          </a:p>
          <a:p>
            <a:r>
              <a:rPr lang="en-GB" sz="2000" dirty="0">
                <a:latin typeface="Aharoni" panose="02010803020104030203" pitchFamily="2" charset="-79"/>
                <a:cs typeface="Aharoni" panose="02010803020104030203" pitchFamily="2" charset="-79"/>
              </a:rPr>
              <a:t>That’s how you grow – always nice &amp; slow. </a:t>
            </a:r>
          </a:p>
        </p:txBody>
      </p:sp>
    </p:spTree>
    <p:extLst>
      <p:ext uri="{BB962C8B-B14F-4D97-AF65-F5344CB8AC3E}">
        <p14:creationId xmlns:p14="http://schemas.microsoft.com/office/powerpoint/2010/main" val="311468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420239EF-27C1-441F-AD17-F165B8C8C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60" y="6077592"/>
            <a:ext cx="1373808" cy="594601"/>
          </a:xfrm>
          <a:prstGeom prst="rect">
            <a:avLst/>
          </a:prstGeom>
        </p:spPr>
      </p:pic>
      <p:pic>
        <p:nvPicPr>
          <p:cNvPr id="7" name="Picture 6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FE205068-0DF0-466A-ADD9-743017D20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647" y="5922894"/>
            <a:ext cx="845209" cy="749299"/>
          </a:xfrm>
          <a:prstGeom prst="rect">
            <a:avLst/>
          </a:prstGeom>
        </p:spPr>
      </p:pic>
      <p:pic>
        <p:nvPicPr>
          <p:cNvPr id="4098" name="Picture 2" descr="Flower Roots Vector Art, Icons, and Graphics for Free Download">
            <a:extLst>
              <a:ext uri="{FF2B5EF4-FFF2-40B4-BE49-F238E27FC236}">
                <a16:creationId xmlns:a16="http://schemas.microsoft.com/office/drawing/2014/main" id="{94B246FD-A9F9-4209-BC2D-A59340B83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57" y="371060"/>
            <a:ext cx="2765564" cy="276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AA6A1F-C44C-43BB-AB78-CE02F93E067F}"/>
              </a:ext>
            </a:extLst>
          </p:cNvPr>
          <p:cNvSpPr/>
          <p:nvPr/>
        </p:nvSpPr>
        <p:spPr>
          <a:xfrm>
            <a:off x="3628016" y="237387"/>
            <a:ext cx="4935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33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And then what?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33CC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D5270CD5-C9AA-4A5D-A857-95DE8B5AAF3A}"/>
              </a:ext>
            </a:extLst>
          </p:cNvPr>
          <p:cNvSpPr/>
          <p:nvPr/>
        </p:nvSpPr>
        <p:spPr>
          <a:xfrm>
            <a:off x="5916406" y="2221648"/>
            <a:ext cx="1403074" cy="914400"/>
          </a:xfrm>
          <a:prstGeom prst="cloud">
            <a:avLst/>
          </a:prstGeom>
          <a:solidFill>
            <a:srgbClr val="66FFFF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craft</a:t>
            </a:r>
          </a:p>
        </p:txBody>
      </p:sp>
      <p:pic>
        <p:nvPicPr>
          <p:cNvPr id="4100" name="Picture 4" descr="20+ Mother&amp;#39;s Day Crafts - Paging Fun Mums | Yeni yürümeye başlayan çocuk  elişi, Ilkbahar elişleri, Elişi fikirleri">
            <a:extLst>
              <a:ext uri="{FF2B5EF4-FFF2-40B4-BE49-F238E27FC236}">
                <a16:creationId xmlns:a16="http://schemas.microsoft.com/office/drawing/2014/main" id="{17837441-7908-4793-B723-0A5D589F3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964" y="364435"/>
            <a:ext cx="1428750" cy="303847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aper Roll Flower Art For Kids - Easy Rainbow Flowers | Flower crafts, Art  for kids, Preschool crafts">
            <a:extLst>
              <a:ext uri="{FF2B5EF4-FFF2-40B4-BE49-F238E27FC236}">
                <a16:creationId xmlns:a16="http://schemas.microsoft.com/office/drawing/2014/main" id="{DF0177FA-7FA1-4A1E-876D-61471A921B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1" b="3461"/>
          <a:stretch/>
        </p:blipFill>
        <p:spPr bwMode="auto">
          <a:xfrm>
            <a:off x="7841423" y="1396124"/>
            <a:ext cx="1981875" cy="256544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lower craft ideas for toddlers cheap online">
            <a:extLst>
              <a:ext uri="{FF2B5EF4-FFF2-40B4-BE49-F238E27FC236}">
                <a16:creationId xmlns:a16="http://schemas.microsoft.com/office/drawing/2014/main" id="{9212ADFF-5C27-4578-9ABB-A8F218CFC9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10435" r="7043" b="17681"/>
          <a:stretch/>
        </p:blipFill>
        <p:spPr bwMode="auto">
          <a:xfrm>
            <a:off x="9823298" y="3609354"/>
            <a:ext cx="1626200" cy="210709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Planting Corn Stock Illustrations – 341 Planting Corn Stock Illustrations,  Vectors &amp;amp; Clipart - Dreamstime">
            <a:extLst>
              <a:ext uri="{FF2B5EF4-FFF2-40B4-BE49-F238E27FC236}">
                <a16:creationId xmlns:a16="http://schemas.microsoft.com/office/drawing/2014/main" id="{FB4BA78E-BC14-4DF6-AEDB-3E2F60F68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1" b="8213"/>
          <a:stretch/>
        </p:blipFill>
        <p:spPr bwMode="auto">
          <a:xfrm>
            <a:off x="1144114" y="3921811"/>
            <a:ext cx="4250348" cy="253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23C421F0-F0E9-4364-BC57-A70BC7E984BD}"/>
              </a:ext>
            </a:extLst>
          </p:cNvPr>
          <p:cNvSpPr/>
          <p:nvPr/>
        </p:nvSpPr>
        <p:spPr>
          <a:xfrm rot="20739019">
            <a:off x="252055" y="3264177"/>
            <a:ext cx="2485885" cy="914400"/>
          </a:xfrm>
          <a:prstGeom prst="cloud">
            <a:avLst/>
          </a:prstGeom>
          <a:solidFill>
            <a:srgbClr val="66FFFF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extension </a:t>
            </a:r>
          </a:p>
        </p:txBody>
      </p:sp>
      <p:pic>
        <p:nvPicPr>
          <p:cNvPr id="4110" name="Picture 14" descr="photosynthesis clipart - Clip Art Library">
            <a:extLst>
              <a:ext uri="{FF2B5EF4-FFF2-40B4-BE49-F238E27FC236}">
                <a16:creationId xmlns:a16="http://schemas.microsoft.com/office/drawing/2014/main" id="{EA43514C-E02E-478A-A2B2-456B7D004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540" y="4385591"/>
            <a:ext cx="2454332" cy="198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Bumblebee Clipart Stock Illustrations – 1,356 Bumblebee Clipart Stock  Illustrations, Vectors &amp;amp; Clipart - Dreamstime">
            <a:extLst>
              <a:ext uri="{FF2B5EF4-FFF2-40B4-BE49-F238E27FC236}">
                <a16:creationId xmlns:a16="http://schemas.microsoft.com/office/drawing/2014/main" id="{D9CCF0E2-C359-4743-BBEA-549A0BBB0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4" t="12621" r="24956" b="16627"/>
          <a:stretch/>
        </p:blipFill>
        <p:spPr bwMode="auto">
          <a:xfrm>
            <a:off x="3485195" y="1507783"/>
            <a:ext cx="1062923" cy="95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43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420239EF-27C1-441F-AD17-F165B8C8C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60" y="6077592"/>
            <a:ext cx="1373808" cy="594601"/>
          </a:xfrm>
          <a:prstGeom prst="rect">
            <a:avLst/>
          </a:prstGeom>
        </p:spPr>
      </p:pic>
      <p:pic>
        <p:nvPicPr>
          <p:cNvPr id="7" name="Picture 6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FE205068-0DF0-466A-ADD9-743017D20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647" y="5922894"/>
            <a:ext cx="845209" cy="7492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67883D-2384-4A82-A557-F8E130514C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6" b="9728"/>
          <a:stretch/>
        </p:blipFill>
        <p:spPr>
          <a:xfrm>
            <a:off x="303144" y="1248951"/>
            <a:ext cx="5351047" cy="504427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Picture 2" descr="Sheep Reading Stock Illustrations – 193 Sheep Reading Stock Illustrations,  Vectors &amp;amp; Clipart - Dreamstime">
            <a:extLst>
              <a:ext uri="{FF2B5EF4-FFF2-40B4-BE49-F238E27FC236}">
                <a16:creationId xmlns:a16="http://schemas.microsoft.com/office/drawing/2014/main" id="{07278DF0-4425-41A1-AEBC-D08188293C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" t="5990" r="4334" b="4566"/>
          <a:stretch/>
        </p:blipFill>
        <p:spPr bwMode="auto">
          <a:xfrm>
            <a:off x="10147319" y="3717250"/>
            <a:ext cx="1900946" cy="197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F04AC1-EBC4-431D-B7D6-45A54BB83A15}"/>
              </a:ext>
            </a:extLst>
          </p:cNvPr>
          <p:cNvSpPr/>
          <p:nvPr/>
        </p:nvSpPr>
        <p:spPr>
          <a:xfrm>
            <a:off x="2595490" y="175512"/>
            <a:ext cx="7001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Where do we can start?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C3FF5367-14F4-4A15-B083-0F1B5FE9A329}"/>
              </a:ext>
            </a:extLst>
          </p:cNvPr>
          <p:cNvSpPr/>
          <p:nvPr/>
        </p:nvSpPr>
        <p:spPr>
          <a:xfrm>
            <a:off x="5792930" y="3172859"/>
            <a:ext cx="4203510" cy="923330"/>
          </a:xfrm>
          <a:prstGeom prst="flowChartTerminator">
            <a:avLst/>
          </a:prstGeom>
          <a:solidFill>
            <a:srgbClr val="FF66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Recap – what do you remember from the story…?</a:t>
            </a:r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51C661C8-AC8A-4FD8-8C80-A2375B374186}"/>
              </a:ext>
            </a:extLst>
          </p:cNvPr>
          <p:cNvSpPr/>
          <p:nvPr/>
        </p:nvSpPr>
        <p:spPr>
          <a:xfrm>
            <a:off x="5955949" y="4751600"/>
            <a:ext cx="3889611" cy="877921"/>
          </a:xfrm>
          <a:prstGeom prst="flowChartTerminator">
            <a:avLst/>
          </a:prstGeom>
          <a:solidFill>
            <a:srgbClr val="FF66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Prediction – what do you think happens next &amp; why?</a:t>
            </a:r>
          </a:p>
        </p:txBody>
      </p:sp>
      <p:sp>
        <p:nvSpPr>
          <p:cNvPr id="12" name="Rectangle: Beveled 11">
            <a:extLst>
              <a:ext uri="{FF2B5EF4-FFF2-40B4-BE49-F238E27FC236}">
                <a16:creationId xmlns:a16="http://schemas.microsoft.com/office/drawing/2014/main" id="{ECFE0974-6536-4447-811C-B4731C2D7B8C}"/>
              </a:ext>
            </a:extLst>
          </p:cNvPr>
          <p:cNvSpPr/>
          <p:nvPr/>
        </p:nvSpPr>
        <p:spPr>
          <a:xfrm>
            <a:off x="6146420" y="1255569"/>
            <a:ext cx="2251881" cy="586854"/>
          </a:xfrm>
          <a:prstGeom prst="bevel">
            <a:avLst/>
          </a:prstGeom>
          <a:solidFill>
            <a:srgbClr val="00FF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Pre- task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923F67-2739-4C26-BBBB-A06D5ECEB6C4}"/>
              </a:ext>
            </a:extLst>
          </p:cNvPr>
          <p:cNvSpPr txBox="1"/>
          <p:nvPr/>
        </p:nvSpPr>
        <p:spPr>
          <a:xfrm>
            <a:off x="8890530" y="1927406"/>
            <a:ext cx="2358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Books closed </a:t>
            </a:r>
          </a:p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Speaking practice </a:t>
            </a:r>
          </a:p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Summarizing </a:t>
            </a:r>
          </a:p>
        </p:txBody>
      </p:sp>
    </p:spTree>
    <p:extLst>
      <p:ext uri="{BB962C8B-B14F-4D97-AF65-F5344CB8AC3E}">
        <p14:creationId xmlns:p14="http://schemas.microsoft.com/office/powerpoint/2010/main" val="130691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420239EF-27C1-441F-AD17-F165B8C8C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60" y="6077592"/>
            <a:ext cx="1373808" cy="594601"/>
          </a:xfrm>
          <a:prstGeom prst="rect">
            <a:avLst/>
          </a:prstGeom>
        </p:spPr>
      </p:pic>
      <p:pic>
        <p:nvPicPr>
          <p:cNvPr id="7" name="Picture 6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FE205068-0DF0-466A-ADD9-743017D20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647" y="5922894"/>
            <a:ext cx="845209" cy="7492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F705F3-F8CC-4FD5-A7F5-935F71D56F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6" b="9728"/>
          <a:stretch/>
        </p:blipFill>
        <p:spPr>
          <a:xfrm>
            <a:off x="383410" y="1180533"/>
            <a:ext cx="5772252" cy="544132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28233FF7-6B09-4C84-844F-5373D29E34C5}"/>
              </a:ext>
            </a:extLst>
          </p:cNvPr>
          <p:cNvSpPr/>
          <p:nvPr/>
        </p:nvSpPr>
        <p:spPr>
          <a:xfrm>
            <a:off x="772001" y="3277610"/>
            <a:ext cx="4941542" cy="3162560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E5D1DBDC-C64A-4711-89A1-DB3C1FBF7C23}"/>
              </a:ext>
            </a:extLst>
          </p:cNvPr>
          <p:cNvSpPr/>
          <p:nvPr/>
        </p:nvSpPr>
        <p:spPr>
          <a:xfrm>
            <a:off x="3443465" y="1868256"/>
            <a:ext cx="2270078" cy="1409353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B743D4-E2FE-4372-8B8E-6BF6A91C40AF}"/>
              </a:ext>
            </a:extLst>
          </p:cNvPr>
          <p:cNvSpPr/>
          <p:nvPr/>
        </p:nvSpPr>
        <p:spPr>
          <a:xfrm>
            <a:off x="1940330" y="75512"/>
            <a:ext cx="3329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And then…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1" name="Picture 2" descr="Cute Owl Reading A Book. Wise Smart Cartoon Bird In Big Glasses Stock  Vector - Illustration of character, study: 196922797">
            <a:extLst>
              <a:ext uri="{FF2B5EF4-FFF2-40B4-BE49-F238E27FC236}">
                <a16:creationId xmlns:a16="http://schemas.microsoft.com/office/drawing/2014/main" id="{B960EA29-C19E-4766-956F-C3332D85D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0" t="20657" r="22471" b="21393"/>
          <a:stretch/>
        </p:blipFill>
        <p:spPr bwMode="auto">
          <a:xfrm>
            <a:off x="10405447" y="3799857"/>
            <a:ext cx="1612438" cy="172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8D80BEE0-6D99-4576-8AE7-5AEC076A2862}"/>
              </a:ext>
            </a:extLst>
          </p:cNvPr>
          <p:cNvSpPr/>
          <p:nvPr/>
        </p:nvSpPr>
        <p:spPr>
          <a:xfrm>
            <a:off x="6465014" y="642826"/>
            <a:ext cx="3930556" cy="709683"/>
          </a:xfrm>
          <a:prstGeom prst="flowChartTerminator">
            <a:avLst/>
          </a:prstGeom>
          <a:solidFill>
            <a:srgbClr val="FF66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Read &amp; listen – 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picture / box one only </a:t>
            </a:r>
          </a:p>
        </p:txBody>
      </p: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42D2FA16-C1A5-4629-B0A1-FAC3AF2E026D}"/>
              </a:ext>
            </a:extLst>
          </p:cNvPr>
          <p:cNvSpPr/>
          <p:nvPr/>
        </p:nvSpPr>
        <p:spPr>
          <a:xfrm>
            <a:off x="6894697" y="3115360"/>
            <a:ext cx="3307267" cy="1109718"/>
          </a:xfrm>
          <a:prstGeom prst="flowChartTerminator">
            <a:avLst/>
          </a:prstGeom>
          <a:solidFill>
            <a:srgbClr val="FF66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Continue on – either picture by picture or two at a time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2C8873AF-4957-4D78-ACAD-F4816400A0A0}"/>
              </a:ext>
            </a:extLst>
          </p:cNvPr>
          <p:cNvSpPr/>
          <p:nvPr/>
        </p:nvSpPr>
        <p:spPr>
          <a:xfrm>
            <a:off x="8037370" y="1668821"/>
            <a:ext cx="3165432" cy="914400"/>
          </a:xfrm>
          <a:prstGeom prst="cloud">
            <a:avLst/>
          </a:prstGeom>
          <a:solidFill>
            <a:srgbClr val="FFFF00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Now predict what’s next…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9765541E-F4A4-4D8B-B05F-AAC4FB2E02FF}"/>
              </a:ext>
            </a:extLst>
          </p:cNvPr>
          <p:cNvSpPr/>
          <p:nvPr/>
        </p:nvSpPr>
        <p:spPr>
          <a:xfrm>
            <a:off x="6419729" y="4662979"/>
            <a:ext cx="3664197" cy="1435718"/>
          </a:xfrm>
          <a:prstGeom prst="cloud">
            <a:avLst/>
          </a:prstGeom>
          <a:solidFill>
            <a:srgbClr val="FFFF00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Now give learners a few minutes to read it again (in pairs or alone!)</a:t>
            </a:r>
          </a:p>
        </p:txBody>
      </p:sp>
    </p:spTree>
    <p:extLst>
      <p:ext uri="{BB962C8B-B14F-4D97-AF65-F5344CB8AC3E}">
        <p14:creationId xmlns:p14="http://schemas.microsoft.com/office/powerpoint/2010/main" val="373296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420239EF-27C1-441F-AD17-F165B8C8C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60" y="6077592"/>
            <a:ext cx="1373808" cy="594601"/>
          </a:xfrm>
          <a:prstGeom prst="rect">
            <a:avLst/>
          </a:prstGeom>
        </p:spPr>
      </p:pic>
      <p:pic>
        <p:nvPicPr>
          <p:cNvPr id="7" name="Picture 6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FE205068-0DF0-466A-ADD9-743017D20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647" y="5922894"/>
            <a:ext cx="845209" cy="749299"/>
          </a:xfrm>
          <a:prstGeom prst="rect">
            <a:avLst/>
          </a:prstGeom>
        </p:spPr>
      </p:pic>
      <p:pic>
        <p:nvPicPr>
          <p:cNvPr id="6" name="Picture 4" descr="Thick and Thin Questions - Kickin&amp;#39; It In Kindergarten">
            <a:extLst>
              <a:ext uri="{FF2B5EF4-FFF2-40B4-BE49-F238E27FC236}">
                <a16:creationId xmlns:a16="http://schemas.microsoft.com/office/drawing/2014/main" id="{EB82F9B1-E1C1-4257-8995-7A9940A16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" t="47335" r="1215" b="2046"/>
          <a:stretch/>
        </p:blipFill>
        <p:spPr bwMode="auto">
          <a:xfrm>
            <a:off x="6461008" y="1496296"/>
            <a:ext cx="5407244" cy="386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B9D9D8-EE33-45A9-B6EF-A87E0ED195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6" b="9728"/>
          <a:stretch/>
        </p:blipFill>
        <p:spPr>
          <a:xfrm>
            <a:off x="323748" y="1127524"/>
            <a:ext cx="5772252" cy="544132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8D959BA-66AF-41AB-AD92-CDF55E1295E4}"/>
              </a:ext>
            </a:extLst>
          </p:cNvPr>
          <p:cNvSpPr/>
          <p:nvPr/>
        </p:nvSpPr>
        <p:spPr>
          <a:xfrm>
            <a:off x="3621316" y="104109"/>
            <a:ext cx="65806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Higher order thinking Q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’s</a:t>
            </a:r>
            <a:endParaRPr lang="en-US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6F4F04B2-AE5E-4047-A637-1459C7EB7C47}"/>
              </a:ext>
            </a:extLst>
          </p:cNvPr>
          <p:cNvSpPr/>
          <p:nvPr/>
        </p:nvSpPr>
        <p:spPr>
          <a:xfrm rot="20312192">
            <a:off x="361065" y="689096"/>
            <a:ext cx="2623931" cy="701276"/>
          </a:xfrm>
          <a:prstGeom prst="flowChartTerminator">
            <a:avLst/>
          </a:prstGeom>
          <a:solidFill>
            <a:srgbClr val="FF99CC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Then we can try …</a:t>
            </a:r>
          </a:p>
        </p:txBody>
      </p:sp>
    </p:spTree>
    <p:extLst>
      <p:ext uri="{BB962C8B-B14F-4D97-AF65-F5344CB8AC3E}">
        <p14:creationId xmlns:p14="http://schemas.microsoft.com/office/powerpoint/2010/main" val="2176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420239EF-27C1-441F-AD17-F165B8C8C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60" y="6077592"/>
            <a:ext cx="1373808" cy="594601"/>
          </a:xfrm>
          <a:prstGeom prst="rect">
            <a:avLst/>
          </a:prstGeom>
        </p:spPr>
      </p:pic>
      <p:pic>
        <p:nvPicPr>
          <p:cNvPr id="7" name="Picture 6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FE205068-0DF0-466A-ADD9-743017D20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647" y="5922894"/>
            <a:ext cx="845209" cy="749299"/>
          </a:xfrm>
          <a:prstGeom prst="rect">
            <a:avLst/>
          </a:prstGeom>
        </p:spPr>
      </p:pic>
      <p:pic>
        <p:nvPicPr>
          <p:cNvPr id="6" name="Picture 5" descr="39 Best Higher order thinking activities prek ideas in 2021 | higher order  thinking, higher order thinking activities, thinking skills">
            <a:extLst>
              <a:ext uri="{FF2B5EF4-FFF2-40B4-BE49-F238E27FC236}">
                <a16:creationId xmlns:a16="http://schemas.microsoft.com/office/drawing/2014/main" id="{08EA377D-5B0A-4494-918C-8ABAFF4DA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39" y="296240"/>
            <a:ext cx="7654200" cy="611591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3A00A7-B3A0-4453-8CEB-8B02867680B3}"/>
              </a:ext>
            </a:extLst>
          </p:cNvPr>
          <p:cNvSpPr/>
          <p:nvPr/>
        </p:nvSpPr>
        <p:spPr>
          <a:xfrm>
            <a:off x="8360021" y="118944"/>
            <a:ext cx="3329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And then…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87D3A13C-B51D-4D05-BE71-F187BAD2285D}"/>
              </a:ext>
            </a:extLst>
          </p:cNvPr>
          <p:cNvSpPr/>
          <p:nvPr/>
        </p:nvSpPr>
        <p:spPr>
          <a:xfrm rot="21148477">
            <a:off x="8654107" y="1719377"/>
            <a:ext cx="2160105" cy="1282148"/>
          </a:xfrm>
          <a:prstGeom prst="cloud">
            <a:avLst/>
          </a:prstGeom>
          <a:solidFill>
            <a:srgbClr val="FFFF00"/>
          </a:solidFill>
          <a:ln w="5715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try some of these…</a:t>
            </a:r>
          </a:p>
        </p:txBody>
      </p:sp>
      <p:pic>
        <p:nvPicPr>
          <p:cNvPr id="10" name="Picture 2" descr="Red Parrot In Glasses Read A Book Stock Photo, Picture And Royalty Free  Image. Image 74210727.">
            <a:extLst>
              <a:ext uri="{FF2B5EF4-FFF2-40B4-BE49-F238E27FC236}">
                <a16:creationId xmlns:a16="http://schemas.microsoft.com/office/drawing/2014/main" id="{7954A203-84B4-4204-94A9-52A129383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712" y="3429000"/>
            <a:ext cx="1727935" cy="183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43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420239EF-27C1-441F-AD17-F165B8C8C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60" y="6077592"/>
            <a:ext cx="1373808" cy="594601"/>
          </a:xfrm>
          <a:prstGeom prst="rect">
            <a:avLst/>
          </a:prstGeom>
        </p:spPr>
      </p:pic>
      <p:pic>
        <p:nvPicPr>
          <p:cNvPr id="7" name="Picture 6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FE205068-0DF0-466A-ADD9-743017D20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647" y="5922894"/>
            <a:ext cx="845209" cy="7492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957A4A-EB8D-4E36-B270-B27B585CD4EB}"/>
              </a:ext>
            </a:extLst>
          </p:cNvPr>
          <p:cNvSpPr txBox="1"/>
          <p:nvPr/>
        </p:nvSpPr>
        <p:spPr>
          <a:xfrm>
            <a:off x="3034340" y="2848947"/>
            <a:ext cx="64807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haroni" panose="02010803020104030203" pitchFamily="2" charset="-79"/>
                <a:cs typeface="Aharoni" panose="02010803020104030203" pitchFamily="2" charset="-79"/>
              </a:rPr>
              <a:t>Let’s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talk about project based learning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think about what we can &amp; can’t do in our contexts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examine some examples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share some ideas </a:t>
            </a:r>
          </a:p>
        </p:txBody>
      </p:sp>
      <p:pic>
        <p:nvPicPr>
          <p:cNvPr id="14" name="Picture 2" descr="Cartoon Group Project - cartoon on net">
            <a:extLst>
              <a:ext uri="{FF2B5EF4-FFF2-40B4-BE49-F238E27FC236}">
                <a16:creationId xmlns:a16="http://schemas.microsoft.com/office/drawing/2014/main" id="{9D47CE87-A747-4300-9435-A0A0CC5BD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731" y="790917"/>
            <a:ext cx="1903916" cy="211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Los Niños La Lectura De Libros Y De Trabajo En Equipo Ilustración  Ilustraciones Vectoriales, Clip Art Vectorizado Libre De Derechos. Image  67370033.">
            <a:extLst>
              <a:ext uri="{FF2B5EF4-FFF2-40B4-BE49-F238E27FC236}">
                <a16:creationId xmlns:a16="http://schemas.microsoft.com/office/drawing/2014/main" id="{D8155B61-4D74-4E1E-8BF4-40C931547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0666"/>
            <a:ext cx="3324272" cy="153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551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420239EF-27C1-441F-AD17-F165B8C8C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60" y="6077592"/>
            <a:ext cx="1373808" cy="594601"/>
          </a:xfrm>
          <a:prstGeom prst="rect">
            <a:avLst/>
          </a:prstGeom>
        </p:spPr>
      </p:pic>
      <p:pic>
        <p:nvPicPr>
          <p:cNvPr id="7" name="Picture 6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FE205068-0DF0-466A-ADD9-743017D20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647" y="5922894"/>
            <a:ext cx="845209" cy="749299"/>
          </a:xfrm>
          <a:prstGeom prst="rect">
            <a:avLst/>
          </a:prstGeom>
        </p:spPr>
      </p:pic>
      <p:pic>
        <p:nvPicPr>
          <p:cNvPr id="8" name="Picture 2" descr="11+ Students Working Together Clipart - Preview : School Staff And |  HDClipartAll">
            <a:extLst>
              <a:ext uri="{FF2B5EF4-FFF2-40B4-BE49-F238E27FC236}">
                <a16:creationId xmlns:a16="http://schemas.microsoft.com/office/drawing/2014/main" id="{2E523AAE-3F4B-448B-8392-143F83A45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986" y="243321"/>
            <a:ext cx="1819796" cy="181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C7F3AA-369B-40FE-B93F-C6F560AA8DC4}"/>
              </a:ext>
            </a:extLst>
          </p:cNvPr>
          <p:cNvSpPr/>
          <p:nvPr/>
        </p:nvSpPr>
        <p:spPr>
          <a:xfrm>
            <a:off x="3755159" y="408331"/>
            <a:ext cx="3993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rgbClr val="00FFFF"/>
                  </a:solidFill>
                  <a:prstDash val="solid"/>
                </a:ln>
                <a:solidFill>
                  <a:srgbClr val="FF66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Project work 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7DD10F04-0FED-4EAC-9D08-5EAE9013D313}"/>
              </a:ext>
            </a:extLst>
          </p:cNvPr>
          <p:cNvSpPr/>
          <p:nvPr/>
        </p:nvSpPr>
        <p:spPr>
          <a:xfrm rot="21079120">
            <a:off x="891447" y="1927176"/>
            <a:ext cx="3081461" cy="1080120"/>
          </a:xfrm>
          <a:prstGeom prst="cloud">
            <a:avLst/>
          </a:prstGeom>
          <a:solidFill>
            <a:srgbClr val="FFFF00"/>
          </a:solidFill>
          <a:ln w="5715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Advantages </a:t>
            </a:r>
          </a:p>
        </p:txBody>
      </p:sp>
      <p:pic>
        <p:nvPicPr>
          <p:cNvPr id="11" name="Picture 6" descr="Student Thinking Clipart Images, Stock Photos &amp;amp; Vectors | Shutterstock">
            <a:extLst>
              <a:ext uri="{FF2B5EF4-FFF2-40B4-BE49-F238E27FC236}">
                <a16:creationId xmlns:a16="http://schemas.microsoft.com/office/drawing/2014/main" id="{4815D51E-6D98-407E-BE5F-049DFD82F3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0"/>
          <a:stretch/>
        </p:blipFill>
        <p:spPr bwMode="auto">
          <a:xfrm>
            <a:off x="374297" y="276013"/>
            <a:ext cx="1431185" cy="148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B3CB7DF9-F57D-4EB6-BCED-14D7B828E795}"/>
              </a:ext>
            </a:extLst>
          </p:cNvPr>
          <p:cNvSpPr/>
          <p:nvPr/>
        </p:nvSpPr>
        <p:spPr>
          <a:xfrm>
            <a:off x="976817" y="3481879"/>
            <a:ext cx="1905794" cy="709023"/>
          </a:xfrm>
          <a:prstGeom prst="frame">
            <a:avLst/>
          </a:prstGeom>
          <a:solidFill>
            <a:srgbClr val="FF66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increased motivation </a:t>
            </a: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7F86CD03-0247-4844-93C8-BA458AA4DE5C}"/>
              </a:ext>
            </a:extLst>
          </p:cNvPr>
          <p:cNvSpPr/>
          <p:nvPr/>
        </p:nvSpPr>
        <p:spPr>
          <a:xfrm>
            <a:off x="4619836" y="2257295"/>
            <a:ext cx="2952328" cy="709023"/>
          </a:xfrm>
          <a:prstGeom prst="frame">
            <a:avLst/>
          </a:prstGeom>
          <a:solidFill>
            <a:srgbClr val="FF66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all skills + all language </a:t>
            </a: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6AEEF316-FF33-419B-9038-E1CE8A6F3B32}"/>
              </a:ext>
            </a:extLst>
          </p:cNvPr>
          <p:cNvSpPr/>
          <p:nvPr/>
        </p:nvSpPr>
        <p:spPr>
          <a:xfrm>
            <a:off x="8493177" y="2552502"/>
            <a:ext cx="2395691" cy="876498"/>
          </a:xfrm>
          <a:prstGeom prst="frame">
            <a:avLst/>
          </a:prstGeom>
          <a:solidFill>
            <a:srgbClr val="FF66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developing learner autonomy </a:t>
            </a: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9E24CD91-4985-4004-8847-F3B4E19B9185}"/>
              </a:ext>
            </a:extLst>
          </p:cNvPr>
          <p:cNvSpPr/>
          <p:nvPr/>
        </p:nvSpPr>
        <p:spPr>
          <a:xfrm>
            <a:off x="4275793" y="3570576"/>
            <a:ext cx="2952327" cy="776396"/>
          </a:xfrm>
          <a:prstGeom prst="frame">
            <a:avLst/>
          </a:prstGeom>
          <a:solidFill>
            <a:srgbClr val="FF66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social / interpersonal development </a:t>
            </a: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C65099CF-B395-48B4-9273-82723B7130B2}"/>
              </a:ext>
            </a:extLst>
          </p:cNvPr>
          <p:cNvSpPr/>
          <p:nvPr/>
        </p:nvSpPr>
        <p:spPr>
          <a:xfrm>
            <a:off x="7988354" y="4486998"/>
            <a:ext cx="2726530" cy="959577"/>
          </a:xfrm>
          <a:prstGeom prst="frame">
            <a:avLst/>
          </a:prstGeom>
          <a:solidFill>
            <a:srgbClr val="FF66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negotiated content &amp; approach = learner centred </a:t>
            </a: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475A658C-D018-4216-8020-57DEFCD3C404}"/>
              </a:ext>
            </a:extLst>
          </p:cNvPr>
          <p:cNvSpPr/>
          <p:nvPr/>
        </p:nvSpPr>
        <p:spPr>
          <a:xfrm>
            <a:off x="525779" y="5107536"/>
            <a:ext cx="2356832" cy="776397"/>
          </a:xfrm>
          <a:prstGeom prst="frame">
            <a:avLst/>
          </a:prstGeom>
          <a:solidFill>
            <a:srgbClr val="FF66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clear outcome / product </a:t>
            </a: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DFD4324A-02D8-4A0E-9907-9F095A37F1FA}"/>
              </a:ext>
            </a:extLst>
          </p:cNvPr>
          <p:cNvSpPr/>
          <p:nvPr/>
        </p:nvSpPr>
        <p:spPr>
          <a:xfrm>
            <a:off x="3521269" y="5208900"/>
            <a:ext cx="2356832" cy="776397"/>
          </a:xfrm>
          <a:prstGeom prst="frame">
            <a:avLst/>
          </a:prstGeom>
          <a:solidFill>
            <a:srgbClr val="FF66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break from the routine </a:t>
            </a:r>
          </a:p>
        </p:txBody>
      </p:sp>
      <p:pic>
        <p:nvPicPr>
          <p:cNvPr id="19" name="Picture 10" descr="Mostrando el pulgar para arriba gesto: vectores, gráfico vectorial,  Mostrando el pulgar para arriba gesto imágenes vectoriales de stock |  Depositphotos®">
            <a:extLst>
              <a:ext uri="{FF2B5EF4-FFF2-40B4-BE49-F238E27FC236}">
                <a16:creationId xmlns:a16="http://schemas.microsoft.com/office/drawing/2014/main" id="{6CF83E57-1F08-4873-89ED-ECF9A25E0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253" y="5597098"/>
            <a:ext cx="1133292" cy="107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68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420239EF-27C1-441F-AD17-F165B8C8C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60" y="6077592"/>
            <a:ext cx="1373808" cy="594601"/>
          </a:xfrm>
          <a:prstGeom prst="rect">
            <a:avLst/>
          </a:prstGeom>
        </p:spPr>
      </p:pic>
      <p:pic>
        <p:nvPicPr>
          <p:cNvPr id="7" name="Picture 6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FE205068-0DF0-466A-ADD9-743017D20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647" y="5922894"/>
            <a:ext cx="845209" cy="749299"/>
          </a:xfrm>
          <a:prstGeom prst="rect">
            <a:avLst/>
          </a:prstGeom>
        </p:spPr>
      </p:pic>
      <p:pic>
        <p:nvPicPr>
          <p:cNvPr id="4" name="Picture 2" descr="Top Tops Icon, Useful Practical Advice Button Stock Vector - Illustration  of cartoon, reminder: 183056938">
            <a:extLst>
              <a:ext uri="{FF2B5EF4-FFF2-40B4-BE49-F238E27FC236}">
                <a16:creationId xmlns:a16="http://schemas.microsoft.com/office/drawing/2014/main" id="{54E47625-D84B-4A38-B89E-AE4B574D0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25329" r="1701" b="30052"/>
          <a:stretch/>
        </p:blipFill>
        <p:spPr bwMode="auto">
          <a:xfrm>
            <a:off x="369623" y="2398613"/>
            <a:ext cx="3168352" cy="149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D691DD-11E6-4671-B26A-F7E1AFA15C64}"/>
              </a:ext>
            </a:extLst>
          </p:cNvPr>
          <p:cNvSpPr/>
          <p:nvPr/>
        </p:nvSpPr>
        <p:spPr>
          <a:xfrm>
            <a:off x="361949" y="268078"/>
            <a:ext cx="72050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99CC"/>
                </a:solidFill>
              </a:rPr>
              <a:t>A good 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99CC"/>
                </a:solidFill>
                <a:effectLst/>
              </a:rPr>
              <a:t>learn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99CC"/>
                </a:solidFill>
              </a:rPr>
              <a:t>ing environment … 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99CC"/>
                </a:solidFill>
                <a:effectLst/>
              </a:rPr>
              <a:t> </a:t>
            </a:r>
          </a:p>
        </p:txBody>
      </p:sp>
      <p:pic>
        <p:nvPicPr>
          <p:cNvPr id="10" name="Picture 6" descr="10 consejos para mejorar la productividad y la eficiencia">
            <a:extLst>
              <a:ext uri="{FF2B5EF4-FFF2-40B4-BE49-F238E27FC236}">
                <a16:creationId xmlns:a16="http://schemas.microsoft.com/office/drawing/2014/main" id="{C5419B5C-BC02-4D0A-8CAB-7ABB55198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951" y="404663"/>
            <a:ext cx="1423300" cy="1332505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4383F6D-97A0-405F-8C8D-2E4214A770AF}"/>
              </a:ext>
            </a:extLst>
          </p:cNvPr>
          <p:cNvSpPr/>
          <p:nvPr/>
        </p:nvSpPr>
        <p:spPr>
          <a:xfrm>
            <a:off x="693659" y="1449495"/>
            <a:ext cx="2520280" cy="864096"/>
          </a:xfrm>
          <a:prstGeom prst="ellipse">
            <a:avLst/>
          </a:prstGeom>
          <a:solidFill>
            <a:srgbClr val="FF99CC"/>
          </a:solidFill>
          <a:ln>
            <a:solidFill>
              <a:srgbClr val="B80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Content</a:t>
            </a: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005102BC-A3A8-4D06-B310-138E0B9249A1}"/>
              </a:ext>
            </a:extLst>
          </p:cNvPr>
          <p:cNvSpPr/>
          <p:nvPr/>
        </p:nvSpPr>
        <p:spPr>
          <a:xfrm>
            <a:off x="4982796" y="1957093"/>
            <a:ext cx="4104456" cy="1189515"/>
          </a:xfrm>
          <a:prstGeom prst="frame">
            <a:avLst/>
          </a:prstGeom>
          <a:solidFill>
            <a:srgbClr val="FFFF66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can we do with our content to create the right conditions for learning? 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553802EF-86C0-4A3E-AEAD-0B0840F0946C}"/>
              </a:ext>
            </a:extLst>
          </p:cNvPr>
          <p:cNvSpPr/>
          <p:nvPr/>
        </p:nvSpPr>
        <p:spPr>
          <a:xfrm>
            <a:off x="3722656" y="5492695"/>
            <a:ext cx="3312368" cy="914400"/>
          </a:xfrm>
          <a:prstGeom prst="cloud">
            <a:avLst/>
          </a:prstGeom>
          <a:solidFill>
            <a:srgbClr val="66FFFF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challenging but not frustrating 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011BCF44-6B6A-4353-BD82-B9E0B4354A60}"/>
              </a:ext>
            </a:extLst>
          </p:cNvPr>
          <p:cNvSpPr/>
          <p:nvPr/>
        </p:nvSpPr>
        <p:spPr>
          <a:xfrm>
            <a:off x="693659" y="4632210"/>
            <a:ext cx="2729888" cy="794946"/>
          </a:xfrm>
          <a:prstGeom prst="cloud">
            <a:avLst/>
          </a:prstGeom>
          <a:solidFill>
            <a:srgbClr val="66FFFF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organization 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C443DEB0-A847-47FE-8382-FF9FA22F8DFE}"/>
              </a:ext>
            </a:extLst>
          </p:cNvPr>
          <p:cNvSpPr/>
          <p:nvPr/>
        </p:nvSpPr>
        <p:spPr>
          <a:xfrm>
            <a:off x="4857868" y="3963721"/>
            <a:ext cx="3168352" cy="914400"/>
          </a:xfrm>
          <a:prstGeom prst="cloud">
            <a:avLst/>
          </a:prstGeom>
          <a:solidFill>
            <a:srgbClr val="66FFFF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clear progress built in  </a:t>
            </a:r>
          </a:p>
        </p:txBody>
      </p:sp>
      <p:pic>
        <p:nvPicPr>
          <p:cNvPr id="16" name="Picture 4" descr="Ilustración de Emoticono De Sonrisa Con Los Pulgares Para Arriba y más  Vectores Libres de Derechos de Acuerdo - iStock">
            <a:extLst>
              <a:ext uri="{FF2B5EF4-FFF2-40B4-BE49-F238E27FC236}">
                <a16:creationId xmlns:a16="http://schemas.microsoft.com/office/drawing/2014/main" id="{7EEB0E08-7110-44A3-B19F-54456CBF0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45" y="4228536"/>
            <a:ext cx="2091430" cy="153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50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420239EF-27C1-441F-AD17-F165B8C8C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60" y="6077592"/>
            <a:ext cx="1373808" cy="594601"/>
          </a:xfrm>
          <a:prstGeom prst="rect">
            <a:avLst/>
          </a:prstGeom>
        </p:spPr>
      </p:pic>
      <p:pic>
        <p:nvPicPr>
          <p:cNvPr id="7" name="Picture 6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FE205068-0DF0-466A-ADD9-743017D20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647" y="5922894"/>
            <a:ext cx="845209" cy="749299"/>
          </a:xfrm>
          <a:prstGeom prst="rect">
            <a:avLst/>
          </a:prstGeom>
        </p:spPr>
      </p:pic>
      <p:pic>
        <p:nvPicPr>
          <p:cNvPr id="8" name="Picture 7" descr="162 Classroom Chaos Illustrations &amp;amp; Clip Art - iStock">
            <a:extLst>
              <a:ext uri="{FF2B5EF4-FFF2-40B4-BE49-F238E27FC236}">
                <a16:creationId xmlns:a16="http://schemas.microsoft.com/office/drawing/2014/main" id="{90089F0F-D991-4240-B6EC-0435EF7B9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138" y="185807"/>
            <a:ext cx="2748418" cy="151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FDA66F5-A297-4175-994B-5526ACDB7E57}"/>
              </a:ext>
            </a:extLst>
          </p:cNvPr>
          <p:cNvSpPr/>
          <p:nvPr/>
        </p:nvSpPr>
        <p:spPr>
          <a:xfrm>
            <a:off x="4099203" y="385552"/>
            <a:ext cx="3993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rgbClr val="00FFFF"/>
                  </a:solidFill>
                  <a:prstDash val="solid"/>
                </a:ln>
                <a:solidFill>
                  <a:srgbClr val="FF66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Project work 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BE041658-2F0B-41A9-AE2C-2920AF61A3C6}"/>
              </a:ext>
            </a:extLst>
          </p:cNvPr>
          <p:cNvSpPr/>
          <p:nvPr/>
        </p:nvSpPr>
        <p:spPr>
          <a:xfrm rot="21079120">
            <a:off x="588529" y="1644951"/>
            <a:ext cx="3648805" cy="1080120"/>
          </a:xfrm>
          <a:prstGeom prst="cloud">
            <a:avLst/>
          </a:prstGeom>
          <a:solidFill>
            <a:srgbClr val="FFFF00"/>
          </a:solidFill>
          <a:ln w="5715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Disadvantages </a:t>
            </a:r>
          </a:p>
        </p:txBody>
      </p:sp>
      <p:pic>
        <p:nvPicPr>
          <p:cNvPr id="11" name="Picture 2" descr="162 Classroom Chaos Illustrations &amp;amp; Clip Art - iStock">
            <a:extLst>
              <a:ext uri="{FF2B5EF4-FFF2-40B4-BE49-F238E27FC236}">
                <a16:creationId xmlns:a16="http://schemas.microsoft.com/office/drawing/2014/main" id="{591BE55A-A0E9-4551-A0CE-ACC79C734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06" y="318668"/>
            <a:ext cx="1461277" cy="106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FB8A4589-F017-454D-835E-0C9937E7D39A}"/>
              </a:ext>
            </a:extLst>
          </p:cNvPr>
          <p:cNvSpPr/>
          <p:nvPr/>
        </p:nvSpPr>
        <p:spPr>
          <a:xfrm>
            <a:off x="894890" y="3371556"/>
            <a:ext cx="2160240" cy="740167"/>
          </a:xfrm>
          <a:prstGeom prst="frame">
            <a:avLst/>
          </a:prstGeom>
          <a:solidFill>
            <a:srgbClr val="FF66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First language use dominates </a:t>
            </a: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FF76A2F3-CB44-4AAE-8879-C0EEA8A08C0C}"/>
              </a:ext>
            </a:extLst>
          </p:cNvPr>
          <p:cNvSpPr/>
          <p:nvPr/>
        </p:nvSpPr>
        <p:spPr>
          <a:xfrm>
            <a:off x="6664061" y="2276518"/>
            <a:ext cx="2459984" cy="613628"/>
          </a:xfrm>
          <a:prstGeom prst="frame">
            <a:avLst/>
          </a:prstGeom>
          <a:solidFill>
            <a:srgbClr val="FF66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Equal participation </a:t>
            </a: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639DA4EB-9354-41E1-AB92-E0EACDF643CA}"/>
              </a:ext>
            </a:extLst>
          </p:cNvPr>
          <p:cNvSpPr/>
          <p:nvPr/>
        </p:nvSpPr>
        <p:spPr>
          <a:xfrm>
            <a:off x="925263" y="5112151"/>
            <a:ext cx="2160240" cy="740167"/>
          </a:xfrm>
          <a:prstGeom prst="frame">
            <a:avLst/>
          </a:prstGeom>
          <a:solidFill>
            <a:srgbClr val="FF66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Time in the curriculum </a:t>
            </a: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6D632A22-1CF1-4954-B48F-0F2CF7D14731}"/>
              </a:ext>
            </a:extLst>
          </p:cNvPr>
          <p:cNvSpPr/>
          <p:nvPr/>
        </p:nvSpPr>
        <p:spPr>
          <a:xfrm>
            <a:off x="4095840" y="3310461"/>
            <a:ext cx="3022873" cy="733735"/>
          </a:xfrm>
          <a:prstGeom prst="frame">
            <a:avLst/>
          </a:prstGeom>
          <a:solidFill>
            <a:srgbClr val="FF66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Different speeds of working </a:t>
            </a: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D4100E59-2B54-4097-9B14-A9B9B1A5B069}"/>
              </a:ext>
            </a:extLst>
          </p:cNvPr>
          <p:cNvSpPr/>
          <p:nvPr/>
        </p:nvSpPr>
        <p:spPr>
          <a:xfrm>
            <a:off x="9515060" y="3605367"/>
            <a:ext cx="2160240" cy="740167"/>
          </a:xfrm>
          <a:prstGeom prst="frame">
            <a:avLst/>
          </a:prstGeom>
          <a:solidFill>
            <a:srgbClr val="FF66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Home advantage </a:t>
            </a: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04D3B1E0-57FF-4E2E-AC12-7E4D1AB83C16}"/>
              </a:ext>
            </a:extLst>
          </p:cNvPr>
          <p:cNvSpPr/>
          <p:nvPr/>
        </p:nvSpPr>
        <p:spPr>
          <a:xfrm>
            <a:off x="4095840" y="5198247"/>
            <a:ext cx="2625874" cy="733734"/>
          </a:xfrm>
          <a:prstGeom prst="frame">
            <a:avLst/>
          </a:prstGeom>
          <a:solidFill>
            <a:srgbClr val="FF66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Sustained engagement </a:t>
            </a:r>
          </a:p>
        </p:txBody>
      </p:sp>
      <p:pic>
        <p:nvPicPr>
          <p:cNvPr id="18" name="Picture 4" descr="Thoughtful Stock Illustrations. 10,913 Thoughtful clip art images and  royalty free illustrations available to search from thousands of EPS vector  clipart and stock art producers.">
            <a:extLst>
              <a:ext uri="{FF2B5EF4-FFF2-40B4-BE49-F238E27FC236}">
                <a16:creationId xmlns:a16="http://schemas.microsoft.com/office/drawing/2014/main" id="{F1479EF0-4397-4DBC-8B02-0F7E52504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4"/>
          <a:stretch/>
        </p:blipFill>
        <p:spPr bwMode="auto">
          <a:xfrm>
            <a:off x="7392111" y="4204256"/>
            <a:ext cx="1875027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83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420239EF-27C1-441F-AD17-F165B8C8C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60" y="6077592"/>
            <a:ext cx="1373808" cy="594601"/>
          </a:xfrm>
          <a:prstGeom prst="rect">
            <a:avLst/>
          </a:prstGeom>
        </p:spPr>
      </p:pic>
      <p:pic>
        <p:nvPicPr>
          <p:cNvPr id="7" name="Picture 6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FE205068-0DF0-466A-ADD9-743017D20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647" y="5922894"/>
            <a:ext cx="845209" cy="749299"/>
          </a:xfrm>
          <a:prstGeom prst="rect">
            <a:avLst/>
          </a:prstGeom>
        </p:spPr>
      </p:pic>
      <p:pic>
        <p:nvPicPr>
          <p:cNvPr id="8" name="Picture 2" descr="Free Classroom Game Cliparts, Download Free Classroom Game Cliparts png  images, Free ClipArts on Clipart Library">
            <a:extLst>
              <a:ext uri="{FF2B5EF4-FFF2-40B4-BE49-F238E27FC236}">
                <a16:creationId xmlns:a16="http://schemas.microsoft.com/office/drawing/2014/main" id="{13D11F5D-AC8F-4477-B6B7-A73233D07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792" y="143138"/>
            <a:ext cx="3110475" cy="23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CC876584-EEAD-4F3E-BFC9-95DF1A58DFA3}"/>
              </a:ext>
            </a:extLst>
          </p:cNvPr>
          <p:cNvSpPr/>
          <p:nvPr/>
        </p:nvSpPr>
        <p:spPr>
          <a:xfrm>
            <a:off x="3077553" y="313215"/>
            <a:ext cx="3816424" cy="720080"/>
          </a:xfrm>
          <a:prstGeom prst="flowChartTerminator">
            <a:avLst/>
          </a:prstGeom>
          <a:solidFill>
            <a:srgbClr val="66FFCC"/>
          </a:solidFill>
          <a:ln w="5715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Types of projects 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F1D640DA-F777-477C-AD51-7BFA3870DE67}"/>
              </a:ext>
            </a:extLst>
          </p:cNvPr>
          <p:cNvSpPr/>
          <p:nvPr/>
        </p:nvSpPr>
        <p:spPr>
          <a:xfrm>
            <a:off x="550648" y="1670444"/>
            <a:ext cx="2232249" cy="914400"/>
          </a:xfrm>
          <a:prstGeom prst="cloud">
            <a:avLst/>
          </a:prstGeom>
          <a:solidFill>
            <a:srgbClr val="FF99FF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Advertising campaign 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8CF45EE9-2CDA-498D-8219-2315EF9EA7C4}"/>
              </a:ext>
            </a:extLst>
          </p:cNvPr>
          <p:cNvSpPr/>
          <p:nvPr/>
        </p:nvSpPr>
        <p:spPr>
          <a:xfrm>
            <a:off x="2509795" y="2389016"/>
            <a:ext cx="2547926" cy="914400"/>
          </a:xfrm>
          <a:prstGeom prst="cloud">
            <a:avLst/>
          </a:prstGeom>
          <a:solidFill>
            <a:srgbClr val="FF99FF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Book cover / Film poster 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19979DA8-18CB-4283-A3FE-1A32066D2867}"/>
              </a:ext>
            </a:extLst>
          </p:cNvPr>
          <p:cNvSpPr/>
          <p:nvPr/>
        </p:nvSpPr>
        <p:spPr>
          <a:xfrm>
            <a:off x="550648" y="3899924"/>
            <a:ext cx="2232249" cy="914400"/>
          </a:xfrm>
          <a:prstGeom prst="cloud">
            <a:avLst/>
          </a:prstGeom>
          <a:solidFill>
            <a:srgbClr val="FF99FF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Boardgame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9048385F-1839-422B-BEC1-560F517109CF}"/>
              </a:ext>
            </a:extLst>
          </p:cNvPr>
          <p:cNvSpPr/>
          <p:nvPr/>
        </p:nvSpPr>
        <p:spPr>
          <a:xfrm>
            <a:off x="5650110" y="1983285"/>
            <a:ext cx="3110475" cy="733026"/>
          </a:xfrm>
          <a:prstGeom prst="cloud">
            <a:avLst/>
          </a:prstGeom>
          <a:solidFill>
            <a:srgbClr val="FF99FF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Blueprint – floor plan / map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51186617-0253-4C14-ADE1-5AC159D1E4CC}"/>
              </a:ext>
            </a:extLst>
          </p:cNvPr>
          <p:cNvSpPr/>
          <p:nvPr/>
        </p:nvSpPr>
        <p:spPr>
          <a:xfrm>
            <a:off x="7423381" y="3114580"/>
            <a:ext cx="2975648" cy="1058415"/>
          </a:xfrm>
          <a:prstGeom prst="cloud">
            <a:avLst/>
          </a:prstGeom>
          <a:solidFill>
            <a:srgbClr val="FF99FF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Calendar - historical / national…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A4D8AB71-7912-4E1C-A679-42DBB1AAE98C}"/>
              </a:ext>
            </a:extLst>
          </p:cNvPr>
          <p:cNvSpPr/>
          <p:nvPr/>
        </p:nvSpPr>
        <p:spPr>
          <a:xfrm>
            <a:off x="4285430" y="3610283"/>
            <a:ext cx="2232249" cy="733026"/>
          </a:xfrm>
          <a:prstGeom prst="cloud">
            <a:avLst/>
          </a:prstGeom>
          <a:solidFill>
            <a:srgbClr val="FF99FF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News show 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19CF969E-CCE6-4B36-8578-C65996C2FECC}"/>
              </a:ext>
            </a:extLst>
          </p:cNvPr>
          <p:cNvSpPr/>
          <p:nvPr/>
        </p:nvSpPr>
        <p:spPr>
          <a:xfrm>
            <a:off x="1730232" y="5239128"/>
            <a:ext cx="3773035" cy="1058415"/>
          </a:xfrm>
          <a:prstGeom prst="cloud">
            <a:avLst/>
          </a:prstGeom>
          <a:solidFill>
            <a:srgbClr val="FF99FF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Music – gig review / poster / interview / album launch </a:t>
            </a:r>
          </a:p>
        </p:txBody>
      </p:sp>
      <p:pic>
        <p:nvPicPr>
          <p:cNvPr id="17" name="Picture 4" descr="Student Clean Up Clipart, HD Png Download , Transparent Png Image - PNGitem">
            <a:extLst>
              <a:ext uri="{FF2B5EF4-FFF2-40B4-BE49-F238E27FC236}">
                <a16:creationId xmlns:a16="http://schemas.microsoft.com/office/drawing/2014/main" id="{A7D464B6-1205-465C-A5AA-4C9A02271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76" y="4571264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39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420239EF-27C1-441F-AD17-F165B8C8C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60" y="6077592"/>
            <a:ext cx="1373808" cy="594601"/>
          </a:xfrm>
          <a:prstGeom prst="rect">
            <a:avLst/>
          </a:prstGeom>
        </p:spPr>
      </p:pic>
      <p:pic>
        <p:nvPicPr>
          <p:cNvPr id="7" name="Picture 6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FE205068-0DF0-466A-ADD9-743017D20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647" y="5922894"/>
            <a:ext cx="845209" cy="749299"/>
          </a:xfrm>
          <a:prstGeom prst="rect">
            <a:avLst/>
          </a:prstGeom>
        </p:spPr>
      </p:pic>
      <p:pic>
        <p:nvPicPr>
          <p:cNvPr id="4" name="Picture 6" descr="Parish Primary School: Y3 - Show me, don&amp;#39;t tell me">
            <a:extLst>
              <a:ext uri="{FF2B5EF4-FFF2-40B4-BE49-F238E27FC236}">
                <a16:creationId xmlns:a16="http://schemas.microsoft.com/office/drawing/2014/main" id="{7EA03FCD-8358-450F-9EB4-F8613EE2E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8485">
            <a:off x="738337" y="950455"/>
            <a:ext cx="2012628" cy="200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6F0C5D5-6B47-4815-8B6E-D8BCCBD18A46}"/>
              </a:ext>
            </a:extLst>
          </p:cNvPr>
          <p:cNvSpPr/>
          <p:nvPr/>
        </p:nvSpPr>
        <p:spPr>
          <a:xfrm>
            <a:off x="685847" y="202933"/>
            <a:ext cx="3842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rgbClr val="66FFFF"/>
                  </a:solidFill>
                  <a:prstDash val="solid"/>
                </a:ln>
                <a:solidFill>
                  <a:srgbClr val="FF6699"/>
                </a:solidFill>
              </a:rPr>
              <a:t>Procedure …</a:t>
            </a:r>
            <a:endParaRPr lang="en-US" sz="5400" b="1" cap="none" spc="0" dirty="0">
              <a:ln w="22225">
                <a:solidFill>
                  <a:srgbClr val="66FFFF"/>
                </a:solidFill>
                <a:prstDash val="solid"/>
              </a:ln>
              <a:solidFill>
                <a:srgbClr val="FF6699"/>
              </a:solidFill>
              <a:effectLst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483FD00B-7859-4771-A2AD-638A6093B6FA}"/>
              </a:ext>
            </a:extLst>
          </p:cNvPr>
          <p:cNvSpPr/>
          <p:nvPr/>
        </p:nvSpPr>
        <p:spPr>
          <a:xfrm>
            <a:off x="4075587" y="1266788"/>
            <a:ext cx="4723856" cy="1248352"/>
          </a:xfrm>
          <a:prstGeom prst="cloud">
            <a:avLst/>
          </a:prstGeom>
          <a:solidFill>
            <a:srgbClr val="FFFF00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do we set-up project work?</a:t>
            </a:r>
          </a:p>
        </p:txBody>
      </p:sp>
      <p:pic>
        <p:nvPicPr>
          <p:cNvPr id="11" name="Picture 4" descr="Think Clipart SVG Picture">
            <a:extLst>
              <a:ext uri="{FF2B5EF4-FFF2-40B4-BE49-F238E27FC236}">
                <a16:creationId xmlns:a16="http://schemas.microsoft.com/office/drawing/2014/main" id="{26771418-AB0D-413A-A487-389ACBA0A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881" y="326163"/>
            <a:ext cx="2438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E0EE5F80-4940-428E-8DAD-C92FEAFF6195}"/>
              </a:ext>
            </a:extLst>
          </p:cNvPr>
          <p:cNvSpPr/>
          <p:nvPr/>
        </p:nvSpPr>
        <p:spPr>
          <a:xfrm>
            <a:off x="1590863" y="3155268"/>
            <a:ext cx="3340225" cy="510674"/>
          </a:xfrm>
          <a:prstGeom prst="flowChartTerminator">
            <a:avLst/>
          </a:prstGeom>
          <a:solidFill>
            <a:srgbClr val="00FFFF"/>
          </a:solidFill>
          <a:ln w="3810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Negotiated plan </a:t>
            </a:r>
          </a:p>
        </p:txBody>
      </p: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7DEA315C-FA33-4C88-AB45-33288C5DBDE4}"/>
              </a:ext>
            </a:extLst>
          </p:cNvPr>
          <p:cNvSpPr/>
          <p:nvPr/>
        </p:nvSpPr>
        <p:spPr>
          <a:xfrm>
            <a:off x="7370605" y="3192058"/>
            <a:ext cx="3973256" cy="510675"/>
          </a:xfrm>
          <a:prstGeom prst="flowChartTerminator">
            <a:avLst/>
          </a:prstGeom>
          <a:solidFill>
            <a:srgbClr val="00FFFF"/>
          </a:solidFill>
          <a:ln w="3810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Meaningful evaluation </a:t>
            </a:r>
          </a:p>
        </p:txBody>
      </p:sp>
      <p:sp>
        <p:nvSpPr>
          <p:cNvPr id="14" name="Scroll: Vertical 13">
            <a:extLst>
              <a:ext uri="{FF2B5EF4-FFF2-40B4-BE49-F238E27FC236}">
                <a16:creationId xmlns:a16="http://schemas.microsoft.com/office/drawing/2014/main" id="{4C0F6C81-8C8C-494F-989A-221CD78FDD52}"/>
              </a:ext>
            </a:extLst>
          </p:cNvPr>
          <p:cNvSpPr/>
          <p:nvPr/>
        </p:nvSpPr>
        <p:spPr>
          <a:xfrm>
            <a:off x="929491" y="3943719"/>
            <a:ext cx="4371419" cy="1738187"/>
          </a:xfrm>
          <a:prstGeom prst="verticalScroll">
            <a:avLst/>
          </a:prstGeom>
          <a:solidFill>
            <a:srgbClr val="66FFCC"/>
          </a:solidFill>
          <a:ln w="3810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Content &amp; scope + outcome</a:t>
            </a:r>
          </a:p>
          <a:p>
            <a:r>
              <a:rPr lang="en-GB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Assign clear roles &amp; tasks</a:t>
            </a:r>
          </a:p>
          <a:p>
            <a:r>
              <a:rPr lang="en-GB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Time plan for stages </a:t>
            </a:r>
          </a:p>
          <a:p>
            <a:r>
              <a:rPr lang="en-GB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Materials &amp; resources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DA44DD-06A0-4386-B221-95E3D1F161F4}"/>
              </a:ext>
            </a:extLst>
          </p:cNvPr>
          <p:cNvSpPr txBox="1"/>
          <p:nvPr/>
        </p:nvSpPr>
        <p:spPr>
          <a:xfrm>
            <a:off x="8106048" y="4151094"/>
            <a:ext cx="27436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haroni" panose="02010803020104030203" pitchFamily="2" charset="-79"/>
                <a:cs typeface="Aharoni" panose="02010803020104030203" pitchFamily="2" charset="-79"/>
              </a:rPr>
              <a:t>Peer &amp; teacher </a:t>
            </a:r>
            <a:r>
              <a:rPr lang="en-GB" sz="2000" dirty="0">
                <a:latin typeface="Aharoni" panose="02010803020104030203" pitchFamily="2" charset="-79"/>
                <a:cs typeface="Aharoni" panose="02010803020104030203" pitchFamily="2" charset="-79"/>
              </a:rPr>
              <a:t>– presentation / collaboration / outcome / content </a:t>
            </a:r>
          </a:p>
        </p:txBody>
      </p:sp>
      <p:pic>
        <p:nvPicPr>
          <p:cNvPr id="16" name="Picture 2" descr="Free Classroom Game Cliparts, Download Free Classroom Game Cliparts png  images, Free ClipArts on Clipart Library">
            <a:extLst>
              <a:ext uri="{FF2B5EF4-FFF2-40B4-BE49-F238E27FC236}">
                <a16:creationId xmlns:a16="http://schemas.microsoft.com/office/drawing/2014/main" id="{2CF33BF7-3623-412C-8A74-A237B62E3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952" y="5423840"/>
            <a:ext cx="1664471" cy="1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22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420239EF-27C1-441F-AD17-F165B8C8C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60" y="6077592"/>
            <a:ext cx="1373808" cy="594601"/>
          </a:xfrm>
          <a:prstGeom prst="rect">
            <a:avLst/>
          </a:prstGeom>
        </p:spPr>
      </p:pic>
      <p:pic>
        <p:nvPicPr>
          <p:cNvPr id="7" name="Picture 6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FE205068-0DF0-466A-ADD9-743017D20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647" y="5922894"/>
            <a:ext cx="845209" cy="749299"/>
          </a:xfrm>
          <a:prstGeom prst="rect">
            <a:avLst/>
          </a:prstGeom>
        </p:spPr>
      </p:pic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2EA96D3F-A7E6-4978-AA85-0091265E82C3}"/>
              </a:ext>
            </a:extLst>
          </p:cNvPr>
          <p:cNvSpPr/>
          <p:nvPr/>
        </p:nvSpPr>
        <p:spPr>
          <a:xfrm>
            <a:off x="429708" y="2187867"/>
            <a:ext cx="2809775" cy="693948"/>
          </a:xfrm>
          <a:prstGeom prst="flowChartTerminator">
            <a:avLst/>
          </a:prstGeom>
          <a:solidFill>
            <a:srgbClr val="FFFF00"/>
          </a:solidFill>
          <a:ln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21</a:t>
            </a:r>
            <a:r>
              <a:rPr lang="en-GB" sz="2000" baseline="30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</a:t>
            </a:r>
            <a:r>
              <a:rPr lang="en-GB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Century Skills </a:t>
            </a:r>
            <a:endParaRPr lang="en-GB" sz="3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2BC369C8-8A53-4E15-9051-95AA9E27421F}"/>
              </a:ext>
            </a:extLst>
          </p:cNvPr>
          <p:cNvSpPr/>
          <p:nvPr/>
        </p:nvSpPr>
        <p:spPr>
          <a:xfrm>
            <a:off x="903581" y="4076898"/>
            <a:ext cx="2950627" cy="693947"/>
          </a:xfrm>
          <a:prstGeom prst="flowChartTerminator">
            <a:avLst/>
          </a:prstGeom>
          <a:solidFill>
            <a:srgbClr val="FFFF00"/>
          </a:solidFill>
          <a:ln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Reflection &amp; revision </a:t>
            </a:r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066796B3-83CC-4D47-A74B-6B8163C878C1}"/>
              </a:ext>
            </a:extLst>
          </p:cNvPr>
          <p:cNvSpPr/>
          <p:nvPr/>
        </p:nvSpPr>
        <p:spPr>
          <a:xfrm>
            <a:off x="4066243" y="2482366"/>
            <a:ext cx="2520282" cy="693946"/>
          </a:xfrm>
          <a:prstGeom prst="flowChartTerminator">
            <a:avLst/>
          </a:prstGeom>
          <a:solidFill>
            <a:srgbClr val="FFFF00"/>
          </a:solidFill>
          <a:ln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Driving questions </a:t>
            </a:r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DFB6D17F-42A9-4649-BB8D-CDD37269B932}"/>
              </a:ext>
            </a:extLst>
          </p:cNvPr>
          <p:cNvSpPr/>
          <p:nvPr/>
        </p:nvSpPr>
        <p:spPr>
          <a:xfrm>
            <a:off x="4159009" y="4770845"/>
            <a:ext cx="3312367" cy="693946"/>
          </a:xfrm>
          <a:prstGeom prst="flowChartTerminator">
            <a:avLst/>
          </a:prstGeom>
          <a:solidFill>
            <a:srgbClr val="FFFF00"/>
          </a:solidFill>
          <a:ln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Authentic audience – beyond the teacher  </a:t>
            </a:r>
          </a:p>
        </p:txBody>
      </p:sp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CA6AE09E-1B1B-45CD-949E-EECDE8D02C8B}"/>
              </a:ext>
            </a:extLst>
          </p:cNvPr>
          <p:cNvSpPr/>
          <p:nvPr/>
        </p:nvSpPr>
        <p:spPr>
          <a:xfrm>
            <a:off x="7059621" y="3269346"/>
            <a:ext cx="3384376" cy="693947"/>
          </a:xfrm>
          <a:prstGeom prst="flowChartTerminator">
            <a:avLst/>
          </a:prstGeom>
          <a:solidFill>
            <a:srgbClr val="FFFF00"/>
          </a:solidFill>
          <a:ln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Student’s voice &amp; choice </a:t>
            </a:r>
          </a:p>
        </p:txBody>
      </p:sp>
      <p:pic>
        <p:nvPicPr>
          <p:cNvPr id="13" name="Picture 2" descr="Golden Key Of Success Clipart | k4058550 | Fotosearch">
            <a:extLst>
              <a:ext uri="{FF2B5EF4-FFF2-40B4-BE49-F238E27FC236}">
                <a16:creationId xmlns:a16="http://schemas.microsoft.com/office/drawing/2014/main" id="{E4BB062D-B4B1-40F0-A707-1463B175B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243" y="327061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6D9AF16-8CE4-4756-9637-E0D0CA8B339B}"/>
              </a:ext>
            </a:extLst>
          </p:cNvPr>
          <p:cNvSpPr txBox="1"/>
          <p:nvPr/>
        </p:nvSpPr>
        <p:spPr>
          <a:xfrm>
            <a:off x="6801182" y="5511793"/>
            <a:ext cx="2520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there are more but these are really key / crucial</a:t>
            </a:r>
          </a:p>
        </p:txBody>
      </p:sp>
      <p:pic>
        <p:nvPicPr>
          <p:cNvPr id="15" name="Picture 4" descr="Light Bulb Clipart Thinking - Thinking Light Bulb Clipart, HD Png Download  - kindpng">
            <a:extLst>
              <a:ext uri="{FF2B5EF4-FFF2-40B4-BE49-F238E27FC236}">
                <a16:creationId xmlns:a16="http://schemas.microsoft.com/office/drawing/2014/main" id="{14043DCE-7D65-4CE8-9CFB-9D5A55B3B2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6" r="13362"/>
          <a:stretch/>
        </p:blipFill>
        <p:spPr bwMode="auto">
          <a:xfrm>
            <a:off x="1136174" y="5256708"/>
            <a:ext cx="1064329" cy="133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23214A4-E5EB-4704-804A-5A606A30C9F7}"/>
              </a:ext>
            </a:extLst>
          </p:cNvPr>
          <p:cNvSpPr/>
          <p:nvPr/>
        </p:nvSpPr>
        <p:spPr>
          <a:xfrm>
            <a:off x="2888618" y="94669"/>
            <a:ext cx="67501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FF99FF"/>
                  </a:solidFill>
                  <a:prstDash val="solid"/>
                </a:ln>
                <a:solidFill>
                  <a:srgbClr val="66FFCC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Key elements in </a:t>
            </a:r>
          </a:p>
          <a:p>
            <a:pPr algn="ctr"/>
            <a:r>
              <a:rPr lang="en-US" sz="5400" b="1" cap="none" spc="0" dirty="0">
                <a:ln w="12700">
                  <a:solidFill>
                    <a:srgbClr val="FF99FF"/>
                  </a:solidFill>
                  <a:prstDash val="solid"/>
                </a:ln>
                <a:solidFill>
                  <a:srgbClr val="66FFCC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project based learning </a:t>
            </a:r>
          </a:p>
        </p:txBody>
      </p:sp>
    </p:spTree>
    <p:extLst>
      <p:ext uri="{BB962C8B-B14F-4D97-AF65-F5344CB8AC3E}">
        <p14:creationId xmlns:p14="http://schemas.microsoft.com/office/powerpoint/2010/main" val="259167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420239EF-27C1-441F-AD17-F165B8C8C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60" y="6077592"/>
            <a:ext cx="1373808" cy="594601"/>
          </a:xfrm>
          <a:prstGeom prst="rect">
            <a:avLst/>
          </a:prstGeom>
        </p:spPr>
      </p:pic>
      <p:pic>
        <p:nvPicPr>
          <p:cNvPr id="7" name="Picture 6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FE205068-0DF0-466A-ADD9-743017D20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647" y="5922894"/>
            <a:ext cx="845209" cy="749299"/>
          </a:xfrm>
          <a:prstGeom prst="rect">
            <a:avLst/>
          </a:prstGeom>
        </p:spPr>
      </p:pic>
      <p:pic>
        <p:nvPicPr>
          <p:cNvPr id="8" name="Picture 2" descr="21st Century Learning at Larrakeyah Primary School">
            <a:extLst>
              <a:ext uri="{FF2B5EF4-FFF2-40B4-BE49-F238E27FC236}">
                <a16:creationId xmlns:a16="http://schemas.microsoft.com/office/drawing/2014/main" id="{2836DE11-B1B2-494D-9555-F2423FA16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407" y="3429000"/>
            <a:ext cx="3266944" cy="326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7D99DB-7FAD-4DF0-8FC0-740C9A12C207}"/>
              </a:ext>
            </a:extLst>
          </p:cNvPr>
          <p:cNvSpPr/>
          <p:nvPr/>
        </p:nvSpPr>
        <p:spPr>
          <a:xfrm>
            <a:off x="1837159" y="270705"/>
            <a:ext cx="5809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rgbClr val="FF99FF"/>
                  </a:solidFill>
                  <a:prstDash val="solid"/>
                </a:ln>
                <a:solidFill>
                  <a:srgbClr val="FF33CC"/>
                </a:solidFill>
              </a:rPr>
              <a:t>21</a:t>
            </a:r>
            <a:r>
              <a:rPr lang="en-US" sz="5400" b="1" baseline="30000" dirty="0">
                <a:ln w="22225">
                  <a:solidFill>
                    <a:srgbClr val="FF99FF"/>
                  </a:solidFill>
                  <a:prstDash val="solid"/>
                </a:ln>
                <a:solidFill>
                  <a:srgbClr val="FF33CC"/>
                </a:solidFill>
              </a:rPr>
              <a:t>st</a:t>
            </a:r>
            <a:r>
              <a:rPr lang="en-US" sz="5400" b="1" dirty="0">
                <a:ln w="22225">
                  <a:solidFill>
                    <a:srgbClr val="FF99FF"/>
                  </a:solidFill>
                  <a:prstDash val="solid"/>
                </a:ln>
                <a:solidFill>
                  <a:srgbClr val="FF33CC"/>
                </a:solidFill>
              </a:rPr>
              <a:t> Century Skills…</a:t>
            </a:r>
            <a:endParaRPr lang="en-US" sz="5400" b="1" cap="none" spc="0" dirty="0">
              <a:ln w="22225">
                <a:solidFill>
                  <a:srgbClr val="FF99FF"/>
                </a:solidFill>
                <a:prstDash val="solid"/>
              </a:ln>
              <a:solidFill>
                <a:srgbClr val="FF33CC"/>
              </a:solidFill>
              <a:effectLst/>
            </a:endParaRPr>
          </a:p>
        </p:txBody>
      </p:sp>
      <p:pic>
        <p:nvPicPr>
          <p:cNvPr id="10" name="Picture 4" descr="Point D&amp;#39;interrogation, Clipart De Question, Point D&amp;#39;interrogation Créatif,  Le Doute Fichier PNG et PSD pour le téléchargement libre | Question mark,  This or that questions, Question mark png">
            <a:extLst>
              <a:ext uri="{FF2B5EF4-FFF2-40B4-BE49-F238E27FC236}">
                <a16:creationId xmlns:a16="http://schemas.microsoft.com/office/drawing/2014/main" id="{A1C84FEE-DFC2-4B10-8877-60B0EEA11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3931" r="24013" b="8657"/>
          <a:stretch/>
        </p:blipFill>
        <p:spPr bwMode="auto">
          <a:xfrm rot="1104847">
            <a:off x="8916848" y="1010682"/>
            <a:ext cx="1998867" cy="308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id="{818B2A7B-B7C8-4756-B108-C9265D09FF91}"/>
              </a:ext>
            </a:extLst>
          </p:cNvPr>
          <p:cNvSpPr/>
          <p:nvPr/>
        </p:nvSpPr>
        <p:spPr>
          <a:xfrm rot="20964300">
            <a:off x="249756" y="3999539"/>
            <a:ext cx="2493195" cy="1083214"/>
          </a:xfrm>
          <a:prstGeom prst="cloud">
            <a:avLst/>
          </a:prstGeom>
          <a:solidFill>
            <a:srgbClr val="66FFFF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Critical Thinking 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0A8955DE-0205-4D5C-8A43-640BA84A3728}"/>
              </a:ext>
            </a:extLst>
          </p:cNvPr>
          <p:cNvSpPr/>
          <p:nvPr/>
        </p:nvSpPr>
        <p:spPr>
          <a:xfrm rot="21396235">
            <a:off x="1026755" y="2077576"/>
            <a:ext cx="3414652" cy="914400"/>
          </a:xfrm>
          <a:prstGeom prst="cloud">
            <a:avLst/>
          </a:prstGeom>
          <a:solidFill>
            <a:srgbClr val="66FFFF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Collaboration 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AC3572DC-953C-4A74-97F6-23EA2351E3BC}"/>
              </a:ext>
            </a:extLst>
          </p:cNvPr>
          <p:cNvSpPr/>
          <p:nvPr/>
        </p:nvSpPr>
        <p:spPr>
          <a:xfrm rot="1107034">
            <a:off x="5477326" y="1919579"/>
            <a:ext cx="3886299" cy="914400"/>
          </a:xfrm>
          <a:prstGeom prst="cloud">
            <a:avLst/>
          </a:prstGeom>
          <a:solidFill>
            <a:srgbClr val="66FFFF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Communication 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CC333CD8-DC9B-4D40-9D3E-59A13923DBAD}"/>
              </a:ext>
            </a:extLst>
          </p:cNvPr>
          <p:cNvSpPr/>
          <p:nvPr/>
        </p:nvSpPr>
        <p:spPr>
          <a:xfrm rot="743150">
            <a:off x="8053143" y="4237305"/>
            <a:ext cx="2501295" cy="914400"/>
          </a:xfrm>
          <a:prstGeom prst="cloud">
            <a:avLst/>
          </a:prstGeom>
          <a:solidFill>
            <a:srgbClr val="66FFFF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Creativity </a:t>
            </a:r>
          </a:p>
        </p:txBody>
      </p:sp>
    </p:spTree>
    <p:extLst>
      <p:ext uri="{BB962C8B-B14F-4D97-AF65-F5344CB8AC3E}">
        <p14:creationId xmlns:p14="http://schemas.microsoft.com/office/powerpoint/2010/main" val="309746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420239EF-27C1-441F-AD17-F165B8C8C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60" y="6077592"/>
            <a:ext cx="1373808" cy="594601"/>
          </a:xfrm>
          <a:prstGeom prst="rect">
            <a:avLst/>
          </a:prstGeom>
        </p:spPr>
      </p:pic>
      <p:pic>
        <p:nvPicPr>
          <p:cNvPr id="7" name="Picture 6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FE205068-0DF0-466A-ADD9-743017D20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647" y="5922894"/>
            <a:ext cx="845209" cy="749299"/>
          </a:xfrm>
          <a:prstGeom prst="rect">
            <a:avLst/>
          </a:prstGeom>
        </p:spPr>
      </p:pic>
      <p:pic>
        <p:nvPicPr>
          <p:cNvPr id="8" name="Picture 2" descr="1,381 Woman Driving Fast Illustrations &amp;amp; Clip Art - iStock">
            <a:extLst>
              <a:ext uri="{FF2B5EF4-FFF2-40B4-BE49-F238E27FC236}">
                <a16:creationId xmlns:a16="http://schemas.microsoft.com/office/drawing/2014/main" id="{54E242F7-257F-4EAE-96E9-A387EF669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69" y="1536043"/>
            <a:ext cx="2032861" cy="153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5AAF046-05B5-4EA7-85EC-76CA40AB62FE}"/>
              </a:ext>
            </a:extLst>
          </p:cNvPr>
          <p:cNvSpPr/>
          <p:nvPr/>
        </p:nvSpPr>
        <p:spPr>
          <a:xfrm>
            <a:off x="3207026" y="185807"/>
            <a:ext cx="5554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rgbClr val="FF99FF"/>
                  </a:solidFill>
                  <a:prstDash val="solid"/>
                </a:ln>
                <a:solidFill>
                  <a:srgbClr val="FF33CC"/>
                </a:solidFill>
              </a:rPr>
              <a:t>Driving question …</a:t>
            </a:r>
            <a:endParaRPr lang="en-US" sz="5400" b="1" cap="none" spc="0" dirty="0">
              <a:ln w="22225">
                <a:solidFill>
                  <a:srgbClr val="FF99FF"/>
                </a:solidFill>
                <a:prstDash val="solid"/>
              </a:ln>
              <a:solidFill>
                <a:srgbClr val="FF33CC"/>
              </a:solidFill>
              <a:effectLst/>
            </a:endParaRPr>
          </a:p>
        </p:txBody>
      </p:sp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FA8E78D7-1CBD-4687-A4FA-E4BC32C08BBB}"/>
              </a:ext>
            </a:extLst>
          </p:cNvPr>
          <p:cNvGraphicFramePr>
            <a:graphicFrameLocks noGrp="1"/>
          </p:cNvGraphicFramePr>
          <p:nvPr/>
        </p:nvGraphicFramePr>
        <p:xfrm>
          <a:off x="1842052" y="3336905"/>
          <a:ext cx="7673009" cy="25621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21369">
                  <a:extLst>
                    <a:ext uri="{9D8B030D-6E8A-4147-A177-3AD203B41FA5}">
                      <a16:colId xmlns:a16="http://schemas.microsoft.com/office/drawing/2014/main" val="2613610602"/>
                    </a:ext>
                  </a:extLst>
                </a:gridCol>
                <a:gridCol w="2675820">
                  <a:extLst>
                    <a:ext uri="{9D8B030D-6E8A-4147-A177-3AD203B41FA5}">
                      <a16:colId xmlns:a16="http://schemas.microsoft.com/office/drawing/2014/main" val="4205951947"/>
                    </a:ext>
                  </a:extLst>
                </a:gridCol>
                <a:gridCol w="2675820">
                  <a:extLst>
                    <a:ext uri="{9D8B030D-6E8A-4147-A177-3AD203B41FA5}">
                      <a16:colId xmlns:a16="http://schemas.microsoft.com/office/drawing/2014/main" val="3277826477"/>
                    </a:ext>
                  </a:extLst>
                </a:gridCol>
              </a:tblGrid>
              <a:tr h="412374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Q starter 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Challenge 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Audience 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564745"/>
                  </a:ext>
                </a:extLst>
              </a:tr>
              <a:tr h="824748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How can we 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create an album cover 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that will attract young &amp; old people.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178214"/>
                  </a:ext>
                </a:extLst>
              </a:tr>
              <a:tr h="824748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How can we 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design flood protection from the river 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for the people in our city 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879566"/>
                  </a:ext>
                </a:extLst>
              </a:tr>
              <a:tr h="33448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72830"/>
                  </a:ext>
                </a:extLst>
              </a:tr>
            </a:tbl>
          </a:graphicData>
        </a:graphic>
      </p:graphicFrame>
      <p:pic>
        <p:nvPicPr>
          <p:cNvPr id="11" name="Picture 4" descr="Light Bulb Clipart Thinking - Thinking Light Bulb Clipart, HD Png Download  - kindpng">
            <a:extLst>
              <a:ext uri="{FF2B5EF4-FFF2-40B4-BE49-F238E27FC236}">
                <a16:creationId xmlns:a16="http://schemas.microsoft.com/office/drawing/2014/main" id="{F163439A-61F7-4E0C-A821-779F2631E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6" r="13362"/>
          <a:stretch/>
        </p:blipFill>
        <p:spPr bwMode="auto">
          <a:xfrm>
            <a:off x="10811275" y="185807"/>
            <a:ext cx="1064329" cy="133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89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7681 0.02153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98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420239EF-27C1-441F-AD17-F165B8C8C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60" y="6077592"/>
            <a:ext cx="1373808" cy="594601"/>
          </a:xfrm>
          <a:prstGeom prst="rect">
            <a:avLst/>
          </a:prstGeom>
        </p:spPr>
      </p:pic>
      <p:pic>
        <p:nvPicPr>
          <p:cNvPr id="7" name="Picture 6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FE205068-0DF0-466A-ADD9-743017D20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647" y="5922894"/>
            <a:ext cx="845209" cy="749299"/>
          </a:xfrm>
          <a:prstGeom prst="rect">
            <a:avLst/>
          </a:prstGeom>
        </p:spPr>
      </p:pic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CDE1F364-FBB6-442C-8D9D-76E35BC639AF}"/>
              </a:ext>
            </a:extLst>
          </p:cNvPr>
          <p:cNvSpPr/>
          <p:nvPr/>
        </p:nvSpPr>
        <p:spPr>
          <a:xfrm>
            <a:off x="697620" y="2610614"/>
            <a:ext cx="4116491" cy="693947"/>
          </a:xfrm>
          <a:prstGeom prst="flowChartTerminator">
            <a:avLst/>
          </a:prstGeom>
          <a:solidFill>
            <a:srgbClr val="FFFF00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Student’s voice &amp; choice 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896CC3ED-924E-4DD0-9A64-2C641B276228}"/>
              </a:ext>
            </a:extLst>
          </p:cNvPr>
          <p:cNvSpPr/>
          <p:nvPr/>
        </p:nvSpPr>
        <p:spPr>
          <a:xfrm>
            <a:off x="7045628" y="3222004"/>
            <a:ext cx="3450094" cy="693947"/>
          </a:xfrm>
          <a:prstGeom prst="flowChartTerminator">
            <a:avLst/>
          </a:prstGeom>
          <a:solidFill>
            <a:srgbClr val="FFFF00"/>
          </a:soli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Reflection &amp; revision </a:t>
            </a:r>
          </a:p>
        </p:txBody>
      </p:sp>
      <p:pic>
        <p:nvPicPr>
          <p:cNvPr id="10" name="Picture 2" descr="Engaging Speaking Activities for L2 Learners – Willy&amp;#39;s ELT Corner">
            <a:extLst>
              <a:ext uri="{FF2B5EF4-FFF2-40B4-BE49-F238E27FC236}">
                <a16:creationId xmlns:a16="http://schemas.microsoft.com/office/drawing/2014/main" id="{A1B3A25F-C1A4-409A-9A83-BD67A3533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" t="5209" r="6926" b="4934"/>
          <a:stretch/>
        </p:blipFill>
        <p:spPr bwMode="auto">
          <a:xfrm>
            <a:off x="1866713" y="586056"/>
            <a:ext cx="2188542" cy="181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Mirror Clipart Self Esteem - Looking In Mirror Cartoon , Free Transparent  Clipart - ClipartKey">
            <a:extLst>
              <a:ext uri="{FF2B5EF4-FFF2-40B4-BE49-F238E27FC236}">
                <a16:creationId xmlns:a16="http://schemas.microsoft.com/office/drawing/2014/main" id="{14B3CD4D-0103-43AA-8275-16F93CD35D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9" r="13880"/>
          <a:stretch/>
        </p:blipFill>
        <p:spPr bwMode="auto">
          <a:xfrm>
            <a:off x="7956376" y="776084"/>
            <a:ext cx="2002661" cy="183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FAA5CB-34D0-4AD7-9CD7-EDE8345E4C90}"/>
              </a:ext>
            </a:extLst>
          </p:cNvPr>
          <p:cNvSpPr txBox="1"/>
          <p:nvPr/>
        </p:nvSpPr>
        <p:spPr>
          <a:xfrm>
            <a:off x="1304801" y="3504442"/>
            <a:ext cx="33123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How can we </a:t>
            </a:r>
            <a:r>
              <a:rPr lang="en-GB" sz="2000" dirty="0">
                <a:latin typeface="Aharoni" panose="02010803020104030203" pitchFamily="2" charset="-79"/>
                <a:cs typeface="Aharoni" panose="02010803020104030203" pitchFamily="2" charset="-79"/>
              </a:rPr>
              <a:t>… - topic choices with guidance </a:t>
            </a:r>
          </a:p>
          <a:p>
            <a:r>
              <a:rPr lang="en-GB" sz="2000" dirty="0">
                <a:latin typeface="Aharoni" panose="02010803020104030203" pitchFamily="2" charset="-79"/>
                <a:cs typeface="Aharoni" panose="02010803020104030203" pitchFamily="2" charset="-79"/>
              </a:rPr>
              <a:t>They decide / research areas of interest in their town / school. </a:t>
            </a:r>
          </a:p>
          <a:p>
            <a:r>
              <a:rPr lang="en-GB" sz="2000" dirty="0">
                <a:latin typeface="Aharoni" panose="02010803020104030203" pitchFamily="2" charset="-79"/>
                <a:cs typeface="Aharoni" panose="02010803020104030203" pitchFamily="2" charset="-79"/>
              </a:rPr>
              <a:t>Decide who does what + give a reason.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85EDEE-CBB2-4A69-A4FA-D8BB8090BBA0}"/>
              </a:ext>
            </a:extLst>
          </p:cNvPr>
          <p:cNvSpPr txBox="1"/>
          <p:nvPr/>
        </p:nvSpPr>
        <p:spPr>
          <a:xfrm>
            <a:off x="7209343" y="4249014"/>
            <a:ext cx="23057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haroni" panose="02010803020104030203" pitchFamily="2" charset="-79"/>
                <a:cs typeface="Aharoni" panose="02010803020104030203" pitchFamily="2" charset="-79"/>
              </a:rPr>
              <a:t>At the end </a:t>
            </a:r>
          </a:p>
          <a:p>
            <a:r>
              <a:rPr lang="en-GB" sz="2000" dirty="0">
                <a:latin typeface="Aharoni" panose="02010803020104030203" pitchFamily="2" charset="-79"/>
                <a:cs typeface="Aharoni" panose="02010803020104030203" pitchFamily="2" charset="-79"/>
              </a:rPr>
              <a:t>BUT </a:t>
            </a:r>
          </a:p>
          <a:p>
            <a:r>
              <a:rPr lang="en-GB" sz="2000" dirty="0">
                <a:latin typeface="Aharoni" panose="02010803020104030203" pitchFamily="2" charset="-79"/>
                <a:cs typeface="Aharoni" panose="02010803020104030203" pitchFamily="2" charset="-79"/>
              </a:rPr>
              <a:t>also after each stage &amp; along the way.</a:t>
            </a:r>
          </a:p>
        </p:txBody>
      </p:sp>
    </p:spTree>
    <p:extLst>
      <p:ext uri="{BB962C8B-B14F-4D97-AF65-F5344CB8AC3E}">
        <p14:creationId xmlns:p14="http://schemas.microsoft.com/office/powerpoint/2010/main" val="109138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420239EF-27C1-441F-AD17-F165B8C8C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60" y="6077592"/>
            <a:ext cx="1373808" cy="594601"/>
          </a:xfrm>
          <a:prstGeom prst="rect">
            <a:avLst/>
          </a:prstGeom>
        </p:spPr>
      </p:pic>
      <p:pic>
        <p:nvPicPr>
          <p:cNvPr id="7" name="Picture 6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FE205068-0DF0-466A-ADD9-743017D20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647" y="5922894"/>
            <a:ext cx="845209" cy="749299"/>
          </a:xfrm>
          <a:prstGeom prst="rect">
            <a:avLst/>
          </a:prstGeom>
        </p:spPr>
      </p:pic>
      <p:pic>
        <p:nvPicPr>
          <p:cNvPr id="4" name="Picture 2" descr="School children – NOW and THEN – MESSENGER, magazine">
            <a:extLst>
              <a:ext uri="{FF2B5EF4-FFF2-40B4-BE49-F238E27FC236}">
                <a16:creationId xmlns:a16="http://schemas.microsoft.com/office/drawing/2014/main" id="{7E8A8489-0D3B-47E5-AD7A-70290FBCF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" y="221768"/>
            <a:ext cx="2395377" cy="131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D565C3-52CF-433E-9699-9CA7FBDFAD86}"/>
              </a:ext>
            </a:extLst>
          </p:cNvPr>
          <p:cNvSpPr/>
          <p:nvPr/>
        </p:nvSpPr>
        <p:spPr>
          <a:xfrm>
            <a:off x="3622522" y="366661"/>
            <a:ext cx="52402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>
                <a:ln w="0">
                  <a:solidFill>
                    <a:schemeClr val="tx1"/>
                  </a:solidFill>
                </a:ln>
                <a:solidFill>
                  <a:srgbClr val="FF33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Let’s think about </a:t>
            </a:r>
          </a:p>
          <a:p>
            <a:pPr algn="ctr"/>
            <a:r>
              <a:rPr lang="en-US" sz="4000" b="1" cap="none" spc="50" dirty="0">
                <a:ln w="0">
                  <a:solidFill>
                    <a:schemeClr val="tx1"/>
                  </a:solidFill>
                </a:ln>
                <a:solidFill>
                  <a:srgbClr val="FF33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adapting materials </a:t>
            </a:r>
          </a:p>
        </p:txBody>
      </p:sp>
      <p:sp>
        <p:nvSpPr>
          <p:cNvPr id="8" name="AutoShape 4" descr="School Children - Richardson">
            <a:extLst>
              <a:ext uri="{FF2B5EF4-FFF2-40B4-BE49-F238E27FC236}">
                <a16:creationId xmlns:a16="http://schemas.microsoft.com/office/drawing/2014/main" id="{E406D039-3E49-4D2D-9D33-10581C6955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1584614"/>
            <a:ext cx="1139536" cy="113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7AC2DC-3E7F-41BC-9C14-631E4F8A8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4379" y="5273386"/>
            <a:ext cx="3710007" cy="1554110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F2756268-B9CB-45EE-8346-0060FDD27352}"/>
              </a:ext>
            </a:extLst>
          </p:cNvPr>
          <p:cNvSpPr/>
          <p:nvPr/>
        </p:nvSpPr>
        <p:spPr>
          <a:xfrm rot="20924720">
            <a:off x="495979" y="2375663"/>
            <a:ext cx="3521711" cy="1364166"/>
          </a:xfrm>
          <a:prstGeom prst="cloud">
            <a:avLst/>
          </a:prstGeom>
          <a:solidFill>
            <a:srgbClr val="66FFFF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Are all the learners in your class the same? 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2345877A-95A3-4772-BFDB-64FA9D9B826B}"/>
              </a:ext>
            </a:extLst>
          </p:cNvPr>
          <p:cNvSpPr/>
          <p:nvPr/>
        </p:nvSpPr>
        <p:spPr>
          <a:xfrm>
            <a:off x="3236795" y="3682268"/>
            <a:ext cx="3192587" cy="1486247"/>
          </a:xfrm>
          <a:prstGeom prst="cloud">
            <a:avLst/>
          </a:prstGeom>
          <a:solidFill>
            <a:srgbClr val="66FFFF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differences do you notice?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3EE68D-829B-400E-9048-2978E04DD8F7}"/>
              </a:ext>
            </a:extLst>
          </p:cNvPr>
          <p:cNvSpPr txBox="1"/>
          <p:nvPr/>
        </p:nvSpPr>
        <p:spPr>
          <a:xfrm>
            <a:off x="8041835" y="2250563"/>
            <a:ext cx="34064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haroni" panose="02010803020104030203" pitchFamily="2" charset="-79"/>
                <a:cs typeface="Aharoni" panose="02010803020104030203" pitchFamily="2" charset="-79"/>
              </a:rPr>
              <a:t>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haroni" panose="02010803020104030203" pitchFamily="2" charset="-79"/>
                <a:cs typeface="Aharoni" panose="02010803020104030203" pitchFamily="2" charset="-79"/>
              </a:rPr>
              <a:t>Developmental stage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haroni" panose="02010803020104030203" pitchFamily="2" charset="-79"/>
                <a:cs typeface="Aharoni" panose="02010803020104030203" pitchFamily="2" charset="-79"/>
              </a:rPr>
              <a:t>Level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haroni" panose="02010803020104030203" pitchFamily="2" charset="-79"/>
                <a:cs typeface="Aharoni" panose="02010803020104030203" pitchFamily="2" charset="-79"/>
              </a:rPr>
              <a:t>Motivation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haroni" panose="02010803020104030203" pitchFamily="2" charset="-79"/>
                <a:cs typeface="Aharoni" panose="02010803020104030203" pitchFamily="2" charset="-79"/>
              </a:rPr>
              <a:t>Interests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haroni" panose="02010803020104030203" pitchFamily="2" charset="-79"/>
                <a:cs typeface="Aharoni" panose="02010803020104030203" pitchFamily="2" charset="-79"/>
              </a:rPr>
              <a:t>Needs </a:t>
            </a:r>
          </a:p>
        </p:txBody>
      </p:sp>
    </p:spTree>
    <p:extLst>
      <p:ext uri="{BB962C8B-B14F-4D97-AF65-F5344CB8AC3E}">
        <p14:creationId xmlns:p14="http://schemas.microsoft.com/office/powerpoint/2010/main" val="401476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420239EF-27C1-441F-AD17-F165B8C8C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60" y="6077592"/>
            <a:ext cx="1373808" cy="594601"/>
          </a:xfrm>
          <a:prstGeom prst="rect">
            <a:avLst/>
          </a:prstGeom>
        </p:spPr>
      </p:pic>
      <p:pic>
        <p:nvPicPr>
          <p:cNvPr id="7" name="Picture 6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FE205068-0DF0-466A-ADD9-743017D20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647" y="5922894"/>
            <a:ext cx="845209" cy="749299"/>
          </a:xfrm>
          <a:prstGeom prst="rect">
            <a:avLst/>
          </a:prstGeom>
        </p:spPr>
      </p:pic>
      <p:pic>
        <p:nvPicPr>
          <p:cNvPr id="4" name="Picture 2" descr="New Clip Art For My Website - Help Clipart Png - Free Transparent PNG  Download - PNGkey">
            <a:extLst>
              <a:ext uri="{FF2B5EF4-FFF2-40B4-BE49-F238E27FC236}">
                <a16:creationId xmlns:a16="http://schemas.microsoft.com/office/drawing/2014/main" id="{FE91F310-37AC-4CDE-8028-09A4F3107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88" y="248485"/>
            <a:ext cx="1769280" cy="122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im higher! | Powerpoint clip art, Stick figures, Clip art">
            <a:extLst>
              <a:ext uri="{FF2B5EF4-FFF2-40B4-BE49-F238E27FC236}">
                <a16:creationId xmlns:a16="http://schemas.microsoft.com/office/drawing/2014/main" id="{0C66A212-9105-4FEC-B7CD-5EFEAA6A0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029" y="223960"/>
            <a:ext cx="1366884" cy="150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C2B112DA-B5CC-4E8C-8D12-9351F1726CF2}"/>
              </a:ext>
            </a:extLst>
          </p:cNvPr>
          <p:cNvSpPr/>
          <p:nvPr/>
        </p:nvSpPr>
        <p:spPr>
          <a:xfrm>
            <a:off x="167717" y="669318"/>
            <a:ext cx="2369127" cy="676169"/>
          </a:xfrm>
          <a:prstGeom prst="cloud">
            <a:avLst/>
          </a:prstGeom>
          <a:solidFill>
            <a:srgbClr val="FF9999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Extra help 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74FB42B5-0F9E-4543-BA8A-063C56F1B7AB}"/>
              </a:ext>
            </a:extLst>
          </p:cNvPr>
          <p:cNvSpPr/>
          <p:nvPr/>
        </p:nvSpPr>
        <p:spPr>
          <a:xfrm>
            <a:off x="9602453" y="823614"/>
            <a:ext cx="2369127" cy="770446"/>
          </a:xfrm>
          <a:prstGeom prst="cloud">
            <a:avLst/>
          </a:prstGeom>
          <a:solidFill>
            <a:srgbClr val="FF9999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Extra Challenge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3AD95-DFC6-42F2-BD3F-02152F05A3EB}"/>
              </a:ext>
            </a:extLst>
          </p:cNvPr>
          <p:cNvSpPr txBox="1"/>
          <p:nvPr/>
        </p:nvSpPr>
        <p:spPr>
          <a:xfrm>
            <a:off x="4463006" y="444972"/>
            <a:ext cx="3423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Let’s try to give  </a:t>
            </a:r>
          </a:p>
        </p:txBody>
      </p:sp>
      <p:pic>
        <p:nvPicPr>
          <p:cNvPr id="11" name="Picture 10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60EADFF-799E-4697-A2C6-69E35B81BA6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2" t="13737" b="3744"/>
          <a:stretch/>
        </p:blipFill>
        <p:spPr>
          <a:xfrm>
            <a:off x="2383230" y="1661227"/>
            <a:ext cx="7006437" cy="47136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33F9E2-7DD0-4134-BB4D-3EE54B58FAEA}"/>
              </a:ext>
            </a:extLst>
          </p:cNvPr>
          <p:cNvSpPr txBox="1"/>
          <p:nvPr/>
        </p:nvSpPr>
        <p:spPr>
          <a:xfrm>
            <a:off x="220420" y="1478431"/>
            <a:ext cx="200284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haroni" panose="02010803020104030203" pitchFamily="2" charset="-79"/>
                <a:cs typeface="Aharoni" panose="02010803020104030203" pitchFamily="2" charset="-79"/>
              </a:rPr>
              <a:t>Sentence starters = </a:t>
            </a:r>
          </a:p>
          <a:p>
            <a:r>
              <a:rPr lang="en-GB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The boy / girl is….</a:t>
            </a:r>
          </a:p>
          <a:p>
            <a:endParaRPr lang="en-GB" sz="2000" i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2000" u="sng" dirty="0">
                <a:latin typeface="Aharoni" panose="02010803020104030203" pitchFamily="2" charset="-79"/>
                <a:cs typeface="Aharoni" panose="02010803020104030203" pitchFamily="2" charset="-79"/>
              </a:rPr>
              <a:t>Key vocabulary = </a:t>
            </a:r>
            <a:r>
              <a:rPr lang="en-GB" sz="2000" dirty="0">
                <a:latin typeface="Aharoni" panose="02010803020104030203" pitchFamily="2" charset="-79"/>
                <a:cs typeface="Aharoni" panose="02010803020104030203" pitchFamily="2" charset="-79"/>
              </a:rPr>
              <a:t>verbs + nouns </a:t>
            </a:r>
          </a:p>
          <a:p>
            <a:r>
              <a:rPr lang="en-GB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play badminton /  build a sandcastle / wear a hat </a:t>
            </a:r>
          </a:p>
          <a:p>
            <a:endParaRPr lang="en-GB" sz="2000" i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2000" u="sng" dirty="0">
                <a:latin typeface="Aharoni" panose="02010803020104030203" pitchFamily="2" charset="-79"/>
                <a:cs typeface="Aharoni" panose="02010803020104030203" pitchFamily="2" charset="-79"/>
              </a:rPr>
              <a:t>Circle, write, then say</a:t>
            </a:r>
          </a:p>
          <a:p>
            <a:endParaRPr lang="en-GB" sz="2000" i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7BD717-99BD-4E72-88F2-92F5E1AED178}"/>
              </a:ext>
            </a:extLst>
          </p:cNvPr>
          <p:cNvSpPr txBox="1"/>
          <p:nvPr/>
        </p:nvSpPr>
        <p:spPr>
          <a:xfrm>
            <a:off x="9737410" y="2336899"/>
            <a:ext cx="17288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haroni" panose="02010803020104030203" pitchFamily="2" charset="-79"/>
                <a:cs typeface="Aharoni" panose="02010803020104030203" pitchFamily="2" charset="-79"/>
              </a:rPr>
              <a:t>Look, remember &amp; write </a:t>
            </a:r>
          </a:p>
          <a:p>
            <a:endParaRPr lang="en-GB" sz="20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2000" u="sng" dirty="0">
                <a:latin typeface="Aharoni" panose="02010803020104030203" pitchFamily="2" charset="-79"/>
                <a:cs typeface="Aharoni" panose="02010803020104030203" pitchFamily="2" charset="-79"/>
              </a:rPr>
              <a:t>Listen &amp; draw </a:t>
            </a:r>
          </a:p>
          <a:p>
            <a:endParaRPr lang="en-GB" sz="20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2000" u="sng" dirty="0">
                <a:latin typeface="Aharoni" panose="02010803020104030203" pitchFamily="2" charset="-79"/>
                <a:cs typeface="Aharoni" panose="02010803020104030203" pitchFamily="2" charset="-79"/>
              </a:rPr>
              <a:t>Add more  </a:t>
            </a:r>
          </a:p>
          <a:p>
            <a:endParaRPr lang="en-GB" sz="20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GB" sz="20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9107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420239EF-27C1-441F-AD17-F165B8C8C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60" y="6077592"/>
            <a:ext cx="1373808" cy="594601"/>
          </a:xfrm>
          <a:prstGeom prst="rect">
            <a:avLst/>
          </a:prstGeom>
        </p:spPr>
      </p:pic>
      <p:pic>
        <p:nvPicPr>
          <p:cNvPr id="7" name="Picture 6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FE205068-0DF0-466A-ADD9-743017D20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647" y="5922894"/>
            <a:ext cx="845209" cy="749299"/>
          </a:xfrm>
          <a:prstGeom prst="rect">
            <a:avLst/>
          </a:prstGeom>
        </p:spPr>
      </p:pic>
      <p:pic>
        <p:nvPicPr>
          <p:cNvPr id="4" name="Picture 2" descr="New Clip Art For My Website - Help Clipart Png - Free Transparent PNG  Download - PNGkey">
            <a:extLst>
              <a:ext uri="{FF2B5EF4-FFF2-40B4-BE49-F238E27FC236}">
                <a16:creationId xmlns:a16="http://schemas.microsoft.com/office/drawing/2014/main" id="{0C599686-E937-4C9F-8EE0-364F51844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337" y="318975"/>
            <a:ext cx="1546679" cy="107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im higher! | Powerpoint clip art, Stick figures, Clip art">
            <a:extLst>
              <a:ext uri="{FF2B5EF4-FFF2-40B4-BE49-F238E27FC236}">
                <a16:creationId xmlns:a16="http://schemas.microsoft.com/office/drawing/2014/main" id="{18E91854-CCCC-4AC7-BB1F-B0EF72235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035" y="192553"/>
            <a:ext cx="1301653" cy="14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BC5C0791-F33A-4EFA-9055-60EEA615E242}"/>
              </a:ext>
            </a:extLst>
          </p:cNvPr>
          <p:cNvSpPr/>
          <p:nvPr/>
        </p:nvSpPr>
        <p:spPr>
          <a:xfrm>
            <a:off x="171563" y="662874"/>
            <a:ext cx="2369127" cy="676169"/>
          </a:xfrm>
          <a:prstGeom prst="cloud">
            <a:avLst/>
          </a:prstGeom>
          <a:solidFill>
            <a:srgbClr val="FF9999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Extra help 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8EE41DC9-6C58-41A5-9F98-604F64E34B13}"/>
              </a:ext>
            </a:extLst>
          </p:cNvPr>
          <p:cNvSpPr/>
          <p:nvPr/>
        </p:nvSpPr>
        <p:spPr>
          <a:xfrm>
            <a:off x="9393119" y="530637"/>
            <a:ext cx="2369127" cy="770446"/>
          </a:xfrm>
          <a:prstGeom prst="cloud">
            <a:avLst/>
          </a:prstGeom>
          <a:solidFill>
            <a:srgbClr val="FF9999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Extra Challenge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98FF7D-C1D8-4D1B-B882-7829554FE369}"/>
              </a:ext>
            </a:extLst>
          </p:cNvPr>
          <p:cNvSpPr txBox="1"/>
          <p:nvPr/>
        </p:nvSpPr>
        <p:spPr>
          <a:xfrm>
            <a:off x="4304472" y="370487"/>
            <a:ext cx="3527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Let’s try to give  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C4FC5C8D-0911-4A08-8E70-8E0F045106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06" t="4720" b="3330"/>
          <a:stretch/>
        </p:blipFill>
        <p:spPr>
          <a:xfrm>
            <a:off x="2455852" y="1497178"/>
            <a:ext cx="6549852" cy="50665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73D9C6-9D72-4412-B55D-09B6FD9269E7}"/>
              </a:ext>
            </a:extLst>
          </p:cNvPr>
          <p:cNvSpPr txBox="1"/>
          <p:nvPr/>
        </p:nvSpPr>
        <p:spPr>
          <a:xfrm>
            <a:off x="171563" y="1805353"/>
            <a:ext cx="19531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haroni" panose="02010803020104030203" pitchFamily="2" charset="-79"/>
                <a:cs typeface="Aharoni" panose="02010803020104030203" pitchFamily="2" charset="-79"/>
              </a:rPr>
              <a:t>Read together first </a:t>
            </a:r>
          </a:p>
          <a:p>
            <a:endParaRPr lang="en-GB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2000" u="sng" dirty="0">
                <a:latin typeface="Aharoni" panose="02010803020104030203" pitchFamily="2" charset="-79"/>
                <a:cs typeface="Aharoni" panose="02010803020104030203" pitchFamily="2" charset="-79"/>
              </a:rPr>
              <a:t>Find &amp; mark sentence start</a:t>
            </a:r>
          </a:p>
          <a:p>
            <a:endParaRPr lang="en-GB" sz="20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2000" u="sng" dirty="0">
                <a:latin typeface="Aharoni" panose="02010803020104030203" pitchFamily="2" charset="-79"/>
                <a:cs typeface="Aharoni" panose="02010803020104030203" pitchFamily="2" charset="-79"/>
              </a:rPr>
              <a:t>Predict sentence ends together </a:t>
            </a:r>
          </a:p>
          <a:p>
            <a:endParaRPr lang="en-GB" sz="20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2000" u="sng" dirty="0">
                <a:latin typeface="Aharoni" panose="02010803020104030203" pitchFamily="2" charset="-79"/>
                <a:cs typeface="Aharoni" panose="02010803020104030203" pitchFamily="2" charset="-79"/>
              </a:rPr>
              <a:t>Cut it up to move it around </a:t>
            </a:r>
          </a:p>
          <a:p>
            <a:endParaRPr lang="en-GB" sz="20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GB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3B9299-8E6B-49A3-9606-619AA355669F}"/>
              </a:ext>
            </a:extLst>
          </p:cNvPr>
          <p:cNvSpPr txBox="1"/>
          <p:nvPr/>
        </p:nvSpPr>
        <p:spPr>
          <a:xfrm>
            <a:off x="9753717" y="1676387"/>
            <a:ext cx="16479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haroni" panose="02010803020104030203" pitchFamily="2" charset="-79"/>
                <a:cs typeface="Aharoni" panose="02010803020104030203" pitchFamily="2" charset="-79"/>
              </a:rPr>
              <a:t>Take away the clues </a:t>
            </a:r>
          </a:p>
          <a:p>
            <a:endParaRPr lang="en-GB" sz="20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2000" u="sng" dirty="0">
                <a:latin typeface="Aharoni" panose="02010803020104030203" pitchFamily="2" charset="-79"/>
                <a:cs typeface="Aharoni" panose="02010803020104030203" pitchFamily="2" charset="-79"/>
              </a:rPr>
              <a:t>Continue the story </a:t>
            </a:r>
          </a:p>
          <a:p>
            <a:endParaRPr lang="en-GB" sz="20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2000" u="sng" dirty="0">
                <a:latin typeface="Aharoni" panose="02010803020104030203" pitchFamily="2" charset="-79"/>
                <a:cs typeface="Aharoni" panose="02010803020104030203" pitchFamily="2" charset="-79"/>
              </a:rPr>
              <a:t>Rewrite / reinvent key details </a:t>
            </a:r>
          </a:p>
          <a:p>
            <a:endParaRPr lang="en-GB" sz="20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2000" u="sng" dirty="0">
                <a:latin typeface="Aharoni" panose="02010803020104030203" pitchFamily="2" charset="-79"/>
                <a:cs typeface="Aharoni" panose="02010803020104030203" pitchFamily="2" charset="-79"/>
              </a:rPr>
              <a:t>Read &amp; summarize </a:t>
            </a:r>
          </a:p>
          <a:p>
            <a:endParaRPr lang="en-GB" sz="20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GB" sz="20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4645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420239EF-27C1-441F-AD17-F165B8C8C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60" y="6077592"/>
            <a:ext cx="1373808" cy="594601"/>
          </a:xfrm>
          <a:prstGeom prst="rect">
            <a:avLst/>
          </a:prstGeom>
        </p:spPr>
      </p:pic>
      <p:pic>
        <p:nvPicPr>
          <p:cNvPr id="7" name="Picture 6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FE205068-0DF0-466A-ADD9-743017D20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647" y="5922894"/>
            <a:ext cx="845209" cy="7492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33A0D1-2C35-4B47-8780-99C4B1B7F32D}"/>
              </a:ext>
            </a:extLst>
          </p:cNvPr>
          <p:cNvSpPr/>
          <p:nvPr/>
        </p:nvSpPr>
        <p:spPr>
          <a:xfrm>
            <a:off x="361950" y="268078"/>
            <a:ext cx="63520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99CC"/>
                </a:solidFill>
              </a:rPr>
              <a:t>A good 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99CC"/>
                </a:solidFill>
                <a:effectLst/>
              </a:rPr>
              <a:t>learn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99CC"/>
                </a:solidFill>
              </a:rPr>
              <a:t>ing environment … 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99CC"/>
                </a:solidFill>
                <a:effectLst/>
              </a:rPr>
              <a:t> </a:t>
            </a:r>
          </a:p>
        </p:txBody>
      </p:sp>
      <p:pic>
        <p:nvPicPr>
          <p:cNvPr id="9" name="Picture 8" descr="10 consejos para mejorar la productividad y la eficiencia">
            <a:extLst>
              <a:ext uri="{FF2B5EF4-FFF2-40B4-BE49-F238E27FC236}">
                <a16:creationId xmlns:a16="http://schemas.microsoft.com/office/drawing/2014/main" id="{33314480-1F8B-4AD2-B2F5-7A3142B41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951" y="602507"/>
            <a:ext cx="1423300" cy="1332505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7BFCD72-E1F7-4B36-A016-788B97646E88}"/>
              </a:ext>
            </a:extLst>
          </p:cNvPr>
          <p:cNvSpPr/>
          <p:nvPr/>
        </p:nvSpPr>
        <p:spPr>
          <a:xfrm>
            <a:off x="304089" y="1168424"/>
            <a:ext cx="2520280" cy="864096"/>
          </a:xfrm>
          <a:prstGeom prst="ellipse">
            <a:avLst/>
          </a:prstGeom>
          <a:solidFill>
            <a:srgbClr val="FF99CC"/>
          </a:solidFill>
          <a:ln>
            <a:solidFill>
              <a:srgbClr val="B80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rules &amp; routines </a:t>
            </a:r>
          </a:p>
        </p:txBody>
      </p:sp>
      <p:pic>
        <p:nvPicPr>
          <p:cNvPr id="11" name="Picture 10" descr="Bulle droite stop by technoargia - Speech bubble showing stop sign.">
            <a:extLst>
              <a:ext uri="{FF2B5EF4-FFF2-40B4-BE49-F238E27FC236}">
                <a16:creationId xmlns:a16="http://schemas.microsoft.com/office/drawing/2014/main" id="{C8601B51-2703-48F8-A5A5-44345BB6C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583">
            <a:off x="4587781" y="4512546"/>
            <a:ext cx="18446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E2E84F94-5699-4F55-A14A-3D7F1FFA5D37}"/>
              </a:ext>
            </a:extLst>
          </p:cNvPr>
          <p:cNvSpPr/>
          <p:nvPr/>
        </p:nvSpPr>
        <p:spPr>
          <a:xfrm>
            <a:off x="1732343" y="2091519"/>
            <a:ext cx="2527957" cy="892175"/>
          </a:xfrm>
          <a:prstGeom prst="roundRect">
            <a:avLst/>
          </a:prstGeom>
          <a:solidFill>
            <a:srgbClr val="00FF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u="sng" dirty="0">
                <a:latin typeface="Aharoni" panose="02010803020104030203" pitchFamily="2" charset="-79"/>
                <a:cs typeface="Aharoni" panose="02010803020104030203" pitchFamily="2" charset="-79"/>
              </a:rPr>
              <a:t>Rules matter 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276E3C9D-29DE-4DB0-AE39-887EF8CCEB1B}"/>
              </a:ext>
            </a:extLst>
          </p:cNvPr>
          <p:cNvSpPr/>
          <p:nvPr/>
        </p:nvSpPr>
        <p:spPr>
          <a:xfrm>
            <a:off x="3801991" y="1279471"/>
            <a:ext cx="2230814" cy="951012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6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latin typeface="Aharoni" panose="02010803020104030203" pitchFamily="2" charset="-79"/>
                <a:cs typeface="Aharoni" panose="02010803020104030203" pitchFamily="2" charset="-79"/>
              </a:rPr>
              <a:t>security &amp; safety  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22394F33-0115-4E40-9BFE-1F61B63D88E0}"/>
              </a:ext>
            </a:extLst>
          </p:cNvPr>
          <p:cNvSpPr/>
          <p:nvPr/>
        </p:nvSpPr>
        <p:spPr>
          <a:xfrm>
            <a:off x="4081170" y="2100893"/>
            <a:ext cx="2382179" cy="951413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6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latin typeface="Aharoni" panose="02010803020104030203" pitchFamily="2" charset="-79"/>
                <a:cs typeface="Aharoni" panose="02010803020104030203" pitchFamily="2" charset="-79"/>
              </a:rPr>
              <a:t>Social / life skills</a:t>
            </a: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D02EC271-7DDF-4672-8233-A44ABB8A1959}"/>
              </a:ext>
            </a:extLst>
          </p:cNvPr>
          <p:cNvSpPr/>
          <p:nvPr/>
        </p:nvSpPr>
        <p:spPr>
          <a:xfrm>
            <a:off x="7274603" y="1455424"/>
            <a:ext cx="1684889" cy="892175"/>
          </a:xfrm>
          <a:prstGeom prst="roundRect">
            <a:avLst/>
          </a:prstGeom>
          <a:solidFill>
            <a:srgbClr val="00FF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u="sng" dirty="0">
                <a:latin typeface="Aharoni" panose="02010803020104030203" pitchFamily="2" charset="-79"/>
                <a:cs typeface="Aharoni" panose="02010803020104030203" pitchFamily="2" charset="-79"/>
              </a:rPr>
              <a:t>How</a:t>
            </a:r>
            <a:r>
              <a:rPr lang="en-GB" sz="2400" u="sng" dirty="0"/>
              <a:t> 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BA8C87D5-F70D-43D1-86E5-B75D6FAE4505}"/>
              </a:ext>
            </a:extLst>
          </p:cNvPr>
          <p:cNvSpPr/>
          <p:nvPr/>
        </p:nvSpPr>
        <p:spPr>
          <a:xfrm>
            <a:off x="8177933" y="2364944"/>
            <a:ext cx="2344332" cy="914401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6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latin typeface="Aharoni" panose="02010803020104030203" pitchFamily="2" charset="-79"/>
                <a:cs typeface="Aharoni" panose="02010803020104030203" pitchFamily="2" charset="-79"/>
              </a:rPr>
              <a:t>Positive &amp; achievable 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05927EB7-AAE1-409E-BA25-216FDE1F0D58}"/>
              </a:ext>
            </a:extLst>
          </p:cNvPr>
          <p:cNvSpPr/>
          <p:nvPr/>
        </p:nvSpPr>
        <p:spPr>
          <a:xfrm>
            <a:off x="8467823" y="3279345"/>
            <a:ext cx="3150256" cy="1144519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6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latin typeface="Aharoni" panose="02010803020104030203" pitchFamily="2" charset="-79"/>
                <a:cs typeface="Aharoni" panose="02010803020104030203" pitchFamily="2" charset="-79"/>
              </a:rPr>
              <a:t>consequences = warnings &amp; result</a:t>
            </a: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B7BC38AC-B599-4314-AD54-7E5FD5651BB8}"/>
              </a:ext>
            </a:extLst>
          </p:cNvPr>
          <p:cNvSpPr/>
          <p:nvPr/>
        </p:nvSpPr>
        <p:spPr>
          <a:xfrm>
            <a:off x="779253" y="3645819"/>
            <a:ext cx="2758722" cy="2729073"/>
          </a:xfrm>
          <a:prstGeom prst="frame">
            <a:avLst/>
          </a:prstGeom>
          <a:solidFill>
            <a:srgbClr val="FF0066"/>
          </a:solidFill>
          <a:ln w="38100">
            <a:solidFill>
              <a:srgbClr val="00FFFF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000" u="sng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Rules must be </a:t>
            </a:r>
          </a:p>
          <a:p>
            <a:pPr>
              <a:defRPr/>
            </a:pPr>
            <a:endParaRPr lang="en-GB" sz="2000" u="sng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fair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implementable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clear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achievable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8D6313-8035-4FE2-BB5B-9BA6E0CB6877}"/>
              </a:ext>
            </a:extLst>
          </p:cNvPr>
          <p:cNvSpPr/>
          <p:nvPr/>
        </p:nvSpPr>
        <p:spPr>
          <a:xfrm>
            <a:off x="3961096" y="6031538"/>
            <a:ext cx="550580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Expect the best</a:t>
            </a:r>
          </a:p>
        </p:txBody>
      </p:sp>
      <p:pic>
        <p:nvPicPr>
          <p:cNvPr id="20" name="Picture 19" descr="Rosanne Dingli's Blog: September 2011">
            <a:extLst>
              <a:ext uri="{FF2B5EF4-FFF2-40B4-BE49-F238E27FC236}">
                <a16:creationId xmlns:a16="http://schemas.microsoft.com/office/drawing/2014/main" id="{367270C0-1621-44C5-AADF-D70162801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986" y="4027179"/>
            <a:ext cx="1618170" cy="165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16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420239EF-27C1-441F-AD17-F165B8C8C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60" y="6077592"/>
            <a:ext cx="1373808" cy="594601"/>
          </a:xfrm>
          <a:prstGeom prst="rect">
            <a:avLst/>
          </a:prstGeom>
        </p:spPr>
      </p:pic>
      <p:pic>
        <p:nvPicPr>
          <p:cNvPr id="7" name="Picture 6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FE205068-0DF0-466A-ADD9-743017D20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647" y="5922894"/>
            <a:ext cx="845209" cy="7492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E053DD9-D42B-4578-A2E1-CE26B44A1DB4}"/>
              </a:ext>
            </a:extLst>
          </p:cNvPr>
          <p:cNvSpPr/>
          <p:nvPr/>
        </p:nvSpPr>
        <p:spPr>
          <a:xfrm>
            <a:off x="3445665" y="57113"/>
            <a:ext cx="4728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Classroom rules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9" name="Picture 2" descr="Classroom Rules and Policies - kjGabriel11">
            <a:extLst>
              <a:ext uri="{FF2B5EF4-FFF2-40B4-BE49-F238E27FC236}">
                <a16:creationId xmlns:a16="http://schemas.microsoft.com/office/drawing/2014/main" id="{9655ABC5-2CC5-4238-BC06-1D27C3068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1693">
            <a:off x="436387" y="344191"/>
            <a:ext cx="1746006" cy="73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D89A121-E9D9-4783-ABE1-23C3C23E1C5C}"/>
              </a:ext>
            </a:extLst>
          </p:cNvPr>
          <p:cNvSpPr/>
          <p:nvPr/>
        </p:nvSpPr>
        <p:spPr>
          <a:xfrm>
            <a:off x="3713042" y="1363898"/>
            <a:ext cx="1849784" cy="914400"/>
          </a:xfrm>
          <a:prstGeom prst="roundRect">
            <a:avLst/>
          </a:prstGeom>
          <a:solidFill>
            <a:srgbClr val="FF99CC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teacher &amp; the school?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0378757-1306-42E3-9428-39776F062FE1}"/>
              </a:ext>
            </a:extLst>
          </p:cNvPr>
          <p:cNvSpPr/>
          <p:nvPr/>
        </p:nvSpPr>
        <p:spPr>
          <a:xfrm>
            <a:off x="1735706" y="3735954"/>
            <a:ext cx="1918453" cy="801457"/>
          </a:xfrm>
          <a:prstGeom prst="roundRect">
            <a:avLst/>
          </a:prstGeom>
          <a:solidFill>
            <a:srgbClr val="FF99CC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learners / the class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A054739-C199-4679-8DA1-87B573FA676A}"/>
              </a:ext>
            </a:extLst>
          </p:cNvPr>
          <p:cNvCxnSpPr>
            <a:cxnSpLocks/>
          </p:cNvCxnSpPr>
          <p:nvPr/>
        </p:nvCxnSpPr>
        <p:spPr>
          <a:xfrm>
            <a:off x="6095139" y="1581758"/>
            <a:ext cx="106097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>
            <a:extLst>
              <a:ext uri="{FF2B5EF4-FFF2-40B4-BE49-F238E27FC236}">
                <a16:creationId xmlns:a16="http://schemas.microsoft.com/office/drawing/2014/main" id="{57809212-6511-4D8D-8A50-830F02A80ABE}"/>
              </a:ext>
            </a:extLst>
          </p:cNvPr>
          <p:cNvSpPr/>
          <p:nvPr/>
        </p:nvSpPr>
        <p:spPr>
          <a:xfrm>
            <a:off x="8415863" y="786978"/>
            <a:ext cx="2627784" cy="1042130"/>
          </a:xfrm>
          <a:prstGeom prst="cloud">
            <a:avLst/>
          </a:prstGeom>
          <a:solidFill>
            <a:srgbClr val="00FFFF"/>
          </a:solidFill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Learners are not included/ invested 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42D1A9E9-F866-4168-871B-5DAF84FC3217}"/>
              </a:ext>
            </a:extLst>
          </p:cNvPr>
          <p:cNvSpPr/>
          <p:nvPr/>
        </p:nvSpPr>
        <p:spPr>
          <a:xfrm>
            <a:off x="6176317" y="1906215"/>
            <a:ext cx="2517429" cy="1203871"/>
          </a:xfrm>
          <a:prstGeom prst="cloud">
            <a:avLst/>
          </a:prstGeom>
          <a:solidFill>
            <a:srgbClr val="00FFFF"/>
          </a:solidFill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 are your rules &amp; not theirs! 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2B8C19E3-9967-483E-AE2E-4B7D477AB7F7}"/>
              </a:ext>
            </a:extLst>
          </p:cNvPr>
          <p:cNvSpPr/>
          <p:nvPr/>
        </p:nvSpPr>
        <p:spPr>
          <a:xfrm>
            <a:off x="8577265" y="1733222"/>
            <a:ext cx="2311603" cy="1448164"/>
          </a:xfrm>
          <a:prstGeom prst="cloud">
            <a:avLst/>
          </a:prstGeom>
          <a:solidFill>
            <a:srgbClr val="00FFFF"/>
          </a:solidFill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 reason to follow / respect the rules </a:t>
            </a:r>
          </a:p>
        </p:txBody>
      </p:sp>
      <p:pic>
        <p:nvPicPr>
          <p:cNvPr id="16" name="Picture 6" descr="Kinder sprechen clipart 9 » Clipart Station">
            <a:extLst>
              <a:ext uri="{FF2B5EF4-FFF2-40B4-BE49-F238E27FC236}">
                <a16:creationId xmlns:a16="http://schemas.microsoft.com/office/drawing/2014/main" id="{714E0CF2-2FEA-4BF6-918C-D93E90A06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98" y="4804359"/>
            <a:ext cx="1387563" cy="163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21BA88D-75D7-4258-81E7-E350BB720124}"/>
              </a:ext>
            </a:extLst>
          </p:cNvPr>
          <p:cNvCxnSpPr/>
          <p:nvPr/>
        </p:nvCxnSpPr>
        <p:spPr>
          <a:xfrm>
            <a:off x="3076047" y="4717775"/>
            <a:ext cx="174264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DFA01F8A-54AD-4CFA-8024-6B9585DC5EDC}"/>
              </a:ext>
            </a:extLst>
          </p:cNvPr>
          <p:cNvSpPr/>
          <p:nvPr/>
        </p:nvSpPr>
        <p:spPr>
          <a:xfrm>
            <a:off x="5006578" y="3790636"/>
            <a:ext cx="2849218" cy="1307635"/>
          </a:xfrm>
          <a:prstGeom prst="ellipse">
            <a:avLst/>
          </a:prstGeom>
          <a:solidFill>
            <a:srgbClr val="FFCC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Invest time at the start of term &amp; decide the rules together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9743B89-2D9C-4652-8905-807B4526841D}"/>
              </a:ext>
            </a:extLst>
          </p:cNvPr>
          <p:cNvSpPr/>
          <p:nvPr/>
        </p:nvSpPr>
        <p:spPr>
          <a:xfrm>
            <a:off x="3396389" y="5088491"/>
            <a:ext cx="3229239" cy="1203871"/>
          </a:xfrm>
          <a:prstGeom prst="ellipse">
            <a:avLst/>
          </a:prstGeom>
          <a:solidFill>
            <a:srgbClr val="FFCC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Give them ownership &amp; develop self-regulation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42D67BF-4201-44D8-AA5B-3309DDA08ED1}"/>
              </a:ext>
            </a:extLst>
          </p:cNvPr>
          <p:cNvSpPr/>
          <p:nvPr/>
        </p:nvSpPr>
        <p:spPr>
          <a:xfrm>
            <a:off x="7913455" y="3747915"/>
            <a:ext cx="2601602" cy="1071643"/>
          </a:xfrm>
          <a:prstGeom prst="ellipse">
            <a:avLst/>
          </a:prstGeom>
          <a:solidFill>
            <a:srgbClr val="FFCC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More likely to follow their own rules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A37B60-C410-47E8-997A-4483620556A3}"/>
              </a:ext>
            </a:extLst>
          </p:cNvPr>
          <p:cNvSpPr/>
          <p:nvPr/>
        </p:nvSpPr>
        <p:spPr>
          <a:xfrm>
            <a:off x="7105255" y="5276242"/>
            <a:ext cx="2350500" cy="987266"/>
          </a:xfrm>
          <a:prstGeom prst="ellipse">
            <a:avLst/>
          </a:prstGeom>
          <a:solidFill>
            <a:srgbClr val="FFCCCC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It’s time well spent! </a:t>
            </a: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E5BE7946-2332-4DB0-86BD-1C640D8389C7}"/>
              </a:ext>
            </a:extLst>
          </p:cNvPr>
          <p:cNvSpPr/>
          <p:nvPr/>
        </p:nvSpPr>
        <p:spPr>
          <a:xfrm>
            <a:off x="96470" y="1363898"/>
            <a:ext cx="2165821" cy="1376623"/>
          </a:xfrm>
          <a:prstGeom prst="cloud">
            <a:avLst/>
          </a:prstGeom>
          <a:solidFill>
            <a:srgbClr val="00B0F0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Who decides the rules? 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4E17DD17-6203-4E94-B7D6-DB2FDEB7F687}"/>
              </a:ext>
            </a:extLst>
          </p:cNvPr>
          <p:cNvSpPr/>
          <p:nvPr/>
        </p:nvSpPr>
        <p:spPr>
          <a:xfrm>
            <a:off x="2319996" y="1541265"/>
            <a:ext cx="978408" cy="484632"/>
          </a:xfrm>
          <a:prstGeom prst="rightArrow">
            <a:avLst/>
          </a:prstGeom>
          <a:solidFill>
            <a:srgbClr val="00FF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89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420239EF-27C1-441F-AD17-F165B8C8C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60" y="6077592"/>
            <a:ext cx="1373808" cy="594601"/>
          </a:xfrm>
          <a:prstGeom prst="rect">
            <a:avLst/>
          </a:prstGeom>
        </p:spPr>
      </p:pic>
      <p:pic>
        <p:nvPicPr>
          <p:cNvPr id="7" name="Picture 6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FE205068-0DF0-466A-ADD9-743017D20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647" y="5922894"/>
            <a:ext cx="845209" cy="749299"/>
          </a:xfrm>
          <a:prstGeom prst="rect">
            <a:avLst/>
          </a:prstGeom>
        </p:spPr>
      </p:pic>
      <p:pic>
        <p:nvPicPr>
          <p:cNvPr id="8" name="Picture 2" descr="Work why Clipart and Stock Illustrations. 609 Work why vector EPS  illustrations and drawings available to search from thousands of royalty  free clip art graphic designers.">
            <a:extLst>
              <a:ext uri="{FF2B5EF4-FFF2-40B4-BE49-F238E27FC236}">
                <a16:creationId xmlns:a16="http://schemas.microsoft.com/office/drawing/2014/main" id="{4BFF7A1D-0611-4671-A806-FA44BC4D9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5" b="13711"/>
          <a:stretch/>
        </p:blipFill>
        <p:spPr bwMode="auto">
          <a:xfrm>
            <a:off x="6037342" y="197981"/>
            <a:ext cx="3095625" cy="17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Beveled 8">
            <a:extLst>
              <a:ext uri="{FF2B5EF4-FFF2-40B4-BE49-F238E27FC236}">
                <a16:creationId xmlns:a16="http://schemas.microsoft.com/office/drawing/2014/main" id="{EDE24BA4-8E49-4F87-B067-022C7CE10FAD}"/>
              </a:ext>
            </a:extLst>
          </p:cNvPr>
          <p:cNvSpPr/>
          <p:nvPr/>
        </p:nvSpPr>
        <p:spPr>
          <a:xfrm>
            <a:off x="460704" y="332685"/>
            <a:ext cx="2221014" cy="720051"/>
          </a:xfrm>
          <a:prstGeom prst="bevel">
            <a:avLst/>
          </a:prstGeom>
          <a:solidFill>
            <a:srgbClr val="FF99CC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Routines </a:t>
            </a:r>
          </a:p>
        </p:txBody>
      </p:sp>
      <p:pic>
        <p:nvPicPr>
          <p:cNvPr id="10" name="Picture 4" descr="Because Why Not , Free Transparent Clipart - ClipartKey">
            <a:extLst>
              <a:ext uri="{FF2B5EF4-FFF2-40B4-BE49-F238E27FC236}">
                <a16:creationId xmlns:a16="http://schemas.microsoft.com/office/drawing/2014/main" id="{48B61CA2-9A81-463F-BA29-309EFB62B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6" t="3676" r="30986" b="3988"/>
          <a:stretch/>
        </p:blipFill>
        <p:spPr bwMode="auto">
          <a:xfrm>
            <a:off x="5006882" y="2187862"/>
            <a:ext cx="1637693" cy="291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id="{A4640510-C540-473C-B3D1-B41B243F9488}"/>
              </a:ext>
            </a:extLst>
          </p:cNvPr>
          <p:cNvSpPr/>
          <p:nvPr/>
        </p:nvSpPr>
        <p:spPr>
          <a:xfrm>
            <a:off x="2006314" y="1626309"/>
            <a:ext cx="2120348" cy="1325217"/>
          </a:xfrm>
          <a:prstGeom prst="cloud">
            <a:avLst/>
          </a:prstGeom>
          <a:solidFill>
            <a:srgbClr val="FFFF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Supports self-regulation 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0173626C-B36E-4D24-8711-2FD4BB45FA59}"/>
              </a:ext>
            </a:extLst>
          </p:cNvPr>
          <p:cNvSpPr/>
          <p:nvPr/>
        </p:nvSpPr>
        <p:spPr>
          <a:xfrm>
            <a:off x="1810446" y="3472557"/>
            <a:ext cx="1815548" cy="1139687"/>
          </a:xfrm>
          <a:prstGeom prst="cloud">
            <a:avLst/>
          </a:prstGeom>
          <a:solidFill>
            <a:srgbClr val="FFFF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Saves time 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03D7E030-E73A-477B-8676-3DFFB37A6C7E}"/>
              </a:ext>
            </a:extLst>
          </p:cNvPr>
          <p:cNvSpPr/>
          <p:nvPr/>
        </p:nvSpPr>
        <p:spPr>
          <a:xfrm>
            <a:off x="8525733" y="1452224"/>
            <a:ext cx="2517914" cy="1258957"/>
          </a:xfrm>
          <a:prstGeom prst="cloud">
            <a:avLst/>
          </a:prstGeom>
          <a:solidFill>
            <a:srgbClr val="FFFF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Set clear expectations 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C3002A96-D15A-4BA4-BE61-7FAED35DC7E9}"/>
              </a:ext>
            </a:extLst>
          </p:cNvPr>
          <p:cNvSpPr/>
          <p:nvPr/>
        </p:nvSpPr>
        <p:spPr>
          <a:xfrm>
            <a:off x="8273942" y="3429000"/>
            <a:ext cx="2769705" cy="1510748"/>
          </a:xfrm>
          <a:prstGeom prst="cloud">
            <a:avLst/>
          </a:prstGeom>
          <a:solidFill>
            <a:srgbClr val="FFFF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Gives you more time for meaningful instruction 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D5D8E50C-B075-452B-BC62-2A47EE66BEAB}"/>
              </a:ext>
            </a:extLst>
          </p:cNvPr>
          <p:cNvSpPr/>
          <p:nvPr/>
        </p:nvSpPr>
        <p:spPr>
          <a:xfrm>
            <a:off x="2681718" y="5244411"/>
            <a:ext cx="2531166" cy="914400"/>
          </a:xfrm>
          <a:prstGeom prst="cloud">
            <a:avLst/>
          </a:prstGeom>
          <a:solidFill>
            <a:srgbClr val="FFFF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language opportunity 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EF7BB3B9-6796-4E4E-BC1F-A074B3B0B7E8}"/>
              </a:ext>
            </a:extLst>
          </p:cNvPr>
          <p:cNvSpPr/>
          <p:nvPr/>
        </p:nvSpPr>
        <p:spPr>
          <a:xfrm>
            <a:off x="6204233" y="5552661"/>
            <a:ext cx="2623931" cy="1111527"/>
          </a:xfrm>
          <a:prstGeom prst="cloud">
            <a:avLst/>
          </a:prstGeom>
          <a:solidFill>
            <a:srgbClr val="FFFF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create a safe learning environment </a:t>
            </a:r>
          </a:p>
        </p:txBody>
      </p:sp>
      <p:pic>
        <p:nvPicPr>
          <p:cNvPr id="17" name="Picture 8" descr="I am Okay – LINE stickers | LINE STORE">
            <a:extLst>
              <a:ext uri="{FF2B5EF4-FFF2-40B4-BE49-F238E27FC236}">
                <a16:creationId xmlns:a16="http://schemas.microsoft.com/office/drawing/2014/main" id="{761B3AD2-A93F-463D-A782-300CC62FE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63" y="5164205"/>
            <a:ext cx="1423781" cy="142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19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420239EF-27C1-441F-AD17-F165B8C8C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60" y="6077592"/>
            <a:ext cx="1373808" cy="594601"/>
          </a:xfrm>
          <a:prstGeom prst="rect">
            <a:avLst/>
          </a:prstGeom>
        </p:spPr>
      </p:pic>
      <p:pic>
        <p:nvPicPr>
          <p:cNvPr id="7" name="Picture 6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FE205068-0DF0-466A-ADD9-743017D20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647" y="5922894"/>
            <a:ext cx="845209" cy="749299"/>
          </a:xfrm>
          <a:prstGeom prst="rect">
            <a:avLst/>
          </a:prstGeom>
        </p:spPr>
      </p:pic>
      <p:pic>
        <p:nvPicPr>
          <p:cNvPr id="6" name="Picture 2" descr="Note Clipart at GetDrawings | Free download">
            <a:extLst>
              <a:ext uri="{FF2B5EF4-FFF2-40B4-BE49-F238E27FC236}">
                <a16:creationId xmlns:a16="http://schemas.microsoft.com/office/drawing/2014/main" id="{12421CF2-9330-4B8B-AC4C-FFCC3E836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39" y="286647"/>
            <a:ext cx="2153268" cy="254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ree Homework Cliparts, Download Free Homework Cliparts png images, Free  ClipArts on Clipart Library">
            <a:extLst>
              <a:ext uri="{FF2B5EF4-FFF2-40B4-BE49-F238E27FC236}">
                <a16:creationId xmlns:a16="http://schemas.microsoft.com/office/drawing/2014/main" id="{E014F47C-BF2A-4DAA-AB23-D97235686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027" y="167378"/>
            <a:ext cx="294790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AEF0822A-5521-4B4D-BD4F-E7D22B227E2C}"/>
              </a:ext>
            </a:extLst>
          </p:cNvPr>
          <p:cNvSpPr/>
          <p:nvPr/>
        </p:nvSpPr>
        <p:spPr>
          <a:xfrm rot="20884898">
            <a:off x="6408129" y="591448"/>
            <a:ext cx="2537086" cy="1285461"/>
          </a:xfrm>
          <a:prstGeom prst="cloud">
            <a:avLst/>
          </a:prstGeom>
          <a:solidFill>
            <a:srgbClr val="FFFF00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 homework important?</a:t>
            </a:r>
          </a:p>
        </p:txBody>
      </p:sp>
      <p:sp>
        <p:nvSpPr>
          <p:cNvPr id="10" name="Rectangle: Beveled 9">
            <a:extLst>
              <a:ext uri="{FF2B5EF4-FFF2-40B4-BE49-F238E27FC236}">
                <a16:creationId xmlns:a16="http://schemas.microsoft.com/office/drawing/2014/main" id="{70629211-D762-4939-B2AB-267E96B5B402}"/>
              </a:ext>
            </a:extLst>
          </p:cNvPr>
          <p:cNvSpPr/>
          <p:nvPr/>
        </p:nvSpPr>
        <p:spPr>
          <a:xfrm>
            <a:off x="276639" y="2921250"/>
            <a:ext cx="3371973" cy="1103976"/>
          </a:xfrm>
          <a:prstGeom prst="bevel">
            <a:avLst/>
          </a:prstGeom>
          <a:solidFill>
            <a:srgbClr val="FF99CC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When do you set the homework? </a:t>
            </a:r>
          </a:p>
        </p:txBody>
      </p:sp>
      <p:pic>
        <p:nvPicPr>
          <p:cNvPr id="11" name="Picture 6" descr="Homework clip art for kids free clipart images 4 - Cliparting.com">
            <a:extLst>
              <a:ext uri="{FF2B5EF4-FFF2-40B4-BE49-F238E27FC236}">
                <a16:creationId xmlns:a16="http://schemas.microsoft.com/office/drawing/2014/main" id="{0035065B-AD87-447C-AE28-2CAAC17D6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605" y="4645498"/>
            <a:ext cx="1771651" cy="122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end of school clipart - Clip Art Library">
            <a:extLst>
              <a:ext uri="{FF2B5EF4-FFF2-40B4-BE49-F238E27FC236}">
                <a16:creationId xmlns:a16="http://schemas.microsoft.com/office/drawing/2014/main" id="{CD71AC18-A01C-4166-9E68-25E8ADA44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65" y="4645498"/>
            <a:ext cx="1406816" cy="184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3755734-7180-4A73-BBE6-E4F64EFBD00B}"/>
              </a:ext>
            </a:extLst>
          </p:cNvPr>
          <p:cNvSpPr/>
          <p:nvPr/>
        </p:nvSpPr>
        <p:spPr>
          <a:xfrm rot="20819276">
            <a:off x="2163999" y="3760777"/>
            <a:ext cx="3096066" cy="1306355"/>
          </a:xfrm>
          <a:prstGeom prst="ellipse">
            <a:avLst/>
          </a:prstGeom>
          <a:solidFill>
            <a:srgbClr val="FFFF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 the end of class…?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a bit of a rush…maybe? </a:t>
            </a: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4FCDF064-4BF8-411F-B820-FECD3705D6F9}"/>
              </a:ext>
            </a:extLst>
          </p:cNvPr>
          <p:cNvSpPr/>
          <p:nvPr/>
        </p:nvSpPr>
        <p:spPr>
          <a:xfrm>
            <a:off x="8638429" y="1885245"/>
            <a:ext cx="3212322" cy="1895060"/>
          </a:xfrm>
          <a:prstGeom prst="frame">
            <a:avLst/>
          </a:prstGeom>
          <a:solidFill>
            <a:srgbClr val="FF0066"/>
          </a:solidFill>
          <a:ln w="3810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If we say homework is important…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 should give it the time it deserves</a:t>
            </a:r>
          </a:p>
        </p:txBody>
      </p:sp>
      <p:sp>
        <p:nvSpPr>
          <p:cNvPr id="15" name="Scroll: Vertical 14">
            <a:extLst>
              <a:ext uri="{FF2B5EF4-FFF2-40B4-BE49-F238E27FC236}">
                <a16:creationId xmlns:a16="http://schemas.microsoft.com/office/drawing/2014/main" id="{3DB79687-7C9B-442F-8F59-23FCBCCB4367}"/>
              </a:ext>
            </a:extLst>
          </p:cNvPr>
          <p:cNvSpPr/>
          <p:nvPr/>
        </p:nvSpPr>
        <p:spPr>
          <a:xfrm>
            <a:off x="5622838" y="3529033"/>
            <a:ext cx="2688203" cy="2994991"/>
          </a:xfrm>
          <a:prstGeom prst="verticalScroll">
            <a:avLst/>
          </a:prstGeom>
          <a:solidFill>
            <a:srgbClr val="00FFFF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Ask learners to write down the homework at the start of class OR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after the input activity.</a:t>
            </a:r>
          </a:p>
        </p:txBody>
      </p:sp>
    </p:spTree>
    <p:extLst>
      <p:ext uri="{BB962C8B-B14F-4D97-AF65-F5344CB8AC3E}">
        <p14:creationId xmlns:p14="http://schemas.microsoft.com/office/powerpoint/2010/main" val="50769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420239EF-27C1-441F-AD17-F165B8C8C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839" y="226560"/>
            <a:ext cx="1373808" cy="594601"/>
          </a:xfrm>
          <a:prstGeom prst="rect">
            <a:avLst/>
          </a:prstGeom>
        </p:spPr>
      </p:pic>
      <p:pic>
        <p:nvPicPr>
          <p:cNvPr id="7" name="Picture 6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FE205068-0DF0-466A-ADD9-743017D20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201" y="149210"/>
            <a:ext cx="845209" cy="749299"/>
          </a:xfrm>
          <a:prstGeom prst="rect">
            <a:avLst/>
          </a:prstGeom>
        </p:spPr>
      </p:pic>
      <p:pic>
        <p:nvPicPr>
          <p:cNvPr id="6" name="Picture 4" descr="Free Balance Clip Art with No Background - ClipartKey">
            <a:extLst>
              <a:ext uri="{FF2B5EF4-FFF2-40B4-BE49-F238E27FC236}">
                <a16:creationId xmlns:a16="http://schemas.microsoft.com/office/drawing/2014/main" id="{AFEED5C3-1042-4324-8067-969CEFB8B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25" y="155713"/>
            <a:ext cx="215241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Opposite Calm And Excited Enemy Stock Vector - Illustration of child,  drawing: 121909503">
            <a:extLst>
              <a:ext uri="{FF2B5EF4-FFF2-40B4-BE49-F238E27FC236}">
                <a16:creationId xmlns:a16="http://schemas.microsoft.com/office/drawing/2014/main" id="{71EC8D13-84B7-4B2A-BBA8-12B674AD6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27826" r="58414" b="16329"/>
          <a:stretch/>
        </p:blipFill>
        <p:spPr bwMode="auto">
          <a:xfrm>
            <a:off x="3710608" y="226560"/>
            <a:ext cx="1063888" cy="189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Opposite Calm And Excited Enemy Stock Vector - Illustration of child,  drawing: 121909503">
            <a:extLst>
              <a:ext uri="{FF2B5EF4-FFF2-40B4-BE49-F238E27FC236}">
                <a16:creationId xmlns:a16="http://schemas.microsoft.com/office/drawing/2014/main" id="{25509B39-36E8-445C-9225-E990F211B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7" t="11981" r="10067" b="17294"/>
          <a:stretch/>
        </p:blipFill>
        <p:spPr bwMode="auto">
          <a:xfrm>
            <a:off x="7818509" y="268270"/>
            <a:ext cx="1063888" cy="193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44BB064-51B1-444B-9067-3332E8AB20C6}"/>
              </a:ext>
            </a:extLst>
          </p:cNvPr>
          <p:cNvSpPr/>
          <p:nvPr/>
        </p:nvSpPr>
        <p:spPr>
          <a:xfrm>
            <a:off x="145299" y="64567"/>
            <a:ext cx="37280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rgbClr val="FF0066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 also need to </a:t>
            </a:r>
            <a:endParaRPr lang="en-US" sz="4000" b="1" cap="none" spc="0" dirty="0">
              <a:ln w="12700">
                <a:solidFill>
                  <a:srgbClr val="FF0066"/>
                </a:solidFill>
                <a:prstDash val="solid"/>
              </a:ln>
              <a:solidFill>
                <a:srgbClr val="00FFFF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1" name="Rectangle: Beveled 10">
            <a:extLst>
              <a:ext uri="{FF2B5EF4-FFF2-40B4-BE49-F238E27FC236}">
                <a16:creationId xmlns:a16="http://schemas.microsoft.com/office/drawing/2014/main" id="{B40E202F-44C4-4D31-A0CF-3FE75F55F57F}"/>
              </a:ext>
            </a:extLst>
          </p:cNvPr>
          <p:cNvSpPr/>
          <p:nvPr/>
        </p:nvSpPr>
        <p:spPr>
          <a:xfrm>
            <a:off x="276235" y="2105164"/>
            <a:ext cx="3763511" cy="1020417"/>
          </a:xfrm>
          <a:prstGeom prst="bevel">
            <a:avLst/>
          </a:prstGeom>
          <a:solidFill>
            <a:srgbClr val="FF99CC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Why do we try &amp; balance activity types?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99EBC16A-EF37-42FC-A7C0-CF83E2C0FAD4}"/>
              </a:ext>
            </a:extLst>
          </p:cNvPr>
          <p:cNvSpPr/>
          <p:nvPr/>
        </p:nvSpPr>
        <p:spPr>
          <a:xfrm>
            <a:off x="156717" y="1132032"/>
            <a:ext cx="1603513" cy="1020417"/>
          </a:xfrm>
          <a:prstGeom prst="cloud">
            <a:avLst/>
          </a:prstGeom>
          <a:solidFill>
            <a:srgbClr val="FFFF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heads up 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C1D07E8A-1D48-403E-8ACF-73915F4E93D9}"/>
              </a:ext>
            </a:extLst>
          </p:cNvPr>
          <p:cNvSpPr/>
          <p:nvPr/>
        </p:nvSpPr>
        <p:spPr>
          <a:xfrm>
            <a:off x="1556741" y="1236507"/>
            <a:ext cx="1457741" cy="914400"/>
          </a:xfrm>
          <a:prstGeom prst="cloud">
            <a:avLst/>
          </a:prstGeom>
          <a:solidFill>
            <a:srgbClr val="FFFF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heads down</a:t>
            </a:r>
          </a:p>
        </p:txBody>
      </p:sp>
      <p:sp>
        <p:nvSpPr>
          <p:cNvPr id="14" name="Rectangle: Beveled 13">
            <a:extLst>
              <a:ext uri="{FF2B5EF4-FFF2-40B4-BE49-F238E27FC236}">
                <a16:creationId xmlns:a16="http://schemas.microsoft.com/office/drawing/2014/main" id="{3118B0C3-DBB9-4CE4-96EB-3CEED3E8CA16}"/>
              </a:ext>
            </a:extLst>
          </p:cNvPr>
          <p:cNvSpPr/>
          <p:nvPr/>
        </p:nvSpPr>
        <p:spPr>
          <a:xfrm>
            <a:off x="4362651" y="2615372"/>
            <a:ext cx="1820300" cy="720047"/>
          </a:xfrm>
          <a:prstGeom prst="bevel">
            <a:avLst/>
          </a:prstGeom>
          <a:solidFill>
            <a:srgbClr val="FF99CC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When ?</a:t>
            </a:r>
          </a:p>
        </p:txBody>
      </p:sp>
      <p:sp>
        <p:nvSpPr>
          <p:cNvPr id="15" name="Rectangle: Beveled 14">
            <a:extLst>
              <a:ext uri="{FF2B5EF4-FFF2-40B4-BE49-F238E27FC236}">
                <a16:creationId xmlns:a16="http://schemas.microsoft.com/office/drawing/2014/main" id="{A896FAC4-2351-4DF7-BBC4-761656DBFC97}"/>
              </a:ext>
            </a:extLst>
          </p:cNvPr>
          <p:cNvSpPr/>
          <p:nvPr/>
        </p:nvSpPr>
        <p:spPr>
          <a:xfrm>
            <a:off x="6916665" y="2654095"/>
            <a:ext cx="1579903" cy="642599"/>
          </a:xfrm>
          <a:prstGeom prst="bevel">
            <a:avLst/>
          </a:prstGeom>
          <a:solidFill>
            <a:srgbClr val="FF99CC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What?</a:t>
            </a: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C21FBB76-7438-42F2-9C7E-CA4D8824E16B}"/>
              </a:ext>
            </a:extLst>
          </p:cNvPr>
          <p:cNvSpPr/>
          <p:nvPr/>
        </p:nvSpPr>
        <p:spPr>
          <a:xfrm>
            <a:off x="1046745" y="3270452"/>
            <a:ext cx="2154324" cy="1656521"/>
          </a:xfrm>
          <a:prstGeom prst="frame">
            <a:avLst/>
          </a:prstGeom>
          <a:solidFill>
            <a:srgbClr val="00FF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Concentration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Energy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Pace </a:t>
            </a:r>
          </a:p>
        </p:txBody>
      </p:sp>
      <p:pic>
        <p:nvPicPr>
          <p:cNvPr id="17" name="Picture 10" descr="Funny Smiling Brain In Round Glasses Reading A Book, Cartoon.. Royalty Free  Cliparts, Vectors, And Stock Illustration. Image 65717325.">
            <a:extLst>
              <a:ext uri="{FF2B5EF4-FFF2-40B4-BE49-F238E27FC236}">
                <a16:creationId xmlns:a16="http://schemas.microsoft.com/office/drawing/2014/main" id="{CA3998AC-6230-4EEA-AF14-584D7F060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7" t="22029" r="18162" b="22512"/>
          <a:stretch/>
        </p:blipFill>
        <p:spPr bwMode="auto">
          <a:xfrm>
            <a:off x="194634" y="5183030"/>
            <a:ext cx="1842606" cy="160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rame 17">
            <a:extLst>
              <a:ext uri="{FF2B5EF4-FFF2-40B4-BE49-F238E27FC236}">
                <a16:creationId xmlns:a16="http://schemas.microsoft.com/office/drawing/2014/main" id="{19183F3F-3EB9-434B-AE79-96C75FF84515}"/>
              </a:ext>
            </a:extLst>
          </p:cNvPr>
          <p:cNvSpPr/>
          <p:nvPr/>
        </p:nvSpPr>
        <p:spPr>
          <a:xfrm>
            <a:off x="3780075" y="3723363"/>
            <a:ext cx="2163525" cy="1608518"/>
          </a:xfrm>
          <a:prstGeom prst="frame">
            <a:avLst/>
          </a:prstGeom>
          <a:solidFill>
            <a:srgbClr val="00FF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sequence – heads up, then down, then up, …</a:t>
            </a:r>
          </a:p>
        </p:txBody>
      </p:sp>
      <p:pic>
        <p:nvPicPr>
          <p:cNvPr id="19" name="Picture 12" descr="black and light blue wave&amp;#39; Sticker by aprilconway in 2021 | Waves wallpaper  iphone, Iphone wallpaper landscape, Iphone background wallpaper">
            <a:extLst>
              <a:ext uri="{FF2B5EF4-FFF2-40B4-BE49-F238E27FC236}">
                <a16:creationId xmlns:a16="http://schemas.microsoft.com/office/drawing/2014/main" id="{FED678BA-2DEC-4F5C-B0E2-D96951A28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3" b="34879"/>
          <a:stretch/>
        </p:blipFill>
        <p:spPr bwMode="auto">
          <a:xfrm>
            <a:off x="2360337" y="5470856"/>
            <a:ext cx="5143500" cy="138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14" descr="HEADS-UP - Home">
            <a:extLst>
              <a:ext uri="{FF2B5EF4-FFF2-40B4-BE49-F238E27FC236}">
                <a16:creationId xmlns:a16="http://schemas.microsoft.com/office/drawing/2014/main" id="{669D93AB-3DB5-4575-B6C9-53BF5DD719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9DFCBE1-7422-4250-AB9C-EC4F1A534B8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78" t="6172" r="4022" b="13227"/>
          <a:stretch/>
        </p:blipFill>
        <p:spPr>
          <a:xfrm rot="836501">
            <a:off x="9206547" y="2643322"/>
            <a:ext cx="2406969" cy="1179443"/>
          </a:xfrm>
          <a:prstGeom prst="rect">
            <a:avLst/>
          </a:prstGeom>
        </p:spPr>
      </p:pic>
      <p:sp>
        <p:nvSpPr>
          <p:cNvPr id="22" name="Frame 21">
            <a:extLst>
              <a:ext uri="{FF2B5EF4-FFF2-40B4-BE49-F238E27FC236}">
                <a16:creationId xmlns:a16="http://schemas.microsoft.com/office/drawing/2014/main" id="{95507758-5097-4F5E-AF11-399425AC3D78}"/>
              </a:ext>
            </a:extLst>
          </p:cNvPr>
          <p:cNvSpPr/>
          <p:nvPr/>
        </p:nvSpPr>
        <p:spPr>
          <a:xfrm>
            <a:off x="6592462" y="3627893"/>
            <a:ext cx="2860314" cy="1387144"/>
          </a:xfrm>
          <a:prstGeom prst="frame">
            <a:avLst/>
          </a:prstGeom>
          <a:solidFill>
            <a:srgbClr val="00FF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Communicative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Whole class / groups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Songs, craft, drama, stories  etc…</a:t>
            </a:r>
          </a:p>
        </p:txBody>
      </p:sp>
      <p:pic>
        <p:nvPicPr>
          <p:cNvPr id="23" name="Picture 16" descr="How Do You Play Heads Down Thumbs Up">
            <a:extLst>
              <a:ext uri="{FF2B5EF4-FFF2-40B4-BE49-F238E27FC236}">
                <a16:creationId xmlns:a16="http://schemas.microsoft.com/office/drawing/2014/main" id="{3E72882D-587F-4ADB-8591-409CA9B1C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7" b="50315"/>
          <a:stretch/>
        </p:blipFill>
        <p:spPr bwMode="auto">
          <a:xfrm>
            <a:off x="7029176" y="5183030"/>
            <a:ext cx="2107334" cy="131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rame 23">
            <a:extLst>
              <a:ext uri="{FF2B5EF4-FFF2-40B4-BE49-F238E27FC236}">
                <a16:creationId xmlns:a16="http://schemas.microsoft.com/office/drawing/2014/main" id="{BBE05FDF-0748-4AEA-BDF5-02F4D70EC7A0}"/>
              </a:ext>
            </a:extLst>
          </p:cNvPr>
          <p:cNvSpPr/>
          <p:nvPr/>
        </p:nvSpPr>
        <p:spPr>
          <a:xfrm>
            <a:off x="9452776" y="5224748"/>
            <a:ext cx="2473634" cy="1215181"/>
          </a:xfrm>
          <a:prstGeom prst="frame">
            <a:avLst/>
          </a:prstGeom>
          <a:solidFill>
            <a:srgbClr val="00FF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Individual / pairs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Reading, Writing, Listening …</a:t>
            </a:r>
          </a:p>
        </p:txBody>
      </p:sp>
    </p:spTree>
    <p:extLst>
      <p:ext uri="{BB962C8B-B14F-4D97-AF65-F5344CB8AC3E}">
        <p14:creationId xmlns:p14="http://schemas.microsoft.com/office/powerpoint/2010/main" val="354827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420239EF-27C1-441F-AD17-F165B8C8C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60" y="6077592"/>
            <a:ext cx="1373808" cy="594601"/>
          </a:xfrm>
          <a:prstGeom prst="rect">
            <a:avLst/>
          </a:prstGeom>
        </p:spPr>
      </p:pic>
      <p:pic>
        <p:nvPicPr>
          <p:cNvPr id="7" name="Picture 6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FE205068-0DF0-466A-ADD9-743017D20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647" y="5922894"/>
            <a:ext cx="845209" cy="749299"/>
          </a:xfrm>
          <a:prstGeom prst="rect">
            <a:avLst/>
          </a:prstGeom>
        </p:spPr>
      </p:pic>
      <p:pic>
        <p:nvPicPr>
          <p:cNvPr id="4" name="Picture 6" descr="Work Schedule – Junior &amp;amp; Senior Infants 27th April – 1st May | Glinsk  National School">
            <a:extLst>
              <a:ext uri="{FF2B5EF4-FFF2-40B4-BE49-F238E27FC236}">
                <a16:creationId xmlns:a16="http://schemas.microsoft.com/office/drawing/2014/main" id="{D7567017-F78E-401D-BB84-50A49788B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96" y="4933118"/>
            <a:ext cx="2447965" cy="158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A5C5C04-3273-41EC-8ADF-358134375B39}"/>
              </a:ext>
            </a:extLst>
          </p:cNvPr>
          <p:cNvSpPr/>
          <p:nvPr/>
        </p:nvSpPr>
        <p:spPr>
          <a:xfrm>
            <a:off x="2339752" y="170557"/>
            <a:ext cx="48977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rgbClr val="B80AB0"/>
                  </a:solidFill>
                  <a:prstDash val="solid"/>
                </a:ln>
                <a:solidFill>
                  <a:srgbClr val="FF99CC"/>
                </a:solidFill>
              </a:rPr>
              <a:t>Learner </a:t>
            </a:r>
            <a:r>
              <a:rPr lang="en-US" sz="5400" b="1" dirty="0" err="1">
                <a:ln w="22225">
                  <a:solidFill>
                    <a:srgbClr val="B80AB0"/>
                  </a:solidFill>
                  <a:prstDash val="solid"/>
                </a:ln>
                <a:solidFill>
                  <a:srgbClr val="FF99CC"/>
                </a:solidFill>
              </a:rPr>
              <a:t>centred</a:t>
            </a:r>
            <a:r>
              <a:rPr lang="en-US" sz="5400" b="1" dirty="0">
                <a:ln w="22225">
                  <a:solidFill>
                    <a:srgbClr val="B80AB0"/>
                  </a:solidFill>
                  <a:prstDash val="solid"/>
                </a:ln>
                <a:solidFill>
                  <a:srgbClr val="FF99CC"/>
                </a:solidFill>
              </a:rPr>
              <a:t> </a:t>
            </a:r>
          </a:p>
          <a:p>
            <a:pPr algn="ctr"/>
            <a:r>
              <a:rPr lang="en-US" sz="5400" b="1" dirty="0">
                <a:ln w="22225">
                  <a:solidFill>
                    <a:srgbClr val="B80AB0"/>
                  </a:solidFill>
                  <a:prstDash val="solid"/>
                </a:ln>
                <a:solidFill>
                  <a:srgbClr val="FF99CC"/>
                </a:solidFill>
              </a:rPr>
              <a:t>classroom </a:t>
            </a:r>
            <a:endParaRPr lang="en-US" sz="5400" b="1" cap="none" spc="0" dirty="0">
              <a:ln w="22225">
                <a:solidFill>
                  <a:srgbClr val="B80AB0"/>
                </a:solidFill>
                <a:prstDash val="solid"/>
              </a:ln>
              <a:solidFill>
                <a:srgbClr val="FF99CC"/>
              </a:solidFill>
              <a:effectLst/>
            </a:endParaRPr>
          </a:p>
        </p:txBody>
      </p:sp>
      <p:pic>
        <p:nvPicPr>
          <p:cNvPr id="10" name="Picture 4" descr="Jpg Download Tyrus Hinton - Collaboration Clipart Transparent PNG - 400x350  - Free Download on NicePNG">
            <a:extLst>
              <a:ext uri="{FF2B5EF4-FFF2-40B4-BE49-F238E27FC236}">
                <a16:creationId xmlns:a16="http://schemas.microsoft.com/office/drawing/2014/main" id="{BDB5A37D-F8A5-4A21-92CC-E164E9F308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3" t="6698" r="23265" b="12312"/>
          <a:stretch/>
        </p:blipFill>
        <p:spPr bwMode="auto">
          <a:xfrm>
            <a:off x="9515060" y="506137"/>
            <a:ext cx="2052114" cy="158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7C252337-34AD-4F6D-8CA3-544515574EF3}"/>
              </a:ext>
            </a:extLst>
          </p:cNvPr>
          <p:cNvSpPr/>
          <p:nvPr/>
        </p:nvSpPr>
        <p:spPr>
          <a:xfrm>
            <a:off x="712092" y="2192138"/>
            <a:ext cx="4176464" cy="1063718"/>
          </a:xfrm>
          <a:prstGeom prst="frame">
            <a:avLst/>
          </a:prstGeom>
          <a:solidFill>
            <a:srgbClr val="FFFF66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Learners do the majority of the talking, thinking &amp; creating.</a:t>
            </a: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D72E94EF-755F-4216-B11E-7022AF5DD23C}"/>
              </a:ext>
            </a:extLst>
          </p:cNvPr>
          <p:cNvSpPr/>
          <p:nvPr/>
        </p:nvSpPr>
        <p:spPr>
          <a:xfrm>
            <a:off x="7025468" y="2596605"/>
            <a:ext cx="4176464" cy="960225"/>
          </a:xfrm>
          <a:prstGeom prst="frame">
            <a:avLst/>
          </a:prstGeom>
          <a:solidFill>
            <a:srgbClr val="FFFF66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Teachers facilitate, organise and manage the time, space &amp; content.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6144F124-A6B2-4078-A118-8AE4C779295A}"/>
              </a:ext>
            </a:extLst>
          </p:cNvPr>
          <p:cNvSpPr/>
          <p:nvPr/>
        </p:nvSpPr>
        <p:spPr>
          <a:xfrm>
            <a:off x="754416" y="3512445"/>
            <a:ext cx="3729849" cy="1564093"/>
          </a:xfrm>
          <a:prstGeom prst="cloud">
            <a:avLst/>
          </a:prstGeom>
          <a:solidFill>
            <a:srgbClr val="FFFF66"/>
          </a:solidFill>
          <a:ln>
            <a:solidFill>
              <a:srgbClr val="B80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Maximises learner engagement, communication  &amp; learning 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EE929D11-5B5C-4BFD-9D8C-54E7B61A79CA}"/>
              </a:ext>
            </a:extLst>
          </p:cNvPr>
          <p:cNvSpPr/>
          <p:nvPr/>
        </p:nvSpPr>
        <p:spPr>
          <a:xfrm>
            <a:off x="6290540" y="4228553"/>
            <a:ext cx="3911424" cy="1129317"/>
          </a:xfrm>
          <a:prstGeom prst="cloud">
            <a:avLst/>
          </a:prstGeom>
          <a:solidFill>
            <a:srgbClr val="FFFF66"/>
          </a:solidFill>
          <a:ln>
            <a:solidFill>
              <a:srgbClr val="B80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Allows teachers to focus on learner needs &amp; development</a:t>
            </a:r>
          </a:p>
        </p:txBody>
      </p:sp>
    </p:spTree>
    <p:extLst>
      <p:ext uri="{BB962C8B-B14F-4D97-AF65-F5344CB8AC3E}">
        <p14:creationId xmlns:p14="http://schemas.microsoft.com/office/powerpoint/2010/main" val="346586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420239EF-27C1-441F-AD17-F165B8C8C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60" y="6077592"/>
            <a:ext cx="1373808" cy="594601"/>
          </a:xfrm>
          <a:prstGeom prst="rect">
            <a:avLst/>
          </a:prstGeom>
        </p:spPr>
      </p:pic>
      <p:pic>
        <p:nvPicPr>
          <p:cNvPr id="7" name="Picture 6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FE205068-0DF0-466A-ADD9-743017D20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647" y="5922894"/>
            <a:ext cx="845209" cy="749299"/>
          </a:xfrm>
          <a:prstGeom prst="rect">
            <a:avLst/>
          </a:prstGeom>
        </p:spPr>
      </p:pic>
      <p:pic>
        <p:nvPicPr>
          <p:cNvPr id="8" name="Picture 2" descr="Clipart Kids Listening To Teacher - Novocom.top">
            <a:extLst>
              <a:ext uri="{FF2B5EF4-FFF2-40B4-BE49-F238E27FC236}">
                <a16:creationId xmlns:a16="http://schemas.microsoft.com/office/drawing/2014/main" id="{ADF61FDE-4164-401D-B4AA-0C735D775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7" r="617" b="8420"/>
          <a:stretch/>
        </p:blipFill>
        <p:spPr bwMode="auto">
          <a:xfrm>
            <a:off x="376017" y="2095993"/>
            <a:ext cx="2238375" cy="348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9C40CF-8553-4CCF-91D6-88D6FE9A2847}"/>
              </a:ext>
            </a:extLst>
          </p:cNvPr>
          <p:cNvSpPr/>
          <p:nvPr/>
        </p:nvSpPr>
        <p:spPr>
          <a:xfrm>
            <a:off x="922759" y="234918"/>
            <a:ext cx="4073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rgbClr val="B80AB0"/>
                  </a:solidFill>
                  <a:prstDash val="solid"/>
                </a:ln>
                <a:solidFill>
                  <a:srgbClr val="FF99CC"/>
                </a:solidFill>
              </a:rPr>
              <a:t>And we can…</a:t>
            </a:r>
            <a:endParaRPr lang="en-US" sz="5400" b="1" cap="none" spc="0" dirty="0">
              <a:ln w="22225">
                <a:solidFill>
                  <a:srgbClr val="B80AB0"/>
                </a:solidFill>
                <a:prstDash val="solid"/>
              </a:ln>
              <a:solidFill>
                <a:srgbClr val="FF99CC"/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D9D690-5361-48DD-90A9-0E6DA2956167}"/>
              </a:ext>
            </a:extLst>
          </p:cNvPr>
          <p:cNvSpPr txBox="1"/>
          <p:nvPr/>
        </p:nvSpPr>
        <p:spPr>
          <a:xfrm>
            <a:off x="3476901" y="438484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haroni" panose="02010803020104030203" pitchFamily="2" charset="-79"/>
                <a:cs typeface="Aharoni" panose="02010803020104030203" pitchFamily="2" charset="-79"/>
              </a:rPr>
              <a:t>really listen &amp; give our learners the language they need…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03829401-D80A-4881-8CC5-E8F11975B195}"/>
              </a:ext>
            </a:extLst>
          </p:cNvPr>
          <p:cNvSpPr/>
          <p:nvPr/>
        </p:nvSpPr>
        <p:spPr>
          <a:xfrm>
            <a:off x="3093577" y="2314396"/>
            <a:ext cx="2592288" cy="1200329"/>
          </a:xfrm>
          <a:prstGeom prst="cloud">
            <a:avLst/>
          </a:prstGeom>
          <a:solidFill>
            <a:srgbClr val="FFFF66"/>
          </a:solidFill>
          <a:ln>
            <a:solidFill>
              <a:srgbClr val="B80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give</a:t>
            </a:r>
            <a:r>
              <a:rPr lang="en-GB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our learners a real voice 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6AEB6ADE-345A-424E-A3FC-FADCA03785A8}"/>
              </a:ext>
            </a:extLst>
          </p:cNvPr>
          <p:cNvSpPr/>
          <p:nvPr/>
        </p:nvSpPr>
        <p:spPr>
          <a:xfrm>
            <a:off x="7044982" y="2985540"/>
            <a:ext cx="4421269" cy="1617762"/>
          </a:xfrm>
          <a:prstGeom prst="cloud">
            <a:avLst/>
          </a:prstGeom>
          <a:solidFill>
            <a:srgbClr val="FFFF66"/>
          </a:solidFill>
          <a:ln>
            <a:solidFill>
              <a:srgbClr val="B80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 beyond target language / objectives &amp; the book…</a:t>
            </a:r>
          </a:p>
        </p:txBody>
      </p:sp>
      <p:pic>
        <p:nvPicPr>
          <p:cNvPr id="13" name="Picture 4" descr="Pupil Personnel Service / Información en Español">
            <a:extLst>
              <a:ext uri="{FF2B5EF4-FFF2-40B4-BE49-F238E27FC236}">
                <a16:creationId xmlns:a16="http://schemas.microsoft.com/office/drawing/2014/main" id="{B33DB009-3B70-4D38-9A67-68FC87CAC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901" y="185807"/>
            <a:ext cx="3558098" cy="161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10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1099</Words>
  <Application>Microsoft Office PowerPoint</Application>
  <PresentationFormat>Widescreen</PresentationFormat>
  <Paragraphs>242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Katy Kelly</dc:creator>
  <cp:lastModifiedBy>Katy Kelly</cp:lastModifiedBy>
  <cp:revision>5</cp:revision>
  <dcterms:created xsi:type="dcterms:W3CDTF">2021-10-18T15:37:14Z</dcterms:created>
  <dcterms:modified xsi:type="dcterms:W3CDTF">2021-10-24T07:05:41Z</dcterms:modified>
</cp:coreProperties>
</file>