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22"/>
  </p:notesMasterIdLst>
  <p:sldIdLst>
    <p:sldId id="257" r:id="rId2"/>
    <p:sldId id="258" r:id="rId3"/>
    <p:sldId id="280" r:id="rId4"/>
    <p:sldId id="284" r:id="rId5"/>
    <p:sldId id="283" r:id="rId6"/>
    <p:sldId id="296" r:id="rId7"/>
    <p:sldId id="297" r:id="rId8"/>
    <p:sldId id="259" r:id="rId9"/>
    <p:sldId id="285" r:id="rId10"/>
    <p:sldId id="260" r:id="rId11"/>
    <p:sldId id="282" r:id="rId12"/>
    <p:sldId id="262" r:id="rId13"/>
    <p:sldId id="264" r:id="rId14"/>
    <p:sldId id="269" r:id="rId15"/>
    <p:sldId id="290" r:id="rId16"/>
    <p:sldId id="292" r:id="rId17"/>
    <p:sldId id="294" r:id="rId18"/>
    <p:sldId id="295" r:id="rId19"/>
    <p:sldId id="298" r:id="rId20"/>
    <p:sldId id="299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7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4621C-5321-46AE-B434-11279FAA29F1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414B4491-CFB9-493C-981C-984B01251DD3}">
      <dgm:prSet phldrT="[Texto]"/>
      <dgm:spPr>
        <a:solidFill>
          <a:schemeClr val="accent1"/>
        </a:solidFill>
      </dgm:spPr>
      <dgm:t>
        <a:bodyPr/>
        <a:lstStyle/>
        <a:p>
          <a:r>
            <a:rPr lang="en-US" dirty="0" err="1"/>
            <a:t>Abandono</a:t>
          </a:r>
          <a:r>
            <a:rPr lang="en-US" dirty="0"/>
            <a:t> </a:t>
          </a:r>
          <a:r>
            <a:rPr lang="en-US" dirty="0" err="1"/>
            <a:t>Escolar</a:t>
          </a:r>
          <a:r>
            <a:rPr lang="en-US" dirty="0"/>
            <a:t> en ESO </a:t>
          </a:r>
        </a:p>
        <a:p>
          <a:r>
            <a:rPr lang="en-US" dirty="0"/>
            <a:t>28,4%</a:t>
          </a:r>
        </a:p>
      </dgm:t>
    </dgm:pt>
    <dgm:pt modelId="{B1D11F8B-EE1D-4571-A2EA-BE1B90007328}" type="parTrans" cxnId="{6D6FF8F3-B6C8-44BB-B7AE-44E6F3BD72E0}">
      <dgm:prSet/>
      <dgm:spPr/>
      <dgm:t>
        <a:bodyPr/>
        <a:lstStyle/>
        <a:p>
          <a:endParaRPr lang="en-US"/>
        </a:p>
      </dgm:t>
    </dgm:pt>
    <dgm:pt modelId="{E9F91CD1-4B9B-4502-9132-B67B450B63BE}" type="sibTrans" cxnId="{6D6FF8F3-B6C8-44BB-B7AE-44E6F3BD72E0}">
      <dgm:prSet/>
      <dgm:spPr/>
      <dgm:t>
        <a:bodyPr/>
        <a:lstStyle/>
        <a:p>
          <a:endParaRPr lang="en-US"/>
        </a:p>
      </dgm:t>
    </dgm:pt>
    <dgm:pt modelId="{515C7D64-7BD8-4834-B1EE-6E32CC7AA052}">
      <dgm:prSet phldrT="[Texto]"/>
      <dgm:spPr/>
      <dgm:t>
        <a:bodyPr/>
        <a:lstStyle/>
        <a:p>
          <a:r>
            <a:rPr lang="en-US" dirty="0" err="1"/>
            <a:t>Alumnado</a:t>
          </a:r>
          <a:r>
            <a:rPr lang="en-US" dirty="0"/>
            <a:t> </a:t>
          </a:r>
          <a:r>
            <a:rPr lang="en-US" dirty="0" err="1"/>
            <a:t>Extranjero</a:t>
          </a:r>
          <a:r>
            <a:rPr lang="en-US" dirty="0"/>
            <a:t> </a:t>
          </a:r>
        </a:p>
        <a:p>
          <a:r>
            <a:rPr lang="en-US" dirty="0"/>
            <a:t>10%</a:t>
          </a:r>
        </a:p>
      </dgm:t>
    </dgm:pt>
    <dgm:pt modelId="{F07CDF6D-F5FB-42ED-B8F4-602BC72A79A8}" type="parTrans" cxnId="{51BB14E1-83DC-45BC-9762-8E3A324F170F}">
      <dgm:prSet/>
      <dgm:spPr/>
      <dgm:t>
        <a:bodyPr/>
        <a:lstStyle/>
        <a:p>
          <a:endParaRPr lang="en-US"/>
        </a:p>
      </dgm:t>
    </dgm:pt>
    <dgm:pt modelId="{9D9531EF-7D0D-468C-AA3D-28C34E7A3B96}" type="sibTrans" cxnId="{51BB14E1-83DC-45BC-9762-8E3A324F170F}">
      <dgm:prSet/>
      <dgm:spPr/>
      <dgm:t>
        <a:bodyPr/>
        <a:lstStyle/>
        <a:p>
          <a:endParaRPr lang="en-US"/>
        </a:p>
      </dgm:t>
    </dgm:pt>
    <dgm:pt modelId="{5B874EA2-0AD8-4A57-AF24-5457BCB54CEB}">
      <dgm:prSet phldrT="[Texto]"/>
      <dgm:spPr/>
      <dgm:t>
        <a:bodyPr/>
        <a:lstStyle/>
        <a:p>
          <a:r>
            <a:rPr lang="en-US" dirty="0" err="1"/>
            <a:t>Alumnado</a:t>
          </a:r>
          <a:r>
            <a:rPr lang="en-US" dirty="0"/>
            <a:t> con NEE </a:t>
          </a:r>
        </a:p>
        <a:p>
          <a:r>
            <a:rPr lang="en-US" dirty="0"/>
            <a:t>1,9%</a:t>
          </a:r>
        </a:p>
      </dgm:t>
    </dgm:pt>
    <dgm:pt modelId="{D369AA87-EB02-42B4-A3EC-7AD508F9C9B3}" type="parTrans" cxnId="{6FE98AEB-783B-49E1-B25A-47968B9BEF00}">
      <dgm:prSet/>
      <dgm:spPr/>
      <dgm:t>
        <a:bodyPr/>
        <a:lstStyle/>
        <a:p>
          <a:endParaRPr lang="en-US"/>
        </a:p>
      </dgm:t>
    </dgm:pt>
    <dgm:pt modelId="{096E0E12-23AF-48DA-AE10-6351BF5AED1A}" type="sibTrans" cxnId="{6FE98AEB-783B-49E1-B25A-47968B9BEF00}">
      <dgm:prSet/>
      <dgm:spPr/>
      <dgm:t>
        <a:bodyPr/>
        <a:lstStyle/>
        <a:p>
          <a:endParaRPr lang="en-US"/>
        </a:p>
      </dgm:t>
    </dgm:pt>
    <dgm:pt modelId="{FA4DE73C-9D94-4414-958A-905B7AEB714D}">
      <dgm:prSet phldrT="[Texto]"/>
      <dgm:spPr/>
      <dgm:t>
        <a:bodyPr/>
        <a:lstStyle/>
        <a:p>
          <a:r>
            <a:rPr lang="en-US" dirty="0" err="1"/>
            <a:t>Niños</a:t>
          </a:r>
          <a:r>
            <a:rPr lang="en-US" dirty="0"/>
            <a:t> en </a:t>
          </a:r>
          <a:r>
            <a:rPr lang="en-US" dirty="0" err="1"/>
            <a:t>hogares</a:t>
          </a:r>
          <a:r>
            <a:rPr lang="en-US" dirty="0"/>
            <a:t> con padres </a:t>
          </a:r>
          <a:r>
            <a:rPr lang="en-US" dirty="0" err="1"/>
            <a:t>desocupados</a:t>
          </a:r>
          <a:r>
            <a:rPr lang="en-US" dirty="0"/>
            <a:t> 12,2%</a:t>
          </a:r>
        </a:p>
      </dgm:t>
    </dgm:pt>
    <dgm:pt modelId="{2806922F-E6E7-413E-8BA4-C2EAB088AA52}" type="parTrans" cxnId="{4F0797E2-CA79-433E-A745-564C11442413}">
      <dgm:prSet/>
      <dgm:spPr/>
      <dgm:t>
        <a:bodyPr/>
        <a:lstStyle/>
        <a:p>
          <a:endParaRPr lang="en-US"/>
        </a:p>
      </dgm:t>
    </dgm:pt>
    <dgm:pt modelId="{B5842078-5BF6-4D79-BBAE-E46F67BCAE2C}" type="sibTrans" cxnId="{4F0797E2-CA79-433E-A745-564C11442413}">
      <dgm:prSet/>
      <dgm:spPr/>
      <dgm:t>
        <a:bodyPr/>
        <a:lstStyle/>
        <a:p>
          <a:endParaRPr lang="en-US"/>
        </a:p>
      </dgm:t>
    </dgm:pt>
    <dgm:pt modelId="{75FAC2E1-9DE8-40DA-A20A-755DA3F73D75}" type="pres">
      <dgm:prSet presAssocID="{5FE4621C-5321-46AE-B434-11279FAA29F1}" presName="compositeShape" presStyleCnt="0">
        <dgm:presLayoutVars>
          <dgm:chMax val="7"/>
          <dgm:dir/>
          <dgm:resizeHandles val="exact"/>
        </dgm:presLayoutVars>
      </dgm:prSet>
      <dgm:spPr/>
    </dgm:pt>
    <dgm:pt modelId="{32A0EBCD-F6A3-468C-A721-315E223E9BF8}" type="pres">
      <dgm:prSet presAssocID="{5FE4621C-5321-46AE-B434-11279FAA29F1}" presName="wedge1" presStyleLbl="node1" presStyleIdx="0" presStyleCnt="4" custScaleX="99085" custLinFactNeighborX="-3883" custLinFactNeighborY="2804"/>
      <dgm:spPr/>
      <dgm:t>
        <a:bodyPr/>
        <a:lstStyle/>
        <a:p>
          <a:endParaRPr lang="en-US"/>
        </a:p>
      </dgm:t>
    </dgm:pt>
    <dgm:pt modelId="{55A2A7EF-DAA0-4D5B-B071-0525A91C9761}" type="pres">
      <dgm:prSet presAssocID="{5FE4621C-5321-46AE-B434-11279FAA29F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6EE907-294B-4D21-A689-0D45F171C90F}" type="pres">
      <dgm:prSet presAssocID="{5FE4621C-5321-46AE-B434-11279FAA29F1}" presName="wedge2" presStyleLbl="node1" presStyleIdx="1" presStyleCnt="4" custLinFactNeighborX="0" custLinFactNeighborY="-298"/>
      <dgm:spPr/>
      <dgm:t>
        <a:bodyPr/>
        <a:lstStyle/>
        <a:p>
          <a:endParaRPr lang="en-US"/>
        </a:p>
      </dgm:t>
    </dgm:pt>
    <dgm:pt modelId="{F8BBED8B-FE1F-4DD7-964D-7EC9003BF0AD}" type="pres">
      <dgm:prSet presAssocID="{5FE4621C-5321-46AE-B434-11279FAA29F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C3AB6A-F7BD-4EE4-A359-64765F2AE646}" type="pres">
      <dgm:prSet presAssocID="{5FE4621C-5321-46AE-B434-11279FAA29F1}" presName="wedge3" presStyleLbl="node1" presStyleIdx="2" presStyleCnt="4" custLinFactNeighborX="-895"/>
      <dgm:spPr/>
      <dgm:t>
        <a:bodyPr/>
        <a:lstStyle/>
        <a:p>
          <a:endParaRPr lang="en-US"/>
        </a:p>
      </dgm:t>
    </dgm:pt>
    <dgm:pt modelId="{4A56C739-D751-450E-AA59-A9D693C3EC1E}" type="pres">
      <dgm:prSet presAssocID="{5FE4621C-5321-46AE-B434-11279FAA29F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D1CBC1-DBE4-4EE0-8567-441B7EDFEF35}" type="pres">
      <dgm:prSet presAssocID="{5FE4621C-5321-46AE-B434-11279FAA29F1}" presName="wedge4" presStyleLbl="node1" presStyleIdx="3" presStyleCnt="4" custScaleX="100566" custScaleY="98850" custLinFactNeighborX="-298" custLinFactNeighborY="-1193"/>
      <dgm:spPr/>
      <dgm:t>
        <a:bodyPr/>
        <a:lstStyle/>
        <a:p>
          <a:endParaRPr lang="en-US"/>
        </a:p>
      </dgm:t>
    </dgm:pt>
    <dgm:pt modelId="{945A1471-4D3D-46D9-B9FA-89D4DABF7A97}" type="pres">
      <dgm:prSet presAssocID="{5FE4621C-5321-46AE-B434-11279FAA29F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8EBC8C-E812-C34C-95B5-D4AD5AA7DD02}" type="presOf" srcId="{FA4DE73C-9D94-4414-958A-905B7AEB714D}" destId="{945A1471-4D3D-46D9-B9FA-89D4DABF7A97}" srcOrd="1" destOrd="0" presId="urn:microsoft.com/office/officeart/2005/8/layout/chart3"/>
    <dgm:cxn modelId="{6FE98AEB-783B-49E1-B25A-47968B9BEF00}" srcId="{5FE4621C-5321-46AE-B434-11279FAA29F1}" destId="{5B874EA2-0AD8-4A57-AF24-5457BCB54CEB}" srcOrd="2" destOrd="0" parTransId="{D369AA87-EB02-42B4-A3EC-7AD508F9C9B3}" sibTransId="{096E0E12-23AF-48DA-AE10-6351BF5AED1A}"/>
    <dgm:cxn modelId="{8BB8FAC1-BBA2-EB4F-BA81-534F66AB13F2}" type="presOf" srcId="{FA4DE73C-9D94-4414-958A-905B7AEB714D}" destId="{92D1CBC1-DBE4-4EE0-8567-441B7EDFEF35}" srcOrd="0" destOrd="0" presId="urn:microsoft.com/office/officeart/2005/8/layout/chart3"/>
    <dgm:cxn modelId="{6D6FF8F3-B6C8-44BB-B7AE-44E6F3BD72E0}" srcId="{5FE4621C-5321-46AE-B434-11279FAA29F1}" destId="{414B4491-CFB9-493C-981C-984B01251DD3}" srcOrd="0" destOrd="0" parTransId="{B1D11F8B-EE1D-4571-A2EA-BE1B90007328}" sibTransId="{E9F91CD1-4B9B-4502-9132-B67B450B63BE}"/>
    <dgm:cxn modelId="{C7EDB599-B79A-2948-B6E6-0CB04C31BE0D}" type="presOf" srcId="{515C7D64-7BD8-4834-B1EE-6E32CC7AA052}" destId="{9F6EE907-294B-4D21-A689-0D45F171C90F}" srcOrd="0" destOrd="0" presId="urn:microsoft.com/office/officeart/2005/8/layout/chart3"/>
    <dgm:cxn modelId="{4F0797E2-CA79-433E-A745-564C11442413}" srcId="{5FE4621C-5321-46AE-B434-11279FAA29F1}" destId="{FA4DE73C-9D94-4414-958A-905B7AEB714D}" srcOrd="3" destOrd="0" parTransId="{2806922F-E6E7-413E-8BA4-C2EAB088AA52}" sibTransId="{B5842078-5BF6-4D79-BBAE-E46F67BCAE2C}"/>
    <dgm:cxn modelId="{420F5B17-0477-4343-8C36-5A2DE74150A9}" type="presOf" srcId="{5FE4621C-5321-46AE-B434-11279FAA29F1}" destId="{75FAC2E1-9DE8-40DA-A20A-755DA3F73D75}" srcOrd="0" destOrd="0" presId="urn:microsoft.com/office/officeart/2005/8/layout/chart3"/>
    <dgm:cxn modelId="{14D9259F-995B-234D-BEB3-F8C2E4DAFAA9}" type="presOf" srcId="{5B874EA2-0AD8-4A57-AF24-5457BCB54CEB}" destId="{5CC3AB6A-F7BD-4EE4-A359-64765F2AE646}" srcOrd="0" destOrd="0" presId="urn:microsoft.com/office/officeart/2005/8/layout/chart3"/>
    <dgm:cxn modelId="{40260053-774B-C043-982F-71D78ADEC3A1}" type="presOf" srcId="{414B4491-CFB9-493C-981C-984B01251DD3}" destId="{32A0EBCD-F6A3-468C-A721-315E223E9BF8}" srcOrd="0" destOrd="0" presId="urn:microsoft.com/office/officeart/2005/8/layout/chart3"/>
    <dgm:cxn modelId="{51BB14E1-83DC-45BC-9762-8E3A324F170F}" srcId="{5FE4621C-5321-46AE-B434-11279FAA29F1}" destId="{515C7D64-7BD8-4834-B1EE-6E32CC7AA052}" srcOrd="1" destOrd="0" parTransId="{F07CDF6D-F5FB-42ED-B8F4-602BC72A79A8}" sibTransId="{9D9531EF-7D0D-468C-AA3D-28C34E7A3B96}"/>
    <dgm:cxn modelId="{0B0FDFC8-1418-8542-B7FB-DFFF3A2434D1}" type="presOf" srcId="{5B874EA2-0AD8-4A57-AF24-5457BCB54CEB}" destId="{4A56C739-D751-450E-AA59-A9D693C3EC1E}" srcOrd="1" destOrd="0" presId="urn:microsoft.com/office/officeart/2005/8/layout/chart3"/>
    <dgm:cxn modelId="{8F5ADADC-0A7D-9A48-A732-CF93DAE14955}" type="presOf" srcId="{414B4491-CFB9-493C-981C-984B01251DD3}" destId="{55A2A7EF-DAA0-4D5B-B071-0525A91C9761}" srcOrd="1" destOrd="0" presId="urn:microsoft.com/office/officeart/2005/8/layout/chart3"/>
    <dgm:cxn modelId="{15780475-7D78-D649-B9A7-6C0512C75FB5}" type="presOf" srcId="{515C7D64-7BD8-4834-B1EE-6E32CC7AA052}" destId="{F8BBED8B-FE1F-4DD7-964D-7EC9003BF0AD}" srcOrd="1" destOrd="0" presId="urn:microsoft.com/office/officeart/2005/8/layout/chart3"/>
    <dgm:cxn modelId="{2EEF2585-DEE2-3847-910D-45B60A4344CF}" type="presParOf" srcId="{75FAC2E1-9DE8-40DA-A20A-755DA3F73D75}" destId="{32A0EBCD-F6A3-468C-A721-315E223E9BF8}" srcOrd="0" destOrd="0" presId="urn:microsoft.com/office/officeart/2005/8/layout/chart3"/>
    <dgm:cxn modelId="{85F9860D-15F0-C04E-A8A5-3FAA59FBA30A}" type="presParOf" srcId="{75FAC2E1-9DE8-40DA-A20A-755DA3F73D75}" destId="{55A2A7EF-DAA0-4D5B-B071-0525A91C9761}" srcOrd="1" destOrd="0" presId="urn:microsoft.com/office/officeart/2005/8/layout/chart3"/>
    <dgm:cxn modelId="{AA1AA3C0-D750-CA4F-9805-67C73DB45BFB}" type="presParOf" srcId="{75FAC2E1-9DE8-40DA-A20A-755DA3F73D75}" destId="{9F6EE907-294B-4D21-A689-0D45F171C90F}" srcOrd="2" destOrd="0" presId="urn:microsoft.com/office/officeart/2005/8/layout/chart3"/>
    <dgm:cxn modelId="{3A628D4B-E466-4945-8411-7B7355344511}" type="presParOf" srcId="{75FAC2E1-9DE8-40DA-A20A-755DA3F73D75}" destId="{F8BBED8B-FE1F-4DD7-964D-7EC9003BF0AD}" srcOrd="3" destOrd="0" presId="urn:microsoft.com/office/officeart/2005/8/layout/chart3"/>
    <dgm:cxn modelId="{7FDD5603-D009-B848-9D05-A55B28604B56}" type="presParOf" srcId="{75FAC2E1-9DE8-40DA-A20A-755DA3F73D75}" destId="{5CC3AB6A-F7BD-4EE4-A359-64765F2AE646}" srcOrd="4" destOrd="0" presId="urn:microsoft.com/office/officeart/2005/8/layout/chart3"/>
    <dgm:cxn modelId="{F7A6E0E2-7046-8140-BF32-FC887A0C486D}" type="presParOf" srcId="{75FAC2E1-9DE8-40DA-A20A-755DA3F73D75}" destId="{4A56C739-D751-450E-AA59-A9D693C3EC1E}" srcOrd="5" destOrd="0" presId="urn:microsoft.com/office/officeart/2005/8/layout/chart3"/>
    <dgm:cxn modelId="{468ACEC2-ED19-474B-8E4B-6A466DB06344}" type="presParOf" srcId="{75FAC2E1-9DE8-40DA-A20A-755DA3F73D75}" destId="{92D1CBC1-DBE4-4EE0-8567-441B7EDFEF35}" srcOrd="6" destOrd="0" presId="urn:microsoft.com/office/officeart/2005/8/layout/chart3"/>
    <dgm:cxn modelId="{16292E0E-005A-0C4C-B345-BE34E5805C36}" type="presParOf" srcId="{75FAC2E1-9DE8-40DA-A20A-755DA3F73D75}" destId="{945A1471-4D3D-46D9-B9FA-89D4DABF7A97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0EBCD-F6A3-468C-A721-315E223E9BF8}">
      <dsp:nvSpPr>
        <dsp:cNvPr id="0" name=""/>
        <dsp:cNvSpPr/>
      </dsp:nvSpPr>
      <dsp:spPr>
        <a:xfrm>
          <a:off x="1491884" y="476025"/>
          <a:ext cx="4614861" cy="4657477"/>
        </a:xfrm>
        <a:prstGeom prst="pie">
          <a:avLst>
            <a:gd name="adj1" fmla="val 16200000"/>
            <a:gd name="adj2" fmla="val 0"/>
          </a:avLst>
        </a:prstGeom>
        <a:solidFill>
          <a:schemeClr val="accent1"/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Abandono</a:t>
          </a:r>
          <a:r>
            <a:rPr lang="en-US" sz="1900" kern="1200" dirty="0"/>
            <a:t> </a:t>
          </a:r>
          <a:r>
            <a:rPr lang="en-US" sz="1900" kern="1200" dirty="0" err="1"/>
            <a:t>Escolar</a:t>
          </a:r>
          <a:r>
            <a:rPr lang="en-US" sz="1900" kern="1200" dirty="0"/>
            <a:t> en ESO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28,4%</a:t>
          </a:r>
        </a:p>
      </dsp:txBody>
      <dsp:txXfrm>
        <a:off x="3852056" y="1337658"/>
        <a:ext cx="1703103" cy="1386154"/>
      </dsp:txXfrm>
    </dsp:sp>
    <dsp:sp modelId="{9F6EE907-294B-4D21-A689-0D45F171C90F}">
      <dsp:nvSpPr>
        <dsp:cNvPr id="0" name=""/>
        <dsp:cNvSpPr/>
      </dsp:nvSpPr>
      <dsp:spPr>
        <a:xfrm>
          <a:off x="1455146" y="527829"/>
          <a:ext cx="4657477" cy="4657477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Alumnado</a:t>
          </a:r>
          <a:r>
            <a:rPr lang="en-US" sz="1900" kern="1200" dirty="0"/>
            <a:t> </a:t>
          </a:r>
          <a:r>
            <a:rPr lang="en-US" sz="1900" kern="1200" dirty="0" err="1"/>
            <a:t>Extranjero</a:t>
          </a:r>
          <a:r>
            <a:rPr lang="en-US" sz="1900" kern="1200" dirty="0"/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10%</a:t>
          </a:r>
        </a:p>
      </dsp:txBody>
      <dsp:txXfrm>
        <a:off x="3867054" y="2939737"/>
        <a:ext cx="1718830" cy="1386154"/>
      </dsp:txXfrm>
    </dsp:sp>
    <dsp:sp modelId="{5CC3AB6A-F7BD-4EE4-A359-64765F2AE646}">
      <dsp:nvSpPr>
        <dsp:cNvPr id="0" name=""/>
        <dsp:cNvSpPr/>
      </dsp:nvSpPr>
      <dsp:spPr>
        <a:xfrm>
          <a:off x="1413462" y="541708"/>
          <a:ext cx="4657477" cy="4657477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Alumnado</a:t>
          </a:r>
          <a:r>
            <a:rPr lang="en-US" sz="1900" kern="1200" dirty="0"/>
            <a:t> con NEE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1,9%</a:t>
          </a:r>
        </a:p>
      </dsp:txBody>
      <dsp:txXfrm>
        <a:off x="1940200" y="2953616"/>
        <a:ext cx="1718830" cy="1386154"/>
      </dsp:txXfrm>
    </dsp:sp>
    <dsp:sp modelId="{92D1CBC1-DBE4-4EE0-8567-441B7EDFEF35}">
      <dsp:nvSpPr>
        <dsp:cNvPr id="0" name=""/>
        <dsp:cNvSpPr/>
      </dsp:nvSpPr>
      <dsp:spPr>
        <a:xfrm>
          <a:off x="1428086" y="512925"/>
          <a:ext cx="4683838" cy="4603916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Niños</a:t>
          </a:r>
          <a:r>
            <a:rPr lang="en-US" sz="1900" kern="1200" dirty="0"/>
            <a:t> en </a:t>
          </a:r>
          <a:r>
            <a:rPr lang="en-US" sz="1900" kern="1200" dirty="0" err="1"/>
            <a:t>hogares</a:t>
          </a:r>
          <a:r>
            <a:rPr lang="en-US" sz="1900" kern="1200" dirty="0"/>
            <a:t> con padres </a:t>
          </a:r>
          <a:r>
            <a:rPr lang="en-US" sz="1900" kern="1200" dirty="0" err="1"/>
            <a:t>desocupados</a:t>
          </a:r>
          <a:r>
            <a:rPr lang="en-US" sz="1900" kern="1200" dirty="0"/>
            <a:t> 12,2%</a:t>
          </a:r>
        </a:p>
      </dsp:txBody>
      <dsp:txXfrm>
        <a:off x="1957806" y="1362457"/>
        <a:ext cx="1728559" cy="13702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7B27A7CD-D3D3-DF46-ADE0-B5D821A48032}" type="datetimeFigureOut">
              <a:rPr lang="es-ES"/>
              <a:pPr>
                <a:defRPr/>
              </a:pPr>
              <a:t>06/05/13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80C6E69-D9AD-BC40-BB3E-B9FF22AFFDE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6694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E4E324-2644-444B-89D2-D571A6C29111}" type="slidenum">
              <a:rPr lang="es-ES" sz="1200">
                <a:latin typeface="Calibri" charset="0"/>
              </a:rPr>
              <a:pPr eaLnBrk="1" hangingPunct="1"/>
              <a:t>1</a:t>
            </a:fld>
            <a:endParaRPr lang="es-ES" sz="1200">
              <a:latin typeface="Calibri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87275D0-2C70-0E4D-AB1D-6D3706CB9697}" type="slidenum">
              <a:rPr lang="es-ES" sz="1200">
                <a:latin typeface="Calibri" charset="0"/>
              </a:rPr>
              <a:pPr eaLnBrk="1" hangingPunct="1"/>
              <a:t>2</a:t>
            </a:fld>
            <a:endParaRPr lang="es-ES" sz="1200">
              <a:latin typeface="Calibri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4CF978F-968D-064F-A7C7-3F3C31DBC950}" type="slidenum">
              <a:rPr lang="es-ES" sz="1200">
                <a:latin typeface="Calibri" charset="0"/>
              </a:rPr>
              <a:pPr eaLnBrk="1" hangingPunct="1"/>
              <a:t>14</a:t>
            </a:fld>
            <a:endParaRPr lang="es-ES" sz="1200">
              <a:latin typeface="Calibri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B39C0C-68F1-E144-AF3D-B7120D3B1ACB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2A8BF-1B07-0545-8734-933108416AB0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7A7B5A-068D-6C44-9F91-480BD370393B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A66F2-E7EF-854E-B85A-AF7B1FD28E7C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524A3-BDCB-C94A-8824-B00608F095FF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8D754-24D7-E24B-A6A9-0FBE146818AD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3431C3-BD80-674D-9507-90B86C9402D3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E6A4A-8E00-2540-8ED2-6C9FAAFAFA63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B2459-2D4E-7746-B6AE-B3F4339868C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4798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062C-6724-7144-BA5F-3BEE46C025F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17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167DC0-68F9-EE43-B1E2-00713A6DA935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8098C5-054B-8C42-84E9-A4658FEA028F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DC8180-D9C1-5C4F-A0B3-0B65F68B4AE9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8CF1E1-BE6B-0F4A-8071-365E0CFC3587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1513F2-693B-EC4A-BD12-8A65DEB14F0E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FD385-8174-A54F-A7AE-C90A13F63E27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126533-2887-DC43-B6D4-6600562B34DF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21BE1-EB3E-5F4C-A744-77F39F7A7AF2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FD544A-114B-0C4B-A117-3E77E4DA5F8F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43854-ABE5-6747-9AA2-501BFE4B3690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CCA64A-0252-6946-9D67-E5557DF98D51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D503E5-A908-C24B-A25B-F14DECAC5B5A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169AAE-AEB8-6147-8FAC-9BED80502398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00C4CE-D4E8-C642-B074-98FE95196868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7007D4-20E7-4249-B4D6-F5A899ADCD40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4C291D-6BB1-8142-8010-BCA73CF0A6A9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DC8180-D9C1-5C4F-A0B3-0B65F68B4AE9}" type="datetimeFigureOut">
              <a:rPr lang="es-ES" smtClean="0"/>
              <a:pPr>
                <a:defRPr/>
              </a:pPr>
              <a:t>06/05/13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58CF1E1-BE6B-0F4A-8071-365E0CFC3587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oble.pntic.mec.es/csoto/balanza.gif" TargetMode="External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3"/>
          <p:cNvSpPr txBox="1">
            <a:spLocks noChangeArrowheads="1"/>
          </p:cNvSpPr>
          <p:nvPr/>
        </p:nvSpPr>
        <p:spPr bwMode="auto">
          <a:xfrm>
            <a:off x="1116013" y="333375"/>
            <a:ext cx="7467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2600" b="1" dirty="0" smtClean="0">
                <a:solidFill>
                  <a:srgbClr val="000066"/>
                </a:solidFill>
                <a:latin typeface="Bookman Old Style" charset="0"/>
              </a:rPr>
              <a:t>EDUCACI</a:t>
            </a:r>
            <a:r>
              <a:rPr lang="es-ES_tradnl" altLang="ja-JP" sz="2600" b="1" dirty="0" smtClean="0">
                <a:solidFill>
                  <a:srgbClr val="000066"/>
                </a:solidFill>
              </a:rPr>
              <a:t>Ó</a:t>
            </a:r>
            <a:r>
              <a:rPr lang="es-ES_tradnl" altLang="ja-JP" sz="2600" b="1" dirty="0" smtClean="0">
                <a:solidFill>
                  <a:srgbClr val="000066"/>
                </a:solidFill>
                <a:latin typeface="Bookman Old Style" charset="0"/>
              </a:rPr>
              <a:t>N</a:t>
            </a:r>
            <a:r>
              <a:rPr lang="es-ES_tradnl" sz="2600" b="1" dirty="0" smtClean="0">
                <a:solidFill>
                  <a:srgbClr val="000066"/>
                </a:solidFill>
                <a:latin typeface="Bookman Old Style" charset="0"/>
              </a:rPr>
              <a:t> INCLUSIVA y direcci</a:t>
            </a:r>
            <a:r>
              <a:rPr lang="es-ES_tradnl" sz="2600" b="1" dirty="0" smtClean="0">
                <a:solidFill>
                  <a:srgbClr val="000066"/>
                </a:solidFill>
                <a:latin typeface="Bookman Old Style" charset="0"/>
              </a:rPr>
              <a:t>ón escolar I</a:t>
            </a:r>
            <a:endParaRPr lang="es-ES_tradnl" sz="2600" b="1" dirty="0">
              <a:solidFill>
                <a:srgbClr val="000066"/>
              </a:solidFill>
              <a:latin typeface="Bookman Old Style" charset="0"/>
            </a:endParaRPr>
          </a:p>
          <a:p>
            <a:pPr algn="ctr"/>
            <a:r>
              <a:rPr lang="es-ES_tradnl" sz="2000" dirty="0">
                <a:solidFill>
                  <a:srgbClr val="000066"/>
                </a:solidFill>
                <a:latin typeface="Tahoma" charset="0"/>
              </a:rPr>
              <a:t>Ángeles </a:t>
            </a:r>
            <a:r>
              <a:rPr lang="es-ES_tradnl" sz="2000" dirty="0" smtClean="0">
                <a:solidFill>
                  <a:srgbClr val="000066"/>
                </a:solidFill>
                <a:latin typeface="Tahoma" charset="0"/>
              </a:rPr>
              <a:t>Parrilla (</a:t>
            </a:r>
            <a:r>
              <a:rPr lang="es-ES_tradnl" sz="2000" dirty="0" err="1" smtClean="0">
                <a:solidFill>
                  <a:srgbClr val="000066"/>
                </a:solidFill>
                <a:latin typeface="Tahoma" charset="0"/>
              </a:rPr>
              <a:t>Uvigo</a:t>
            </a:r>
            <a:r>
              <a:rPr lang="es-ES_tradnl" sz="2000" dirty="0" smtClean="0">
                <a:solidFill>
                  <a:srgbClr val="000066"/>
                </a:solidFill>
                <a:latin typeface="Tahoma" charset="0"/>
              </a:rPr>
              <a:t>)</a:t>
            </a:r>
            <a:endParaRPr lang="es-ES_tradnl" sz="2000" dirty="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 flipV="1">
            <a:off x="1219200" y="4338638"/>
            <a:ext cx="7467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s-ES_tradnl" sz="320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3260725" y="59102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800">
                <a:latin typeface="Calibri" charset="0"/>
              </a:rPr>
              <a:t>         </a:t>
            </a:r>
          </a:p>
        </p:txBody>
      </p:sp>
      <p:pic>
        <p:nvPicPr>
          <p:cNvPr id="6" name="Picture 6" descr="pg15vigila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6264696" cy="3692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3200" dirty="0" smtClean="0">
                <a:latin typeface="Calibri" charset="0"/>
              </a:rPr>
              <a:t>Qué </a:t>
            </a:r>
            <a:r>
              <a:rPr lang="es-ES_tradnl" sz="3200" dirty="0">
                <a:latin typeface="Calibri" charset="0"/>
              </a:rPr>
              <a:t>es la </a:t>
            </a:r>
            <a:r>
              <a:rPr lang="es-ES_tradnl" sz="3200" dirty="0" smtClean="0">
                <a:latin typeface="Calibri" charset="0"/>
              </a:rPr>
              <a:t>Inclusión… un </a:t>
            </a:r>
            <a:r>
              <a:rPr lang="es-ES_tradnl" sz="3200" dirty="0">
                <a:latin typeface="Calibri" charset="0"/>
              </a:rPr>
              <a:t>desafío a todos los sistemas educativos</a:t>
            </a:r>
            <a:endParaRPr lang="es-ES" sz="3200" dirty="0">
              <a:latin typeface="Calibri" charset="0"/>
            </a:endParaRPr>
          </a:p>
        </p:txBody>
      </p:sp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685800" y="2032000"/>
            <a:ext cx="7848600" cy="32686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457200" indent="-457200">
              <a:buFontTx/>
              <a:buAutoNum type="arabicParenR"/>
            </a:pPr>
            <a:r>
              <a:rPr lang="es-ES_tradnl" sz="2600">
                <a:solidFill>
                  <a:srgbClr val="000066"/>
                </a:solidFill>
                <a:latin typeface="Times New Roman" charset="0"/>
              </a:rPr>
              <a:t>Garantizar la escolarización universal</a:t>
            </a:r>
          </a:p>
          <a:p>
            <a:pPr marL="457200" indent="-457200"/>
            <a:endParaRPr lang="es-ES_tradnl" sz="2600">
              <a:solidFill>
                <a:srgbClr val="000066"/>
              </a:solidFill>
              <a:latin typeface="Times New Roman" charset="0"/>
            </a:endParaRPr>
          </a:p>
          <a:p>
            <a:pPr marL="457200" indent="-457200"/>
            <a:r>
              <a:rPr lang="es-ES_tradnl" sz="2600">
                <a:solidFill>
                  <a:srgbClr val="000066"/>
                </a:solidFill>
                <a:latin typeface="Times New Roman" charset="0"/>
              </a:rPr>
              <a:t>2) Cuestionar los sistemas educativos selectivos</a:t>
            </a:r>
          </a:p>
          <a:p>
            <a:pPr marL="457200" indent="-457200"/>
            <a:endParaRPr lang="es-ES_tradnl" sz="2600">
              <a:solidFill>
                <a:srgbClr val="000066"/>
              </a:solidFill>
              <a:latin typeface="Times New Roman" charset="0"/>
            </a:endParaRPr>
          </a:p>
          <a:p>
            <a:pPr marL="457200" indent="-457200"/>
            <a:r>
              <a:rPr lang="es-ES_tradnl" sz="2600">
                <a:solidFill>
                  <a:srgbClr val="000066"/>
                </a:solidFill>
                <a:latin typeface="Times New Roman" charset="0"/>
              </a:rPr>
              <a:t>3) Desafiar las medidas educativas pseudo-inclusivas</a:t>
            </a:r>
          </a:p>
          <a:p>
            <a:pPr marL="457200" indent="-457200">
              <a:buFontTx/>
              <a:buAutoNum type="arabicParenR"/>
            </a:pPr>
            <a:endParaRPr lang="es-ES" sz="240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687763" y="1936750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1800">
                <a:latin typeface="Calibri" charset="0"/>
              </a:rPr>
              <a:t> Supone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 txBox="1">
            <a:spLocks noGrp="1" noChangeArrowheads="1"/>
          </p:cNvSpPr>
          <p:nvPr>
            <p:ph type="title"/>
          </p:nvPr>
        </p:nvSpPr>
        <p:spPr>
          <a:solidFill>
            <a:srgbClr val="2D6DA3"/>
          </a:solidFill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 cap="all" spc="200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s-ES" sz="2800" dirty="0" smtClean="0">
                <a:latin typeface="Calibri" charset="0"/>
              </a:rPr>
              <a:t>¿</a:t>
            </a:r>
            <a:r>
              <a:rPr lang="es-ES" sz="2800" cap="none" dirty="0">
                <a:latin typeface="Calibri" charset="0"/>
              </a:rPr>
              <a:t>Q</a:t>
            </a:r>
            <a:r>
              <a:rPr lang="es-ES" sz="2800" cap="none" dirty="0" smtClean="0">
                <a:latin typeface="Calibri" charset="0"/>
              </a:rPr>
              <a:t>ué es la ed. Inclusiva?... Cómo responde a la diversidad</a:t>
            </a:r>
            <a:endParaRPr lang="es-ES_tradnl" sz="2800" cap="none" dirty="0" smtClean="0">
              <a:latin typeface="Franklin Gothic Medium" charset="0"/>
            </a:endParaRPr>
          </a:p>
        </p:txBody>
      </p:sp>
      <p:sp>
        <p:nvSpPr>
          <p:cNvPr id="31745" name="Marcador de contenido 6"/>
          <p:cNvSpPr>
            <a:spLocks noGrp="1"/>
          </p:cNvSpPr>
          <p:nvPr>
            <p:ph sz="half" idx="1"/>
          </p:nvPr>
        </p:nvSpPr>
        <p:spPr>
          <a:xfrm>
            <a:off x="381000" y="1719263"/>
            <a:ext cx="3878263" cy="3244850"/>
          </a:xfrm>
          <a:solidFill>
            <a:srgbClr val="2D6DA3"/>
          </a:solidFill>
        </p:spPr>
        <p:txBody>
          <a:bodyPr/>
          <a:lstStyle/>
          <a:p>
            <a:pPr algn="just"/>
            <a:endParaRPr lang="es-ES" sz="2400">
              <a:latin typeface="Calibri" charset="0"/>
            </a:endParaRPr>
          </a:p>
          <a:p>
            <a:pPr algn="just"/>
            <a:r>
              <a:rPr lang="es-ES" sz="2400">
                <a:solidFill>
                  <a:srgbClr val="FFFFFF"/>
                </a:solidFill>
                <a:latin typeface="Comic Sans MS" charset="0"/>
                <a:cs typeface="Comic Sans MS" charset="0"/>
              </a:rPr>
              <a:t>Qué podemos hacer para los alumnos diversos, al margen de lo que hacemos para los alumnos normales o no diversos </a:t>
            </a:r>
            <a:endParaRPr lang="es-ES">
              <a:latin typeface="Calibri" charset="0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half" idx="2"/>
          </p:nvPr>
        </p:nvSpPr>
        <p:spPr>
          <a:xfrm>
            <a:off x="4554538" y="1719263"/>
            <a:ext cx="4132262" cy="3590925"/>
          </a:xfrm>
          <a:solidFill>
            <a:srgbClr val="2D6DA3"/>
          </a:solidFill>
        </p:spPr>
        <p:txBody>
          <a:bodyPr>
            <a:normAutofit/>
          </a:bodyPr>
          <a:lstStyle/>
          <a:p>
            <a:pPr marL="44450" indent="0">
              <a:buFont typeface="Arial" charset="0"/>
              <a:buNone/>
              <a:defRPr/>
            </a:pPr>
            <a:endParaRPr lang="es-ES" sz="2400" dirty="0" smtClean="0"/>
          </a:p>
          <a:p>
            <a:pPr>
              <a:defRPr/>
            </a:pPr>
            <a:r>
              <a:rPr lang="es-ES" sz="2400" dirty="0">
                <a:solidFill>
                  <a:srgbClr val="FFFFFF"/>
                </a:solidFill>
                <a:latin typeface="Comic Sans MS"/>
                <a:cs typeface="Comic Sans MS"/>
              </a:rPr>
              <a:t>Q</a:t>
            </a:r>
            <a:r>
              <a:rPr lang="es-E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ué podemos hacer para </a:t>
            </a:r>
            <a:r>
              <a:rPr lang="es-ES" sz="2400" b="1" dirty="0" smtClean="0">
                <a:solidFill>
                  <a:srgbClr val="FFFFFF"/>
                </a:solidFill>
                <a:latin typeface="Comic Sans MS"/>
                <a:cs typeface="Comic Sans MS"/>
              </a:rPr>
              <a:t>todos</a:t>
            </a:r>
            <a:r>
              <a:rPr lang="es-ES" sz="2400" dirty="0" smtClean="0">
                <a:solidFill>
                  <a:srgbClr val="FFFFFF"/>
                </a:solidFill>
                <a:latin typeface="Comic Sans MS"/>
                <a:cs typeface="Comic Sans MS"/>
              </a:rPr>
              <a:t> los alumnos: para que todos aprendan de la manera mas significativa, considerando que todos son diferentes</a:t>
            </a:r>
            <a:endParaRPr lang="es-ES" sz="24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pic>
        <p:nvPicPr>
          <p:cNvPr id="9" name="Picture 17" descr="j03012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075" y="5189538"/>
            <a:ext cx="1830388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Conector recto 9"/>
          <p:cNvCxnSpPr/>
          <p:nvPr/>
        </p:nvCxnSpPr>
        <p:spPr>
          <a:xfrm>
            <a:off x="474663" y="1757363"/>
            <a:ext cx="3690937" cy="2995612"/>
          </a:xfrm>
          <a:prstGeom prst="line">
            <a:avLst/>
          </a:prstGeom>
          <a:ln w="5715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381000" y="1757363"/>
            <a:ext cx="3784600" cy="2995612"/>
          </a:xfrm>
          <a:prstGeom prst="line">
            <a:avLst/>
          </a:prstGeom>
          <a:ln w="5715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179388" y="908050"/>
            <a:ext cx="8126412" cy="3903663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s-ES_tradnl" sz="2800">
                <a:solidFill>
                  <a:schemeClr val="bg1"/>
                </a:solidFill>
                <a:latin typeface="Calibri" charset="0"/>
              </a:rPr>
              <a:t>“La Ed. Inclusiva en los países en vías de desarrollo  supone el derecho igual de todos los niños a la educación, a la educación básica… la educación inclusiva es parte de un gran movimiento para frenar la exclusión social, busca incluir a todos los niños situados en los márgenes de la sociedad, niños de la calle, niños trabajadores, y minorías excluidas”</a:t>
            </a:r>
            <a:endParaRPr lang="es-ES_tradnl" altLang="ja-JP" sz="2800">
              <a:solidFill>
                <a:schemeClr val="bg1"/>
              </a:solidFill>
              <a:latin typeface="Calibri" charset="0"/>
            </a:endParaRPr>
          </a:p>
          <a:p>
            <a:pPr>
              <a:spcBef>
                <a:spcPct val="20000"/>
              </a:spcBef>
            </a:pPr>
            <a:r>
              <a:rPr lang="es-ES_tradnl" sz="2800">
                <a:solidFill>
                  <a:schemeClr val="bg1"/>
                </a:solidFill>
                <a:latin typeface="Calibri" charset="0"/>
              </a:rPr>
              <a:t>              (DflD, 2000)</a:t>
            </a:r>
          </a:p>
          <a:p>
            <a:endParaRPr lang="es-ES_tradnl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" sz="2300">
                <a:latin typeface="Calibri" charset="0"/>
              </a:rPr>
              <a:t>El desafío a las medidas</a:t>
            </a:r>
            <a:r>
              <a:rPr lang="es-ES" sz="3200">
                <a:latin typeface="Calibri" charset="0"/>
              </a:rPr>
              <a:t> </a:t>
            </a:r>
            <a:r>
              <a:rPr lang="es-ES" sz="2300">
                <a:latin typeface="Calibri" charset="0"/>
              </a:rPr>
              <a:t>pseudo-inclusivas: </a:t>
            </a:r>
            <a:r>
              <a:rPr lang="es-ES" sz="2000">
                <a:latin typeface="Calibri" charset="0"/>
              </a:rPr>
              <a:t>desarrollar medidas educativas generales para responder a las necesidades de todos</a:t>
            </a:r>
            <a:r>
              <a:rPr lang="es-ES" sz="2300">
                <a:latin typeface="Calibri" charset="0"/>
              </a:rPr>
              <a:t/>
            </a:r>
            <a:br>
              <a:rPr lang="es-ES" sz="2300">
                <a:latin typeface="Calibri" charset="0"/>
              </a:rPr>
            </a:br>
            <a:endParaRPr lang="es-ES" sz="2300">
              <a:latin typeface="Calibri" charset="0"/>
            </a:endParaRPr>
          </a:p>
        </p:txBody>
      </p:sp>
      <p:pic>
        <p:nvPicPr>
          <p:cNvPr id="38915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773238"/>
            <a:ext cx="3816350" cy="4751387"/>
          </a:xfrm>
        </p:spPr>
      </p:pic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4495800" y="1268413"/>
            <a:ext cx="44958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>
                <a:latin typeface="Times New Roman" charset="0"/>
              </a:rPr>
              <a:t>-</a:t>
            </a:r>
          </a:p>
          <a:p>
            <a:pPr eaLnBrk="1" hangingPunct="1"/>
            <a:endParaRPr lang="es-ES">
              <a:latin typeface="Times New Roman" charset="0"/>
            </a:endParaRPr>
          </a:p>
          <a:p>
            <a:pPr eaLnBrk="1" hangingPunct="1"/>
            <a:r>
              <a:rPr lang="es-ES">
                <a:latin typeface="Times New Roman" charset="0"/>
              </a:rPr>
              <a:t>Determinadas </a:t>
            </a:r>
            <a:r>
              <a:rPr lang="es-ES" b="1">
                <a:latin typeface="Times New Roman" charset="0"/>
              </a:rPr>
              <a:t>medidas</a:t>
            </a:r>
            <a:r>
              <a:rPr lang="es-ES">
                <a:latin typeface="Times New Roman" charset="0"/>
              </a:rPr>
              <a:t> educativas:</a:t>
            </a:r>
          </a:p>
          <a:p>
            <a:pPr eaLnBrk="1" hangingPunct="1"/>
            <a:r>
              <a:rPr lang="es-ES">
                <a:latin typeface="Times New Roman" charset="0"/>
              </a:rPr>
              <a:t>evaluativas, vías pedagógicas, servicios paralelos, procesos de dotación de servicios…</a:t>
            </a:r>
          </a:p>
          <a:p>
            <a:pPr eaLnBrk="1" hangingPunct="1"/>
            <a:endParaRPr lang="es-ES">
              <a:latin typeface="Times New Roman" charset="0"/>
            </a:endParaRPr>
          </a:p>
          <a:p>
            <a:pPr eaLnBrk="1" hangingPunct="1">
              <a:buFontTx/>
              <a:buChar char="-"/>
            </a:pPr>
            <a:r>
              <a:rPr lang="es-ES">
                <a:latin typeface="Times New Roman" charset="0"/>
              </a:rPr>
              <a:t>Determinadas </a:t>
            </a:r>
            <a:r>
              <a:rPr lang="es-ES" b="1">
                <a:latin typeface="Times New Roman" charset="0"/>
              </a:rPr>
              <a:t>culturas</a:t>
            </a:r>
            <a:r>
              <a:rPr lang="es-ES">
                <a:latin typeface="Times New Roman" charset="0"/>
              </a:rPr>
              <a:t> socio-educativas: formas de participación desiguales; valores selectivos, proyectos educativos diferenciados.</a:t>
            </a:r>
          </a:p>
          <a:p>
            <a:pPr eaLnBrk="1" hangingPunct="1">
              <a:buFontTx/>
              <a:buChar char="-"/>
            </a:pPr>
            <a:endParaRPr lang="es-ES">
              <a:latin typeface="Times New Roman" charset="0"/>
            </a:endParaRPr>
          </a:p>
          <a:p>
            <a:pPr eaLnBrk="1" hangingPunct="1"/>
            <a:endParaRPr lang="es-E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" sz="2800" dirty="0" smtClean="0">
                <a:latin typeface="Calibri" charset="0"/>
              </a:rPr>
              <a:t> </a:t>
            </a:r>
            <a:r>
              <a:rPr lang="es-ES" sz="3200" dirty="0" smtClean="0">
                <a:latin typeface="Calibri" charset="0"/>
              </a:rPr>
              <a:t>Qué </a:t>
            </a:r>
            <a:r>
              <a:rPr lang="es-ES" sz="3200" dirty="0">
                <a:latin typeface="Calibri" charset="0"/>
              </a:rPr>
              <a:t>es …un camino que nos obliga a elegir</a:t>
            </a:r>
          </a:p>
        </p:txBody>
      </p:sp>
      <p:pic>
        <p:nvPicPr>
          <p:cNvPr id="40963" name="Picture 9" descr="balanza">
            <a:hlinkClick r:id="rId3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916113"/>
            <a:ext cx="2303463" cy="2808287"/>
          </a:xfrm>
        </p:spPr>
      </p:pic>
      <p:sp>
        <p:nvSpPr>
          <p:cNvPr id="40962" name="Text Box 7"/>
          <p:cNvSpPr txBox="1">
            <a:spLocks noChangeArrowheads="1"/>
          </p:cNvSpPr>
          <p:nvPr/>
        </p:nvSpPr>
        <p:spPr bwMode="auto">
          <a:xfrm>
            <a:off x="2987675" y="1484313"/>
            <a:ext cx="6124575" cy="3355975"/>
          </a:xfrm>
          <a:prstGeom prst="rect">
            <a:avLst/>
          </a:prstGeom>
          <a:solidFill>
            <a:srgbClr val="E7F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2800">
                <a:latin typeface="Calibri" charset="0"/>
              </a:rPr>
              <a:t>No es un estado: conjunto de procesos que suponen incrementar la participación y reducir las exclusiones</a:t>
            </a:r>
            <a:r>
              <a:rPr lang="es-ES" sz="1800">
                <a:latin typeface="Calibri" charset="0"/>
              </a:rPr>
              <a:t> </a:t>
            </a:r>
          </a:p>
          <a:p>
            <a:pPr eaLnBrk="1" hangingPunct="1"/>
            <a:endParaRPr lang="es-ES" sz="1800">
              <a:latin typeface="Calibri" charset="0"/>
            </a:endParaRPr>
          </a:p>
          <a:p>
            <a:pPr eaLnBrk="1" hangingPunct="1"/>
            <a:r>
              <a:rPr lang="es-ES" sz="2800">
                <a:solidFill>
                  <a:schemeClr val="tx2"/>
                </a:solidFill>
                <a:latin typeface="Calibri" charset="0"/>
              </a:rPr>
              <a:t>Inclusión y exclusión: procesos interconectados</a:t>
            </a:r>
          </a:p>
          <a:p>
            <a:pPr eaLnBrk="1" hangingPunct="1"/>
            <a:endParaRPr lang="es-ES" sz="2800">
              <a:latin typeface="Calibri" charset="0"/>
            </a:endParaRPr>
          </a:p>
        </p:txBody>
      </p:sp>
      <p:sp>
        <p:nvSpPr>
          <p:cNvPr id="40964" name="Text Box 16"/>
          <p:cNvSpPr txBox="1">
            <a:spLocks noChangeArrowheads="1"/>
          </p:cNvSpPr>
          <p:nvPr/>
        </p:nvSpPr>
        <p:spPr bwMode="auto">
          <a:xfrm>
            <a:off x="395288" y="4797425"/>
            <a:ext cx="8748712" cy="2074863"/>
          </a:xfrm>
          <a:prstGeom prst="rect">
            <a:avLst/>
          </a:prstGeom>
          <a:solidFill>
            <a:srgbClr val="E7F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2800">
                <a:latin typeface="Calibri" charset="0"/>
              </a:rPr>
              <a:t>No hay </a:t>
            </a:r>
            <a:r>
              <a:rPr lang="ja-JP" altLang="es-ES" sz="2800">
                <a:latin typeface="Calibri" charset="0"/>
              </a:rPr>
              <a:t>“</a:t>
            </a:r>
            <a:r>
              <a:rPr lang="es-ES" altLang="ja-JP" sz="2800">
                <a:latin typeface="Calibri" charset="0"/>
              </a:rPr>
              <a:t>espacios</a:t>
            </a:r>
            <a:r>
              <a:rPr lang="ja-JP" altLang="es-ES" sz="2800">
                <a:latin typeface="Calibri" charset="0"/>
              </a:rPr>
              <a:t>”</a:t>
            </a:r>
            <a:r>
              <a:rPr lang="es-ES" altLang="ja-JP" sz="2800">
                <a:latin typeface="Calibri" charset="0"/>
              </a:rPr>
              <a:t> neutrales</a:t>
            </a:r>
          </a:p>
          <a:p>
            <a:pPr eaLnBrk="1" hangingPunct="1"/>
            <a:r>
              <a:rPr lang="es-ES" sz="2800">
                <a:latin typeface="Calibri" charset="0"/>
              </a:rPr>
              <a:t>La segregación genera actitudes discriminatorias, prejuicios, opresión y división social</a:t>
            </a:r>
          </a:p>
          <a:p>
            <a:pPr eaLnBrk="1" hangingPunct="1"/>
            <a:endParaRPr lang="es-ES" sz="2800">
              <a:latin typeface="Calibri" charset="0"/>
            </a:endParaRPr>
          </a:p>
          <a:p>
            <a:pPr eaLnBrk="1" hangingPunct="1"/>
            <a:endParaRPr lang="es-ES" sz="180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latin typeface="Calibri" charset="0"/>
              </a:rPr>
              <a:t>Definiendo la E Incluisva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0" y="1412875"/>
            <a:ext cx="1346835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s-ES" sz="2800" dirty="0">
              <a:solidFill>
                <a:srgbClr val="376092"/>
              </a:solidFill>
            </a:endParaRPr>
          </a:p>
          <a:p>
            <a:pPr>
              <a:defRPr/>
            </a:pPr>
            <a:r>
              <a:rPr lang="es-ES" sz="2800" dirty="0" smtClean="0">
                <a:solidFill>
                  <a:srgbClr val="376092"/>
                </a:solidFill>
              </a:rPr>
              <a:t>“</a:t>
            </a:r>
            <a:endParaRPr lang="es-E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50825" y="188913"/>
            <a:ext cx="8588375" cy="13811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s-ES" dirty="0" smtClean="0">
                <a:latin typeface="Calibri" charset="0"/>
              </a:rPr>
              <a:t>. </a:t>
            </a:r>
            <a:r>
              <a:rPr lang="es-ES" dirty="0" smtClean="0">
                <a:solidFill>
                  <a:srgbClr val="0000FF"/>
                </a:solidFill>
                <a:latin typeface="Calibri" charset="0"/>
              </a:rPr>
              <a:t>Qué es…definiendo la Ed. Inclusiva</a:t>
            </a:r>
            <a:endParaRPr lang="es-ES" dirty="0">
              <a:solidFill>
                <a:srgbClr val="0000FF"/>
              </a:solidFill>
              <a:latin typeface="Calibri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s-ES" dirty="0">
                <a:solidFill>
                  <a:srgbClr val="376092"/>
                </a:solidFill>
              </a:rPr>
              <a:t>La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educación inclusiva es un 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proceso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que supone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1-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esponder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a la diversidad de necesidades </a:t>
            </a:r>
          </a:p>
          <a:p>
            <a:pPr marL="0" indent="0">
              <a:buNone/>
              <a:defRPr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de 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todos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los alumnos/as incrementando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su         </a:t>
            </a:r>
            <a:r>
              <a:rPr lang="es-ES" dirty="0" smtClean="0">
                <a:solidFill>
                  <a:srgbClr val="376092"/>
                </a:solidFill>
              </a:rPr>
              <a:t>participación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 aprendizaje, la cultura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y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la comunidad, </a:t>
            </a:r>
          </a:p>
          <a:p>
            <a:pPr>
              <a:defRPr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2- reducir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las exclusiones dentro y fuera de la educación</a:t>
            </a:r>
          </a:p>
          <a:p>
            <a:pPr>
              <a:defRPr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(UNESCO, 2004)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s-ES_tradnl" sz="4000">
                <a:solidFill>
                  <a:srgbClr val="000090"/>
                </a:solidFill>
                <a:latin typeface="Calibri" charset="0"/>
              </a:rPr>
              <a:t>En definitiva… supone cambios en los </a:t>
            </a:r>
            <a:r>
              <a:rPr lang="es-ES_tradnl" sz="4000" b="1">
                <a:solidFill>
                  <a:srgbClr val="000090"/>
                </a:solidFill>
                <a:latin typeface="Calibri" charset="0"/>
              </a:rPr>
              <a:t>sistemas educativos </a:t>
            </a:r>
            <a:endParaRPr lang="es-ES_tradnl" sz="6000" b="1">
              <a:solidFill>
                <a:srgbClr val="000090"/>
              </a:solidFill>
              <a:latin typeface="Calibri" charset="0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484313"/>
            <a:ext cx="7848600" cy="4681537"/>
          </a:xfrm>
          <a:solidFill>
            <a:srgbClr val="8EB4E3"/>
          </a:solidFill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s-ES_tradnl" sz="2400" dirty="0">
                <a:solidFill>
                  <a:srgbClr val="898989"/>
                </a:solidFill>
                <a:latin typeface="Calibri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s-ES_tradnl" sz="2400" dirty="0">
                <a:solidFill>
                  <a:srgbClr val="898989"/>
                </a:solidFill>
                <a:latin typeface="Calibri" charset="0"/>
              </a:rPr>
              <a:t>    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La Educaci</a:t>
            </a:r>
            <a:r>
              <a:rPr lang="es-ES_tradnl" altLang="ja-JP" dirty="0">
                <a:solidFill>
                  <a:srgbClr val="000090"/>
                </a:solidFill>
                <a:latin typeface="Calibri" charset="0"/>
              </a:rPr>
              <a:t>ón 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Inclusiva es un enfoque que pretende </a:t>
            </a:r>
            <a:r>
              <a:rPr lang="es-ES_tradnl" u="sng" dirty="0">
                <a:solidFill>
                  <a:srgbClr val="000090"/>
                </a:solidFill>
                <a:latin typeface="Calibri" charset="0"/>
              </a:rPr>
              <a:t>transformar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 los sistemas educativos y </a:t>
            </a:r>
            <a:r>
              <a:rPr lang="es-ES_tradnl" u="sng" dirty="0">
                <a:solidFill>
                  <a:srgbClr val="000090"/>
                </a:solidFill>
                <a:latin typeface="Calibri" charset="0"/>
              </a:rPr>
              <a:t>mejorar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 la calidad de la enseña</a:t>
            </a:r>
            <a:r>
              <a:rPr lang="es-ES" dirty="0">
                <a:solidFill>
                  <a:srgbClr val="000090"/>
                </a:solidFill>
                <a:latin typeface="Calibri" charset="0"/>
              </a:rPr>
              <a:t>n</a:t>
            </a:r>
            <a:r>
              <a:rPr lang="es-ES_tradnl" dirty="0" err="1">
                <a:solidFill>
                  <a:srgbClr val="000090"/>
                </a:solidFill>
                <a:latin typeface="Calibri" charset="0"/>
              </a:rPr>
              <a:t>za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 a todos los niveles y en todos los ambientes, con el fin de responder a la </a:t>
            </a:r>
            <a:r>
              <a:rPr lang="es-ES_tradnl" dirty="0" smtClean="0">
                <a:solidFill>
                  <a:srgbClr val="000090"/>
                </a:solidFill>
                <a:latin typeface="Calibri" charset="0"/>
              </a:rPr>
              <a:t> diversidad 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de los </a:t>
            </a:r>
            <a:r>
              <a:rPr lang="es-ES_tradnl" dirty="0" smtClean="0">
                <a:solidFill>
                  <a:srgbClr val="000090"/>
                </a:solidFill>
                <a:latin typeface="Calibri" charset="0"/>
              </a:rPr>
              <a:t> educandos </a:t>
            </a:r>
            <a:r>
              <a:rPr lang="es-ES_tradnl" dirty="0">
                <a:solidFill>
                  <a:srgbClr val="000090"/>
                </a:solidFill>
                <a:latin typeface="Calibri" charset="0"/>
              </a:rPr>
              <a:t>y promover</a:t>
            </a:r>
          </a:p>
          <a:p>
            <a:pPr algn="l" eaLnBrk="1" hangingPunct="1">
              <a:lnSpc>
                <a:spcPct val="90000"/>
              </a:lnSpc>
            </a:pPr>
            <a:r>
              <a:rPr lang="es-ES_tradnl" dirty="0">
                <a:solidFill>
                  <a:srgbClr val="000090"/>
                </a:solidFill>
                <a:latin typeface="Calibri" charset="0"/>
              </a:rPr>
              <a:t>un aprendizaje exitoso </a:t>
            </a:r>
          </a:p>
          <a:p>
            <a:pPr algn="l" eaLnBrk="1" hangingPunct="1">
              <a:lnSpc>
                <a:spcPct val="90000"/>
              </a:lnSpc>
            </a:pPr>
            <a:r>
              <a:rPr lang="es-ES_tradnl" sz="2800" dirty="0">
                <a:solidFill>
                  <a:srgbClr val="000090"/>
                </a:solidFill>
                <a:latin typeface="Calibri" charset="0"/>
              </a:rPr>
              <a:t>  (</a:t>
            </a:r>
            <a:r>
              <a:rPr lang="es-ES_tradnl" sz="2800" dirty="0" err="1">
                <a:solidFill>
                  <a:srgbClr val="000090"/>
                </a:solidFill>
                <a:latin typeface="Calibri" charset="0"/>
              </a:rPr>
              <a:t>Ainscow</a:t>
            </a:r>
            <a:r>
              <a:rPr lang="es-ES_tradnl" sz="2800" dirty="0">
                <a:solidFill>
                  <a:srgbClr val="000090"/>
                </a:solidFill>
                <a:latin typeface="Calibri" charset="0"/>
              </a:rPr>
              <a:t> y Miles, </a:t>
            </a:r>
            <a:r>
              <a:rPr lang="es-ES_tradnl" sz="2800" dirty="0" smtClean="0">
                <a:solidFill>
                  <a:srgbClr val="000090"/>
                </a:solidFill>
                <a:latin typeface="Calibri" charset="0"/>
              </a:rPr>
              <a:t>2008</a:t>
            </a:r>
            <a:r>
              <a:rPr lang="es-ES_tradnl" dirty="0" smtClean="0">
                <a:solidFill>
                  <a:srgbClr val="000090"/>
                </a:solidFill>
                <a:latin typeface="Calibri" charset="0"/>
              </a:rPr>
              <a:t>)</a:t>
            </a:r>
            <a:endParaRPr lang="es-ES_tradnl" dirty="0">
              <a:solidFill>
                <a:srgbClr val="000090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_tradnl" dirty="0">
              <a:solidFill>
                <a:srgbClr val="898989"/>
              </a:solidFill>
              <a:latin typeface="Calibri" charset="0"/>
            </a:endParaRPr>
          </a:p>
        </p:txBody>
      </p:sp>
      <p:pic>
        <p:nvPicPr>
          <p:cNvPr id="51203" name="Imagen 4" descr="Professor-Mel-Ainscow-of--0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789363"/>
            <a:ext cx="44640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Qué papel puede tener la dirección escolar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>
                <a:solidFill>
                  <a:srgbClr val="000090"/>
                </a:solidFill>
              </a:rPr>
              <a:t>Las diferencias en los logros de los alumnos se explican en términos de los escenarios organizativos.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Problema en alumno o problema en la institución escolar (Informe Coleman, 1966)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Es crucial que las instituciones </a:t>
            </a:r>
            <a:r>
              <a:rPr lang="es-ES" dirty="0" err="1" smtClean="0">
                <a:solidFill>
                  <a:srgbClr val="000090"/>
                </a:solidFill>
              </a:rPr>
              <a:t>edvas</a:t>
            </a:r>
            <a:r>
              <a:rPr lang="es-ES" dirty="0" smtClean="0">
                <a:solidFill>
                  <a:srgbClr val="000090"/>
                </a:solidFill>
              </a:rPr>
              <a:t> sean bien gestionadas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El rol de de liderazgo del director y equipo directivo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>
                <a:solidFill>
                  <a:srgbClr val="000090"/>
                </a:solidFill>
              </a:rPr>
              <a:t>Aportaciones del movimiento de mejora de la escuela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La dirección escolar como factor clave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La búsqueda y combinación de  </a:t>
            </a:r>
            <a:r>
              <a:rPr lang="es-ES" b="1" dirty="0">
                <a:solidFill>
                  <a:srgbClr val="000090"/>
                </a:solidFill>
              </a:rPr>
              <a:t>elementos</a:t>
            </a:r>
            <a:r>
              <a:rPr lang="es-ES" dirty="0">
                <a:solidFill>
                  <a:srgbClr val="000090"/>
                </a:solidFill>
              </a:rPr>
              <a:t> </a:t>
            </a:r>
            <a:r>
              <a:rPr lang="es-ES" dirty="0" smtClean="0">
                <a:solidFill>
                  <a:srgbClr val="000090"/>
                </a:solidFill>
              </a:rPr>
              <a:t>que se </a:t>
            </a:r>
            <a:r>
              <a:rPr lang="es-ES" dirty="0">
                <a:solidFill>
                  <a:srgbClr val="000090"/>
                </a:solidFill>
              </a:rPr>
              <a:t>dan en las escuelas </a:t>
            </a:r>
            <a:r>
              <a:rPr lang="es-ES" dirty="0" smtClean="0">
                <a:solidFill>
                  <a:srgbClr val="000090"/>
                </a:solidFill>
              </a:rPr>
              <a:t>eficaces con los </a:t>
            </a:r>
            <a:r>
              <a:rPr lang="es-ES" b="1" dirty="0" smtClean="0">
                <a:solidFill>
                  <a:srgbClr val="000090"/>
                </a:solidFill>
              </a:rPr>
              <a:t>procesos</a:t>
            </a:r>
            <a:r>
              <a:rPr lang="es-ES" dirty="0" smtClean="0">
                <a:solidFill>
                  <a:srgbClr val="000090"/>
                </a:solidFill>
              </a:rPr>
              <a:t> que desarrollan en las escuelas que consiguen poner en marcha proceso de cambio que mejoran su calidad</a:t>
            </a:r>
            <a:endParaRPr lang="es-ES" dirty="0">
              <a:solidFill>
                <a:srgbClr val="00009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1160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87208" cy="4525963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El director o directora escolar actual gestiona en un clima de cambio impredecible innumerables proyectos de los que debe dar cuenta periódicamente a la Administración y a las familias, debe velar por la implantación de las reformas educativas y los innumerables proyectos institucionales que le vienen dados de las administraciones locales, y todo ello en un contexto de presión social por el cambio y en un clima social de conflicto (Álvarez 2010)</a:t>
            </a:r>
            <a:endParaRPr lang="es-ES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66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es-ES" sz="4000" dirty="0" err="1" smtClean="0"/>
              <a:t>Ainscow</a:t>
            </a:r>
            <a:r>
              <a:rPr lang="es-ES" sz="4000" dirty="0" smtClean="0"/>
              <a:t> et al (2003)</a:t>
            </a:r>
            <a:br>
              <a:rPr lang="es-ES" sz="4000" dirty="0" smtClean="0"/>
            </a:br>
            <a:r>
              <a:rPr lang="es-ES" sz="4000" dirty="0" smtClean="0"/>
              <a:t>Dirección escolar y diversidad</a:t>
            </a:r>
            <a:endParaRPr lang="es-ES" sz="40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>
          <a:xfrm>
            <a:off x="107504" y="1600200"/>
            <a:ext cx="4388296" cy="4525963"/>
          </a:xfrm>
        </p:spPr>
        <p:txBody>
          <a:bodyPr/>
          <a:lstStyle/>
          <a:p>
            <a:r>
              <a:rPr lang="es-ES" dirty="0" smtClean="0"/>
              <a:t>Desafiar el modelo de escuela  tradicional y los enfoques individualistas de enseñanza</a:t>
            </a:r>
          </a:p>
          <a:p>
            <a:r>
              <a:rPr lang="es-ES" dirty="0" smtClean="0"/>
              <a:t>Promover visión común y clara de lo que la escuela debe y podría ser 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Asumir riesgos apoyándose en la cooperación</a:t>
            </a:r>
          </a:p>
          <a:p>
            <a:r>
              <a:rPr lang="es-ES" dirty="0" smtClean="0"/>
              <a:t>Promover una actitud activa del personal en la mejora de sus competencias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681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" dirty="0">
                <a:latin typeface="Calibri" charset="0"/>
              </a:rPr>
              <a:t>Educación </a:t>
            </a:r>
            <a:r>
              <a:rPr lang="es-ES" dirty="0" smtClean="0">
                <a:latin typeface="Calibri" charset="0"/>
              </a:rPr>
              <a:t>Inclusiva y </a:t>
            </a:r>
            <a:br>
              <a:rPr lang="es-ES" dirty="0" smtClean="0">
                <a:latin typeface="Calibri" charset="0"/>
              </a:rPr>
            </a:br>
            <a:r>
              <a:rPr lang="es-ES" dirty="0" smtClean="0">
                <a:latin typeface="Calibri" charset="0"/>
              </a:rPr>
              <a:t>Dirección Escolar</a:t>
            </a:r>
            <a:endParaRPr lang="es-ES" dirty="0">
              <a:latin typeface="Calibri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556792"/>
            <a:ext cx="3960440" cy="4968552"/>
          </a:xfrm>
          <a:solidFill>
            <a:srgbClr val="E7F2B2"/>
          </a:solidFill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latin typeface="Calibri" charset="0"/>
              </a:rPr>
              <a:t>En quién pensamos cuando hablamos de Ed. Inclusiva?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E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>
                <a:solidFill>
                  <a:srgbClr val="3366FF"/>
                </a:solidFill>
                <a:latin typeface="Calibri" charset="0"/>
              </a:rPr>
              <a:t>¿Qué </a:t>
            </a:r>
            <a:r>
              <a:rPr lang="es-ES" sz="2400" dirty="0" smtClean="0">
                <a:solidFill>
                  <a:srgbClr val="3366FF"/>
                </a:solidFill>
                <a:latin typeface="Calibri" charset="0"/>
              </a:rPr>
              <a:t> se entiende hoy por </a:t>
            </a:r>
            <a:r>
              <a:rPr lang="es-ES" sz="2400" dirty="0">
                <a:solidFill>
                  <a:srgbClr val="3366FF"/>
                </a:solidFill>
                <a:latin typeface="Calibri" charset="0"/>
              </a:rPr>
              <a:t>Educaci</a:t>
            </a:r>
            <a:r>
              <a:rPr lang="es-ES" altLang="ja-JP" sz="2400" dirty="0">
                <a:solidFill>
                  <a:srgbClr val="3366FF"/>
                </a:solidFill>
                <a:latin typeface="Calibri" charset="0"/>
              </a:rPr>
              <a:t>ón</a:t>
            </a:r>
            <a:r>
              <a:rPr lang="es-ES" sz="2400" dirty="0">
                <a:solidFill>
                  <a:srgbClr val="3366FF"/>
                </a:solidFill>
                <a:latin typeface="Calibri" charset="0"/>
              </a:rPr>
              <a:t> Inclusiva</a:t>
            </a:r>
            <a:r>
              <a:rPr lang="es-ES" sz="2400" dirty="0" smtClean="0">
                <a:solidFill>
                  <a:srgbClr val="3366FF"/>
                </a:solidFill>
                <a:latin typeface="Calibri" charset="0"/>
              </a:rPr>
              <a:t>?</a:t>
            </a:r>
            <a:endParaRPr lang="es-ES" sz="2400" dirty="0">
              <a:solidFill>
                <a:schemeClr val="hlink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>
                <a:solidFill>
                  <a:srgbClr val="FF0000"/>
                </a:solidFill>
                <a:latin typeface="Calibri" charset="0"/>
              </a:rPr>
              <a:t> ¿Qué temores despierta</a:t>
            </a:r>
            <a:r>
              <a:rPr lang="es-ES" sz="2400" dirty="0" smtClean="0">
                <a:solidFill>
                  <a:srgbClr val="FF0000"/>
                </a:solidFill>
                <a:latin typeface="Calibri" charset="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rgbClr val="008000"/>
                </a:solidFill>
                <a:latin typeface="Calibri" charset="0"/>
              </a:rPr>
              <a:t>Cómo se entiende en mi centro?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Calibri" charset="0"/>
              </a:rPr>
              <a:t>¿Qué papel puede tener la dirección escolar?</a:t>
            </a:r>
            <a:endParaRPr lang="es-ES" sz="2400" dirty="0">
              <a:solidFill>
                <a:schemeClr val="accent6">
                  <a:lumMod val="50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400" dirty="0">
              <a:latin typeface="Calibri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 flipH="1">
            <a:off x="4499992" y="1628800"/>
            <a:ext cx="4392488" cy="5048944"/>
          </a:xfrm>
          <a:prstGeom prst="rect">
            <a:avLst/>
          </a:prstGeom>
          <a:solidFill>
            <a:srgbClr val="E7F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latin typeface="Calibri" charset="0"/>
              </a:rPr>
              <a:t>Cómo puede el centro escolar avanzar hacia EI?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rgbClr val="660066"/>
                </a:solidFill>
                <a:latin typeface="Calibri" charset="0"/>
              </a:rPr>
              <a:t>¿Qué buenas prácticas identificamos?</a:t>
            </a: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rgbClr val="3366FF"/>
                </a:solidFill>
                <a:latin typeface="Calibri" charset="0"/>
              </a:rPr>
              <a:t>¿Qué hacen otros centros/direcciones reconocidos ?</a:t>
            </a:r>
            <a:endParaRPr lang="es-ES" sz="2400" dirty="0" smtClean="0">
              <a:solidFill>
                <a:schemeClr val="hlink"/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rgbClr val="FF0000"/>
                </a:solidFill>
                <a:latin typeface="Calibri" charset="0"/>
              </a:rPr>
              <a:t> ¿Qué metodologías de trabajo en la comunidad, centro y aula dan respuesta ?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dirty="0" smtClean="0">
                <a:solidFill>
                  <a:srgbClr val="008000"/>
                </a:solidFill>
                <a:latin typeface="Calibri" charset="0"/>
              </a:rPr>
              <a:t>Por dónde empezar, cómo mantener cambios, cómo evaluarlos?</a:t>
            </a:r>
            <a:endParaRPr lang="es-ES" sz="2400" dirty="0" smtClean="0">
              <a:solidFill>
                <a:schemeClr val="accent6">
                  <a:lumMod val="50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s-ES" sz="2400" dirty="0" smtClean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4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El perfil de escuelas que emprenden acciones inclusivas</a:t>
            </a:r>
            <a:endParaRPr lang="es-ES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Forjan una cultura inclusiva, un modo colectivo y consensuado de entender las diferencias y el compromiso de la escuela hacia ellas</a:t>
            </a:r>
          </a:p>
          <a:p>
            <a:r>
              <a:rPr lang="es-ES" dirty="0" smtClean="0"/>
              <a:t>Las culturas inclusivas favorecen formas de organización inclusivas y participativas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Hay líderes comprometidos con los valores inclusivos y con un estilo de liderazgo que anima a participar en las funciones de liderazgo.</a:t>
            </a:r>
          </a:p>
          <a:p>
            <a:r>
              <a:rPr lang="es-ES" dirty="0" smtClean="0"/>
              <a:t>Las políticas locales y nacionales pueden ayudar o socavar la puesta en práctica de </a:t>
            </a:r>
            <a:r>
              <a:rPr lang="es-ES" smtClean="0"/>
              <a:t>valores inclusivos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506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Grp="1" noChangeArrowheads="1"/>
          </p:cNvSpPr>
          <p:nvPr>
            <p:ph type="title"/>
          </p:nvPr>
        </p:nvSpPr>
        <p:spPr>
          <a:solidFill>
            <a:srgbClr val="2D6DA3"/>
          </a:solidFill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 cap="all" spc="200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s-ES" sz="2800" dirty="0" smtClean="0">
                <a:latin typeface="Calibri" charset="0"/>
              </a:rPr>
              <a:t>I ¿</a:t>
            </a:r>
            <a:r>
              <a:rPr lang="es-ES" sz="2800" cap="none" dirty="0" smtClean="0">
                <a:latin typeface="Calibri" charset="0"/>
              </a:rPr>
              <a:t>EN QUIÉN PENSAMOS…?</a:t>
            </a:r>
            <a:endParaRPr lang="es-ES_tradnl" sz="2800" cap="none" dirty="0" smtClean="0">
              <a:latin typeface="Franklin Gothic Medium" charset="0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-142875" y="1719263"/>
            <a:ext cx="9875838" cy="458628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85000"/>
              <a:buFont typeface="Arial" charset="0"/>
              <a:buNone/>
              <a:defRPr/>
            </a:pPr>
            <a:endParaRPr lang="es-ES_tradnl" dirty="0" smtClean="0">
              <a:solidFill>
                <a:srgbClr val="0033CC"/>
              </a:solidFill>
              <a:latin typeface="Tahoma" charset="0"/>
            </a:endParaRPr>
          </a:p>
          <a:p>
            <a:pPr marL="0" indent="0">
              <a:lnSpc>
                <a:spcPct val="90000"/>
              </a:lnSpc>
              <a:buSzPct val="85000"/>
              <a:buFont typeface="Arial" charset="0"/>
              <a:buNone/>
              <a:defRPr/>
            </a:pPr>
            <a:endParaRPr lang="es-ES_tradnl" dirty="0" smtClean="0">
              <a:latin typeface="Tahoma" charset="0"/>
            </a:endParaRPr>
          </a:p>
          <a:p>
            <a:pPr marL="0" indent="0">
              <a:lnSpc>
                <a:spcPct val="90000"/>
              </a:lnSpc>
              <a:buSzPct val="85000"/>
              <a:buFont typeface="Arial" charset="0"/>
              <a:buNone/>
              <a:defRPr/>
            </a:pPr>
            <a:endParaRPr lang="es-ES_tradnl" dirty="0" smtClean="0">
              <a:latin typeface="Tahoma" charset="0"/>
            </a:endParaRPr>
          </a:p>
          <a:p>
            <a:pPr>
              <a:lnSpc>
                <a:spcPct val="90000"/>
              </a:lnSpc>
              <a:buSzPct val="85000"/>
              <a:buFont typeface="Arial" charset="0"/>
              <a:buNone/>
              <a:defRPr/>
            </a:pPr>
            <a:endParaRPr lang="es-ES_tradnl" dirty="0">
              <a:latin typeface="Tahoma" charset="0"/>
            </a:endParaRPr>
          </a:p>
          <a:p>
            <a:pPr>
              <a:defRPr/>
            </a:pPr>
            <a:endParaRPr lang="es-ES" dirty="0">
              <a:latin typeface="Franklin Gothic Medium" charset="0"/>
            </a:endParaRPr>
          </a:p>
        </p:txBody>
      </p:sp>
      <p:pic>
        <p:nvPicPr>
          <p:cNvPr id="22530" name="Imagen 3" descr="images-ries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773238"/>
            <a:ext cx="1270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10 Diagrama"/>
          <p:cNvGraphicFramePr/>
          <p:nvPr/>
        </p:nvGraphicFramePr>
        <p:xfrm>
          <a:off x="539552" y="836712"/>
          <a:ext cx="772956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39750" y="6308725"/>
            <a:ext cx="74882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Franklin Gothic Medium" charset="0"/>
              </a:rPr>
              <a:t>                          El incremento del riesgo de exclusión escolar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 anchorCtr="1"/>
          <a:lstStyle/>
          <a:p>
            <a:pPr algn="ctr">
              <a:defRPr/>
            </a:pPr>
            <a:r>
              <a:rPr lang="es-ES" sz="2800" dirty="0">
                <a:solidFill>
                  <a:srgbClr val="C10330"/>
                </a:solidFill>
                <a:cs typeface="+mn-cs"/>
              </a:rPr>
              <a:t/>
            </a:r>
            <a:br>
              <a:rPr lang="es-ES" sz="2800" dirty="0">
                <a:solidFill>
                  <a:srgbClr val="C10330"/>
                </a:solidFill>
                <a:cs typeface="+mn-cs"/>
              </a:rPr>
            </a:br>
            <a:r>
              <a:rPr lang="es-ES" sz="2800" dirty="0">
                <a:cs typeface="+mn-cs"/>
              </a:rPr>
              <a:t>Por qué hablamos de Ed. Inclusiva…</a:t>
            </a:r>
            <a:endParaRPr lang="es-ES" dirty="0">
              <a:cs typeface="+mn-cs"/>
            </a:endParaRPr>
          </a:p>
        </p:txBody>
      </p:sp>
      <p:graphicFrame>
        <p:nvGraphicFramePr>
          <p:cNvPr id="14339" name="Group 3"/>
          <p:cNvGraphicFramePr>
            <a:graphicFrameLocks noGrp="1"/>
          </p:cNvGraphicFramePr>
          <p:nvPr/>
        </p:nvGraphicFramePr>
        <p:xfrm>
          <a:off x="0" y="1196975"/>
          <a:ext cx="9251950" cy="4705351"/>
        </p:xfrm>
        <a:graphic>
          <a:graphicData uri="http://schemas.openxmlformats.org/drawingml/2006/table">
            <a:tbl>
              <a:tblPr/>
              <a:tblGrid>
                <a:gridCol w="1619250"/>
                <a:gridCol w="1944688"/>
                <a:gridCol w="1800225"/>
                <a:gridCol w="1944687"/>
                <a:gridCol w="1943100"/>
              </a:tblGrid>
              <a:tr h="647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Clase social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Género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Etnia, cultura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Discapacidad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31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1033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Exclusión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 derecho educación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 escolarización, </a:t>
                      </a: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trabajo infantil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 escolarización, </a:t>
                      </a: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educación doméstica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 escolarización, </a:t>
                      </a: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evangelización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 escolarización, </a:t>
                      </a: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ocultamiento, maltrato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5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1033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Segregación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Educación paralela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Escuela popular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Escuelas separadas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Escuelas puente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Escuelas Especiales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1033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Integración 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Educación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común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Comprehensividad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Coeducación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Multiculturalidad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Integración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2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1033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Inclusión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Igual derecho a participar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2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" sz="2400" dirty="0" smtClean="0">
                <a:solidFill>
                  <a:srgbClr val="000099"/>
                </a:solidFill>
                <a:cs typeface="+mn-cs"/>
              </a:rPr>
              <a:t>          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492500" y="3141663"/>
            <a:ext cx="1511300" cy="122396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s-ES_tradnl">
              <a:cs typeface="+mn-cs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2195513" y="2060575"/>
            <a:ext cx="4105275" cy="3455988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ES_tradnl" dirty="0">
              <a:cs typeface="+mn-cs"/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900113" y="981075"/>
            <a:ext cx="6696075" cy="5661025"/>
          </a:xfrm>
          <a:custGeom>
            <a:avLst/>
            <a:gdLst>
              <a:gd name="G0" fmla="+- 3250 0 0"/>
              <a:gd name="G1" fmla="+- 21600 0 3250"/>
              <a:gd name="G2" fmla="+- 21600 0 325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250" y="10800"/>
                </a:moveTo>
                <a:cubicBezTo>
                  <a:pt x="3250" y="14970"/>
                  <a:pt x="6630" y="18350"/>
                  <a:pt x="10800" y="18350"/>
                </a:cubicBezTo>
                <a:cubicBezTo>
                  <a:pt x="14970" y="18350"/>
                  <a:pt x="18350" y="14970"/>
                  <a:pt x="18350" y="10800"/>
                </a:cubicBezTo>
                <a:cubicBezTo>
                  <a:pt x="18350" y="6630"/>
                  <a:pt x="14970" y="3250"/>
                  <a:pt x="10800" y="3250"/>
                </a:cubicBezTo>
                <a:cubicBezTo>
                  <a:pt x="6630" y="3250"/>
                  <a:pt x="3250" y="6630"/>
                  <a:pt x="3250" y="1080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s-ES_tradnl">
              <a:cs typeface="+mn-cs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411413" y="2368550"/>
            <a:ext cx="3592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>
                <a:solidFill>
                  <a:srgbClr val="000099"/>
                </a:solidFill>
                <a:cs typeface="+mn-cs"/>
              </a:rPr>
              <a:t>   Vulnerabilidad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21038" y="1001713"/>
            <a:ext cx="17065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>
                <a:solidFill>
                  <a:srgbClr val="000099"/>
                </a:solidFill>
                <a:cs typeface="+mn-cs"/>
              </a:rPr>
              <a:t>Exclusión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276600" y="3036888"/>
            <a:ext cx="1871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>
                <a:solidFill>
                  <a:srgbClr val="000099"/>
                </a:solidFill>
                <a:cs typeface="+mn-cs"/>
              </a:rPr>
              <a:t>Inclusión</a:t>
            </a: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 bwMode="auto">
          <a:xfrm>
            <a:off x="395536" y="188912"/>
            <a:ext cx="8353177" cy="935831"/>
          </a:xfrm>
          <a:prstGeom prst="rect">
            <a:avLst/>
          </a:prstGeom>
          <a:solidFill>
            <a:srgbClr val="2D6D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 cap="all" spc="200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defRPr/>
            </a:pPr>
            <a:endParaRPr lang="es-ES" sz="2800" dirty="0" smtClean="0">
              <a:latin typeface="Calibri" charset="0"/>
            </a:endParaRPr>
          </a:p>
          <a:p>
            <a:pPr eaLnBrk="1" hangingPunct="1">
              <a:defRPr/>
            </a:pPr>
            <a:r>
              <a:rPr lang="es-ES" sz="2800" dirty="0" smtClean="0">
                <a:latin typeface="Calibri" charset="0"/>
              </a:rPr>
              <a:t>¿</a:t>
            </a:r>
            <a:r>
              <a:rPr lang="es-ES" sz="2800" cap="none" dirty="0" smtClean="0">
                <a:latin typeface="Calibri" charset="0"/>
              </a:rPr>
              <a:t>Por qué hablamos de exclusión e inclusión conjuntamente?</a:t>
            </a:r>
            <a:br>
              <a:rPr lang="es-ES" sz="2800" cap="none" dirty="0" smtClean="0">
                <a:latin typeface="Calibri" charset="0"/>
              </a:rPr>
            </a:br>
            <a:endParaRPr lang="es-ES_tradnl" sz="2800" cap="none" dirty="0" smtClean="0">
              <a:latin typeface="Franklin Gothic Medium" charset="0"/>
            </a:endParaRPr>
          </a:p>
        </p:txBody>
      </p:sp>
      <p:sp>
        <p:nvSpPr>
          <p:cNvPr id="23561" name="CuadroTexto 1"/>
          <p:cNvSpPr txBox="1">
            <a:spLocks noChangeArrowheads="1"/>
          </p:cNvSpPr>
          <p:nvPr/>
        </p:nvSpPr>
        <p:spPr bwMode="auto">
          <a:xfrm>
            <a:off x="6588125" y="5805488"/>
            <a:ext cx="63452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1800">
                <a:solidFill>
                  <a:srgbClr val="000090"/>
                </a:solidFill>
              </a:rPr>
              <a:t>Niñas</a:t>
            </a:r>
          </a:p>
          <a:p>
            <a:pPr eaLnBrk="1" hangingPunct="1"/>
            <a:r>
              <a:rPr lang="es-ES" sz="1800">
                <a:solidFill>
                  <a:srgbClr val="000090"/>
                </a:solidFill>
              </a:rPr>
              <a:t>F-I-E vulnerables</a:t>
            </a:r>
          </a:p>
          <a:p>
            <a:pPr eaLnBrk="1" hangingPunct="1"/>
            <a:r>
              <a:rPr lang="es-ES" sz="1800">
                <a:solidFill>
                  <a:srgbClr val="000090"/>
                </a:solidFill>
              </a:rPr>
              <a:t>Minorías e indígenas</a:t>
            </a:r>
          </a:p>
          <a:p>
            <a:pPr eaLnBrk="1" hangingPunct="1"/>
            <a:r>
              <a:rPr lang="es-ES" sz="1800">
                <a:solidFill>
                  <a:srgbClr val="000090"/>
                </a:solidFill>
              </a:rPr>
              <a:t>Adolescentes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cambios en la educación….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600201"/>
            <a:ext cx="8640959" cy="4343400"/>
          </a:xfrm>
        </p:spPr>
        <p:txBody>
          <a:bodyPr>
            <a:normAutofit lnSpcReduction="10000"/>
          </a:bodyPr>
          <a:lstStyle/>
          <a:p>
            <a:r>
              <a:rPr lang="es-E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Es fácil observar que no es lo mismo enseñar y dirigir un centro educativo de los años 60 orientado a minorías interesadas por la educación, con garantías de trabajo y de futuro, educadas en aulas homogéneas por maestros cuyos valores y estilo de vida era convergente con el resto de la sociedad…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9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cambios en la educación…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r>
              <a:rPr lang="es-E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…que dirigir un centro de hoy en día instalado en la diversidad y el conflicto como reflejo de </a:t>
            </a:r>
            <a:r>
              <a:rPr lang="es-E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</a:t>
            </a:r>
            <a:r>
              <a:rPr lang="es-E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 sociedad compleja y heterogénea que nos ha tocado vivir” Álvarez, 2010, p. 21)</a:t>
            </a:r>
            <a:endParaRPr lang="es-E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487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918648" cy="1151409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 smtClean="0">
                <a:latin typeface="Calibri" charset="0"/>
              </a:rPr>
              <a:t>. Qué se entiende hoy por Ed. Inclusiva…</a:t>
            </a:r>
            <a:endParaRPr lang="es-ES" dirty="0">
              <a:latin typeface="Calibri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8207375" cy="4395787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s-ES_tradnl" dirty="0">
                <a:latin typeface="Calibri" charset="0"/>
              </a:rPr>
              <a:t> </a:t>
            </a:r>
            <a:r>
              <a:rPr lang="es-ES_tradnl" dirty="0" smtClean="0">
                <a:latin typeface="Calibri" charset="0"/>
              </a:rPr>
              <a:t>                             La inclusión…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s-ES_tradnl" dirty="0" smtClean="0">
              <a:latin typeface="Calibri" charset="0"/>
            </a:endParaRPr>
          </a:p>
          <a:p>
            <a:pPr eaLnBrk="1" hangingPunct="1">
              <a:defRPr/>
            </a:pPr>
            <a:r>
              <a:rPr lang="es-ES_tradnl" dirty="0" smtClean="0">
                <a:latin typeface="Calibri" charset="0"/>
              </a:rPr>
              <a:t>Un </a:t>
            </a:r>
            <a:r>
              <a:rPr lang="es-ES_tradnl" dirty="0">
                <a:latin typeface="Calibri" charset="0"/>
              </a:rPr>
              <a:t>movimiento mundial, </a:t>
            </a:r>
            <a:r>
              <a:rPr lang="es-ES_tradnl" dirty="0" err="1">
                <a:latin typeface="Calibri" charset="0"/>
              </a:rPr>
              <a:t>contrahegemónico</a:t>
            </a:r>
            <a:endParaRPr lang="es-ES_tradnl" dirty="0">
              <a:latin typeface="Calibri" charset="0"/>
            </a:endParaRPr>
          </a:p>
          <a:p>
            <a:pPr eaLnBrk="1" hangingPunct="1">
              <a:defRPr/>
            </a:pPr>
            <a:endParaRPr lang="es-ES_tradnl" dirty="0">
              <a:latin typeface="Calibri" charset="0"/>
            </a:endParaRPr>
          </a:p>
          <a:p>
            <a:pPr eaLnBrk="1" hangingPunct="1">
              <a:defRPr/>
            </a:pPr>
            <a:r>
              <a:rPr lang="es-ES_tradnl" dirty="0">
                <a:latin typeface="Calibri" charset="0"/>
              </a:rPr>
              <a:t>Una estrategia para lograr una ciudadanía democrática y activa.</a:t>
            </a:r>
          </a:p>
          <a:p>
            <a:pPr eaLnBrk="1" hangingPunct="1">
              <a:defRPr/>
            </a:pPr>
            <a:endParaRPr lang="es-ES" dirty="0">
              <a:latin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es-ES" dirty="0" smtClean="0"/>
              <a:t>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Ideología selectiva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>
              <a:defRPr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Lógica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de la homogeneidad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La diversidad como una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amenaza</a:t>
            </a:r>
          </a:p>
          <a:p>
            <a:pPr>
              <a:defRPr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Categorización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de los alumnos </a:t>
            </a: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Creación de programas específicos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395288" y="188913"/>
            <a:ext cx="8424862" cy="1152525"/>
          </a:xfrm>
          <a:prstGeom prst="rect">
            <a:avLst/>
          </a:prstGeom>
          <a:solidFill>
            <a:srgbClr val="2D6D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 cap="all" spc="200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ranklin Gothic Medium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defRPr/>
            </a:pPr>
            <a:endParaRPr lang="es-ES" sz="2800" dirty="0" smtClean="0">
              <a:latin typeface="Calibri" charset="0"/>
            </a:endParaRPr>
          </a:p>
          <a:p>
            <a:pPr eaLnBrk="1" hangingPunct="1">
              <a:defRPr/>
            </a:pPr>
            <a:r>
              <a:rPr lang="es-ES" sz="2800" dirty="0" smtClean="0">
                <a:latin typeface="Calibri" charset="0"/>
              </a:rPr>
              <a:t>¿</a:t>
            </a:r>
            <a:r>
              <a:rPr lang="es-ES" sz="2800" cap="none" dirty="0" smtClean="0">
                <a:latin typeface="Calibri" charset="0"/>
              </a:rPr>
              <a:t>Por qué hablamos de educación inclusiva?</a:t>
            </a:r>
          </a:p>
          <a:p>
            <a:pPr eaLnBrk="1" hangingPunct="1">
              <a:defRPr/>
            </a:pPr>
            <a:r>
              <a:rPr lang="es-ES" sz="2800" cap="none" dirty="0" smtClean="0">
                <a:latin typeface="Calibri" charset="0"/>
              </a:rPr>
              <a:t>Contradicciones de la Integración</a:t>
            </a:r>
            <a:br>
              <a:rPr lang="es-ES" sz="2800" cap="none" dirty="0" smtClean="0">
                <a:latin typeface="Calibri" charset="0"/>
              </a:rPr>
            </a:br>
            <a:endParaRPr lang="es-ES_tradnl" sz="2800" cap="none" dirty="0" smtClean="0">
              <a:latin typeface="Franklin Gothic Medium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239</TotalTime>
  <Words>1118</Words>
  <Application>Microsoft Macintosh PowerPoint</Application>
  <PresentationFormat>Presentación en pantalla (4:3)</PresentationFormat>
  <Paragraphs>153</Paragraphs>
  <Slides>20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Brisa</vt:lpstr>
      <vt:lpstr>Presentación de PowerPoint</vt:lpstr>
      <vt:lpstr>Educación Inclusiva y  Dirección Escolar</vt:lpstr>
      <vt:lpstr>I ¿EN QUIÉN PENSAMOS…?</vt:lpstr>
      <vt:lpstr>Presentación de PowerPoint</vt:lpstr>
      <vt:lpstr>Presentación de PowerPoint</vt:lpstr>
      <vt:lpstr>Los cambios en la educación….</vt:lpstr>
      <vt:lpstr>Los cambios en la educación…</vt:lpstr>
      <vt:lpstr>. Qué se entiende hoy por Ed. Inclusiva…</vt:lpstr>
      <vt:lpstr>Presentación de PowerPoint</vt:lpstr>
      <vt:lpstr>Qué es la Inclusión… un desafío a todos los sistemas educativos</vt:lpstr>
      <vt:lpstr>¿Qué es la ed. Inclusiva?... Cómo responde a la diversidad</vt:lpstr>
      <vt:lpstr>Presentación de PowerPoint</vt:lpstr>
      <vt:lpstr>El desafío a las medidas pseudo-inclusivas: desarrollar medidas educativas generales para responder a las necesidades de todos </vt:lpstr>
      <vt:lpstr> Qué es …un camino que nos obliga a elegir</vt:lpstr>
      <vt:lpstr>Definiendo la E Incluisva</vt:lpstr>
      <vt:lpstr>En definitiva… supone cambios en los sistemas educativos </vt:lpstr>
      <vt:lpstr>Qué papel puede tener la dirección escolar</vt:lpstr>
      <vt:lpstr>Presentación de PowerPoint</vt:lpstr>
      <vt:lpstr>Ainscow et al (2003) Dirección escolar y diversidad</vt:lpstr>
      <vt:lpstr>El perfil de escuelas que emprenden acciones inclusivas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Ángeles Parrilla Latas </cp:lastModifiedBy>
  <cp:revision>33</cp:revision>
  <dcterms:created xsi:type="dcterms:W3CDTF">2010-10-11T08:49:43Z</dcterms:created>
  <dcterms:modified xsi:type="dcterms:W3CDTF">2013-05-06T14:44:06Z</dcterms:modified>
</cp:coreProperties>
</file>